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media/image15.jpg" ContentType="image/unknown"/>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4" r:id="rId3"/>
    <p:sldId id="257" r:id="rId4"/>
    <p:sldId id="361" r:id="rId5"/>
    <p:sldId id="318" r:id="rId6"/>
    <p:sldId id="271" r:id="rId7"/>
    <p:sldId id="261" r:id="rId8"/>
    <p:sldId id="258" r:id="rId9"/>
    <p:sldId id="338" r:id="rId10"/>
    <p:sldId id="355" r:id="rId11"/>
    <p:sldId id="337" r:id="rId12"/>
    <p:sldId id="260" r:id="rId13"/>
    <p:sldId id="317" r:id="rId14"/>
    <p:sldId id="316" r:id="rId15"/>
    <p:sldId id="319" r:id="rId16"/>
    <p:sldId id="320" r:id="rId17"/>
    <p:sldId id="357" r:id="rId18"/>
    <p:sldId id="267" r:id="rId19"/>
    <p:sldId id="323" r:id="rId20"/>
    <p:sldId id="262" r:id="rId21"/>
    <p:sldId id="324" r:id="rId22"/>
    <p:sldId id="332" r:id="rId23"/>
    <p:sldId id="325" r:id="rId24"/>
    <p:sldId id="326" r:id="rId25"/>
    <p:sldId id="328" r:id="rId26"/>
    <p:sldId id="358" r:id="rId27"/>
    <p:sldId id="313" r:id="rId28"/>
    <p:sldId id="350" r:id="rId29"/>
    <p:sldId id="351" r:id="rId30"/>
    <p:sldId id="359" r:id="rId31"/>
    <p:sldId id="352" r:id="rId32"/>
    <p:sldId id="362" r:id="rId33"/>
    <p:sldId id="363" r:id="rId34"/>
    <p:sldId id="364" r:id="rId35"/>
    <p:sldId id="331" r:id="rId36"/>
    <p:sldId id="360" r:id="rId37"/>
    <p:sldId id="285" r:id="rId38"/>
    <p:sldId id="274" r:id="rId39"/>
    <p:sldId id="333" r:id="rId40"/>
    <p:sldId id="300" r:id="rId41"/>
    <p:sldId id="30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9" autoAdjust="0"/>
    <p:restoredTop sz="94660"/>
  </p:normalViewPr>
  <p:slideViewPr>
    <p:cSldViewPr snapToGrid="0">
      <p:cViewPr varScale="1">
        <p:scale>
          <a:sx n="107" d="100"/>
          <a:sy n="107" d="100"/>
        </p:scale>
        <p:origin x="63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3881B-16A3-9AE9-7589-230554F379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3CE53C-4E12-F7DC-5AD8-2C6D7ACC85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2312A4-F4C4-3F75-D039-D43456CAE324}"/>
              </a:ext>
            </a:extLst>
          </p:cNvPr>
          <p:cNvSpPr>
            <a:spLocks noGrp="1"/>
          </p:cNvSpPr>
          <p:nvPr>
            <p:ph type="dt" sz="half" idx="10"/>
          </p:nvPr>
        </p:nvSpPr>
        <p:spPr/>
        <p:txBody>
          <a:bodyPr/>
          <a:lstStyle/>
          <a:p>
            <a:fld id="{F08E53FB-835F-4E34-8B00-1BAD472781A2}" type="datetimeFigureOut">
              <a:rPr lang="en-US" smtClean="0"/>
              <a:t>5/15/2025</a:t>
            </a:fld>
            <a:endParaRPr lang="en-US"/>
          </a:p>
        </p:txBody>
      </p:sp>
      <p:sp>
        <p:nvSpPr>
          <p:cNvPr id="5" name="Footer Placeholder 4">
            <a:extLst>
              <a:ext uri="{FF2B5EF4-FFF2-40B4-BE49-F238E27FC236}">
                <a16:creationId xmlns:a16="http://schemas.microsoft.com/office/drawing/2014/main" id="{8045142E-5ED7-805C-1DC5-D3FAE2AEB9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42483E-D946-A28F-1B64-E2679D4D37F4}"/>
              </a:ext>
            </a:extLst>
          </p:cNvPr>
          <p:cNvSpPr>
            <a:spLocks noGrp="1"/>
          </p:cNvSpPr>
          <p:nvPr>
            <p:ph type="sldNum" sz="quarter" idx="12"/>
          </p:nvPr>
        </p:nvSpPr>
        <p:spPr/>
        <p:txBody>
          <a:bodyPr/>
          <a:lstStyle/>
          <a:p>
            <a:fld id="{B2690147-8750-46B4-956F-686781AD35BF}" type="slidenum">
              <a:rPr lang="en-US" smtClean="0"/>
              <a:t>‹#›</a:t>
            </a:fld>
            <a:endParaRPr lang="en-US"/>
          </a:p>
        </p:txBody>
      </p:sp>
    </p:spTree>
    <p:extLst>
      <p:ext uri="{BB962C8B-B14F-4D97-AF65-F5344CB8AC3E}">
        <p14:creationId xmlns:p14="http://schemas.microsoft.com/office/powerpoint/2010/main" val="2797534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FA8-5ED7-A1BF-9722-DDBEE040DE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A1B2E1-5AB3-0E00-B0E2-158E755FBB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A31C8C-25DF-834C-26FE-76D14A625679}"/>
              </a:ext>
            </a:extLst>
          </p:cNvPr>
          <p:cNvSpPr>
            <a:spLocks noGrp="1"/>
          </p:cNvSpPr>
          <p:nvPr>
            <p:ph type="dt" sz="half" idx="10"/>
          </p:nvPr>
        </p:nvSpPr>
        <p:spPr/>
        <p:txBody>
          <a:bodyPr/>
          <a:lstStyle/>
          <a:p>
            <a:fld id="{F08E53FB-835F-4E34-8B00-1BAD472781A2}" type="datetimeFigureOut">
              <a:rPr lang="en-US" smtClean="0"/>
              <a:t>5/15/2025</a:t>
            </a:fld>
            <a:endParaRPr lang="en-US"/>
          </a:p>
        </p:txBody>
      </p:sp>
      <p:sp>
        <p:nvSpPr>
          <p:cNvPr id="5" name="Footer Placeholder 4">
            <a:extLst>
              <a:ext uri="{FF2B5EF4-FFF2-40B4-BE49-F238E27FC236}">
                <a16:creationId xmlns:a16="http://schemas.microsoft.com/office/drawing/2014/main" id="{2498281C-7D37-6788-71F9-63FC3BD727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2B4BA1-F932-EAD7-10B9-D3EC5B2889F0}"/>
              </a:ext>
            </a:extLst>
          </p:cNvPr>
          <p:cNvSpPr>
            <a:spLocks noGrp="1"/>
          </p:cNvSpPr>
          <p:nvPr>
            <p:ph type="sldNum" sz="quarter" idx="12"/>
          </p:nvPr>
        </p:nvSpPr>
        <p:spPr/>
        <p:txBody>
          <a:bodyPr/>
          <a:lstStyle/>
          <a:p>
            <a:fld id="{B2690147-8750-46B4-956F-686781AD35BF}" type="slidenum">
              <a:rPr lang="en-US" smtClean="0"/>
              <a:t>‹#›</a:t>
            </a:fld>
            <a:endParaRPr lang="en-US"/>
          </a:p>
        </p:txBody>
      </p:sp>
    </p:spTree>
    <p:extLst>
      <p:ext uri="{BB962C8B-B14F-4D97-AF65-F5344CB8AC3E}">
        <p14:creationId xmlns:p14="http://schemas.microsoft.com/office/powerpoint/2010/main" val="1059064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707DF-649D-7854-B99C-3EFDD8454F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95220A-7EC0-FDAE-FC52-8F8433D385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1D2252-5E77-DD89-9445-912CD1E6E320}"/>
              </a:ext>
            </a:extLst>
          </p:cNvPr>
          <p:cNvSpPr>
            <a:spLocks noGrp="1"/>
          </p:cNvSpPr>
          <p:nvPr>
            <p:ph type="dt" sz="half" idx="10"/>
          </p:nvPr>
        </p:nvSpPr>
        <p:spPr/>
        <p:txBody>
          <a:bodyPr/>
          <a:lstStyle/>
          <a:p>
            <a:fld id="{F08E53FB-835F-4E34-8B00-1BAD472781A2}" type="datetimeFigureOut">
              <a:rPr lang="en-US" smtClean="0"/>
              <a:t>5/15/2025</a:t>
            </a:fld>
            <a:endParaRPr lang="en-US"/>
          </a:p>
        </p:txBody>
      </p:sp>
      <p:sp>
        <p:nvSpPr>
          <p:cNvPr id="5" name="Footer Placeholder 4">
            <a:extLst>
              <a:ext uri="{FF2B5EF4-FFF2-40B4-BE49-F238E27FC236}">
                <a16:creationId xmlns:a16="http://schemas.microsoft.com/office/drawing/2014/main" id="{6ACDE966-1870-3633-F856-EA5E4982B1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6CDD6A-D905-8D6C-3274-150247372645}"/>
              </a:ext>
            </a:extLst>
          </p:cNvPr>
          <p:cNvSpPr>
            <a:spLocks noGrp="1"/>
          </p:cNvSpPr>
          <p:nvPr>
            <p:ph type="sldNum" sz="quarter" idx="12"/>
          </p:nvPr>
        </p:nvSpPr>
        <p:spPr/>
        <p:txBody>
          <a:bodyPr/>
          <a:lstStyle/>
          <a:p>
            <a:fld id="{B2690147-8750-46B4-956F-686781AD35BF}" type="slidenum">
              <a:rPr lang="en-US" smtClean="0"/>
              <a:t>‹#›</a:t>
            </a:fld>
            <a:endParaRPr lang="en-US"/>
          </a:p>
        </p:txBody>
      </p:sp>
    </p:spTree>
    <p:extLst>
      <p:ext uri="{BB962C8B-B14F-4D97-AF65-F5344CB8AC3E}">
        <p14:creationId xmlns:p14="http://schemas.microsoft.com/office/powerpoint/2010/main" val="761641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8301-599F-23F1-6F9D-9CB0F6660E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BC37E4-B556-811C-D4A6-FA94F6DC69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1B67E0-FD54-CCF0-B21C-47EDAADB33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0F4F79B-056A-076A-A7A1-E4CC053A34F2}"/>
              </a:ext>
            </a:extLst>
          </p:cNvPr>
          <p:cNvSpPr>
            <a:spLocks noGrp="1"/>
          </p:cNvSpPr>
          <p:nvPr>
            <p:ph type="dt" sz="half" idx="10"/>
          </p:nvPr>
        </p:nvSpPr>
        <p:spPr/>
        <p:txBody>
          <a:bodyPr/>
          <a:lstStyle/>
          <a:p>
            <a:fld id="{F08E53FB-835F-4E34-8B00-1BAD472781A2}" type="datetimeFigureOut">
              <a:rPr lang="en-US" smtClean="0"/>
              <a:t>5/15/2025</a:t>
            </a:fld>
            <a:endParaRPr lang="en-US"/>
          </a:p>
        </p:txBody>
      </p:sp>
      <p:sp>
        <p:nvSpPr>
          <p:cNvPr id="6" name="Footer Placeholder 5">
            <a:extLst>
              <a:ext uri="{FF2B5EF4-FFF2-40B4-BE49-F238E27FC236}">
                <a16:creationId xmlns:a16="http://schemas.microsoft.com/office/drawing/2014/main" id="{E815267E-FBE2-9FBD-829B-BD4D53E49D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5D2DAE-D105-0AB0-6332-AB89CD86DCEE}"/>
              </a:ext>
            </a:extLst>
          </p:cNvPr>
          <p:cNvSpPr>
            <a:spLocks noGrp="1"/>
          </p:cNvSpPr>
          <p:nvPr>
            <p:ph type="sldNum" sz="quarter" idx="12"/>
          </p:nvPr>
        </p:nvSpPr>
        <p:spPr/>
        <p:txBody>
          <a:bodyPr/>
          <a:lstStyle/>
          <a:p>
            <a:fld id="{B2690147-8750-46B4-956F-686781AD35BF}" type="slidenum">
              <a:rPr lang="en-US" smtClean="0"/>
              <a:t>‹#›</a:t>
            </a:fld>
            <a:endParaRPr lang="en-US"/>
          </a:p>
        </p:txBody>
      </p:sp>
    </p:spTree>
    <p:extLst>
      <p:ext uri="{BB962C8B-B14F-4D97-AF65-F5344CB8AC3E}">
        <p14:creationId xmlns:p14="http://schemas.microsoft.com/office/powerpoint/2010/main" val="3194633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A465B-3D2C-70A9-0A74-4BDE8DEAB4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2980E7-8699-0A9C-CA8A-2BFFF93C28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B1D99C-B948-C3E4-66A6-3C71974521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AD00CA-C575-07A0-E47E-042ACF38DF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A8F6E3-BAC7-FEB8-09ED-EF827DCF91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24F2FE-8688-E71A-97AC-6568A4F83200}"/>
              </a:ext>
            </a:extLst>
          </p:cNvPr>
          <p:cNvSpPr>
            <a:spLocks noGrp="1"/>
          </p:cNvSpPr>
          <p:nvPr>
            <p:ph type="dt" sz="half" idx="10"/>
          </p:nvPr>
        </p:nvSpPr>
        <p:spPr/>
        <p:txBody>
          <a:bodyPr/>
          <a:lstStyle/>
          <a:p>
            <a:fld id="{F08E53FB-835F-4E34-8B00-1BAD472781A2}" type="datetimeFigureOut">
              <a:rPr lang="en-US" smtClean="0"/>
              <a:t>5/15/2025</a:t>
            </a:fld>
            <a:endParaRPr lang="en-US"/>
          </a:p>
        </p:txBody>
      </p:sp>
      <p:sp>
        <p:nvSpPr>
          <p:cNvPr id="8" name="Footer Placeholder 7">
            <a:extLst>
              <a:ext uri="{FF2B5EF4-FFF2-40B4-BE49-F238E27FC236}">
                <a16:creationId xmlns:a16="http://schemas.microsoft.com/office/drawing/2014/main" id="{6DF53E61-E904-1C17-A4AE-93F49EE975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3A2480-D7C6-D4DA-49CF-F5F73263B38D}"/>
              </a:ext>
            </a:extLst>
          </p:cNvPr>
          <p:cNvSpPr>
            <a:spLocks noGrp="1"/>
          </p:cNvSpPr>
          <p:nvPr>
            <p:ph type="sldNum" sz="quarter" idx="12"/>
          </p:nvPr>
        </p:nvSpPr>
        <p:spPr/>
        <p:txBody>
          <a:bodyPr/>
          <a:lstStyle/>
          <a:p>
            <a:fld id="{B2690147-8750-46B4-956F-686781AD35BF}" type="slidenum">
              <a:rPr lang="en-US" smtClean="0"/>
              <a:t>‹#›</a:t>
            </a:fld>
            <a:endParaRPr lang="en-US"/>
          </a:p>
        </p:txBody>
      </p:sp>
    </p:spTree>
    <p:extLst>
      <p:ext uri="{BB962C8B-B14F-4D97-AF65-F5344CB8AC3E}">
        <p14:creationId xmlns:p14="http://schemas.microsoft.com/office/powerpoint/2010/main" val="2109933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7400-8363-E9F1-E1C9-785EEE86EF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081891-E469-A475-195C-300FD3538533}"/>
              </a:ext>
            </a:extLst>
          </p:cNvPr>
          <p:cNvSpPr>
            <a:spLocks noGrp="1"/>
          </p:cNvSpPr>
          <p:nvPr>
            <p:ph type="dt" sz="half" idx="10"/>
          </p:nvPr>
        </p:nvSpPr>
        <p:spPr/>
        <p:txBody>
          <a:bodyPr/>
          <a:lstStyle/>
          <a:p>
            <a:fld id="{F08E53FB-835F-4E34-8B00-1BAD472781A2}" type="datetimeFigureOut">
              <a:rPr lang="en-US" smtClean="0"/>
              <a:t>5/15/2025</a:t>
            </a:fld>
            <a:endParaRPr lang="en-US"/>
          </a:p>
        </p:txBody>
      </p:sp>
      <p:sp>
        <p:nvSpPr>
          <p:cNvPr id="4" name="Footer Placeholder 3">
            <a:extLst>
              <a:ext uri="{FF2B5EF4-FFF2-40B4-BE49-F238E27FC236}">
                <a16:creationId xmlns:a16="http://schemas.microsoft.com/office/drawing/2014/main" id="{F5DDCF38-6B0C-FA5C-359C-1EFDBAF388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B3CF28-68E1-2AF7-1C8B-F42EEBC406FD}"/>
              </a:ext>
            </a:extLst>
          </p:cNvPr>
          <p:cNvSpPr>
            <a:spLocks noGrp="1"/>
          </p:cNvSpPr>
          <p:nvPr>
            <p:ph type="sldNum" sz="quarter" idx="12"/>
          </p:nvPr>
        </p:nvSpPr>
        <p:spPr/>
        <p:txBody>
          <a:bodyPr/>
          <a:lstStyle/>
          <a:p>
            <a:fld id="{B2690147-8750-46B4-956F-686781AD35BF}" type="slidenum">
              <a:rPr lang="en-US" smtClean="0"/>
              <a:t>‹#›</a:t>
            </a:fld>
            <a:endParaRPr lang="en-US"/>
          </a:p>
        </p:txBody>
      </p:sp>
    </p:spTree>
    <p:extLst>
      <p:ext uri="{BB962C8B-B14F-4D97-AF65-F5344CB8AC3E}">
        <p14:creationId xmlns:p14="http://schemas.microsoft.com/office/powerpoint/2010/main" val="1365523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B2AC2A-E3ED-DBD4-D8F0-001B446117FC}"/>
              </a:ext>
            </a:extLst>
          </p:cNvPr>
          <p:cNvSpPr>
            <a:spLocks noGrp="1"/>
          </p:cNvSpPr>
          <p:nvPr>
            <p:ph type="dt" sz="half" idx="10"/>
          </p:nvPr>
        </p:nvSpPr>
        <p:spPr/>
        <p:txBody>
          <a:bodyPr/>
          <a:lstStyle/>
          <a:p>
            <a:fld id="{F08E53FB-835F-4E34-8B00-1BAD472781A2}" type="datetimeFigureOut">
              <a:rPr lang="en-US" smtClean="0"/>
              <a:t>5/15/2025</a:t>
            </a:fld>
            <a:endParaRPr lang="en-US"/>
          </a:p>
        </p:txBody>
      </p:sp>
      <p:sp>
        <p:nvSpPr>
          <p:cNvPr id="3" name="Footer Placeholder 2">
            <a:extLst>
              <a:ext uri="{FF2B5EF4-FFF2-40B4-BE49-F238E27FC236}">
                <a16:creationId xmlns:a16="http://schemas.microsoft.com/office/drawing/2014/main" id="{45E2D7FB-18DB-54C0-2BA2-E065230E22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76BBCD-55CB-600B-580A-3327E59CA075}"/>
              </a:ext>
            </a:extLst>
          </p:cNvPr>
          <p:cNvSpPr>
            <a:spLocks noGrp="1"/>
          </p:cNvSpPr>
          <p:nvPr>
            <p:ph type="sldNum" sz="quarter" idx="12"/>
          </p:nvPr>
        </p:nvSpPr>
        <p:spPr/>
        <p:txBody>
          <a:bodyPr/>
          <a:lstStyle/>
          <a:p>
            <a:fld id="{B2690147-8750-46B4-956F-686781AD35BF}" type="slidenum">
              <a:rPr lang="en-US" smtClean="0"/>
              <a:t>‹#›</a:t>
            </a:fld>
            <a:endParaRPr lang="en-US"/>
          </a:p>
        </p:txBody>
      </p:sp>
    </p:spTree>
    <p:extLst>
      <p:ext uri="{BB962C8B-B14F-4D97-AF65-F5344CB8AC3E}">
        <p14:creationId xmlns:p14="http://schemas.microsoft.com/office/powerpoint/2010/main" val="3232634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7FD08-539B-D781-D078-198980D8A0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1BA05C-9CEC-1099-CE46-163E84ACA8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80C720-F9BC-B6AF-ACD5-348494D2EC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D34A47-0EF4-FA49-F6E9-F09CC7494672}"/>
              </a:ext>
            </a:extLst>
          </p:cNvPr>
          <p:cNvSpPr>
            <a:spLocks noGrp="1"/>
          </p:cNvSpPr>
          <p:nvPr>
            <p:ph type="dt" sz="half" idx="10"/>
          </p:nvPr>
        </p:nvSpPr>
        <p:spPr/>
        <p:txBody>
          <a:bodyPr/>
          <a:lstStyle/>
          <a:p>
            <a:fld id="{F08E53FB-835F-4E34-8B00-1BAD472781A2}" type="datetimeFigureOut">
              <a:rPr lang="en-US" smtClean="0"/>
              <a:t>5/15/2025</a:t>
            </a:fld>
            <a:endParaRPr lang="en-US"/>
          </a:p>
        </p:txBody>
      </p:sp>
      <p:sp>
        <p:nvSpPr>
          <p:cNvPr id="6" name="Footer Placeholder 5">
            <a:extLst>
              <a:ext uri="{FF2B5EF4-FFF2-40B4-BE49-F238E27FC236}">
                <a16:creationId xmlns:a16="http://schemas.microsoft.com/office/drawing/2014/main" id="{F4ED9597-62A0-1662-266F-5B16FBA32D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FBB53A-A1E4-F49A-F6CE-A583B412098C}"/>
              </a:ext>
            </a:extLst>
          </p:cNvPr>
          <p:cNvSpPr>
            <a:spLocks noGrp="1"/>
          </p:cNvSpPr>
          <p:nvPr>
            <p:ph type="sldNum" sz="quarter" idx="12"/>
          </p:nvPr>
        </p:nvSpPr>
        <p:spPr/>
        <p:txBody>
          <a:bodyPr/>
          <a:lstStyle/>
          <a:p>
            <a:fld id="{B2690147-8750-46B4-956F-686781AD35BF}" type="slidenum">
              <a:rPr lang="en-US" smtClean="0"/>
              <a:t>‹#›</a:t>
            </a:fld>
            <a:endParaRPr lang="en-US"/>
          </a:p>
        </p:txBody>
      </p:sp>
    </p:spTree>
    <p:extLst>
      <p:ext uri="{BB962C8B-B14F-4D97-AF65-F5344CB8AC3E}">
        <p14:creationId xmlns:p14="http://schemas.microsoft.com/office/powerpoint/2010/main" val="394394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03EE6-73C0-B158-D37C-A6C091C903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85E23A-6365-9C6C-0CD7-B47FA81665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A38100-AB38-3F0D-1264-6B1740459D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1FAC6F-25A5-4423-97D7-3E4C20305742}"/>
              </a:ext>
            </a:extLst>
          </p:cNvPr>
          <p:cNvSpPr>
            <a:spLocks noGrp="1"/>
          </p:cNvSpPr>
          <p:nvPr>
            <p:ph type="dt" sz="half" idx="10"/>
          </p:nvPr>
        </p:nvSpPr>
        <p:spPr/>
        <p:txBody>
          <a:bodyPr/>
          <a:lstStyle/>
          <a:p>
            <a:fld id="{F08E53FB-835F-4E34-8B00-1BAD472781A2}" type="datetimeFigureOut">
              <a:rPr lang="en-US" smtClean="0"/>
              <a:t>5/15/2025</a:t>
            </a:fld>
            <a:endParaRPr lang="en-US"/>
          </a:p>
        </p:txBody>
      </p:sp>
      <p:sp>
        <p:nvSpPr>
          <p:cNvPr id="6" name="Footer Placeholder 5">
            <a:extLst>
              <a:ext uri="{FF2B5EF4-FFF2-40B4-BE49-F238E27FC236}">
                <a16:creationId xmlns:a16="http://schemas.microsoft.com/office/drawing/2014/main" id="{837452E6-F9C3-8886-20C4-751B1E26E0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D420F3-1609-1A48-5E84-F38C16C1978B}"/>
              </a:ext>
            </a:extLst>
          </p:cNvPr>
          <p:cNvSpPr>
            <a:spLocks noGrp="1"/>
          </p:cNvSpPr>
          <p:nvPr>
            <p:ph type="sldNum" sz="quarter" idx="12"/>
          </p:nvPr>
        </p:nvSpPr>
        <p:spPr/>
        <p:txBody>
          <a:bodyPr/>
          <a:lstStyle/>
          <a:p>
            <a:fld id="{B2690147-8750-46B4-956F-686781AD35BF}" type="slidenum">
              <a:rPr lang="en-US" smtClean="0"/>
              <a:t>‹#›</a:t>
            </a:fld>
            <a:endParaRPr lang="en-US"/>
          </a:p>
        </p:txBody>
      </p:sp>
    </p:spTree>
    <p:extLst>
      <p:ext uri="{BB962C8B-B14F-4D97-AF65-F5344CB8AC3E}">
        <p14:creationId xmlns:p14="http://schemas.microsoft.com/office/powerpoint/2010/main" val="568530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9AC5F-77C6-631A-0F14-8D2696E334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60BC4F-045E-EE2A-1C5B-72B38CFB48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4983A0-3E13-F801-CEFC-34E9D0D09BF8}"/>
              </a:ext>
            </a:extLst>
          </p:cNvPr>
          <p:cNvSpPr>
            <a:spLocks noGrp="1"/>
          </p:cNvSpPr>
          <p:nvPr>
            <p:ph type="dt" sz="half" idx="10"/>
          </p:nvPr>
        </p:nvSpPr>
        <p:spPr/>
        <p:txBody>
          <a:bodyPr/>
          <a:lstStyle/>
          <a:p>
            <a:fld id="{F08E53FB-835F-4E34-8B00-1BAD472781A2}" type="datetimeFigureOut">
              <a:rPr lang="en-US" smtClean="0"/>
              <a:t>5/15/2025</a:t>
            </a:fld>
            <a:endParaRPr lang="en-US"/>
          </a:p>
        </p:txBody>
      </p:sp>
      <p:sp>
        <p:nvSpPr>
          <p:cNvPr id="5" name="Footer Placeholder 4">
            <a:extLst>
              <a:ext uri="{FF2B5EF4-FFF2-40B4-BE49-F238E27FC236}">
                <a16:creationId xmlns:a16="http://schemas.microsoft.com/office/drawing/2014/main" id="{04F93005-B7D9-5CAC-7358-B685DEB5DA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54BF7C-2754-64E2-D522-EC3EC8B85F44}"/>
              </a:ext>
            </a:extLst>
          </p:cNvPr>
          <p:cNvSpPr>
            <a:spLocks noGrp="1"/>
          </p:cNvSpPr>
          <p:nvPr>
            <p:ph type="sldNum" sz="quarter" idx="12"/>
          </p:nvPr>
        </p:nvSpPr>
        <p:spPr/>
        <p:txBody>
          <a:bodyPr/>
          <a:lstStyle/>
          <a:p>
            <a:fld id="{B2690147-8750-46B4-956F-686781AD35BF}" type="slidenum">
              <a:rPr lang="en-US" smtClean="0"/>
              <a:t>‹#›</a:t>
            </a:fld>
            <a:endParaRPr lang="en-US"/>
          </a:p>
        </p:txBody>
      </p:sp>
    </p:spTree>
    <p:extLst>
      <p:ext uri="{BB962C8B-B14F-4D97-AF65-F5344CB8AC3E}">
        <p14:creationId xmlns:p14="http://schemas.microsoft.com/office/powerpoint/2010/main" val="3968072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330B06-298E-866C-F969-C5C52CC9C48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D4CFE6-31FF-7D03-4147-829D69ACEEA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3CBED-B28C-75F7-5F18-95C7F9B9B277}"/>
              </a:ext>
            </a:extLst>
          </p:cNvPr>
          <p:cNvSpPr>
            <a:spLocks noGrp="1"/>
          </p:cNvSpPr>
          <p:nvPr>
            <p:ph type="dt" sz="half" idx="10"/>
          </p:nvPr>
        </p:nvSpPr>
        <p:spPr/>
        <p:txBody>
          <a:bodyPr/>
          <a:lstStyle/>
          <a:p>
            <a:fld id="{F08E53FB-835F-4E34-8B00-1BAD472781A2}" type="datetimeFigureOut">
              <a:rPr lang="en-US" smtClean="0"/>
              <a:t>5/15/2025</a:t>
            </a:fld>
            <a:endParaRPr lang="en-US"/>
          </a:p>
        </p:txBody>
      </p:sp>
      <p:sp>
        <p:nvSpPr>
          <p:cNvPr id="5" name="Footer Placeholder 4">
            <a:extLst>
              <a:ext uri="{FF2B5EF4-FFF2-40B4-BE49-F238E27FC236}">
                <a16:creationId xmlns:a16="http://schemas.microsoft.com/office/drawing/2014/main" id="{4EC6C67E-733C-395F-4D66-FD66B87241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4FF9B3-FAC7-1F5E-F658-F81BFCE77E7D}"/>
              </a:ext>
            </a:extLst>
          </p:cNvPr>
          <p:cNvSpPr>
            <a:spLocks noGrp="1"/>
          </p:cNvSpPr>
          <p:nvPr>
            <p:ph type="sldNum" sz="quarter" idx="12"/>
          </p:nvPr>
        </p:nvSpPr>
        <p:spPr/>
        <p:txBody>
          <a:bodyPr/>
          <a:lstStyle/>
          <a:p>
            <a:fld id="{B2690147-8750-46B4-956F-686781AD35BF}" type="slidenum">
              <a:rPr lang="en-US" smtClean="0"/>
              <a:t>‹#›</a:t>
            </a:fld>
            <a:endParaRPr lang="en-US"/>
          </a:p>
        </p:txBody>
      </p:sp>
    </p:spTree>
    <p:extLst>
      <p:ext uri="{BB962C8B-B14F-4D97-AF65-F5344CB8AC3E}">
        <p14:creationId xmlns:p14="http://schemas.microsoft.com/office/powerpoint/2010/main" val="10627206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C06BAC1-11BC-45CA-9BA4-38414A124F7F}"/>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178386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90BDDFD0-9C34-44C9-AA35-5CB715B0094D}"/>
              </a:ext>
            </a:extLst>
          </p:cNvPr>
          <p:cNvSpPr>
            <a:spLocks noGrp="1"/>
          </p:cNvSpPr>
          <p:nvPr>
            <p:ph type="pic" sz="quarter" idx="10"/>
          </p:nvPr>
        </p:nvSpPr>
        <p:spPr>
          <a:xfrm>
            <a:off x="0" y="2521010"/>
            <a:ext cx="12192000" cy="3649054"/>
          </a:xfrm>
          <a:prstGeom prst="rect">
            <a:avLst/>
          </a:prstGeom>
        </p:spPr>
        <p:txBody>
          <a:bodyPr/>
          <a:lstStyle/>
          <a:p>
            <a:endParaRPr lang="en-US"/>
          </a:p>
        </p:txBody>
      </p:sp>
    </p:spTree>
    <p:extLst>
      <p:ext uri="{BB962C8B-B14F-4D97-AF65-F5344CB8AC3E}">
        <p14:creationId xmlns:p14="http://schemas.microsoft.com/office/powerpoint/2010/main" val="908596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989D1500-BDA8-4131-9C75-20E0E4150D2D}"/>
              </a:ext>
            </a:extLst>
          </p:cNvPr>
          <p:cNvSpPr>
            <a:spLocks noGrp="1"/>
          </p:cNvSpPr>
          <p:nvPr>
            <p:ph type="pic" sz="quarter" idx="10"/>
          </p:nvPr>
        </p:nvSpPr>
        <p:spPr>
          <a:xfrm>
            <a:off x="4267199" y="0"/>
            <a:ext cx="3657601" cy="6858000"/>
          </a:xfrm>
          <a:prstGeom prst="rect">
            <a:avLst/>
          </a:prstGeom>
        </p:spPr>
        <p:txBody>
          <a:bodyPr/>
          <a:lstStyle/>
          <a:p>
            <a:endParaRPr lang="en-US"/>
          </a:p>
        </p:txBody>
      </p:sp>
    </p:spTree>
    <p:extLst>
      <p:ext uri="{BB962C8B-B14F-4D97-AF65-F5344CB8AC3E}">
        <p14:creationId xmlns:p14="http://schemas.microsoft.com/office/powerpoint/2010/main" val="22118312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DE1EF529-67FA-4169-8392-5AC343C40D76}"/>
              </a:ext>
            </a:extLst>
          </p:cNvPr>
          <p:cNvSpPr>
            <a:spLocks noGrp="1"/>
          </p:cNvSpPr>
          <p:nvPr>
            <p:ph type="pic" sz="quarter" idx="11"/>
          </p:nvPr>
        </p:nvSpPr>
        <p:spPr>
          <a:xfrm>
            <a:off x="264920" y="3542233"/>
            <a:ext cx="5708590" cy="3055121"/>
          </a:xfrm>
          <a:prstGeom prst="rect">
            <a:avLst/>
          </a:prstGeom>
        </p:spPr>
        <p:txBody>
          <a:bodyPr/>
          <a:lstStyle/>
          <a:p>
            <a:endParaRPr lang="en-US" dirty="0"/>
          </a:p>
        </p:txBody>
      </p:sp>
      <p:sp>
        <p:nvSpPr>
          <p:cNvPr id="3" name="Picture Placeholder 7">
            <a:extLst>
              <a:ext uri="{FF2B5EF4-FFF2-40B4-BE49-F238E27FC236}">
                <a16:creationId xmlns:a16="http://schemas.microsoft.com/office/drawing/2014/main" id="{78918BE8-9679-4B8B-893E-522989254B7B}"/>
              </a:ext>
            </a:extLst>
          </p:cNvPr>
          <p:cNvSpPr>
            <a:spLocks noGrp="1"/>
          </p:cNvSpPr>
          <p:nvPr>
            <p:ph type="pic" sz="quarter" idx="12"/>
          </p:nvPr>
        </p:nvSpPr>
        <p:spPr>
          <a:xfrm>
            <a:off x="264920" y="260647"/>
            <a:ext cx="5708590" cy="3055121"/>
          </a:xfrm>
          <a:prstGeom prst="rect">
            <a:avLst/>
          </a:prstGeom>
        </p:spPr>
        <p:txBody>
          <a:bodyPr/>
          <a:lstStyle/>
          <a:p>
            <a:endParaRPr lang="en-US" dirty="0"/>
          </a:p>
        </p:txBody>
      </p:sp>
      <p:sp>
        <p:nvSpPr>
          <p:cNvPr id="4" name="Picture Placeholder 7">
            <a:extLst>
              <a:ext uri="{FF2B5EF4-FFF2-40B4-BE49-F238E27FC236}">
                <a16:creationId xmlns:a16="http://schemas.microsoft.com/office/drawing/2014/main" id="{E4D32129-A27E-43C9-ADEC-3CBF477E9F32}"/>
              </a:ext>
            </a:extLst>
          </p:cNvPr>
          <p:cNvSpPr>
            <a:spLocks noGrp="1"/>
          </p:cNvSpPr>
          <p:nvPr>
            <p:ph type="pic" sz="quarter" idx="13"/>
          </p:nvPr>
        </p:nvSpPr>
        <p:spPr>
          <a:xfrm>
            <a:off x="6218491" y="3542233"/>
            <a:ext cx="5708590" cy="3055121"/>
          </a:xfrm>
          <a:prstGeom prst="rect">
            <a:avLst/>
          </a:prstGeom>
        </p:spPr>
        <p:txBody>
          <a:bodyPr/>
          <a:lstStyle/>
          <a:p>
            <a:endParaRPr lang="en-US" dirty="0"/>
          </a:p>
        </p:txBody>
      </p:sp>
      <p:sp>
        <p:nvSpPr>
          <p:cNvPr id="5" name="Picture Placeholder 7">
            <a:extLst>
              <a:ext uri="{FF2B5EF4-FFF2-40B4-BE49-F238E27FC236}">
                <a16:creationId xmlns:a16="http://schemas.microsoft.com/office/drawing/2014/main" id="{630D8BFA-2958-413C-917B-78162259EBEE}"/>
              </a:ext>
            </a:extLst>
          </p:cNvPr>
          <p:cNvSpPr>
            <a:spLocks noGrp="1"/>
          </p:cNvSpPr>
          <p:nvPr>
            <p:ph type="pic" sz="quarter" idx="14"/>
          </p:nvPr>
        </p:nvSpPr>
        <p:spPr>
          <a:xfrm>
            <a:off x="6218491" y="260647"/>
            <a:ext cx="5708590" cy="3055121"/>
          </a:xfrm>
          <a:prstGeom prst="rect">
            <a:avLst/>
          </a:prstGeom>
        </p:spPr>
        <p:txBody>
          <a:bodyPr/>
          <a:lstStyle/>
          <a:p>
            <a:endParaRPr lang="en-US" dirty="0"/>
          </a:p>
        </p:txBody>
      </p:sp>
    </p:spTree>
    <p:extLst>
      <p:ext uri="{BB962C8B-B14F-4D97-AF65-F5344CB8AC3E}">
        <p14:creationId xmlns:p14="http://schemas.microsoft.com/office/powerpoint/2010/main" val="7229602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1963263A-BC76-402C-9C05-F7B599A1AB9D}"/>
              </a:ext>
            </a:extLst>
          </p:cNvPr>
          <p:cNvSpPr>
            <a:spLocks noGrp="1"/>
          </p:cNvSpPr>
          <p:nvPr>
            <p:ph type="pic" sz="quarter" idx="11"/>
          </p:nvPr>
        </p:nvSpPr>
        <p:spPr>
          <a:xfrm>
            <a:off x="4691641" y="358924"/>
            <a:ext cx="2187724" cy="2956843"/>
          </a:xfrm>
          <a:prstGeom prst="rect">
            <a:avLst/>
          </a:prstGeom>
        </p:spPr>
        <p:txBody>
          <a:bodyPr/>
          <a:lstStyle/>
          <a:p>
            <a:endParaRPr lang="en-US"/>
          </a:p>
        </p:txBody>
      </p:sp>
      <p:sp>
        <p:nvSpPr>
          <p:cNvPr id="4" name="Picture Placeholder 7">
            <a:extLst>
              <a:ext uri="{FF2B5EF4-FFF2-40B4-BE49-F238E27FC236}">
                <a16:creationId xmlns:a16="http://schemas.microsoft.com/office/drawing/2014/main" id="{D1015A79-0D08-4AE8-8111-6C5CF9569AA6}"/>
              </a:ext>
            </a:extLst>
          </p:cNvPr>
          <p:cNvSpPr>
            <a:spLocks noGrp="1"/>
          </p:cNvSpPr>
          <p:nvPr>
            <p:ph type="pic" sz="quarter" idx="12"/>
          </p:nvPr>
        </p:nvSpPr>
        <p:spPr>
          <a:xfrm>
            <a:off x="7187013" y="358924"/>
            <a:ext cx="2187724" cy="2956843"/>
          </a:xfrm>
          <a:prstGeom prst="rect">
            <a:avLst/>
          </a:prstGeom>
        </p:spPr>
        <p:txBody>
          <a:bodyPr/>
          <a:lstStyle/>
          <a:p>
            <a:endParaRPr lang="en-US"/>
          </a:p>
        </p:txBody>
      </p:sp>
      <p:sp>
        <p:nvSpPr>
          <p:cNvPr id="5" name="Picture Placeholder 7">
            <a:extLst>
              <a:ext uri="{FF2B5EF4-FFF2-40B4-BE49-F238E27FC236}">
                <a16:creationId xmlns:a16="http://schemas.microsoft.com/office/drawing/2014/main" id="{B7918969-3496-4DA7-ABC0-F08E881A65F2}"/>
              </a:ext>
            </a:extLst>
          </p:cNvPr>
          <p:cNvSpPr>
            <a:spLocks noGrp="1"/>
          </p:cNvSpPr>
          <p:nvPr>
            <p:ph type="pic" sz="quarter" idx="13"/>
          </p:nvPr>
        </p:nvSpPr>
        <p:spPr>
          <a:xfrm>
            <a:off x="9682385" y="358924"/>
            <a:ext cx="2187724" cy="2956843"/>
          </a:xfrm>
          <a:prstGeom prst="rect">
            <a:avLst/>
          </a:prstGeom>
        </p:spPr>
        <p:txBody>
          <a:bodyPr/>
          <a:lstStyle/>
          <a:p>
            <a:endParaRPr lang="en-US"/>
          </a:p>
        </p:txBody>
      </p:sp>
      <p:sp>
        <p:nvSpPr>
          <p:cNvPr id="9" name="Picture Placeholder 7">
            <a:extLst>
              <a:ext uri="{FF2B5EF4-FFF2-40B4-BE49-F238E27FC236}">
                <a16:creationId xmlns:a16="http://schemas.microsoft.com/office/drawing/2014/main" id="{2A688757-51F3-4B78-8768-468582E6ECFD}"/>
              </a:ext>
            </a:extLst>
          </p:cNvPr>
          <p:cNvSpPr>
            <a:spLocks noGrp="1"/>
          </p:cNvSpPr>
          <p:nvPr>
            <p:ph type="pic" sz="quarter" idx="14"/>
          </p:nvPr>
        </p:nvSpPr>
        <p:spPr>
          <a:xfrm>
            <a:off x="4691641" y="3542233"/>
            <a:ext cx="2187724" cy="2956843"/>
          </a:xfrm>
          <a:prstGeom prst="rect">
            <a:avLst/>
          </a:prstGeom>
        </p:spPr>
        <p:txBody>
          <a:bodyPr/>
          <a:lstStyle/>
          <a:p>
            <a:endParaRPr lang="en-US"/>
          </a:p>
        </p:txBody>
      </p:sp>
      <p:sp>
        <p:nvSpPr>
          <p:cNvPr id="10" name="Picture Placeholder 7">
            <a:extLst>
              <a:ext uri="{FF2B5EF4-FFF2-40B4-BE49-F238E27FC236}">
                <a16:creationId xmlns:a16="http://schemas.microsoft.com/office/drawing/2014/main" id="{4638FBCA-2F33-4F85-8A2B-CCBC80A51E51}"/>
              </a:ext>
            </a:extLst>
          </p:cNvPr>
          <p:cNvSpPr>
            <a:spLocks noGrp="1"/>
          </p:cNvSpPr>
          <p:nvPr>
            <p:ph type="pic" sz="quarter" idx="15"/>
          </p:nvPr>
        </p:nvSpPr>
        <p:spPr>
          <a:xfrm>
            <a:off x="7187013" y="3542233"/>
            <a:ext cx="2187724" cy="2956843"/>
          </a:xfrm>
          <a:prstGeom prst="rect">
            <a:avLst/>
          </a:prstGeom>
        </p:spPr>
        <p:txBody>
          <a:bodyPr/>
          <a:lstStyle/>
          <a:p>
            <a:endParaRPr lang="en-US"/>
          </a:p>
        </p:txBody>
      </p:sp>
      <p:sp>
        <p:nvSpPr>
          <p:cNvPr id="11" name="Picture Placeholder 7">
            <a:extLst>
              <a:ext uri="{FF2B5EF4-FFF2-40B4-BE49-F238E27FC236}">
                <a16:creationId xmlns:a16="http://schemas.microsoft.com/office/drawing/2014/main" id="{6B6CEAB1-EEC6-4FD9-826E-2E02FA81F4EE}"/>
              </a:ext>
            </a:extLst>
          </p:cNvPr>
          <p:cNvSpPr>
            <a:spLocks noGrp="1"/>
          </p:cNvSpPr>
          <p:nvPr>
            <p:ph type="pic" sz="quarter" idx="16"/>
          </p:nvPr>
        </p:nvSpPr>
        <p:spPr>
          <a:xfrm>
            <a:off x="9682385" y="3542233"/>
            <a:ext cx="2187724" cy="2956843"/>
          </a:xfrm>
          <a:prstGeom prst="rect">
            <a:avLst/>
          </a:prstGeom>
        </p:spPr>
        <p:txBody>
          <a:bodyPr/>
          <a:lstStyle/>
          <a:p>
            <a:endParaRPr lang="en-US"/>
          </a:p>
        </p:txBody>
      </p:sp>
    </p:spTree>
    <p:extLst>
      <p:ext uri="{BB962C8B-B14F-4D97-AF65-F5344CB8AC3E}">
        <p14:creationId xmlns:p14="http://schemas.microsoft.com/office/powerpoint/2010/main" val="28475505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66618F5E-D029-405E-9580-08CE55245A30}"/>
              </a:ext>
            </a:extLst>
          </p:cNvPr>
          <p:cNvSpPr>
            <a:spLocks noGrp="1"/>
          </p:cNvSpPr>
          <p:nvPr>
            <p:ph type="pic" sz="quarter" idx="10"/>
          </p:nvPr>
        </p:nvSpPr>
        <p:spPr>
          <a:xfrm>
            <a:off x="8836351" y="0"/>
            <a:ext cx="3355648" cy="6858000"/>
          </a:xfrm>
          <a:prstGeom prst="rect">
            <a:avLst/>
          </a:prstGeom>
        </p:spPr>
        <p:txBody>
          <a:bodyPr/>
          <a:lstStyle/>
          <a:p>
            <a:endParaRPr lang="en-US"/>
          </a:p>
        </p:txBody>
      </p:sp>
    </p:spTree>
    <p:extLst>
      <p:ext uri="{BB962C8B-B14F-4D97-AF65-F5344CB8AC3E}">
        <p14:creationId xmlns:p14="http://schemas.microsoft.com/office/powerpoint/2010/main" val="8260177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28E70079-CB8B-40CB-B2A1-3FFD8D890882}"/>
              </a:ext>
            </a:extLst>
          </p:cNvPr>
          <p:cNvSpPr>
            <a:spLocks noGrp="1"/>
          </p:cNvSpPr>
          <p:nvPr>
            <p:ph type="pic" sz="quarter" idx="10"/>
          </p:nvPr>
        </p:nvSpPr>
        <p:spPr>
          <a:xfrm>
            <a:off x="6096000" y="0"/>
            <a:ext cx="6096000" cy="6858000"/>
          </a:xfrm>
          <a:prstGeom prst="rect">
            <a:avLst/>
          </a:prstGeom>
        </p:spPr>
        <p:txBody>
          <a:bodyPr/>
          <a:lstStyle/>
          <a:p>
            <a:endParaRPr lang="en-US"/>
          </a:p>
        </p:txBody>
      </p:sp>
    </p:spTree>
    <p:extLst>
      <p:ext uri="{BB962C8B-B14F-4D97-AF65-F5344CB8AC3E}">
        <p14:creationId xmlns:p14="http://schemas.microsoft.com/office/powerpoint/2010/main" val="40049660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8C066DC1-5E31-4C53-8D3A-DF3CAE8E4B36}"/>
              </a:ext>
            </a:extLst>
          </p:cNvPr>
          <p:cNvSpPr>
            <a:spLocks noGrp="1"/>
          </p:cNvSpPr>
          <p:nvPr>
            <p:ph type="pic" sz="quarter" idx="10"/>
          </p:nvPr>
        </p:nvSpPr>
        <p:spPr>
          <a:xfrm>
            <a:off x="239281" y="260646"/>
            <a:ext cx="6776815" cy="3012393"/>
          </a:xfrm>
          <a:prstGeom prst="rect">
            <a:avLst/>
          </a:prstGeom>
        </p:spPr>
        <p:txBody>
          <a:bodyPr/>
          <a:lstStyle/>
          <a:p>
            <a:endParaRPr lang="en-US"/>
          </a:p>
        </p:txBody>
      </p:sp>
      <p:sp>
        <p:nvSpPr>
          <p:cNvPr id="3" name="Picture Placeholder 7">
            <a:extLst>
              <a:ext uri="{FF2B5EF4-FFF2-40B4-BE49-F238E27FC236}">
                <a16:creationId xmlns:a16="http://schemas.microsoft.com/office/drawing/2014/main" id="{1BE932D2-1238-449E-8843-EDD64D1E3AAD}"/>
              </a:ext>
            </a:extLst>
          </p:cNvPr>
          <p:cNvSpPr>
            <a:spLocks noGrp="1"/>
          </p:cNvSpPr>
          <p:nvPr>
            <p:ph type="pic" sz="quarter" idx="11"/>
          </p:nvPr>
        </p:nvSpPr>
        <p:spPr>
          <a:xfrm>
            <a:off x="239281" y="3584962"/>
            <a:ext cx="6776815" cy="3012392"/>
          </a:xfrm>
          <a:prstGeom prst="rect">
            <a:avLst/>
          </a:prstGeom>
        </p:spPr>
        <p:txBody>
          <a:bodyPr/>
          <a:lstStyle/>
          <a:p>
            <a:endParaRPr lang="en-US" dirty="0"/>
          </a:p>
        </p:txBody>
      </p:sp>
    </p:spTree>
    <p:extLst>
      <p:ext uri="{BB962C8B-B14F-4D97-AF65-F5344CB8AC3E}">
        <p14:creationId xmlns:p14="http://schemas.microsoft.com/office/powerpoint/2010/main" val="20893807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
        <p:nvSpPr>
          <p:cNvPr id="17" name="Picture Placeholder 7">
            <a:extLst>
              <a:ext uri="{FF2B5EF4-FFF2-40B4-BE49-F238E27FC236}">
                <a16:creationId xmlns:a16="http://schemas.microsoft.com/office/drawing/2014/main" id="{97291F14-D111-49F6-8F38-4ADCAC3A1D0F}"/>
              </a:ext>
            </a:extLst>
          </p:cNvPr>
          <p:cNvSpPr>
            <a:spLocks noGrp="1"/>
          </p:cNvSpPr>
          <p:nvPr>
            <p:ph type="pic" sz="quarter" idx="10"/>
          </p:nvPr>
        </p:nvSpPr>
        <p:spPr>
          <a:xfrm>
            <a:off x="3355848" y="667512"/>
            <a:ext cx="2602992" cy="5486400"/>
          </a:xfrm>
          <a:prstGeom prst="rect">
            <a:avLst/>
          </a:prstGeom>
        </p:spPr>
        <p:txBody>
          <a:bodyPr/>
          <a:lstStyle/>
          <a:p>
            <a:endParaRPr lang="en-US"/>
          </a:p>
        </p:txBody>
      </p:sp>
      <p:sp>
        <p:nvSpPr>
          <p:cNvPr id="18" name="Picture Placeholder 7">
            <a:extLst>
              <a:ext uri="{FF2B5EF4-FFF2-40B4-BE49-F238E27FC236}">
                <a16:creationId xmlns:a16="http://schemas.microsoft.com/office/drawing/2014/main" id="{2BB2F12E-9171-4D60-9FAD-C3FAF150AA27}"/>
              </a:ext>
            </a:extLst>
          </p:cNvPr>
          <p:cNvSpPr>
            <a:spLocks noGrp="1"/>
          </p:cNvSpPr>
          <p:nvPr>
            <p:ph type="pic" sz="quarter" idx="11"/>
          </p:nvPr>
        </p:nvSpPr>
        <p:spPr>
          <a:xfrm>
            <a:off x="6217920" y="667512"/>
            <a:ext cx="2602992" cy="2642616"/>
          </a:xfrm>
          <a:prstGeom prst="rect">
            <a:avLst/>
          </a:prstGeom>
        </p:spPr>
        <p:txBody>
          <a:bodyPr/>
          <a:lstStyle/>
          <a:p>
            <a:endParaRPr lang="en-US"/>
          </a:p>
        </p:txBody>
      </p:sp>
      <p:sp>
        <p:nvSpPr>
          <p:cNvPr id="19" name="Picture Placeholder 7">
            <a:extLst>
              <a:ext uri="{FF2B5EF4-FFF2-40B4-BE49-F238E27FC236}">
                <a16:creationId xmlns:a16="http://schemas.microsoft.com/office/drawing/2014/main" id="{F2994E3B-0E18-4060-BC6F-584A02A1FECD}"/>
              </a:ext>
            </a:extLst>
          </p:cNvPr>
          <p:cNvSpPr>
            <a:spLocks noGrp="1"/>
          </p:cNvSpPr>
          <p:nvPr>
            <p:ph type="pic" sz="quarter" idx="12"/>
          </p:nvPr>
        </p:nvSpPr>
        <p:spPr>
          <a:xfrm>
            <a:off x="6217920" y="3547873"/>
            <a:ext cx="2602992" cy="2642616"/>
          </a:xfrm>
          <a:prstGeom prst="rect">
            <a:avLst/>
          </a:prstGeom>
        </p:spPr>
        <p:txBody>
          <a:bodyPr/>
          <a:lstStyle/>
          <a:p>
            <a:endParaRPr lang="en-US"/>
          </a:p>
        </p:txBody>
      </p:sp>
    </p:spTree>
    <p:extLst>
      <p:ext uri="{BB962C8B-B14F-4D97-AF65-F5344CB8AC3E}">
        <p14:creationId xmlns:p14="http://schemas.microsoft.com/office/powerpoint/2010/main" val="17350685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BEBCE5-DF1D-5815-46EB-84FBF17633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E2E4EA-868C-1B66-4B7E-1305207D6C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60F99-3100-1EC4-BDE1-4D4BA90496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8E53FB-835F-4E34-8B00-1BAD472781A2}" type="datetimeFigureOut">
              <a:rPr lang="en-US" smtClean="0"/>
              <a:t>5/15/2025</a:t>
            </a:fld>
            <a:endParaRPr lang="en-US"/>
          </a:p>
        </p:txBody>
      </p:sp>
      <p:sp>
        <p:nvSpPr>
          <p:cNvPr id="5" name="Footer Placeholder 4">
            <a:extLst>
              <a:ext uri="{FF2B5EF4-FFF2-40B4-BE49-F238E27FC236}">
                <a16:creationId xmlns:a16="http://schemas.microsoft.com/office/drawing/2014/main" id="{61B991B4-52F4-6F80-4E32-A40A0AA23E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ED67BDF-C4FD-29DB-D78F-B12A1F5246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690147-8750-46B4-956F-686781AD35BF}" type="slidenum">
              <a:rPr lang="en-US" smtClean="0"/>
              <a:t>‹#›</a:t>
            </a:fld>
            <a:endParaRPr lang="en-US"/>
          </a:p>
        </p:txBody>
      </p:sp>
    </p:spTree>
    <p:extLst>
      <p:ext uri="{BB962C8B-B14F-4D97-AF65-F5344CB8AC3E}">
        <p14:creationId xmlns:p14="http://schemas.microsoft.com/office/powerpoint/2010/main" val="405257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virexittechnologies.com/"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webp"/><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2.webp"/><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14.xml"/><Relationship Id="rId6" Type="http://schemas.openxmlformats.org/officeDocument/2006/relationships/image" Target="../media/image15.jpg"/><Relationship Id="rId5" Type="http://schemas.openxmlformats.org/officeDocument/2006/relationships/hyperlink" Target="https://finance.yahoo.com/news/united-states-indoor-air-quality-125300190.html" TargetMode="External"/><Relationship Id="rId4" Type="http://schemas.openxmlformats.org/officeDocument/2006/relationships/hyperlink" Target="https://www.technavio.com/report/indoor-air-quality-solutions-market-industry-analysis" TargetMode="Externa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14.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image" Target="../media/image2.webp"/><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hyperlink" Target="https://www.sciencedirect.com/science/article/abs/pii/S016041201630681X" TargetMode="External"/><Relationship Id="rId2" Type="http://schemas.openxmlformats.org/officeDocument/2006/relationships/image" Target="../media/image23.png"/><Relationship Id="rId1" Type="http://schemas.openxmlformats.org/officeDocument/2006/relationships/slideLayout" Target="../slideLayouts/slideLayout12.xml"/><Relationship Id="rId6" Type="http://schemas.openxmlformats.org/officeDocument/2006/relationships/hyperlink" Target="https://hsph.harvard.edu/news/office-air-quality-may-affect-employees-cognition-productivity/" TargetMode="External"/><Relationship Id="rId5" Type="http://schemas.openxmlformats.org/officeDocument/2006/relationships/image" Target="../media/image25.png"/><Relationship Id="rId4" Type="http://schemas.openxmlformats.org/officeDocument/2006/relationships/hyperlink" Target="https://healthpolicy-watch.news/indoor-air-pollution-a-slow-killer-in-need-of-awareness-data-and-investmen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pmc.ncbi.nlm.nih.gov/articles/PMC2796751/" TargetMode="External"/><Relationship Id="rId2" Type="http://schemas.openxmlformats.org/officeDocument/2006/relationships/hyperlink" Target="https://www.sciencedirect.com/science/article/pii/S2772653324000145#:~:text=It%20is%20stated%20in%20studies,%2C%20and%20agriculture%20%5B23%5D." TargetMode="External"/><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2.webp"/><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5.xml"/><Relationship Id="rId6" Type="http://schemas.openxmlformats.org/officeDocument/2006/relationships/image" Target="../media/image33.png"/><Relationship Id="rId5" Type="http://schemas.openxmlformats.org/officeDocument/2006/relationships/image" Target="../media/image32.jp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4.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5.png"/><Relationship Id="rId1" Type="http://schemas.openxmlformats.org/officeDocument/2006/relationships/slideLayout" Target="../slideLayouts/slideLayout17.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hdphoto" Target="../media/hdphoto6.wdp"/><Relationship Id="rId7" Type="http://schemas.microsoft.com/office/2007/relationships/hdphoto" Target="../media/hdphoto8.wdp"/><Relationship Id="rId2" Type="http://schemas.openxmlformats.org/officeDocument/2006/relationships/image" Target="../media/image37.png"/><Relationship Id="rId1" Type="http://schemas.openxmlformats.org/officeDocument/2006/relationships/slideLayout" Target="../slideLayouts/slideLayout18.xml"/><Relationship Id="rId6" Type="http://schemas.openxmlformats.org/officeDocument/2006/relationships/image" Target="../media/image39.png"/><Relationship Id="rId5" Type="http://schemas.microsoft.com/office/2007/relationships/hdphoto" Target="../media/hdphoto7.wdp"/><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1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7.png"/><Relationship Id="rId1" Type="http://schemas.openxmlformats.org/officeDocument/2006/relationships/slideLayout" Target="../slideLayouts/slideLayout19.xml"/><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image" Target="../media/image49.jpg"/><Relationship Id="rId1" Type="http://schemas.openxmlformats.org/officeDocument/2006/relationships/slideLayout" Target="../slideLayouts/slideLayout19.xml"/><Relationship Id="rId6" Type="http://schemas.microsoft.com/office/2007/relationships/hdphoto" Target="../media/hdphoto11.wdp"/><Relationship Id="rId5" Type="http://schemas.openxmlformats.org/officeDocument/2006/relationships/image" Target="../media/image51.png"/><Relationship Id="rId4" Type="http://schemas.microsoft.com/office/2007/relationships/hdphoto" Target="../media/hdphoto10.wdp"/></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9.jpg"/><Relationship Id="rId1" Type="http://schemas.openxmlformats.org/officeDocument/2006/relationships/slideLayout" Target="../slideLayouts/slideLayout19.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2.webp"/><Relationship Id="rId2" Type="http://schemas.openxmlformats.org/officeDocument/2006/relationships/image" Target="../media/image49.jp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4.png"/><Relationship Id="rId3" Type="http://schemas.openxmlformats.org/officeDocument/2006/relationships/image" Target="../media/image58.jpeg"/><Relationship Id="rId7" Type="http://schemas.microsoft.com/office/2007/relationships/hdphoto" Target="../media/hdphoto13.wdp"/><Relationship Id="rId12" Type="http://schemas.microsoft.com/office/2007/relationships/hdphoto" Target="../media/hdphoto15.wdp"/><Relationship Id="rId2" Type="http://schemas.openxmlformats.org/officeDocument/2006/relationships/image" Target="../media/image57.jpeg"/><Relationship Id="rId1" Type="http://schemas.openxmlformats.org/officeDocument/2006/relationships/slideLayout" Target="../slideLayouts/slideLayout14.xml"/><Relationship Id="rId6" Type="http://schemas.openxmlformats.org/officeDocument/2006/relationships/image" Target="../media/image60.png"/><Relationship Id="rId11" Type="http://schemas.openxmlformats.org/officeDocument/2006/relationships/image" Target="../media/image63.png"/><Relationship Id="rId5" Type="http://schemas.microsoft.com/office/2007/relationships/hdphoto" Target="../media/hdphoto12.wdp"/><Relationship Id="rId10" Type="http://schemas.openxmlformats.org/officeDocument/2006/relationships/image" Target="../media/image62.png"/><Relationship Id="rId4" Type="http://schemas.openxmlformats.org/officeDocument/2006/relationships/image" Target="../media/image59.png"/><Relationship Id="rId9" Type="http://schemas.microsoft.com/office/2007/relationships/hdphoto" Target="../media/hdphoto14.wdp"/></Relationships>
</file>

<file path=ppt/slides/_rels/slide29.xml.rels><?xml version="1.0" encoding="UTF-8" standalone="yes"?>
<Relationships xmlns="http://schemas.openxmlformats.org/package/2006/relationships"><Relationship Id="rId8" Type="http://schemas.openxmlformats.org/officeDocument/2006/relationships/image" Target="../media/image61.png"/><Relationship Id="rId13" Type="http://schemas.microsoft.com/office/2007/relationships/hdphoto" Target="../media/hdphoto17.wdp"/><Relationship Id="rId3" Type="http://schemas.openxmlformats.org/officeDocument/2006/relationships/image" Target="../media/image58.jpeg"/><Relationship Id="rId7" Type="http://schemas.microsoft.com/office/2007/relationships/hdphoto" Target="../media/hdphoto13.wdp"/><Relationship Id="rId12" Type="http://schemas.openxmlformats.org/officeDocument/2006/relationships/image" Target="../media/image66.png"/><Relationship Id="rId2" Type="http://schemas.openxmlformats.org/officeDocument/2006/relationships/image" Target="../media/image57.jpeg"/><Relationship Id="rId16" Type="http://schemas.openxmlformats.org/officeDocument/2006/relationships/image" Target="../media/image68.png"/><Relationship Id="rId1" Type="http://schemas.openxmlformats.org/officeDocument/2006/relationships/slideLayout" Target="../slideLayouts/slideLayout14.xml"/><Relationship Id="rId6" Type="http://schemas.openxmlformats.org/officeDocument/2006/relationships/image" Target="../media/image60.png"/><Relationship Id="rId11" Type="http://schemas.microsoft.com/office/2007/relationships/hdphoto" Target="../media/hdphoto16.wdp"/><Relationship Id="rId5" Type="http://schemas.microsoft.com/office/2007/relationships/hdphoto" Target="../media/hdphoto12.wdp"/><Relationship Id="rId15" Type="http://schemas.microsoft.com/office/2007/relationships/hdphoto" Target="../media/hdphoto18.wdp"/><Relationship Id="rId10" Type="http://schemas.openxmlformats.org/officeDocument/2006/relationships/image" Target="../media/image65.png"/><Relationship Id="rId4" Type="http://schemas.openxmlformats.org/officeDocument/2006/relationships/image" Target="../media/image59.png"/><Relationship Id="rId9" Type="http://schemas.microsoft.com/office/2007/relationships/hdphoto" Target="../media/hdphoto14.wdp"/><Relationship Id="rId14" Type="http://schemas.openxmlformats.org/officeDocument/2006/relationships/image" Target="../media/image67.png"/></Relationships>
</file>

<file path=ppt/slides/_rels/slide30.xml.rels><?xml version="1.0" encoding="UTF-8" standalone="yes"?>
<Relationships xmlns="http://schemas.openxmlformats.org/package/2006/relationships"><Relationship Id="rId3" Type="http://schemas.openxmlformats.org/officeDocument/2006/relationships/image" Target="../media/image2.webp"/><Relationship Id="rId2" Type="http://schemas.openxmlformats.org/officeDocument/2006/relationships/image" Target="../media/image49.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hyperlink" Target="https://www.buildingsny.com/" TargetMode="External"/><Relationship Id="rId18" Type="http://schemas.openxmlformats.org/officeDocument/2006/relationships/hyperlink" Target="https://www.cannabismeansbusiness.com/" TargetMode="External"/><Relationship Id="rId3" Type="http://schemas.openxmlformats.org/officeDocument/2006/relationships/image" Target="../media/image58.jpeg"/><Relationship Id="rId7" Type="http://schemas.microsoft.com/office/2007/relationships/hdphoto" Target="../media/hdphoto13.wdp"/><Relationship Id="rId12" Type="http://schemas.openxmlformats.org/officeDocument/2006/relationships/image" Target="../media/image69.png"/><Relationship Id="rId17" Type="http://schemas.openxmlformats.org/officeDocument/2006/relationships/hyperlink" Target="https://www.hftp.org/" TargetMode="External"/><Relationship Id="rId2" Type="http://schemas.openxmlformats.org/officeDocument/2006/relationships/image" Target="../media/image57.jpeg"/><Relationship Id="rId16" Type="http://schemas.openxmlformats.org/officeDocument/2006/relationships/hyperlink" Target="https://www.infectioncontroltoday.com/" TargetMode="External"/><Relationship Id="rId1" Type="http://schemas.openxmlformats.org/officeDocument/2006/relationships/slideLayout" Target="../slideLayouts/slideLayout14.xml"/><Relationship Id="rId6" Type="http://schemas.openxmlformats.org/officeDocument/2006/relationships/image" Target="../media/image60.png"/><Relationship Id="rId11" Type="http://schemas.microsoft.com/office/2007/relationships/hdphoto" Target="../media/hdphoto17.wdp"/><Relationship Id="rId5" Type="http://schemas.microsoft.com/office/2007/relationships/hdphoto" Target="../media/hdphoto12.wdp"/><Relationship Id="rId15" Type="http://schemas.openxmlformats.org/officeDocument/2006/relationships/hyperlink" Target="https://www.greenbuildexpo.com/" TargetMode="External"/><Relationship Id="rId10" Type="http://schemas.openxmlformats.org/officeDocument/2006/relationships/image" Target="../media/image66.png"/><Relationship Id="rId4" Type="http://schemas.openxmlformats.org/officeDocument/2006/relationships/image" Target="../media/image59.png"/><Relationship Id="rId9" Type="http://schemas.microsoft.com/office/2007/relationships/hdphoto" Target="../media/hdphoto14.wdp"/><Relationship Id="rId14" Type="http://schemas.openxmlformats.org/officeDocument/2006/relationships/hyperlink" Target="https://www.ahrexpo.com/"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hyperlink" Target="https://www.ahcancal.org/Education-Events/Pages/default.aspx" TargetMode="External"/><Relationship Id="rId3" Type="http://schemas.openxmlformats.org/officeDocument/2006/relationships/image" Target="../media/image58.jpeg"/><Relationship Id="rId7" Type="http://schemas.microsoft.com/office/2007/relationships/hdphoto" Target="../media/hdphoto13.wdp"/><Relationship Id="rId12" Type="http://schemas.openxmlformats.org/officeDocument/2006/relationships/image" Target="../media/image69.png"/><Relationship Id="rId2" Type="http://schemas.openxmlformats.org/officeDocument/2006/relationships/image" Target="../media/image57.jpeg"/><Relationship Id="rId16" Type="http://schemas.openxmlformats.org/officeDocument/2006/relationships/hyperlink" Target="https://hub.healthandfitness.org/hfa-trade-show" TargetMode="External"/><Relationship Id="rId1" Type="http://schemas.openxmlformats.org/officeDocument/2006/relationships/slideLayout" Target="../slideLayouts/slideLayout14.xml"/><Relationship Id="rId6" Type="http://schemas.openxmlformats.org/officeDocument/2006/relationships/image" Target="../media/image60.png"/><Relationship Id="rId11" Type="http://schemas.microsoft.com/office/2007/relationships/hdphoto" Target="../media/hdphoto17.wdp"/><Relationship Id="rId5" Type="http://schemas.microsoft.com/office/2007/relationships/hdphoto" Target="../media/hdphoto12.wdp"/><Relationship Id="rId15" Type="http://schemas.openxmlformats.org/officeDocument/2006/relationships/hyperlink" Target="https://www.ashe.org/education/health-care-facilities-innovation-conference" TargetMode="External"/><Relationship Id="rId10" Type="http://schemas.openxmlformats.org/officeDocument/2006/relationships/image" Target="../media/image66.png"/><Relationship Id="rId4" Type="http://schemas.openxmlformats.org/officeDocument/2006/relationships/image" Target="../media/image59.png"/><Relationship Id="rId9" Type="http://schemas.microsoft.com/office/2007/relationships/hdphoto" Target="../media/hdphoto14.wdp"/><Relationship Id="rId14" Type="http://schemas.openxmlformats.org/officeDocument/2006/relationships/hyperlink" Target="https://www.vhca.org/events/exhibitor-sponsorship-information/"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hyperlink" Target="https://javitscenter.com/" TargetMode="External"/><Relationship Id="rId3" Type="http://schemas.openxmlformats.org/officeDocument/2006/relationships/image" Target="../media/image58.jpeg"/><Relationship Id="rId7" Type="http://schemas.microsoft.com/office/2007/relationships/hdphoto" Target="../media/hdphoto13.wdp"/><Relationship Id="rId12" Type="http://schemas.openxmlformats.org/officeDocument/2006/relationships/image" Target="../media/image69.png"/><Relationship Id="rId2" Type="http://schemas.openxmlformats.org/officeDocument/2006/relationships/image" Target="../media/image57.jpeg"/><Relationship Id="rId1" Type="http://schemas.openxmlformats.org/officeDocument/2006/relationships/slideLayout" Target="../slideLayouts/slideLayout14.xml"/><Relationship Id="rId6" Type="http://schemas.openxmlformats.org/officeDocument/2006/relationships/image" Target="../media/image60.png"/><Relationship Id="rId11" Type="http://schemas.microsoft.com/office/2007/relationships/hdphoto" Target="../media/hdphoto17.wdp"/><Relationship Id="rId5" Type="http://schemas.microsoft.com/office/2007/relationships/hdphoto" Target="../media/hdphoto12.wdp"/><Relationship Id="rId10" Type="http://schemas.openxmlformats.org/officeDocument/2006/relationships/image" Target="../media/image66.png"/><Relationship Id="rId4" Type="http://schemas.openxmlformats.org/officeDocument/2006/relationships/image" Target="../media/image59.png"/><Relationship Id="rId9" Type="http://schemas.microsoft.com/office/2007/relationships/hdphoto" Target="../media/hdphoto14.wdp"/><Relationship Id="rId14" Type="http://schemas.openxmlformats.org/officeDocument/2006/relationships/hyperlink" Target="https://www.nsba.org/events/2025-annual-conference"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hyperlink" Target="https://2025.bomaconvention.org/reg?utm_medium=cpc&amp;utm_source=google&amp;utm_campaign=boma25&amp;utm_content=nb-com-b&amp;gad_source=1&amp;gclid=Cj0KCQjw1um-BhDtARIsABjU5x6ZC1Op-rG8efHPpLLNgor432l8nEae0XfBStLUEviPIRWk8Quj3JIaAmfNEALw_wcB" TargetMode="External"/><Relationship Id="rId3" Type="http://schemas.openxmlformats.org/officeDocument/2006/relationships/image" Target="../media/image58.jpeg"/><Relationship Id="rId7" Type="http://schemas.microsoft.com/office/2007/relationships/hdphoto" Target="../media/hdphoto13.wdp"/><Relationship Id="rId12" Type="http://schemas.openxmlformats.org/officeDocument/2006/relationships/image" Target="../media/image69.png"/><Relationship Id="rId2" Type="http://schemas.openxmlformats.org/officeDocument/2006/relationships/image" Target="../media/image57.jpeg"/><Relationship Id="rId16" Type="http://schemas.openxmlformats.org/officeDocument/2006/relationships/hyperlink" Target="https://worldworkplace.ifma.org/" TargetMode="External"/><Relationship Id="rId1" Type="http://schemas.openxmlformats.org/officeDocument/2006/relationships/slideLayout" Target="../slideLayouts/slideLayout14.xml"/><Relationship Id="rId6" Type="http://schemas.openxmlformats.org/officeDocument/2006/relationships/image" Target="../media/image60.png"/><Relationship Id="rId11" Type="http://schemas.microsoft.com/office/2007/relationships/hdphoto" Target="../media/hdphoto17.wdp"/><Relationship Id="rId5" Type="http://schemas.microsoft.com/office/2007/relationships/hdphoto" Target="../media/hdphoto12.wdp"/><Relationship Id="rId15" Type="http://schemas.openxmlformats.org/officeDocument/2006/relationships/hyperlink" Target="https://www.aiaar.org/event/aia26-aia-conference-on-architecture-design-june-10-13-2026/#:~:text=San%20Diego%20Convention%20Center,92101%20United%20States%20+%20Google%20Map" TargetMode="External"/><Relationship Id="rId10" Type="http://schemas.openxmlformats.org/officeDocument/2006/relationships/image" Target="../media/image66.png"/><Relationship Id="rId4" Type="http://schemas.openxmlformats.org/officeDocument/2006/relationships/image" Target="../media/image59.png"/><Relationship Id="rId9" Type="http://schemas.microsoft.com/office/2007/relationships/hdphoto" Target="../media/hdphoto14.wdp"/><Relationship Id="rId14" Type="http://schemas.openxmlformats.org/officeDocument/2006/relationships/hyperlink" Target="https://www.buildersshow.com/future-show-dates"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8.jpeg"/><Relationship Id="rId7" Type="http://schemas.microsoft.com/office/2007/relationships/hdphoto" Target="../media/hdphoto13.wdp"/><Relationship Id="rId12" Type="http://schemas.openxmlformats.org/officeDocument/2006/relationships/image" Target="../media/image69.png"/><Relationship Id="rId2" Type="http://schemas.openxmlformats.org/officeDocument/2006/relationships/image" Target="../media/image57.jpeg"/><Relationship Id="rId1" Type="http://schemas.openxmlformats.org/officeDocument/2006/relationships/slideLayout" Target="../slideLayouts/slideLayout14.xml"/><Relationship Id="rId6" Type="http://schemas.openxmlformats.org/officeDocument/2006/relationships/image" Target="../media/image60.png"/><Relationship Id="rId11" Type="http://schemas.microsoft.com/office/2007/relationships/hdphoto" Target="../media/hdphoto17.wdp"/><Relationship Id="rId5" Type="http://schemas.microsoft.com/office/2007/relationships/hdphoto" Target="../media/hdphoto12.wdp"/><Relationship Id="rId10" Type="http://schemas.openxmlformats.org/officeDocument/2006/relationships/image" Target="../media/image66.png"/><Relationship Id="rId4" Type="http://schemas.openxmlformats.org/officeDocument/2006/relationships/image" Target="../media/image59.png"/><Relationship Id="rId9" Type="http://schemas.microsoft.com/office/2007/relationships/hdphoto" Target="../media/hdphoto14.wdp"/></Relationships>
</file>

<file path=ppt/slides/_rels/slide36.xml.rels><?xml version="1.0" encoding="UTF-8" standalone="yes"?>
<Relationships xmlns="http://schemas.openxmlformats.org/package/2006/relationships"><Relationship Id="rId3" Type="http://schemas.openxmlformats.org/officeDocument/2006/relationships/image" Target="../media/image2.webp"/><Relationship Id="rId2" Type="http://schemas.openxmlformats.org/officeDocument/2006/relationships/image" Target="../media/image49.jp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hyperlink" Target="mailto:jim@katzaroff.com" TargetMode="External"/><Relationship Id="rId2" Type="http://schemas.openxmlformats.org/officeDocument/2006/relationships/hyperlink" Target="mailto:referrals@virexittechnologies.com" TargetMode="External"/><Relationship Id="rId1" Type="http://schemas.openxmlformats.org/officeDocument/2006/relationships/slideLayout" Target="../slideLayouts/slideLayout12.xml"/><Relationship Id="rId5" Type="http://schemas.openxmlformats.org/officeDocument/2006/relationships/hyperlink" Target="mailto:sales@virexittechnologies.comsales@virexittechnologies.com" TargetMode="External"/><Relationship Id="rId4" Type="http://schemas.openxmlformats.org/officeDocument/2006/relationships/hyperlink" Target="https://virexittechnologie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8" Type="http://schemas.microsoft.com/office/2007/relationships/hdphoto" Target="../media/hdphoto20.wdp"/><Relationship Id="rId3" Type="http://schemas.openxmlformats.org/officeDocument/2006/relationships/image" Target="../media/image74.png"/><Relationship Id="rId7" Type="http://schemas.openxmlformats.org/officeDocument/2006/relationships/image" Target="../media/image76.png"/><Relationship Id="rId12" Type="http://schemas.openxmlformats.org/officeDocument/2006/relationships/image" Target="../media/image80.png"/><Relationship Id="rId2" Type="http://schemas.openxmlformats.org/officeDocument/2006/relationships/image" Target="../media/image73.png"/><Relationship Id="rId1" Type="http://schemas.openxmlformats.org/officeDocument/2006/relationships/slideLayout" Target="../slideLayouts/slideLayout12.xml"/><Relationship Id="rId6" Type="http://schemas.openxmlformats.org/officeDocument/2006/relationships/image" Target="../media/image75.png"/><Relationship Id="rId11" Type="http://schemas.openxmlformats.org/officeDocument/2006/relationships/image" Target="../media/image79.png"/><Relationship Id="rId5" Type="http://schemas.openxmlformats.org/officeDocument/2006/relationships/image" Target="../media/image33.png"/><Relationship Id="rId10" Type="http://schemas.openxmlformats.org/officeDocument/2006/relationships/image" Target="../media/image78.png"/><Relationship Id="rId4" Type="http://schemas.microsoft.com/office/2007/relationships/hdphoto" Target="../media/hdphoto19.wdp"/><Relationship Id="rId9" Type="http://schemas.openxmlformats.org/officeDocument/2006/relationships/image" Target="../media/image7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12DC9A7-6359-42D4-8293-B514A4142790}"/>
              </a:ext>
            </a:extLst>
          </p:cNvPr>
          <p:cNvSpPr/>
          <p:nvPr/>
        </p:nvSpPr>
        <p:spPr>
          <a:xfrm>
            <a:off x="0" y="-4334"/>
            <a:ext cx="12192000" cy="6862333"/>
          </a:xfrm>
          <a:prstGeom prst="rect">
            <a:avLst/>
          </a:prstGeom>
          <a:solidFill>
            <a:srgbClr val="F0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E2D90ADD-702B-496E-8D52-3BCDBBDE2D52}"/>
              </a:ext>
            </a:extLst>
          </p:cNvPr>
          <p:cNvSpPr/>
          <p:nvPr/>
        </p:nvSpPr>
        <p:spPr>
          <a:xfrm>
            <a:off x="4406735" y="2076893"/>
            <a:ext cx="3381555" cy="2235696"/>
          </a:xfrm>
          <a:prstGeom prst="rect">
            <a:avLst/>
          </a:prstGeom>
          <a:solidFill>
            <a:schemeClr val="accent5">
              <a:lumMod val="40000"/>
              <a:lumOff val="60000"/>
            </a:schemeClr>
          </a:solid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itle 1">
            <a:extLst>
              <a:ext uri="{FF2B5EF4-FFF2-40B4-BE49-F238E27FC236}">
                <a16:creationId xmlns:a16="http://schemas.microsoft.com/office/drawing/2014/main" id="{271A6EB5-D37D-4BD9-AD2C-65AB701C576E}"/>
              </a:ext>
            </a:extLst>
          </p:cNvPr>
          <p:cNvSpPr txBox="1">
            <a:spLocks/>
          </p:cNvSpPr>
          <p:nvPr/>
        </p:nvSpPr>
        <p:spPr>
          <a:xfrm>
            <a:off x="4199075" y="2274770"/>
            <a:ext cx="3796874" cy="182089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d-ID" sz="6600" b="1" spc="300" dirty="0">
                <a:solidFill>
                  <a:srgbClr val="1A1A1A"/>
                </a:solidFill>
                <a:latin typeface="Montserrat" panose="00000300000000000000" pitchFamily="2" charset="0"/>
              </a:rPr>
              <a:t>PITCH</a:t>
            </a:r>
            <a:r>
              <a:rPr lang="id-ID" sz="6600" b="1" spc="300" dirty="0">
                <a:solidFill>
                  <a:srgbClr val="1A1A1A"/>
                </a:solidFill>
                <a:latin typeface="Montserrat Black" panose="00000A00000000000000" pitchFamily="50" charset="0"/>
              </a:rPr>
              <a:t> </a:t>
            </a:r>
            <a:r>
              <a:rPr lang="id-ID" sz="6600" spc="300" dirty="0">
                <a:solidFill>
                  <a:srgbClr val="1A1A1A"/>
                </a:solidFill>
                <a:latin typeface="Montserrat" panose="00000300000000000000" pitchFamily="2" charset="0"/>
              </a:rPr>
              <a:t>DECK</a:t>
            </a:r>
          </a:p>
        </p:txBody>
      </p:sp>
      <p:sp>
        <p:nvSpPr>
          <p:cNvPr id="6" name="Rectangle 5">
            <a:extLst>
              <a:ext uri="{FF2B5EF4-FFF2-40B4-BE49-F238E27FC236}">
                <a16:creationId xmlns:a16="http://schemas.microsoft.com/office/drawing/2014/main" id="{78068303-5923-4FD3-9A07-3F8BB648AD68}"/>
              </a:ext>
            </a:extLst>
          </p:cNvPr>
          <p:cNvSpPr/>
          <p:nvPr/>
        </p:nvSpPr>
        <p:spPr>
          <a:xfrm>
            <a:off x="3649980" y="3671432"/>
            <a:ext cx="4892040" cy="5303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itle 1">
            <a:extLst>
              <a:ext uri="{FF2B5EF4-FFF2-40B4-BE49-F238E27FC236}">
                <a16:creationId xmlns:a16="http://schemas.microsoft.com/office/drawing/2014/main" id="{749BB906-77D7-4985-93F5-A1C490D5116C}"/>
              </a:ext>
            </a:extLst>
          </p:cNvPr>
          <p:cNvSpPr txBox="1">
            <a:spLocks/>
          </p:cNvSpPr>
          <p:nvPr/>
        </p:nvSpPr>
        <p:spPr>
          <a:xfrm>
            <a:off x="3067051" y="4831324"/>
            <a:ext cx="5943600" cy="92312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spc="300" dirty="0">
                <a:solidFill>
                  <a:srgbClr val="1A1A1A"/>
                </a:solidFill>
                <a:latin typeface="Montserrat ExtraLight" pitchFamily="2" charset="0"/>
              </a:rPr>
              <a:t>Virexit Technologies Inc </a:t>
            </a:r>
            <a:r>
              <a:rPr lang="en-US" sz="1800" spc="300" dirty="0">
                <a:solidFill>
                  <a:srgbClr val="1A1A1A"/>
                </a:solidFill>
                <a:latin typeface="Amithen" panose="02000506000000020003" pitchFamily="2" charset="0"/>
              </a:rPr>
              <a:t>Making Discoveries That Change Lives</a:t>
            </a:r>
          </a:p>
          <a:p>
            <a:pPr algn="ctr">
              <a:spcBef>
                <a:spcPts val="600"/>
              </a:spcBef>
            </a:pPr>
            <a:r>
              <a:rPr lang="en-US" sz="1100" b="1" spc="300" dirty="0">
                <a:solidFill>
                  <a:srgbClr val="1A1A1A"/>
                </a:solidFill>
                <a:latin typeface="Montserrat ExtraBold" pitchFamily="2" charset="0"/>
              </a:rPr>
              <a:t>OTC TICKER: VXIT</a:t>
            </a:r>
          </a:p>
          <a:p>
            <a:pPr algn="ctr"/>
            <a:endParaRPr lang="en-US" sz="1800" spc="300" dirty="0">
              <a:solidFill>
                <a:srgbClr val="1A1A1A"/>
              </a:solidFill>
              <a:latin typeface="Amithen" panose="02000506000000020003" pitchFamily="2" charset="0"/>
            </a:endParaRPr>
          </a:p>
          <a:p>
            <a:pPr algn="ctr">
              <a:lnSpc>
                <a:spcPct val="100000"/>
              </a:lnSpc>
            </a:pPr>
            <a:endParaRPr lang="id-ID" sz="1800" spc="300" dirty="0">
              <a:solidFill>
                <a:schemeClr val="bg1"/>
              </a:solidFill>
              <a:latin typeface="Amithen" panose="02000506000000020003" pitchFamily="2" charset="0"/>
            </a:endParaRPr>
          </a:p>
        </p:txBody>
      </p:sp>
      <p:sp>
        <p:nvSpPr>
          <p:cNvPr id="2" name="Title 1">
            <a:extLst>
              <a:ext uri="{FF2B5EF4-FFF2-40B4-BE49-F238E27FC236}">
                <a16:creationId xmlns:a16="http://schemas.microsoft.com/office/drawing/2014/main" id="{A9361FCF-82DD-C9C3-9A37-DBBB100BDDA5}"/>
              </a:ext>
            </a:extLst>
          </p:cNvPr>
          <p:cNvSpPr txBox="1">
            <a:spLocks/>
          </p:cNvSpPr>
          <p:nvPr/>
        </p:nvSpPr>
        <p:spPr>
          <a:xfrm>
            <a:off x="0" y="228694"/>
            <a:ext cx="12191999" cy="123078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US" sz="4000" b="1" dirty="0">
                <a:solidFill>
                  <a:srgbClr val="1A1A1A"/>
                </a:solidFill>
                <a:latin typeface="Montserrat ExtraBold" pitchFamily="2" charset="0"/>
              </a:rPr>
              <a:t>Transforming Well-Being and Security</a:t>
            </a:r>
          </a:p>
          <a:p>
            <a:pPr algn="ctr">
              <a:lnSpc>
                <a:spcPct val="150000"/>
              </a:lnSpc>
            </a:pPr>
            <a:r>
              <a:rPr lang="en-US" sz="1800" b="1" i="1" dirty="0">
                <a:solidFill>
                  <a:srgbClr val="1A1A1A"/>
                </a:solidFill>
                <a:latin typeface="Montserrat" panose="00000500000000000000" pitchFamily="2" charset="0"/>
              </a:rPr>
              <a:t>Disruptive Technology for Healthier, Secure, More Productive Environments</a:t>
            </a:r>
            <a:endParaRPr lang="id-ID" sz="1800" i="1" dirty="0">
              <a:solidFill>
                <a:srgbClr val="1A1A1A"/>
              </a:solidFill>
              <a:latin typeface="Antrilla" panose="02000506000000020004" pitchFamily="2" charset="0"/>
            </a:endParaRPr>
          </a:p>
        </p:txBody>
      </p:sp>
      <p:sp>
        <p:nvSpPr>
          <p:cNvPr id="8" name="TextBox 7">
            <a:extLst>
              <a:ext uri="{FF2B5EF4-FFF2-40B4-BE49-F238E27FC236}">
                <a16:creationId xmlns:a16="http://schemas.microsoft.com/office/drawing/2014/main" id="{C9FAE753-CF98-899A-124C-CE9503B5B9F1}"/>
              </a:ext>
            </a:extLst>
          </p:cNvPr>
          <p:cNvSpPr txBox="1"/>
          <p:nvPr/>
        </p:nvSpPr>
        <p:spPr>
          <a:xfrm>
            <a:off x="3514725" y="6017651"/>
            <a:ext cx="5145571" cy="261610"/>
          </a:xfrm>
          <a:prstGeom prst="rect">
            <a:avLst/>
          </a:prstGeom>
          <a:noFill/>
        </p:spPr>
        <p:txBody>
          <a:bodyPr wrap="square" rtlCol="0">
            <a:spAutoFit/>
          </a:bodyPr>
          <a:lstStyle/>
          <a:p>
            <a:pPr algn="ctr"/>
            <a:r>
              <a:rPr lang="en-US" sz="1100" b="1" spc="300" dirty="0">
                <a:solidFill>
                  <a:schemeClr val="bg1"/>
                </a:solidFill>
                <a:latin typeface="Montserrat" panose="00000500000000000000" pitchFamily="2" charset="0"/>
                <a:hlinkClick r:id="rId2"/>
              </a:rPr>
              <a:t>https://virexittechnologies.com</a:t>
            </a:r>
            <a:r>
              <a:rPr lang="en-US" sz="1100" b="1" spc="300" dirty="0">
                <a:solidFill>
                  <a:schemeClr val="bg1"/>
                </a:solidFill>
                <a:latin typeface="Montserrat" panose="00000500000000000000" pitchFamily="2" charset="0"/>
              </a:rPr>
              <a:t> </a:t>
            </a:r>
          </a:p>
        </p:txBody>
      </p:sp>
      <p:sp>
        <p:nvSpPr>
          <p:cNvPr id="10" name="Title 1">
            <a:extLst>
              <a:ext uri="{FF2B5EF4-FFF2-40B4-BE49-F238E27FC236}">
                <a16:creationId xmlns:a16="http://schemas.microsoft.com/office/drawing/2014/main" id="{966C36BE-19B4-3E1C-CEE9-22B2BD4EB53A}"/>
              </a:ext>
            </a:extLst>
          </p:cNvPr>
          <p:cNvSpPr txBox="1">
            <a:spLocks/>
          </p:cNvSpPr>
          <p:nvPr/>
        </p:nvSpPr>
        <p:spPr>
          <a:xfrm>
            <a:off x="285750" y="6264545"/>
            <a:ext cx="11620499" cy="38867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000" b="1" dirty="0">
                <a:solidFill>
                  <a:srgbClr val="1A1A1A"/>
                </a:solidFill>
                <a:latin typeface="Aptos" panose="020B0004020202020204" pitchFamily="34" charset="0"/>
              </a:rPr>
              <a:t>(Authorized Reseller of </a:t>
            </a:r>
            <a:r>
              <a:rPr lang="en-US" sz="1000" b="1" dirty="0" err="1">
                <a:solidFill>
                  <a:srgbClr val="1A1A1A"/>
                </a:solidFill>
                <a:latin typeface="Aptos" panose="020B0004020202020204" pitchFamily="34" charset="0"/>
              </a:rPr>
              <a:t>AirROS</a:t>
            </a:r>
            <a:r>
              <a:rPr lang="en-US" sz="1000" b="1" dirty="0">
                <a:solidFill>
                  <a:srgbClr val="1A1A1A"/>
                </a:solidFill>
                <a:latin typeface="Aptos" panose="020B0004020202020204" pitchFamily="34" charset="0"/>
              </a:rPr>
              <a:t> by Sage Industrial and ZERO-RADIATION Passive Portal)</a:t>
            </a:r>
            <a:endParaRPr lang="id-ID" sz="1000" i="1" dirty="0">
              <a:solidFill>
                <a:srgbClr val="1A1A1A"/>
              </a:solidFill>
              <a:latin typeface="Aptos" panose="020B0004020202020204" pitchFamily="34" charset="0"/>
            </a:endParaRPr>
          </a:p>
        </p:txBody>
      </p:sp>
    </p:spTree>
    <p:extLst>
      <p:ext uri="{BB962C8B-B14F-4D97-AF65-F5344CB8AC3E}">
        <p14:creationId xmlns:p14="http://schemas.microsoft.com/office/powerpoint/2010/main" val="1452868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7" presetClass="entr" presetSubtype="0" fill="hold" grpId="0" nodeType="withEffect">
                                  <p:stCondLst>
                                    <p:cond delay="7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900"/>
                                        <p:tgtEl>
                                          <p:spTgt spid="5"/>
                                        </p:tgtEl>
                                      </p:cBhvr>
                                    </p:animEffect>
                                    <p:anim calcmode="lin" valueType="num">
                                      <p:cBhvr>
                                        <p:cTn id="11" dur="900" fill="hold"/>
                                        <p:tgtEl>
                                          <p:spTgt spid="5"/>
                                        </p:tgtEl>
                                        <p:attrNameLst>
                                          <p:attrName>ppt_x</p:attrName>
                                        </p:attrNameLst>
                                      </p:cBhvr>
                                      <p:tavLst>
                                        <p:tav tm="0">
                                          <p:val>
                                            <p:strVal val="#ppt_x"/>
                                          </p:val>
                                        </p:tav>
                                        <p:tav tm="100000">
                                          <p:val>
                                            <p:strVal val="#ppt_x"/>
                                          </p:val>
                                        </p:tav>
                                      </p:tavLst>
                                    </p:anim>
                                    <p:anim calcmode="lin" valueType="num">
                                      <p:cBhvr>
                                        <p:cTn id="12" dur="900" fill="hold"/>
                                        <p:tgtEl>
                                          <p:spTgt spid="5"/>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anim calcmode="lin" valueType="num">
                                      <p:cBhvr>
                                        <p:cTn id="16" dur="500" fill="hold"/>
                                        <p:tgtEl>
                                          <p:spTgt spid="7"/>
                                        </p:tgtEl>
                                        <p:attrNameLst>
                                          <p:attrName>ppt_x</p:attrName>
                                        </p:attrNameLst>
                                      </p:cBhvr>
                                      <p:tavLst>
                                        <p:tav tm="0">
                                          <p:val>
                                            <p:strVal val="#ppt_x"/>
                                          </p:val>
                                        </p:tav>
                                        <p:tav tm="100000">
                                          <p:val>
                                            <p:strVal val="#ppt_x"/>
                                          </p:val>
                                        </p:tav>
                                      </p:tavLst>
                                    </p:anim>
                                    <p:anim calcmode="lin" valueType="num">
                                      <p:cBhvr>
                                        <p:cTn id="17" dur="500" fill="hold"/>
                                        <p:tgtEl>
                                          <p:spTgt spid="7"/>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1600"/>
                            </p:stCondLst>
                            <p:childTnLst>
                              <p:par>
                                <p:cTn id="29" presetID="47" presetClass="entr" presetSubtype="0"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anim calcmode="lin" valueType="num">
                                      <p:cBhvr>
                                        <p:cTn id="32" dur="500" fill="hold"/>
                                        <p:tgtEl>
                                          <p:spTgt spid="2"/>
                                        </p:tgtEl>
                                        <p:attrNameLst>
                                          <p:attrName>ppt_x</p:attrName>
                                        </p:attrNameLst>
                                      </p:cBhvr>
                                      <p:tavLst>
                                        <p:tav tm="0">
                                          <p:val>
                                            <p:strVal val="#ppt_x"/>
                                          </p:val>
                                        </p:tav>
                                        <p:tav tm="100000">
                                          <p:val>
                                            <p:strVal val="#ppt_x"/>
                                          </p:val>
                                        </p:tav>
                                      </p:tavLst>
                                    </p:anim>
                                    <p:anim calcmode="lin" valueType="num">
                                      <p:cBhvr>
                                        <p:cTn id="3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p:bldP spid="2" grpId="0"/>
      <p:bldP spid="8"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CA44E-F47C-097A-2B8F-5D38EE21F69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5F700A-FB07-FA73-720E-B4FC4ADF8BE4}"/>
              </a:ext>
            </a:extLst>
          </p:cNvPr>
          <p:cNvSpPr/>
          <p:nvPr/>
        </p:nvSpPr>
        <p:spPr>
          <a:xfrm>
            <a:off x="-1" y="0"/>
            <a:ext cx="12192000" cy="6857999"/>
          </a:xfrm>
          <a:prstGeom prst="rect">
            <a:avLst/>
          </a:prstGeom>
          <a:solidFill>
            <a:srgbClr val="F0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77A4D11-4FE1-424A-13EF-6BAC10D51C89}"/>
              </a:ext>
            </a:extLst>
          </p:cNvPr>
          <p:cNvSpPr txBox="1">
            <a:spLocks/>
          </p:cNvSpPr>
          <p:nvPr/>
        </p:nvSpPr>
        <p:spPr>
          <a:xfrm>
            <a:off x="0" y="66769"/>
            <a:ext cx="12191999" cy="123078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5400" b="1" dirty="0">
                <a:solidFill>
                  <a:srgbClr val="1A1A1A"/>
                </a:solidFill>
                <a:latin typeface="Montserrat" panose="00000500000000000000" pitchFamily="2" charset="0"/>
              </a:rPr>
              <a:t>VIREXIT TECHNOLOGIES</a:t>
            </a:r>
          </a:p>
          <a:p>
            <a:pPr algn="ctr">
              <a:lnSpc>
                <a:spcPct val="150000"/>
              </a:lnSpc>
            </a:pPr>
            <a:r>
              <a:rPr lang="en-US" sz="1800" b="1" i="1" dirty="0">
                <a:solidFill>
                  <a:srgbClr val="1A1A1A"/>
                </a:solidFill>
                <a:latin typeface="Montserrat" panose="00000500000000000000" pitchFamily="2" charset="0"/>
              </a:rPr>
              <a:t>Making Discoveries That Change Lives</a:t>
            </a:r>
            <a:endParaRPr lang="id-ID" sz="1800" i="1" dirty="0">
              <a:solidFill>
                <a:srgbClr val="1A1A1A"/>
              </a:solidFill>
              <a:latin typeface="Antrilla" panose="02000506000000020004" pitchFamily="2" charset="0"/>
            </a:endParaRPr>
          </a:p>
        </p:txBody>
      </p:sp>
      <p:sp>
        <p:nvSpPr>
          <p:cNvPr id="12" name="TextBox 11">
            <a:extLst>
              <a:ext uri="{FF2B5EF4-FFF2-40B4-BE49-F238E27FC236}">
                <a16:creationId xmlns:a16="http://schemas.microsoft.com/office/drawing/2014/main" id="{9D98565F-A256-36F0-326C-29D57FBC8333}"/>
              </a:ext>
            </a:extLst>
          </p:cNvPr>
          <p:cNvSpPr txBox="1"/>
          <p:nvPr/>
        </p:nvSpPr>
        <p:spPr>
          <a:xfrm>
            <a:off x="3584560" y="1421376"/>
            <a:ext cx="5085027" cy="3710503"/>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sz="2800" b="1" dirty="0">
                <a:latin typeface="Montserrat SemiBold" pitchFamily="2" charset="0"/>
              </a:rPr>
              <a:t>EXECUTIVE SUMMARY</a:t>
            </a:r>
          </a:p>
          <a:p>
            <a:pPr marL="800100" lvl="1" indent="-342900">
              <a:lnSpc>
                <a:spcPct val="150000"/>
              </a:lnSpc>
              <a:buFont typeface="Courier New" panose="02070309020205020404" pitchFamily="49" charset="0"/>
              <a:buChar char="o"/>
            </a:pPr>
            <a:r>
              <a:rPr lang="en-US" sz="2000" dirty="0">
                <a:latin typeface="Aptos" panose="020B0004020202020204" pitchFamily="34" charset="0"/>
              </a:rPr>
              <a:t>Objectives</a:t>
            </a:r>
          </a:p>
          <a:p>
            <a:pPr marL="1257300" lvl="2" indent="-342900">
              <a:lnSpc>
                <a:spcPct val="150000"/>
              </a:lnSpc>
              <a:buFont typeface="Arial" panose="020B0604020202020204" pitchFamily="34" charset="0"/>
              <a:buChar char="•"/>
            </a:pPr>
            <a:r>
              <a:rPr lang="en-US" sz="2000" dirty="0">
                <a:latin typeface="Aptos" panose="020B0004020202020204" pitchFamily="34" charset="0"/>
              </a:rPr>
              <a:t>Intro To Products</a:t>
            </a:r>
          </a:p>
          <a:p>
            <a:pPr marL="1257300" lvl="2" indent="-342900">
              <a:lnSpc>
                <a:spcPct val="150000"/>
              </a:lnSpc>
              <a:buFont typeface="Arial" panose="020B0604020202020204" pitchFamily="34" charset="0"/>
              <a:buChar char="•"/>
            </a:pPr>
            <a:r>
              <a:rPr lang="en-US" sz="2000" dirty="0">
                <a:latin typeface="Aptos" panose="020B0004020202020204" pitchFamily="34" charset="0"/>
              </a:rPr>
              <a:t>Virexit’s Goals</a:t>
            </a:r>
          </a:p>
          <a:p>
            <a:pPr marL="800100" lvl="1" indent="-342900">
              <a:lnSpc>
                <a:spcPct val="150000"/>
              </a:lnSpc>
              <a:buFont typeface="Courier New" panose="02070309020205020404" pitchFamily="49" charset="0"/>
              <a:buChar char="o"/>
            </a:pPr>
            <a:r>
              <a:rPr lang="en-US" sz="2000" dirty="0">
                <a:latin typeface="Aptos" panose="020B0004020202020204" pitchFamily="34" charset="0"/>
              </a:rPr>
              <a:t>Key Takeaways</a:t>
            </a:r>
          </a:p>
          <a:p>
            <a:pPr marL="1371600" lvl="2" indent="-457200">
              <a:lnSpc>
                <a:spcPct val="150000"/>
              </a:lnSpc>
              <a:buFont typeface="Arial" panose="020B0604020202020204" pitchFamily="34" charset="0"/>
              <a:buChar char="•"/>
            </a:pPr>
            <a:r>
              <a:rPr lang="en-US" sz="2000" dirty="0">
                <a:latin typeface="Aptos" panose="020B0004020202020204" pitchFamily="34" charset="0"/>
              </a:rPr>
              <a:t>Total Addressable Market (TAM)</a:t>
            </a:r>
          </a:p>
          <a:p>
            <a:pPr marL="1371600" lvl="2" indent="-457200">
              <a:lnSpc>
                <a:spcPct val="150000"/>
              </a:lnSpc>
              <a:buFont typeface="Arial" panose="020B0604020202020204" pitchFamily="34" charset="0"/>
              <a:buChar char="•"/>
            </a:pPr>
            <a:r>
              <a:rPr lang="en-US" sz="2000" dirty="0">
                <a:latin typeface="Aptos" panose="020B0004020202020204" pitchFamily="34" charset="0"/>
              </a:rPr>
              <a:t>Unique Technologies</a:t>
            </a:r>
          </a:p>
          <a:p>
            <a:pPr marL="1371600" lvl="2" indent="-457200">
              <a:lnSpc>
                <a:spcPct val="150000"/>
              </a:lnSpc>
              <a:buFont typeface="Arial" panose="020B0604020202020204" pitchFamily="34" charset="0"/>
              <a:buChar char="•"/>
            </a:pPr>
            <a:r>
              <a:rPr lang="en-US" sz="2000" dirty="0">
                <a:latin typeface="Aptos" panose="020B0004020202020204" pitchFamily="34" charset="0"/>
              </a:rPr>
              <a:t>Large Moat</a:t>
            </a:r>
          </a:p>
        </p:txBody>
      </p:sp>
      <p:grpSp>
        <p:nvGrpSpPr>
          <p:cNvPr id="7" name="Group 6">
            <a:extLst>
              <a:ext uri="{FF2B5EF4-FFF2-40B4-BE49-F238E27FC236}">
                <a16:creationId xmlns:a16="http://schemas.microsoft.com/office/drawing/2014/main" id="{9037031B-F7EB-9CC2-C1ED-23F7A8ECDD47}"/>
              </a:ext>
            </a:extLst>
          </p:cNvPr>
          <p:cNvGrpSpPr/>
          <p:nvPr/>
        </p:nvGrpSpPr>
        <p:grpSpPr>
          <a:xfrm>
            <a:off x="167075" y="1369445"/>
            <a:ext cx="11411425" cy="5402829"/>
            <a:chOff x="167075" y="1369445"/>
            <a:chExt cx="11411425" cy="5402829"/>
          </a:xfrm>
        </p:grpSpPr>
        <p:sp>
          <p:nvSpPr>
            <p:cNvPr id="28" name="Rectangle: Rounded Corners 27">
              <a:extLst>
                <a:ext uri="{FF2B5EF4-FFF2-40B4-BE49-F238E27FC236}">
                  <a16:creationId xmlns:a16="http://schemas.microsoft.com/office/drawing/2014/main" id="{16E1E90B-190C-986C-6477-C837B77DC315}"/>
                </a:ext>
              </a:extLst>
            </p:cNvPr>
            <p:cNvSpPr/>
            <p:nvPr/>
          </p:nvSpPr>
          <p:spPr>
            <a:xfrm>
              <a:off x="167075" y="1369445"/>
              <a:ext cx="3288898" cy="5402829"/>
            </a:xfrm>
            <a:prstGeom prst="roundRect">
              <a:avLst>
                <a:gd name="adj" fmla="val 0"/>
              </a:avLst>
            </a:prstGeom>
            <a:solidFill>
              <a:srgbClr val="D8D8D8"/>
            </a:solidFill>
            <a:ln>
              <a:noFill/>
            </a:ln>
            <a:effectLst>
              <a:softEdge rad="31750"/>
            </a:effectLst>
            <a:scene3d>
              <a:camera prst="orthographicFront">
                <a:rot lat="0" lon="0" rev="0"/>
              </a:camera>
              <a:lightRig rig="glow" dir="t">
                <a:rot lat="0" lon="0" rev="14100000"/>
              </a:lightRig>
            </a:scene3d>
            <a:sp3d prstMaterial="softEdge">
              <a:bevelT w="127000" prst="artDeco"/>
            </a:sp3d>
          </p:spPr>
          <p:style>
            <a:lnRef idx="2">
              <a:schemeClr val="dk1"/>
            </a:lnRef>
            <a:fillRef idx="1">
              <a:schemeClr val="lt1"/>
            </a:fillRef>
            <a:effectRef idx="0">
              <a:schemeClr val="dk1"/>
            </a:effectRef>
            <a:fontRef idx="minor">
              <a:schemeClr val="dk1"/>
            </a:fontRef>
          </p:style>
          <p:txBody>
            <a:bodyPr rtlCol="0" anchor="ctr"/>
            <a:lstStyle/>
            <a:p>
              <a:pPr algn="ctr"/>
              <a:endParaRPr lang="en-US">
                <a:noFill/>
              </a:endParaRPr>
            </a:p>
          </p:txBody>
        </p:sp>
        <p:pic>
          <p:nvPicPr>
            <p:cNvPr id="30" name="Picture 29">
              <a:extLst>
                <a:ext uri="{FF2B5EF4-FFF2-40B4-BE49-F238E27FC236}">
                  <a16:creationId xmlns:a16="http://schemas.microsoft.com/office/drawing/2014/main" id="{EE0FA30E-3B94-AF99-3756-F83E6C639D37}"/>
                </a:ext>
              </a:extLst>
            </p:cNvPr>
            <p:cNvPicPr>
              <a:picLocks noChangeAspect="1"/>
            </p:cNvPicPr>
            <p:nvPr/>
          </p:nvPicPr>
          <p:blipFill>
            <a:blip r:embed="rId2"/>
            <a:stretch>
              <a:fillRect/>
            </a:stretch>
          </p:blipFill>
          <p:spPr>
            <a:xfrm>
              <a:off x="412269" y="4140416"/>
              <a:ext cx="2671925" cy="2069383"/>
            </a:xfrm>
            <a:prstGeom prst="rect">
              <a:avLst/>
            </a:prstGeom>
          </p:spPr>
        </p:pic>
        <p:pic>
          <p:nvPicPr>
            <p:cNvPr id="11" name="Picture 10">
              <a:extLst>
                <a:ext uri="{FF2B5EF4-FFF2-40B4-BE49-F238E27FC236}">
                  <a16:creationId xmlns:a16="http://schemas.microsoft.com/office/drawing/2014/main" id="{BDC87C9B-BBD1-3EEC-A35A-F2246642B9D6}"/>
                </a:ext>
              </a:extLst>
            </p:cNvPr>
            <p:cNvPicPr>
              <a:picLocks noChangeAspect="1"/>
            </p:cNvPicPr>
            <p:nvPr/>
          </p:nvPicPr>
          <p:blipFill>
            <a:blip r:embed="rId3">
              <a:extLst>
                <a:ext uri="{28A0092B-C50C-407E-A947-70E740481C1C}">
                  <a14:useLocalDpi xmlns:a14="http://schemas.microsoft.com/office/drawing/2010/main" val="0"/>
                </a:ext>
              </a:extLst>
            </a:blip>
            <a:srcRect t="12710" b="2110"/>
            <a:stretch/>
          </p:blipFill>
          <p:spPr>
            <a:xfrm>
              <a:off x="8865488" y="2273543"/>
              <a:ext cx="2713012" cy="2310911"/>
            </a:xfrm>
            <a:prstGeom prst="rect">
              <a:avLst/>
            </a:prstGeom>
            <a:noFill/>
            <a:ln>
              <a:noFill/>
            </a:ln>
            <a:effectLst/>
            <a:scene3d>
              <a:camera prst="orthographicFront">
                <a:rot lat="0" lon="0" rev="0"/>
              </a:camera>
              <a:lightRig rig="glow" dir="t">
                <a:rot lat="0" lon="0" rev="14100000"/>
              </a:lightRig>
            </a:scene3d>
            <a:sp3d prstMaterial="softEdge">
              <a:bevelT w="127000" prst="artDeco"/>
            </a:sp3d>
          </p:spPr>
        </p:pic>
        <p:pic>
          <p:nvPicPr>
            <p:cNvPr id="33" name="Picture 32">
              <a:extLst>
                <a:ext uri="{FF2B5EF4-FFF2-40B4-BE49-F238E27FC236}">
                  <a16:creationId xmlns:a16="http://schemas.microsoft.com/office/drawing/2014/main" id="{0A40A437-4C2E-9CE3-14DE-DD7275F08AE5}"/>
                </a:ext>
              </a:extLst>
            </p:cNvPr>
            <p:cNvPicPr>
              <a:picLocks noChangeAspect="1"/>
            </p:cNvPicPr>
            <p:nvPr/>
          </p:nvPicPr>
          <p:blipFill>
            <a:blip r:embed="rId4"/>
            <a:stretch>
              <a:fillRect/>
            </a:stretch>
          </p:blipFill>
          <p:spPr>
            <a:xfrm>
              <a:off x="1142747" y="1771650"/>
              <a:ext cx="2133854" cy="440854"/>
            </a:xfrm>
            <a:prstGeom prst="rect">
              <a:avLst/>
            </a:prstGeom>
            <a:effectLst>
              <a:outerShdw blurRad="127000" sx="103000" sy="103000" algn="ctr" rotWithShape="0">
                <a:prstClr val="black">
                  <a:alpha val="50000"/>
                </a:prstClr>
              </a:outerShdw>
            </a:effectLst>
          </p:spPr>
        </p:pic>
        <p:pic>
          <p:nvPicPr>
            <p:cNvPr id="34" name="Picture 33">
              <a:extLst>
                <a:ext uri="{FF2B5EF4-FFF2-40B4-BE49-F238E27FC236}">
                  <a16:creationId xmlns:a16="http://schemas.microsoft.com/office/drawing/2014/main" id="{C45F9AE5-E28C-CABA-F7D7-7F0FC1C56ED1}"/>
                </a:ext>
              </a:extLst>
            </p:cNvPr>
            <p:cNvPicPr>
              <a:picLocks noChangeAspect="1"/>
            </p:cNvPicPr>
            <p:nvPr/>
          </p:nvPicPr>
          <p:blipFill>
            <a:blip r:embed="rId5"/>
            <a:stretch>
              <a:fillRect/>
            </a:stretch>
          </p:blipFill>
          <p:spPr>
            <a:xfrm>
              <a:off x="297686" y="1513784"/>
              <a:ext cx="1152244" cy="926672"/>
            </a:xfrm>
            <a:prstGeom prst="rect">
              <a:avLst/>
            </a:prstGeom>
          </p:spPr>
        </p:pic>
      </p:grpSp>
      <p:sp>
        <p:nvSpPr>
          <p:cNvPr id="35" name="TextBox 34">
            <a:extLst>
              <a:ext uri="{FF2B5EF4-FFF2-40B4-BE49-F238E27FC236}">
                <a16:creationId xmlns:a16="http://schemas.microsoft.com/office/drawing/2014/main" id="{71700E73-61A9-7889-C2A6-279DA9451FB7}"/>
              </a:ext>
            </a:extLst>
          </p:cNvPr>
          <p:cNvSpPr txBox="1"/>
          <p:nvPr/>
        </p:nvSpPr>
        <p:spPr>
          <a:xfrm>
            <a:off x="3598664" y="5459870"/>
            <a:ext cx="5028407" cy="1015663"/>
          </a:xfrm>
          <a:prstGeom prst="rect">
            <a:avLst/>
          </a:prstGeom>
          <a:solidFill>
            <a:schemeClr val="bg1">
              <a:lumMod val="95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spcAft>
                <a:spcPts val="600"/>
              </a:spcAft>
            </a:pPr>
            <a:r>
              <a:rPr lang="en-US" sz="1200" i="1" spc="100" dirty="0">
                <a:latin typeface="Aptos" panose="020B0004020202020204" pitchFamily="34" charset="0"/>
              </a:rPr>
              <a:t>"AirROS isn't just a product—it's a paradigm shift," said a spokesperson for the VirExit Technologies team. "We're enabling businesses and homes to proactively neutralize airborne and surface threats with science-backed technology that works continuously, quietly, and safely."- Virexit Team</a:t>
            </a:r>
          </a:p>
        </p:txBody>
      </p:sp>
    </p:spTree>
    <p:extLst>
      <p:ext uri="{BB962C8B-B14F-4D97-AF65-F5344CB8AC3E}">
        <p14:creationId xmlns:p14="http://schemas.microsoft.com/office/powerpoint/2010/main" val="303882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animEffect transition="in" filter="fade">
                                      <p:cBhvr>
                                        <p:cTn id="11" dur="250"/>
                                        <p:tgtEl>
                                          <p:spTgt spid="12">
                                            <p:txEl>
                                              <p:pRg st="1" end="1"/>
                                            </p:txEl>
                                          </p:spTgt>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animEffect transition="in" filter="fade">
                                      <p:cBhvr>
                                        <p:cTn id="15" dur="250"/>
                                        <p:tgtEl>
                                          <p:spTgt spid="12">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animEffect transition="in" filter="fade">
                                      <p:cBhvr>
                                        <p:cTn id="19" dur="250"/>
                                        <p:tgtEl>
                                          <p:spTgt spid="12">
                                            <p:txEl>
                                              <p:pRg st="3" end="3"/>
                                            </p:txEl>
                                          </p:spTgt>
                                        </p:tgtEl>
                                      </p:cBhvr>
                                    </p:animEffect>
                                  </p:childTnLst>
                                </p:cTn>
                              </p:par>
                            </p:childTnLst>
                          </p:cTn>
                        </p:par>
                        <p:par>
                          <p:cTn id="20" fill="hold">
                            <p:stCondLst>
                              <p:cond delay="1750"/>
                            </p:stCondLst>
                            <p:childTnLst>
                              <p:par>
                                <p:cTn id="21" presetID="10" presetClass="entr" presetSubtype="0" fill="hold" grpId="0" nodeType="after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animEffect transition="in" filter="fade">
                                      <p:cBhvr>
                                        <p:cTn id="23" dur="250"/>
                                        <p:tgtEl>
                                          <p:spTgt spid="12">
                                            <p:txEl>
                                              <p:pRg st="4" end="4"/>
                                            </p:txEl>
                                          </p:spTgt>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animEffect transition="in" filter="fade">
                                      <p:cBhvr>
                                        <p:cTn id="27" dur="250"/>
                                        <p:tgtEl>
                                          <p:spTgt spid="12">
                                            <p:txEl>
                                              <p:pRg st="5" end="5"/>
                                            </p:txEl>
                                          </p:spTgt>
                                        </p:tgtEl>
                                      </p:cBhvr>
                                    </p:animEffect>
                                  </p:childTnLst>
                                </p:cTn>
                              </p:par>
                            </p:childTnLst>
                          </p:cTn>
                        </p:par>
                        <p:par>
                          <p:cTn id="28" fill="hold">
                            <p:stCondLst>
                              <p:cond delay="2250"/>
                            </p:stCondLst>
                            <p:childTnLst>
                              <p:par>
                                <p:cTn id="29" presetID="10" presetClass="entr" presetSubtype="0" fill="hold" grpId="0" nodeType="afterEffect">
                                  <p:stCondLst>
                                    <p:cond delay="0"/>
                                  </p:stCondLst>
                                  <p:childTnLst>
                                    <p:set>
                                      <p:cBhvr>
                                        <p:cTn id="30" dur="1" fill="hold">
                                          <p:stCondLst>
                                            <p:cond delay="0"/>
                                          </p:stCondLst>
                                        </p:cTn>
                                        <p:tgtEl>
                                          <p:spTgt spid="12">
                                            <p:txEl>
                                              <p:pRg st="6" end="6"/>
                                            </p:txEl>
                                          </p:spTgt>
                                        </p:tgtEl>
                                        <p:attrNameLst>
                                          <p:attrName>style.visibility</p:attrName>
                                        </p:attrNameLst>
                                      </p:cBhvr>
                                      <p:to>
                                        <p:strVal val="visible"/>
                                      </p:to>
                                    </p:set>
                                    <p:animEffect transition="in" filter="fade">
                                      <p:cBhvr>
                                        <p:cTn id="31" dur="250"/>
                                        <p:tgtEl>
                                          <p:spTgt spid="12">
                                            <p:txEl>
                                              <p:pRg st="6" end="6"/>
                                            </p:txEl>
                                          </p:spTgt>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12">
                                            <p:txEl>
                                              <p:pRg st="7" end="7"/>
                                            </p:txEl>
                                          </p:spTgt>
                                        </p:tgtEl>
                                        <p:attrNameLst>
                                          <p:attrName>style.visibility</p:attrName>
                                        </p:attrNameLst>
                                      </p:cBhvr>
                                      <p:to>
                                        <p:strVal val="visible"/>
                                      </p:to>
                                    </p:set>
                                    <p:animEffect transition="in" filter="fade">
                                      <p:cBhvr>
                                        <p:cTn id="35" dur="250"/>
                                        <p:tgtEl>
                                          <p:spTgt spid="12">
                                            <p:txEl>
                                              <p:pRg st="7" end="7"/>
                                            </p:txEl>
                                          </p:spTgt>
                                        </p:tgtEl>
                                      </p:cBhvr>
                                    </p:animEffect>
                                  </p:childTnLst>
                                </p:cTn>
                              </p:par>
                            </p:childTnLst>
                          </p:cTn>
                        </p:par>
                        <p:par>
                          <p:cTn id="36" fill="hold">
                            <p:stCondLst>
                              <p:cond delay="2750"/>
                            </p:stCondLst>
                            <p:childTnLst>
                              <p:par>
                                <p:cTn id="37" presetID="10" presetClass="entr" presetSubtype="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par>
                          <p:cTn id="40" fill="hold">
                            <p:stCondLst>
                              <p:cond delay="3250"/>
                            </p:stCondLst>
                            <p:childTnLst>
                              <p:par>
                                <p:cTn id="41" presetID="10" presetClass="entr" presetSubtype="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childTnLst>
                          </p:cTn>
                        </p:par>
                        <p:par>
                          <p:cTn id="44" fill="hold">
                            <p:stCondLst>
                              <p:cond delay="3750"/>
                            </p:stCondLst>
                            <p:childTnLst>
                              <p:par>
                                <p:cTn id="45" presetID="47" presetClass="entr" presetSubtype="0"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500"/>
                                        <p:tgtEl>
                                          <p:spTgt spid="2"/>
                                        </p:tgtEl>
                                      </p:cBhvr>
                                    </p:animEffect>
                                    <p:anim calcmode="lin" valueType="num">
                                      <p:cBhvr>
                                        <p:cTn id="48" dur="500" fill="hold"/>
                                        <p:tgtEl>
                                          <p:spTgt spid="2"/>
                                        </p:tgtEl>
                                        <p:attrNameLst>
                                          <p:attrName>ppt_x</p:attrName>
                                        </p:attrNameLst>
                                      </p:cBhvr>
                                      <p:tavLst>
                                        <p:tav tm="0">
                                          <p:val>
                                            <p:strVal val="#ppt_x"/>
                                          </p:val>
                                        </p:tav>
                                        <p:tav tm="100000">
                                          <p:val>
                                            <p:strVal val="#ppt_x"/>
                                          </p:val>
                                        </p:tav>
                                      </p:tavLst>
                                    </p:anim>
                                    <p:anim calcmode="lin" valueType="num">
                                      <p:cBhvr>
                                        <p:cTn id="49"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uiExpand="1" build="p"/>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94DC3A9-0AE0-44DF-B97E-C6A7F380E0F0}"/>
              </a:ext>
            </a:extLst>
          </p:cNvPr>
          <p:cNvSpPr/>
          <p:nvPr/>
        </p:nvSpPr>
        <p:spPr>
          <a:xfrm>
            <a:off x="6096000" y="0"/>
            <a:ext cx="6096000" cy="6857999"/>
          </a:xfrm>
          <a:prstGeom prst="rect">
            <a:avLst/>
          </a:prstGeom>
          <a:solidFill>
            <a:srgbClr val="F0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a:extLst>
              <a:ext uri="{FF2B5EF4-FFF2-40B4-BE49-F238E27FC236}">
                <a16:creationId xmlns:a16="http://schemas.microsoft.com/office/drawing/2014/main" id="{81F77B33-9075-4956-A654-EBA0B347FBE3}"/>
              </a:ext>
            </a:extLst>
          </p:cNvPr>
          <p:cNvSpPr txBox="1"/>
          <p:nvPr/>
        </p:nvSpPr>
        <p:spPr>
          <a:xfrm>
            <a:off x="301926" y="151818"/>
            <a:ext cx="3721193" cy="1200329"/>
          </a:xfrm>
          <a:prstGeom prst="rect">
            <a:avLst/>
          </a:prstGeom>
          <a:noFill/>
        </p:spPr>
        <p:txBody>
          <a:bodyPr wrap="square" rtlCol="0">
            <a:spAutoFit/>
          </a:bodyPr>
          <a:lstStyle/>
          <a:p>
            <a:r>
              <a:rPr lang="en-US" sz="3600" b="1" dirty="0">
                <a:latin typeface="Montserrat" panose="00000300000000000000" pitchFamily="2" charset="0"/>
              </a:rPr>
              <a:t>EXECUTIVE</a:t>
            </a:r>
            <a:r>
              <a:rPr lang="id-ID" sz="3600" b="1" dirty="0">
                <a:latin typeface="Lato Black" panose="020F0A02020204030203" pitchFamily="34" charset="0"/>
              </a:rPr>
              <a:t> </a:t>
            </a:r>
            <a:r>
              <a:rPr lang="en-US" sz="3600" dirty="0">
                <a:latin typeface="Montserrat" panose="00000300000000000000" pitchFamily="2" charset="0"/>
              </a:rPr>
              <a:t>Summary</a:t>
            </a:r>
            <a:endParaRPr lang="id-ID" sz="3600" dirty="0">
              <a:latin typeface="Montserrat" panose="00000300000000000000" pitchFamily="2" charset="0"/>
            </a:endParaRPr>
          </a:p>
        </p:txBody>
      </p:sp>
      <p:sp>
        <p:nvSpPr>
          <p:cNvPr id="4" name="Rectangle 3">
            <a:extLst>
              <a:ext uri="{FF2B5EF4-FFF2-40B4-BE49-F238E27FC236}">
                <a16:creationId xmlns:a16="http://schemas.microsoft.com/office/drawing/2014/main" id="{AE5D0723-63CF-4307-B0BA-0DF3F0370450}"/>
              </a:ext>
            </a:extLst>
          </p:cNvPr>
          <p:cNvSpPr/>
          <p:nvPr/>
        </p:nvSpPr>
        <p:spPr>
          <a:xfrm>
            <a:off x="333696" y="1297449"/>
            <a:ext cx="3774579" cy="5394960"/>
          </a:xfrm>
          <a:prstGeom prst="rect">
            <a:avLst/>
          </a:prstGeom>
        </p:spPr>
        <p:txBody>
          <a:bodyPr wrap="square">
            <a:spAutoFit/>
          </a:bodyPr>
          <a:lstStyle/>
          <a:p>
            <a:pPr algn="just">
              <a:lnSpc>
                <a:spcPct val="150000"/>
              </a:lnSpc>
              <a:spcAft>
                <a:spcPts val="600"/>
              </a:spcAft>
            </a:pPr>
            <a:r>
              <a:rPr lang="en-US" sz="1200" b="1" spc="100" dirty="0">
                <a:latin typeface="Aptos" panose="020B0004020202020204" pitchFamily="34" charset="0"/>
              </a:rPr>
              <a:t>OBJECTIVE: </a:t>
            </a:r>
          </a:p>
          <a:p>
            <a:pPr algn="just">
              <a:lnSpc>
                <a:spcPts val="1600"/>
              </a:lnSpc>
            </a:pPr>
            <a:r>
              <a:rPr lang="en-US" sz="1150" dirty="0">
                <a:latin typeface="Aptos" panose="020B0004020202020204" pitchFamily="34" charset="0"/>
              </a:rPr>
              <a:t>To raise capital and secure strategic partnerships to bring </a:t>
            </a:r>
            <a:r>
              <a:rPr lang="en-US" sz="1150" b="1" dirty="0" err="1">
                <a:latin typeface="Aptos" panose="020B0004020202020204" pitchFamily="34" charset="0"/>
              </a:rPr>
              <a:t>AirROS</a:t>
            </a:r>
            <a:r>
              <a:rPr lang="en-US" sz="1150" b="1" dirty="0">
                <a:latin typeface="Aptos" panose="020B0004020202020204" pitchFamily="34" charset="0"/>
              </a:rPr>
              <a:t> by Sage Industrial’s </a:t>
            </a:r>
            <a:r>
              <a:rPr lang="en-US" sz="1150" b="1" dirty="0">
                <a:solidFill>
                  <a:schemeClr val="accent6">
                    <a:lumMod val="50000"/>
                  </a:schemeClr>
                </a:solidFill>
                <a:latin typeface="Aptos" panose="020B0004020202020204" pitchFamily="34" charset="0"/>
              </a:rPr>
              <a:t>groundbreaking</a:t>
            </a:r>
            <a:r>
              <a:rPr lang="en-US" sz="1150" dirty="0">
                <a:latin typeface="Aptos" panose="020B0004020202020204" pitchFamily="34" charset="0"/>
              </a:rPr>
              <a:t> </a:t>
            </a:r>
            <a:r>
              <a:rPr lang="en-US" sz="1150" b="1" dirty="0">
                <a:latin typeface="Aptos" panose="020B0004020202020204" pitchFamily="34" charset="0"/>
              </a:rPr>
              <a:t>indoor air purification solution </a:t>
            </a:r>
            <a:r>
              <a:rPr lang="en-US" sz="1150" dirty="0">
                <a:latin typeface="Aptos" panose="020B0004020202020204" pitchFamily="34" charset="0"/>
              </a:rPr>
              <a:t>and </a:t>
            </a:r>
            <a:r>
              <a:rPr lang="en-US" sz="1150" b="1" dirty="0">
                <a:latin typeface="Aptos" panose="020B0004020202020204" pitchFamily="34" charset="0"/>
              </a:rPr>
              <a:t>Passive Portal’s</a:t>
            </a:r>
            <a:r>
              <a:rPr lang="en-US" sz="1150" dirty="0">
                <a:latin typeface="Aptos" panose="020B0004020202020204" pitchFamily="34" charset="0"/>
              </a:rPr>
              <a:t> </a:t>
            </a:r>
            <a:r>
              <a:rPr lang="en-US" sz="1150" b="1" dirty="0">
                <a:solidFill>
                  <a:schemeClr val="accent6">
                    <a:lumMod val="50000"/>
                  </a:schemeClr>
                </a:solidFill>
                <a:latin typeface="Aptos" panose="020B0004020202020204" pitchFamily="34" charset="0"/>
              </a:rPr>
              <a:t>NO-Radiation</a:t>
            </a:r>
            <a:r>
              <a:rPr lang="en-US" sz="1150" dirty="0">
                <a:latin typeface="Aptos" panose="020B0004020202020204" pitchFamily="34" charset="0"/>
              </a:rPr>
              <a:t> </a:t>
            </a:r>
            <a:r>
              <a:rPr lang="en-US" sz="1150" b="1" dirty="0">
                <a:latin typeface="Aptos" panose="020B0004020202020204" pitchFamily="34" charset="0"/>
              </a:rPr>
              <a:t>Walkthrough Weapons Detection </a:t>
            </a:r>
            <a:r>
              <a:rPr lang="en-US" sz="1150" dirty="0">
                <a:latin typeface="Aptos" panose="020B0004020202020204" pitchFamily="34" charset="0"/>
              </a:rPr>
              <a:t>to a global market starting with key verticals in New York City.</a:t>
            </a:r>
          </a:p>
          <a:p>
            <a:pPr algn="just">
              <a:lnSpc>
                <a:spcPts val="1600"/>
              </a:lnSpc>
            </a:pPr>
            <a:endParaRPr lang="en-US" sz="1150" dirty="0">
              <a:latin typeface="Aptos" panose="020B0004020202020204" pitchFamily="34" charset="0"/>
            </a:endParaRPr>
          </a:p>
          <a:p>
            <a:pPr algn="just">
              <a:lnSpc>
                <a:spcPts val="1600"/>
              </a:lnSpc>
              <a:spcAft>
                <a:spcPts val="600"/>
              </a:spcAft>
            </a:pPr>
            <a:r>
              <a:rPr lang="en-US" sz="1200" b="1" spc="100" dirty="0">
                <a:latin typeface="Aptos" panose="020B0004020202020204" pitchFamily="34" charset="0"/>
              </a:rPr>
              <a:t>KEY TAKEAWAYS:</a:t>
            </a:r>
          </a:p>
          <a:p>
            <a:pPr algn="just">
              <a:lnSpc>
                <a:spcPts val="1600"/>
              </a:lnSpc>
            </a:pPr>
            <a:r>
              <a:rPr lang="en-US" sz="1150" b="1" dirty="0">
                <a:latin typeface="Aptos" panose="020B0004020202020204" pitchFamily="34" charset="0"/>
              </a:rPr>
              <a:t>Rapidly growing Total Addressable Market (TAM): </a:t>
            </a:r>
            <a:r>
              <a:rPr lang="en-US" sz="1150" dirty="0">
                <a:latin typeface="Aptos" panose="020B0004020202020204" pitchFamily="34" charset="0"/>
              </a:rPr>
              <a:t>The market for </a:t>
            </a:r>
            <a:r>
              <a:rPr lang="en-US" sz="1150" b="1" dirty="0">
                <a:latin typeface="Aptos" panose="020B0004020202020204" pitchFamily="34" charset="0"/>
              </a:rPr>
              <a:t>indoor air quality (IAQ)</a:t>
            </a:r>
            <a:r>
              <a:rPr lang="en-US" sz="1150" dirty="0">
                <a:latin typeface="Aptos" panose="020B0004020202020204" pitchFamily="34" charset="0"/>
              </a:rPr>
              <a:t> and </a:t>
            </a:r>
            <a:r>
              <a:rPr lang="en-US" sz="1150" b="1" dirty="0">
                <a:latin typeface="Aptos" panose="020B0004020202020204" pitchFamily="34" charset="0"/>
              </a:rPr>
              <a:t>weapons detection solutions </a:t>
            </a:r>
            <a:r>
              <a:rPr lang="en-US" sz="1150" dirty="0">
                <a:latin typeface="Aptos" panose="020B0004020202020204" pitchFamily="34" charset="0"/>
              </a:rPr>
              <a:t>is on an exponential growth path, driven by heightened public awareness due to the pandemic and mass shootings, respectively.</a:t>
            </a:r>
          </a:p>
          <a:p>
            <a:pPr algn="just">
              <a:lnSpc>
                <a:spcPts val="1600"/>
              </a:lnSpc>
            </a:pPr>
            <a:endParaRPr lang="en-US" sz="1150" dirty="0">
              <a:latin typeface="Aptos" panose="020B0004020202020204" pitchFamily="34" charset="0"/>
            </a:endParaRPr>
          </a:p>
          <a:p>
            <a:pPr algn="just">
              <a:lnSpc>
                <a:spcPts val="1600"/>
              </a:lnSpc>
            </a:pPr>
            <a:r>
              <a:rPr lang="en-US" sz="1150" b="1" dirty="0">
                <a:latin typeface="Aptos" panose="020B0004020202020204" pitchFamily="34" charset="0"/>
              </a:rPr>
              <a:t>Unique Technology + Large Moat: </a:t>
            </a:r>
            <a:r>
              <a:rPr lang="en-US" sz="1150" b="1" dirty="0" err="1">
                <a:latin typeface="Aptos" panose="020B0004020202020204" pitchFamily="34" charset="0"/>
              </a:rPr>
              <a:t>AirROS</a:t>
            </a:r>
            <a:r>
              <a:rPr lang="en-US" sz="1150" b="1" dirty="0">
                <a:latin typeface="Aptos" panose="020B0004020202020204" pitchFamily="34" charset="0"/>
              </a:rPr>
              <a:t> by Sage Industrial’s</a:t>
            </a:r>
            <a:r>
              <a:rPr lang="en-US" sz="1150" dirty="0">
                <a:latin typeface="Aptos" panose="020B0004020202020204" pitchFamily="34" charset="0"/>
              </a:rPr>
              <a:t> and </a:t>
            </a:r>
            <a:r>
              <a:rPr lang="en-US" sz="1150" b="1" dirty="0">
                <a:latin typeface="Aptos" panose="020B0004020202020204" pitchFamily="34" charset="0"/>
              </a:rPr>
              <a:t>Passive Portal </a:t>
            </a:r>
            <a:r>
              <a:rPr lang="en-US" sz="1150" dirty="0">
                <a:latin typeface="Aptos" panose="020B0004020202020204" pitchFamily="34" charset="0"/>
              </a:rPr>
              <a:t>proprietary systems offer proactive wellness, safety and security along with significant energy savings. This is protected by patented processes and ongoing R&amp;D, creating a high barrier to entry for competitors.</a:t>
            </a:r>
          </a:p>
          <a:p>
            <a:pPr algn="just">
              <a:lnSpc>
                <a:spcPts val="1600"/>
              </a:lnSpc>
            </a:pPr>
            <a:endParaRPr lang="en-US" sz="1150" dirty="0">
              <a:latin typeface="Aptos" panose="020B0004020202020204" pitchFamily="34" charset="0"/>
            </a:endParaRPr>
          </a:p>
          <a:p>
            <a:pPr algn="just">
              <a:lnSpc>
                <a:spcPts val="1600"/>
              </a:lnSpc>
            </a:pPr>
            <a:r>
              <a:rPr lang="en-US" sz="1150" b="1" dirty="0">
                <a:latin typeface="Aptos" panose="020B0004020202020204" pitchFamily="34" charset="0"/>
              </a:rPr>
              <a:t>Positive ROI: </a:t>
            </a:r>
            <a:r>
              <a:rPr lang="en-US" sz="1150" dirty="0">
                <a:latin typeface="Aptos" panose="020B0004020202020204" pitchFamily="34" charset="0"/>
              </a:rPr>
              <a:t>Reduced health risks, fewer sick days, improved productivity, increased security, mass shooting prevention, along with tightening regulations and public attention ensure rapid return on investment.</a:t>
            </a:r>
            <a:endParaRPr lang="id-ID" sz="1150" dirty="0">
              <a:latin typeface="Aptos" panose="020B0004020202020204" pitchFamily="34" charset="0"/>
            </a:endParaRPr>
          </a:p>
        </p:txBody>
      </p:sp>
      <p:sp>
        <p:nvSpPr>
          <p:cNvPr id="9" name="TextBox 8">
            <a:extLst>
              <a:ext uri="{FF2B5EF4-FFF2-40B4-BE49-F238E27FC236}">
                <a16:creationId xmlns:a16="http://schemas.microsoft.com/office/drawing/2014/main" id="{CE27F161-201C-4E64-9FA1-55756F618986}"/>
              </a:ext>
            </a:extLst>
          </p:cNvPr>
          <p:cNvSpPr txBox="1"/>
          <p:nvPr/>
        </p:nvSpPr>
        <p:spPr>
          <a:xfrm>
            <a:off x="8216146" y="1690429"/>
            <a:ext cx="3905389" cy="3589894"/>
          </a:xfrm>
          <a:prstGeom prst="rect">
            <a:avLst/>
          </a:prstGeom>
          <a:noFill/>
        </p:spPr>
        <p:txBody>
          <a:bodyPr wrap="square" rtlCol="0">
            <a:spAutoFit/>
          </a:bodyPr>
          <a:lstStyle/>
          <a:p>
            <a:pPr algn="ctr">
              <a:lnSpc>
                <a:spcPct val="150000"/>
              </a:lnSpc>
            </a:pPr>
            <a:r>
              <a:rPr lang="en-US" sz="2200" b="1" dirty="0">
                <a:solidFill>
                  <a:srgbClr val="1A1A1A"/>
                </a:solidFill>
                <a:latin typeface="Montserrat" panose="00000300000000000000" pitchFamily="2" charset="0"/>
              </a:rPr>
              <a:t>SOLVING</a:t>
            </a:r>
            <a:r>
              <a:rPr lang="en-US" sz="2200" dirty="0">
                <a:solidFill>
                  <a:srgbClr val="1A1A1A"/>
                </a:solidFill>
                <a:latin typeface="Montserrat" panose="00000300000000000000" pitchFamily="2" charset="0"/>
              </a:rPr>
              <a:t> </a:t>
            </a:r>
            <a:r>
              <a:rPr lang="en-US" sz="2200" b="1" dirty="0">
                <a:solidFill>
                  <a:srgbClr val="1A1A1A"/>
                </a:solidFill>
                <a:latin typeface="Montserrat" panose="00000300000000000000" pitchFamily="2" charset="0"/>
              </a:rPr>
              <a:t>TODAY’S</a:t>
            </a:r>
            <a:r>
              <a:rPr lang="en-US" sz="2200" dirty="0">
                <a:solidFill>
                  <a:srgbClr val="1A1A1A"/>
                </a:solidFill>
                <a:latin typeface="Montserrat" panose="00000300000000000000" pitchFamily="2" charset="0"/>
              </a:rPr>
              <a:t> </a:t>
            </a:r>
            <a:r>
              <a:rPr lang="en-US" sz="2200" b="1" dirty="0">
                <a:solidFill>
                  <a:srgbClr val="C00000"/>
                </a:solidFill>
                <a:latin typeface="Montserrat" panose="00000300000000000000" pitchFamily="2" charset="0"/>
              </a:rPr>
              <a:t>URGENT</a:t>
            </a:r>
            <a:r>
              <a:rPr lang="en-US" sz="2200" dirty="0">
                <a:solidFill>
                  <a:schemeClr val="bg1"/>
                </a:solidFill>
                <a:latin typeface="Montserrat" panose="00000300000000000000" pitchFamily="2" charset="0"/>
              </a:rPr>
              <a:t> </a:t>
            </a:r>
            <a:r>
              <a:rPr lang="en-US" sz="2200" dirty="0">
                <a:solidFill>
                  <a:srgbClr val="1A1A1A"/>
                </a:solidFill>
                <a:latin typeface="Montserrat" panose="00000300000000000000" pitchFamily="2" charset="0"/>
              </a:rPr>
              <a:t>HEALTH &amp; SAFETY ISSUES WITH </a:t>
            </a:r>
            <a:r>
              <a:rPr lang="en-US" sz="2200" b="1" dirty="0">
                <a:solidFill>
                  <a:srgbClr val="1A1A1A"/>
                </a:solidFill>
                <a:latin typeface="Montserrat" panose="00000300000000000000" pitchFamily="2" charset="0"/>
              </a:rPr>
              <a:t>TOMORROW’S TECHNOLOGY </a:t>
            </a:r>
            <a:r>
              <a:rPr lang="en-US" sz="2200" dirty="0">
                <a:solidFill>
                  <a:srgbClr val="1A1A1A"/>
                </a:solidFill>
                <a:latin typeface="Montserrat" panose="00000300000000000000" pitchFamily="2" charset="0"/>
              </a:rPr>
              <a:t>FOR INDUSTRIES WORLDWIDE</a:t>
            </a:r>
            <a:endParaRPr lang="id-ID" sz="2200" dirty="0">
              <a:solidFill>
                <a:srgbClr val="1A1A1A"/>
              </a:solidFill>
              <a:latin typeface="Montserrat" panose="00000300000000000000" pitchFamily="2" charset="0"/>
            </a:endParaRPr>
          </a:p>
        </p:txBody>
      </p:sp>
      <p:cxnSp>
        <p:nvCxnSpPr>
          <p:cNvPr id="28" name="Straight Connector 27">
            <a:extLst>
              <a:ext uri="{FF2B5EF4-FFF2-40B4-BE49-F238E27FC236}">
                <a16:creationId xmlns:a16="http://schemas.microsoft.com/office/drawing/2014/main" id="{C8A7B13D-4B59-4948-BC3A-8BB10C0AFD13}"/>
              </a:ext>
            </a:extLst>
          </p:cNvPr>
          <p:cNvCxnSpPr/>
          <p:nvPr/>
        </p:nvCxnSpPr>
        <p:spPr>
          <a:xfrm>
            <a:off x="8142142" y="5385603"/>
            <a:ext cx="39053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7AECFB45-38E4-5515-EDB4-FA92B048EE02}"/>
              </a:ext>
            </a:extLst>
          </p:cNvPr>
          <p:cNvGrpSpPr/>
          <p:nvPr/>
        </p:nvGrpSpPr>
        <p:grpSpPr>
          <a:xfrm>
            <a:off x="8142142" y="514601"/>
            <a:ext cx="3905388" cy="2058512"/>
            <a:chOff x="8142142" y="514601"/>
            <a:chExt cx="3905388" cy="2058512"/>
          </a:xfrm>
        </p:grpSpPr>
        <p:sp>
          <p:nvSpPr>
            <p:cNvPr id="10" name="TextBox 9">
              <a:extLst>
                <a:ext uri="{FF2B5EF4-FFF2-40B4-BE49-F238E27FC236}">
                  <a16:creationId xmlns:a16="http://schemas.microsoft.com/office/drawing/2014/main" id="{454EDB65-A4F8-4AEA-BFEE-2EAABB01FD33}"/>
                </a:ext>
              </a:extLst>
            </p:cNvPr>
            <p:cNvSpPr txBox="1"/>
            <p:nvPr/>
          </p:nvSpPr>
          <p:spPr>
            <a:xfrm>
              <a:off x="8341419" y="514601"/>
              <a:ext cx="3506836" cy="2058512"/>
            </a:xfrm>
            <a:prstGeom prst="rect">
              <a:avLst/>
            </a:prstGeom>
            <a:noFill/>
          </p:spPr>
          <p:txBody>
            <a:bodyPr wrap="square" rtlCol="0">
              <a:spAutoFit/>
            </a:bodyPr>
            <a:lstStyle/>
            <a:p>
              <a:pPr algn="ctr">
                <a:lnSpc>
                  <a:spcPct val="150000"/>
                </a:lnSpc>
              </a:pPr>
              <a:r>
                <a:rPr lang="id-ID" sz="9600" b="1" spc="300" dirty="0">
                  <a:solidFill>
                    <a:srgbClr val="1A1A1A"/>
                  </a:solidFill>
                  <a:latin typeface="Montserrat" panose="00000300000000000000" pitchFamily="2" charset="0"/>
                </a:rPr>
                <a:t>“</a:t>
              </a:r>
              <a:endParaRPr lang="id-ID" sz="9600" b="1" dirty="0">
                <a:solidFill>
                  <a:srgbClr val="1A1A1A"/>
                </a:solidFill>
                <a:latin typeface="Montserrat" panose="00000300000000000000" pitchFamily="2" charset="0"/>
              </a:endParaRPr>
            </a:p>
          </p:txBody>
        </p:sp>
        <p:cxnSp>
          <p:nvCxnSpPr>
            <p:cNvPr id="31" name="Straight Connector 30">
              <a:extLst>
                <a:ext uri="{FF2B5EF4-FFF2-40B4-BE49-F238E27FC236}">
                  <a16:creationId xmlns:a16="http://schemas.microsoft.com/office/drawing/2014/main" id="{71B9C293-955B-41C5-9200-B845D3126994}"/>
                </a:ext>
              </a:extLst>
            </p:cNvPr>
            <p:cNvCxnSpPr>
              <a:cxnSpLocks/>
            </p:cNvCxnSpPr>
            <p:nvPr/>
          </p:nvCxnSpPr>
          <p:spPr>
            <a:xfrm>
              <a:off x="10777096" y="1476620"/>
              <a:ext cx="1270434" cy="0"/>
            </a:xfrm>
            <a:prstGeom prst="line">
              <a:avLst/>
            </a:prstGeom>
            <a:ln>
              <a:solidFill>
                <a:srgbClr val="1A1A1A"/>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14DDBBE-523E-4920-A519-502FA4F4F8B7}"/>
                </a:ext>
              </a:extLst>
            </p:cNvPr>
            <p:cNvCxnSpPr>
              <a:cxnSpLocks/>
            </p:cNvCxnSpPr>
            <p:nvPr/>
          </p:nvCxnSpPr>
          <p:spPr>
            <a:xfrm>
              <a:off x="8142142" y="1472397"/>
              <a:ext cx="1290516" cy="0"/>
            </a:xfrm>
            <a:prstGeom prst="line">
              <a:avLst/>
            </a:prstGeom>
            <a:ln>
              <a:solidFill>
                <a:srgbClr val="1A1A1A"/>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50E6DB27-5C5F-1213-BAA5-FB6160CA70F4}"/>
              </a:ext>
            </a:extLst>
          </p:cNvPr>
          <p:cNvGrpSpPr/>
          <p:nvPr/>
        </p:nvGrpSpPr>
        <p:grpSpPr>
          <a:xfrm>
            <a:off x="4307550" y="259438"/>
            <a:ext cx="3788286" cy="6339121"/>
            <a:chOff x="4307550" y="259438"/>
            <a:chExt cx="3788286" cy="6339121"/>
          </a:xfrm>
        </p:grpSpPr>
        <p:pic>
          <p:nvPicPr>
            <p:cNvPr id="12" name="Picture 11">
              <a:extLst>
                <a:ext uri="{FF2B5EF4-FFF2-40B4-BE49-F238E27FC236}">
                  <a16:creationId xmlns:a16="http://schemas.microsoft.com/office/drawing/2014/main" id="{7B2D6EE6-9874-422A-0394-7F30A690A3D0}"/>
                </a:ext>
              </a:extLst>
            </p:cNvPr>
            <p:cNvPicPr>
              <a:picLocks noChangeAspect="1"/>
            </p:cNvPicPr>
            <p:nvPr/>
          </p:nvPicPr>
          <p:blipFill rotWithShape="1">
            <a:blip r:embed="rId2">
              <a:extLst>
                <a:ext uri="{28A0092B-C50C-407E-A947-70E740481C1C}">
                  <a14:useLocalDpi xmlns:a14="http://schemas.microsoft.com/office/drawing/2010/main" val="0"/>
                </a:ext>
              </a:extLst>
            </a:blip>
            <a:srcRect l="-2288" r="-128"/>
            <a:stretch/>
          </p:blipFill>
          <p:spPr>
            <a:xfrm>
              <a:off x="4307550" y="259438"/>
              <a:ext cx="3657600" cy="633912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7" name="Picture 6">
              <a:extLst>
                <a:ext uri="{FF2B5EF4-FFF2-40B4-BE49-F238E27FC236}">
                  <a16:creationId xmlns:a16="http://schemas.microsoft.com/office/drawing/2014/main" id="{68772B4A-8143-6935-E65B-0B8EDEF30588}"/>
                </a:ext>
              </a:extLst>
            </p:cNvPr>
            <p:cNvPicPr>
              <a:picLocks noChangeAspect="1"/>
            </p:cNvPicPr>
            <p:nvPr/>
          </p:nvPicPr>
          <p:blipFill rotWithShape="1">
            <a:blip r:embed="rId3">
              <a:extLst>
                <a:ext uri="{28A0092B-C50C-407E-A947-70E740481C1C}">
                  <a14:useLocalDpi xmlns:a14="http://schemas.microsoft.com/office/drawing/2010/main" val="0"/>
                </a:ext>
              </a:extLst>
            </a:blip>
            <a:srcRect l="36067" t="30307" r="36227" b="28920"/>
            <a:stretch/>
          </p:blipFill>
          <p:spPr>
            <a:xfrm>
              <a:off x="6245850" y="2134035"/>
              <a:ext cx="1418270" cy="1294965"/>
            </a:xfrm>
            <a:prstGeom prst="rect">
              <a:avLst/>
            </a:prstGeom>
            <a:effectLst>
              <a:softEdge rad="177800"/>
            </a:effectLst>
          </p:spPr>
        </p:pic>
        <p:pic>
          <p:nvPicPr>
            <p:cNvPr id="6" name="Picture 5">
              <a:extLst>
                <a:ext uri="{FF2B5EF4-FFF2-40B4-BE49-F238E27FC236}">
                  <a16:creationId xmlns:a16="http://schemas.microsoft.com/office/drawing/2014/main" id="{8065BBBE-E503-A7E9-33F1-97101999B6CD}"/>
                </a:ext>
              </a:extLst>
            </p:cNvPr>
            <p:cNvPicPr>
              <a:picLocks noChangeAspect="1"/>
            </p:cNvPicPr>
            <p:nvPr/>
          </p:nvPicPr>
          <p:blipFill>
            <a:blip r:embed="rId4"/>
            <a:stretch>
              <a:fillRect/>
            </a:stretch>
          </p:blipFill>
          <p:spPr>
            <a:xfrm>
              <a:off x="6810490" y="2219206"/>
              <a:ext cx="269326" cy="298601"/>
            </a:xfrm>
            <a:prstGeom prst="rect">
              <a:avLst/>
            </a:prstGeom>
          </p:spPr>
        </p:pic>
        <p:sp>
          <p:nvSpPr>
            <p:cNvPr id="8" name="Circle: Hollow 7">
              <a:extLst>
                <a:ext uri="{FF2B5EF4-FFF2-40B4-BE49-F238E27FC236}">
                  <a16:creationId xmlns:a16="http://schemas.microsoft.com/office/drawing/2014/main" id="{08192EE4-8417-D9D6-0341-0F15B3F7BBFF}"/>
                </a:ext>
              </a:extLst>
            </p:cNvPr>
            <p:cNvSpPr/>
            <p:nvPr/>
          </p:nvSpPr>
          <p:spPr>
            <a:xfrm>
              <a:off x="6273009" y="2037031"/>
              <a:ext cx="1383328" cy="1364810"/>
            </a:xfrm>
            <a:prstGeom prst="donut">
              <a:avLst>
                <a:gd name="adj" fmla="val 2709"/>
              </a:avLst>
            </a:prstGeom>
            <a:solidFill>
              <a:srgbClr val="C0D4DC"/>
            </a:solidFill>
            <a:ln>
              <a:noFill/>
            </a:ln>
            <a:effectLst>
              <a:glow rad="114300">
                <a:srgbClr val="C0D4DC">
                  <a:alpha val="31000"/>
                </a:srgbClr>
              </a:glow>
              <a:outerShdw blurRad="203200" dist="50800" dir="5400000" sx="84000" sy="84000" algn="ctr" rotWithShape="0">
                <a:srgbClr val="C0D4DC"/>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13" name="Rectangle 12">
              <a:extLst>
                <a:ext uri="{FF2B5EF4-FFF2-40B4-BE49-F238E27FC236}">
                  <a16:creationId xmlns:a16="http://schemas.microsoft.com/office/drawing/2014/main" id="{404B57C8-4F1D-6B5D-D09A-D1A4ED533929}"/>
                </a:ext>
              </a:extLst>
            </p:cNvPr>
            <p:cNvSpPr/>
            <p:nvPr/>
          </p:nvSpPr>
          <p:spPr>
            <a:xfrm>
              <a:off x="6346996" y="3054002"/>
              <a:ext cx="1309341" cy="584775"/>
            </a:xfrm>
            <a:prstGeom prst="rect">
              <a:avLst/>
            </a:prstGeom>
            <a:solidFill>
              <a:schemeClr val="bg1">
                <a:alpha val="60000"/>
              </a:schemeClr>
            </a:solidFill>
            <a:effectLst>
              <a:outerShdw blurRad="38100" algn="ctr" rotWithShape="0">
                <a:srgbClr val="A8D8BC">
                  <a:alpha val="0"/>
                </a:srgbClr>
              </a:outerShdw>
              <a:softEdge rad="165100"/>
            </a:effectLst>
          </p:spPr>
          <p:txBody>
            <a:bodyPr wrap="square" lIns="0" tIns="45720" rIns="0" bIns="45720">
              <a:spAutoFit/>
            </a:bodyPr>
            <a:lstStyle/>
            <a:p>
              <a:pPr algn="ctr"/>
              <a:r>
                <a:rPr lang="en-US" sz="800" spc="220" dirty="0">
                  <a:ln w="0"/>
                  <a:effectLst>
                    <a:glow rad="127000">
                      <a:srgbClr val="A8D8BC">
                        <a:alpha val="31000"/>
                      </a:srgbClr>
                    </a:glow>
                    <a:outerShdw blurRad="127000" dist="25400" dir="3000000" sx="101000" sy="101000" algn="tl" rotWithShape="0">
                      <a:schemeClr val="dk1">
                        <a:alpha val="72000"/>
                      </a:schemeClr>
                    </a:outerShdw>
                  </a:effectLst>
                  <a:latin typeface="Aptos" panose="020B0004020202020204" pitchFamily="34" charset="0"/>
                </a:rPr>
                <a:t>VIREXIT POSITIONED </a:t>
              </a:r>
            </a:p>
            <a:p>
              <a:pPr algn="ctr"/>
              <a:r>
                <a:rPr lang="en-US" sz="800" spc="220" dirty="0">
                  <a:ln w="0"/>
                  <a:effectLst>
                    <a:glow rad="127000">
                      <a:srgbClr val="A8D8BC">
                        <a:alpha val="31000"/>
                      </a:srgbClr>
                    </a:glow>
                    <a:outerShdw blurRad="127000" dist="25400" dir="3000000" sx="101000" sy="101000" algn="tl" rotWithShape="0">
                      <a:schemeClr val="dk1">
                        <a:alpha val="72000"/>
                      </a:schemeClr>
                    </a:outerShdw>
                  </a:effectLst>
                  <a:latin typeface="Aptos" panose="020B0004020202020204" pitchFamily="34" charset="0"/>
                </a:rPr>
                <a:t>FOR RAPID GROWTH</a:t>
              </a:r>
            </a:p>
          </p:txBody>
        </p:sp>
        <p:sp>
          <p:nvSpPr>
            <p:cNvPr id="14" name="Rectangle 13">
              <a:extLst>
                <a:ext uri="{FF2B5EF4-FFF2-40B4-BE49-F238E27FC236}">
                  <a16:creationId xmlns:a16="http://schemas.microsoft.com/office/drawing/2014/main" id="{24DF17FB-F86D-5B31-A952-810EE63D637F}"/>
                </a:ext>
              </a:extLst>
            </p:cNvPr>
            <p:cNvSpPr/>
            <p:nvPr/>
          </p:nvSpPr>
          <p:spPr>
            <a:xfrm rot="3739564">
              <a:off x="7142855" y="3728318"/>
              <a:ext cx="1044390" cy="230832"/>
            </a:xfrm>
            <a:prstGeom prst="rect">
              <a:avLst/>
            </a:prstGeom>
            <a:noFill/>
            <a:effectLst>
              <a:outerShdw blurRad="38100" algn="ctr" rotWithShape="0">
                <a:srgbClr val="A8D8BC">
                  <a:alpha val="0"/>
                </a:srgbClr>
              </a:outerShdw>
              <a:softEdge rad="165100"/>
            </a:effectLst>
          </p:spPr>
          <p:txBody>
            <a:bodyPr wrap="square" lIns="91440" tIns="45720" rIns="91440" bIns="45720">
              <a:spAutoFit/>
            </a:bodyPr>
            <a:lstStyle/>
            <a:p>
              <a:pPr algn="ctr"/>
              <a:r>
                <a:rPr lang="en-US" sz="900" dirty="0">
                  <a:ln w="0"/>
                  <a:solidFill>
                    <a:schemeClr val="tx1">
                      <a:alpha val="65000"/>
                    </a:schemeClr>
                  </a:solidFill>
                  <a:effectLst>
                    <a:outerShdw blurRad="38100" dist="19050" dir="2700000" algn="tl" rotWithShape="0">
                      <a:schemeClr val="dk1">
                        <a:alpha val="40000"/>
                      </a:schemeClr>
                    </a:outerShdw>
                  </a:effectLst>
                  <a:latin typeface="Aptos" panose="020B0004020202020204" pitchFamily="34" charset="0"/>
                </a:rPr>
                <a:t>RAPID GROWTH</a:t>
              </a:r>
            </a:p>
          </p:txBody>
        </p:sp>
        <p:sp>
          <p:nvSpPr>
            <p:cNvPr id="16" name="Rectangle 15">
              <a:extLst>
                <a:ext uri="{FF2B5EF4-FFF2-40B4-BE49-F238E27FC236}">
                  <a16:creationId xmlns:a16="http://schemas.microsoft.com/office/drawing/2014/main" id="{D6DCC8B7-76ED-A8DA-39D1-373A8DAB0D66}"/>
                </a:ext>
              </a:extLst>
            </p:cNvPr>
            <p:cNvSpPr/>
            <p:nvPr/>
          </p:nvSpPr>
          <p:spPr>
            <a:xfrm rot="5400000">
              <a:off x="6389173" y="5477549"/>
              <a:ext cx="1276199" cy="461665"/>
            </a:xfrm>
            <a:prstGeom prst="rect">
              <a:avLst/>
            </a:prstGeom>
            <a:noFill/>
            <a:effectLst>
              <a:outerShdw blurRad="38100" algn="ctr" rotWithShape="0">
                <a:srgbClr val="A8D8BC">
                  <a:alpha val="0"/>
                </a:srgbClr>
              </a:outerShdw>
              <a:softEdge rad="165100"/>
            </a:effectLst>
          </p:spPr>
          <p:txBody>
            <a:bodyPr wrap="square" lIns="91440" tIns="45720" rIns="91440" bIns="45720">
              <a:spAutoFit/>
            </a:bodyPr>
            <a:lstStyle/>
            <a:p>
              <a:pPr algn="ctr"/>
              <a:r>
                <a:rPr lang="en-US" sz="1200" dirty="0">
                  <a:ln w="0"/>
                  <a:solidFill>
                    <a:schemeClr val="tx1">
                      <a:alpha val="50000"/>
                    </a:schemeClr>
                  </a:solidFill>
                  <a:effectLst>
                    <a:outerShdw blurRad="38100" dist="19050" dir="2700000" algn="tl" rotWithShape="0">
                      <a:schemeClr val="dk1">
                        <a:alpha val="40000"/>
                      </a:schemeClr>
                    </a:outerShdw>
                  </a:effectLst>
                  <a:latin typeface="Aptos" panose="020B0004020202020204" pitchFamily="34" charset="0"/>
                </a:rPr>
                <a:t>DISRUPTIVE TECHNOLOGIES</a:t>
              </a:r>
            </a:p>
          </p:txBody>
        </p:sp>
        <p:sp>
          <p:nvSpPr>
            <p:cNvPr id="17" name="Rectangle 16">
              <a:extLst>
                <a:ext uri="{FF2B5EF4-FFF2-40B4-BE49-F238E27FC236}">
                  <a16:creationId xmlns:a16="http://schemas.microsoft.com/office/drawing/2014/main" id="{8C37A82D-A9CC-2E43-6D51-8EADEC762234}"/>
                </a:ext>
              </a:extLst>
            </p:cNvPr>
            <p:cNvSpPr/>
            <p:nvPr/>
          </p:nvSpPr>
          <p:spPr>
            <a:xfrm>
              <a:off x="7207773" y="1113212"/>
              <a:ext cx="888063" cy="507831"/>
            </a:xfrm>
            <a:prstGeom prst="rect">
              <a:avLst/>
            </a:prstGeom>
            <a:noFill/>
            <a:effectLst>
              <a:outerShdw blurRad="38100" algn="ctr" rotWithShape="0">
                <a:srgbClr val="A8D8BC">
                  <a:alpha val="0"/>
                </a:srgbClr>
              </a:outerShdw>
              <a:softEdge rad="165100"/>
            </a:effectLst>
          </p:spPr>
          <p:txBody>
            <a:bodyPr wrap="square" lIns="91440" tIns="45720" rIns="91440" bIns="45720">
              <a:spAutoFit/>
            </a:bodyPr>
            <a:lstStyle/>
            <a:p>
              <a:pPr algn="ctr"/>
              <a:r>
                <a:rPr lang="en-US" sz="900" dirty="0">
                  <a:ln w="0"/>
                  <a:solidFill>
                    <a:schemeClr val="tx1">
                      <a:alpha val="65000"/>
                    </a:schemeClr>
                  </a:solidFill>
                  <a:effectLst>
                    <a:outerShdw blurRad="38100" dist="19050" dir="2700000" algn="tl" rotWithShape="0">
                      <a:schemeClr val="dk1">
                        <a:alpha val="40000"/>
                      </a:schemeClr>
                    </a:outerShdw>
                  </a:effectLst>
                  <a:latin typeface="Aptos" panose="020B0004020202020204" pitchFamily="34" charset="0"/>
                </a:rPr>
                <a:t>BROAD </a:t>
              </a:r>
            </a:p>
            <a:p>
              <a:pPr algn="ctr"/>
              <a:r>
                <a:rPr lang="en-US" sz="900" dirty="0">
                  <a:ln w="0"/>
                  <a:solidFill>
                    <a:schemeClr val="tx1">
                      <a:alpha val="65000"/>
                    </a:schemeClr>
                  </a:solidFill>
                  <a:effectLst>
                    <a:outerShdw blurRad="38100" dist="19050" dir="2700000" algn="tl" rotWithShape="0">
                      <a:schemeClr val="dk1">
                        <a:alpha val="40000"/>
                      </a:schemeClr>
                    </a:outerShdw>
                  </a:effectLst>
                  <a:latin typeface="Aptos" panose="020B0004020202020204" pitchFamily="34" charset="0"/>
                </a:rPr>
                <a:t>MARKET (TAM)</a:t>
              </a:r>
            </a:p>
          </p:txBody>
        </p:sp>
        <p:sp>
          <p:nvSpPr>
            <p:cNvPr id="18" name="Rectangle 17">
              <a:extLst>
                <a:ext uri="{FF2B5EF4-FFF2-40B4-BE49-F238E27FC236}">
                  <a16:creationId xmlns:a16="http://schemas.microsoft.com/office/drawing/2014/main" id="{4EBDD148-21B6-D380-3232-6614959A5F32}"/>
                </a:ext>
              </a:extLst>
            </p:cNvPr>
            <p:cNvSpPr/>
            <p:nvPr/>
          </p:nvSpPr>
          <p:spPr>
            <a:xfrm rot="16200000">
              <a:off x="5918299" y="3814361"/>
              <a:ext cx="1174231" cy="400110"/>
            </a:xfrm>
            <a:prstGeom prst="rect">
              <a:avLst/>
            </a:prstGeom>
            <a:noFill/>
            <a:effectLst>
              <a:outerShdw blurRad="38100" algn="ctr" rotWithShape="0">
                <a:srgbClr val="A8D8BC">
                  <a:alpha val="0"/>
                </a:srgbClr>
              </a:outerShdw>
              <a:softEdge rad="165100"/>
            </a:effectLst>
          </p:spPr>
          <p:txBody>
            <a:bodyPr wrap="square" lIns="91440" tIns="45720" rIns="91440" bIns="45720">
              <a:spAutoFit/>
            </a:bodyPr>
            <a:lstStyle/>
            <a:p>
              <a:pPr algn="ctr"/>
              <a:r>
                <a:rPr lang="en-US" sz="1000" dirty="0">
                  <a:ln w="0"/>
                  <a:solidFill>
                    <a:schemeClr val="tx1">
                      <a:alpha val="65000"/>
                    </a:schemeClr>
                  </a:solidFill>
                  <a:effectLst>
                    <a:outerShdw blurRad="38100" dist="19050" dir="2700000" algn="tl" rotWithShape="0">
                      <a:schemeClr val="dk1">
                        <a:alpha val="40000"/>
                      </a:schemeClr>
                    </a:outerShdw>
                  </a:effectLst>
                  <a:latin typeface="Aptos" panose="020B0004020202020204" pitchFamily="34" charset="0"/>
                </a:rPr>
                <a:t>KEY PARTNERSHIPS</a:t>
              </a:r>
            </a:p>
          </p:txBody>
        </p:sp>
        <p:sp>
          <p:nvSpPr>
            <p:cNvPr id="19" name="Rectangle 18">
              <a:extLst>
                <a:ext uri="{FF2B5EF4-FFF2-40B4-BE49-F238E27FC236}">
                  <a16:creationId xmlns:a16="http://schemas.microsoft.com/office/drawing/2014/main" id="{8DB32EFB-9105-5DC9-5751-E2F6EA7E98AE}"/>
                </a:ext>
              </a:extLst>
            </p:cNvPr>
            <p:cNvSpPr/>
            <p:nvPr/>
          </p:nvSpPr>
          <p:spPr>
            <a:xfrm rot="18094424">
              <a:off x="6521254" y="3822133"/>
              <a:ext cx="1044390" cy="369332"/>
            </a:xfrm>
            <a:prstGeom prst="rect">
              <a:avLst/>
            </a:prstGeom>
            <a:noFill/>
            <a:effectLst>
              <a:outerShdw blurRad="38100" algn="ctr" rotWithShape="0">
                <a:srgbClr val="A8D8BC">
                  <a:alpha val="0"/>
                </a:srgbClr>
              </a:outerShdw>
              <a:softEdge rad="165100"/>
            </a:effectLst>
          </p:spPr>
          <p:txBody>
            <a:bodyPr wrap="square" lIns="91440" tIns="45720" rIns="91440" bIns="45720">
              <a:spAutoFit/>
            </a:bodyPr>
            <a:lstStyle/>
            <a:p>
              <a:pPr algn="ctr"/>
              <a:r>
                <a:rPr lang="en-US" sz="900" dirty="0">
                  <a:ln w="0"/>
                  <a:solidFill>
                    <a:schemeClr val="tx1">
                      <a:alpha val="65000"/>
                    </a:schemeClr>
                  </a:solidFill>
                  <a:effectLst>
                    <a:outerShdw blurRad="38100" dist="19050" dir="2700000" algn="tl" rotWithShape="0">
                      <a:schemeClr val="dk1">
                        <a:alpha val="40000"/>
                      </a:schemeClr>
                    </a:outerShdw>
                  </a:effectLst>
                  <a:latin typeface="Aptos" panose="020B0004020202020204" pitchFamily="34" charset="0"/>
                </a:rPr>
                <a:t>AGGRESSIVE MARKETING</a:t>
              </a:r>
            </a:p>
          </p:txBody>
        </p:sp>
        <p:sp>
          <p:nvSpPr>
            <p:cNvPr id="15" name="Rectangle 14">
              <a:extLst>
                <a:ext uri="{FF2B5EF4-FFF2-40B4-BE49-F238E27FC236}">
                  <a16:creationId xmlns:a16="http://schemas.microsoft.com/office/drawing/2014/main" id="{703679CA-2D4E-6831-D4C7-5DC6C399F1EB}"/>
                </a:ext>
              </a:extLst>
            </p:cNvPr>
            <p:cNvSpPr/>
            <p:nvPr/>
          </p:nvSpPr>
          <p:spPr>
            <a:xfrm>
              <a:off x="4380843" y="924732"/>
              <a:ext cx="1696612" cy="5586145"/>
            </a:xfrm>
            <a:prstGeom prst="rect">
              <a:avLst/>
            </a:prstGeom>
            <a:solidFill>
              <a:srgbClr val="00B0F0">
                <a:alpha val="12000"/>
              </a:srgb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6D29A3B-759E-BD2E-993B-1BFA082D2D36}"/>
                </a:ext>
              </a:extLst>
            </p:cNvPr>
            <p:cNvSpPr/>
            <p:nvPr/>
          </p:nvSpPr>
          <p:spPr>
            <a:xfrm rot="16200000">
              <a:off x="5891686" y="1192107"/>
              <a:ext cx="1186007" cy="338554"/>
            </a:xfrm>
            <a:prstGeom prst="rect">
              <a:avLst/>
            </a:prstGeom>
            <a:noFill/>
            <a:effectLst>
              <a:outerShdw blurRad="38100" algn="ctr" rotWithShape="0">
                <a:srgbClr val="A8D8BC">
                  <a:alpha val="0"/>
                </a:srgbClr>
              </a:outerShdw>
              <a:softEdge rad="165100"/>
            </a:effectLst>
          </p:spPr>
          <p:txBody>
            <a:bodyPr wrap="square" lIns="91440" tIns="45720" rIns="91440" bIns="45720">
              <a:spAutoFit/>
            </a:bodyPr>
            <a:lstStyle/>
            <a:p>
              <a:pPr algn="ctr"/>
              <a:r>
                <a:rPr lang="en-US" sz="800" dirty="0">
                  <a:ln w="0"/>
                  <a:solidFill>
                    <a:schemeClr val="tx1">
                      <a:alpha val="65000"/>
                    </a:schemeClr>
                  </a:solidFill>
                  <a:effectLst>
                    <a:outerShdw blurRad="38100" dist="19050" dir="2700000" algn="tl" rotWithShape="0">
                      <a:schemeClr val="dk1">
                        <a:alpha val="40000"/>
                      </a:schemeClr>
                    </a:outerShdw>
                  </a:effectLst>
                  <a:latin typeface="Aptos" panose="020B0004020202020204" pitchFamily="34" charset="0"/>
                </a:rPr>
                <a:t>FEDERAL SPOTLIGHT AND FUNDING</a:t>
              </a:r>
            </a:p>
          </p:txBody>
        </p:sp>
        <p:sp>
          <p:nvSpPr>
            <p:cNvPr id="5" name="TextBox 4">
              <a:extLst>
                <a:ext uri="{FF2B5EF4-FFF2-40B4-BE49-F238E27FC236}">
                  <a16:creationId xmlns:a16="http://schemas.microsoft.com/office/drawing/2014/main" id="{60D6451E-8683-0297-9ACF-07E173DA58F1}"/>
                </a:ext>
              </a:extLst>
            </p:cNvPr>
            <p:cNvSpPr txBox="1"/>
            <p:nvPr/>
          </p:nvSpPr>
          <p:spPr>
            <a:xfrm>
              <a:off x="4368146" y="925340"/>
              <a:ext cx="1755618" cy="5616922"/>
            </a:xfrm>
            <a:prstGeom prst="rect">
              <a:avLst/>
            </a:prstGeom>
            <a:noFill/>
          </p:spPr>
          <p:txBody>
            <a:bodyPr wrap="square" rtlCol="0">
              <a:spAutoFit/>
            </a:bodyPr>
            <a:lstStyle/>
            <a:p>
              <a:pPr>
                <a:lnSpc>
                  <a:spcPts val="1400"/>
                </a:lnSpc>
                <a:spcBef>
                  <a:spcPts val="600"/>
                </a:spcBef>
                <a:spcAft>
                  <a:spcPts val="600"/>
                </a:spcAft>
              </a:pPr>
              <a:r>
                <a:rPr lang="en-US" sz="1050" dirty="0">
                  <a:ln w="0"/>
                  <a:effectLst>
                    <a:outerShdw blurRad="38100" dist="19050" dir="2700000" algn="tl" rotWithShape="0">
                      <a:schemeClr val="dk1">
                        <a:alpha val="40000"/>
                      </a:schemeClr>
                    </a:outerShdw>
                  </a:effectLst>
                  <a:latin typeface="Aptos" panose="020B0004020202020204" pitchFamily="34" charset="0"/>
                </a:rPr>
                <a:t>“ </a:t>
              </a:r>
              <a:r>
                <a:rPr lang="en-US" sz="1050" b="1" dirty="0">
                  <a:ln w="0"/>
                  <a:effectLst>
                    <a:outerShdw blurRad="38100" dist="19050" dir="2700000" algn="tl" rotWithShape="0">
                      <a:schemeClr val="dk1">
                        <a:alpha val="40000"/>
                      </a:schemeClr>
                    </a:outerShdw>
                  </a:effectLst>
                  <a:latin typeface="Aptos" panose="020B0004020202020204" pitchFamily="34" charset="0"/>
                </a:rPr>
                <a:t>Today, we stand </a:t>
              </a:r>
              <a:r>
                <a:rPr lang="en-US" sz="1050" dirty="0">
                  <a:ln w="0"/>
                  <a:effectLst>
                    <a:outerShdw blurRad="38100" dist="19050" dir="2700000" algn="tl" rotWithShape="0">
                      <a:schemeClr val="dk1">
                        <a:alpha val="40000"/>
                      </a:schemeClr>
                    </a:outerShdw>
                  </a:effectLst>
                  <a:latin typeface="Aptos" panose="020B0004020202020204" pitchFamily="34" charset="0"/>
                </a:rPr>
                <a:t>at the crossroads of public safety and health, empowered to address two urgent global crises with innovative solutions: </a:t>
              </a:r>
            </a:p>
            <a:p>
              <a:pPr>
                <a:lnSpc>
                  <a:spcPts val="1400"/>
                </a:lnSpc>
                <a:spcBef>
                  <a:spcPts val="600"/>
                </a:spcBef>
                <a:spcAft>
                  <a:spcPts val="600"/>
                </a:spcAft>
              </a:pPr>
              <a:r>
                <a:rPr lang="en-US" sz="1050" b="1" dirty="0">
                  <a:ln w="0"/>
                  <a:effectLst>
                    <a:outerShdw blurRad="38100" dist="19050" dir="2700000" algn="tl" rotWithShape="0">
                      <a:schemeClr val="dk1">
                        <a:alpha val="40000"/>
                      </a:schemeClr>
                    </a:outerShdw>
                  </a:effectLst>
                  <a:latin typeface="Aptos" panose="020B0004020202020204" pitchFamily="34" charset="0"/>
                </a:rPr>
                <a:t>The AirRoS by Sage </a:t>
              </a:r>
              <a:r>
                <a:rPr lang="en-US" sz="1050" dirty="0">
                  <a:ln w="0"/>
                  <a:effectLst>
                    <a:outerShdw blurRad="38100" dist="19050" dir="2700000" algn="tl" rotWithShape="0">
                      <a:schemeClr val="dk1">
                        <a:alpha val="40000"/>
                      </a:schemeClr>
                    </a:outerShdw>
                  </a:effectLst>
                  <a:latin typeface="Aptos" panose="020B0004020202020204" pitchFamily="34" charset="0"/>
                </a:rPr>
                <a:t>Industrial System, revolutionizing indoor air quality and pathogen mitigation.</a:t>
              </a:r>
            </a:p>
            <a:p>
              <a:pPr>
                <a:lnSpc>
                  <a:spcPts val="1400"/>
                </a:lnSpc>
                <a:spcBef>
                  <a:spcPts val="600"/>
                </a:spcBef>
                <a:spcAft>
                  <a:spcPts val="600"/>
                </a:spcAft>
              </a:pPr>
              <a:r>
                <a:rPr lang="en-US" sz="1050" b="1" dirty="0">
                  <a:ln w="0"/>
                  <a:effectLst>
                    <a:outerShdw blurRad="38100" dist="19050" dir="2700000" algn="tl" rotWithShape="0">
                      <a:schemeClr val="dk1">
                        <a:alpha val="40000"/>
                      </a:schemeClr>
                    </a:outerShdw>
                  </a:effectLst>
                  <a:latin typeface="Aptos" panose="020B0004020202020204" pitchFamily="34" charset="0"/>
                </a:rPr>
                <a:t>The Passive Portal </a:t>
              </a:r>
              <a:r>
                <a:rPr lang="en-US" sz="1050" dirty="0">
                  <a:ln w="0"/>
                  <a:effectLst>
                    <a:outerShdw blurRad="38100" dist="19050" dir="2700000" algn="tl" rotWithShape="0">
                      <a:schemeClr val="dk1">
                        <a:alpha val="40000"/>
                      </a:schemeClr>
                    </a:outerShdw>
                  </a:effectLst>
                  <a:latin typeface="Aptos" panose="020B0004020202020204" pitchFamily="34" charset="0"/>
                </a:rPr>
                <a:t>ZERO-RADIATION, setting new standards in walkthrough weapons detection. </a:t>
              </a:r>
            </a:p>
            <a:p>
              <a:pPr>
                <a:lnSpc>
                  <a:spcPts val="1400"/>
                </a:lnSpc>
                <a:spcBef>
                  <a:spcPts val="600"/>
                </a:spcBef>
                <a:spcAft>
                  <a:spcPts val="600"/>
                </a:spcAft>
              </a:pPr>
              <a:r>
                <a:rPr lang="en-US" sz="1050" b="1" dirty="0">
                  <a:ln w="0"/>
                  <a:effectLst>
                    <a:outerShdw blurRad="38100" dist="19050" dir="2700000" algn="tl" rotWithShape="0">
                      <a:schemeClr val="dk1">
                        <a:alpha val="40000"/>
                      </a:schemeClr>
                    </a:outerShdw>
                  </a:effectLst>
                  <a:latin typeface="Aptos" panose="020B0004020202020204" pitchFamily="34" charset="0"/>
                </a:rPr>
                <a:t>Poised for rapid growth, </a:t>
              </a:r>
              <a:r>
                <a:rPr lang="en-US" sz="1050" dirty="0">
                  <a:ln w="0"/>
                  <a:effectLst>
                    <a:outerShdw blurRad="38100" dist="19050" dir="2700000" algn="tl" rotWithShape="0">
                      <a:schemeClr val="dk1">
                        <a:alpha val="40000"/>
                      </a:schemeClr>
                    </a:outerShdw>
                  </a:effectLst>
                  <a:latin typeface="Aptos" panose="020B0004020202020204" pitchFamily="34" charset="0"/>
                </a:rPr>
                <a:t>we invite you to join us as we pave the way towards safer, healthier environments globally, seizing unique opportunities to lead and expand in these critical markets."</a:t>
              </a:r>
            </a:p>
            <a:p>
              <a:r>
                <a:rPr lang="en-US" sz="2600" b="1" dirty="0">
                  <a:solidFill>
                    <a:schemeClr val="tx1">
                      <a:lumMod val="75000"/>
                      <a:lumOff val="25000"/>
                    </a:schemeClr>
                  </a:solidFill>
                  <a:latin typeface="Better Grade" panose="02000500000000000000" pitchFamily="2" charset="0"/>
                </a:rPr>
                <a:t>Dr James H  Garced</a:t>
              </a:r>
            </a:p>
            <a:p>
              <a:r>
                <a:rPr lang="en-US" sz="1050" b="1" dirty="0">
                  <a:solidFill>
                    <a:schemeClr val="tx1">
                      <a:lumMod val="75000"/>
                      <a:lumOff val="25000"/>
                    </a:schemeClr>
                  </a:solidFill>
                  <a:latin typeface="Candara Light" panose="020E0502030303020204" pitchFamily="34" charset="0"/>
                </a:rPr>
                <a:t>Consultant, Virexit Technologies</a:t>
              </a:r>
            </a:p>
          </p:txBody>
        </p:sp>
      </p:grpSp>
    </p:spTree>
    <p:extLst>
      <p:ext uri="{BB962C8B-B14F-4D97-AF65-F5344CB8AC3E}">
        <p14:creationId xmlns:p14="http://schemas.microsoft.com/office/powerpoint/2010/main" val="173464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250"/>
                                        <p:tgtEl>
                                          <p:spTgt spid="3"/>
                                        </p:tgtEl>
                                      </p:cBhvr>
                                    </p:animEffect>
                                  </p:childTnLst>
                                </p:cTn>
                              </p:par>
                              <p:par>
                                <p:cTn id="17" presetID="47"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750"/>
                                        <p:tgtEl>
                                          <p:spTgt spid="9"/>
                                        </p:tgtEl>
                                      </p:cBhvr>
                                    </p:animEffect>
                                    <p:anim calcmode="lin" valueType="num">
                                      <p:cBhvr>
                                        <p:cTn id="20" dur="750" fill="hold"/>
                                        <p:tgtEl>
                                          <p:spTgt spid="9"/>
                                        </p:tgtEl>
                                        <p:attrNameLst>
                                          <p:attrName>ppt_x</p:attrName>
                                        </p:attrNameLst>
                                      </p:cBhvr>
                                      <p:tavLst>
                                        <p:tav tm="0">
                                          <p:val>
                                            <p:strVal val="#ppt_x"/>
                                          </p:val>
                                        </p:tav>
                                        <p:tav tm="100000">
                                          <p:val>
                                            <p:strVal val="#ppt_x"/>
                                          </p:val>
                                        </p:tav>
                                      </p:tavLst>
                                    </p:anim>
                                    <p:anim calcmode="lin" valueType="num">
                                      <p:cBhvr>
                                        <p:cTn id="21" dur="7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7" presetClass="entr" presetSubtype="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750"/>
                                        <p:tgtEl>
                                          <p:spTgt spid="28"/>
                                        </p:tgtEl>
                                      </p:cBhvr>
                                    </p:animEffect>
                                    <p:anim calcmode="lin" valueType="num">
                                      <p:cBhvr>
                                        <p:cTn id="26" dur="750" fill="hold"/>
                                        <p:tgtEl>
                                          <p:spTgt spid="28"/>
                                        </p:tgtEl>
                                        <p:attrNameLst>
                                          <p:attrName>ppt_x</p:attrName>
                                        </p:attrNameLst>
                                      </p:cBhvr>
                                      <p:tavLst>
                                        <p:tav tm="0">
                                          <p:val>
                                            <p:strVal val="#ppt_x"/>
                                          </p:val>
                                        </p:tav>
                                        <p:tav tm="100000">
                                          <p:val>
                                            <p:strVal val="#ppt_x"/>
                                          </p:val>
                                        </p:tav>
                                      </p:tavLst>
                                    </p:anim>
                                    <p:anim calcmode="lin" valueType="num">
                                      <p:cBhvr>
                                        <p:cTn id="27" dur="75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25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7C09C-412E-B35F-C0F7-9C8D2DCE1B8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DE2B788-3947-A026-7415-04E8D28E2EA7}"/>
              </a:ext>
            </a:extLst>
          </p:cNvPr>
          <p:cNvSpPr/>
          <p:nvPr/>
        </p:nvSpPr>
        <p:spPr>
          <a:xfrm>
            <a:off x="-1" y="0"/>
            <a:ext cx="12192000" cy="6857999"/>
          </a:xfrm>
          <a:prstGeom prst="rect">
            <a:avLst/>
          </a:prstGeom>
          <a:solidFill>
            <a:srgbClr val="F0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5E96110-CEFE-A833-1B57-B4C463DFED82}"/>
              </a:ext>
            </a:extLst>
          </p:cNvPr>
          <p:cNvSpPr txBox="1">
            <a:spLocks/>
          </p:cNvSpPr>
          <p:nvPr/>
        </p:nvSpPr>
        <p:spPr>
          <a:xfrm>
            <a:off x="0" y="190594"/>
            <a:ext cx="12191999" cy="123078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5800" b="1" dirty="0" err="1">
                <a:solidFill>
                  <a:srgbClr val="1A1A1A"/>
                </a:solidFill>
                <a:latin typeface="Montserrat ExtraBold" pitchFamily="2" charset="0"/>
              </a:rPr>
              <a:t>AIRRoS</a:t>
            </a:r>
            <a:r>
              <a:rPr lang="en-US" sz="5800" b="1" dirty="0">
                <a:solidFill>
                  <a:srgbClr val="1A1A1A"/>
                </a:solidFill>
                <a:latin typeface="Montserrat ExtraBold" pitchFamily="2" charset="0"/>
              </a:rPr>
              <a:t> by Sage Industrial</a:t>
            </a:r>
          </a:p>
          <a:p>
            <a:pPr algn="ctr">
              <a:lnSpc>
                <a:spcPct val="150000"/>
              </a:lnSpc>
            </a:pPr>
            <a:r>
              <a:rPr lang="en-US" sz="1600" b="1" i="1" dirty="0">
                <a:solidFill>
                  <a:srgbClr val="1A1A1A"/>
                </a:solidFill>
                <a:latin typeface="Montserrat" panose="00000500000000000000" pitchFamily="2" charset="0"/>
              </a:rPr>
              <a:t>Disruptive Technology Optimizing Indoor Air Quality (IAQ) &amp; Pathogenic Mitigation (PM)</a:t>
            </a:r>
            <a:endParaRPr lang="id-ID" sz="1600" i="1" dirty="0">
              <a:solidFill>
                <a:srgbClr val="1A1A1A"/>
              </a:solidFill>
              <a:latin typeface="Antrilla" panose="02000506000000020004" pitchFamily="2" charset="0"/>
            </a:endParaRPr>
          </a:p>
        </p:txBody>
      </p:sp>
      <p:pic>
        <p:nvPicPr>
          <p:cNvPr id="11" name="Picture 10">
            <a:extLst>
              <a:ext uri="{FF2B5EF4-FFF2-40B4-BE49-F238E27FC236}">
                <a16:creationId xmlns:a16="http://schemas.microsoft.com/office/drawing/2014/main" id="{82B534AF-8AAF-B0DE-3791-5AAE7AED8F8F}"/>
              </a:ext>
            </a:extLst>
          </p:cNvPr>
          <p:cNvPicPr>
            <a:picLocks noChangeAspect="1"/>
          </p:cNvPicPr>
          <p:nvPr/>
        </p:nvPicPr>
        <p:blipFill>
          <a:blip r:embed="rId2">
            <a:extLst>
              <a:ext uri="{28A0092B-C50C-407E-A947-70E740481C1C}">
                <a14:useLocalDpi xmlns:a14="http://schemas.microsoft.com/office/drawing/2010/main" val="0"/>
              </a:ext>
            </a:extLst>
          </a:blip>
          <a:srcRect t="12710" b="2110"/>
          <a:stretch/>
        </p:blipFill>
        <p:spPr>
          <a:xfrm>
            <a:off x="351628" y="1996563"/>
            <a:ext cx="3421801" cy="2914650"/>
          </a:xfrm>
          <a:prstGeom prst="rect">
            <a:avLst/>
          </a:prstGeom>
          <a:noFill/>
          <a:ln>
            <a:noFill/>
          </a:ln>
          <a:effectLst/>
          <a:scene3d>
            <a:camera prst="orthographicFront">
              <a:rot lat="0" lon="0" rev="0"/>
            </a:camera>
            <a:lightRig rig="glow" dir="t">
              <a:rot lat="0" lon="0" rev="14100000"/>
            </a:lightRig>
          </a:scene3d>
          <a:sp3d prstMaterial="softEdge">
            <a:bevelT w="127000" prst="artDeco"/>
          </a:sp3d>
        </p:spPr>
      </p:pic>
      <p:sp>
        <p:nvSpPr>
          <p:cNvPr id="12" name="TextBox 11">
            <a:extLst>
              <a:ext uri="{FF2B5EF4-FFF2-40B4-BE49-F238E27FC236}">
                <a16:creationId xmlns:a16="http://schemas.microsoft.com/office/drawing/2014/main" id="{0BA37D5B-969D-4BE1-99A2-43EDBCE4EDC2}"/>
              </a:ext>
            </a:extLst>
          </p:cNvPr>
          <p:cNvSpPr txBox="1"/>
          <p:nvPr/>
        </p:nvSpPr>
        <p:spPr>
          <a:xfrm>
            <a:off x="3914011" y="2277635"/>
            <a:ext cx="6830190" cy="2747483"/>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sz="3200" b="1" dirty="0">
                <a:latin typeface="Montserrat SemiBold" pitchFamily="2" charset="0"/>
              </a:rPr>
              <a:t>DEFINING THE PROBLEM </a:t>
            </a:r>
          </a:p>
          <a:p>
            <a:pPr marL="800100" lvl="1" indent="-342900">
              <a:lnSpc>
                <a:spcPct val="150000"/>
              </a:lnSpc>
              <a:buFont typeface="Courier New" panose="02070309020205020404" pitchFamily="49" charset="0"/>
              <a:buChar char="o"/>
            </a:pPr>
            <a:r>
              <a:rPr lang="en-US" sz="2400" dirty="0">
                <a:latin typeface="Aptos" panose="020B0004020202020204" pitchFamily="34" charset="0"/>
              </a:rPr>
              <a:t>What Is Indoor Air Quality (IAQ)</a:t>
            </a:r>
          </a:p>
          <a:p>
            <a:pPr marL="800100" lvl="1" indent="-342900">
              <a:lnSpc>
                <a:spcPct val="150000"/>
              </a:lnSpc>
              <a:buFont typeface="Courier New" panose="02070309020205020404" pitchFamily="49" charset="0"/>
              <a:buChar char="o"/>
            </a:pPr>
            <a:r>
              <a:rPr lang="en-US" sz="2400" dirty="0">
                <a:latin typeface="Aptos" panose="020B0004020202020204" pitchFamily="34" charset="0"/>
              </a:rPr>
              <a:t>IAQ Market Size, </a:t>
            </a:r>
          </a:p>
          <a:p>
            <a:pPr marL="800100" lvl="1" indent="-342900">
              <a:lnSpc>
                <a:spcPct val="150000"/>
              </a:lnSpc>
              <a:buFont typeface="Courier New" panose="02070309020205020404" pitchFamily="49" charset="0"/>
              <a:buChar char="o"/>
            </a:pPr>
            <a:r>
              <a:rPr lang="en-US" sz="2400" dirty="0">
                <a:latin typeface="Aptos" panose="020B0004020202020204" pitchFamily="34" charset="0"/>
              </a:rPr>
              <a:t>Market Forecast </a:t>
            </a:r>
          </a:p>
          <a:p>
            <a:pPr marL="800100" lvl="1" indent="-342900">
              <a:lnSpc>
                <a:spcPct val="150000"/>
              </a:lnSpc>
              <a:buFont typeface="Courier New" panose="02070309020205020404" pitchFamily="49" charset="0"/>
              <a:buChar char="o"/>
            </a:pPr>
            <a:r>
              <a:rPr lang="en-US" sz="2400" dirty="0">
                <a:latin typeface="Aptos" panose="020B0004020202020204" pitchFamily="34" charset="0"/>
              </a:rPr>
              <a:t>Key Drivers of Growth</a:t>
            </a:r>
          </a:p>
        </p:txBody>
      </p:sp>
    </p:spTree>
    <p:extLst>
      <p:ext uri="{BB962C8B-B14F-4D97-AF65-F5344CB8AC3E}">
        <p14:creationId xmlns:p14="http://schemas.microsoft.com/office/powerpoint/2010/main" val="167433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600" decel="100000"/>
                                        <p:tgtEl>
                                          <p:spTgt spid="11"/>
                                        </p:tgtEl>
                                      </p:cBhvr>
                                    </p:animEffect>
                                    <p:anim calcmode="lin" valueType="num">
                                      <p:cBhvr>
                                        <p:cTn id="8" dur="600" decel="100000" fill="hold"/>
                                        <p:tgtEl>
                                          <p:spTgt spid="11"/>
                                        </p:tgtEl>
                                        <p:attrNameLst>
                                          <p:attrName>style.rotation</p:attrName>
                                        </p:attrNameLst>
                                      </p:cBhvr>
                                      <p:tavLst>
                                        <p:tav tm="0">
                                          <p:val>
                                            <p:fltVal val="-90"/>
                                          </p:val>
                                        </p:tav>
                                        <p:tav tm="100000">
                                          <p:val>
                                            <p:fltVal val="0"/>
                                          </p:val>
                                        </p:tav>
                                      </p:tavLst>
                                    </p:anim>
                                    <p:anim calcmode="lin" valueType="num">
                                      <p:cBhvr>
                                        <p:cTn id="9" dur="600" decel="100000" fill="hold"/>
                                        <p:tgtEl>
                                          <p:spTgt spid="11"/>
                                        </p:tgtEl>
                                        <p:attrNameLst>
                                          <p:attrName>ppt_x</p:attrName>
                                        </p:attrNameLst>
                                      </p:cBhvr>
                                      <p:tavLst>
                                        <p:tav tm="0">
                                          <p:val>
                                            <p:strVal val="#ppt_x+0.4"/>
                                          </p:val>
                                        </p:tav>
                                        <p:tav tm="100000">
                                          <p:val>
                                            <p:strVal val="#ppt_x-0.05"/>
                                          </p:val>
                                        </p:tav>
                                      </p:tavLst>
                                    </p:anim>
                                    <p:anim calcmode="lin" valueType="num">
                                      <p:cBhvr>
                                        <p:cTn id="10" dur="600" decel="100000" fill="hold"/>
                                        <p:tgtEl>
                                          <p:spTgt spid="11"/>
                                        </p:tgtEl>
                                        <p:attrNameLst>
                                          <p:attrName>ppt_y</p:attrName>
                                        </p:attrNameLst>
                                      </p:cBhvr>
                                      <p:tavLst>
                                        <p:tav tm="0">
                                          <p:val>
                                            <p:strVal val="#ppt_y-0.4"/>
                                          </p:val>
                                        </p:tav>
                                        <p:tav tm="100000">
                                          <p:val>
                                            <p:strVal val="#ppt_y+0.1"/>
                                          </p:val>
                                        </p:tav>
                                      </p:tavLst>
                                    </p:anim>
                                    <p:anim calcmode="lin" valueType="num">
                                      <p:cBhvr>
                                        <p:cTn id="11" dur="150" accel="100000" fill="hold">
                                          <p:stCondLst>
                                            <p:cond delay="600"/>
                                          </p:stCondLst>
                                        </p:cTn>
                                        <p:tgtEl>
                                          <p:spTgt spid="11"/>
                                        </p:tgtEl>
                                        <p:attrNameLst>
                                          <p:attrName>ppt_x</p:attrName>
                                        </p:attrNameLst>
                                      </p:cBhvr>
                                      <p:tavLst>
                                        <p:tav tm="0">
                                          <p:val>
                                            <p:strVal val="#ppt_x-0.05"/>
                                          </p:val>
                                        </p:tav>
                                        <p:tav tm="100000">
                                          <p:val>
                                            <p:strVal val="#ppt_x"/>
                                          </p:val>
                                        </p:tav>
                                      </p:tavLst>
                                    </p:anim>
                                    <p:anim calcmode="lin" valueType="num">
                                      <p:cBhvr>
                                        <p:cTn id="12" dur="150" accel="100000" fill="hold">
                                          <p:stCondLst>
                                            <p:cond delay="6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fade">
                                      <p:cBhvr>
                                        <p:cTn id="17" dur="1000"/>
                                        <p:tgtEl>
                                          <p:spTgt spid="12">
                                            <p:txEl>
                                              <p:pRg st="0" end="0"/>
                                            </p:txEl>
                                          </p:spTgt>
                                        </p:tgtEl>
                                      </p:cBhvr>
                                    </p:animEffect>
                                    <p:anim calcmode="lin" valueType="num">
                                      <p:cBhvr>
                                        <p:cTn id="1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grpId="0" nodeType="afterEffect">
                                  <p:stCondLst>
                                    <p:cond delay="250"/>
                                  </p:stCondLst>
                                  <p:childTnLst>
                                    <p:set>
                                      <p:cBhvr>
                                        <p:cTn id="22" dur="1" fill="hold">
                                          <p:stCondLst>
                                            <p:cond delay="0"/>
                                          </p:stCondLst>
                                        </p:cTn>
                                        <p:tgtEl>
                                          <p:spTgt spid="12">
                                            <p:txEl>
                                              <p:pRg st="1" end="1"/>
                                            </p:txEl>
                                          </p:spTgt>
                                        </p:tgtEl>
                                        <p:attrNameLst>
                                          <p:attrName>style.visibility</p:attrName>
                                        </p:attrNameLst>
                                      </p:cBhvr>
                                      <p:to>
                                        <p:strVal val="visible"/>
                                      </p:to>
                                    </p:set>
                                    <p:animEffect transition="in" filter="fade">
                                      <p:cBhvr>
                                        <p:cTn id="23" dur="500"/>
                                        <p:tgtEl>
                                          <p:spTgt spid="12">
                                            <p:txEl>
                                              <p:pRg st="1" end="1"/>
                                            </p:txEl>
                                          </p:spTgt>
                                        </p:tgtEl>
                                      </p:cBhvr>
                                    </p:animEffect>
                                  </p:childTnLst>
                                </p:cTn>
                              </p:par>
                            </p:childTnLst>
                          </p:cTn>
                        </p:par>
                        <p:par>
                          <p:cTn id="24" fill="hold">
                            <p:stCondLst>
                              <p:cond delay="1750"/>
                            </p:stCondLst>
                            <p:childTnLst>
                              <p:par>
                                <p:cTn id="25" presetID="10" presetClass="entr" presetSubtype="0" fill="hold" grpId="0" nodeType="afterEffect">
                                  <p:stCondLst>
                                    <p:cond delay="250"/>
                                  </p:stCondLst>
                                  <p:childTnLst>
                                    <p:set>
                                      <p:cBhvr>
                                        <p:cTn id="26" dur="1" fill="hold">
                                          <p:stCondLst>
                                            <p:cond delay="0"/>
                                          </p:stCondLst>
                                        </p:cTn>
                                        <p:tgtEl>
                                          <p:spTgt spid="12">
                                            <p:txEl>
                                              <p:pRg st="2" end="2"/>
                                            </p:txEl>
                                          </p:spTgt>
                                        </p:tgtEl>
                                        <p:attrNameLst>
                                          <p:attrName>style.visibility</p:attrName>
                                        </p:attrNameLst>
                                      </p:cBhvr>
                                      <p:to>
                                        <p:strVal val="visible"/>
                                      </p:to>
                                    </p:set>
                                    <p:animEffect transition="in" filter="fade">
                                      <p:cBhvr>
                                        <p:cTn id="27" dur="500"/>
                                        <p:tgtEl>
                                          <p:spTgt spid="12">
                                            <p:txEl>
                                              <p:pRg st="2" end="2"/>
                                            </p:txEl>
                                          </p:spTgt>
                                        </p:tgtEl>
                                      </p:cBhvr>
                                    </p:animEffect>
                                  </p:childTnLst>
                                </p:cTn>
                              </p:par>
                            </p:childTnLst>
                          </p:cTn>
                        </p:par>
                        <p:par>
                          <p:cTn id="28" fill="hold">
                            <p:stCondLst>
                              <p:cond delay="2500"/>
                            </p:stCondLst>
                            <p:childTnLst>
                              <p:par>
                                <p:cTn id="29" presetID="10" presetClass="entr" presetSubtype="0" fill="hold" grpId="0" nodeType="afterEffect">
                                  <p:stCondLst>
                                    <p:cond delay="250"/>
                                  </p:stCondLst>
                                  <p:childTnLst>
                                    <p:set>
                                      <p:cBhvr>
                                        <p:cTn id="30" dur="1" fill="hold">
                                          <p:stCondLst>
                                            <p:cond delay="0"/>
                                          </p:stCondLst>
                                        </p:cTn>
                                        <p:tgtEl>
                                          <p:spTgt spid="12">
                                            <p:txEl>
                                              <p:pRg st="3" end="3"/>
                                            </p:txEl>
                                          </p:spTgt>
                                        </p:tgtEl>
                                        <p:attrNameLst>
                                          <p:attrName>style.visibility</p:attrName>
                                        </p:attrNameLst>
                                      </p:cBhvr>
                                      <p:to>
                                        <p:strVal val="visible"/>
                                      </p:to>
                                    </p:set>
                                    <p:animEffect transition="in" filter="fade">
                                      <p:cBhvr>
                                        <p:cTn id="31" dur="500"/>
                                        <p:tgtEl>
                                          <p:spTgt spid="12">
                                            <p:txEl>
                                              <p:pRg st="3" end="3"/>
                                            </p:txEl>
                                          </p:spTgt>
                                        </p:tgtEl>
                                      </p:cBhvr>
                                    </p:animEffect>
                                  </p:childTnLst>
                                </p:cTn>
                              </p:par>
                            </p:childTnLst>
                          </p:cTn>
                        </p:par>
                        <p:par>
                          <p:cTn id="32" fill="hold">
                            <p:stCondLst>
                              <p:cond delay="3250"/>
                            </p:stCondLst>
                            <p:childTnLst>
                              <p:par>
                                <p:cTn id="33" presetID="10" presetClass="entr" presetSubtype="0" fill="hold" grpId="0" nodeType="afterEffect">
                                  <p:stCondLst>
                                    <p:cond delay="250"/>
                                  </p:stCondLst>
                                  <p:childTnLst>
                                    <p:set>
                                      <p:cBhvr>
                                        <p:cTn id="34" dur="1" fill="hold">
                                          <p:stCondLst>
                                            <p:cond delay="0"/>
                                          </p:stCondLst>
                                        </p:cTn>
                                        <p:tgtEl>
                                          <p:spTgt spid="12">
                                            <p:txEl>
                                              <p:pRg st="4" end="4"/>
                                            </p:txEl>
                                          </p:spTgt>
                                        </p:tgtEl>
                                        <p:attrNameLst>
                                          <p:attrName>style.visibility</p:attrName>
                                        </p:attrNameLst>
                                      </p:cBhvr>
                                      <p:to>
                                        <p:strVal val="visible"/>
                                      </p:to>
                                    </p:set>
                                    <p:animEffect transition="in" filter="fade">
                                      <p:cBhvr>
                                        <p:cTn id="35" dur="500"/>
                                        <p:tgtEl>
                                          <p:spTgt spid="12">
                                            <p:txEl>
                                              <p:pRg st="4" end="4"/>
                                            </p:txEl>
                                          </p:spTgt>
                                        </p:tgtEl>
                                      </p:cBhvr>
                                    </p:animEffect>
                                  </p:childTnLst>
                                </p:cTn>
                              </p:par>
                            </p:childTnLst>
                          </p:cTn>
                        </p:par>
                        <p:par>
                          <p:cTn id="36" fill="hold">
                            <p:stCondLst>
                              <p:cond delay="4000"/>
                            </p:stCondLst>
                            <p:childTnLst>
                              <p:par>
                                <p:cTn id="37" presetID="47" presetClass="entr" presetSubtype="0"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anim calcmode="lin" valueType="num">
                                      <p:cBhvr>
                                        <p:cTn id="40" dur="500" fill="hold"/>
                                        <p:tgtEl>
                                          <p:spTgt spid="2"/>
                                        </p:tgtEl>
                                        <p:attrNameLst>
                                          <p:attrName>ppt_x</p:attrName>
                                        </p:attrNameLst>
                                      </p:cBhvr>
                                      <p:tavLst>
                                        <p:tav tm="0">
                                          <p:val>
                                            <p:strVal val="#ppt_x"/>
                                          </p:val>
                                        </p:tav>
                                        <p:tav tm="100000">
                                          <p:val>
                                            <p:strVal val="#ppt_x"/>
                                          </p:val>
                                        </p:tav>
                                      </p:tavLst>
                                    </p:anim>
                                    <p:anim calcmode="lin" valueType="num">
                                      <p:cBhvr>
                                        <p:cTn id="41"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B7011-29D2-36D8-1AF7-D7B58D7715A5}"/>
            </a:ext>
          </a:extLst>
        </p:cNvPr>
        <p:cNvGrpSpPr/>
        <p:nvPr/>
      </p:nvGrpSpPr>
      <p:grpSpPr>
        <a:xfrm>
          <a:off x="0" y="0"/>
          <a:ext cx="0" cy="0"/>
          <a:chOff x="0" y="0"/>
          <a:chExt cx="0" cy="0"/>
        </a:xfrm>
      </p:grpSpPr>
      <p:grpSp>
        <p:nvGrpSpPr>
          <p:cNvPr id="21" name="Group 20">
            <a:extLst>
              <a:ext uri="{FF2B5EF4-FFF2-40B4-BE49-F238E27FC236}">
                <a16:creationId xmlns:a16="http://schemas.microsoft.com/office/drawing/2014/main" id="{147D986D-C9CB-0F1C-CF0A-57920AD78D2A}"/>
              </a:ext>
            </a:extLst>
          </p:cNvPr>
          <p:cNvGrpSpPr/>
          <p:nvPr/>
        </p:nvGrpSpPr>
        <p:grpSpPr>
          <a:xfrm>
            <a:off x="190500" y="1170183"/>
            <a:ext cx="5574409" cy="2719249"/>
            <a:chOff x="190500" y="1170183"/>
            <a:chExt cx="5574409" cy="2719249"/>
          </a:xfrm>
        </p:grpSpPr>
        <p:sp>
          <p:nvSpPr>
            <p:cNvPr id="6" name="Rectangle 5">
              <a:extLst>
                <a:ext uri="{FF2B5EF4-FFF2-40B4-BE49-F238E27FC236}">
                  <a16:creationId xmlns:a16="http://schemas.microsoft.com/office/drawing/2014/main" id="{04ABAA62-F0F1-A283-CFAF-968AC08EE0D0}"/>
                </a:ext>
              </a:extLst>
            </p:cNvPr>
            <p:cNvSpPr/>
            <p:nvPr/>
          </p:nvSpPr>
          <p:spPr>
            <a:xfrm>
              <a:off x="190500" y="1170183"/>
              <a:ext cx="5574409" cy="2719249"/>
            </a:xfrm>
            <a:prstGeom prst="rect">
              <a:avLst/>
            </a:prstGeom>
            <a:solidFill>
              <a:srgbClr val="C0D4DC">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2">
              <a:extLst>
                <a:ext uri="{FF2B5EF4-FFF2-40B4-BE49-F238E27FC236}">
                  <a16:creationId xmlns:a16="http://schemas.microsoft.com/office/drawing/2014/main" id="{F472BC10-D371-77EB-D975-D518134DA672}"/>
                </a:ext>
              </a:extLst>
            </p:cNvPr>
            <p:cNvSpPr/>
            <p:nvPr/>
          </p:nvSpPr>
          <p:spPr>
            <a:xfrm>
              <a:off x="833868" y="1750793"/>
              <a:ext cx="4567439" cy="1727652"/>
            </a:xfrm>
            <a:prstGeom prst="rect">
              <a:avLst/>
            </a:prstGeom>
          </p:spPr>
          <p:txBody>
            <a:bodyPr wrap="square">
              <a:spAutoFit/>
            </a:bodyPr>
            <a:lstStyle/>
            <a:p>
              <a:pPr marL="171450" indent="-171450">
                <a:lnSpc>
                  <a:spcPct val="150000"/>
                </a:lnSpc>
                <a:buFont typeface="Arial" panose="020B0604020202020204" pitchFamily="34" charset="0"/>
                <a:buChar char="•"/>
              </a:pPr>
              <a:r>
                <a:rPr lang="en-US" sz="1200" b="1" dirty="0">
                  <a:solidFill>
                    <a:srgbClr val="1A1A1A"/>
                  </a:solidFill>
                  <a:latin typeface="Aptos" panose="020B0004020202020204" pitchFamily="34" charset="0"/>
                </a:rPr>
                <a:t>Indoor Air Quality (IAQ) measures the condition of the air inside buildings and structures, focusing on:</a:t>
              </a:r>
            </a:p>
            <a:p>
              <a:pPr marL="628650" lvl="1" indent="-171450">
                <a:lnSpc>
                  <a:spcPct val="150000"/>
                </a:lnSpc>
                <a:buFont typeface="Arial" panose="020B0604020202020204" pitchFamily="34" charset="0"/>
                <a:buChar char="•"/>
              </a:pPr>
              <a:r>
                <a:rPr lang="en-US" sz="1200" dirty="0">
                  <a:solidFill>
                    <a:srgbClr val="1A1A1A"/>
                  </a:solidFill>
                  <a:latin typeface="Aptos" panose="020B0004020202020204" pitchFamily="34" charset="0"/>
                </a:rPr>
                <a:t>Levels of pollutants (e.g., pathogens, particles, chemicals, allergens)</a:t>
              </a:r>
            </a:p>
            <a:p>
              <a:pPr marL="628650" lvl="1" indent="-171450">
                <a:lnSpc>
                  <a:spcPct val="150000"/>
                </a:lnSpc>
                <a:buFont typeface="Arial" panose="020B0604020202020204" pitchFamily="34" charset="0"/>
                <a:buChar char="•"/>
              </a:pPr>
              <a:r>
                <a:rPr lang="en-US" sz="1200" dirty="0">
                  <a:solidFill>
                    <a:srgbClr val="1A1A1A"/>
                  </a:solidFill>
                  <a:latin typeface="Aptos" panose="020B0004020202020204" pitchFamily="34" charset="0"/>
                </a:rPr>
                <a:t>Ventilation effectiveness and circulation</a:t>
              </a:r>
            </a:p>
            <a:p>
              <a:pPr marL="628650" lvl="1" indent="-171450">
                <a:lnSpc>
                  <a:spcPct val="150000"/>
                </a:lnSpc>
                <a:buFont typeface="Arial" panose="020B0604020202020204" pitchFamily="34" charset="0"/>
                <a:buChar char="•"/>
              </a:pPr>
              <a:r>
                <a:rPr lang="en-US" sz="1200" dirty="0">
                  <a:solidFill>
                    <a:srgbClr val="1A1A1A"/>
                  </a:solidFill>
                  <a:latin typeface="Aptos" panose="020B0004020202020204" pitchFamily="34" charset="0"/>
                </a:rPr>
                <a:t>Thermal and humidity comfort</a:t>
              </a:r>
              <a:endParaRPr lang="id-ID" sz="1200" dirty="0">
                <a:solidFill>
                  <a:srgbClr val="1A1A1A"/>
                </a:solidFill>
                <a:latin typeface="Aptos" panose="020B0004020202020204" pitchFamily="34" charset="0"/>
              </a:endParaRPr>
            </a:p>
          </p:txBody>
        </p:sp>
        <p:sp>
          <p:nvSpPr>
            <p:cNvPr id="4" name="TextBox 3">
              <a:extLst>
                <a:ext uri="{FF2B5EF4-FFF2-40B4-BE49-F238E27FC236}">
                  <a16:creationId xmlns:a16="http://schemas.microsoft.com/office/drawing/2014/main" id="{BDCB100B-AF8B-83C6-CF8C-ECCB348EC7C6}"/>
                </a:ext>
              </a:extLst>
            </p:cNvPr>
            <p:cNvSpPr txBox="1"/>
            <p:nvPr/>
          </p:nvSpPr>
          <p:spPr>
            <a:xfrm>
              <a:off x="905897" y="1335912"/>
              <a:ext cx="4707538" cy="369332"/>
            </a:xfrm>
            <a:prstGeom prst="rect">
              <a:avLst/>
            </a:prstGeom>
            <a:solidFill>
              <a:srgbClr val="CBD5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b="1">
                  <a:latin typeface="Aptos" panose="020B0004020202020204" pitchFamily="34" charset="0"/>
                </a:defRPr>
              </a:lvl1pPr>
            </a:lstStyle>
            <a:p>
              <a:r>
                <a:rPr lang="en-US" dirty="0"/>
                <a:t>DEFINITION &amp; IMPORTANCE</a:t>
              </a:r>
              <a:endParaRPr lang="id-ID" dirty="0"/>
            </a:p>
          </p:txBody>
        </p:sp>
        <p:grpSp>
          <p:nvGrpSpPr>
            <p:cNvPr id="13" name="Group 258">
              <a:extLst>
                <a:ext uri="{FF2B5EF4-FFF2-40B4-BE49-F238E27FC236}">
                  <a16:creationId xmlns:a16="http://schemas.microsoft.com/office/drawing/2014/main" id="{2F3B7BBC-BBA5-5FF3-ABBA-83E3E4F31A81}"/>
                </a:ext>
              </a:extLst>
            </p:cNvPr>
            <p:cNvGrpSpPr>
              <a:grpSpLocks noChangeAspect="1"/>
            </p:cNvGrpSpPr>
            <p:nvPr/>
          </p:nvGrpSpPr>
          <p:grpSpPr bwMode="auto">
            <a:xfrm>
              <a:off x="389983" y="1329728"/>
              <a:ext cx="377209" cy="375516"/>
              <a:chOff x="1234" y="3490"/>
              <a:chExt cx="223" cy="222"/>
            </a:xfrm>
            <a:solidFill>
              <a:schemeClr val="tx1"/>
            </a:solidFill>
          </p:grpSpPr>
          <p:sp>
            <p:nvSpPr>
              <p:cNvPr id="14" name="Freeform 260">
                <a:extLst>
                  <a:ext uri="{FF2B5EF4-FFF2-40B4-BE49-F238E27FC236}">
                    <a16:creationId xmlns:a16="http://schemas.microsoft.com/office/drawing/2014/main" id="{EE73DC70-B8FF-21C3-E03E-473CBB432B83}"/>
                  </a:ext>
                </a:extLst>
              </p:cNvPr>
              <p:cNvSpPr>
                <a:spLocks/>
              </p:cNvSpPr>
              <p:nvPr/>
            </p:nvSpPr>
            <p:spPr bwMode="auto">
              <a:xfrm>
                <a:off x="1316" y="3490"/>
                <a:ext cx="141" cy="140"/>
              </a:xfrm>
              <a:custGeom>
                <a:avLst/>
                <a:gdLst>
                  <a:gd name="T0" fmla="*/ 1719 w 2103"/>
                  <a:gd name="T1" fmla="*/ 0 h 2097"/>
                  <a:gd name="T2" fmla="*/ 1763 w 2103"/>
                  <a:gd name="T3" fmla="*/ 339 h 2097"/>
                  <a:gd name="T4" fmla="*/ 2103 w 2103"/>
                  <a:gd name="T5" fmla="*/ 383 h 2097"/>
                  <a:gd name="T6" fmla="*/ 1654 w 2103"/>
                  <a:gd name="T7" fmla="*/ 830 h 2097"/>
                  <a:gd name="T8" fmla="*/ 1510 w 2103"/>
                  <a:gd name="T9" fmla="*/ 811 h 2097"/>
                  <a:gd name="T10" fmla="*/ 624 w 2103"/>
                  <a:gd name="T11" fmla="*/ 1695 h 2097"/>
                  <a:gd name="T12" fmla="*/ 631 w 2103"/>
                  <a:gd name="T13" fmla="*/ 1722 h 2097"/>
                  <a:gd name="T14" fmla="*/ 635 w 2103"/>
                  <a:gd name="T15" fmla="*/ 1751 h 2097"/>
                  <a:gd name="T16" fmla="*/ 636 w 2103"/>
                  <a:gd name="T17" fmla="*/ 1780 h 2097"/>
                  <a:gd name="T18" fmla="*/ 633 w 2103"/>
                  <a:gd name="T19" fmla="*/ 1823 h 2097"/>
                  <a:gd name="T20" fmla="*/ 625 w 2103"/>
                  <a:gd name="T21" fmla="*/ 1864 h 2097"/>
                  <a:gd name="T22" fmla="*/ 611 w 2103"/>
                  <a:gd name="T23" fmla="*/ 1903 h 2097"/>
                  <a:gd name="T24" fmla="*/ 593 w 2103"/>
                  <a:gd name="T25" fmla="*/ 1940 h 2097"/>
                  <a:gd name="T26" fmla="*/ 570 w 2103"/>
                  <a:gd name="T27" fmla="*/ 1974 h 2097"/>
                  <a:gd name="T28" fmla="*/ 543 w 2103"/>
                  <a:gd name="T29" fmla="*/ 2004 h 2097"/>
                  <a:gd name="T30" fmla="*/ 512 w 2103"/>
                  <a:gd name="T31" fmla="*/ 2030 h 2097"/>
                  <a:gd name="T32" fmla="*/ 479 w 2103"/>
                  <a:gd name="T33" fmla="*/ 2054 h 2097"/>
                  <a:gd name="T34" fmla="*/ 442 w 2103"/>
                  <a:gd name="T35" fmla="*/ 2072 h 2097"/>
                  <a:gd name="T36" fmla="*/ 402 w 2103"/>
                  <a:gd name="T37" fmla="*/ 2086 h 2097"/>
                  <a:gd name="T38" fmla="*/ 361 w 2103"/>
                  <a:gd name="T39" fmla="*/ 2094 h 2097"/>
                  <a:gd name="T40" fmla="*/ 318 w 2103"/>
                  <a:gd name="T41" fmla="*/ 2097 h 2097"/>
                  <a:gd name="T42" fmla="*/ 274 w 2103"/>
                  <a:gd name="T43" fmla="*/ 2094 h 2097"/>
                  <a:gd name="T44" fmla="*/ 234 w 2103"/>
                  <a:gd name="T45" fmla="*/ 2086 h 2097"/>
                  <a:gd name="T46" fmla="*/ 194 w 2103"/>
                  <a:gd name="T47" fmla="*/ 2072 h 2097"/>
                  <a:gd name="T48" fmla="*/ 158 w 2103"/>
                  <a:gd name="T49" fmla="*/ 2054 h 2097"/>
                  <a:gd name="T50" fmla="*/ 124 w 2103"/>
                  <a:gd name="T51" fmla="*/ 2030 h 2097"/>
                  <a:gd name="T52" fmla="*/ 93 w 2103"/>
                  <a:gd name="T53" fmla="*/ 2004 h 2097"/>
                  <a:gd name="T54" fmla="*/ 66 w 2103"/>
                  <a:gd name="T55" fmla="*/ 1974 h 2097"/>
                  <a:gd name="T56" fmla="*/ 44 w 2103"/>
                  <a:gd name="T57" fmla="*/ 1940 h 2097"/>
                  <a:gd name="T58" fmla="*/ 24 w 2103"/>
                  <a:gd name="T59" fmla="*/ 1903 h 2097"/>
                  <a:gd name="T60" fmla="*/ 11 w 2103"/>
                  <a:gd name="T61" fmla="*/ 1864 h 2097"/>
                  <a:gd name="T62" fmla="*/ 3 w 2103"/>
                  <a:gd name="T63" fmla="*/ 1823 h 2097"/>
                  <a:gd name="T64" fmla="*/ 0 w 2103"/>
                  <a:gd name="T65" fmla="*/ 1780 h 2097"/>
                  <a:gd name="T66" fmla="*/ 3 w 2103"/>
                  <a:gd name="T67" fmla="*/ 1736 h 2097"/>
                  <a:gd name="T68" fmla="*/ 11 w 2103"/>
                  <a:gd name="T69" fmla="*/ 1696 h 2097"/>
                  <a:gd name="T70" fmla="*/ 24 w 2103"/>
                  <a:gd name="T71" fmla="*/ 1656 h 2097"/>
                  <a:gd name="T72" fmla="*/ 44 w 2103"/>
                  <a:gd name="T73" fmla="*/ 1620 h 2097"/>
                  <a:gd name="T74" fmla="*/ 66 w 2103"/>
                  <a:gd name="T75" fmla="*/ 1585 h 2097"/>
                  <a:gd name="T76" fmla="*/ 93 w 2103"/>
                  <a:gd name="T77" fmla="*/ 1555 h 2097"/>
                  <a:gd name="T78" fmla="*/ 124 w 2103"/>
                  <a:gd name="T79" fmla="*/ 1529 h 2097"/>
                  <a:gd name="T80" fmla="*/ 158 w 2103"/>
                  <a:gd name="T81" fmla="*/ 1505 h 2097"/>
                  <a:gd name="T82" fmla="*/ 194 w 2103"/>
                  <a:gd name="T83" fmla="*/ 1487 h 2097"/>
                  <a:gd name="T84" fmla="*/ 234 w 2103"/>
                  <a:gd name="T85" fmla="*/ 1474 h 2097"/>
                  <a:gd name="T86" fmla="*/ 274 w 2103"/>
                  <a:gd name="T87" fmla="*/ 1466 h 2097"/>
                  <a:gd name="T88" fmla="*/ 318 w 2103"/>
                  <a:gd name="T89" fmla="*/ 1463 h 2097"/>
                  <a:gd name="T90" fmla="*/ 347 w 2103"/>
                  <a:gd name="T91" fmla="*/ 1464 h 2097"/>
                  <a:gd name="T92" fmla="*/ 375 w 2103"/>
                  <a:gd name="T93" fmla="*/ 1468 h 2097"/>
                  <a:gd name="T94" fmla="*/ 402 w 2103"/>
                  <a:gd name="T95" fmla="*/ 1474 h 2097"/>
                  <a:gd name="T96" fmla="*/ 1289 w 2103"/>
                  <a:gd name="T97" fmla="*/ 590 h 2097"/>
                  <a:gd name="T98" fmla="*/ 1269 w 2103"/>
                  <a:gd name="T99" fmla="*/ 447 h 2097"/>
                  <a:gd name="T100" fmla="*/ 1719 w 2103"/>
                  <a:gd name="T101" fmla="*/ 0 h 2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03" h="2097">
                    <a:moveTo>
                      <a:pt x="1719" y="0"/>
                    </a:moveTo>
                    <a:lnTo>
                      <a:pt x="1763" y="339"/>
                    </a:lnTo>
                    <a:lnTo>
                      <a:pt x="2103" y="383"/>
                    </a:lnTo>
                    <a:lnTo>
                      <a:pt x="1654" y="830"/>
                    </a:lnTo>
                    <a:lnTo>
                      <a:pt x="1510" y="811"/>
                    </a:lnTo>
                    <a:lnTo>
                      <a:pt x="624" y="1695"/>
                    </a:lnTo>
                    <a:lnTo>
                      <a:pt x="631" y="1722"/>
                    </a:lnTo>
                    <a:lnTo>
                      <a:pt x="635" y="1751"/>
                    </a:lnTo>
                    <a:lnTo>
                      <a:pt x="636" y="1780"/>
                    </a:lnTo>
                    <a:lnTo>
                      <a:pt x="633" y="1823"/>
                    </a:lnTo>
                    <a:lnTo>
                      <a:pt x="625" y="1864"/>
                    </a:lnTo>
                    <a:lnTo>
                      <a:pt x="611" y="1903"/>
                    </a:lnTo>
                    <a:lnTo>
                      <a:pt x="593" y="1940"/>
                    </a:lnTo>
                    <a:lnTo>
                      <a:pt x="570" y="1974"/>
                    </a:lnTo>
                    <a:lnTo>
                      <a:pt x="543" y="2004"/>
                    </a:lnTo>
                    <a:lnTo>
                      <a:pt x="512" y="2030"/>
                    </a:lnTo>
                    <a:lnTo>
                      <a:pt x="479" y="2054"/>
                    </a:lnTo>
                    <a:lnTo>
                      <a:pt x="442" y="2072"/>
                    </a:lnTo>
                    <a:lnTo>
                      <a:pt x="402" y="2086"/>
                    </a:lnTo>
                    <a:lnTo>
                      <a:pt x="361" y="2094"/>
                    </a:lnTo>
                    <a:lnTo>
                      <a:pt x="318" y="2097"/>
                    </a:lnTo>
                    <a:lnTo>
                      <a:pt x="274" y="2094"/>
                    </a:lnTo>
                    <a:lnTo>
                      <a:pt x="234" y="2086"/>
                    </a:lnTo>
                    <a:lnTo>
                      <a:pt x="194" y="2072"/>
                    </a:lnTo>
                    <a:lnTo>
                      <a:pt x="158" y="2054"/>
                    </a:lnTo>
                    <a:lnTo>
                      <a:pt x="124" y="2030"/>
                    </a:lnTo>
                    <a:lnTo>
                      <a:pt x="93" y="2004"/>
                    </a:lnTo>
                    <a:lnTo>
                      <a:pt x="66" y="1974"/>
                    </a:lnTo>
                    <a:lnTo>
                      <a:pt x="44" y="1940"/>
                    </a:lnTo>
                    <a:lnTo>
                      <a:pt x="24" y="1903"/>
                    </a:lnTo>
                    <a:lnTo>
                      <a:pt x="11" y="1864"/>
                    </a:lnTo>
                    <a:lnTo>
                      <a:pt x="3" y="1823"/>
                    </a:lnTo>
                    <a:lnTo>
                      <a:pt x="0" y="1780"/>
                    </a:lnTo>
                    <a:lnTo>
                      <a:pt x="3" y="1736"/>
                    </a:lnTo>
                    <a:lnTo>
                      <a:pt x="11" y="1696"/>
                    </a:lnTo>
                    <a:lnTo>
                      <a:pt x="24" y="1656"/>
                    </a:lnTo>
                    <a:lnTo>
                      <a:pt x="44" y="1620"/>
                    </a:lnTo>
                    <a:lnTo>
                      <a:pt x="66" y="1585"/>
                    </a:lnTo>
                    <a:lnTo>
                      <a:pt x="93" y="1555"/>
                    </a:lnTo>
                    <a:lnTo>
                      <a:pt x="124" y="1529"/>
                    </a:lnTo>
                    <a:lnTo>
                      <a:pt x="158" y="1505"/>
                    </a:lnTo>
                    <a:lnTo>
                      <a:pt x="194" y="1487"/>
                    </a:lnTo>
                    <a:lnTo>
                      <a:pt x="234" y="1474"/>
                    </a:lnTo>
                    <a:lnTo>
                      <a:pt x="274" y="1466"/>
                    </a:lnTo>
                    <a:lnTo>
                      <a:pt x="318" y="1463"/>
                    </a:lnTo>
                    <a:lnTo>
                      <a:pt x="347" y="1464"/>
                    </a:lnTo>
                    <a:lnTo>
                      <a:pt x="375" y="1468"/>
                    </a:lnTo>
                    <a:lnTo>
                      <a:pt x="402" y="1474"/>
                    </a:lnTo>
                    <a:lnTo>
                      <a:pt x="1289" y="590"/>
                    </a:lnTo>
                    <a:lnTo>
                      <a:pt x="1269" y="447"/>
                    </a:lnTo>
                    <a:lnTo>
                      <a:pt x="17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1A1A1A"/>
                  </a:solidFill>
                </a:endParaRPr>
              </a:p>
            </p:txBody>
          </p:sp>
          <p:sp>
            <p:nvSpPr>
              <p:cNvPr id="15" name="Freeform 261">
                <a:extLst>
                  <a:ext uri="{FF2B5EF4-FFF2-40B4-BE49-F238E27FC236}">
                    <a16:creationId xmlns:a16="http://schemas.microsoft.com/office/drawing/2014/main" id="{A8960842-0C04-1400-0932-2D07BC9518BE}"/>
                  </a:ext>
                </a:extLst>
              </p:cNvPr>
              <p:cNvSpPr>
                <a:spLocks/>
              </p:cNvSpPr>
              <p:nvPr/>
            </p:nvSpPr>
            <p:spPr bwMode="auto">
              <a:xfrm>
                <a:off x="1276" y="3548"/>
                <a:ext cx="123" cy="122"/>
              </a:xfrm>
              <a:custGeom>
                <a:avLst/>
                <a:gdLst>
                  <a:gd name="T0" fmla="*/ 1088 w 1844"/>
                  <a:gd name="T1" fmla="*/ 14 h 1837"/>
                  <a:gd name="T2" fmla="*/ 956 w 1844"/>
                  <a:gd name="T3" fmla="*/ 309 h 1837"/>
                  <a:gd name="T4" fmla="*/ 805 w 1844"/>
                  <a:gd name="T5" fmla="*/ 319 h 1837"/>
                  <a:gd name="T6" fmla="*/ 661 w 1844"/>
                  <a:gd name="T7" fmla="*/ 367 h 1837"/>
                  <a:gd name="T8" fmla="*/ 529 w 1844"/>
                  <a:gd name="T9" fmla="*/ 451 h 1837"/>
                  <a:gd name="T10" fmla="*/ 415 w 1844"/>
                  <a:gd name="T11" fmla="*/ 576 h 1837"/>
                  <a:gd name="T12" fmla="*/ 340 w 1844"/>
                  <a:gd name="T13" fmla="*/ 728 h 1837"/>
                  <a:gd name="T14" fmla="*/ 310 w 1844"/>
                  <a:gd name="T15" fmla="*/ 891 h 1837"/>
                  <a:gd name="T16" fmla="*/ 325 w 1844"/>
                  <a:gd name="T17" fmla="*/ 1056 h 1837"/>
                  <a:gd name="T18" fmla="*/ 384 w 1844"/>
                  <a:gd name="T19" fmla="*/ 1212 h 1837"/>
                  <a:gd name="T20" fmla="*/ 489 w 1844"/>
                  <a:gd name="T21" fmla="*/ 1351 h 1837"/>
                  <a:gd name="T22" fmla="*/ 627 w 1844"/>
                  <a:gd name="T23" fmla="*/ 1454 h 1837"/>
                  <a:gd name="T24" fmla="*/ 785 w 1844"/>
                  <a:gd name="T25" fmla="*/ 1514 h 1837"/>
                  <a:gd name="T26" fmla="*/ 950 w 1844"/>
                  <a:gd name="T27" fmla="*/ 1528 h 1837"/>
                  <a:gd name="T28" fmla="*/ 1113 w 1844"/>
                  <a:gd name="T29" fmla="*/ 1499 h 1837"/>
                  <a:gd name="T30" fmla="*/ 1265 w 1844"/>
                  <a:gd name="T31" fmla="*/ 1425 h 1837"/>
                  <a:gd name="T32" fmla="*/ 1392 w 1844"/>
                  <a:gd name="T33" fmla="*/ 1310 h 1837"/>
                  <a:gd name="T34" fmla="*/ 1476 w 1844"/>
                  <a:gd name="T35" fmla="*/ 1180 h 1837"/>
                  <a:gd name="T36" fmla="*/ 1523 w 1844"/>
                  <a:gd name="T37" fmla="*/ 1035 h 1837"/>
                  <a:gd name="T38" fmla="*/ 1533 w 1844"/>
                  <a:gd name="T39" fmla="*/ 884 h 1837"/>
                  <a:gd name="T40" fmla="*/ 1829 w 1844"/>
                  <a:gd name="T41" fmla="*/ 753 h 1837"/>
                  <a:gd name="T42" fmla="*/ 1843 w 1844"/>
                  <a:gd name="T43" fmla="*/ 953 h 1837"/>
                  <a:gd name="T44" fmla="*/ 1813 w 1844"/>
                  <a:gd name="T45" fmla="*/ 1153 h 1837"/>
                  <a:gd name="T46" fmla="*/ 1740 w 1844"/>
                  <a:gd name="T47" fmla="*/ 1343 h 1837"/>
                  <a:gd name="T48" fmla="*/ 1622 w 1844"/>
                  <a:gd name="T49" fmla="*/ 1516 h 1837"/>
                  <a:gd name="T50" fmla="*/ 1466 w 1844"/>
                  <a:gd name="T51" fmla="*/ 1662 h 1837"/>
                  <a:gd name="T52" fmla="*/ 1285 w 1844"/>
                  <a:gd name="T53" fmla="*/ 1764 h 1837"/>
                  <a:gd name="T54" fmla="*/ 1090 w 1844"/>
                  <a:gd name="T55" fmla="*/ 1823 h 1837"/>
                  <a:gd name="T56" fmla="*/ 889 w 1844"/>
                  <a:gd name="T57" fmla="*/ 1837 h 1837"/>
                  <a:gd name="T58" fmla="*/ 688 w 1844"/>
                  <a:gd name="T59" fmla="*/ 1808 h 1837"/>
                  <a:gd name="T60" fmla="*/ 497 w 1844"/>
                  <a:gd name="T61" fmla="*/ 1735 h 1837"/>
                  <a:gd name="T62" fmla="*/ 322 w 1844"/>
                  <a:gd name="T63" fmla="*/ 1617 h 1837"/>
                  <a:gd name="T64" fmla="*/ 177 w 1844"/>
                  <a:gd name="T65" fmla="*/ 1460 h 1837"/>
                  <a:gd name="T66" fmla="*/ 74 w 1844"/>
                  <a:gd name="T67" fmla="*/ 1281 h 1837"/>
                  <a:gd name="T68" fmla="*/ 15 w 1844"/>
                  <a:gd name="T69" fmla="*/ 1086 h 1837"/>
                  <a:gd name="T70" fmla="*/ 0 w 1844"/>
                  <a:gd name="T71" fmla="*/ 885 h 1837"/>
                  <a:gd name="T72" fmla="*/ 30 w 1844"/>
                  <a:gd name="T73" fmla="*/ 685 h 1837"/>
                  <a:gd name="T74" fmla="*/ 103 w 1844"/>
                  <a:gd name="T75" fmla="*/ 494 h 1837"/>
                  <a:gd name="T76" fmla="*/ 221 w 1844"/>
                  <a:gd name="T77" fmla="*/ 321 h 1837"/>
                  <a:gd name="T78" fmla="*/ 378 w 1844"/>
                  <a:gd name="T79" fmla="*/ 176 h 1837"/>
                  <a:gd name="T80" fmla="*/ 558 w 1844"/>
                  <a:gd name="T81" fmla="*/ 74 h 1837"/>
                  <a:gd name="T82" fmla="*/ 752 w 1844"/>
                  <a:gd name="T83" fmla="*/ 15 h 1837"/>
                  <a:gd name="T84" fmla="*/ 954 w 1844"/>
                  <a:gd name="T85" fmla="*/ 0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44" h="1837">
                    <a:moveTo>
                      <a:pt x="954" y="0"/>
                    </a:moveTo>
                    <a:lnTo>
                      <a:pt x="1021" y="5"/>
                    </a:lnTo>
                    <a:lnTo>
                      <a:pt x="1088" y="14"/>
                    </a:lnTo>
                    <a:lnTo>
                      <a:pt x="1153" y="28"/>
                    </a:lnTo>
                    <a:lnTo>
                      <a:pt x="1218" y="48"/>
                    </a:lnTo>
                    <a:lnTo>
                      <a:pt x="956" y="309"/>
                    </a:lnTo>
                    <a:lnTo>
                      <a:pt x="906" y="309"/>
                    </a:lnTo>
                    <a:lnTo>
                      <a:pt x="855" y="312"/>
                    </a:lnTo>
                    <a:lnTo>
                      <a:pt x="805" y="319"/>
                    </a:lnTo>
                    <a:lnTo>
                      <a:pt x="756" y="331"/>
                    </a:lnTo>
                    <a:lnTo>
                      <a:pt x="708" y="346"/>
                    </a:lnTo>
                    <a:lnTo>
                      <a:pt x="661" y="367"/>
                    </a:lnTo>
                    <a:lnTo>
                      <a:pt x="615" y="390"/>
                    </a:lnTo>
                    <a:lnTo>
                      <a:pt x="570" y="418"/>
                    </a:lnTo>
                    <a:lnTo>
                      <a:pt x="529" y="451"/>
                    </a:lnTo>
                    <a:lnTo>
                      <a:pt x="489" y="487"/>
                    </a:lnTo>
                    <a:lnTo>
                      <a:pt x="449" y="531"/>
                    </a:lnTo>
                    <a:lnTo>
                      <a:pt x="415" y="576"/>
                    </a:lnTo>
                    <a:lnTo>
                      <a:pt x="384" y="625"/>
                    </a:lnTo>
                    <a:lnTo>
                      <a:pt x="360" y="676"/>
                    </a:lnTo>
                    <a:lnTo>
                      <a:pt x="340" y="728"/>
                    </a:lnTo>
                    <a:lnTo>
                      <a:pt x="325" y="782"/>
                    </a:lnTo>
                    <a:lnTo>
                      <a:pt x="315" y="836"/>
                    </a:lnTo>
                    <a:lnTo>
                      <a:pt x="310" y="891"/>
                    </a:lnTo>
                    <a:lnTo>
                      <a:pt x="310" y="946"/>
                    </a:lnTo>
                    <a:lnTo>
                      <a:pt x="315" y="1001"/>
                    </a:lnTo>
                    <a:lnTo>
                      <a:pt x="325" y="1056"/>
                    </a:lnTo>
                    <a:lnTo>
                      <a:pt x="340" y="1110"/>
                    </a:lnTo>
                    <a:lnTo>
                      <a:pt x="360" y="1161"/>
                    </a:lnTo>
                    <a:lnTo>
                      <a:pt x="384" y="1212"/>
                    </a:lnTo>
                    <a:lnTo>
                      <a:pt x="415" y="1261"/>
                    </a:lnTo>
                    <a:lnTo>
                      <a:pt x="449" y="1307"/>
                    </a:lnTo>
                    <a:lnTo>
                      <a:pt x="489" y="1351"/>
                    </a:lnTo>
                    <a:lnTo>
                      <a:pt x="533" y="1390"/>
                    </a:lnTo>
                    <a:lnTo>
                      <a:pt x="579" y="1425"/>
                    </a:lnTo>
                    <a:lnTo>
                      <a:pt x="627" y="1454"/>
                    </a:lnTo>
                    <a:lnTo>
                      <a:pt x="678" y="1479"/>
                    </a:lnTo>
                    <a:lnTo>
                      <a:pt x="731" y="1499"/>
                    </a:lnTo>
                    <a:lnTo>
                      <a:pt x="785" y="1514"/>
                    </a:lnTo>
                    <a:lnTo>
                      <a:pt x="839" y="1523"/>
                    </a:lnTo>
                    <a:lnTo>
                      <a:pt x="895" y="1528"/>
                    </a:lnTo>
                    <a:lnTo>
                      <a:pt x="950" y="1528"/>
                    </a:lnTo>
                    <a:lnTo>
                      <a:pt x="1004" y="1523"/>
                    </a:lnTo>
                    <a:lnTo>
                      <a:pt x="1059" y="1514"/>
                    </a:lnTo>
                    <a:lnTo>
                      <a:pt x="1113" y="1499"/>
                    </a:lnTo>
                    <a:lnTo>
                      <a:pt x="1165" y="1479"/>
                    </a:lnTo>
                    <a:lnTo>
                      <a:pt x="1216" y="1454"/>
                    </a:lnTo>
                    <a:lnTo>
                      <a:pt x="1265" y="1425"/>
                    </a:lnTo>
                    <a:lnTo>
                      <a:pt x="1311" y="1390"/>
                    </a:lnTo>
                    <a:lnTo>
                      <a:pt x="1355" y="1351"/>
                    </a:lnTo>
                    <a:lnTo>
                      <a:pt x="1392" y="1310"/>
                    </a:lnTo>
                    <a:lnTo>
                      <a:pt x="1423" y="1269"/>
                    </a:lnTo>
                    <a:lnTo>
                      <a:pt x="1452" y="1225"/>
                    </a:lnTo>
                    <a:lnTo>
                      <a:pt x="1476" y="1180"/>
                    </a:lnTo>
                    <a:lnTo>
                      <a:pt x="1495" y="1132"/>
                    </a:lnTo>
                    <a:lnTo>
                      <a:pt x="1512" y="1083"/>
                    </a:lnTo>
                    <a:lnTo>
                      <a:pt x="1523" y="1035"/>
                    </a:lnTo>
                    <a:lnTo>
                      <a:pt x="1531" y="985"/>
                    </a:lnTo>
                    <a:lnTo>
                      <a:pt x="1534" y="934"/>
                    </a:lnTo>
                    <a:lnTo>
                      <a:pt x="1533" y="884"/>
                    </a:lnTo>
                    <a:lnTo>
                      <a:pt x="1795" y="622"/>
                    </a:lnTo>
                    <a:lnTo>
                      <a:pt x="1815" y="687"/>
                    </a:lnTo>
                    <a:lnTo>
                      <a:pt x="1829" y="753"/>
                    </a:lnTo>
                    <a:lnTo>
                      <a:pt x="1839" y="820"/>
                    </a:lnTo>
                    <a:lnTo>
                      <a:pt x="1844" y="887"/>
                    </a:lnTo>
                    <a:lnTo>
                      <a:pt x="1843" y="953"/>
                    </a:lnTo>
                    <a:lnTo>
                      <a:pt x="1839" y="1020"/>
                    </a:lnTo>
                    <a:lnTo>
                      <a:pt x="1829" y="1087"/>
                    </a:lnTo>
                    <a:lnTo>
                      <a:pt x="1813" y="1153"/>
                    </a:lnTo>
                    <a:lnTo>
                      <a:pt x="1794" y="1218"/>
                    </a:lnTo>
                    <a:lnTo>
                      <a:pt x="1770" y="1281"/>
                    </a:lnTo>
                    <a:lnTo>
                      <a:pt x="1740" y="1343"/>
                    </a:lnTo>
                    <a:lnTo>
                      <a:pt x="1706" y="1404"/>
                    </a:lnTo>
                    <a:lnTo>
                      <a:pt x="1667" y="1461"/>
                    </a:lnTo>
                    <a:lnTo>
                      <a:pt x="1622" y="1516"/>
                    </a:lnTo>
                    <a:lnTo>
                      <a:pt x="1574" y="1569"/>
                    </a:lnTo>
                    <a:lnTo>
                      <a:pt x="1521" y="1617"/>
                    </a:lnTo>
                    <a:lnTo>
                      <a:pt x="1466" y="1662"/>
                    </a:lnTo>
                    <a:lnTo>
                      <a:pt x="1407" y="1701"/>
                    </a:lnTo>
                    <a:lnTo>
                      <a:pt x="1347" y="1735"/>
                    </a:lnTo>
                    <a:lnTo>
                      <a:pt x="1285" y="1764"/>
                    </a:lnTo>
                    <a:lnTo>
                      <a:pt x="1221" y="1789"/>
                    </a:lnTo>
                    <a:lnTo>
                      <a:pt x="1156" y="1808"/>
                    </a:lnTo>
                    <a:lnTo>
                      <a:pt x="1090" y="1823"/>
                    </a:lnTo>
                    <a:lnTo>
                      <a:pt x="1023" y="1832"/>
                    </a:lnTo>
                    <a:lnTo>
                      <a:pt x="956" y="1837"/>
                    </a:lnTo>
                    <a:lnTo>
                      <a:pt x="889" y="1837"/>
                    </a:lnTo>
                    <a:lnTo>
                      <a:pt x="820" y="1832"/>
                    </a:lnTo>
                    <a:lnTo>
                      <a:pt x="754" y="1823"/>
                    </a:lnTo>
                    <a:lnTo>
                      <a:pt x="688" y="1808"/>
                    </a:lnTo>
                    <a:lnTo>
                      <a:pt x="623" y="1789"/>
                    </a:lnTo>
                    <a:lnTo>
                      <a:pt x="559" y="1764"/>
                    </a:lnTo>
                    <a:lnTo>
                      <a:pt x="497" y="1735"/>
                    </a:lnTo>
                    <a:lnTo>
                      <a:pt x="436" y="1701"/>
                    </a:lnTo>
                    <a:lnTo>
                      <a:pt x="378" y="1662"/>
                    </a:lnTo>
                    <a:lnTo>
                      <a:pt x="322" y="1617"/>
                    </a:lnTo>
                    <a:lnTo>
                      <a:pt x="270" y="1569"/>
                    </a:lnTo>
                    <a:lnTo>
                      <a:pt x="221" y="1516"/>
                    </a:lnTo>
                    <a:lnTo>
                      <a:pt x="177" y="1460"/>
                    </a:lnTo>
                    <a:lnTo>
                      <a:pt x="137" y="1403"/>
                    </a:lnTo>
                    <a:lnTo>
                      <a:pt x="103" y="1343"/>
                    </a:lnTo>
                    <a:lnTo>
                      <a:pt x="74" y="1281"/>
                    </a:lnTo>
                    <a:lnTo>
                      <a:pt x="50" y="1217"/>
                    </a:lnTo>
                    <a:lnTo>
                      <a:pt x="30" y="1152"/>
                    </a:lnTo>
                    <a:lnTo>
                      <a:pt x="15" y="1086"/>
                    </a:lnTo>
                    <a:lnTo>
                      <a:pt x="5" y="1019"/>
                    </a:lnTo>
                    <a:lnTo>
                      <a:pt x="0" y="952"/>
                    </a:lnTo>
                    <a:lnTo>
                      <a:pt x="0" y="885"/>
                    </a:lnTo>
                    <a:lnTo>
                      <a:pt x="5" y="818"/>
                    </a:lnTo>
                    <a:lnTo>
                      <a:pt x="15" y="752"/>
                    </a:lnTo>
                    <a:lnTo>
                      <a:pt x="30" y="685"/>
                    </a:lnTo>
                    <a:lnTo>
                      <a:pt x="50" y="620"/>
                    </a:lnTo>
                    <a:lnTo>
                      <a:pt x="74" y="557"/>
                    </a:lnTo>
                    <a:lnTo>
                      <a:pt x="103" y="494"/>
                    </a:lnTo>
                    <a:lnTo>
                      <a:pt x="137" y="435"/>
                    </a:lnTo>
                    <a:lnTo>
                      <a:pt x="177" y="377"/>
                    </a:lnTo>
                    <a:lnTo>
                      <a:pt x="221" y="321"/>
                    </a:lnTo>
                    <a:lnTo>
                      <a:pt x="270" y="268"/>
                    </a:lnTo>
                    <a:lnTo>
                      <a:pt x="322" y="220"/>
                    </a:lnTo>
                    <a:lnTo>
                      <a:pt x="378" y="176"/>
                    </a:lnTo>
                    <a:lnTo>
                      <a:pt x="436" y="137"/>
                    </a:lnTo>
                    <a:lnTo>
                      <a:pt x="496" y="102"/>
                    </a:lnTo>
                    <a:lnTo>
                      <a:pt x="558" y="74"/>
                    </a:lnTo>
                    <a:lnTo>
                      <a:pt x="621" y="48"/>
                    </a:lnTo>
                    <a:lnTo>
                      <a:pt x="686" y="29"/>
                    </a:lnTo>
                    <a:lnTo>
                      <a:pt x="752" y="15"/>
                    </a:lnTo>
                    <a:lnTo>
                      <a:pt x="819" y="5"/>
                    </a:lnTo>
                    <a:lnTo>
                      <a:pt x="887" y="0"/>
                    </a:lnTo>
                    <a:lnTo>
                      <a:pt x="9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1A1A1A"/>
                  </a:solidFill>
                </a:endParaRPr>
              </a:p>
            </p:txBody>
          </p:sp>
          <p:sp>
            <p:nvSpPr>
              <p:cNvPr id="16" name="Freeform 262">
                <a:extLst>
                  <a:ext uri="{FF2B5EF4-FFF2-40B4-BE49-F238E27FC236}">
                    <a16:creationId xmlns:a16="http://schemas.microsoft.com/office/drawing/2014/main" id="{CAEC86C9-6BB2-90A2-4D94-29B0206110D7}"/>
                  </a:ext>
                </a:extLst>
              </p:cNvPr>
              <p:cNvSpPr>
                <a:spLocks/>
              </p:cNvSpPr>
              <p:nvPr/>
            </p:nvSpPr>
            <p:spPr bwMode="auto">
              <a:xfrm>
                <a:off x="1234" y="3506"/>
                <a:ext cx="207" cy="206"/>
              </a:xfrm>
              <a:custGeom>
                <a:avLst/>
                <a:gdLst>
                  <a:gd name="T0" fmla="*/ 1748 w 3109"/>
                  <a:gd name="T1" fmla="*/ 11 h 3101"/>
                  <a:gd name="T2" fmla="*/ 2004 w 3109"/>
                  <a:gd name="T3" fmla="*/ 66 h 3101"/>
                  <a:gd name="T4" fmla="*/ 2249 w 3109"/>
                  <a:gd name="T5" fmla="*/ 162 h 3101"/>
                  <a:gd name="T6" fmla="*/ 2005 w 3109"/>
                  <a:gd name="T7" fmla="*/ 423 h 3101"/>
                  <a:gd name="T8" fmla="*/ 1781 w 3109"/>
                  <a:gd name="T9" fmla="*/ 358 h 3101"/>
                  <a:gd name="T10" fmla="*/ 1549 w 3109"/>
                  <a:gd name="T11" fmla="*/ 338 h 3101"/>
                  <a:gd name="T12" fmla="*/ 1318 w 3109"/>
                  <a:gd name="T13" fmla="*/ 360 h 3101"/>
                  <a:gd name="T14" fmla="*/ 1095 w 3109"/>
                  <a:gd name="T15" fmla="*/ 427 h 3101"/>
                  <a:gd name="T16" fmla="*/ 884 w 3109"/>
                  <a:gd name="T17" fmla="*/ 538 h 3101"/>
                  <a:gd name="T18" fmla="*/ 694 w 3109"/>
                  <a:gd name="T19" fmla="*/ 692 h 3101"/>
                  <a:gd name="T20" fmla="*/ 539 w 3109"/>
                  <a:gd name="T21" fmla="*/ 883 h 3101"/>
                  <a:gd name="T22" fmla="*/ 427 w 3109"/>
                  <a:gd name="T23" fmla="*/ 1094 h 3101"/>
                  <a:gd name="T24" fmla="*/ 361 w 3109"/>
                  <a:gd name="T25" fmla="*/ 1319 h 3101"/>
                  <a:gd name="T26" fmla="*/ 338 w 3109"/>
                  <a:gd name="T27" fmla="*/ 1551 h 3101"/>
                  <a:gd name="T28" fmla="*/ 361 w 3109"/>
                  <a:gd name="T29" fmla="*/ 1782 h 3101"/>
                  <a:gd name="T30" fmla="*/ 427 w 3109"/>
                  <a:gd name="T31" fmla="*/ 2007 h 3101"/>
                  <a:gd name="T32" fmla="*/ 539 w 3109"/>
                  <a:gd name="T33" fmla="*/ 2218 h 3101"/>
                  <a:gd name="T34" fmla="*/ 694 w 3109"/>
                  <a:gd name="T35" fmla="*/ 2409 h 3101"/>
                  <a:gd name="T36" fmla="*/ 885 w 3109"/>
                  <a:gd name="T37" fmla="*/ 2565 h 3101"/>
                  <a:gd name="T38" fmla="*/ 1097 w 3109"/>
                  <a:gd name="T39" fmla="*/ 2675 h 3101"/>
                  <a:gd name="T40" fmla="*/ 1322 w 3109"/>
                  <a:gd name="T41" fmla="*/ 2742 h 3101"/>
                  <a:gd name="T42" fmla="*/ 1555 w 3109"/>
                  <a:gd name="T43" fmla="*/ 2764 h 3101"/>
                  <a:gd name="T44" fmla="*/ 1787 w 3109"/>
                  <a:gd name="T45" fmla="*/ 2742 h 3101"/>
                  <a:gd name="T46" fmla="*/ 2012 w 3109"/>
                  <a:gd name="T47" fmla="*/ 2675 h 3101"/>
                  <a:gd name="T48" fmla="*/ 2224 w 3109"/>
                  <a:gd name="T49" fmla="*/ 2565 h 3101"/>
                  <a:gd name="T50" fmla="*/ 2415 w 3109"/>
                  <a:gd name="T51" fmla="*/ 2409 h 3101"/>
                  <a:gd name="T52" fmla="*/ 2570 w 3109"/>
                  <a:gd name="T53" fmla="*/ 2219 h 3101"/>
                  <a:gd name="T54" fmla="*/ 2681 w 3109"/>
                  <a:gd name="T55" fmla="*/ 2010 h 3101"/>
                  <a:gd name="T56" fmla="*/ 2748 w 3109"/>
                  <a:gd name="T57" fmla="*/ 1786 h 3101"/>
                  <a:gd name="T58" fmla="*/ 2772 w 3109"/>
                  <a:gd name="T59" fmla="*/ 1556 h 3101"/>
                  <a:gd name="T60" fmla="*/ 2750 w 3109"/>
                  <a:gd name="T61" fmla="*/ 1326 h 3101"/>
                  <a:gd name="T62" fmla="*/ 2685 w 3109"/>
                  <a:gd name="T63" fmla="*/ 1102 h 3101"/>
                  <a:gd name="T64" fmla="*/ 2947 w 3109"/>
                  <a:gd name="T65" fmla="*/ 858 h 3101"/>
                  <a:gd name="T66" fmla="*/ 3043 w 3109"/>
                  <a:gd name="T67" fmla="*/ 1102 h 3101"/>
                  <a:gd name="T68" fmla="*/ 3097 w 3109"/>
                  <a:gd name="T69" fmla="*/ 1356 h 3101"/>
                  <a:gd name="T70" fmla="*/ 3108 w 3109"/>
                  <a:gd name="T71" fmla="*/ 1616 h 3101"/>
                  <a:gd name="T72" fmla="*/ 3076 w 3109"/>
                  <a:gd name="T73" fmla="*/ 1873 h 3101"/>
                  <a:gd name="T74" fmla="*/ 2999 w 3109"/>
                  <a:gd name="T75" fmla="*/ 2125 h 3101"/>
                  <a:gd name="T76" fmla="*/ 2881 w 3109"/>
                  <a:gd name="T77" fmla="*/ 2362 h 3101"/>
                  <a:gd name="T78" fmla="*/ 2718 w 3109"/>
                  <a:gd name="T79" fmla="*/ 2580 h 3101"/>
                  <a:gd name="T80" fmla="*/ 2514 w 3109"/>
                  <a:gd name="T81" fmla="*/ 2771 h 3101"/>
                  <a:gd name="T82" fmla="*/ 2283 w 3109"/>
                  <a:gd name="T83" fmla="*/ 2921 h 3101"/>
                  <a:gd name="T84" fmla="*/ 2035 w 3109"/>
                  <a:gd name="T85" fmla="*/ 3026 h 3101"/>
                  <a:gd name="T86" fmla="*/ 1776 w 3109"/>
                  <a:gd name="T87" fmla="*/ 3086 h 3101"/>
                  <a:gd name="T88" fmla="*/ 1510 w 3109"/>
                  <a:gd name="T89" fmla="*/ 3101 h 3101"/>
                  <a:gd name="T90" fmla="*/ 1247 w 3109"/>
                  <a:gd name="T91" fmla="*/ 3070 h 3101"/>
                  <a:gd name="T92" fmla="*/ 990 w 3109"/>
                  <a:gd name="T93" fmla="*/ 2996 h 3101"/>
                  <a:gd name="T94" fmla="*/ 747 w 3109"/>
                  <a:gd name="T95" fmla="*/ 2877 h 3101"/>
                  <a:gd name="T96" fmla="*/ 523 w 3109"/>
                  <a:gd name="T97" fmla="*/ 2712 h 3101"/>
                  <a:gd name="T98" fmla="*/ 330 w 3109"/>
                  <a:gd name="T99" fmla="*/ 2507 h 3101"/>
                  <a:gd name="T100" fmla="*/ 180 w 3109"/>
                  <a:gd name="T101" fmla="*/ 2277 h 3101"/>
                  <a:gd name="T102" fmla="*/ 75 w 3109"/>
                  <a:gd name="T103" fmla="*/ 2029 h 3101"/>
                  <a:gd name="T104" fmla="*/ 15 w 3109"/>
                  <a:gd name="T105" fmla="*/ 1771 h 3101"/>
                  <a:gd name="T106" fmla="*/ 0 w 3109"/>
                  <a:gd name="T107" fmla="*/ 1506 h 3101"/>
                  <a:gd name="T108" fmla="*/ 29 w 3109"/>
                  <a:gd name="T109" fmla="*/ 1244 h 3101"/>
                  <a:gd name="T110" fmla="*/ 105 w 3109"/>
                  <a:gd name="T111" fmla="*/ 987 h 3101"/>
                  <a:gd name="T112" fmla="*/ 225 w 3109"/>
                  <a:gd name="T113" fmla="*/ 745 h 3101"/>
                  <a:gd name="T114" fmla="*/ 390 w 3109"/>
                  <a:gd name="T115" fmla="*/ 522 h 3101"/>
                  <a:gd name="T116" fmla="*/ 593 w 3109"/>
                  <a:gd name="T117" fmla="*/ 332 h 3101"/>
                  <a:gd name="T118" fmla="*/ 818 w 3109"/>
                  <a:gd name="T119" fmla="*/ 184 h 3101"/>
                  <a:gd name="T120" fmla="*/ 1061 w 3109"/>
                  <a:gd name="T121" fmla="*/ 79 h 3101"/>
                  <a:gd name="T122" fmla="*/ 1316 w 3109"/>
                  <a:gd name="T123" fmla="*/ 18 h 3101"/>
                  <a:gd name="T124" fmla="*/ 1575 w 3109"/>
                  <a:gd name="T125" fmla="*/ 0 h 3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09" h="3101">
                    <a:moveTo>
                      <a:pt x="1575" y="0"/>
                    </a:moveTo>
                    <a:lnTo>
                      <a:pt x="1662" y="3"/>
                    </a:lnTo>
                    <a:lnTo>
                      <a:pt x="1748" y="11"/>
                    </a:lnTo>
                    <a:lnTo>
                      <a:pt x="1835" y="24"/>
                    </a:lnTo>
                    <a:lnTo>
                      <a:pt x="1920" y="43"/>
                    </a:lnTo>
                    <a:lnTo>
                      <a:pt x="2004" y="66"/>
                    </a:lnTo>
                    <a:lnTo>
                      <a:pt x="2088" y="93"/>
                    </a:lnTo>
                    <a:lnTo>
                      <a:pt x="2169" y="126"/>
                    </a:lnTo>
                    <a:lnTo>
                      <a:pt x="2249" y="162"/>
                    </a:lnTo>
                    <a:lnTo>
                      <a:pt x="2328" y="205"/>
                    </a:lnTo>
                    <a:lnTo>
                      <a:pt x="2078" y="454"/>
                    </a:lnTo>
                    <a:lnTo>
                      <a:pt x="2005" y="423"/>
                    </a:lnTo>
                    <a:lnTo>
                      <a:pt x="1931" y="396"/>
                    </a:lnTo>
                    <a:lnTo>
                      <a:pt x="1856" y="375"/>
                    </a:lnTo>
                    <a:lnTo>
                      <a:pt x="1781" y="358"/>
                    </a:lnTo>
                    <a:lnTo>
                      <a:pt x="1704" y="347"/>
                    </a:lnTo>
                    <a:lnTo>
                      <a:pt x="1627" y="340"/>
                    </a:lnTo>
                    <a:lnTo>
                      <a:pt x="1549" y="338"/>
                    </a:lnTo>
                    <a:lnTo>
                      <a:pt x="1472" y="340"/>
                    </a:lnTo>
                    <a:lnTo>
                      <a:pt x="1396" y="348"/>
                    </a:lnTo>
                    <a:lnTo>
                      <a:pt x="1318" y="360"/>
                    </a:lnTo>
                    <a:lnTo>
                      <a:pt x="1243" y="378"/>
                    </a:lnTo>
                    <a:lnTo>
                      <a:pt x="1168" y="400"/>
                    </a:lnTo>
                    <a:lnTo>
                      <a:pt x="1095" y="427"/>
                    </a:lnTo>
                    <a:lnTo>
                      <a:pt x="1023" y="459"/>
                    </a:lnTo>
                    <a:lnTo>
                      <a:pt x="952" y="496"/>
                    </a:lnTo>
                    <a:lnTo>
                      <a:pt x="884" y="538"/>
                    </a:lnTo>
                    <a:lnTo>
                      <a:pt x="818" y="585"/>
                    </a:lnTo>
                    <a:lnTo>
                      <a:pt x="755" y="637"/>
                    </a:lnTo>
                    <a:lnTo>
                      <a:pt x="694" y="692"/>
                    </a:lnTo>
                    <a:lnTo>
                      <a:pt x="637" y="753"/>
                    </a:lnTo>
                    <a:lnTo>
                      <a:pt x="585" y="817"/>
                    </a:lnTo>
                    <a:lnTo>
                      <a:pt x="539" y="883"/>
                    </a:lnTo>
                    <a:lnTo>
                      <a:pt x="497" y="952"/>
                    </a:lnTo>
                    <a:lnTo>
                      <a:pt x="459" y="1022"/>
                    </a:lnTo>
                    <a:lnTo>
                      <a:pt x="427" y="1094"/>
                    </a:lnTo>
                    <a:lnTo>
                      <a:pt x="400" y="1168"/>
                    </a:lnTo>
                    <a:lnTo>
                      <a:pt x="378" y="1243"/>
                    </a:lnTo>
                    <a:lnTo>
                      <a:pt x="361" y="1319"/>
                    </a:lnTo>
                    <a:lnTo>
                      <a:pt x="348" y="1396"/>
                    </a:lnTo>
                    <a:lnTo>
                      <a:pt x="340" y="1473"/>
                    </a:lnTo>
                    <a:lnTo>
                      <a:pt x="338" y="1551"/>
                    </a:lnTo>
                    <a:lnTo>
                      <a:pt x="340" y="1628"/>
                    </a:lnTo>
                    <a:lnTo>
                      <a:pt x="348" y="1706"/>
                    </a:lnTo>
                    <a:lnTo>
                      <a:pt x="361" y="1782"/>
                    </a:lnTo>
                    <a:lnTo>
                      <a:pt x="378" y="1858"/>
                    </a:lnTo>
                    <a:lnTo>
                      <a:pt x="400" y="1933"/>
                    </a:lnTo>
                    <a:lnTo>
                      <a:pt x="427" y="2007"/>
                    </a:lnTo>
                    <a:lnTo>
                      <a:pt x="459" y="2079"/>
                    </a:lnTo>
                    <a:lnTo>
                      <a:pt x="497" y="2150"/>
                    </a:lnTo>
                    <a:lnTo>
                      <a:pt x="539" y="2218"/>
                    </a:lnTo>
                    <a:lnTo>
                      <a:pt x="585" y="2285"/>
                    </a:lnTo>
                    <a:lnTo>
                      <a:pt x="637" y="2348"/>
                    </a:lnTo>
                    <a:lnTo>
                      <a:pt x="694" y="2409"/>
                    </a:lnTo>
                    <a:lnTo>
                      <a:pt x="755" y="2465"/>
                    </a:lnTo>
                    <a:lnTo>
                      <a:pt x="819" y="2517"/>
                    </a:lnTo>
                    <a:lnTo>
                      <a:pt x="885" y="2565"/>
                    </a:lnTo>
                    <a:lnTo>
                      <a:pt x="954" y="2606"/>
                    </a:lnTo>
                    <a:lnTo>
                      <a:pt x="1025" y="2643"/>
                    </a:lnTo>
                    <a:lnTo>
                      <a:pt x="1097" y="2675"/>
                    </a:lnTo>
                    <a:lnTo>
                      <a:pt x="1171" y="2703"/>
                    </a:lnTo>
                    <a:lnTo>
                      <a:pt x="1246" y="2725"/>
                    </a:lnTo>
                    <a:lnTo>
                      <a:pt x="1322" y="2742"/>
                    </a:lnTo>
                    <a:lnTo>
                      <a:pt x="1400" y="2754"/>
                    </a:lnTo>
                    <a:lnTo>
                      <a:pt x="1477" y="2761"/>
                    </a:lnTo>
                    <a:lnTo>
                      <a:pt x="1555" y="2764"/>
                    </a:lnTo>
                    <a:lnTo>
                      <a:pt x="1632" y="2761"/>
                    </a:lnTo>
                    <a:lnTo>
                      <a:pt x="1711" y="2754"/>
                    </a:lnTo>
                    <a:lnTo>
                      <a:pt x="1787" y="2742"/>
                    </a:lnTo>
                    <a:lnTo>
                      <a:pt x="1863" y="2725"/>
                    </a:lnTo>
                    <a:lnTo>
                      <a:pt x="1938" y="2703"/>
                    </a:lnTo>
                    <a:lnTo>
                      <a:pt x="2012" y="2675"/>
                    </a:lnTo>
                    <a:lnTo>
                      <a:pt x="2085" y="2643"/>
                    </a:lnTo>
                    <a:lnTo>
                      <a:pt x="2156" y="2606"/>
                    </a:lnTo>
                    <a:lnTo>
                      <a:pt x="2224" y="2565"/>
                    </a:lnTo>
                    <a:lnTo>
                      <a:pt x="2291" y="2517"/>
                    </a:lnTo>
                    <a:lnTo>
                      <a:pt x="2354" y="2465"/>
                    </a:lnTo>
                    <a:lnTo>
                      <a:pt x="2415" y="2409"/>
                    </a:lnTo>
                    <a:lnTo>
                      <a:pt x="2472" y="2349"/>
                    </a:lnTo>
                    <a:lnTo>
                      <a:pt x="2524" y="2285"/>
                    </a:lnTo>
                    <a:lnTo>
                      <a:pt x="2570" y="2219"/>
                    </a:lnTo>
                    <a:lnTo>
                      <a:pt x="2612" y="2151"/>
                    </a:lnTo>
                    <a:lnTo>
                      <a:pt x="2650" y="2081"/>
                    </a:lnTo>
                    <a:lnTo>
                      <a:pt x="2681" y="2010"/>
                    </a:lnTo>
                    <a:lnTo>
                      <a:pt x="2709" y="1936"/>
                    </a:lnTo>
                    <a:lnTo>
                      <a:pt x="2731" y="1862"/>
                    </a:lnTo>
                    <a:lnTo>
                      <a:pt x="2748" y="1786"/>
                    </a:lnTo>
                    <a:lnTo>
                      <a:pt x="2762" y="1710"/>
                    </a:lnTo>
                    <a:lnTo>
                      <a:pt x="2769" y="1633"/>
                    </a:lnTo>
                    <a:lnTo>
                      <a:pt x="2772" y="1556"/>
                    </a:lnTo>
                    <a:lnTo>
                      <a:pt x="2770" y="1479"/>
                    </a:lnTo>
                    <a:lnTo>
                      <a:pt x="2763" y="1402"/>
                    </a:lnTo>
                    <a:lnTo>
                      <a:pt x="2750" y="1326"/>
                    </a:lnTo>
                    <a:lnTo>
                      <a:pt x="2734" y="1250"/>
                    </a:lnTo>
                    <a:lnTo>
                      <a:pt x="2712" y="1175"/>
                    </a:lnTo>
                    <a:lnTo>
                      <a:pt x="2685" y="1102"/>
                    </a:lnTo>
                    <a:lnTo>
                      <a:pt x="2654" y="1030"/>
                    </a:lnTo>
                    <a:lnTo>
                      <a:pt x="2904" y="780"/>
                    </a:lnTo>
                    <a:lnTo>
                      <a:pt x="2947" y="858"/>
                    </a:lnTo>
                    <a:lnTo>
                      <a:pt x="2983" y="938"/>
                    </a:lnTo>
                    <a:lnTo>
                      <a:pt x="3016" y="1019"/>
                    </a:lnTo>
                    <a:lnTo>
                      <a:pt x="3043" y="1102"/>
                    </a:lnTo>
                    <a:lnTo>
                      <a:pt x="3067" y="1186"/>
                    </a:lnTo>
                    <a:lnTo>
                      <a:pt x="3084" y="1271"/>
                    </a:lnTo>
                    <a:lnTo>
                      <a:pt x="3097" y="1356"/>
                    </a:lnTo>
                    <a:lnTo>
                      <a:pt x="3106" y="1444"/>
                    </a:lnTo>
                    <a:lnTo>
                      <a:pt x="3109" y="1530"/>
                    </a:lnTo>
                    <a:lnTo>
                      <a:pt x="3108" y="1616"/>
                    </a:lnTo>
                    <a:lnTo>
                      <a:pt x="3102" y="1702"/>
                    </a:lnTo>
                    <a:lnTo>
                      <a:pt x="3091" y="1788"/>
                    </a:lnTo>
                    <a:lnTo>
                      <a:pt x="3076" y="1873"/>
                    </a:lnTo>
                    <a:lnTo>
                      <a:pt x="3055" y="1959"/>
                    </a:lnTo>
                    <a:lnTo>
                      <a:pt x="3030" y="2042"/>
                    </a:lnTo>
                    <a:lnTo>
                      <a:pt x="2999" y="2125"/>
                    </a:lnTo>
                    <a:lnTo>
                      <a:pt x="2965" y="2205"/>
                    </a:lnTo>
                    <a:lnTo>
                      <a:pt x="2925" y="2284"/>
                    </a:lnTo>
                    <a:lnTo>
                      <a:pt x="2881" y="2362"/>
                    </a:lnTo>
                    <a:lnTo>
                      <a:pt x="2831" y="2437"/>
                    </a:lnTo>
                    <a:lnTo>
                      <a:pt x="2777" y="2509"/>
                    </a:lnTo>
                    <a:lnTo>
                      <a:pt x="2718" y="2580"/>
                    </a:lnTo>
                    <a:lnTo>
                      <a:pt x="2654" y="2647"/>
                    </a:lnTo>
                    <a:lnTo>
                      <a:pt x="2585" y="2712"/>
                    </a:lnTo>
                    <a:lnTo>
                      <a:pt x="2514" y="2771"/>
                    </a:lnTo>
                    <a:lnTo>
                      <a:pt x="2439" y="2826"/>
                    </a:lnTo>
                    <a:lnTo>
                      <a:pt x="2362" y="2877"/>
                    </a:lnTo>
                    <a:lnTo>
                      <a:pt x="2283" y="2921"/>
                    </a:lnTo>
                    <a:lnTo>
                      <a:pt x="2202" y="2961"/>
                    </a:lnTo>
                    <a:lnTo>
                      <a:pt x="2119" y="2996"/>
                    </a:lnTo>
                    <a:lnTo>
                      <a:pt x="2035" y="3026"/>
                    </a:lnTo>
                    <a:lnTo>
                      <a:pt x="1949" y="3051"/>
                    </a:lnTo>
                    <a:lnTo>
                      <a:pt x="1863" y="3070"/>
                    </a:lnTo>
                    <a:lnTo>
                      <a:pt x="1776" y="3086"/>
                    </a:lnTo>
                    <a:lnTo>
                      <a:pt x="1687" y="3096"/>
                    </a:lnTo>
                    <a:lnTo>
                      <a:pt x="1599" y="3101"/>
                    </a:lnTo>
                    <a:lnTo>
                      <a:pt x="1510" y="3101"/>
                    </a:lnTo>
                    <a:lnTo>
                      <a:pt x="1422" y="3096"/>
                    </a:lnTo>
                    <a:lnTo>
                      <a:pt x="1335" y="3086"/>
                    </a:lnTo>
                    <a:lnTo>
                      <a:pt x="1247" y="3070"/>
                    </a:lnTo>
                    <a:lnTo>
                      <a:pt x="1161" y="3051"/>
                    </a:lnTo>
                    <a:lnTo>
                      <a:pt x="1074" y="3026"/>
                    </a:lnTo>
                    <a:lnTo>
                      <a:pt x="990" y="2996"/>
                    </a:lnTo>
                    <a:lnTo>
                      <a:pt x="908" y="2961"/>
                    </a:lnTo>
                    <a:lnTo>
                      <a:pt x="826" y="2921"/>
                    </a:lnTo>
                    <a:lnTo>
                      <a:pt x="747" y="2877"/>
                    </a:lnTo>
                    <a:lnTo>
                      <a:pt x="671" y="2826"/>
                    </a:lnTo>
                    <a:lnTo>
                      <a:pt x="596" y="2771"/>
                    </a:lnTo>
                    <a:lnTo>
                      <a:pt x="523" y="2712"/>
                    </a:lnTo>
                    <a:lnTo>
                      <a:pt x="455" y="2647"/>
                    </a:lnTo>
                    <a:lnTo>
                      <a:pt x="390" y="2578"/>
                    </a:lnTo>
                    <a:lnTo>
                      <a:pt x="330" y="2507"/>
                    </a:lnTo>
                    <a:lnTo>
                      <a:pt x="274" y="2432"/>
                    </a:lnTo>
                    <a:lnTo>
                      <a:pt x="225" y="2356"/>
                    </a:lnTo>
                    <a:lnTo>
                      <a:pt x="180" y="2277"/>
                    </a:lnTo>
                    <a:lnTo>
                      <a:pt x="140" y="2196"/>
                    </a:lnTo>
                    <a:lnTo>
                      <a:pt x="105" y="2114"/>
                    </a:lnTo>
                    <a:lnTo>
                      <a:pt x="75" y="2029"/>
                    </a:lnTo>
                    <a:lnTo>
                      <a:pt x="50" y="1944"/>
                    </a:lnTo>
                    <a:lnTo>
                      <a:pt x="29" y="1858"/>
                    </a:lnTo>
                    <a:lnTo>
                      <a:pt x="15" y="1771"/>
                    </a:lnTo>
                    <a:lnTo>
                      <a:pt x="5" y="1683"/>
                    </a:lnTo>
                    <a:lnTo>
                      <a:pt x="0" y="1595"/>
                    </a:lnTo>
                    <a:lnTo>
                      <a:pt x="0" y="1506"/>
                    </a:lnTo>
                    <a:lnTo>
                      <a:pt x="5" y="1418"/>
                    </a:lnTo>
                    <a:lnTo>
                      <a:pt x="15" y="1331"/>
                    </a:lnTo>
                    <a:lnTo>
                      <a:pt x="29" y="1244"/>
                    </a:lnTo>
                    <a:lnTo>
                      <a:pt x="50" y="1157"/>
                    </a:lnTo>
                    <a:lnTo>
                      <a:pt x="75" y="1072"/>
                    </a:lnTo>
                    <a:lnTo>
                      <a:pt x="105" y="987"/>
                    </a:lnTo>
                    <a:lnTo>
                      <a:pt x="140" y="905"/>
                    </a:lnTo>
                    <a:lnTo>
                      <a:pt x="180" y="824"/>
                    </a:lnTo>
                    <a:lnTo>
                      <a:pt x="225" y="745"/>
                    </a:lnTo>
                    <a:lnTo>
                      <a:pt x="274" y="668"/>
                    </a:lnTo>
                    <a:lnTo>
                      <a:pt x="330" y="594"/>
                    </a:lnTo>
                    <a:lnTo>
                      <a:pt x="390" y="522"/>
                    </a:lnTo>
                    <a:lnTo>
                      <a:pt x="455" y="453"/>
                    </a:lnTo>
                    <a:lnTo>
                      <a:pt x="522" y="390"/>
                    </a:lnTo>
                    <a:lnTo>
                      <a:pt x="593" y="332"/>
                    </a:lnTo>
                    <a:lnTo>
                      <a:pt x="666" y="277"/>
                    </a:lnTo>
                    <a:lnTo>
                      <a:pt x="741" y="228"/>
                    </a:lnTo>
                    <a:lnTo>
                      <a:pt x="818" y="184"/>
                    </a:lnTo>
                    <a:lnTo>
                      <a:pt x="899" y="144"/>
                    </a:lnTo>
                    <a:lnTo>
                      <a:pt x="979" y="110"/>
                    </a:lnTo>
                    <a:lnTo>
                      <a:pt x="1061" y="79"/>
                    </a:lnTo>
                    <a:lnTo>
                      <a:pt x="1145" y="54"/>
                    </a:lnTo>
                    <a:lnTo>
                      <a:pt x="1230" y="34"/>
                    </a:lnTo>
                    <a:lnTo>
                      <a:pt x="1316" y="18"/>
                    </a:lnTo>
                    <a:lnTo>
                      <a:pt x="1402" y="7"/>
                    </a:lnTo>
                    <a:lnTo>
                      <a:pt x="1489" y="1"/>
                    </a:lnTo>
                    <a:lnTo>
                      <a:pt x="15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1A1A1A"/>
                  </a:solidFill>
                </a:endParaRPr>
              </a:p>
            </p:txBody>
          </p:sp>
        </p:grpSp>
      </p:grpSp>
      <p:grpSp>
        <p:nvGrpSpPr>
          <p:cNvPr id="20" name="Group 19">
            <a:extLst>
              <a:ext uri="{FF2B5EF4-FFF2-40B4-BE49-F238E27FC236}">
                <a16:creationId xmlns:a16="http://schemas.microsoft.com/office/drawing/2014/main" id="{E1C1AABD-6407-9A68-3AB1-A356353A6481}"/>
              </a:ext>
            </a:extLst>
          </p:cNvPr>
          <p:cNvGrpSpPr/>
          <p:nvPr/>
        </p:nvGrpSpPr>
        <p:grpSpPr>
          <a:xfrm>
            <a:off x="5760730" y="3921929"/>
            <a:ext cx="6227068" cy="2692071"/>
            <a:chOff x="5760730" y="3921929"/>
            <a:chExt cx="6227068" cy="2692071"/>
          </a:xfrm>
        </p:grpSpPr>
        <p:sp>
          <p:nvSpPr>
            <p:cNvPr id="7" name="Rectangle 6">
              <a:extLst>
                <a:ext uri="{FF2B5EF4-FFF2-40B4-BE49-F238E27FC236}">
                  <a16:creationId xmlns:a16="http://schemas.microsoft.com/office/drawing/2014/main" id="{04BFF0B6-672C-BD8C-D060-5DA089DC2E6F}"/>
                </a:ext>
              </a:extLst>
            </p:cNvPr>
            <p:cNvSpPr/>
            <p:nvPr/>
          </p:nvSpPr>
          <p:spPr>
            <a:xfrm>
              <a:off x="5760730" y="3921929"/>
              <a:ext cx="6227068" cy="2692071"/>
            </a:xfrm>
            <a:prstGeom prst="rect">
              <a:avLst/>
            </a:prstGeom>
            <a:solidFill>
              <a:srgbClr val="D8E4EA"/>
            </a:solidFill>
            <a:ln>
              <a:noFill/>
            </a:ln>
            <a:effectLst>
              <a:outerShdw blurRad="889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6">
              <a:extLst>
                <a:ext uri="{FF2B5EF4-FFF2-40B4-BE49-F238E27FC236}">
                  <a16:creationId xmlns:a16="http://schemas.microsoft.com/office/drawing/2014/main" id="{8AD200A2-AFA4-F343-425E-73FB43721D26}"/>
                </a:ext>
              </a:extLst>
            </p:cNvPr>
            <p:cNvSpPr/>
            <p:nvPr/>
          </p:nvSpPr>
          <p:spPr>
            <a:xfrm>
              <a:off x="6688693" y="4729675"/>
              <a:ext cx="5251479" cy="1077218"/>
            </a:xfrm>
            <a:prstGeom prst="rect">
              <a:avLst/>
            </a:prstGeom>
          </p:spPr>
          <p:txBody>
            <a:bodyPr wrap="square">
              <a:spAutoFit/>
            </a:bodyPr>
            <a:lstStyle/>
            <a:p>
              <a:r>
                <a:rPr lang="en-US" sz="1600" spc="300" dirty="0">
                  <a:ln w="0"/>
                  <a:latin typeface="Montserrat SemiBold" pitchFamily="2" charset="0"/>
                </a:rPr>
                <a:t>Effective IAQ management is vital for ensuring health, safety, and peak performance in any indoor environment.</a:t>
              </a:r>
              <a:endParaRPr lang="id-ID" sz="1600" spc="300" dirty="0">
                <a:ln w="0"/>
                <a:latin typeface="Montserrat SemiBold" pitchFamily="2" charset="0"/>
              </a:endParaRPr>
            </a:p>
          </p:txBody>
        </p:sp>
        <p:sp>
          <p:nvSpPr>
            <p:cNvPr id="18" name="TextBox 17">
              <a:extLst>
                <a:ext uri="{FF2B5EF4-FFF2-40B4-BE49-F238E27FC236}">
                  <a16:creationId xmlns:a16="http://schemas.microsoft.com/office/drawing/2014/main" id="{63F8137D-5EDF-45DC-5CCD-1C3937731D3F}"/>
                </a:ext>
              </a:extLst>
            </p:cNvPr>
            <p:cNvSpPr txBox="1"/>
            <p:nvPr/>
          </p:nvSpPr>
          <p:spPr>
            <a:xfrm>
              <a:off x="6715580" y="4164762"/>
              <a:ext cx="5047605" cy="400110"/>
            </a:xfrm>
            <a:prstGeom prst="rect">
              <a:avLst/>
            </a:prstGeom>
            <a:solidFill>
              <a:srgbClr val="CBD5DA"/>
            </a:solidFill>
            <a:ln>
              <a:noFill/>
            </a:ln>
            <a:effectLst>
              <a:outerShdw blurRad="63500" dist="38100" dir="3180000" sx="101000" sy="101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b="1">
                  <a:latin typeface="Aptos" panose="020B0004020202020204" pitchFamily="34" charset="0"/>
                </a:defRPr>
              </a:lvl1pPr>
            </a:lstStyle>
            <a:p>
              <a:r>
                <a:rPr lang="en-US" sz="2000" dirty="0">
                  <a:solidFill>
                    <a:srgbClr val="6C0000"/>
                  </a:solidFill>
                  <a:effectLst>
                    <a:outerShdw blurRad="63500" sx="101000" sy="101000" algn="ctr" rotWithShape="0">
                      <a:prstClr val="black">
                        <a:alpha val="40000"/>
                      </a:prstClr>
                    </a:outerShdw>
                  </a:effectLst>
                </a:rPr>
                <a:t>KEY TAKEAWAY</a:t>
              </a:r>
              <a:endParaRPr lang="id-ID" sz="2000" dirty="0">
                <a:solidFill>
                  <a:srgbClr val="6C0000"/>
                </a:solidFill>
                <a:effectLst>
                  <a:outerShdw blurRad="63500" sx="101000" sy="101000" algn="ctr" rotWithShape="0">
                    <a:prstClr val="black">
                      <a:alpha val="40000"/>
                    </a:prstClr>
                  </a:outerShdw>
                </a:effectLst>
              </a:endParaRPr>
            </a:p>
          </p:txBody>
        </p:sp>
        <p:pic>
          <p:nvPicPr>
            <p:cNvPr id="26" name="Graphic 25">
              <a:extLst>
                <a:ext uri="{FF2B5EF4-FFF2-40B4-BE49-F238E27FC236}">
                  <a16:creationId xmlns:a16="http://schemas.microsoft.com/office/drawing/2014/main" id="{A5A2DAA4-9299-7F83-2591-0B76624C93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32762" y="4175402"/>
              <a:ext cx="527170" cy="529754"/>
            </a:xfrm>
            <a:prstGeom prst="rect">
              <a:avLst/>
            </a:prstGeom>
            <a:effectLst>
              <a:glow rad="88900">
                <a:srgbClr val="6C0000">
                  <a:alpha val="20000"/>
                </a:srgbClr>
              </a:glow>
            </a:effectLst>
          </p:spPr>
        </p:pic>
      </p:grpSp>
      <p:grpSp>
        <p:nvGrpSpPr>
          <p:cNvPr id="12" name="Group 11">
            <a:extLst>
              <a:ext uri="{FF2B5EF4-FFF2-40B4-BE49-F238E27FC236}">
                <a16:creationId xmlns:a16="http://schemas.microsoft.com/office/drawing/2014/main" id="{2553132A-4905-2727-58BB-E0B4C460F869}"/>
              </a:ext>
            </a:extLst>
          </p:cNvPr>
          <p:cNvGrpSpPr/>
          <p:nvPr/>
        </p:nvGrpSpPr>
        <p:grpSpPr>
          <a:xfrm>
            <a:off x="382139" y="4154025"/>
            <a:ext cx="5382768" cy="2702782"/>
            <a:chOff x="501525" y="4157126"/>
            <a:chExt cx="5263384" cy="2270061"/>
          </a:xfrm>
        </p:grpSpPr>
        <p:sp>
          <p:nvSpPr>
            <p:cNvPr id="28" name="Rectangle 27">
              <a:extLst>
                <a:ext uri="{FF2B5EF4-FFF2-40B4-BE49-F238E27FC236}">
                  <a16:creationId xmlns:a16="http://schemas.microsoft.com/office/drawing/2014/main" id="{E3AAD98F-6058-B8E4-0E72-5F69C287E4DA}"/>
                </a:ext>
              </a:extLst>
            </p:cNvPr>
            <p:cNvSpPr/>
            <p:nvPr/>
          </p:nvSpPr>
          <p:spPr>
            <a:xfrm>
              <a:off x="1013663" y="4515094"/>
              <a:ext cx="4751246" cy="1708160"/>
            </a:xfrm>
            <a:prstGeom prst="rect">
              <a:avLst/>
            </a:prstGeom>
          </p:spPr>
          <p:txBody>
            <a:bodyPr wrap="square">
              <a:spAutoFit/>
            </a:bodyPr>
            <a:lstStyle/>
            <a:p>
              <a:pPr marL="228600" indent="-228600">
                <a:lnSpc>
                  <a:spcPct val="150000"/>
                </a:lnSpc>
                <a:spcAft>
                  <a:spcPts val="600"/>
                </a:spcAft>
                <a:buFont typeface="+mj-lt"/>
                <a:buAutoNum type="arabicPeriod"/>
              </a:pPr>
              <a:r>
                <a:rPr lang="en-US" sz="1200" b="1" dirty="0">
                  <a:latin typeface="Aptos" panose="020B0004020202020204" pitchFamily="34" charset="0"/>
                </a:rPr>
                <a:t>Health: </a:t>
              </a:r>
              <a:r>
                <a:rPr lang="en-US" sz="1200" dirty="0">
                  <a:latin typeface="Aptos" panose="020B0004020202020204" pitchFamily="34" charset="0"/>
                </a:rPr>
                <a:t>Poor IAQ triggers respiratory issues, allergies, and infections</a:t>
              </a:r>
            </a:p>
            <a:p>
              <a:pPr marL="228600" indent="-228600">
                <a:buFont typeface="+mj-lt"/>
                <a:buAutoNum type="arabicPeriod"/>
              </a:pPr>
              <a:r>
                <a:rPr lang="en-US" sz="1200" b="1" dirty="0">
                  <a:latin typeface="Aptos" panose="020B0004020202020204" pitchFamily="34" charset="0"/>
                </a:rPr>
                <a:t>Productivity: </a:t>
              </a:r>
              <a:r>
                <a:rPr lang="en-US" sz="1200" dirty="0">
                  <a:latin typeface="Aptos" panose="020B0004020202020204" pitchFamily="34" charset="0"/>
                </a:rPr>
                <a:t>Higher absenteeism and reduced cognitive performance are linked to poor air quality</a:t>
              </a:r>
            </a:p>
            <a:p>
              <a:pPr marL="228600" indent="-228600">
                <a:spcBef>
                  <a:spcPts val="600"/>
                </a:spcBef>
                <a:spcAft>
                  <a:spcPts val="600"/>
                </a:spcAft>
                <a:buFont typeface="+mj-lt"/>
                <a:buAutoNum type="arabicPeriod"/>
              </a:pPr>
              <a:r>
                <a:rPr lang="en-US" sz="1200" b="1" dirty="0">
                  <a:latin typeface="Aptos" panose="020B0004020202020204" pitchFamily="34" charset="0"/>
                </a:rPr>
                <a:t>Economic Impact: </a:t>
              </a:r>
              <a:r>
                <a:rPr lang="en-US" sz="1200" dirty="0">
                  <a:latin typeface="Aptos" panose="020B0004020202020204" pitchFamily="34" charset="0"/>
                </a:rPr>
                <a:t>Businesses face lost revenue from employee downtime and potential liability issues</a:t>
              </a:r>
            </a:p>
            <a:p>
              <a:pPr marL="228600" indent="-228600">
                <a:buFont typeface="+mj-lt"/>
                <a:buAutoNum type="arabicPeriod"/>
              </a:pPr>
              <a:r>
                <a:rPr lang="en-US" sz="1200" b="1" dirty="0">
                  <a:latin typeface="Aptos" panose="020B0004020202020204" pitchFamily="34" charset="0"/>
                </a:rPr>
                <a:t>Compliance:</a:t>
              </a:r>
              <a:r>
                <a:rPr lang="en-US" sz="1200" dirty="0">
                  <a:latin typeface="Aptos" panose="020B0004020202020204" pitchFamily="34" charset="0"/>
                </a:rPr>
                <a:t> Increasing regulations demand facilities meet certain IAQ standards</a:t>
              </a:r>
              <a:endParaRPr lang="id-ID" sz="1200" dirty="0">
                <a:latin typeface="Aptos" panose="020B0004020202020204" pitchFamily="34" charset="0"/>
              </a:endParaRPr>
            </a:p>
          </p:txBody>
        </p:sp>
        <p:sp>
          <p:nvSpPr>
            <p:cNvPr id="29" name="TextBox 28">
              <a:extLst>
                <a:ext uri="{FF2B5EF4-FFF2-40B4-BE49-F238E27FC236}">
                  <a16:creationId xmlns:a16="http://schemas.microsoft.com/office/drawing/2014/main" id="{11C2D98D-7755-DA49-21FB-483F24931539}"/>
                </a:ext>
              </a:extLst>
            </p:cNvPr>
            <p:cNvSpPr txBox="1"/>
            <p:nvPr/>
          </p:nvSpPr>
          <p:spPr>
            <a:xfrm>
              <a:off x="1013663" y="4166144"/>
              <a:ext cx="4603134" cy="310201"/>
            </a:xfrm>
            <a:prstGeom prst="rect">
              <a:avLst/>
            </a:prstGeom>
            <a:solidFill>
              <a:srgbClr val="CBD5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b="1">
                  <a:latin typeface="Aptos" panose="020B0004020202020204" pitchFamily="34" charset="0"/>
                </a:defRPr>
              </a:lvl1pPr>
            </a:lstStyle>
            <a:p>
              <a:r>
                <a:rPr lang="en-US" dirty="0"/>
                <a:t>WHY IT MATTERS</a:t>
              </a:r>
              <a:endParaRPr lang="id-ID" dirty="0"/>
            </a:p>
          </p:txBody>
        </p:sp>
        <p:cxnSp>
          <p:nvCxnSpPr>
            <p:cNvPr id="38" name="Straight Connector 37">
              <a:extLst>
                <a:ext uri="{FF2B5EF4-FFF2-40B4-BE49-F238E27FC236}">
                  <a16:creationId xmlns:a16="http://schemas.microsoft.com/office/drawing/2014/main" id="{149A211F-D64F-12DB-ED08-8194EA8F7AC9}"/>
                </a:ext>
              </a:extLst>
            </p:cNvPr>
            <p:cNvCxnSpPr>
              <a:cxnSpLocks/>
            </p:cNvCxnSpPr>
            <p:nvPr/>
          </p:nvCxnSpPr>
          <p:spPr>
            <a:xfrm>
              <a:off x="1962937" y="6427187"/>
              <a:ext cx="18288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39" name="Graphic 38">
              <a:extLst>
                <a:ext uri="{FF2B5EF4-FFF2-40B4-BE49-F238E27FC236}">
                  <a16:creationId xmlns:a16="http://schemas.microsoft.com/office/drawing/2014/main" id="{22ACC775-BEDF-F548-8921-E998409EC3D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1525" y="4157126"/>
              <a:ext cx="368110" cy="368110"/>
            </a:xfrm>
            <a:prstGeom prst="rect">
              <a:avLst/>
            </a:prstGeom>
          </p:spPr>
        </p:pic>
      </p:grpSp>
      <p:grpSp>
        <p:nvGrpSpPr>
          <p:cNvPr id="11" name="Group 10">
            <a:extLst>
              <a:ext uri="{FF2B5EF4-FFF2-40B4-BE49-F238E27FC236}">
                <a16:creationId xmlns:a16="http://schemas.microsoft.com/office/drawing/2014/main" id="{D56AFAAA-806E-83B6-01B1-55759A3217E7}"/>
              </a:ext>
            </a:extLst>
          </p:cNvPr>
          <p:cNvGrpSpPr/>
          <p:nvPr/>
        </p:nvGrpSpPr>
        <p:grpSpPr>
          <a:xfrm>
            <a:off x="6044674" y="1329728"/>
            <a:ext cx="6098556" cy="2438595"/>
            <a:chOff x="6041323" y="1443888"/>
            <a:chExt cx="6355908" cy="2301528"/>
          </a:xfrm>
        </p:grpSpPr>
        <p:sp>
          <p:nvSpPr>
            <p:cNvPr id="40" name="Rectangle 39">
              <a:extLst>
                <a:ext uri="{FF2B5EF4-FFF2-40B4-BE49-F238E27FC236}">
                  <a16:creationId xmlns:a16="http://schemas.microsoft.com/office/drawing/2014/main" id="{C1211AF0-B37C-A565-FDA3-C6CD9ED7BBE3}"/>
                </a:ext>
              </a:extLst>
            </p:cNvPr>
            <p:cNvSpPr/>
            <p:nvPr/>
          </p:nvSpPr>
          <p:spPr>
            <a:xfrm>
              <a:off x="6557018" y="1864576"/>
              <a:ext cx="5840213" cy="1880840"/>
            </a:xfrm>
            <a:prstGeom prst="rect">
              <a:avLst/>
            </a:prstGeom>
          </p:spPr>
          <p:txBody>
            <a:bodyPr wrap="square">
              <a:spAutoFit/>
            </a:bodyPr>
            <a:lstStyle/>
            <a:p>
              <a:pPr marL="228600" indent="-228600">
                <a:spcAft>
                  <a:spcPts val="300"/>
                </a:spcAft>
                <a:buFont typeface="+mj-lt"/>
                <a:buAutoNum type="arabicPeriod"/>
              </a:pPr>
              <a:r>
                <a:rPr lang="id-ID" sz="1200" dirty="0">
                  <a:solidFill>
                    <a:schemeClr val="tx1">
                      <a:lumMod val="95000"/>
                      <a:lumOff val="5000"/>
                    </a:schemeClr>
                  </a:solidFill>
                  <a:latin typeface="Aptos" panose="020B0004020202020204" pitchFamily="34" charset="0"/>
                </a:rPr>
                <a:t>Particulates &amp; Pollutants</a:t>
              </a:r>
              <a:endParaRPr lang="en-US" sz="1200" dirty="0">
                <a:solidFill>
                  <a:schemeClr val="tx1">
                    <a:lumMod val="95000"/>
                    <a:lumOff val="5000"/>
                  </a:schemeClr>
                </a:solidFill>
                <a:latin typeface="Aptos" panose="020B0004020202020204" pitchFamily="34" charset="0"/>
              </a:endParaRPr>
            </a:p>
            <a:p>
              <a:pPr marL="685800" lvl="1" indent="-228600">
                <a:spcAft>
                  <a:spcPts val="300"/>
                </a:spcAft>
                <a:buFont typeface="Wingdings" panose="05000000000000000000" pitchFamily="2" charset="2"/>
                <a:buChar char="ü"/>
              </a:pPr>
              <a:r>
                <a:rPr lang="id-ID" sz="1200" dirty="0">
                  <a:solidFill>
                    <a:schemeClr val="tx1">
                      <a:lumMod val="95000"/>
                      <a:lumOff val="5000"/>
                    </a:schemeClr>
                  </a:solidFill>
                  <a:latin typeface="Aptos" panose="020B0004020202020204" pitchFamily="34" charset="0"/>
                </a:rPr>
                <a:t>Dust, mold spores, pet dander, smoke, and other airborne particles</a:t>
              </a:r>
              <a:endParaRPr lang="en-US" sz="1200" dirty="0">
                <a:solidFill>
                  <a:schemeClr val="tx1">
                    <a:lumMod val="95000"/>
                    <a:lumOff val="5000"/>
                  </a:schemeClr>
                </a:solidFill>
                <a:latin typeface="Aptos" panose="020B0004020202020204" pitchFamily="34" charset="0"/>
              </a:endParaRPr>
            </a:p>
            <a:p>
              <a:pPr marL="228600" indent="-228600">
                <a:spcBef>
                  <a:spcPts val="300"/>
                </a:spcBef>
                <a:spcAft>
                  <a:spcPts val="300"/>
                </a:spcAft>
                <a:buFont typeface="+mj-lt"/>
                <a:buAutoNum type="arabicPeriod"/>
              </a:pPr>
              <a:r>
                <a:rPr lang="id-ID" sz="1200" dirty="0">
                  <a:solidFill>
                    <a:schemeClr val="tx1">
                      <a:lumMod val="95000"/>
                      <a:lumOff val="5000"/>
                    </a:schemeClr>
                  </a:solidFill>
                  <a:latin typeface="Aptos" panose="020B0004020202020204" pitchFamily="34" charset="0"/>
                </a:rPr>
                <a:t>Volatile Organic Compounds (VOCs)</a:t>
              </a:r>
              <a:endParaRPr lang="en-US" sz="1200" dirty="0">
                <a:solidFill>
                  <a:schemeClr val="tx1">
                    <a:lumMod val="95000"/>
                    <a:lumOff val="5000"/>
                  </a:schemeClr>
                </a:solidFill>
                <a:latin typeface="Aptos" panose="020B0004020202020204" pitchFamily="34" charset="0"/>
              </a:endParaRPr>
            </a:p>
            <a:p>
              <a:pPr marL="685800" lvl="1" indent="-228600">
                <a:spcAft>
                  <a:spcPts val="300"/>
                </a:spcAft>
                <a:buFont typeface="Wingdings" panose="05000000000000000000" pitchFamily="2" charset="2"/>
                <a:buChar char="ü"/>
              </a:pPr>
              <a:r>
                <a:rPr lang="id-ID" sz="1200" dirty="0">
                  <a:solidFill>
                    <a:schemeClr val="tx1">
                      <a:lumMod val="95000"/>
                      <a:lumOff val="5000"/>
                    </a:schemeClr>
                  </a:solidFill>
                  <a:latin typeface="Aptos" panose="020B0004020202020204" pitchFamily="34" charset="0"/>
                </a:rPr>
                <a:t>Emissions from cleaning agents, paints, solvents, and building materials</a:t>
              </a:r>
              <a:endParaRPr lang="en-US" sz="1200" dirty="0">
                <a:solidFill>
                  <a:schemeClr val="tx1">
                    <a:lumMod val="95000"/>
                    <a:lumOff val="5000"/>
                  </a:schemeClr>
                </a:solidFill>
                <a:latin typeface="Aptos" panose="020B0004020202020204" pitchFamily="34" charset="0"/>
              </a:endParaRPr>
            </a:p>
            <a:p>
              <a:pPr marL="228600" indent="-228600">
                <a:spcBef>
                  <a:spcPts val="300"/>
                </a:spcBef>
                <a:spcAft>
                  <a:spcPts val="300"/>
                </a:spcAft>
                <a:buFont typeface="+mj-lt"/>
                <a:buAutoNum type="arabicPeriod"/>
              </a:pPr>
              <a:r>
                <a:rPr lang="id-ID" sz="1200" dirty="0">
                  <a:solidFill>
                    <a:schemeClr val="tx1">
                      <a:lumMod val="95000"/>
                      <a:lumOff val="5000"/>
                    </a:schemeClr>
                  </a:solidFill>
                  <a:latin typeface="Aptos" panose="020B0004020202020204" pitchFamily="34" charset="0"/>
                </a:rPr>
                <a:t>Pathogens &amp; Microorganisms</a:t>
              </a:r>
              <a:endParaRPr lang="en-US" sz="1200" dirty="0">
                <a:solidFill>
                  <a:schemeClr val="tx1">
                    <a:lumMod val="95000"/>
                    <a:lumOff val="5000"/>
                  </a:schemeClr>
                </a:solidFill>
                <a:latin typeface="Aptos" panose="020B0004020202020204" pitchFamily="34" charset="0"/>
              </a:endParaRPr>
            </a:p>
            <a:p>
              <a:pPr marL="685800" lvl="1" indent="-228600">
                <a:spcBef>
                  <a:spcPts val="300"/>
                </a:spcBef>
                <a:spcAft>
                  <a:spcPts val="600"/>
                </a:spcAft>
                <a:buFont typeface="Wingdings" panose="05000000000000000000" pitchFamily="2" charset="2"/>
                <a:buChar char="ü"/>
              </a:pPr>
              <a:r>
                <a:rPr lang="id-ID" sz="1200" dirty="0">
                  <a:solidFill>
                    <a:schemeClr val="tx1">
                      <a:lumMod val="95000"/>
                      <a:lumOff val="5000"/>
                    </a:schemeClr>
                  </a:solidFill>
                  <a:latin typeface="Aptos" panose="020B0004020202020204" pitchFamily="34" charset="0"/>
                </a:rPr>
                <a:t>Viruses, bacteria, and fungi that cause illness</a:t>
              </a:r>
              <a:endParaRPr lang="en-US" sz="1200" dirty="0">
                <a:solidFill>
                  <a:schemeClr val="tx1">
                    <a:lumMod val="95000"/>
                    <a:lumOff val="5000"/>
                  </a:schemeClr>
                </a:solidFill>
                <a:latin typeface="Aptos" panose="020B0004020202020204" pitchFamily="34" charset="0"/>
              </a:endParaRPr>
            </a:p>
            <a:p>
              <a:pPr marL="228600" indent="-228600">
                <a:buFont typeface="+mj-lt"/>
                <a:buAutoNum type="arabicPeriod"/>
              </a:pPr>
              <a:r>
                <a:rPr lang="id-ID" sz="1200" dirty="0">
                  <a:solidFill>
                    <a:schemeClr val="tx1">
                      <a:lumMod val="95000"/>
                      <a:lumOff val="5000"/>
                    </a:schemeClr>
                  </a:solidFill>
                  <a:latin typeface="Aptos" panose="020B0004020202020204" pitchFamily="34" charset="0"/>
                </a:rPr>
                <a:t>CO2 &amp; Humidity Levels</a:t>
              </a:r>
              <a:endParaRPr lang="en-US" sz="1200" dirty="0">
                <a:solidFill>
                  <a:schemeClr val="tx1">
                    <a:lumMod val="95000"/>
                    <a:lumOff val="5000"/>
                  </a:schemeClr>
                </a:solidFill>
                <a:latin typeface="Aptos" panose="020B0004020202020204" pitchFamily="34" charset="0"/>
              </a:endParaRPr>
            </a:p>
            <a:p>
              <a:pPr marL="685800" lvl="1" indent="-228600">
                <a:spcBef>
                  <a:spcPts val="300"/>
                </a:spcBef>
                <a:buFont typeface="Wingdings" panose="05000000000000000000" pitchFamily="2" charset="2"/>
                <a:buChar char="ü"/>
              </a:pPr>
              <a:r>
                <a:rPr lang="id-ID" sz="1200" dirty="0">
                  <a:solidFill>
                    <a:schemeClr val="tx1">
                      <a:lumMod val="95000"/>
                      <a:lumOff val="5000"/>
                    </a:schemeClr>
                  </a:solidFill>
                  <a:latin typeface="Aptos" panose="020B0004020202020204" pitchFamily="34" charset="0"/>
                </a:rPr>
                <a:t>Impact occupant comfort, alertness, and productivity</a:t>
              </a:r>
            </a:p>
          </p:txBody>
        </p:sp>
        <p:sp>
          <p:nvSpPr>
            <p:cNvPr id="41" name="TextBox 40">
              <a:extLst>
                <a:ext uri="{FF2B5EF4-FFF2-40B4-BE49-F238E27FC236}">
                  <a16:creationId xmlns:a16="http://schemas.microsoft.com/office/drawing/2014/main" id="{DD6E517B-F66F-9913-C4AD-DED475972A5C}"/>
                </a:ext>
              </a:extLst>
            </p:cNvPr>
            <p:cNvSpPr txBox="1"/>
            <p:nvPr/>
          </p:nvSpPr>
          <p:spPr>
            <a:xfrm>
              <a:off x="6617019" y="1443888"/>
              <a:ext cx="5384130" cy="369332"/>
            </a:xfrm>
            <a:prstGeom prst="rect">
              <a:avLst/>
            </a:prstGeom>
            <a:solidFill>
              <a:srgbClr val="CBD5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b="1" dirty="0">
                  <a:latin typeface="Aptos" panose="020B0004020202020204" pitchFamily="34" charset="0"/>
                </a:rPr>
                <a:t>KEY FACTORS THAT AFFECT IAQ</a:t>
              </a:r>
              <a:endParaRPr lang="en-US" dirty="0">
                <a:latin typeface="Aptos" panose="020B0004020202020204" pitchFamily="34" charset="0"/>
              </a:endParaRPr>
            </a:p>
          </p:txBody>
        </p:sp>
        <p:pic>
          <p:nvPicPr>
            <p:cNvPr id="44" name="Graphic 43">
              <a:extLst>
                <a:ext uri="{FF2B5EF4-FFF2-40B4-BE49-F238E27FC236}">
                  <a16:creationId xmlns:a16="http://schemas.microsoft.com/office/drawing/2014/main" id="{DFF6EBE7-F70F-6FD6-2C49-27DE1095243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41323" y="1450721"/>
              <a:ext cx="457200" cy="396598"/>
            </a:xfrm>
            <a:prstGeom prst="rect">
              <a:avLst/>
            </a:prstGeom>
            <a:ln>
              <a:noFill/>
            </a:ln>
            <a:effectLst>
              <a:outerShdw blurRad="203200" dist="12700" dir="5400000" algn="ctr">
                <a:srgbClr val="000000">
                  <a:alpha val="25000"/>
                </a:srgbClr>
              </a:outerShdw>
            </a:effectLst>
          </p:spPr>
        </p:pic>
      </p:grpSp>
      <p:grpSp>
        <p:nvGrpSpPr>
          <p:cNvPr id="9" name="Group 8">
            <a:extLst>
              <a:ext uri="{FF2B5EF4-FFF2-40B4-BE49-F238E27FC236}">
                <a16:creationId xmlns:a16="http://schemas.microsoft.com/office/drawing/2014/main" id="{B2820CF7-AC79-0E4E-1B24-BE0FAC2A69CE}"/>
              </a:ext>
            </a:extLst>
          </p:cNvPr>
          <p:cNvGrpSpPr/>
          <p:nvPr/>
        </p:nvGrpSpPr>
        <p:grpSpPr>
          <a:xfrm>
            <a:off x="639792" y="18468"/>
            <a:ext cx="10912418" cy="1208905"/>
            <a:chOff x="639792" y="18468"/>
            <a:chExt cx="10912418" cy="1208905"/>
          </a:xfrm>
        </p:grpSpPr>
        <p:sp>
          <p:nvSpPr>
            <p:cNvPr id="2" name="TextBox 1">
              <a:extLst>
                <a:ext uri="{FF2B5EF4-FFF2-40B4-BE49-F238E27FC236}">
                  <a16:creationId xmlns:a16="http://schemas.microsoft.com/office/drawing/2014/main" id="{10369698-E1FE-BE92-48E0-A02A66D52F98}"/>
                </a:ext>
              </a:extLst>
            </p:cNvPr>
            <p:cNvSpPr txBox="1"/>
            <p:nvPr/>
          </p:nvSpPr>
          <p:spPr>
            <a:xfrm>
              <a:off x="639794" y="18468"/>
              <a:ext cx="10912416" cy="646331"/>
            </a:xfrm>
            <a:prstGeom prst="rect">
              <a:avLst/>
            </a:prstGeom>
            <a:noFill/>
          </p:spPr>
          <p:txBody>
            <a:bodyPr wrap="square" rtlCol="0">
              <a:spAutoFit/>
            </a:bodyPr>
            <a:lstStyle/>
            <a:p>
              <a:pPr algn="ctr"/>
              <a:r>
                <a:rPr lang="en-US" sz="3600" b="1" dirty="0">
                  <a:latin typeface="Montserrat" panose="00000300000000000000" pitchFamily="2" charset="0"/>
                </a:rPr>
                <a:t>DEFINING </a:t>
              </a:r>
              <a:r>
                <a:rPr lang="en-US" sz="3600" dirty="0">
                  <a:latin typeface="Montserrat" panose="00000300000000000000" pitchFamily="2" charset="0"/>
                </a:rPr>
                <a:t>THE PROBLEM</a:t>
              </a:r>
              <a:endParaRPr lang="id-ID" sz="3600" dirty="0">
                <a:latin typeface="Montserrat" panose="00000300000000000000" pitchFamily="2" charset="0"/>
              </a:endParaRPr>
            </a:p>
          </p:txBody>
        </p:sp>
        <p:sp>
          <p:nvSpPr>
            <p:cNvPr id="8" name="TextBox 7">
              <a:extLst>
                <a:ext uri="{FF2B5EF4-FFF2-40B4-BE49-F238E27FC236}">
                  <a16:creationId xmlns:a16="http://schemas.microsoft.com/office/drawing/2014/main" id="{FBCE3290-DF75-6278-D8A1-F1778DF15E19}"/>
                </a:ext>
              </a:extLst>
            </p:cNvPr>
            <p:cNvSpPr txBox="1"/>
            <p:nvPr/>
          </p:nvSpPr>
          <p:spPr>
            <a:xfrm>
              <a:off x="639792" y="581042"/>
              <a:ext cx="10912416" cy="646331"/>
            </a:xfrm>
            <a:prstGeom prst="rect">
              <a:avLst/>
            </a:prstGeom>
            <a:noFill/>
          </p:spPr>
          <p:txBody>
            <a:bodyPr wrap="square" rtlCol="0">
              <a:spAutoFit/>
            </a:bodyPr>
            <a:lstStyle/>
            <a:p>
              <a:pPr algn="ctr"/>
              <a:r>
                <a:rPr lang="en-US" sz="3600" b="1" dirty="0">
                  <a:latin typeface="Montserrat" panose="00000300000000000000" pitchFamily="2" charset="0"/>
                </a:rPr>
                <a:t>What Exactly Is Indoor Air Quality (IAQ)?</a:t>
              </a:r>
            </a:p>
          </p:txBody>
        </p:sp>
      </p:grpSp>
    </p:spTree>
    <p:extLst>
      <p:ext uri="{BB962C8B-B14F-4D97-AF65-F5344CB8AC3E}">
        <p14:creationId xmlns:p14="http://schemas.microsoft.com/office/powerpoint/2010/main" val="91054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500"/>
                            </p:stCondLst>
                            <p:childTnLst>
                              <p:par>
                                <p:cTn id="24" presetID="47"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anim calcmode="lin" valueType="num">
                                      <p:cBhvr>
                                        <p:cTn id="27" dur="500" fill="hold"/>
                                        <p:tgtEl>
                                          <p:spTgt spid="9"/>
                                        </p:tgtEl>
                                        <p:attrNameLst>
                                          <p:attrName>ppt_x</p:attrName>
                                        </p:attrNameLst>
                                      </p:cBhvr>
                                      <p:tavLst>
                                        <p:tav tm="0">
                                          <p:val>
                                            <p:strVal val="#ppt_x"/>
                                          </p:val>
                                        </p:tav>
                                        <p:tav tm="100000">
                                          <p:val>
                                            <p:strVal val="#ppt_x"/>
                                          </p:val>
                                        </p:tav>
                                      </p:tavLst>
                                    </p:anim>
                                    <p:anim calcmode="lin" valueType="num">
                                      <p:cBhvr>
                                        <p:cTn id="28"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B21748-0654-45F8-8784-2AAD7C43CF1F}"/>
              </a:ext>
            </a:extLst>
          </p:cNvPr>
          <p:cNvSpPr txBox="1"/>
          <p:nvPr/>
        </p:nvSpPr>
        <p:spPr>
          <a:xfrm>
            <a:off x="420718" y="247068"/>
            <a:ext cx="9723407" cy="1200329"/>
          </a:xfrm>
          <a:prstGeom prst="rect">
            <a:avLst/>
          </a:prstGeom>
          <a:noFill/>
        </p:spPr>
        <p:txBody>
          <a:bodyPr wrap="square" rtlCol="0">
            <a:spAutoFit/>
          </a:bodyPr>
          <a:lstStyle/>
          <a:p>
            <a:r>
              <a:rPr lang="en-US" sz="3600" b="1" dirty="0">
                <a:latin typeface="Montserrat" panose="00000300000000000000" pitchFamily="2" charset="0"/>
              </a:rPr>
              <a:t>GLOBAL INDOOR AIR QUALITY</a:t>
            </a:r>
          </a:p>
          <a:p>
            <a:r>
              <a:rPr lang="en-US" sz="3600" dirty="0">
                <a:latin typeface="Montserrat" panose="00000300000000000000" pitchFamily="2" charset="0"/>
              </a:rPr>
              <a:t>MARKET SIZE</a:t>
            </a:r>
            <a:endParaRPr lang="id-ID" sz="3600" dirty="0">
              <a:latin typeface="Montserrat" panose="00000300000000000000" pitchFamily="2" charset="0"/>
            </a:endParaRPr>
          </a:p>
        </p:txBody>
      </p:sp>
      <p:grpSp>
        <p:nvGrpSpPr>
          <p:cNvPr id="4" name="Group 7">
            <a:extLst>
              <a:ext uri="{FF2B5EF4-FFF2-40B4-BE49-F238E27FC236}">
                <a16:creationId xmlns:a16="http://schemas.microsoft.com/office/drawing/2014/main" id="{0BCD21CA-DBB3-4114-9FB7-77FF5B6CEE33}"/>
              </a:ext>
            </a:extLst>
          </p:cNvPr>
          <p:cNvGrpSpPr>
            <a:grpSpLocks/>
          </p:cNvGrpSpPr>
          <p:nvPr/>
        </p:nvGrpSpPr>
        <p:grpSpPr bwMode="auto">
          <a:xfrm>
            <a:off x="1681172" y="1333097"/>
            <a:ext cx="9467850" cy="5372100"/>
            <a:chOff x="-1" y="-1"/>
            <a:chExt cx="6477008" cy="3638557"/>
          </a:xfrm>
          <a:solidFill>
            <a:schemeClr val="bg1">
              <a:lumMod val="65000"/>
            </a:schemeClr>
          </a:solidFill>
          <a:effectLst/>
        </p:grpSpPr>
        <p:grpSp>
          <p:nvGrpSpPr>
            <p:cNvPr id="5" name="Group 8">
              <a:extLst>
                <a:ext uri="{FF2B5EF4-FFF2-40B4-BE49-F238E27FC236}">
                  <a16:creationId xmlns:a16="http://schemas.microsoft.com/office/drawing/2014/main" id="{5A8FCD24-8AA4-4359-8145-1EE4943D0421}"/>
                </a:ext>
              </a:extLst>
            </p:cNvPr>
            <p:cNvGrpSpPr>
              <a:grpSpLocks/>
            </p:cNvGrpSpPr>
            <p:nvPr/>
          </p:nvGrpSpPr>
          <p:grpSpPr bwMode="auto">
            <a:xfrm>
              <a:off x="-1" y="-1"/>
              <a:ext cx="2594759" cy="2068383"/>
              <a:chOff x="0" y="-1"/>
              <a:chExt cx="2594758" cy="2068383"/>
            </a:xfrm>
            <a:grpFill/>
          </p:grpSpPr>
          <p:sp>
            <p:nvSpPr>
              <p:cNvPr id="183" name="AutoShape 9">
                <a:extLst>
                  <a:ext uri="{FF2B5EF4-FFF2-40B4-BE49-F238E27FC236}">
                    <a16:creationId xmlns:a16="http://schemas.microsoft.com/office/drawing/2014/main" id="{D1F7498D-11A3-455E-890A-43F09346117B}"/>
                  </a:ext>
                </a:extLst>
              </p:cNvPr>
              <p:cNvSpPr>
                <a:spLocks/>
              </p:cNvSpPr>
              <p:nvPr/>
            </p:nvSpPr>
            <p:spPr bwMode="auto">
              <a:xfrm>
                <a:off x="1883291" y="113598"/>
                <a:ext cx="638779" cy="750195"/>
              </a:xfrm>
              <a:custGeom>
                <a:avLst/>
                <a:gdLst>
                  <a:gd name="T0" fmla="*/ 319390 w 21600"/>
                  <a:gd name="T1" fmla="*/ 375098 h 21600"/>
                  <a:gd name="T2" fmla="*/ 319390 w 21600"/>
                  <a:gd name="T3" fmla="*/ 375098 h 21600"/>
                  <a:gd name="T4" fmla="*/ 319390 w 21600"/>
                  <a:gd name="T5" fmla="*/ 375098 h 21600"/>
                  <a:gd name="T6" fmla="*/ 319390 w 21600"/>
                  <a:gd name="T7" fmla="*/ 37509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5105" y="2560"/>
                    </a:moveTo>
                    <a:lnTo>
                      <a:pt x="5007" y="2560"/>
                    </a:lnTo>
                    <a:lnTo>
                      <a:pt x="5007" y="2626"/>
                    </a:lnTo>
                    <a:lnTo>
                      <a:pt x="4810" y="2691"/>
                    </a:lnTo>
                    <a:lnTo>
                      <a:pt x="4712" y="2823"/>
                    </a:lnTo>
                    <a:lnTo>
                      <a:pt x="4712" y="2888"/>
                    </a:lnTo>
                    <a:lnTo>
                      <a:pt x="4614" y="3020"/>
                    </a:lnTo>
                    <a:lnTo>
                      <a:pt x="4712" y="3085"/>
                    </a:lnTo>
                    <a:lnTo>
                      <a:pt x="4712" y="3873"/>
                    </a:lnTo>
                    <a:lnTo>
                      <a:pt x="4614" y="4004"/>
                    </a:lnTo>
                    <a:lnTo>
                      <a:pt x="3632" y="4004"/>
                    </a:lnTo>
                    <a:lnTo>
                      <a:pt x="3632" y="4070"/>
                    </a:lnTo>
                    <a:lnTo>
                      <a:pt x="3436" y="4201"/>
                    </a:lnTo>
                    <a:lnTo>
                      <a:pt x="3338" y="4201"/>
                    </a:lnTo>
                    <a:lnTo>
                      <a:pt x="2749" y="4267"/>
                    </a:lnTo>
                    <a:lnTo>
                      <a:pt x="2749" y="4530"/>
                    </a:lnTo>
                    <a:lnTo>
                      <a:pt x="2356" y="4792"/>
                    </a:lnTo>
                    <a:lnTo>
                      <a:pt x="2356" y="4924"/>
                    </a:lnTo>
                    <a:lnTo>
                      <a:pt x="2454" y="5055"/>
                    </a:lnTo>
                    <a:lnTo>
                      <a:pt x="2650" y="5120"/>
                    </a:lnTo>
                    <a:lnTo>
                      <a:pt x="2847" y="5120"/>
                    </a:lnTo>
                    <a:lnTo>
                      <a:pt x="3043" y="5186"/>
                    </a:lnTo>
                    <a:lnTo>
                      <a:pt x="3338" y="5186"/>
                    </a:lnTo>
                    <a:lnTo>
                      <a:pt x="3338" y="5514"/>
                    </a:lnTo>
                    <a:lnTo>
                      <a:pt x="3240" y="5646"/>
                    </a:lnTo>
                    <a:lnTo>
                      <a:pt x="3240" y="5777"/>
                    </a:lnTo>
                    <a:lnTo>
                      <a:pt x="3338" y="5908"/>
                    </a:lnTo>
                    <a:lnTo>
                      <a:pt x="3338" y="6237"/>
                    </a:lnTo>
                    <a:lnTo>
                      <a:pt x="3141" y="6368"/>
                    </a:lnTo>
                    <a:lnTo>
                      <a:pt x="2847" y="6368"/>
                    </a:lnTo>
                    <a:lnTo>
                      <a:pt x="2749" y="6434"/>
                    </a:lnTo>
                    <a:lnTo>
                      <a:pt x="2749" y="6565"/>
                    </a:lnTo>
                    <a:lnTo>
                      <a:pt x="2650" y="6631"/>
                    </a:lnTo>
                    <a:lnTo>
                      <a:pt x="2160" y="6631"/>
                    </a:lnTo>
                    <a:lnTo>
                      <a:pt x="2061" y="6696"/>
                    </a:lnTo>
                    <a:lnTo>
                      <a:pt x="2061" y="6762"/>
                    </a:lnTo>
                    <a:lnTo>
                      <a:pt x="1865" y="6827"/>
                    </a:lnTo>
                    <a:lnTo>
                      <a:pt x="1570" y="6959"/>
                    </a:lnTo>
                    <a:lnTo>
                      <a:pt x="1374" y="7024"/>
                    </a:lnTo>
                    <a:lnTo>
                      <a:pt x="785" y="7024"/>
                    </a:lnTo>
                    <a:lnTo>
                      <a:pt x="687" y="7090"/>
                    </a:lnTo>
                    <a:lnTo>
                      <a:pt x="490" y="7156"/>
                    </a:lnTo>
                    <a:lnTo>
                      <a:pt x="490" y="7221"/>
                    </a:lnTo>
                    <a:lnTo>
                      <a:pt x="392" y="7287"/>
                    </a:lnTo>
                    <a:lnTo>
                      <a:pt x="294" y="7287"/>
                    </a:lnTo>
                    <a:lnTo>
                      <a:pt x="294" y="7353"/>
                    </a:lnTo>
                    <a:lnTo>
                      <a:pt x="196" y="7353"/>
                    </a:lnTo>
                    <a:lnTo>
                      <a:pt x="98" y="7418"/>
                    </a:lnTo>
                    <a:lnTo>
                      <a:pt x="0" y="7550"/>
                    </a:lnTo>
                    <a:lnTo>
                      <a:pt x="196" y="7812"/>
                    </a:lnTo>
                    <a:lnTo>
                      <a:pt x="294" y="7878"/>
                    </a:lnTo>
                    <a:lnTo>
                      <a:pt x="490" y="7878"/>
                    </a:lnTo>
                    <a:lnTo>
                      <a:pt x="883" y="8075"/>
                    </a:lnTo>
                    <a:lnTo>
                      <a:pt x="1178" y="8272"/>
                    </a:lnTo>
                    <a:lnTo>
                      <a:pt x="1178" y="8337"/>
                    </a:lnTo>
                    <a:lnTo>
                      <a:pt x="1276" y="8403"/>
                    </a:lnTo>
                    <a:lnTo>
                      <a:pt x="1963" y="8403"/>
                    </a:lnTo>
                    <a:lnTo>
                      <a:pt x="1963" y="8272"/>
                    </a:lnTo>
                    <a:lnTo>
                      <a:pt x="2061" y="8272"/>
                    </a:lnTo>
                    <a:lnTo>
                      <a:pt x="2160" y="8206"/>
                    </a:lnTo>
                    <a:lnTo>
                      <a:pt x="2552" y="8469"/>
                    </a:lnTo>
                    <a:lnTo>
                      <a:pt x="2552" y="8534"/>
                    </a:lnTo>
                    <a:lnTo>
                      <a:pt x="2160" y="8666"/>
                    </a:lnTo>
                    <a:lnTo>
                      <a:pt x="2061" y="8731"/>
                    </a:lnTo>
                    <a:lnTo>
                      <a:pt x="2061" y="8797"/>
                    </a:lnTo>
                    <a:lnTo>
                      <a:pt x="2160" y="8863"/>
                    </a:lnTo>
                    <a:lnTo>
                      <a:pt x="2160" y="8994"/>
                    </a:lnTo>
                    <a:lnTo>
                      <a:pt x="2061" y="8994"/>
                    </a:lnTo>
                    <a:lnTo>
                      <a:pt x="1865" y="8928"/>
                    </a:lnTo>
                    <a:lnTo>
                      <a:pt x="1767" y="8863"/>
                    </a:lnTo>
                    <a:lnTo>
                      <a:pt x="1570" y="8797"/>
                    </a:lnTo>
                    <a:lnTo>
                      <a:pt x="1570" y="8863"/>
                    </a:lnTo>
                    <a:lnTo>
                      <a:pt x="1472" y="8928"/>
                    </a:lnTo>
                    <a:lnTo>
                      <a:pt x="1472" y="9125"/>
                    </a:lnTo>
                    <a:lnTo>
                      <a:pt x="1276" y="9125"/>
                    </a:lnTo>
                    <a:lnTo>
                      <a:pt x="1178" y="9060"/>
                    </a:lnTo>
                    <a:lnTo>
                      <a:pt x="981" y="8994"/>
                    </a:lnTo>
                    <a:lnTo>
                      <a:pt x="883" y="8928"/>
                    </a:lnTo>
                    <a:lnTo>
                      <a:pt x="785" y="8994"/>
                    </a:lnTo>
                    <a:lnTo>
                      <a:pt x="589" y="9060"/>
                    </a:lnTo>
                    <a:lnTo>
                      <a:pt x="392" y="9191"/>
                    </a:lnTo>
                    <a:lnTo>
                      <a:pt x="490" y="9257"/>
                    </a:lnTo>
                    <a:lnTo>
                      <a:pt x="687" y="9519"/>
                    </a:lnTo>
                    <a:lnTo>
                      <a:pt x="1080" y="9651"/>
                    </a:lnTo>
                    <a:lnTo>
                      <a:pt x="1178" y="9716"/>
                    </a:lnTo>
                    <a:lnTo>
                      <a:pt x="1276" y="9716"/>
                    </a:lnTo>
                    <a:lnTo>
                      <a:pt x="1276" y="9979"/>
                    </a:lnTo>
                    <a:lnTo>
                      <a:pt x="1472" y="9979"/>
                    </a:lnTo>
                    <a:lnTo>
                      <a:pt x="1865" y="10110"/>
                    </a:lnTo>
                    <a:lnTo>
                      <a:pt x="2160" y="10307"/>
                    </a:lnTo>
                    <a:lnTo>
                      <a:pt x="2160" y="10373"/>
                    </a:lnTo>
                    <a:lnTo>
                      <a:pt x="2258" y="10438"/>
                    </a:lnTo>
                    <a:lnTo>
                      <a:pt x="2650" y="10438"/>
                    </a:lnTo>
                    <a:lnTo>
                      <a:pt x="3240" y="10241"/>
                    </a:lnTo>
                    <a:lnTo>
                      <a:pt x="3436" y="10110"/>
                    </a:lnTo>
                    <a:lnTo>
                      <a:pt x="3829" y="9979"/>
                    </a:lnTo>
                    <a:lnTo>
                      <a:pt x="4614" y="9979"/>
                    </a:lnTo>
                    <a:lnTo>
                      <a:pt x="4810" y="9913"/>
                    </a:lnTo>
                    <a:lnTo>
                      <a:pt x="5400" y="9913"/>
                    </a:lnTo>
                    <a:lnTo>
                      <a:pt x="5596" y="10044"/>
                    </a:lnTo>
                    <a:lnTo>
                      <a:pt x="5792" y="10307"/>
                    </a:lnTo>
                    <a:lnTo>
                      <a:pt x="5890" y="10307"/>
                    </a:lnTo>
                    <a:lnTo>
                      <a:pt x="6087" y="10373"/>
                    </a:lnTo>
                    <a:lnTo>
                      <a:pt x="6185" y="10438"/>
                    </a:lnTo>
                    <a:lnTo>
                      <a:pt x="6283" y="10635"/>
                    </a:lnTo>
                    <a:lnTo>
                      <a:pt x="6480" y="10832"/>
                    </a:lnTo>
                    <a:lnTo>
                      <a:pt x="6480" y="11489"/>
                    </a:lnTo>
                    <a:lnTo>
                      <a:pt x="6578" y="11555"/>
                    </a:lnTo>
                    <a:lnTo>
                      <a:pt x="6872" y="12145"/>
                    </a:lnTo>
                    <a:lnTo>
                      <a:pt x="6970" y="12408"/>
                    </a:lnTo>
                    <a:lnTo>
                      <a:pt x="6872" y="12605"/>
                    </a:lnTo>
                    <a:lnTo>
                      <a:pt x="6872" y="12802"/>
                    </a:lnTo>
                    <a:lnTo>
                      <a:pt x="7069" y="13065"/>
                    </a:lnTo>
                    <a:lnTo>
                      <a:pt x="7265" y="13196"/>
                    </a:lnTo>
                    <a:lnTo>
                      <a:pt x="7265" y="13327"/>
                    </a:lnTo>
                    <a:lnTo>
                      <a:pt x="7167" y="13393"/>
                    </a:lnTo>
                    <a:lnTo>
                      <a:pt x="7167" y="13458"/>
                    </a:lnTo>
                    <a:lnTo>
                      <a:pt x="6872" y="13458"/>
                    </a:lnTo>
                    <a:lnTo>
                      <a:pt x="6774" y="13524"/>
                    </a:lnTo>
                    <a:lnTo>
                      <a:pt x="6774" y="13655"/>
                    </a:lnTo>
                    <a:lnTo>
                      <a:pt x="7069" y="13852"/>
                    </a:lnTo>
                    <a:lnTo>
                      <a:pt x="7069" y="13984"/>
                    </a:lnTo>
                    <a:lnTo>
                      <a:pt x="6970" y="14049"/>
                    </a:lnTo>
                    <a:lnTo>
                      <a:pt x="6774" y="14115"/>
                    </a:lnTo>
                    <a:lnTo>
                      <a:pt x="6676" y="14246"/>
                    </a:lnTo>
                    <a:lnTo>
                      <a:pt x="6480" y="14378"/>
                    </a:lnTo>
                    <a:lnTo>
                      <a:pt x="6480" y="14443"/>
                    </a:lnTo>
                    <a:lnTo>
                      <a:pt x="6970" y="14443"/>
                    </a:lnTo>
                    <a:lnTo>
                      <a:pt x="7167" y="14378"/>
                    </a:lnTo>
                    <a:lnTo>
                      <a:pt x="7167" y="14312"/>
                    </a:lnTo>
                    <a:lnTo>
                      <a:pt x="7265" y="14246"/>
                    </a:lnTo>
                    <a:lnTo>
                      <a:pt x="7461" y="13984"/>
                    </a:lnTo>
                    <a:lnTo>
                      <a:pt x="7560" y="13918"/>
                    </a:lnTo>
                    <a:lnTo>
                      <a:pt x="7658" y="13918"/>
                    </a:lnTo>
                    <a:lnTo>
                      <a:pt x="7756" y="13984"/>
                    </a:lnTo>
                    <a:lnTo>
                      <a:pt x="7952" y="14246"/>
                    </a:lnTo>
                    <a:lnTo>
                      <a:pt x="7952" y="14378"/>
                    </a:lnTo>
                    <a:lnTo>
                      <a:pt x="8050" y="14509"/>
                    </a:lnTo>
                    <a:lnTo>
                      <a:pt x="8050" y="14640"/>
                    </a:lnTo>
                    <a:lnTo>
                      <a:pt x="8247" y="14772"/>
                    </a:lnTo>
                    <a:lnTo>
                      <a:pt x="8443" y="14772"/>
                    </a:lnTo>
                    <a:lnTo>
                      <a:pt x="8640" y="14837"/>
                    </a:lnTo>
                    <a:lnTo>
                      <a:pt x="8738" y="14968"/>
                    </a:lnTo>
                    <a:lnTo>
                      <a:pt x="8738" y="15231"/>
                    </a:lnTo>
                    <a:lnTo>
                      <a:pt x="8541" y="15231"/>
                    </a:lnTo>
                    <a:lnTo>
                      <a:pt x="8345" y="15165"/>
                    </a:lnTo>
                    <a:lnTo>
                      <a:pt x="8149" y="15034"/>
                    </a:lnTo>
                    <a:lnTo>
                      <a:pt x="7952" y="14968"/>
                    </a:lnTo>
                    <a:lnTo>
                      <a:pt x="7658" y="14903"/>
                    </a:lnTo>
                    <a:lnTo>
                      <a:pt x="7265" y="14903"/>
                    </a:lnTo>
                    <a:lnTo>
                      <a:pt x="7265" y="15034"/>
                    </a:lnTo>
                    <a:lnTo>
                      <a:pt x="7363" y="15100"/>
                    </a:lnTo>
                    <a:lnTo>
                      <a:pt x="7461" y="15231"/>
                    </a:lnTo>
                    <a:lnTo>
                      <a:pt x="7658" y="15297"/>
                    </a:lnTo>
                    <a:lnTo>
                      <a:pt x="7952" y="15362"/>
                    </a:lnTo>
                    <a:lnTo>
                      <a:pt x="8149" y="15428"/>
                    </a:lnTo>
                    <a:lnTo>
                      <a:pt x="8345" y="15428"/>
                    </a:lnTo>
                    <a:lnTo>
                      <a:pt x="8640" y="15625"/>
                    </a:lnTo>
                    <a:lnTo>
                      <a:pt x="8640" y="15888"/>
                    </a:lnTo>
                    <a:lnTo>
                      <a:pt x="8443" y="16085"/>
                    </a:lnTo>
                    <a:lnTo>
                      <a:pt x="8247" y="16216"/>
                    </a:lnTo>
                    <a:lnTo>
                      <a:pt x="8149" y="16347"/>
                    </a:lnTo>
                    <a:lnTo>
                      <a:pt x="7952" y="16413"/>
                    </a:lnTo>
                    <a:lnTo>
                      <a:pt x="7854" y="16479"/>
                    </a:lnTo>
                    <a:lnTo>
                      <a:pt x="7756" y="16479"/>
                    </a:lnTo>
                    <a:lnTo>
                      <a:pt x="7658" y="16544"/>
                    </a:lnTo>
                    <a:lnTo>
                      <a:pt x="7756" y="16610"/>
                    </a:lnTo>
                    <a:lnTo>
                      <a:pt x="7756" y="16675"/>
                    </a:lnTo>
                    <a:lnTo>
                      <a:pt x="7952" y="16675"/>
                    </a:lnTo>
                    <a:lnTo>
                      <a:pt x="7658" y="16872"/>
                    </a:lnTo>
                    <a:lnTo>
                      <a:pt x="7265" y="17266"/>
                    </a:lnTo>
                    <a:lnTo>
                      <a:pt x="7363" y="17332"/>
                    </a:lnTo>
                    <a:lnTo>
                      <a:pt x="7363" y="17463"/>
                    </a:lnTo>
                    <a:lnTo>
                      <a:pt x="7461" y="17660"/>
                    </a:lnTo>
                    <a:lnTo>
                      <a:pt x="7461" y="17857"/>
                    </a:lnTo>
                    <a:lnTo>
                      <a:pt x="7560" y="18054"/>
                    </a:lnTo>
                    <a:lnTo>
                      <a:pt x="7560" y="18317"/>
                    </a:lnTo>
                    <a:lnTo>
                      <a:pt x="7658" y="18579"/>
                    </a:lnTo>
                    <a:lnTo>
                      <a:pt x="7952" y="19170"/>
                    </a:lnTo>
                    <a:lnTo>
                      <a:pt x="8050" y="19302"/>
                    </a:lnTo>
                    <a:lnTo>
                      <a:pt x="8149" y="19499"/>
                    </a:lnTo>
                    <a:lnTo>
                      <a:pt x="8149" y="19696"/>
                    </a:lnTo>
                    <a:lnTo>
                      <a:pt x="8738" y="20352"/>
                    </a:lnTo>
                    <a:lnTo>
                      <a:pt x="8836" y="20352"/>
                    </a:lnTo>
                    <a:lnTo>
                      <a:pt x="8836" y="20615"/>
                    </a:lnTo>
                    <a:lnTo>
                      <a:pt x="8934" y="20812"/>
                    </a:lnTo>
                    <a:lnTo>
                      <a:pt x="9032" y="20943"/>
                    </a:lnTo>
                    <a:lnTo>
                      <a:pt x="9032" y="21074"/>
                    </a:lnTo>
                    <a:lnTo>
                      <a:pt x="9130" y="21140"/>
                    </a:lnTo>
                    <a:lnTo>
                      <a:pt x="9327" y="21206"/>
                    </a:lnTo>
                    <a:lnTo>
                      <a:pt x="9916" y="21206"/>
                    </a:lnTo>
                    <a:lnTo>
                      <a:pt x="10210" y="21140"/>
                    </a:lnTo>
                    <a:lnTo>
                      <a:pt x="10407" y="21074"/>
                    </a:lnTo>
                    <a:lnTo>
                      <a:pt x="10505" y="21074"/>
                    </a:lnTo>
                    <a:lnTo>
                      <a:pt x="10603" y="21009"/>
                    </a:lnTo>
                    <a:lnTo>
                      <a:pt x="10800" y="21009"/>
                    </a:lnTo>
                    <a:lnTo>
                      <a:pt x="10800" y="21074"/>
                    </a:lnTo>
                    <a:lnTo>
                      <a:pt x="10407" y="21337"/>
                    </a:lnTo>
                    <a:lnTo>
                      <a:pt x="10309" y="21337"/>
                    </a:lnTo>
                    <a:lnTo>
                      <a:pt x="10505" y="21468"/>
                    </a:lnTo>
                    <a:lnTo>
                      <a:pt x="10701" y="21534"/>
                    </a:lnTo>
                    <a:lnTo>
                      <a:pt x="10898" y="21534"/>
                    </a:lnTo>
                    <a:lnTo>
                      <a:pt x="11094" y="21600"/>
                    </a:lnTo>
                    <a:lnTo>
                      <a:pt x="11389" y="21600"/>
                    </a:lnTo>
                    <a:lnTo>
                      <a:pt x="11487" y="21534"/>
                    </a:lnTo>
                    <a:lnTo>
                      <a:pt x="11487" y="20943"/>
                    </a:lnTo>
                    <a:lnTo>
                      <a:pt x="11585" y="20746"/>
                    </a:lnTo>
                    <a:lnTo>
                      <a:pt x="11683" y="20680"/>
                    </a:lnTo>
                    <a:lnTo>
                      <a:pt x="11781" y="20549"/>
                    </a:lnTo>
                    <a:lnTo>
                      <a:pt x="11781" y="20286"/>
                    </a:lnTo>
                    <a:lnTo>
                      <a:pt x="11683" y="20221"/>
                    </a:lnTo>
                    <a:lnTo>
                      <a:pt x="11683" y="20089"/>
                    </a:lnTo>
                    <a:lnTo>
                      <a:pt x="11879" y="20024"/>
                    </a:lnTo>
                    <a:lnTo>
                      <a:pt x="11978" y="19958"/>
                    </a:lnTo>
                    <a:lnTo>
                      <a:pt x="12076" y="19958"/>
                    </a:lnTo>
                    <a:lnTo>
                      <a:pt x="12076" y="19893"/>
                    </a:lnTo>
                    <a:lnTo>
                      <a:pt x="12272" y="19367"/>
                    </a:lnTo>
                    <a:lnTo>
                      <a:pt x="12370" y="18908"/>
                    </a:lnTo>
                    <a:lnTo>
                      <a:pt x="12370" y="18776"/>
                    </a:lnTo>
                    <a:lnTo>
                      <a:pt x="12272" y="18711"/>
                    </a:lnTo>
                    <a:lnTo>
                      <a:pt x="12370" y="18579"/>
                    </a:lnTo>
                    <a:lnTo>
                      <a:pt x="12469" y="18579"/>
                    </a:lnTo>
                    <a:lnTo>
                      <a:pt x="12665" y="18514"/>
                    </a:lnTo>
                    <a:lnTo>
                      <a:pt x="12763" y="18514"/>
                    </a:lnTo>
                    <a:lnTo>
                      <a:pt x="12763" y="18579"/>
                    </a:lnTo>
                    <a:lnTo>
                      <a:pt x="13058" y="18579"/>
                    </a:lnTo>
                    <a:lnTo>
                      <a:pt x="13352" y="18382"/>
                    </a:lnTo>
                    <a:lnTo>
                      <a:pt x="13745" y="18251"/>
                    </a:lnTo>
                    <a:lnTo>
                      <a:pt x="13941" y="18251"/>
                    </a:lnTo>
                    <a:lnTo>
                      <a:pt x="14039" y="18120"/>
                    </a:lnTo>
                    <a:lnTo>
                      <a:pt x="14334" y="17857"/>
                    </a:lnTo>
                    <a:lnTo>
                      <a:pt x="15610" y="17004"/>
                    </a:lnTo>
                    <a:lnTo>
                      <a:pt x="15807" y="16938"/>
                    </a:lnTo>
                    <a:lnTo>
                      <a:pt x="15905" y="17004"/>
                    </a:lnTo>
                    <a:lnTo>
                      <a:pt x="16003" y="16938"/>
                    </a:lnTo>
                    <a:lnTo>
                      <a:pt x="16003" y="16807"/>
                    </a:lnTo>
                    <a:lnTo>
                      <a:pt x="16101" y="16741"/>
                    </a:lnTo>
                    <a:lnTo>
                      <a:pt x="16199" y="16610"/>
                    </a:lnTo>
                    <a:lnTo>
                      <a:pt x="16199" y="16544"/>
                    </a:lnTo>
                    <a:lnTo>
                      <a:pt x="16494" y="16347"/>
                    </a:lnTo>
                    <a:lnTo>
                      <a:pt x="16592" y="16347"/>
                    </a:lnTo>
                    <a:lnTo>
                      <a:pt x="16690" y="16413"/>
                    </a:lnTo>
                    <a:lnTo>
                      <a:pt x="16789" y="16544"/>
                    </a:lnTo>
                    <a:lnTo>
                      <a:pt x="17083" y="16544"/>
                    </a:lnTo>
                    <a:lnTo>
                      <a:pt x="17083" y="16413"/>
                    </a:lnTo>
                    <a:lnTo>
                      <a:pt x="17181" y="16347"/>
                    </a:lnTo>
                    <a:lnTo>
                      <a:pt x="17574" y="16347"/>
                    </a:lnTo>
                    <a:lnTo>
                      <a:pt x="17672" y="16282"/>
                    </a:lnTo>
                    <a:lnTo>
                      <a:pt x="17869" y="16216"/>
                    </a:lnTo>
                    <a:lnTo>
                      <a:pt x="17967" y="16085"/>
                    </a:lnTo>
                    <a:lnTo>
                      <a:pt x="18163" y="16019"/>
                    </a:lnTo>
                    <a:lnTo>
                      <a:pt x="18359" y="15888"/>
                    </a:lnTo>
                    <a:lnTo>
                      <a:pt x="18654" y="15756"/>
                    </a:lnTo>
                    <a:lnTo>
                      <a:pt x="18850" y="15691"/>
                    </a:lnTo>
                    <a:lnTo>
                      <a:pt x="18949" y="15625"/>
                    </a:lnTo>
                    <a:lnTo>
                      <a:pt x="19145" y="15559"/>
                    </a:lnTo>
                    <a:lnTo>
                      <a:pt x="19145" y="15428"/>
                    </a:lnTo>
                    <a:lnTo>
                      <a:pt x="18949" y="15297"/>
                    </a:lnTo>
                    <a:lnTo>
                      <a:pt x="18752" y="15231"/>
                    </a:lnTo>
                    <a:lnTo>
                      <a:pt x="17770" y="15231"/>
                    </a:lnTo>
                    <a:lnTo>
                      <a:pt x="17770" y="15297"/>
                    </a:lnTo>
                    <a:lnTo>
                      <a:pt x="17574" y="15428"/>
                    </a:lnTo>
                    <a:lnTo>
                      <a:pt x="17378" y="15494"/>
                    </a:lnTo>
                    <a:lnTo>
                      <a:pt x="17083" y="15559"/>
                    </a:lnTo>
                    <a:lnTo>
                      <a:pt x="16690" y="15559"/>
                    </a:lnTo>
                    <a:lnTo>
                      <a:pt x="16592" y="15494"/>
                    </a:lnTo>
                    <a:lnTo>
                      <a:pt x="16396" y="15494"/>
                    </a:lnTo>
                    <a:lnTo>
                      <a:pt x="16396" y="15297"/>
                    </a:lnTo>
                    <a:lnTo>
                      <a:pt x="16690" y="15297"/>
                    </a:lnTo>
                    <a:lnTo>
                      <a:pt x="16887" y="15362"/>
                    </a:lnTo>
                    <a:lnTo>
                      <a:pt x="17083" y="15362"/>
                    </a:lnTo>
                    <a:lnTo>
                      <a:pt x="17574" y="15165"/>
                    </a:lnTo>
                    <a:lnTo>
                      <a:pt x="17869" y="14772"/>
                    </a:lnTo>
                    <a:lnTo>
                      <a:pt x="17476" y="14706"/>
                    </a:lnTo>
                    <a:lnTo>
                      <a:pt x="17574" y="14706"/>
                    </a:lnTo>
                    <a:lnTo>
                      <a:pt x="17770" y="14575"/>
                    </a:lnTo>
                    <a:lnTo>
                      <a:pt x="17770" y="14509"/>
                    </a:lnTo>
                    <a:lnTo>
                      <a:pt x="17672" y="14378"/>
                    </a:lnTo>
                    <a:lnTo>
                      <a:pt x="17574" y="14378"/>
                    </a:lnTo>
                    <a:lnTo>
                      <a:pt x="17476" y="14312"/>
                    </a:lnTo>
                    <a:lnTo>
                      <a:pt x="17476" y="14115"/>
                    </a:lnTo>
                    <a:lnTo>
                      <a:pt x="17574" y="14115"/>
                    </a:lnTo>
                    <a:lnTo>
                      <a:pt x="17770" y="14049"/>
                    </a:lnTo>
                    <a:lnTo>
                      <a:pt x="17967" y="14049"/>
                    </a:lnTo>
                    <a:lnTo>
                      <a:pt x="17967" y="14115"/>
                    </a:lnTo>
                    <a:lnTo>
                      <a:pt x="18065" y="14181"/>
                    </a:lnTo>
                    <a:lnTo>
                      <a:pt x="18163" y="14312"/>
                    </a:lnTo>
                    <a:lnTo>
                      <a:pt x="18359" y="14706"/>
                    </a:lnTo>
                    <a:lnTo>
                      <a:pt x="18556" y="14837"/>
                    </a:lnTo>
                    <a:lnTo>
                      <a:pt x="18556" y="14968"/>
                    </a:lnTo>
                    <a:lnTo>
                      <a:pt x="18654" y="14968"/>
                    </a:lnTo>
                    <a:lnTo>
                      <a:pt x="19439" y="15034"/>
                    </a:lnTo>
                    <a:lnTo>
                      <a:pt x="19341" y="14246"/>
                    </a:lnTo>
                    <a:lnTo>
                      <a:pt x="19341" y="14181"/>
                    </a:lnTo>
                    <a:lnTo>
                      <a:pt x="19243" y="14049"/>
                    </a:lnTo>
                    <a:lnTo>
                      <a:pt x="18752" y="13721"/>
                    </a:lnTo>
                    <a:lnTo>
                      <a:pt x="18654" y="13590"/>
                    </a:lnTo>
                    <a:lnTo>
                      <a:pt x="18654" y="13524"/>
                    </a:lnTo>
                    <a:lnTo>
                      <a:pt x="18949" y="13524"/>
                    </a:lnTo>
                    <a:lnTo>
                      <a:pt x="18949" y="12933"/>
                    </a:lnTo>
                    <a:lnTo>
                      <a:pt x="18850" y="12933"/>
                    </a:lnTo>
                    <a:lnTo>
                      <a:pt x="18850" y="12868"/>
                    </a:lnTo>
                    <a:lnTo>
                      <a:pt x="18752" y="12736"/>
                    </a:lnTo>
                    <a:lnTo>
                      <a:pt x="18752" y="12605"/>
                    </a:lnTo>
                    <a:lnTo>
                      <a:pt x="18949" y="12605"/>
                    </a:lnTo>
                    <a:lnTo>
                      <a:pt x="19243" y="12539"/>
                    </a:lnTo>
                    <a:lnTo>
                      <a:pt x="19439" y="12539"/>
                    </a:lnTo>
                    <a:lnTo>
                      <a:pt x="19734" y="12342"/>
                    </a:lnTo>
                    <a:lnTo>
                      <a:pt x="19734" y="12145"/>
                    </a:lnTo>
                    <a:lnTo>
                      <a:pt x="20127" y="11948"/>
                    </a:lnTo>
                    <a:lnTo>
                      <a:pt x="20618" y="11489"/>
                    </a:lnTo>
                    <a:lnTo>
                      <a:pt x="20912" y="11161"/>
                    </a:lnTo>
                    <a:lnTo>
                      <a:pt x="20814" y="11029"/>
                    </a:lnTo>
                    <a:lnTo>
                      <a:pt x="20814" y="10898"/>
                    </a:lnTo>
                    <a:lnTo>
                      <a:pt x="20716" y="10767"/>
                    </a:lnTo>
                    <a:lnTo>
                      <a:pt x="20519" y="10635"/>
                    </a:lnTo>
                    <a:lnTo>
                      <a:pt x="20323" y="10635"/>
                    </a:lnTo>
                    <a:lnTo>
                      <a:pt x="20323" y="10504"/>
                    </a:lnTo>
                    <a:lnTo>
                      <a:pt x="20225" y="10373"/>
                    </a:lnTo>
                    <a:lnTo>
                      <a:pt x="20225" y="10307"/>
                    </a:lnTo>
                    <a:lnTo>
                      <a:pt x="19930" y="10110"/>
                    </a:lnTo>
                    <a:lnTo>
                      <a:pt x="19341" y="10110"/>
                    </a:lnTo>
                    <a:lnTo>
                      <a:pt x="19047" y="10176"/>
                    </a:lnTo>
                    <a:lnTo>
                      <a:pt x="18752" y="10176"/>
                    </a:lnTo>
                    <a:lnTo>
                      <a:pt x="18752" y="9060"/>
                    </a:lnTo>
                    <a:lnTo>
                      <a:pt x="18654" y="8928"/>
                    </a:lnTo>
                    <a:lnTo>
                      <a:pt x="18654" y="8863"/>
                    </a:lnTo>
                    <a:lnTo>
                      <a:pt x="18556" y="8797"/>
                    </a:lnTo>
                    <a:lnTo>
                      <a:pt x="18359" y="8731"/>
                    </a:lnTo>
                    <a:lnTo>
                      <a:pt x="18261" y="8666"/>
                    </a:lnTo>
                    <a:lnTo>
                      <a:pt x="18163" y="8534"/>
                    </a:lnTo>
                    <a:lnTo>
                      <a:pt x="18163" y="8469"/>
                    </a:lnTo>
                    <a:lnTo>
                      <a:pt x="18359" y="8403"/>
                    </a:lnTo>
                    <a:lnTo>
                      <a:pt x="18359" y="8337"/>
                    </a:lnTo>
                    <a:lnTo>
                      <a:pt x="18458" y="8206"/>
                    </a:lnTo>
                    <a:lnTo>
                      <a:pt x="18556" y="7944"/>
                    </a:lnTo>
                    <a:lnTo>
                      <a:pt x="18654" y="7550"/>
                    </a:lnTo>
                    <a:lnTo>
                      <a:pt x="18654" y="6893"/>
                    </a:lnTo>
                    <a:lnTo>
                      <a:pt x="18556" y="6171"/>
                    </a:lnTo>
                    <a:lnTo>
                      <a:pt x="18556" y="6105"/>
                    </a:lnTo>
                    <a:lnTo>
                      <a:pt x="18654" y="6040"/>
                    </a:lnTo>
                    <a:lnTo>
                      <a:pt x="18654" y="5908"/>
                    </a:lnTo>
                    <a:lnTo>
                      <a:pt x="18752" y="5777"/>
                    </a:lnTo>
                    <a:lnTo>
                      <a:pt x="18850" y="5711"/>
                    </a:lnTo>
                    <a:lnTo>
                      <a:pt x="19047" y="5646"/>
                    </a:lnTo>
                    <a:lnTo>
                      <a:pt x="19243" y="5646"/>
                    </a:lnTo>
                    <a:lnTo>
                      <a:pt x="19341" y="5711"/>
                    </a:lnTo>
                    <a:lnTo>
                      <a:pt x="19734" y="5711"/>
                    </a:lnTo>
                    <a:lnTo>
                      <a:pt x="19930" y="5580"/>
                    </a:lnTo>
                    <a:lnTo>
                      <a:pt x="20029" y="5449"/>
                    </a:lnTo>
                    <a:lnTo>
                      <a:pt x="20029" y="4792"/>
                    </a:lnTo>
                    <a:lnTo>
                      <a:pt x="20225" y="4727"/>
                    </a:lnTo>
                    <a:lnTo>
                      <a:pt x="20323" y="4595"/>
                    </a:lnTo>
                    <a:lnTo>
                      <a:pt x="20421" y="4530"/>
                    </a:lnTo>
                    <a:lnTo>
                      <a:pt x="19930" y="4530"/>
                    </a:lnTo>
                    <a:lnTo>
                      <a:pt x="19734" y="4595"/>
                    </a:lnTo>
                    <a:lnTo>
                      <a:pt x="19538" y="4595"/>
                    </a:lnTo>
                    <a:lnTo>
                      <a:pt x="19439" y="4530"/>
                    </a:lnTo>
                    <a:lnTo>
                      <a:pt x="19538" y="4464"/>
                    </a:lnTo>
                    <a:lnTo>
                      <a:pt x="19832" y="4398"/>
                    </a:lnTo>
                    <a:lnTo>
                      <a:pt x="20127" y="4267"/>
                    </a:lnTo>
                    <a:lnTo>
                      <a:pt x="20421" y="4201"/>
                    </a:lnTo>
                    <a:lnTo>
                      <a:pt x="20716" y="4070"/>
                    </a:lnTo>
                    <a:lnTo>
                      <a:pt x="20912" y="3939"/>
                    </a:lnTo>
                    <a:lnTo>
                      <a:pt x="21305" y="3545"/>
                    </a:lnTo>
                    <a:lnTo>
                      <a:pt x="21403" y="3348"/>
                    </a:lnTo>
                    <a:lnTo>
                      <a:pt x="21403" y="2823"/>
                    </a:lnTo>
                    <a:lnTo>
                      <a:pt x="21599" y="2757"/>
                    </a:lnTo>
                    <a:lnTo>
                      <a:pt x="20716" y="2363"/>
                    </a:lnTo>
                    <a:lnTo>
                      <a:pt x="20716" y="2494"/>
                    </a:lnTo>
                    <a:lnTo>
                      <a:pt x="20421" y="2691"/>
                    </a:lnTo>
                    <a:lnTo>
                      <a:pt x="20323" y="2560"/>
                    </a:lnTo>
                    <a:lnTo>
                      <a:pt x="20127" y="2429"/>
                    </a:lnTo>
                    <a:lnTo>
                      <a:pt x="20029" y="2429"/>
                    </a:lnTo>
                    <a:lnTo>
                      <a:pt x="19930" y="2494"/>
                    </a:lnTo>
                    <a:lnTo>
                      <a:pt x="19930" y="2691"/>
                    </a:lnTo>
                    <a:lnTo>
                      <a:pt x="20127" y="2823"/>
                    </a:lnTo>
                    <a:lnTo>
                      <a:pt x="20127" y="2888"/>
                    </a:lnTo>
                    <a:lnTo>
                      <a:pt x="20029" y="3020"/>
                    </a:lnTo>
                    <a:lnTo>
                      <a:pt x="19930" y="3217"/>
                    </a:lnTo>
                    <a:lnTo>
                      <a:pt x="19538" y="3545"/>
                    </a:lnTo>
                    <a:lnTo>
                      <a:pt x="18949" y="3873"/>
                    </a:lnTo>
                    <a:lnTo>
                      <a:pt x="18261" y="4201"/>
                    </a:lnTo>
                    <a:lnTo>
                      <a:pt x="17770" y="4464"/>
                    </a:lnTo>
                    <a:lnTo>
                      <a:pt x="17378" y="4595"/>
                    </a:lnTo>
                    <a:lnTo>
                      <a:pt x="17476" y="4530"/>
                    </a:lnTo>
                    <a:lnTo>
                      <a:pt x="17770" y="4267"/>
                    </a:lnTo>
                    <a:lnTo>
                      <a:pt x="18556" y="3610"/>
                    </a:lnTo>
                    <a:lnTo>
                      <a:pt x="18752" y="3282"/>
                    </a:lnTo>
                    <a:lnTo>
                      <a:pt x="19047" y="2888"/>
                    </a:lnTo>
                    <a:lnTo>
                      <a:pt x="19538" y="2166"/>
                    </a:lnTo>
                    <a:lnTo>
                      <a:pt x="19439" y="2100"/>
                    </a:lnTo>
                    <a:lnTo>
                      <a:pt x="19341" y="2100"/>
                    </a:lnTo>
                    <a:lnTo>
                      <a:pt x="19145" y="2035"/>
                    </a:lnTo>
                    <a:lnTo>
                      <a:pt x="18949" y="2100"/>
                    </a:lnTo>
                    <a:lnTo>
                      <a:pt x="18752" y="2100"/>
                    </a:lnTo>
                    <a:lnTo>
                      <a:pt x="18458" y="2232"/>
                    </a:lnTo>
                    <a:lnTo>
                      <a:pt x="18458" y="2297"/>
                    </a:lnTo>
                    <a:lnTo>
                      <a:pt x="17967" y="2626"/>
                    </a:lnTo>
                    <a:lnTo>
                      <a:pt x="17574" y="2757"/>
                    </a:lnTo>
                    <a:lnTo>
                      <a:pt x="17476" y="2823"/>
                    </a:lnTo>
                    <a:lnTo>
                      <a:pt x="17476" y="2626"/>
                    </a:lnTo>
                    <a:lnTo>
                      <a:pt x="17672" y="2560"/>
                    </a:lnTo>
                    <a:lnTo>
                      <a:pt x="17869" y="2429"/>
                    </a:lnTo>
                    <a:lnTo>
                      <a:pt x="18065" y="2232"/>
                    </a:lnTo>
                    <a:lnTo>
                      <a:pt x="17869" y="1969"/>
                    </a:lnTo>
                    <a:lnTo>
                      <a:pt x="17279" y="1969"/>
                    </a:lnTo>
                    <a:lnTo>
                      <a:pt x="16690" y="2100"/>
                    </a:lnTo>
                    <a:lnTo>
                      <a:pt x="16199" y="2363"/>
                    </a:lnTo>
                    <a:lnTo>
                      <a:pt x="16003" y="2560"/>
                    </a:lnTo>
                    <a:lnTo>
                      <a:pt x="16003" y="2363"/>
                    </a:lnTo>
                    <a:lnTo>
                      <a:pt x="16101" y="2232"/>
                    </a:lnTo>
                    <a:lnTo>
                      <a:pt x="16101" y="2100"/>
                    </a:lnTo>
                    <a:lnTo>
                      <a:pt x="16690" y="1903"/>
                    </a:lnTo>
                    <a:lnTo>
                      <a:pt x="16985" y="1838"/>
                    </a:lnTo>
                    <a:lnTo>
                      <a:pt x="17279" y="1838"/>
                    </a:lnTo>
                    <a:lnTo>
                      <a:pt x="17574" y="1772"/>
                    </a:lnTo>
                    <a:lnTo>
                      <a:pt x="17770" y="1772"/>
                    </a:lnTo>
                    <a:lnTo>
                      <a:pt x="17770" y="1706"/>
                    </a:lnTo>
                    <a:lnTo>
                      <a:pt x="17967" y="1575"/>
                    </a:lnTo>
                    <a:lnTo>
                      <a:pt x="18065" y="1444"/>
                    </a:lnTo>
                    <a:lnTo>
                      <a:pt x="18065" y="1313"/>
                    </a:lnTo>
                    <a:lnTo>
                      <a:pt x="17967" y="1181"/>
                    </a:lnTo>
                    <a:lnTo>
                      <a:pt x="17770" y="1050"/>
                    </a:lnTo>
                    <a:lnTo>
                      <a:pt x="17574" y="984"/>
                    </a:lnTo>
                    <a:lnTo>
                      <a:pt x="17279" y="919"/>
                    </a:lnTo>
                    <a:lnTo>
                      <a:pt x="16690" y="919"/>
                    </a:lnTo>
                    <a:lnTo>
                      <a:pt x="16690" y="590"/>
                    </a:lnTo>
                    <a:lnTo>
                      <a:pt x="16396" y="590"/>
                    </a:lnTo>
                    <a:lnTo>
                      <a:pt x="16199" y="656"/>
                    </a:lnTo>
                    <a:lnTo>
                      <a:pt x="16101" y="722"/>
                    </a:lnTo>
                    <a:lnTo>
                      <a:pt x="15709" y="853"/>
                    </a:lnTo>
                    <a:lnTo>
                      <a:pt x="15414" y="853"/>
                    </a:lnTo>
                    <a:lnTo>
                      <a:pt x="15119" y="919"/>
                    </a:lnTo>
                    <a:lnTo>
                      <a:pt x="14138" y="1247"/>
                    </a:lnTo>
                    <a:lnTo>
                      <a:pt x="14236" y="1181"/>
                    </a:lnTo>
                    <a:lnTo>
                      <a:pt x="14629" y="984"/>
                    </a:lnTo>
                    <a:lnTo>
                      <a:pt x="15021" y="722"/>
                    </a:lnTo>
                    <a:lnTo>
                      <a:pt x="15414" y="525"/>
                    </a:lnTo>
                    <a:lnTo>
                      <a:pt x="15807" y="459"/>
                    </a:lnTo>
                    <a:lnTo>
                      <a:pt x="15807" y="393"/>
                    </a:lnTo>
                    <a:lnTo>
                      <a:pt x="15905" y="328"/>
                    </a:lnTo>
                    <a:lnTo>
                      <a:pt x="15807" y="262"/>
                    </a:lnTo>
                    <a:lnTo>
                      <a:pt x="15807" y="196"/>
                    </a:lnTo>
                    <a:lnTo>
                      <a:pt x="15610" y="131"/>
                    </a:lnTo>
                    <a:lnTo>
                      <a:pt x="15316" y="65"/>
                    </a:lnTo>
                    <a:lnTo>
                      <a:pt x="14629" y="65"/>
                    </a:lnTo>
                    <a:lnTo>
                      <a:pt x="13647" y="0"/>
                    </a:lnTo>
                    <a:lnTo>
                      <a:pt x="12665" y="131"/>
                    </a:lnTo>
                    <a:lnTo>
                      <a:pt x="11781" y="393"/>
                    </a:lnTo>
                    <a:lnTo>
                      <a:pt x="10407" y="984"/>
                    </a:lnTo>
                    <a:lnTo>
                      <a:pt x="10505" y="1050"/>
                    </a:lnTo>
                    <a:lnTo>
                      <a:pt x="10701" y="1116"/>
                    </a:lnTo>
                    <a:lnTo>
                      <a:pt x="10800" y="1247"/>
                    </a:lnTo>
                    <a:lnTo>
                      <a:pt x="10996" y="1378"/>
                    </a:lnTo>
                    <a:lnTo>
                      <a:pt x="11094" y="1575"/>
                    </a:lnTo>
                    <a:lnTo>
                      <a:pt x="11192" y="1838"/>
                    </a:lnTo>
                    <a:lnTo>
                      <a:pt x="10112" y="1247"/>
                    </a:lnTo>
                    <a:lnTo>
                      <a:pt x="9621" y="1313"/>
                    </a:lnTo>
                    <a:lnTo>
                      <a:pt x="9916" y="2035"/>
                    </a:lnTo>
                    <a:lnTo>
                      <a:pt x="9130" y="1575"/>
                    </a:lnTo>
                    <a:lnTo>
                      <a:pt x="8149" y="1772"/>
                    </a:lnTo>
                    <a:lnTo>
                      <a:pt x="8050" y="1772"/>
                    </a:lnTo>
                    <a:lnTo>
                      <a:pt x="8050" y="1838"/>
                    </a:lnTo>
                    <a:lnTo>
                      <a:pt x="7952" y="1969"/>
                    </a:lnTo>
                    <a:lnTo>
                      <a:pt x="8050" y="2166"/>
                    </a:lnTo>
                    <a:lnTo>
                      <a:pt x="8149" y="2297"/>
                    </a:lnTo>
                    <a:lnTo>
                      <a:pt x="8345" y="2494"/>
                    </a:lnTo>
                    <a:lnTo>
                      <a:pt x="7461" y="2100"/>
                    </a:lnTo>
                    <a:lnTo>
                      <a:pt x="6283" y="2297"/>
                    </a:lnTo>
                    <a:lnTo>
                      <a:pt x="5105" y="256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84" name="AutoShape 10">
                <a:extLst>
                  <a:ext uri="{FF2B5EF4-FFF2-40B4-BE49-F238E27FC236}">
                    <a16:creationId xmlns:a16="http://schemas.microsoft.com/office/drawing/2014/main" id="{0EA1749E-B4F4-47A7-9280-2726B201F890}"/>
                  </a:ext>
                </a:extLst>
              </p:cNvPr>
              <p:cNvSpPr>
                <a:spLocks/>
              </p:cNvSpPr>
              <p:nvPr/>
            </p:nvSpPr>
            <p:spPr bwMode="auto">
              <a:xfrm>
                <a:off x="941278" y="1740125"/>
                <a:ext cx="560951" cy="328257"/>
              </a:xfrm>
              <a:custGeom>
                <a:avLst/>
                <a:gdLst>
                  <a:gd name="T0" fmla="*/ 280476 w 21600"/>
                  <a:gd name="T1" fmla="*/ 164129 h 21600"/>
                  <a:gd name="T2" fmla="*/ 280476 w 21600"/>
                  <a:gd name="T3" fmla="*/ 164129 h 21600"/>
                  <a:gd name="T4" fmla="*/ 280476 w 21600"/>
                  <a:gd name="T5" fmla="*/ 164129 h 21600"/>
                  <a:gd name="T6" fmla="*/ 280476 w 21600"/>
                  <a:gd name="T7" fmla="*/ 16412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928" y="16200"/>
                    </a:moveTo>
                    <a:lnTo>
                      <a:pt x="21152" y="15851"/>
                    </a:lnTo>
                    <a:lnTo>
                      <a:pt x="21152" y="15503"/>
                    </a:lnTo>
                    <a:lnTo>
                      <a:pt x="21264" y="15503"/>
                    </a:lnTo>
                    <a:lnTo>
                      <a:pt x="21376" y="15154"/>
                    </a:lnTo>
                    <a:lnTo>
                      <a:pt x="21376" y="14980"/>
                    </a:lnTo>
                    <a:lnTo>
                      <a:pt x="21488" y="14980"/>
                    </a:lnTo>
                    <a:lnTo>
                      <a:pt x="21488" y="14806"/>
                    </a:lnTo>
                    <a:lnTo>
                      <a:pt x="21599" y="14632"/>
                    </a:lnTo>
                    <a:lnTo>
                      <a:pt x="21599" y="14283"/>
                    </a:lnTo>
                    <a:lnTo>
                      <a:pt x="21488" y="14283"/>
                    </a:lnTo>
                    <a:lnTo>
                      <a:pt x="21376" y="14109"/>
                    </a:lnTo>
                    <a:lnTo>
                      <a:pt x="19921" y="14109"/>
                    </a:lnTo>
                    <a:lnTo>
                      <a:pt x="19697" y="14283"/>
                    </a:lnTo>
                    <a:lnTo>
                      <a:pt x="19473" y="14283"/>
                    </a:lnTo>
                    <a:lnTo>
                      <a:pt x="19361" y="14458"/>
                    </a:lnTo>
                    <a:lnTo>
                      <a:pt x="19137" y="14283"/>
                    </a:lnTo>
                    <a:lnTo>
                      <a:pt x="18913" y="14283"/>
                    </a:lnTo>
                    <a:lnTo>
                      <a:pt x="18802" y="14458"/>
                    </a:lnTo>
                    <a:lnTo>
                      <a:pt x="18690" y="14806"/>
                    </a:lnTo>
                    <a:lnTo>
                      <a:pt x="18690" y="15154"/>
                    </a:lnTo>
                    <a:lnTo>
                      <a:pt x="18578" y="15503"/>
                    </a:lnTo>
                    <a:lnTo>
                      <a:pt x="18578" y="16374"/>
                    </a:lnTo>
                    <a:lnTo>
                      <a:pt x="18354" y="16548"/>
                    </a:lnTo>
                    <a:lnTo>
                      <a:pt x="18242" y="16722"/>
                    </a:lnTo>
                    <a:lnTo>
                      <a:pt x="18018" y="16722"/>
                    </a:lnTo>
                    <a:lnTo>
                      <a:pt x="17570" y="17070"/>
                    </a:lnTo>
                    <a:lnTo>
                      <a:pt x="17459" y="17070"/>
                    </a:lnTo>
                    <a:lnTo>
                      <a:pt x="17235" y="17245"/>
                    </a:lnTo>
                    <a:lnTo>
                      <a:pt x="16451" y="17245"/>
                    </a:lnTo>
                    <a:lnTo>
                      <a:pt x="15892" y="17070"/>
                    </a:lnTo>
                    <a:lnTo>
                      <a:pt x="15444" y="16896"/>
                    </a:lnTo>
                    <a:lnTo>
                      <a:pt x="14996" y="16548"/>
                    </a:lnTo>
                    <a:lnTo>
                      <a:pt x="14661" y="16374"/>
                    </a:lnTo>
                    <a:lnTo>
                      <a:pt x="14661" y="16200"/>
                    </a:lnTo>
                    <a:lnTo>
                      <a:pt x="14549" y="16200"/>
                    </a:lnTo>
                    <a:lnTo>
                      <a:pt x="14437" y="16025"/>
                    </a:lnTo>
                    <a:lnTo>
                      <a:pt x="14325" y="15677"/>
                    </a:lnTo>
                    <a:lnTo>
                      <a:pt x="14325" y="15329"/>
                    </a:lnTo>
                    <a:lnTo>
                      <a:pt x="14213" y="14980"/>
                    </a:lnTo>
                    <a:lnTo>
                      <a:pt x="14213" y="14109"/>
                    </a:lnTo>
                    <a:lnTo>
                      <a:pt x="13989" y="13238"/>
                    </a:lnTo>
                    <a:lnTo>
                      <a:pt x="13653" y="12367"/>
                    </a:lnTo>
                    <a:lnTo>
                      <a:pt x="13653" y="11496"/>
                    </a:lnTo>
                    <a:lnTo>
                      <a:pt x="13541" y="10974"/>
                    </a:lnTo>
                    <a:lnTo>
                      <a:pt x="13541" y="10625"/>
                    </a:lnTo>
                    <a:lnTo>
                      <a:pt x="13653" y="10103"/>
                    </a:lnTo>
                    <a:lnTo>
                      <a:pt x="13653" y="9754"/>
                    </a:lnTo>
                    <a:lnTo>
                      <a:pt x="13541" y="8361"/>
                    </a:lnTo>
                    <a:lnTo>
                      <a:pt x="13430" y="8361"/>
                    </a:lnTo>
                    <a:lnTo>
                      <a:pt x="12982" y="7838"/>
                    </a:lnTo>
                    <a:lnTo>
                      <a:pt x="12422" y="6967"/>
                    </a:lnTo>
                    <a:lnTo>
                      <a:pt x="11751" y="5574"/>
                    </a:lnTo>
                    <a:lnTo>
                      <a:pt x="11639" y="5399"/>
                    </a:lnTo>
                    <a:lnTo>
                      <a:pt x="11527" y="5051"/>
                    </a:lnTo>
                    <a:lnTo>
                      <a:pt x="11303" y="4877"/>
                    </a:lnTo>
                    <a:lnTo>
                      <a:pt x="11079" y="4529"/>
                    </a:lnTo>
                    <a:lnTo>
                      <a:pt x="10855" y="4354"/>
                    </a:lnTo>
                    <a:lnTo>
                      <a:pt x="10632" y="4354"/>
                    </a:lnTo>
                    <a:lnTo>
                      <a:pt x="10520" y="4529"/>
                    </a:lnTo>
                    <a:lnTo>
                      <a:pt x="10408" y="4529"/>
                    </a:lnTo>
                    <a:lnTo>
                      <a:pt x="10296" y="4703"/>
                    </a:lnTo>
                    <a:lnTo>
                      <a:pt x="9736" y="4703"/>
                    </a:lnTo>
                    <a:lnTo>
                      <a:pt x="9401" y="4354"/>
                    </a:lnTo>
                    <a:lnTo>
                      <a:pt x="9177" y="4180"/>
                    </a:lnTo>
                    <a:lnTo>
                      <a:pt x="8729" y="3658"/>
                    </a:lnTo>
                    <a:lnTo>
                      <a:pt x="8281" y="2612"/>
                    </a:lnTo>
                    <a:lnTo>
                      <a:pt x="8058" y="1219"/>
                    </a:lnTo>
                    <a:lnTo>
                      <a:pt x="7946" y="1045"/>
                    </a:lnTo>
                    <a:lnTo>
                      <a:pt x="7834" y="1045"/>
                    </a:lnTo>
                    <a:lnTo>
                      <a:pt x="7610" y="870"/>
                    </a:lnTo>
                    <a:lnTo>
                      <a:pt x="6715" y="870"/>
                    </a:lnTo>
                    <a:lnTo>
                      <a:pt x="6491" y="1219"/>
                    </a:lnTo>
                    <a:lnTo>
                      <a:pt x="6267" y="1393"/>
                    </a:lnTo>
                    <a:lnTo>
                      <a:pt x="5595" y="1741"/>
                    </a:lnTo>
                    <a:lnTo>
                      <a:pt x="4364" y="1741"/>
                    </a:lnTo>
                    <a:lnTo>
                      <a:pt x="3805" y="1567"/>
                    </a:lnTo>
                    <a:lnTo>
                      <a:pt x="3021" y="1219"/>
                    </a:lnTo>
                    <a:lnTo>
                      <a:pt x="2350" y="870"/>
                    </a:lnTo>
                    <a:lnTo>
                      <a:pt x="1790" y="348"/>
                    </a:lnTo>
                    <a:lnTo>
                      <a:pt x="1678" y="174"/>
                    </a:lnTo>
                    <a:lnTo>
                      <a:pt x="1454" y="0"/>
                    </a:lnTo>
                    <a:lnTo>
                      <a:pt x="783" y="174"/>
                    </a:lnTo>
                    <a:lnTo>
                      <a:pt x="0" y="870"/>
                    </a:lnTo>
                    <a:lnTo>
                      <a:pt x="335" y="1916"/>
                    </a:lnTo>
                    <a:lnTo>
                      <a:pt x="671" y="3135"/>
                    </a:lnTo>
                    <a:lnTo>
                      <a:pt x="1007" y="4180"/>
                    </a:lnTo>
                    <a:lnTo>
                      <a:pt x="1231" y="5051"/>
                    </a:lnTo>
                    <a:lnTo>
                      <a:pt x="1343" y="5399"/>
                    </a:lnTo>
                    <a:lnTo>
                      <a:pt x="1678" y="6967"/>
                    </a:lnTo>
                    <a:lnTo>
                      <a:pt x="1790" y="7141"/>
                    </a:lnTo>
                    <a:lnTo>
                      <a:pt x="1902" y="7141"/>
                    </a:lnTo>
                    <a:lnTo>
                      <a:pt x="2126" y="7316"/>
                    </a:lnTo>
                    <a:lnTo>
                      <a:pt x="2462" y="7664"/>
                    </a:lnTo>
                    <a:lnTo>
                      <a:pt x="2686" y="8012"/>
                    </a:lnTo>
                    <a:lnTo>
                      <a:pt x="2909" y="8535"/>
                    </a:lnTo>
                    <a:lnTo>
                      <a:pt x="3133" y="9232"/>
                    </a:lnTo>
                    <a:lnTo>
                      <a:pt x="3245" y="9406"/>
                    </a:lnTo>
                    <a:lnTo>
                      <a:pt x="3469" y="10277"/>
                    </a:lnTo>
                    <a:lnTo>
                      <a:pt x="3805" y="11148"/>
                    </a:lnTo>
                    <a:lnTo>
                      <a:pt x="4700" y="12541"/>
                    </a:lnTo>
                    <a:lnTo>
                      <a:pt x="5148" y="12890"/>
                    </a:lnTo>
                    <a:lnTo>
                      <a:pt x="5483" y="12890"/>
                    </a:lnTo>
                    <a:lnTo>
                      <a:pt x="5483" y="12541"/>
                    </a:lnTo>
                    <a:lnTo>
                      <a:pt x="5260" y="12193"/>
                    </a:lnTo>
                    <a:lnTo>
                      <a:pt x="5036" y="11670"/>
                    </a:lnTo>
                    <a:lnTo>
                      <a:pt x="4812" y="10974"/>
                    </a:lnTo>
                    <a:lnTo>
                      <a:pt x="4588" y="10451"/>
                    </a:lnTo>
                    <a:lnTo>
                      <a:pt x="4476" y="10103"/>
                    </a:lnTo>
                    <a:lnTo>
                      <a:pt x="4140" y="9406"/>
                    </a:lnTo>
                    <a:lnTo>
                      <a:pt x="3805" y="8187"/>
                    </a:lnTo>
                    <a:lnTo>
                      <a:pt x="3469" y="7141"/>
                    </a:lnTo>
                    <a:lnTo>
                      <a:pt x="2909" y="6270"/>
                    </a:lnTo>
                    <a:lnTo>
                      <a:pt x="2350" y="5051"/>
                    </a:lnTo>
                    <a:lnTo>
                      <a:pt x="1902" y="3658"/>
                    </a:lnTo>
                    <a:lnTo>
                      <a:pt x="1678" y="2090"/>
                    </a:lnTo>
                    <a:lnTo>
                      <a:pt x="1678" y="1393"/>
                    </a:lnTo>
                    <a:lnTo>
                      <a:pt x="1790" y="1219"/>
                    </a:lnTo>
                    <a:lnTo>
                      <a:pt x="1902" y="1219"/>
                    </a:lnTo>
                    <a:lnTo>
                      <a:pt x="2350" y="1567"/>
                    </a:lnTo>
                    <a:lnTo>
                      <a:pt x="2462" y="2090"/>
                    </a:lnTo>
                    <a:lnTo>
                      <a:pt x="3245" y="4529"/>
                    </a:lnTo>
                    <a:lnTo>
                      <a:pt x="3805" y="5748"/>
                    </a:lnTo>
                    <a:lnTo>
                      <a:pt x="4364" y="6793"/>
                    </a:lnTo>
                    <a:lnTo>
                      <a:pt x="4476" y="6793"/>
                    </a:lnTo>
                    <a:lnTo>
                      <a:pt x="4700" y="6967"/>
                    </a:lnTo>
                    <a:lnTo>
                      <a:pt x="4924" y="6967"/>
                    </a:lnTo>
                    <a:lnTo>
                      <a:pt x="5260" y="7490"/>
                    </a:lnTo>
                    <a:lnTo>
                      <a:pt x="5372" y="7838"/>
                    </a:lnTo>
                    <a:lnTo>
                      <a:pt x="5483" y="8361"/>
                    </a:lnTo>
                    <a:lnTo>
                      <a:pt x="5595" y="8535"/>
                    </a:lnTo>
                    <a:lnTo>
                      <a:pt x="5931" y="9232"/>
                    </a:lnTo>
                    <a:lnTo>
                      <a:pt x="6491" y="10103"/>
                    </a:lnTo>
                    <a:lnTo>
                      <a:pt x="6938" y="10974"/>
                    </a:lnTo>
                    <a:lnTo>
                      <a:pt x="7834" y="12367"/>
                    </a:lnTo>
                    <a:lnTo>
                      <a:pt x="7946" y="12890"/>
                    </a:lnTo>
                    <a:lnTo>
                      <a:pt x="8058" y="13935"/>
                    </a:lnTo>
                    <a:lnTo>
                      <a:pt x="8281" y="15329"/>
                    </a:lnTo>
                    <a:lnTo>
                      <a:pt x="8281" y="17245"/>
                    </a:lnTo>
                    <a:lnTo>
                      <a:pt x="8393" y="17245"/>
                    </a:lnTo>
                    <a:lnTo>
                      <a:pt x="8617" y="17419"/>
                    </a:lnTo>
                    <a:lnTo>
                      <a:pt x="8953" y="17593"/>
                    </a:lnTo>
                    <a:lnTo>
                      <a:pt x="9512" y="17767"/>
                    </a:lnTo>
                    <a:lnTo>
                      <a:pt x="9736" y="17767"/>
                    </a:lnTo>
                    <a:lnTo>
                      <a:pt x="10408" y="18116"/>
                    </a:lnTo>
                    <a:lnTo>
                      <a:pt x="11079" y="18812"/>
                    </a:lnTo>
                    <a:lnTo>
                      <a:pt x="11639" y="19509"/>
                    </a:lnTo>
                    <a:lnTo>
                      <a:pt x="12646" y="19509"/>
                    </a:lnTo>
                    <a:lnTo>
                      <a:pt x="12870" y="19683"/>
                    </a:lnTo>
                    <a:lnTo>
                      <a:pt x="13430" y="20032"/>
                    </a:lnTo>
                    <a:lnTo>
                      <a:pt x="14213" y="20554"/>
                    </a:lnTo>
                    <a:lnTo>
                      <a:pt x="15220" y="20903"/>
                    </a:lnTo>
                    <a:lnTo>
                      <a:pt x="17235" y="20903"/>
                    </a:lnTo>
                    <a:lnTo>
                      <a:pt x="17347" y="21077"/>
                    </a:lnTo>
                    <a:lnTo>
                      <a:pt x="17570" y="21251"/>
                    </a:lnTo>
                    <a:lnTo>
                      <a:pt x="17570" y="21600"/>
                    </a:lnTo>
                    <a:lnTo>
                      <a:pt x="17682" y="21600"/>
                    </a:lnTo>
                    <a:lnTo>
                      <a:pt x="17682" y="21251"/>
                    </a:lnTo>
                    <a:lnTo>
                      <a:pt x="17794" y="21077"/>
                    </a:lnTo>
                    <a:lnTo>
                      <a:pt x="17906" y="20729"/>
                    </a:lnTo>
                    <a:lnTo>
                      <a:pt x="18018" y="20554"/>
                    </a:lnTo>
                    <a:lnTo>
                      <a:pt x="18018" y="20032"/>
                    </a:lnTo>
                    <a:lnTo>
                      <a:pt x="17906" y="19858"/>
                    </a:lnTo>
                    <a:lnTo>
                      <a:pt x="17906" y="19335"/>
                    </a:lnTo>
                    <a:lnTo>
                      <a:pt x="19361" y="19335"/>
                    </a:lnTo>
                    <a:lnTo>
                      <a:pt x="19361" y="18464"/>
                    </a:lnTo>
                    <a:lnTo>
                      <a:pt x="18802" y="17593"/>
                    </a:lnTo>
                    <a:lnTo>
                      <a:pt x="19025" y="17593"/>
                    </a:lnTo>
                    <a:lnTo>
                      <a:pt x="19025" y="16896"/>
                    </a:lnTo>
                    <a:lnTo>
                      <a:pt x="20145" y="16896"/>
                    </a:lnTo>
                    <a:lnTo>
                      <a:pt x="20145" y="16548"/>
                    </a:lnTo>
                    <a:lnTo>
                      <a:pt x="20256" y="16548"/>
                    </a:lnTo>
                    <a:lnTo>
                      <a:pt x="20368" y="16722"/>
                    </a:lnTo>
                    <a:lnTo>
                      <a:pt x="20592" y="16374"/>
                    </a:lnTo>
                    <a:lnTo>
                      <a:pt x="20816" y="16374"/>
                    </a:lnTo>
                    <a:lnTo>
                      <a:pt x="20928" y="1620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85" name="AutoShape 11">
                <a:extLst>
                  <a:ext uri="{FF2B5EF4-FFF2-40B4-BE49-F238E27FC236}">
                    <a16:creationId xmlns:a16="http://schemas.microsoft.com/office/drawing/2014/main" id="{4D60C92A-0E54-41AF-952E-6F099323B0DF}"/>
                  </a:ext>
                </a:extLst>
              </p:cNvPr>
              <p:cNvSpPr>
                <a:spLocks/>
              </p:cNvSpPr>
              <p:nvPr/>
            </p:nvSpPr>
            <p:spPr bwMode="auto">
              <a:xfrm>
                <a:off x="1600614" y="508243"/>
                <a:ext cx="403826" cy="422677"/>
              </a:xfrm>
              <a:custGeom>
                <a:avLst/>
                <a:gdLst>
                  <a:gd name="T0" fmla="*/ 201913 w 21600"/>
                  <a:gd name="T1" fmla="*/ 211339 h 21600"/>
                  <a:gd name="T2" fmla="*/ 201913 w 21600"/>
                  <a:gd name="T3" fmla="*/ 211339 h 21600"/>
                  <a:gd name="T4" fmla="*/ 201913 w 21600"/>
                  <a:gd name="T5" fmla="*/ 211339 h 21600"/>
                  <a:gd name="T6" fmla="*/ 201913 w 21600"/>
                  <a:gd name="T7" fmla="*/ 21133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6215" y="8370"/>
                    </a:moveTo>
                    <a:lnTo>
                      <a:pt x="7148" y="8505"/>
                    </a:lnTo>
                    <a:lnTo>
                      <a:pt x="7148" y="8235"/>
                    </a:lnTo>
                    <a:lnTo>
                      <a:pt x="7303" y="8235"/>
                    </a:lnTo>
                    <a:lnTo>
                      <a:pt x="8235" y="8640"/>
                    </a:lnTo>
                    <a:lnTo>
                      <a:pt x="8546" y="8640"/>
                    </a:lnTo>
                    <a:lnTo>
                      <a:pt x="9012" y="8775"/>
                    </a:lnTo>
                    <a:lnTo>
                      <a:pt x="10411" y="9315"/>
                    </a:lnTo>
                    <a:lnTo>
                      <a:pt x="10722" y="9585"/>
                    </a:lnTo>
                    <a:lnTo>
                      <a:pt x="10722" y="9855"/>
                    </a:lnTo>
                    <a:lnTo>
                      <a:pt x="10566" y="10125"/>
                    </a:lnTo>
                    <a:lnTo>
                      <a:pt x="10566" y="9990"/>
                    </a:lnTo>
                    <a:lnTo>
                      <a:pt x="11343" y="9990"/>
                    </a:lnTo>
                    <a:lnTo>
                      <a:pt x="11499" y="10125"/>
                    </a:lnTo>
                    <a:lnTo>
                      <a:pt x="11810" y="10260"/>
                    </a:lnTo>
                    <a:lnTo>
                      <a:pt x="11810" y="10530"/>
                    </a:lnTo>
                    <a:lnTo>
                      <a:pt x="11965" y="10800"/>
                    </a:lnTo>
                    <a:lnTo>
                      <a:pt x="12120" y="11474"/>
                    </a:lnTo>
                    <a:lnTo>
                      <a:pt x="12120" y="13229"/>
                    </a:lnTo>
                    <a:lnTo>
                      <a:pt x="11654" y="14174"/>
                    </a:lnTo>
                    <a:lnTo>
                      <a:pt x="11654" y="14714"/>
                    </a:lnTo>
                    <a:lnTo>
                      <a:pt x="11343" y="15524"/>
                    </a:lnTo>
                    <a:lnTo>
                      <a:pt x="10877" y="15794"/>
                    </a:lnTo>
                    <a:lnTo>
                      <a:pt x="10877" y="15929"/>
                    </a:lnTo>
                    <a:lnTo>
                      <a:pt x="10722" y="15929"/>
                    </a:lnTo>
                    <a:lnTo>
                      <a:pt x="10566" y="16064"/>
                    </a:lnTo>
                    <a:lnTo>
                      <a:pt x="9634" y="16064"/>
                    </a:lnTo>
                    <a:lnTo>
                      <a:pt x="9634" y="15929"/>
                    </a:lnTo>
                    <a:lnTo>
                      <a:pt x="9323" y="15929"/>
                    </a:lnTo>
                    <a:lnTo>
                      <a:pt x="8702" y="16469"/>
                    </a:lnTo>
                    <a:lnTo>
                      <a:pt x="8546" y="16874"/>
                    </a:lnTo>
                    <a:lnTo>
                      <a:pt x="8546" y="17144"/>
                    </a:lnTo>
                    <a:lnTo>
                      <a:pt x="8702" y="17279"/>
                    </a:lnTo>
                    <a:lnTo>
                      <a:pt x="8857" y="17549"/>
                    </a:lnTo>
                    <a:lnTo>
                      <a:pt x="9012" y="17684"/>
                    </a:lnTo>
                    <a:lnTo>
                      <a:pt x="9479" y="17819"/>
                    </a:lnTo>
                    <a:lnTo>
                      <a:pt x="9789" y="17954"/>
                    </a:lnTo>
                    <a:lnTo>
                      <a:pt x="10566" y="17954"/>
                    </a:lnTo>
                    <a:lnTo>
                      <a:pt x="10877" y="17684"/>
                    </a:lnTo>
                    <a:lnTo>
                      <a:pt x="11188" y="17684"/>
                    </a:lnTo>
                    <a:lnTo>
                      <a:pt x="11343" y="17549"/>
                    </a:lnTo>
                    <a:lnTo>
                      <a:pt x="11343" y="17414"/>
                    </a:lnTo>
                    <a:lnTo>
                      <a:pt x="11188" y="17279"/>
                    </a:lnTo>
                    <a:lnTo>
                      <a:pt x="12587" y="18494"/>
                    </a:lnTo>
                    <a:lnTo>
                      <a:pt x="13519" y="18629"/>
                    </a:lnTo>
                    <a:lnTo>
                      <a:pt x="13519" y="19169"/>
                    </a:lnTo>
                    <a:lnTo>
                      <a:pt x="13674" y="19439"/>
                    </a:lnTo>
                    <a:lnTo>
                      <a:pt x="14296" y="19979"/>
                    </a:lnTo>
                    <a:lnTo>
                      <a:pt x="14917" y="20114"/>
                    </a:lnTo>
                    <a:lnTo>
                      <a:pt x="14917" y="20249"/>
                    </a:lnTo>
                    <a:lnTo>
                      <a:pt x="15228" y="20249"/>
                    </a:lnTo>
                    <a:lnTo>
                      <a:pt x="15539" y="20384"/>
                    </a:lnTo>
                    <a:lnTo>
                      <a:pt x="15694" y="20654"/>
                    </a:lnTo>
                    <a:lnTo>
                      <a:pt x="16005" y="20924"/>
                    </a:lnTo>
                    <a:lnTo>
                      <a:pt x="16005" y="21059"/>
                    </a:lnTo>
                    <a:lnTo>
                      <a:pt x="16161" y="21059"/>
                    </a:lnTo>
                    <a:lnTo>
                      <a:pt x="16627" y="21464"/>
                    </a:lnTo>
                    <a:lnTo>
                      <a:pt x="16938" y="21599"/>
                    </a:lnTo>
                    <a:lnTo>
                      <a:pt x="17093" y="21599"/>
                    </a:lnTo>
                    <a:lnTo>
                      <a:pt x="17248" y="21464"/>
                    </a:lnTo>
                    <a:lnTo>
                      <a:pt x="17248" y="20924"/>
                    </a:lnTo>
                    <a:lnTo>
                      <a:pt x="16782" y="20114"/>
                    </a:lnTo>
                    <a:lnTo>
                      <a:pt x="16471" y="19844"/>
                    </a:lnTo>
                    <a:lnTo>
                      <a:pt x="16316" y="19574"/>
                    </a:lnTo>
                    <a:lnTo>
                      <a:pt x="16005" y="19574"/>
                    </a:lnTo>
                    <a:lnTo>
                      <a:pt x="16005" y="19439"/>
                    </a:lnTo>
                    <a:lnTo>
                      <a:pt x="15850" y="19304"/>
                    </a:lnTo>
                    <a:lnTo>
                      <a:pt x="16005" y="19169"/>
                    </a:lnTo>
                    <a:lnTo>
                      <a:pt x="16316" y="19169"/>
                    </a:lnTo>
                    <a:lnTo>
                      <a:pt x="17248" y="19574"/>
                    </a:lnTo>
                    <a:lnTo>
                      <a:pt x="17715" y="19709"/>
                    </a:lnTo>
                    <a:lnTo>
                      <a:pt x="18336" y="20249"/>
                    </a:lnTo>
                    <a:lnTo>
                      <a:pt x="18492" y="20519"/>
                    </a:lnTo>
                    <a:lnTo>
                      <a:pt x="18647" y="20654"/>
                    </a:lnTo>
                    <a:lnTo>
                      <a:pt x="18647" y="20789"/>
                    </a:lnTo>
                    <a:lnTo>
                      <a:pt x="18802" y="20789"/>
                    </a:lnTo>
                    <a:lnTo>
                      <a:pt x="19113" y="20519"/>
                    </a:lnTo>
                    <a:lnTo>
                      <a:pt x="19113" y="20384"/>
                    </a:lnTo>
                    <a:lnTo>
                      <a:pt x="19269" y="20249"/>
                    </a:lnTo>
                    <a:lnTo>
                      <a:pt x="19269" y="19979"/>
                    </a:lnTo>
                    <a:lnTo>
                      <a:pt x="19424" y="19574"/>
                    </a:lnTo>
                    <a:lnTo>
                      <a:pt x="19424" y="19304"/>
                    </a:lnTo>
                    <a:lnTo>
                      <a:pt x="19113" y="18764"/>
                    </a:lnTo>
                    <a:lnTo>
                      <a:pt x="17870" y="17684"/>
                    </a:lnTo>
                    <a:lnTo>
                      <a:pt x="17559" y="17549"/>
                    </a:lnTo>
                    <a:lnTo>
                      <a:pt x="17404" y="17414"/>
                    </a:lnTo>
                    <a:lnTo>
                      <a:pt x="17248" y="17414"/>
                    </a:lnTo>
                    <a:lnTo>
                      <a:pt x="17093" y="17279"/>
                    </a:lnTo>
                    <a:lnTo>
                      <a:pt x="16938" y="17009"/>
                    </a:lnTo>
                    <a:lnTo>
                      <a:pt x="16938" y="16874"/>
                    </a:lnTo>
                    <a:lnTo>
                      <a:pt x="16782" y="16874"/>
                    </a:lnTo>
                    <a:lnTo>
                      <a:pt x="16471" y="16604"/>
                    </a:lnTo>
                    <a:lnTo>
                      <a:pt x="16161" y="16064"/>
                    </a:lnTo>
                    <a:lnTo>
                      <a:pt x="16161" y="15524"/>
                    </a:lnTo>
                    <a:lnTo>
                      <a:pt x="16005" y="15254"/>
                    </a:lnTo>
                    <a:lnTo>
                      <a:pt x="16005" y="14579"/>
                    </a:lnTo>
                    <a:lnTo>
                      <a:pt x="16316" y="14039"/>
                    </a:lnTo>
                    <a:lnTo>
                      <a:pt x="16627" y="14039"/>
                    </a:lnTo>
                    <a:lnTo>
                      <a:pt x="16782" y="14174"/>
                    </a:lnTo>
                    <a:lnTo>
                      <a:pt x="17093" y="14309"/>
                    </a:lnTo>
                    <a:lnTo>
                      <a:pt x="17248" y="14579"/>
                    </a:lnTo>
                    <a:lnTo>
                      <a:pt x="17248" y="14849"/>
                    </a:lnTo>
                    <a:lnTo>
                      <a:pt x="17404" y="15254"/>
                    </a:lnTo>
                    <a:lnTo>
                      <a:pt x="17404" y="15389"/>
                    </a:lnTo>
                    <a:lnTo>
                      <a:pt x="17559" y="15524"/>
                    </a:lnTo>
                    <a:lnTo>
                      <a:pt x="17715" y="15794"/>
                    </a:lnTo>
                    <a:lnTo>
                      <a:pt x="17870" y="16199"/>
                    </a:lnTo>
                    <a:lnTo>
                      <a:pt x="17870" y="16469"/>
                    </a:lnTo>
                    <a:lnTo>
                      <a:pt x="18025" y="16604"/>
                    </a:lnTo>
                    <a:lnTo>
                      <a:pt x="18025" y="16739"/>
                    </a:lnTo>
                    <a:lnTo>
                      <a:pt x="18181" y="16874"/>
                    </a:lnTo>
                    <a:lnTo>
                      <a:pt x="18492" y="16874"/>
                    </a:lnTo>
                    <a:lnTo>
                      <a:pt x="18802" y="16739"/>
                    </a:lnTo>
                    <a:lnTo>
                      <a:pt x="19113" y="16469"/>
                    </a:lnTo>
                    <a:lnTo>
                      <a:pt x="19269" y="16469"/>
                    </a:lnTo>
                    <a:lnTo>
                      <a:pt x="19579" y="16199"/>
                    </a:lnTo>
                    <a:lnTo>
                      <a:pt x="20512" y="15794"/>
                    </a:lnTo>
                    <a:lnTo>
                      <a:pt x="21133" y="15794"/>
                    </a:lnTo>
                    <a:lnTo>
                      <a:pt x="21600" y="15389"/>
                    </a:lnTo>
                    <a:lnTo>
                      <a:pt x="21289" y="14849"/>
                    </a:lnTo>
                    <a:lnTo>
                      <a:pt x="20978" y="14849"/>
                    </a:lnTo>
                    <a:lnTo>
                      <a:pt x="20823" y="14714"/>
                    </a:lnTo>
                    <a:lnTo>
                      <a:pt x="20667" y="14714"/>
                    </a:lnTo>
                    <a:lnTo>
                      <a:pt x="20667" y="14444"/>
                    </a:lnTo>
                    <a:lnTo>
                      <a:pt x="21444" y="14309"/>
                    </a:lnTo>
                    <a:lnTo>
                      <a:pt x="21444" y="14039"/>
                    </a:lnTo>
                    <a:lnTo>
                      <a:pt x="20978" y="13634"/>
                    </a:lnTo>
                    <a:lnTo>
                      <a:pt x="20978" y="13499"/>
                    </a:lnTo>
                    <a:lnTo>
                      <a:pt x="20823" y="13364"/>
                    </a:lnTo>
                    <a:lnTo>
                      <a:pt x="20356" y="13364"/>
                    </a:lnTo>
                    <a:lnTo>
                      <a:pt x="20356" y="13499"/>
                    </a:lnTo>
                    <a:lnTo>
                      <a:pt x="20046" y="13499"/>
                    </a:lnTo>
                    <a:lnTo>
                      <a:pt x="19890" y="13634"/>
                    </a:lnTo>
                    <a:lnTo>
                      <a:pt x="19735" y="13634"/>
                    </a:lnTo>
                    <a:lnTo>
                      <a:pt x="19735" y="13229"/>
                    </a:lnTo>
                    <a:lnTo>
                      <a:pt x="19579" y="13094"/>
                    </a:lnTo>
                    <a:lnTo>
                      <a:pt x="19579" y="12824"/>
                    </a:lnTo>
                    <a:lnTo>
                      <a:pt x="18958" y="12284"/>
                    </a:lnTo>
                    <a:lnTo>
                      <a:pt x="17715" y="11879"/>
                    </a:lnTo>
                    <a:lnTo>
                      <a:pt x="16782" y="11204"/>
                    </a:lnTo>
                    <a:lnTo>
                      <a:pt x="16627" y="11204"/>
                    </a:lnTo>
                    <a:lnTo>
                      <a:pt x="16471" y="11339"/>
                    </a:lnTo>
                    <a:lnTo>
                      <a:pt x="16005" y="11339"/>
                    </a:lnTo>
                    <a:lnTo>
                      <a:pt x="16005" y="10934"/>
                    </a:lnTo>
                    <a:lnTo>
                      <a:pt x="16161" y="10665"/>
                    </a:lnTo>
                    <a:lnTo>
                      <a:pt x="16161" y="10530"/>
                    </a:lnTo>
                    <a:lnTo>
                      <a:pt x="16316" y="10260"/>
                    </a:lnTo>
                    <a:lnTo>
                      <a:pt x="16161" y="10125"/>
                    </a:lnTo>
                    <a:lnTo>
                      <a:pt x="16938" y="9990"/>
                    </a:lnTo>
                    <a:lnTo>
                      <a:pt x="17093" y="9990"/>
                    </a:lnTo>
                    <a:lnTo>
                      <a:pt x="17093" y="9855"/>
                    </a:lnTo>
                    <a:lnTo>
                      <a:pt x="17248" y="9720"/>
                    </a:lnTo>
                    <a:lnTo>
                      <a:pt x="17248" y="9450"/>
                    </a:lnTo>
                    <a:lnTo>
                      <a:pt x="16938" y="9180"/>
                    </a:lnTo>
                    <a:lnTo>
                      <a:pt x="16938" y="8910"/>
                    </a:lnTo>
                    <a:lnTo>
                      <a:pt x="16782" y="8775"/>
                    </a:lnTo>
                    <a:lnTo>
                      <a:pt x="16938" y="8505"/>
                    </a:lnTo>
                    <a:lnTo>
                      <a:pt x="17093" y="8370"/>
                    </a:lnTo>
                    <a:lnTo>
                      <a:pt x="17093" y="8235"/>
                    </a:lnTo>
                    <a:lnTo>
                      <a:pt x="16938" y="8100"/>
                    </a:lnTo>
                    <a:lnTo>
                      <a:pt x="16938" y="7965"/>
                    </a:lnTo>
                    <a:lnTo>
                      <a:pt x="16627" y="7830"/>
                    </a:lnTo>
                    <a:lnTo>
                      <a:pt x="16161" y="7830"/>
                    </a:lnTo>
                    <a:lnTo>
                      <a:pt x="16161" y="7020"/>
                    </a:lnTo>
                    <a:lnTo>
                      <a:pt x="16005" y="7020"/>
                    </a:lnTo>
                    <a:lnTo>
                      <a:pt x="15850" y="6885"/>
                    </a:lnTo>
                    <a:lnTo>
                      <a:pt x="15539" y="6885"/>
                    </a:lnTo>
                    <a:lnTo>
                      <a:pt x="15228" y="6615"/>
                    </a:lnTo>
                    <a:lnTo>
                      <a:pt x="15228" y="6480"/>
                    </a:lnTo>
                    <a:lnTo>
                      <a:pt x="14917" y="6210"/>
                    </a:lnTo>
                    <a:lnTo>
                      <a:pt x="14762" y="6210"/>
                    </a:lnTo>
                    <a:lnTo>
                      <a:pt x="14451" y="6345"/>
                    </a:lnTo>
                    <a:lnTo>
                      <a:pt x="14296" y="6345"/>
                    </a:lnTo>
                    <a:lnTo>
                      <a:pt x="14141" y="6480"/>
                    </a:lnTo>
                    <a:lnTo>
                      <a:pt x="13674" y="6480"/>
                    </a:lnTo>
                    <a:lnTo>
                      <a:pt x="13674" y="6345"/>
                    </a:lnTo>
                    <a:lnTo>
                      <a:pt x="13830" y="6075"/>
                    </a:lnTo>
                    <a:lnTo>
                      <a:pt x="13830" y="5940"/>
                    </a:lnTo>
                    <a:lnTo>
                      <a:pt x="13985" y="5805"/>
                    </a:lnTo>
                    <a:lnTo>
                      <a:pt x="13985" y="5535"/>
                    </a:lnTo>
                    <a:lnTo>
                      <a:pt x="13830" y="5265"/>
                    </a:lnTo>
                    <a:lnTo>
                      <a:pt x="13674" y="5265"/>
                    </a:lnTo>
                    <a:lnTo>
                      <a:pt x="13364" y="5130"/>
                    </a:lnTo>
                    <a:lnTo>
                      <a:pt x="13208" y="5265"/>
                    </a:lnTo>
                    <a:lnTo>
                      <a:pt x="12897" y="5265"/>
                    </a:lnTo>
                    <a:lnTo>
                      <a:pt x="12742" y="5130"/>
                    </a:lnTo>
                    <a:lnTo>
                      <a:pt x="12431" y="4995"/>
                    </a:lnTo>
                    <a:lnTo>
                      <a:pt x="12120" y="4725"/>
                    </a:lnTo>
                    <a:lnTo>
                      <a:pt x="11654" y="3915"/>
                    </a:lnTo>
                    <a:lnTo>
                      <a:pt x="11188" y="3645"/>
                    </a:lnTo>
                    <a:lnTo>
                      <a:pt x="10256" y="3240"/>
                    </a:lnTo>
                    <a:lnTo>
                      <a:pt x="8857" y="3105"/>
                    </a:lnTo>
                    <a:lnTo>
                      <a:pt x="8702" y="3105"/>
                    </a:lnTo>
                    <a:lnTo>
                      <a:pt x="8391" y="3240"/>
                    </a:lnTo>
                    <a:lnTo>
                      <a:pt x="7614" y="3240"/>
                    </a:lnTo>
                    <a:lnTo>
                      <a:pt x="7458" y="2970"/>
                    </a:lnTo>
                    <a:lnTo>
                      <a:pt x="7303" y="2565"/>
                    </a:lnTo>
                    <a:lnTo>
                      <a:pt x="6060" y="2970"/>
                    </a:lnTo>
                    <a:lnTo>
                      <a:pt x="6060" y="2835"/>
                    </a:lnTo>
                    <a:lnTo>
                      <a:pt x="6215" y="2700"/>
                    </a:lnTo>
                    <a:lnTo>
                      <a:pt x="6371" y="2295"/>
                    </a:lnTo>
                    <a:lnTo>
                      <a:pt x="6371" y="1755"/>
                    </a:lnTo>
                    <a:lnTo>
                      <a:pt x="6526" y="1620"/>
                    </a:lnTo>
                    <a:lnTo>
                      <a:pt x="6526" y="1080"/>
                    </a:lnTo>
                    <a:lnTo>
                      <a:pt x="6682" y="810"/>
                    </a:lnTo>
                    <a:lnTo>
                      <a:pt x="6526" y="540"/>
                    </a:lnTo>
                    <a:lnTo>
                      <a:pt x="6215" y="270"/>
                    </a:lnTo>
                    <a:lnTo>
                      <a:pt x="5905" y="270"/>
                    </a:lnTo>
                    <a:lnTo>
                      <a:pt x="5283" y="540"/>
                    </a:lnTo>
                    <a:lnTo>
                      <a:pt x="4661" y="1080"/>
                    </a:lnTo>
                    <a:lnTo>
                      <a:pt x="4351" y="1620"/>
                    </a:lnTo>
                    <a:lnTo>
                      <a:pt x="4351" y="1890"/>
                    </a:lnTo>
                    <a:lnTo>
                      <a:pt x="4195" y="2430"/>
                    </a:lnTo>
                    <a:lnTo>
                      <a:pt x="4195" y="3105"/>
                    </a:lnTo>
                    <a:lnTo>
                      <a:pt x="4351" y="3915"/>
                    </a:lnTo>
                    <a:lnTo>
                      <a:pt x="5594" y="5265"/>
                    </a:lnTo>
                    <a:lnTo>
                      <a:pt x="5594" y="6210"/>
                    </a:lnTo>
                    <a:lnTo>
                      <a:pt x="5438" y="6210"/>
                    </a:lnTo>
                    <a:lnTo>
                      <a:pt x="4972" y="5805"/>
                    </a:lnTo>
                    <a:lnTo>
                      <a:pt x="4351" y="5130"/>
                    </a:lnTo>
                    <a:lnTo>
                      <a:pt x="3729" y="4050"/>
                    </a:lnTo>
                    <a:lnTo>
                      <a:pt x="3418" y="2565"/>
                    </a:lnTo>
                    <a:lnTo>
                      <a:pt x="3418" y="2160"/>
                    </a:lnTo>
                    <a:lnTo>
                      <a:pt x="3574" y="1350"/>
                    </a:lnTo>
                    <a:lnTo>
                      <a:pt x="4040" y="270"/>
                    </a:lnTo>
                    <a:lnTo>
                      <a:pt x="4040" y="135"/>
                    </a:lnTo>
                    <a:lnTo>
                      <a:pt x="3729" y="0"/>
                    </a:lnTo>
                    <a:lnTo>
                      <a:pt x="3107" y="0"/>
                    </a:lnTo>
                    <a:lnTo>
                      <a:pt x="2486" y="270"/>
                    </a:lnTo>
                    <a:lnTo>
                      <a:pt x="1398" y="945"/>
                    </a:lnTo>
                    <a:lnTo>
                      <a:pt x="310" y="2835"/>
                    </a:lnTo>
                    <a:lnTo>
                      <a:pt x="155" y="3780"/>
                    </a:lnTo>
                    <a:lnTo>
                      <a:pt x="155" y="3915"/>
                    </a:lnTo>
                    <a:lnTo>
                      <a:pt x="0" y="3915"/>
                    </a:lnTo>
                    <a:lnTo>
                      <a:pt x="0" y="4050"/>
                    </a:lnTo>
                    <a:lnTo>
                      <a:pt x="466" y="4860"/>
                    </a:lnTo>
                    <a:lnTo>
                      <a:pt x="1398" y="5940"/>
                    </a:lnTo>
                    <a:lnTo>
                      <a:pt x="1709" y="6615"/>
                    </a:lnTo>
                    <a:lnTo>
                      <a:pt x="1864" y="7020"/>
                    </a:lnTo>
                    <a:lnTo>
                      <a:pt x="1709" y="7290"/>
                    </a:lnTo>
                    <a:lnTo>
                      <a:pt x="2020" y="7560"/>
                    </a:lnTo>
                    <a:lnTo>
                      <a:pt x="2330" y="7290"/>
                    </a:lnTo>
                    <a:lnTo>
                      <a:pt x="2486" y="7290"/>
                    </a:lnTo>
                    <a:lnTo>
                      <a:pt x="3107" y="7560"/>
                    </a:lnTo>
                    <a:lnTo>
                      <a:pt x="3729" y="7965"/>
                    </a:lnTo>
                    <a:lnTo>
                      <a:pt x="4817" y="8235"/>
                    </a:lnTo>
                    <a:lnTo>
                      <a:pt x="6215" y="837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86" name="AutoShape 12">
                <a:extLst>
                  <a:ext uri="{FF2B5EF4-FFF2-40B4-BE49-F238E27FC236}">
                    <a16:creationId xmlns:a16="http://schemas.microsoft.com/office/drawing/2014/main" id="{4A83B8BB-5558-4ED7-B8C8-386989CC9FD2}"/>
                  </a:ext>
                </a:extLst>
              </p:cNvPr>
              <p:cNvSpPr>
                <a:spLocks/>
              </p:cNvSpPr>
              <p:nvPr/>
            </p:nvSpPr>
            <p:spPr bwMode="auto">
              <a:xfrm>
                <a:off x="1508101" y="822484"/>
                <a:ext cx="116009" cy="76717"/>
              </a:xfrm>
              <a:custGeom>
                <a:avLst/>
                <a:gdLst>
                  <a:gd name="T0" fmla="*/ 58005 w 21600"/>
                  <a:gd name="T1" fmla="*/ 38359 h 21600"/>
                  <a:gd name="T2" fmla="*/ 58005 w 21600"/>
                  <a:gd name="T3" fmla="*/ 38359 h 21600"/>
                  <a:gd name="T4" fmla="*/ 58005 w 21600"/>
                  <a:gd name="T5" fmla="*/ 38359 h 21600"/>
                  <a:gd name="T6" fmla="*/ 58005 w 21600"/>
                  <a:gd name="T7" fmla="*/ 3835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20" y="13406"/>
                    </a:moveTo>
                    <a:lnTo>
                      <a:pt x="0" y="17131"/>
                    </a:lnTo>
                    <a:lnTo>
                      <a:pt x="540" y="17131"/>
                    </a:lnTo>
                    <a:lnTo>
                      <a:pt x="1080" y="16386"/>
                    </a:lnTo>
                    <a:lnTo>
                      <a:pt x="3240" y="16386"/>
                    </a:lnTo>
                    <a:lnTo>
                      <a:pt x="4319" y="17875"/>
                    </a:lnTo>
                    <a:lnTo>
                      <a:pt x="4319" y="19365"/>
                    </a:lnTo>
                    <a:lnTo>
                      <a:pt x="5939" y="21599"/>
                    </a:lnTo>
                    <a:lnTo>
                      <a:pt x="8100" y="21599"/>
                    </a:lnTo>
                    <a:lnTo>
                      <a:pt x="9180" y="20855"/>
                    </a:lnTo>
                    <a:lnTo>
                      <a:pt x="14579" y="16386"/>
                    </a:lnTo>
                    <a:lnTo>
                      <a:pt x="19440" y="17875"/>
                    </a:lnTo>
                    <a:lnTo>
                      <a:pt x="21599" y="15641"/>
                    </a:lnTo>
                    <a:lnTo>
                      <a:pt x="21599" y="14896"/>
                    </a:lnTo>
                    <a:lnTo>
                      <a:pt x="17820" y="9682"/>
                    </a:lnTo>
                    <a:lnTo>
                      <a:pt x="16199" y="8937"/>
                    </a:lnTo>
                    <a:lnTo>
                      <a:pt x="15660" y="8193"/>
                    </a:lnTo>
                    <a:lnTo>
                      <a:pt x="14579" y="7448"/>
                    </a:lnTo>
                    <a:lnTo>
                      <a:pt x="13499" y="5958"/>
                    </a:lnTo>
                    <a:lnTo>
                      <a:pt x="10260" y="3724"/>
                    </a:lnTo>
                    <a:lnTo>
                      <a:pt x="9180" y="3724"/>
                    </a:lnTo>
                    <a:lnTo>
                      <a:pt x="8639" y="0"/>
                    </a:lnTo>
                    <a:lnTo>
                      <a:pt x="5939" y="5213"/>
                    </a:lnTo>
                    <a:lnTo>
                      <a:pt x="4860" y="5213"/>
                    </a:lnTo>
                    <a:lnTo>
                      <a:pt x="4319" y="5958"/>
                    </a:lnTo>
                    <a:lnTo>
                      <a:pt x="3240" y="6703"/>
                    </a:lnTo>
                    <a:lnTo>
                      <a:pt x="1620" y="8937"/>
                    </a:lnTo>
                    <a:lnTo>
                      <a:pt x="1620" y="13406"/>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87" name="AutoShape 13">
                <a:extLst>
                  <a:ext uri="{FF2B5EF4-FFF2-40B4-BE49-F238E27FC236}">
                    <a16:creationId xmlns:a16="http://schemas.microsoft.com/office/drawing/2014/main" id="{3CAE1C0C-00EA-4ED3-8DEB-BBBA26113857}"/>
                  </a:ext>
                </a:extLst>
              </p:cNvPr>
              <p:cNvSpPr>
                <a:spLocks/>
              </p:cNvSpPr>
              <p:nvPr/>
            </p:nvSpPr>
            <p:spPr bwMode="auto">
              <a:xfrm>
                <a:off x="1214411" y="394644"/>
                <a:ext cx="121882" cy="160810"/>
              </a:xfrm>
              <a:custGeom>
                <a:avLst/>
                <a:gdLst>
                  <a:gd name="T0" fmla="*/ 60941 w 21600"/>
                  <a:gd name="T1" fmla="*/ 80405 h 21600"/>
                  <a:gd name="T2" fmla="*/ 60941 w 21600"/>
                  <a:gd name="T3" fmla="*/ 80405 h 21600"/>
                  <a:gd name="T4" fmla="*/ 60941 w 21600"/>
                  <a:gd name="T5" fmla="*/ 80405 h 21600"/>
                  <a:gd name="T6" fmla="*/ 60941 w 21600"/>
                  <a:gd name="T7" fmla="*/ 8040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600" y="8498"/>
                    </a:moveTo>
                    <a:lnTo>
                      <a:pt x="3085" y="8144"/>
                    </a:lnTo>
                    <a:lnTo>
                      <a:pt x="514" y="8144"/>
                    </a:lnTo>
                    <a:lnTo>
                      <a:pt x="514" y="8498"/>
                    </a:lnTo>
                    <a:lnTo>
                      <a:pt x="0" y="8852"/>
                    </a:lnTo>
                    <a:lnTo>
                      <a:pt x="0" y="9914"/>
                    </a:lnTo>
                    <a:lnTo>
                      <a:pt x="514" y="10977"/>
                    </a:lnTo>
                    <a:lnTo>
                      <a:pt x="514" y="11685"/>
                    </a:lnTo>
                    <a:lnTo>
                      <a:pt x="1028" y="12393"/>
                    </a:lnTo>
                    <a:lnTo>
                      <a:pt x="1542" y="13455"/>
                    </a:lnTo>
                    <a:lnTo>
                      <a:pt x="3600" y="14872"/>
                    </a:lnTo>
                    <a:lnTo>
                      <a:pt x="5142" y="15226"/>
                    </a:lnTo>
                    <a:lnTo>
                      <a:pt x="7200" y="16642"/>
                    </a:lnTo>
                    <a:lnTo>
                      <a:pt x="8228" y="18059"/>
                    </a:lnTo>
                    <a:lnTo>
                      <a:pt x="8228" y="18767"/>
                    </a:lnTo>
                    <a:lnTo>
                      <a:pt x="8742" y="19121"/>
                    </a:lnTo>
                    <a:lnTo>
                      <a:pt x="8742" y="19829"/>
                    </a:lnTo>
                    <a:lnTo>
                      <a:pt x="11314" y="21600"/>
                    </a:lnTo>
                    <a:lnTo>
                      <a:pt x="14400" y="21600"/>
                    </a:lnTo>
                    <a:lnTo>
                      <a:pt x="16457" y="21245"/>
                    </a:lnTo>
                    <a:lnTo>
                      <a:pt x="19542" y="20183"/>
                    </a:lnTo>
                    <a:lnTo>
                      <a:pt x="20571" y="19475"/>
                    </a:lnTo>
                    <a:lnTo>
                      <a:pt x="21599" y="18413"/>
                    </a:lnTo>
                    <a:lnTo>
                      <a:pt x="21599" y="15580"/>
                    </a:lnTo>
                    <a:lnTo>
                      <a:pt x="21085" y="13455"/>
                    </a:lnTo>
                    <a:lnTo>
                      <a:pt x="20571" y="12039"/>
                    </a:lnTo>
                    <a:lnTo>
                      <a:pt x="20571" y="9560"/>
                    </a:lnTo>
                    <a:lnTo>
                      <a:pt x="20057" y="9560"/>
                    </a:lnTo>
                    <a:lnTo>
                      <a:pt x="19542" y="9914"/>
                    </a:lnTo>
                    <a:lnTo>
                      <a:pt x="16457" y="9914"/>
                    </a:lnTo>
                    <a:lnTo>
                      <a:pt x="15428" y="9560"/>
                    </a:lnTo>
                    <a:lnTo>
                      <a:pt x="15428" y="8498"/>
                    </a:lnTo>
                    <a:lnTo>
                      <a:pt x="15942" y="8144"/>
                    </a:lnTo>
                    <a:lnTo>
                      <a:pt x="16457" y="7436"/>
                    </a:lnTo>
                    <a:lnTo>
                      <a:pt x="17485" y="7081"/>
                    </a:lnTo>
                    <a:lnTo>
                      <a:pt x="18514" y="6373"/>
                    </a:lnTo>
                    <a:lnTo>
                      <a:pt x="19542" y="6373"/>
                    </a:lnTo>
                    <a:lnTo>
                      <a:pt x="20057" y="5665"/>
                    </a:lnTo>
                    <a:lnTo>
                      <a:pt x="20057" y="5311"/>
                    </a:lnTo>
                    <a:lnTo>
                      <a:pt x="20571" y="4249"/>
                    </a:lnTo>
                    <a:lnTo>
                      <a:pt x="20571" y="3540"/>
                    </a:lnTo>
                    <a:lnTo>
                      <a:pt x="19542" y="2124"/>
                    </a:lnTo>
                    <a:lnTo>
                      <a:pt x="18514" y="1770"/>
                    </a:lnTo>
                    <a:lnTo>
                      <a:pt x="17485" y="0"/>
                    </a:lnTo>
                    <a:lnTo>
                      <a:pt x="16457" y="0"/>
                    </a:lnTo>
                    <a:lnTo>
                      <a:pt x="14914" y="354"/>
                    </a:lnTo>
                    <a:lnTo>
                      <a:pt x="13885" y="708"/>
                    </a:lnTo>
                    <a:lnTo>
                      <a:pt x="10285" y="708"/>
                    </a:lnTo>
                    <a:lnTo>
                      <a:pt x="9257" y="354"/>
                    </a:lnTo>
                    <a:lnTo>
                      <a:pt x="8228" y="354"/>
                    </a:lnTo>
                    <a:lnTo>
                      <a:pt x="6171" y="1062"/>
                    </a:lnTo>
                    <a:lnTo>
                      <a:pt x="5657" y="1416"/>
                    </a:lnTo>
                    <a:lnTo>
                      <a:pt x="5142" y="2478"/>
                    </a:lnTo>
                    <a:lnTo>
                      <a:pt x="5142" y="4249"/>
                    </a:lnTo>
                    <a:lnTo>
                      <a:pt x="5657" y="4957"/>
                    </a:lnTo>
                    <a:lnTo>
                      <a:pt x="6171" y="6019"/>
                    </a:lnTo>
                    <a:lnTo>
                      <a:pt x="7200" y="6373"/>
                    </a:lnTo>
                    <a:lnTo>
                      <a:pt x="7200" y="6727"/>
                    </a:lnTo>
                    <a:lnTo>
                      <a:pt x="8228" y="7436"/>
                    </a:lnTo>
                    <a:lnTo>
                      <a:pt x="8228" y="8144"/>
                    </a:lnTo>
                    <a:lnTo>
                      <a:pt x="8742" y="8498"/>
                    </a:lnTo>
                    <a:lnTo>
                      <a:pt x="8742" y="9206"/>
                    </a:lnTo>
                    <a:lnTo>
                      <a:pt x="8228" y="9914"/>
                    </a:lnTo>
                    <a:lnTo>
                      <a:pt x="7200" y="10268"/>
                    </a:lnTo>
                    <a:lnTo>
                      <a:pt x="6685" y="10268"/>
                    </a:lnTo>
                    <a:lnTo>
                      <a:pt x="6171" y="9914"/>
                    </a:lnTo>
                    <a:lnTo>
                      <a:pt x="5142" y="9560"/>
                    </a:lnTo>
                    <a:lnTo>
                      <a:pt x="3600" y="8498"/>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88" name="AutoShape 14">
                <a:extLst>
                  <a:ext uri="{FF2B5EF4-FFF2-40B4-BE49-F238E27FC236}">
                    <a16:creationId xmlns:a16="http://schemas.microsoft.com/office/drawing/2014/main" id="{74848CAA-45E2-4FB7-B89D-F32B5BF0C6E4}"/>
                  </a:ext>
                </a:extLst>
              </p:cNvPr>
              <p:cNvSpPr>
                <a:spLocks/>
              </p:cNvSpPr>
              <p:nvPr/>
            </p:nvSpPr>
            <p:spPr bwMode="auto">
              <a:xfrm>
                <a:off x="1423665" y="410135"/>
                <a:ext cx="98388" cy="140155"/>
              </a:xfrm>
              <a:custGeom>
                <a:avLst/>
                <a:gdLst>
                  <a:gd name="T0" fmla="*/ 49194 w 21600"/>
                  <a:gd name="T1" fmla="*/ 70078 h 21600"/>
                  <a:gd name="T2" fmla="*/ 49194 w 21600"/>
                  <a:gd name="T3" fmla="*/ 70078 h 21600"/>
                  <a:gd name="T4" fmla="*/ 49194 w 21600"/>
                  <a:gd name="T5" fmla="*/ 70078 h 21600"/>
                  <a:gd name="T6" fmla="*/ 49194 w 21600"/>
                  <a:gd name="T7" fmla="*/ 700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8258" y="0"/>
                    </a:lnTo>
                    <a:lnTo>
                      <a:pt x="6988" y="407"/>
                    </a:lnTo>
                    <a:lnTo>
                      <a:pt x="6352" y="815"/>
                    </a:lnTo>
                    <a:lnTo>
                      <a:pt x="6352" y="407"/>
                    </a:lnTo>
                    <a:lnTo>
                      <a:pt x="5082" y="407"/>
                    </a:lnTo>
                    <a:lnTo>
                      <a:pt x="4447" y="815"/>
                    </a:lnTo>
                    <a:lnTo>
                      <a:pt x="1905" y="4075"/>
                    </a:lnTo>
                    <a:lnTo>
                      <a:pt x="1270" y="4483"/>
                    </a:lnTo>
                    <a:lnTo>
                      <a:pt x="0" y="6113"/>
                    </a:lnTo>
                    <a:lnTo>
                      <a:pt x="635" y="6520"/>
                    </a:lnTo>
                    <a:lnTo>
                      <a:pt x="1270" y="7335"/>
                    </a:lnTo>
                    <a:lnTo>
                      <a:pt x="1270" y="8558"/>
                    </a:lnTo>
                    <a:lnTo>
                      <a:pt x="635" y="9373"/>
                    </a:lnTo>
                    <a:lnTo>
                      <a:pt x="635" y="12226"/>
                    </a:lnTo>
                    <a:lnTo>
                      <a:pt x="1270" y="13449"/>
                    </a:lnTo>
                    <a:lnTo>
                      <a:pt x="1905" y="15079"/>
                    </a:lnTo>
                    <a:lnTo>
                      <a:pt x="2541" y="21192"/>
                    </a:lnTo>
                    <a:lnTo>
                      <a:pt x="3176" y="21599"/>
                    </a:lnTo>
                    <a:lnTo>
                      <a:pt x="5717" y="21599"/>
                    </a:lnTo>
                    <a:lnTo>
                      <a:pt x="6352" y="21192"/>
                    </a:lnTo>
                    <a:lnTo>
                      <a:pt x="7623" y="20784"/>
                    </a:lnTo>
                    <a:lnTo>
                      <a:pt x="7623" y="19969"/>
                    </a:lnTo>
                    <a:lnTo>
                      <a:pt x="8258" y="18339"/>
                    </a:lnTo>
                    <a:lnTo>
                      <a:pt x="7623" y="17932"/>
                    </a:lnTo>
                    <a:lnTo>
                      <a:pt x="7623" y="16709"/>
                    </a:lnTo>
                    <a:lnTo>
                      <a:pt x="6988" y="15894"/>
                    </a:lnTo>
                    <a:lnTo>
                      <a:pt x="6988" y="15486"/>
                    </a:lnTo>
                    <a:lnTo>
                      <a:pt x="7623" y="14671"/>
                    </a:lnTo>
                    <a:lnTo>
                      <a:pt x="8258" y="14264"/>
                    </a:lnTo>
                    <a:lnTo>
                      <a:pt x="9529" y="13856"/>
                    </a:lnTo>
                    <a:lnTo>
                      <a:pt x="12070" y="13856"/>
                    </a:lnTo>
                    <a:lnTo>
                      <a:pt x="12705" y="13449"/>
                    </a:lnTo>
                    <a:lnTo>
                      <a:pt x="13976" y="13449"/>
                    </a:lnTo>
                    <a:lnTo>
                      <a:pt x="16517" y="11818"/>
                    </a:lnTo>
                    <a:lnTo>
                      <a:pt x="17152" y="10596"/>
                    </a:lnTo>
                    <a:lnTo>
                      <a:pt x="17152" y="10188"/>
                    </a:lnTo>
                    <a:lnTo>
                      <a:pt x="17788" y="9781"/>
                    </a:lnTo>
                    <a:lnTo>
                      <a:pt x="19058" y="8558"/>
                    </a:lnTo>
                    <a:lnTo>
                      <a:pt x="19694" y="7743"/>
                    </a:lnTo>
                    <a:lnTo>
                      <a:pt x="19694" y="6113"/>
                    </a:lnTo>
                    <a:lnTo>
                      <a:pt x="20329" y="4890"/>
                    </a:lnTo>
                    <a:lnTo>
                      <a:pt x="20329" y="4483"/>
                    </a:lnTo>
                    <a:lnTo>
                      <a:pt x="21599" y="3667"/>
                    </a:lnTo>
                    <a:lnTo>
                      <a:pt x="21599" y="2445"/>
                    </a:lnTo>
                    <a:lnTo>
                      <a:pt x="20964" y="2037"/>
                    </a:lnTo>
                    <a:lnTo>
                      <a:pt x="19694" y="1630"/>
                    </a:lnTo>
                    <a:lnTo>
                      <a:pt x="13976" y="1630"/>
                    </a:lnTo>
                    <a:lnTo>
                      <a:pt x="11435" y="815"/>
                    </a:lnTo>
                    <a:lnTo>
                      <a:pt x="10800" y="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89" name="AutoShape 15">
                <a:extLst>
                  <a:ext uri="{FF2B5EF4-FFF2-40B4-BE49-F238E27FC236}">
                    <a16:creationId xmlns:a16="http://schemas.microsoft.com/office/drawing/2014/main" id="{6CD94E2A-8A1F-4B57-9443-2AF92CED598A}"/>
                  </a:ext>
                </a:extLst>
              </p:cNvPr>
              <p:cNvSpPr>
                <a:spLocks/>
              </p:cNvSpPr>
              <p:nvPr/>
            </p:nvSpPr>
            <p:spPr bwMode="auto">
              <a:xfrm>
                <a:off x="842892" y="373252"/>
                <a:ext cx="150517" cy="153433"/>
              </a:xfrm>
              <a:custGeom>
                <a:avLst/>
                <a:gdLst>
                  <a:gd name="T0" fmla="*/ 75259 w 21600"/>
                  <a:gd name="T1" fmla="*/ 76717 h 21600"/>
                  <a:gd name="T2" fmla="*/ 75259 w 21600"/>
                  <a:gd name="T3" fmla="*/ 76717 h 21600"/>
                  <a:gd name="T4" fmla="*/ 75259 w 21600"/>
                  <a:gd name="T5" fmla="*/ 76717 h 21600"/>
                  <a:gd name="T6" fmla="*/ 75259 w 21600"/>
                  <a:gd name="T7" fmla="*/ 7671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830" y="14896"/>
                    </a:moveTo>
                    <a:lnTo>
                      <a:pt x="415" y="14896"/>
                    </a:lnTo>
                    <a:lnTo>
                      <a:pt x="0" y="15268"/>
                    </a:lnTo>
                    <a:lnTo>
                      <a:pt x="0" y="16758"/>
                    </a:lnTo>
                    <a:lnTo>
                      <a:pt x="830" y="17131"/>
                    </a:lnTo>
                    <a:lnTo>
                      <a:pt x="1246" y="17503"/>
                    </a:lnTo>
                    <a:lnTo>
                      <a:pt x="1661" y="17503"/>
                    </a:lnTo>
                    <a:lnTo>
                      <a:pt x="2076" y="17875"/>
                    </a:lnTo>
                    <a:lnTo>
                      <a:pt x="2907" y="19365"/>
                    </a:lnTo>
                    <a:lnTo>
                      <a:pt x="2907" y="20482"/>
                    </a:lnTo>
                    <a:lnTo>
                      <a:pt x="3323" y="20482"/>
                    </a:lnTo>
                    <a:lnTo>
                      <a:pt x="4153" y="21227"/>
                    </a:lnTo>
                    <a:lnTo>
                      <a:pt x="4984" y="21599"/>
                    </a:lnTo>
                    <a:lnTo>
                      <a:pt x="5815" y="21599"/>
                    </a:lnTo>
                    <a:lnTo>
                      <a:pt x="7061" y="20482"/>
                    </a:lnTo>
                    <a:lnTo>
                      <a:pt x="7061" y="20110"/>
                    </a:lnTo>
                    <a:lnTo>
                      <a:pt x="7476" y="19737"/>
                    </a:lnTo>
                    <a:lnTo>
                      <a:pt x="7892" y="19737"/>
                    </a:lnTo>
                    <a:lnTo>
                      <a:pt x="8723" y="19365"/>
                    </a:lnTo>
                    <a:lnTo>
                      <a:pt x="9553" y="19737"/>
                    </a:lnTo>
                    <a:lnTo>
                      <a:pt x="10384" y="19737"/>
                    </a:lnTo>
                    <a:lnTo>
                      <a:pt x="11215" y="18993"/>
                    </a:lnTo>
                    <a:lnTo>
                      <a:pt x="11215" y="18248"/>
                    </a:lnTo>
                    <a:lnTo>
                      <a:pt x="11630" y="17131"/>
                    </a:lnTo>
                    <a:lnTo>
                      <a:pt x="11630" y="16386"/>
                    </a:lnTo>
                    <a:lnTo>
                      <a:pt x="12461" y="13779"/>
                    </a:lnTo>
                    <a:lnTo>
                      <a:pt x="14123" y="11172"/>
                    </a:lnTo>
                    <a:lnTo>
                      <a:pt x="17030" y="8937"/>
                    </a:lnTo>
                    <a:lnTo>
                      <a:pt x="21600" y="7448"/>
                    </a:lnTo>
                    <a:lnTo>
                      <a:pt x="21600" y="5958"/>
                    </a:lnTo>
                    <a:lnTo>
                      <a:pt x="21184" y="5586"/>
                    </a:lnTo>
                    <a:lnTo>
                      <a:pt x="19523" y="4841"/>
                    </a:lnTo>
                    <a:lnTo>
                      <a:pt x="18276" y="3724"/>
                    </a:lnTo>
                    <a:lnTo>
                      <a:pt x="18276" y="3351"/>
                    </a:lnTo>
                    <a:lnTo>
                      <a:pt x="17446" y="2606"/>
                    </a:lnTo>
                    <a:lnTo>
                      <a:pt x="16200" y="2606"/>
                    </a:lnTo>
                    <a:lnTo>
                      <a:pt x="14953" y="3724"/>
                    </a:lnTo>
                    <a:lnTo>
                      <a:pt x="14538" y="3724"/>
                    </a:lnTo>
                    <a:lnTo>
                      <a:pt x="14538" y="4096"/>
                    </a:lnTo>
                    <a:lnTo>
                      <a:pt x="14123" y="4096"/>
                    </a:lnTo>
                    <a:lnTo>
                      <a:pt x="13707" y="3724"/>
                    </a:lnTo>
                    <a:lnTo>
                      <a:pt x="13707" y="2979"/>
                    </a:lnTo>
                    <a:lnTo>
                      <a:pt x="12046" y="1489"/>
                    </a:lnTo>
                    <a:lnTo>
                      <a:pt x="10800" y="1489"/>
                    </a:lnTo>
                    <a:lnTo>
                      <a:pt x="10384" y="2234"/>
                    </a:lnTo>
                    <a:lnTo>
                      <a:pt x="8723" y="1862"/>
                    </a:lnTo>
                    <a:lnTo>
                      <a:pt x="9138" y="1489"/>
                    </a:lnTo>
                    <a:lnTo>
                      <a:pt x="9138" y="1117"/>
                    </a:lnTo>
                    <a:lnTo>
                      <a:pt x="9553" y="744"/>
                    </a:lnTo>
                    <a:lnTo>
                      <a:pt x="9553" y="0"/>
                    </a:lnTo>
                    <a:lnTo>
                      <a:pt x="8307" y="0"/>
                    </a:lnTo>
                    <a:lnTo>
                      <a:pt x="7061" y="372"/>
                    </a:lnTo>
                    <a:lnTo>
                      <a:pt x="6230" y="744"/>
                    </a:lnTo>
                    <a:lnTo>
                      <a:pt x="5399" y="1489"/>
                    </a:lnTo>
                    <a:lnTo>
                      <a:pt x="5399" y="1862"/>
                    </a:lnTo>
                    <a:lnTo>
                      <a:pt x="3738" y="1862"/>
                    </a:lnTo>
                    <a:lnTo>
                      <a:pt x="3323" y="2234"/>
                    </a:lnTo>
                    <a:lnTo>
                      <a:pt x="3323" y="2606"/>
                    </a:lnTo>
                    <a:lnTo>
                      <a:pt x="2907" y="3351"/>
                    </a:lnTo>
                    <a:lnTo>
                      <a:pt x="2907" y="4468"/>
                    </a:lnTo>
                    <a:lnTo>
                      <a:pt x="3323" y="4841"/>
                    </a:lnTo>
                    <a:lnTo>
                      <a:pt x="3323" y="5213"/>
                    </a:lnTo>
                    <a:lnTo>
                      <a:pt x="3738" y="5586"/>
                    </a:lnTo>
                    <a:lnTo>
                      <a:pt x="3738" y="6703"/>
                    </a:lnTo>
                    <a:lnTo>
                      <a:pt x="2492" y="8937"/>
                    </a:lnTo>
                    <a:lnTo>
                      <a:pt x="1661" y="10055"/>
                    </a:lnTo>
                    <a:lnTo>
                      <a:pt x="1246" y="11917"/>
                    </a:lnTo>
                    <a:lnTo>
                      <a:pt x="830" y="14896"/>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90" name="AutoShape 16">
                <a:extLst>
                  <a:ext uri="{FF2B5EF4-FFF2-40B4-BE49-F238E27FC236}">
                    <a16:creationId xmlns:a16="http://schemas.microsoft.com/office/drawing/2014/main" id="{4A30BD96-ACA3-44A6-83FE-2D9CBEA2C97B}"/>
                  </a:ext>
                </a:extLst>
              </p:cNvPr>
              <p:cNvSpPr>
                <a:spLocks/>
              </p:cNvSpPr>
              <p:nvPr/>
            </p:nvSpPr>
            <p:spPr bwMode="auto">
              <a:xfrm>
                <a:off x="923657" y="447018"/>
                <a:ext cx="337011" cy="246377"/>
              </a:xfrm>
              <a:custGeom>
                <a:avLst/>
                <a:gdLst>
                  <a:gd name="T0" fmla="*/ 168506 w 21600"/>
                  <a:gd name="T1" fmla="*/ 123189 h 21600"/>
                  <a:gd name="T2" fmla="*/ 168506 w 21600"/>
                  <a:gd name="T3" fmla="*/ 123189 h 21600"/>
                  <a:gd name="T4" fmla="*/ 168506 w 21600"/>
                  <a:gd name="T5" fmla="*/ 123189 h 21600"/>
                  <a:gd name="T6" fmla="*/ 168506 w 21600"/>
                  <a:gd name="T7" fmla="*/ 12318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234" y="8593"/>
                    </a:moveTo>
                    <a:lnTo>
                      <a:pt x="2234" y="8825"/>
                    </a:lnTo>
                    <a:lnTo>
                      <a:pt x="3724" y="8825"/>
                    </a:lnTo>
                    <a:lnTo>
                      <a:pt x="3910" y="8593"/>
                    </a:lnTo>
                    <a:lnTo>
                      <a:pt x="4282" y="8593"/>
                    </a:lnTo>
                    <a:lnTo>
                      <a:pt x="4282" y="9290"/>
                    </a:lnTo>
                    <a:lnTo>
                      <a:pt x="4096" y="9754"/>
                    </a:lnTo>
                    <a:lnTo>
                      <a:pt x="3910" y="9987"/>
                    </a:lnTo>
                    <a:lnTo>
                      <a:pt x="3351" y="9987"/>
                    </a:lnTo>
                    <a:lnTo>
                      <a:pt x="2793" y="10219"/>
                    </a:lnTo>
                    <a:lnTo>
                      <a:pt x="2606" y="10219"/>
                    </a:lnTo>
                    <a:lnTo>
                      <a:pt x="2420" y="9987"/>
                    </a:lnTo>
                    <a:lnTo>
                      <a:pt x="1303" y="9987"/>
                    </a:lnTo>
                    <a:lnTo>
                      <a:pt x="931" y="10219"/>
                    </a:lnTo>
                    <a:lnTo>
                      <a:pt x="744" y="10451"/>
                    </a:lnTo>
                    <a:lnTo>
                      <a:pt x="744" y="11845"/>
                    </a:lnTo>
                    <a:lnTo>
                      <a:pt x="931" y="11845"/>
                    </a:lnTo>
                    <a:lnTo>
                      <a:pt x="1303" y="12077"/>
                    </a:lnTo>
                    <a:lnTo>
                      <a:pt x="1862" y="12077"/>
                    </a:lnTo>
                    <a:lnTo>
                      <a:pt x="2420" y="12309"/>
                    </a:lnTo>
                    <a:lnTo>
                      <a:pt x="3351" y="12309"/>
                    </a:lnTo>
                    <a:lnTo>
                      <a:pt x="3910" y="12077"/>
                    </a:lnTo>
                    <a:lnTo>
                      <a:pt x="6331" y="12077"/>
                    </a:lnTo>
                    <a:lnTo>
                      <a:pt x="7448" y="12309"/>
                    </a:lnTo>
                    <a:lnTo>
                      <a:pt x="8006" y="13006"/>
                    </a:lnTo>
                    <a:lnTo>
                      <a:pt x="8006" y="14400"/>
                    </a:lnTo>
                    <a:lnTo>
                      <a:pt x="7820" y="14864"/>
                    </a:lnTo>
                    <a:lnTo>
                      <a:pt x="7448" y="15329"/>
                    </a:lnTo>
                    <a:lnTo>
                      <a:pt x="7075" y="15329"/>
                    </a:lnTo>
                    <a:lnTo>
                      <a:pt x="6517" y="15096"/>
                    </a:lnTo>
                    <a:lnTo>
                      <a:pt x="6331" y="14864"/>
                    </a:lnTo>
                    <a:lnTo>
                      <a:pt x="5213" y="14864"/>
                    </a:lnTo>
                    <a:lnTo>
                      <a:pt x="4655" y="15096"/>
                    </a:lnTo>
                    <a:lnTo>
                      <a:pt x="3910" y="15329"/>
                    </a:lnTo>
                    <a:lnTo>
                      <a:pt x="3724" y="15329"/>
                    </a:lnTo>
                    <a:lnTo>
                      <a:pt x="3537" y="15096"/>
                    </a:lnTo>
                    <a:lnTo>
                      <a:pt x="2793" y="15096"/>
                    </a:lnTo>
                    <a:lnTo>
                      <a:pt x="2420" y="15329"/>
                    </a:lnTo>
                    <a:lnTo>
                      <a:pt x="2234" y="15561"/>
                    </a:lnTo>
                    <a:lnTo>
                      <a:pt x="1862" y="16490"/>
                    </a:lnTo>
                    <a:lnTo>
                      <a:pt x="1862" y="16722"/>
                    </a:lnTo>
                    <a:lnTo>
                      <a:pt x="2234" y="17187"/>
                    </a:lnTo>
                    <a:lnTo>
                      <a:pt x="2420" y="17651"/>
                    </a:lnTo>
                    <a:lnTo>
                      <a:pt x="2979" y="17883"/>
                    </a:lnTo>
                    <a:lnTo>
                      <a:pt x="3724" y="18348"/>
                    </a:lnTo>
                    <a:lnTo>
                      <a:pt x="4468" y="18580"/>
                    </a:lnTo>
                    <a:lnTo>
                      <a:pt x="4655" y="18812"/>
                    </a:lnTo>
                    <a:lnTo>
                      <a:pt x="4841" y="18812"/>
                    </a:lnTo>
                    <a:lnTo>
                      <a:pt x="5399" y="19277"/>
                    </a:lnTo>
                    <a:lnTo>
                      <a:pt x="5772" y="19509"/>
                    </a:lnTo>
                    <a:lnTo>
                      <a:pt x="6144" y="20206"/>
                    </a:lnTo>
                    <a:lnTo>
                      <a:pt x="6331" y="20670"/>
                    </a:lnTo>
                    <a:lnTo>
                      <a:pt x="6517" y="21600"/>
                    </a:lnTo>
                    <a:lnTo>
                      <a:pt x="7075" y="21367"/>
                    </a:lnTo>
                    <a:lnTo>
                      <a:pt x="8379" y="21135"/>
                    </a:lnTo>
                    <a:lnTo>
                      <a:pt x="10241" y="20670"/>
                    </a:lnTo>
                    <a:lnTo>
                      <a:pt x="12103" y="19741"/>
                    </a:lnTo>
                    <a:lnTo>
                      <a:pt x="13593" y="18812"/>
                    </a:lnTo>
                    <a:lnTo>
                      <a:pt x="15268" y="18812"/>
                    </a:lnTo>
                    <a:lnTo>
                      <a:pt x="15827" y="19045"/>
                    </a:lnTo>
                    <a:lnTo>
                      <a:pt x="16572" y="19974"/>
                    </a:lnTo>
                    <a:lnTo>
                      <a:pt x="16944" y="19974"/>
                    </a:lnTo>
                    <a:lnTo>
                      <a:pt x="17317" y="19509"/>
                    </a:lnTo>
                    <a:lnTo>
                      <a:pt x="17503" y="19509"/>
                    </a:lnTo>
                    <a:lnTo>
                      <a:pt x="17875" y="19974"/>
                    </a:lnTo>
                    <a:lnTo>
                      <a:pt x="18062" y="19974"/>
                    </a:lnTo>
                    <a:lnTo>
                      <a:pt x="18806" y="19509"/>
                    </a:lnTo>
                    <a:lnTo>
                      <a:pt x="19365" y="19045"/>
                    </a:lnTo>
                    <a:lnTo>
                      <a:pt x="19551" y="18812"/>
                    </a:lnTo>
                    <a:lnTo>
                      <a:pt x="19551" y="18116"/>
                    </a:lnTo>
                    <a:lnTo>
                      <a:pt x="19365" y="17883"/>
                    </a:lnTo>
                    <a:lnTo>
                      <a:pt x="18434" y="17883"/>
                    </a:lnTo>
                    <a:lnTo>
                      <a:pt x="18434" y="17651"/>
                    </a:lnTo>
                    <a:lnTo>
                      <a:pt x="18248" y="17651"/>
                    </a:lnTo>
                    <a:lnTo>
                      <a:pt x="18062" y="17419"/>
                    </a:lnTo>
                    <a:lnTo>
                      <a:pt x="18062" y="17187"/>
                    </a:lnTo>
                    <a:lnTo>
                      <a:pt x="18248" y="16954"/>
                    </a:lnTo>
                    <a:lnTo>
                      <a:pt x="18620" y="16722"/>
                    </a:lnTo>
                    <a:lnTo>
                      <a:pt x="18993" y="16722"/>
                    </a:lnTo>
                    <a:lnTo>
                      <a:pt x="19365" y="16490"/>
                    </a:lnTo>
                    <a:lnTo>
                      <a:pt x="19737" y="16490"/>
                    </a:lnTo>
                    <a:lnTo>
                      <a:pt x="20296" y="16258"/>
                    </a:lnTo>
                    <a:lnTo>
                      <a:pt x="20668" y="16490"/>
                    </a:lnTo>
                    <a:lnTo>
                      <a:pt x="21227" y="16490"/>
                    </a:lnTo>
                    <a:lnTo>
                      <a:pt x="21600" y="16025"/>
                    </a:lnTo>
                    <a:lnTo>
                      <a:pt x="21600" y="15329"/>
                    </a:lnTo>
                    <a:lnTo>
                      <a:pt x="21413" y="14864"/>
                    </a:lnTo>
                    <a:lnTo>
                      <a:pt x="21041" y="14632"/>
                    </a:lnTo>
                    <a:lnTo>
                      <a:pt x="20482" y="14400"/>
                    </a:lnTo>
                    <a:lnTo>
                      <a:pt x="20110" y="14167"/>
                    </a:lnTo>
                    <a:lnTo>
                      <a:pt x="19551" y="13703"/>
                    </a:lnTo>
                    <a:lnTo>
                      <a:pt x="18806" y="13470"/>
                    </a:lnTo>
                    <a:lnTo>
                      <a:pt x="17317" y="13238"/>
                    </a:lnTo>
                    <a:lnTo>
                      <a:pt x="16572" y="11380"/>
                    </a:lnTo>
                    <a:lnTo>
                      <a:pt x="16200" y="9058"/>
                    </a:lnTo>
                    <a:lnTo>
                      <a:pt x="16200" y="6038"/>
                    </a:lnTo>
                    <a:lnTo>
                      <a:pt x="16013" y="5574"/>
                    </a:lnTo>
                    <a:lnTo>
                      <a:pt x="15827" y="4412"/>
                    </a:lnTo>
                    <a:lnTo>
                      <a:pt x="15455" y="3251"/>
                    </a:lnTo>
                    <a:lnTo>
                      <a:pt x="14896" y="2322"/>
                    </a:lnTo>
                    <a:lnTo>
                      <a:pt x="13965" y="2090"/>
                    </a:lnTo>
                    <a:lnTo>
                      <a:pt x="13779" y="2322"/>
                    </a:lnTo>
                    <a:lnTo>
                      <a:pt x="13593" y="2787"/>
                    </a:lnTo>
                    <a:lnTo>
                      <a:pt x="13220" y="3251"/>
                    </a:lnTo>
                    <a:lnTo>
                      <a:pt x="13034" y="3716"/>
                    </a:lnTo>
                    <a:lnTo>
                      <a:pt x="13034" y="4877"/>
                    </a:lnTo>
                    <a:lnTo>
                      <a:pt x="11731" y="2787"/>
                    </a:lnTo>
                    <a:lnTo>
                      <a:pt x="11731" y="2554"/>
                    </a:lnTo>
                    <a:lnTo>
                      <a:pt x="11544" y="2554"/>
                    </a:lnTo>
                    <a:lnTo>
                      <a:pt x="10986" y="1858"/>
                    </a:lnTo>
                    <a:lnTo>
                      <a:pt x="10800" y="2090"/>
                    </a:lnTo>
                    <a:lnTo>
                      <a:pt x="10427" y="2322"/>
                    </a:lnTo>
                    <a:lnTo>
                      <a:pt x="10055" y="3251"/>
                    </a:lnTo>
                    <a:lnTo>
                      <a:pt x="9682" y="3716"/>
                    </a:lnTo>
                    <a:lnTo>
                      <a:pt x="9310" y="3483"/>
                    </a:lnTo>
                    <a:lnTo>
                      <a:pt x="9124" y="3019"/>
                    </a:lnTo>
                    <a:lnTo>
                      <a:pt x="8937" y="2322"/>
                    </a:lnTo>
                    <a:lnTo>
                      <a:pt x="8751" y="1858"/>
                    </a:lnTo>
                    <a:lnTo>
                      <a:pt x="8379" y="1393"/>
                    </a:lnTo>
                    <a:lnTo>
                      <a:pt x="8193" y="929"/>
                    </a:lnTo>
                    <a:lnTo>
                      <a:pt x="8006" y="696"/>
                    </a:lnTo>
                    <a:lnTo>
                      <a:pt x="7820" y="696"/>
                    </a:lnTo>
                    <a:lnTo>
                      <a:pt x="7448" y="1161"/>
                    </a:lnTo>
                    <a:lnTo>
                      <a:pt x="7448" y="3251"/>
                    </a:lnTo>
                    <a:lnTo>
                      <a:pt x="7262" y="3716"/>
                    </a:lnTo>
                    <a:lnTo>
                      <a:pt x="7075" y="3948"/>
                    </a:lnTo>
                    <a:lnTo>
                      <a:pt x="6517" y="3948"/>
                    </a:lnTo>
                    <a:lnTo>
                      <a:pt x="6144" y="3716"/>
                    </a:lnTo>
                    <a:lnTo>
                      <a:pt x="5772" y="2787"/>
                    </a:lnTo>
                    <a:lnTo>
                      <a:pt x="5772" y="1625"/>
                    </a:lnTo>
                    <a:lnTo>
                      <a:pt x="5958" y="1161"/>
                    </a:lnTo>
                    <a:lnTo>
                      <a:pt x="5958" y="464"/>
                    </a:lnTo>
                    <a:lnTo>
                      <a:pt x="5586" y="0"/>
                    </a:lnTo>
                    <a:lnTo>
                      <a:pt x="5027" y="0"/>
                    </a:lnTo>
                    <a:lnTo>
                      <a:pt x="4655" y="232"/>
                    </a:lnTo>
                    <a:lnTo>
                      <a:pt x="3724" y="929"/>
                    </a:lnTo>
                    <a:lnTo>
                      <a:pt x="2420" y="1858"/>
                    </a:lnTo>
                    <a:lnTo>
                      <a:pt x="1303" y="2787"/>
                    </a:lnTo>
                    <a:lnTo>
                      <a:pt x="744" y="4180"/>
                    </a:lnTo>
                    <a:lnTo>
                      <a:pt x="744" y="5109"/>
                    </a:lnTo>
                    <a:lnTo>
                      <a:pt x="558" y="5574"/>
                    </a:lnTo>
                    <a:lnTo>
                      <a:pt x="558" y="6038"/>
                    </a:lnTo>
                    <a:lnTo>
                      <a:pt x="186" y="6503"/>
                    </a:lnTo>
                    <a:lnTo>
                      <a:pt x="186" y="6735"/>
                    </a:lnTo>
                    <a:lnTo>
                      <a:pt x="0" y="6967"/>
                    </a:lnTo>
                    <a:lnTo>
                      <a:pt x="0" y="7896"/>
                    </a:lnTo>
                    <a:lnTo>
                      <a:pt x="186" y="8129"/>
                    </a:lnTo>
                    <a:lnTo>
                      <a:pt x="931" y="8593"/>
                    </a:lnTo>
                    <a:lnTo>
                      <a:pt x="2234" y="8593"/>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91" name="AutoShape 17">
                <a:extLst>
                  <a:ext uri="{FF2B5EF4-FFF2-40B4-BE49-F238E27FC236}">
                    <a16:creationId xmlns:a16="http://schemas.microsoft.com/office/drawing/2014/main" id="{97C88773-1319-4529-861E-B5912B15B497}"/>
                  </a:ext>
                </a:extLst>
              </p:cNvPr>
              <p:cNvSpPr>
                <a:spLocks/>
              </p:cNvSpPr>
              <p:nvPr/>
            </p:nvSpPr>
            <p:spPr bwMode="auto">
              <a:xfrm>
                <a:off x="935405" y="164496"/>
                <a:ext cx="171810" cy="118764"/>
              </a:xfrm>
              <a:custGeom>
                <a:avLst/>
                <a:gdLst>
                  <a:gd name="T0" fmla="*/ 85905 w 21600"/>
                  <a:gd name="T1" fmla="*/ 59382 h 21600"/>
                  <a:gd name="T2" fmla="*/ 85905 w 21600"/>
                  <a:gd name="T3" fmla="*/ 59382 h 21600"/>
                  <a:gd name="T4" fmla="*/ 85905 w 21600"/>
                  <a:gd name="T5" fmla="*/ 59382 h 21600"/>
                  <a:gd name="T6" fmla="*/ 85905 w 21600"/>
                  <a:gd name="T7" fmla="*/ 593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983" y="4799"/>
                    </a:moveTo>
                    <a:lnTo>
                      <a:pt x="10616" y="5279"/>
                    </a:lnTo>
                    <a:lnTo>
                      <a:pt x="9518" y="7199"/>
                    </a:lnTo>
                    <a:lnTo>
                      <a:pt x="8054" y="9599"/>
                    </a:lnTo>
                    <a:lnTo>
                      <a:pt x="6589" y="12479"/>
                    </a:lnTo>
                    <a:lnTo>
                      <a:pt x="4759" y="14399"/>
                    </a:lnTo>
                    <a:lnTo>
                      <a:pt x="3294" y="15839"/>
                    </a:lnTo>
                    <a:lnTo>
                      <a:pt x="2562" y="15839"/>
                    </a:lnTo>
                    <a:lnTo>
                      <a:pt x="2196" y="16319"/>
                    </a:lnTo>
                    <a:lnTo>
                      <a:pt x="366" y="16319"/>
                    </a:lnTo>
                    <a:lnTo>
                      <a:pt x="0" y="16799"/>
                    </a:lnTo>
                    <a:lnTo>
                      <a:pt x="0" y="17759"/>
                    </a:lnTo>
                    <a:lnTo>
                      <a:pt x="366" y="18239"/>
                    </a:lnTo>
                    <a:lnTo>
                      <a:pt x="1098" y="19680"/>
                    </a:lnTo>
                    <a:lnTo>
                      <a:pt x="3294" y="21119"/>
                    </a:lnTo>
                    <a:lnTo>
                      <a:pt x="5125" y="21600"/>
                    </a:lnTo>
                    <a:lnTo>
                      <a:pt x="7322" y="20159"/>
                    </a:lnTo>
                    <a:lnTo>
                      <a:pt x="7322" y="20640"/>
                    </a:lnTo>
                    <a:lnTo>
                      <a:pt x="7688" y="20640"/>
                    </a:lnTo>
                    <a:lnTo>
                      <a:pt x="8420" y="21600"/>
                    </a:lnTo>
                    <a:lnTo>
                      <a:pt x="9152" y="21600"/>
                    </a:lnTo>
                    <a:lnTo>
                      <a:pt x="10250" y="21119"/>
                    </a:lnTo>
                    <a:lnTo>
                      <a:pt x="10616" y="21119"/>
                    </a:lnTo>
                    <a:lnTo>
                      <a:pt x="10983" y="20640"/>
                    </a:lnTo>
                    <a:lnTo>
                      <a:pt x="11349" y="19680"/>
                    </a:lnTo>
                    <a:lnTo>
                      <a:pt x="12813" y="17759"/>
                    </a:lnTo>
                    <a:lnTo>
                      <a:pt x="13179" y="16319"/>
                    </a:lnTo>
                    <a:lnTo>
                      <a:pt x="13911" y="15359"/>
                    </a:lnTo>
                    <a:lnTo>
                      <a:pt x="14277" y="13919"/>
                    </a:lnTo>
                    <a:lnTo>
                      <a:pt x="14644" y="14399"/>
                    </a:lnTo>
                    <a:lnTo>
                      <a:pt x="16108" y="15359"/>
                    </a:lnTo>
                    <a:lnTo>
                      <a:pt x="16840" y="15359"/>
                    </a:lnTo>
                    <a:lnTo>
                      <a:pt x="17938" y="14879"/>
                    </a:lnTo>
                    <a:lnTo>
                      <a:pt x="18671" y="13439"/>
                    </a:lnTo>
                    <a:lnTo>
                      <a:pt x="19403" y="12479"/>
                    </a:lnTo>
                    <a:lnTo>
                      <a:pt x="19403" y="10559"/>
                    </a:lnTo>
                    <a:lnTo>
                      <a:pt x="18671" y="10079"/>
                    </a:lnTo>
                    <a:lnTo>
                      <a:pt x="19037" y="10079"/>
                    </a:lnTo>
                    <a:lnTo>
                      <a:pt x="19037" y="9599"/>
                    </a:lnTo>
                    <a:lnTo>
                      <a:pt x="19403" y="9119"/>
                    </a:lnTo>
                    <a:lnTo>
                      <a:pt x="20135" y="7199"/>
                    </a:lnTo>
                    <a:lnTo>
                      <a:pt x="20135" y="6719"/>
                    </a:lnTo>
                    <a:lnTo>
                      <a:pt x="19769" y="6239"/>
                    </a:lnTo>
                    <a:lnTo>
                      <a:pt x="19769" y="5279"/>
                    </a:lnTo>
                    <a:lnTo>
                      <a:pt x="20135" y="4799"/>
                    </a:lnTo>
                    <a:lnTo>
                      <a:pt x="20501" y="3839"/>
                    </a:lnTo>
                    <a:lnTo>
                      <a:pt x="20867" y="3359"/>
                    </a:lnTo>
                    <a:lnTo>
                      <a:pt x="21233" y="3359"/>
                    </a:lnTo>
                    <a:lnTo>
                      <a:pt x="21599" y="2879"/>
                    </a:lnTo>
                    <a:lnTo>
                      <a:pt x="21233" y="2879"/>
                    </a:lnTo>
                    <a:lnTo>
                      <a:pt x="19769" y="959"/>
                    </a:lnTo>
                    <a:lnTo>
                      <a:pt x="19037" y="479"/>
                    </a:lnTo>
                    <a:lnTo>
                      <a:pt x="18671" y="0"/>
                    </a:lnTo>
                    <a:lnTo>
                      <a:pt x="18305" y="0"/>
                    </a:lnTo>
                    <a:lnTo>
                      <a:pt x="15742" y="2879"/>
                    </a:lnTo>
                    <a:lnTo>
                      <a:pt x="13911" y="2879"/>
                    </a:lnTo>
                    <a:lnTo>
                      <a:pt x="11715" y="3839"/>
                    </a:lnTo>
                    <a:lnTo>
                      <a:pt x="10983" y="4799"/>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92" name="AutoShape 18">
                <a:extLst>
                  <a:ext uri="{FF2B5EF4-FFF2-40B4-BE49-F238E27FC236}">
                    <a16:creationId xmlns:a16="http://schemas.microsoft.com/office/drawing/2014/main" id="{C7AED5B7-B9AB-42CB-A725-DD0DE9898811}"/>
                  </a:ext>
                </a:extLst>
              </p:cNvPr>
              <p:cNvSpPr>
                <a:spLocks/>
              </p:cNvSpPr>
              <p:nvPr/>
            </p:nvSpPr>
            <p:spPr bwMode="auto">
              <a:xfrm>
                <a:off x="1098403" y="111385"/>
                <a:ext cx="31573" cy="36884"/>
              </a:xfrm>
              <a:custGeom>
                <a:avLst/>
                <a:gdLst>
                  <a:gd name="T0" fmla="*/ 15787 w 21600"/>
                  <a:gd name="T1" fmla="*/ 18442 h 21600"/>
                  <a:gd name="T2" fmla="*/ 15787 w 21600"/>
                  <a:gd name="T3" fmla="*/ 18442 h 21600"/>
                  <a:gd name="T4" fmla="*/ 15787 w 21600"/>
                  <a:gd name="T5" fmla="*/ 18442 h 21600"/>
                  <a:gd name="T6" fmla="*/ 15787 w 21600"/>
                  <a:gd name="T7" fmla="*/ 1844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709" y="1542"/>
                    </a:moveTo>
                    <a:lnTo>
                      <a:pt x="13745" y="1542"/>
                    </a:lnTo>
                    <a:lnTo>
                      <a:pt x="11781" y="0"/>
                    </a:lnTo>
                    <a:lnTo>
                      <a:pt x="5890" y="0"/>
                    </a:lnTo>
                    <a:lnTo>
                      <a:pt x="1963" y="3085"/>
                    </a:lnTo>
                    <a:lnTo>
                      <a:pt x="1963" y="6171"/>
                    </a:lnTo>
                    <a:lnTo>
                      <a:pt x="0" y="9257"/>
                    </a:lnTo>
                    <a:lnTo>
                      <a:pt x="1963" y="15428"/>
                    </a:lnTo>
                    <a:lnTo>
                      <a:pt x="5890" y="18514"/>
                    </a:lnTo>
                    <a:lnTo>
                      <a:pt x="9818" y="20057"/>
                    </a:lnTo>
                    <a:lnTo>
                      <a:pt x="13745" y="20057"/>
                    </a:lnTo>
                    <a:lnTo>
                      <a:pt x="15709" y="21600"/>
                    </a:lnTo>
                    <a:lnTo>
                      <a:pt x="19636" y="20057"/>
                    </a:lnTo>
                    <a:lnTo>
                      <a:pt x="21599" y="18514"/>
                    </a:lnTo>
                    <a:lnTo>
                      <a:pt x="21599" y="7714"/>
                    </a:lnTo>
                    <a:lnTo>
                      <a:pt x="19636" y="4628"/>
                    </a:lnTo>
                    <a:lnTo>
                      <a:pt x="15709" y="1542"/>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93" name="AutoShape 19">
                <a:extLst>
                  <a:ext uri="{FF2B5EF4-FFF2-40B4-BE49-F238E27FC236}">
                    <a16:creationId xmlns:a16="http://schemas.microsoft.com/office/drawing/2014/main" id="{4B9675FC-9940-4E0E-89D4-E58F5DD6F250}"/>
                  </a:ext>
                </a:extLst>
              </p:cNvPr>
              <p:cNvSpPr>
                <a:spLocks/>
              </p:cNvSpPr>
              <p:nvPr/>
            </p:nvSpPr>
            <p:spPr bwMode="auto">
              <a:xfrm>
                <a:off x="1135848" y="61225"/>
                <a:ext cx="99122" cy="55325"/>
              </a:xfrm>
              <a:custGeom>
                <a:avLst/>
                <a:gdLst>
                  <a:gd name="T0" fmla="*/ 49561 w 21600"/>
                  <a:gd name="T1" fmla="*/ 27663 h 21600"/>
                  <a:gd name="T2" fmla="*/ 49561 w 21600"/>
                  <a:gd name="T3" fmla="*/ 27663 h 21600"/>
                  <a:gd name="T4" fmla="*/ 49561 w 21600"/>
                  <a:gd name="T5" fmla="*/ 27663 h 21600"/>
                  <a:gd name="T6" fmla="*/ 49561 w 21600"/>
                  <a:gd name="T7" fmla="*/ 276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811" y="6171"/>
                    </a:moveTo>
                    <a:lnTo>
                      <a:pt x="3176" y="7199"/>
                    </a:lnTo>
                    <a:lnTo>
                      <a:pt x="2541" y="7199"/>
                    </a:lnTo>
                    <a:lnTo>
                      <a:pt x="635" y="10285"/>
                    </a:lnTo>
                    <a:lnTo>
                      <a:pt x="0" y="12342"/>
                    </a:lnTo>
                    <a:lnTo>
                      <a:pt x="0" y="13371"/>
                    </a:lnTo>
                    <a:lnTo>
                      <a:pt x="1270" y="17485"/>
                    </a:lnTo>
                    <a:lnTo>
                      <a:pt x="3176" y="18514"/>
                    </a:lnTo>
                    <a:lnTo>
                      <a:pt x="3811" y="18514"/>
                    </a:lnTo>
                    <a:lnTo>
                      <a:pt x="3811" y="17485"/>
                    </a:lnTo>
                    <a:lnTo>
                      <a:pt x="5717" y="14399"/>
                    </a:lnTo>
                    <a:lnTo>
                      <a:pt x="6988" y="13371"/>
                    </a:lnTo>
                    <a:lnTo>
                      <a:pt x="8258" y="14399"/>
                    </a:lnTo>
                    <a:lnTo>
                      <a:pt x="11435" y="19542"/>
                    </a:lnTo>
                    <a:lnTo>
                      <a:pt x="13341" y="21600"/>
                    </a:lnTo>
                    <a:lnTo>
                      <a:pt x="16517" y="20571"/>
                    </a:lnTo>
                    <a:lnTo>
                      <a:pt x="19694" y="16457"/>
                    </a:lnTo>
                    <a:lnTo>
                      <a:pt x="21599" y="13371"/>
                    </a:lnTo>
                    <a:lnTo>
                      <a:pt x="21599" y="11314"/>
                    </a:lnTo>
                    <a:lnTo>
                      <a:pt x="19694" y="8228"/>
                    </a:lnTo>
                    <a:lnTo>
                      <a:pt x="18423" y="7199"/>
                    </a:lnTo>
                    <a:lnTo>
                      <a:pt x="12705" y="1028"/>
                    </a:lnTo>
                    <a:lnTo>
                      <a:pt x="11435" y="1028"/>
                    </a:lnTo>
                    <a:lnTo>
                      <a:pt x="10164" y="0"/>
                    </a:lnTo>
                    <a:lnTo>
                      <a:pt x="8894" y="0"/>
                    </a:lnTo>
                    <a:lnTo>
                      <a:pt x="7623" y="1028"/>
                    </a:lnTo>
                    <a:lnTo>
                      <a:pt x="5717" y="3085"/>
                    </a:lnTo>
                    <a:lnTo>
                      <a:pt x="3811" y="6171"/>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94" name="AutoShape 20">
                <a:extLst>
                  <a:ext uri="{FF2B5EF4-FFF2-40B4-BE49-F238E27FC236}">
                    <a16:creationId xmlns:a16="http://schemas.microsoft.com/office/drawing/2014/main" id="{CA437C33-F4C7-4C70-A31A-1F32E4961014}"/>
                  </a:ext>
                </a:extLst>
              </p:cNvPr>
              <p:cNvSpPr>
                <a:spLocks/>
              </p:cNvSpPr>
              <p:nvPr/>
            </p:nvSpPr>
            <p:spPr bwMode="auto">
              <a:xfrm>
                <a:off x="1135848" y="132777"/>
                <a:ext cx="84438" cy="44998"/>
              </a:xfrm>
              <a:custGeom>
                <a:avLst/>
                <a:gdLst>
                  <a:gd name="T0" fmla="*/ 42219 w 21600"/>
                  <a:gd name="T1" fmla="*/ 22499 h 21600"/>
                  <a:gd name="T2" fmla="*/ 42219 w 21600"/>
                  <a:gd name="T3" fmla="*/ 22499 h 21600"/>
                  <a:gd name="T4" fmla="*/ 42219 w 21600"/>
                  <a:gd name="T5" fmla="*/ 22499 h 21600"/>
                  <a:gd name="T6" fmla="*/ 42219 w 21600"/>
                  <a:gd name="T7" fmla="*/ 2249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468" y="0"/>
                    </a:moveTo>
                    <a:lnTo>
                      <a:pt x="1489" y="5082"/>
                    </a:lnTo>
                    <a:lnTo>
                      <a:pt x="0" y="10164"/>
                    </a:lnTo>
                    <a:lnTo>
                      <a:pt x="0" y="16517"/>
                    </a:lnTo>
                    <a:lnTo>
                      <a:pt x="2234" y="21600"/>
                    </a:lnTo>
                    <a:lnTo>
                      <a:pt x="8937" y="21600"/>
                    </a:lnTo>
                    <a:lnTo>
                      <a:pt x="11917" y="20329"/>
                    </a:lnTo>
                    <a:lnTo>
                      <a:pt x="12662" y="19058"/>
                    </a:lnTo>
                    <a:lnTo>
                      <a:pt x="14151" y="17788"/>
                    </a:lnTo>
                    <a:lnTo>
                      <a:pt x="17875" y="11435"/>
                    </a:lnTo>
                    <a:lnTo>
                      <a:pt x="20110" y="11435"/>
                    </a:lnTo>
                    <a:lnTo>
                      <a:pt x="21600" y="8894"/>
                    </a:lnTo>
                    <a:lnTo>
                      <a:pt x="21600" y="7623"/>
                    </a:lnTo>
                    <a:lnTo>
                      <a:pt x="20855" y="5082"/>
                    </a:lnTo>
                    <a:lnTo>
                      <a:pt x="20110" y="3811"/>
                    </a:lnTo>
                    <a:lnTo>
                      <a:pt x="17875" y="2541"/>
                    </a:lnTo>
                    <a:lnTo>
                      <a:pt x="11917" y="1270"/>
                    </a:lnTo>
                    <a:lnTo>
                      <a:pt x="6703" y="0"/>
                    </a:lnTo>
                    <a:lnTo>
                      <a:pt x="4468" y="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95" name="AutoShape 21">
                <a:extLst>
                  <a:ext uri="{FF2B5EF4-FFF2-40B4-BE49-F238E27FC236}">
                    <a16:creationId xmlns:a16="http://schemas.microsoft.com/office/drawing/2014/main" id="{3E28AFB5-14EC-43DB-8125-93C46E651C92}"/>
                  </a:ext>
                </a:extLst>
              </p:cNvPr>
              <p:cNvSpPr>
                <a:spLocks/>
              </p:cNvSpPr>
              <p:nvPr/>
            </p:nvSpPr>
            <p:spPr bwMode="auto">
              <a:xfrm>
                <a:off x="1028651" y="272931"/>
                <a:ext cx="28636" cy="36884"/>
              </a:xfrm>
              <a:custGeom>
                <a:avLst/>
                <a:gdLst>
                  <a:gd name="T0" fmla="*/ 14318 w 21600"/>
                  <a:gd name="T1" fmla="*/ 18442 h 21600"/>
                  <a:gd name="T2" fmla="*/ 14318 w 21600"/>
                  <a:gd name="T3" fmla="*/ 18442 h 21600"/>
                  <a:gd name="T4" fmla="*/ 14318 w 21600"/>
                  <a:gd name="T5" fmla="*/ 18442 h 21600"/>
                  <a:gd name="T6" fmla="*/ 14318 w 21600"/>
                  <a:gd name="T7" fmla="*/ 1844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279" y="0"/>
                    </a:moveTo>
                    <a:lnTo>
                      <a:pt x="15120" y="0"/>
                    </a:lnTo>
                    <a:lnTo>
                      <a:pt x="12960" y="1542"/>
                    </a:lnTo>
                    <a:lnTo>
                      <a:pt x="10800" y="4628"/>
                    </a:lnTo>
                    <a:lnTo>
                      <a:pt x="2160" y="10800"/>
                    </a:lnTo>
                    <a:lnTo>
                      <a:pt x="0" y="13885"/>
                    </a:lnTo>
                    <a:lnTo>
                      <a:pt x="0" y="18514"/>
                    </a:lnTo>
                    <a:lnTo>
                      <a:pt x="2160" y="21600"/>
                    </a:lnTo>
                    <a:lnTo>
                      <a:pt x="10800" y="21600"/>
                    </a:lnTo>
                    <a:lnTo>
                      <a:pt x="15120" y="20057"/>
                    </a:lnTo>
                    <a:lnTo>
                      <a:pt x="17279" y="16971"/>
                    </a:lnTo>
                    <a:lnTo>
                      <a:pt x="19439" y="12342"/>
                    </a:lnTo>
                    <a:lnTo>
                      <a:pt x="21599" y="10800"/>
                    </a:lnTo>
                    <a:lnTo>
                      <a:pt x="21599" y="1542"/>
                    </a:lnTo>
                    <a:lnTo>
                      <a:pt x="19439" y="0"/>
                    </a:lnTo>
                    <a:lnTo>
                      <a:pt x="17279" y="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96" name="AutoShape 22">
                <a:extLst>
                  <a:ext uri="{FF2B5EF4-FFF2-40B4-BE49-F238E27FC236}">
                    <a16:creationId xmlns:a16="http://schemas.microsoft.com/office/drawing/2014/main" id="{EF6D9BEE-1B18-42AC-896B-DC9FE73327BA}"/>
                  </a:ext>
                </a:extLst>
              </p:cNvPr>
              <p:cNvSpPr>
                <a:spLocks/>
              </p:cNvSpPr>
              <p:nvPr/>
            </p:nvSpPr>
            <p:spPr bwMode="auto">
              <a:xfrm>
                <a:off x="1025714" y="298749"/>
                <a:ext cx="165202" cy="119501"/>
              </a:xfrm>
              <a:custGeom>
                <a:avLst/>
                <a:gdLst>
                  <a:gd name="T0" fmla="*/ 82601 w 21600"/>
                  <a:gd name="T1" fmla="*/ 59751 h 21600"/>
                  <a:gd name="T2" fmla="*/ 82601 w 21600"/>
                  <a:gd name="T3" fmla="*/ 59751 h 21600"/>
                  <a:gd name="T4" fmla="*/ 82601 w 21600"/>
                  <a:gd name="T5" fmla="*/ 59751 h 21600"/>
                  <a:gd name="T6" fmla="*/ 82601 w 21600"/>
                  <a:gd name="T7" fmla="*/ 597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5684" y="4800"/>
                    </a:moveTo>
                    <a:lnTo>
                      <a:pt x="5305" y="4800"/>
                    </a:lnTo>
                    <a:lnTo>
                      <a:pt x="4926" y="4319"/>
                    </a:lnTo>
                    <a:lnTo>
                      <a:pt x="3031" y="4319"/>
                    </a:lnTo>
                    <a:lnTo>
                      <a:pt x="2273" y="5279"/>
                    </a:lnTo>
                    <a:lnTo>
                      <a:pt x="1894" y="6720"/>
                    </a:lnTo>
                    <a:lnTo>
                      <a:pt x="1894" y="8160"/>
                    </a:lnTo>
                    <a:lnTo>
                      <a:pt x="1515" y="8160"/>
                    </a:lnTo>
                    <a:lnTo>
                      <a:pt x="1515" y="11040"/>
                    </a:lnTo>
                    <a:lnTo>
                      <a:pt x="0" y="12960"/>
                    </a:lnTo>
                    <a:lnTo>
                      <a:pt x="0" y="14400"/>
                    </a:lnTo>
                    <a:lnTo>
                      <a:pt x="757" y="14880"/>
                    </a:lnTo>
                    <a:lnTo>
                      <a:pt x="1515" y="15840"/>
                    </a:lnTo>
                    <a:lnTo>
                      <a:pt x="1515" y="16320"/>
                    </a:lnTo>
                    <a:lnTo>
                      <a:pt x="2273" y="17280"/>
                    </a:lnTo>
                    <a:lnTo>
                      <a:pt x="4547" y="17280"/>
                    </a:lnTo>
                    <a:lnTo>
                      <a:pt x="4926" y="16800"/>
                    </a:lnTo>
                    <a:lnTo>
                      <a:pt x="5684" y="16320"/>
                    </a:lnTo>
                    <a:lnTo>
                      <a:pt x="5684" y="15360"/>
                    </a:lnTo>
                    <a:lnTo>
                      <a:pt x="6063" y="14400"/>
                    </a:lnTo>
                    <a:lnTo>
                      <a:pt x="6063" y="15360"/>
                    </a:lnTo>
                    <a:lnTo>
                      <a:pt x="6821" y="16320"/>
                    </a:lnTo>
                    <a:lnTo>
                      <a:pt x="8715" y="16320"/>
                    </a:lnTo>
                    <a:lnTo>
                      <a:pt x="9094" y="15840"/>
                    </a:lnTo>
                    <a:lnTo>
                      <a:pt x="9473" y="15840"/>
                    </a:lnTo>
                    <a:lnTo>
                      <a:pt x="9852" y="15360"/>
                    </a:lnTo>
                    <a:lnTo>
                      <a:pt x="10989" y="15360"/>
                    </a:lnTo>
                    <a:lnTo>
                      <a:pt x="11368" y="15840"/>
                    </a:lnTo>
                    <a:lnTo>
                      <a:pt x="10989" y="16320"/>
                    </a:lnTo>
                    <a:lnTo>
                      <a:pt x="10610" y="17280"/>
                    </a:lnTo>
                    <a:lnTo>
                      <a:pt x="10231" y="17280"/>
                    </a:lnTo>
                    <a:lnTo>
                      <a:pt x="9852" y="17760"/>
                    </a:lnTo>
                    <a:lnTo>
                      <a:pt x="7578" y="18720"/>
                    </a:lnTo>
                    <a:lnTo>
                      <a:pt x="6442" y="19680"/>
                    </a:lnTo>
                    <a:lnTo>
                      <a:pt x="4926" y="20640"/>
                    </a:lnTo>
                    <a:lnTo>
                      <a:pt x="4926" y="21120"/>
                    </a:lnTo>
                    <a:lnTo>
                      <a:pt x="6063" y="21120"/>
                    </a:lnTo>
                    <a:lnTo>
                      <a:pt x="7199" y="21600"/>
                    </a:lnTo>
                    <a:lnTo>
                      <a:pt x="9852" y="21120"/>
                    </a:lnTo>
                    <a:lnTo>
                      <a:pt x="12126" y="19200"/>
                    </a:lnTo>
                    <a:lnTo>
                      <a:pt x="14021" y="18240"/>
                    </a:lnTo>
                    <a:lnTo>
                      <a:pt x="14021" y="17760"/>
                    </a:lnTo>
                    <a:lnTo>
                      <a:pt x="14778" y="16800"/>
                    </a:lnTo>
                    <a:lnTo>
                      <a:pt x="15157" y="16800"/>
                    </a:lnTo>
                    <a:lnTo>
                      <a:pt x="15915" y="17760"/>
                    </a:lnTo>
                    <a:lnTo>
                      <a:pt x="17052" y="17760"/>
                    </a:lnTo>
                    <a:lnTo>
                      <a:pt x="17431" y="16800"/>
                    </a:lnTo>
                    <a:lnTo>
                      <a:pt x="17431" y="17280"/>
                    </a:lnTo>
                    <a:lnTo>
                      <a:pt x="19705" y="17280"/>
                    </a:lnTo>
                    <a:lnTo>
                      <a:pt x="20463" y="16320"/>
                    </a:lnTo>
                    <a:lnTo>
                      <a:pt x="20842" y="15360"/>
                    </a:lnTo>
                    <a:lnTo>
                      <a:pt x="21221" y="13440"/>
                    </a:lnTo>
                    <a:lnTo>
                      <a:pt x="21600" y="11040"/>
                    </a:lnTo>
                    <a:lnTo>
                      <a:pt x="21600" y="9119"/>
                    </a:lnTo>
                    <a:lnTo>
                      <a:pt x="20463" y="8160"/>
                    </a:lnTo>
                    <a:lnTo>
                      <a:pt x="20084" y="8160"/>
                    </a:lnTo>
                    <a:lnTo>
                      <a:pt x="19705" y="8640"/>
                    </a:lnTo>
                    <a:lnTo>
                      <a:pt x="18947" y="9119"/>
                    </a:lnTo>
                    <a:lnTo>
                      <a:pt x="17810" y="9119"/>
                    </a:lnTo>
                    <a:lnTo>
                      <a:pt x="17431" y="8640"/>
                    </a:lnTo>
                    <a:lnTo>
                      <a:pt x="17052" y="7680"/>
                    </a:lnTo>
                    <a:lnTo>
                      <a:pt x="17052" y="7199"/>
                    </a:lnTo>
                    <a:lnTo>
                      <a:pt x="16673" y="6720"/>
                    </a:lnTo>
                    <a:lnTo>
                      <a:pt x="16294" y="5759"/>
                    </a:lnTo>
                    <a:lnTo>
                      <a:pt x="15915" y="3839"/>
                    </a:lnTo>
                    <a:lnTo>
                      <a:pt x="15915" y="3359"/>
                    </a:lnTo>
                    <a:lnTo>
                      <a:pt x="15536" y="2399"/>
                    </a:lnTo>
                    <a:lnTo>
                      <a:pt x="15536" y="0"/>
                    </a:lnTo>
                    <a:lnTo>
                      <a:pt x="15157" y="0"/>
                    </a:lnTo>
                    <a:lnTo>
                      <a:pt x="12884" y="1439"/>
                    </a:lnTo>
                    <a:lnTo>
                      <a:pt x="12126" y="3359"/>
                    </a:lnTo>
                    <a:lnTo>
                      <a:pt x="12505" y="4800"/>
                    </a:lnTo>
                    <a:lnTo>
                      <a:pt x="12126" y="5279"/>
                    </a:lnTo>
                    <a:lnTo>
                      <a:pt x="12126" y="5759"/>
                    </a:lnTo>
                    <a:lnTo>
                      <a:pt x="12505" y="6720"/>
                    </a:lnTo>
                    <a:lnTo>
                      <a:pt x="13263" y="7199"/>
                    </a:lnTo>
                    <a:lnTo>
                      <a:pt x="12884" y="7680"/>
                    </a:lnTo>
                    <a:lnTo>
                      <a:pt x="12505" y="8640"/>
                    </a:lnTo>
                    <a:lnTo>
                      <a:pt x="12126" y="9119"/>
                    </a:lnTo>
                    <a:lnTo>
                      <a:pt x="11368" y="11040"/>
                    </a:lnTo>
                    <a:lnTo>
                      <a:pt x="10989" y="11520"/>
                    </a:lnTo>
                    <a:lnTo>
                      <a:pt x="10610" y="11520"/>
                    </a:lnTo>
                    <a:lnTo>
                      <a:pt x="10610" y="11040"/>
                    </a:lnTo>
                    <a:lnTo>
                      <a:pt x="10231" y="10559"/>
                    </a:lnTo>
                    <a:lnTo>
                      <a:pt x="10231" y="8160"/>
                    </a:lnTo>
                    <a:lnTo>
                      <a:pt x="9473" y="6240"/>
                    </a:lnTo>
                    <a:lnTo>
                      <a:pt x="8715" y="5759"/>
                    </a:lnTo>
                    <a:lnTo>
                      <a:pt x="8336" y="5759"/>
                    </a:lnTo>
                    <a:lnTo>
                      <a:pt x="7578" y="6240"/>
                    </a:lnTo>
                    <a:lnTo>
                      <a:pt x="7199" y="6240"/>
                    </a:lnTo>
                    <a:lnTo>
                      <a:pt x="6821" y="6720"/>
                    </a:lnTo>
                    <a:lnTo>
                      <a:pt x="6442" y="6720"/>
                    </a:lnTo>
                    <a:lnTo>
                      <a:pt x="6063" y="6240"/>
                    </a:lnTo>
                    <a:lnTo>
                      <a:pt x="5684" y="480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97" name="AutoShape 23">
                <a:extLst>
                  <a:ext uri="{FF2B5EF4-FFF2-40B4-BE49-F238E27FC236}">
                    <a16:creationId xmlns:a16="http://schemas.microsoft.com/office/drawing/2014/main" id="{302C0386-E6D4-4F4C-A531-CEA9386D5291}"/>
                  </a:ext>
                </a:extLst>
              </p:cNvPr>
              <p:cNvSpPr>
                <a:spLocks/>
              </p:cNvSpPr>
              <p:nvPr/>
            </p:nvSpPr>
            <p:spPr bwMode="auto">
              <a:xfrm>
                <a:off x="1287099" y="126876"/>
                <a:ext cx="28636" cy="63439"/>
              </a:xfrm>
              <a:custGeom>
                <a:avLst/>
                <a:gdLst>
                  <a:gd name="T0" fmla="*/ 14318 w 21600"/>
                  <a:gd name="T1" fmla="*/ 31720 h 21600"/>
                  <a:gd name="T2" fmla="*/ 14318 w 21600"/>
                  <a:gd name="T3" fmla="*/ 31720 h 21600"/>
                  <a:gd name="T4" fmla="*/ 14318 w 21600"/>
                  <a:gd name="T5" fmla="*/ 31720 h 21600"/>
                  <a:gd name="T6" fmla="*/ 14318 w 21600"/>
                  <a:gd name="T7" fmla="*/ 3172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3599"/>
                    </a:moveTo>
                    <a:lnTo>
                      <a:pt x="8639" y="2699"/>
                    </a:lnTo>
                    <a:lnTo>
                      <a:pt x="8639" y="1799"/>
                    </a:lnTo>
                    <a:lnTo>
                      <a:pt x="6480" y="899"/>
                    </a:lnTo>
                    <a:lnTo>
                      <a:pt x="6480" y="0"/>
                    </a:lnTo>
                    <a:lnTo>
                      <a:pt x="4320" y="0"/>
                    </a:lnTo>
                    <a:lnTo>
                      <a:pt x="2160" y="899"/>
                    </a:lnTo>
                    <a:lnTo>
                      <a:pt x="2160" y="5399"/>
                    </a:lnTo>
                    <a:lnTo>
                      <a:pt x="0" y="9899"/>
                    </a:lnTo>
                    <a:lnTo>
                      <a:pt x="2160" y="11699"/>
                    </a:lnTo>
                    <a:lnTo>
                      <a:pt x="2160" y="15299"/>
                    </a:lnTo>
                    <a:lnTo>
                      <a:pt x="4320" y="17099"/>
                    </a:lnTo>
                    <a:lnTo>
                      <a:pt x="12960" y="20699"/>
                    </a:lnTo>
                    <a:lnTo>
                      <a:pt x="19439" y="21600"/>
                    </a:lnTo>
                    <a:lnTo>
                      <a:pt x="19439" y="20699"/>
                    </a:lnTo>
                    <a:lnTo>
                      <a:pt x="21599" y="20699"/>
                    </a:lnTo>
                    <a:lnTo>
                      <a:pt x="21599" y="17099"/>
                    </a:lnTo>
                    <a:lnTo>
                      <a:pt x="10800" y="3599"/>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98" name="AutoShape 24">
                <a:extLst>
                  <a:ext uri="{FF2B5EF4-FFF2-40B4-BE49-F238E27FC236}">
                    <a16:creationId xmlns:a16="http://schemas.microsoft.com/office/drawing/2014/main" id="{34111817-F282-4A62-A9A5-1F64B3062B3E}"/>
                  </a:ext>
                </a:extLst>
              </p:cNvPr>
              <p:cNvSpPr>
                <a:spLocks/>
              </p:cNvSpPr>
              <p:nvPr/>
            </p:nvSpPr>
            <p:spPr bwMode="auto">
              <a:xfrm>
                <a:off x="1214411" y="216870"/>
                <a:ext cx="107198" cy="119501"/>
              </a:xfrm>
              <a:custGeom>
                <a:avLst/>
                <a:gdLst>
                  <a:gd name="T0" fmla="*/ 53599 w 21600"/>
                  <a:gd name="T1" fmla="*/ 59751 h 21600"/>
                  <a:gd name="T2" fmla="*/ 53599 w 21600"/>
                  <a:gd name="T3" fmla="*/ 59751 h 21600"/>
                  <a:gd name="T4" fmla="*/ 53599 w 21600"/>
                  <a:gd name="T5" fmla="*/ 59751 h 21600"/>
                  <a:gd name="T6" fmla="*/ 53599 w 21600"/>
                  <a:gd name="T7" fmla="*/ 597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670" y="2399"/>
                    </a:moveTo>
                    <a:lnTo>
                      <a:pt x="4086" y="2399"/>
                    </a:lnTo>
                    <a:lnTo>
                      <a:pt x="2918" y="1439"/>
                    </a:lnTo>
                    <a:lnTo>
                      <a:pt x="583" y="1439"/>
                    </a:lnTo>
                    <a:lnTo>
                      <a:pt x="583" y="1919"/>
                    </a:lnTo>
                    <a:lnTo>
                      <a:pt x="0" y="2399"/>
                    </a:lnTo>
                    <a:lnTo>
                      <a:pt x="0" y="3359"/>
                    </a:lnTo>
                    <a:lnTo>
                      <a:pt x="583" y="5279"/>
                    </a:lnTo>
                    <a:lnTo>
                      <a:pt x="1167" y="5759"/>
                    </a:lnTo>
                    <a:lnTo>
                      <a:pt x="1751" y="6720"/>
                    </a:lnTo>
                    <a:lnTo>
                      <a:pt x="2335" y="8160"/>
                    </a:lnTo>
                    <a:lnTo>
                      <a:pt x="3502" y="9119"/>
                    </a:lnTo>
                    <a:lnTo>
                      <a:pt x="4670" y="12000"/>
                    </a:lnTo>
                    <a:lnTo>
                      <a:pt x="8172" y="12000"/>
                    </a:lnTo>
                    <a:lnTo>
                      <a:pt x="9340" y="12480"/>
                    </a:lnTo>
                    <a:lnTo>
                      <a:pt x="9924" y="12960"/>
                    </a:lnTo>
                    <a:lnTo>
                      <a:pt x="10508" y="13920"/>
                    </a:lnTo>
                    <a:lnTo>
                      <a:pt x="11091" y="15360"/>
                    </a:lnTo>
                    <a:lnTo>
                      <a:pt x="11091" y="16800"/>
                    </a:lnTo>
                    <a:lnTo>
                      <a:pt x="12259" y="19680"/>
                    </a:lnTo>
                    <a:lnTo>
                      <a:pt x="14010" y="20640"/>
                    </a:lnTo>
                    <a:lnTo>
                      <a:pt x="15178" y="21120"/>
                    </a:lnTo>
                    <a:lnTo>
                      <a:pt x="16929" y="21600"/>
                    </a:lnTo>
                    <a:lnTo>
                      <a:pt x="18681" y="21600"/>
                    </a:lnTo>
                    <a:lnTo>
                      <a:pt x="19848" y="20640"/>
                    </a:lnTo>
                    <a:lnTo>
                      <a:pt x="21016" y="20159"/>
                    </a:lnTo>
                    <a:lnTo>
                      <a:pt x="21600" y="20159"/>
                    </a:lnTo>
                    <a:lnTo>
                      <a:pt x="21600" y="19680"/>
                    </a:lnTo>
                    <a:lnTo>
                      <a:pt x="21016" y="20159"/>
                    </a:lnTo>
                    <a:lnTo>
                      <a:pt x="20432" y="20159"/>
                    </a:lnTo>
                    <a:lnTo>
                      <a:pt x="19848" y="20640"/>
                    </a:lnTo>
                    <a:lnTo>
                      <a:pt x="18681" y="20640"/>
                    </a:lnTo>
                    <a:lnTo>
                      <a:pt x="18681" y="17280"/>
                    </a:lnTo>
                    <a:lnTo>
                      <a:pt x="18097" y="13920"/>
                    </a:lnTo>
                    <a:lnTo>
                      <a:pt x="16345" y="10559"/>
                    </a:lnTo>
                    <a:lnTo>
                      <a:pt x="16929" y="10079"/>
                    </a:lnTo>
                    <a:lnTo>
                      <a:pt x="19264" y="6240"/>
                    </a:lnTo>
                    <a:lnTo>
                      <a:pt x="19848" y="3839"/>
                    </a:lnTo>
                    <a:lnTo>
                      <a:pt x="19264" y="1919"/>
                    </a:lnTo>
                    <a:lnTo>
                      <a:pt x="17513" y="959"/>
                    </a:lnTo>
                    <a:lnTo>
                      <a:pt x="16345" y="479"/>
                    </a:lnTo>
                    <a:lnTo>
                      <a:pt x="15762" y="479"/>
                    </a:lnTo>
                    <a:lnTo>
                      <a:pt x="14594" y="0"/>
                    </a:lnTo>
                    <a:lnTo>
                      <a:pt x="11091" y="0"/>
                    </a:lnTo>
                    <a:lnTo>
                      <a:pt x="10508" y="479"/>
                    </a:lnTo>
                    <a:lnTo>
                      <a:pt x="10508" y="1439"/>
                    </a:lnTo>
                    <a:lnTo>
                      <a:pt x="11091" y="3359"/>
                    </a:lnTo>
                    <a:lnTo>
                      <a:pt x="11675" y="5759"/>
                    </a:lnTo>
                    <a:lnTo>
                      <a:pt x="12843" y="7680"/>
                    </a:lnTo>
                    <a:lnTo>
                      <a:pt x="12843" y="9119"/>
                    </a:lnTo>
                    <a:lnTo>
                      <a:pt x="11091" y="9119"/>
                    </a:lnTo>
                    <a:lnTo>
                      <a:pt x="9340" y="7680"/>
                    </a:lnTo>
                    <a:lnTo>
                      <a:pt x="5837" y="5759"/>
                    </a:lnTo>
                    <a:lnTo>
                      <a:pt x="4670" y="4319"/>
                    </a:lnTo>
                    <a:lnTo>
                      <a:pt x="4670" y="2399"/>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99" name="AutoShape 25">
                <a:extLst>
                  <a:ext uri="{FF2B5EF4-FFF2-40B4-BE49-F238E27FC236}">
                    <a16:creationId xmlns:a16="http://schemas.microsoft.com/office/drawing/2014/main" id="{5F647BF9-68C7-437D-B3BF-BBEA863D84C4}"/>
                  </a:ext>
                </a:extLst>
              </p:cNvPr>
              <p:cNvSpPr>
                <a:spLocks/>
              </p:cNvSpPr>
              <p:nvPr/>
            </p:nvSpPr>
            <p:spPr bwMode="auto">
              <a:xfrm>
                <a:off x="1324545" y="293586"/>
                <a:ext cx="63878" cy="61226"/>
              </a:xfrm>
              <a:custGeom>
                <a:avLst/>
                <a:gdLst>
                  <a:gd name="T0" fmla="*/ 31939 w 21600"/>
                  <a:gd name="T1" fmla="*/ 30613 h 21600"/>
                  <a:gd name="T2" fmla="*/ 31939 w 21600"/>
                  <a:gd name="T3" fmla="*/ 30613 h 21600"/>
                  <a:gd name="T4" fmla="*/ 31939 w 21600"/>
                  <a:gd name="T5" fmla="*/ 30613 h 21600"/>
                  <a:gd name="T6" fmla="*/ 31939 w 21600"/>
                  <a:gd name="T7" fmla="*/ 306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909" y="939"/>
                    </a:moveTo>
                    <a:lnTo>
                      <a:pt x="3927" y="0"/>
                    </a:lnTo>
                    <a:lnTo>
                      <a:pt x="1963" y="0"/>
                    </a:lnTo>
                    <a:lnTo>
                      <a:pt x="981" y="939"/>
                    </a:lnTo>
                    <a:lnTo>
                      <a:pt x="981" y="1878"/>
                    </a:lnTo>
                    <a:lnTo>
                      <a:pt x="2945" y="5634"/>
                    </a:lnTo>
                    <a:lnTo>
                      <a:pt x="2945" y="6573"/>
                    </a:lnTo>
                    <a:lnTo>
                      <a:pt x="1963" y="8452"/>
                    </a:lnTo>
                    <a:lnTo>
                      <a:pt x="1963" y="13147"/>
                    </a:lnTo>
                    <a:lnTo>
                      <a:pt x="981" y="15965"/>
                    </a:lnTo>
                    <a:lnTo>
                      <a:pt x="0" y="17843"/>
                    </a:lnTo>
                    <a:lnTo>
                      <a:pt x="7854" y="15965"/>
                    </a:lnTo>
                    <a:lnTo>
                      <a:pt x="11781" y="21600"/>
                    </a:lnTo>
                    <a:lnTo>
                      <a:pt x="11781" y="20660"/>
                    </a:lnTo>
                    <a:lnTo>
                      <a:pt x="13745" y="20660"/>
                    </a:lnTo>
                    <a:lnTo>
                      <a:pt x="17672" y="18782"/>
                    </a:lnTo>
                    <a:lnTo>
                      <a:pt x="19636" y="16904"/>
                    </a:lnTo>
                    <a:lnTo>
                      <a:pt x="20618" y="15026"/>
                    </a:lnTo>
                    <a:lnTo>
                      <a:pt x="20618" y="13147"/>
                    </a:lnTo>
                    <a:lnTo>
                      <a:pt x="21600" y="11269"/>
                    </a:lnTo>
                    <a:lnTo>
                      <a:pt x="19636" y="5634"/>
                    </a:lnTo>
                    <a:lnTo>
                      <a:pt x="18654" y="5634"/>
                    </a:lnTo>
                    <a:lnTo>
                      <a:pt x="17672" y="4695"/>
                    </a:lnTo>
                    <a:lnTo>
                      <a:pt x="16690" y="2817"/>
                    </a:lnTo>
                    <a:lnTo>
                      <a:pt x="14727" y="1878"/>
                    </a:lnTo>
                    <a:lnTo>
                      <a:pt x="12763" y="0"/>
                    </a:lnTo>
                    <a:lnTo>
                      <a:pt x="7854" y="0"/>
                    </a:lnTo>
                    <a:lnTo>
                      <a:pt x="4909" y="939"/>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00" name="AutoShape 26">
                <a:extLst>
                  <a:ext uri="{FF2B5EF4-FFF2-40B4-BE49-F238E27FC236}">
                    <a16:creationId xmlns:a16="http://schemas.microsoft.com/office/drawing/2014/main" id="{BA2A2203-78CA-40A6-94C4-CDCE8D472F1B}"/>
                  </a:ext>
                </a:extLst>
              </p:cNvPr>
              <p:cNvSpPr>
                <a:spLocks/>
              </p:cNvSpPr>
              <p:nvPr/>
            </p:nvSpPr>
            <p:spPr bwMode="auto">
              <a:xfrm>
                <a:off x="1397233" y="269981"/>
                <a:ext cx="244499" cy="129828"/>
              </a:xfrm>
              <a:custGeom>
                <a:avLst/>
                <a:gdLst>
                  <a:gd name="T0" fmla="*/ 122250 w 21600"/>
                  <a:gd name="T1" fmla="*/ 64914 h 21600"/>
                  <a:gd name="T2" fmla="*/ 122250 w 21600"/>
                  <a:gd name="T3" fmla="*/ 64914 h 21600"/>
                  <a:gd name="T4" fmla="*/ 122250 w 21600"/>
                  <a:gd name="T5" fmla="*/ 64914 h 21600"/>
                  <a:gd name="T6" fmla="*/ 122250 w 21600"/>
                  <a:gd name="T7" fmla="*/ 649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42" y="440"/>
                    </a:moveTo>
                    <a:lnTo>
                      <a:pt x="1285" y="440"/>
                    </a:lnTo>
                    <a:lnTo>
                      <a:pt x="1028" y="0"/>
                    </a:lnTo>
                    <a:lnTo>
                      <a:pt x="257" y="0"/>
                    </a:lnTo>
                    <a:lnTo>
                      <a:pt x="0" y="440"/>
                    </a:lnTo>
                    <a:lnTo>
                      <a:pt x="0" y="2204"/>
                    </a:lnTo>
                    <a:lnTo>
                      <a:pt x="257" y="3526"/>
                    </a:lnTo>
                    <a:lnTo>
                      <a:pt x="514" y="5289"/>
                    </a:lnTo>
                    <a:lnTo>
                      <a:pt x="514" y="5730"/>
                    </a:lnTo>
                    <a:lnTo>
                      <a:pt x="771" y="6171"/>
                    </a:lnTo>
                    <a:lnTo>
                      <a:pt x="771" y="6612"/>
                    </a:lnTo>
                    <a:lnTo>
                      <a:pt x="1028" y="7053"/>
                    </a:lnTo>
                    <a:lnTo>
                      <a:pt x="2057" y="7053"/>
                    </a:lnTo>
                    <a:lnTo>
                      <a:pt x="2571" y="6612"/>
                    </a:lnTo>
                    <a:lnTo>
                      <a:pt x="3342" y="5730"/>
                    </a:lnTo>
                    <a:lnTo>
                      <a:pt x="3600" y="5730"/>
                    </a:lnTo>
                    <a:lnTo>
                      <a:pt x="3600" y="5289"/>
                    </a:lnTo>
                    <a:lnTo>
                      <a:pt x="4371" y="5289"/>
                    </a:lnTo>
                    <a:lnTo>
                      <a:pt x="4628" y="6171"/>
                    </a:lnTo>
                    <a:lnTo>
                      <a:pt x="4628" y="7053"/>
                    </a:lnTo>
                    <a:lnTo>
                      <a:pt x="4885" y="8375"/>
                    </a:lnTo>
                    <a:lnTo>
                      <a:pt x="4885" y="10579"/>
                    </a:lnTo>
                    <a:lnTo>
                      <a:pt x="5657" y="15869"/>
                    </a:lnTo>
                    <a:lnTo>
                      <a:pt x="5142" y="15869"/>
                    </a:lnTo>
                    <a:lnTo>
                      <a:pt x="4885" y="16310"/>
                    </a:lnTo>
                    <a:lnTo>
                      <a:pt x="4885" y="17632"/>
                    </a:lnTo>
                    <a:lnTo>
                      <a:pt x="5142" y="18514"/>
                    </a:lnTo>
                    <a:lnTo>
                      <a:pt x="5657" y="19395"/>
                    </a:lnTo>
                    <a:lnTo>
                      <a:pt x="6942" y="19395"/>
                    </a:lnTo>
                    <a:lnTo>
                      <a:pt x="7457" y="18514"/>
                    </a:lnTo>
                    <a:lnTo>
                      <a:pt x="8228" y="18514"/>
                    </a:lnTo>
                    <a:lnTo>
                      <a:pt x="8742" y="18955"/>
                    </a:lnTo>
                    <a:lnTo>
                      <a:pt x="9514" y="20277"/>
                    </a:lnTo>
                    <a:lnTo>
                      <a:pt x="10542" y="20718"/>
                    </a:lnTo>
                    <a:lnTo>
                      <a:pt x="12085" y="21600"/>
                    </a:lnTo>
                    <a:lnTo>
                      <a:pt x="13628" y="21159"/>
                    </a:lnTo>
                    <a:lnTo>
                      <a:pt x="15171" y="21159"/>
                    </a:lnTo>
                    <a:lnTo>
                      <a:pt x="15171" y="20277"/>
                    </a:lnTo>
                    <a:lnTo>
                      <a:pt x="15428" y="19836"/>
                    </a:lnTo>
                    <a:lnTo>
                      <a:pt x="15428" y="19395"/>
                    </a:lnTo>
                    <a:lnTo>
                      <a:pt x="15685" y="18955"/>
                    </a:lnTo>
                    <a:lnTo>
                      <a:pt x="16457" y="18955"/>
                    </a:lnTo>
                    <a:lnTo>
                      <a:pt x="17228" y="19395"/>
                    </a:lnTo>
                    <a:lnTo>
                      <a:pt x="17999" y="20277"/>
                    </a:lnTo>
                    <a:lnTo>
                      <a:pt x="19028" y="20277"/>
                    </a:lnTo>
                    <a:lnTo>
                      <a:pt x="19799" y="18955"/>
                    </a:lnTo>
                    <a:lnTo>
                      <a:pt x="19799" y="16751"/>
                    </a:lnTo>
                    <a:lnTo>
                      <a:pt x="20057" y="16751"/>
                    </a:lnTo>
                    <a:lnTo>
                      <a:pt x="20314" y="16310"/>
                    </a:lnTo>
                    <a:lnTo>
                      <a:pt x="20828" y="16310"/>
                    </a:lnTo>
                    <a:lnTo>
                      <a:pt x="21085" y="15869"/>
                    </a:lnTo>
                    <a:lnTo>
                      <a:pt x="21085" y="14546"/>
                    </a:lnTo>
                    <a:lnTo>
                      <a:pt x="21599" y="13665"/>
                    </a:lnTo>
                    <a:lnTo>
                      <a:pt x="21599" y="12783"/>
                    </a:lnTo>
                    <a:lnTo>
                      <a:pt x="21342" y="12342"/>
                    </a:lnTo>
                    <a:lnTo>
                      <a:pt x="20314" y="11461"/>
                    </a:lnTo>
                    <a:lnTo>
                      <a:pt x="18257" y="10579"/>
                    </a:lnTo>
                    <a:lnTo>
                      <a:pt x="17742" y="10579"/>
                    </a:lnTo>
                    <a:lnTo>
                      <a:pt x="16714" y="9697"/>
                    </a:lnTo>
                    <a:lnTo>
                      <a:pt x="14142" y="9697"/>
                    </a:lnTo>
                    <a:lnTo>
                      <a:pt x="14142" y="10138"/>
                    </a:lnTo>
                    <a:lnTo>
                      <a:pt x="13885" y="10138"/>
                    </a:lnTo>
                    <a:lnTo>
                      <a:pt x="13628" y="10579"/>
                    </a:lnTo>
                    <a:lnTo>
                      <a:pt x="12857" y="11020"/>
                    </a:lnTo>
                    <a:lnTo>
                      <a:pt x="12342" y="11020"/>
                    </a:lnTo>
                    <a:lnTo>
                      <a:pt x="11571" y="10579"/>
                    </a:lnTo>
                    <a:lnTo>
                      <a:pt x="10542" y="9697"/>
                    </a:lnTo>
                    <a:lnTo>
                      <a:pt x="7971" y="7053"/>
                    </a:lnTo>
                    <a:lnTo>
                      <a:pt x="7714" y="6612"/>
                    </a:lnTo>
                    <a:lnTo>
                      <a:pt x="7457" y="5730"/>
                    </a:lnTo>
                    <a:lnTo>
                      <a:pt x="7199" y="5289"/>
                    </a:lnTo>
                    <a:lnTo>
                      <a:pt x="6685" y="5289"/>
                    </a:lnTo>
                    <a:lnTo>
                      <a:pt x="6685" y="4848"/>
                    </a:lnTo>
                    <a:lnTo>
                      <a:pt x="6428" y="4848"/>
                    </a:lnTo>
                    <a:lnTo>
                      <a:pt x="6428" y="2204"/>
                    </a:lnTo>
                    <a:lnTo>
                      <a:pt x="6171" y="2204"/>
                    </a:lnTo>
                    <a:lnTo>
                      <a:pt x="5914" y="1763"/>
                    </a:lnTo>
                    <a:lnTo>
                      <a:pt x="5400" y="1763"/>
                    </a:lnTo>
                    <a:lnTo>
                      <a:pt x="4628" y="3085"/>
                    </a:lnTo>
                    <a:lnTo>
                      <a:pt x="3857" y="3085"/>
                    </a:lnTo>
                    <a:lnTo>
                      <a:pt x="3600" y="2644"/>
                    </a:lnTo>
                    <a:lnTo>
                      <a:pt x="3600" y="1322"/>
                    </a:lnTo>
                    <a:lnTo>
                      <a:pt x="3085" y="881"/>
                    </a:lnTo>
                    <a:lnTo>
                      <a:pt x="2828" y="440"/>
                    </a:lnTo>
                    <a:lnTo>
                      <a:pt x="1542" y="440"/>
                    </a:lnTo>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01" name="AutoShape 27">
                <a:extLst>
                  <a:ext uri="{FF2B5EF4-FFF2-40B4-BE49-F238E27FC236}">
                    <a16:creationId xmlns:a16="http://schemas.microsoft.com/office/drawing/2014/main" id="{753B7990-0266-4999-9C09-34341B7D5593}"/>
                  </a:ext>
                </a:extLst>
              </p:cNvPr>
              <p:cNvSpPr>
                <a:spLocks/>
              </p:cNvSpPr>
              <p:nvPr/>
            </p:nvSpPr>
            <p:spPr bwMode="auto">
              <a:xfrm>
                <a:off x="1266541" y="-1"/>
                <a:ext cx="127756" cy="134992"/>
              </a:xfrm>
              <a:custGeom>
                <a:avLst/>
                <a:gdLst>
                  <a:gd name="T0" fmla="*/ 63878 w 21600"/>
                  <a:gd name="T1" fmla="*/ 67496 h 21600"/>
                  <a:gd name="T2" fmla="*/ 63878 w 21600"/>
                  <a:gd name="T3" fmla="*/ 67496 h 21600"/>
                  <a:gd name="T4" fmla="*/ 63878 w 21600"/>
                  <a:gd name="T5" fmla="*/ 67496 h 21600"/>
                  <a:gd name="T6" fmla="*/ 63878 w 21600"/>
                  <a:gd name="T7" fmla="*/ 6749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363" y="9741"/>
                    </a:moveTo>
                    <a:lnTo>
                      <a:pt x="7363" y="9317"/>
                    </a:lnTo>
                    <a:lnTo>
                      <a:pt x="6872" y="8894"/>
                    </a:lnTo>
                    <a:lnTo>
                      <a:pt x="5890" y="7199"/>
                    </a:lnTo>
                    <a:lnTo>
                      <a:pt x="4909" y="6776"/>
                    </a:lnTo>
                    <a:lnTo>
                      <a:pt x="3436" y="6352"/>
                    </a:lnTo>
                    <a:lnTo>
                      <a:pt x="3436" y="5929"/>
                    </a:lnTo>
                    <a:lnTo>
                      <a:pt x="2945" y="5505"/>
                    </a:lnTo>
                    <a:lnTo>
                      <a:pt x="1963" y="5082"/>
                    </a:lnTo>
                    <a:lnTo>
                      <a:pt x="1472" y="4235"/>
                    </a:lnTo>
                    <a:lnTo>
                      <a:pt x="490" y="3388"/>
                    </a:lnTo>
                    <a:lnTo>
                      <a:pt x="490" y="2541"/>
                    </a:lnTo>
                    <a:lnTo>
                      <a:pt x="0" y="1694"/>
                    </a:lnTo>
                    <a:lnTo>
                      <a:pt x="1963" y="0"/>
                    </a:lnTo>
                    <a:lnTo>
                      <a:pt x="3927" y="0"/>
                    </a:lnTo>
                    <a:lnTo>
                      <a:pt x="6872" y="1270"/>
                    </a:lnTo>
                    <a:lnTo>
                      <a:pt x="7363" y="2117"/>
                    </a:lnTo>
                    <a:lnTo>
                      <a:pt x="7854" y="3388"/>
                    </a:lnTo>
                    <a:lnTo>
                      <a:pt x="7854" y="4235"/>
                    </a:lnTo>
                    <a:lnTo>
                      <a:pt x="8836" y="5082"/>
                    </a:lnTo>
                    <a:lnTo>
                      <a:pt x="9818" y="5505"/>
                    </a:lnTo>
                    <a:lnTo>
                      <a:pt x="10800" y="5505"/>
                    </a:lnTo>
                    <a:lnTo>
                      <a:pt x="10800" y="2964"/>
                    </a:lnTo>
                    <a:lnTo>
                      <a:pt x="11781" y="2117"/>
                    </a:lnTo>
                    <a:lnTo>
                      <a:pt x="12272" y="2117"/>
                    </a:lnTo>
                    <a:lnTo>
                      <a:pt x="13254" y="2541"/>
                    </a:lnTo>
                    <a:lnTo>
                      <a:pt x="14727" y="2964"/>
                    </a:lnTo>
                    <a:lnTo>
                      <a:pt x="14727" y="3388"/>
                    </a:lnTo>
                    <a:lnTo>
                      <a:pt x="14236" y="4235"/>
                    </a:lnTo>
                    <a:lnTo>
                      <a:pt x="14236" y="6352"/>
                    </a:lnTo>
                    <a:lnTo>
                      <a:pt x="14727" y="7199"/>
                    </a:lnTo>
                    <a:lnTo>
                      <a:pt x="14727" y="8470"/>
                    </a:lnTo>
                    <a:lnTo>
                      <a:pt x="16199" y="9741"/>
                    </a:lnTo>
                    <a:lnTo>
                      <a:pt x="16690" y="9741"/>
                    </a:lnTo>
                    <a:lnTo>
                      <a:pt x="17672" y="8894"/>
                    </a:lnTo>
                    <a:lnTo>
                      <a:pt x="18654" y="7199"/>
                    </a:lnTo>
                    <a:lnTo>
                      <a:pt x="18654" y="6776"/>
                    </a:lnTo>
                    <a:lnTo>
                      <a:pt x="20127" y="5505"/>
                    </a:lnTo>
                    <a:lnTo>
                      <a:pt x="20618" y="5505"/>
                    </a:lnTo>
                    <a:lnTo>
                      <a:pt x="21109" y="5929"/>
                    </a:lnTo>
                    <a:lnTo>
                      <a:pt x="21109" y="6776"/>
                    </a:lnTo>
                    <a:lnTo>
                      <a:pt x="21600" y="8047"/>
                    </a:lnTo>
                    <a:lnTo>
                      <a:pt x="21600" y="9741"/>
                    </a:lnTo>
                    <a:lnTo>
                      <a:pt x="21109" y="10164"/>
                    </a:lnTo>
                    <a:lnTo>
                      <a:pt x="20127" y="14399"/>
                    </a:lnTo>
                    <a:lnTo>
                      <a:pt x="20618" y="16941"/>
                    </a:lnTo>
                    <a:lnTo>
                      <a:pt x="21600" y="19058"/>
                    </a:lnTo>
                    <a:lnTo>
                      <a:pt x="21600" y="19482"/>
                    </a:lnTo>
                    <a:lnTo>
                      <a:pt x="21109" y="20329"/>
                    </a:lnTo>
                    <a:lnTo>
                      <a:pt x="20618" y="20752"/>
                    </a:lnTo>
                    <a:lnTo>
                      <a:pt x="20618" y="21176"/>
                    </a:lnTo>
                    <a:lnTo>
                      <a:pt x="20127" y="21600"/>
                    </a:lnTo>
                    <a:lnTo>
                      <a:pt x="19636" y="21600"/>
                    </a:lnTo>
                    <a:lnTo>
                      <a:pt x="19145" y="21176"/>
                    </a:lnTo>
                    <a:lnTo>
                      <a:pt x="19145" y="20329"/>
                    </a:lnTo>
                    <a:lnTo>
                      <a:pt x="18654" y="19482"/>
                    </a:lnTo>
                    <a:lnTo>
                      <a:pt x="18654" y="16941"/>
                    </a:lnTo>
                    <a:lnTo>
                      <a:pt x="17672" y="16094"/>
                    </a:lnTo>
                    <a:lnTo>
                      <a:pt x="16690" y="15670"/>
                    </a:lnTo>
                    <a:lnTo>
                      <a:pt x="16199" y="16517"/>
                    </a:lnTo>
                    <a:lnTo>
                      <a:pt x="15709" y="16094"/>
                    </a:lnTo>
                    <a:lnTo>
                      <a:pt x="12763" y="14823"/>
                    </a:lnTo>
                    <a:lnTo>
                      <a:pt x="11290" y="13976"/>
                    </a:lnTo>
                    <a:lnTo>
                      <a:pt x="10800" y="12705"/>
                    </a:lnTo>
                    <a:lnTo>
                      <a:pt x="7363" y="9741"/>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02" name="AutoShape 28">
                <a:extLst>
                  <a:ext uri="{FF2B5EF4-FFF2-40B4-BE49-F238E27FC236}">
                    <a16:creationId xmlns:a16="http://schemas.microsoft.com/office/drawing/2014/main" id="{07E01315-35C3-4882-9AC5-6673C5849585}"/>
                  </a:ext>
                </a:extLst>
              </p:cNvPr>
              <p:cNvSpPr>
                <a:spLocks/>
              </p:cNvSpPr>
              <p:nvPr/>
            </p:nvSpPr>
            <p:spPr bwMode="auto">
              <a:xfrm>
                <a:off x="1420728" y="58274"/>
                <a:ext cx="55068" cy="71554"/>
              </a:xfrm>
              <a:custGeom>
                <a:avLst/>
                <a:gdLst>
                  <a:gd name="T0" fmla="*/ 27534 w 21600"/>
                  <a:gd name="T1" fmla="*/ 35777 h 21600"/>
                  <a:gd name="T2" fmla="*/ 27534 w 21600"/>
                  <a:gd name="T3" fmla="*/ 35777 h 21600"/>
                  <a:gd name="T4" fmla="*/ 27534 w 21600"/>
                  <a:gd name="T5" fmla="*/ 35777 h 21600"/>
                  <a:gd name="T6" fmla="*/ 27534 w 21600"/>
                  <a:gd name="T7" fmla="*/ 357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094" y="0"/>
                    </a:moveTo>
                    <a:lnTo>
                      <a:pt x="6821" y="0"/>
                    </a:lnTo>
                    <a:lnTo>
                      <a:pt x="4547" y="799"/>
                    </a:lnTo>
                    <a:lnTo>
                      <a:pt x="2273" y="3999"/>
                    </a:lnTo>
                    <a:lnTo>
                      <a:pt x="1136" y="6400"/>
                    </a:lnTo>
                    <a:lnTo>
                      <a:pt x="1136" y="9599"/>
                    </a:lnTo>
                    <a:lnTo>
                      <a:pt x="0" y="19199"/>
                    </a:lnTo>
                    <a:lnTo>
                      <a:pt x="1136" y="19199"/>
                    </a:lnTo>
                    <a:lnTo>
                      <a:pt x="5684" y="20799"/>
                    </a:lnTo>
                    <a:lnTo>
                      <a:pt x="10231" y="21600"/>
                    </a:lnTo>
                    <a:lnTo>
                      <a:pt x="15915" y="21600"/>
                    </a:lnTo>
                    <a:lnTo>
                      <a:pt x="20463" y="20000"/>
                    </a:lnTo>
                    <a:lnTo>
                      <a:pt x="21599" y="15999"/>
                    </a:lnTo>
                    <a:lnTo>
                      <a:pt x="9094" y="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03" name="AutoShape 29">
                <a:extLst>
                  <a:ext uri="{FF2B5EF4-FFF2-40B4-BE49-F238E27FC236}">
                    <a16:creationId xmlns:a16="http://schemas.microsoft.com/office/drawing/2014/main" id="{615AD7E2-B24F-4F21-A3E4-3B1B5FCFB91A}"/>
                  </a:ext>
                </a:extLst>
              </p:cNvPr>
              <p:cNvSpPr>
                <a:spLocks/>
              </p:cNvSpPr>
              <p:nvPr/>
            </p:nvSpPr>
            <p:spPr bwMode="auto">
              <a:xfrm>
                <a:off x="1603551" y="71552"/>
                <a:ext cx="99122" cy="193266"/>
              </a:xfrm>
              <a:custGeom>
                <a:avLst/>
                <a:gdLst>
                  <a:gd name="T0" fmla="*/ 49561 w 21600"/>
                  <a:gd name="T1" fmla="*/ 96633 h 21600"/>
                  <a:gd name="T2" fmla="*/ 49561 w 21600"/>
                  <a:gd name="T3" fmla="*/ 96633 h 21600"/>
                  <a:gd name="T4" fmla="*/ 49561 w 21600"/>
                  <a:gd name="T5" fmla="*/ 96633 h 21600"/>
                  <a:gd name="T6" fmla="*/ 49561 w 21600"/>
                  <a:gd name="T7" fmla="*/ 9663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6352" y="295"/>
                    </a:moveTo>
                    <a:lnTo>
                      <a:pt x="5717" y="295"/>
                    </a:lnTo>
                    <a:lnTo>
                      <a:pt x="5717" y="0"/>
                    </a:lnTo>
                    <a:lnTo>
                      <a:pt x="3811" y="0"/>
                    </a:lnTo>
                    <a:lnTo>
                      <a:pt x="3176" y="295"/>
                    </a:lnTo>
                    <a:lnTo>
                      <a:pt x="3176" y="1183"/>
                    </a:lnTo>
                    <a:lnTo>
                      <a:pt x="3811" y="1479"/>
                    </a:lnTo>
                    <a:lnTo>
                      <a:pt x="3811" y="2367"/>
                    </a:lnTo>
                    <a:lnTo>
                      <a:pt x="3176" y="2958"/>
                    </a:lnTo>
                    <a:lnTo>
                      <a:pt x="2541" y="2958"/>
                    </a:lnTo>
                    <a:lnTo>
                      <a:pt x="1905" y="3254"/>
                    </a:lnTo>
                    <a:lnTo>
                      <a:pt x="1270" y="3846"/>
                    </a:lnTo>
                    <a:lnTo>
                      <a:pt x="1270" y="4734"/>
                    </a:lnTo>
                    <a:lnTo>
                      <a:pt x="635" y="5917"/>
                    </a:lnTo>
                    <a:lnTo>
                      <a:pt x="635" y="8284"/>
                    </a:lnTo>
                    <a:lnTo>
                      <a:pt x="0" y="8580"/>
                    </a:lnTo>
                    <a:lnTo>
                      <a:pt x="0" y="9764"/>
                    </a:lnTo>
                    <a:lnTo>
                      <a:pt x="635" y="10652"/>
                    </a:lnTo>
                    <a:lnTo>
                      <a:pt x="1905" y="11539"/>
                    </a:lnTo>
                    <a:lnTo>
                      <a:pt x="635" y="12427"/>
                    </a:lnTo>
                    <a:lnTo>
                      <a:pt x="2541" y="12427"/>
                    </a:lnTo>
                    <a:lnTo>
                      <a:pt x="3811" y="13019"/>
                    </a:lnTo>
                    <a:lnTo>
                      <a:pt x="4447" y="13610"/>
                    </a:lnTo>
                    <a:lnTo>
                      <a:pt x="4447" y="14794"/>
                    </a:lnTo>
                    <a:lnTo>
                      <a:pt x="5082" y="15090"/>
                    </a:lnTo>
                    <a:lnTo>
                      <a:pt x="4447" y="15682"/>
                    </a:lnTo>
                    <a:lnTo>
                      <a:pt x="4447" y="15978"/>
                    </a:lnTo>
                    <a:lnTo>
                      <a:pt x="3811" y="15978"/>
                    </a:lnTo>
                    <a:lnTo>
                      <a:pt x="3811" y="16273"/>
                    </a:lnTo>
                    <a:lnTo>
                      <a:pt x="3176" y="16569"/>
                    </a:lnTo>
                    <a:lnTo>
                      <a:pt x="3176" y="17753"/>
                    </a:lnTo>
                    <a:lnTo>
                      <a:pt x="3811" y="18641"/>
                    </a:lnTo>
                    <a:lnTo>
                      <a:pt x="3811" y="18936"/>
                    </a:lnTo>
                    <a:lnTo>
                      <a:pt x="3176" y="19232"/>
                    </a:lnTo>
                    <a:lnTo>
                      <a:pt x="3176" y="19528"/>
                    </a:lnTo>
                    <a:lnTo>
                      <a:pt x="3811" y="20120"/>
                    </a:lnTo>
                    <a:lnTo>
                      <a:pt x="3811" y="20712"/>
                    </a:lnTo>
                    <a:lnTo>
                      <a:pt x="5082" y="21008"/>
                    </a:lnTo>
                    <a:lnTo>
                      <a:pt x="6988" y="21304"/>
                    </a:lnTo>
                    <a:lnTo>
                      <a:pt x="8258" y="21599"/>
                    </a:lnTo>
                    <a:lnTo>
                      <a:pt x="12705" y="21599"/>
                    </a:lnTo>
                    <a:lnTo>
                      <a:pt x="13976" y="21304"/>
                    </a:lnTo>
                    <a:lnTo>
                      <a:pt x="15247" y="20712"/>
                    </a:lnTo>
                    <a:lnTo>
                      <a:pt x="15882" y="19824"/>
                    </a:lnTo>
                    <a:lnTo>
                      <a:pt x="16517" y="19232"/>
                    </a:lnTo>
                    <a:lnTo>
                      <a:pt x="16517" y="18641"/>
                    </a:lnTo>
                    <a:lnTo>
                      <a:pt x="17788" y="17753"/>
                    </a:lnTo>
                    <a:lnTo>
                      <a:pt x="18423" y="17161"/>
                    </a:lnTo>
                    <a:lnTo>
                      <a:pt x="20329" y="16273"/>
                    </a:lnTo>
                    <a:lnTo>
                      <a:pt x="20329" y="15978"/>
                    </a:lnTo>
                    <a:lnTo>
                      <a:pt x="21599" y="14794"/>
                    </a:lnTo>
                    <a:lnTo>
                      <a:pt x="21599" y="12427"/>
                    </a:lnTo>
                    <a:lnTo>
                      <a:pt x="20964" y="11835"/>
                    </a:lnTo>
                    <a:lnTo>
                      <a:pt x="19694" y="11539"/>
                    </a:lnTo>
                    <a:lnTo>
                      <a:pt x="19058" y="11539"/>
                    </a:lnTo>
                    <a:lnTo>
                      <a:pt x="17788" y="11835"/>
                    </a:lnTo>
                    <a:lnTo>
                      <a:pt x="15882" y="11835"/>
                    </a:lnTo>
                    <a:lnTo>
                      <a:pt x="16517" y="11539"/>
                    </a:lnTo>
                    <a:lnTo>
                      <a:pt x="17152" y="10947"/>
                    </a:lnTo>
                    <a:lnTo>
                      <a:pt x="17788" y="10652"/>
                    </a:lnTo>
                    <a:lnTo>
                      <a:pt x="17788" y="7693"/>
                    </a:lnTo>
                    <a:lnTo>
                      <a:pt x="17152" y="7101"/>
                    </a:lnTo>
                    <a:lnTo>
                      <a:pt x="16517" y="6213"/>
                    </a:lnTo>
                    <a:lnTo>
                      <a:pt x="13976" y="4438"/>
                    </a:lnTo>
                    <a:lnTo>
                      <a:pt x="12705" y="3846"/>
                    </a:lnTo>
                    <a:lnTo>
                      <a:pt x="11435" y="2663"/>
                    </a:lnTo>
                    <a:lnTo>
                      <a:pt x="10164" y="2367"/>
                    </a:lnTo>
                    <a:lnTo>
                      <a:pt x="9529" y="2071"/>
                    </a:lnTo>
                    <a:lnTo>
                      <a:pt x="8258" y="1775"/>
                    </a:lnTo>
                    <a:lnTo>
                      <a:pt x="5717" y="591"/>
                    </a:lnTo>
                    <a:lnTo>
                      <a:pt x="6352" y="295"/>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04" name="AutoShape 30">
                <a:extLst>
                  <a:ext uri="{FF2B5EF4-FFF2-40B4-BE49-F238E27FC236}">
                    <a16:creationId xmlns:a16="http://schemas.microsoft.com/office/drawing/2014/main" id="{207FE61D-B437-4AA9-B10C-046B667BBE39}"/>
                  </a:ext>
                </a:extLst>
              </p:cNvPr>
              <p:cNvSpPr>
                <a:spLocks/>
              </p:cNvSpPr>
              <p:nvPr/>
            </p:nvSpPr>
            <p:spPr bwMode="auto">
              <a:xfrm>
                <a:off x="1257730" y="618891"/>
                <a:ext cx="72690" cy="61226"/>
              </a:xfrm>
              <a:custGeom>
                <a:avLst/>
                <a:gdLst>
                  <a:gd name="T0" fmla="*/ 36345 w 21600"/>
                  <a:gd name="T1" fmla="*/ 30613 h 21600"/>
                  <a:gd name="T2" fmla="*/ 36345 w 21600"/>
                  <a:gd name="T3" fmla="*/ 30613 h 21600"/>
                  <a:gd name="T4" fmla="*/ 36345 w 21600"/>
                  <a:gd name="T5" fmla="*/ 30613 h 21600"/>
                  <a:gd name="T6" fmla="*/ 36345 w 21600"/>
                  <a:gd name="T7" fmla="*/ 306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368" y="8452"/>
                    </a:moveTo>
                    <a:lnTo>
                      <a:pt x="7776" y="8452"/>
                    </a:lnTo>
                    <a:lnTo>
                      <a:pt x="6911" y="9391"/>
                    </a:lnTo>
                    <a:lnTo>
                      <a:pt x="5184" y="10330"/>
                    </a:lnTo>
                    <a:lnTo>
                      <a:pt x="3455" y="12208"/>
                    </a:lnTo>
                    <a:lnTo>
                      <a:pt x="1728" y="12208"/>
                    </a:lnTo>
                    <a:lnTo>
                      <a:pt x="0" y="14086"/>
                    </a:lnTo>
                    <a:lnTo>
                      <a:pt x="0" y="17843"/>
                    </a:lnTo>
                    <a:lnTo>
                      <a:pt x="1728" y="18782"/>
                    </a:lnTo>
                    <a:lnTo>
                      <a:pt x="2592" y="19721"/>
                    </a:lnTo>
                    <a:lnTo>
                      <a:pt x="7776" y="21600"/>
                    </a:lnTo>
                    <a:lnTo>
                      <a:pt x="12959" y="21600"/>
                    </a:lnTo>
                    <a:lnTo>
                      <a:pt x="14687" y="20660"/>
                    </a:lnTo>
                    <a:lnTo>
                      <a:pt x="20736" y="20660"/>
                    </a:lnTo>
                    <a:lnTo>
                      <a:pt x="21599" y="21600"/>
                    </a:lnTo>
                    <a:lnTo>
                      <a:pt x="21599" y="20660"/>
                    </a:lnTo>
                    <a:lnTo>
                      <a:pt x="20736" y="19721"/>
                    </a:lnTo>
                    <a:lnTo>
                      <a:pt x="20736" y="16904"/>
                    </a:lnTo>
                    <a:lnTo>
                      <a:pt x="19872" y="14086"/>
                    </a:lnTo>
                    <a:lnTo>
                      <a:pt x="19008" y="12208"/>
                    </a:lnTo>
                    <a:lnTo>
                      <a:pt x="17280" y="10330"/>
                    </a:lnTo>
                    <a:lnTo>
                      <a:pt x="17280" y="8452"/>
                    </a:lnTo>
                    <a:lnTo>
                      <a:pt x="16416" y="6573"/>
                    </a:lnTo>
                    <a:lnTo>
                      <a:pt x="16416" y="4695"/>
                    </a:lnTo>
                    <a:lnTo>
                      <a:pt x="15552" y="2817"/>
                    </a:lnTo>
                    <a:lnTo>
                      <a:pt x="12959" y="0"/>
                    </a:lnTo>
                    <a:lnTo>
                      <a:pt x="11231" y="939"/>
                    </a:lnTo>
                    <a:lnTo>
                      <a:pt x="10368" y="8452"/>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05" name="AutoShape 31">
                <a:extLst>
                  <a:ext uri="{FF2B5EF4-FFF2-40B4-BE49-F238E27FC236}">
                    <a16:creationId xmlns:a16="http://schemas.microsoft.com/office/drawing/2014/main" id="{08BBD996-2035-4552-939E-B5B570676AE4}"/>
                  </a:ext>
                </a:extLst>
              </p:cNvPr>
              <p:cNvSpPr>
                <a:spLocks/>
              </p:cNvSpPr>
              <p:nvPr/>
            </p:nvSpPr>
            <p:spPr bwMode="auto">
              <a:xfrm>
                <a:off x="1624109" y="404972"/>
                <a:ext cx="87374" cy="58275"/>
              </a:xfrm>
              <a:custGeom>
                <a:avLst/>
                <a:gdLst>
                  <a:gd name="T0" fmla="*/ 43687 w 21600"/>
                  <a:gd name="T1" fmla="*/ 29138 h 21600"/>
                  <a:gd name="T2" fmla="*/ 43687 w 21600"/>
                  <a:gd name="T3" fmla="*/ 29138 h 21600"/>
                  <a:gd name="T4" fmla="*/ 43687 w 21600"/>
                  <a:gd name="T5" fmla="*/ 29138 h 21600"/>
                  <a:gd name="T6" fmla="*/ 43687 w 21600"/>
                  <a:gd name="T7" fmla="*/ 291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5039" y="981"/>
                    </a:moveTo>
                    <a:lnTo>
                      <a:pt x="1439" y="981"/>
                    </a:lnTo>
                    <a:lnTo>
                      <a:pt x="719" y="1963"/>
                    </a:lnTo>
                    <a:lnTo>
                      <a:pt x="0" y="3927"/>
                    </a:lnTo>
                    <a:lnTo>
                      <a:pt x="0" y="13745"/>
                    </a:lnTo>
                    <a:lnTo>
                      <a:pt x="1439" y="17672"/>
                    </a:lnTo>
                    <a:lnTo>
                      <a:pt x="2159" y="18654"/>
                    </a:lnTo>
                    <a:lnTo>
                      <a:pt x="4320" y="19636"/>
                    </a:lnTo>
                    <a:lnTo>
                      <a:pt x="5039" y="20618"/>
                    </a:lnTo>
                    <a:lnTo>
                      <a:pt x="6479" y="21599"/>
                    </a:lnTo>
                    <a:lnTo>
                      <a:pt x="7919" y="21599"/>
                    </a:lnTo>
                    <a:lnTo>
                      <a:pt x="9359" y="20618"/>
                    </a:lnTo>
                    <a:lnTo>
                      <a:pt x="20879" y="20618"/>
                    </a:lnTo>
                    <a:lnTo>
                      <a:pt x="21600" y="17672"/>
                    </a:lnTo>
                    <a:lnTo>
                      <a:pt x="20879" y="16690"/>
                    </a:lnTo>
                    <a:lnTo>
                      <a:pt x="20879" y="13745"/>
                    </a:lnTo>
                    <a:lnTo>
                      <a:pt x="20159" y="10800"/>
                    </a:lnTo>
                    <a:lnTo>
                      <a:pt x="20159" y="7854"/>
                    </a:lnTo>
                    <a:lnTo>
                      <a:pt x="19440" y="5890"/>
                    </a:lnTo>
                    <a:lnTo>
                      <a:pt x="19440" y="2945"/>
                    </a:lnTo>
                    <a:lnTo>
                      <a:pt x="17280" y="0"/>
                    </a:lnTo>
                    <a:lnTo>
                      <a:pt x="13680" y="0"/>
                    </a:lnTo>
                    <a:lnTo>
                      <a:pt x="10800" y="981"/>
                    </a:lnTo>
                    <a:lnTo>
                      <a:pt x="5039" y="981"/>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06" name="AutoShape 32">
                <a:extLst>
                  <a:ext uri="{FF2B5EF4-FFF2-40B4-BE49-F238E27FC236}">
                    <a16:creationId xmlns:a16="http://schemas.microsoft.com/office/drawing/2014/main" id="{06DAE632-CB07-40CA-AE60-074BEF513538}"/>
                  </a:ext>
                </a:extLst>
              </p:cNvPr>
              <p:cNvSpPr>
                <a:spLocks/>
              </p:cNvSpPr>
              <p:nvPr/>
            </p:nvSpPr>
            <p:spPr bwMode="auto">
              <a:xfrm>
                <a:off x="1685050" y="677166"/>
                <a:ext cx="34510" cy="42785"/>
              </a:xfrm>
              <a:custGeom>
                <a:avLst/>
                <a:gdLst>
                  <a:gd name="T0" fmla="*/ 17255 w 21600"/>
                  <a:gd name="T1" fmla="*/ 21393 h 21600"/>
                  <a:gd name="T2" fmla="*/ 17255 w 21600"/>
                  <a:gd name="T3" fmla="*/ 21393 h 21600"/>
                  <a:gd name="T4" fmla="*/ 17255 w 21600"/>
                  <a:gd name="T5" fmla="*/ 21393 h 21600"/>
                  <a:gd name="T6" fmla="*/ 17255 w 21600"/>
                  <a:gd name="T7" fmla="*/ 2139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8999" y="0"/>
                    </a:moveTo>
                    <a:lnTo>
                      <a:pt x="5400" y="0"/>
                    </a:lnTo>
                    <a:lnTo>
                      <a:pt x="1799" y="2700"/>
                    </a:lnTo>
                    <a:lnTo>
                      <a:pt x="0" y="5400"/>
                    </a:lnTo>
                    <a:lnTo>
                      <a:pt x="0" y="17549"/>
                    </a:lnTo>
                    <a:lnTo>
                      <a:pt x="1799" y="20249"/>
                    </a:lnTo>
                    <a:lnTo>
                      <a:pt x="5400" y="21599"/>
                    </a:lnTo>
                    <a:lnTo>
                      <a:pt x="16199" y="21599"/>
                    </a:lnTo>
                    <a:lnTo>
                      <a:pt x="19799" y="20249"/>
                    </a:lnTo>
                    <a:lnTo>
                      <a:pt x="21599" y="18899"/>
                    </a:lnTo>
                    <a:lnTo>
                      <a:pt x="21599" y="5400"/>
                    </a:lnTo>
                    <a:lnTo>
                      <a:pt x="19799" y="2700"/>
                    </a:lnTo>
                    <a:lnTo>
                      <a:pt x="17999" y="1350"/>
                    </a:lnTo>
                    <a:lnTo>
                      <a:pt x="14399" y="0"/>
                    </a:lnTo>
                    <a:lnTo>
                      <a:pt x="8999" y="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07" name="AutoShape 33">
                <a:extLst>
                  <a:ext uri="{FF2B5EF4-FFF2-40B4-BE49-F238E27FC236}">
                    <a16:creationId xmlns:a16="http://schemas.microsoft.com/office/drawing/2014/main" id="{3F4A7F6E-3FE2-447E-B765-3FCC31A1675C}"/>
                  </a:ext>
                </a:extLst>
              </p:cNvPr>
              <p:cNvSpPr>
                <a:spLocks/>
              </p:cNvSpPr>
              <p:nvPr/>
            </p:nvSpPr>
            <p:spPr bwMode="auto">
              <a:xfrm>
                <a:off x="1670366" y="39833"/>
                <a:ext cx="331137" cy="354812"/>
              </a:xfrm>
              <a:custGeom>
                <a:avLst/>
                <a:gdLst>
                  <a:gd name="T0" fmla="*/ 165569 w 21600"/>
                  <a:gd name="T1" fmla="*/ 177406 h 21600"/>
                  <a:gd name="T2" fmla="*/ 165569 w 21600"/>
                  <a:gd name="T3" fmla="*/ 177406 h 21600"/>
                  <a:gd name="T4" fmla="*/ 165569 w 21600"/>
                  <a:gd name="T5" fmla="*/ 177406 h 21600"/>
                  <a:gd name="T6" fmla="*/ 165569 w 21600"/>
                  <a:gd name="T7" fmla="*/ 1774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031" y="5480"/>
                    </a:moveTo>
                    <a:lnTo>
                      <a:pt x="21599" y="6447"/>
                    </a:lnTo>
                    <a:lnTo>
                      <a:pt x="20463" y="6770"/>
                    </a:lnTo>
                    <a:lnTo>
                      <a:pt x="20084" y="6770"/>
                    </a:lnTo>
                    <a:lnTo>
                      <a:pt x="19705" y="6608"/>
                    </a:lnTo>
                    <a:lnTo>
                      <a:pt x="19515" y="6608"/>
                    </a:lnTo>
                    <a:lnTo>
                      <a:pt x="19326" y="6447"/>
                    </a:lnTo>
                    <a:lnTo>
                      <a:pt x="18568" y="6447"/>
                    </a:lnTo>
                    <a:lnTo>
                      <a:pt x="18568" y="6770"/>
                    </a:lnTo>
                    <a:lnTo>
                      <a:pt x="18757" y="6770"/>
                    </a:lnTo>
                    <a:lnTo>
                      <a:pt x="18947" y="6931"/>
                    </a:lnTo>
                    <a:lnTo>
                      <a:pt x="18947" y="7092"/>
                    </a:lnTo>
                    <a:lnTo>
                      <a:pt x="19136" y="7253"/>
                    </a:lnTo>
                    <a:lnTo>
                      <a:pt x="18947" y="7414"/>
                    </a:lnTo>
                    <a:lnTo>
                      <a:pt x="18378" y="7414"/>
                    </a:lnTo>
                    <a:lnTo>
                      <a:pt x="18189" y="7576"/>
                    </a:lnTo>
                    <a:lnTo>
                      <a:pt x="18189" y="7737"/>
                    </a:lnTo>
                    <a:lnTo>
                      <a:pt x="19326" y="7737"/>
                    </a:lnTo>
                    <a:lnTo>
                      <a:pt x="19705" y="7898"/>
                    </a:lnTo>
                    <a:lnTo>
                      <a:pt x="19326" y="8220"/>
                    </a:lnTo>
                    <a:lnTo>
                      <a:pt x="19136" y="8220"/>
                    </a:lnTo>
                    <a:lnTo>
                      <a:pt x="18947" y="8382"/>
                    </a:lnTo>
                    <a:lnTo>
                      <a:pt x="18947" y="8543"/>
                    </a:lnTo>
                    <a:lnTo>
                      <a:pt x="19136" y="8543"/>
                    </a:lnTo>
                    <a:lnTo>
                      <a:pt x="19136" y="8704"/>
                    </a:lnTo>
                    <a:lnTo>
                      <a:pt x="20273" y="8543"/>
                    </a:lnTo>
                    <a:lnTo>
                      <a:pt x="20463" y="8704"/>
                    </a:lnTo>
                    <a:lnTo>
                      <a:pt x="20463" y="8865"/>
                    </a:lnTo>
                    <a:lnTo>
                      <a:pt x="20084" y="9188"/>
                    </a:lnTo>
                    <a:lnTo>
                      <a:pt x="19705" y="9188"/>
                    </a:lnTo>
                    <a:lnTo>
                      <a:pt x="18947" y="9349"/>
                    </a:lnTo>
                    <a:lnTo>
                      <a:pt x="18378" y="9510"/>
                    </a:lnTo>
                    <a:lnTo>
                      <a:pt x="17810" y="9832"/>
                    </a:lnTo>
                    <a:lnTo>
                      <a:pt x="16673" y="10800"/>
                    </a:lnTo>
                    <a:lnTo>
                      <a:pt x="16294" y="10961"/>
                    </a:lnTo>
                    <a:lnTo>
                      <a:pt x="15726" y="11122"/>
                    </a:lnTo>
                    <a:lnTo>
                      <a:pt x="15347" y="11122"/>
                    </a:lnTo>
                    <a:lnTo>
                      <a:pt x="15726" y="11444"/>
                    </a:lnTo>
                    <a:lnTo>
                      <a:pt x="14968" y="12089"/>
                    </a:lnTo>
                    <a:lnTo>
                      <a:pt x="14589" y="12250"/>
                    </a:lnTo>
                    <a:lnTo>
                      <a:pt x="14399" y="12250"/>
                    </a:lnTo>
                    <a:lnTo>
                      <a:pt x="14399" y="12411"/>
                    </a:lnTo>
                    <a:lnTo>
                      <a:pt x="14589" y="12573"/>
                    </a:lnTo>
                    <a:lnTo>
                      <a:pt x="14589" y="12734"/>
                    </a:lnTo>
                    <a:lnTo>
                      <a:pt x="14021" y="13217"/>
                    </a:lnTo>
                    <a:lnTo>
                      <a:pt x="13831" y="13217"/>
                    </a:lnTo>
                    <a:lnTo>
                      <a:pt x="13263" y="12895"/>
                    </a:lnTo>
                    <a:lnTo>
                      <a:pt x="12505" y="13379"/>
                    </a:lnTo>
                    <a:lnTo>
                      <a:pt x="12315" y="13217"/>
                    </a:lnTo>
                    <a:lnTo>
                      <a:pt x="12126" y="13217"/>
                    </a:lnTo>
                    <a:lnTo>
                      <a:pt x="11368" y="13862"/>
                    </a:lnTo>
                    <a:lnTo>
                      <a:pt x="11368" y="14023"/>
                    </a:lnTo>
                    <a:lnTo>
                      <a:pt x="10800" y="14507"/>
                    </a:lnTo>
                    <a:lnTo>
                      <a:pt x="10231" y="14507"/>
                    </a:lnTo>
                    <a:lnTo>
                      <a:pt x="10042" y="14668"/>
                    </a:lnTo>
                    <a:lnTo>
                      <a:pt x="10042" y="15152"/>
                    </a:lnTo>
                    <a:lnTo>
                      <a:pt x="10231" y="14991"/>
                    </a:lnTo>
                    <a:lnTo>
                      <a:pt x="10610" y="15152"/>
                    </a:lnTo>
                    <a:lnTo>
                      <a:pt x="10989" y="15152"/>
                    </a:lnTo>
                    <a:lnTo>
                      <a:pt x="11368" y="15474"/>
                    </a:lnTo>
                    <a:lnTo>
                      <a:pt x="10800" y="15958"/>
                    </a:lnTo>
                    <a:lnTo>
                      <a:pt x="10610" y="15958"/>
                    </a:lnTo>
                    <a:lnTo>
                      <a:pt x="10421" y="16119"/>
                    </a:lnTo>
                    <a:lnTo>
                      <a:pt x="10421" y="16280"/>
                    </a:lnTo>
                    <a:lnTo>
                      <a:pt x="10231" y="16441"/>
                    </a:lnTo>
                    <a:lnTo>
                      <a:pt x="9852" y="16602"/>
                    </a:lnTo>
                    <a:lnTo>
                      <a:pt x="9663" y="16764"/>
                    </a:lnTo>
                    <a:lnTo>
                      <a:pt x="9473" y="17247"/>
                    </a:lnTo>
                    <a:lnTo>
                      <a:pt x="9094" y="17892"/>
                    </a:lnTo>
                    <a:lnTo>
                      <a:pt x="8715" y="18053"/>
                    </a:lnTo>
                    <a:lnTo>
                      <a:pt x="8336" y="18053"/>
                    </a:lnTo>
                    <a:lnTo>
                      <a:pt x="8147" y="18214"/>
                    </a:lnTo>
                    <a:lnTo>
                      <a:pt x="7768" y="18053"/>
                    </a:lnTo>
                    <a:lnTo>
                      <a:pt x="7578" y="18053"/>
                    </a:lnTo>
                    <a:lnTo>
                      <a:pt x="7389" y="18376"/>
                    </a:lnTo>
                    <a:lnTo>
                      <a:pt x="7389" y="18537"/>
                    </a:lnTo>
                    <a:lnTo>
                      <a:pt x="7199" y="18859"/>
                    </a:lnTo>
                    <a:lnTo>
                      <a:pt x="7199" y="19182"/>
                    </a:lnTo>
                    <a:lnTo>
                      <a:pt x="7389" y="19504"/>
                    </a:lnTo>
                    <a:lnTo>
                      <a:pt x="7389" y="20632"/>
                    </a:lnTo>
                    <a:lnTo>
                      <a:pt x="6821" y="21116"/>
                    </a:lnTo>
                    <a:lnTo>
                      <a:pt x="6442" y="21116"/>
                    </a:lnTo>
                    <a:lnTo>
                      <a:pt x="5873" y="21438"/>
                    </a:lnTo>
                    <a:lnTo>
                      <a:pt x="5494" y="21438"/>
                    </a:lnTo>
                    <a:lnTo>
                      <a:pt x="5115" y="21600"/>
                    </a:lnTo>
                    <a:lnTo>
                      <a:pt x="4926" y="21438"/>
                    </a:lnTo>
                    <a:lnTo>
                      <a:pt x="4736" y="21438"/>
                    </a:lnTo>
                    <a:lnTo>
                      <a:pt x="4547" y="21277"/>
                    </a:lnTo>
                    <a:lnTo>
                      <a:pt x="4547" y="21116"/>
                    </a:lnTo>
                    <a:lnTo>
                      <a:pt x="4357" y="20794"/>
                    </a:lnTo>
                    <a:lnTo>
                      <a:pt x="3600" y="20471"/>
                    </a:lnTo>
                    <a:lnTo>
                      <a:pt x="3031" y="20471"/>
                    </a:lnTo>
                    <a:lnTo>
                      <a:pt x="2652" y="20632"/>
                    </a:lnTo>
                    <a:lnTo>
                      <a:pt x="2273" y="20632"/>
                    </a:lnTo>
                    <a:lnTo>
                      <a:pt x="1705" y="20149"/>
                    </a:lnTo>
                    <a:lnTo>
                      <a:pt x="1515" y="20149"/>
                    </a:lnTo>
                    <a:lnTo>
                      <a:pt x="947" y="19826"/>
                    </a:lnTo>
                    <a:lnTo>
                      <a:pt x="568" y="19665"/>
                    </a:lnTo>
                    <a:lnTo>
                      <a:pt x="189" y="19343"/>
                    </a:lnTo>
                    <a:lnTo>
                      <a:pt x="189" y="19182"/>
                    </a:lnTo>
                    <a:lnTo>
                      <a:pt x="0" y="19182"/>
                    </a:lnTo>
                    <a:lnTo>
                      <a:pt x="0" y="19020"/>
                    </a:lnTo>
                    <a:lnTo>
                      <a:pt x="378" y="18537"/>
                    </a:lnTo>
                    <a:lnTo>
                      <a:pt x="568" y="18214"/>
                    </a:lnTo>
                    <a:lnTo>
                      <a:pt x="947" y="18053"/>
                    </a:lnTo>
                    <a:lnTo>
                      <a:pt x="1136" y="17892"/>
                    </a:lnTo>
                    <a:lnTo>
                      <a:pt x="1515" y="17892"/>
                    </a:lnTo>
                    <a:lnTo>
                      <a:pt x="2273" y="17570"/>
                    </a:lnTo>
                    <a:lnTo>
                      <a:pt x="2273" y="17408"/>
                    </a:lnTo>
                    <a:lnTo>
                      <a:pt x="2084" y="17247"/>
                    </a:lnTo>
                    <a:lnTo>
                      <a:pt x="1705" y="17247"/>
                    </a:lnTo>
                    <a:lnTo>
                      <a:pt x="1705" y="16925"/>
                    </a:lnTo>
                    <a:lnTo>
                      <a:pt x="2084" y="16602"/>
                    </a:lnTo>
                    <a:lnTo>
                      <a:pt x="2463" y="16602"/>
                    </a:lnTo>
                    <a:lnTo>
                      <a:pt x="2652" y="16764"/>
                    </a:lnTo>
                    <a:lnTo>
                      <a:pt x="2842" y="17086"/>
                    </a:lnTo>
                    <a:lnTo>
                      <a:pt x="3410" y="17570"/>
                    </a:lnTo>
                    <a:lnTo>
                      <a:pt x="4168" y="17570"/>
                    </a:lnTo>
                    <a:lnTo>
                      <a:pt x="4168" y="17247"/>
                    </a:lnTo>
                    <a:lnTo>
                      <a:pt x="3978" y="17086"/>
                    </a:lnTo>
                    <a:lnTo>
                      <a:pt x="3978" y="16925"/>
                    </a:lnTo>
                    <a:lnTo>
                      <a:pt x="3789" y="16764"/>
                    </a:lnTo>
                    <a:lnTo>
                      <a:pt x="3789" y="16602"/>
                    </a:lnTo>
                    <a:lnTo>
                      <a:pt x="3410" y="16441"/>
                    </a:lnTo>
                    <a:lnTo>
                      <a:pt x="3410" y="16119"/>
                    </a:lnTo>
                    <a:lnTo>
                      <a:pt x="3600" y="15958"/>
                    </a:lnTo>
                    <a:lnTo>
                      <a:pt x="3789" y="15635"/>
                    </a:lnTo>
                    <a:lnTo>
                      <a:pt x="3789" y="15474"/>
                    </a:lnTo>
                    <a:lnTo>
                      <a:pt x="3410" y="15474"/>
                    </a:lnTo>
                    <a:lnTo>
                      <a:pt x="2652" y="15958"/>
                    </a:lnTo>
                    <a:lnTo>
                      <a:pt x="2463" y="15958"/>
                    </a:lnTo>
                    <a:lnTo>
                      <a:pt x="2273" y="15797"/>
                    </a:lnTo>
                    <a:lnTo>
                      <a:pt x="2463" y="15635"/>
                    </a:lnTo>
                    <a:lnTo>
                      <a:pt x="2463" y="15313"/>
                    </a:lnTo>
                    <a:lnTo>
                      <a:pt x="2842" y="14991"/>
                    </a:lnTo>
                    <a:lnTo>
                      <a:pt x="3221" y="14507"/>
                    </a:lnTo>
                    <a:lnTo>
                      <a:pt x="3410" y="14185"/>
                    </a:lnTo>
                    <a:lnTo>
                      <a:pt x="3600" y="14023"/>
                    </a:lnTo>
                    <a:lnTo>
                      <a:pt x="3789" y="14023"/>
                    </a:lnTo>
                    <a:lnTo>
                      <a:pt x="4168" y="14346"/>
                    </a:lnTo>
                    <a:lnTo>
                      <a:pt x="4357" y="14346"/>
                    </a:lnTo>
                    <a:lnTo>
                      <a:pt x="5494" y="13862"/>
                    </a:lnTo>
                    <a:lnTo>
                      <a:pt x="5873" y="13540"/>
                    </a:lnTo>
                    <a:lnTo>
                      <a:pt x="6063" y="13540"/>
                    </a:lnTo>
                    <a:lnTo>
                      <a:pt x="6442" y="13379"/>
                    </a:lnTo>
                    <a:lnTo>
                      <a:pt x="6442" y="13217"/>
                    </a:lnTo>
                    <a:lnTo>
                      <a:pt x="6252" y="13056"/>
                    </a:lnTo>
                    <a:lnTo>
                      <a:pt x="5873" y="13056"/>
                    </a:lnTo>
                    <a:lnTo>
                      <a:pt x="5684" y="13379"/>
                    </a:lnTo>
                    <a:lnTo>
                      <a:pt x="5305" y="13379"/>
                    </a:lnTo>
                    <a:lnTo>
                      <a:pt x="5115" y="13217"/>
                    </a:lnTo>
                    <a:lnTo>
                      <a:pt x="4926" y="13217"/>
                    </a:lnTo>
                    <a:lnTo>
                      <a:pt x="4736" y="13056"/>
                    </a:lnTo>
                    <a:lnTo>
                      <a:pt x="5115" y="11605"/>
                    </a:lnTo>
                    <a:lnTo>
                      <a:pt x="5494" y="11283"/>
                    </a:lnTo>
                    <a:lnTo>
                      <a:pt x="5684" y="10961"/>
                    </a:lnTo>
                    <a:lnTo>
                      <a:pt x="5684" y="10800"/>
                    </a:lnTo>
                    <a:lnTo>
                      <a:pt x="5494" y="10638"/>
                    </a:lnTo>
                    <a:lnTo>
                      <a:pt x="5115" y="10155"/>
                    </a:lnTo>
                    <a:lnTo>
                      <a:pt x="4926" y="9832"/>
                    </a:lnTo>
                    <a:lnTo>
                      <a:pt x="4926" y="9026"/>
                    </a:lnTo>
                    <a:lnTo>
                      <a:pt x="5305" y="8865"/>
                    </a:lnTo>
                    <a:lnTo>
                      <a:pt x="5494" y="8704"/>
                    </a:lnTo>
                    <a:lnTo>
                      <a:pt x="5684" y="8704"/>
                    </a:lnTo>
                    <a:lnTo>
                      <a:pt x="6063" y="8865"/>
                    </a:lnTo>
                    <a:lnTo>
                      <a:pt x="6442" y="9188"/>
                    </a:lnTo>
                    <a:lnTo>
                      <a:pt x="6631" y="9510"/>
                    </a:lnTo>
                    <a:lnTo>
                      <a:pt x="6821" y="9671"/>
                    </a:lnTo>
                    <a:lnTo>
                      <a:pt x="7010" y="11283"/>
                    </a:lnTo>
                    <a:lnTo>
                      <a:pt x="7010" y="11605"/>
                    </a:lnTo>
                    <a:lnTo>
                      <a:pt x="7199" y="11605"/>
                    </a:lnTo>
                    <a:lnTo>
                      <a:pt x="7389" y="11444"/>
                    </a:lnTo>
                    <a:lnTo>
                      <a:pt x="7389" y="11283"/>
                    </a:lnTo>
                    <a:lnTo>
                      <a:pt x="7768" y="10961"/>
                    </a:lnTo>
                    <a:lnTo>
                      <a:pt x="7768" y="10800"/>
                    </a:lnTo>
                    <a:lnTo>
                      <a:pt x="7578" y="10316"/>
                    </a:lnTo>
                    <a:lnTo>
                      <a:pt x="7578" y="9349"/>
                    </a:lnTo>
                    <a:lnTo>
                      <a:pt x="7768" y="9188"/>
                    </a:lnTo>
                    <a:lnTo>
                      <a:pt x="7957" y="8865"/>
                    </a:lnTo>
                    <a:lnTo>
                      <a:pt x="7957" y="8543"/>
                    </a:lnTo>
                    <a:lnTo>
                      <a:pt x="8147" y="8220"/>
                    </a:lnTo>
                    <a:lnTo>
                      <a:pt x="8147" y="7737"/>
                    </a:lnTo>
                    <a:lnTo>
                      <a:pt x="9852" y="7576"/>
                    </a:lnTo>
                    <a:lnTo>
                      <a:pt x="10231" y="7737"/>
                    </a:lnTo>
                    <a:lnTo>
                      <a:pt x="10989" y="7737"/>
                    </a:lnTo>
                    <a:lnTo>
                      <a:pt x="11178" y="7576"/>
                    </a:lnTo>
                    <a:lnTo>
                      <a:pt x="11368" y="7253"/>
                    </a:lnTo>
                    <a:lnTo>
                      <a:pt x="11557" y="7092"/>
                    </a:lnTo>
                    <a:lnTo>
                      <a:pt x="11936" y="6931"/>
                    </a:lnTo>
                    <a:lnTo>
                      <a:pt x="12315" y="6931"/>
                    </a:lnTo>
                    <a:lnTo>
                      <a:pt x="12126" y="6770"/>
                    </a:lnTo>
                    <a:lnTo>
                      <a:pt x="12505" y="6447"/>
                    </a:lnTo>
                    <a:lnTo>
                      <a:pt x="12694" y="6447"/>
                    </a:lnTo>
                    <a:lnTo>
                      <a:pt x="12694" y="6286"/>
                    </a:lnTo>
                    <a:lnTo>
                      <a:pt x="12315" y="6125"/>
                    </a:lnTo>
                    <a:lnTo>
                      <a:pt x="9094" y="6447"/>
                    </a:lnTo>
                    <a:lnTo>
                      <a:pt x="8715" y="6125"/>
                    </a:lnTo>
                    <a:lnTo>
                      <a:pt x="8526" y="6125"/>
                    </a:lnTo>
                    <a:lnTo>
                      <a:pt x="8147" y="5964"/>
                    </a:lnTo>
                    <a:lnTo>
                      <a:pt x="6631" y="5964"/>
                    </a:lnTo>
                    <a:lnTo>
                      <a:pt x="6252" y="5641"/>
                    </a:lnTo>
                    <a:lnTo>
                      <a:pt x="5873" y="5641"/>
                    </a:lnTo>
                    <a:lnTo>
                      <a:pt x="5873" y="5802"/>
                    </a:lnTo>
                    <a:lnTo>
                      <a:pt x="5494" y="5964"/>
                    </a:lnTo>
                    <a:lnTo>
                      <a:pt x="5115" y="5964"/>
                    </a:lnTo>
                    <a:lnTo>
                      <a:pt x="5115" y="5802"/>
                    </a:lnTo>
                    <a:lnTo>
                      <a:pt x="4168" y="5158"/>
                    </a:lnTo>
                    <a:lnTo>
                      <a:pt x="3978" y="4835"/>
                    </a:lnTo>
                    <a:lnTo>
                      <a:pt x="3978" y="4513"/>
                    </a:lnTo>
                    <a:lnTo>
                      <a:pt x="4168" y="4352"/>
                    </a:lnTo>
                    <a:lnTo>
                      <a:pt x="4357" y="4029"/>
                    </a:lnTo>
                    <a:lnTo>
                      <a:pt x="4168" y="3707"/>
                    </a:lnTo>
                    <a:lnTo>
                      <a:pt x="4168" y="3546"/>
                    </a:lnTo>
                    <a:lnTo>
                      <a:pt x="3978" y="3546"/>
                    </a:lnTo>
                    <a:lnTo>
                      <a:pt x="4168" y="3385"/>
                    </a:lnTo>
                    <a:lnTo>
                      <a:pt x="4168" y="3223"/>
                    </a:lnTo>
                    <a:lnTo>
                      <a:pt x="4547" y="3062"/>
                    </a:lnTo>
                    <a:lnTo>
                      <a:pt x="4736" y="2901"/>
                    </a:lnTo>
                    <a:lnTo>
                      <a:pt x="5305" y="2901"/>
                    </a:lnTo>
                    <a:lnTo>
                      <a:pt x="5684" y="3062"/>
                    </a:lnTo>
                    <a:lnTo>
                      <a:pt x="6063" y="3385"/>
                    </a:lnTo>
                    <a:lnTo>
                      <a:pt x="6252" y="3385"/>
                    </a:lnTo>
                    <a:lnTo>
                      <a:pt x="6442" y="3546"/>
                    </a:lnTo>
                    <a:lnTo>
                      <a:pt x="6631" y="2740"/>
                    </a:lnTo>
                    <a:lnTo>
                      <a:pt x="6631" y="2579"/>
                    </a:lnTo>
                    <a:lnTo>
                      <a:pt x="7010" y="2256"/>
                    </a:lnTo>
                    <a:lnTo>
                      <a:pt x="7389" y="2095"/>
                    </a:lnTo>
                    <a:lnTo>
                      <a:pt x="8147" y="2095"/>
                    </a:lnTo>
                    <a:lnTo>
                      <a:pt x="8526" y="1934"/>
                    </a:lnTo>
                    <a:lnTo>
                      <a:pt x="8715" y="1773"/>
                    </a:lnTo>
                    <a:lnTo>
                      <a:pt x="9094" y="2095"/>
                    </a:lnTo>
                    <a:lnTo>
                      <a:pt x="9473" y="1450"/>
                    </a:lnTo>
                    <a:lnTo>
                      <a:pt x="9473" y="1289"/>
                    </a:lnTo>
                    <a:lnTo>
                      <a:pt x="9663" y="1128"/>
                    </a:lnTo>
                    <a:lnTo>
                      <a:pt x="10042" y="967"/>
                    </a:lnTo>
                    <a:lnTo>
                      <a:pt x="10421" y="644"/>
                    </a:lnTo>
                    <a:lnTo>
                      <a:pt x="11178" y="483"/>
                    </a:lnTo>
                    <a:lnTo>
                      <a:pt x="11368" y="1128"/>
                    </a:lnTo>
                    <a:lnTo>
                      <a:pt x="11557" y="322"/>
                    </a:lnTo>
                    <a:lnTo>
                      <a:pt x="11557" y="161"/>
                    </a:lnTo>
                    <a:lnTo>
                      <a:pt x="11936" y="161"/>
                    </a:lnTo>
                    <a:lnTo>
                      <a:pt x="12315" y="0"/>
                    </a:lnTo>
                    <a:lnTo>
                      <a:pt x="13073" y="0"/>
                    </a:lnTo>
                    <a:lnTo>
                      <a:pt x="14021" y="161"/>
                    </a:lnTo>
                    <a:lnTo>
                      <a:pt x="15157" y="161"/>
                    </a:lnTo>
                    <a:lnTo>
                      <a:pt x="16105" y="322"/>
                    </a:lnTo>
                    <a:lnTo>
                      <a:pt x="16484" y="322"/>
                    </a:lnTo>
                    <a:lnTo>
                      <a:pt x="16484" y="1128"/>
                    </a:lnTo>
                    <a:lnTo>
                      <a:pt x="17052" y="644"/>
                    </a:lnTo>
                    <a:lnTo>
                      <a:pt x="17431" y="483"/>
                    </a:lnTo>
                    <a:lnTo>
                      <a:pt x="17810" y="483"/>
                    </a:lnTo>
                    <a:lnTo>
                      <a:pt x="18189" y="644"/>
                    </a:lnTo>
                    <a:lnTo>
                      <a:pt x="18568" y="644"/>
                    </a:lnTo>
                    <a:lnTo>
                      <a:pt x="18947" y="967"/>
                    </a:lnTo>
                    <a:lnTo>
                      <a:pt x="19136" y="1289"/>
                    </a:lnTo>
                    <a:lnTo>
                      <a:pt x="19515" y="1611"/>
                    </a:lnTo>
                    <a:lnTo>
                      <a:pt x="19894" y="1773"/>
                    </a:lnTo>
                    <a:lnTo>
                      <a:pt x="20084" y="2095"/>
                    </a:lnTo>
                    <a:lnTo>
                      <a:pt x="19705" y="2417"/>
                    </a:lnTo>
                    <a:lnTo>
                      <a:pt x="19894" y="2417"/>
                    </a:lnTo>
                    <a:lnTo>
                      <a:pt x="19894" y="2256"/>
                    </a:lnTo>
                    <a:lnTo>
                      <a:pt x="20273" y="2256"/>
                    </a:lnTo>
                    <a:lnTo>
                      <a:pt x="20463" y="2417"/>
                    </a:lnTo>
                    <a:lnTo>
                      <a:pt x="20842" y="2901"/>
                    </a:lnTo>
                    <a:lnTo>
                      <a:pt x="21031" y="3223"/>
                    </a:lnTo>
                    <a:lnTo>
                      <a:pt x="20652" y="4191"/>
                    </a:lnTo>
                    <a:lnTo>
                      <a:pt x="20463" y="4513"/>
                    </a:lnTo>
                    <a:lnTo>
                      <a:pt x="20652" y="4835"/>
                    </a:lnTo>
                    <a:lnTo>
                      <a:pt x="20652" y="5158"/>
                    </a:lnTo>
                    <a:lnTo>
                      <a:pt x="21031" y="548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08" name="AutoShape 34">
                <a:extLst>
                  <a:ext uri="{FF2B5EF4-FFF2-40B4-BE49-F238E27FC236}">
                    <a16:creationId xmlns:a16="http://schemas.microsoft.com/office/drawing/2014/main" id="{9AA2956C-A828-4134-BB19-B824E614A553}"/>
                  </a:ext>
                </a:extLst>
              </p:cNvPr>
              <p:cNvSpPr>
                <a:spLocks/>
              </p:cNvSpPr>
              <p:nvPr/>
            </p:nvSpPr>
            <p:spPr bwMode="auto">
              <a:xfrm>
                <a:off x="491197" y="534799"/>
                <a:ext cx="1588868" cy="986244"/>
              </a:xfrm>
              <a:custGeom>
                <a:avLst/>
                <a:gdLst>
                  <a:gd name="T0" fmla="*/ 794434 w 21600"/>
                  <a:gd name="T1" fmla="*/ 493122 h 21600"/>
                  <a:gd name="T2" fmla="*/ 794434 w 21600"/>
                  <a:gd name="T3" fmla="*/ 493122 h 21600"/>
                  <a:gd name="T4" fmla="*/ 794434 w 21600"/>
                  <a:gd name="T5" fmla="*/ 493122 h 21600"/>
                  <a:gd name="T6" fmla="*/ 794434 w 21600"/>
                  <a:gd name="T7" fmla="*/ 49312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782" y="20326"/>
                    </a:moveTo>
                    <a:lnTo>
                      <a:pt x="17058" y="19978"/>
                    </a:lnTo>
                    <a:lnTo>
                      <a:pt x="17374" y="19746"/>
                    </a:lnTo>
                    <a:lnTo>
                      <a:pt x="17651" y="19689"/>
                    </a:lnTo>
                    <a:lnTo>
                      <a:pt x="17888" y="19631"/>
                    </a:lnTo>
                    <a:lnTo>
                      <a:pt x="17967" y="19631"/>
                    </a:lnTo>
                    <a:lnTo>
                      <a:pt x="18085" y="19341"/>
                    </a:lnTo>
                    <a:lnTo>
                      <a:pt x="18164" y="19167"/>
                    </a:lnTo>
                    <a:lnTo>
                      <a:pt x="18243" y="19052"/>
                    </a:lnTo>
                    <a:lnTo>
                      <a:pt x="18401" y="18936"/>
                    </a:lnTo>
                    <a:lnTo>
                      <a:pt x="18440" y="18936"/>
                    </a:lnTo>
                    <a:lnTo>
                      <a:pt x="18480" y="18994"/>
                    </a:lnTo>
                    <a:lnTo>
                      <a:pt x="18519" y="18994"/>
                    </a:lnTo>
                    <a:lnTo>
                      <a:pt x="18638" y="19052"/>
                    </a:lnTo>
                    <a:lnTo>
                      <a:pt x="18677" y="19283"/>
                    </a:lnTo>
                    <a:lnTo>
                      <a:pt x="18638" y="19515"/>
                    </a:lnTo>
                    <a:lnTo>
                      <a:pt x="18559" y="19746"/>
                    </a:lnTo>
                    <a:lnTo>
                      <a:pt x="18519" y="19920"/>
                    </a:lnTo>
                    <a:lnTo>
                      <a:pt x="18480" y="19978"/>
                    </a:lnTo>
                    <a:lnTo>
                      <a:pt x="18677" y="20210"/>
                    </a:lnTo>
                    <a:lnTo>
                      <a:pt x="18875" y="20268"/>
                    </a:lnTo>
                    <a:lnTo>
                      <a:pt x="19033" y="20152"/>
                    </a:lnTo>
                    <a:lnTo>
                      <a:pt x="19151" y="20036"/>
                    </a:lnTo>
                    <a:lnTo>
                      <a:pt x="19191" y="19978"/>
                    </a:lnTo>
                    <a:lnTo>
                      <a:pt x="19349" y="19978"/>
                    </a:lnTo>
                    <a:lnTo>
                      <a:pt x="19388" y="20036"/>
                    </a:lnTo>
                    <a:lnTo>
                      <a:pt x="19388" y="20094"/>
                    </a:lnTo>
                    <a:lnTo>
                      <a:pt x="19230" y="20326"/>
                    </a:lnTo>
                    <a:lnTo>
                      <a:pt x="19191" y="20326"/>
                    </a:lnTo>
                    <a:lnTo>
                      <a:pt x="19072" y="20441"/>
                    </a:lnTo>
                    <a:lnTo>
                      <a:pt x="18993" y="20499"/>
                    </a:lnTo>
                    <a:lnTo>
                      <a:pt x="18954" y="20615"/>
                    </a:lnTo>
                    <a:lnTo>
                      <a:pt x="18954" y="20847"/>
                    </a:lnTo>
                    <a:lnTo>
                      <a:pt x="18993" y="20905"/>
                    </a:lnTo>
                    <a:lnTo>
                      <a:pt x="19112" y="20905"/>
                    </a:lnTo>
                    <a:lnTo>
                      <a:pt x="19586" y="20673"/>
                    </a:lnTo>
                    <a:lnTo>
                      <a:pt x="19783" y="20557"/>
                    </a:lnTo>
                    <a:lnTo>
                      <a:pt x="19941" y="20441"/>
                    </a:lnTo>
                    <a:lnTo>
                      <a:pt x="19980" y="20383"/>
                    </a:lnTo>
                    <a:lnTo>
                      <a:pt x="19980" y="20326"/>
                    </a:lnTo>
                    <a:lnTo>
                      <a:pt x="19862" y="20152"/>
                    </a:lnTo>
                    <a:lnTo>
                      <a:pt x="19823" y="20152"/>
                    </a:lnTo>
                    <a:lnTo>
                      <a:pt x="19744" y="20094"/>
                    </a:lnTo>
                    <a:lnTo>
                      <a:pt x="19665" y="19978"/>
                    </a:lnTo>
                    <a:lnTo>
                      <a:pt x="19546" y="19862"/>
                    </a:lnTo>
                    <a:lnTo>
                      <a:pt x="19388" y="19631"/>
                    </a:lnTo>
                    <a:lnTo>
                      <a:pt x="19349" y="19515"/>
                    </a:lnTo>
                    <a:lnTo>
                      <a:pt x="19191" y="19283"/>
                    </a:lnTo>
                    <a:lnTo>
                      <a:pt x="19151" y="19167"/>
                    </a:lnTo>
                    <a:lnTo>
                      <a:pt x="19191" y="19052"/>
                    </a:lnTo>
                    <a:lnTo>
                      <a:pt x="19191" y="18994"/>
                    </a:lnTo>
                    <a:lnTo>
                      <a:pt x="19230" y="18936"/>
                    </a:lnTo>
                    <a:lnTo>
                      <a:pt x="19230" y="18762"/>
                    </a:lnTo>
                    <a:lnTo>
                      <a:pt x="19191" y="18704"/>
                    </a:lnTo>
                    <a:lnTo>
                      <a:pt x="19151" y="18704"/>
                    </a:lnTo>
                    <a:lnTo>
                      <a:pt x="19112" y="18646"/>
                    </a:lnTo>
                    <a:lnTo>
                      <a:pt x="19072" y="18704"/>
                    </a:lnTo>
                    <a:lnTo>
                      <a:pt x="19033" y="18704"/>
                    </a:lnTo>
                    <a:lnTo>
                      <a:pt x="19033" y="18530"/>
                    </a:lnTo>
                    <a:lnTo>
                      <a:pt x="19151" y="18530"/>
                    </a:lnTo>
                    <a:lnTo>
                      <a:pt x="19309" y="18415"/>
                    </a:lnTo>
                    <a:lnTo>
                      <a:pt x="19349" y="18299"/>
                    </a:lnTo>
                    <a:lnTo>
                      <a:pt x="19388" y="18241"/>
                    </a:lnTo>
                    <a:lnTo>
                      <a:pt x="19388" y="18183"/>
                    </a:lnTo>
                    <a:lnTo>
                      <a:pt x="19349" y="18067"/>
                    </a:lnTo>
                    <a:lnTo>
                      <a:pt x="19270" y="17951"/>
                    </a:lnTo>
                    <a:lnTo>
                      <a:pt x="19112" y="17951"/>
                    </a:lnTo>
                    <a:lnTo>
                      <a:pt x="19072" y="18009"/>
                    </a:lnTo>
                    <a:lnTo>
                      <a:pt x="19033" y="18009"/>
                    </a:lnTo>
                    <a:lnTo>
                      <a:pt x="18717" y="18183"/>
                    </a:lnTo>
                    <a:lnTo>
                      <a:pt x="18480" y="18357"/>
                    </a:lnTo>
                    <a:lnTo>
                      <a:pt x="18361" y="18472"/>
                    </a:lnTo>
                    <a:lnTo>
                      <a:pt x="17927" y="19109"/>
                    </a:lnTo>
                    <a:lnTo>
                      <a:pt x="17730" y="19283"/>
                    </a:lnTo>
                    <a:lnTo>
                      <a:pt x="17611" y="19341"/>
                    </a:lnTo>
                    <a:lnTo>
                      <a:pt x="18204" y="18299"/>
                    </a:lnTo>
                    <a:lnTo>
                      <a:pt x="18322" y="18009"/>
                    </a:lnTo>
                    <a:lnTo>
                      <a:pt x="18361" y="17951"/>
                    </a:lnTo>
                    <a:lnTo>
                      <a:pt x="18796" y="17546"/>
                    </a:lnTo>
                    <a:lnTo>
                      <a:pt x="19112" y="17314"/>
                    </a:lnTo>
                    <a:lnTo>
                      <a:pt x="19230" y="17314"/>
                    </a:lnTo>
                    <a:lnTo>
                      <a:pt x="19546" y="17372"/>
                    </a:lnTo>
                    <a:lnTo>
                      <a:pt x="20178" y="17372"/>
                    </a:lnTo>
                    <a:lnTo>
                      <a:pt x="20415" y="17314"/>
                    </a:lnTo>
                    <a:lnTo>
                      <a:pt x="20494" y="17314"/>
                    </a:lnTo>
                    <a:lnTo>
                      <a:pt x="20652" y="17256"/>
                    </a:lnTo>
                    <a:lnTo>
                      <a:pt x="20770" y="17198"/>
                    </a:lnTo>
                    <a:lnTo>
                      <a:pt x="20889" y="17025"/>
                    </a:lnTo>
                    <a:lnTo>
                      <a:pt x="20928" y="16909"/>
                    </a:lnTo>
                    <a:lnTo>
                      <a:pt x="20928" y="16793"/>
                    </a:lnTo>
                    <a:lnTo>
                      <a:pt x="21007" y="16619"/>
                    </a:lnTo>
                    <a:lnTo>
                      <a:pt x="21086" y="16504"/>
                    </a:lnTo>
                    <a:lnTo>
                      <a:pt x="21244" y="16388"/>
                    </a:lnTo>
                    <a:lnTo>
                      <a:pt x="21323" y="16388"/>
                    </a:lnTo>
                    <a:lnTo>
                      <a:pt x="21363" y="16446"/>
                    </a:lnTo>
                    <a:lnTo>
                      <a:pt x="21521" y="16272"/>
                    </a:lnTo>
                    <a:lnTo>
                      <a:pt x="21599" y="15982"/>
                    </a:lnTo>
                    <a:lnTo>
                      <a:pt x="21599" y="15635"/>
                    </a:lnTo>
                    <a:lnTo>
                      <a:pt x="21560" y="15345"/>
                    </a:lnTo>
                    <a:lnTo>
                      <a:pt x="21481" y="15172"/>
                    </a:lnTo>
                    <a:lnTo>
                      <a:pt x="21363" y="14998"/>
                    </a:lnTo>
                    <a:lnTo>
                      <a:pt x="21284" y="14998"/>
                    </a:lnTo>
                    <a:lnTo>
                      <a:pt x="21244" y="14766"/>
                    </a:lnTo>
                    <a:lnTo>
                      <a:pt x="21205" y="14593"/>
                    </a:lnTo>
                    <a:lnTo>
                      <a:pt x="21165" y="14535"/>
                    </a:lnTo>
                    <a:lnTo>
                      <a:pt x="21165" y="14477"/>
                    </a:lnTo>
                    <a:lnTo>
                      <a:pt x="20770" y="14477"/>
                    </a:lnTo>
                    <a:lnTo>
                      <a:pt x="20691" y="14535"/>
                    </a:lnTo>
                    <a:lnTo>
                      <a:pt x="20652" y="14593"/>
                    </a:lnTo>
                    <a:lnTo>
                      <a:pt x="20612" y="14535"/>
                    </a:lnTo>
                    <a:lnTo>
                      <a:pt x="20573" y="14535"/>
                    </a:lnTo>
                    <a:lnTo>
                      <a:pt x="20533" y="14477"/>
                    </a:lnTo>
                    <a:lnTo>
                      <a:pt x="20415" y="14013"/>
                    </a:lnTo>
                    <a:lnTo>
                      <a:pt x="20336" y="13550"/>
                    </a:lnTo>
                    <a:lnTo>
                      <a:pt x="20257" y="13203"/>
                    </a:lnTo>
                    <a:lnTo>
                      <a:pt x="20217" y="13087"/>
                    </a:lnTo>
                    <a:lnTo>
                      <a:pt x="20217" y="13203"/>
                    </a:lnTo>
                    <a:lnTo>
                      <a:pt x="20178" y="12971"/>
                    </a:lnTo>
                    <a:lnTo>
                      <a:pt x="20059" y="12624"/>
                    </a:lnTo>
                    <a:lnTo>
                      <a:pt x="19941" y="12218"/>
                    </a:lnTo>
                    <a:lnTo>
                      <a:pt x="19783" y="11813"/>
                    </a:lnTo>
                    <a:lnTo>
                      <a:pt x="19665" y="11523"/>
                    </a:lnTo>
                    <a:lnTo>
                      <a:pt x="19625" y="11408"/>
                    </a:lnTo>
                    <a:lnTo>
                      <a:pt x="19586" y="11118"/>
                    </a:lnTo>
                    <a:lnTo>
                      <a:pt x="19507" y="10944"/>
                    </a:lnTo>
                    <a:lnTo>
                      <a:pt x="19467" y="10828"/>
                    </a:lnTo>
                    <a:lnTo>
                      <a:pt x="19388" y="10771"/>
                    </a:lnTo>
                    <a:lnTo>
                      <a:pt x="19349" y="10713"/>
                    </a:lnTo>
                    <a:lnTo>
                      <a:pt x="19230" y="10713"/>
                    </a:lnTo>
                    <a:lnTo>
                      <a:pt x="19230" y="10771"/>
                    </a:lnTo>
                    <a:lnTo>
                      <a:pt x="19191" y="10771"/>
                    </a:lnTo>
                    <a:lnTo>
                      <a:pt x="19230" y="11176"/>
                    </a:lnTo>
                    <a:lnTo>
                      <a:pt x="19151" y="11408"/>
                    </a:lnTo>
                    <a:lnTo>
                      <a:pt x="19033" y="11581"/>
                    </a:lnTo>
                    <a:lnTo>
                      <a:pt x="18914" y="11697"/>
                    </a:lnTo>
                    <a:lnTo>
                      <a:pt x="18835" y="11697"/>
                    </a:lnTo>
                    <a:lnTo>
                      <a:pt x="18598" y="11813"/>
                    </a:lnTo>
                    <a:lnTo>
                      <a:pt x="18401" y="11813"/>
                    </a:lnTo>
                    <a:lnTo>
                      <a:pt x="18282" y="11697"/>
                    </a:lnTo>
                    <a:lnTo>
                      <a:pt x="18243" y="11581"/>
                    </a:lnTo>
                    <a:lnTo>
                      <a:pt x="18204" y="11523"/>
                    </a:lnTo>
                    <a:lnTo>
                      <a:pt x="18125" y="11234"/>
                    </a:lnTo>
                    <a:lnTo>
                      <a:pt x="18125" y="10944"/>
                    </a:lnTo>
                    <a:lnTo>
                      <a:pt x="18164" y="10713"/>
                    </a:lnTo>
                    <a:lnTo>
                      <a:pt x="18204" y="10597"/>
                    </a:lnTo>
                    <a:lnTo>
                      <a:pt x="18085" y="10249"/>
                    </a:lnTo>
                    <a:lnTo>
                      <a:pt x="18125" y="10134"/>
                    </a:lnTo>
                    <a:lnTo>
                      <a:pt x="18125" y="9960"/>
                    </a:lnTo>
                    <a:lnTo>
                      <a:pt x="18085" y="9902"/>
                    </a:lnTo>
                    <a:lnTo>
                      <a:pt x="17927" y="9786"/>
                    </a:lnTo>
                    <a:lnTo>
                      <a:pt x="17848" y="9670"/>
                    </a:lnTo>
                    <a:lnTo>
                      <a:pt x="17769" y="9612"/>
                    </a:lnTo>
                    <a:lnTo>
                      <a:pt x="17730" y="9497"/>
                    </a:lnTo>
                    <a:lnTo>
                      <a:pt x="17690" y="9439"/>
                    </a:lnTo>
                    <a:lnTo>
                      <a:pt x="17651" y="9439"/>
                    </a:lnTo>
                    <a:lnTo>
                      <a:pt x="17572" y="9265"/>
                    </a:lnTo>
                    <a:lnTo>
                      <a:pt x="17493" y="9149"/>
                    </a:lnTo>
                    <a:lnTo>
                      <a:pt x="17335" y="9033"/>
                    </a:lnTo>
                    <a:lnTo>
                      <a:pt x="17177" y="9033"/>
                    </a:lnTo>
                    <a:lnTo>
                      <a:pt x="16387" y="8975"/>
                    </a:lnTo>
                    <a:lnTo>
                      <a:pt x="16308" y="8917"/>
                    </a:lnTo>
                    <a:lnTo>
                      <a:pt x="16150" y="8917"/>
                    </a:lnTo>
                    <a:lnTo>
                      <a:pt x="16032" y="9091"/>
                    </a:lnTo>
                    <a:lnTo>
                      <a:pt x="15992" y="9207"/>
                    </a:lnTo>
                    <a:lnTo>
                      <a:pt x="15992" y="9381"/>
                    </a:lnTo>
                    <a:lnTo>
                      <a:pt x="15913" y="9497"/>
                    </a:lnTo>
                    <a:lnTo>
                      <a:pt x="15913" y="9960"/>
                    </a:lnTo>
                    <a:lnTo>
                      <a:pt x="15992" y="10076"/>
                    </a:lnTo>
                    <a:lnTo>
                      <a:pt x="16032" y="10249"/>
                    </a:lnTo>
                    <a:lnTo>
                      <a:pt x="16071" y="10365"/>
                    </a:lnTo>
                    <a:lnTo>
                      <a:pt x="16071" y="10597"/>
                    </a:lnTo>
                    <a:lnTo>
                      <a:pt x="15953" y="11234"/>
                    </a:lnTo>
                    <a:lnTo>
                      <a:pt x="15874" y="11639"/>
                    </a:lnTo>
                    <a:lnTo>
                      <a:pt x="15834" y="11813"/>
                    </a:lnTo>
                    <a:lnTo>
                      <a:pt x="15913" y="12045"/>
                    </a:lnTo>
                    <a:lnTo>
                      <a:pt x="15992" y="12450"/>
                    </a:lnTo>
                    <a:lnTo>
                      <a:pt x="16071" y="12913"/>
                    </a:lnTo>
                    <a:lnTo>
                      <a:pt x="16111" y="13261"/>
                    </a:lnTo>
                    <a:lnTo>
                      <a:pt x="16150" y="13376"/>
                    </a:lnTo>
                    <a:lnTo>
                      <a:pt x="16150" y="13608"/>
                    </a:lnTo>
                    <a:lnTo>
                      <a:pt x="16032" y="13956"/>
                    </a:lnTo>
                    <a:lnTo>
                      <a:pt x="15992" y="13956"/>
                    </a:lnTo>
                    <a:lnTo>
                      <a:pt x="15953" y="14013"/>
                    </a:lnTo>
                    <a:lnTo>
                      <a:pt x="15913" y="14013"/>
                    </a:lnTo>
                    <a:lnTo>
                      <a:pt x="15874" y="14187"/>
                    </a:lnTo>
                    <a:lnTo>
                      <a:pt x="15795" y="14361"/>
                    </a:lnTo>
                    <a:lnTo>
                      <a:pt x="15716" y="14477"/>
                    </a:lnTo>
                    <a:lnTo>
                      <a:pt x="15558" y="14593"/>
                    </a:lnTo>
                    <a:lnTo>
                      <a:pt x="15597" y="14650"/>
                    </a:lnTo>
                    <a:lnTo>
                      <a:pt x="15597" y="15635"/>
                    </a:lnTo>
                    <a:lnTo>
                      <a:pt x="15676" y="15867"/>
                    </a:lnTo>
                    <a:lnTo>
                      <a:pt x="15795" y="16040"/>
                    </a:lnTo>
                    <a:lnTo>
                      <a:pt x="15795" y="16272"/>
                    </a:lnTo>
                    <a:lnTo>
                      <a:pt x="15755" y="16446"/>
                    </a:lnTo>
                    <a:lnTo>
                      <a:pt x="15676" y="16561"/>
                    </a:lnTo>
                    <a:lnTo>
                      <a:pt x="15637" y="16677"/>
                    </a:lnTo>
                    <a:lnTo>
                      <a:pt x="15518" y="16851"/>
                    </a:lnTo>
                    <a:lnTo>
                      <a:pt x="15439" y="16909"/>
                    </a:lnTo>
                    <a:lnTo>
                      <a:pt x="15360" y="16909"/>
                    </a:lnTo>
                    <a:lnTo>
                      <a:pt x="15202" y="16677"/>
                    </a:lnTo>
                    <a:lnTo>
                      <a:pt x="15202" y="16619"/>
                    </a:lnTo>
                    <a:lnTo>
                      <a:pt x="15084" y="16272"/>
                    </a:lnTo>
                    <a:lnTo>
                      <a:pt x="15084" y="16214"/>
                    </a:lnTo>
                    <a:lnTo>
                      <a:pt x="15044" y="16156"/>
                    </a:lnTo>
                    <a:lnTo>
                      <a:pt x="14887" y="16040"/>
                    </a:lnTo>
                    <a:lnTo>
                      <a:pt x="14847" y="15924"/>
                    </a:lnTo>
                    <a:lnTo>
                      <a:pt x="14847" y="15693"/>
                    </a:lnTo>
                    <a:lnTo>
                      <a:pt x="14808" y="15635"/>
                    </a:lnTo>
                    <a:lnTo>
                      <a:pt x="14768" y="15461"/>
                    </a:lnTo>
                    <a:lnTo>
                      <a:pt x="14729" y="15345"/>
                    </a:lnTo>
                    <a:lnTo>
                      <a:pt x="14729" y="15172"/>
                    </a:lnTo>
                    <a:lnTo>
                      <a:pt x="14689" y="15114"/>
                    </a:lnTo>
                    <a:lnTo>
                      <a:pt x="14689" y="14766"/>
                    </a:lnTo>
                    <a:lnTo>
                      <a:pt x="14650" y="14593"/>
                    </a:lnTo>
                    <a:lnTo>
                      <a:pt x="14571" y="14477"/>
                    </a:lnTo>
                    <a:lnTo>
                      <a:pt x="14531" y="14361"/>
                    </a:lnTo>
                    <a:lnTo>
                      <a:pt x="14452" y="14303"/>
                    </a:lnTo>
                    <a:lnTo>
                      <a:pt x="14413" y="14245"/>
                    </a:lnTo>
                    <a:lnTo>
                      <a:pt x="14334" y="14245"/>
                    </a:lnTo>
                    <a:lnTo>
                      <a:pt x="14097" y="14187"/>
                    </a:lnTo>
                    <a:lnTo>
                      <a:pt x="13860" y="14187"/>
                    </a:lnTo>
                    <a:lnTo>
                      <a:pt x="13623" y="14245"/>
                    </a:lnTo>
                    <a:lnTo>
                      <a:pt x="13544" y="14245"/>
                    </a:lnTo>
                    <a:lnTo>
                      <a:pt x="13228" y="14129"/>
                    </a:lnTo>
                    <a:lnTo>
                      <a:pt x="13031" y="13840"/>
                    </a:lnTo>
                    <a:lnTo>
                      <a:pt x="12873" y="13550"/>
                    </a:lnTo>
                    <a:lnTo>
                      <a:pt x="12833" y="13261"/>
                    </a:lnTo>
                    <a:lnTo>
                      <a:pt x="12833" y="13203"/>
                    </a:lnTo>
                    <a:lnTo>
                      <a:pt x="12715" y="12913"/>
                    </a:lnTo>
                    <a:lnTo>
                      <a:pt x="12557" y="12566"/>
                    </a:lnTo>
                    <a:lnTo>
                      <a:pt x="12438" y="12450"/>
                    </a:lnTo>
                    <a:lnTo>
                      <a:pt x="12399" y="12392"/>
                    </a:lnTo>
                    <a:lnTo>
                      <a:pt x="12320" y="12392"/>
                    </a:lnTo>
                    <a:lnTo>
                      <a:pt x="12280" y="12160"/>
                    </a:lnTo>
                    <a:lnTo>
                      <a:pt x="12201" y="11929"/>
                    </a:lnTo>
                    <a:lnTo>
                      <a:pt x="12162" y="11871"/>
                    </a:lnTo>
                    <a:lnTo>
                      <a:pt x="12004" y="11929"/>
                    </a:lnTo>
                    <a:lnTo>
                      <a:pt x="11885" y="11871"/>
                    </a:lnTo>
                    <a:lnTo>
                      <a:pt x="11806" y="11813"/>
                    </a:lnTo>
                    <a:lnTo>
                      <a:pt x="11727" y="11639"/>
                    </a:lnTo>
                    <a:lnTo>
                      <a:pt x="11688" y="11523"/>
                    </a:lnTo>
                    <a:lnTo>
                      <a:pt x="11688" y="11350"/>
                    </a:lnTo>
                    <a:lnTo>
                      <a:pt x="11648" y="11234"/>
                    </a:lnTo>
                    <a:lnTo>
                      <a:pt x="11648" y="11118"/>
                    </a:lnTo>
                    <a:lnTo>
                      <a:pt x="11688" y="10771"/>
                    </a:lnTo>
                    <a:lnTo>
                      <a:pt x="11806" y="10365"/>
                    </a:lnTo>
                    <a:lnTo>
                      <a:pt x="12004" y="9902"/>
                    </a:lnTo>
                    <a:lnTo>
                      <a:pt x="12201" y="9554"/>
                    </a:lnTo>
                    <a:lnTo>
                      <a:pt x="12320" y="9265"/>
                    </a:lnTo>
                    <a:lnTo>
                      <a:pt x="12399" y="9207"/>
                    </a:lnTo>
                    <a:lnTo>
                      <a:pt x="12517" y="9149"/>
                    </a:lnTo>
                    <a:lnTo>
                      <a:pt x="12715" y="8860"/>
                    </a:lnTo>
                    <a:lnTo>
                      <a:pt x="12715" y="8802"/>
                    </a:lnTo>
                    <a:lnTo>
                      <a:pt x="12754" y="8744"/>
                    </a:lnTo>
                    <a:lnTo>
                      <a:pt x="12715" y="8628"/>
                    </a:lnTo>
                    <a:lnTo>
                      <a:pt x="12715" y="8570"/>
                    </a:lnTo>
                    <a:lnTo>
                      <a:pt x="12754" y="8512"/>
                    </a:lnTo>
                    <a:lnTo>
                      <a:pt x="12754" y="8454"/>
                    </a:lnTo>
                    <a:lnTo>
                      <a:pt x="12833" y="8454"/>
                    </a:lnTo>
                    <a:lnTo>
                      <a:pt x="12873" y="8396"/>
                    </a:lnTo>
                    <a:lnTo>
                      <a:pt x="12952" y="8454"/>
                    </a:lnTo>
                    <a:lnTo>
                      <a:pt x="13070" y="8454"/>
                    </a:lnTo>
                    <a:lnTo>
                      <a:pt x="13228" y="8570"/>
                    </a:lnTo>
                    <a:lnTo>
                      <a:pt x="13268" y="8570"/>
                    </a:lnTo>
                    <a:lnTo>
                      <a:pt x="13307" y="8628"/>
                    </a:lnTo>
                    <a:lnTo>
                      <a:pt x="13386" y="8454"/>
                    </a:lnTo>
                    <a:lnTo>
                      <a:pt x="13465" y="8165"/>
                    </a:lnTo>
                    <a:lnTo>
                      <a:pt x="13465" y="7701"/>
                    </a:lnTo>
                    <a:lnTo>
                      <a:pt x="13504" y="7238"/>
                    </a:lnTo>
                    <a:lnTo>
                      <a:pt x="13623" y="6891"/>
                    </a:lnTo>
                    <a:lnTo>
                      <a:pt x="13781" y="6659"/>
                    </a:lnTo>
                    <a:lnTo>
                      <a:pt x="13820" y="6543"/>
                    </a:lnTo>
                    <a:lnTo>
                      <a:pt x="13860" y="6369"/>
                    </a:lnTo>
                    <a:lnTo>
                      <a:pt x="13899" y="6312"/>
                    </a:lnTo>
                    <a:lnTo>
                      <a:pt x="13899" y="6254"/>
                    </a:lnTo>
                    <a:lnTo>
                      <a:pt x="13860" y="6196"/>
                    </a:lnTo>
                    <a:lnTo>
                      <a:pt x="13820" y="6196"/>
                    </a:lnTo>
                    <a:lnTo>
                      <a:pt x="13781" y="6254"/>
                    </a:lnTo>
                    <a:lnTo>
                      <a:pt x="13189" y="5790"/>
                    </a:lnTo>
                    <a:lnTo>
                      <a:pt x="13189" y="5675"/>
                    </a:lnTo>
                    <a:lnTo>
                      <a:pt x="13228" y="5675"/>
                    </a:lnTo>
                    <a:lnTo>
                      <a:pt x="13268" y="5617"/>
                    </a:lnTo>
                    <a:lnTo>
                      <a:pt x="13425" y="5617"/>
                    </a:lnTo>
                    <a:lnTo>
                      <a:pt x="13504" y="5675"/>
                    </a:lnTo>
                    <a:lnTo>
                      <a:pt x="13662" y="5675"/>
                    </a:lnTo>
                    <a:lnTo>
                      <a:pt x="13702" y="5732"/>
                    </a:lnTo>
                    <a:lnTo>
                      <a:pt x="13741" y="5732"/>
                    </a:lnTo>
                    <a:lnTo>
                      <a:pt x="13820" y="5675"/>
                    </a:lnTo>
                    <a:lnTo>
                      <a:pt x="13899" y="5675"/>
                    </a:lnTo>
                    <a:lnTo>
                      <a:pt x="14018" y="5732"/>
                    </a:lnTo>
                    <a:lnTo>
                      <a:pt x="14136" y="5732"/>
                    </a:lnTo>
                    <a:lnTo>
                      <a:pt x="14215" y="5790"/>
                    </a:lnTo>
                    <a:lnTo>
                      <a:pt x="14294" y="5790"/>
                    </a:lnTo>
                    <a:lnTo>
                      <a:pt x="14334" y="5848"/>
                    </a:lnTo>
                    <a:lnTo>
                      <a:pt x="14452" y="5501"/>
                    </a:lnTo>
                    <a:lnTo>
                      <a:pt x="14571" y="5617"/>
                    </a:lnTo>
                    <a:lnTo>
                      <a:pt x="14768" y="5617"/>
                    </a:lnTo>
                    <a:lnTo>
                      <a:pt x="14847" y="5559"/>
                    </a:lnTo>
                    <a:lnTo>
                      <a:pt x="14887" y="5501"/>
                    </a:lnTo>
                    <a:lnTo>
                      <a:pt x="14926" y="5501"/>
                    </a:lnTo>
                    <a:lnTo>
                      <a:pt x="15123" y="4922"/>
                    </a:lnTo>
                    <a:lnTo>
                      <a:pt x="15202" y="4864"/>
                    </a:lnTo>
                    <a:lnTo>
                      <a:pt x="15242" y="4806"/>
                    </a:lnTo>
                    <a:lnTo>
                      <a:pt x="15242" y="4690"/>
                    </a:lnTo>
                    <a:lnTo>
                      <a:pt x="15281" y="4516"/>
                    </a:lnTo>
                    <a:lnTo>
                      <a:pt x="15281" y="4401"/>
                    </a:lnTo>
                    <a:lnTo>
                      <a:pt x="15202" y="4053"/>
                    </a:lnTo>
                    <a:lnTo>
                      <a:pt x="15163" y="3995"/>
                    </a:lnTo>
                    <a:lnTo>
                      <a:pt x="15084" y="3937"/>
                    </a:lnTo>
                    <a:lnTo>
                      <a:pt x="15044" y="3879"/>
                    </a:lnTo>
                    <a:lnTo>
                      <a:pt x="14965" y="3821"/>
                    </a:lnTo>
                    <a:lnTo>
                      <a:pt x="14926" y="3706"/>
                    </a:lnTo>
                    <a:lnTo>
                      <a:pt x="14926" y="3474"/>
                    </a:lnTo>
                    <a:lnTo>
                      <a:pt x="14965" y="3416"/>
                    </a:lnTo>
                    <a:lnTo>
                      <a:pt x="15084" y="3300"/>
                    </a:lnTo>
                    <a:lnTo>
                      <a:pt x="15202" y="3300"/>
                    </a:lnTo>
                    <a:lnTo>
                      <a:pt x="15281" y="3184"/>
                    </a:lnTo>
                    <a:lnTo>
                      <a:pt x="15281" y="2953"/>
                    </a:lnTo>
                    <a:lnTo>
                      <a:pt x="15202" y="2837"/>
                    </a:lnTo>
                    <a:lnTo>
                      <a:pt x="15123" y="2779"/>
                    </a:lnTo>
                    <a:lnTo>
                      <a:pt x="15084" y="2721"/>
                    </a:lnTo>
                    <a:lnTo>
                      <a:pt x="15044" y="2721"/>
                    </a:lnTo>
                    <a:lnTo>
                      <a:pt x="15005" y="2779"/>
                    </a:lnTo>
                    <a:lnTo>
                      <a:pt x="14965" y="2084"/>
                    </a:lnTo>
                    <a:lnTo>
                      <a:pt x="14887" y="2142"/>
                    </a:lnTo>
                    <a:lnTo>
                      <a:pt x="14689" y="2142"/>
                    </a:lnTo>
                    <a:lnTo>
                      <a:pt x="14531" y="2026"/>
                    </a:lnTo>
                    <a:lnTo>
                      <a:pt x="14413" y="2026"/>
                    </a:lnTo>
                    <a:lnTo>
                      <a:pt x="14492" y="2895"/>
                    </a:lnTo>
                    <a:lnTo>
                      <a:pt x="14373" y="3069"/>
                    </a:lnTo>
                    <a:lnTo>
                      <a:pt x="14334" y="3242"/>
                    </a:lnTo>
                    <a:lnTo>
                      <a:pt x="14255" y="3474"/>
                    </a:lnTo>
                    <a:lnTo>
                      <a:pt x="14176" y="3821"/>
                    </a:lnTo>
                    <a:lnTo>
                      <a:pt x="14176" y="3879"/>
                    </a:lnTo>
                    <a:lnTo>
                      <a:pt x="14097" y="3995"/>
                    </a:lnTo>
                    <a:lnTo>
                      <a:pt x="14018" y="4053"/>
                    </a:lnTo>
                    <a:lnTo>
                      <a:pt x="13978" y="3995"/>
                    </a:lnTo>
                    <a:lnTo>
                      <a:pt x="13899" y="3937"/>
                    </a:lnTo>
                    <a:lnTo>
                      <a:pt x="13820" y="3821"/>
                    </a:lnTo>
                    <a:lnTo>
                      <a:pt x="13741" y="2837"/>
                    </a:lnTo>
                    <a:lnTo>
                      <a:pt x="13702" y="2779"/>
                    </a:lnTo>
                    <a:lnTo>
                      <a:pt x="13702" y="2721"/>
                    </a:lnTo>
                    <a:lnTo>
                      <a:pt x="13662" y="2663"/>
                    </a:lnTo>
                    <a:lnTo>
                      <a:pt x="13662" y="2721"/>
                    </a:lnTo>
                    <a:lnTo>
                      <a:pt x="13623" y="2779"/>
                    </a:lnTo>
                    <a:lnTo>
                      <a:pt x="13583" y="2953"/>
                    </a:lnTo>
                    <a:lnTo>
                      <a:pt x="13544" y="3011"/>
                    </a:lnTo>
                    <a:lnTo>
                      <a:pt x="13544" y="3069"/>
                    </a:lnTo>
                    <a:lnTo>
                      <a:pt x="13346" y="3358"/>
                    </a:lnTo>
                    <a:lnTo>
                      <a:pt x="13307" y="3358"/>
                    </a:lnTo>
                    <a:lnTo>
                      <a:pt x="13268" y="3300"/>
                    </a:lnTo>
                    <a:lnTo>
                      <a:pt x="13228" y="3184"/>
                    </a:lnTo>
                    <a:lnTo>
                      <a:pt x="13228" y="2837"/>
                    </a:lnTo>
                    <a:lnTo>
                      <a:pt x="13189" y="2779"/>
                    </a:lnTo>
                    <a:lnTo>
                      <a:pt x="13149" y="2779"/>
                    </a:lnTo>
                    <a:lnTo>
                      <a:pt x="13110" y="2837"/>
                    </a:lnTo>
                    <a:lnTo>
                      <a:pt x="13070" y="2837"/>
                    </a:lnTo>
                    <a:lnTo>
                      <a:pt x="13031" y="2895"/>
                    </a:lnTo>
                    <a:lnTo>
                      <a:pt x="12912" y="2895"/>
                    </a:lnTo>
                    <a:lnTo>
                      <a:pt x="12873" y="2837"/>
                    </a:lnTo>
                    <a:lnTo>
                      <a:pt x="12794" y="2779"/>
                    </a:lnTo>
                    <a:lnTo>
                      <a:pt x="12715" y="2663"/>
                    </a:lnTo>
                    <a:lnTo>
                      <a:pt x="12715" y="2605"/>
                    </a:lnTo>
                    <a:lnTo>
                      <a:pt x="12754" y="2547"/>
                    </a:lnTo>
                    <a:lnTo>
                      <a:pt x="12833" y="2200"/>
                    </a:lnTo>
                    <a:lnTo>
                      <a:pt x="12833" y="1679"/>
                    </a:lnTo>
                    <a:lnTo>
                      <a:pt x="12794" y="1621"/>
                    </a:lnTo>
                    <a:lnTo>
                      <a:pt x="12715" y="1389"/>
                    </a:lnTo>
                    <a:lnTo>
                      <a:pt x="12715" y="1216"/>
                    </a:lnTo>
                    <a:lnTo>
                      <a:pt x="12675" y="984"/>
                    </a:lnTo>
                    <a:lnTo>
                      <a:pt x="12596" y="752"/>
                    </a:lnTo>
                    <a:lnTo>
                      <a:pt x="12478" y="463"/>
                    </a:lnTo>
                    <a:lnTo>
                      <a:pt x="12320" y="231"/>
                    </a:lnTo>
                    <a:lnTo>
                      <a:pt x="12280" y="57"/>
                    </a:lnTo>
                    <a:lnTo>
                      <a:pt x="12241" y="0"/>
                    </a:lnTo>
                    <a:lnTo>
                      <a:pt x="12122" y="0"/>
                    </a:lnTo>
                    <a:lnTo>
                      <a:pt x="12043" y="115"/>
                    </a:lnTo>
                    <a:lnTo>
                      <a:pt x="12004" y="115"/>
                    </a:lnTo>
                    <a:lnTo>
                      <a:pt x="11925" y="173"/>
                    </a:lnTo>
                    <a:lnTo>
                      <a:pt x="11925" y="289"/>
                    </a:lnTo>
                    <a:lnTo>
                      <a:pt x="11885" y="405"/>
                    </a:lnTo>
                    <a:lnTo>
                      <a:pt x="11885" y="579"/>
                    </a:lnTo>
                    <a:lnTo>
                      <a:pt x="11846" y="636"/>
                    </a:lnTo>
                    <a:lnTo>
                      <a:pt x="11846" y="694"/>
                    </a:lnTo>
                    <a:lnTo>
                      <a:pt x="11727" y="810"/>
                    </a:lnTo>
                    <a:lnTo>
                      <a:pt x="11648" y="984"/>
                    </a:lnTo>
                    <a:lnTo>
                      <a:pt x="11609" y="1158"/>
                    </a:lnTo>
                    <a:lnTo>
                      <a:pt x="11609" y="1505"/>
                    </a:lnTo>
                    <a:lnTo>
                      <a:pt x="11648" y="1968"/>
                    </a:lnTo>
                    <a:lnTo>
                      <a:pt x="11806" y="2258"/>
                    </a:lnTo>
                    <a:lnTo>
                      <a:pt x="11964" y="2432"/>
                    </a:lnTo>
                    <a:lnTo>
                      <a:pt x="12083" y="2490"/>
                    </a:lnTo>
                    <a:lnTo>
                      <a:pt x="12162" y="2547"/>
                    </a:lnTo>
                    <a:lnTo>
                      <a:pt x="12043" y="2663"/>
                    </a:lnTo>
                    <a:lnTo>
                      <a:pt x="12004" y="2837"/>
                    </a:lnTo>
                    <a:lnTo>
                      <a:pt x="12004" y="2953"/>
                    </a:lnTo>
                    <a:lnTo>
                      <a:pt x="12043" y="3069"/>
                    </a:lnTo>
                    <a:lnTo>
                      <a:pt x="12201" y="3300"/>
                    </a:lnTo>
                    <a:lnTo>
                      <a:pt x="12280" y="3300"/>
                    </a:lnTo>
                    <a:lnTo>
                      <a:pt x="12320" y="3358"/>
                    </a:lnTo>
                    <a:lnTo>
                      <a:pt x="12399" y="3416"/>
                    </a:lnTo>
                    <a:lnTo>
                      <a:pt x="12438" y="3474"/>
                    </a:lnTo>
                    <a:lnTo>
                      <a:pt x="12438" y="3706"/>
                    </a:lnTo>
                    <a:lnTo>
                      <a:pt x="12320" y="3879"/>
                    </a:lnTo>
                    <a:lnTo>
                      <a:pt x="12122" y="4053"/>
                    </a:lnTo>
                    <a:lnTo>
                      <a:pt x="11964" y="4227"/>
                    </a:lnTo>
                    <a:lnTo>
                      <a:pt x="11727" y="4401"/>
                    </a:lnTo>
                    <a:lnTo>
                      <a:pt x="11609" y="4343"/>
                    </a:lnTo>
                    <a:lnTo>
                      <a:pt x="11491" y="4343"/>
                    </a:lnTo>
                    <a:lnTo>
                      <a:pt x="11491" y="4285"/>
                    </a:lnTo>
                    <a:lnTo>
                      <a:pt x="11530" y="3590"/>
                    </a:lnTo>
                    <a:lnTo>
                      <a:pt x="10977" y="3590"/>
                    </a:lnTo>
                    <a:lnTo>
                      <a:pt x="10898" y="3706"/>
                    </a:lnTo>
                    <a:lnTo>
                      <a:pt x="10938" y="3995"/>
                    </a:lnTo>
                    <a:lnTo>
                      <a:pt x="10938" y="4169"/>
                    </a:lnTo>
                    <a:lnTo>
                      <a:pt x="10898" y="4285"/>
                    </a:lnTo>
                    <a:lnTo>
                      <a:pt x="10898" y="4401"/>
                    </a:lnTo>
                    <a:lnTo>
                      <a:pt x="10740" y="4401"/>
                    </a:lnTo>
                    <a:lnTo>
                      <a:pt x="10740" y="4343"/>
                    </a:lnTo>
                    <a:lnTo>
                      <a:pt x="10701" y="4343"/>
                    </a:lnTo>
                    <a:lnTo>
                      <a:pt x="10582" y="4227"/>
                    </a:lnTo>
                    <a:lnTo>
                      <a:pt x="10503" y="4169"/>
                    </a:lnTo>
                    <a:lnTo>
                      <a:pt x="10385" y="4169"/>
                    </a:lnTo>
                    <a:lnTo>
                      <a:pt x="10306" y="4285"/>
                    </a:lnTo>
                    <a:lnTo>
                      <a:pt x="10187" y="4401"/>
                    </a:lnTo>
                    <a:lnTo>
                      <a:pt x="10108" y="4458"/>
                    </a:lnTo>
                    <a:lnTo>
                      <a:pt x="9990" y="4458"/>
                    </a:lnTo>
                    <a:lnTo>
                      <a:pt x="9872" y="4285"/>
                    </a:lnTo>
                    <a:lnTo>
                      <a:pt x="9872" y="4227"/>
                    </a:lnTo>
                    <a:lnTo>
                      <a:pt x="9832" y="4053"/>
                    </a:lnTo>
                    <a:lnTo>
                      <a:pt x="9714" y="3879"/>
                    </a:lnTo>
                    <a:lnTo>
                      <a:pt x="9556" y="3879"/>
                    </a:lnTo>
                    <a:lnTo>
                      <a:pt x="9516" y="3937"/>
                    </a:lnTo>
                    <a:lnTo>
                      <a:pt x="9358" y="3821"/>
                    </a:lnTo>
                    <a:lnTo>
                      <a:pt x="9240" y="3764"/>
                    </a:lnTo>
                    <a:lnTo>
                      <a:pt x="9200" y="3648"/>
                    </a:lnTo>
                    <a:lnTo>
                      <a:pt x="9161" y="3590"/>
                    </a:lnTo>
                    <a:lnTo>
                      <a:pt x="9161" y="3474"/>
                    </a:lnTo>
                    <a:lnTo>
                      <a:pt x="9121" y="3300"/>
                    </a:lnTo>
                    <a:lnTo>
                      <a:pt x="9082" y="3184"/>
                    </a:lnTo>
                    <a:lnTo>
                      <a:pt x="9042" y="3127"/>
                    </a:lnTo>
                    <a:lnTo>
                      <a:pt x="8924" y="3127"/>
                    </a:lnTo>
                    <a:lnTo>
                      <a:pt x="8884" y="3184"/>
                    </a:lnTo>
                    <a:lnTo>
                      <a:pt x="8687" y="3184"/>
                    </a:lnTo>
                    <a:lnTo>
                      <a:pt x="8568" y="3242"/>
                    </a:lnTo>
                    <a:lnTo>
                      <a:pt x="8410" y="3358"/>
                    </a:lnTo>
                    <a:lnTo>
                      <a:pt x="8371" y="3474"/>
                    </a:lnTo>
                    <a:lnTo>
                      <a:pt x="8371" y="3937"/>
                    </a:lnTo>
                    <a:lnTo>
                      <a:pt x="8450" y="3995"/>
                    </a:lnTo>
                    <a:lnTo>
                      <a:pt x="8489" y="4111"/>
                    </a:lnTo>
                    <a:lnTo>
                      <a:pt x="8489" y="4169"/>
                    </a:lnTo>
                    <a:lnTo>
                      <a:pt x="8450" y="4285"/>
                    </a:lnTo>
                    <a:lnTo>
                      <a:pt x="8410" y="4343"/>
                    </a:lnTo>
                    <a:lnTo>
                      <a:pt x="8410" y="4401"/>
                    </a:lnTo>
                    <a:lnTo>
                      <a:pt x="8371" y="4401"/>
                    </a:lnTo>
                    <a:lnTo>
                      <a:pt x="8371" y="5153"/>
                    </a:lnTo>
                    <a:lnTo>
                      <a:pt x="8331" y="5269"/>
                    </a:lnTo>
                    <a:lnTo>
                      <a:pt x="8331" y="5385"/>
                    </a:lnTo>
                    <a:lnTo>
                      <a:pt x="8292" y="5385"/>
                    </a:lnTo>
                    <a:lnTo>
                      <a:pt x="8174" y="4980"/>
                    </a:lnTo>
                    <a:lnTo>
                      <a:pt x="8016" y="4574"/>
                    </a:lnTo>
                    <a:lnTo>
                      <a:pt x="7897" y="4169"/>
                    </a:lnTo>
                    <a:lnTo>
                      <a:pt x="7739" y="3937"/>
                    </a:lnTo>
                    <a:lnTo>
                      <a:pt x="7660" y="4053"/>
                    </a:lnTo>
                    <a:lnTo>
                      <a:pt x="7621" y="4169"/>
                    </a:lnTo>
                    <a:lnTo>
                      <a:pt x="7621" y="4285"/>
                    </a:lnTo>
                    <a:lnTo>
                      <a:pt x="7581" y="4343"/>
                    </a:lnTo>
                    <a:lnTo>
                      <a:pt x="7581" y="4401"/>
                    </a:lnTo>
                    <a:lnTo>
                      <a:pt x="7502" y="4285"/>
                    </a:lnTo>
                    <a:lnTo>
                      <a:pt x="7147" y="4285"/>
                    </a:lnTo>
                    <a:lnTo>
                      <a:pt x="7068" y="4343"/>
                    </a:lnTo>
                    <a:lnTo>
                      <a:pt x="6870" y="4343"/>
                    </a:lnTo>
                    <a:lnTo>
                      <a:pt x="6752" y="4285"/>
                    </a:lnTo>
                    <a:lnTo>
                      <a:pt x="6712" y="4285"/>
                    </a:lnTo>
                    <a:lnTo>
                      <a:pt x="6634" y="4169"/>
                    </a:lnTo>
                    <a:lnTo>
                      <a:pt x="6634" y="4111"/>
                    </a:lnTo>
                    <a:lnTo>
                      <a:pt x="6673" y="4053"/>
                    </a:lnTo>
                    <a:lnTo>
                      <a:pt x="6712" y="4053"/>
                    </a:lnTo>
                    <a:lnTo>
                      <a:pt x="6752" y="3995"/>
                    </a:lnTo>
                    <a:lnTo>
                      <a:pt x="6831" y="3764"/>
                    </a:lnTo>
                    <a:lnTo>
                      <a:pt x="6910" y="3590"/>
                    </a:lnTo>
                    <a:lnTo>
                      <a:pt x="6910" y="3358"/>
                    </a:lnTo>
                    <a:lnTo>
                      <a:pt x="6870" y="3242"/>
                    </a:lnTo>
                    <a:lnTo>
                      <a:pt x="6791" y="3127"/>
                    </a:lnTo>
                    <a:lnTo>
                      <a:pt x="6752" y="3127"/>
                    </a:lnTo>
                    <a:lnTo>
                      <a:pt x="6712" y="3069"/>
                    </a:lnTo>
                    <a:lnTo>
                      <a:pt x="6594" y="2953"/>
                    </a:lnTo>
                    <a:lnTo>
                      <a:pt x="6515" y="2837"/>
                    </a:lnTo>
                    <a:lnTo>
                      <a:pt x="6476" y="2837"/>
                    </a:lnTo>
                    <a:lnTo>
                      <a:pt x="6476" y="2895"/>
                    </a:lnTo>
                    <a:lnTo>
                      <a:pt x="6436" y="2895"/>
                    </a:lnTo>
                    <a:lnTo>
                      <a:pt x="6436" y="3011"/>
                    </a:lnTo>
                    <a:lnTo>
                      <a:pt x="6476" y="3011"/>
                    </a:lnTo>
                    <a:lnTo>
                      <a:pt x="6476" y="3184"/>
                    </a:lnTo>
                    <a:lnTo>
                      <a:pt x="6436" y="3242"/>
                    </a:lnTo>
                    <a:lnTo>
                      <a:pt x="6436" y="3300"/>
                    </a:lnTo>
                    <a:lnTo>
                      <a:pt x="6397" y="3300"/>
                    </a:lnTo>
                    <a:lnTo>
                      <a:pt x="6357" y="3242"/>
                    </a:lnTo>
                    <a:lnTo>
                      <a:pt x="6318" y="3242"/>
                    </a:lnTo>
                    <a:lnTo>
                      <a:pt x="6239" y="3127"/>
                    </a:lnTo>
                    <a:lnTo>
                      <a:pt x="5883" y="2721"/>
                    </a:lnTo>
                    <a:lnTo>
                      <a:pt x="5567" y="2432"/>
                    </a:lnTo>
                    <a:lnTo>
                      <a:pt x="5291" y="2258"/>
                    </a:lnTo>
                    <a:lnTo>
                      <a:pt x="5172" y="2200"/>
                    </a:lnTo>
                    <a:lnTo>
                      <a:pt x="4975" y="2142"/>
                    </a:lnTo>
                    <a:lnTo>
                      <a:pt x="4817" y="2084"/>
                    </a:lnTo>
                    <a:lnTo>
                      <a:pt x="4659" y="1968"/>
                    </a:lnTo>
                    <a:lnTo>
                      <a:pt x="4620" y="1910"/>
                    </a:lnTo>
                    <a:lnTo>
                      <a:pt x="4580" y="1910"/>
                    </a:lnTo>
                    <a:lnTo>
                      <a:pt x="4501" y="1795"/>
                    </a:lnTo>
                    <a:lnTo>
                      <a:pt x="4383" y="1795"/>
                    </a:lnTo>
                    <a:lnTo>
                      <a:pt x="4383" y="1853"/>
                    </a:lnTo>
                    <a:lnTo>
                      <a:pt x="4343" y="1910"/>
                    </a:lnTo>
                    <a:lnTo>
                      <a:pt x="4343" y="2084"/>
                    </a:lnTo>
                    <a:lnTo>
                      <a:pt x="4383" y="2142"/>
                    </a:lnTo>
                    <a:lnTo>
                      <a:pt x="4383" y="2200"/>
                    </a:lnTo>
                    <a:lnTo>
                      <a:pt x="4343" y="2316"/>
                    </a:lnTo>
                    <a:lnTo>
                      <a:pt x="4264" y="2432"/>
                    </a:lnTo>
                    <a:lnTo>
                      <a:pt x="4225" y="2374"/>
                    </a:lnTo>
                    <a:lnTo>
                      <a:pt x="4185" y="2374"/>
                    </a:lnTo>
                    <a:lnTo>
                      <a:pt x="4185" y="2316"/>
                    </a:lnTo>
                    <a:lnTo>
                      <a:pt x="4106" y="2084"/>
                    </a:lnTo>
                    <a:lnTo>
                      <a:pt x="3948" y="1737"/>
                    </a:lnTo>
                    <a:lnTo>
                      <a:pt x="3830" y="1505"/>
                    </a:lnTo>
                    <a:lnTo>
                      <a:pt x="3672" y="1273"/>
                    </a:lnTo>
                    <a:lnTo>
                      <a:pt x="3553" y="1273"/>
                    </a:lnTo>
                    <a:lnTo>
                      <a:pt x="3514" y="1331"/>
                    </a:lnTo>
                    <a:lnTo>
                      <a:pt x="3553" y="1389"/>
                    </a:lnTo>
                    <a:lnTo>
                      <a:pt x="3553" y="1505"/>
                    </a:lnTo>
                    <a:lnTo>
                      <a:pt x="3593" y="1563"/>
                    </a:lnTo>
                    <a:lnTo>
                      <a:pt x="3593" y="1621"/>
                    </a:lnTo>
                    <a:lnTo>
                      <a:pt x="3553" y="1795"/>
                    </a:lnTo>
                    <a:lnTo>
                      <a:pt x="3514" y="1910"/>
                    </a:lnTo>
                    <a:lnTo>
                      <a:pt x="3474" y="1968"/>
                    </a:lnTo>
                    <a:lnTo>
                      <a:pt x="3435" y="1968"/>
                    </a:lnTo>
                    <a:lnTo>
                      <a:pt x="3356" y="1910"/>
                    </a:lnTo>
                    <a:lnTo>
                      <a:pt x="3277" y="1795"/>
                    </a:lnTo>
                    <a:lnTo>
                      <a:pt x="3277" y="1737"/>
                    </a:lnTo>
                    <a:lnTo>
                      <a:pt x="3198" y="1679"/>
                    </a:lnTo>
                    <a:lnTo>
                      <a:pt x="3080" y="1679"/>
                    </a:lnTo>
                    <a:lnTo>
                      <a:pt x="3001" y="1737"/>
                    </a:lnTo>
                    <a:lnTo>
                      <a:pt x="2961" y="1795"/>
                    </a:lnTo>
                    <a:lnTo>
                      <a:pt x="2961" y="1853"/>
                    </a:lnTo>
                    <a:lnTo>
                      <a:pt x="2922" y="1910"/>
                    </a:lnTo>
                    <a:lnTo>
                      <a:pt x="2843" y="1968"/>
                    </a:lnTo>
                    <a:lnTo>
                      <a:pt x="2803" y="2084"/>
                    </a:lnTo>
                    <a:lnTo>
                      <a:pt x="2724" y="2142"/>
                    </a:lnTo>
                    <a:lnTo>
                      <a:pt x="2685" y="2200"/>
                    </a:lnTo>
                    <a:lnTo>
                      <a:pt x="2645" y="2200"/>
                    </a:lnTo>
                    <a:lnTo>
                      <a:pt x="2448" y="2258"/>
                    </a:lnTo>
                    <a:lnTo>
                      <a:pt x="2211" y="2432"/>
                    </a:lnTo>
                    <a:lnTo>
                      <a:pt x="2013" y="2663"/>
                    </a:lnTo>
                    <a:lnTo>
                      <a:pt x="1895" y="2837"/>
                    </a:lnTo>
                    <a:lnTo>
                      <a:pt x="1816" y="2895"/>
                    </a:lnTo>
                    <a:lnTo>
                      <a:pt x="1579" y="3127"/>
                    </a:lnTo>
                    <a:lnTo>
                      <a:pt x="1342" y="3127"/>
                    </a:lnTo>
                    <a:lnTo>
                      <a:pt x="1184" y="2895"/>
                    </a:lnTo>
                    <a:lnTo>
                      <a:pt x="1026" y="2721"/>
                    </a:lnTo>
                    <a:lnTo>
                      <a:pt x="829" y="2547"/>
                    </a:lnTo>
                    <a:lnTo>
                      <a:pt x="671" y="2432"/>
                    </a:lnTo>
                    <a:lnTo>
                      <a:pt x="631" y="2374"/>
                    </a:lnTo>
                    <a:lnTo>
                      <a:pt x="434" y="2316"/>
                    </a:lnTo>
                    <a:lnTo>
                      <a:pt x="39" y="2084"/>
                    </a:lnTo>
                    <a:lnTo>
                      <a:pt x="0" y="2084"/>
                    </a:lnTo>
                    <a:lnTo>
                      <a:pt x="0" y="10539"/>
                    </a:lnTo>
                    <a:lnTo>
                      <a:pt x="236" y="10539"/>
                    </a:lnTo>
                    <a:lnTo>
                      <a:pt x="394" y="10713"/>
                    </a:lnTo>
                    <a:lnTo>
                      <a:pt x="592" y="10886"/>
                    </a:lnTo>
                    <a:lnTo>
                      <a:pt x="987" y="11350"/>
                    </a:lnTo>
                    <a:lnTo>
                      <a:pt x="1145" y="11523"/>
                    </a:lnTo>
                    <a:lnTo>
                      <a:pt x="1184" y="11581"/>
                    </a:lnTo>
                    <a:lnTo>
                      <a:pt x="1263" y="11581"/>
                    </a:lnTo>
                    <a:lnTo>
                      <a:pt x="1382" y="11465"/>
                    </a:lnTo>
                    <a:lnTo>
                      <a:pt x="1461" y="11408"/>
                    </a:lnTo>
                    <a:lnTo>
                      <a:pt x="1579" y="11234"/>
                    </a:lnTo>
                    <a:lnTo>
                      <a:pt x="1619" y="11234"/>
                    </a:lnTo>
                    <a:lnTo>
                      <a:pt x="1737" y="11350"/>
                    </a:lnTo>
                    <a:lnTo>
                      <a:pt x="1895" y="11639"/>
                    </a:lnTo>
                    <a:lnTo>
                      <a:pt x="2092" y="11987"/>
                    </a:lnTo>
                    <a:lnTo>
                      <a:pt x="2290" y="12392"/>
                    </a:lnTo>
                    <a:lnTo>
                      <a:pt x="2448" y="12739"/>
                    </a:lnTo>
                    <a:lnTo>
                      <a:pt x="2566" y="12971"/>
                    </a:lnTo>
                    <a:lnTo>
                      <a:pt x="2685" y="13319"/>
                    </a:lnTo>
                    <a:lnTo>
                      <a:pt x="2764" y="13492"/>
                    </a:lnTo>
                    <a:lnTo>
                      <a:pt x="3001" y="13840"/>
                    </a:lnTo>
                    <a:lnTo>
                      <a:pt x="3040" y="13840"/>
                    </a:lnTo>
                    <a:lnTo>
                      <a:pt x="3040" y="14071"/>
                    </a:lnTo>
                    <a:lnTo>
                      <a:pt x="3001" y="14361"/>
                    </a:lnTo>
                    <a:lnTo>
                      <a:pt x="2961" y="14708"/>
                    </a:lnTo>
                    <a:lnTo>
                      <a:pt x="2922" y="14940"/>
                    </a:lnTo>
                    <a:lnTo>
                      <a:pt x="2882" y="15056"/>
                    </a:lnTo>
                    <a:lnTo>
                      <a:pt x="2882" y="15403"/>
                    </a:lnTo>
                    <a:lnTo>
                      <a:pt x="2922" y="15519"/>
                    </a:lnTo>
                    <a:lnTo>
                      <a:pt x="2961" y="15577"/>
                    </a:lnTo>
                    <a:lnTo>
                      <a:pt x="2961" y="15635"/>
                    </a:lnTo>
                    <a:lnTo>
                      <a:pt x="3080" y="15693"/>
                    </a:lnTo>
                    <a:lnTo>
                      <a:pt x="3159" y="15867"/>
                    </a:lnTo>
                    <a:lnTo>
                      <a:pt x="3238" y="15982"/>
                    </a:lnTo>
                    <a:lnTo>
                      <a:pt x="3277" y="16156"/>
                    </a:lnTo>
                    <a:lnTo>
                      <a:pt x="3317" y="16272"/>
                    </a:lnTo>
                    <a:lnTo>
                      <a:pt x="3356" y="16446"/>
                    </a:lnTo>
                    <a:lnTo>
                      <a:pt x="3395" y="16504"/>
                    </a:lnTo>
                    <a:lnTo>
                      <a:pt x="3395" y="16561"/>
                    </a:lnTo>
                    <a:lnTo>
                      <a:pt x="3711" y="16909"/>
                    </a:lnTo>
                    <a:lnTo>
                      <a:pt x="3948" y="17198"/>
                    </a:lnTo>
                    <a:lnTo>
                      <a:pt x="4146" y="17314"/>
                    </a:lnTo>
                    <a:lnTo>
                      <a:pt x="4225" y="17372"/>
                    </a:lnTo>
                    <a:lnTo>
                      <a:pt x="4343" y="17546"/>
                    </a:lnTo>
                    <a:lnTo>
                      <a:pt x="4501" y="17893"/>
                    </a:lnTo>
                    <a:lnTo>
                      <a:pt x="4541" y="18009"/>
                    </a:lnTo>
                    <a:lnTo>
                      <a:pt x="4541" y="18125"/>
                    </a:lnTo>
                    <a:lnTo>
                      <a:pt x="11688" y="18125"/>
                    </a:lnTo>
                    <a:lnTo>
                      <a:pt x="11925" y="18415"/>
                    </a:lnTo>
                    <a:lnTo>
                      <a:pt x="12399" y="18472"/>
                    </a:lnTo>
                    <a:lnTo>
                      <a:pt x="12438" y="18588"/>
                    </a:lnTo>
                    <a:lnTo>
                      <a:pt x="12596" y="18704"/>
                    </a:lnTo>
                    <a:lnTo>
                      <a:pt x="12754" y="18704"/>
                    </a:lnTo>
                    <a:lnTo>
                      <a:pt x="12991" y="18588"/>
                    </a:lnTo>
                    <a:lnTo>
                      <a:pt x="13149" y="18472"/>
                    </a:lnTo>
                    <a:lnTo>
                      <a:pt x="13189" y="18415"/>
                    </a:lnTo>
                    <a:lnTo>
                      <a:pt x="13189" y="18357"/>
                    </a:lnTo>
                    <a:lnTo>
                      <a:pt x="13465" y="18299"/>
                    </a:lnTo>
                    <a:lnTo>
                      <a:pt x="13702" y="18357"/>
                    </a:lnTo>
                    <a:lnTo>
                      <a:pt x="13860" y="18472"/>
                    </a:lnTo>
                    <a:lnTo>
                      <a:pt x="13939" y="18646"/>
                    </a:lnTo>
                    <a:lnTo>
                      <a:pt x="13978" y="18704"/>
                    </a:lnTo>
                    <a:lnTo>
                      <a:pt x="14136" y="18704"/>
                    </a:lnTo>
                    <a:lnTo>
                      <a:pt x="14294" y="18820"/>
                    </a:lnTo>
                    <a:lnTo>
                      <a:pt x="14334" y="18878"/>
                    </a:lnTo>
                    <a:lnTo>
                      <a:pt x="14334" y="18994"/>
                    </a:lnTo>
                    <a:lnTo>
                      <a:pt x="14294" y="19052"/>
                    </a:lnTo>
                    <a:lnTo>
                      <a:pt x="14294" y="19109"/>
                    </a:lnTo>
                    <a:lnTo>
                      <a:pt x="14334" y="19341"/>
                    </a:lnTo>
                    <a:lnTo>
                      <a:pt x="14373" y="19515"/>
                    </a:lnTo>
                    <a:lnTo>
                      <a:pt x="14768" y="19515"/>
                    </a:lnTo>
                    <a:lnTo>
                      <a:pt x="14847" y="19457"/>
                    </a:lnTo>
                    <a:lnTo>
                      <a:pt x="15044" y="19457"/>
                    </a:lnTo>
                    <a:lnTo>
                      <a:pt x="15163" y="19515"/>
                    </a:lnTo>
                    <a:lnTo>
                      <a:pt x="15321" y="19631"/>
                    </a:lnTo>
                    <a:lnTo>
                      <a:pt x="15400" y="19746"/>
                    </a:lnTo>
                    <a:lnTo>
                      <a:pt x="15479" y="19804"/>
                    </a:lnTo>
                    <a:lnTo>
                      <a:pt x="15597" y="19978"/>
                    </a:lnTo>
                    <a:lnTo>
                      <a:pt x="15597" y="20036"/>
                    </a:lnTo>
                    <a:lnTo>
                      <a:pt x="15558" y="20094"/>
                    </a:lnTo>
                    <a:lnTo>
                      <a:pt x="15597" y="20210"/>
                    </a:lnTo>
                    <a:lnTo>
                      <a:pt x="15479" y="20383"/>
                    </a:lnTo>
                    <a:lnTo>
                      <a:pt x="15400" y="20383"/>
                    </a:lnTo>
                    <a:lnTo>
                      <a:pt x="15360" y="20326"/>
                    </a:lnTo>
                    <a:lnTo>
                      <a:pt x="15202" y="20326"/>
                    </a:lnTo>
                    <a:lnTo>
                      <a:pt x="15084" y="20152"/>
                    </a:lnTo>
                    <a:lnTo>
                      <a:pt x="15123" y="20268"/>
                    </a:lnTo>
                    <a:lnTo>
                      <a:pt x="15123" y="20326"/>
                    </a:lnTo>
                    <a:lnTo>
                      <a:pt x="15163" y="20441"/>
                    </a:lnTo>
                    <a:lnTo>
                      <a:pt x="15123" y="20615"/>
                    </a:lnTo>
                    <a:lnTo>
                      <a:pt x="15123" y="20731"/>
                    </a:lnTo>
                    <a:lnTo>
                      <a:pt x="15044" y="20789"/>
                    </a:lnTo>
                    <a:lnTo>
                      <a:pt x="15005" y="20789"/>
                    </a:lnTo>
                    <a:lnTo>
                      <a:pt x="14847" y="20905"/>
                    </a:lnTo>
                    <a:lnTo>
                      <a:pt x="14808" y="20963"/>
                    </a:lnTo>
                    <a:lnTo>
                      <a:pt x="14808" y="21020"/>
                    </a:lnTo>
                    <a:lnTo>
                      <a:pt x="14847" y="21078"/>
                    </a:lnTo>
                    <a:lnTo>
                      <a:pt x="14847" y="21136"/>
                    </a:lnTo>
                    <a:lnTo>
                      <a:pt x="14887" y="21136"/>
                    </a:lnTo>
                    <a:lnTo>
                      <a:pt x="14926" y="21194"/>
                    </a:lnTo>
                    <a:lnTo>
                      <a:pt x="14965" y="21310"/>
                    </a:lnTo>
                    <a:lnTo>
                      <a:pt x="14926" y="21368"/>
                    </a:lnTo>
                    <a:lnTo>
                      <a:pt x="14926" y="21426"/>
                    </a:lnTo>
                    <a:lnTo>
                      <a:pt x="14887" y="21426"/>
                    </a:lnTo>
                    <a:lnTo>
                      <a:pt x="14768" y="21600"/>
                    </a:lnTo>
                    <a:lnTo>
                      <a:pt x="14887" y="21600"/>
                    </a:lnTo>
                    <a:lnTo>
                      <a:pt x="15005" y="21542"/>
                    </a:lnTo>
                    <a:lnTo>
                      <a:pt x="15202" y="21252"/>
                    </a:lnTo>
                    <a:lnTo>
                      <a:pt x="15202" y="21136"/>
                    </a:lnTo>
                    <a:lnTo>
                      <a:pt x="15242" y="21078"/>
                    </a:lnTo>
                    <a:lnTo>
                      <a:pt x="15281" y="20963"/>
                    </a:lnTo>
                    <a:lnTo>
                      <a:pt x="15321" y="20905"/>
                    </a:lnTo>
                    <a:lnTo>
                      <a:pt x="15795" y="20905"/>
                    </a:lnTo>
                    <a:lnTo>
                      <a:pt x="15755" y="20847"/>
                    </a:lnTo>
                    <a:lnTo>
                      <a:pt x="15755" y="20673"/>
                    </a:lnTo>
                    <a:lnTo>
                      <a:pt x="15874" y="20499"/>
                    </a:lnTo>
                    <a:lnTo>
                      <a:pt x="15913" y="20383"/>
                    </a:lnTo>
                    <a:lnTo>
                      <a:pt x="15992" y="20268"/>
                    </a:lnTo>
                    <a:lnTo>
                      <a:pt x="16071" y="20210"/>
                    </a:lnTo>
                    <a:lnTo>
                      <a:pt x="16190" y="20152"/>
                    </a:lnTo>
                    <a:lnTo>
                      <a:pt x="16545" y="20152"/>
                    </a:lnTo>
                    <a:lnTo>
                      <a:pt x="16585" y="20210"/>
                    </a:lnTo>
                    <a:lnTo>
                      <a:pt x="16624" y="20210"/>
                    </a:lnTo>
                    <a:lnTo>
                      <a:pt x="16703" y="20268"/>
                    </a:lnTo>
                    <a:lnTo>
                      <a:pt x="16742" y="20268"/>
                    </a:lnTo>
                    <a:lnTo>
                      <a:pt x="16782" y="20326"/>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09" name="AutoShape 35">
                <a:extLst>
                  <a:ext uri="{FF2B5EF4-FFF2-40B4-BE49-F238E27FC236}">
                    <a16:creationId xmlns:a16="http://schemas.microsoft.com/office/drawing/2014/main" id="{FC5FBD6B-1821-462B-9938-435D742376EF}"/>
                  </a:ext>
                </a:extLst>
              </p:cNvPr>
              <p:cNvSpPr>
                <a:spLocks/>
              </p:cNvSpPr>
              <p:nvPr/>
            </p:nvSpPr>
            <p:spPr bwMode="auto">
              <a:xfrm>
                <a:off x="0" y="563567"/>
                <a:ext cx="714403" cy="658726"/>
              </a:xfrm>
              <a:custGeom>
                <a:avLst/>
                <a:gdLst>
                  <a:gd name="T0" fmla="*/ 357201 w 21600"/>
                  <a:gd name="T1" fmla="*/ 329363 h 21600"/>
                  <a:gd name="T2" fmla="*/ 357201 w 21600"/>
                  <a:gd name="T3" fmla="*/ 329363 h 21600"/>
                  <a:gd name="T4" fmla="*/ 357201 w 21600"/>
                  <a:gd name="T5" fmla="*/ 329363 h 21600"/>
                  <a:gd name="T6" fmla="*/ 357201 w 21600"/>
                  <a:gd name="T7" fmla="*/ 3293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839" y="2168"/>
                    </a:moveTo>
                    <a:lnTo>
                      <a:pt x="14663" y="1995"/>
                    </a:lnTo>
                    <a:lnTo>
                      <a:pt x="14575" y="1995"/>
                    </a:lnTo>
                    <a:lnTo>
                      <a:pt x="14399" y="1908"/>
                    </a:lnTo>
                    <a:lnTo>
                      <a:pt x="13960" y="1908"/>
                    </a:lnTo>
                    <a:lnTo>
                      <a:pt x="13609" y="2081"/>
                    </a:lnTo>
                    <a:lnTo>
                      <a:pt x="13170" y="2081"/>
                    </a:lnTo>
                    <a:lnTo>
                      <a:pt x="12643" y="1908"/>
                    </a:lnTo>
                    <a:lnTo>
                      <a:pt x="12380" y="1734"/>
                    </a:lnTo>
                    <a:lnTo>
                      <a:pt x="11941" y="1734"/>
                    </a:lnTo>
                    <a:lnTo>
                      <a:pt x="11590" y="1561"/>
                    </a:lnTo>
                    <a:lnTo>
                      <a:pt x="11502" y="1387"/>
                    </a:lnTo>
                    <a:lnTo>
                      <a:pt x="11414" y="1301"/>
                    </a:lnTo>
                    <a:lnTo>
                      <a:pt x="11326" y="1301"/>
                    </a:lnTo>
                    <a:lnTo>
                      <a:pt x="10975" y="1127"/>
                    </a:lnTo>
                    <a:lnTo>
                      <a:pt x="10712" y="1127"/>
                    </a:lnTo>
                    <a:lnTo>
                      <a:pt x="10624" y="1040"/>
                    </a:lnTo>
                    <a:lnTo>
                      <a:pt x="10536" y="1040"/>
                    </a:lnTo>
                    <a:lnTo>
                      <a:pt x="10360" y="954"/>
                    </a:lnTo>
                    <a:lnTo>
                      <a:pt x="10273" y="867"/>
                    </a:lnTo>
                    <a:lnTo>
                      <a:pt x="10097" y="954"/>
                    </a:lnTo>
                    <a:lnTo>
                      <a:pt x="10009" y="1127"/>
                    </a:lnTo>
                    <a:lnTo>
                      <a:pt x="10097" y="1214"/>
                    </a:lnTo>
                    <a:lnTo>
                      <a:pt x="10097" y="1561"/>
                    </a:lnTo>
                    <a:lnTo>
                      <a:pt x="9834" y="1561"/>
                    </a:lnTo>
                    <a:lnTo>
                      <a:pt x="9131" y="867"/>
                    </a:lnTo>
                    <a:lnTo>
                      <a:pt x="8692" y="693"/>
                    </a:lnTo>
                    <a:lnTo>
                      <a:pt x="8253" y="433"/>
                    </a:lnTo>
                    <a:lnTo>
                      <a:pt x="7726" y="173"/>
                    </a:lnTo>
                    <a:lnTo>
                      <a:pt x="7551" y="173"/>
                    </a:lnTo>
                    <a:lnTo>
                      <a:pt x="7200" y="0"/>
                    </a:lnTo>
                    <a:lnTo>
                      <a:pt x="6585" y="0"/>
                    </a:lnTo>
                    <a:lnTo>
                      <a:pt x="5882" y="173"/>
                    </a:lnTo>
                    <a:lnTo>
                      <a:pt x="5619" y="346"/>
                    </a:lnTo>
                    <a:lnTo>
                      <a:pt x="5356" y="433"/>
                    </a:lnTo>
                    <a:lnTo>
                      <a:pt x="5180" y="520"/>
                    </a:lnTo>
                    <a:lnTo>
                      <a:pt x="4565" y="520"/>
                    </a:lnTo>
                    <a:lnTo>
                      <a:pt x="4390" y="607"/>
                    </a:lnTo>
                    <a:lnTo>
                      <a:pt x="4126" y="693"/>
                    </a:lnTo>
                    <a:lnTo>
                      <a:pt x="3863" y="867"/>
                    </a:lnTo>
                    <a:lnTo>
                      <a:pt x="3775" y="954"/>
                    </a:lnTo>
                    <a:lnTo>
                      <a:pt x="3687" y="1214"/>
                    </a:lnTo>
                    <a:lnTo>
                      <a:pt x="2985" y="2602"/>
                    </a:lnTo>
                    <a:lnTo>
                      <a:pt x="2546" y="3036"/>
                    </a:lnTo>
                    <a:lnTo>
                      <a:pt x="2195" y="3209"/>
                    </a:lnTo>
                    <a:lnTo>
                      <a:pt x="1668" y="3296"/>
                    </a:lnTo>
                    <a:lnTo>
                      <a:pt x="1229" y="3383"/>
                    </a:lnTo>
                    <a:lnTo>
                      <a:pt x="878" y="3643"/>
                    </a:lnTo>
                    <a:lnTo>
                      <a:pt x="790" y="3990"/>
                    </a:lnTo>
                    <a:lnTo>
                      <a:pt x="790" y="4250"/>
                    </a:lnTo>
                    <a:lnTo>
                      <a:pt x="965" y="4597"/>
                    </a:lnTo>
                    <a:lnTo>
                      <a:pt x="1141" y="4771"/>
                    </a:lnTo>
                    <a:lnTo>
                      <a:pt x="1404" y="4944"/>
                    </a:lnTo>
                    <a:lnTo>
                      <a:pt x="2107" y="5638"/>
                    </a:lnTo>
                    <a:lnTo>
                      <a:pt x="2634" y="6245"/>
                    </a:lnTo>
                    <a:lnTo>
                      <a:pt x="3073" y="6766"/>
                    </a:lnTo>
                    <a:lnTo>
                      <a:pt x="3336" y="7286"/>
                    </a:lnTo>
                    <a:lnTo>
                      <a:pt x="3160" y="7720"/>
                    </a:lnTo>
                    <a:lnTo>
                      <a:pt x="2985" y="7807"/>
                    </a:lnTo>
                    <a:lnTo>
                      <a:pt x="2721" y="7807"/>
                    </a:lnTo>
                    <a:lnTo>
                      <a:pt x="2370" y="7633"/>
                    </a:lnTo>
                    <a:lnTo>
                      <a:pt x="2282" y="7460"/>
                    </a:lnTo>
                    <a:lnTo>
                      <a:pt x="2195" y="7373"/>
                    </a:lnTo>
                    <a:lnTo>
                      <a:pt x="2019" y="7286"/>
                    </a:lnTo>
                    <a:lnTo>
                      <a:pt x="1492" y="7286"/>
                    </a:lnTo>
                    <a:lnTo>
                      <a:pt x="878" y="7460"/>
                    </a:lnTo>
                    <a:lnTo>
                      <a:pt x="351" y="7893"/>
                    </a:lnTo>
                    <a:lnTo>
                      <a:pt x="87" y="8327"/>
                    </a:lnTo>
                    <a:lnTo>
                      <a:pt x="0" y="8674"/>
                    </a:lnTo>
                    <a:lnTo>
                      <a:pt x="0" y="9021"/>
                    </a:lnTo>
                    <a:lnTo>
                      <a:pt x="351" y="9368"/>
                    </a:lnTo>
                    <a:lnTo>
                      <a:pt x="1141" y="9802"/>
                    </a:lnTo>
                    <a:lnTo>
                      <a:pt x="1931" y="10062"/>
                    </a:lnTo>
                    <a:lnTo>
                      <a:pt x="2721" y="9889"/>
                    </a:lnTo>
                    <a:lnTo>
                      <a:pt x="2809" y="9889"/>
                    </a:lnTo>
                    <a:lnTo>
                      <a:pt x="2897" y="9802"/>
                    </a:lnTo>
                    <a:lnTo>
                      <a:pt x="3248" y="9628"/>
                    </a:lnTo>
                    <a:lnTo>
                      <a:pt x="3424" y="9628"/>
                    </a:lnTo>
                    <a:lnTo>
                      <a:pt x="3600" y="9542"/>
                    </a:lnTo>
                    <a:lnTo>
                      <a:pt x="3775" y="9542"/>
                    </a:lnTo>
                    <a:lnTo>
                      <a:pt x="3951" y="9715"/>
                    </a:lnTo>
                    <a:lnTo>
                      <a:pt x="3775" y="9889"/>
                    </a:lnTo>
                    <a:lnTo>
                      <a:pt x="3775" y="9975"/>
                    </a:lnTo>
                    <a:lnTo>
                      <a:pt x="3687" y="10149"/>
                    </a:lnTo>
                    <a:lnTo>
                      <a:pt x="3775" y="10236"/>
                    </a:lnTo>
                    <a:lnTo>
                      <a:pt x="3863" y="10409"/>
                    </a:lnTo>
                    <a:lnTo>
                      <a:pt x="3951" y="10496"/>
                    </a:lnTo>
                    <a:lnTo>
                      <a:pt x="4039" y="10669"/>
                    </a:lnTo>
                    <a:lnTo>
                      <a:pt x="4039" y="10756"/>
                    </a:lnTo>
                    <a:lnTo>
                      <a:pt x="3951" y="10930"/>
                    </a:lnTo>
                    <a:lnTo>
                      <a:pt x="3775" y="11103"/>
                    </a:lnTo>
                    <a:lnTo>
                      <a:pt x="3336" y="11277"/>
                    </a:lnTo>
                    <a:lnTo>
                      <a:pt x="2809" y="11537"/>
                    </a:lnTo>
                    <a:lnTo>
                      <a:pt x="2458" y="11884"/>
                    </a:lnTo>
                    <a:lnTo>
                      <a:pt x="2282" y="12318"/>
                    </a:lnTo>
                    <a:lnTo>
                      <a:pt x="2370" y="12318"/>
                    </a:lnTo>
                    <a:lnTo>
                      <a:pt x="2282" y="12318"/>
                    </a:lnTo>
                    <a:lnTo>
                      <a:pt x="2282" y="12404"/>
                    </a:lnTo>
                    <a:lnTo>
                      <a:pt x="1931" y="12578"/>
                    </a:lnTo>
                    <a:lnTo>
                      <a:pt x="1580" y="12838"/>
                    </a:lnTo>
                    <a:lnTo>
                      <a:pt x="1229" y="13012"/>
                    </a:lnTo>
                    <a:lnTo>
                      <a:pt x="965" y="13185"/>
                    </a:lnTo>
                    <a:lnTo>
                      <a:pt x="790" y="13359"/>
                    </a:lnTo>
                    <a:lnTo>
                      <a:pt x="614" y="13706"/>
                    </a:lnTo>
                    <a:lnTo>
                      <a:pt x="702" y="13879"/>
                    </a:lnTo>
                    <a:lnTo>
                      <a:pt x="965" y="14053"/>
                    </a:lnTo>
                    <a:lnTo>
                      <a:pt x="965" y="14139"/>
                    </a:lnTo>
                    <a:lnTo>
                      <a:pt x="1053" y="14139"/>
                    </a:lnTo>
                    <a:lnTo>
                      <a:pt x="1229" y="14226"/>
                    </a:lnTo>
                    <a:lnTo>
                      <a:pt x="1492" y="14313"/>
                    </a:lnTo>
                    <a:lnTo>
                      <a:pt x="1668" y="14399"/>
                    </a:lnTo>
                    <a:lnTo>
                      <a:pt x="1668" y="15267"/>
                    </a:lnTo>
                    <a:lnTo>
                      <a:pt x="1843" y="15527"/>
                    </a:lnTo>
                    <a:lnTo>
                      <a:pt x="2107" y="15701"/>
                    </a:lnTo>
                    <a:lnTo>
                      <a:pt x="2985" y="15701"/>
                    </a:lnTo>
                    <a:lnTo>
                      <a:pt x="2985" y="15787"/>
                    </a:lnTo>
                    <a:lnTo>
                      <a:pt x="3073" y="15874"/>
                    </a:lnTo>
                    <a:lnTo>
                      <a:pt x="3073" y="16048"/>
                    </a:lnTo>
                    <a:lnTo>
                      <a:pt x="3160" y="16221"/>
                    </a:lnTo>
                    <a:lnTo>
                      <a:pt x="3248" y="16481"/>
                    </a:lnTo>
                    <a:lnTo>
                      <a:pt x="3248" y="16742"/>
                    </a:lnTo>
                    <a:lnTo>
                      <a:pt x="3336" y="16828"/>
                    </a:lnTo>
                    <a:lnTo>
                      <a:pt x="3600" y="16828"/>
                    </a:lnTo>
                    <a:lnTo>
                      <a:pt x="3775" y="16742"/>
                    </a:lnTo>
                    <a:lnTo>
                      <a:pt x="3951" y="16568"/>
                    </a:lnTo>
                    <a:lnTo>
                      <a:pt x="4214" y="16568"/>
                    </a:lnTo>
                    <a:lnTo>
                      <a:pt x="4302" y="16655"/>
                    </a:lnTo>
                    <a:lnTo>
                      <a:pt x="4302" y="16828"/>
                    </a:lnTo>
                    <a:lnTo>
                      <a:pt x="4390" y="16915"/>
                    </a:lnTo>
                    <a:lnTo>
                      <a:pt x="4390" y="17002"/>
                    </a:lnTo>
                    <a:lnTo>
                      <a:pt x="4653" y="17262"/>
                    </a:lnTo>
                    <a:lnTo>
                      <a:pt x="4829" y="17262"/>
                    </a:lnTo>
                    <a:lnTo>
                      <a:pt x="5092" y="17175"/>
                    </a:lnTo>
                    <a:lnTo>
                      <a:pt x="5268" y="17002"/>
                    </a:lnTo>
                    <a:lnTo>
                      <a:pt x="5356" y="17002"/>
                    </a:lnTo>
                    <a:lnTo>
                      <a:pt x="5531" y="16828"/>
                    </a:lnTo>
                    <a:lnTo>
                      <a:pt x="5619" y="16655"/>
                    </a:lnTo>
                    <a:lnTo>
                      <a:pt x="5707" y="16568"/>
                    </a:lnTo>
                    <a:lnTo>
                      <a:pt x="5882" y="16481"/>
                    </a:lnTo>
                    <a:lnTo>
                      <a:pt x="6058" y="16481"/>
                    </a:lnTo>
                    <a:lnTo>
                      <a:pt x="6058" y="16828"/>
                    </a:lnTo>
                    <a:lnTo>
                      <a:pt x="5970" y="17175"/>
                    </a:lnTo>
                    <a:lnTo>
                      <a:pt x="5795" y="17696"/>
                    </a:lnTo>
                    <a:lnTo>
                      <a:pt x="5531" y="18130"/>
                    </a:lnTo>
                    <a:lnTo>
                      <a:pt x="5356" y="18216"/>
                    </a:lnTo>
                    <a:lnTo>
                      <a:pt x="5004" y="18477"/>
                    </a:lnTo>
                    <a:lnTo>
                      <a:pt x="4565" y="18824"/>
                    </a:lnTo>
                    <a:lnTo>
                      <a:pt x="4126" y="19257"/>
                    </a:lnTo>
                    <a:lnTo>
                      <a:pt x="3775" y="19691"/>
                    </a:lnTo>
                    <a:lnTo>
                      <a:pt x="3687" y="19778"/>
                    </a:lnTo>
                    <a:lnTo>
                      <a:pt x="3600" y="19778"/>
                    </a:lnTo>
                    <a:lnTo>
                      <a:pt x="3424" y="19865"/>
                    </a:lnTo>
                    <a:lnTo>
                      <a:pt x="3248" y="20038"/>
                    </a:lnTo>
                    <a:lnTo>
                      <a:pt x="2985" y="20125"/>
                    </a:lnTo>
                    <a:lnTo>
                      <a:pt x="2809" y="20385"/>
                    </a:lnTo>
                    <a:lnTo>
                      <a:pt x="2721" y="20559"/>
                    </a:lnTo>
                    <a:lnTo>
                      <a:pt x="2809" y="20559"/>
                    </a:lnTo>
                    <a:lnTo>
                      <a:pt x="2897" y="20472"/>
                    </a:lnTo>
                    <a:lnTo>
                      <a:pt x="3424" y="20298"/>
                    </a:lnTo>
                    <a:lnTo>
                      <a:pt x="4126" y="20125"/>
                    </a:lnTo>
                    <a:lnTo>
                      <a:pt x="4653" y="19865"/>
                    </a:lnTo>
                    <a:lnTo>
                      <a:pt x="5268" y="19518"/>
                    </a:lnTo>
                    <a:lnTo>
                      <a:pt x="5882" y="18910"/>
                    </a:lnTo>
                    <a:lnTo>
                      <a:pt x="6497" y="18390"/>
                    </a:lnTo>
                    <a:lnTo>
                      <a:pt x="7024" y="17869"/>
                    </a:lnTo>
                    <a:lnTo>
                      <a:pt x="7375" y="17696"/>
                    </a:lnTo>
                    <a:lnTo>
                      <a:pt x="7551" y="17522"/>
                    </a:lnTo>
                    <a:lnTo>
                      <a:pt x="7726" y="17436"/>
                    </a:lnTo>
                    <a:lnTo>
                      <a:pt x="8078" y="17089"/>
                    </a:lnTo>
                    <a:lnTo>
                      <a:pt x="8165" y="16915"/>
                    </a:lnTo>
                    <a:lnTo>
                      <a:pt x="7990" y="16568"/>
                    </a:lnTo>
                    <a:lnTo>
                      <a:pt x="7902" y="16568"/>
                    </a:lnTo>
                    <a:lnTo>
                      <a:pt x="7814" y="16481"/>
                    </a:lnTo>
                    <a:lnTo>
                      <a:pt x="7814" y="16395"/>
                    </a:lnTo>
                    <a:lnTo>
                      <a:pt x="7726" y="16308"/>
                    </a:lnTo>
                    <a:lnTo>
                      <a:pt x="7814" y="16221"/>
                    </a:lnTo>
                    <a:lnTo>
                      <a:pt x="7990" y="16134"/>
                    </a:lnTo>
                    <a:lnTo>
                      <a:pt x="8253" y="15614"/>
                    </a:lnTo>
                    <a:lnTo>
                      <a:pt x="8780" y="14746"/>
                    </a:lnTo>
                    <a:lnTo>
                      <a:pt x="8956" y="14226"/>
                    </a:lnTo>
                    <a:lnTo>
                      <a:pt x="9043" y="14139"/>
                    </a:lnTo>
                    <a:lnTo>
                      <a:pt x="9395" y="13966"/>
                    </a:lnTo>
                    <a:lnTo>
                      <a:pt x="9921" y="13792"/>
                    </a:lnTo>
                    <a:lnTo>
                      <a:pt x="10712" y="13792"/>
                    </a:lnTo>
                    <a:lnTo>
                      <a:pt x="10887" y="13966"/>
                    </a:lnTo>
                    <a:lnTo>
                      <a:pt x="10975" y="13966"/>
                    </a:lnTo>
                    <a:lnTo>
                      <a:pt x="11063" y="14053"/>
                    </a:lnTo>
                    <a:lnTo>
                      <a:pt x="11063" y="14139"/>
                    </a:lnTo>
                    <a:lnTo>
                      <a:pt x="10887" y="14226"/>
                    </a:lnTo>
                    <a:lnTo>
                      <a:pt x="10712" y="14226"/>
                    </a:lnTo>
                    <a:lnTo>
                      <a:pt x="9658" y="14573"/>
                    </a:lnTo>
                    <a:lnTo>
                      <a:pt x="9307" y="15007"/>
                    </a:lnTo>
                    <a:lnTo>
                      <a:pt x="9307" y="15180"/>
                    </a:lnTo>
                    <a:lnTo>
                      <a:pt x="9131" y="15527"/>
                    </a:lnTo>
                    <a:lnTo>
                      <a:pt x="9043" y="15614"/>
                    </a:lnTo>
                    <a:lnTo>
                      <a:pt x="9043" y="16048"/>
                    </a:lnTo>
                    <a:lnTo>
                      <a:pt x="9131" y="16134"/>
                    </a:lnTo>
                    <a:lnTo>
                      <a:pt x="9131" y="16308"/>
                    </a:lnTo>
                    <a:lnTo>
                      <a:pt x="9658" y="16308"/>
                    </a:lnTo>
                    <a:lnTo>
                      <a:pt x="9658" y="16221"/>
                    </a:lnTo>
                    <a:lnTo>
                      <a:pt x="10185" y="15961"/>
                    </a:lnTo>
                    <a:lnTo>
                      <a:pt x="10360" y="15787"/>
                    </a:lnTo>
                    <a:lnTo>
                      <a:pt x="10624" y="15614"/>
                    </a:lnTo>
                    <a:lnTo>
                      <a:pt x="10887" y="15354"/>
                    </a:lnTo>
                    <a:lnTo>
                      <a:pt x="10975" y="15180"/>
                    </a:lnTo>
                    <a:lnTo>
                      <a:pt x="10975" y="15007"/>
                    </a:lnTo>
                    <a:lnTo>
                      <a:pt x="11063" y="14920"/>
                    </a:lnTo>
                    <a:lnTo>
                      <a:pt x="11063" y="14746"/>
                    </a:lnTo>
                    <a:lnTo>
                      <a:pt x="11151" y="14660"/>
                    </a:lnTo>
                    <a:lnTo>
                      <a:pt x="11239" y="14486"/>
                    </a:lnTo>
                    <a:lnTo>
                      <a:pt x="11326" y="14486"/>
                    </a:lnTo>
                    <a:lnTo>
                      <a:pt x="11502" y="14399"/>
                    </a:lnTo>
                    <a:lnTo>
                      <a:pt x="11678" y="14486"/>
                    </a:lnTo>
                    <a:lnTo>
                      <a:pt x="11853" y="14660"/>
                    </a:lnTo>
                    <a:lnTo>
                      <a:pt x="12292" y="14660"/>
                    </a:lnTo>
                    <a:lnTo>
                      <a:pt x="12468" y="14746"/>
                    </a:lnTo>
                    <a:lnTo>
                      <a:pt x="12731" y="14833"/>
                    </a:lnTo>
                    <a:lnTo>
                      <a:pt x="12907" y="15007"/>
                    </a:lnTo>
                    <a:lnTo>
                      <a:pt x="12995" y="15180"/>
                    </a:lnTo>
                    <a:lnTo>
                      <a:pt x="13170" y="15267"/>
                    </a:lnTo>
                    <a:lnTo>
                      <a:pt x="13697" y="15354"/>
                    </a:lnTo>
                    <a:lnTo>
                      <a:pt x="14487" y="15527"/>
                    </a:lnTo>
                    <a:lnTo>
                      <a:pt x="14751" y="15527"/>
                    </a:lnTo>
                    <a:lnTo>
                      <a:pt x="14926" y="15701"/>
                    </a:lnTo>
                    <a:lnTo>
                      <a:pt x="15102" y="15787"/>
                    </a:lnTo>
                    <a:lnTo>
                      <a:pt x="15278" y="16048"/>
                    </a:lnTo>
                    <a:lnTo>
                      <a:pt x="15365" y="15961"/>
                    </a:lnTo>
                    <a:lnTo>
                      <a:pt x="15365" y="15874"/>
                    </a:lnTo>
                    <a:lnTo>
                      <a:pt x="15541" y="15787"/>
                    </a:lnTo>
                    <a:lnTo>
                      <a:pt x="15629" y="15701"/>
                    </a:lnTo>
                    <a:lnTo>
                      <a:pt x="15980" y="15701"/>
                    </a:lnTo>
                    <a:lnTo>
                      <a:pt x="16068" y="15874"/>
                    </a:lnTo>
                    <a:lnTo>
                      <a:pt x="16331" y="16134"/>
                    </a:lnTo>
                    <a:lnTo>
                      <a:pt x="16682" y="16568"/>
                    </a:lnTo>
                    <a:lnTo>
                      <a:pt x="17121" y="17002"/>
                    </a:lnTo>
                    <a:lnTo>
                      <a:pt x="17473" y="17436"/>
                    </a:lnTo>
                    <a:lnTo>
                      <a:pt x="17824" y="17696"/>
                    </a:lnTo>
                    <a:lnTo>
                      <a:pt x="17912" y="17783"/>
                    </a:lnTo>
                    <a:lnTo>
                      <a:pt x="18614" y="16742"/>
                    </a:lnTo>
                    <a:lnTo>
                      <a:pt x="18702" y="16828"/>
                    </a:lnTo>
                    <a:lnTo>
                      <a:pt x="19229" y="17696"/>
                    </a:lnTo>
                    <a:lnTo>
                      <a:pt x="19404" y="18130"/>
                    </a:lnTo>
                    <a:lnTo>
                      <a:pt x="19492" y="18130"/>
                    </a:lnTo>
                    <a:lnTo>
                      <a:pt x="19580" y="18216"/>
                    </a:lnTo>
                    <a:lnTo>
                      <a:pt x="19668" y="18390"/>
                    </a:lnTo>
                    <a:lnTo>
                      <a:pt x="20019" y="18737"/>
                    </a:lnTo>
                    <a:lnTo>
                      <a:pt x="20107" y="18910"/>
                    </a:lnTo>
                    <a:lnTo>
                      <a:pt x="20107" y="19257"/>
                    </a:lnTo>
                    <a:lnTo>
                      <a:pt x="20195" y="19518"/>
                    </a:lnTo>
                    <a:lnTo>
                      <a:pt x="20282" y="19691"/>
                    </a:lnTo>
                    <a:lnTo>
                      <a:pt x="20458" y="19865"/>
                    </a:lnTo>
                    <a:lnTo>
                      <a:pt x="20458" y="20038"/>
                    </a:lnTo>
                    <a:lnTo>
                      <a:pt x="20721" y="20038"/>
                    </a:lnTo>
                    <a:lnTo>
                      <a:pt x="20897" y="19865"/>
                    </a:lnTo>
                    <a:lnTo>
                      <a:pt x="20897" y="19951"/>
                    </a:lnTo>
                    <a:lnTo>
                      <a:pt x="20985" y="19951"/>
                    </a:lnTo>
                    <a:lnTo>
                      <a:pt x="20985" y="20298"/>
                    </a:lnTo>
                    <a:lnTo>
                      <a:pt x="21073" y="20559"/>
                    </a:lnTo>
                    <a:lnTo>
                      <a:pt x="20985" y="20559"/>
                    </a:lnTo>
                    <a:lnTo>
                      <a:pt x="20985" y="20645"/>
                    </a:lnTo>
                    <a:lnTo>
                      <a:pt x="20897" y="20819"/>
                    </a:lnTo>
                    <a:lnTo>
                      <a:pt x="20897" y="21166"/>
                    </a:lnTo>
                    <a:lnTo>
                      <a:pt x="20985" y="21426"/>
                    </a:lnTo>
                    <a:lnTo>
                      <a:pt x="21073" y="21513"/>
                    </a:lnTo>
                    <a:lnTo>
                      <a:pt x="21248" y="21600"/>
                    </a:lnTo>
                    <a:lnTo>
                      <a:pt x="21336" y="21426"/>
                    </a:lnTo>
                    <a:lnTo>
                      <a:pt x="21424" y="21079"/>
                    </a:lnTo>
                    <a:lnTo>
                      <a:pt x="21512" y="20559"/>
                    </a:lnTo>
                    <a:lnTo>
                      <a:pt x="21599" y="20125"/>
                    </a:lnTo>
                    <a:lnTo>
                      <a:pt x="21599" y="19778"/>
                    </a:lnTo>
                    <a:lnTo>
                      <a:pt x="21512" y="19778"/>
                    </a:lnTo>
                    <a:lnTo>
                      <a:pt x="20985" y="19257"/>
                    </a:lnTo>
                    <a:lnTo>
                      <a:pt x="20809" y="18997"/>
                    </a:lnTo>
                    <a:lnTo>
                      <a:pt x="20546" y="18477"/>
                    </a:lnTo>
                    <a:lnTo>
                      <a:pt x="20282" y="18130"/>
                    </a:lnTo>
                    <a:lnTo>
                      <a:pt x="19931" y="17609"/>
                    </a:lnTo>
                    <a:lnTo>
                      <a:pt x="19492" y="17002"/>
                    </a:lnTo>
                    <a:lnTo>
                      <a:pt x="19053" y="16481"/>
                    </a:lnTo>
                    <a:lnTo>
                      <a:pt x="18702" y="16048"/>
                    </a:lnTo>
                    <a:lnTo>
                      <a:pt x="18439" y="15874"/>
                    </a:lnTo>
                    <a:lnTo>
                      <a:pt x="18351" y="15874"/>
                    </a:lnTo>
                    <a:lnTo>
                      <a:pt x="18087" y="16134"/>
                    </a:lnTo>
                    <a:lnTo>
                      <a:pt x="17912" y="16221"/>
                    </a:lnTo>
                    <a:lnTo>
                      <a:pt x="17648" y="16395"/>
                    </a:lnTo>
                    <a:lnTo>
                      <a:pt x="17473" y="16395"/>
                    </a:lnTo>
                    <a:lnTo>
                      <a:pt x="17385" y="16308"/>
                    </a:lnTo>
                    <a:lnTo>
                      <a:pt x="17034" y="16048"/>
                    </a:lnTo>
                    <a:lnTo>
                      <a:pt x="16156" y="15354"/>
                    </a:lnTo>
                    <a:lnTo>
                      <a:pt x="15717" y="15093"/>
                    </a:lnTo>
                    <a:lnTo>
                      <a:pt x="15365" y="14833"/>
                    </a:lnTo>
                    <a:lnTo>
                      <a:pt x="14839" y="14833"/>
                    </a:lnTo>
                    <a:lnTo>
                      <a:pt x="14839" y="2168"/>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10" name="AutoShape 36">
                <a:extLst>
                  <a:ext uri="{FF2B5EF4-FFF2-40B4-BE49-F238E27FC236}">
                    <a16:creationId xmlns:a16="http://schemas.microsoft.com/office/drawing/2014/main" id="{7F7FB3E2-B82C-4F96-B527-B0DE835459F4}"/>
                  </a:ext>
                </a:extLst>
              </p:cNvPr>
              <p:cNvSpPr>
                <a:spLocks/>
              </p:cNvSpPr>
              <p:nvPr/>
            </p:nvSpPr>
            <p:spPr bwMode="auto">
              <a:xfrm>
                <a:off x="798838" y="1362446"/>
                <a:ext cx="1071972" cy="534063"/>
              </a:xfrm>
              <a:custGeom>
                <a:avLst/>
                <a:gdLst>
                  <a:gd name="T0" fmla="*/ 535986 w 21600"/>
                  <a:gd name="T1" fmla="*/ 267032 h 21600"/>
                  <a:gd name="T2" fmla="*/ 535986 w 21600"/>
                  <a:gd name="T3" fmla="*/ 267032 h 21600"/>
                  <a:gd name="T4" fmla="*/ 535986 w 21600"/>
                  <a:gd name="T5" fmla="*/ 267032 h 21600"/>
                  <a:gd name="T6" fmla="*/ 535986 w 21600"/>
                  <a:gd name="T7" fmla="*/ 2670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731" y="4063"/>
                    </a:moveTo>
                    <a:lnTo>
                      <a:pt x="19024" y="3421"/>
                    </a:lnTo>
                    <a:lnTo>
                      <a:pt x="19434" y="3100"/>
                    </a:lnTo>
                    <a:lnTo>
                      <a:pt x="19902" y="2887"/>
                    </a:lnTo>
                    <a:lnTo>
                      <a:pt x="20312" y="2780"/>
                    </a:lnTo>
                    <a:lnTo>
                      <a:pt x="20429" y="2780"/>
                    </a:lnTo>
                    <a:lnTo>
                      <a:pt x="20604" y="2245"/>
                    </a:lnTo>
                    <a:lnTo>
                      <a:pt x="20721" y="1924"/>
                    </a:lnTo>
                    <a:lnTo>
                      <a:pt x="20839" y="1710"/>
                    </a:lnTo>
                    <a:lnTo>
                      <a:pt x="21073" y="1497"/>
                    </a:lnTo>
                    <a:lnTo>
                      <a:pt x="21131" y="1497"/>
                    </a:lnTo>
                    <a:lnTo>
                      <a:pt x="21190" y="1603"/>
                    </a:lnTo>
                    <a:lnTo>
                      <a:pt x="21248" y="1603"/>
                    </a:lnTo>
                    <a:lnTo>
                      <a:pt x="21424" y="1710"/>
                    </a:lnTo>
                    <a:lnTo>
                      <a:pt x="21482" y="2138"/>
                    </a:lnTo>
                    <a:lnTo>
                      <a:pt x="21424" y="2566"/>
                    </a:lnTo>
                    <a:lnTo>
                      <a:pt x="21307" y="2994"/>
                    </a:lnTo>
                    <a:lnTo>
                      <a:pt x="21248" y="3314"/>
                    </a:lnTo>
                    <a:lnTo>
                      <a:pt x="21190" y="3421"/>
                    </a:lnTo>
                    <a:lnTo>
                      <a:pt x="21307" y="3635"/>
                    </a:lnTo>
                    <a:lnTo>
                      <a:pt x="21424" y="3742"/>
                    </a:lnTo>
                    <a:lnTo>
                      <a:pt x="21482" y="3849"/>
                    </a:lnTo>
                    <a:lnTo>
                      <a:pt x="21599" y="3956"/>
                    </a:lnTo>
                    <a:lnTo>
                      <a:pt x="21599" y="4063"/>
                    </a:lnTo>
                    <a:lnTo>
                      <a:pt x="21541" y="4063"/>
                    </a:lnTo>
                    <a:lnTo>
                      <a:pt x="21482" y="4170"/>
                    </a:lnTo>
                    <a:lnTo>
                      <a:pt x="21365" y="4277"/>
                    </a:lnTo>
                    <a:lnTo>
                      <a:pt x="21365" y="4384"/>
                    </a:lnTo>
                    <a:lnTo>
                      <a:pt x="21248" y="4384"/>
                    </a:lnTo>
                    <a:lnTo>
                      <a:pt x="21014" y="4598"/>
                    </a:lnTo>
                    <a:lnTo>
                      <a:pt x="20839" y="4598"/>
                    </a:lnTo>
                    <a:lnTo>
                      <a:pt x="20721" y="4704"/>
                    </a:lnTo>
                    <a:lnTo>
                      <a:pt x="20604" y="4918"/>
                    </a:lnTo>
                    <a:lnTo>
                      <a:pt x="20546" y="5132"/>
                    </a:lnTo>
                    <a:lnTo>
                      <a:pt x="20429" y="5346"/>
                    </a:lnTo>
                    <a:lnTo>
                      <a:pt x="20370" y="5560"/>
                    </a:lnTo>
                    <a:lnTo>
                      <a:pt x="20253" y="5667"/>
                    </a:lnTo>
                    <a:lnTo>
                      <a:pt x="20253" y="5774"/>
                    </a:lnTo>
                    <a:lnTo>
                      <a:pt x="20195" y="5774"/>
                    </a:lnTo>
                    <a:lnTo>
                      <a:pt x="19902" y="6308"/>
                    </a:lnTo>
                    <a:lnTo>
                      <a:pt x="19902" y="6629"/>
                    </a:lnTo>
                    <a:lnTo>
                      <a:pt x="20078" y="6629"/>
                    </a:lnTo>
                    <a:lnTo>
                      <a:pt x="20136" y="6736"/>
                    </a:lnTo>
                    <a:lnTo>
                      <a:pt x="20312" y="6736"/>
                    </a:lnTo>
                    <a:lnTo>
                      <a:pt x="20429" y="6843"/>
                    </a:lnTo>
                    <a:lnTo>
                      <a:pt x="20546" y="7057"/>
                    </a:lnTo>
                    <a:lnTo>
                      <a:pt x="20487" y="7164"/>
                    </a:lnTo>
                    <a:lnTo>
                      <a:pt x="20253" y="7378"/>
                    </a:lnTo>
                    <a:lnTo>
                      <a:pt x="19668" y="7378"/>
                    </a:lnTo>
                    <a:lnTo>
                      <a:pt x="19551" y="7485"/>
                    </a:lnTo>
                    <a:lnTo>
                      <a:pt x="19375" y="7592"/>
                    </a:lnTo>
                    <a:lnTo>
                      <a:pt x="19024" y="7592"/>
                    </a:lnTo>
                    <a:lnTo>
                      <a:pt x="18907" y="7485"/>
                    </a:lnTo>
                    <a:lnTo>
                      <a:pt x="18907" y="7592"/>
                    </a:lnTo>
                    <a:lnTo>
                      <a:pt x="18848" y="7592"/>
                    </a:lnTo>
                    <a:lnTo>
                      <a:pt x="18790" y="7699"/>
                    </a:lnTo>
                    <a:lnTo>
                      <a:pt x="18790" y="8019"/>
                    </a:lnTo>
                    <a:lnTo>
                      <a:pt x="18907" y="8126"/>
                    </a:lnTo>
                    <a:lnTo>
                      <a:pt x="18907" y="9730"/>
                    </a:lnTo>
                    <a:lnTo>
                      <a:pt x="18848" y="9944"/>
                    </a:lnTo>
                    <a:lnTo>
                      <a:pt x="18848" y="10158"/>
                    </a:lnTo>
                    <a:lnTo>
                      <a:pt x="18731" y="10372"/>
                    </a:lnTo>
                    <a:lnTo>
                      <a:pt x="18673" y="10265"/>
                    </a:lnTo>
                    <a:lnTo>
                      <a:pt x="18673" y="9837"/>
                    </a:lnTo>
                    <a:lnTo>
                      <a:pt x="18556" y="9409"/>
                    </a:lnTo>
                    <a:lnTo>
                      <a:pt x="18439" y="9837"/>
                    </a:lnTo>
                    <a:lnTo>
                      <a:pt x="18146" y="9409"/>
                    </a:lnTo>
                    <a:lnTo>
                      <a:pt x="18146" y="9730"/>
                    </a:lnTo>
                    <a:lnTo>
                      <a:pt x="18204" y="9944"/>
                    </a:lnTo>
                    <a:lnTo>
                      <a:pt x="18263" y="10051"/>
                    </a:lnTo>
                    <a:lnTo>
                      <a:pt x="18380" y="10479"/>
                    </a:lnTo>
                    <a:lnTo>
                      <a:pt x="18380" y="10800"/>
                    </a:lnTo>
                    <a:lnTo>
                      <a:pt x="18321" y="10800"/>
                    </a:lnTo>
                    <a:lnTo>
                      <a:pt x="18321" y="10906"/>
                    </a:lnTo>
                    <a:lnTo>
                      <a:pt x="18263" y="10906"/>
                    </a:lnTo>
                    <a:lnTo>
                      <a:pt x="18146" y="11013"/>
                    </a:lnTo>
                    <a:lnTo>
                      <a:pt x="17912" y="11013"/>
                    </a:lnTo>
                    <a:lnTo>
                      <a:pt x="17912" y="11120"/>
                    </a:lnTo>
                    <a:lnTo>
                      <a:pt x="17970" y="11227"/>
                    </a:lnTo>
                    <a:lnTo>
                      <a:pt x="17970" y="11441"/>
                    </a:lnTo>
                    <a:lnTo>
                      <a:pt x="18029" y="11655"/>
                    </a:lnTo>
                    <a:lnTo>
                      <a:pt x="18087" y="12083"/>
                    </a:lnTo>
                    <a:lnTo>
                      <a:pt x="18146" y="12190"/>
                    </a:lnTo>
                    <a:lnTo>
                      <a:pt x="18204" y="12190"/>
                    </a:lnTo>
                    <a:lnTo>
                      <a:pt x="18263" y="12297"/>
                    </a:lnTo>
                    <a:lnTo>
                      <a:pt x="18263" y="12510"/>
                    </a:lnTo>
                    <a:lnTo>
                      <a:pt x="18204" y="12510"/>
                    </a:lnTo>
                    <a:lnTo>
                      <a:pt x="18087" y="12617"/>
                    </a:lnTo>
                    <a:lnTo>
                      <a:pt x="17970" y="12617"/>
                    </a:lnTo>
                    <a:lnTo>
                      <a:pt x="17853" y="12831"/>
                    </a:lnTo>
                    <a:lnTo>
                      <a:pt x="17853" y="13152"/>
                    </a:lnTo>
                    <a:lnTo>
                      <a:pt x="17736" y="13366"/>
                    </a:lnTo>
                    <a:lnTo>
                      <a:pt x="17619" y="13473"/>
                    </a:lnTo>
                    <a:lnTo>
                      <a:pt x="17385" y="13900"/>
                    </a:lnTo>
                    <a:lnTo>
                      <a:pt x="17034" y="14435"/>
                    </a:lnTo>
                    <a:lnTo>
                      <a:pt x="16682" y="15184"/>
                    </a:lnTo>
                    <a:lnTo>
                      <a:pt x="16273" y="15825"/>
                    </a:lnTo>
                    <a:lnTo>
                      <a:pt x="16156" y="16253"/>
                    </a:lnTo>
                    <a:lnTo>
                      <a:pt x="16156" y="16467"/>
                    </a:lnTo>
                    <a:lnTo>
                      <a:pt x="16097" y="16895"/>
                    </a:lnTo>
                    <a:lnTo>
                      <a:pt x="16097" y="17322"/>
                    </a:lnTo>
                    <a:lnTo>
                      <a:pt x="16156" y="17750"/>
                    </a:lnTo>
                    <a:lnTo>
                      <a:pt x="16214" y="18071"/>
                    </a:lnTo>
                    <a:lnTo>
                      <a:pt x="16331" y="18499"/>
                    </a:lnTo>
                    <a:lnTo>
                      <a:pt x="16390" y="18605"/>
                    </a:lnTo>
                    <a:lnTo>
                      <a:pt x="16565" y="19033"/>
                    </a:lnTo>
                    <a:lnTo>
                      <a:pt x="16741" y="19675"/>
                    </a:lnTo>
                    <a:lnTo>
                      <a:pt x="16800" y="20423"/>
                    </a:lnTo>
                    <a:lnTo>
                      <a:pt x="16741" y="21279"/>
                    </a:lnTo>
                    <a:lnTo>
                      <a:pt x="16741" y="21386"/>
                    </a:lnTo>
                    <a:lnTo>
                      <a:pt x="16682" y="21386"/>
                    </a:lnTo>
                    <a:lnTo>
                      <a:pt x="16682" y="21493"/>
                    </a:lnTo>
                    <a:lnTo>
                      <a:pt x="16624" y="21600"/>
                    </a:lnTo>
                    <a:lnTo>
                      <a:pt x="16448" y="21600"/>
                    </a:lnTo>
                    <a:lnTo>
                      <a:pt x="16331" y="21386"/>
                    </a:lnTo>
                    <a:lnTo>
                      <a:pt x="16214" y="21065"/>
                    </a:lnTo>
                    <a:lnTo>
                      <a:pt x="16097" y="20958"/>
                    </a:lnTo>
                    <a:lnTo>
                      <a:pt x="15863" y="20530"/>
                    </a:lnTo>
                    <a:lnTo>
                      <a:pt x="15570" y="19675"/>
                    </a:lnTo>
                    <a:lnTo>
                      <a:pt x="15453" y="18605"/>
                    </a:lnTo>
                    <a:lnTo>
                      <a:pt x="15453" y="18178"/>
                    </a:lnTo>
                    <a:lnTo>
                      <a:pt x="15336" y="17750"/>
                    </a:lnTo>
                    <a:lnTo>
                      <a:pt x="15219" y="17643"/>
                    </a:lnTo>
                    <a:lnTo>
                      <a:pt x="15102" y="17429"/>
                    </a:lnTo>
                    <a:lnTo>
                      <a:pt x="14926" y="17429"/>
                    </a:lnTo>
                    <a:lnTo>
                      <a:pt x="14751" y="17322"/>
                    </a:lnTo>
                    <a:lnTo>
                      <a:pt x="14341" y="17322"/>
                    </a:lnTo>
                    <a:lnTo>
                      <a:pt x="13814" y="17215"/>
                    </a:lnTo>
                    <a:lnTo>
                      <a:pt x="13346" y="17215"/>
                    </a:lnTo>
                    <a:lnTo>
                      <a:pt x="13053" y="17322"/>
                    </a:lnTo>
                    <a:lnTo>
                      <a:pt x="12995" y="17536"/>
                    </a:lnTo>
                    <a:lnTo>
                      <a:pt x="12819" y="17643"/>
                    </a:lnTo>
                    <a:lnTo>
                      <a:pt x="12468" y="17750"/>
                    </a:lnTo>
                    <a:lnTo>
                      <a:pt x="11531" y="17750"/>
                    </a:lnTo>
                    <a:lnTo>
                      <a:pt x="11180" y="17857"/>
                    </a:lnTo>
                    <a:lnTo>
                      <a:pt x="10887" y="18178"/>
                    </a:lnTo>
                    <a:lnTo>
                      <a:pt x="10360" y="18605"/>
                    </a:lnTo>
                    <a:lnTo>
                      <a:pt x="10009" y="19568"/>
                    </a:lnTo>
                    <a:lnTo>
                      <a:pt x="10009" y="19675"/>
                    </a:lnTo>
                    <a:lnTo>
                      <a:pt x="10068" y="19782"/>
                    </a:lnTo>
                    <a:lnTo>
                      <a:pt x="10068" y="20423"/>
                    </a:lnTo>
                    <a:lnTo>
                      <a:pt x="9892" y="20423"/>
                    </a:lnTo>
                    <a:lnTo>
                      <a:pt x="9658" y="20102"/>
                    </a:lnTo>
                    <a:lnTo>
                      <a:pt x="9365" y="19568"/>
                    </a:lnTo>
                    <a:lnTo>
                      <a:pt x="9014" y="18712"/>
                    </a:lnTo>
                    <a:lnTo>
                      <a:pt x="8956" y="18605"/>
                    </a:lnTo>
                    <a:lnTo>
                      <a:pt x="8897" y="18392"/>
                    </a:lnTo>
                    <a:lnTo>
                      <a:pt x="8780" y="18285"/>
                    </a:lnTo>
                    <a:lnTo>
                      <a:pt x="8663" y="18071"/>
                    </a:lnTo>
                    <a:lnTo>
                      <a:pt x="8546" y="17964"/>
                    </a:lnTo>
                    <a:lnTo>
                      <a:pt x="8429" y="17964"/>
                    </a:lnTo>
                    <a:lnTo>
                      <a:pt x="8370" y="18071"/>
                    </a:lnTo>
                    <a:lnTo>
                      <a:pt x="8312" y="18071"/>
                    </a:lnTo>
                    <a:lnTo>
                      <a:pt x="8253" y="18178"/>
                    </a:lnTo>
                    <a:lnTo>
                      <a:pt x="7960" y="18178"/>
                    </a:lnTo>
                    <a:lnTo>
                      <a:pt x="7785" y="17964"/>
                    </a:lnTo>
                    <a:lnTo>
                      <a:pt x="7668" y="17857"/>
                    </a:lnTo>
                    <a:lnTo>
                      <a:pt x="7434" y="17536"/>
                    </a:lnTo>
                    <a:lnTo>
                      <a:pt x="7200" y="16895"/>
                    </a:lnTo>
                    <a:lnTo>
                      <a:pt x="7082" y="16039"/>
                    </a:lnTo>
                    <a:lnTo>
                      <a:pt x="7024" y="15932"/>
                    </a:lnTo>
                    <a:lnTo>
                      <a:pt x="6965" y="15932"/>
                    </a:lnTo>
                    <a:lnTo>
                      <a:pt x="6848" y="15825"/>
                    </a:lnTo>
                    <a:lnTo>
                      <a:pt x="6380" y="15825"/>
                    </a:lnTo>
                    <a:lnTo>
                      <a:pt x="6263" y="16039"/>
                    </a:lnTo>
                    <a:lnTo>
                      <a:pt x="6146" y="16146"/>
                    </a:lnTo>
                    <a:lnTo>
                      <a:pt x="5795" y="16360"/>
                    </a:lnTo>
                    <a:lnTo>
                      <a:pt x="5151" y="16360"/>
                    </a:lnTo>
                    <a:lnTo>
                      <a:pt x="4858" y="16253"/>
                    </a:lnTo>
                    <a:lnTo>
                      <a:pt x="4448" y="16039"/>
                    </a:lnTo>
                    <a:lnTo>
                      <a:pt x="4097" y="15825"/>
                    </a:lnTo>
                    <a:lnTo>
                      <a:pt x="3804" y="15504"/>
                    </a:lnTo>
                    <a:lnTo>
                      <a:pt x="3746" y="15398"/>
                    </a:lnTo>
                    <a:lnTo>
                      <a:pt x="3629" y="15291"/>
                    </a:lnTo>
                    <a:lnTo>
                      <a:pt x="3278" y="15398"/>
                    </a:lnTo>
                    <a:lnTo>
                      <a:pt x="2868" y="15825"/>
                    </a:lnTo>
                    <a:lnTo>
                      <a:pt x="2809" y="15718"/>
                    </a:lnTo>
                    <a:lnTo>
                      <a:pt x="2809" y="15611"/>
                    </a:lnTo>
                    <a:lnTo>
                      <a:pt x="2751" y="15398"/>
                    </a:lnTo>
                    <a:lnTo>
                      <a:pt x="2634" y="15077"/>
                    </a:lnTo>
                    <a:lnTo>
                      <a:pt x="2575" y="14756"/>
                    </a:lnTo>
                    <a:lnTo>
                      <a:pt x="2341" y="14328"/>
                    </a:lnTo>
                    <a:lnTo>
                      <a:pt x="2165" y="14221"/>
                    </a:lnTo>
                    <a:lnTo>
                      <a:pt x="1931" y="14007"/>
                    </a:lnTo>
                    <a:lnTo>
                      <a:pt x="1756" y="13794"/>
                    </a:lnTo>
                    <a:lnTo>
                      <a:pt x="1521" y="13473"/>
                    </a:lnTo>
                    <a:lnTo>
                      <a:pt x="1346" y="12938"/>
                    </a:lnTo>
                    <a:lnTo>
                      <a:pt x="1229" y="12831"/>
                    </a:lnTo>
                    <a:lnTo>
                      <a:pt x="1053" y="12297"/>
                    </a:lnTo>
                    <a:lnTo>
                      <a:pt x="760" y="11548"/>
                    </a:lnTo>
                    <a:lnTo>
                      <a:pt x="468" y="10693"/>
                    </a:lnTo>
                    <a:lnTo>
                      <a:pt x="234" y="9623"/>
                    </a:lnTo>
                    <a:lnTo>
                      <a:pt x="58" y="8340"/>
                    </a:lnTo>
                    <a:lnTo>
                      <a:pt x="58" y="8126"/>
                    </a:lnTo>
                    <a:lnTo>
                      <a:pt x="0" y="7485"/>
                    </a:lnTo>
                    <a:lnTo>
                      <a:pt x="0" y="5881"/>
                    </a:lnTo>
                    <a:lnTo>
                      <a:pt x="117" y="5560"/>
                    </a:lnTo>
                    <a:lnTo>
                      <a:pt x="234" y="5346"/>
                    </a:lnTo>
                    <a:lnTo>
                      <a:pt x="292" y="5132"/>
                    </a:lnTo>
                    <a:lnTo>
                      <a:pt x="292" y="4598"/>
                    </a:lnTo>
                    <a:lnTo>
                      <a:pt x="234" y="4277"/>
                    </a:lnTo>
                    <a:lnTo>
                      <a:pt x="234" y="4063"/>
                    </a:lnTo>
                    <a:lnTo>
                      <a:pt x="175" y="3314"/>
                    </a:lnTo>
                    <a:lnTo>
                      <a:pt x="175" y="2459"/>
                    </a:lnTo>
                    <a:lnTo>
                      <a:pt x="117" y="1603"/>
                    </a:lnTo>
                    <a:lnTo>
                      <a:pt x="117" y="1069"/>
                    </a:lnTo>
                    <a:lnTo>
                      <a:pt x="234" y="1069"/>
                    </a:lnTo>
                    <a:lnTo>
                      <a:pt x="292" y="1176"/>
                    </a:lnTo>
                    <a:lnTo>
                      <a:pt x="409" y="1176"/>
                    </a:lnTo>
                    <a:lnTo>
                      <a:pt x="526" y="962"/>
                    </a:lnTo>
                    <a:lnTo>
                      <a:pt x="526" y="0"/>
                    </a:lnTo>
                    <a:lnTo>
                      <a:pt x="11121" y="0"/>
                    </a:lnTo>
                    <a:lnTo>
                      <a:pt x="11473" y="534"/>
                    </a:lnTo>
                    <a:lnTo>
                      <a:pt x="12175" y="641"/>
                    </a:lnTo>
                    <a:lnTo>
                      <a:pt x="12234" y="855"/>
                    </a:lnTo>
                    <a:lnTo>
                      <a:pt x="12468" y="1069"/>
                    </a:lnTo>
                    <a:lnTo>
                      <a:pt x="12702" y="1069"/>
                    </a:lnTo>
                    <a:lnTo>
                      <a:pt x="12643" y="1176"/>
                    </a:lnTo>
                    <a:lnTo>
                      <a:pt x="12643" y="1283"/>
                    </a:lnTo>
                    <a:lnTo>
                      <a:pt x="12292" y="1924"/>
                    </a:lnTo>
                    <a:lnTo>
                      <a:pt x="12175" y="2031"/>
                    </a:lnTo>
                    <a:lnTo>
                      <a:pt x="12175" y="2245"/>
                    </a:lnTo>
                    <a:lnTo>
                      <a:pt x="12234" y="2245"/>
                    </a:lnTo>
                    <a:lnTo>
                      <a:pt x="12351" y="2352"/>
                    </a:lnTo>
                    <a:lnTo>
                      <a:pt x="12936" y="2352"/>
                    </a:lnTo>
                    <a:lnTo>
                      <a:pt x="13287" y="2245"/>
                    </a:lnTo>
                    <a:lnTo>
                      <a:pt x="13580" y="2031"/>
                    </a:lnTo>
                    <a:lnTo>
                      <a:pt x="13639" y="2138"/>
                    </a:lnTo>
                    <a:lnTo>
                      <a:pt x="13697" y="2138"/>
                    </a:lnTo>
                    <a:lnTo>
                      <a:pt x="13756" y="2245"/>
                    </a:lnTo>
                    <a:lnTo>
                      <a:pt x="14224" y="2245"/>
                    </a:lnTo>
                    <a:lnTo>
                      <a:pt x="14341" y="2138"/>
                    </a:lnTo>
                    <a:lnTo>
                      <a:pt x="14517" y="2138"/>
                    </a:lnTo>
                    <a:lnTo>
                      <a:pt x="14634" y="2245"/>
                    </a:lnTo>
                    <a:lnTo>
                      <a:pt x="14692" y="2352"/>
                    </a:lnTo>
                    <a:lnTo>
                      <a:pt x="14692" y="2780"/>
                    </a:lnTo>
                    <a:lnTo>
                      <a:pt x="14517" y="3100"/>
                    </a:lnTo>
                    <a:lnTo>
                      <a:pt x="14341" y="3207"/>
                    </a:lnTo>
                    <a:lnTo>
                      <a:pt x="14341" y="3100"/>
                    </a:lnTo>
                    <a:lnTo>
                      <a:pt x="13990" y="3100"/>
                    </a:lnTo>
                    <a:lnTo>
                      <a:pt x="13931" y="3314"/>
                    </a:lnTo>
                    <a:lnTo>
                      <a:pt x="13814" y="3528"/>
                    </a:lnTo>
                    <a:lnTo>
                      <a:pt x="13756" y="3849"/>
                    </a:lnTo>
                    <a:lnTo>
                      <a:pt x="13814" y="3849"/>
                    </a:lnTo>
                    <a:lnTo>
                      <a:pt x="13931" y="4063"/>
                    </a:lnTo>
                    <a:lnTo>
                      <a:pt x="13931" y="4491"/>
                    </a:lnTo>
                    <a:lnTo>
                      <a:pt x="13873" y="4811"/>
                    </a:lnTo>
                    <a:lnTo>
                      <a:pt x="13814" y="4918"/>
                    </a:lnTo>
                    <a:lnTo>
                      <a:pt x="13756" y="5453"/>
                    </a:lnTo>
                    <a:lnTo>
                      <a:pt x="13697" y="6095"/>
                    </a:lnTo>
                    <a:lnTo>
                      <a:pt x="13697" y="6736"/>
                    </a:lnTo>
                    <a:lnTo>
                      <a:pt x="13814" y="7164"/>
                    </a:lnTo>
                    <a:lnTo>
                      <a:pt x="13873" y="7164"/>
                    </a:lnTo>
                    <a:lnTo>
                      <a:pt x="13990" y="7057"/>
                    </a:lnTo>
                    <a:lnTo>
                      <a:pt x="14165" y="6736"/>
                    </a:lnTo>
                    <a:lnTo>
                      <a:pt x="14224" y="6522"/>
                    </a:lnTo>
                    <a:lnTo>
                      <a:pt x="14282" y="6201"/>
                    </a:lnTo>
                    <a:lnTo>
                      <a:pt x="14341" y="5774"/>
                    </a:lnTo>
                    <a:lnTo>
                      <a:pt x="14458" y="4384"/>
                    </a:lnTo>
                    <a:lnTo>
                      <a:pt x="14634" y="4170"/>
                    </a:lnTo>
                    <a:lnTo>
                      <a:pt x="14634" y="3849"/>
                    </a:lnTo>
                    <a:lnTo>
                      <a:pt x="14751" y="3421"/>
                    </a:lnTo>
                    <a:lnTo>
                      <a:pt x="14809" y="3314"/>
                    </a:lnTo>
                    <a:lnTo>
                      <a:pt x="15043" y="3314"/>
                    </a:lnTo>
                    <a:lnTo>
                      <a:pt x="15102" y="3421"/>
                    </a:lnTo>
                    <a:lnTo>
                      <a:pt x="15219" y="3421"/>
                    </a:lnTo>
                    <a:lnTo>
                      <a:pt x="15336" y="3849"/>
                    </a:lnTo>
                    <a:lnTo>
                      <a:pt x="15336" y="4063"/>
                    </a:lnTo>
                    <a:lnTo>
                      <a:pt x="15219" y="4598"/>
                    </a:lnTo>
                    <a:lnTo>
                      <a:pt x="15219" y="4704"/>
                    </a:lnTo>
                    <a:lnTo>
                      <a:pt x="15160" y="4811"/>
                    </a:lnTo>
                    <a:lnTo>
                      <a:pt x="15160" y="4918"/>
                    </a:lnTo>
                    <a:lnTo>
                      <a:pt x="15336" y="4918"/>
                    </a:lnTo>
                    <a:lnTo>
                      <a:pt x="15453" y="4704"/>
                    </a:lnTo>
                    <a:lnTo>
                      <a:pt x="15453" y="4811"/>
                    </a:lnTo>
                    <a:lnTo>
                      <a:pt x="15629" y="5132"/>
                    </a:lnTo>
                    <a:lnTo>
                      <a:pt x="15687" y="5346"/>
                    </a:lnTo>
                    <a:lnTo>
                      <a:pt x="15687" y="6415"/>
                    </a:lnTo>
                    <a:lnTo>
                      <a:pt x="15629" y="6522"/>
                    </a:lnTo>
                    <a:lnTo>
                      <a:pt x="15629" y="6736"/>
                    </a:lnTo>
                    <a:lnTo>
                      <a:pt x="15687" y="6736"/>
                    </a:lnTo>
                    <a:lnTo>
                      <a:pt x="15687" y="6843"/>
                    </a:lnTo>
                    <a:lnTo>
                      <a:pt x="16390" y="6843"/>
                    </a:lnTo>
                    <a:lnTo>
                      <a:pt x="16624" y="6736"/>
                    </a:lnTo>
                    <a:lnTo>
                      <a:pt x="16858" y="6522"/>
                    </a:lnTo>
                    <a:lnTo>
                      <a:pt x="17034" y="6308"/>
                    </a:lnTo>
                    <a:lnTo>
                      <a:pt x="17268" y="5881"/>
                    </a:lnTo>
                    <a:lnTo>
                      <a:pt x="17326" y="5667"/>
                    </a:lnTo>
                    <a:lnTo>
                      <a:pt x="17385" y="5560"/>
                    </a:lnTo>
                    <a:lnTo>
                      <a:pt x="17326" y="5453"/>
                    </a:lnTo>
                    <a:lnTo>
                      <a:pt x="17326" y="5239"/>
                    </a:lnTo>
                    <a:lnTo>
                      <a:pt x="17443" y="5025"/>
                    </a:lnTo>
                    <a:lnTo>
                      <a:pt x="17560" y="4918"/>
                    </a:lnTo>
                    <a:lnTo>
                      <a:pt x="17736" y="4811"/>
                    </a:lnTo>
                    <a:lnTo>
                      <a:pt x="18146" y="4811"/>
                    </a:lnTo>
                    <a:lnTo>
                      <a:pt x="18321" y="4704"/>
                    </a:lnTo>
                    <a:lnTo>
                      <a:pt x="18439" y="4598"/>
                    </a:lnTo>
                    <a:lnTo>
                      <a:pt x="18731" y="4063"/>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11" name="AutoShape 37">
                <a:extLst>
                  <a:ext uri="{FF2B5EF4-FFF2-40B4-BE49-F238E27FC236}">
                    <a16:creationId xmlns:a16="http://schemas.microsoft.com/office/drawing/2014/main" id="{19943212-08A6-4186-BEB5-3856ADCA4AE7}"/>
                  </a:ext>
                </a:extLst>
              </p:cNvPr>
              <p:cNvSpPr>
                <a:spLocks/>
              </p:cNvSpPr>
              <p:nvPr/>
            </p:nvSpPr>
            <p:spPr bwMode="auto">
              <a:xfrm>
                <a:off x="2397250" y="759045"/>
                <a:ext cx="197508" cy="129829"/>
              </a:xfrm>
              <a:custGeom>
                <a:avLst/>
                <a:gdLst>
                  <a:gd name="T0" fmla="*/ 98754 w 21600"/>
                  <a:gd name="T1" fmla="*/ 64915 h 21600"/>
                  <a:gd name="T2" fmla="*/ 98754 w 21600"/>
                  <a:gd name="T3" fmla="*/ 64915 h 21600"/>
                  <a:gd name="T4" fmla="*/ 98754 w 21600"/>
                  <a:gd name="T5" fmla="*/ 64915 h 21600"/>
                  <a:gd name="T6" fmla="*/ 98754 w 21600"/>
                  <a:gd name="T7" fmla="*/ 6491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05" y="881"/>
                    </a:moveTo>
                    <a:lnTo>
                      <a:pt x="0" y="7053"/>
                    </a:lnTo>
                    <a:lnTo>
                      <a:pt x="2541" y="7934"/>
                    </a:lnTo>
                    <a:lnTo>
                      <a:pt x="3494" y="10579"/>
                    </a:lnTo>
                    <a:lnTo>
                      <a:pt x="952" y="11902"/>
                    </a:lnTo>
                    <a:lnTo>
                      <a:pt x="317" y="11902"/>
                    </a:lnTo>
                    <a:lnTo>
                      <a:pt x="317" y="12342"/>
                    </a:lnTo>
                    <a:lnTo>
                      <a:pt x="0" y="12783"/>
                    </a:lnTo>
                    <a:lnTo>
                      <a:pt x="0" y="13224"/>
                    </a:lnTo>
                    <a:lnTo>
                      <a:pt x="317" y="14106"/>
                    </a:lnTo>
                    <a:lnTo>
                      <a:pt x="952" y="14987"/>
                    </a:lnTo>
                    <a:lnTo>
                      <a:pt x="3176" y="14987"/>
                    </a:lnTo>
                    <a:lnTo>
                      <a:pt x="6035" y="18955"/>
                    </a:lnTo>
                    <a:lnTo>
                      <a:pt x="8894" y="21600"/>
                    </a:lnTo>
                    <a:lnTo>
                      <a:pt x="9211" y="21600"/>
                    </a:lnTo>
                    <a:lnTo>
                      <a:pt x="9529" y="21159"/>
                    </a:lnTo>
                    <a:lnTo>
                      <a:pt x="10482" y="20718"/>
                    </a:lnTo>
                    <a:lnTo>
                      <a:pt x="11752" y="19836"/>
                    </a:lnTo>
                    <a:lnTo>
                      <a:pt x="12070" y="19395"/>
                    </a:lnTo>
                    <a:lnTo>
                      <a:pt x="13023" y="18955"/>
                    </a:lnTo>
                    <a:lnTo>
                      <a:pt x="14294" y="18955"/>
                    </a:lnTo>
                    <a:lnTo>
                      <a:pt x="14929" y="19395"/>
                    </a:lnTo>
                    <a:lnTo>
                      <a:pt x="15247" y="19395"/>
                    </a:lnTo>
                    <a:lnTo>
                      <a:pt x="15882" y="18955"/>
                    </a:lnTo>
                    <a:lnTo>
                      <a:pt x="17470" y="17632"/>
                    </a:lnTo>
                    <a:lnTo>
                      <a:pt x="19376" y="15869"/>
                    </a:lnTo>
                    <a:lnTo>
                      <a:pt x="20964" y="12783"/>
                    </a:lnTo>
                    <a:lnTo>
                      <a:pt x="21600" y="9697"/>
                    </a:lnTo>
                    <a:lnTo>
                      <a:pt x="21600" y="9257"/>
                    </a:lnTo>
                    <a:lnTo>
                      <a:pt x="21282" y="8816"/>
                    </a:lnTo>
                    <a:lnTo>
                      <a:pt x="20647" y="7053"/>
                    </a:lnTo>
                    <a:lnTo>
                      <a:pt x="20011" y="6171"/>
                    </a:lnTo>
                    <a:lnTo>
                      <a:pt x="19694" y="5289"/>
                    </a:lnTo>
                    <a:lnTo>
                      <a:pt x="19058" y="4848"/>
                    </a:lnTo>
                    <a:lnTo>
                      <a:pt x="18741" y="4848"/>
                    </a:lnTo>
                    <a:lnTo>
                      <a:pt x="18741" y="2644"/>
                    </a:lnTo>
                    <a:lnTo>
                      <a:pt x="18105" y="2204"/>
                    </a:lnTo>
                    <a:lnTo>
                      <a:pt x="17788" y="2204"/>
                    </a:lnTo>
                    <a:lnTo>
                      <a:pt x="16835" y="1763"/>
                    </a:lnTo>
                    <a:lnTo>
                      <a:pt x="16517" y="2204"/>
                    </a:lnTo>
                    <a:lnTo>
                      <a:pt x="16200" y="2204"/>
                    </a:lnTo>
                    <a:lnTo>
                      <a:pt x="13658" y="3967"/>
                    </a:lnTo>
                    <a:lnTo>
                      <a:pt x="13023" y="4848"/>
                    </a:lnTo>
                    <a:lnTo>
                      <a:pt x="12388" y="4848"/>
                    </a:lnTo>
                    <a:lnTo>
                      <a:pt x="12070" y="4408"/>
                    </a:lnTo>
                    <a:lnTo>
                      <a:pt x="11435" y="3967"/>
                    </a:lnTo>
                    <a:lnTo>
                      <a:pt x="11117" y="3526"/>
                    </a:lnTo>
                    <a:lnTo>
                      <a:pt x="11117" y="3085"/>
                    </a:lnTo>
                    <a:lnTo>
                      <a:pt x="10164" y="1763"/>
                    </a:lnTo>
                    <a:lnTo>
                      <a:pt x="9529" y="1322"/>
                    </a:lnTo>
                    <a:lnTo>
                      <a:pt x="8894" y="1322"/>
                    </a:lnTo>
                    <a:lnTo>
                      <a:pt x="7941" y="1763"/>
                    </a:lnTo>
                    <a:lnTo>
                      <a:pt x="7305" y="2644"/>
                    </a:lnTo>
                    <a:lnTo>
                      <a:pt x="6988" y="3526"/>
                    </a:lnTo>
                    <a:lnTo>
                      <a:pt x="6988" y="6171"/>
                    </a:lnTo>
                    <a:lnTo>
                      <a:pt x="6352" y="6171"/>
                    </a:lnTo>
                    <a:lnTo>
                      <a:pt x="6035" y="5289"/>
                    </a:lnTo>
                    <a:lnTo>
                      <a:pt x="5399" y="4848"/>
                    </a:lnTo>
                    <a:lnTo>
                      <a:pt x="5399" y="3967"/>
                    </a:lnTo>
                    <a:lnTo>
                      <a:pt x="4447" y="2644"/>
                    </a:lnTo>
                    <a:lnTo>
                      <a:pt x="4129" y="1763"/>
                    </a:lnTo>
                    <a:lnTo>
                      <a:pt x="2858" y="0"/>
                    </a:lnTo>
                    <a:lnTo>
                      <a:pt x="2223" y="0"/>
                    </a:lnTo>
                    <a:lnTo>
                      <a:pt x="1905" y="881"/>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12" name="AutoShape 38">
                <a:extLst>
                  <a:ext uri="{FF2B5EF4-FFF2-40B4-BE49-F238E27FC236}">
                    <a16:creationId xmlns:a16="http://schemas.microsoft.com/office/drawing/2014/main" id="{82425DDE-1FD1-49B2-A8A2-EF1832536952}"/>
                  </a:ext>
                </a:extLst>
              </p:cNvPr>
              <p:cNvSpPr>
                <a:spLocks/>
              </p:cNvSpPr>
              <p:nvPr/>
            </p:nvSpPr>
            <p:spPr bwMode="auto">
              <a:xfrm>
                <a:off x="1423665" y="1986502"/>
                <a:ext cx="20560" cy="53112"/>
              </a:xfrm>
              <a:custGeom>
                <a:avLst/>
                <a:gdLst>
                  <a:gd name="T0" fmla="*/ 10280 w 21600"/>
                  <a:gd name="T1" fmla="*/ 26556 h 21600"/>
                  <a:gd name="T2" fmla="*/ 10280 w 21600"/>
                  <a:gd name="T3" fmla="*/ 26556 h 21600"/>
                  <a:gd name="T4" fmla="*/ 10280 w 21600"/>
                  <a:gd name="T5" fmla="*/ 26556 h 21600"/>
                  <a:gd name="T6" fmla="*/ 10280 w 21600"/>
                  <a:gd name="T7" fmla="*/ 265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0"/>
                    </a:moveTo>
                    <a:lnTo>
                      <a:pt x="15428" y="0"/>
                    </a:lnTo>
                    <a:lnTo>
                      <a:pt x="15428" y="1080"/>
                    </a:lnTo>
                    <a:lnTo>
                      <a:pt x="12342" y="1080"/>
                    </a:lnTo>
                    <a:lnTo>
                      <a:pt x="6171" y="3240"/>
                    </a:lnTo>
                    <a:lnTo>
                      <a:pt x="3085" y="2160"/>
                    </a:lnTo>
                    <a:lnTo>
                      <a:pt x="0" y="2160"/>
                    </a:lnTo>
                    <a:lnTo>
                      <a:pt x="0" y="21599"/>
                    </a:lnTo>
                    <a:lnTo>
                      <a:pt x="12342" y="21599"/>
                    </a:lnTo>
                    <a:lnTo>
                      <a:pt x="12342" y="20520"/>
                    </a:lnTo>
                    <a:lnTo>
                      <a:pt x="18514" y="18360"/>
                    </a:lnTo>
                    <a:lnTo>
                      <a:pt x="18514" y="15120"/>
                    </a:lnTo>
                    <a:lnTo>
                      <a:pt x="15428" y="12960"/>
                    </a:lnTo>
                    <a:lnTo>
                      <a:pt x="15428" y="6480"/>
                    </a:lnTo>
                    <a:lnTo>
                      <a:pt x="18514" y="5400"/>
                    </a:lnTo>
                    <a:lnTo>
                      <a:pt x="18514" y="4320"/>
                    </a:lnTo>
                    <a:lnTo>
                      <a:pt x="21600" y="2160"/>
                    </a:lnTo>
                    <a:lnTo>
                      <a:pt x="21600" y="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13" name="AutoShape 39">
                <a:extLst>
                  <a:ext uri="{FF2B5EF4-FFF2-40B4-BE49-F238E27FC236}">
                    <a16:creationId xmlns:a16="http://schemas.microsoft.com/office/drawing/2014/main" id="{ED54D166-06B0-4066-A024-C3438BC0061C}"/>
                  </a:ext>
                </a:extLst>
              </p:cNvPr>
              <p:cNvSpPr>
                <a:spLocks/>
              </p:cNvSpPr>
              <p:nvPr/>
            </p:nvSpPr>
            <p:spPr bwMode="auto">
              <a:xfrm>
                <a:off x="1745991" y="1986502"/>
                <a:ext cx="55068" cy="36883"/>
              </a:xfrm>
              <a:custGeom>
                <a:avLst/>
                <a:gdLst>
                  <a:gd name="T0" fmla="*/ 27534 w 21600"/>
                  <a:gd name="T1" fmla="*/ 18442 h 21600"/>
                  <a:gd name="T2" fmla="*/ 27534 w 21600"/>
                  <a:gd name="T3" fmla="*/ 18442 h 21600"/>
                  <a:gd name="T4" fmla="*/ 27534 w 21600"/>
                  <a:gd name="T5" fmla="*/ 18442 h 21600"/>
                  <a:gd name="T6" fmla="*/ 27534 w 21600"/>
                  <a:gd name="T7" fmla="*/ 1844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273" y="0"/>
                    </a:moveTo>
                    <a:lnTo>
                      <a:pt x="3410" y="1542"/>
                    </a:lnTo>
                    <a:lnTo>
                      <a:pt x="3410" y="7714"/>
                    </a:lnTo>
                    <a:lnTo>
                      <a:pt x="1136" y="10800"/>
                    </a:lnTo>
                    <a:lnTo>
                      <a:pt x="0" y="10800"/>
                    </a:lnTo>
                    <a:lnTo>
                      <a:pt x="0" y="15428"/>
                    </a:lnTo>
                    <a:lnTo>
                      <a:pt x="1136" y="16971"/>
                    </a:lnTo>
                    <a:lnTo>
                      <a:pt x="1136" y="18514"/>
                    </a:lnTo>
                    <a:lnTo>
                      <a:pt x="2273" y="20057"/>
                    </a:lnTo>
                    <a:lnTo>
                      <a:pt x="2273" y="21600"/>
                    </a:lnTo>
                    <a:lnTo>
                      <a:pt x="4547" y="21600"/>
                    </a:lnTo>
                    <a:lnTo>
                      <a:pt x="6821" y="20057"/>
                    </a:lnTo>
                    <a:lnTo>
                      <a:pt x="7957" y="18514"/>
                    </a:lnTo>
                    <a:lnTo>
                      <a:pt x="9094" y="18514"/>
                    </a:lnTo>
                    <a:lnTo>
                      <a:pt x="10231" y="16971"/>
                    </a:lnTo>
                    <a:lnTo>
                      <a:pt x="11368" y="16971"/>
                    </a:lnTo>
                    <a:lnTo>
                      <a:pt x="12505" y="18514"/>
                    </a:lnTo>
                    <a:lnTo>
                      <a:pt x="18189" y="16971"/>
                    </a:lnTo>
                    <a:lnTo>
                      <a:pt x="21599" y="15428"/>
                    </a:lnTo>
                    <a:lnTo>
                      <a:pt x="21599" y="9257"/>
                    </a:lnTo>
                    <a:lnTo>
                      <a:pt x="18189" y="7714"/>
                    </a:lnTo>
                    <a:lnTo>
                      <a:pt x="13642" y="6171"/>
                    </a:lnTo>
                    <a:lnTo>
                      <a:pt x="17052" y="4628"/>
                    </a:lnTo>
                    <a:lnTo>
                      <a:pt x="11368" y="4628"/>
                    </a:lnTo>
                    <a:lnTo>
                      <a:pt x="7957" y="1542"/>
                    </a:lnTo>
                    <a:lnTo>
                      <a:pt x="2273" y="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14" name="AutoShape 40">
                <a:extLst>
                  <a:ext uri="{FF2B5EF4-FFF2-40B4-BE49-F238E27FC236}">
                    <a16:creationId xmlns:a16="http://schemas.microsoft.com/office/drawing/2014/main" id="{D64064C3-715B-4E7C-8347-BFD7A185E86C}"/>
                  </a:ext>
                </a:extLst>
              </p:cNvPr>
              <p:cNvSpPr>
                <a:spLocks/>
              </p:cNvSpPr>
              <p:nvPr/>
            </p:nvSpPr>
            <p:spPr bwMode="auto">
              <a:xfrm>
                <a:off x="1690924" y="1978387"/>
                <a:ext cx="63879" cy="47949"/>
              </a:xfrm>
              <a:custGeom>
                <a:avLst/>
                <a:gdLst>
                  <a:gd name="T0" fmla="*/ 31940 w 21600"/>
                  <a:gd name="T1" fmla="*/ 23975 h 21600"/>
                  <a:gd name="T2" fmla="*/ 31940 w 21600"/>
                  <a:gd name="T3" fmla="*/ 23975 h 21600"/>
                  <a:gd name="T4" fmla="*/ 31940 w 21600"/>
                  <a:gd name="T5" fmla="*/ 23975 h 21600"/>
                  <a:gd name="T6" fmla="*/ 31940 w 21600"/>
                  <a:gd name="T7" fmla="*/ 239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5890" y="1200"/>
                    </a:moveTo>
                    <a:lnTo>
                      <a:pt x="3927" y="3600"/>
                    </a:lnTo>
                    <a:lnTo>
                      <a:pt x="5890" y="4800"/>
                    </a:lnTo>
                    <a:lnTo>
                      <a:pt x="8836" y="4800"/>
                    </a:lnTo>
                    <a:lnTo>
                      <a:pt x="10800" y="6000"/>
                    </a:lnTo>
                    <a:lnTo>
                      <a:pt x="11781" y="6000"/>
                    </a:lnTo>
                    <a:lnTo>
                      <a:pt x="12763" y="8399"/>
                    </a:lnTo>
                    <a:lnTo>
                      <a:pt x="12763" y="12000"/>
                    </a:lnTo>
                    <a:lnTo>
                      <a:pt x="11781" y="13199"/>
                    </a:lnTo>
                    <a:lnTo>
                      <a:pt x="9818" y="13199"/>
                    </a:lnTo>
                    <a:lnTo>
                      <a:pt x="4909" y="10800"/>
                    </a:lnTo>
                    <a:lnTo>
                      <a:pt x="1963" y="10800"/>
                    </a:lnTo>
                    <a:lnTo>
                      <a:pt x="0" y="13199"/>
                    </a:lnTo>
                    <a:lnTo>
                      <a:pt x="2945" y="15600"/>
                    </a:lnTo>
                    <a:lnTo>
                      <a:pt x="7854" y="15600"/>
                    </a:lnTo>
                    <a:lnTo>
                      <a:pt x="9818" y="16799"/>
                    </a:lnTo>
                    <a:lnTo>
                      <a:pt x="9818" y="17999"/>
                    </a:lnTo>
                    <a:lnTo>
                      <a:pt x="10800" y="19200"/>
                    </a:lnTo>
                    <a:lnTo>
                      <a:pt x="14727" y="21599"/>
                    </a:lnTo>
                    <a:lnTo>
                      <a:pt x="20618" y="21599"/>
                    </a:lnTo>
                    <a:lnTo>
                      <a:pt x="20618" y="17999"/>
                    </a:lnTo>
                    <a:lnTo>
                      <a:pt x="19636" y="17999"/>
                    </a:lnTo>
                    <a:lnTo>
                      <a:pt x="19636" y="16799"/>
                    </a:lnTo>
                    <a:lnTo>
                      <a:pt x="18654" y="14399"/>
                    </a:lnTo>
                    <a:lnTo>
                      <a:pt x="18654" y="10800"/>
                    </a:lnTo>
                    <a:lnTo>
                      <a:pt x="19636" y="10800"/>
                    </a:lnTo>
                    <a:lnTo>
                      <a:pt x="21600" y="8399"/>
                    </a:lnTo>
                    <a:lnTo>
                      <a:pt x="21600" y="4800"/>
                    </a:lnTo>
                    <a:lnTo>
                      <a:pt x="20618" y="2400"/>
                    </a:lnTo>
                    <a:lnTo>
                      <a:pt x="13745" y="1200"/>
                    </a:lnTo>
                    <a:lnTo>
                      <a:pt x="9818" y="0"/>
                    </a:lnTo>
                    <a:lnTo>
                      <a:pt x="5890" y="120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215" name="AutoShape 41">
                <a:extLst>
                  <a:ext uri="{FF2B5EF4-FFF2-40B4-BE49-F238E27FC236}">
                    <a16:creationId xmlns:a16="http://schemas.microsoft.com/office/drawing/2014/main" id="{B16352E3-9E50-419B-9873-4CABD2970751}"/>
                  </a:ext>
                </a:extLst>
              </p:cNvPr>
              <p:cNvSpPr>
                <a:spLocks/>
              </p:cNvSpPr>
              <p:nvPr/>
            </p:nvSpPr>
            <p:spPr bwMode="auto">
              <a:xfrm>
                <a:off x="1493417" y="1917900"/>
                <a:ext cx="203382" cy="70816"/>
              </a:xfrm>
              <a:custGeom>
                <a:avLst/>
                <a:gdLst>
                  <a:gd name="T0" fmla="*/ 101691 w 21600"/>
                  <a:gd name="T1" fmla="*/ 35408 h 21600"/>
                  <a:gd name="T2" fmla="*/ 101691 w 21600"/>
                  <a:gd name="T3" fmla="*/ 35408 h 21600"/>
                  <a:gd name="T4" fmla="*/ 101691 w 21600"/>
                  <a:gd name="T5" fmla="*/ 35408 h 21600"/>
                  <a:gd name="T6" fmla="*/ 101691 w 21600"/>
                  <a:gd name="T7" fmla="*/ 354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777" y="799"/>
                    </a:moveTo>
                    <a:lnTo>
                      <a:pt x="2468" y="799"/>
                    </a:lnTo>
                    <a:lnTo>
                      <a:pt x="2160" y="1599"/>
                    </a:lnTo>
                    <a:lnTo>
                      <a:pt x="308" y="3999"/>
                    </a:lnTo>
                    <a:lnTo>
                      <a:pt x="0" y="5599"/>
                    </a:lnTo>
                    <a:lnTo>
                      <a:pt x="0" y="7199"/>
                    </a:lnTo>
                    <a:lnTo>
                      <a:pt x="617" y="8799"/>
                    </a:lnTo>
                    <a:lnTo>
                      <a:pt x="1851" y="8799"/>
                    </a:lnTo>
                    <a:lnTo>
                      <a:pt x="3702" y="6399"/>
                    </a:lnTo>
                    <a:lnTo>
                      <a:pt x="4937" y="6399"/>
                    </a:lnTo>
                    <a:lnTo>
                      <a:pt x="5245" y="7199"/>
                    </a:lnTo>
                    <a:lnTo>
                      <a:pt x="5554" y="7199"/>
                    </a:lnTo>
                    <a:lnTo>
                      <a:pt x="6788" y="8799"/>
                    </a:lnTo>
                    <a:lnTo>
                      <a:pt x="7405" y="8799"/>
                    </a:lnTo>
                    <a:lnTo>
                      <a:pt x="7714" y="9600"/>
                    </a:lnTo>
                    <a:lnTo>
                      <a:pt x="8022" y="9600"/>
                    </a:lnTo>
                    <a:lnTo>
                      <a:pt x="10491" y="12799"/>
                    </a:lnTo>
                    <a:lnTo>
                      <a:pt x="10800" y="13600"/>
                    </a:lnTo>
                    <a:lnTo>
                      <a:pt x="11417" y="14400"/>
                    </a:lnTo>
                    <a:lnTo>
                      <a:pt x="12342" y="15999"/>
                    </a:lnTo>
                    <a:lnTo>
                      <a:pt x="13577" y="15999"/>
                    </a:lnTo>
                    <a:lnTo>
                      <a:pt x="15120" y="16799"/>
                    </a:lnTo>
                    <a:lnTo>
                      <a:pt x="15120" y="18399"/>
                    </a:lnTo>
                    <a:lnTo>
                      <a:pt x="13885" y="20000"/>
                    </a:lnTo>
                    <a:lnTo>
                      <a:pt x="14194" y="21600"/>
                    </a:lnTo>
                    <a:lnTo>
                      <a:pt x="18822" y="21600"/>
                    </a:lnTo>
                    <a:lnTo>
                      <a:pt x="21291" y="20800"/>
                    </a:lnTo>
                    <a:lnTo>
                      <a:pt x="21291" y="20000"/>
                    </a:lnTo>
                    <a:lnTo>
                      <a:pt x="21599" y="19200"/>
                    </a:lnTo>
                    <a:lnTo>
                      <a:pt x="21599" y="18399"/>
                    </a:lnTo>
                    <a:lnTo>
                      <a:pt x="21291" y="16799"/>
                    </a:lnTo>
                    <a:lnTo>
                      <a:pt x="18514" y="13600"/>
                    </a:lnTo>
                    <a:lnTo>
                      <a:pt x="17897" y="11999"/>
                    </a:lnTo>
                    <a:lnTo>
                      <a:pt x="13268" y="8799"/>
                    </a:lnTo>
                    <a:lnTo>
                      <a:pt x="11725" y="7999"/>
                    </a:lnTo>
                    <a:lnTo>
                      <a:pt x="11417" y="7999"/>
                    </a:lnTo>
                    <a:lnTo>
                      <a:pt x="10800" y="6399"/>
                    </a:lnTo>
                    <a:lnTo>
                      <a:pt x="10182" y="5599"/>
                    </a:lnTo>
                    <a:lnTo>
                      <a:pt x="8948" y="3199"/>
                    </a:lnTo>
                    <a:lnTo>
                      <a:pt x="4937" y="0"/>
                    </a:lnTo>
                    <a:lnTo>
                      <a:pt x="2777" y="799"/>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grpSp>
        <p:grpSp>
          <p:nvGrpSpPr>
            <p:cNvPr id="6" name="Group 42">
              <a:extLst>
                <a:ext uri="{FF2B5EF4-FFF2-40B4-BE49-F238E27FC236}">
                  <a16:creationId xmlns:a16="http://schemas.microsoft.com/office/drawing/2014/main" id="{C49435FE-8E2C-458F-9BD1-BC79437A908E}"/>
                </a:ext>
              </a:extLst>
            </p:cNvPr>
            <p:cNvGrpSpPr>
              <a:grpSpLocks/>
            </p:cNvGrpSpPr>
            <p:nvPr/>
          </p:nvGrpSpPr>
          <p:grpSpPr bwMode="auto">
            <a:xfrm>
              <a:off x="2782087" y="80826"/>
              <a:ext cx="3693624" cy="1502592"/>
              <a:chOff x="-1" y="0"/>
              <a:chExt cx="3693624" cy="1502591"/>
            </a:xfrm>
            <a:grpFill/>
          </p:grpSpPr>
          <p:sp>
            <p:nvSpPr>
              <p:cNvPr id="127" name="AutoShape 43">
                <a:extLst>
                  <a:ext uri="{FF2B5EF4-FFF2-40B4-BE49-F238E27FC236}">
                    <a16:creationId xmlns:a16="http://schemas.microsoft.com/office/drawing/2014/main" id="{12F5C06D-0C53-4C24-98DE-ED3444069048}"/>
                  </a:ext>
                </a:extLst>
              </p:cNvPr>
              <p:cNvSpPr>
                <a:spLocks/>
              </p:cNvSpPr>
              <p:nvPr/>
            </p:nvSpPr>
            <p:spPr bwMode="auto">
              <a:xfrm>
                <a:off x="1280895" y="198755"/>
                <a:ext cx="122682" cy="246458"/>
              </a:xfrm>
              <a:custGeom>
                <a:avLst/>
                <a:gdLst>
                  <a:gd name="T0" fmla="*/ 61341 w 21600"/>
                  <a:gd name="T1" fmla="*/ 123229 h 21600"/>
                  <a:gd name="T2" fmla="*/ 61341 w 21600"/>
                  <a:gd name="T3" fmla="*/ 123229 h 21600"/>
                  <a:gd name="T4" fmla="*/ 61341 w 21600"/>
                  <a:gd name="T5" fmla="*/ 123229 h 21600"/>
                  <a:gd name="T6" fmla="*/ 61341 w 21600"/>
                  <a:gd name="T7" fmla="*/ 12322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542" y="929"/>
                    </a:moveTo>
                    <a:lnTo>
                      <a:pt x="19542" y="696"/>
                    </a:lnTo>
                    <a:lnTo>
                      <a:pt x="19028" y="464"/>
                    </a:lnTo>
                    <a:lnTo>
                      <a:pt x="19028" y="0"/>
                    </a:lnTo>
                    <a:lnTo>
                      <a:pt x="18000" y="0"/>
                    </a:lnTo>
                    <a:lnTo>
                      <a:pt x="16971" y="232"/>
                    </a:lnTo>
                    <a:lnTo>
                      <a:pt x="16457" y="929"/>
                    </a:lnTo>
                    <a:lnTo>
                      <a:pt x="11314" y="3251"/>
                    </a:lnTo>
                    <a:lnTo>
                      <a:pt x="9771" y="3483"/>
                    </a:lnTo>
                    <a:lnTo>
                      <a:pt x="9257" y="3716"/>
                    </a:lnTo>
                    <a:lnTo>
                      <a:pt x="8742" y="3716"/>
                    </a:lnTo>
                    <a:lnTo>
                      <a:pt x="2057" y="10219"/>
                    </a:lnTo>
                    <a:lnTo>
                      <a:pt x="514" y="13470"/>
                    </a:lnTo>
                    <a:lnTo>
                      <a:pt x="514" y="14400"/>
                    </a:lnTo>
                    <a:lnTo>
                      <a:pt x="0" y="17187"/>
                    </a:lnTo>
                    <a:lnTo>
                      <a:pt x="1028" y="17187"/>
                    </a:lnTo>
                    <a:lnTo>
                      <a:pt x="1542" y="17419"/>
                    </a:lnTo>
                    <a:lnTo>
                      <a:pt x="1542" y="17883"/>
                    </a:lnTo>
                    <a:lnTo>
                      <a:pt x="1028" y="18348"/>
                    </a:lnTo>
                    <a:lnTo>
                      <a:pt x="1028" y="19974"/>
                    </a:lnTo>
                    <a:lnTo>
                      <a:pt x="1542" y="20438"/>
                    </a:lnTo>
                    <a:lnTo>
                      <a:pt x="2057" y="20670"/>
                    </a:lnTo>
                    <a:lnTo>
                      <a:pt x="5142" y="20670"/>
                    </a:lnTo>
                    <a:lnTo>
                      <a:pt x="6171" y="20903"/>
                    </a:lnTo>
                    <a:lnTo>
                      <a:pt x="7199" y="21367"/>
                    </a:lnTo>
                    <a:lnTo>
                      <a:pt x="10285" y="21600"/>
                    </a:lnTo>
                    <a:lnTo>
                      <a:pt x="10800" y="21600"/>
                    </a:lnTo>
                    <a:lnTo>
                      <a:pt x="11314" y="21367"/>
                    </a:lnTo>
                    <a:lnTo>
                      <a:pt x="11828" y="21367"/>
                    </a:lnTo>
                    <a:lnTo>
                      <a:pt x="12342" y="20903"/>
                    </a:lnTo>
                    <a:lnTo>
                      <a:pt x="12857" y="20670"/>
                    </a:lnTo>
                    <a:lnTo>
                      <a:pt x="12342" y="20206"/>
                    </a:lnTo>
                    <a:lnTo>
                      <a:pt x="11314" y="19741"/>
                    </a:lnTo>
                    <a:lnTo>
                      <a:pt x="10285" y="19741"/>
                    </a:lnTo>
                    <a:lnTo>
                      <a:pt x="7714" y="18348"/>
                    </a:lnTo>
                    <a:lnTo>
                      <a:pt x="7714" y="17883"/>
                    </a:lnTo>
                    <a:lnTo>
                      <a:pt x="6685" y="16490"/>
                    </a:lnTo>
                    <a:lnTo>
                      <a:pt x="6685" y="13006"/>
                    </a:lnTo>
                    <a:lnTo>
                      <a:pt x="8742" y="11612"/>
                    </a:lnTo>
                    <a:lnTo>
                      <a:pt x="8742" y="11380"/>
                    </a:lnTo>
                    <a:lnTo>
                      <a:pt x="8228" y="11148"/>
                    </a:lnTo>
                    <a:lnTo>
                      <a:pt x="8228" y="10683"/>
                    </a:lnTo>
                    <a:lnTo>
                      <a:pt x="8742" y="9987"/>
                    </a:lnTo>
                    <a:lnTo>
                      <a:pt x="9257" y="9522"/>
                    </a:lnTo>
                    <a:lnTo>
                      <a:pt x="10285" y="8825"/>
                    </a:lnTo>
                    <a:lnTo>
                      <a:pt x="12342" y="7664"/>
                    </a:lnTo>
                    <a:lnTo>
                      <a:pt x="14399" y="5806"/>
                    </a:lnTo>
                    <a:lnTo>
                      <a:pt x="16971" y="4180"/>
                    </a:lnTo>
                    <a:lnTo>
                      <a:pt x="21599" y="2554"/>
                    </a:lnTo>
                    <a:lnTo>
                      <a:pt x="19542" y="92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28" name="AutoShape 44">
                <a:extLst>
                  <a:ext uri="{FF2B5EF4-FFF2-40B4-BE49-F238E27FC236}">
                    <a16:creationId xmlns:a16="http://schemas.microsoft.com/office/drawing/2014/main" id="{403C8514-1993-4266-B430-CDBBD6FE6DA4}"/>
                  </a:ext>
                </a:extLst>
              </p:cNvPr>
              <p:cNvSpPr>
                <a:spLocks/>
              </p:cNvSpPr>
              <p:nvPr/>
            </p:nvSpPr>
            <p:spPr bwMode="auto">
              <a:xfrm>
                <a:off x="1009150" y="33125"/>
                <a:ext cx="159618" cy="92754"/>
              </a:xfrm>
              <a:custGeom>
                <a:avLst/>
                <a:gdLst>
                  <a:gd name="T0" fmla="*/ 79809 w 21600"/>
                  <a:gd name="T1" fmla="*/ 46377 h 21600"/>
                  <a:gd name="T2" fmla="*/ 79809 w 21600"/>
                  <a:gd name="T3" fmla="*/ 46377 h 21600"/>
                  <a:gd name="T4" fmla="*/ 79809 w 21600"/>
                  <a:gd name="T5" fmla="*/ 46377 h 21600"/>
                  <a:gd name="T6" fmla="*/ 79809 w 21600"/>
                  <a:gd name="T7" fmla="*/ 463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5105" y="3085"/>
                    </a:moveTo>
                    <a:lnTo>
                      <a:pt x="5105" y="3702"/>
                    </a:lnTo>
                    <a:lnTo>
                      <a:pt x="4712" y="4937"/>
                    </a:lnTo>
                    <a:lnTo>
                      <a:pt x="3927" y="6171"/>
                    </a:lnTo>
                    <a:lnTo>
                      <a:pt x="2749" y="6788"/>
                    </a:lnTo>
                    <a:lnTo>
                      <a:pt x="1963" y="7405"/>
                    </a:lnTo>
                    <a:lnTo>
                      <a:pt x="785" y="7405"/>
                    </a:lnTo>
                    <a:lnTo>
                      <a:pt x="392" y="8640"/>
                    </a:lnTo>
                    <a:lnTo>
                      <a:pt x="0" y="9257"/>
                    </a:lnTo>
                    <a:lnTo>
                      <a:pt x="0" y="9874"/>
                    </a:lnTo>
                    <a:lnTo>
                      <a:pt x="392" y="10491"/>
                    </a:lnTo>
                    <a:lnTo>
                      <a:pt x="1570" y="11725"/>
                    </a:lnTo>
                    <a:lnTo>
                      <a:pt x="4319" y="12959"/>
                    </a:lnTo>
                    <a:lnTo>
                      <a:pt x="6676" y="13577"/>
                    </a:lnTo>
                    <a:lnTo>
                      <a:pt x="9818" y="13577"/>
                    </a:lnTo>
                    <a:lnTo>
                      <a:pt x="13352" y="21599"/>
                    </a:lnTo>
                    <a:lnTo>
                      <a:pt x="16887" y="17279"/>
                    </a:lnTo>
                    <a:lnTo>
                      <a:pt x="17280" y="13577"/>
                    </a:lnTo>
                    <a:lnTo>
                      <a:pt x="18850" y="12342"/>
                    </a:lnTo>
                    <a:lnTo>
                      <a:pt x="21207" y="8640"/>
                    </a:lnTo>
                    <a:lnTo>
                      <a:pt x="21600" y="6788"/>
                    </a:lnTo>
                    <a:lnTo>
                      <a:pt x="21600" y="4937"/>
                    </a:lnTo>
                    <a:lnTo>
                      <a:pt x="20814" y="4937"/>
                    </a:lnTo>
                    <a:lnTo>
                      <a:pt x="20421" y="5554"/>
                    </a:lnTo>
                    <a:lnTo>
                      <a:pt x="20029" y="5554"/>
                    </a:lnTo>
                    <a:lnTo>
                      <a:pt x="19243" y="6788"/>
                    </a:lnTo>
                    <a:lnTo>
                      <a:pt x="15709" y="9874"/>
                    </a:lnTo>
                    <a:lnTo>
                      <a:pt x="12174" y="9257"/>
                    </a:lnTo>
                    <a:lnTo>
                      <a:pt x="11781" y="8640"/>
                    </a:lnTo>
                    <a:lnTo>
                      <a:pt x="11389" y="8640"/>
                    </a:lnTo>
                    <a:lnTo>
                      <a:pt x="10996" y="7405"/>
                    </a:lnTo>
                    <a:lnTo>
                      <a:pt x="10996" y="5554"/>
                    </a:lnTo>
                    <a:lnTo>
                      <a:pt x="11389" y="4320"/>
                    </a:lnTo>
                    <a:lnTo>
                      <a:pt x="12174" y="3085"/>
                    </a:lnTo>
                    <a:lnTo>
                      <a:pt x="12567" y="1851"/>
                    </a:lnTo>
                    <a:lnTo>
                      <a:pt x="12959" y="1234"/>
                    </a:lnTo>
                    <a:lnTo>
                      <a:pt x="12174" y="617"/>
                    </a:lnTo>
                    <a:lnTo>
                      <a:pt x="10603" y="617"/>
                    </a:lnTo>
                    <a:lnTo>
                      <a:pt x="8640" y="0"/>
                    </a:lnTo>
                    <a:lnTo>
                      <a:pt x="6676" y="1234"/>
                    </a:lnTo>
                    <a:lnTo>
                      <a:pt x="5105" y="3085"/>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29" name="AutoShape 45">
                <a:extLst>
                  <a:ext uri="{FF2B5EF4-FFF2-40B4-BE49-F238E27FC236}">
                    <a16:creationId xmlns:a16="http://schemas.microsoft.com/office/drawing/2014/main" id="{CA6E5746-927A-4D77-91AA-7E2246FB5D46}"/>
                  </a:ext>
                </a:extLst>
              </p:cNvPr>
              <p:cNvSpPr>
                <a:spLocks/>
              </p:cNvSpPr>
              <p:nvPr/>
            </p:nvSpPr>
            <p:spPr bwMode="auto">
              <a:xfrm>
                <a:off x="482809" y="53001"/>
                <a:ext cx="160937" cy="291509"/>
              </a:xfrm>
              <a:custGeom>
                <a:avLst/>
                <a:gdLst>
                  <a:gd name="T0" fmla="*/ 80469 w 21600"/>
                  <a:gd name="T1" fmla="*/ 145755 h 21600"/>
                  <a:gd name="T2" fmla="*/ 80469 w 21600"/>
                  <a:gd name="T3" fmla="*/ 145755 h 21600"/>
                  <a:gd name="T4" fmla="*/ 80469 w 21600"/>
                  <a:gd name="T5" fmla="*/ 145755 h 21600"/>
                  <a:gd name="T6" fmla="*/ 80469 w 21600"/>
                  <a:gd name="T7" fmla="*/ 14575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8640" y="2160"/>
                    </a:moveTo>
                    <a:lnTo>
                      <a:pt x="8640" y="1963"/>
                    </a:lnTo>
                    <a:lnTo>
                      <a:pt x="7069" y="1963"/>
                    </a:lnTo>
                    <a:lnTo>
                      <a:pt x="6676" y="2160"/>
                    </a:lnTo>
                    <a:lnTo>
                      <a:pt x="6676" y="2749"/>
                    </a:lnTo>
                    <a:lnTo>
                      <a:pt x="6283" y="3141"/>
                    </a:lnTo>
                    <a:lnTo>
                      <a:pt x="6283" y="3338"/>
                    </a:lnTo>
                    <a:lnTo>
                      <a:pt x="4712" y="3338"/>
                    </a:lnTo>
                    <a:lnTo>
                      <a:pt x="3927" y="2552"/>
                    </a:lnTo>
                    <a:lnTo>
                      <a:pt x="2356" y="1767"/>
                    </a:lnTo>
                    <a:lnTo>
                      <a:pt x="1570" y="1570"/>
                    </a:lnTo>
                    <a:lnTo>
                      <a:pt x="392" y="1570"/>
                    </a:lnTo>
                    <a:lnTo>
                      <a:pt x="0" y="3534"/>
                    </a:lnTo>
                    <a:lnTo>
                      <a:pt x="0" y="6283"/>
                    </a:lnTo>
                    <a:lnTo>
                      <a:pt x="785" y="7069"/>
                    </a:lnTo>
                    <a:lnTo>
                      <a:pt x="1570" y="8247"/>
                    </a:lnTo>
                    <a:lnTo>
                      <a:pt x="2749" y="9229"/>
                    </a:lnTo>
                    <a:lnTo>
                      <a:pt x="5498" y="11192"/>
                    </a:lnTo>
                    <a:lnTo>
                      <a:pt x="8247" y="10407"/>
                    </a:lnTo>
                    <a:lnTo>
                      <a:pt x="8640" y="9229"/>
                    </a:lnTo>
                    <a:lnTo>
                      <a:pt x="11389" y="9229"/>
                    </a:lnTo>
                    <a:lnTo>
                      <a:pt x="11389" y="9425"/>
                    </a:lnTo>
                    <a:lnTo>
                      <a:pt x="11781" y="9425"/>
                    </a:lnTo>
                    <a:lnTo>
                      <a:pt x="12567" y="9621"/>
                    </a:lnTo>
                    <a:lnTo>
                      <a:pt x="12959" y="9818"/>
                    </a:lnTo>
                    <a:lnTo>
                      <a:pt x="13352" y="10210"/>
                    </a:lnTo>
                    <a:lnTo>
                      <a:pt x="13352" y="10407"/>
                    </a:lnTo>
                    <a:lnTo>
                      <a:pt x="12959" y="10800"/>
                    </a:lnTo>
                    <a:lnTo>
                      <a:pt x="10603" y="11978"/>
                    </a:lnTo>
                    <a:lnTo>
                      <a:pt x="9032" y="12370"/>
                    </a:lnTo>
                    <a:lnTo>
                      <a:pt x="7854" y="12567"/>
                    </a:lnTo>
                    <a:lnTo>
                      <a:pt x="7069" y="12959"/>
                    </a:lnTo>
                    <a:lnTo>
                      <a:pt x="7069" y="14138"/>
                    </a:lnTo>
                    <a:lnTo>
                      <a:pt x="9032" y="14923"/>
                    </a:lnTo>
                    <a:lnTo>
                      <a:pt x="7069" y="16298"/>
                    </a:lnTo>
                    <a:lnTo>
                      <a:pt x="7461" y="16690"/>
                    </a:lnTo>
                    <a:lnTo>
                      <a:pt x="8640" y="18458"/>
                    </a:lnTo>
                    <a:lnTo>
                      <a:pt x="10210" y="19243"/>
                    </a:lnTo>
                    <a:lnTo>
                      <a:pt x="10996" y="19832"/>
                    </a:lnTo>
                    <a:lnTo>
                      <a:pt x="11389" y="20421"/>
                    </a:lnTo>
                    <a:lnTo>
                      <a:pt x="12174" y="20814"/>
                    </a:lnTo>
                    <a:lnTo>
                      <a:pt x="12959" y="21599"/>
                    </a:lnTo>
                    <a:lnTo>
                      <a:pt x="14530" y="20814"/>
                    </a:lnTo>
                    <a:lnTo>
                      <a:pt x="16494" y="16887"/>
                    </a:lnTo>
                    <a:lnTo>
                      <a:pt x="17672" y="15119"/>
                    </a:lnTo>
                    <a:lnTo>
                      <a:pt x="18458" y="12959"/>
                    </a:lnTo>
                    <a:lnTo>
                      <a:pt x="20421" y="9621"/>
                    </a:lnTo>
                    <a:lnTo>
                      <a:pt x="20814" y="9425"/>
                    </a:lnTo>
                    <a:lnTo>
                      <a:pt x="21207" y="8639"/>
                    </a:lnTo>
                    <a:lnTo>
                      <a:pt x="21600" y="7461"/>
                    </a:lnTo>
                    <a:lnTo>
                      <a:pt x="21207" y="6480"/>
                    </a:lnTo>
                    <a:lnTo>
                      <a:pt x="19243" y="4516"/>
                    </a:lnTo>
                    <a:lnTo>
                      <a:pt x="20029" y="2160"/>
                    </a:lnTo>
                    <a:lnTo>
                      <a:pt x="13745" y="0"/>
                    </a:lnTo>
                    <a:lnTo>
                      <a:pt x="13745" y="196"/>
                    </a:lnTo>
                    <a:lnTo>
                      <a:pt x="12959" y="196"/>
                    </a:lnTo>
                    <a:lnTo>
                      <a:pt x="12567" y="392"/>
                    </a:lnTo>
                    <a:lnTo>
                      <a:pt x="11781" y="589"/>
                    </a:lnTo>
                    <a:lnTo>
                      <a:pt x="11389" y="785"/>
                    </a:lnTo>
                    <a:lnTo>
                      <a:pt x="11389" y="1767"/>
                    </a:lnTo>
                    <a:lnTo>
                      <a:pt x="10996" y="2356"/>
                    </a:lnTo>
                    <a:lnTo>
                      <a:pt x="10996" y="2552"/>
                    </a:lnTo>
                    <a:lnTo>
                      <a:pt x="10603" y="2945"/>
                    </a:lnTo>
                    <a:lnTo>
                      <a:pt x="8640" y="216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30" name="AutoShape 46">
                <a:extLst>
                  <a:ext uri="{FF2B5EF4-FFF2-40B4-BE49-F238E27FC236}">
                    <a16:creationId xmlns:a16="http://schemas.microsoft.com/office/drawing/2014/main" id="{F9B66471-C63E-47E4-999C-434940865459}"/>
                  </a:ext>
                </a:extLst>
              </p:cNvPr>
              <p:cNvSpPr>
                <a:spLocks/>
              </p:cNvSpPr>
              <p:nvPr/>
            </p:nvSpPr>
            <p:spPr bwMode="auto">
              <a:xfrm>
                <a:off x="612086" y="0"/>
                <a:ext cx="176767" cy="124554"/>
              </a:xfrm>
              <a:custGeom>
                <a:avLst/>
                <a:gdLst>
                  <a:gd name="T0" fmla="*/ 88384 w 21600"/>
                  <a:gd name="T1" fmla="*/ 62277 h 21600"/>
                  <a:gd name="T2" fmla="*/ 88384 w 21600"/>
                  <a:gd name="T3" fmla="*/ 62277 h 21600"/>
                  <a:gd name="T4" fmla="*/ 88384 w 21600"/>
                  <a:gd name="T5" fmla="*/ 62277 h 21600"/>
                  <a:gd name="T6" fmla="*/ 88384 w 21600"/>
                  <a:gd name="T7" fmla="*/ 622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895" y="0"/>
                    </a:moveTo>
                    <a:lnTo>
                      <a:pt x="2478" y="4595"/>
                    </a:lnTo>
                    <a:lnTo>
                      <a:pt x="0" y="7353"/>
                    </a:lnTo>
                    <a:lnTo>
                      <a:pt x="708" y="9191"/>
                    </a:lnTo>
                    <a:lnTo>
                      <a:pt x="1062" y="10570"/>
                    </a:lnTo>
                    <a:lnTo>
                      <a:pt x="2478" y="12408"/>
                    </a:lnTo>
                    <a:lnTo>
                      <a:pt x="3186" y="12408"/>
                    </a:lnTo>
                    <a:lnTo>
                      <a:pt x="3895" y="12868"/>
                    </a:lnTo>
                    <a:lnTo>
                      <a:pt x="4957" y="12868"/>
                    </a:lnTo>
                    <a:lnTo>
                      <a:pt x="5665" y="13787"/>
                    </a:lnTo>
                    <a:lnTo>
                      <a:pt x="5311" y="14246"/>
                    </a:lnTo>
                    <a:lnTo>
                      <a:pt x="4957" y="15165"/>
                    </a:lnTo>
                    <a:lnTo>
                      <a:pt x="4249" y="16085"/>
                    </a:lnTo>
                    <a:lnTo>
                      <a:pt x="4249" y="17004"/>
                    </a:lnTo>
                    <a:lnTo>
                      <a:pt x="4603" y="18382"/>
                    </a:lnTo>
                    <a:lnTo>
                      <a:pt x="5665" y="19761"/>
                    </a:lnTo>
                    <a:lnTo>
                      <a:pt x="6373" y="20221"/>
                    </a:lnTo>
                    <a:lnTo>
                      <a:pt x="11331" y="20221"/>
                    </a:lnTo>
                    <a:lnTo>
                      <a:pt x="14163" y="21600"/>
                    </a:lnTo>
                    <a:lnTo>
                      <a:pt x="21600" y="9651"/>
                    </a:lnTo>
                    <a:lnTo>
                      <a:pt x="20183" y="5514"/>
                    </a:lnTo>
                    <a:lnTo>
                      <a:pt x="16288" y="4595"/>
                    </a:lnTo>
                    <a:lnTo>
                      <a:pt x="9914" y="0"/>
                    </a:lnTo>
                    <a:lnTo>
                      <a:pt x="9560" y="2757"/>
                    </a:lnTo>
                    <a:lnTo>
                      <a:pt x="7081" y="2297"/>
                    </a:lnTo>
                    <a:lnTo>
                      <a:pt x="3895"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31" name="AutoShape 47">
                <a:extLst>
                  <a:ext uri="{FF2B5EF4-FFF2-40B4-BE49-F238E27FC236}">
                    <a16:creationId xmlns:a16="http://schemas.microsoft.com/office/drawing/2014/main" id="{119DC721-7D09-4393-AD7D-71BAE8AC327D}"/>
                  </a:ext>
                </a:extLst>
              </p:cNvPr>
              <p:cNvSpPr>
                <a:spLocks/>
              </p:cNvSpPr>
              <p:nvPr/>
            </p:nvSpPr>
            <p:spPr bwMode="auto">
              <a:xfrm>
                <a:off x="651660" y="177554"/>
                <a:ext cx="67278" cy="60953"/>
              </a:xfrm>
              <a:custGeom>
                <a:avLst/>
                <a:gdLst>
                  <a:gd name="T0" fmla="*/ 33639 w 21600"/>
                  <a:gd name="T1" fmla="*/ 30477 h 21600"/>
                  <a:gd name="T2" fmla="*/ 33639 w 21600"/>
                  <a:gd name="T3" fmla="*/ 30477 h 21600"/>
                  <a:gd name="T4" fmla="*/ 33639 w 21600"/>
                  <a:gd name="T5" fmla="*/ 30477 h 21600"/>
                  <a:gd name="T6" fmla="*/ 33639 w 21600"/>
                  <a:gd name="T7" fmla="*/ 304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147" y="3756"/>
                    </a:moveTo>
                    <a:lnTo>
                      <a:pt x="13147" y="2817"/>
                    </a:lnTo>
                    <a:lnTo>
                      <a:pt x="12208" y="1878"/>
                    </a:lnTo>
                    <a:lnTo>
                      <a:pt x="10330" y="939"/>
                    </a:lnTo>
                    <a:lnTo>
                      <a:pt x="9391" y="0"/>
                    </a:lnTo>
                    <a:lnTo>
                      <a:pt x="4695" y="0"/>
                    </a:lnTo>
                    <a:lnTo>
                      <a:pt x="3756" y="1878"/>
                    </a:lnTo>
                    <a:lnTo>
                      <a:pt x="1878" y="3756"/>
                    </a:lnTo>
                    <a:lnTo>
                      <a:pt x="939" y="5634"/>
                    </a:lnTo>
                    <a:lnTo>
                      <a:pt x="939" y="7513"/>
                    </a:lnTo>
                    <a:lnTo>
                      <a:pt x="0" y="9391"/>
                    </a:lnTo>
                    <a:lnTo>
                      <a:pt x="939" y="11269"/>
                    </a:lnTo>
                    <a:lnTo>
                      <a:pt x="5634" y="15965"/>
                    </a:lnTo>
                    <a:lnTo>
                      <a:pt x="7513" y="16904"/>
                    </a:lnTo>
                    <a:lnTo>
                      <a:pt x="9391" y="18782"/>
                    </a:lnTo>
                    <a:lnTo>
                      <a:pt x="13147" y="20660"/>
                    </a:lnTo>
                    <a:lnTo>
                      <a:pt x="13147" y="21599"/>
                    </a:lnTo>
                    <a:lnTo>
                      <a:pt x="13147" y="20660"/>
                    </a:lnTo>
                    <a:lnTo>
                      <a:pt x="15026" y="20660"/>
                    </a:lnTo>
                    <a:lnTo>
                      <a:pt x="16904" y="18782"/>
                    </a:lnTo>
                    <a:lnTo>
                      <a:pt x="18782" y="17843"/>
                    </a:lnTo>
                    <a:lnTo>
                      <a:pt x="19721" y="15965"/>
                    </a:lnTo>
                    <a:lnTo>
                      <a:pt x="21600" y="15026"/>
                    </a:lnTo>
                    <a:lnTo>
                      <a:pt x="21600" y="11269"/>
                    </a:lnTo>
                    <a:lnTo>
                      <a:pt x="15026" y="4695"/>
                    </a:lnTo>
                    <a:lnTo>
                      <a:pt x="13147" y="3756"/>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32" name="AutoShape 48">
                <a:extLst>
                  <a:ext uri="{FF2B5EF4-FFF2-40B4-BE49-F238E27FC236}">
                    <a16:creationId xmlns:a16="http://schemas.microsoft.com/office/drawing/2014/main" id="{EEA1A177-DA75-47AF-8677-BE8C8D2BFB7E}"/>
                  </a:ext>
                </a:extLst>
              </p:cNvPr>
              <p:cNvSpPr>
                <a:spLocks/>
              </p:cNvSpPr>
              <p:nvPr/>
            </p:nvSpPr>
            <p:spPr bwMode="auto">
              <a:xfrm>
                <a:off x="307362" y="400160"/>
                <a:ext cx="489406" cy="545916"/>
              </a:xfrm>
              <a:custGeom>
                <a:avLst/>
                <a:gdLst>
                  <a:gd name="T0" fmla="*/ 244703 w 21600"/>
                  <a:gd name="T1" fmla="*/ 272958 h 21600"/>
                  <a:gd name="T2" fmla="*/ 244703 w 21600"/>
                  <a:gd name="T3" fmla="*/ 272958 h 21600"/>
                  <a:gd name="T4" fmla="*/ 244703 w 21600"/>
                  <a:gd name="T5" fmla="*/ 272958 h 21600"/>
                  <a:gd name="T6" fmla="*/ 244703 w 21600"/>
                  <a:gd name="T7" fmla="*/ 27295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957" y="2726"/>
                    </a:moveTo>
                    <a:lnTo>
                      <a:pt x="19414" y="2306"/>
                    </a:lnTo>
                    <a:lnTo>
                      <a:pt x="19157" y="2306"/>
                    </a:lnTo>
                    <a:lnTo>
                      <a:pt x="20185" y="2201"/>
                    </a:lnTo>
                    <a:lnTo>
                      <a:pt x="20057" y="2201"/>
                    </a:lnTo>
                    <a:lnTo>
                      <a:pt x="20442" y="2201"/>
                    </a:lnTo>
                    <a:lnTo>
                      <a:pt x="20957" y="1992"/>
                    </a:lnTo>
                    <a:lnTo>
                      <a:pt x="21085" y="1782"/>
                    </a:lnTo>
                    <a:lnTo>
                      <a:pt x="21085" y="1572"/>
                    </a:lnTo>
                    <a:lnTo>
                      <a:pt x="21214" y="1363"/>
                    </a:lnTo>
                    <a:lnTo>
                      <a:pt x="21214" y="1153"/>
                    </a:lnTo>
                    <a:lnTo>
                      <a:pt x="20185" y="1048"/>
                    </a:lnTo>
                    <a:lnTo>
                      <a:pt x="19928" y="524"/>
                    </a:lnTo>
                    <a:lnTo>
                      <a:pt x="19414" y="209"/>
                    </a:lnTo>
                    <a:lnTo>
                      <a:pt x="18128" y="314"/>
                    </a:lnTo>
                    <a:lnTo>
                      <a:pt x="16585" y="0"/>
                    </a:lnTo>
                    <a:lnTo>
                      <a:pt x="16457" y="209"/>
                    </a:lnTo>
                    <a:lnTo>
                      <a:pt x="16071" y="419"/>
                    </a:lnTo>
                    <a:lnTo>
                      <a:pt x="15814" y="629"/>
                    </a:lnTo>
                    <a:lnTo>
                      <a:pt x="15428" y="629"/>
                    </a:lnTo>
                    <a:lnTo>
                      <a:pt x="15042" y="733"/>
                    </a:lnTo>
                    <a:lnTo>
                      <a:pt x="14785" y="733"/>
                    </a:lnTo>
                    <a:lnTo>
                      <a:pt x="14399" y="838"/>
                    </a:lnTo>
                    <a:lnTo>
                      <a:pt x="14142" y="943"/>
                    </a:lnTo>
                    <a:lnTo>
                      <a:pt x="13885" y="1153"/>
                    </a:lnTo>
                    <a:lnTo>
                      <a:pt x="13757" y="1363"/>
                    </a:lnTo>
                    <a:lnTo>
                      <a:pt x="13757" y="1467"/>
                    </a:lnTo>
                    <a:lnTo>
                      <a:pt x="13628" y="1677"/>
                    </a:lnTo>
                    <a:lnTo>
                      <a:pt x="13371" y="1887"/>
                    </a:lnTo>
                    <a:lnTo>
                      <a:pt x="12599" y="1887"/>
                    </a:lnTo>
                    <a:lnTo>
                      <a:pt x="12599" y="1782"/>
                    </a:lnTo>
                    <a:lnTo>
                      <a:pt x="12471" y="1782"/>
                    </a:lnTo>
                    <a:lnTo>
                      <a:pt x="12471" y="1677"/>
                    </a:lnTo>
                    <a:lnTo>
                      <a:pt x="12214" y="1677"/>
                    </a:lnTo>
                    <a:lnTo>
                      <a:pt x="11957" y="1782"/>
                    </a:lnTo>
                    <a:lnTo>
                      <a:pt x="11442" y="2201"/>
                    </a:lnTo>
                    <a:lnTo>
                      <a:pt x="11314" y="2411"/>
                    </a:lnTo>
                    <a:lnTo>
                      <a:pt x="11314" y="2516"/>
                    </a:lnTo>
                    <a:lnTo>
                      <a:pt x="11185" y="2516"/>
                    </a:lnTo>
                    <a:lnTo>
                      <a:pt x="10800" y="2831"/>
                    </a:lnTo>
                    <a:lnTo>
                      <a:pt x="10414" y="2935"/>
                    </a:lnTo>
                    <a:lnTo>
                      <a:pt x="10157" y="3040"/>
                    </a:lnTo>
                    <a:lnTo>
                      <a:pt x="9900" y="3250"/>
                    </a:lnTo>
                    <a:lnTo>
                      <a:pt x="9642" y="3669"/>
                    </a:lnTo>
                    <a:lnTo>
                      <a:pt x="9514" y="3984"/>
                    </a:lnTo>
                    <a:lnTo>
                      <a:pt x="9514" y="4299"/>
                    </a:lnTo>
                    <a:lnTo>
                      <a:pt x="8742" y="5976"/>
                    </a:lnTo>
                    <a:lnTo>
                      <a:pt x="7457" y="7864"/>
                    </a:lnTo>
                    <a:lnTo>
                      <a:pt x="7328" y="7968"/>
                    </a:lnTo>
                    <a:lnTo>
                      <a:pt x="7071" y="8388"/>
                    </a:lnTo>
                    <a:lnTo>
                      <a:pt x="6557" y="9436"/>
                    </a:lnTo>
                    <a:lnTo>
                      <a:pt x="6428" y="9646"/>
                    </a:lnTo>
                    <a:lnTo>
                      <a:pt x="6300" y="9961"/>
                    </a:lnTo>
                    <a:lnTo>
                      <a:pt x="6042" y="10485"/>
                    </a:lnTo>
                    <a:lnTo>
                      <a:pt x="5271" y="11743"/>
                    </a:lnTo>
                    <a:lnTo>
                      <a:pt x="4628" y="12058"/>
                    </a:lnTo>
                    <a:lnTo>
                      <a:pt x="3471" y="13316"/>
                    </a:lnTo>
                    <a:lnTo>
                      <a:pt x="2057" y="14050"/>
                    </a:lnTo>
                    <a:lnTo>
                      <a:pt x="1928" y="14365"/>
                    </a:lnTo>
                    <a:lnTo>
                      <a:pt x="1671" y="14574"/>
                    </a:lnTo>
                    <a:lnTo>
                      <a:pt x="1414" y="14679"/>
                    </a:lnTo>
                    <a:lnTo>
                      <a:pt x="1285" y="14784"/>
                    </a:lnTo>
                    <a:lnTo>
                      <a:pt x="1028" y="14889"/>
                    </a:lnTo>
                    <a:lnTo>
                      <a:pt x="900" y="15203"/>
                    </a:lnTo>
                    <a:lnTo>
                      <a:pt x="642" y="15623"/>
                    </a:lnTo>
                    <a:lnTo>
                      <a:pt x="514" y="15728"/>
                    </a:lnTo>
                    <a:lnTo>
                      <a:pt x="128" y="16357"/>
                    </a:lnTo>
                    <a:lnTo>
                      <a:pt x="0" y="16986"/>
                    </a:lnTo>
                    <a:lnTo>
                      <a:pt x="257" y="17510"/>
                    </a:lnTo>
                    <a:lnTo>
                      <a:pt x="642" y="17825"/>
                    </a:lnTo>
                    <a:lnTo>
                      <a:pt x="642" y="18034"/>
                    </a:lnTo>
                    <a:lnTo>
                      <a:pt x="514" y="18034"/>
                    </a:lnTo>
                    <a:lnTo>
                      <a:pt x="514" y="18139"/>
                    </a:lnTo>
                    <a:lnTo>
                      <a:pt x="385" y="18244"/>
                    </a:lnTo>
                    <a:lnTo>
                      <a:pt x="385" y="18768"/>
                    </a:lnTo>
                    <a:lnTo>
                      <a:pt x="128" y="19083"/>
                    </a:lnTo>
                    <a:lnTo>
                      <a:pt x="128" y="19922"/>
                    </a:lnTo>
                    <a:lnTo>
                      <a:pt x="257" y="20132"/>
                    </a:lnTo>
                    <a:lnTo>
                      <a:pt x="257" y="20341"/>
                    </a:lnTo>
                    <a:lnTo>
                      <a:pt x="514" y="20656"/>
                    </a:lnTo>
                    <a:lnTo>
                      <a:pt x="642" y="20970"/>
                    </a:lnTo>
                    <a:lnTo>
                      <a:pt x="1028" y="21180"/>
                    </a:lnTo>
                    <a:lnTo>
                      <a:pt x="1285" y="21390"/>
                    </a:lnTo>
                    <a:lnTo>
                      <a:pt x="1800" y="21600"/>
                    </a:lnTo>
                    <a:lnTo>
                      <a:pt x="1928" y="21600"/>
                    </a:lnTo>
                    <a:lnTo>
                      <a:pt x="2314" y="21495"/>
                    </a:lnTo>
                    <a:lnTo>
                      <a:pt x="2700" y="21285"/>
                    </a:lnTo>
                    <a:lnTo>
                      <a:pt x="3214" y="20866"/>
                    </a:lnTo>
                    <a:lnTo>
                      <a:pt x="3342" y="20656"/>
                    </a:lnTo>
                    <a:lnTo>
                      <a:pt x="3471" y="20551"/>
                    </a:lnTo>
                    <a:lnTo>
                      <a:pt x="3471" y="20132"/>
                    </a:lnTo>
                    <a:lnTo>
                      <a:pt x="3600" y="19922"/>
                    </a:lnTo>
                    <a:lnTo>
                      <a:pt x="3600" y="19712"/>
                    </a:lnTo>
                    <a:lnTo>
                      <a:pt x="3728" y="19712"/>
                    </a:lnTo>
                    <a:lnTo>
                      <a:pt x="3728" y="19607"/>
                    </a:lnTo>
                    <a:lnTo>
                      <a:pt x="3985" y="19607"/>
                    </a:lnTo>
                    <a:lnTo>
                      <a:pt x="4114" y="19502"/>
                    </a:lnTo>
                    <a:lnTo>
                      <a:pt x="4371" y="19398"/>
                    </a:lnTo>
                    <a:lnTo>
                      <a:pt x="4500" y="19293"/>
                    </a:lnTo>
                    <a:lnTo>
                      <a:pt x="4500" y="19188"/>
                    </a:lnTo>
                    <a:lnTo>
                      <a:pt x="4628" y="19083"/>
                    </a:lnTo>
                    <a:lnTo>
                      <a:pt x="4885" y="18768"/>
                    </a:lnTo>
                    <a:lnTo>
                      <a:pt x="5142" y="18139"/>
                    </a:lnTo>
                    <a:lnTo>
                      <a:pt x="5142" y="17825"/>
                    </a:lnTo>
                    <a:lnTo>
                      <a:pt x="5528" y="18664"/>
                    </a:lnTo>
                    <a:lnTo>
                      <a:pt x="5657" y="18664"/>
                    </a:lnTo>
                    <a:lnTo>
                      <a:pt x="5914" y="18559"/>
                    </a:lnTo>
                    <a:lnTo>
                      <a:pt x="6171" y="18349"/>
                    </a:lnTo>
                    <a:lnTo>
                      <a:pt x="6428" y="17825"/>
                    </a:lnTo>
                    <a:lnTo>
                      <a:pt x="6428" y="16042"/>
                    </a:lnTo>
                    <a:lnTo>
                      <a:pt x="6557" y="15203"/>
                    </a:lnTo>
                    <a:lnTo>
                      <a:pt x="6557" y="13631"/>
                    </a:lnTo>
                    <a:lnTo>
                      <a:pt x="6300" y="13316"/>
                    </a:lnTo>
                    <a:lnTo>
                      <a:pt x="7714" y="12582"/>
                    </a:lnTo>
                    <a:lnTo>
                      <a:pt x="7842" y="11324"/>
                    </a:lnTo>
                    <a:lnTo>
                      <a:pt x="8485" y="10380"/>
                    </a:lnTo>
                    <a:lnTo>
                      <a:pt x="8614" y="9541"/>
                    </a:lnTo>
                    <a:lnTo>
                      <a:pt x="8871" y="9541"/>
                    </a:lnTo>
                    <a:lnTo>
                      <a:pt x="9000" y="9332"/>
                    </a:lnTo>
                    <a:lnTo>
                      <a:pt x="9771" y="8702"/>
                    </a:lnTo>
                    <a:lnTo>
                      <a:pt x="9900" y="8493"/>
                    </a:lnTo>
                    <a:lnTo>
                      <a:pt x="10157" y="8283"/>
                    </a:lnTo>
                    <a:lnTo>
                      <a:pt x="10157" y="7130"/>
                    </a:lnTo>
                    <a:lnTo>
                      <a:pt x="10285" y="7025"/>
                    </a:lnTo>
                    <a:lnTo>
                      <a:pt x="10414" y="7025"/>
                    </a:lnTo>
                    <a:lnTo>
                      <a:pt x="10542" y="6815"/>
                    </a:lnTo>
                    <a:lnTo>
                      <a:pt x="10671" y="6500"/>
                    </a:lnTo>
                    <a:lnTo>
                      <a:pt x="10671" y="6396"/>
                    </a:lnTo>
                    <a:lnTo>
                      <a:pt x="10928" y="5871"/>
                    </a:lnTo>
                    <a:lnTo>
                      <a:pt x="11442" y="5137"/>
                    </a:lnTo>
                    <a:lnTo>
                      <a:pt x="12599" y="4299"/>
                    </a:lnTo>
                    <a:lnTo>
                      <a:pt x="14399" y="3355"/>
                    </a:lnTo>
                    <a:lnTo>
                      <a:pt x="15042" y="3355"/>
                    </a:lnTo>
                    <a:lnTo>
                      <a:pt x="15299" y="3460"/>
                    </a:lnTo>
                    <a:lnTo>
                      <a:pt x="15557" y="3669"/>
                    </a:lnTo>
                    <a:lnTo>
                      <a:pt x="16714" y="3774"/>
                    </a:lnTo>
                    <a:lnTo>
                      <a:pt x="16971" y="3669"/>
                    </a:lnTo>
                    <a:lnTo>
                      <a:pt x="17099" y="3669"/>
                    </a:lnTo>
                    <a:lnTo>
                      <a:pt x="17357" y="3565"/>
                    </a:lnTo>
                    <a:lnTo>
                      <a:pt x="17485" y="3460"/>
                    </a:lnTo>
                    <a:lnTo>
                      <a:pt x="17742" y="3355"/>
                    </a:lnTo>
                    <a:lnTo>
                      <a:pt x="17742" y="3040"/>
                    </a:lnTo>
                    <a:lnTo>
                      <a:pt x="17871" y="2935"/>
                    </a:lnTo>
                    <a:lnTo>
                      <a:pt x="17999" y="2726"/>
                    </a:lnTo>
                    <a:lnTo>
                      <a:pt x="18257" y="2621"/>
                    </a:lnTo>
                    <a:lnTo>
                      <a:pt x="18899" y="2621"/>
                    </a:lnTo>
                    <a:lnTo>
                      <a:pt x="20957" y="3460"/>
                    </a:lnTo>
                    <a:lnTo>
                      <a:pt x="21085" y="3355"/>
                    </a:lnTo>
                    <a:lnTo>
                      <a:pt x="21085" y="2935"/>
                    </a:lnTo>
                    <a:lnTo>
                      <a:pt x="21599" y="2935"/>
                    </a:lnTo>
                    <a:lnTo>
                      <a:pt x="20957" y="2726"/>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33" name="AutoShape 49">
                <a:extLst>
                  <a:ext uri="{FF2B5EF4-FFF2-40B4-BE49-F238E27FC236}">
                    <a16:creationId xmlns:a16="http://schemas.microsoft.com/office/drawing/2014/main" id="{2D3AB85D-9E65-4152-84F8-C16AC3DB4DEC}"/>
                  </a:ext>
                </a:extLst>
              </p:cNvPr>
              <p:cNvSpPr>
                <a:spLocks/>
              </p:cNvSpPr>
              <p:nvPr/>
            </p:nvSpPr>
            <p:spPr bwMode="auto">
              <a:xfrm>
                <a:off x="29021" y="1317085"/>
                <a:ext cx="229533" cy="174906"/>
              </a:xfrm>
              <a:custGeom>
                <a:avLst/>
                <a:gdLst>
                  <a:gd name="T0" fmla="*/ 114767 w 21600"/>
                  <a:gd name="T1" fmla="*/ 87453 h 21600"/>
                  <a:gd name="T2" fmla="*/ 114767 w 21600"/>
                  <a:gd name="T3" fmla="*/ 87453 h 21600"/>
                  <a:gd name="T4" fmla="*/ 114767 w 21600"/>
                  <a:gd name="T5" fmla="*/ 87453 h 21600"/>
                  <a:gd name="T6" fmla="*/ 114767 w 21600"/>
                  <a:gd name="T7" fmla="*/ 8745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053" y="7527"/>
                    </a:moveTo>
                    <a:lnTo>
                      <a:pt x="19412" y="7527"/>
                    </a:lnTo>
                    <a:lnTo>
                      <a:pt x="18592" y="7854"/>
                    </a:lnTo>
                    <a:lnTo>
                      <a:pt x="18045" y="8509"/>
                    </a:lnTo>
                    <a:lnTo>
                      <a:pt x="18045" y="8836"/>
                    </a:lnTo>
                    <a:lnTo>
                      <a:pt x="17772" y="8836"/>
                    </a:lnTo>
                    <a:lnTo>
                      <a:pt x="16678" y="10145"/>
                    </a:lnTo>
                    <a:lnTo>
                      <a:pt x="16131" y="11454"/>
                    </a:lnTo>
                    <a:lnTo>
                      <a:pt x="16678" y="12763"/>
                    </a:lnTo>
                    <a:lnTo>
                      <a:pt x="16405" y="12763"/>
                    </a:lnTo>
                    <a:lnTo>
                      <a:pt x="16131" y="13090"/>
                    </a:lnTo>
                    <a:lnTo>
                      <a:pt x="15858" y="13745"/>
                    </a:lnTo>
                    <a:lnTo>
                      <a:pt x="15311" y="14400"/>
                    </a:lnTo>
                    <a:lnTo>
                      <a:pt x="15037" y="15054"/>
                    </a:lnTo>
                    <a:lnTo>
                      <a:pt x="14491" y="15709"/>
                    </a:lnTo>
                    <a:lnTo>
                      <a:pt x="13124" y="19309"/>
                    </a:lnTo>
                    <a:lnTo>
                      <a:pt x="10663" y="19309"/>
                    </a:lnTo>
                    <a:lnTo>
                      <a:pt x="9296" y="18981"/>
                    </a:lnTo>
                    <a:lnTo>
                      <a:pt x="8749" y="18981"/>
                    </a:lnTo>
                    <a:lnTo>
                      <a:pt x="8202" y="19309"/>
                    </a:lnTo>
                    <a:lnTo>
                      <a:pt x="7655" y="19309"/>
                    </a:lnTo>
                    <a:lnTo>
                      <a:pt x="7108" y="19636"/>
                    </a:lnTo>
                    <a:lnTo>
                      <a:pt x="6835" y="19963"/>
                    </a:lnTo>
                    <a:lnTo>
                      <a:pt x="6562" y="19636"/>
                    </a:lnTo>
                    <a:lnTo>
                      <a:pt x="5194" y="19636"/>
                    </a:lnTo>
                    <a:lnTo>
                      <a:pt x="4648" y="19963"/>
                    </a:lnTo>
                    <a:lnTo>
                      <a:pt x="4374" y="20290"/>
                    </a:lnTo>
                    <a:lnTo>
                      <a:pt x="4101" y="20945"/>
                    </a:lnTo>
                    <a:lnTo>
                      <a:pt x="4101" y="21600"/>
                    </a:lnTo>
                    <a:lnTo>
                      <a:pt x="3554" y="21600"/>
                    </a:lnTo>
                    <a:lnTo>
                      <a:pt x="3281" y="21272"/>
                    </a:lnTo>
                    <a:lnTo>
                      <a:pt x="2734" y="20945"/>
                    </a:lnTo>
                    <a:lnTo>
                      <a:pt x="2460" y="20618"/>
                    </a:lnTo>
                    <a:lnTo>
                      <a:pt x="2460" y="19963"/>
                    </a:lnTo>
                    <a:lnTo>
                      <a:pt x="2187" y="19963"/>
                    </a:lnTo>
                    <a:lnTo>
                      <a:pt x="2187" y="18654"/>
                    </a:lnTo>
                    <a:lnTo>
                      <a:pt x="2460" y="17672"/>
                    </a:lnTo>
                    <a:lnTo>
                      <a:pt x="2734" y="17018"/>
                    </a:lnTo>
                    <a:lnTo>
                      <a:pt x="3007" y="16690"/>
                    </a:lnTo>
                    <a:lnTo>
                      <a:pt x="3554" y="16690"/>
                    </a:lnTo>
                    <a:lnTo>
                      <a:pt x="4101" y="16036"/>
                    </a:lnTo>
                    <a:lnTo>
                      <a:pt x="3281" y="15054"/>
                    </a:lnTo>
                    <a:lnTo>
                      <a:pt x="3827" y="14400"/>
                    </a:lnTo>
                    <a:lnTo>
                      <a:pt x="4101" y="13090"/>
                    </a:lnTo>
                    <a:lnTo>
                      <a:pt x="4101" y="11454"/>
                    </a:lnTo>
                    <a:lnTo>
                      <a:pt x="3554" y="9818"/>
                    </a:lnTo>
                    <a:lnTo>
                      <a:pt x="4101" y="8181"/>
                    </a:lnTo>
                    <a:lnTo>
                      <a:pt x="4374" y="6872"/>
                    </a:lnTo>
                    <a:lnTo>
                      <a:pt x="4921" y="6545"/>
                    </a:lnTo>
                    <a:lnTo>
                      <a:pt x="5194" y="6218"/>
                    </a:lnTo>
                    <a:lnTo>
                      <a:pt x="5194" y="5563"/>
                    </a:lnTo>
                    <a:lnTo>
                      <a:pt x="4921" y="5236"/>
                    </a:lnTo>
                    <a:lnTo>
                      <a:pt x="3827" y="4581"/>
                    </a:lnTo>
                    <a:lnTo>
                      <a:pt x="3554" y="4581"/>
                    </a:lnTo>
                    <a:lnTo>
                      <a:pt x="1367" y="4909"/>
                    </a:lnTo>
                    <a:lnTo>
                      <a:pt x="546" y="4581"/>
                    </a:lnTo>
                    <a:lnTo>
                      <a:pt x="546" y="3272"/>
                    </a:lnTo>
                    <a:lnTo>
                      <a:pt x="273" y="2618"/>
                    </a:lnTo>
                    <a:lnTo>
                      <a:pt x="0" y="2290"/>
                    </a:lnTo>
                    <a:lnTo>
                      <a:pt x="273" y="2290"/>
                    </a:lnTo>
                    <a:lnTo>
                      <a:pt x="273" y="1636"/>
                    </a:lnTo>
                    <a:lnTo>
                      <a:pt x="1093" y="1636"/>
                    </a:lnTo>
                    <a:lnTo>
                      <a:pt x="2460" y="0"/>
                    </a:lnTo>
                    <a:lnTo>
                      <a:pt x="3281" y="0"/>
                    </a:lnTo>
                    <a:lnTo>
                      <a:pt x="3554" y="327"/>
                    </a:lnTo>
                    <a:lnTo>
                      <a:pt x="7382" y="981"/>
                    </a:lnTo>
                    <a:lnTo>
                      <a:pt x="9843" y="981"/>
                    </a:lnTo>
                    <a:lnTo>
                      <a:pt x="11483" y="1309"/>
                    </a:lnTo>
                    <a:lnTo>
                      <a:pt x="13397" y="654"/>
                    </a:lnTo>
                    <a:lnTo>
                      <a:pt x="13397" y="981"/>
                    </a:lnTo>
                    <a:lnTo>
                      <a:pt x="13670" y="981"/>
                    </a:lnTo>
                    <a:lnTo>
                      <a:pt x="13944" y="1309"/>
                    </a:lnTo>
                    <a:lnTo>
                      <a:pt x="13944" y="1963"/>
                    </a:lnTo>
                    <a:lnTo>
                      <a:pt x="14217" y="1963"/>
                    </a:lnTo>
                    <a:lnTo>
                      <a:pt x="14764" y="2618"/>
                    </a:lnTo>
                    <a:lnTo>
                      <a:pt x="15311" y="2945"/>
                    </a:lnTo>
                    <a:lnTo>
                      <a:pt x="15584" y="2945"/>
                    </a:lnTo>
                    <a:lnTo>
                      <a:pt x="15858" y="3272"/>
                    </a:lnTo>
                    <a:lnTo>
                      <a:pt x="16405" y="3599"/>
                    </a:lnTo>
                    <a:lnTo>
                      <a:pt x="17225" y="4581"/>
                    </a:lnTo>
                    <a:lnTo>
                      <a:pt x="17225" y="4254"/>
                    </a:lnTo>
                    <a:lnTo>
                      <a:pt x="18318" y="5890"/>
                    </a:lnTo>
                    <a:lnTo>
                      <a:pt x="21599" y="7200"/>
                    </a:lnTo>
                    <a:lnTo>
                      <a:pt x="21053" y="7527"/>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34" name="AutoShape 50">
                <a:extLst>
                  <a:ext uri="{FF2B5EF4-FFF2-40B4-BE49-F238E27FC236}">
                    <a16:creationId xmlns:a16="http://schemas.microsoft.com/office/drawing/2014/main" id="{C886F104-4D20-4475-AC2A-1F4828755360}"/>
                  </a:ext>
                </a:extLst>
              </p:cNvPr>
              <p:cNvSpPr>
                <a:spLocks/>
              </p:cNvSpPr>
              <p:nvPr/>
            </p:nvSpPr>
            <p:spPr bwMode="auto">
              <a:xfrm>
                <a:off x="320553" y="1266734"/>
                <a:ext cx="226895" cy="193456"/>
              </a:xfrm>
              <a:custGeom>
                <a:avLst/>
                <a:gdLst>
                  <a:gd name="T0" fmla="*/ 113448 w 21600"/>
                  <a:gd name="T1" fmla="*/ 96728 h 21600"/>
                  <a:gd name="T2" fmla="*/ 113448 w 21600"/>
                  <a:gd name="T3" fmla="*/ 96728 h 21600"/>
                  <a:gd name="T4" fmla="*/ 113448 w 21600"/>
                  <a:gd name="T5" fmla="*/ 96728 h 21600"/>
                  <a:gd name="T6" fmla="*/ 113448 w 21600"/>
                  <a:gd name="T7" fmla="*/ 9672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015" y="2071"/>
                    </a:moveTo>
                    <a:lnTo>
                      <a:pt x="12738" y="2367"/>
                    </a:lnTo>
                    <a:lnTo>
                      <a:pt x="13015" y="2663"/>
                    </a:lnTo>
                    <a:lnTo>
                      <a:pt x="13015" y="2958"/>
                    </a:lnTo>
                    <a:lnTo>
                      <a:pt x="11630" y="3550"/>
                    </a:lnTo>
                    <a:lnTo>
                      <a:pt x="10523" y="4142"/>
                    </a:lnTo>
                    <a:lnTo>
                      <a:pt x="10800" y="4734"/>
                    </a:lnTo>
                    <a:lnTo>
                      <a:pt x="11353" y="5030"/>
                    </a:lnTo>
                    <a:lnTo>
                      <a:pt x="11630" y="5621"/>
                    </a:lnTo>
                    <a:lnTo>
                      <a:pt x="12184" y="6213"/>
                    </a:lnTo>
                    <a:lnTo>
                      <a:pt x="13015" y="6805"/>
                    </a:lnTo>
                    <a:lnTo>
                      <a:pt x="13569" y="7397"/>
                    </a:lnTo>
                    <a:lnTo>
                      <a:pt x="14399" y="7693"/>
                    </a:lnTo>
                    <a:lnTo>
                      <a:pt x="14123" y="8284"/>
                    </a:lnTo>
                    <a:lnTo>
                      <a:pt x="14399" y="8580"/>
                    </a:lnTo>
                    <a:lnTo>
                      <a:pt x="14399" y="9172"/>
                    </a:lnTo>
                    <a:lnTo>
                      <a:pt x="14953" y="9468"/>
                    </a:lnTo>
                    <a:lnTo>
                      <a:pt x="19107" y="13315"/>
                    </a:lnTo>
                    <a:lnTo>
                      <a:pt x="20492" y="15090"/>
                    </a:lnTo>
                    <a:lnTo>
                      <a:pt x="21599" y="17753"/>
                    </a:lnTo>
                    <a:lnTo>
                      <a:pt x="21046" y="18641"/>
                    </a:lnTo>
                    <a:lnTo>
                      <a:pt x="19938" y="17457"/>
                    </a:lnTo>
                    <a:lnTo>
                      <a:pt x="19107" y="17457"/>
                    </a:lnTo>
                    <a:lnTo>
                      <a:pt x="18553" y="18049"/>
                    </a:lnTo>
                    <a:lnTo>
                      <a:pt x="19107" y="19528"/>
                    </a:lnTo>
                    <a:lnTo>
                      <a:pt x="17999" y="19824"/>
                    </a:lnTo>
                    <a:lnTo>
                      <a:pt x="17999" y="21008"/>
                    </a:lnTo>
                    <a:lnTo>
                      <a:pt x="17169" y="21600"/>
                    </a:lnTo>
                    <a:lnTo>
                      <a:pt x="16338" y="21008"/>
                    </a:lnTo>
                    <a:lnTo>
                      <a:pt x="16615" y="19824"/>
                    </a:lnTo>
                    <a:lnTo>
                      <a:pt x="16061" y="19232"/>
                    </a:lnTo>
                    <a:lnTo>
                      <a:pt x="16061" y="18936"/>
                    </a:lnTo>
                    <a:lnTo>
                      <a:pt x="16892" y="18936"/>
                    </a:lnTo>
                    <a:lnTo>
                      <a:pt x="16892" y="16569"/>
                    </a:lnTo>
                    <a:lnTo>
                      <a:pt x="15784" y="16273"/>
                    </a:lnTo>
                    <a:lnTo>
                      <a:pt x="15230" y="15682"/>
                    </a:lnTo>
                    <a:lnTo>
                      <a:pt x="12184" y="13610"/>
                    </a:lnTo>
                    <a:lnTo>
                      <a:pt x="11076" y="12427"/>
                    </a:lnTo>
                    <a:lnTo>
                      <a:pt x="10246" y="10947"/>
                    </a:lnTo>
                    <a:lnTo>
                      <a:pt x="6923" y="7989"/>
                    </a:lnTo>
                    <a:lnTo>
                      <a:pt x="6923" y="7101"/>
                    </a:lnTo>
                    <a:lnTo>
                      <a:pt x="6646" y="6509"/>
                    </a:lnTo>
                    <a:lnTo>
                      <a:pt x="6092" y="5917"/>
                    </a:lnTo>
                    <a:lnTo>
                      <a:pt x="5261" y="5621"/>
                    </a:lnTo>
                    <a:lnTo>
                      <a:pt x="2492" y="7101"/>
                    </a:lnTo>
                    <a:lnTo>
                      <a:pt x="1661" y="7101"/>
                    </a:lnTo>
                    <a:lnTo>
                      <a:pt x="1661" y="6213"/>
                    </a:lnTo>
                    <a:lnTo>
                      <a:pt x="276" y="4734"/>
                    </a:lnTo>
                    <a:lnTo>
                      <a:pt x="0" y="4142"/>
                    </a:lnTo>
                    <a:lnTo>
                      <a:pt x="0" y="3254"/>
                    </a:lnTo>
                    <a:lnTo>
                      <a:pt x="1661" y="3254"/>
                    </a:lnTo>
                    <a:lnTo>
                      <a:pt x="1938" y="3550"/>
                    </a:lnTo>
                    <a:lnTo>
                      <a:pt x="2215" y="3550"/>
                    </a:lnTo>
                    <a:lnTo>
                      <a:pt x="3876" y="2367"/>
                    </a:lnTo>
                    <a:lnTo>
                      <a:pt x="3323" y="1775"/>
                    </a:lnTo>
                    <a:lnTo>
                      <a:pt x="4153" y="1479"/>
                    </a:lnTo>
                    <a:lnTo>
                      <a:pt x="4153" y="2071"/>
                    </a:lnTo>
                    <a:lnTo>
                      <a:pt x="4430" y="2367"/>
                    </a:lnTo>
                    <a:lnTo>
                      <a:pt x="4707" y="2071"/>
                    </a:lnTo>
                    <a:lnTo>
                      <a:pt x="4984" y="2071"/>
                    </a:lnTo>
                    <a:lnTo>
                      <a:pt x="5538" y="1775"/>
                    </a:lnTo>
                    <a:lnTo>
                      <a:pt x="5538" y="1479"/>
                    </a:lnTo>
                    <a:lnTo>
                      <a:pt x="5815" y="1479"/>
                    </a:lnTo>
                    <a:lnTo>
                      <a:pt x="6092" y="1183"/>
                    </a:lnTo>
                    <a:lnTo>
                      <a:pt x="6092" y="1479"/>
                    </a:lnTo>
                    <a:lnTo>
                      <a:pt x="6369" y="1775"/>
                    </a:lnTo>
                    <a:lnTo>
                      <a:pt x="6646" y="1775"/>
                    </a:lnTo>
                    <a:lnTo>
                      <a:pt x="6646" y="887"/>
                    </a:lnTo>
                    <a:lnTo>
                      <a:pt x="6369" y="591"/>
                    </a:lnTo>
                    <a:lnTo>
                      <a:pt x="6923" y="591"/>
                    </a:lnTo>
                    <a:lnTo>
                      <a:pt x="6923" y="295"/>
                    </a:lnTo>
                    <a:lnTo>
                      <a:pt x="7199" y="295"/>
                    </a:lnTo>
                    <a:lnTo>
                      <a:pt x="7476" y="0"/>
                    </a:lnTo>
                    <a:lnTo>
                      <a:pt x="9969" y="0"/>
                    </a:lnTo>
                    <a:lnTo>
                      <a:pt x="10246" y="591"/>
                    </a:lnTo>
                    <a:lnTo>
                      <a:pt x="10523" y="887"/>
                    </a:lnTo>
                    <a:lnTo>
                      <a:pt x="12184" y="1775"/>
                    </a:lnTo>
                    <a:lnTo>
                      <a:pt x="12738" y="1775"/>
                    </a:lnTo>
                    <a:lnTo>
                      <a:pt x="13015" y="2071"/>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35" name="AutoShape 51">
                <a:extLst>
                  <a:ext uri="{FF2B5EF4-FFF2-40B4-BE49-F238E27FC236}">
                    <a16:creationId xmlns:a16="http://schemas.microsoft.com/office/drawing/2014/main" id="{66966F2C-D660-4F73-B03A-4B92794AF1CF}"/>
                  </a:ext>
                </a:extLst>
              </p:cNvPr>
              <p:cNvSpPr>
                <a:spLocks/>
              </p:cNvSpPr>
              <p:nvPr/>
            </p:nvSpPr>
            <p:spPr bwMode="auto">
              <a:xfrm>
                <a:off x="427404" y="1446939"/>
                <a:ext cx="62001" cy="31802"/>
              </a:xfrm>
              <a:custGeom>
                <a:avLst/>
                <a:gdLst>
                  <a:gd name="T0" fmla="*/ 31001 w 21600"/>
                  <a:gd name="T1" fmla="*/ 15901 h 21600"/>
                  <a:gd name="T2" fmla="*/ 31001 w 21600"/>
                  <a:gd name="T3" fmla="*/ 15901 h 21600"/>
                  <a:gd name="T4" fmla="*/ 31001 w 21600"/>
                  <a:gd name="T5" fmla="*/ 15901 h 21600"/>
                  <a:gd name="T6" fmla="*/ 31001 w 21600"/>
                  <a:gd name="T7" fmla="*/ 1590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85" y="3599"/>
                    </a:moveTo>
                    <a:lnTo>
                      <a:pt x="0" y="5399"/>
                    </a:lnTo>
                    <a:lnTo>
                      <a:pt x="0" y="7199"/>
                    </a:lnTo>
                    <a:lnTo>
                      <a:pt x="1028" y="8999"/>
                    </a:lnTo>
                    <a:lnTo>
                      <a:pt x="11314" y="14399"/>
                    </a:lnTo>
                    <a:lnTo>
                      <a:pt x="12342" y="17999"/>
                    </a:lnTo>
                    <a:lnTo>
                      <a:pt x="14399" y="21600"/>
                    </a:lnTo>
                    <a:lnTo>
                      <a:pt x="15428" y="19799"/>
                    </a:lnTo>
                    <a:lnTo>
                      <a:pt x="19542" y="16199"/>
                    </a:lnTo>
                    <a:lnTo>
                      <a:pt x="19542" y="10800"/>
                    </a:lnTo>
                    <a:lnTo>
                      <a:pt x="18514" y="10800"/>
                    </a:lnTo>
                    <a:lnTo>
                      <a:pt x="20571" y="3599"/>
                    </a:lnTo>
                    <a:lnTo>
                      <a:pt x="21600" y="1799"/>
                    </a:lnTo>
                    <a:lnTo>
                      <a:pt x="20571" y="0"/>
                    </a:lnTo>
                    <a:lnTo>
                      <a:pt x="18514" y="0"/>
                    </a:lnTo>
                    <a:lnTo>
                      <a:pt x="17485" y="1799"/>
                    </a:lnTo>
                    <a:lnTo>
                      <a:pt x="16457" y="1799"/>
                    </a:lnTo>
                    <a:lnTo>
                      <a:pt x="14399" y="3599"/>
                    </a:lnTo>
                    <a:lnTo>
                      <a:pt x="3085" y="359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36" name="AutoShape 52">
                <a:extLst>
                  <a:ext uri="{FF2B5EF4-FFF2-40B4-BE49-F238E27FC236}">
                    <a16:creationId xmlns:a16="http://schemas.microsoft.com/office/drawing/2014/main" id="{DF7E83CF-A85A-43D9-90F2-BEE290019566}"/>
                  </a:ext>
                </a:extLst>
              </p:cNvPr>
              <p:cNvSpPr>
                <a:spLocks/>
              </p:cNvSpPr>
              <p:nvPr/>
            </p:nvSpPr>
            <p:spPr bwMode="auto">
              <a:xfrm>
                <a:off x="354851" y="1378037"/>
                <a:ext cx="29022" cy="55652"/>
              </a:xfrm>
              <a:custGeom>
                <a:avLst/>
                <a:gdLst>
                  <a:gd name="T0" fmla="*/ 14511 w 21600"/>
                  <a:gd name="T1" fmla="*/ 27826 h 21600"/>
                  <a:gd name="T2" fmla="*/ 14511 w 21600"/>
                  <a:gd name="T3" fmla="*/ 27826 h 21600"/>
                  <a:gd name="T4" fmla="*/ 14511 w 21600"/>
                  <a:gd name="T5" fmla="*/ 27826 h 21600"/>
                  <a:gd name="T6" fmla="*/ 14511 w 21600"/>
                  <a:gd name="T7" fmla="*/ 278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120" y="0"/>
                    </a:moveTo>
                    <a:lnTo>
                      <a:pt x="15120" y="1028"/>
                    </a:lnTo>
                    <a:lnTo>
                      <a:pt x="12959" y="1028"/>
                    </a:lnTo>
                    <a:lnTo>
                      <a:pt x="8640" y="3085"/>
                    </a:lnTo>
                    <a:lnTo>
                      <a:pt x="2159" y="3085"/>
                    </a:lnTo>
                    <a:lnTo>
                      <a:pt x="2159" y="2057"/>
                    </a:lnTo>
                    <a:lnTo>
                      <a:pt x="0" y="2057"/>
                    </a:lnTo>
                    <a:lnTo>
                      <a:pt x="2159" y="4114"/>
                    </a:lnTo>
                    <a:lnTo>
                      <a:pt x="2159" y="8228"/>
                    </a:lnTo>
                    <a:lnTo>
                      <a:pt x="0" y="10285"/>
                    </a:lnTo>
                    <a:lnTo>
                      <a:pt x="0" y="19542"/>
                    </a:lnTo>
                    <a:lnTo>
                      <a:pt x="4319" y="20571"/>
                    </a:lnTo>
                    <a:lnTo>
                      <a:pt x="8640" y="20571"/>
                    </a:lnTo>
                    <a:lnTo>
                      <a:pt x="12959" y="21600"/>
                    </a:lnTo>
                    <a:lnTo>
                      <a:pt x="12959" y="18514"/>
                    </a:lnTo>
                    <a:lnTo>
                      <a:pt x="15120" y="18514"/>
                    </a:lnTo>
                    <a:lnTo>
                      <a:pt x="17280" y="17485"/>
                    </a:lnTo>
                    <a:lnTo>
                      <a:pt x="19440" y="17485"/>
                    </a:lnTo>
                    <a:lnTo>
                      <a:pt x="19440" y="9257"/>
                    </a:lnTo>
                    <a:lnTo>
                      <a:pt x="21600" y="8228"/>
                    </a:lnTo>
                    <a:lnTo>
                      <a:pt x="21600" y="3085"/>
                    </a:lnTo>
                    <a:lnTo>
                      <a:pt x="1512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37" name="AutoShape 53">
                <a:extLst>
                  <a:ext uri="{FF2B5EF4-FFF2-40B4-BE49-F238E27FC236}">
                    <a16:creationId xmlns:a16="http://schemas.microsoft.com/office/drawing/2014/main" id="{68E8A3BD-81BE-45AC-84B7-BCB76C28B843}"/>
                  </a:ext>
                </a:extLst>
              </p:cNvPr>
              <p:cNvSpPr>
                <a:spLocks/>
              </p:cNvSpPr>
              <p:nvPr/>
            </p:nvSpPr>
            <p:spPr bwMode="auto">
              <a:xfrm>
                <a:off x="361447" y="1335636"/>
                <a:ext cx="26384" cy="37102"/>
              </a:xfrm>
              <a:custGeom>
                <a:avLst/>
                <a:gdLst>
                  <a:gd name="T0" fmla="*/ 13192 w 21600"/>
                  <a:gd name="T1" fmla="*/ 18551 h 21600"/>
                  <a:gd name="T2" fmla="*/ 13192 w 21600"/>
                  <a:gd name="T3" fmla="*/ 18551 h 21600"/>
                  <a:gd name="T4" fmla="*/ 13192 w 21600"/>
                  <a:gd name="T5" fmla="*/ 18551 h 21600"/>
                  <a:gd name="T6" fmla="*/ 13192 w 21600"/>
                  <a:gd name="T7" fmla="*/ 18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600" y="3085"/>
                    </a:moveTo>
                    <a:lnTo>
                      <a:pt x="4800" y="3085"/>
                    </a:lnTo>
                    <a:lnTo>
                      <a:pt x="0" y="6171"/>
                    </a:lnTo>
                    <a:lnTo>
                      <a:pt x="2400" y="7714"/>
                    </a:lnTo>
                    <a:lnTo>
                      <a:pt x="2400" y="12342"/>
                    </a:lnTo>
                    <a:lnTo>
                      <a:pt x="4800" y="15428"/>
                    </a:lnTo>
                    <a:lnTo>
                      <a:pt x="14399" y="21599"/>
                    </a:lnTo>
                    <a:lnTo>
                      <a:pt x="16799" y="18514"/>
                    </a:lnTo>
                    <a:lnTo>
                      <a:pt x="16799" y="16971"/>
                    </a:lnTo>
                    <a:lnTo>
                      <a:pt x="19199" y="13885"/>
                    </a:lnTo>
                    <a:lnTo>
                      <a:pt x="21599" y="13885"/>
                    </a:lnTo>
                    <a:lnTo>
                      <a:pt x="21599" y="10800"/>
                    </a:lnTo>
                    <a:lnTo>
                      <a:pt x="19199" y="7714"/>
                    </a:lnTo>
                    <a:lnTo>
                      <a:pt x="19199" y="4628"/>
                    </a:lnTo>
                    <a:lnTo>
                      <a:pt x="11999" y="0"/>
                    </a:lnTo>
                    <a:lnTo>
                      <a:pt x="9600" y="3085"/>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38" name="AutoShape 54">
                <a:extLst>
                  <a:ext uri="{FF2B5EF4-FFF2-40B4-BE49-F238E27FC236}">
                    <a16:creationId xmlns:a16="http://schemas.microsoft.com/office/drawing/2014/main" id="{FCD585B0-4035-403A-87DF-3CC241AD11B0}"/>
                  </a:ext>
                </a:extLst>
              </p:cNvPr>
              <p:cNvSpPr>
                <a:spLocks/>
              </p:cNvSpPr>
              <p:nvPr/>
            </p:nvSpPr>
            <p:spPr bwMode="auto">
              <a:xfrm>
                <a:off x="375957" y="1192532"/>
                <a:ext cx="147746" cy="79503"/>
              </a:xfrm>
              <a:custGeom>
                <a:avLst/>
                <a:gdLst>
                  <a:gd name="T0" fmla="*/ 73873 w 21600"/>
                  <a:gd name="T1" fmla="*/ 39752 h 21600"/>
                  <a:gd name="T2" fmla="*/ 73873 w 21600"/>
                  <a:gd name="T3" fmla="*/ 39752 h 21600"/>
                  <a:gd name="T4" fmla="*/ 73873 w 21600"/>
                  <a:gd name="T5" fmla="*/ 39752 h 21600"/>
                  <a:gd name="T6" fmla="*/ 73873 w 21600"/>
                  <a:gd name="T7" fmla="*/ 397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623" y="21600"/>
                    </a:moveTo>
                    <a:lnTo>
                      <a:pt x="7200" y="20879"/>
                    </a:lnTo>
                    <a:lnTo>
                      <a:pt x="7200" y="20160"/>
                    </a:lnTo>
                    <a:lnTo>
                      <a:pt x="3388" y="20160"/>
                    </a:lnTo>
                    <a:lnTo>
                      <a:pt x="2964" y="20879"/>
                    </a:lnTo>
                    <a:lnTo>
                      <a:pt x="2541" y="20879"/>
                    </a:lnTo>
                    <a:lnTo>
                      <a:pt x="2541" y="21600"/>
                    </a:lnTo>
                    <a:lnTo>
                      <a:pt x="2117" y="21600"/>
                    </a:lnTo>
                    <a:lnTo>
                      <a:pt x="2117" y="20160"/>
                    </a:lnTo>
                    <a:lnTo>
                      <a:pt x="1270" y="20160"/>
                    </a:lnTo>
                    <a:lnTo>
                      <a:pt x="1694" y="18720"/>
                    </a:lnTo>
                    <a:lnTo>
                      <a:pt x="0" y="13680"/>
                    </a:lnTo>
                    <a:lnTo>
                      <a:pt x="1694" y="13680"/>
                    </a:lnTo>
                    <a:lnTo>
                      <a:pt x="4235" y="10800"/>
                    </a:lnTo>
                    <a:lnTo>
                      <a:pt x="5929" y="12239"/>
                    </a:lnTo>
                    <a:lnTo>
                      <a:pt x="6352" y="10800"/>
                    </a:lnTo>
                    <a:lnTo>
                      <a:pt x="5929" y="9360"/>
                    </a:lnTo>
                    <a:lnTo>
                      <a:pt x="5929" y="5759"/>
                    </a:lnTo>
                    <a:lnTo>
                      <a:pt x="8047" y="4319"/>
                    </a:lnTo>
                    <a:lnTo>
                      <a:pt x="10588" y="1439"/>
                    </a:lnTo>
                    <a:lnTo>
                      <a:pt x="11011" y="719"/>
                    </a:lnTo>
                    <a:lnTo>
                      <a:pt x="11011" y="0"/>
                    </a:lnTo>
                    <a:lnTo>
                      <a:pt x="11858" y="0"/>
                    </a:lnTo>
                    <a:lnTo>
                      <a:pt x="12282" y="1439"/>
                    </a:lnTo>
                    <a:lnTo>
                      <a:pt x="14823" y="1439"/>
                    </a:lnTo>
                    <a:lnTo>
                      <a:pt x="15247" y="0"/>
                    </a:lnTo>
                    <a:lnTo>
                      <a:pt x="16941" y="0"/>
                    </a:lnTo>
                    <a:lnTo>
                      <a:pt x="16941" y="1439"/>
                    </a:lnTo>
                    <a:lnTo>
                      <a:pt x="17364" y="2159"/>
                    </a:lnTo>
                    <a:lnTo>
                      <a:pt x="18211" y="2879"/>
                    </a:lnTo>
                    <a:lnTo>
                      <a:pt x="20329" y="2879"/>
                    </a:lnTo>
                    <a:lnTo>
                      <a:pt x="21599" y="5759"/>
                    </a:lnTo>
                    <a:lnTo>
                      <a:pt x="21599" y="6479"/>
                    </a:lnTo>
                    <a:lnTo>
                      <a:pt x="21176" y="6479"/>
                    </a:lnTo>
                    <a:lnTo>
                      <a:pt x="20752" y="7199"/>
                    </a:lnTo>
                    <a:lnTo>
                      <a:pt x="20329" y="8640"/>
                    </a:lnTo>
                    <a:lnTo>
                      <a:pt x="20329" y="12239"/>
                    </a:lnTo>
                    <a:lnTo>
                      <a:pt x="19058" y="14399"/>
                    </a:lnTo>
                    <a:lnTo>
                      <a:pt x="19482" y="15839"/>
                    </a:lnTo>
                    <a:lnTo>
                      <a:pt x="14399" y="16560"/>
                    </a:lnTo>
                    <a:lnTo>
                      <a:pt x="9317" y="20160"/>
                    </a:lnTo>
                    <a:lnTo>
                      <a:pt x="7623" y="2160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39" name="AutoShape 55">
                <a:extLst>
                  <a:ext uri="{FF2B5EF4-FFF2-40B4-BE49-F238E27FC236}">
                    <a16:creationId xmlns:a16="http://schemas.microsoft.com/office/drawing/2014/main" id="{1B489FF1-F262-4A41-825D-86737FAA5D8F}"/>
                  </a:ext>
                </a:extLst>
              </p:cNvPr>
              <p:cNvSpPr>
                <a:spLocks/>
              </p:cNvSpPr>
              <p:nvPr/>
            </p:nvSpPr>
            <p:spPr bwMode="auto">
              <a:xfrm>
                <a:off x="311319" y="1242883"/>
                <a:ext cx="79150" cy="55653"/>
              </a:xfrm>
              <a:custGeom>
                <a:avLst/>
                <a:gdLst>
                  <a:gd name="T0" fmla="*/ 39575 w 21600"/>
                  <a:gd name="T1" fmla="*/ 27827 h 21600"/>
                  <a:gd name="T2" fmla="*/ 39575 w 21600"/>
                  <a:gd name="T3" fmla="*/ 27827 h 21600"/>
                  <a:gd name="T4" fmla="*/ 39575 w 21600"/>
                  <a:gd name="T5" fmla="*/ 27827 h 21600"/>
                  <a:gd name="T6" fmla="*/ 39575 w 21600"/>
                  <a:gd name="T7" fmla="*/ 278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000" y="3085"/>
                    </a:moveTo>
                    <a:lnTo>
                      <a:pt x="7999" y="4114"/>
                    </a:lnTo>
                    <a:lnTo>
                      <a:pt x="3199" y="8228"/>
                    </a:lnTo>
                    <a:lnTo>
                      <a:pt x="0" y="15428"/>
                    </a:lnTo>
                    <a:lnTo>
                      <a:pt x="799" y="15428"/>
                    </a:lnTo>
                    <a:lnTo>
                      <a:pt x="799" y="14400"/>
                    </a:lnTo>
                    <a:lnTo>
                      <a:pt x="2399" y="14400"/>
                    </a:lnTo>
                    <a:lnTo>
                      <a:pt x="3199" y="15428"/>
                    </a:lnTo>
                    <a:lnTo>
                      <a:pt x="3199" y="17485"/>
                    </a:lnTo>
                    <a:lnTo>
                      <a:pt x="2399" y="20571"/>
                    </a:lnTo>
                    <a:lnTo>
                      <a:pt x="6399" y="20571"/>
                    </a:lnTo>
                    <a:lnTo>
                      <a:pt x="7999" y="21600"/>
                    </a:lnTo>
                    <a:lnTo>
                      <a:pt x="8799" y="21600"/>
                    </a:lnTo>
                    <a:lnTo>
                      <a:pt x="13600" y="17485"/>
                    </a:lnTo>
                    <a:lnTo>
                      <a:pt x="12000" y="15428"/>
                    </a:lnTo>
                    <a:lnTo>
                      <a:pt x="14400" y="14400"/>
                    </a:lnTo>
                    <a:lnTo>
                      <a:pt x="14400" y="16457"/>
                    </a:lnTo>
                    <a:lnTo>
                      <a:pt x="15200" y="17485"/>
                    </a:lnTo>
                    <a:lnTo>
                      <a:pt x="16000" y="16457"/>
                    </a:lnTo>
                    <a:lnTo>
                      <a:pt x="17600" y="16457"/>
                    </a:lnTo>
                    <a:lnTo>
                      <a:pt x="20000" y="13371"/>
                    </a:lnTo>
                    <a:lnTo>
                      <a:pt x="20000" y="14400"/>
                    </a:lnTo>
                    <a:lnTo>
                      <a:pt x="20800" y="15428"/>
                    </a:lnTo>
                    <a:lnTo>
                      <a:pt x="21600" y="15428"/>
                    </a:lnTo>
                    <a:lnTo>
                      <a:pt x="21600" y="12342"/>
                    </a:lnTo>
                    <a:lnTo>
                      <a:pt x="20800" y="12342"/>
                    </a:lnTo>
                    <a:lnTo>
                      <a:pt x="21600" y="11314"/>
                    </a:lnTo>
                    <a:lnTo>
                      <a:pt x="21600" y="9257"/>
                    </a:lnTo>
                    <a:lnTo>
                      <a:pt x="20000" y="9257"/>
                    </a:lnTo>
                    <a:lnTo>
                      <a:pt x="20800" y="7199"/>
                    </a:lnTo>
                    <a:lnTo>
                      <a:pt x="17600" y="0"/>
                    </a:lnTo>
                    <a:lnTo>
                      <a:pt x="15200" y="2057"/>
                    </a:lnTo>
                    <a:lnTo>
                      <a:pt x="12000" y="3085"/>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40" name="AutoShape 56">
                <a:extLst>
                  <a:ext uri="{FF2B5EF4-FFF2-40B4-BE49-F238E27FC236}">
                    <a16:creationId xmlns:a16="http://schemas.microsoft.com/office/drawing/2014/main" id="{702A08B6-81A1-4D6D-A65B-254C187126E8}"/>
                  </a:ext>
                </a:extLst>
              </p:cNvPr>
              <p:cNvSpPr>
                <a:spLocks/>
              </p:cNvSpPr>
              <p:nvPr/>
            </p:nvSpPr>
            <p:spPr bwMode="auto">
              <a:xfrm>
                <a:off x="118723" y="1134230"/>
                <a:ext cx="230852" cy="241158"/>
              </a:xfrm>
              <a:custGeom>
                <a:avLst/>
                <a:gdLst>
                  <a:gd name="T0" fmla="*/ 115426 w 21600"/>
                  <a:gd name="T1" fmla="*/ 120579 h 21600"/>
                  <a:gd name="T2" fmla="*/ 115426 w 21600"/>
                  <a:gd name="T3" fmla="*/ 120579 h 21600"/>
                  <a:gd name="T4" fmla="*/ 115426 w 21600"/>
                  <a:gd name="T5" fmla="*/ 120579 h 21600"/>
                  <a:gd name="T6" fmla="*/ 115426 w 21600"/>
                  <a:gd name="T7" fmla="*/ 12057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139" y="13767"/>
                    </a:moveTo>
                    <a:lnTo>
                      <a:pt x="18865" y="14004"/>
                    </a:lnTo>
                    <a:lnTo>
                      <a:pt x="18865" y="15428"/>
                    </a:lnTo>
                    <a:lnTo>
                      <a:pt x="19139" y="15428"/>
                    </a:lnTo>
                    <a:lnTo>
                      <a:pt x="19139" y="15903"/>
                    </a:lnTo>
                    <a:lnTo>
                      <a:pt x="20506" y="17090"/>
                    </a:lnTo>
                    <a:lnTo>
                      <a:pt x="20506" y="17802"/>
                    </a:lnTo>
                    <a:lnTo>
                      <a:pt x="19139" y="18514"/>
                    </a:lnTo>
                    <a:lnTo>
                      <a:pt x="16678" y="18514"/>
                    </a:lnTo>
                    <a:lnTo>
                      <a:pt x="15584" y="18276"/>
                    </a:lnTo>
                    <a:lnTo>
                      <a:pt x="15037" y="18276"/>
                    </a:lnTo>
                    <a:lnTo>
                      <a:pt x="13944" y="18751"/>
                    </a:lnTo>
                    <a:lnTo>
                      <a:pt x="13670" y="19701"/>
                    </a:lnTo>
                    <a:lnTo>
                      <a:pt x="13670" y="20175"/>
                    </a:lnTo>
                    <a:lnTo>
                      <a:pt x="13944" y="20650"/>
                    </a:lnTo>
                    <a:lnTo>
                      <a:pt x="13124" y="21599"/>
                    </a:lnTo>
                    <a:lnTo>
                      <a:pt x="9843" y="20650"/>
                    </a:lnTo>
                    <a:lnTo>
                      <a:pt x="8749" y="19463"/>
                    </a:lnTo>
                    <a:lnTo>
                      <a:pt x="8749" y="19701"/>
                    </a:lnTo>
                    <a:lnTo>
                      <a:pt x="7929" y="18989"/>
                    </a:lnTo>
                    <a:lnTo>
                      <a:pt x="7382" y="18751"/>
                    </a:lnTo>
                    <a:lnTo>
                      <a:pt x="7108" y="18751"/>
                    </a:lnTo>
                    <a:lnTo>
                      <a:pt x="6835" y="18514"/>
                    </a:lnTo>
                    <a:lnTo>
                      <a:pt x="6288" y="18276"/>
                    </a:lnTo>
                    <a:lnTo>
                      <a:pt x="5741" y="17802"/>
                    </a:lnTo>
                    <a:lnTo>
                      <a:pt x="5468" y="17802"/>
                    </a:lnTo>
                    <a:lnTo>
                      <a:pt x="5468" y="17327"/>
                    </a:lnTo>
                    <a:lnTo>
                      <a:pt x="5194" y="17090"/>
                    </a:lnTo>
                    <a:lnTo>
                      <a:pt x="4921" y="17090"/>
                    </a:lnTo>
                    <a:lnTo>
                      <a:pt x="5468" y="16615"/>
                    </a:lnTo>
                    <a:lnTo>
                      <a:pt x="5468" y="10918"/>
                    </a:lnTo>
                    <a:lnTo>
                      <a:pt x="5194" y="10681"/>
                    </a:lnTo>
                    <a:lnTo>
                      <a:pt x="5194" y="10206"/>
                    </a:lnTo>
                    <a:lnTo>
                      <a:pt x="4921" y="9731"/>
                    </a:lnTo>
                    <a:lnTo>
                      <a:pt x="4374" y="9257"/>
                    </a:lnTo>
                    <a:lnTo>
                      <a:pt x="3007" y="8545"/>
                    </a:lnTo>
                    <a:lnTo>
                      <a:pt x="3007" y="8070"/>
                    </a:lnTo>
                    <a:lnTo>
                      <a:pt x="273" y="7120"/>
                    </a:lnTo>
                    <a:lnTo>
                      <a:pt x="273" y="6883"/>
                    </a:lnTo>
                    <a:lnTo>
                      <a:pt x="0" y="6646"/>
                    </a:lnTo>
                    <a:lnTo>
                      <a:pt x="0" y="6408"/>
                    </a:lnTo>
                    <a:lnTo>
                      <a:pt x="273" y="5934"/>
                    </a:lnTo>
                    <a:lnTo>
                      <a:pt x="546" y="5696"/>
                    </a:lnTo>
                    <a:lnTo>
                      <a:pt x="1913" y="5934"/>
                    </a:lnTo>
                    <a:lnTo>
                      <a:pt x="1913" y="4509"/>
                    </a:lnTo>
                    <a:lnTo>
                      <a:pt x="3007" y="4272"/>
                    </a:lnTo>
                    <a:lnTo>
                      <a:pt x="4101" y="4272"/>
                    </a:lnTo>
                    <a:lnTo>
                      <a:pt x="4921" y="4035"/>
                    </a:lnTo>
                    <a:lnTo>
                      <a:pt x="6015" y="3797"/>
                    </a:lnTo>
                    <a:lnTo>
                      <a:pt x="6288" y="3560"/>
                    </a:lnTo>
                    <a:lnTo>
                      <a:pt x="6835" y="3323"/>
                    </a:lnTo>
                    <a:lnTo>
                      <a:pt x="7382" y="3323"/>
                    </a:lnTo>
                    <a:lnTo>
                      <a:pt x="7929" y="3085"/>
                    </a:lnTo>
                    <a:lnTo>
                      <a:pt x="8749" y="3323"/>
                    </a:lnTo>
                    <a:lnTo>
                      <a:pt x="9569" y="1898"/>
                    </a:lnTo>
                    <a:lnTo>
                      <a:pt x="10663" y="1661"/>
                    </a:lnTo>
                    <a:lnTo>
                      <a:pt x="10663" y="1424"/>
                    </a:lnTo>
                    <a:lnTo>
                      <a:pt x="10936" y="1424"/>
                    </a:lnTo>
                    <a:lnTo>
                      <a:pt x="11483" y="949"/>
                    </a:lnTo>
                    <a:lnTo>
                      <a:pt x="12577" y="474"/>
                    </a:lnTo>
                    <a:lnTo>
                      <a:pt x="12850" y="0"/>
                    </a:lnTo>
                    <a:lnTo>
                      <a:pt x="13397" y="474"/>
                    </a:lnTo>
                    <a:lnTo>
                      <a:pt x="13670" y="949"/>
                    </a:lnTo>
                    <a:lnTo>
                      <a:pt x="14217" y="1186"/>
                    </a:lnTo>
                    <a:lnTo>
                      <a:pt x="14491" y="1661"/>
                    </a:lnTo>
                    <a:lnTo>
                      <a:pt x="14764" y="1898"/>
                    </a:lnTo>
                    <a:lnTo>
                      <a:pt x="15037" y="1898"/>
                    </a:lnTo>
                    <a:lnTo>
                      <a:pt x="15037" y="2136"/>
                    </a:lnTo>
                    <a:lnTo>
                      <a:pt x="14764" y="2373"/>
                    </a:lnTo>
                    <a:lnTo>
                      <a:pt x="14764" y="2848"/>
                    </a:lnTo>
                    <a:lnTo>
                      <a:pt x="15037" y="3085"/>
                    </a:lnTo>
                    <a:lnTo>
                      <a:pt x="15037" y="3560"/>
                    </a:lnTo>
                    <a:lnTo>
                      <a:pt x="15584" y="3797"/>
                    </a:lnTo>
                    <a:lnTo>
                      <a:pt x="16131" y="3797"/>
                    </a:lnTo>
                    <a:lnTo>
                      <a:pt x="16405" y="4035"/>
                    </a:lnTo>
                    <a:lnTo>
                      <a:pt x="16678" y="4509"/>
                    </a:lnTo>
                    <a:lnTo>
                      <a:pt x="16678" y="4747"/>
                    </a:lnTo>
                    <a:lnTo>
                      <a:pt x="16951" y="5221"/>
                    </a:lnTo>
                    <a:lnTo>
                      <a:pt x="17225" y="5459"/>
                    </a:lnTo>
                    <a:lnTo>
                      <a:pt x="17498" y="5934"/>
                    </a:lnTo>
                    <a:lnTo>
                      <a:pt x="18045" y="6171"/>
                    </a:lnTo>
                    <a:lnTo>
                      <a:pt x="18318" y="6171"/>
                    </a:lnTo>
                    <a:lnTo>
                      <a:pt x="18592" y="6408"/>
                    </a:lnTo>
                    <a:lnTo>
                      <a:pt x="18865" y="6408"/>
                    </a:lnTo>
                    <a:lnTo>
                      <a:pt x="19959" y="6883"/>
                    </a:lnTo>
                    <a:lnTo>
                      <a:pt x="20779" y="7120"/>
                    </a:lnTo>
                    <a:lnTo>
                      <a:pt x="21326" y="7358"/>
                    </a:lnTo>
                    <a:lnTo>
                      <a:pt x="21600" y="7358"/>
                    </a:lnTo>
                    <a:lnTo>
                      <a:pt x="21600" y="7595"/>
                    </a:lnTo>
                    <a:lnTo>
                      <a:pt x="21326" y="8070"/>
                    </a:lnTo>
                    <a:lnTo>
                      <a:pt x="21326" y="8545"/>
                    </a:lnTo>
                    <a:lnTo>
                      <a:pt x="21053" y="9257"/>
                    </a:lnTo>
                    <a:lnTo>
                      <a:pt x="20779" y="10681"/>
                    </a:lnTo>
                    <a:lnTo>
                      <a:pt x="19139" y="11868"/>
                    </a:lnTo>
                    <a:lnTo>
                      <a:pt x="18045" y="13292"/>
                    </a:lnTo>
                    <a:lnTo>
                      <a:pt x="18318" y="13292"/>
                    </a:lnTo>
                    <a:lnTo>
                      <a:pt x="18592" y="13054"/>
                    </a:lnTo>
                    <a:lnTo>
                      <a:pt x="18865" y="13054"/>
                    </a:lnTo>
                    <a:lnTo>
                      <a:pt x="19139" y="13292"/>
                    </a:lnTo>
                    <a:lnTo>
                      <a:pt x="19139" y="13767"/>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41" name="AutoShape 57">
                <a:extLst>
                  <a:ext uri="{FF2B5EF4-FFF2-40B4-BE49-F238E27FC236}">
                    <a16:creationId xmlns:a16="http://schemas.microsoft.com/office/drawing/2014/main" id="{97C1EDB4-9233-4A0D-80CC-B3D3696D0016}"/>
                  </a:ext>
                </a:extLst>
              </p:cNvPr>
              <p:cNvSpPr>
                <a:spLocks/>
              </p:cNvSpPr>
              <p:nvPr/>
            </p:nvSpPr>
            <p:spPr bwMode="auto">
              <a:xfrm>
                <a:off x="26382" y="1354186"/>
                <a:ext cx="58044" cy="119254"/>
              </a:xfrm>
              <a:custGeom>
                <a:avLst/>
                <a:gdLst>
                  <a:gd name="T0" fmla="*/ 29022 w 21600"/>
                  <a:gd name="T1" fmla="*/ 59627 h 21600"/>
                  <a:gd name="T2" fmla="*/ 29022 w 21600"/>
                  <a:gd name="T3" fmla="*/ 59627 h 21600"/>
                  <a:gd name="T4" fmla="*/ 29022 w 21600"/>
                  <a:gd name="T5" fmla="*/ 59627 h 21600"/>
                  <a:gd name="T6" fmla="*/ 29022 w 21600"/>
                  <a:gd name="T7" fmla="*/ 596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239" y="0"/>
                    </a:moveTo>
                    <a:lnTo>
                      <a:pt x="3239" y="7679"/>
                    </a:lnTo>
                    <a:lnTo>
                      <a:pt x="2159" y="9600"/>
                    </a:lnTo>
                    <a:lnTo>
                      <a:pt x="2159" y="11039"/>
                    </a:lnTo>
                    <a:lnTo>
                      <a:pt x="1079" y="12480"/>
                    </a:lnTo>
                    <a:lnTo>
                      <a:pt x="0" y="12959"/>
                    </a:lnTo>
                    <a:lnTo>
                      <a:pt x="0" y="15359"/>
                    </a:lnTo>
                    <a:lnTo>
                      <a:pt x="2159" y="16319"/>
                    </a:lnTo>
                    <a:lnTo>
                      <a:pt x="2159" y="20159"/>
                    </a:lnTo>
                    <a:lnTo>
                      <a:pt x="5399" y="21120"/>
                    </a:lnTo>
                    <a:lnTo>
                      <a:pt x="6479" y="21120"/>
                    </a:lnTo>
                    <a:lnTo>
                      <a:pt x="7560" y="20639"/>
                    </a:lnTo>
                    <a:lnTo>
                      <a:pt x="8640" y="20639"/>
                    </a:lnTo>
                    <a:lnTo>
                      <a:pt x="8640" y="21120"/>
                    </a:lnTo>
                    <a:lnTo>
                      <a:pt x="9720" y="21599"/>
                    </a:lnTo>
                    <a:lnTo>
                      <a:pt x="9720" y="20639"/>
                    </a:lnTo>
                    <a:lnTo>
                      <a:pt x="12959" y="17760"/>
                    </a:lnTo>
                    <a:lnTo>
                      <a:pt x="15120" y="17760"/>
                    </a:lnTo>
                    <a:lnTo>
                      <a:pt x="17280" y="16799"/>
                    </a:lnTo>
                    <a:lnTo>
                      <a:pt x="14040" y="15359"/>
                    </a:lnTo>
                    <a:lnTo>
                      <a:pt x="16200" y="14399"/>
                    </a:lnTo>
                    <a:lnTo>
                      <a:pt x="17280" y="12480"/>
                    </a:lnTo>
                    <a:lnTo>
                      <a:pt x="17280" y="10079"/>
                    </a:lnTo>
                    <a:lnTo>
                      <a:pt x="15120" y="7679"/>
                    </a:lnTo>
                    <a:lnTo>
                      <a:pt x="17280" y="5280"/>
                    </a:lnTo>
                    <a:lnTo>
                      <a:pt x="18360" y="3360"/>
                    </a:lnTo>
                    <a:lnTo>
                      <a:pt x="21600" y="1920"/>
                    </a:lnTo>
                    <a:lnTo>
                      <a:pt x="21600" y="960"/>
                    </a:lnTo>
                    <a:lnTo>
                      <a:pt x="18360" y="480"/>
                    </a:lnTo>
                    <a:lnTo>
                      <a:pt x="16200" y="0"/>
                    </a:lnTo>
                    <a:lnTo>
                      <a:pt x="15120" y="0"/>
                    </a:lnTo>
                    <a:lnTo>
                      <a:pt x="6479" y="480"/>
                    </a:lnTo>
                    <a:lnTo>
                      <a:pt x="3239"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42" name="AutoShape 58">
                <a:extLst>
                  <a:ext uri="{FF2B5EF4-FFF2-40B4-BE49-F238E27FC236}">
                    <a16:creationId xmlns:a16="http://schemas.microsoft.com/office/drawing/2014/main" id="{C1536997-DA1C-46AD-8D0C-ADD6607A3326}"/>
                  </a:ext>
                </a:extLst>
              </p:cNvPr>
              <p:cNvSpPr>
                <a:spLocks/>
              </p:cNvSpPr>
              <p:nvPr/>
            </p:nvSpPr>
            <p:spPr bwMode="auto">
              <a:xfrm>
                <a:off x="303404" y="1017627"/>
                <a:ext cx="150384" cy="235858"/>
              </a:xfrm>
              <a:custGeom>
                <a:avLst/>
                <a:gdLst>
                  <a:gd name="T0" fmla="*/ 75192 w 21600"/>
                  <a:gd name="T1" fmla="*/ 117929 h 21600"/>
                  <a:gd name="T2" fmla="*/ 75192 w 21600"/>
                  <a:gd name="T3" fmla="*/ 117929 h 21600"/>
                  <a:gd name="T4" fmla="*/ 75192 w 21600"/>
                  <a:gd name="T5" fmla="*/ 117929 h 21600"/>
                  <a:gd name="T6" fmla="*/ 75192 w 21600"/>
                  <a:gd name="T7" fmla="*/ 11792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6646" y="18202"/>
                    </a:moveTo>
                    <a:lnTo>
                      <a:pt x="6230" y="18202"/>
                    </a:lnTo>
                    <a:lnTo>
                      <a:pt x="5815" y="17959"/>
                    </a:lnTo>
                    <a:lnTo>
                      <a:pt x="4984" y="17959"/>
                    </a:lnTo>
                    <a:lnTo>
                      <a:pt x="3323" y="17474"/>
                    </a:lnTo>
                    <a:lnTo>
                      <a:pt x="2492" y="17474"/>
                    </a:lnTo>
                    <a:lnTo>
                      <a:pt x="2492" y="17231"/>
                    </a:lnTo>
                    <a:lnTo>
                      <a:pt x="1246" y="14076"/>
                    </a:lnTo>
                    <a:lnTo>
                      <a:pt x="1661" y="13833"/>
                    </a:lnTo>
                    <a:lnTo>
                      <a:pt x="1246" y="13591"/>
                    </a:lnTo>
                    <a:lnTo>
                      <a:pt x="830" y="13105"/>
                    </a:lnTo>
                    <a:lnTo>
                      <a:pt x="415" y="12862"/>
                    </a:lnTo>
                    <a:lnTo>
                      <a:pt x="0" y="12377"/>
                    </a:lnTo>
                    <a:lnTo>
                      <a:pt x="0" y="11892"/>
                    </a:lnTo>
                    <a:lnTo>
                      <a:pt x="2076" y="10678"/>
                    </a:lnTo>
                    <a:lnTo>
                      <a:pt x="1661" y="10678"/>
                    </a:lnTo>
                    <a:lnTo>
                      <a:pt x="1661" y="10435"/>
                    </a:lnTo>
                    <a:lnTo>
                      <a:pt x="1246" y="10435"/>
                    </a:lnTo>
                    <a:lnTo>
                      <a:pt x="1246" y="10193"/>
                    </a:lnTo>
                    <a:lnTo>
                      <a:pt x="2492" y="9222"/>
                    </a:lnTo>
                    <a:lnTo>
                      <a:pt x="3738" y="9222"/>
                    </a:lnTo>
                    <a:lnTo>
                      <a:pt x="3738" y="7523"/>
                    </a:lnTo>
                    <a:lnTo>
                      <a:pt x="3323" y="7523"/>
                    </a:lnTo>
                    <a:lnTo>
                      <a:pt x="3323" y="7038"/>
                    </a:lnTo>
                    <a:lnTo>
                      <a:pt x="3738" y="7038"/>
                    </a:lnTo>
                    <a:lnTo>
                      <a:pt x="3738" y="6795"/>
                    </a:lnTo>
                    <a:lnTo>
                      <a:pt x="4153" y="6795"/>
                    </a:lnTo>
                    <a:lnTo>
                      <a:pt x="4153" y="6552"/>
                    </a:lnTo>
                    <a:lnTo>
                      <a:pt x="4569" y="6310"/>
                    </a:lnTo>
                    <a:lnTo>
                      <a:pt x="4569" y="5824"/>
                    </a:lnTo>
                    <a:lnTo>
                      <a:pt x="4153" y="5339"/>
                    </a:lnTo>
                    <a:lnTo>
                      <a:pt x="3738" y="4611"/>
                    </a:lnTo>
                    <a:lnTo>
                      <a:pt x="4984" y="4125"/>
                    </a:lnTo>
                    <a:lnTo>
                      <a:pt x="6230" y="3883"/>
                    </a:lnTo>
                    <a:lnTo>
                      <a:pt x="7476" y="3397"/>
                    </a:lnTo>
                    <a:lnTo>
                      <a:pt x="8307" y="3883"/>
                    </a:lnTo>
                    <a:lnTo>
                      <a:pt x="9138" y="3155"/>
                    </a:lnTo>
                    <a:lnTo>
                      <a:pt x="9138" y="485"/>
                    </a:lnTo>
                    <a:lnTo>
                      <a:pt x="13292" y="0"/>
                    </a:lnTo>
                    <a:lnTo>
                      <a:pt x="12876" y="728"/>
                    </a:lnTo>
                    <a:lnTo>
                      <a:pt x="13707" y="1456"/>
                    </a:lnTo>
                    <a:lnTo>
                      <a:pt x="15369" y="1698"/>
                    </a:lnTo>
                    <a:lnTo>
                      <a:pt x="15784" y="2426"/>
                    </a:lnTo>
                    <a:lnTo>
                      <a:pt x="14953" y="2912"/>
                    </a:lnTo>
                    <a:lnTo>
                      <a:pt x="14953" y="4853"/>
                    </a:lnTo>
                    <a:lnTo>
                      <a:pt x="16200" y="4853"/>
                    </a:lnTo>
                    <a:lnTo>
                      <a:pt x="17030" y="5096"/>
                    </a:lnTo>
                    <a:lnTo>
                      <a:pt x="17446" y="5096"/>
                    </a:lnTo>
                    <a:lnTo>
                      <a:pt x="15369" y="5096"/>
                    </a:lnTo>
                    <a:lnTo>
                      <a:pt x="15369" y="5339"/>
                    </a:lnTo>
                    <a:lnTo>
                      <a:pt x="16200" y="6067"/>
                    </a:lnTo>
                    <a:lnTo>
                      <a:pt x="16200" y="6552"/>
                    </a:lnTo>
                    <a:lnTo>
                      <a:pt x="15369" y="7038"/>
                    </a:lnTo>
                    <a:lnTo>
                      <a:pt x="14953" y="7038"/>
                    </a:lnTo>
                    <a:lnTo>
                      <a:pt x="14953" y="8008"/>
                    </a:lnTo>
                    <a:lnTo>
                      <a:pt x="15784" y="8251"/>
                    </a:lnTo>
                    <a:lnTo>
                      <a:pt x="15369" y="8251"/>
                    </a:lnTo>
                    <a:lnTo>
                      <a:pt x="13707" y="9222"/>
                    </a:lnTo>
                    <a:lnTo>
                      <a:pt x="13707" y="10435"/>
                    </a:lnTo>
                    <a:lnTo>
                      <a:pt x="13292" y="10678"/>
                    </a:lnTo>
                    <a:lnTo>
                      <a:pt x="13292" y="10921"/>
                    </a:lnTo>
                    <a:lnTo>
                      <a:pt x="12876" y="11164"/>
                    </a:lnTo>
                    <a:lnTo>
                      <a:pt x="13707" y="11649"/>
                    </a:lnTo>
                    <a:lnTo>
                      <a:pt x="15369" y="11406"/>
                    </a:lnTo>
                    <a:lnTo>
                      <a:pt x="16615" y="11406"/>
                    </a:lnTo>
                    <a:lnTo>
                      <a:pt x="18276" y="11892"/>
                    </a:lnTo>
                    <a:lnTo>
                      <a:pt x="18276" y="13105"/>
                    </a:lnTo>
                    <a:lnTo>
                      <a:pt x="19938" y="13348"/>
                    </a:lnTo>
                    <a:lnTo>
                      <a:pt x="20769" y="14076"/>
                    </a:lnTo>
                    <a:lnTo>
                      <a:pt x="21600" y="16017"/>
                    </a:lnTo>
                    <a:lnTo>
                      <a:pt x="21184" y="16017"/>
                    </a:lnTo>
                    <a:lnTo>
                      <a:pt x="21184" y="16260"/>
                    </a:lnTo>
                    <a:lnTo>
                      <a:pt x="20769" y="16746"/>
                    </a:lnTo>
                    <a:lnTo>
                      <a:pt x="19938" y="16746"/>
                    </a:lnTo>
                    <a:lnTo>
                      <a:pt x="18276" y="17474"/>
                    </a:lnTo>
                    <a:lnTo>
                      <a:pt x="16200" y="17959"/>
                    </a:lnTo>
                    <a:lnTo>
                      <a:pt x="16200" y="19173"/>
                    </a:lnTo>
                    <a:lnTo>
                      <a:pt x="16615" y="19173"/>
                    </a:lnTo>
                    <a:lnTo>
                      <a:pt x="16615" y="19901"/>
                    </a:lnTo>
                    <a:lnTo>
                      <a:pt x="15784" y="19901"/>
                    </a:lnTo>
                    <a:lnTo>
                      <a:pt x="14538" y="19658"/>
                    </a:lnTo>
                    <a:lnTo>
                      <a:pt x="12046" y="20629"/>
                    </a:lnTo>
                    <a:lnTo>
                      <a:pt x="9969" y="20871"/>
                    </a:lnTo>
                    <a:lnTo>
                      <a:pt x="7476" y="21357"/>
                    </a:lnTo>
                    <a:lnTo>
                      <a:pt x="5399" y="21600"/>
                    </a:lnTo>
                    <a:lnTo>
                      <a:pt x="5399" y="21114"/>
                    </a:lnTo>
                    <a:lnTo>
                      <a:pt x="6230" y="19658"/>
                    </a:lnTo>
                    <a:lnTo>
                      <a:pt x="6230" y="18930"/>
                    </a:lnTo>
                    <a:lnTo>
                      <a:pt x="6646" y="18202"/>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43" name="AutoShape 59">
                <a:extLst>
                  <a:ext uri="{FF2B5EF4-FFF2-40B4-BE49-F238E27FC236}">
                    <a16:creationId xmlns:a16="http://schemas.microsoft.com/office/drawing/2014/main" id="{5FBBB02A-D6CD-444B-9114-746C109392F6}"/>
                  </a:ext>
                </a:extLst>
              </p:cNvPr>
              <p:cNvSpPr>
                <a:spLocks/>
              </p:cNvSpPr>
              <p:nvPr/>
            </p:nvSpPr>
            <p:spPr bwMode="auto">
              <a:xfrm>
                <a:off x="267787" y="1065328"/>
                <a:ext cx="67278" cy="82154"/>
              </a:xfrm>
              <a:custGeom>
                <a:avLst/>
                <a:gdLst>
                  <a:gd name="T0" fmla="*/ 33639 w 21600"/>
                  <a:gd name="T1" fmla="*/ 41077 h 21600"/>
                  <a:gd name="T2" fmla="*/ 33639 w 21600"/>
                  <a:gd name="T3" fmla="*/ 41077 h 21600"/>
                  <a:gd name="T4" fmla="*/ 33639 w 21600"/>
                  <a:gd name="T5" fmla="*/ 41077 h 21600"/>
                  <a:gd name="T6" fmla="*/ 33639 w 21600"/>
                  <a:gd name="T7" fmla="*/ 410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269" y="21599"/>
                    </a:moveTo>
                    <a:lnTo>
                      <a:pt x="10330" y="20903"/>
                    </a:lnTo>
                    <a:lnTo>
                      <a:pt x="9391" y="20903"/>
                    </a:lnTo>
                    <a:lnTo>
                      <a:pt x="7513" y="20206"/>
                    </a:lnTo>
                    <a:lnTo>
                      <a:pt x="6573" y="19509"/>
                    </a:lnTo>
                    <a:lnTo>
                      <a:pt x="6573" y="18812"/>
                    </a:lnTo>
                    <a:lnTo>
                      <a:pt x="0" y="16025"/>
                    </a:lnTo>
                    <a:lnTo>
                      <a:pt x="2817" y="13935"/>
                    </a:lnTo>
                    <a:lnTo>
                      <a:pt x="2817" y="13238"/>
                    </a:lnTo>
                    <a:lnTo>
                      <a:pt x="3756" y="12541"/>
                    </a:lnTo>
                    <a:lnTo>
                      <a:pt x="3756" y="11845"/>
                    </a:lnTo>
                    <a:lnTo>
                      <a:pt x="4695" y="10451"/>
                    </a:lnTo>
                    <a:lnTo>
                      <a:pt x="5634" y="9754"/>
                    </a:lnTo>
                    <a:lnTo>
                      <a:pt x="5634" y="7664"/>
                    </a:lnTo>
                    <a:lnTo>
                      <a:pt x="6573" y="6967"/>
                    </a:lnTo>
                    <a:lnTo>
                      <a:pt x="7513" y="5574"/>
                    </a:lnTo>
                    <a:lnTo>
                      <a:pt x="9391" y="3483"/>
                    </a:lnTo>
                    <a:lnTo>
                      <a:pt x="10330" y="2090"/>
                    </a:lnTo>
                    <a:lnTo>
                      <a:pt x="13147" y="696"/>
                    </a:lnTo>
                    <a:lnTo>
                      <a:pt x="15026" y="0"/>
                    </a:lnTo>
                    <a:lnTo>
                      <a:pt x="18782" y="0"/>
                    </a:lnTo>
                    <a:lnTo>
                      <a:pt x="19721" y="696"/>
                    </a:lnTo>
                    <a:lnTo>
                      <a:pt x="20660" y="2090"/>
                    </a:lnTo>
                    <a:lnTo>
                      <a:pt x="20660" y="2787"/>
                    </a:lnTo>
                    <a:lnTo>
                      <a:pt x="21600" y="4180"/>
                    </a:lnTo>
                    <a:lnTo>
                      <a:pt x="20660" y="6270"/>
                    </a:lnTo>
                    <a:lnTo>
                      <a:pt x="19721" y="7664"/>
                    </a:lnTo>
                    <a:lnTo>
                      <a:pt x="18782" y="7664"/>
                    </a:lnTo>
                    <a:lnTo>
                      <a:pt x="18782" y="8361"/>
                    </a:lnTo>
                    <a:lnTo>
                      <a:pt x="19721" y="9058"/>
                    </a:lnTo>
                    <a:lnTo>
                      <a:pt x="19721" y="13935"/>
                    </a:lnTo>
                    <a:lnTo>
                      <a:pt x="16904" y="13935"/>
                    </a:lnTo>
                    <a:lnTo>
                      <a:pt x="15026" y="16025"/>
                    </a:lnTo>
                    <a:lnTo>
                      <a:pt x="14086" y="16722"/>
                    </a:lnTo>
                    <a:lnTo>
                      <a:pt x="14086" y="17419"/>
                    </a:lnTo>
                    <a:lnTo>
                      <a:pt x="15965" y="18116"/>
                    </a:lnTo>
                    <a:lnTo>
                      <a:pt x="11269" y="2159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44" name="AutoShape 60">
                <a:extLst>
                  <a:ext uri="{FF2B5EF4-FFF2-40B4-BE49-F238E27FC236}">
                    <a16:creationId xmlns:a16="http://schemas.microsoft.com/office/drawing/2014/main" id="{DFC52EBD-F9A3-46DB-B0D2-6CDF7D61C53D}"/>
                  </a:ext>
                </a:extLst>
              </p:cNvPr>
              <p:cNvSpPr>
                <a:spLocks/>
              </p:cNvSpPr>
              <p:nvPr/>
            </p:nvSpPr>
            <p:spPr bwMode="auto">
              <a:xfrm>
                <a:off x="255915" y="1126280"/>
                <a:ext cx="58043" cy="60953"/>
              </a:xfrm>
              <a:custGeom>
                <a:avLst/>
                <a:gdLst>
                  <a:gd name="T0" fmla="*/ 29022 w 21600"/>
                  <a:gd name="T1" fmla="*/ 30477 h 21600"/>
                  <a:gd name="T2" fmla="*/ 29022 w 21600"/>
                  <a:gd name="T3" fmla="*/ 30477 h 21600"/>
                  <a:gd name="T4" fmla="*/ 29022 w 21600"/>
                  <a:gd name="T5" fmla="*/ 30477 h 21600"/>
                  <a:gd name="T6" fmla="*/ 29022 w 21600"/>
                  <a:gd name="T7" fmla="*/ 304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319" y="0"/>
                    </a:moveTo>
                    <a:lnTo>
                      <a:pt x="11880" y="3756"/>
                    </a:lnTo>
                    <a:lnTo>
                      <a:pt x="11880" y="4695"/>
                    </a:lnTo>
                    <a:lnTo>
                      <a:pt x="12959" y="5634"/>
                    </a:lnTo>
                    <a:lnTo>
                      <a:pt x="15120" y="6573"/>
                    </a:lnTo>
                    <a:lnTo>
                      <a:pt x="16200" y="6573"/>
                    </a:lnTo>
                    <a:lnTo>
                      <a:pt x="17280" y="7513"/>
                    </a:lnTo>
                    <a:lnTo>
                      <a:pt x="17280" y="10330"/>
                    </a:lnTo>
                    <a:lnTo>
                      <a:pt x="18360" y="11269"/>
                    </a:lnTo>
                    <a:lnTo>
                      <a:pt x="19440" y="13147"/>
                    </a:lnTo>
                    <a:lnTo>
                      <a:pt x="21600" y="15026"/>
                    </a:lnTo>
                    <a:lnTo>
                      <a:pt x="19440" y="16904"/>
                    </a:lnTo>
                    <a:lnTo>
                      <a:pt x="17280" y="17843"/>
                    </a:lnTo>
                    <a:lnTo>
                      <a:pt x="16200" y="18782"/>
                    </a:lnTo>
                    <a:lnTo>
                      <a:pt x="16200" y="19721"/>
                    </a:lnTo>
                    <a:lnTo>
                      <a:pt x="15120" y="20660"/>
                    </a:lnTo>
                    <a:lnTo>
                      <a:pt x="15120" y="21599"/>
                    </a:lnTo>
                    <a:lnTo>
                      <a:pt x="12959" y="17843"/>
                    </a:lnTo>
                    <a:lnTo>
                      <a:pt x="10800" y="17843"/>
                    </a:lnTo>
                    <a:lnTo>
                      <a:pt x="10800" y="16904"/>
                    </a:lnTo>
                    <a:lnTo>
                      <a:pt x="9720" y="16904"/>
                    </a:lnTo>
                    <a:lnTo>
                      <a:pt x="7560" y="13147"/>
                    </a:lnTo>
                    <a:lnTo>
                      <a:pt x="7560" y="12208"/>
                    </a:lnTo>
                    <a:lnTo>
                      <a:pt x="8640" y="11269"/>
                    </a:lnTo>
                    <a:lnTo>
                      <a:pt x="8640" y="10330"/>
                    </a:lnTo>
                    <a:lnTo>
                      <a:pt x="0" y="2817"/>
                    </a:lnTo>
                    <a:lnTo>
                      <a:pt x="1079" y="2817"/>
                    </a:lnTo>
                    <a:lnTo>
                      <a:pt x="4319"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45" name="AutoShape 61">
                <a:extLst>
                  <a:ext uri="{FF2B5EF4-FFF2-40B4-BE49-F238E27FC236}">
                    <a16:creationId xmlns:a16="http://schemas.microsoft.com/office/drawing/2014/main" id="{38DD2DDC-452B-422C-A91E-1CC7DBE2E5F8}"/>
                  </a:ext>
                </a:extLst>
              </p:cNvPr>
              <p:cNvSpPr>
                <a:spLocks/>
              </p:cNvSpPr>
              <p:nvPr/>
            </p:nvSpPr>
            <p:spPr bwMode="auto">
              <a:xfrm>
                <a:off x="296808" y="1171331"/>
                <a:ext cx="23746" cy="34452"/>
              </a:xfrm>
              <a:custGeom>
                <a:avLst/>
                <a:gdLst>
                  <a:gd name="T0" fmla="*/ 11873 w 21600"/>
                  <a:gd name="T1" fmla="*/ 17226 h 21600"/>
                  <a:gd name="T2" fmla="*/ 11873 w 21600"/>
                  <a:gd name="T3" fmla="*/ 17226 h 21600"/>
                  <a:gd name="T4" fmla="*/ 11873 w 21600"/>
                  <a:gd name="T5" fmla="*/ 17226 h 21600"/>
                  <a:gd name="T6" fmla="*/ 11873 w 21600"/>
                  <a:gd name="T7" fmla="*/ 17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500" y="0"/>
                    </a:moveTo>
                    <a:lnTo>
                      <a:pt x="10800" y="0"/>
                    </a:lnTo>
                    <a:lnTo>
                      <a:pt x="2699" y="4984"/>
                    </a:lnTo>
                    <a:lnTo>
                      <a:pt x="0" y="9969"/>
                    </a:lnTo>
                    <a:lnTo>
                      <a:pt x="2699" y="11630"/>
                    </a:lnTo>
                    <a:lnTo>
                      <a:pt x="2699" y="13292"/>
                    </a:lnTo>
                    <a:lnTo>
                      <a:pt x="13500" y="19938"/>
                    </a:lnTo>
                    <a:lnTo>
                      <a:pt x="21600" y="21600"/>
                    </a:lnTo>
                    <a:lnTo>
                      <a:pt x="1350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46" name="AutoShape 62">
                <a:extLst>
                  <a:ext uri="{FF2B5EF4-FFF2-40B4-BE49-F238E27FC236}">
                    <a16:creationId xmlns:a16="http://schemas.microsoft.com/office/drawing/2014/main" id="{FA130650-846E-432A-A53F-E90DED3184A1}"/>
                  </a:ext>
                </a:extLst>
              </p:cNvPr>
              <p:cNvSpPr>
                <a:spLocks/>
              </p:cNvSpPr>
              <p:nvPr/>
            </p:nvSpPr>
            <p:spPr bwMode="auto">
              <a:xfrm>
                <a:off x="-1" y="1009677"/>
                <a:ext cx="101576" cy="111304"/>
              </a:xfrm>
              <a:custGeom>
                <a:avLst/>
                <a:gdLst>
                  <a:gd name="T0" fmla="*/ 50788 w 21600"/>
                  <a:gd name="T1" fmla="*/ 55652 h 21600"/>
                  <a:gd name="T2" fmla="*/ 50788 w 21600"/>
                  <a:gd name="T3" fmla="*/ 55652 h 21600"/>
                  <a:gd name="T4" fmla="*/ 50788 w 21600"/>
                  <a:gd name="T5" fmla="*/ 55652 h 21600"/>
                  <a:gd name="T6" fmla="*/ 50788 w 21600"/>
                  <a:gd name="T7" fmla="*/ 556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131" y="7714"/>
                    </a:moveTo>
                    <a:lnTo>
                      <a:pt x="17897" y="7714"/>
                    </a:lnTo>
                    <a:lnTo>
                      <a:pt x="16662" y="6685"/>
                    </a:lnTo>
                    <a:lnTo>
                      <a:pt x="16662" y="5142"/>
                    </a:lnTo>
                    <a:lnTo>
                      <a:pt x="16045" y="4628"/>
                    </a:lnTo>
                    <a:lnTo>
                      <a:pt x="14811" y="5657"/>
                    </a:lnTo>
                    <a:lnTo>
                      <a:pt x="14194" y="5657"/>
                    </a:lnTo>
                    <a:lnTo>
                      <a:pt x="12959" y="4628"/>
                    </a:lnTo>
                    <a:lnTo>
                      <a:pt x="12342" y="4628"/>
                    </a:lnTo>
                    <a:lnTo>
                      <a:pt x="11725" y="3599"/>
                    </a:lnTo>
                    <a:lnTo>
                      <a:pt x="11725" y="3085"/>
                    </a:lnTo>
                    <a:lnTo>
                      <a:pt x="12342" y="2057"/>
                    </a:lnTo>
                    <a:lnTo>
                      <a:pt x="15428" y="514"/>
                    </a:lnTo>
                    <a:lnTo>
                      <a:pt x="11725" y="0"/>
                    </a:lnTo>
                    <a:lnTo>
                      <a:pt x="9257" y="1542"/>
                    </a:lnTo>
                    <a:lnTo>
                      <a:pt x="9257" y="3599"/>
                    </a:lnTo>
                    <a:lnTo>
                      <a:pt x="9874" y="3599"/>
                    </a:lnTo>
                    <a:lnTo>
                      <a:pt x="9874" y="4114"/>
                    </a:lnTo>
                    <a:lnTo>
                      <a:pt x="9257" y="4628"/>
                    </a:lnTo>
                    <a:lnTo>
                      <a:pt x="8640" y="5657"/>
                    </a:lnTo>
                    <a:lnTo>
                      <a:pt x="6171" y="6685"/>
                    </a:lnTo>
                    <a:lnTo>
                      <a:pt x="2468" y="5657"/>
                    </a:lnTo>
                    <a:lnTo>
                      <a:pt x="617" y="6171"/>
                    </a:lnTo>
                    <a:lnTo>
                      <a:pt x="0" y="6685"/>
                    </a:lnTo>
                    <a:lnTo>
                      <a:pt x="0" y="8228"/>
                    </a:lnTo>
                    <a:lnTo>
                      <a:pt x="617" y="9257"/>
                    </a:lnTo>
                    <a:lnTo>
                      <a:pt x="1851" y="9257"/>
                    </a:lnTo>
                    <a:lnTo>
                      <a:pt x="3085" y="9771"/>
                    </a:lnTo>
                    <a:lnTo>
                      <a:pt x="4319" y="11828"/>
                    </a:lnTo>
                    <a:lnTo>
                      <a:pt x="4937" y="13885"/>
                    </a:lnTo>
                    <a:lnTo>
                      <a:pt x="4937" y="18514"/>
                    </a:lnTo>
                    <a:lnTo>
                      <a:pt x="4319" y="19028"/>
                    </a:lnTo>
                    <a:lnTo>
                      <a:pt x="4319" y="20571"/>
                    </a:lnTo>
                    <a:lnTo>
                      <a:pt x="4937" y="21085"/>
                    </a:lnTo>
                    <a:lnTo>
                      <a:pt x="6171" y="21600"/>
                    </a:lnTo>
                    <a:lnTo>
                      <a:pt x="8022" y="21600"/>
                    </a:lnTo>
                    <a:lnTo>
                      <a:pt x="9257" y="21085"/>
                    </a:lnTo>
                    <a:lnTo>
                      <a:pt x="12959" y="20057"/>
                    </a:lnTo>
                    <a:lnTo>
                      <a:pt x="16662" y="18514"/>
                    </a:lnTo>
                    <a:lnTo>
                      <a:pt x="19131" y="16971"/>
                    </a:lnTo>
                    <a:lnTo>
                      <a:pt x="20365" y="15942"/>
                    </a:lnTo>
                    <a:lnTo>
                      <a:pt x="20982" y="14400"/>
                    </a:lnTo>
                    <a:lnTo>
                      <a:pt x="21600" y="13371"/>
                    </a:lnTo>
                    <a:lnTo>
                      <a:pt x="21600" y="12857"/>
                    </a:lnTo>
                    <a:lnTo>
                      <a:pt x="20982" y="12342"/>
                    </a:lnTo>
                    <a:lnTo>
                      <a:pt x="20982" y="11828"/>
                    </a:lnTo>
                    <a:lnTo>
                      <a:pt x="19748" y="9771"/>
                    </a:lnTo>
                    <a:lnTo>
                      <a:pt x="19748" y="8742"/>
                    </a:lnTo>
                    <a:lnTo>
                      <a:pt x="19131" y="8228"/>
                    </a:lnTo>
                    <a:lnTo>
                      <a:pt x="19131" y="7714"/>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47" name="AutoShape 63">
                <a:extLst>
                  <a:ext uri="{FF2B5EF4-FFF2-40B4-BE49-F238E27FC236}">
                    <a16:creationId xmlns:a16="http://schemas.microsoft.com/office/drawing/2014/main" id="{A2AA462E-8D13-4FD7-8113-527FC6EAFBE0}"/>
                  </a:ext>
                </a:extLst>
              </p:cNvPr>
              <p:cNvSpPr>
                <a:spLocks/>
              </p:cNvSpPr>
              <p:nvPr/>
            </p:nvSpPr>
            <p:spPr bwMode="auto">
              <a:xfrm>
                <a:off x="87063" y="901024"/>
                <a:ext cx="156980" cy="265008"/>
              </a:xfrm>
              <a:custGeom>
                <a:avLst/>
                <a:gdLst>
                  <a:gd name="T0" fmla="*/ 78490 w 21600"/>
                  <a:gd name="T1" fmla="*/ 132504 h 21600"/>
                  <a:gd name="T2" fmla="*/ 78490 w 21600"/>
                  <a:gd name="T3" fmla="*/ 132504 h 21600"/>
                  <a:gd name="T4" fmla="*/ 78490 w 21600"/>
                  <a:gd name="T5" fmla="*/ 132504 h 21600"/>
                  <a:gd name="T6" fmla="*/ 78490 w 21600"/>
                  <a:gd name="T7" fmla="*/ 13250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8000" y="216"/>
                    </a:moveTo>
                    <a:lnTo>
                      <a:pt x="7200" y="216"/>
                    </a:lnTo>
                    <a:lnTo>
                      <a:pt x="6400" y="0"/>
                    </a:lnTo>
                    <a:lnTo>
                      <a:pt x="5599" y="0"/>
                    </a:lnTo>
                    <a:lnTo>
                      <a:pt x="4800" y="216"/>
                    </a:lnTo>
                    <a:lnTo>
                      <a:pt x="2799" y="1728"/>
                    </a:lnTo>
                    <a:lnTo>
                      <a:pt x="3200" y="1944"/>
                    </a:lnTo>
                    <a:lnTo>
                      <a:pt x="3200" y="2808"/>
                    </a:lnTo>
                    <a:lnTo>
                      <a:pt x="2799" y="3456"/>
                    </a:lnTo>
                    <a:lnTo>
                      <a:pt x="1599" y="4104"/>
                    </a:lnTo>
                    <a:lnTo>
                      <a:pt x="1199" y="4752"/>
                    </a:lnTo>
                    <a:lnTo>
                      <a:pt x="799" y="5184"/>
                    </a:lnTo>
                    <a:lnTo>
                      <a:pt x="799" y="5616"/>
                    </a:lnTo>
                    <a:lnTo>
                      <a:pt x="1199" y="6048"/>
                    </a:lnTo>
                    <a:lnTo>
                      <a:pt x="2799" y="5832"/>
                    </a:lnTo>
                    <a:lnTo>
                      <a:pt x="2799" y="6048"/>
                    </a:lnTo>
                    <a:lnTo>
                      <a:pt x="2399" y="6264"/>
                    </a:lnTo>
                    <a:lnTo>
                      <a:pt x="2399" y="7128"/>
                    </a:lnTo>
                    <a:lnTo>
                      <a:pt x="2799" y="7559"/>
                    </a:lnTo>
                    <a:lnTo>
                      <a:pt x="3200" y="7776"/>
                    </a:lnTo>
                    <a:lnTo>
                      <a:pt x="4800" y="8208"/>
                    </a:lnTo>
                    <a:lnTo>
                      <a:pt x="4800" y="8856"/>
                    </a:lnTo>
                    <a:lnTo>
                      <a:pt x="4400" y="9072"/>
                    </a:lnTo>
                    <a:lnTo>
                      <a:pt x="4400" y="9287"/>
                    </a:lnTo>
                    <a:lnTo>
                      <a:pt x="3600" y="10151"/>
                    </a:lnTo>
                    <a:lnTo>
                      <a:pt x="3600" y="10368"/>
                    </a:lnTo>
                    <a:lnTo>
                      <a:pt x="4400" y="10800"/>
                    </a:lnTo>
                    <a:lnTo>
                      <a:pt x="6400" y="9936"/>
                    </a:lnTo>
                    <a:lnTo>
                      <a:pt x="8800" y="10151"/>
                    </a:lnTo>
                    <a:lnTo>
                      <a:pt x="7200" y="11015"/>
                    </a:lnTo>
                    <a:lnTo>
                      <a:pt x="6800" y="12312"/>
                    </a:lnTo>
                    <a:lnTo>
                      <a:pt x="8000" y="12312"/>
                    </a:lnTo>
                    <a:lnTo>
                      <a:pt x="8000" y="13824"/>
                    </a:lnTo>
                    <a:lnTo>
                      <a:pt x="4400" y="13824"/>
                    </a:lnTo>
                    <a:lnTo>
                      <a:pt x="4400" y="14903"/>
                    </a:lnTo>
                    <a:lnTo>
                      <a:pt x="5599" y="15119"/>
                    </a:lnTo>
                    <a:lnTo>
                      <a:pt x="4000" y="16416"/>
                    </a:lnTo>
                    <a:lnTo>
                      <a:pt x="4000" y="16632"/>
                    </a:lnTo>
                    <a:lnTo>
                      <a:pt x="3600" y="16632"/>
                    </a:lnTo>
                    <a:lnTo>
                      <a:pt x="3600" y="17280"/>
                    </a:lnTo>
                    <a:lnTo>
                      <a:pt x="4000" y="17280"/>
                    </a:lnTo>
                    <a:lnTo>
                      <a:pt x="7600" y="17712"/>
                    </a:lnTo>
                    <a:lnTo>
                      <a:pt x="9600" y="17280"/>
                    </a:lnTo>
                    <a:lnTo>
                      <a:pt x="10400" y="17064"/>
                    </a:lnTo>
                    <a:lnTo>
                      <a:pt x="10400" y="17495"/>
                    </a:lnTo>
                    <a:lnTo>
                      <a:pt x="8800" y="17927"/>
                    </a:lnTo>
                    <a:lnTo>
                      <a:pt x="4000" y="19008"/>
                    </a:lnTo>
                    <a:lnTo>
                      <a:pt x="0" y="21168"/>
                    </a:lnTo>
                    <a:lnTo>
                      <a:pt x="1999" y="21599"/>
                    </a:lnTo>
                    <a:lnTo>
                      <a:pt x="5599" y="20520"/>
                    </a:lnTo>
                    <a:lnTo>
                      <a:pt x="7200" y="20303"/>
                    </a:lnTo>
                    <a:lnTo>
                      <a:pt x="11600" y="20303"/>
                    </a:lnTo>
                    <a:lnTo>
                      <a:pt x="16800" y="19655"/>
                    </a:lnTo>
                    <a:lnTo>
                      <a:pt x="21600" y="18792"/>
                    </a:lnTo>
                    <a:lnTo>
                      <a:pt x="19200" y="17712"/>
                    </a:lnTo>
                    <a:lnTo>
                      <a:pt x="19600" y="17712"/>
                    </a:lnTo>
                    <a:lnTo>
                      <a:pt x="20000" y="17495"/>
                    </a:lnTo>
                    <a:lnTo>
                      <a:pt x="20400" y="17064"/>
                    </a:lnTo>
                    <a:lnTo>
                      <a:pt x="20400" y="15984"/>
                    </a:lnTo>
                    <a:lnTo>
                      <a:pt x="20000" y="15767"/>
                    </a:lnTo>
                    <a:lnTo>
                      <a:pt x="19600" y="15336"/>
                    </a:lnTo>
                    <a:lnTo>
                      <a:pt x="18000" y="14903"/>
                    </a:lnTo>
                    <a:lnTo>
                      <a:pt x="17600" y="14688"/>
                    </a:lnTo>
                    <a:lnTo>
                      <a:pt x="17200" y="14255"/>
                    </a:lnTo>
                    <a:lnTo>
                      <a:pt x="16800" y="12960"/>
                    </a:lnTo>
                    <a:lnTo>
                      <a:pt x="15600" y="11663"/>
                    </a:lnTo>
                    <a:lnTo>
                      <a:pt x="13200" y="10800"/>
                    </a:lnTo>
                    <a:lnTo>
                      <a:pt x="13200" y="10151"/>
                    </a:lnTo>
                    <a:lnTo>
                      <a:pt x="12800" y="9072"/>
                    </a:lnTo>
                    <a:lnTo>
                      <a:pt x="12000" y="7776"/>
                    </a:lnTo>
                    <a:lnTo>
                      <a:pt x="11199" y="7344"/>
                    </a:lnTo>
                    <a:lnTo>
                      <a:pt x="9600" y="6696"/>
                    </a:lnTo>
                    <a:lnTo>
                      <a:pt x="11199" y="4752"/>
                    </a:lnTo>
                    <a:lnTo>
                      <a:pt x="11199" y="4536"/>
                    </a:lnTo>
                    <a:lnTo>
                      <a:pt x="10800" y="4104"/>
                    </a:lnTo>
                    <a:lnTo>
                      <a:pt x="10400" y="3888"/>
                    </a:lnTo>
                    <a:lnTo>
                      <a:pt x="10400" y="3672"/>
                    </a:lnTo>
                    <a:lnTo>
                      <a:pt x="9600" y="3672"/>
                    </a:lnTo>
                    <a:lnTo>
                      <a:pt x="9200" y="3456"/>
                    </a:lnTo>
                    <a:lnTo>
                      <a:pt x="8800" y="3456"/>
                    </a:lnTo>
                    <a:lnTo>
                      <a:pt x="8800" y="3240"/>
                    </a:lnTo>
                    <a:lnTo>
                      <a:pt x="7200" y="3024"/>
                    </a:lnTo>
                    <a:lnTo>
                      <a:pt x="6800" y="3024"/>
                    </a:lnTo>
                    <a:lnTo>
                      <a:pt x="6800" y="2160"/>
                    </a:lnTo>
                    <a:lnTo>
                      <a:pt x="7200" y="1728"/>
                    </a:lnTo>
                    <a:lnTo>
                      <a:pt x="8000" y="1296"/>
                    </a:lnTo>
                    <a:lnTo>
                      <a:pt x="8000" y="864"/>
                    </a:lnTo>
                    <a:lnTo>
                      <a:pt x="8400" y="648"/>
                    </a:lnTo>
                    <a:lnTo>
                      <a:pt x="8000" y="432"/>
                    </a:lnTo>
                    <a:lnTo>
                      <a:pt x="8000" y="216"/>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48" name="AutoShape 64">
                <a:extLst>
                  <a:ext uri="{FF2B5EF4-FFF2-40B4-BE49-F238E27FC236}">
                    <a16:creationId xmlns:a16="http://schemas.microsoft.com/office/drawing/2014/main" id="{C0D90537-B840-4F5D-ADAA-55FACD51B8F3}"/>
                  </a:ext>
                </a:extLst>
              </p:cNvPr>
              <p:cNvSpPr>
                <a:spLocks/>
              </p:cNvSpPr>
              <p:nvPr/>
            </p:nvSpPr>
            <p:spPr bwMode="auto">
              <a:xfrm>
                <a:off x="55404" y="1009677"/>
                <a:ext cx="52767" cy="42402"/>
              </a:xfrm>
              <a:custGeom>
                <a:avLst/>
                <a:gdLst>
                  <a:gd name="T0" fmla="*/ 26384 w 21600"/>
                  <a:gd name="T1" fmla="*/ 21201 h 21600"/>
                  <a:gd name="T2" fmla="*/ 26384 w 21600"/>
                  <a:gd name="T3" fmla="*/ 21201 h 21600"/>
                  <a:gd name="T4" fmla="*/ 26384 w 21600"/>
                  <a:gd name="T5" fmla="*/ 21201 h 21600"/>
                  <a:gd name="T6" fmla="*/ 26384 w 21600"/>
                  <a:gd name="T7" fmla="*/ 2120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600" y="0"/>
                    </a:moveTo>
                    <a:lnTo>
                      <a:pt x="16799" y="0"/>
                    </a:lnTo>
                    <a:lnTo>
                      <a:pt x="17999" y="1349"/>
                    </a:lnTo>
                    <a:lnTo>
                      <a:pt x="19199" y="4050"/>
                    </a:lnTo>
                    <a:lnTo>
                      <a:pt x="20399" y="5399"/>
                    </a:lnTo>
                    <a:lnTo>
                      <a:pt x="21599" y="8100"/>
                    </a:lnTo>
                    <a:lnTo>
                      <a:pt x="21599" y="14849"/>
                    </a:lnTo>
                    <a:lnTo>
                      <a:pt x="19199" y="18900"/>
                    </a:lnTo>
                    <a:lnTo>
                      <a:pt x="16799" y="21600"/>
                    </a:lnTo>
                    <a:lnTo>
                      <a:pt x="15599" y="20250"/>
                    </a:lnTo>
                    <a:lnTo>
                      <a:pt x="11999" y="20250"/>
                    </a:lnTo>
                    <a:lnTo>
                      <a:pt x="9600" y="17550"/>
                    </a:lnTo>
                    <a:lnTo>
                      <a:pt x="9600" y="13499"/>
                    </a:lnTo>
                    <a:lnTo>
                      <a:pt x="8400" y="12149"/>
                    </a:lnTo>
                    <a:lnTo>
                      <a:pt x="6000" y="14849"/>
                    </a:lnTo>
                    <a:lnTo>
                      <a:pt x="4800" y="14849"/>
                    </a:lnTo>
                    <a:lnTo>
                      <a:pt x="2400" y="12149"/>
                    </a:lnTo>
                    <a:lnTo>
                      <a:pt x="1200" y="12149"/>
                    </a:lnTo>
                    <a:lnTo>
                      <a:pt x="0" y="9450"/>
                    </a:lnTo>
                    <a:lnTo>
                      <a:pt x="0" y="8100"/>
                    </a:lnTo>
                    <a:lnTo>
                      <a:pt x="1200" y="5399"/>
                    </a:lnTo>
                    <a:lnTo>
                      <a:pt x="9600" y="0"/>
                    </a:lnTo>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49" name="AutoShape 65">
                <a:extLst>
                  <a:ext uri="{FF2B5EF4-FFF2-40B4-BE49-F238E27FC236}">
                    <a16:creationId xmlns:a16="http://schemas.microsoft.com/office/drawing/2014/main" id="{9117CAAA-FEDF-48B5-90CF-CCD2230BE08E}"/>
                  </a:ext>
                </a:extLst>
              </p:cNvPr>
              <p:cNvSpPr>
                <a:spLocks/>
              </p:cNvSpPr>
              <p:nvPr/>
            </p:nvSpPr>
            <p:spPr bwMode="auto">
              <a:xfrm>
                <a:off x="352213" y="940775"/>
                <a:ext cx="52767" cy="82153"/>
              </a:xfrm>
              <a:custGeom>
                <a:avLst/>
                <a:gdLst>
                  <a:gd name="T0" fmla="*/ 26384 w 21600"/>
                  <a:gd name="T1" fmla="*/ 41077 h 21600"/>
                  <a:gd name="T2" fmla="*/ 26384 w 21600"/>
                  <a:gd name="T3" fmla="*/ 41077 h 21600"/>
                  <a:gd name="T4" fmla="*/ 26384 w 21600"/>
                  <a:gd name="T5" fmla="*/ 41077 h 21600"/>
                  <a:gd name="T6" fmla="*/ 26384 w 21600"/>
                  <a:gd name="T7" fmla="*/ 410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999" y="20206"/>
                    </a:moveTo>
                    <a:lnTo>
                      <a:pt x="17999" y="14632"/>
                    </a:lnTo>
                    <a:lnTo>
                      <a:pt x="16799" y="13238"/>
                    </a:lnTo>
                    <a:lnTo>
                      <a:pt x="17999" y="12541"/>
                    </a:lnTo>
                    <a:lnTo>
                      <a:pt x="17999" y="11148"/>
                    </a:lnTo>
                    <a:lnTo>
                      <a:pt x="19199" y="10451"/>
                    </a:lnTo>
                    <a:lnTo>
                      <a:pt x="21599" y="9754"/>
                    </a:lnTo>
                    <a:lnTo>
                      <a:pt x="21599" y="8361"/>
                    </a:lnTo>
                    <a:lnTo>
                      <a:pt x="20399" y="7664"/>
                    </a:lnTo>
                    <a:lnTo>
                      <a:pt x="20399" y="6270"/>
                    </a:lnTo>
                    <a:lnTo>
                      <a:pt x="19199" y="5574"/>
                    </a:lnTo>
                    <a:lnTo>
                      <a:pt x="17999" y="4180"/>
                    </a:lnTo>
                    <a:lnTo>
                      <a:pt x="17999" y="1393"/>
                    </a:lnTo>
                    <a:lnTo>
                      <a:pt x="16799" y="0"/>
                    </a:lnTo>
                    <a:lnTo>
                      <a:pt x="14399" y="0"/>
                    </a:lnTo>
                    <a:lnTo>
                      <a:pt x="1200" y="6967"/>
                    </a:lnTo>
                    <a:lnTo>
                      <a:pt x="1200" y="7664"/>
                    </a:lnTo>
                    <a:lnTo>
                      <a:pt x="0" y="9058"/>
                    </a:lnTo>
                    <a:lnTo>
                      <a:pt x="0" y="12541"/>
                    </a:lnTo>
                    <a:lnTo>
                      <a:pt x="1200" y="13935"/>
                    </a:lnTo>
                    <a:lnTo>
                      <a:pt x="1200" y="16025"/>
                    </a:lnTo>
                    <a:lnTo>
                      <a:pt x="6000" y="18812"/>
                    </a:lnTo>
                    <a:lnTo>
                      <a:pt x="6000" y="21599"/>
                    </a:lnTo>
                    <a:lnTo>
                      <a:pt x="17999" y="20206"/>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50" name="AutoShape 66">
                <a:extLst>
                  <a:ext uri="{FF2B5EF4-FFF2-40B4-BE49-F238E27FC236}">
                    <a16:creationId xmlns:a16="http://schemas.microsoft.com/office/drawing/2014/main" id="{569BD5BA-B6B2-4A8E-923C-3E3E49A57D58}"/>
                  </a:ext>
                </a:extLst>
              </p:cNvPr>
              <p:cNvSpPr>
                <a:spLocks/>
              </p:cNvSpPr>
              <p:nvPr/>
            </p:nvSpPr>
            <p:spPr bwMode="auto">
              <a:xfrm>
                <a:off x="440596" y="492913"/>
                <a:ext cx="245363" cy="516765"/>
              </a:xfrm>
              <a:custGeom>
                <a:avLst/>
                <a:gdLst>
                  <a:gd name="T0" fmla="*/ 122682 w 21600"/>
                  <a:gd name="T1" fmla="*/ 258383 h 21600"/>
                  <a:gd name="T2" fmla="*/ 122682 w 21600"/>
                  <a:gd name="T3" fmla="*/ 258383 h 21600"/>
                  <a:gd name="T4" fmla="*/ 122682 w 21600"/>
                  <a:gd name="T5" fmla="*/ 258383 h 21600"/>
                  <a:gd name="T6" fmla="*/ 122682 w 21600"/>
                  <a:gd name="T7" fmla="*/ 25838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5507"/>
                    </a:moveTo>
                    <a:lnTo>
                      <a:pt x="0" y="19384"/>
                    </a:lnTo>
                    <a:lnTo>
                      <a:pt x="1542" y="20381"/>
                    </a:lnTo>
                    <a:lnTo>
                      <a:pt x="2057" y="21489"/>
                    </a:lnTo>
                    <a:lnTo>
                      <a:pt x="3085" y="21599"/>
                    </a:lnTo>
                    <a:lnTo>
                      <a:pt x="4628" y="21378"/>
                    </a:lnTo>
                    <a:lnTo>
                      <a:pt x="4885" y="21156"/>
                    </a:lnTo>
                    <a:lnTo>
                      <a:pt x="5914" y="20713"/>
                    </a:lnTo>
                    <a:lnTo>
                      <a:pt x="6428" y="20603"/>
                    </a:lnTo>
                    <a:lnTo>
                      <a:pt x="6942" y="20603"/>
                    </a:lnTo>
                    <a:lnTo>
                      <a:pt x="6942" y="20492"/>
                    </a:lnTo>
                    <a:lnTo>
                      <a:pt x="7714" y="19938"/>
                    </a:lnTo>
                    <a:lnTo>
                      <a:pt x="8228" y="19163"/>
                    </a:lnTo>
                    <a:lnTo>
                      <a:pt x="8485" y="18498"/>
                    </a:lnTo>
                    <a:lnTo>
                      <a:pt x="8485" y="17723"/>
                    </a:lnTo>
                    <a:lnTo>
                      <a:pt x="10800" y="16615"/>
                    </a:lnTo>
                    <a:lnTo>
                      <a:pt x="11314" y="16393"/>
                    </a:lnTo>
                    <a:lnTo>
                      <a:pt x="11828" y="16061"/>
                    </a:lnTo>
                    <a:lnTo>
                      <a:pt x="11828" y="15840"/>
                    </a:lnTo>
                    <a:lnTo>
                      <a:pt x="12085" y="15618"/>
                    </a:lnTo>
                    <a:lnTo>
                      <a:pt x="12085" y="15396"/>
                    </a:lnTo>
                    <a:lnTo>
                      <a:pt x="11828" y="15396"/>
                    </a:lnTo>
                    <a:lnTo>
                      <a:pt x="11828" y="15064"/>
                    </a:lnTo>
                    <a:lnTo>
                      <a:pt x="11571" y="14843"/>
                    </a:lnTo>
                    <a:lnTo>
                      <a:pt x="10542" y="14621"/>
                    </a:lnTo>
                    <a:lnTo>
                      <a:pt x="10285" y="14621"/>
                    </a:lnTo>
                    <a:lnTo>
                      <a:pt x="10028" y="14510"/>
                    </a:lnTo>
                    <a:lnTo>
                      <a:pt x="9771" y="14510"/>
                    </a:lnTo>
                    <a:lnTo>
                      <a:pt x="10028" y="12627"/>
                    </a:lnTo>
                    <a:lnTo>
                      <a:pt x="10028" y="12738"/>
                    </a:lnTo>
                    <a:lnTo>
                      <a:pt x="10285" y="12516"/>
                    </a:lnTo>
                    <a:lnTo>
                      <a:pt x="10285" y="12073"/>
                    </a:lnTo>
                    <a:lnTo>
                      <a:pt x="10542" y="11741"/>
                    </a:lnTo>
                    <a:lnTo>
                      <a:pt x="11571" y="10855"/>
                    </a:lnTo>
                    <a:lnTo>
                      <a:pt x="12085" y="10744"/>
                    </a:lnTo>
                    <a:lnTo>
                      <a:pt x="12599" y="10523"/>
                    </a:lnTo>
                    <a:lnTo>
                      <a:pt x="13371" y="10412"/>
                    </a:lnTo>
                    <a:lnTo>
                      <a:pt x="13628" y="10190"/>
                    </a:lnTo>
                    <a:lnTo>
                      <a:pt x="14142" y="10190"/>
                    </a:lnTo>
                    <a:lnTo>
                      <a:pt x="14142" y="10079"/>
                    </a:lnTo>
                    <a:lnTo>
                      <a:pt x="14914" y="9747"/>
                    </a:lnTo>
                    <a:lnTo>
                      <a:pt x="15428" y="9415"/>
                    </a:lnTo>
                    <a:lnTo>
                      <a:pt x="15685" y="9083"/>
                    </a:lnTo>
                    <a:lnTo>
                      <a:pt x="15685" y="7753"/>
                    </a:lnTo>
                    <a:lnTo>
                      <a:pt x="17228" y="7199"/>
                    </a:lnTo>
                    <a:lnTo>
                      <a:pt x="18514" y="6646"/>
                    </a:lnTo>
                    <a:lnTo>
                      <a:pt x="20057" y="6535"/>
                    </a:lnTo>
                    <a:lnTo>
                      <a:pt x="21342" y="6646"/>
                    </a:lnTo>
                    <a:lnTo>
                      <a:pt x="21599" y="6535"/>
                    </a:lnTo>
                    <a:lnTo>
                      <a:pt x="21599" y="6424"/>
                    </a:lnTo>
                    <a:lnTo>
                      <a:pt x="21342" y="6313"/>
                    </a:lnTo>
                    <a:lnTo>
                      <a:pt x="20828" y="5870"/>
                    </a:lnTo>
                    <a:lnTo>
                      <a:pt x="19799" y="4763"/>
                    </a:lnTo>
                    <a:lnTo>
                      <a:pt x="19542" y="4430"/>
                    </a:lnTo>
                    <a:lnTo>
                      <a:pt x="19542" y="3987"/>
                    </a:lnTo>
                    <a:lnTo>
                      <a:pt x="20057" y="3766"/>
                    </a:lnTo>
                    <a:lnTo>
                      <a:pt x="20314" y="3544"/>
                    </a:lnTo>
                    <a:lnTo>
                      <a:pt x="20314" y="3323"/>
                    </a:lnTo>
                    <a:lnTo>
                      <a:pt x="20057" y="3101"/>
                    </a:lnTo>
                    <a:lnTo>
                      <a:pt x="19542" y="2769"/>
                    </a:lnTo>
                    <a:lnTo>
                      <a:pt x="18257" y="2326"/>
                    </a:lnTo>
                    <a:lnTo>
                      <a:pt x="18000" y="2104"/>
                    </a:lnTo>
                    <a:lnTo>
                      <a:pt x="17485" y="1772"/>
                    </a:lnTo>
                    <a:lnTo>
                      <a:pt x="16971" y="1550"/>
                    </a:lnTo>
                    <a:lnTo>
                      <a:pt x="16714" y="1329"/>
                    </a:lnTo>
                    <a:lnTo>
                      <a:pt x="16199" y="1218"/>
                    </a:lnTo>
                    <a:lnTo>
                      <a:pt x="15942" y="1107"/>
                    </a:lnTo>
                    <a:lnTo>
                      <a:pt x="15685" y="1107"/>
                    </a:lnTo>
                    <a:lnTo>
                      <a:pt x="15171" y="0"/>
                    </a:lnTo>
                    <a:lnTo>
                      <a:pt x="14657" y="221"/>
                    </a:lnTo>
                    <a:lnTo>
                      <a:pt x="14142" y="332"/>
                    </a:lnTo>
                    <a:lnTo>
                      <a:pt x="11314" y="1550"/>
                    </a:lnTo>
                    <a:lnTo>
                      <a:pt x="10028" y="2658"/>
                    </a:lnTo>
                    <a:lnTo>
                      <a:pt x="10028" y="2880"/>
                    </a:lnTo>
                    <a:lnTo>
                      <a:pt x="9771" y="3101"/>
                    </a:lnTo>
                    <a:lnTo>
                      <a:pt x="9257" y="3323"/>
                    </a:lnTo>
                    <a:lnTo>
                      <a:pt x="9257" y="4541"/>
                    </a:lnTo>
                    <a:lnTo>
                      <a:pt x="9000" y="4541"/>
                    </a:lnTo>
                    <a:lnTo>
                      <a:pt x="9000" y="4652"/>
                    </a:lnTo>
                    <a:lnTo>
                      <a:pt x="8485" y="4873"/>
                    </a:lnTo>
                    <a:lnTo>
                      <a:pt x="8228" y="5095"/>
                    </a:lnTo>
                    <a:lnTo>
                      <a:pt x="7199" y="5538"/>
                    </a:lnTo>
                    <a:lnTo>
                      <a:pt x="6942" y="5760"/>
                    </a:lnTo>
                    <a:lnTo>
                      <a:pt x="6428" y="5870"/>
                    </a:lnTo>
                    <a:lnTo>
                      <a:pt x="6171" y="5870"/>
                    </a:lnTo>
                    <a:lnTo>
                      <a:pt x="5914" y="6756"/>
                    </a:lnTo>
                    <a:lnTo>
                      <a:pt x="4628" y="7753"/>
                    </a:lnTo>
                    <a:lnTo>
                      <a:pt x="4371" y="9083"/>
                    </a:lnTo>
                    <a:lnTo>
                      <a:pt x="1542" y="9858"/>
                    </a:lnTo>
                    <a:lnTo>
                      <a:pt x="2057" y="10190"/>
                    </a:lnTo>
                    <a:lnTo>
                      <a:pt x="2057" y="12959"/>
                    </a:lnTo>
                    <a:lnTo>
                      <a:pt x="1800" y="14399"/>
                    </a:lnTo>
                    <a:lnTo>
                      <a:pt x="1800" y="14732"/>
                    </a:lnTo>
                    <a:lnTo>
                      <a:pt x="1542" y="14953"/>
                    </a:lnTo>
                    <a:lnTo>
                      <a:pt x="1542" y="15175"/>
                    </a:lnTo>
                    <a:lnTo>
                      <a:pt x="1028" y="15396"/>
                    </a:lnTo>
                    <a:lnTo>
                      <a:pt x="514" y="15507"/>
                    </a:lnTo>
                    <a:lnTo>
                      <a:pt x="0" y="15507"/>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51" name="AutoShape 67">
                <a:extLst>
                  <a:ext uri="{FF2B5EF4-FFF2-40B4-BE49-F238E27FC236}">
                    <a16:creationId xmlns:a16="http://schemas.microsoft.com/office/drawing/2014/main" id="{480DC55A-7A0C-449E-AC9B-D0445A4B3F96}"/>
                  </a:ext>
                </a:extLst>
              </p:cNvPr>
              <p:cNvSpPr>
                <a:spLocks/>
              </p:cNvSpPr>
              <p:nvPr/>
            </p:nvSpPr>
            <p:spPr bwMode="auto">
              <a:xfrm>
                <a:off x="612085" y="447862"/>
                <a:ext cx="180725" cy="410762"/>
              </a:xfrm>
              <a:custGeom>
                <a:avLst/>
                <a:gdLst>
                  <a:gd name="T0" fmla="*/ 90363 w 21600"/>
                  <a:gd name="T1" fmla="*/ 205381 h 21600"/>
                  <a:gd name="T2" fmla="*/ 90363 w 21600"/>
                  <a:gd name="T3" fmla="*/ 205381 h 21600"/>
                  <a:gd name="T4" fmla="*/ 90363 w 21600"/>
                  <a:gd name="T5" fmla="*/ 205381 h 21600"/>
                  <a:gd name="T6" fmla="*/ 90363 w 21600"/>
                  <a:gd name="T7" fmla="*/ 2053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767" y="3205"/>
                    </a:moveTo>
                    <a:lnTo>
                      <a:pt x="17767" y="4320"/>
                    </a:lnTo>
                    <a:lnTo>
                      <a:pt x="21251" y="5713"/>
                    </a:lnTo>
                    <a:lnTo>
                      <a:pt x="21251" y="7803"/>
                    </a:lnTo>
                    <a:lnTo>
                      <a:pt x="19161" y="8779"/>
                    </a:lnTo>
                    <a:lnTo>
                      <a:pt x="19509" y="8918"/>
                    </a:lnTo>
                    <a:lnTo>
                      <a:pt x="19509" y="9058"/>
                    </a:lnTo>
                    <a:lnTo>
                      <a:pt x="19858" y="9336"/>
                    </a:lnTo>
                    <a:lnTo>
                      <a:pt x="20206" y="9754"/>
                    </a:lnTo>
                    <a:lnTo>
                      <a:pt x="20554" y="10033"/>
                    </a:lnTo>
                    <a:lnTo>
                      <a:pt x="20554" y="10590"/>
                    </a:lnTo>
                    <a:lnTo>
                      <a:pt x="20206" y="11427"/>
                    </a:lnTo>
                    <a:lnTo>
                      <a:pt x="19858" y="12681"/>
                    </a:lnTo>
                    <a:lnTo>
                      <a:pt x="19858" y="14771"/>
                    </a:lnTo>
                    <a:lnTo>
                      <a:pt x="20554" y="15189"/>
                    </a:lnTo>
                    <a:lnTo>
                      <a:pt x="21251" y="15468"/>
                    </a:lnTo>
                    <a:lnTo>
                      <a:pt x="21599" y="16304"/>
                    </a:lnTo>
                    <a:lnTo>
                      <a:pt x="21599" y="18116"/>
                    </a:lnTo>
                    <a:lnTo>
                      <a:pt x="21251" y="18116"/>
                    </a:lnTo>
                    <a:lnTo>
                      <a:pt x="15677" y="20345"/>
                    </a:lnTo>
                    <a:lnTo>
                      <a:pt x="15677" y="20485"/>
                    </a:lnTo>
                    <a:lnTo>
                      <a:pt x="16025" y="20485"/>
                    </a:lnTo>
                    <a:lnTo>
                      <a:pt x="15329" y="20485"/>
                    </a:lnTo>
                    <a:lnTo>
                      <a:pt x="14632" y="20345"/>
                    </a:lnTo>
                    <a:lnTo>
                      <a:pt x="13935" y="20345"/>
                    </a:lnTo>
                    <a:lnTo>
                      <a:pt x="11845" y="20763"/>
                    </a:lnTo>
                    <a:lnTo>
                      <a:pt x="9406" y="21042"/>
                    </a:lnTo>
                    <a:lnTo>
                      <a:pt x="9058" y="21042"/>
                    </a:lnTo>
                    <a:lnTo>
                      <a:pt x="8361" y="21181"/>
                    </a:lnTo>
                    <a:lnTo>
                      <a:pt x="7664" y="21181"/>
                    </a:lnTo>
                    <a:lnTo>
                      <a:pt x="6619" y="21321"/>
                    </a:lnTo>
                    <a:lnTo>
                      <a:pt x="5922" y="21600"/>
                    </a:lnTo>
                    <a:lnTo>
                      <a:pt x="4180" y="21321"/>
                    </a:lnTo>
                    <a:lnTo>
                      <a:pt x="3832" y="21181"/>
                    </a:lnTo>
                    <a:lnTo>
                      <a:pt x="3483" y="21181"/>
                    </a:lnTo>
                    <a:lnTo>
                      <a:pt x="2787" y="20903"/>
                    </a:lnTo>
                    <a:lnTo>
                      <a:pt x="2090" y="20763"/>
                    </a:lnTo>
                    <a:lnTo>
                      <a:pt x="1045" y="20345"/>
                    </a:lnTo>
                    <a:lnTo>
                      <a:pt x="696" y="20067"/>
                    </a:lnTo>
                    <a:lnTo>
                      <a:pt x="696" y="15886"/>
                    </a:lnTo>
                    <a:lnTo>
                      <a:pt x="1045" y="15607"/>
                    </a:lnTo>
                    <a:lnTo>
                      <a:pt x="1393" y="15189"/>
                    </a:lnTo>
                    <a:lnTo>
                      <a:pt x="2090" y="14771"/>
                    </a:lnTo>
                    <a:lnTo>
                      <a:pt x="3483" y="14353"/>
                    </a:lnTo>
                    <a:lnTo>
                      <a:pt x="7316" y="12960"/>
                    </a:lnTo>
                    <a:lnTo>
                      <a:pt x="8012" y="12820"/>
                    </a:lnTo>
                    <a:lnTo>
                      <a:pt x="8709" y="12402"/>
                    </a:lnTo>
                    <a:lnTo>
                      <a:pt x="9754" y="11845"/>
                    </a:lnTo>
                    <a:lnTo>
                      <a:pt x="9754" y="11009"/>
                    </a:lnTo>
                    <a:lnTo>
                      <a:pt x="8361" y="10312"/>
                    </a:lnTo>
                    <a:lnTo>
                      <a:pt x="8709" y="10172"/>
                    </a:lnTo>
                    <a:lnTo>
                      <a:pt x="8709" y="10033"/>
                    </a:lnTo>
                    <a:lnTo>
                      <a:pt x="8361" y="9894"/>
                    </a:lnTo>
                    <a:lnTo>
                      <a:pt x="7316" y="9197"/>
                    </a:lnTo>
                    <a:lnTo>
                      <a:pt x="6619" y="8500"/>
                    </a:lnTo>
                    <a:lnTo>
                      <a:pt x="5922" y="7664"/>
                    </a:lnTo>
                    <a:lnTo>
                      <a:pt x="5922" y="6967"/>
                    </a:lnTo>
                    <a:lnTo>
                      <a:pt x="6967" y="6549"/>
                    </a:lnTo>
                    <a:lnTo>
                      <a:pt x="6967" y="6270"/>
                    </a:lnTo>
                    <a:lnTo>
                      <a:pt x="6270" y="5713"/>
                    </a:lnTo>
                    <a:lnTo>
                      <a:pt x="5574" y="5295"/>
                    </a:lnTo>
                    <a:lnTo>
                      <a:pt x="4180" y="4877"/>
                    </a:lnTo>
                    <a:lnTo>
                      <a:pt x="3832" y="4738"/>
                    </a:lnTo>
                    <a:lnTo>
                      <a:pt x="3832" y="4598"/>
                    </a:lnTo>
                    <a:lnTo>
                      <a:pt x="3135" y="4320"/>
                    </a:lnTo>
                    <a:lnTo>
                      <a:pt x="2787" y="3901"/>
                    </a:lnTo>
                    <a:lnTo>
                      <a:pt x="696" y="3344"/>
                    </a:lnTo>
                    <a:lnTo>
                      <a:pt x="0" y="1950"/>
                    </a:lnTo>
                    <a:lnTo>
                      <a:pt x="348" y="1811"/>
                    </a:lnTo>
                    <a:lnTo>
                      <a:pt x="1741" y="1393"/>
                    </a:lnTo>
                    <a:lnTo>
                      <a:pt x="3135" y="1114"/>
                    </a:lnTo>
                    <a:lnTo>
                      <a:pt x="4877" y="1114"/>
                    </a:lnTo>
                    <a:lnTo>
                      <a:pt x="6619" y="1532"/>
                    </a:lnTo>
                    <a:lnTo>
                      <a:pt x="6967" y="1672"/>
                    </a:lnTo>
                    <a:lnTo>
                      <a:pt x="8361" y="1672"/>
                    </a:lnTo>
                    <a:lnTo>
                      <a:pt x="10103" y="1532"/>
                    </a:lnTo>
                    <a:lnTo>
                      <a:pt x="11496" y="1393"/>
                    </a:lnTo>
                    <a:lnTo>
                      <a:pt x="12541" y="975"/>
                    </a:lnTo>
                    <a:lnTo>
                      <a:pt x="12541" y="836"/>
                    </a:lnTo>
                    <a:lnTo>
                      <a:pt x="12890" y="557"/>
                    </a:lnTo>
                    <a:lnTo>
                      <a:pt x="13238" y="418"/>
                    </a:lnTo>
                    <a:lnTo>
                      <a:pt x="13587" y="139"/>
                    </a:lnTo>
                    <a:lnTo>
                      <a:pt x="14283" y="139"/>
                    </a:lnTo>
                    <a:lnTo>
                      <a:pt x="14980" y="0"/>
                    </a:lnTo>
                    <a:lnTo>
                      <a:pt x="16025" y="139"/>
                    </a:lnTo>
                    <a:lnTo>
                      <a:pt x="21251" y="1254"/>
                    </a:lnTo>
                    <a:lnTo>
                      <a:pt x="20903" y="1393"/>
                    </a:lnTo>
                    <a:lnTo>
                      <a:pt x="20903" y="1532"/>
                    </a:lnTo>
                    <a:lnTo>
                      <a:pt x="20206" y="1811"/>
                    </a:lnTo>
                    <a:lnTo>
                      <a:pt x="19161" y="1950"/>
                    </a:lnTo>
                    <a:lnTo>
                      <a:pt x="17767" y="3205"/>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52" name="AutoShape 68">
                <a:extLst>
                  <a:ext uri="{FF2B5EF4-FFF2-40B4-BE49-F238E27FC236}">
                    <a16:creationId xmlns:a16="http://schemas.microsoft.com/office/drawing/2014/main" id="{3F1E7937-BAB1-4D34-91A6-3563701104BD}"/>
                  </a:ext>
                </a:extLst>
              </p:cNvPr>
              <p:cNvSpPr>
                <a:spLocks/>
              </p:cNvSpPr>
              <p:nvPr/>
            </p:nvSpPr>
            <p:spPr bwMode="auto">
              <a:xfrm>
                <a:off x="393106" y="1036178"/>
                <a:ext cx="79151" cy="111304"/>
              </a:xfrm>
              <a:custGeom>
                <a:avLst/>
                <a:gdLst>
                  <a:gd name="T0" fmla="*/ 39576 w 21600"/>
                  <a:gd name="T1" fmla="*/ 55652 h 21600"/>
                  <a:gd name="T2" fmla="*/ 39576 w 21600"/>
                  <a:gd name="T3" fmla="*/ 55652 h 21600"/>
                  <a:gd name="T4" fmla="*/ 39576 w 21600"/>
                  <a:gd name="T5" fmla="*/ 55652 h 21600"/>
                  <a:gd name="T6" fmla="*/ 39576 w 21600"/>
                  <a:gd name="T7" fmla="*/ 556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399" y="21600"/>
                    </a:moveTo>
                    <a:lnTo>
                      <a:pt x="7199" y="20571"/>
                    </a:lnTo>
                    <a:lnTo>
                      <a:pt x="4799" y="20571"/>
                    </a:lnTo>
                    <a:lnTo>
                      <a:pt x="1599" y="21085"/>
                    </a:lnTo>
                    <a:lnTo>
                      <a:pt x="0" y="20057"/>
                    </a:lnTo>
                    <a:lnTo>
                      <a:pt x="799" y="19542"/>
                    </a:lnTo>
                    <a:lnTo>
                      <a:pt x="799" y="19028"/>
                    </a:lnTo>
                    <a:lnTo>
                      <a:pt x="1599" y="18514"/>
                    </a:lnTo>
                    <a:lnTo>
                      <a:pt x="1599" y="15942"/>
                    </a:lnTo>
                    <a:lnTo>
                      <a:pt x="4799" y="13885"/>
                    </a:lnTo>
                    <a:lnTo>
                      <a:pt x="5599" y="13885"/>
                    </a:lnTo>
                    <a:lnTo>
                      <a:pt x="3999" y="13371"/>
                    </a:lnTo>
                    <a:lnTo>
                      <a:pt x="3999" y="11314"/>
                    </a:lnTo>
                    <a:lnTo>
                      <a:pt x="4799" y="11314"/>
                    </a:lnTo>
                    <a:lnTo>
                      <a:pt x="6399" y="10285"/>
                    </a:lnTo>
                    <a:lnTo>
                      <a:pt x="6399" y="9257"/>
                    </a:lnTo>
                    <a:lnTo>
                      <a:pt x="4799" y="7714"/>
                    </a:lnTo>
                    <a:lnTo>
                      <a:pt x="4799" y="7199"/>
                    </a:lnTo>
                    <a:lnTo>
                      <a:pt x="7999" y="7199"/>
                    </a:lnTo>
                    <a:lnTo>
                      <a:pt x="6399" y="6685"/>
                    </a:lnTo>
                    <a:lnTo>
                      <a:pt x="3999" y="6685"/>
                    </a:lnTo>
                    <a:lnTo>
                      <a:pt x="3999" y="3599"/>
                    </a:lnTo>
                    <a:lnTo>
                      <a:pt x="4799" y="4114"/>
                    </a:lnTo>
                    <a:lnTo>
                      <a:pt x="5599" y="3599"/>
                    </a:lnTo>
                    <a:lnTo>
                      <a:pt x="6399" y="3599"/>
                    </a:lnTo>
                    <a:lnTo>
                      <a:pt x="7999" y="2571"/>
                    </a:lnTo>
                    <a:lnTo>
                      <a:pt x="12800" y="0"/>
                    </a:lnTo>
                    <a:lnTo>
                      <a:pt x="15200" y="514"/>
                    </a:lnTo>
                    <a:lnTo>
                      <a:pt x="18400" y="3085"/>
                    </a:lnTo>
                    <a:lnTo>
                      <a:pt x="18400" y="8742"/>
                    </a:lnTo>
                    <a:lnTo>
                      <a:pt x="16800" y="8742"/>
                    </a:lnTo>
                    <a:lnTo>
                      <a:pt x="16800" y="9257"/>
                    </a:lnTo>
                    <a:lnTo>
                      <a:pt x="17600" y="9257"/>
                    </a:lnTo>
                    <a:lnTo>
                      <a:pt x="18400" y="10285"/>
                    </a:lnTo>
                    <a:lnTo>
                      <a:pt x="19200" y="10800"/>
                    </a:lnTo>
                    <a:lnTo>
                      <a:pt x="20000" y="10800"/>
                    </a:lnTo>
                    <a:lnTo>
                      <a:pt x="20000" y="11314"/>
                    </a:lnTo>
                    <a:lnTo>
                      <a:pt x="21600" y="12342"/>
                    </a:lnTo>
                    <a:lnTo>
                      <a:pt x="21600" y="12857"/>
                    </a:lnTo>
                    <a:lnTo>
                      <a:pt x="19200" y="14400"/>
                    </a:lnTo>
                    <a:lnTo>
                      <a:pt x="19200" y="14914"/>
                    </a:lnTo>
                    <a:lnTo>
                      <a:pt x="20000" y="15428"/>
                    </a:lnTo>
                    <a:lnTo>
                      <a:pt x="20000" y="16457"/>
                    </a:lnTo>
                    <a:lnTo>
                      <a:pt x="19200" y="16971"/>
                    </a:lnTo>
                    <a:lnTo>
                      <a:pt x="19200" y="17485"/>
                    </a:lnTo>
                    <a:lnTo>
                      <a:pt x="20000" y="18000"/>
                    </a:lnTo>
                    <a:lnTo>
                      <a:pt x="19200" y="18000"/>
                    </a:lnTo>
                    <a:lnTo>
                      <a:pt x="19200" y="18514"/>
                    </a:lnTo>
                    <a:lnTo>
                      <a:pt x="20000" y="19028"/>
                    </a:lnTo>
                    <a:lnTo>
                      <a:pt x="20000" y="20057"/>
                    </a:lnTo>
                    <a:lnTo>
                      <a:pt x="19200" y="20571"/>
                    </a:lnTo>
                    <a:lnTo>
                      <a:pt x="18400" y="19542"/>
                    </a:lnTo>
                    <a:lnTo>
                      <a:pt x="17600" y="19542"/>
                    </a:lnTo>
                    <a:lnTo>
                      <a:pt x="18400" y="20571"/>
                    </a:lnTo>
                    <a:lnTo>
                      <a:pt x="16800" y="20571"/>
                    </a:lnTo>
                    <a:lnTo>
                      <a:pt x="16000" y="21085"/>
                    </a:lnTo>
                    <a:lnTo>
                      <a:pt x="12800" y="21085"/>
                    </a:lnTo>
                    <a:lnTo>
                      <a:pt x="12800" y="21600"/>
                    </a:lnTo>
                    <a:lnTo>
                      <a:pt x="10399" y="2160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53" name="AutoShape 69">
                <a:extLst>
                  <a:ext uri="{FF2B5EF4-FFF2-40B4-BE49-F238E27FC236}">
                    <a16:creationId xmlns:a16="http://schemas.microsoft.com/office/drawing/2014/main" id="{2FFA342A-F2A0-445D-91CD-77BEE5BE5EA7}"/>
                  </a:ext>
                </a:extLst>
              </p:cNvPr>
              <p:cNvSpPr>
                <a:spLocks/>
              </p:cNvSpPr>
              <p:nvPr/>
            </p:nvSpPr>
            <p:spPr bwMode="auto">
              <a:xfrm>
                <a:off x="687277" y="1356836"/>
                <a:ext cx="325831" cy="145755"/>
              </a:xfrm>
              <a:custGeom>
                <a:avLst/>
                <a:gdLst>
                  <a:gd name="T0" fmla="*/ 162916 w 21600"/>
                  <a:gd name="T1" fmla="*/ 72878 h 21600"/>
                  <a:gd name="T2" fmla="*/ 162916 w 21600"/>
                  <a:gd name="T3" fmla="*/ 72878 h 21600"/>
                  <a:gd name="T4" fmla="*/ 162916 w 21600"/>
                  <a:gd name="T5" fmla="*/ 72878 h 21600"/>
                  <a:gd name="T6" fmla="*/ 162916 w 21600"/>
                  <a:gd name="T7" fmla="*/ 728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128" y="5890"/>
                    </a:moveTo>
                    <a:lnTo>
                      <a:pt x="18514" y="6283"/>
                    </a:lnTo>
                    <a:lnTo>
                      <a:pt x="18707" y="6676"/>
                    </a:lnTo>
                    <a:lnTo>
                      <a:pt x="19478" y="7461"/>
                    </a:lnTo>
                    <a:lnTo>
                      <a:pt x="20250" y="9032"/>
                    </a:lnTo>
                    <a:lnTo>
                      <a:pt x="20828" y="11389"/>
                    </a:lnTo>
                    <a:lnTo>
                      <a:pt x="21214" y="13745"/>
                    </a:lnTo>
                    <a:lnTo>
                      <a:pt x="21600" y="15316"/>
                    </a:lnTo>
                    <a:lnTo>
                      <a:pt x="21600" y="15709"/>
                    </a:lnTo>
                    <a:lnTo>
                      <a:pt x="21407" y="16101"/>
                    </a:lnTo>
                    <a:lnTo>
                      <a:pt x="21214" y="16101"/>
                    </a:lnTo>
                    <a:lnTo>
                      <a:pt x="21021" y="15316"/>
                    </a:lnTo>
                    <a:lnTo>
                      <a:pt x="20057" y="15709"/>
                    </a:lnTo>
                    <a:lnTo>
                      <a:pt x="19285" y="15709"/>
                    </a:lnTo>
                    <a:lnTo>
                      <a:pt x="18707" y="16101"/>
                    </a:lnTo>
                    <a:lnTo>
                      <a:pt x="18321" y="16494"/>
                    </a:lnTo>
                    <a:lnTo>
                      <a:pt x="17742" y="16887"/>
                    </a:lnTo>
                    <a:lnTo>
                      <a:pt x="17550" y="17279"/>
                    </a:lnTo>
                    <a:lnTo>
                      <a:pt x="17357" y="17279"/>
                    </a:lnTo>
                    <a:lnTo>
                      <a:pt x="17164" y="17672"/>
                    </a:lnTo>
                    <a:lnTo>
                      <a:pt x="16778" y="18065"/>
                    </a:lnTo>
                    <a:lnTo>
                      <a:pt x="16200" y="18065"/>
                    </a:lnTo>
                    <a:lnTo>
                      <a:pt x="15621" y="19243"/>
                    </a:lnTo>
                    <a:lnTo>
                      <a:pt x="15235" y="19636"/>
                    </a:lnTo>
                    <a:lnTo>
                      <a:pt x="14657" y="20029"/>
                    </a:lnTo>
                    <a:lnTo>
                      <a:pt x="13114" y="20029"/>
                    </a:lnTo>
                    <a:lnTo>
                      <a:pt x="12342" y="19243"/>
                    </a:lnTo>
                    <a:lnTo>
                      <a:pt x="12150" y="19243"/>
                    </a:lnTo>
                    <a:lnTo>
                      <a:pt x="11957" y="19636"/>
                    </a:lnTo>
                    <a:lnTo>
                      <a:pt x="11957" y="20029"/>
                    </a:lnTo>
                    <a:lnTo>
                      <a:pt x="11571" y="21207"/>
                    </a:lnTo>
                    <a:lnTo>
                      <a:pt x="11378" y="21599"/>
                    </a:lnTo>
                    <a:lnTo>
                      <a:pt x="10992" y="21599"/>
                    </a:lnTo>
                    <a:lnTo>
                      <a:pt x="10800" y="21207"/>
                    </a:lnTo>
                    <a:lnTo>
                      <a:pt x="11185" y="20421"/>
                    </a:lnTo>
                    <a:lnTo>
                      <a:pt x="11185" y="19636"/>
                    </a:lnTo>
                    <a:lnTo>
                      <a:pt x="10414" y="20029"/>
                    </a:lnTo>
                    <a:lnTo>
                      <a:pt x="9835" y="20814"/>
                    </a:lnTo>
                    <a:lnTo>
                      <a:pt x="9449" y="20421"/>
                    </a:lnTo>
                    <a:lnTo>
                      <a:pt x="9064" y="20421"/>
                    </a:lnTo>
                    <a:lnTo>
                      <a:pt x="8871" y="20814"/>
                    </a:lnTo>
                    <a:lnTo>
                      <a:pt x="8485" y="21207"/>
                    </a:lnTo>
                    <a:lnTo>
                      <a:pt x="7907" y="21207"/>
                    </a:lnTo>
                    <a:lnTo>
                      <a:pt x="7714" y="20814"/>
                    </a:lnTo>
                    <a:lnTo>
                      <a:pt x="7328" y="20421"/>
                    </a:lnTo>
                    <a:lnTo>
                      <a:pt x="6750" y="20421"/>
                    </a:lnTo>
                    <a:lnTo>
                      <a:pt x="6171" y="20029"/>
                    </a:lnTo>
                    <a:lnTo>
                      <a:pt x="5785" y="20029"/>
                    </a:lnTo>
                    <a:lnTo>
                      <a:pt x="5592" y="20421"/>
                    </a:lnTo>
                    <a:lnTo>
                      <a:pt x="5592" y="20814"/>
                    </a:lnTo>
                    <a:lnTo>
                      <a:pt x="5207" y="21207"/>
                    </a:lnTo>
                    <a:lnTo>
                      <a:pt x="5014" y="21599"/>
                    </a:lnTo>
                    <a:lnTo>
                      <a:pt x="4435" y="21599"/>
                    </a:lnTo>
                    <a:lnTo>
                      <a:pt x="3664" y="20814"/>
                    </a:lnTo>
                    <a:lnTo>
                      <a:pt x="3085" y="20814"/>
                    </a:lnTo>
                    <a:lnTo>
                      <a:pt x="2892" y="20421"/>
                    </a:lnTo>
                    <a:lnTo>
                      <a:pt x="2121" y="19636"/>
                    </a:lnTo>
                    <a:lnTo>
                      <a:pt x="1735" y="18850"/>
                    </a:lnTo>
                    <a:lnTo>
                      <a:pt x="1349" y="18458"/>
                    </a:lnTo>
                    <a:lnTo>
                      <a:pt x="1157" y="17672"/>
                    </a:lnTo>
                    <a:lnTo>
                      <a:pt x="1157" y="16887"/>
                    </a:lnTo>
                    <a:lnTo>
                      <a:pt x="964" y="16101"/>
                    </a:lnTo>
                    <a:lnTo>
                      <a:pt x="964" y="15316"/>
                    </a:lnTo>
                    <a:lnTo>
                      <a:pt x="192" y="13745"/>
                    </a:lnTo>
                    <a:lnTo>
                      <a:pt x="192" y="12959"/>
                    </a:lnTo>
                    <a:lnTo>
                      <a:pt x="0" y="12174"/>
                    </a:lnTo>
                    <a:lnTo>
                      <a:pt x="0" y="10603"/>
                    </a:lnTo>
                    <a:lnTo>
                      <a:pt x="192" y="10603"/>
                    </a:lnTo>
                    <a:lnTo>
                      <a:pt x="192" y="10210"/>
                    </a:lnTo>
                    <a:lnTo>
                      <a:pt x="578" y="9425"/>
                    </a:lnTo>
                    <a:lnTo>
                      <a:pt x="771" y="8639"/>
                    </a:lnTo>
                    <a:lnTo>
                      <a:pt x="1735" y="8639"/>
                    </a:lnTo>
                    <a:lnTo>
                      <a:pt x="1928" y="9032"/>
                    </a:lnTo>
                    <a:lnTo>
                      <a:pt x="2507" y="9032"/>
                    </a:lnTo>
                    <a:lnTo>
                      <a:pt x="2892" y="8639"/>
                    </a:lnTo>
                    <a:lnTo>
                      <a:pt x="3085" y="8247"/>
                    </a:lnTo>
                    <a:lnTo>
                      <a:pt x="3471" y="7854"/>
                    </a:lnTo>
                    <a:lnTo>
                      <a:pt x="4821" y="7854"/>
                    </a:lnTo>
                    <a:lnTo>
                      <a:pt x="4435" y="7461"/>
                    </a:lnTo>
                    <a:lnTo>
                      <a:pt x="4050" y="7461"/>
                    </a:lnTo>
                    <a:lnTo>
                      <a:pt x="3664" y="6676"/>
                    </a:lnTo>
                    <a:lnTo>
                      <a:pt x="3664" y="5498"/>
                    </a:lnTo>
                    <a:lnTo>
                      <a:pt x="4050" y="3927"/>
                    </a:lnTo>
                    <a:lnTo>
                      <a:pt x="4628" y="3141"/>
                    </a:lnTo>
                    <a:lnTo>
                      <a:pt x="6364" y="3141"/>
                    </a:lnTo>
                    <a:lnTo>
                      <a:pt x="6942" y="2749"/>
                    </a:lnTo>
                    <a:lnTo>
                      <a:pt x="7328" y="1963"/>
                    </a:lnTo>
                    <a:lnTo>
                      <a:pt x="7907" y="1570"/>
                    </a:lnTo>
                    <a:lnTo>
                      <a:pt x="8292" y="785"/>
                    </a:lnTo>
                    <a:lnTo>
                      <a:pt x="8485" y="785"/>
                    </a:lnTo>
                    <a:lnTo>
                      <a:pt x="8485" y="392"/>
                    </a:lnTo>
                    <a:lnTo>
                      <a:pt x="8678" y="0"/>
                    </a:lnTo>
                    <a:lnTo>
                      <a:pt x="9449" y="0"/>
                    </a:lnTo>
                    <a:lnTo>
                      <a:pt x="10028" y="392"/>
                    </a:lnTo>
                    <a:lnTo>
                      <a:pt x="10800" y="785"/>
                    </a:lnTo>
                    <a:lnTo>
                      <a:pt x="10992" y="1178"/>
                    </a:lnTo>
                    <a:lnTo>
                      <a:pt x="11378" y="1570"/>
                    </a:lnTo>
                    <a:lnTo>
                      <a:pt x="11764" y="2356"/>
                    </a:lnTo>
                    <a:lnTo>
                      <a:pt x="12342" y="3141"/>
                    </a:lnTo>
                    <a:lnTo>
                      <a:pt x="12342" y="2749"/>
                    </a:lnTo>
                    <a:lnTo>
                      <a:pt x="13114" y="2749"/>
                    </a:lnTo>
                    <a:lnTo>
                      <a:pt x="13307" y="2356"/>
                    </a:lnTo>
                    <a:lnTo>
                      <a:pt x="14657" y="2356"/>
                    </a:lnTo>
                    <a:lnTo>
                      <a:pt x="15042" y="2749"/>
                    </a:lnTo>
                    <a:lnTo>
                      <a:pt x="15235" y="3141"/>
                    </a:lnTo>
                    <a:lnTo>
                      <a:pt x="15621" y="3534"/>
                    </a:lnTo>
                    <a:lnTo>
                      <a:pt x="16007" y="4319"/>
                    </a:lnTo>
                    <a:lnTo>
                      <a:pt x="16392" y="4712"/>
                    </a:lnTo>
                    <a:lnTo>
                      <a:pt x="17357" y="5105"/>
                    </a:lnTo>
                    <a:lnTo>
                      <a:pt x="17550" y="5498"/>
                    </a:lnTo>
                    <a:lnTo>
                      <a:pt x="17935" y="5498"/>
                    </a:lnTo>
                    <a:lnTo>
                      <a:pt x="18128" y="589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54" name="AutoShape 70">
                <a:extLst>
                  <a:ext uri="{FF2B5EF4-FFF2-40B4-BE49-F238E27FC236}">
                    <a16:creationId xmlns:a16="http://schemas.microsoft.com/office/drawing/2014/main" id="{D8362C7A-D4D1-4A51-904E-A620DC32739B}"/>
                  </a:ext>
                </a:extLst>
              </p:cNvPr>
              <p:cNvSpPr>
                <a:spLocks/>
              </p:cNvSpPr>
              <p:nvPr/>
            </p:nvSpPr>
            <p:spPr bwMode="auto">
              <a:xfrm>
                <a:off x="581745" y="1264084"/>
                <a:ext cx="160937" cy="119254"/>
              </a:xfrm>
              <a:custGeom>
                <a:avLst/>
                <a:gdLst>
                  <a:gd name="T0" fmla="*/ 80469 w 21600"/>
                  <a:gd name="T1" fmla="*/ 59627 h 21600"/>
                  <a:gd name="T2" fmla="*/ 80469 w 21600"/>
                  <a:gd name="T3" fmla="*/ 59627 h 21600"/>
                  <a:gd name="T4" fmla="*/ 80469 w 21600"/>
                  <a:gd name="T5" fmla="*/ 59627 h 21600"/>
                  <a:gd name="T6" fmla="*/ 80469 w 21600"/>
                  <a:gd name="T7" fmla="*/ 596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069" y="21599"/>
                    </a:moveTo>
                    <a:lnTo>
                      <a:pt x="4712" y="15839"/>
                    </a:lnTo>
                    <a:lnTo>
                      <a:pt x="6283" y="13919"/>
                    </a:lnTo>
                    <a:lnTo>
                      <a:pt x="6283" y="12959"/>
                    </a:lnTo>
                    <a:lnTo>
                      <a:pt x="5890" y="11999"/>
                    </a:lnTo>
                    <a:lnTo>
                      <a:pt x="5498" y="11520"/>
                    </a:lnTo>
                    <a:lnTo>
                      <a:pt x="4320" y="8639"/>
                    </a:lnTo>
                    <a:lnTo>
                      <a:pt x="4320" y="7200"/>
                    </a:lnTo>
                    <a:lnTo>
                      <a:pt x="3534" y="5760"/>
                    </a:lnTo>
                    <a:lnTo>
                      <a:pt x="3534" y="4800"/>
                    </a:lnTo>
                    <a:lnTo>
                      <a:pt x="2749" y="5280"/>
                    </a:lnTo>
                    <a:lnTo>
                      <a:pt x="785" y="3360"/>
                    </a:lnTo>
                    <a:lnTo>
                      <a:pt x="785" y="1440"/>
                    </a:lnTo>
                    <a:lnTo>
                      <a:pt x="392" y="480"/>
                    </a:lnTo>
                    <a:lnTo>
                      <a:pt x="0" y="0"/>
                    </a:lnTo>
                    <a:lnTo>
                      <a:pt x="1963" y="0"/>
                    </a:lnTo>
                    <a:lnTo>
                      <a:pt x="3534" y="480"/>
                    </a:lnTo>
                    <a:lnTo>
                      <a:pt x="3534" y="960"/>
                    </a:lnTo>
                    <a:lnTo>
                      <a:pt x="4712" y="2400"/>
                    </a:lnTo>
                    <a:lnTo>
                      <a:pt x="5498" y="2880"/>
                    </a:lnTo>
                    <a:lnTo>
                      <a:pt x="6283" y="3840"/>
                    </a:lnTo>
                    <a:lnTo>
                      <a:pt x="7461" y="4319"/>
                    </a:lnTo>
                    <a:lnTo>
                      <a:pt x="8640" y="4319"/>
                    </a:lnTo>
                    <a:lnTo>
                      <a:pt x="9425" y="3840"/>
                    </a:lnTo>
                    <a:lnTo>
                      <a:pt x="11389" y="2880"/>
                    </a:lnTo>
                    <a:lnTo>
                      <a:pt x="13745" y="2880"/>
                    </a:lnTo>
                    <a:lnTo>
                      <a:pt x="16494" y="4319"/>
                    </a:lnTo>
                    <a:lnTo>
                      <a:pt x="19243" y="5280"/>
                    </a:lnTo>
                    <a:lnTo>
                      <a:pt x="19636" y="5760"/>
                    </a:lnTo>
                    <a:lnTo>
                      <a:pt x="20029" y="5760"/>
                    </a:lnTo>
                    <a:lnTo>
                      <a:pt x="20421" y="6240"/>
                    </a:lnTo>
                    <a:lnTo>
                      <a:pt x="21207" y="6720"/>
                    </a:lnTo>
                    <a:lnTo>
                      <a:pt x="21600" y="7200"/>
                    </a:lnTo>
                    <a:lnTo>
                      <a:pt x="21600" y="8159"/>
                    </a:lnTo>
                    <a:lnTo>
                      <a:pt x="21207" y="8639"/>
                    </a:lnTo>
                    <a:lnTo>
                      <a:pt x="21207" y="10079"/>
                    </a:lnTo>
                    <a:lnTo>
                      <a:pt x="20814" y="11039"/>
                    </a:lnTo>
                    <a:lnTo>
                      <a:pt x="20421" y="11520"/>
                    </a:lnTo>
                    <a:lnTo>
                      <a:pt x="20421" y="12480"/>
                    </a:lnTo>
                    <a:lnTo>
                      <a:pt x="19636" y="13440"/>
                    </a:lnTo>
                    <a:lnTo>
                      <a:pt x="19243" y="13440"/>
                    </a:lnTo>
                    <a:lnTo>
                      <a:pt x="19243" y="13919"/>
                    </a:lnTo>
                    <a:lnTo>
                      <a:pt x="18458" y="15839"/>
                    </a:lnTo>
                    <a:lnTo>
                      <a:pt x="18850" y="16319"/>
                    </a:lnTo>
                    <a:lnTo>
                      <a:pt x="18065" y="16319"/>
                    </a:lnTo>
                    <a:lnTo>
                      <a:pt x="17672" y="16799"/>
                    </a:lnTo>
                    <a:lnTo>
                      <a:pt x="16887" y="16799"/>
                    </a:lnTo>
                    <a:lnTo>
                      <a:pt x="16101" y="17279"/>
                    </a:lnTo>
                    <a:lnTo>
                      <a:pt x="15316" y="18239"/>
                    </a:lnTo>
                    <a:lnTo>
                      <a:pt x="14530" y="19680"/>
                    </a:lnTo>
                    <a:lnTo>
                      <a:pt x="14138" y="21120"/>
                    </a:lnTo>
                    <a:lnTo>
                      <a:pt x="10996" y="21120"/>
                    </a:lnTo>
                    <a:lnTo>
                      <a:pt x="10603" y="20639"/>
                    </a:lnTo>
                    <a:lnTo>
                      <a:pt x="7069" y="2159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55" name="AutoShape 71">
                <a:extLst>
                  <a:ext uri="{FF2B5EF4-FFF2-40B4-BE49-F238E27FC236}">
                    <a16:creationId xmlns:a16="http://schemas.microsoft.com/office/drawing/2014/main" id="{FBE766F2-7876-444F-B627-33E535282869}"/>
                  </a:ext>
                </a:extLst>
              </p:cNvPr>
              <p:cNvSpPr>
                <a:spLocks/>
              </p:cNvSpPr>
              <p:nvPr/>
            </p:nvSpPr>
            <p:spPr bwMode="auto">
              <a:xfrm>
                <a:off x="564596" y="1378037"/>
                <a:ext cx="122682" cy="111304"/>
              </a:xfrm>
              <a:custGeom>
                <a:avLst/>
                <a:gdLst>
                  <a:gd name="T0" fmla="*/ 61341 w 21600"/>
                  <a:gd name="T1" fmla="*/ 55652 h 21600"/>
                  <a:gd name="T2" fmla="*/ 61341 w 21600"/>
                  <a:gd name="T3" fmla="*/ 55652 h 21600"/>
                  <a:gd name="T4" fmla="*/ 61341 w 21600"/>
                  <a:gd name="T5" fmla="*/ 55652 h 21600"/>
                  <a:gd name="T6" fmla="*/ 61341 w 21600"/>
                  <a:gd name="T7" fmla="*/ 556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514"/>
                    </a:moveTo>
                    <a:lnTo>
                      <a:pt x="18514" y="1028"/>
                    </a:lnTo>
                    <a:lnTo>
                      <a:pt x="18000" y="1028"/>
                    </a:lnTo>
                    <a:lnTo>
                      <a:pt x="16971" y="0"/>
                    </a:lnTo>
                    <a:lnTo>
                      <a:pt x="12342" y="1028"/>
                    </a:lnTo>
                    <a:lnTo>
                      <a:pt x="5142" y="2057"/>
                    </a:lnTo>
                    <a:lnTo>
                      <a:pt x="5142" y="2571"/>
                    </a:lnTo>
                    <a:lnTo>
                      <a:pt x="4628" y="3085"/>
                    </a:lnTo>
                    <a:lnTo>
                      <a:pt x="4628" y="4114"/>
                    </a:lnTo>
                    <a:lnTo>
                      <a:pt x="4114" y="4628"/>
                    </a:lnTo>
                    <a:lnTo>
                      <a:pt x="2057" y="5657"/>
                    </a:lnTo>
                    <a:lnTo>
                      <a:pt x="1542" y="6685"/>
                    </a:lnTo>
                    <a:lnTo>
                      <a:pt x="514" y="7714"/>
                    </a:lnTo>
                    <a:lnTo>
                      <a:pt x="0" y="9257"/>
                    </a:lnTo>
                    <a:lnTo>
                      <a:pt x="0" y="10285"/>
                    </a:lnTo>
                    <a:lnTo>
                      <a:pt x="1028" y="12342"/>
                    </a:lnTo>
                    <a:lnTo>
                      <a:pt x="2571" y="14400"/>
                    </a:lnTo>
                    <a:lnTo>
                      <a:pt x="6685" y="19542"/>
                    </a:lnTo>
                    <a:lnTo>
                      <a:pt x="7714" y="21600"/>
                    </a:lnTo>
                    <a:lnTo>
                      <a:pt x="10800" y="21600"/>
                    </a:lnTo>
                    <a:lnTo>
                      <a:pt x="11314" y="16971"/>
                    </a:lnTo>
                    <a:lnTo>
                      <a:pt x="11828" y="16971"/>
                    </a:lnTo>
                    <a:lnTo>
                      <a:pt x="12857" y="15942"/>
                    </a:lnTo>
                    <a:lnTo>
                      <a:pt x="13885" y="14400"/>
                    </a:lnTo>
                    <a:lnTo>
                      <a:pt x="15428" y="12342"/>
                    </a:lnTo>
                    <a:lnTo>
                      <a:pt x="14914" y="12342"/>
                    </a:lnTo>
                    <a:lnTo>
                      <a:pt x="14914" y="9771"/>
                    </a:lnTo>
                    <a:lnTo>
                      <a:pt x="15428" y="8228"/>
                    </a:lnTo>
                    <a:lnTo>
                      <a:pt x="16457" y="6685"/>
                    </a:lnTo>
                    <a:lnTo>
                      <a:pt x="16457" y="5657"/>
                    </a:lnTo>
                    <a:lnTo>
                      <a:pt x="17485" y="5142"/>
                    </a:lnTo>
                    <a:lnTo>
                      <a:pt x="18000" y="4628"/>
                    </a:lnTo>
                    <a:lnTo>
                      <a:pt x="19028" y="4114"/>
                    </a:lnTo>
                    <a:lnTo>
                      <a:pt x="20057" y="4114"/>
                    </a:lnTo>
                    <a:lnTo>
                      <a:pt x="21599" y="4628"/>
                    </a:lnTo>
                    <a:lnTo>
                      <a:pt x="21599" y="514"/>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56" name="AutoShape 72">
                <a:extLst>
                  <a:ext uri="{FF2B5EF4-FFF2-40B4-BE49-F238E27FC236}">
                    <a16:creationId xmlns:a16="http://schemas.microsoft.com/office/drawing/2014/main" id="{C753A611-2352-4420-87B6-753A8FD8FCA9}"/>
                  </a:ext>
                </a:extLst>
              </p:cNvPr>
              <p:cNvSpPr>
                <a:spLocks/>
              </p:cNvSpPr>
              <p:nvPr/>
            </p:nvSpPr>
            <p:spPr bwMode="auto">
              <a:xfrm>
                <a:off x="552724" y="1340936"/>
                <a:ext cx="40894" cy="79503"/>
              </a:xfrm>
              <a:custGeom>
                <a:avLst/>
                <a:gdLst>
                  <a:gd name="T0" fmla="*/ 20447 w 21600"/>
                  <a:gd name="T1" fmla="*/ 39752 h 21600"/>
                  <a:gd name="T2" fmla="*/ 20447 w 21600"/>
                  <a:gd name="T3" fmla="*/ 39752 h 21600"/>
                  <a:gd name="T4" fmla="*/ 20447 w 21600"/>
                  <a:gd name="T5" fmla="*/ 39752 h 21600"/>
                  <a:gd name="T6" fmla="*/ 20447 w 21600"/>
                  <a:gd name="T7" fmla="*/ 397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7199"/>
                    </a:moveTo>
                    <a:lnTo>
                      <a:pt x="6171" y="10080"/>
                    </a:lnTo>
                    <a:lnTo>
                      <a:pt x="7714" y="10080"/>
                    </a:lnTo>
                    <a:lnTo>
                      <a:pt x="7714" y="11519"/>
                    </a:lnTo>
                    <a:lnTo>
                      <a:pt x="9257" y="12959"/>
                    </a:lnTo>
                    <a:lnTo>
                      <a:pt x="9257" y="14399"/>
                    </a:lnTo>
                    <a:lnTo>
                      <a:pt x="7714" y="14399"/>
                    </a:lnTo>
                    <a:lnTo>
                      <a:pt x="7714" y="15839"/>
                    </a:lnTo>
                    <a:lnTo>
                      <a:pt x="6171" y="17280"/>
                    </a:lnTo>
                    <a:lnTo>
                      <a:pt x="6171" y="21600"/>
                    </a:lnTo>
                    <a:lnTo>
                      <a:pt x="13885" y="17999"/>
                    </a:lnTo>
                    <a:lnTo>
                      <a:pt x="20057" y="15839"/>
                    </a:lnTo>
                    <a:lnTo>
                      <a:pt x="20057" y="14399"/>
                    </a:lnTo>
                    <a:lnTo>
                      <a:pt x="21599" y="13680"/>
                    </a:lnTo>
                    <a:lnTo>
                      <a:pt x="21599" y="12959"/>
                    </a:lnTo>
                    <a:lnTo>
                      <a:pt x="20057" y="12239"/>
                    </a:lnTo>
                    <a:lnTo>
                      <a:pt x="20057" y="6479"/>
                    </a:lnTo>
                    <a:lnTo>
                      <a:pt x="18514" y="5039"/>
                    </a:lnTo>
                    <a:lnTo>
                      <a:pt x="16971" y="2879"/>
                    </a:lnTo>
                    <a:lnTo>
                      <a:pt x="15428" y="1439"/>
                    </a:lnTo>
                    <a:lnTo>
                      <a:pt x="12342" y="0"/>
                    </a:lnTo>
                    <a:lnTo>
                      <a:pt x="6171" y="0"/>
                    </a:lnTo>
                    <a:lnTo>
                      <a:pt x="4628" y="719"/>
                    </a:lnTo>
                    <a:lnTo>
                      <a:pt x="0" y="719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57" name="AutoShape 73">
                <a:extLst>
                  <a:ext uri="{FF2B5EF4-FFF2-40B4-BE49-F238E27FC236}">
                    <a16:creationId xmlns:a16="http://schemas.microsoft.com/office/drawing/2014/main" id="{B4941FD8-FB74-47B3-8BDF-34C1C948272C}"/>
                  </a:ext>
                </a:extLst>
              </p:cNvPr>
              <p:cNvSpPr>
                <a:spLocks/>
              </p:cNvSpPr>
              <p:nvPr/>
            </p:nvSpPr>
            <p:spPr bwMode="auto">
              <a:xfrm>
                <a:off x="427404" y="1237583"/>
                <a:ext cx="207108" cy="151055"/>
              </a:xfrm>
              <a:custGeom>
                <a:avLst/>
                <a:gdLst>
                  <a:gd name="T0" fmla="*/ 103554 w 21600"/>
                  <a:gd name="T1" fmla="*/ 75528 h 21600"/>
                  <a:gd name="T2" fmla="*/ 103554 w 21600"/>
                  <a:gd name="T3" fmla="*/ 75528 h 21600"/>
                  <a:gd name="T4" fmla="*/ 103554 w 21600"/>
                  <a:gd name="T5" fmla="*/ 75528 h 21600"/>
                  <a:gd name="T6" fmla="*/ 103554 w 21600"/>
                  <a:gd name="T7" fmla="*/ 7552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54" y="9852"/>
                    </a:moveTo>
                    <a:lnTo>
                      <a:pt x="3042" y="7957"/>
                    </a:lnTo>
                    <a:lnTo>
                      <a:pt x="3042" y="7578"/>
                    </a:lnTo>
                    <a:lnTo>
                      <a:pt x="2738" y="7200"/>
                    </a:lnTo>
                    <a:lnTo>
                      <a:pt x="3042" y="6821"/>
                    </a:lnTo>
                    <a:lnTo>
                      <a:pt x="2738" y="6442"/>
                    </a:lnTo>
                    <a:lnTo>
                      <a:pt x="2129" y="6442"/>
                    </a:lnTo>
                    <a:lnTo>
                      <a:pt x="304" y="5305"/>
                    </a:lnTo>
                    <a:lnTo>
                      <a:pt x="0" y="4926"/>
                    </a:lnTo>
                    <a:lnTo>
                      <a:pt x="304" y="4547"/>
                    </a:lnTo>
                    <a:lnTo>
                      <a:pt x="1521" y="3789"/>
                    </a:lnTo>
                    <a:lnTo>
                      <a:pt x="3042" y="3031"/>
                    </a:lnTo>
                    <a:lnTo>
                      <a:pt x="4259" y="2652"/>
                    </a:lnTo>
                    <a:lnTo>
                      <a:pt x="4867" y="2273"/>
                    </a:lnTo>
                    <a:lnTo>
                      <a:pt x="8518" y="1894"/>
                    </a:lnTo>
                    <a:lnTo>
                      <a:pt x="8214" y="1136"/>
                    </a:lnTo>
                    <a:lnTo>
                      <a:pt x="8822" y="378"/>
                    </a:lnTo>
                    <a:lnTo>
                      <a:pt x="8822" y="0"/>
                    </a:lnTo>
                    <a:lnTo>
                      <a:pt x="9126" y="0"/>
                    </a:lnTo>
                    <a:lnTo>
                      <a:pt x="9430" y="1894"/>
                    </a:lnTo>
                    <a:lnTo>
                      <a:pt x="10343" y="4547"/>
                    </a:lnTo>
                    <a:lnTo>
                      <a:pt x="13081" y="4547"/>
                    </a:lnTo>
                    <a:lnTo>
                      <a:pt x="13385" y="4168"/>
                    </a:lnTo>
                    <a:lnTo>
                      <a:pt x="13994" y="4168"/>
                    </a:lnTo>
                    <a:lnTo>
                      <a:pt x="14602" y="3789"/>
                    </a:lnTo>
                    <a:lnTo>
                      <a:pt x="15515" y="3410"/>
                    </a:lnTo>
                    <a:lnTo>
                      <a:pt x="16123" y="3410"/>
                    </a:lnTo>
                    <a:lnTo>
                      <a:pt x="16428" y="3789"/>
                    </a:lnTo>
                    <a:lnTo>
                      <a:pt x="16732" y="4547"/>
                    </a:lnTo>
                    <a:lnTo>
                      <a:pt x="16732" y="6442"/>
                    </a:lnTo>
                    <a:lnTo>
                      <a:pt x="18253" y="7957"/>
                    </a:lnTo>
                    <a:lnTo>
                      <a:pt x="18861" y="7578"/>
                    </a:lnTo>
                    <a:lnTo>
                      <a:pt x="18861" y="8336"/>
                    </a:lnTo>
                    <a:lnTo>
                      <a:pt x="19470" y="9473"/>
                    </a:lnTo>
                    <a:lnTo>
                      <a:pt x="19470" y="10610"/>
                    </a:lnTo>
                    <a:lnTo>
                      <a:pt x="20383" y="12884"/>
                    </a:lnTo>
                    <a:lnTo>
                      <a:pt x="20687" y="13263"/>
                    </a:lnTo>
                    <a:lnTo>
                      <a:pt x="20991" y="14021"/>
                    </a:lnTo>
                    <a:lnTo>
                      <a:pt x="20991" y="14778"/>
                    </a:lnTo>
                    <a:lnTo>
                      <a:pt x="19774" y="16294"/>
                    </a:lnTo>
                    <a:lnTo>
                      <a:pt x="21599" y="20842"/>
                    </a:lnTo>
                    <a:lnTo>
                      <a:pt x="17340" y="21600"/>
                    </a:lnTo>
                    <a:lnTo>
                      <a:pt x="17036" y="20842"/>
                    </a:lnTo>
                    <a:lnTo>
                      <a:pt x="17036" y="18568"/>
                    </a:lnTo>
                    <a:lnTo>
                      <a:pt x="16732" y="17431"/>
                    </a:lnTo>
                    <a:lnTo>
                      <a:pt x="16732" y="16673"/>
                    </a:lnTo>
                    <a:lnTo>
                      <a:pt x="16428" y="16294"/>
                    </a:lnTo>
                    <a:lnTo>
                      <a:pt x="16123" y="15536"/>
                    </a:lnTo>
                    <a:lnTo>
                      <a:pt x="15515" y="14778"/>
                    </a:lnTo>
                    <a:lnTo>
                      <a:pt x="14602" y="14778"/>
                    </a:lnTo>
                    <a:lnTo>
                      <a:pt x="14298" y="15157"/>
                    </a:lnTo>
                    <a:lnTo>
                      <a:pt x="13994" y="15157"/>
                    </a:lnTo>
                    <a:lnTo>
                      <a:pt x="13081" y="18568"/>
                    </a:lnTo>
                    <a:lnTo>
                      <a:pt x="9735" y="14400"/>
                    </a:lnTo>
                    <a:lnTo>
                      <a:pt x="8822" y="14400"/>
                    </a:lnTo>
                    <a:lnTo>
                      <a:pt x="8822" y="14021"/>
                    </a:lnTo>
                    <a:lnTo>
                      <a:pt x="8214" y="13642"/>
                    </a:lnTo>
                    <a:lnTo>
                      <a:pt x="7301" y="12505"/>
                    </a:lnTo>
                    <a:lnTo>
                      <a:pt x="6997" y="11368"/>
                    </a:lnTo>
                    <a:lnTo>
                      <a:pt x="6692" y="10610"/>
                    </a:lnTo>
                    <a:lnTo>
                      <a:pt x="5780" y="11368"/>
                    </a:lnTo>
                    <a:lnTo>
                      <a:pt x="3954" y="9852"/>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58" name="AutoShape 74">
                <a:extLst>
                  <a:ext uri="{FF2B5EF4-FFF2-40B4-BE49-F238E27FC236}">
                    <a16:creationId xmlns:a16="http://schemas.microsoft.com/office/drawing/2014/main" id="{D258B9AB-19F8-4E59-91D4-B3179B355B2F}"/>
                  </a:ext>
                </a:extLst>
              </p:cNvPr>
              <p:cNvSpPr>
                <a:spLocks/>
              </p:cNvSpPr>
              <p:nvPr/>
            </p:nvSpPr>
            <p:spPr bwMode="auto">
              <a:xfrm>
                <a:off x="515787" y="1192532"/>
                <a:ext cx="110810" cy="76853"/>
              </a:xfrm>
              <a:custGeom>
                <a:avLst/>
                <a:gdLst>
                  <a:gd name="T0" fmla="*/ 55405 w 21600"/>
                  <a:gd name="T1" fmla="*/ 38427 h 21600"/>
                  <a:gd name="T2" fmla="*/ 55405 w 21600"/>
                  <a:gd name="T3" fmla="*/ 38427 h 21600"/>
                  <a:gd name="T4" fmla="*/ 55405 w 21600"/>
                  <a:gd name="T5" fmla="*/ 38427 h 21600"/>
                  <a:gd name="T6" fmla="*/ 55405 w 21600"/>
                  <a:gd name="T7" fmla="*/ 384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936" y="6703"/>
                    </a:moveTo>
                    <a:lnTo>
                      <a:pt x="10231" y="6703"/>
                    </a:lnTo>
                    <a:lnTo>
                      <a:pt x="9663" y="7448"/>
                    </a:lnTo>
                    <a:lnTo>
                      <a:pt x="8526" y="8193"/>
                    </a:lnTo>
                    <a:lnTo>
                      <a:pt x="7389" y="8193"/>
                    </a:lnTo>
                    <a:lnTo>
                      <a:pt x="5684" y="8937"/>
                    </a:lnTo>
                    <a:lnTo>
                      <a:pt x="3410" y="8193"/>
                    </a:lnTo>
                    <a:lnTo>
                      <a:pt x="1705" y="5958"/>
                    </a:lnTo>
                    <a:lnTo>
                      <a:pt x="1705" y="6703"/>
                    </a:lnTo>
                    <a:lnTo>
                      <a:pt x="1136" y="6703"/>
                    </a:lnTo>
                    <a:lnTo>
                      <a:pt x="568" y="7448"/>
                    </a:lnTo>
                    <a:lnTo>
                      <a:pt x="0" y="8937"/>
                    </a:lnTo>
                    <a:lnTo>
                      <a:pt x="0" y="14151"/>
                    </a:lnTo>
                    <a:lnTo>
                      <a:pt x="568" y="15641"/>
                    </a:lnTo>
                    <a:lnTo>
                      <a:pt x="1136" y="17875"/>
                    </a:lnTo>
                    <a:lnTo>
                      <a:pt x="1136" y="19365"/>
                    </a:lnTo>
                    <a:lnTo>
                      <a:pt x="1705" y="20855"/>
                    </a:lnTo>
                    <a:lnTo>
                      <a:pt x="2273" y="21600"/>
                    </a:lnTo>
                    <a:lnTo>
                      <a:pt x="7957" y="21600"/>
                    </a:lnTo>
                    <a:lnTo>
                      <a:pt x="10231" y="20110"/>
                    </a:lnTo>
                    <a:lnTo>
                      <a:pt x="10800" y="20110"/>
                    </a:lnTo>
                    <a:lnTo>
                      <a:pt x="13073" y="19365"/>
                    </a:lnTo>
                    <a:lnTo>
                      <a:pt x="13642" y="20110"/>
                    </a:lnTo>
                    <a:lnTo>
                      <a:pt x="15915" y="20110"/>
                    </a:lnTo>
                    <a:lnTo>
                      <a:pt x="15915" y="19365"/>
                    </a:lnTo>
                    <a:lnTo>
                      <a:pt x="17052" y="19365"/>
                    </a:lnTo>
                    <a:lnTo>
                      <a:pt x="17621" y="17875"/>
                    </a:lnTo>
                    <a:lnTo>
                      <a:pt x="18757" y="17131"/>
                    </a:lnTo>
                    <a:lnTo>
                      <a:pt x="19326" y="15641"/>
                    </a:lnTo>
                    <a:lnTo>
                      <a:pt x="20463" y="11172"/>
                    </a:lnTo>
                    <a:lnTo>
                      <a:pt x="20463" y="7448"/>
                    </a:lnTo>
                    <a:lnTo>
                      <a:pt x="21031" y="5958"/>
                    </a:lnTo>
                    <a:lnTo>
                      <a:pt x="21031" y="4468"/>
                    </a:lnTo>
                    <a:lnTo>
                      <a:pt x="21600" y="3724"/>
                    </a:lnTo>
                    <a:lnTo>
                      <a:pt x="19894" y="0"/>
                    </a:lnTo>
                    <a:lnTo>
                      <a:pt x="19326" y="744"/>
                    </a:lnTo>
                    <a:lnTo>
                      <a:pt x="15915" y="744"/>
                    </a:lnTo>
                    <a:lnTo>
                      <a:pt x="15347" y="1489"/>
                    </a:lnTo>
                    <a:lnTo>
                      <a:pt x="14778" y="1489"/>
                    </a:lnTo>
                    <a:lnTo>
                      <a:pt x="13073" y="2979"/>
                    </a:lnTo>
                    <a:lnTo>
                      <a:pt x="13073" y="5213"/>
                    </a:lnTo>
                    <a:lnTo>
                      <a:pt x="12505" y="5958"/>
                    </a:lnTo>
                    <a:lnTo>
                      <a:pt x="12505" y="6703"/>
                    </a:lnTo>
                    <a:lnTo>
                      <a:pt x="11936" y="6703"/>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59" name="AutoShape 75">
                <a:extLst>
                  <a:ext uri="{FF2B5EF4-FFF2-40B4-BE49-F238E27FC236}">
                    <a16:creationId xmlns:a16="http://schemas.microsoft.com/office/drawing/2014/main" id="{406FB4FF-0CFD-4C6A-A6BB-D2ACACCA59BE}"/>
                  </a:ext>
                </a:extLst>
              </p:cNvPr>
              <p:cNvSpPr>
                <a:spLocks/>
              </p:cNvSpPr>
              <p:nvPr/>
            </p:nvSpPr>
            <p:spPr bwMode="auto">
              <a:xfrm>
                <a:off x="431362" y="1136880"/>
                <a:ext cx="200512" cy="87454"/>
              </a:xfrm>
              <a:custGeom>
                <a:avLst/>
                <a:gdLst>
                  <a:gd name="T0" fmla="*/ 100256 w 21600"/>
                  <a:gd name="T1" fmla="*/ 43727 h 21600"/>
                  <a:gd name="T2" fmla="*/ 100256 w 21600"/>
                  <a:gd name="T3" fmla="*/ 43727 h 21600"/>
                  <a:gd name="T4" fmla="*/ 100256 w 21600"/>
                  <a:gd name="T5" fmla="*/ 43727 h 21600"/>
                  <a:gd name="T6" fmla="*/ 100256 w 21600"/>
                  <a:gd name="T7" fmla="*/ 437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7854"/>
                    </a:moveTo>
                    <a:lnTo>
                      <a:pt x="20973" y="7200"/>
                    </a:lnTo>
                    <a:lnTo>
                      <a:pt x="20034" y="5236"/>
                    </a:lnTo>
                    <a:lnTo>
                      <a:pt x="19721" y="5236"/>
                    </a:lnTo>
                    <a:lnTo>
                      <a:pt x="19095" y="3927"/>
                    </a:lnTo>
                    <a:lnTo>
                      <a:pt x="18469" y="3927"/>
                    </a:lnTo>
                    <a:lnTo>
                      <a:pt x="17843" y="4581"/>
                    </a:lnTo>
                    <a:lnTo>
                      <a:pt x="17217" y="4581"/>
                    </a:lnTo>
                    <a:lnTo>
                      <a:pt x="16591" y="5890"/>
                    </a:lnTo>
                    <a:lnTo>
                      <a:pt x="16278" y="5890"/>
                    </a:lnTo>
                    <a:lnTo>
                      <a:pt x="16278" y="7854"/>
                    </a:lnTo>
                    <a:lnTo>
                      <a:pt x="15965" y="7854"/>
                    </a:lnTo>
                    <a:lnTo>
                      <a:pt x="15652" y="7200"/>
                    </a:lnTo>
                    <a:lnTo>
                      <a:pt x="15026" y="7200"/>
                    </a:lnTo>
                    <a:lnTo>
                      <a:pt x="14713" y="7854"/>
                    </a:lnTo>
                    <a:lnTo>
                      <a:pt x="14086" y="7854"/>
                    </a:lnTo>
                    <a:lnTo>
                      <a:pt x="13147" y="8509"/>
                    </a:lnTo>
                    <a:lnTo>
                      <a:pt x="13147" y="7200"/>
                    </a:lnTo>
                    <a:lnTo>
                      <a:pt x="12521" y="7200"/>
                    </a:lnTo>
                    <a:lnTo>
                      <a:pt x="11895" y="6545"/>
                    </a:lnTo>
                    <a:lnTo>
                      <a:pt x="10643" y="4581"/>
                    </a:lnTo>
                    <a:lnTo>
                      <a:pt x="9391" y="4581"/>
                    </a:lnTo>
                    <a:lnTo>
                      <a:pt x="9078" y="2618"/>
                    </a:lnTo>
                    <a:lnTo>
                      <a:pt x="7200" y="2618"/>
                    </a:lnTo>
                    <a:lnTo>
                      <a:pt x="6573" y="1309"/>
                    </a:lnTo>
                    <a:lnTo>
                      <a:pt x="5634" y="1309"/>
                    </a:lnTo>
                    <a:lnTo>
                      <a:pt x="5321" y="0"/>
                    </a:lnTo>
                    <a:lnTo>
                      <a:pt x="4695" y="0"/>
                    </a:lnTo>
                    <a:lnTo>
                      <a:pt x="4695" y="654"/>
                    </a:lnTo>
                    <a:lnTo>
                      <a:pt x="4382" y="654"/>
                    </a:lnTo>
                    <a:lnTo>
                      <a:pt x="4382" y="1963"/>
                    </a:lnTo>
                    <a:lnTo>
                      <a:pt x="3756" y="1963"/>
                    </a:lnTo>
                    <a:lnTo>
                      <a:pt x="3756" y="1309"/>
                    </a:lnTo>
                    <a:lnTo>
                      <a:pt x="3443" y="1309"/>
                    </a:lnTo>
                    <a:lnTo>
                      <a:pt x="3443" y="654"/>
                    </a:lnTo>
                    <a:lnTo>
                      <a:pt x="3130" y="0"/>
                    </a:lnTo>
                    <a:lnTo>
                      <a:pt x="2817" y="0"/>
                    </a:lnTo>
                    <a:lnTo>
                      <a:pt x="3130" y="1309"/>
                    </a:lnTo>
                    <a:lnTo>
                      <a:pt x="2504" y="1309"/>
                    </a:lnTo>
                    <a:lnTo>
                      <a:pt x="2191" y="1963"/>
                    </a:lnTo>
                    <a:lnTo>
                      <a:pt x="939" y="1963"/>
                    </a:lnTo>
                    <a:lnTo>
                      <a:pt x="939" y="2618"/>
                    </a:lnTo>
                    <a:lnTo>
                      <a:pt x="0" y="2618"/>
                    </a:lnTo>
                    <a:lnTo>
                      <a:pt x="0" y="5890"/>
                    </a:lnTo>
                    <a:lnTo>
                      <a:pt x="1252" y="6545"/>
                    </a:lnTo>
                    <a:lnTo>
                      <a:pt x="1878" y="8509"/>
                    </a:lnTo>
                    <a:lnTo>
                      <a:pt x="2504" y="13745"/>
                    </a:lnTo>
                    <a:lnTo>
                      <a:pt x="2817" y="13745"/>
                    </a:lnTo>
                    <a:lnTo>
                      <a:pt x="2817" y="15054"/>
                    </a:lnTo>
                    <a:lnTo>
                      <a:pt x="3756" y="15054"/>
                    </a:lnTo>
                    <a:lnTo>
                      <a:pt x="4069" y="15709"/>
                    </a:lnTo>
                    <a:lnTo>
                      <a:pt x="4695" y="15054"/>
                    </a:lnTo>
                    <a:lnTo>
                      <a:pt x="5008" y="15054"/>
                    </a:lnTo>
                    <a:lnTo>
                      <a:pt x="5321" y="13745"/>
                    </a:lnTo>
                    <a:lnTo>
                      <a:pt x="6573" y="13745"/>
                    </a:lnTo>
                    <a:lnTo>
                      <a:pt x="6573" y="15709"/>
                    </a:lnTo>
                    <a:lnTo>
                      <a:pt x="6886" y="15709"/>
                    </a:lnTo>
                    <a:lnTo>
                      <a:pt x="7200" y="16363"/>
                    </a:lnTo>
                    <a:lnTo>
                      <a:pt x="9078" y="16363"/>
                    </a:lnTo>
                    <a:lnTo>
                      <a:pt x="9391" y="17018"/>
                    </a:lnTo>
                    <a:lnTo>
                      <a:pt x="9391" y="17672"/>
                    </a:lnTo>
                    <a:lnTo>
                      <a:pt x="9704" y="18981"/>
                    </a:lnTo>
                    <a:lnTo>
                      <a:pt x="10330" y="19636"/>
                    </a:lnTo>
                    <a:lnTo>
                      <a:pt x="10643" y="20945"/>
                    </a:lnTo>
                    <a:lnTo>
                      <a:pt x="11269" y="20945"/>
                    </a:lnTo>
                    <a:lnTo>
                      <a:pt x="11582" y="21600"/>
                    </a:lnTo>
                    <a:lnTo>
                      <a:pt x="12834" y="21600"/>
                    </a:lnTo>
                    <a:lnTo>
                      <a:pt x="14713" y="19636"/>
                    </a:lnTo>
                    <a:lnTo>
                      <a:pt x="15965" y="19636"/>
                    </a:lnTo>
                    <a:lnTo>
                      <a:pt x="15965" y="18981"/>
                    </a:lnTo>
                    <a:lnTo>
                      <a:pt x="16278" y="18327"/>
                    </a:lnTo>
                    <a:lnTo>
                      <a:pt x="16278" y="16363"/>
                    </a:lnTo>
                    <a:lnTo>
                      <a:pt x="16591" y="16363"/>
                    </a:lnTo>
                    <a:lnTo>
                      <a:pt x="17530" y="14400"/>
                    </a:lnTo>
                    <a:lnTo>
                      <a:pt x="17843" y="14400"/>
                    </a:lnTo>
                    <a:lnTo>
                      <a:pt x="18469" y="15054"/>
                    </a:lnTo>
                    <a:lnTo>
                      <a:pt x="19095" y="14400"/>
                    </a:lnTo>
                    <a:lnTo>
                      <a:pt x="19721" y="14400"/>
                    </a:lnTo>
                    <a:lnTo>
                      <a:pt x="20660" y="12436"/>
                    </a:lnTo>
                    <a:lnTo>
                      <a:pt x="21599" y="12436"/>
                    </a:lnTo>
                    <a:lnTo>
                      <a:pt x="21286" y="11781"/>
                    </a:lnTo>
                    <a:lnTo>
                      <a:pt x="21286" y="9818"/>
                    </a:lnTo>
                    <a:lnTo>
                      <a:pt x="21599" y="8509"/>
                    </a:lnTo>
                    <a:lnTo>
                      <a:pt x="21599" y="7854"/>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60" name="AutoShape 76">
                <a:extLst>
                  <a:ext uri="{FF2B5EF4-FFF2-40B4-BE49-F238E27FC236}">
                    <a16:creationId xmlns:a16="http://schemas.microsoft.com/office/drawing/2014/main" id="{4E5A8BFF-583A-4598-ACCC-79F13C1179DC}"/>
                  </a:ext>
                </a:extLst>
              </p:cNvPr>
              <p:cNvSpPr>
                <a:spLocks/>
              </p:cNvSpPr>
              <p:nvPr/>
            </p:nvSpPr>
            <p:spPr bwMode="auto">
              <a:xfrm>
                <a:off x="453787" y="1009677"/>
                <a:ext cx="221619" cy="161655"/>
              </a:xfrm>
              <a:custGeom>
                <a:avLst/>
                <a:gdLst>
                  <a:gd name="T0" fmla="*/ 110810 w 21600"/>
                  <a:gd name="T1" fmla="*/ 80828 h 21600"/>
                  <a:gd name="T2" fmla="*/ 110810 w 21600"/>
                  <a:gd name="T3" fmla="*/ 80828 h 21600"/>
                  <a:gd name="T4" fmla="*/ 110810 w 21600"/>
                  <a:gd name="T5" fmla="*/ 80828 h 21600"/>
                  <a:gd name="T6" fmla="*/ 110810 w 21600"/>
                  <a:gd name="T7" fmla="*/ 8082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789" y="708"/>
                    </a:moveTo>
                    <a:lnTo>
                      <a:pt x="11936" y="0"/>
                    </a:lnTo>
                    <a:lnTo>
                      <a:pt x="11936" y="354"/>
                    </a:lnTo>
                    <a:lnTo>
                      <a:pt x="11652" y="708"/>
                    </a:lnTo>
                    <a:lnTo>
                      <a:pt x="11652" y="1416"/>
                    </a:lnTo>
                    <a:lnTo>
                      <a:pt x="11084" y="2124"/>
                    </a:lnTo>
                    <a:lnTo>
                      <a:pt x="8526" y="3186"/>
                    </a:lnTo>
                    <a:lnTo>
                      <a:pt x="7389" y="3186"/>
                    </a:lnTo>
                    <a:lnTo>
                      <a:pt x="7389" y="2832"/>
                    </a:lnTo>
                    <a:lnTo>
                      <a:pt x="5968" y="2832"/>
                    </a:lnTo>
                    <a:lnTo>
                      <a:pt x="5115" y="3895"/>
                    </a:lnTo>
                    <a:lnTo>
                      <a:pt x="4547" y="4249"/>
                    </a:lnTo>
                    <a:lnTo>
                      <a:pt x="4263" y="4603"/>
                    </a:lnTo>
                    <a:lnTo>
                      <a:pt x="4263" y="4957"/>
                    </a:lnTo>
                    <a:lnTo>
                      <a:pt x="568" y="5665"/>
                    </a:lnTo>
                    <a:lnTo>
                      <a:pt x="568" y="9560"/>
                    </a:lnTo>
                    <a:lnTo>
                      <a:pt x="0" y="9560"/>
                    </a:lnTo>
                    <a:lnTo>
                      <a:pt x="0" y="9914"/>
                    </a:lnTo>
                    <a:lnTo>
                      <a:pt x="284" y="9914"/>
                    </a:lnTo>
                    <a:lnTo>
                      <a:pt x="568" y="10622"/>
                    </a:lnTo>
                    <a:lnTo>
                      <a:pt x="852" y="10977"/>
                    </a:lnTo>
                    <a:lnTo>
                      <a:pt x="1136" y="10977"/>
                    </a:lnTo>
                    <a:lnTo>
                      <a:pt x="1136" y="11331"/>
                    </a:lnTo>
                    <a:lnTo>
                      <a:pt x="1705" y="12039"/>
                    </a:lnTo>
                    <a:lnTo>
                      <a:pt x="1705" y="12393"/>
                    </a:lnTo>
                    <a:lnTo>
                      <a:pt x="852" y="13455"/>
                    </a:lnTo>
                    <a:lnTo>
                      <a:pt x="852" y="13809"/>
                    </a:lnTo>
                    <a:lnTo>
                      <a:pt x="1136" y="14163"/>
                    </a:lnTo>
                    <a:lnTo>
                      <a:pt x="1136" y="14872"/>
                    </a:lnTo>
                    <a:lnTo>
                      <a:pt x="852" y="15226"/>
                    </a:lnTo>
                    <a:lnTo>
                      <a:pt x="852" y="15580"/>
                    </a:lnTo>
                    <a:lnTo>
                      <a:pt x="1136" y="15934"/>
                    </a:lnTo>
                    <a:lnTo>
                      <a:pt x="852" y="15934"/>
                    </a:lnTo>
                    <a:lnTo>
                      <a:pt x="852" y="16288"/>
                    </a:lnTo>
                    <a:lnTo>
                      <a:pt x="1136" y="16642"/>
                    </a:lnTo>
                    <a:lnTo>
                      <a:pt x="1136" y="17350"/>
                    </a:lnTo>
                    <a:lnTo>
                      <a:pt x="852" y="17704"/>
                    </a:lnTo>
                    <a:lnTo>
                      <a:pt x="1136" y="17704"/>
                    </a:lnTo>
                    <a:lnTo>
                      <a:pt x="1136" y="18059"/>
                    </a:lnTo>
                    <a:lnTo>
                      <a:pt x="1705" y="18059"/>
                    </a:lnTo>
                    <a:lnTo>
                      <a:pt x="1705" y="17350"/>
                    </a:lnTo>
                    <a:lnTo>
                      <a:pt x="1989" y="17350"/>
                    </a:lnTo>
                    <a:lnTo>
                      <a:pt x="1989" y="16996"/>
                    </a:lnTo>
                    <a:lnTo>
                      <a:pt x="2557" y="16996"/>
                    </a:lnTo>
                    <a:lnTo>
                      <a:pt x="2842" y="17704"/>
                    </a:lnTo>
                    <a:lnTo>
                      <a:pt x="3694" y="17704"/>
                    </a:lnTo>
                    <a:lnTo>
                      <a:pt x="4263" y="18413"/>
                    </a:lnTo>
                    <a:lnTo>
                      <a:pt x="5968" y="18413"/>
                    </a:lnTo>
                    <a:lnTo>
                      <a:pt x="6252" y="19475"/>
                    </a:lnTo>
                    <a:lnTo>
                      <a:pt x="7389" y="19475"/>
                    </a:lnTo>
                    <a:lnTo>
                      <a:pt x="8526" y="20537"/>
                    </a:lnTo>
                    <a:lnTo>
                      <a:pt x="9094" y="20891"/>
                    </a:lnTo>
                    <a:lnTo>
                      <a:pt x="9663" y="20891"/>
                    </a:lnTo>
                    <a:lnTo>
                      <a:pt x="9663" y="21599"/>
                    </a:lnTo>
                    <a:lnTo>
                      <a:pt x="10515" y="21245"/>
                    </a:lnTo>
                    <a:lnTo>
                      <a:pt x="11084" y="21245"/>
                    </a:lnTo>
                    <a:lnTo>
                      <a:pt x="11368" y="20891"/>
                    </a:lnTo>
                    <a:lnTo>
                      <a:pt x="11936" y="20891"/>
                    </a:lnTo>
                    <a:lnTo>
                      <a:pt x="12221" y="21245"/>
                    </a:lnTo>
                    <a:lnTo>
                      <a:pt x="12505" y="21245"/>
                    </a:lnTo>
                    <a:lnTo>
                      <a:pt x="12505" y="20183"/>
                    </a:lnTo>
                    <a:lnTo>
                      <a:pt x="12789" y="20183"/>
                    </a:lnTo>
                    <a:lnTo>
                      <a:pt x="13357" y="19475"/>
                    </a:lnTo>
                    <a:lnTo>
                      <a:pt x="13926" y="19475"/>
                    </a:lnTo>
                    <a:lnTo>
                      <a:pt x="14494" y="19121"/>
                    </a:lnTo>
                    <a:lnTo>
                      <a:pt x="15063" y="19121"/>
                    </a:lnTo>
                    <a:lnTo>
                      <a:pt x="15631" y="19829"/>
                    </a:lnTo>
                    <a:lnTo>
                      <a:pt x="15915" y="19829"/>
                    </a:lnTo>
                    <a:lnTo>
                      <a:pt x="16768" y="20891"/>
                    </a:lnTo>
                    <a:lnTo>
                      <a:pt x="17336" y="21245"/>
                    </a:lnTo>
                    <a:lnTo>
                      <a:pt x="18189" y="21245"/>
                    </a:lnTo>
                    <a:lnTo>
                      <a:pt x="18189" y="20891"/>
                    </a:lnTo>
                    <a:lnTo>
                      <a:pt x="21315" y="18413"/>
                    </a:lnTo>
                    <a:lnTo>
                      <a:pt x="21600" y="18059"/>
                    </a:lnTo>
                    <a:lnTo>
                      <a:pt x="21600" y="17704"/>
                    </a:lnTo>
                    <a:lnTo>
                      <a:pt x="21315" y="17350"/>
                    </a:lnTo>
                    <a:lnTo>
                      <a:pt x="20747" y="15226"/>
                    </a:lnTo>
                    <a:lnTo>
                      <a:pt x="20747" y="14872"/>
                    </a:lnTo>
                    <a:lnTo>
                      <a:pt x="20463" y="14518"/>
                    </a:lnTo>
                    <a:lnTo>
                      <a:pt x="20178" y="13809"/>
                    </a:lnTo>
                    <a:lnTo>
                      <a:pt x="19894" y="12747"/>
                    </a:lnTo>
                    <a:lnTo>
                      <a:pt x="18757" y="11331"/>
                    </a:lnTo>
                    <a:lnTo>
                      <a:pt x="18473" y="10622"/>
                    </a:lnTo>
                    <a:lnTo>
                      <a:pt x="17905" y="10268"/>
                    </a:lnTo>
                    <a:lnTo>
                      <a:pt x="18189" y="10268"/>
                    </a:lnTo>
                    <a:lnTo>
                      <a:pt x="18757" y="9560"/>
                    </a:lnTo>
                    <a:lnTo>
                      <a:pt x="19326" y="8144"/>
                    </a:lnTo>
                    <a:lnTo>
                      <a:pt x="19042" y="7081"/>
                    </a:lnTo>
                    <a:lnTo>
                      <a:pt x="18189" y="4957"/>
                    </a:lnTo>
                    <a:lnTo>
                      <a:pt x="17905" y="3895"/>
                    </a:lnTo>
                    <a:lnTo>
                      <a:pt x="17621" y="3186"/>
                    </a:lnTo>
                    <a:lnTo>
                      <a:pt x="17052" y="2478"/>
                    </a:lnTo>
                    <a:lnTo>
                      <a:pt x="16484" y="2124"/>
                    </a:lnTo>
                    <a:lnTo>
                      <a:pt x="15915" y="1416"/>
                    </a:lnTo>
                    <a:lnTo>
                      <a:pt x="15915" y="1062"/>
                    </a:lnTo>
                    <a:lnTo>
                      <a:pt x="15631" y="1062"/>
                    </a:lnTo>
                    <a:lnTo>
                      <a:pt x="15347" y="1416"/>
                    </a:lnTo>
                    <a:lnTo>
                      <a:pt x="13357" y="1416"/>
                    </a:lnTo>
                    <a:lnTo>
                      <a:pt x="12789" y="708"/>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61" name="AutoShape 77">
                <a:extLst>
                  <a:ext uri="{FF2B5EF4-FFF2-40B4-BE49-F238E27FC236}">
                    <a16:creationId xmlns:a16="http://schemas.microsoft.com/office/drawing/2014/main" id="{3BC2A6AA-93CD-4BAF-BBFB-C6F3B4AE92AC}"/>
                  </a:ext>
                </a:extLst>
              </p:cNvPr>
              <p:cNvSpPr>
                <a:spLocks/>
              </p:cNvSpPr>
              <p:nvPr/>
            </p:nvSpPr>
            <p:spPr bwMode="auto">
              <a:xfrm>
                <a:off x="596256" y="1192532"/>
                <a:ext cx="149065" cy="111304"/>
              </a:xfrm>
              <a:custGeom>
                <a:avLst/>
                <a:gdLst>
                  <a:gd name="T0" fmla="*/ 74533 w 21600"/>
                  <a:gd name="T1" fmla="*/ 55652 h 21600"/>
                  <a:gd name="T2" fmla="*/ 74533 w 21600"/>
                  <a:gd name="T3" fmla="*/ 55652 h 21600"/>
                  <a:gd name="T4" fmla="*/ 74533 w 21600"/>
                  <a:gd name="T5" fmla="*/ 55652 h 21600"/>
                  <a:gd name="T6" fmla="*/ 74533 w 21600"/>
                  <a:gd name="T7" fmla="*/ 556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235" y="1542"/>
                    </a:moveTo>
                    <a:lnTo>
                      <a:pt x="4658" y="1028"/>
                    </a:lnTo>
                    <a:lnTo>
                      <a:pt x="5505" y="514"/>
                    </a:lnTo>
                    <a:lnTo>
                      <a:pt x="8894" y="514"/>
                    </a:lnTo>
                    <a:lnTo>
                      <a:pt x="10164" y="1028"/>
                    </a:lnTo>
                    <a:lnTo>
                      <a:pt x="10588" y="1028"/>
                    </a:lnTo>
                    <a:lnTo>
                      <a:pt x="11011" y="1542"/>
                    </a:lnTo>
                    <a:lnTo>
                      <a:pt x="13976" y="1542"/>
                    </a:lnTo>
                    <a:lnTo>
                      <a:pt x="14400" y="1028"/>
                    </a:lnTo>
                    <a:lnTo>
                      <a:pt x="14823" y="1028"/>
                    </a:lnTo>
                    <a:lnTo>
                      <a:pt x="15247" y="0"/>
                    </a:lnTo>
                    <a:lnTo>
                      <a:pt x="17788" y="1542"/>
                    </a:lnTo>
                    <a:lnTo>
                      <a:pt x="19482" y="3599"/>
                    </a:lnTo>
                    <a:lnTo>
                      <a:pt x="19482" y="4114"/>
                    </a:lnTo>
                    <a:lnTo>
                      <a:pt x="20329" y="6171"/>
                    </a:lnTo>
                    <a:lnTo>
                      <a:pt x="20329" y="7714"/>
                    </a:lnTo>
                    <a:lnTo>
                      <a:pt x="20752" y="8742"/>
                    </a:lnTo>
                    <a:lnTo>
                      <a:pt x="20752" y="10285"/>
                    </a:lnTo>
                    <a:lnTo>
                      <a:pt x="20329" y="12342"/>
                    </a:lnTo>
                    <a:lnTo>
                      <a:pt x="20329" y="14914"/>
                    </a:lnTo>
                    <a:lnTo>
                      <a:pt x="21599" y="16457"/>
                    </a:lnTo>
                    <a:lnTo>
                      <a:pt x="21176" y="16971"/>
                    </a:lnTo>
                    <a:lnTo>
                      <a:pt x="21176" y="21600"/>
                    </a:lnTo>
                    <a:lnTo>
                      <a:pt x="20752" y="21085"/>
                    </a:lnTo>
                    <a:lnTo>
                      <a:pt x="19905" y="20571"/>
                    </a:lnTo>
                    <a:lnTo>
                      <a:pt x="19482" y="20057"/>
                    </a:lnTo>
                    <a:lnTo>
                      <a:pt x="18635" y="19542"/>
                    </a:lnTo>
                    <a:lnTo>
                      <a:pt x="17788" y="19542"/>
                    </a:lnTo>
                    <a:lnTo>
                      <a:pt x="15670" y="18514"/>
                    </a:lnTo>
                    <a:lnTo>
                      <a:pt x="15670" y="18000"/>
                    </a:lnTo>
                    <a:lnTo>
                      <a:pt x="15247" y="18000"/>
                    </a:lnTo>
                    <a:lnTo>
                      <a:pt x="13552" y="16971"/>
                    </a:lnTo>
                    <a:lnTo>
                      <a:pt x="10164" y="16971"/>
                    </a:lnTo>
                    <a:lnTo>
                      <a:pt x="8894" y="17485"/>
                    </a:lnTo>
                    <a:lnTo>
                      <a:pt x="7200" y="18514"/>
                    </a:lnTo>
                    <a:lnTo>
                      <a:pt x="5505" y="18514"/>
                    </a:lnTo>
                    <a:lnTo>
                      <a:pt x="4658" y="17485"/>
                    </a:lnTo>
                    <a:lnTo>
                      <a:pt x="3388" y="16457"/>
                    </a:lnTo>
                    <a:lnTo>
                      <a:pt x="1694" y="14914"/>
                    </a:lnTo>
                    <a:lnTo>
                      <a:pt x="0" y="13885"/>
                    </a:lnTo>
                    <a:lnTo>
                      <a:pt x="423" y="13885"/>
                    </a:lnTo>
                    <a:lnTo>
                      <a:pt x="1694" y="12342"/>
                    </a:lnTo>
                    <a:lnTo>
                      <a:pt x="2117" y="11314"/>
                    </a:lnTo>
                    <a:lnTo>
                      <a:pt x="2964" y="10285"/>
                    </a:lnTo>
                    <a:lnTo>
                      <a:pt x="3388" y="9257"/>
                    </a:lnTo>
                    <a:lnTo>
                      <a:pt x="3388" y="6685"/>
                    </a:lnTo>
                    <a:lnTo>
                      <a:pt x="3811" y="5142"/>
                    </a:lnTo>
                    <a:lnTo>
                      <a:pt x="3811" y="3085"/>
                    </a:lnTo>
                    <a:lnTo>
                      <a:pt x="4235" y="2571"/>
                    </a:lnTo>
                    <a:lnTo>
                      <a:pt x="4235" y="1542"/>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62" name="AutoShape 78">
                <a:extLst>
                  <a:ext uri="{FF2B5EF4-FFF2-40B4-BE49-F238E27FC236}">
                    <a16:creationId xmlns:a16="http://schemas.microsoft.com/office/drawing/2014/main" id="{C36382DA-4A77-49A4-9DD2-4168C27E29C5}"/>
                  </a:ext>
                </a:extLst>
              </p:cNvPr>
              <p:cNvSpPr>
                <a:spLocks/>
              </p:cNvSpPr>
              <p:nvPr/>
            </p:nvSpPr>
            <p:spPr bwMode="auto">
              <a:xfrm>
                <a:off x="684639" y="1354186"/>
                <a:ext cx="60682" cy="58303"/>
              </a:xfrm>
              <a:custGeom>
                <a:avLst/>
                <a:gdLst>
                  <a:gd name="T0" fmla="*/ 30341 w 21600"/>
                  <a:gd name="T1" fmla="*/ 29152 h 21600"/>
                  <a:gd name="T2" fmla="*/ 30341 w 21600"/>
                  <a:gd name="T3" fmla="*/ 29152 h 21600"/>
                  <a:gd name="T4" fmla="*/ 30341 w 21600"/>
                  <a:gd name="T5" fmla="*/ 29152 h 21600"/>
                  <a:gd name="T6" fmla="*/ 30341 w 21600"/>
                  <a:gd name="T7" fmla="*/ 291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371" y="0"/>
                    </a:moveTo>
                    <a:lnTo>
                      <a:pt x="13371" y="1963"/>
                    </a:lnTo>
                    <a:lnTo>
                      <a:pt x="18514" y="6872"/>
                    </a:lnTo>
                    <a:lnTo>
                      <a:pt x="21599" y="10800"/>
                    </a:lnTo>
                    <a:lnTo>
                      <a:pt x="20571" y="10800"/>
                    </a:lnTo>
                    <a:lnTo>
                      <a:pt x="20571" y="11781"/>
                    </a:lnTo>
                    <a:lnTo>
                      <a:pt x="19542" y="13745"/>
                    </a:lnTo>
                    <a:lnTo>
                      <a:pt x="18514" y="14727"/>
                    </a:lnTo>
                    <a:lnTo>
                      <a:pt x="15428" y="14727"/>
                    </a:lnTo>
                    <a:lnTo>
                      <a:pt x="14399" y="15709"/>
                    </a:lnTo>
                    <a:lnTo>
                      <a:pt x="11314" y="15709"/>
                    </a:lnTo>
                    <a:lnTo>
                      <a:pt x="6171" y="20618"/>
                    </a:lnTo>
                    <a:lnTo>
                      <a:pt x="5142" y="20618"/>
                    </a:lnTo>
                    <a:lnTo>
                      <a:pt x="4114" y="21599"/>
                    </a:lnTo>
                    <a:lnTo>
                      <a:pt x="0" y="21599"/>
                    </a:lnTo>
                    <a:lnTo>
                      <a:pt x="1028" y="17672"/>
                    </a:lnTo>
                    <a:lnTo>
                      <a:pt x="1028" y="9818"/>
                    </a:lnTo>
                    <a:lnTo>
                      <a:pt x="2057" y="7854"/>
                    </a:lnTo>
                    <a:lnTo>
                      <a:pt x="2057" y="5890"/>
                    </a:lnTo>
                    <a:lnTo>
                      <a:pt x="6171" y="1963"/>
                    </a:lnTo>
                    <a:lnTo>
                      <a:pt x="7199" y="1963"/>
                    </a:lnTo>
                    <a:lnTo>
                      <a:pt x="8228" y="981"/>
                    </a:lnTo>
                    <a:lnTo>
                      <a:pt x="10285" y="0"/>
                    </a:lnTo>
                    <a:lnTo>
                      <a:pt x="13371"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63" name="AutoShape 79">
                <a:extLst>
                  <a:ext uri="{FF2B5EF4-FFF2-40B4-BE49-F238E27FC236}">
                    <a16:creationId xmlns:a16="http://schemas.microsoft.com/office/drawing/2014/main" id="{440010D4-FBD0-4A4B-83FA-97CE032BA9E7}"/>
                  </a:ext>
                </a:extLst>
              </p:cNvPr>
              <p:cNvSpPr>
                <a:spLocks/>
              </p:cNvSpPr>
              <p:nvPr/>
            </p:nvSpPr>
            <p:spPr bwMode="auto">
              <a:xfrm>
                <a:off x="584383" y="748"/>
                <a:ext cx="3109240" cy="1454142"/>
              </a:xfrm>
              <a:custGeom>
                <a:avLst/>
                <a:gdLst>
                  <a:gd name="T0" fmla="*/ 1554620 w 21600"/>
                  <a:gd name="T1" fmla="*/ 727778 h 21589"/>
                  <a:gd name="T2" fmla="*/ 1554620 w 21600"/>
                  <a:gd name="T3" fmla="*/ 727778 h 21589"/>
                  <a:gd name="T4" fmla="*/ 1554620 w 21600"/>
                  <a:gd name="T5" fmla="*/ 727778 h 21589"/>
                  <a:gd name="T6" fmla="*/ 1554620 w 21600"/>
                  <a:gd name="T7" fmla="*/ 727778 h 215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9">
                    <a:moveTo>
                      <a:pt x="8737" y="17643"/>
                    </a:moveTo>
                    <a:lnTo>
                      <a:pt x="8854" y="17643"/>
                    </a:lnTo>
                    <a:lnTo>
                      <a:pt x="8947" y="17461"/>
                    </a:lnTo>
                    <a:lnTo>
                      <a:pt x="9180" y="17597"/>
                    </a:lnTo>
                    <a:lnTo>
                      <a:pt x="9320" y="17507"/>
                    </a:lnTo>
                    <a:lnTo>
                      <a:pt x="9576" y="17960"/>
                    </a:lnTo>
                    <a:lnTo>
                      <a:pt x="9693" y="18232"/>
                    </a:lnTo>
                    <a:lnTo>
                      <a:pt x="9833" y="17824"/>
                    </a:lnTo>
                    <a:lnTo>
                      <a:pt x="9833" y="17597"/>
                    </a:lnTo>
                    <a:lnTo>
                      <a:pt x="9949" y="17688"/>
                    </a:lnTo>
                    <a:lnTo>
                      <a:pt x="10182" y="17234"/>
                    </a:lnTo>
                    <a:lnTo>
                      <a:pt x="10368" y="17416"/>
                    </a:lnTo>
                    <a:lnTo>
                      <a:pt x="10578" y="17325"/>
                    </a:lnTo>
                    <a:lnTo>
                      <a:pt x="10765" y="17325"/>
                    </a:lnTo>
                    <a:lnTo>
                      <a:pt x="11114" y="17779"/>
                    </a:lnTo>
                    <a:lnTo>
                      <a:pt x="11417" y="17824"/>
                    </a:lnTo>
                    <a:lnTo>
                      <a:pt x="11720" y="17643"/>
                    </a:lnTo>
                    <a:lnTo>
                      <a:pt x="11860" y="17280"/>
                    </a:lnTo>
                    <a:lnTo>
                      <a:pt x="11976" y="17280"/>
                    </a:lnTo>
                    <a:lnTo>
                      <a:pt x="12442" y="17733"/>
                    </a:lnTo>
                    <a:lnTo>
                      <a:pt x="12629" y="17461"/>
                    </a:lnTo>
                    <a:lnTo>
                      <a:pt x="12652" y="17053"/>
                    </a:lnTo>
                    <a:lnTo>
                      <a:pt x="12768" y="16327"/>
                    </a:lnTo>
                    <a:lnTo>
                      <a:pt x="13025" y="16237"/>
                    </a:lnTo>
                    <a:lnTo>
                      <a:pt x="13234" y="16282"/>
                    </a:lnTo>
                    <a:cubicBezTo>
                      <a:pt x="13379" y="16657"/>
                      <a:pt x="13297" y="16645"/>
                      <a:pt x="13398" y="16645"/>
                    </a:cubicBezTo>
                    <a:lnTo>
                      <a:pt x="13444" y="17053"/>
                    </a:lnTo>
                    <a:lnTo>
                      <a:pt x="13677" y="17733"/>
                    </a:lnTo>
                    <a:lnTo>
                      <a:pt x="13747" y="18096"/>
                    </a:lnTo>
                    <a:lnTo>
                      <a:pt x="13957" y="18051"/>
                    </a:lnTo>
                    <a:lnTo>
                      <a:pt x="14050" y="18278"/>
                    </a:lnTo>
                    <a:lnTo>
                      <a:pt x="14190" y="18504"/>
                    </a:lnTo>
                    <a:lnTo>
                      <a:pt x="14330" y="18414"/>
                    </a:lnTo>
                    <a:lnTo>
                      <a:pt x="14446" y="18005"/>
                    </a:lnTo>
                    <a:lnTo>
                      <a:pt x="14656" y="17779"/>
                    </a:lnTo>
                    <a:lnTo>
                      <a:pt x="14633" y="18187"/>
                    </a:lnTo>
                    <a:lnTo>
                      <a:pt x="14376" y="19049"/>
                    </a:lnTo>
                    <a:lnTo>
                      <a:pt x="14143" y="19593"/>
                    </a:lnTo>
                    <a:lnTo>
                      <a:pt x="14120" y="19956"/>
                    </a:lnTo>
                    <a:lnTo>
                      <a:pt x="14166" y="20183"/>
                    </a:lnTo>
                    <a:lnTo>
                      <a:pt x="14376" y="20409"/>
                    </a:lnTo>
                    <a:lnTo>
                      <a:pt x="14772" y="19457"/>
                    </a:lnTo>
                    <a:lnTo>
                      <a:pt x="15075" y="18323"/>
                    </a:lnTo>
                    <a:lnTo>
                      <a:pt x="15192" y="17733"/>
                    </a:lnTo>
                    <a:cubicBezTo>
                      <a:pt x="15216" y="17446"/>
                      <a:pt x="15168" y="17461"/>
                      <a:pt x="15238" y="17461"/>
                    </a:cubicBezTo>
                    <a:lnTo>
                      <a:pt x="15355" y="17053"/>
                    </a:lnTo>
                    <a:lnTo>
                      <a:pt x="15355" y="16327"/>
                    </a:lnTo>
                    <a:cubicBezTo>
                      <a:pt x="15331" y="15813"/>
                      <a:pt x="15417" y="15828"/>
                      <a:pt x="15308" y="15828"/>
                    </a:cubicBezTo>
                    <a:lnTo>
                      <a:pt x="15192" y="15828"/>
                    </a:lnTo>
                    <a:lnTo>
                      <a:pt x="14959" y="15919"/>
                    </a:lnTo>
                    <a:lnTo>
                      <a:pt x="14702" y="15738"/>
                    </a:lnTo>
                    <a:lnTo>
                      <a:pt x="14679" y="15511"/>
                    </a:lnTo>
                    <a:lnTo>
                      <a:pt x="14935" y="15194"/>
                    </a:lnTo>
                    <a:lnTo>
                      <a:pt x="14959" y="14921"/>
                    </a:lnTo>
                    <a:lnTo>
                      <a:pt x="15611" y="13470"/>
                    </a:lnTo>
                    <a:lnTo>
                      <a:pt x="16380" y="13742"/>
                    </a:lnTo>
                    <a:lnTo>
                      <a:pt x="16357" y="13515"/>
                    </a:lnTo>
                    <a:cubicBezTo>
                      <a:pt x="16504" y="13373"/>
                      <a:pt x="16444" y="13379"/>
                      <a:pt x="16520" y="13379"/>
                    </a:cubicBezTo>
                    <a:lnTo>
                      <a:pt x="16683" y="13379"/>
                    </a:lnTo>
                    <a:lnTo>
                      <a:pt x="16753" y="13788"/>
                    </a:lnTo>
                    <a:lnTo>
                      <a:pt x="17196" y="13561"/>
                    </a:lnTo>
                    <a:lnTo>
                      <a:pt x="17172" y="13243"/>
                    </a:lnTo>
                    <a:lnTo>
                      <a:pt x="17615" y="12563"/>
                    </a:lnTo>
                    <a:lnTo>
                      <a:pt x="17895" y="12291"/>
                    </a:lnTo>
                    <a:lnTo>
                      <a:pt x="17895" y="12472"/>
                    </a:lnTo>
                    <a:lnTo>
                      <a:pt x="17778" y="12835"/>
                    </a:lnTo>
                    <a:lnTo>
                      <a:pt x="17895" y="12880"/>
                    </a:lnTo>
                    <a:lnTo>
                      <a:pt x="18174" y="12291"/>
                    </a:lnTo>
                    <a:lnTo>
                      <a:pt x="18221" y="12880"/>
                    </a:lnTo>
                    <a:lnTo>
                      <a:pt x="17895" y="13243"/>
                    </a:lnTo>
                    <a:lnTo>
                      <a:pt x="17778" y="13561"/>
                    </a:lnTo>
                    <a:lnTo>
                      <a:pt x="17638" y="13969"/>
                    </a:lnTo>
                    <a:lnTo>
                      <a:pt x="17382" y="14422"/>
                    </a:lnTo>
                    <a:lnTo>
                      <a:pt x="17149" y="15420"/>
                    </a:lnTo>
                    <a:lnTo>
                      <a:pt x="17335" y="16826"/>
                    </a:lnTo>
                    <a:lnTo>
                      <a:pt x="17452" y="17144"/>
                    </a:lnTo>
                    <a:lnTo>
                      <a:pt x="17778" y="16237"/>
                    </a:lnTo>
                    <a:lnTo>
                      <a:pt x="17965" y="15692"/>
                    </a:lnTo>
                    <a:lnTo>
                      <a:pt x="18104" y="15692"/>
                    </a:lnTo>
                    <a:lnTo>
                      <a:pt x="18081" y="15057"/>
                    </a:lnTo>
                    <a:lnTo>
                      <a:pt x="18221" y="14422"/>
                    </a:lnTo>
                    <a:lnTo>
                      <a:pt x="18104" y="14014"/>
                    </a:lnTo>
                    <a:lnTo>
                      <a:pt x="18151" y="13742"/>
                    </a:lnTo>
                    <a:lnTo>
                      <a:pt x="18407" y="13742"/>
                    </a:lnTo>
                    <a:lnTo>
                      <a:pt x="18454" y="13515"/>
                    </a:lnTo>
                    <a:lnTo>
                      <a:pt x="18454" y="13334"/>
                    </a:lnTo>
                    <a:lnTo>
                      <a:pt x="18594" y="13243"/>
                    </a:lnTo>
                    <a:lnTo>
                      <a:pt x="18920" y="12880"/>
                    </a:lnTo>
                    <a:lnTo>
                      <a:pt x="19060" y="12835"/>
                    </a:lnTo>
                    <a:lnTo>
                      <a:pt x="19339" y="13016"/>
                    </a:lnTo>
                    <a:lnTo>
                      <a:pt x="19479" y="12472"/>
                    </a:lnTo>
                    <a:cubicBezTo>
                      <a:pt x="19696" y="12238"/>
                      <a:pt x="19609" y="12245"/>
                      <a:pt x="19712" y="12245"/>
                    </a:cubicBezTo>
                    <a:lnTo>
                      <a:pt x="19782" y="11973"/>
                    </a:lnTo>
                    <a:lnTo>
                      <a:pt x="20085" y="12064"/>
                    </a:lnTo>
                    <a:lnTo>
                      <a:pt x="20341" y="11747"/>
                    </a:lnTo>
                    <a:cubicBezTo>
                      <a:pt x="20151" y="11190"/>
                      <a:pt x="20267" y="11202"/>
                      <a:pt x="20132" y="11202"/>
                    </a:cubicBezTo>
                    <a:lnTo>
                      <a:pt x="19968" y="10885"/>
                    </a:lnTo>
                    <a:lnTo>
                      <a:pt x="19968" y="10658"/>
                    </a:lnTo>
                    <a:lnTo>
                      <a:pt x="20132" y="10658"/>
                    </a:lnTo>
                    <a:lnTo>
                      <a:pt x="20434" y="10159"/>
                    </a:lnTo>
                    <a:lnTo>
                      <a:pt x="20411" y="9796"/>
                    </a:lnTo>
                    <a:lnTo>
                      <a:pt x="20528" y="9706"/>
                    </a:lnTo>
                    <a:lnTo>
                      <a:pt x="20574" y="10023"/>
                    </a:lnTo>
                    <a:lnTo>
                      <a:pt x="20877" y="10341"/>
                    </a:lnTo>
                    <a:lnTo>
                      <a:pt x="21133" y="10885"/>
                    </a:lnTo>
                    <a:lnTo>
                      <a:pt x="21250" y="10885"/>
                    </a:lnTo>
                    <a:lnTo>
                      <a:pt x="21320" y="10159"/>
                    </a:lnTo>
                    <a:lnTo>
                      <a:pt x="21460" y="10159"/>
                    </a:lnTo>
                    <a:lnTo>
                      <a:pt x="21600" y="9842"/>
                    </a:lnTo>
                    <a:lnTo>
                      <a:pt x="21180" y="9297"/>
                    </a:lnTo>
                    <a:lnTo>
                      <a:pt x="20970" y="9479"/>
                    </a:lnTo>
                    <a:lnTo>
                      <a:pt x="20854" y="8889"/>
                    </a:lnTo>
                    <a:lnTo>
                      <a:pt x="20551" y="8345"/>
                    </a:lnTo>
                    <a:lnTo>
                      <a:pt x="20225" y="8027"/>
                    </a:lnTo>
                    <a:lnTo>
                      <a:pt x="19992" y="7574"/>
                    </a:lnTo>
                    <a:lnTo>
                      <a:pt x="19712" y="7347"/>
                    </a:lnTo>
                    <a:lnTo>
                      <a:pt x="19363" y="7256"/>
                    </a:lnTo>
                    <a:lnTo>
                      <a:pt x="19223" y="7166"/>
                    </a:lnTo>
                    <a:lnTo>
                      <a:pt x="19269" y="7710"/>
                    </a:lnTo>
                    <a:lnTo>
                      <a:pt x="19246" y="8118"/>
                    </a:lnTo>
                    <a:lnTo>
                      <a:pt x="19083" y="8209"/>
                    </a:lnTo>
                    <a:lnTo>
                      <a:pt x="19013" y="7846"/>
                    </a:lnTo>
                    <a:lnTo>
                      <a:pt x="18897" y="7574"/>
                    </a:lnTo>
                    <a:lnTo>
                      <a:pt x="19036" y="7347"/>
                    </a:lnTo>
                    <a:lnTo>
                      <a:pt x="18990" y="7211"/>
                    </a:lnTo>
                    <a:lnTo>
                      <a:pt x="18710" y="7393"/>
                    </a:lnTo>
                    <a:lnTo>
                      <a:pt x="18594" y="7483"/>
                    </a:lnTo>
                    <a:lnTo>
                      <a:pt x="18128" y="7483"/>
                    </a:lnTo>
                    <a:lnTo>
                      <a:pt x="17941" y="7755"/>
                    </a:lnTo>
                    <a:lnTo>
                      <a:pt x="17871" y="7529"/>
                    </a:lnTo>
                    <a:lnTo>
                      <a:pt x="17871" y="6939"/>
                    </a:lnTo>
                    <a:lnTo>
                      <a:pt x="17685" y="6531"/>
                    </a:lnTo>
                    <a:lnTo>
                      <a:pt x="17382" y="6395"/>
                    </a:lnTo>
                    <a:lnTo>
                      <a:pt x="16916" y="6531"/>
                    </a:lnTo>
                    <a:lnTo>
                      <a:pt x="16730" y="6259"/>
                    </a:lnTo>
                    <a:lnTo>
                      <a:pt x="16683" y="6395"/>
                    </a:lnTo>
                    <a:lnTo>
                      <a:pt x="16660" y="6077"/>
                    </a:lnTo>
                    <a:lnTo>
                      <a:pt x="16497" y="5352"/>
                    </a:lnTo>
                    <a:lnTo>
                      <a:pt x="16333" y="5397"/>
                    </a:lnTo>
                    <a:lnTo>
                      <a:pt x="16170" y="5714"/>
                    </a:lnTo>
                    <a:lnTo>
                      <a:pt x="16124" y="5352"/>
                    </a:lnTo>
                    <a:lnTo>
                      <a:pt x="15984" y="5261"/>
                    </a:lnTo>
                    <a:lnTo>
                      <a:pt x="15541" y="5079"/>
                    </a:lnTo>
                    <a:lnTo>
                      <a:pt x="15425" y="5170"/>
                    </a:lnTo>
                    <a:lnTo>
                      <a:pt x="15308" y="5352"/>
                    </a:lnTo>
                    <a:lnTo>
                      <a:pt x="15238" y="5578"/>
                    </a:lnTo>
                    <a:lnTo>
                      <a:pt x="15238" y="6077"/>
                    </a:lnTo>
                    <a:lnTo>
                      <a:pt x="15029" y="6259"/>
                    </a:lnTo>
                    <a:lnTo>
                      <a:pt x="14842" y="5987"/>
                    </a:lnTo>
                    <a:lnTo>
                      <a:pt x="14679" y="6077"/>
                    </a:lnTo>
                    <a:lnTo>
                      <a:pt x="14446" y="6077"/>
                    </a:lnTo>
                    <a:lnTo>
                      <a:pt x="14423" y="5760"/>
                    </a:lnTo>
                    <a:lnTo>
                      <a:pt x="14260" y="6123"/>
                    </a:lnTo>
                    <a:lnTo>
                      <a:pt x="14166" y="6531"/>
                    </a:lnTo>
                    <a:lnTo>
                      <a:pt x="14050" y="5987"/>
                    </a:lnTo>
                    <a:lnTo>
                      <a:pt x="14050" y="5079"/>
                    </a:lnTo>
                    <a:lnTo>
                      <a:pt x="14003" y="4626"/>
                    </a:lnTo>
                    <a:lnTo>
                      <a:pt x="13817" y="4626"/>
                    </a:lnTo>
                    <a:lnTo>
                      <a:pt x="13631" y="4535"/>
                    </a:lnTo>
                    <a:lnTo>
                      <a:pt x="13281" y="4535"/>
                    </a:lnTo>
                    <a:lnTo>
                      <a:pt x="13071" y="4853"/>
                    </a:lnTo>
                    <a:lnTo>
                      <a:pt x="12559" y="4490"/>
                    </a:lnTo>
                    <a:lnTo>
                      <a:pt x="12442" y="4218"/>
                    </a:lnTo>
                    <a:lnTo>
                      <a:pt x="11953" y="4036"/>
                    </a:lnTo>
                    <a:lnTo>
                      <a:pt x="11836" y="3764"/>
                    </a:lnTo>
                    <a:lnTo>
                      <a:pt x="11836" y="3447"/>
                    </a:lnTo>
                    <a:lnTo>
                      <a:pt x="11720" y="3220"/>
                    </a:lnTo>
                    <a:lnTo>
                      <a:pt x="11557" y="3537"/>
                    </a:lnTo>
                    <a:lnTo>
                      <a:pt x="11440" y="3946"/>
                    </a:lnTo>
                    <a:lnTo>
                      <a:pt x="11184" y="4354"/>
                    </a:lnTo>
                    <a:lnTo>
                      <a:pt x="11184" y="4490"/>
                    </a:lnTo>
                    <a:lnTo>
                      <a:pt x="11067" y="3991"/>
                    </a:lnTo>
                    <a:lnTo>
                      <a:pt x="10998" y="3810"/>
                    </a:lnTo>
                    <a:lnTo>
                      <a:pt x="11254" y="3719"/>
                    </a:lnTo>
                    <a:lnTo>
                      <a:pt x="11580" y="2993"/>
                    </a:lnTo>
                    <a:lnTo>
                      <a:pt x="11860" y="2449"/>
                    </a:lnTo>
                    <a:lnTo>
                      <a:pt x="11860" y="1814"/>
                    </a:lnTo>
                    <a:lnTo>
                      <a:pt x="11790" y="1224"/>
                    </a:lnTo>
                    <a:lnTo>
                      <a:pt x="11487" y="1043"/>
                    </a:lnTo>
                    <a:lnTo>
                      <a:pt x="11091" y="1451"/>
                    </a:lnTo>
                    <a:lnTo>
                      <a:pt x="10951" y="1360"/>
                    </a:lnTo>
                    <a:lnTo>
                      <a:pt x="10904" y="952"/>
                    </a:lnTo>
                    <a:lnTo>
                      <a:pt x="10904" y="499"/>
                    </a:lnTo>
                    <a:lnTo>
                      <a:pt x="11114" y="181"/>
                    </a:lnTo>
                    <a:cubicBezTo>
                      <a:pt x="10867" y="-11"/>
                      <a:pt x="10965" y="0"/>
                      <a:pt x="10834" y="0"/>
                    </a:cubicBezTo>
                    <a:lnTo>
                      <a:pt x="10485" y="272"/>
                    </a:lnTo>
                    <a:lnTo>
                      <a:pt x="10299" y="952"/>
                    </a:lnTo>
                    <a:lnTo>
                      <a:pt x="10275" y="1224"/>
                    </a:lnTo>
                    <a:lnTo>
                      <a:pt x="10042" y="1315"/>
                    </a:lnTo>
                    <a:lnTo>
                      <a:pt x="10066" y="1496"/>
                    </a:lnTo>
                    <a:lnTo>
                      <a:pt x="10345" y="1905"/>
                    </a:lnTo>
                    <a:lnTo>
                      <a:pt x="10368" y="2267"/>
                    </a:lnTo>
                    <a:lnTo>
                      <a:pt x="10299" y="2585"/>
                    </a:lnTo>
                    <a:lnTo>
                      <a:pt x="10089" y="2177"/>
                    </a:lnTo>
                    <a:lnTo>
                      <a:pt x="9926" y="1814"/>
                    </a:lnTo>
                    <a:lnTo>
                      <a:pt x="9623" y="1769"/>
                    </a:lnTo>
                    <a:lnTo>
                      <a:pt x="9390" y="1632"/>
                    </a:lnTo>
                    <a:lnTo>
                      <a:pt x="9017" y="2041"/>
                    </a:lnTo>
                    <a:lnTo>
                      <a:pt x="8714" y="2222"/>
                    </a:lnTo>
                    <a:lnTo>
                      <a:pt x="8598" y="2902"/>
                    </a:lnTo>
                    <a:lnTo>
                      <a:pt x="8434" y="3356"/>
                    </a:lnTo>
                    <a:cubicBezTo>
                      <a:pt x="8241" y="3591"/>
                      <a:pt x="8248" y="3440"/>
                      <a:pt x="8248" y="3628"/>
                    </a:cubicBezTo>
                    <a:lnTo>
                      <a:pt x="8271" y="3764"/>
                    </a:lnTo>
                    <a:lnTo>
                      <a:pt x="8015" y="4127"/>
                    </a:lnTo>
                    <a:lnTo>
                      <a:pt x="7875" y="4444"/>
                    </a:lnTo>
                    <a:lnTo>
                      <a:pt x="7759" y="4943"/>
                    </a:lnTo>
                    <a:lnTo>
                      <a:pt x="7829" y="5442"/>
                    </a:lnTo>
                    <a:lnTo>
                      <a:pt x="8085" y="5714"/>
                    </a:lnTo>
                    <a:lnTo>
                      <a:pt x="8155" y="5987"/>
                    </a:lnTo>
                    <a:lnTo>
                      <a:pt x="8132" y="6848"/>
                    </a:lnTo>
                    <a:lnTo>
                      <a:pt x="8248" y="7574"/>
                    </a:lnTo>
                    <a:lnTo>
                      <a:pt x="7922" y="7030"/>
                    </a:lnTo>
                    <a:lnTo>
                      <a:pt x="7922" y="6667"/>
                    </a:lnTo>
                    <a:lnTo>
                      <a:pt x="7852" y="6621"/>
                    </a:lnTo>
                    <a:cubicBezTo>
                      <a:pt x="8019" y="6019"/>
                      <a:pt x="8130" y="6032"/>
                      <a:pt x="7992" y="6032"/>
                    </a:cubicBezTo>
                    <a:lnTo>
                      <a:pt x="7945" y="5850"/>
                    </a:lnTo>
                    <a:lnTo>
                      <a:pt x="7666" y="5760"/>
                    </a:lnTo>
                    <a:lnTo>
                      <a:pt x="7316" y="5352"/>
                    </a:lnTo>
                    <a:lnTo>
                      <a:pt x="7223" y="5488"/>
                    </a:lnTo>
                    <a:lnTo>
                      <a:pt x="7199" y="4989"/>
                    </a:lnTo>
                    <a:lnTo>
                      <a:pt x="7130" y="4762"/>
                    </a:lnTo>
                    <a:lnTo>
                      <a:pt x="6943" y="4807"/>
                    </a:lnTo>
                    <a:lnTo>
                      <a:pt x="6943" y="4989"/>
                    </a:lnTo>
                    <a:lnTo>
                      <a:pt x="7013" y="5442"/>
                    </a:lnTo>
                    <a:lnTo>
                      <a:pt x="6943" y="5624"/>
                    </a:lnTo>
                    <a:lnTo>
                      <a:pt x="6757" y="5941"/>
                    </a:lnTo>
                    <a:lnTo>
                      <a:pt x="6803" y="6304"/>
                    </a:lnTo>
                    <a:lnTo>
                      <a:pt x="6920" y="6485"/>
                    </a:lnTo>
                    <a:lnTo>
                      <a:pt x="6873" y="6848"/>
                    </a:lnTo>
                    <a:lnTo>
                      <a:pt x="6827" y="7166"/>
                    </a:lnTo>
                    <a:lnTo>
                      <a:pt x="6780" y="7710"/>
                    </a:lnTo>
                    <a:lnTo>
                      <a:pt x="6920" y="7846"/>
                    </a:lnTo>
                    <a:lnTo>
                      <a:pt x="7083" y="7665"/>
                    </a:lnTo>
                    <a:lnTo>
                      <a:pt x="7176" y="7619"/>
                    </a:lnTo>
                    <a:lnTo>
                      <a:pt x="7339" y="7801"/>
                    </a:lnTo>
                    <a:lnTo>
                      <a:pt x="7456" y="8481"/>
                    </a:lnTo>
                    <a:lnTo>
                      <a:pt x="7456" y="8844"/>
                    </a:lnTo>
                    <a:lnTo>
                      <a:pt x="7642" y="8844"/>
                    </a:lnTo>
                    <a:lnTo>
                      <a:pt x="7875" y="8980"/>
                    </a:lnTo>
                    <a:lnTo>
                      <a:pt x="7666" y="9297"/>
                    </a:lnTo>
                    <a:lnTo>
                      <a:pt x="7572" y="9343"/>
                    </a:lnTo>
                    <a:lnTo>
                      <a:pt x="7642" y="9796"/>
                    </a:lnTo>
                    <a:lnTo>
                      <a:pt x="7642" y="10341"/>
                    </a:lnTo>
                    <a:lnTo>
                      <a:pt x="7526" y="10341"/>
                    </a:lnTo>
                    <a:lnTo>
                      <a:pt x="7433" y="9842"/>
                    </a:lnTo>
                    <a:lnTo>
                      <a:pt x="7409" y="9297"/>
                    </a:lnTo>
                    <a:lnTo>
                      <a:pt x="7269" y="9297"/>
                    </a:lnTo>
                    <a:lnTo>
                      <a:pt x="7223" y="9706"/>
                    </a:lnTo>
                    <a:lnTo>
                      <a:pt x="7060" y="9706"/>
                    </a:lnTo>
                    <a:lnTo>
                      <a:pt x="7176" y="9207"/>
                    </a:lnTo>
                    <a:lnTo>
                      <a:pt x="7176" y="8526"/>
                    </a:lnTo>
                    <a:lnTo>
                      <a:pt x="7130" y="7891"/>
                    </a:lnTo>
                    <a:lnTo>
                      <a:pt x="7013" y="8027"/>
                    </a:lnTo>
                    <a:lnTo>
                      <a:pt x="6873" y="8164"/>
                    </a:lnTo>
                    <a:lnTo>
                      <a:pt x="6873" y="9071"/>
                    </a:lnTo>
                    <a:lnTo>
                      <a:pt x="6827" y="9570"/>
                    </a:lnTo>
                    <a:lnTo>
                      <a:pt x="6547" y="9706"/>
                    </a:lnTo>
                    <a:lnTo>
                      <a:pt x="6314" y="9751"/>
                    </a:lnTo>
                    <a:lnTo>
                      <a:pt x="6034" y="9479"/>
                    </a:lnTo>
                    <a:lnTo>
                      <a:pt x="6128" y="9388"/>
                    </a:lnTo>
                    <a:lnTo>
                      <a:pt x="6361" y="9207"/>
                    </a:lnTo>
                    <a:lnTo>
                      <a:pt x="6570" y="9207"/>
                    </a:lnTo>
                    <a:lnTo>
                      <a:pt x="6547" y="8889"/>
                    </a:lnTo>
                    <a:lnTo>
                      <a:pt x="6687" y="8436"/>
                    </a:lnTo>
                    <a:lnTo>
                      <a:pt x="6617" y="8164"/>
                    </a:lnTo>
                    <a:lnTo>
                      <a:pt x="6617" y="7256"/>
                    </a:lnTo>
                    <a:lnTo>
                      <a:pt x="6640" y="6667"/>
                    </a:lnTo>
                    <a:lnTo>
                      <a:pt x="6547" y="6259"/>
                    </a:lnTo>
                    <a:lnTo>
                      <a:pt x="6547" y="5669"/>
                    </a:lnTo>
                    <a:lnTo>
                      <a:pt x="6710" y="5170"/>
                    </a:lnTo>
                    <a:lnTo>
                      <a:pt x="6733" y="4989"/>
                    </a:lnTo>
                    <a:lnTo>
                      <a:pt x="6640" y="4898"/>
                    </a:lnTo>
                    <a:lnTo>
                      <a:pt x="6407" y="5034"/>
                    </a:lnTo>
                    <a:cubicBezTo>
                      <a:pt x="6333" y="4841"/>
                      <a:pt x="6376" y="4853"/>
                      <a:pt x="6314" y="4853"/>
                    </a:cubicBezTo>
                    <a:lnTo>
                      <a:pt x="6151" y="5216"/>
                    </a:lnTo>
                    <a:lnTo>
                      <a:pt x="6151" y="5624"/>
                    </a:lnTo>
                    <a:lnTo>
                      <a:pt x="5918" y="6077"/>
                    </a:lnTo>
                    <a:lnTo>
                      <a:pt x="5895" y="6667"/>
                    </a:lnTo>
                    <a:lnTo>
                      <a:pt x="5941" y="7347"/>
                    </a:lnTo>
                    <a:lnTo>
                      <a:pt x="6034" y="7846"/>
                    </a:lnTo>
                    <a:lnTo>
                      <a:pt x="5965" y="7982"/>
                    </a:lnTo>
                    <a:lnTo>
                      <a:pt x="5685" y="7665"/>
                    </a:lnTo>
                    <a:lnTo>
                      <a:pt x="5475" y="7393"/>
                    </a:lnTo>
                    <a:lnTo>
                      <a:pt x="5172" y="7347"/>
                    </a:lnTo>
                    <a:lnTo>
                      <a:pt x="5242" y="7755"/>
                    </a:lnTo>
                    <a:lnTo>
                      <a:pt x="5242" y="8027"/>
                    </a:lnTo>
                    <a:lnTo>
                      <a:pt x="5033" y="8345"/>
                    </a:lnTo>
                    <a:lnTo>
                      <a:pt x="5056" y="7801"/>
                    </a:lnTo>
                    <a:lnTo>
                      <a:pt x="4916" y="7755"/>
                    </a:lnTo>
                    <a:lnTo>
                      <a:pt x="4846" y="8164"/>
                    </a:lnTo>
                    <a:lnTo>
                      <a:pt x="4590" y="8164"/>
                    </a:lnTo>
                    <a:lnTo>
                      <a:pt x="4380" y="8345"/>
                    </a:lnTo>
                    <a:lnTo>
                      <a:pt x="4427" y="7846"/>
                    </a:lnTo>
                    <a:cubicBezTo>
                      <a:pt x="4303" y="7798"/>
                      <a:pt x="4350" y="7801"/>
                      <a:pt x="4287" y="7801"/>
                    </a:cubicBezTo>
                    <a:lnTo>
                      <a:pt x="4077" y="8209"/>
                    </a:lnTo>
                    <a:lnTo>
                      <a:pt x="3867" y="8345"/>
                    </a:lnTo>
                    <a:lnTo>
                      <a:pt x="3634" y="8662"/>
                    </a:lnTo>
                    <a:lnTo>
                      <a:pt x="3541" y="9071"/>
                    </a:lnTo>
                    <a:lnTo>
                      <a:pt x="3518" y="9297"/>
                    </a:lnTo>
                    <a:lnTo>
                      <a:pt x="3355" y="9161"/>
                    </a:lnTo>
                    <a:lnTo>
                      <a:pt x="3262" y="9025"/>
                    </a:lnTo>
                    <a:lnTo>
                      <a:pt x="3308" y="8753"/>
                    </a:lnTo>
                    <a:lnTo>
                      <a:pt x="3425" y="8481"/>
                    </a:lnTo>
                    <a:lnTo>
                      <a:pt x="3308" y="7937"/>
                    </a:lnTo>
                    <a:lnTo>
                      <a:pt x="3052" y="7982"/>
                    </a:lnTo>
                    <a:lnTo>
                      <a:pt x="2935" y="8027"/>
                    </a:lnTo>
                    <a:lnTo>
                      <a:pt x="3029" y="8209"/>
                    </a:lnTo>
                    <a:lnTo>
                      <a:pt x="3029" y="8481"/>
                    </a:lnTo>
                    <a:lnTo>
                      <a:pt x="3052" y="8889"/>
                    </a:lnTo>
                    <a:lnTo>
                      <a:pt x="3122" y="9207"/>
                    </a:lnTo>
                    <a:lnTo>
                      <a:pt x="3122" y="9524"/>
                    </a:lnTo>
                    <a:lnTo>
                      <a:pt x="3029" y="9706"/>
                    </a:lnTo>
                    <a:lnTo>
                      <a:pt x="2889" y="9433"/>
                    </a:lnTo>
                    <a:lnTo>
                      <a:pt x="2633" y="9932"/>
                    </a:lnTo>
                    <a:lnTo>
                      <a:pt x="2493" y="10114"/>
                    </a:lnTo>
                    <a:lnTo>
                      <a:pt x="2493" y="10295"/>
                    </a:lnTo>
                    <a:lnTo>
                      <a:pt x="2656" y="10567"/>
                    </a:lnTo>
                    <a:lnTo>
                      <a:pt x="2446" y="10658"/>
                    </a:lnTo>
                    <a:lnTo>
                      <a:pt x="2236" y="10431"/>
                    </a:lnTo>
                    <a:lnTo>
                      <a:pt x="2166" y="10023"/>
                    </a:lnTo>
                    <a:lnTo>
                      <a:pt x="2050" y="10114"/>
                    </a:lnTo>
                    <a:lnTo>
                      <a:pt x="2143" y="10567"/>
                    </a:lnTo>
                    <a:lnTo>
                      <a:pt x="2260" y="11157"/>
                    </a:lnTo>
                    <a:lnTo>
                      <a:pt x="2120" y="11112"/>
                    </a:lnTo>
                    <a:lnTo>
                      <a:pt x="1980" y="10703"/>
                    </a:lnTo>
                    <a:lnTo>
                      <a:pt x="1840" y="10658"/>
                    </a:lnTo>
                    <a:lnTo>
                      <a:pt x="1840" y="9842"/>
                    </a:lnTo>
                    <a:lnTo>
                      <a:pt x="1584" y="9524"/>
                    </a:lnTo>
                    <a:lnTo>
                      <a:pt x="1561" y="9116"/>
                    </a:lnTo>
                    <a:lnTo>
                      <a:pt x="1770" y="9297"/>
                    </a:lnTo>
                    <a:lnTo>
                      <a:pt x="2003" y="9570"/>
                    </a:lnTo>
                    <a:lnTo>
                      <a:pt x="2283" y="9887"/>
                    </a:lnTo>
                    <a:lnTo>
                      <a:pt x="2423" y="9751"/>
                    </a:lnTo>
                    <a:lnTo>
                      <a:pt x="2633" y="9433"/>
                    </a:lnTo>
                    <a:lnTo>
                      <a:pt x="2702" y="8889"/>
                    </a:lnTo>
                    <a:cubicBezTo>
                      <a:pt x="2629" y="8558"/>
                      <a:pt x="2692" y="8572"/>
                      <a:pt x="2609" y="8572"/>
                    </a:cubicBezTo>
                    <a:lnTo>
                      <a:pt x="2376" y="8345"/>
                    </a:lnTo>
                    <a:lnTo>
                      <a:pt x="2236" y="7846"/>
                    </a:lnTo>
                    <a:lnTo>
                      <a:pt x="1980" y="7619"/>
                    </a:lnTo>
                    <a:lnTo>
                      <a:pt x="1700" y="7529"/>
                    </a:lnTo>
                    <a:lnTo>
                      <a:pt x="1561" y="7256"/>
                    </a:lnTo>
                    <a:lnTo>
                      <a:pt x="1421" y="7120"/>
                    </a:lnTo>
                    <a:lnTo>
                      <a:pt x="1234" y="7574"/>
                    </a:lnTo>
                    <a:lnTo>
                      <a:pt x="1141" y="8073"/>
                    </a:lnTo>
                    <a:lnTo>
                      <a:pt x="1165" y="8345"/>
                    </a:lnTo>
                    <a:lnTo>
                      <a:pt x="1304" y="8572"/>
                    </a:lnTo>
                    <a:lnTo>
                      <a:pt x="1351" y="9161"/>
                    </a:lnTo>
                    <a:lnTo>
                      <a:pt x="1234" y="9479"/>
                    </a:lnTo>
                    <a:lnTo>
                      <a:pt x="1188" y="9615"/>
                    </a:lnTo>
                    <a:lnTo>
                      <a:pt x="1258" y="9932"/>
                    </a:lnTo>
                    <a:lnTo>
                      <a:pt x="1234" y="10976"/>
                    </a:lnTo>
                    <a:cubicBezTo>
                      <a:pt x="1307" y="11307"/>
                      <a:pt x="1364" y="11293"/>
                      <a:pt x="1281" y="11293"/>
                    </a:cubicBezTo>
                    <a:lnTo>
                      <a:pt x="1421" y="12019"/>
                    </a:lnTo>
                    <a:lnTo>
                      <a:pt x="1304" y="12200"/>
                    </a:lnTo>
                    <a:lnTo>
                      <a:pt x="1048" y="12654"/>
                    </a:lnTo>
                    <a:lnTo>
                      <a:pt x="1001" y="12744"/>
                    </a:lnTo>
                    <a:lnTo>
                      <a:pt x="1118" y="12971"/>
                    </a:lnTo>
                    <a:lnTo>
                      <a:pt x="1188" y="13107"/>
                    </a:lnTo>
                    <a:lnTo>
                      <a:pt x="1001" y="13243"/>
                    </a:lnTo>
                    <a:lnTo>
                      <a:pt x="838" y="13334"/>
                    </a:lnTo>
                    <a:lnTo>
                      <a:pt x="652" y="13289"/>
                    </a:lnTo>
                    <a:lnTo>
                      <a:pt x="442" y="13425"/>
                    </a:lnTo>
                    <a:lnTo>
                      <a:pt x="442" y="13878"/>
                    </a:lnTo>
                    <a:lnTo>
                      <a:pt x="512" y="14014"/>
                    </a:lnTo>
                    <a:lnTo>
                      <a:pt x="559" y="14468"/>
                    </a:lnTo>
                    <a:lnTo>
                      <a:pt x="372" y="14559"/>
                    </a:lnTo>
                    <a:lnTo>
                      <a:pt x="279" y="14241"/>
                    </a:lnTo>
                    <a:lnTo>
                      <a:pt x="93" y="14196"/>
                    </a:lnTo>
                    <a:lnTo>
                      <a:pt x="0" y="14785"/>
                    </a:lnTo>
                    <a:lnTo>
                      <a:pt x="23" y="15330"/>
                    </a:lnTo>
                    <a:lnTo>
                      <a:pt x="233" y="15375"/>
                    </a:lnTo>
                    <a:lnTo>
                      <a:pt x="349" y="15511"/>
                    </a:lnTo>
                    <a:lnTo>
                      <a:pt x="466" y="16101"/>
                    </a:lnTo>
                    <a:lnTo>
                      <a:pt x="419" y="16373"/>
                    </a:lnTo>
                    <a:lnTo>
                      <a:pt x="559" y="16736"/>
                    </a:lnTo>
                    <a:lnTo>
                      <a:pt x="652" y="17144"/>
                    </a:lnTo>
                    <a:lnTo>
                      <a:pt x="349" y="17643"/>
                    </a:lnTo>
                    <a:lnTo>
                      <a:pt x="302" y="17824"/>
                    </a:lnTo>
                    <a:lnTo>
                      <a:pt x="186" y="18005"/>
                    </a:lnTo>
                    <a:lnTo>
                      <a:pt x="302" y="18096"/>
                    </a:lnTo>
                    <a:lnTo>
                      <a:pt x="419" y="18005"/>
                    </a:lnTo>
                    <a:lnTo>
                      <a:pt x="745" y="17960"/>
                    </a:lnTo>
                    <a:lnTo>
                      <a:pt x="862" y="17869"/>
                    </a:lnTo>
                    <a:lnTo>
                      <a:pt x="1095" y="18323"/>
                    </a:lnTo>
                    <a:lnTo>
                      <a:pt x="1095" y="19139"/>
                    </a:lnTo>
                    <a:lnTo>
                      <a:pt x="1374" y="19003"/>
                    </a:lnTo>
                    <a:lnTo>
                      <a:pt x="1514" y="19003"/>
                    </a:lnTo>
                    <a:lnTo>
                      <a:pt x="1840" y="19230"/>
                    </a:lnTo>
                    <a:lnTo>
                      <a:pt x="2073" y="18777"/>
                    </a:lnTo>
                    <a:lnTo>
                      <a:pt x="2190" y="18867"/>
                    </a:lnTo>
                    <a:lnTo>
                      <a:pt x="2027" y="19230"/>
                    </a:lnTo>
                    <a:lnTo>
                      <a:pt x="2050" y="19411"/>
                    </a:lnTo>
                    <a:lnTo>
                      <a:pt x="2260" y="19774"/>
                    </a:lnTo>
                    <a:lnTo>
                      <a:pt x="2586" y="20319"/>
                    </a:lnTo>
                    <a:lnTo>
                      <a:pt x="2586" y="20636"/>
                    </a:lnTo>
                    <a:cubicBezTo>
                      <a:pt x="2464" y="20874"/>
                      <a:pt x="2414" y="20863"/>
                      <a:pt x="2493" y="20863"/>
                    </a:cubicBezTo>
                    <a:lnTo>
                      <a:pt x="2772" y="21135"/>
                    </a:lnTo>
                    <a:lnTo>
                      <a:pt x="2866" y="21452"/>
                    </a:lnTo>
                    <a:lnTo>
                      <a:pt x="3005" y="21452"/>
                    </a:lnTo>
                    <a:lnTo>
                      <a:pt x="3192" y="21588"/>
                    </a:lnTo>
                    <a:lnTo>
                      <a:pt x="3378" y="21316"/>
                    </a:lnTo>
                    <a:lnTo>
                      <a:pt x="3541" y="21498"/>
                    </a:lnTo>
                    <a:lnTo>
                      <a:pt x="3518" y="21044"/>
                    </a:lnTo>
                    <a:lnTo>
                      <a:pt x="3611" y="20817"/>
                    </a:lnTo>
                    <a:lnTo>
                      <a:pt x="3495" y="20500"/>
                    </a:lnTo>
                    <a:lnTo>
                      <a:pt x="3541" y="20228"/>
                    </a:lnTo>
                    <a:lnTo>
                      <a:pt x="3332" y="20001"/>
                    </a:lnTo>
                    <a:lnTo>
                      <a:pt x="3332" y="19366"/>
                    </a:lnTo>
                    <a:lnTo>
                      <a:pt x="3401" y="19049"/>
                    </a:lnTo>
                    <a:lnTo>
                      <a:pt x="3611" y="18822"/>
                    </a:lnTo>
                    <a:lnTo>
                      <a:pt x="3867" y="18731"/>
                    </a:lnTo>
                    <a:cubicBezTo>
                      <a:pt x="3953" y="18777"/>
                      <a:pt x="3627" y="18376"/>
                      <a:pt x="3627" y="18376"/>
                    </a:cubicBezTo>
                    <a:lnTo>
                      <a:pt x="3677" y="18063"/>
                    </a:lnTo>
                    <a:lnTo>
                      <a:pt x="3449" y="17756"/>
                    </a:lnTo>
                    <a:lnTo>
                      <a:pt x="3680" y="17756"/>
                    </a:lnTo>
                    <a:lnTo>
                      <a:pt x="3853" y="17107"/>
                    </a:lnTo>
                    <a:lnTo>
                      <a:pt x="3958" y="17517"/>
                    </a:lnTo>
                    <a:lnTo>
                      <a:pt x="4520" y="17346"/>
                    </a:lnTo>
                    <a:lnTo>
                      <a:pt x="5046" y="17244"/>
                    </a:lnTo>
                    <a:lnTo>
                      <a:pt x="5607" y="16697"/>
                    </a:lnTo>
                    <a:lnTo>
                      <a:pt x="5871" y="16219"/>
                    </a:lnTo>
                    <a:lnTo>
                      <a:pt x="6502" y="16527"/>
                    </a:lnTo>
                    <a:lnTo>
                      <a:pt x="6941" y="16663"/>
                    </a:lnTo>
                    <a:cubicBezTo>
                      <a:pt x="7091" y="15674"/>
                      <a:pt x="7170" y="16665"/>
                      <a:pt x="7285" y="16666"/>
                    </a:cubicBezTo>
                    <a:lnTo>
                      <a:pt x="7747" y="17300"/>
                    </a:lnTo>
                    <a:lnTo>
                      <a:pt x="8737" y="17643"/>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64" name="AutoShape 80">
                <a:extLst>
                  <a:ext uri="{FF2B5EF4-FFF2-40B4-BE49-F238E27FC236}">
                    <a16:creationId xmlns:a16="http://schemas.microsoft.com/office/drawing/2014/main" id="{522FB996-5E92-48B5-BFD1-2CC65DFDEA42}"/>
                  </a:ext>
                </a:extLst>
              </p:cNvPr>
              <p:cNvSpPr>
                <a:spLocks/>
              </p:cNvSpPr>
              <p:nvPr/>
            </p:nvSpPr>
            <p:spPr bwMode="auto">
              <a:xfrm>
                <a:off x="494681" y="1030877"/>
                <a:ext cx="45896" cy="25177"/>
              </a:xfrm>
              <a:custGeom>
                <a:avLst/>
                <a:gdLst>
                  <a:gd name="T0" fmla="*/ 22947 w 21471"/>
                  <a:gd name="T1" fmla="*/ 12589 h 21600"/>
                  <a:gd name="T2" fmla="*/ 22947 w 21471"/>
                  <a:gd name="T3" fmla="*/ 12589 h 21600"/>
                  <a:gd name="T4" fmla="*/ 22947 w 21471"/>
                  <a:gd name="T5" fmla="*/ 12589 h 21600"/>
                  <a:gd name="T6" fmla="*/ 22947 w 21471"/>
                  <a:gd name="T7" fmla="*/ 1258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71" h="21600">
                    <a:moveTo>
                      <a:pt x="0" y="14987"/>
                    </a:moveTo>
                    <a:lnTo>
                      <a:pt x="0" y="11020"/>
                    </a:lnTo>
                    <a:cubicBezTo>
                      <a:pt x="2961" y="7412"/>
                      <a:pt x="2894" y="9613"/>
                      <a:pt x="2894" y="7053"/>
                    </a:cubicBezTo>
                    <a:lnTo>
                      <a:pt x="4582" y="7053"/>
                    </a:lnTo>
                    <a:lnTo>
                      <a:pt x="7959" y="0"/>
                    </a:lnTo>
                    <a:lnTo>
                      <a:pt x="14712" y="0"/>
                    </a:lnTo>
                    <a:lnTo>
                      <a:pt x="14954" y="2644"/>
                    </a:lnTo>
                    <a:lnTo>
                      <a:pt x="20501" y="2644"/>
                    </a:lnTo>
                    <a:cubicBezTo>
                      <a:pt x="21599" y="5656"/>
                      <a:pt x="21466" y="4230"/>
                      <a:pt x="21466" y="6612"/>
                    </a:cubicBezTo>
                    <a:lnTo>
                      <a:pt x="19295" y="10579"/>
                    </a:lnTo>
                    <a:lnTo>
                      <a:pt x="19295" y="14546"/>
                    </a:lnTo>
                    <a:cubicBezTo>
                      <a:pt x="18732" y="14693"/>
                      <a:pt x="18151" y="14689"/>
                      <a:pt x="17607" y="14987"/>
                    </a:cubicBezTo>
                    <a:cubicBezTo>
                      <a:pt x="15850" y="15950"/>
                      <a:pt x="17441" y="15869"/>
                      <a:pt x="16642" y="15869"/>
                    </a:cubicBezTo>
                    <a:cubicBezTo>
                      <a:pt x="16084" y="17230"/>
                      <a:pt x="15844" y="17425"/>
                      <a:pt x="15677" y="18955"/>
                    </a:cubicBezTo>
                    <a:cubicBezTo>
                      <a:pt x="15646" y="19243"/>
                      <a:pt x="15677" y="19542"/>
                      <a:pt x="15677" y="19836"/>
                    </a:cubicBezTo>
                    <a:cubicBezTo>
                      <a:pt x="15275" y="20277"/>
                      <a:pt x="14890" y="20776"/>
                      <a:pt x="14471" y="21159"/>
                    </a:cubicBezTo>
                    <a:cubicBezTo>
                      <a:pt x="14244" y="21367"/>
                      <a:pt x="13748" y="21600"/>
                      <a:pt x="13748" y="21600"/>
                    </a:cubicBezTo>
                    <a:cubicBezTo>
                      <a:pt x="9814" y="20162"/>
                      <a:pt x="11360" y="20277"/>
                      <a:pt x="9165" y="20277"/>
                    </a:cubicBezTo>
                    <a:lnTo>
                      <a:pt x="0" y="14987"/>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65" name="AutoShape 81">
                <a:extLst>
                  <a:ext uri="{FF2B5EF4-FFF2-40B4-BE49-F238E27FC236}">
                    <a16:creationId xmlns:a16="http://schemas.microsoft.com/office/drawing/2014/main" id="{B1AB0410-521C-4999-B2CC-2C248B35F61C}"/>
                  </a:ext>
                </a:extLst>
              </p:cNvPr>
              <p:cNvSpPr>
                <a:spLocks/>
              </p:cNvSpPr>
              <p:nvPr/>
            </p:nvSpPr>
            <p:spPr bwMode="auto">
              <a:xfrm>
                <a:off x="523702" y="1012327"/>
                <a:ext cx="60682" cy="64928"/>
              </a:xfrm>
              <a:custGeom>
                <a:avLst/>
                <a:gdLst>
                  <a:gd name="T0" fmla="*/ 30341 w 21600"/>
                  <a:gd name="T1" fmla="*/ 32464 h 21600"/>
                  <a:gd name="T2" fmla="*/ 30341 w 21600"/>
                  <a:gd name="T3" fmla="*/ 32464 h 21600"/>
                  <a:gd name="T4" fmla="*/ 30341 w 21600"/>
                  <a:gd name="T5" fmla="*/ 32464 h 21600"/>
                  <a:gd name="T6" fmla="*/ 30341 w 21600"/>
                  <a:gd name="T7" fmla="*/ 3246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5096"/>
                    </a:moveTo>
                    <a:cubicBezTo>
                      <a:pt x="3540" y="17699"/>
                      <a:pt x="3475" y="16273"/>
                      <a:pt x="3475" y="17883"/>
                    </a:cubicBezTo>
                    <a:lnTo>
                      <a:pt x="3475" y="20206"/>
                    </a:lnTo>
                    <a:lnTo>
                      <a:pt x="5462" y="21135"/>
                    </a:lnTo>
                    <a:lnTo>
                      <a:pt x="8441" y="21599"/>
                    </a:lnTo>
                    <a:lnTo>
                      <a:pt x="7944" y="17419"/>
                    </a:lnTo>
                    <a:cubicBezTo>
                      <a:pt x="13889" y="19353"/>
                      <a:pt x="13655" y="21162"/>
                      <a:pt x="13655" y="18580"/>
                    </a:cubicBezTo>
                    <a:lnTo>
                      <a:pt x="13655" y="13935"/>
                    </a:lnTo>
                    <a:lnTo>
                      <a:pt x="21599" y="9754"/>
                    </a:lnTo>
                    <a:lnTo>
                      <a:pt x="21103" y="1858"/>
                    </a:lnTo>
                    <a:lnTo>
                      <a:pt x="17875" y="0"/>
                    </a:lnTo>
                    <a:cubicBezTo>
                      <a:pt x="16029" y="1974"/>
                      <a:pt x="16137" y="1035"/>
                      <a:pt x="16137" y="2322"/>
                    </a:cubicBezTo>
                    <a:lnTo>
                      <a:pt x="16634" y="3948"/>
                    </a:lnTo>
                    <a:lnTo>
                      <a:pt x="4965" y="7432"/>
                    </a:lnTo>
                    <a:lnTo>
                      <a:pt x="5958" y="8825"/>
                    </a:lnTo>
                    <a:lnTo>
                      <a:pt x="3972" y="11148"/>
                    </a:lnTo>
                    <a:cubicBezTo>
                      <a:pt x="3641" y="11883"/>
                      <a:pt x="2399" y="11883"/>
                      <a:pt x="1737" y="12541"/>
                    </a:cubicBezTo>
                    <a:cubicBezTo>
                      <a:pt x="1075" y="13200"/>
                      <a:pt x="82" y="14322"/>
                      <a:pt x="0" y="15096"/>
                    </a:cubicBez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66" name="AutoShape 82">
                <a:extLst>
                  <a:ext uri="{FF2B5EF4-FFF2-40B4-BE49-F238E27FC236}">
                    <a16:creationId xmlns:a16="http://schemas.microsoft.com/office/drawing/2014/main" id="{C8310A92-A591-4198-A349-13F8E7B38E1C}"/>
                  </a:ext>
                </a:extLst>
              </p:cNvPr>
              <p:cNvSpPr>
                <a:spLocks/>
              </p:cNvSpPr>
              <p:nvPr/>
            </p:nvSpPr>
            <p:spPr bwMode="auto">
              <a:xfrm>
                <a:off x="511830" y="980526"/>
                <a:ext cx="75193" cy="54328"/>
              </a:xfrm>
              <a:custGeom>
                <a:avLst/>
                <a:gdLst>
                  <a:gd name="T0" fmla="*/ 37597 w 21600"/>
                  <a:gd name="T1" fmla="*/ 27164 h 21600"/>
                  <a:gd name="T2" fmla="*/ 37597 w 21600"/>
                  <a:gd name="T3" fmla="*/ 27164 h 21600"/>
                  <a:gd name="T4" fmla="*/ 37597 w 21600"/>
                  <a:gd name="T5" fmla="*/ 27164 h 21600"/>
                  <a:gd name="T6" fmla="*/ 37597 w 21600"/>
                  <a:gd name="T7" fmla="*/ 2716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0232"/>
                    </a:moveTo>
                    <a:cubicBezTo>
                      <a:pt x="4029" y="19954"/>
                      <a:pt x="5286" y="19959"/>
                      <a:pt x="3765" y="19959"/>
                    </a:cubicBezTo>
                    <a:lnTo>
                      <a:pt x="4359" y="21599"/>
                    </a:lnTo>
                    <a:lnTo>
                      <a:pt x="7133" y="21599"/>
                    </a:lnTo>
                    <a:lnTo>
                      <a:pt x="16844" y="16678"/>
                    </a:lnTo>
                    <a:lnTo>
                      <a:pt x="16249" y="14491"/>
                    </a:lnTo>
                    <a:lnTo>
                      <a:pt x="17834" y="12030"/>
                    </a:lnTo>
                    <a:lnTo>
                      <a:pt x="20411" y="13944"/>
                    </a:lnTo>
                    <a:lnTo>
                      <a:pt x="20411" y="8749"/>
                    </a:lnTo>
                    <a:lnTo>
                      <a:pt x="21600" y="1640"/>
                    </a:lnTo>
                    <a:lnTo>
                      <a:pt x="16844" y="0"/>
                    </a:lnTo>
                    <a:lnTo>
                      <a:pt x="9908" y="5468"/>
                    </a:lnTo>
                    <a:lnTo>
                      <a:pt x="11691" y="11483"/>
                    </a:lnTo>
                    <a:lnTo>
                      <a:pt x="10700" y="12030"/>
                    </a:lnTo>
                    <a:lnTo>
                      <a:pt x="8124" y="11756"/>
                    </a:lnTo>
                    <a:lnTo>
                      <a:pt x="6539" y="7108"/>
                    </a:lnTo>
                    <a:lnTo>
                      <a:pt x="3963" y="11210"/>
                    </a:lnTo>
                    <a:lnTo>
                      <a:pt x="3765" y="14491"/>
                    </a:lnTo>
                    <a:lnTo>
                      <a:pt x="0" y="20232"/>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67" name="AutoShape 83">
                <a:extLst>
                  <a:ext uri="{FF2B5EF4-FFF2-40B4-BE49-F238E27FC236}">
                    <a16:creationId xmlns:a16="http://schemas.microsoft.com/office/drawing/2014/main" id="{445666EA-95A0-4626-9506-21BB7D8409EC}"/>
                  </a:ext>
                </a:extLst>
              </p:cNvPr>
              <p:cNvSpPr>
                <a:spLocks/>
              </p:cNvSpPr>
              <p:nvPr/>
            </p:nvSpPr>
            <p:spPr bwMode="auto">
              <a:xfrm>
                <a:off x="558064" y="955350"/>
                <a:ext cx="36874" cy="31802"/>
              </a:xfrm>
              <a:custGeom>
                <a:avLst/>
                <a:gdLst>
                  <a:gd name="T0" fmla="*/ 18436 w 21563"/>
                  <a:gd name="T1" fmla="*/ 15901 h 21600"/>
                  <a:gd name="T2" fmla="*/ 18436 w 21563"/>
                  <a:gd name="T3" fmla="*/ 15901 h 21600"/>
                  <a:gd name="T4" fmla="*/ 18436 w 21563"/>
                  <a:gd name="T5" fmla="*/ 15901 h 21600"/>
                  <a:gd name="T6" fmla="*/ 18436 w 21563"/>
                  <a:gd name="T7" fmla="*/ 1590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63" h="21600">
                    <a:moveTo>
                      <a:pt x="11799" y="18654"/>
                    </a:moveTo>
                    <a:cubicBezTo>
                      <a:pt x="7193" y="17138"/>
                      <a:pt x="5777" y="17181"/>
                      <a:pt x="7730" y="17181"/>
                    </a:cubicBezTo>
                    <a:lnTo>
                      <a:pt x="1221" y="21599"/>
                    </a:lnTo>
                    <a:cubicBezTo>
                      <a:pt x="787" y="15835"/>
                      <a:pt x="1484" y="17816"/>
                      <a:pt x="408" y="15218"/>
                    </a:cubicBezTo>
                    <a:cubicBezTo>
                      <a:pt x="-37" y="11457"/>
                      <a:pt x="1" y="12938"/>
                      <a:pt x="1" y="10800"/>
                    </a:cubicBezTo>
                    <a:cubicBezTo>
                      <a:pt x="543" y="9818"/>
                      <a:pt x="984" y="8742"/>
                      <a:pt x="1628" y="7854"/>
                    </a:cubicBezTo>
                    <a:cubicBezTo>
                      <a:pt x="1950" y="7410"/>
                      <a:pt x="2848" y="6872"/>
                      <a:pt x="2848" y="6872"/>
                    </a:cubicBezTo>
                    <a:lnTo>
                      <a:pt x="3662" y="3436"/>
                    </a:lnTo>
                    <a:lnTo>
                      <a:pt x="8137" y="0"/>
                    </a:lnTo>
                    <a:lnTo>
                      <a:pt x="21563" y="5890"/>
                    </a:lnTo>
                    <a:cubicBezTo>
                      <a:pt x="19449" y="11501"/>
                      <a:pt x="20687" y="12688"/>
                      <a:pt x="19121" y="10800"/>
                    </a:cubicBezTo>
                    <a:lnTo>
                      <a:pt x="12612" y="7854"/>
                    </a:lnTo>
                    <a:lnTo>
                      <a:pt x="11799" y="18654"/>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68" name="AutoShape 84">
                <a:extLst>
                  <a:ext uri="{FF2B5EF4-FFF2-40B4-BE49-F238E27FC236}">
                    <a16:creationId xmlns:a16="http://schemas.microsoft.com/office/drawing/2014/main" id="{1DADF457-7A76-4DCD-8338-A8287C763BA1}"/>
                  </a:ext>
                </a:extLst>
              </p:cNvPr>
              <p:cNvSpPr>
                <a:spLocks/>
              </p:cNvSpPr>
              <p:nvPr/>
            </p:nvSpPr>
            <p:spPr bwMode="auto">
              <a:xfrm>
                <a:off x="304723" y="1348886"/>
                <a:ext cx="29023" cy="39752"/>
              </a:xfrm>
              <a:custGeom>
                <a:avLst/>
                <a:gdLst>
                  <a:gd name="T0" fmla="*/ 14512 w 21600"/>
                  <a:gd name="T1" fmla="*/ 19876 h 21600"/>
                  <a:gd name="T2" fmla="*/ 14512 w 21600"/>
                  <a:gd name="T3" fmla="*/ 19876 h 21600"/>
                  <a:gd name="T4" fmla="*/ 14512 w 21600"/>
                  <a:gd name="T5" fmla="*/ 19876 h 21600"/>
                  <a:gd name="T6" fmla="*/ 14512 w 21600"/>
                  <a:gd name="T7" fmla="*/ 1987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1544"/>
                    </a:moveTo>
                    <a:lnTo>
                      <a:pt x="9257" y="6330"/>
                    </a:lnTo>
                    <a:lnTo>
                      <a:pt x="10799" y="372"/>
                    </a:lnTo>
                    <a:lnTo>
                      <a:pt x="14914" y="0"/>
                    </a:lnTo>
                    <a:lnTo>
                      <a:pt x="21600" y="7075"/>
                    </a:lnTo>
                    <a:lnTo>
                      <a:pt x="19028" y="9682"/>
                    </a:lnTo>
                    <a:lnTo>
                      <a:pt x="13885" y="21600"/>
                    </a:lnTo>
                    <a:lnTo>
                      <a:pt x="0" y="11544"/>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69" name="AutoShape 85">
                <a:extLst>
                  <a:ext uri="{FF2B5EF4-FFF2-40B4-BE49-F238E27FC236}">
                    <a16:creationId xmlns:a16="http://schemas.microsoft.com/office/drawing/2014/main" id="{5FF0175C-2EBD-4B38-894C-9C5ED744CFD8}"/>
                  </a:ext>
                </a:extLst>
              </p:cNvPr>
              <p:cNvSpPr>
                <a:spLocks/>
              </p:cNvSpPr>
              <p:nvPr/>
            </p:nvSpPr>
            <p:spPr bwMode="auto">
              <a:xfrm>
                <a:off x="580426" y="1282634"/>
                <a:ext cx="159618" cy="119255"/>
              </a:xfrm>
              <a:custGeom>
                <a:avLst/>
                <a:gdLst>
                  <a:gd name="T0" fmla="*/ 79809 w 21600"/>
                  <a:gd name="T1" fmla="*/ 59628 h 21600"/>
                  <a:gd name="T2" fmla="*/ 79809 w 21600"/>
                  <a:gd name="T3" fmla="*/ 59628 h 21600"/>
                  <a:gd name="T4" fmla="*/ 79809 w 21600"/>
                  <a:gd name="T5" fmla="*/ 59628 h 21600"/>
                  <a:gd name="T6" fmla="*/ 79809 w 21600"/>
                  <a:gd name="T7" fmla="*/ 5962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069" y="21599"/>
                    </a:moveTo>
                    <a:lnTo>
                      <a:pt x="4712" y="15839"/>
                    </a:lnTo>
                    <a:lnTo>
                      <a:pt x="6283" y="13919"/>
                    </a:lnTo>
                    <a:lnTo>
                      <a:pt x="6283" y="12959"/>
                    </a:lnTo>
                    <a:lnTo>
                      <a:pt x="5890" y="11999"/>
                    </a:lnTo>
                    <a:lnTo>
                      <a:pt x="5498" y="11520"/>
                    </a:lnTo>
                    <a:lnTo>
                      <a:pt x="4319" y="8639"/>
                    </a:lnTo>
                    <a:lnTo>
                      <a:pt x="4319" y="7200"/>
                    </a:lnTo>
                    <a:lnTo>
                      <a:pt x="3534" y="5760"/>
                    </a:lnTo>
                    <a:lnTo>
                      <a:pt x="3534" y="4800"/>
                    </a:lnTo>
                    <a:lnTo>
                      <a:pt x="2749" y="5280"/>
                    </a:lnTo>
                    <a:lnTo>
                      <a:pt x="785" y="3360"/>
                    </a:lnTo>
                    <a:lnTo>
                      <a:pt x="785" y="1440"/>
                    </a:lnTo>
                    <a:lnTo>
                      <a:pt x="392" y="480"/>
                    </a:lnTo>
                    <a:lnTo>
                      <a:pt x="0" y="0"/>
                    </a:lnTo>
                    <a:lnTo>
                      <a:pt x="1963" y="0"/>
                    </a:lnTo>
                    <a:lnTo>
                      <a:pt x="3534" y="480"/>
                    </a:lnTo>
                    <a:lnTo>
                      <a:pt x="3534" y="960"/>
                    </a:lnTo>
                    <a:lnTo>
                      <a:pt x="4712" y="2400"/>
                    </a:lnTo>
                    <a:lnTo>
                      <a:pt x="5498" y="2880"/>
                    </a:lnTo>
                    <a:lnTo>
                      <a:pt x="6283" y="3840"/>
                    </a:lnTo>
                    <a:lnTo>
                      <a:pt x="7461" y="4319"/>
                    </a:lnTo>
                    <a:lnTo>
                      <a:pt x="8640" y="4319"/>
                    </a:lnTo>
                    <a:lnTo>
                      <a:pt x="9425" y="3840"/>
                    </a:lnTo>
                    <a:lnTo>
                      <a:pt x="11389" y="2880"/>
                    </a:lnTo>
                    <a:lnTo>
                      <a:pt x="13745" y="2880"/>
                    </a:lnTo>
                    <a:lnTo>
                      <a:pt x="16494" y="4319"/>
                    </a:lnTo>
                    <a:lnTo>
                      <a:pt x="19243" y="5280"/>
                    </a:lnTo>
                    <a:lnTo>
                      <a:pt x="19636" y="5760"/>
                    </a:lnTo>
                    <a:lnTo>
                      <a:pt x="20029" y="5760"/>
                    </a:lnTo>
                    <a:lnTo>
                      <a:pt x="20421" y="6240"/>
                    </a:lnTo>
                    <a:lnTo>
                      <a:pt x="21207" y="6720"/>
                    </a:lnTo>
                    <a:lnTo>
                      <a:pt x="21600" y="7200"/>
                    </a:lnTo>
                    <a:lnTo>
                      <a:pt x="21600" y="8159"/>
                    </a:lnTo>
                    <a:lnTo>
                      <a:pt x="21207" y="8639"/>
                    </a:lnTo>
                    <a:lnTo>
                      <a:pt x="21207" y="10079"/>
                    </a:lnTo>
                    <a:lnTo>
                      <a:pt x="20814" y="11039"/>
                    </a:lnTo>
                    <a:lnTo>
                      <a:pt x="20421" y="11520"/>
                    </a:lnTo>
                    <a:lnTo>
                      <a:pt x="20421" y="12480"/>
                    </a:lnTo>
                    <a:lnTo>
                      <a:pt x="19636" y="13440"/>
                    </a:lnTo>
                    <a:lnTo>
                      <a:pt x="19243" y="13440"/>
                    </a:lnTo>
                    <a:lnTo>
                      <a:pt x="19243" y="13919"/>
                    </a:lnTo>
                    <a:lnTo>
                      <a:pt x="18458" y="15839"/>
                    </a:lnTo>
                    <a:lnTo>
                      <a:pt x="18850" y="16319"/>
                    </a:lnTo>
                    <a:lnTo>
                      <a:pt x="18065" y="16319"/>
                    </a:lnTo>
                    <a:lnTo>
                      <a:pt x="17672" y="16799"/>
                    </a:lnTo>
                    <a:lnTo>
                      <a:pt x="16887" y="16799"/>
                    </a:lnTo>
                    <a:lnTo>
                      <a:pt x="16101" y="17279"/>
                    </a:lnTo>
                    <a:lnTo>
                      <a:pt x="15316" y="18239"/>
                    </a:lnTo>
                    <a:lnTo>
                      <a:pt x="14530" y="19680"/>
                    </a:lnTo>
                    <a:lnTo>
                      <a:pt x="14138" y="21120"/>
                    </a:lnTo>
                    <a:lnTo>
                      <a:pt x="10996" y="21120"/>
                    </a:lnTo>
                    <a:lnTo>
                      <a:pt x="10603" y="20639"/>
                    </a:lnTo>
                    <a:lnTo>
                      <a:pt x="7069" y="21599"/>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70" name="AutoShape 86">
                <a:extLst>
                  <a:ext uri="{FF2B5EF4-FFF2-40B4-BE49-F238E27FC236}">
                    <a16:creationId xmlns:a16="http://schemas.microsoft.com/office/drawing/2014/main" id="{4AE31F46-6D5F-49AF-B784-23D49B465674}"/>
                  </a:ext>
                </a:extLst>
              </p:cNvPr>
              <p:cNvSpPr>
                <a:spLocks/>
              </p:cNvSpPr>
              <p:nvPr/>
            </p:nvSpPr>
            <p:spPr bwMode="auto">
              <a:xfrm>
                <a:off x="513149" y="1211082"/>
                <a:ext cx="110810" cy="76853"/>
              </a:xfrm>
              <a:custGeom>
                <a:avLst/>
                <a:gdLst>
                  <a:gd name="T0" fmla="*/ 55405 w 21600"/>
                  <a:gd name="T1" fmla="*/ 38427 h 21600"/>
                  <a:gd name="T2" fmla="*/ 55405 w 21600"/>
                  <a:gd name="T3" fmla="*/ 38427 h 21600"/>
                  <a:gd name="T4" fmla="*/ 55405 w 21600"/>
                  <a:gd name="T5" fmla="*/ 38427 h 21600"/>
                  <a:gd name="T6" fmla="*/ 55405 w 21600"/>
                  <a:gd name="T7" fmla="*/ 384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936" y="6703"/>
                    </a:moveTo>
                    <a:lnTo>
                      <a:pt x="10231" y="6703"/>
                    </a:lnTo>
                    <a:lnTo>
                      <a:pt x="9663" y="7448"/>
                    </a:lnTo>
                    <a:lnTo>
                      <a:pt x="8526" y="8193"/>
                    </a:lnTo>
                    <a:lnTo>
                      <a:pt x="7389" y="8193"/>
                    </a:lnTo>
                    <a:lnTo>
                      <a:pt x="5684" y="8937"/>
                    </a:lnTo>
                    <a:lnTo>
                      <a:pt x="3410" y="8193"/>
                    </a:lnTo>
                    <a:lnTo>
                      <a:pt x="1705" y="5958"/>
                    </a:lnTo>
                    <a:lnTo>
                      <a:pt x="1705" y="6703"/>
                    </a:lnTo>
                    <a:lnTo>
                      <a:pt x="1136" y="6703"/>
                    </a:lnTo>
                    <a:lnTo>
                      <a:pt x="568" y="7448"/>
                    </a:lnTo>
                    <a:lnTo>
                      <a:pt x="0" y="8937"/>
                    </a:lnTo>
                    <a:lnTo>
                      <a:pt x="0" y="14151"/>
                    </a:lnTo>
                    <a:lnTo>
                      <a:pt x="568" y="15641"/>
                    </a:lnTo>
                    <a:lnTo>
                      <a:pt x="1136" y="17875"/>
                    </a:lnTo>
                    <a:lnTo>
                      <a:pt x="1136" y="19365"/>
                    </a:lnTo>
                    <a:lnTo>
                      <a:pt x="1705" y="20855"/>
                    </a:lnTo>
                    <a:lnTo>
                      <a:pt x="2273" y="21600"/>
                    </a:lnTo>
                    <a:lnTo>
                      <a:pt x="7957" y="21600"/>
                    </a:lnTo>
                    <a:lnTo>
                      <a:pt x="10231" y="20110"/>
                    </a:lnTo>
                    <a:lnTo>
                      <a:pt x="10800" y="20110"/>
                    </a:lnTo>
                    <a:lnTo>
                      <a:pt x="13073" y="19365"/>
                    </a:lnTo>
                    <a:lnTo>
                      <a:pt x="13642" y="20110"/>
                    </a:lnTo>
                    <a:lnTo>
                      <a:pt x="15915" y="20110"/>
                    </a:lnTo>
                    <a:lnTo>
                      <a:pt x="15915" y="19365"/>
                    </a:lnTo>
                    <a:lnTo>
                      <a:pt x="17052" y="19365"/>
                    </a:lnTo>
                    <a:lnTo>
                      <a:pt x="17621" y="17875"/>
                    </a:lnTo>
                    <a:lnTo>
                      <a:pt x="18757" y="17131"/>
                    </a:lnTo>
                    <a:lnTo>
                      <a:pt x="19326" y="15641"/>
                    </a:lnTo>
                    <a:lnTo>
                      <a:pt x="20463" y="11172"/>
                    </a:lnTo>
                    <a:lnTo>
                      <a:pt x="20463" y="7448"/>
                    </a:lnTo>
                    <a:lnTo>
                      <a:pt x="21031" y="5958"/>
                    </a:lnTo>
                    <a:lnTo>
                      <a:pt x="21031" y="4468"/>
                    </a:lnTo>
                    <a:lnTo>
                      <a:pt x="21600" y="3724"/>
                    </a:lnTo>
                    <a:lnTo>
                      <a:pt x="19894" y="0"/>
                    </a:lnTo>
                    <a:lnTo>
                      <a:pt x="19326" y="744"/>
                    </a:lnTo>
                    <a:lnTo>
                      <a:pt x="15915" y="744"/>
                    </a:lnTo>
                    <a:lnTo>
                      <a:pt x="15347" y="1489"/>
                    </a:lnTo>
                    <a:lnTo>
                      <a:pt x="14778" y="1489"/>
                    </a:lnTo>
                    <a:lnTo>
                      <a:pt x="13073" y="2979"/>
                    </a:lnTo>
                    <a:lnTo>
                      <a:pt x="13073" y="5213"/>
                    </a:lnTo>
                    <a:lnTo>
                      <a:pt x="12505" y="5958"/>
                    </a:lnTo>
                    <a:lnTo>
                      <a:pt x="12505" y="6703"/>
                    </a:lnTo>
                    <a:lnTo>
                      <a:pt x="11936" y="6703"/>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71" name="AutoShape 87">
                <a:extLst>
                  <a:ext uri="{FF2B5EF4-FFF2-40B4-BE49-F238E27FC236}">
                    <a16:creationId xmlns:a16="http://schemas.microsoft.com/office/drawing/2014/main" id="{C052987A-3DB8-4FDC-9260-B3A924F134EA}"/>
                  </a:ext>
                </a:extLst>
              </p:cNvPr>
              <p:cNvSpPr>
                <a:spLocks/>
              </p:cNvSpPr>
              <p:nvPr/>
            </p:nvSpPr>
            <p:spPr bwMode="auto">
              <a:xfrm>
                <a:off x="594937" y="1211082"/>
                <a:ext cx="147745" cy="111304"/>
              </a:xfrm>
              <a:custGeom>
                <a:avLst/>
                <a:gdLst>
                  <a:gd name="T0" fmla="*/ 73873 w 21600"/>
                  <a:gd name="T1" fmla="*/ 55652 h 21600"/>
                  <a:gd name="T2" fmla="*/ 73873 w 21600"/>
                  <a:gd name="T3" fmla="*/ 55652 h 21600"/>
                  <a:gd name="T4" fmla="*/ 73873 w 21600"/>
                  <a:gd name="T5" fmla="*/ 55652 h 21600"/>
                  <a:gd name="T6" fmla="*/ 73873 w 21600"/>
                  <a:gd name="T7" fmla="*/ 556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235" y="1542"/>
                    </a:moveTo>
                    <a:lnTo>
                      <a:pt x="4658" y="1028"/>
                    </a:lnTo>
                    <a:cubicBezTo>
                      <a:pt x="4870" y="771"/>
                      <a:pt x="5294" y="771"/>
                      <a:pt x="5505" y="514"/>
                    </a:cubicBezTo>
                    <a:lnTo>
                      <a:pt x="8894" y="514"/>
                    </a:lnTo>
                    <a:cubicBezTo>
                      <a:pt x="9317" y="771"/>
                      <a:pt x="9741" y="771"/>
                      <a:pt x="10164" y="1028"/>
                    </a:cubicBezTo>
                    <a:lnTo>
                      <a:pt x="10588" y="1028"/>
                    </a:lnTo>
                    <a:lnTo>
                      <a:pt x="11011" y="1542"/>
                    </a:lnTo>
                    <a:lnTo>
                      <a:pt x="13976" y="1542"/>
                    </a:lnTo>
                    <a:lnTo>
                      <a:pt x="14399" y="1028"/>
                    </a:lnTo>
                    <a:lnTo>
                      <a:pt x="14823" y="1028"/>
                    </a:lnTo>
                    <a:cubicBezTo>
                      <a:pt x="15035" y="771"/>
                      <a:pt x="15035" y="257"/>
                      <a:pt x="15247" y="0"/>
                    </a:cubicBezTo>
                    <a:cubicBezTo>
                      <a:pt x="15458" y="257"/>
                      <a:pt x="15882" y="514"/>
                      <a:pt x="16094" y="514"/>
                    </a:cubicBezTo>
                    <a:lnTo>
                      <a:pt x="17152" y="514"/>
                    </a:lnTo>
                    <a:cubicBezTo>
                      <a:pt x="17576" y="514"/>
                      <a:pt x="18211" y="1028"/>
                      <a:pt x="18423" y="1285"/>
                    </a:cubicBezTo>
                    <a:cubicBezTo>
                      <a:pt x="18423" y="1799"/>
                      <a:pt x="19058" y="2314"/>
                      <a:pt x="19270" y="2571"/>
                    </a:cubicBezTo>
                    <a:cubicBezTo>
                      <a:pt x="19270" y="2828"/>
                      <a:pt x="19482" y="3342"/>
                      <a:pt x="19482" y="3599"/>
                    </a:cubicBezTo>
                    <a:lnTo>
                      <a:pt x="19482" y="4114"/>
                    </a:lnTo>
                    <a:cubicBezTo>
                      <a:pt x="19694" y="4371"/>
                      <a:pt x="19694" y="4885"/>
                      <a:pt x="19905" y="5142"/>
                    </a:cubicBezTo>
                    <a:cubicBezTo>
                      <a:pt x="20117" y="5399"/>
                      <a:pt x="20117" y="5914"/>
                      <a:pt x="20329" y="6171"/>
                    </a:cubicBezTo>
                    <a:lnTo>
                      <a:pt x="20329" y="7714"/>
                    </a:lnTo>
                    <a:cubicBezTo>
                      <a:pt x="20541" y="7971"/>
                      <a:pt x="20541" y="8485"/>
                      <a:pt x="20752" y="8742"/>
                    </a:cubicBezTo>
                    <a:lnTo>
                      <a:pt x="20752" y="10285"/>
                    </a:lnTo>
                    <a:cubicBezTo>
                      <a:pt x="20541" y="11057"/>
                      <a:pt x="20541" y="11571"/>
                      <a:pt x="20329" y="12342"/>
                    </a:cubicBezTo>
                    <a:lnTo>
                      <a:pt x="20329" y="14914"/>
                    </a:lnTo>
                    <a:lnTo>
                      <a:pt x="21599" y="16457"/>
                    </a:lnTo>
                    <a:lnTo>
                      <a:pt x="21176" y="16971"/>
                    </a:lnTo>
                    <a:lnTo>
                      <a:pt x="21176" y="21600"/>
                    </a:lnTo>
                    <a:lnTo>
                      <a:pt x="20752" y="21085"/>
                    </a:lnTo>
                    <a:cubicBezTo>
                      <a:pt x="20541" y="20828"/>
                      <a:pt x="20117" y="20828"/>
                      <a:pt x="19905" y="20571"/>
                    </a:cubicBezTo>
                    <a:lnTo>
                      <a:pt x="19482" y="20057"/>
                    </a:lnTo>
                    <a:cubicBezTo>
                      <a:pt x="19270" y="19799"/>
                      <a:pt x="18847" y="19799"/>
                      <a:pt x="18635" y="19542"/>
                    </a:cubicBezTo>
                    <a:lnTo>
                      <a:pt x="17788" y="19542"/>
                    </a:lnTo>
                    <a:cubicBezTo>
                      <a:pt x="17152" y="19285"/>
                      <a:pt x="16305" y="18771"/>
                      <a:pt x="15670" y="18514"/>
                    </a:cubicBezTo>
                    <a:lnTo>
                      <a:pt x="15670" y="18000"/>
                    </a:lnTo>
                    <a:lnTo>
                      <a:pt x="15247" y="18000"/>
                    </a:lnTo>
                    <a:cubicBezTo>
                      <a:pt x="15035" y="17742"/>
                      <a:pt x="14611" y="17742"/>
                      <a:pt x="14399" y="17485"/>
                    </a:cubicBezTo>
                    <a:cubicBezTo>
                      <a:pt x="14188" y="17228"/>
                      <a:pt x="13764" y="17228"/>
                      <a:pt x="13552" y="16971"/>
                    </a:cubicBezTo>
                    <a:lnTo>
                      <a:pt x="10164" y="16971"/>
                    </a:lnTo>
                    <a:cubicBezTo>
                      <a:pt x="9741" y="17228"/>
                      <a:pt x="9317" y="17228"/>
                      <a:pt x="8894" y="17485"/>
                    </a:cubicBezTo>
                    <a:cubicBezTo>
                      <a:pt x="8258" y="17742"/>
                      <a:pt x="7835" y="18257"/>
                      <a:pt x="7200" y="18514"/>
                    </a:cubicBezTo>
                    <a:lnTo>
                      <a:pt x="5505" y="18514"/>
                    </a:lnTo>
                    <a:lnTo>
                      <a:pt x="4658" y="17485"/>
                    </a:lnTo>
                    <a:cubicBezTo>
                      <a:pt x="4235" y="17228"/>
                      <a:pt x="3811" y="16714"/>
                      <a:pt x="3388" y="16457"/>
                    </a:cubicBezTo>
                    <a:cubicBezTo>
                      <a:pt x="2752" y="15942"/>
                      <a:pt x="2329" y="15428"/>
                      <a:pt x="1694" y="14914"/>
                    </a:cubicBezTo>
                    <a:cubicBezTo>
                      <a:pt x="1482" y="14657"/>
                      <a:pt x="1058" y="14657"/>
                      <a:pt x="847" y="14400"/>
                    </a:cubicBezTo>
                    <a:cubicBezTo>
                      <a:pt x="635" y="14142"/>
                      <a:pt x="211" y="14142"/>
                      <a:pt x="0" y="13885"/>
                    </a:cubicBezTo>
                    <a:lnTo>
                      <a:pt x="423" y="13885"/>
                    </a:lnTo>
                    <a:lnTo>
                      <a:pt x="1694" y="12342"/>
                    </a:lnTo>
                    <a:cubicBezTo>
                      <a:pt x="1905" y="12085"/>
                      <a:pt x="1905" y="11571"/>
                      <a:pt x="2117" y="11314"/>
                    </a:cubicBezTo>
                    <a:lnTo>
                      <a:pt x="2964" y="10285"/>
                    </a:lnTo>
                    <a:cubicBezTo>
                      <a:pt x="3176" y="10028"/>
                      <a:pt x="3176" y="9514"/>
                      <a:pt x="3388" y="9257"/>
                    </a:cubicBezTo>
                    <a:lnTo>
                      <a:pt x="3388" y="6685"/>
                    </a:lnTo>
                    <a:cubicBezTo>
                      <a:pt x="3600" y="6171"/>
                      <a:pt x="3600" y="5657"/>
                      <a:pt x="3811" y="5142"/>
                    </a:cubicBezTo>
                    <a:lnTo>
                      <a:pt x="3811" y="3085"/>
                    </a:lnTo>
                    <a:lnTo>
                      <a:pt x="4235" y="2571"/>
                    </a:lnTo>
                    <a:lnTo>
                      <a:pt x="4235" y="1542"/>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72" name="AutoShape 88">
                <a:extLst>
                  <a:ext uri="{FF2B5EF4-FFF2-40B4-BE49-F238E27FC236}">
                    <a16:creationId xmlns:a16="http://schemas.microsoft.com/office/drawing/2014/main" id="{5154CE76-7246-4098-9510-5247D4EC4814}"/>
                  </a:ext>
                </a:extLst>
              </p:cNvPr>
              <p:cNvSpPr>
                <a:spLocks/>
              </p:cNvSpPr>
              <p:nvPr/>
            </p:nvSpPr>
            <p:spPr bwMode="auto">
              <a:xfrm>
                <a:off x="682001" y="1372737"/>
                <a:ext cx="60681" cy="56977"/>
              </a:xfrm>
              <a:custGeom>
                <a:avLst/>
                <a:gdLst>
                  <a:gd name="T0" fmla="*/ 30341 w 21600"/>
                  <a:gd name="T1" fmla="*/ 28489 h 21600"/>
                  <a:gd name="T2" fmla="*/ 30341 w 21600"/>
                  <a:gd name="T3" fmla="*/ 28489 h 21600"/>
                  <a:gd name="T4" fmla="*/ 30341 w 21600"/>
                  <a:gd name="T5" fmla="*/ 28489 h 21600"/>
                  <a:gd name="T6" fmla="*/ 30341 w 21600"/>
                  <a:gd name="T7" fmla="*/ 2848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371" y="0"/>
                    </a:moveTo>
                    <a:lnTo>
                      <a:pt x="13371" y="1963"/>
                    </a:lnTo>
                    <a:lnTo>
                      <a:pt x="18514" y="6872"/>
                    </a:lnTo>
                    <a:lnTo>
                      <a:pt x="21599" y="10800"/>
                    </a:lnTo>
                    <a:lnTo>
                      <a:pt x="20571" y="10800"/>
                    </a:lnTo>
                    <a:lnTo>
                      <a:pt x="20571" y="11781"/>
                    </a:lnTo>
                    <a:lnTo>
                      <a:pt x="19542" y="13745"/>
                    </a:lnTo>
                    <a:lnTo>
                      <a:pt x="18514" y="14727"/>
                    </a:lnTo>
                    <a:lnTo>
                      <a:pt x="15428" y="14727"/>
                    </a:lnTo>
                    <a:lnTo>
                      <a:pt x="14399" y="15709"/>
                    </a:lnTo>
                    <a:lnTo>
                      <a:pt x="11314" y="15709"/>
                    </a:lnTo>
                    <a:lnTo>
                      <a:pt x="6171" y="20618"/>
                    </a:lnTo>
                    <a:lnTo>
                      <a:pt x="5142" y="20618"/>
                    </a:lnTo>
                    <a:lnTo>
                      <a:pt x="4114" y="21599"/>
                    </a:lnTo>
                    <a:lnTo>
                      <a:pt x="0" y="21599"/>
                    </a:lnTo>
                    <a:lnTo>
                      <a:pt x="1028" y="17672"/>
                    </a:lnTo>
                    <a:lnTo>
                      <a:pt x="1028" y="9818"/>
                    </a:lnTo>
                    <a:lnTo>
                      <a:pt x="2057" y="7854"/>
                    </a:lnTo>
                    <a:lnTo>
                      <a:pt x="2057" y="5890"/>
                    </a:lnTo>
                    <a:lnTo>
                      <a:pt x="6171" y="1963"/>
                    </a:lnTo>
                    <a:lnTo>
                      <a:pt x="7199" y="1963"/>
                    </a:lnTo>
                    <a:lnTo>
                      <a:pt x="8228" y="981"/>
                    </a:lnTo>
                    <a:lnTo>
                      <a:pt x="10285" y="0"/>
                    </a:lnTo>
                    <a:lnTo>
                      <a:pt x="13371" y="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73" name="AutoShape 89">
                <a:extLst>
                  <a:ext uri="{FF2B5EF4-FFF2-40B4-BE49-F238E27FC236}">
                    <a16:creationId xmlns:a16="http://schemas.microsoft.com/office/drawing/2014/main" id="{A2F01BD5-6E01-4351-AB42-7436CD4DCD48}"/>
                  </a:ext>
                </a:extLst>
              </p:cNvPr>
              <p:cNvSpPr>
                <a:spLocks/>
              </p:cNvSpPr>
              <p:nvPr/>
            </p:nvSpPr>
            <p:spPr bwMode="auto">
              <a:xfrm>
                <a:off x="614724" y="1154106"/>
                <a:ext cx="266435" cy="165630"/>
              </a:xfrm>
              <a:custGeom>
                <a:avLst/>
                <a:gdLst>
                  <a:gd name="T0" fmla="*/ 133211 w 21597"/>
                  <a:gd name="T1" fmla="*/ 82815 h 21600"/>
                  <a:gd name="T2" fmla="*/ 133211 w 21597"/>
                  <a:gd name="T3" fmla="*/ 82815 h 21600"/>
                  <a:gd name="T4" fmla="*/ 133211 w 21597"/>
                  <a:gd name="T5" fmla="*/ 82815 h 21600"/>
                  <a:gd name="T6" fmla="*/ 133211 w 21597"/>
                  <a:gd name="T7" fmla="*/ 8281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97" h="21600">
                    <a:moveTo>
                      <a:pt x="674" y="8877"/>
                    </a:moveTo>
                    <a:lnTo>
                      <a:pt x="0" y="7047"/>
                    </a:lnTo>
                    <a:lnTo>
                      <a:pt x="449" y="6498"/>
                    </a:lnTo>
                    <a:lnTo>
                      <a:pt x="1237" y="6589"/>
                    </a:lnTo>
                    <a:lnTo>
                      <a:pt x="843" y="6132"/>
                    </a:lnTo>
                    <a:lnTo>
                      <a:pt x="843" y="5033"/>
                    </a:lnTo>
                    <a:lnTo>
                      <a:pt x="1124" y="4027"/>
                    </a:lnTo>
                    <a:lnTo>
                      <a:pt x="787" y="3844"/>
                    </a:lnTo>
                    <a:lnTo>
                      <a:pt x="4724" y="1647"/>
                    </a:lnTo>
                    <a:lnTo>
                      <a:pt x="5905" y="0"/>
                    </a:lnTo>
                    <a:lnTo>
                      <a:pt x="7817" y="0"/>
                    </a:lnTo>
                    <a:lnTo>
                      <a:pt x="8492" y="1189"/>
                    </a:lnTo>
                    <a:lnTo>
                      <a:pt x="9448" y="823"/>
                    </a:lnTo>
                    <a:lnTo>
                      <a:pt x="10123" y="1830"/>
                    </a:lnTo>
                    <a:lnTo>
                      <a:pt x="10179" y="3477"/>
                    </a:lnTo>
                    <a:lnTo>
                      <a:pt x="10573" y="3752"/>
                    </a:lnTo>
                    <a:lnTo>
                      <a:pt x="12260" y="2928"/>
                    </a:lnTo>
                    <a:lnTo>
                      <a:pt x="13779" y="4210"/>
                    </a:lnTo>
                    <a:cubicBezTo>
                      <a:pt x="14585" y="4397"/>
                      <a:pt x="14831" y="4393"/>
                      <a:pt x="14510" y="4393"/>
                    </a:cubicBezTo>
                    <a:lnTo>
                      <a:pt x="15073" y="4942"/>
                    </a:lnTo>
                    <a:lnTo>
                      <a:pt x="18110" y="5400"/>
                    </a:lnTo>
                    <a:lnTo>
                      <a:pt x="20191" y="4027"/>
                    </a:lnTo>
                    <a:lnTo>
                      <a:pt x="21428" y="5125"/>
                    </a:lnTo>
                    <a:cubicBezTo>
                      <a:pt x="21600" y="6986"/>
                      <a:pt x="21597" y="6338"/>
                      <a:pt x="21597" y="7047"/>
                    </a:cubicBezTo>
                    <a:cubicBezTo>
                      <a:pt x="20220" y="7140"/>
                      <a:pt x="20565" y="6620"/>
                      <a:pt x="20191" y="7230"/>
                    </a:cubicBezTo>
                    <a:lnTo>
                      <a:pt x="19684" y="8054"/>
                    </a:lnTo>
                    <a:lnTo>
                      <a:pt x="19684" y="8786"/>
                    </a:lnTo>
                    <a:cubicBezTo>
                      <a:pt x="20262" y="9444"/>
                      <a:pt x="20476" y="9427"/>
                      <a:pt x="20191" y="9427"/>
                    </a:cubicBezTo>
                    <a:lnTo>
                      <a:pt x="20359" y="12447"/>
                    </a:lnTo>
                    <a:cubicBezTo>
                      <a:pt x="19843" y="13662"/>
                      <a:pt x="19557" y="13637"/>
                      <a:pt x="19909" y="13637"/>
                    </a:cubicBezTo>
                    <a:lnTo>
                      <a:pt x="19178" y="13637"/>
                    </a:lnTo>
                    <a:lnTo>
                      <a:pt x="17941" y="16200"/>
                    </a:lnTo>
                    <a:cubicBezTo>
                      <a:pt x="17248" y="16481"/>
                      <a:pt x="17266" y="16851"/>
                      <a:pt x="17266" y="16383"/>
                    </a:cubicBezTo>
                    <a:lnTo>
                      <a:pt x="16760" y="18305"/>
                    </a:lnTo>
                    <a:lnTo>
                      <a:pt x="17491" y="19494"/>
                    </a:lnTo>
                    <a:lnTo>
                      <a:pt x="20191" y="20867"/>
                    </a:lnTo>
                    <a:lnTo>
                      <a:pt x="20191" y="21233"/>
                    </a:lnTo>
                    <a:lnTo>
                      <a:pt x="17997" y="21599"/>
                    </a:lnTo>
                    <a:lnTo>
                      <a:pt x="16591" y="21050"/>
                    </a:lnTo>
                    <a:cubicBezTo>
                      <a:pt x="15954" y="20410"/>
                      <a:pt x="15323" y="19751"/>
                      <a:pt x="14679" y="19128"/>
                    </a:cubicBezTo>
                    <a:cubicBezTo>
                      <a:pt x="14628" y="19079"/>
                      <a:pt x="15269" y="19113"/>
                      <a:pt x="14510" y="19037"/>
                    </a:cubicBezTo>
                    <a:lnTo>
                      <a:pt x="10067" y="20135"/>
                    </a:lnTo>
                    <a:lnTo>
                      <a:pt x="10123" y="18579"/>
                    </a:lnTo>
                    <a:lnTo>
                      <a:pt x="10517" y="18213"/>
                    </a:lnTo>
                    <a:lnTo>
                      <a:pt x="9617" y="17206"/>
                    </a:lnTo>
                    <a:lnTo>
                      <a:pt x="9617" y="15467"/>
                    </a:lnTo>
                    <a:cubicBezTo>
                      <a:pt x="9904" y="14065"/>
                      <a:pt x="9898" y="14577"/>
                      <a:pt x="9898" y="14003"/>
                    </a:cubicBezTo>
                    <a:lnTo>
                      <a:pt x="9898" y="12813"/>
                    </a:lnTo>
                    <a:lnTo>
                      <a:pt x="9617" y="12355"/>
                    </a:lnTo>
                    <a:cubicBezTo>
                      <a:pt x="9675" y="11410"/>
                      <a:pt x="9673" y="11747"/>
                      <a:pt x="9673" y="11349"/>
                    </a:cubicBezTo>
                    <a:lnTo>
                      <a:pt x="9223" y="9976"/>
                    </a:lnTo>
                    <a:lnTo>
                      <a:pt x="9223" y="9427"/>
                    </a:lnTo>
                    <a:lnTo>
                      <a:pt x="8436" y="8054"/>
                    </a:lnTo>
                    <a:lnTo>
                      <a:pt x="6861" y="7139"/>
                    </a:lnTo>
                    <a:lnTo>
                      <a:pt x="6524" y="7871"/>
                    </a:lnTo>
                    <a:lnTo>
                      <a:pt x="6186" y="7779"/>
                    </a:lnTo>
                    <a:lnTo>
                      <a:pt x="6130" y="8328"/>
                    </a:lnTo>
                    <a:lnTo>
                      <a:pt x="4443" y="8237"/>
                    </a:lnTo>
                    <a:lnTo>
                      <a:pt x="4218" y="7779"/>
                    </a:lnTo>
                    <a:lnTo>
                      <a:pt x="3430" y="7505"/>
                    </a:lnTo>
                    <a:lnTo>
                      <a:pt x="674" y="8877"/>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74" name="AutoShape 90">
                <a:extLst>
                  <a:ext uri="{FF2B5EF4-FFF2-40B4-BE49-F238E27FC236}">
                    <a16:creationId xmlns:a16="http://schemas.microsoft.com/office/drawing/2014/main" id="{A44B5326-FA53-4783-8DDE-D9A1722F767D}"/>
                  </a:ext>
                </a:extLst>
              </p:cNvPr>
              <p:cNvSpPr>
                <a:spLocks/>
              </p:cNvSpPr>
              <p:nvPr/>
            </p:nvSpPr>
            <p:spPr bwMode="auto">
              <a:xfrm>
                <a:off x="693974" y="1211082"/>
                <a:ext cx="44741" cy="64928"/>
              </a:xfrm>
              <a:custGeom>
                <a:avLst/>
                <a:gdLst>
                  <a:gd name="T0" fmla="*/ 22369 w 20931"/>
                  <a:gd name="T1" fmla="*/ 32464 h 21600"/>
                  <a:gd name="T2" fmla="*/ 22369 w 20931"/>
                  <a:gd name="T3" fmla="*/ 32464 h 21600"/>
                  <a:gd name="T4" fmla="*/ 22369 w 20931"/>
                  <a:gd name="T5" fmla="*/ 32464 h 21600"/>
                  <a:gd name="T6" fmla="*/ 22369 w 20931"/>
                  <a:gd name="T7" fmla="*/ 3246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931" h="21600">
                    <a:moveTo>
                      <a:pt x="1315" y="8129"/>
                    </a:moveTo>
                    <a:cubicBezTo>
                      <a:pt x="-32" y="5035"/>
                      <a:pt x="0" y="6162"/>
                      <a:pt x="0" y="4877"/>
                    </a:cubicBezTo>
                    <a:cubicBezTo>
                      <a:pt x="1021" y="1751"/>
                      <a:pt x="-47" y="2588"/>
                      <a:pt x="1315" y="1625"/>
                    </a:cubicBezTo>
                    <a:lnTo>
                      <a:pt x="2631" y="0"/>
                    </a:lnTo>
                    <a:lnTo>
                      <a:pt x="11510" y="2090"/>
                    </a:lnTo>
                    <a:lnTo>
                      <a:pt x="16443" y="5806"/>
                    </a:lnTo>
                    <a:lnTo>
                      <a:pt x="16443" y="7664"/>
                    </a:lnTo>
                    <a:lnTo>
                      <a:pt x="19402" y="10916"/>
                    </a:lnTo>
                    <a:lnTo>
                      <a:pt x="18416" y="13470"/>
                    </a:lnTo>
                    <a:cubicBezTo>
                      <a:pt x="20818" y="14198"/>
                      <a:pt x="21552" y="14167"/>
                      <a:pt x="20389" y="14167"/>
                    </a:cubicBezTo>
                    <a:lnTo>
                      <a:pt x="20060" y="18812"/>
                    </a:lnTo>
                    <a:lnTo>
                      <a:pt x="13483" y="21599"/>
                    </a:lnTo>
                    <a:lnTo>
                      <a:pt x="8221" y="21135"/>
                    </a:lnTo>
                    <a:cubicBezTo>
                      <a:pt x="8335" y="18890"/>
                      <a:pt x="8550" y="16646"/>
                      <a:pt x="8550" y="14399"/>
                    </a:cubicBezTo>
                    <a:cubicBezTo>
                      <a:pt x="6493" y="13189"/>
                      <a:pt x="7433" y="13238"/>
                      <a:pt x="6248" y="13238"/>
                    </a:cubicBezTo>
                    <a:lnTo>
                      <a:pt x="1315" y="8129"/>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75" name="AutoShape 91">
                <a:extLst>
                  <a:ext uri="{FF2B5EF4-FFF2-40B4-BE49-F238E27FC236}">
                    <a16:creationId xmlns:a16="http://schemas.microsoft.com/office/drawing/2014/main" id="{BFCE3044-3424-42E4-A302-2D876DC5118B}"/>
                  </a:ext>
                </a:extLst>
              </p:cNvPr>
              <p:cNvSpPr>
                <a:spLocks/>
              </p:cNvSpPr>
              <p:nvPr/>
            </p:nvSpPr>
            <p:spPr bwMode="auto">
              <a:xfrm>
                <a:off x="498639" y="1315760"/>
                <a:ext cx="53388" cy="51321"/>
              </a:xfrm>
              <a:custGeom>
                <a:avLst/>
                <a:gdLst>
                  <a:gd name="T0" fmla="*/ 26694 w 19426"/>
                  <a:gd name="T1" fmla="*/ 25659 h 21451"/>
                  <a:gd name="T2" fmla="*/ 26694 w 19426"/>
                  <a:gd name="T3" fmla="*/ 25659 h 21451"/>
                  <a:gd name="T4" fmla="*/ 26694 w 19426"/>
                  <a:gd name="T5" fmla="*/ 25659 h 21451"/>
                  <a:gd name="T6" fmla="*/ 26694 w 19426"/>
                  <a:gd name="T7" fmla="*/ 25659 h 214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426" h="21451">
                    <a:moveTo>
                      <a:pt x="16164" y="0"/>
                    </a:moveTo>
                    <a:cubicBezTo>
                      <a:pt x="17945" y="12716"/>
                      <a:pt x="21599" y="12620"/>
                      <a:pt x="17679" y="12620"/>
                    </a:cubicBezTo>
                    <a:lnTo>
                      <a:pt x="16416" y="17316"/>
                    </a:lnTo>
                    <a:cubicBezTo>
                      <a:pt x="14901" y="18685"/>
                      <a:pt x="13537" y="20318"/>
                      <a:pt x="11870" y="21424"/>
                    </a:cubicBezTo>
                    <a:cubicBezTo>
                      <a:pt x="11607" y="21599"/>
                      <a:pt x="11112" y="20837"/>
                      <a:pt x="11112" y="20837"/>
                    </a:cubicBezTo>
                    <a:lnTo>
                      <a:pt x="7829" y="17609"/>
                    </a:lnTo>
                    <a:lnTo>
                      <a:pt x="4546" y="17316"/>
                    </a:lnTo>
                    <a:lnTo>
                      <a:pt x="4546" y="15848"/>
                    </a:lnTo>
                    <a:lnTo>
                      <a:pt x="5303" y="16435"/>
                    </a:lnTo>
                    <a:lnTo>
                      <a:pt x="0" y="3521"/>
                    </a:lnTo>
                    <a:cubicBezTo>
                      <a:pt x="1328" y="2286"/>
                      <a:pt x="723" y="2347"/>
                      <a:pt x="1515" y="2347"/>
                    </a:cubicBezTo>
                    <a:cubicBezTo>
                      <a:pt x="4863" y="5639"/>
                      <a:pt x="4798" y="3910"/>
                      <a:pt x="4798" y="5869"/>
                    </a:cubicBezTo>
                    <a:lnTo>
                      <a:pt x="16164" y="0"/>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76" name="AutoShape 92">
                <a:extLst>
                  <a:ext uri="{FF2B5EF4-FFF2-40B4-BE49-F238E27FC236}">
                    <a16:creationId xmlns:a16="http://schemas.microsoft.com/office/drawing/2014/main" id="{588D15A3-7B69-4191-9AB4-8ADD1FD6B211}"/>
                  </a:ext>
                </a:extLst>
              </p:cNvPr>
              <p:cNvSpPr>
                <a:spLocks/>
              </p:cNvSpPr>
              <p:nvPr/>
            </p:nvSpPr>
            <p:spPr bwMode="auto">
              <a:xfrm>
                <a:off x="995958" y="1428603"/>
                <a:ext cx="58044" cy="51463"/>
              </a:xfrm>
              <a:custGeom>
                <a:avLst/>
                <a:gdLst>
                  <a:gd name="T0" fmla="*/ 29022 w 21600"/>
                  <a:gd name="T1" fmla="*/ 25947 h 21510"/>
                  <a:gd name="T2" fmla="*/ 29022 w 21600"/>
                  <a:gd name="T3" fmla="*/ 25947 h 21510"/>
                  <a:gd name="T4" fmla="*/ 29022 w 21600"/>
                  <a:gd name="T5" fmla="*/ 25947 h 21510"/>
                  <a:gd name="T6" fmla="*/ 29022 w 21600"/>
                  <a:gd name="T7" fmla="*/ 25947 h 215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10">
                    <a:moveTo>
                      <a:pt x="0" y="5522"/>
                    </a:moveTo>
                    <a:lnTo>
                      <a:pt x="3085" y="11627"/>
                    </a:lnTo>
                    <a:lnTo>
                      <a:pt x="4628" y="17731"/>
                    </a:lnTo>
                    <a:cubicBezTo>
                      <a:pt x="10401" y="15654"/>
                      <a:pt x="8886" y="14114"/>
                      <a:pt x="10542" y="15987"/>
                    </a:cubicBezTo>
                    <a:lnTo>
                      <a:pt x="21600" y="21509"/>
                    </a:lnTo>
                    <a:cubicBezTo>
                      <a:pt x="16674" y="10959"/>
                      <a:pt x="20203" y="11045"/>
                      <a:pt x="16457" y="11045"/>
                    </a:cubicBezTo>
                    <a:lnTo>
                      <a:pt x="9514" y="2906"/>
                    </a:lnTo>
                    <a:cubicBezTo>
                      <a:pt x="8453" y="-90"/>
                      <a:pt x="9408" y="-1"/>
                      <a:pt x="8228" y="-1"/>
                    </a:cubicBezTo>
                    <a:lnTo>
                      <a:pt x="0" y="5522"/>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77" name="AutoShape 93">
                <a:extLst>
                  <a:ext uri="{FF2B5EF4-FFF2-40B4-BE49-F238E27FC236}">
                    <a16:creationId xmlns:a16="http://schemas.microsoft.com/office/drawing/2014/main" id="{548718B8-31D0-4420-BBB7-CA16FB476735}"/>
                  </a:ext>
                </a:extLst>
              </p:cNvPr>
              <p:cNvSpPr>
                <a:spLocks/>
              </p:cNvSpPr>
              <p:nvPr/>
            </p:nvSpPr>
            <p:spPr bwMode="auto">
              <a:xfrm>
                <a:off x="1018384" y="1379362"/>
                <a:ext cx="98112" cy="99379"/>
              </a:xfrm>
              <a:custGeom>
                <a:avLst/>
                <a:gdLst>
                  <a:gd name="T0" fmla="*/ 49056 w 21138"/>
                  <a:gd name="T1" fmla="*/ 49689 h 21600"/>
                  <a:gd name="T2" fmla="*/ 49056 w 21138"/>
                  <a:gd name="T3" fmla="*/ 49689 h 21600"/>
                  <a:gd name="T4" fmla="*/ 49056 w 21138"/>
                  <a:gd name="T5" fmla="*/ 49689 h 21600"/>
                  <a:gd name="T6" fmla="*/ 49056 w 21138"/>
                  <a:gd name="T7" fmla="*/ 4968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38" h="21600">
                    <a:moveTo>
                      <a:pt x="0" y="11026"/>
                    </a:moveTo>
                    <a:lnTo>
                      <a:pt x="4590" y="16615"/>
                    </a:lnTo>
                    <a:lnTo>
                      <a:pt x="6071" y="16615"/>
                    </a:lnTo>
                    <a:lnTo>
                      <a:pt x="6219" y="18276"/>
                    </a:lnTo>
                    <a:lnTo>
                      <a:pt x="7700" y="21600"/>
                    </a:lnTo>
                    <a:lnTo>
                      <a:pt x="11403" y="17974"/>
                    </a:lnTo>
                    <a:lnTo>
                      <a:pt x="14957" y="20391"/>
                    </a:lnTo>
                    <a:lnTo>
                      <a:pt x="15697" y="11479"/>
                    </a:lnTo>
                    <a:lnTo>
                      <a:pt x="20288" y="12083"/>
                    </a:lnTo>
                    <a:cubicBezTo>
                      <a:pt x="20894" y="9920"/>
                      <a:pt x="21599" y="9969"/>
                      <a:pt x="20733" y="9969"/>
                    </a:cubicBezTo>
                    <a:lnTo>
                      <a:pt x="15549" y="6646"/>
                    </a:lnTo>
                    <a:lnTo>
                      <a:pt x="16882" y="906"/>
                    </a:lnTo>
                    <a:lnTo>
                      <a:pt x="13180" y="0"/>
                    </a:lnTo>
                    <a:cubicBezTo>
                      <a:pt x="13130" y="1258"/>
                      <a:pt x="13081" y="2517"/>
                      <a:pt x="13032" y="3776"/>
                    </a:cubicBezTo>
                    <a:lnTo>
                      <a:pt x="11699" y="4682"/>
                    </a:lnTo>
                    <a:lnTo>
                      <a:pt x="11551" y="6646"/>
                    </a:lnTo>
                    <a:lnTo>
                      <a:pt x="8293" y="4380"/>
                    </a:lnTo>
                    <a:lnTo>
                      <a:pt x="5183" y="4380"/>
                    </a:lnTo>
                    <a:lnTo>
                      <a:pt x="5923" y="8458"/>
                    </a:lnTo>
                    <a:lnTo>
                      <a:pt x="0" y="11026"/>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78" name="AutoShape 94">
                <a:extLst>
                  <a:ext uri="{FF2B5EF4-FFF2-40B4-BE49-F238E27FC236}">
                    <a16:creationId xmlns:a16="http://schemas.microsoft.com/office/drawing/2014/main" id="{2FBB9884-8E2F-4329-8C88-93E9EF9CEB4A}"/>
                  </a:ext>
                </a:extLst>
              </p:cNvPr>
              <p:cNvSpPr>
                <a:spLocks/>
              </p:cNvSpPr>
              <p:nvPr/>
            </p:nvSpPr>
            <p:spPr bwMode="auto">
              <a:xfrm>
                <a:off x="953746" y="1370087"/>
                <a:ext cx="93660" cy="71553"/>
              </a:xfrm>
              <a:custGeom>
                <a:avLst/>
                <a:gdLst>
                  <a:gd name="T0" fmla="*/ 46830 w 21600"/>
                  <a:gd name="T1" fmla="*/ 35777 h 21600"/>
                  <a:gd name="T2" fmla="*/ 46830 w 21600"/>
                  <a:gd name="T3" fmla="*/ 35777 h 21600"/>
                  <a:gd name="T4" fmla="*/ 46830 w 21600"/>
                  <a:gd name="T5" fmla="*/ 35777 h 21600"/>
                  <a:gd name="T6" fmla="*/ 46830 w 21600"/>
                  <a:gd name="T7" fmla="*/ 357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920" y="21599"/>
                    </a:moveTo>
                    <a:lnTo>
                      <a:pt x="7520" y="18454"/>
                    </a:lnTo>
                    <a:cubicBezTo>
                      <a:pt x="4111" y="16539"/>
                      <a:pt x="5378" y="16566"/>
                      <a:pt x="4000" y="16566"/>
                    </a:cubicBezTo>
                    <a:cubicBezTo>
                      <a:pt x="3946" y="16287"/>
                      <a:pt x="3961" y="15967"/>
                      <a:pt x="3839" y="15728"/>
                    </a:cubicBezTo>
                    <a:cubicBezTo>
                      <a:pt x="3733" y="15518"/>
                      <a:pt x="3360" y="15308"/>
                      <a:pt x="3360" y="15308"/>
                    </a:cubicBezTo>
                    <a:cubicBezTo>
                      <a:pt x="2028" y="15745"/>
                      <a:pt x="2080" y="16304"/>
                      <a:pt x="2080" y="15518"/>
                    </a:cubicBezTo>
                    <a:lnTo>
                      <a:pt x="1760" y="14260"/>
                    </a:lnTo>
                    <a:lnTo>
                      <a:pt x="0" y="14260"/>
                    </a:lnTo>
                    <a:lnTo>
                      <a:pt x="2400" y="11533"/>
                    </a:lnTo>
                    <a:lnTo>
                      <a:pt x="2080" y="5871"/>
                    </a:lnTo>
                    <a:lnTo>
                      <a:pt x="6240" y="5662"/>
                    </a:lnTo>
                    <a:lnTo>
                      <a:pt x="8319" y="7968"/>
                    </a:lnTo>
                    <a:cubicBezTo>
                      <a:pt x="8997" y="7080"/>
                      <a:pt x="8658" y="7130"/>
                      <a:pt x="9120" y="7130"/>
                    </a:cubicBezTo>
                    <a:lnTo>
                      <a:pt x="9120" y="5871"/>
                    </a:lnTo>
                    <a:lnTo>
                      <a:pt x="10879" y="5452"/>
                    </a:lnTo>
                    <a:lnTo>
                      <a:pt x="12000" y="3145"/>
                    </a:lnTo>
                    <a:lnTo>
                      <a:pt x="12000" y="0"/>
                    </a:lnTo>
                    <a:lnTo>
                      <a:pt x="16800" y="0"/>
                    </a:lnTo>
                    <a:lnTo>
                      <a:pt x="15359" y="5662"/>
                    </a:lnTo>
                    <a:lnTo>
                      <a:pt x="20479" y="9017"/>
                    </a:lnTo>
                    <a:lnTo>
                      <a:pt x="21599" y="14469"/>
                    </a:lnTo>
                    <a:lnTo>
                      <a:pt x="14719" y="18244"/>
                    </a:lnTo>
                    <a:lnTo>
                      <a:pt x="9920" y="21599"/>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79" name="AutoShape 95">
                <a:extLst>
                  <a:ext uri="{FF2B5EF4-FFF2-40B4-BE49-F238E27FC236}">
                    <a16:creationId xmlns:a16="http://schemas.microsoft.com/office/drawing/2014/main" id="{333EC653-8368-4E3D-A39F-D957F2CB806F}"/>
                  </a:ext>
                </a:extLst>
              </p:cNvPr>
              <p:cNvSpPr>
                <a:spLocks/>
              </p:cNvSpPr>
              <p:nvPr/>
            </p:nvSpPr>
            <p:spPr bwMode="auto">
              <a:xfrm>
                <a:off x="453787" y="1276009"/>
                <a:ext cx="97619" cy="76762"/>
              </a:xfrm>
              <a:custGeom>
                <a:avLst/>
                <a:gdLst>
                  <a:gd name="T0" fmla="*/ 48809 w 21600"/>
                  <a:gd name="T1" fmla="*/ 38379 h 20513"/>
                  <a:gd name="T2" fmla="*/ 48809 w 21600"/>
                  <a:gd name="T3" fmla="*/ 38379 h 20513"/>
                  <a:gd name="T4" fmla="*/ 48809 w 21600"/>
                  <a:gd name="T5" fmla="*/ 38379 h 20513"/>
                  <a:gd name="T6" fmla="*/ 48809 w 21600"/>
                  <a:gd name="T7" fmla="*/ 38379 h 205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513">
                    <a:moveTo>
                      <a:pt x="19455" y="11704"/>
                    </a:moveTo>
                    <a:lnTo>
                      <a:pt x="21599" y="3511"/>
                    </a:lnTo>
                    <a:lnTo>
                      <a:pt x="15472" y="3511"/>
                    </a:lnTo>
                    <a:lnTo>
                      <a:pt x="14400" y="1560"/>
                    </a:lnTo>
                    <a:lnTo>
                      <a:pt x="14706" y="0"/>
                    </a:lnTo>
                    <a:lnTo>
                      <a:pt x="10723" y="2731"/>
                    </a:lnTo>
                    <a:lnTo>
                      <a:pt x="10723" y="5462"/>
                    </a:lnTo>
                    <a:lnTo>
                      <a:pt x="9497" y="8193"/>
                    </a:lnTo>
                    <a:lnTo>
                      <a:pt x="1378" y="7022"/>
                    </a:lnTo>
                    <a:lnTo>
                      <a:pt x="0" y="7998"/>
                    </a:lnTo>
                    <a:lnTo>
                      <a:pt x="459" y="9753"/>
                    </a:lnTo>
                    <a:cubicBezTo>
                      <a:pt x="1409" y="11366"/>
                      <a:pt x="1889" y="11314"/>
                      <a:pt x="1225" y="11314"/>
                    </a:cubicBezTo>
                    <a:cubicBezTo>
                      <a:pt x="6166" y="16819"/>
                      <a:pt x="6127" y="14011"/>
                      <a:pt x="6127" y="16971"/>
                    </a:cubicBezTo>
                    <a:lnTo>
                      <a:pt x="6893" y="15605"/>
                    </a:lnTo>
                    <a:cubicBezTo>
                      <a:pt x="9237" y="16999"/>
                      <a:pt x="9191" y="15895"/>
                      <a:pt x="9191" y="17166"/>
                    </a:cubicBezTo>
                    <a:cubicBezTo>
                      <a:pt x="11027" y="16741"/>
                      <a:pt x="13190" y="21599"/>
                      <a:pt x="13190" y="20287"/>
                    </a:cubicBezTo>
                    <a:cubicBezTo>
                      <a:pt x="12253" y="17105"/>
                      <a:pt x="9957" y="14181"/>
                      <a:pt x="9957" y="12874"/>
                    </a:cubicBezTo>
                    <a:lnTo>
                      <a:pt x="10876" y="12094"/>
                    </a:lnTo>
                    <a:cubicBezTo>
                      <a:pt x="12615" y="14107"/>
                      <a:pt x="12024" y="13361"/>
                      <a:pt x="12714" y="14240"/>
                    </a:cubicBezTo>
                    <a:lnTo>
                      <a:pt x="19455" y="11704"/>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80" name="AutoShape 96">
                <a:extLst>
                  <a:ext uri="{FF2B5EF4-FFF2-40B4-BE49-F238E27FC236}">
                    <a16:creationId xmlns:a16="http://schemas.microsoft.com/office/drawing/2014/main" id="{670B2533-B16C-471B-BFAE-458FF2697A07}"/>
                  </a:ext>
                </a:extLst>
              </p:cNvPr>
              <p:cNvSpPr>
                <a:spLocks/>
              </p:cNvSpPr>
              <p:nvPr/>
            </p:nvSpPr>
            <p:spPr bwMode="auto">
              <a:xfrm>
                <a:off x="540851" y="1279984"/>
                <a:ext cx="87065" cy="104851"/>
              </a:xfrm>
              <a:custGeom>
                <a:avLst/>
                <a:gdLst>
                  <a:gd name="T0" fmla="*/ 43532 w 21600"/>
                  <a:gd name="T1" fmla="*/ 52423 h 21365"/>
                  <a:gd name="T2" fmla="*/ 43532 w 21600"/>
                  <a:gd name="T3" fmla="*/ 52423 h 21365"/>
                  <a:gd name="T4" fmla="*/ 43532 w 21600"/>
                  <a:gd name="T5" fmla="*/ 52423 h 21365"/>
                  <a:gd name="T6" fmla="*/ 43532 w 21600"/>
                  <a:gd name="T7" fmla="*/ 52423 h 213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365">
                    <a:moveTo>
                      <a:pt x="0" y="8374"/>
                    </a:moveTo>
                    <a:lnTo>
                      <a:pt x="2592" y="1845"/>
                    </a:lnTo>
                    <a:lnTo>
                      <a:pt x="6048" y="567"/>
                    </a:lnTo>
                    <a:lnTo>
                      <a:pt x="10195" y="0"/>
                    </a:lnTo>
                    <a:lnTo>
                      <a:pt x="11404" y="2271"/>
                    </a:lnTo>
                    <a:lnTo>
                      <a:pt x="11231" y="4400"/>
                    </a:lnTo>
                    <a:cubicBezTo>
                      <a:pt x="14386" y="6559"/>
                      <a:pt x="12992" y="6529"/>
                      <a:pt x="14515" y="6529"/>
                    </a:cubicBezTo>
                    <a:cubicBezTo>
                      <a:pt x="16175" y="5923"/>
                      <a:pt x="15503" y="5961"/>
                      <a:pt x="16416" y="5961"/>
                    </a:cubicBezTo>
                    <a:lnTo>
                      <a:pt x="16416" y="7097"/>
                    </a:lnTo>
                    <a:lnTo>
                      <a:pt x="17798" y="8800"/>
                    </a:lnTo>
                    <a:lnTo>
                      <a:pt x="17798" y="10361"/>
                    </a:lnTo>
                    <a:lnTo>
                      <a:pt x="20217" y="13910"/>
                    </a:lnTo>
                    <a:lnTo>
                      <a:pt x="21599" y="14904"/>
                    </a:lnTo>
                    <a:lnTo>
                      <a:pt x="21599" y="16465"/>
                    </a:lnTo>
                    <a:cubicBezTo>
                      <a:pt x="18617" y="18482"/>
                      <a:pt x="19930" y="18452"/>
                      <a:pt x="18489" y="18452"/>
                    </a:cubicBezTo>
                    <a:lnTo>
                      <a:pt x="19007" y="19588"/>
                    </a:lnTo>
                    <a:cubicBezTo>
                      <a:pt x="17919" y="20035"/>
                      <a:pt x="17971" y="19696"/>
                      <a:pt x="17971" y="20155"/>
                    </a:cubicBezTo>
                    <a:lnTo>
                      <a:pt x="17971" y="20723"/>
                    </a:lnTo>
                    <a:cubicBezTo>
                      <a:pt x="14386" y="20576"/>
                      <a:pt x="15546" y="21005"/>
                      <a:pt x="14169" y="20439"/>
                    </a:cubicBezTo>
                    <a:lnTo>
                      <a:pt x="13305" y="20439"/>
                    </a:lnTo>
                    <a:cubicBezTo>
                      <a:pt x="12034" y="21335"/>
                      <a:pt x="12471" y="21599"/>
                      <a:pt x="11923" y="21149"/>
                    </a:cubicBezTo>
                    <a:lnTo>
                      <a:pt x="8812" y="16181"/>
                    </a:lnTo>
                    <a:lnTo>
                      <a:pt x="5183" y="16181"/>
                    </a:lnTo>
                    <a:lnTo>
                      <a:pt x="3283" y="13484"/>
                    </a:lnTo>
                    <a:lnTo>
                      <a:pt x="0" y="8374"/>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81" name="AutoShape 97">
                <a:extLst>
                  <a:ext uri="{FF2B5EF4-FFF2-40B4-BE49-F238E27FC236}">
                    <a16:creationId xmlns:a16="http://schemas.microsoft.com/office/drawing/2014/main" id="{A7E802EC-674A-427E-9890-ADE432EAF95E}"/>
                  </a:ext>
                </a:extLst>
              </p:cNvPr>
              <p:cNvSpPr>
                <a:spLocks/>
              </p:cNvSpPr>
              <p:nvPr/>
            </p:nvSpPr>
            <p:spPr bwMode="auto">
              <a:xfrm>
                <a:off x="427404" y="1257459"/>
                <a:ext cx="93661" cy="50352"/>
              </a:xfrm>
              <a:custGeom>
                <a:avLst/>
                <a:gdLst>
                  <a:gd name="T0" fmla="*/ 46831 w 21600"/>
                  <a:gd name="T1" fmla="*/ 25176 h 21600"/>
                  <a:gd name="T2" fmla="*/ 46831 w 21600"/>
                  <a:gd name="T3" fmla="*/ 25176 h 21600"/>
                  <a:gd name="T4" fmla="*/ 46831 w 21600"/>
                  <a:gd name="T5" fmla="*/ 25176 h 21600"/>
                  <a:gd name="T6" fmla="*/ 46831 w 21600"/>
                  <a:gd name="T7" fmla="*/ 2517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4602"/>
                    </a:moveTo>
                    <a:lnTo>
                      <a:pt x="4159" y="18253"/>
                    </a:lnTo>
                    <a:cubicBezTo>
                      <a:pt x="6154" y="18885"/>
                      <a:pt x="5621" y="17989"/>
                      <a:pt x="6240" y="19166"/>
                    </a:cubicBezTo>
                    <a:lnTo>
                      <a:pt x="6559" y="20383"/>
                    </a:lnTo>
                    <a:lnTo>
                      <a:pt x="7679" y="19166"/>
                    </a:lnTo>
                    <a:lnTo>
                      <a:pt x="15999" y="21600"/>
                    </a:lnTo>
                    <a:lnTo>
                      <a:pt x="17439" y="17036"/>
                    </a:lnTo>
                    <a:lnTo>
                      <a:pt x="17439" y="12169"/>
                    </a:lnTo>
                    <a:lnTo>
                      <a:pt x="21599" y="9430"/>
                    </a:lnTo>
                    <a:lnTo>
                      <a:pt x="21599" y="7605"/>
                    </a:lnTo>
                    <a:lnTo>
                      <a:pt x="19519" y="0"/>
                    </a:lnTo>
                    <a:lnTo>
                      <a:pt x="17919" y="2738"/>
                    </a:lnTo>
                    <a:lnTo>
                      <a:pt x="18559" y="5171"/>
                    </a:lnTo>
                    <a:lnTo>
                      <a:pt x="10399" y="6388"/>
                    </a:lnTo>
                    <a:lnTo>
                      <a:pt x="0" y="14602"/>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182" name="AutoShape 98">
                <a:extLst>
                  <a:ext uri="{FF2B5EF4-FFF2-40B4-BE49-F238E27FC236}">
                    <a16:creationId xmlns:a16="http://schemas.microsoft.com/office/drawing/2014/main" id="{C8D9A47D-3CFD-46EE-B06E-82FE005D28AF}"/>
                  </a:ext>
                </a:extLst>
              </p:cNvPr>
              <p:cNvSpPr>
                <a:spLocks/>
              </p:cNvSpPr>
              <p:nvPr/>
            </p:nvSpPr>
            <p:spPr bwMode="auto">
              <a:xfrm>
                <a:off x="517107" y="1173981"/>
                <a:ext cx="113448" cy="70228"/>
              </a:xfrm>
              <a:custGeom>
                <a:avLst/>
                <a:gdLst>
                  <a:gd name="T0" fmla="*/ 56724 w 21600"/>
                  <a:gd name="T1" fmla="*/ 35114 h 21600"/>
                  <a:gd name="T2" fmla="*/ 56724 w 21600"/>
                  <a:gd name="T3" fmla="*/ 35114 h 21600"/>
                  <a:gd name="T4" fmla="*/ 56724 w 21600"/>
                  <a:gd name="T5" fmla="*/ 35114 h 21600"/>
                  <a:gd name="T6" fmla="*/ 56724 w 21600"/>
                  <a:gd name="T7" fmla="*/ 351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5611"/>
                    </a:moveTo>
                    <a:lnTo>
                      <a:pt x="4058" y="2780"/>
                    </a:lnTo>
                    <a:lnTo>
                      <a:pt x="5236" y="3849"/>
                    </a:lnTo>
                    <a:lnTo>
                      <a:pt x="6545" y="3635"/>
                    </a:lnTo>
                    <a:lnTo>
                      <a:pt x="6545" y="6415"/>
                    </a:lnTo>
                    <a:cubicBezTo>
                      <a:pt x="10513" y="3823"/>
                      <a:pt x="9062" y="3849"/>
                      <a:pt x="10603" y="3849"/>
                    </a:cubicBezTo>
                    <a:cubicBezTo>
                      <a:pt x="12214" y="4946"/>
                      <a:pt x="12174" y="5845"/>
                      <a:pt x="12174" y="4704"/>
                    </a:cubicBezTo>
                    <a:cubicBezTo>
                      <a:pt x="12087" y="3706"/>
                      <a:pt x="11912" y="2719"/>
                      <a:pt x="11912" y="1710"/>
                    </a:cubicBezTo>
                    <a:cubicBezTo>
                      <a:pt x="11912" y="1453"/>
                      <a:pt x="12174" y="2352"/>
                      <a:pt x="12174" y="2352"/>
                    </a:cubicBezTo>
                    <a:lnTo>
                      <a:pt x="12698" y="2352"/>
                    </a:lnTo>
                    <a:cubicBezTo>
                      <a:pt x="13507" y="368"/>
                      <a:pt x="13011" y="427"/>
                      <a:pt x="13614" y="427"/>
                    </a:cubicBezTo>
                    <a:lnTo>
                      <a:pt x="14661" y="1283"/>
                    </a:lnTo>
                    <a:lnTo>
                      <a:pt x="15578" y="0"/>
                    </a:lnTo>
                    <a:lnTo>
                      <a:pt x="17018" y="0"/>
                    </a:lnTo>
                    <a:lnTo>
                      <a:pt x="17672" y="1497"/>
                    </a:lnTo>
                    <a:lnTo>
                      <a:pt x="18589" y="1710"/>
                    </a:lnTo>
                    <a:lnTo>
                      <a:pt x="21207" y="4063"/>
                    </a:lnTo>
                    <a:lnTo>
                      <a:pt x="20552" y="6415"/>
                    </a:lnTo>
                    <a:lnTo>
                      <a:pt x="20552" y="9196"/>
                    </a:lnTo>
                    <a:lnTo>
                      <a:pt x="21599" y="10479"/>
                    </a:lnTo>
                    <a:lnTo>
                      <a:pt x="19636" y="10051"/>
                    </a:lnTo>
                    <a:lnTo>
                      <a:pt x="18196" y="12190"/>
                    </a:lnTo>
                    <a:lnTo>
                      <a:pt x="16887" y="12403"/>
                    </a:lnTo>
                    <a:lnTo>
                      <a:pt x="15709" y="13687"/>
                    </a:lnTo>
                    <a:lnTo>
                      <a:pt x="14400" y="12403"/>
                    </a:lnTo>
                    <a:lnTo>
                      <a:pt x="12698" y="14970"/>
                    </a:lnTo>
                    <a:lnTo>
                      <a:pt x="11912" y="14970"/>
                    </a:lnTo>
                    <a:lnTo>
                      <a:pt x="11912" y="17536"/>
                    </a:lnTo>
                    <a:cubicBezTo>
                      <a:pt x="11775" y="19104"/>
                      <a:pt x="12090" y="19033"/>
                      <a:pt x="11650" y="19033"/>
                    </a:cubicBezTo>
                    <a:lnTo>
                      <a:pt x="9425" y="19033"/>
                    </a:lnTo>
                    <a:lnTo>
                      <a:pt x="6283" y="21599"/>
                    </a:lnTo>
                    <a:lnTo>
                      <a:pt x="3665" y="21599"/>
                    </a:lnTo>
                    <a:lnTo>
                      <a:pt x="3141" y="20102"/>
                    </a:lnTo>
                    <a:cubicBezTo>
                      <a:pt x="1984" y="21048"/>
                      <a:pt x="2370" y="21409"/>
                      <a:pt x="1832" y="20530"/>
                    </a:cubicBezTo>
                    <a:lnTo>
                      <a:pt x="0" y="15611"/>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grpSp>
        <p:grpSp>
          <p:nvGrpSpPr>
            <p:cNvPr id="7" name="Group 99">
              <a:extLst>
                <a:ext uri="{FF2B5EF4-FFF2-40B4-BE49-F238E27FC236}">
                  <a16:creationId xmlns:a16="http://schemas.microsoft.com/office/drawing/2014/main" id="{D8A7F298-A70F-4A34-956D-CF4D371608CB}"/>
                </a:ext>
              </a:extLst>
            </p:cNvPr>
            <p:cNvGrpSpPr>
              <a:grpSpLocks/>
            </p:cNvGrpSpPr>
            <p:nvPr/>
          </p:nvGrpSpPr>
          <p:grpSpPr bwMode="auto">
            <a:xfrm>
              <a:off x="1353449" y="2008759"/>
              <a:ext cx="1117317" cy="1629796"/>
              <a:chOff x="-1" y="0"/>
              <a:chExt cx="1117318" cy="1629796"/>
            </a:xfrm>
            <a:grpFill/>
          </p:grpSpPr>
          <p:sp>
            <p:nvSpPr>
              <p:cNvPr id="108" name="AutoShape 100">
                <a:extLst>
                  <a:ext uri="{FF2B5EF4-FFF2-40B4-BE49-F238E27FC236}">
                    <a16:creationId xmlns:a16="http://schemas.microsoft.com/office/drawing/2014/main" id="{BCC55EC4-831F-4BCC-A864-71A93F71B878}"/>
                  </a:ext>
                </a:extLst>
              </p:cNvPr>
              <p:cNvSpPr>
                <a:spLocks/>
              </p:cNvSpPr>
              <p:nvPr/>
            </p:nvSpPr>
            <p:spPr bwMode="auto">
              <a:xfrm>
                <a:off x="401020" y="500864"/>
                <a:ext cx="257234" cy="270308"/>
              </a:xfrm>
              <a:custGeom>
                <a:avLst/>
                <a:gdLst>
                  <a:gd name="T0" fmla="*/ 128617 w 21600"/>
                  <a:gd name="T1" fmla="*/ 135154 h 21600"/>
                  <a:gd name="T2" fmla="*/ 128617 w 21600"/>
                  <a:gd name="T3" fmla="*/ 135154 h 21600"/>
                  <a:gd name="T4" fmla="*/ 128617 w 21600"/>
                  <a:gd name="T5" fmla="*/ 135154 h 21600"/>
                  <a:gd name="T6" fmla="*/ 128617 w 21600"/>
                  <a:gd name="T7" fmla="*/ 1351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0164"/>
                    </a:moveTo>
                    <a:lnTo>
                      <a:pt x="245" y="9952"/>
                    </a:lnTo>
                    <a:lnTo>
                      <a:pt x="490" y="9952"/>
                    </a:lnTo>
                    <a:lnTo>
                      <a:pt x="981" y="9529"/>
                    </a:lnTo>
                    <a:lnTo>
                      <a:pt x="1472" y="9317"/>
                    </a:lnTo>
                    <a:lnTo>
                      <a:pt x="2209" y="9105"/>
                    </a:lnTo>
                    <a:lnTo>
                      <a:pt x="2700" y="8894"/>
                    </a:lnTo>
                    <a:lnTo>
                      <a:pt x="2945" y="8894"/>
                    </a:lnTo>
                    <a:lnTo>
                      <a:pt x="3436" y="8470"/>
                    </a:lnTo>
                    <a:lnTo>
                      <a:pt x="3436" y="7835"/>
                    </a:lnTo>
                    <a:lnTo>
                      <a:pt x="3190" y="7411"/>
                    </a:lnTo>
                    <a:lnTo>
                      <a:pt x="3190" y="7199"/>
                    </a:lnTo>
                    <a:lnTo>
                      <a:pt x="2945" y="7199"/>
                    </a:lnTo>
                    <a:lnTo>
                      <a:pt x="2945" y="5505"/>
                    </a:lnTo>
                    <a:lnTo>
                      <a:pt x="3190" y="5082"/>
                    </a:lnTo>
                    <a:lnTo>
                      <a:pt x="3190" y="4870"/>
                    </a:lnTo>
                    <a:lnTo>
                      <a:pt x="3436" y="4658"/>
                    </a:lnTo>
                    <a:lnTo>
                      <a:pt x="3436" y="4235"/>
                    </a:lnTo>
                    <a:lnTo>
                      <a:pt x="3190" y="4023"/>
                    </a:lnTo>
                    <a:lnTo>
                      <a:pt x="3190" y="3811"/>
                    </a:lnTo>
                    <a:lnTo>
                      <a:pt x="1963" y="2117"/>
                    </a:lnTo>
                    <a:lnTo>
                      <a:pt x="4172" y="1905"/>
                    </a:lnTo>
                    <a:lnTo>
                      <a:pt x="4663" y="1905"/>
                    </a:lnTo>
                    <a:lnTo>
                      <a:pt x="5154" y="1694"/>
                    </a:lnTo>
                    <a:lnTo>
                      <a:pt x="5400" y="1270"/>
                    </a:lnTo>
                    <a:lnTo>
                      <a:pt x="5890" y="847"/>
                    </a:lnTo>
                    <a:lnTo>
                      <a:pt x="6381" y="635"/>
                    </a:lnTo>
                    <a:lnTo>
                      <a:pt x="6627" y="423"/>
                    </a:lnTo>
                    <a:lnTo>
                      <a:pt x="7118" y="423"/>
                    </a:lnTo>
                    <a:lnTo>
                      <a:pt x="7363" y="635"/>
                    </a:lnTo>
                    <a:lnTo>
                      <a:pt x="7854" y="635"/>
                    </a:lnTo>
                    <a:lnTo>
                      <a:pt x="8099" y="423"/>
                    </a:lnTo>
                    <a:lnTo>
                      <a:pt x="8099" y="211"/>
                    </a:lnTo>
                    <a:lnTo>
                      <a:pt x="8345" y="0"/>
                    </a:lnTo>
                    <a:lnTo>
                      <a:pt x="8836" y="0"/>
                    </a:lnTo>
                    <a:lnTo>
                      <a:pt x="9081" y="211"/>
                    </a:lnTo>
                    <a:lnTo>
                      <a:pt x="9081" y="635"/>
                    </a:lnTo>
                    <a:lnTo>
                      <a:pt x="8836" y="1058"/>
                    </a:lnTo>
                    <a:lnTo>
                      <a:pt x="8836" y="2117"/>
                    </a:lnTo>
                    <a:lnTo>
                      <a:pt x="9327" y="3388"/>
                    </a:lnTo>
                    <a:lnTo>
                      <a:pt x="10554" y="4447"/>
                    </a:lnTo>
                    <a:lnTo>
                      <a:pt x="12027" y="4870"/>
                    </a:lnTo>
                    <a:lnTo>
                      <a:pt x="13254" y="4658"/>
                    </a:lnTo>
                    <a:lnTo>
                      <a:pt x="13254" y="4870"/>
                    </a:lnTo>
                    <a:lnTo>
                      <a:pt x="13499" y="5082"/>
                    </a:lnTo>
                    <a:lnTo>
                      <a:pt x="13990" y="5929"/>
                    </a:lnTo>
                    <a:lnTo>
                      <a:pt x="14481" y="6352"/>
                    </a:lnTo>
                    <a:lnTo>
                      <a:pt x="15218" y="6564"/>
                    </a:lnTo>
                    <a:lnTo>
                      <a:pt x="15709" y="6988"/>
                    </a:lnTo>
                    <a:lnTo>
                      <a:pt x="16199" y="7199"/>
                    </a:lnTo>
                    <a:lnTo>
                      <a:pt x="16690" y="7623"/>
                    </a:lnTo>
                    <a:lnTo>
                      <a:pt x="17181" y="8258"/>
                    </a:lnTo>
                    <a:lnTo>
                      <a:pt x="17427" y="8682"/>
                    </a:lnTo>
                    <a:lnTo>
                      <a:pt x="17672" y="9317"/>
                    </a:lnTo>
                    <a:lnTo>
                      <a:pt x="20372" y="9529"/>
                    </a:lnTo>
                    <a:lnTo>
                      <a:pt x="20372" y="10800"/>
                    </a:lnTo>
                    <a:lnTo>
                      <a:pt x="20863" y="11223"/>
                    </a:lnTo>
                    <a:lnTo>
                      <a:pt x="21109" y="11223"/>
                    </a:lnTo>
                    <a:lnTo>
                      <a:pt x="21354" y="11435"/>
                    </a:lnTo>
                    <a:lnTo>
                      <a:pt x="21599" y="11858"/>
                    </a:lnTo>
                    <a:lnTo>
                      <a:pt x="21599" y="15247"/>
                    </a:lnTo>
                    <a:lnTo>
                      <a:pt x="21354" y="16517"/>
                    </a:lnTo>
                    <a:lnTo>
                      <a:pt x="21109" y="17152"/>
                    </a:lnTo>
                    <a:lnTo>
                      <a:pt x="19881" y="16094"/>
                    </a:lnTo>
                    <a:lnTo>
                      <a:pt x="18409" y="15670"/>
                    </a:lnTo>
                    <a:lnTo>
                      <a:pt x="16690" y="15670"/>
                    </a:lnTo>
                    <a:lnTo>
                      <a:pt x="16199" y="15882"/>
                    </a:lnTo>
                    <a:lnTo>
                      <a:pt x="15463" y="16729"/>
                    </a:lnTo>
                    <a:lnTo>
                      <a:pt x="14236" y="17788"/>
                    </a:lnTo>
                    <a:lnTo>
                      <a:pt x="13254" y="20329"/>
                    </a:lnTo>
                    <a:lnTo>
                      <a:pt x="13254" y="20117"/>
                    </a:lnTo>
                    <a:lnTo>
                      <a:pt x="13009" y="20117"/>
                    </a:lnTo>
                    <a:lnTo>
                      <a:pt x="12518" y="19694"/>
                    </a:lnTo>
                    <a:lnTo>
                      <a:pt x="12027" y="19694"/>
                    </a:lnTo>
                    <a:lnTo>
                      <a:pt x="11536" y="19905"/>
                    </a:lnTo>
                    <a:lnTo>
                      <a:pt x="10800" y="20329"/>
                    </a:lnTo>
                    <a:lnTo>
                      <a:pt x="10309" y="21176"/>
                    </a:lnTo>
                    <a:lnTo>
                      <a:pt x="10063" y="20752"/>
                    </a:lnTo>
                    <a:lnTo>
                      <a:pt x="10063" y="20541"/>
                    </a:lnTo>
                    <a:lnTo>
                      <a:pt x="9818" y="20329"/>
                    </a:lnTo>
                    <a:lnTo>
                      <a:pt x="9572" y="19905"/>
                    </a:lnTo>
                    <a:lnTo>
                      <a:pt x="9327" y="19905"/>
                    </a:lnTo>
                    <a:lnTo>
                      <a:pt x="7118" y="19482"/>
                    </a:lnTo>
                    <a:lnTo>
                      <a:pt x="7118" y="19694"/>
                    </a:lnTo>
                    <a:lnTo>
                      <a:pt x="6872" y="19905"/>
                    </a:lnTo>
                    <a:lnTo>
                      <a:pt x="6627" y="20329"/>
                    </a:lnTo>
                    <a:lnTo>
                      <a:pt x="6381" y="20541"/>
                    </a:lnTo>
                    <a:lnTo>
                      <a:pt x="6136" y="20964"/>
                    </a:lnTo>
                    <a:lnTo>
                      <a:pt x="5890" y="20964"/>
                    </a:lnTo>
                    <a:lnTo>
                      <a:pt x="5645" y="21176"/>
                    </a:lnTo>
                    <a:lnTo>
                      <a:pt x="5645" y="21388"/>
                    </a:lnTo>
                    <a:lnTo>
                      <a:pt x="5400" y="21388"/>
                    </a:lnTo>
                    <a:lnTo>
                      <a:pt x="5154" y="21600"/>
                    </a:lnTo>
                    <a:lnTo>
                      <a:pt x="4909" y="21600"/>
                    </a:lnTo>
                    <a:lnTo>
                      <a:pt x="4663" y="21388"/>
                    </a:lnTo>
                    <a:lnTo>
                      <a:pt x="4172" y="19058"/>
                    </a:lnTo>
                    <a:lnTo>
                      <a:pt x="3681" y="16941"/>
                    </a:lnTo>
                    <a:lnTo>
                      <a:pt x="3681" y="15882"/>
                    </a:lnTo>
                    <a:lnTo>
                      <a:pt x="3436" y="15247"/>
                    </a:lnTo>
                    <a:lnTo>
                      <a:pt x="3190" y="14823"/>
                    </a:lnTo>
                    <a:lnTo>
                      <a:pt x="2945" y="14611"/>
                    </a:lnTo>
                    <a:lnTo>
                      <a:pt x="1472" y="12917"/>
                    </a:lnTo>
                    <a:lnTo>
                      <a:pt x="1472" y="12705"/>
                    </a:lnTo>
                    <a:lnTo>
                      <a:pt x="736" y="12070"/>
                    </a:lnTo>
                    <a:lnTo>
                      <a:pt x="0" y="10164"/>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09" name="AutoShape 101">
                <a:extLst>
                  <a:ext uri="{FF2B5EF4-FFF2-40B4-BE49-F238E27FC236}">
                    <a16:creationId xmlns:a16="http://schemas.microsoft.com/office/drawing/2014/main" id="{51081CA7-2F1D-4025-AE50-DC280641052E}"/>
                  </a:ext>
                </a:extLst>
              </p:cNvPr>
              <p:cNvSpPr>
                <a:spLocks/>
              </p:cNvSpPr>
              <p:nvPr/>
            </p:nvSpPr>
            <p:spPr bwMode="auto">
              <a:xfrm>
                <a:off x="183361" y="315358"/>
                <a:ext cx="258553" cy="323310"/>
              </a:xfrm>
              <a:custGeom>
                <a:avLst/>
                <a:gdLst>
                  <a:gd name="T0" fmla="*/ 129277 w 21600"/>
                  <a:gd name="T1" fmla="*/ 161655 h 21600"/>
                  <a:gd name="T2" fmla="*/ 129277 w 21600"/>
                  <a:gd name="T3" fmla="*/ 161655 h 21600"/>
                  <a:gd name="T4" fmla="*/ 129277 w 21600"/>
                  <a:gd name="T5" fmla="*/ 161655 h 21600"/>
                  <a:gd name="T6" fmla="*/ 129277 w 21600"/>
                  <a:gd name="T7" fmla="*/ 16165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950" y="20006"/>
                    </a:moveTo>
                    <a:lnTo>
                      <a:pt x="9222" y="19652"/>
                    </a:lnTo>
                    <a:lnTo>
                      <a:pt x="8737" y="19121"/>
                    </a:lnTo>
                    <a:lnTo>
                      <a:pt x="8251" y="18059"/>
                    </a:lnTo>
                    <a:lnTo>
                      <a:pt x="8251" y="17704"/>
                    </a:lnTo>
                    <a:lnTo>
                      <a:pt x="8008" y="17350"/>
                    </a:lnTo>
                    <a:lnTo>
                      <a:pt x="7766" y="16819"/>
                    </a:lnTo>
                    <a:lnTo>
                      <a:pt x="7038" y="15580"/>
                    </a:lnTo>
                    <a:lnTo>
                      <a:pt x="6310" y="14518"/>
                    </a:lnTo>
                    <a:lnTo>
                      <a:pt x="5824" y="13455"/>
                    </a:lnTo>
                    <a:lnTo>
                      <a:pt x="4853" y="12039"/>
                    </a:lnTo>
                    <a:lnTo>
                      <a:pt x="3640" y="10800"/>
                    </a:lnTo>
                    <a:lnTo>
                      <a:pt x="2184" y="9560"/>
                    </a:lnTo>
                    <a:lnTo>
                      <a:pt x="1213" y="8675"/>
                    </a:lnTo>
                    <a:lnTo>
                      <a:pt x="728" y="8321"/>
                    </a:lnTo>
                    <a:lnTo>
                      <a:pt x="485" y="7967"/>
                    </a:lnTo>
                    <a:lnTo>
                      <a:pt x="485" y="7436"/>
                    </a:lnTo>
                    <a:lnTo>
                      <a:pt x="728" y="7436"/>
                    </a:lnTo>
                    <a:lnTo>
                      <a:pt x="728" y="7081"/>
                    </a:lnTo>
                    <a:lnTo>
                      <a:pt x="485" y="6904"/>
                    </a:lnTo>
                    <a:lnTo>
                      <a:pt x="485" y="6727"/>
                    </a:lnTo>
                    <a:lnTo>
                      <a:pt x="242" y="6550"/>
                    </a:lnTo>
                    <a:lnTo>
                      <a:pt x="0" y="6550"/>
                    </a:lnTo>
                    <a:lnTo>
                      <a:pt x="242" y="6019"/>
                    </a:lnTo>
                    <a:lnTo>
                      <a:pt x="970" y="5488"/>
                    </a:lnTo>
                    <a:lnTo>
                      <a:pt x="1213" y="5488"/>
                    </a:lnTo>
                    <a:lnTo>
                      <a:pt x="1698" y="5665"/>
                    </a:lnTo>
                    <a:lnTo>
                      <a:pt x="1941" y="5842"/>
                    </a:lnTo>
                    <a:lnTo>
                      <a:pt x="3155" y="5842"/>
                    </a:lnTo>
                    <a:lnTo>
                      <a:pt x="3397" y="6019"/>
                    </a:lnTo>
                    <a:lnTo>
                      <a:pt x="4125" y="6019"/>
                    </a:lnTo>
                    <a:lnTo>
                      <a:pt x="4368" y="5842"/>
                    </a:lnTo>
                    <a:lnTo>
                      <a:pt x="4368" y="5665"/>
                    </a:lnTo>
                    <a:lnTo>
                      <a:pt x="4853" y="5311"/>
                    </a:lnTo>
                    <a:lnTo>
                      <a:pt x="4853" y="4957"/>
                    </a:lnTo>
                    <a:lnTo>
                      <a:pt x="5096" y="4780"/>
                    </a:lnTo>
                    <a:lnTo>
                      <a:pt x="5339" y="4426"/>
                    </a:lnTo>
                    <a:lnTo>
                      <a:pt x="5582" y="4249"/>
                    </a:lnTo>
                    <a:lnTo>
                      <a:pt x="5824" y="4249"/>
                    </a:lnTo>
                    <a:lnTo>
                      <a:pt x="7280" y="3895"/>
                    </a:lnTo>
                    <a:lnTo>
                      <a:pt x="8494" y="3186"/>
                    </a:lnTo>
                    <a:lnTo>
                      <a:pt x="9465" y="2478"/>
                    </a:lnTo>
                    <a:lnTo>
                      <a:pt x="9950" y="1593"/>
                    </a:lnTo>
                    <a:lnTo>
                      <a:pt x="10193" y="1239"/>
                    </a:lnTo>
                    <a:lnTo>
                      <a:pt x="10193" y="885"/>
                    </a:lnTo>
                    <a:lnTo>
                      <a:pt x="9950" y="708"/>
                    </a:lnTo>
                    <a:lnTo>
                      <a:pt x="9950" y="0"/>
                    </a:lnTo>
                    <a:lnTo>
                      <a:pt x="10678" y="354"/>
                    </a:lnTo>
                    <a:lnTo>
                      <a:pt x="11406" y="531"/>
                    </a:lnTo>
                    <a:lnTo>
                      <a:pt x="11649" y="531"/>
                    </a:lnTo>
                    <a:lnTo>
                      <a:pt x="12620" y="885"/>
                    </a:lnTo>
                    <a:lnTo>
                      <a:pt x="14076" y="1239"/>
                    </a:lnTo>
                    <a:lnTo>
                      <a:pt x="14804" y="1593"/>
                    </a:lnTo>
                    <a:lnTo>
                      <a:pt x="15047" y="1947"/>
                    </a:lnTo>
                    <a:lnTo>
                      <a:pt x="15047" y="2301"/>
                    </a:lnTo>
                    <a:lnTo>
                      <a:pt x="15289" y="2478"/>
                    </a:lnTo>
                    <a:lnTo>
                      <a:pt x="15289" y="2832"/>
                    </a:lnTo>
                    <a:lnTo>
                      <a:pt x="16260" y="3186"/>
                    </a:lnTo>
                    <a:lnTo>
                      <a:pt x="18202" y="3186"/>
                    </a:lnTo>
                    <a:lnTo>
                      <a:pt x="18687" y="3363"/>
                    </a:lnTo>
                    <a:lnTo>
                      <a:pt x="19173" y="3363"/>
                    </a:lnTo>
                    <a:lnTo>
                      <a:pt x="19658" y="3718"/>
                    </a:lnTo>
                    <a:lnTo>
                      <a:pt x="19658" y="3895"/>
                    </a:lnTo>
                    <a:lnTo>
                      <a:pt x="18930" y="5311"/>
                    </a:lnTo>
                    <a:lnTo>
                      <a:pt x="19658" y="5311"/>
                    </a:lnTo>
                    <a:lnTo>
                      <a:pt x="19658" y="5842"/>
                    </a:lnTo>
                    <a:lnTo>
                      <a:pt x="18930" y="5842"/>
                    </a:lnTo>
                    <a:lnTo>
                      <a:pt x="18687" y="5665"/>
                    </a:lnTo>
                    <a:lnTo>
                      <a:pt x="17959" y="5665"/>
                    </a:lnTo>
                    <a:lnTo>
                      <a:pt x="17716" y="5842"/>
                    </a:lnTo>
                    <a:lnTo>
                      <a:pt x="17231" y="5842"/>
                    </a:lnTo>
                    <a:lnTo>
                      <a:pt x="16746" y="6019"/>
                    </a:lnTo>
                    <a:lnTo>
                      <a:pt x="16260" y="6019"/>
                    </a:lnTo>
                    <a:lnTo>
                      <a:pt x="15532" y="6373"/>
                    </a:lnTo>
                    <a:lnTo>
                      <a:pt x="15047" y="6727"/>
                    </a:lnTo>
                    <a:lnTo>
                      <a:pt x="14804" y="7081"/>
                    </a:lnTo>
                    <a:lnTo>
                      <a:pt x="14804" y="7613"/>
                    </a:lnTo>
                    <a:lnTo>
                      <a:pt x="14561" y="7967"/>
                    </a:lnTo>
                    <a:lnTo>
                      <a:pt x="14319" y="8144"/>
                    </a:lnTo>
                    <a:lnTo>
                      <a:pt x="14319" y="8321"/>
                    </a:lnTo>
                    <a:lnTo>
                      <a:pt x="13833" y="8675"/>
                    </a:lnTo>
                    <a:lnTo>
                      <a:pt x="13591" y="9029"/>
                    </a:lnTo>
                    <a:lnTo>
                      <a:pt x="13348" y="9560"/>
                    </a:lnTo>
                    <a:lnTo>
                      <a:pt x="13348" y="10268"/>
                    </a:lnTo>
                    <a:lnTo>
                      <a:pt x="13833" y="10800"/>
                    </a:lnTo>
                    <a:lnTo>
                      <a:pt x="13833" y="11154"/>
                    </a:lnTo>
                    <a:lnTo>
                      <a:pt x="14076" y="11331"/>
                    </a:lnTo>
                    <a:lnTo>
                      <a:pt x="14076" y="11862"/>
                    </a:lnTo>
                    <a:lnTo>
                      <a:pt x="14319" y="11862"/>
                    </a:lnTo>
                    <a:lnTo>
                      <a:pt x="14561" y="11685"/>
                    </a:lnTo>
                    <a:lnTo>
                      <a:pt x="14804" y="11685"/>
                    </a:lnTo>
                    <a:lnTo>
                      <a:pt x="15289" y="11862"/>
                    </a:lnTo>
                    <a:lnTo>
                      <a:pt x="15289" y="12039"/>
                    </a:lnTo>
                    <a:lnTo>
                      <a:pt x="15532" y="12216"/>
                    </a:lnTo>
                    <a:lnTo>
                      <a:pt x="16017" y="12216"/>
                    </a:lnTo>
                    <a:lnTo>
                      <a:pt x="16746" y="12393"/>
                    </a:lnTo>
                    <a:lnTo>
                      <a:pt x="17231" y="12393"/>
                    </a:lnTo>
                    <a:lnTo>
                      <a:pt x="17474" y="12216"/>
                    </a:lnTo>
                    <a:lnTo>
                      <a:pt x="17959" y="12039"/>
                    </a:lnTo>
                    <a:lnTo>
                      <a:pt x="18687" y="11508"/>
                    </a:lnTo>
                    <a:lnTo>
                      <a:pt x="18444" y="13809"/>
                    </a:lnTo>
                    <a:lnTo>
                      <a:pt x="18687" y="13986"/>
                    </a:lnTo>
                    <a:lnTo>
                      <a:pt x="18930" y="13986"/>
                    </a:lnTo>
                    <a:lnTo>
                      <a:pt x="19415" y="14163"/>
                    </a:lnTo>
                    <a:lnTo>
                      <a:pt x="20143" y="14163"/>
                    </a:lnTo>
                    <a:lnTo>
                      <a:pt x="21357" y="15580"/>
                    </a:lnTo>
                    <a:lnTo>
                      <a:pt x="21357" y="15757"/>
                    </a:lnTo>
                    <a:lnTo>
                      <a:pt x="21600" y="15934"/>
                    </a:lnTo>
                    <a:lnTo>
                      <a:pt x="21600" y="16288"/>
                    </a:lnTo>
                    <a:lnTo>
                      <a:pt x="21357" y="16465"/>
                    </a:lnTo>
                    <a:lnTo>
                      <a:pt x="21357" y="16642"/>
                    </a:lnTo>
                    <a:lnTo>
                      <a:pt x="21114" y="16996"/>
                    </a:lnTo>
                    <a:lnTo>
                      <a:pt x="21114" y="18413"/>
                    </a:lnTo>
                    <a:lnTo>
                      <a:pt x="21357" y="18413"/>
                    </a:lnTo>
                    <a:lnTo>
                      <a:pt x="21357" y="18590"/>
                    </a:lnTo>
                    <a:lnTo>
                      <a:pt x="21600" y="18944"/>
                    </a:lnTo>
                    <a:lnTo>
                      <a:pt x="21600" y="19475"/>
                    </a:lnTo>
                    <a:lnTo>
                      <a:pt x="21114" y="19829"/>
                    </a:lnTo>
                    <a:lnTo>
                      <a:pt x="20629" y="19829"/>
                    </a:lnTo>
                    <a:lnTo>
                      <a:pt x="20143" y="20006"/>
                    </a:lnTo>
                    <a:lnTo>
                      <a:pt x="19415" y="20183"/>
                    </a:lnTo>
                    <a:lnTo>
                      <a:pt x="18930" y="20360"/>
                    </a:lnTo>
                    <a:lnTo>
                      <a:pt x="18687" y="20714"/>
                    </a:lnTo>
                    <a:lnTo>
                      <a:pt x="18444" y="20891"/>
                    </a:lnTo>
                    <a:lnTo>
                      <a:pt x="17959" y="21068"/>
                    </a:lnTo>
                    <a:lnTo>
                      <a:pt x="17231" y="21245"/>
                    </a:lnTo>
                    <a:lnTo>
                      <a:pt x="16746" y="21422"/>
                    </a:lnTo>
                    <a:lnTo>
                      <a:pt x="16017" y="21600"/>
                    </a:lnTo>
                    <a:lnTo>
                      <a:pt x="14319" y="21600"/>
                    </a:lnTo>
                    <a:lnTo>
                      <a:pt x="14076" y="21422"/>
                    </a:lnTo>
                    <a:lnTo>
                      <a:pt x="12620" y="20891"/>
                    </a:lnTo>
                    <a:lnTo>
                      <a:pt x="11892" y="20714"/>
                    </a:lnTo>
                    <a:lnTo>
                      <a:pt x="11406" y="20360"/>
                    </a:lnTo>
                    <a:lnTo>
                      <a:pt x="9950" y="20006"/>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10" name="AutoShape 102">
                <a:extLst>
                  <a:ext uri="{FF2B5EF4-FFF2-40B4-BE49-F238E27FC236}">
                    <a16:creationId xmlns:a16="http://schemas.microsoft.com/office/drawing/2014/main" id="{9919A181-357D-4A78-A537-B18D7142EA29}"/>
                  </a:ext>
                </a:extLst>
              </p:cNvPr>
              <p:cNvSpPr>
                <a:spLocks/>
              </p:cNvSpPr>
              <p:nvPr/>
            </p:nvSpPr>
            <p:spPr bwMode="auto">
              <a:xfrm>
                <a:off x="364084" y="76852"/>
                <a:ext cx="255915" cy="227907"/>
              </a:xfrm>
              <a:custGeom>
                <a:avLst/>
                <a:gdLst>
                  <a:gd name="T0" fmla="*/ 127958 w 21600"/>
                  <a:gd name="T1" fmla="*/ 113954 h 21600"/>
                  <a:gd name="T2" fmla="*/ 127958 w 21600"/>
                  <a:gd name="T3" fmla="*/ 113954 h 21600"/>
                  <a:gd name="T4" fmla="*/ 127958 w 21600"/>
                  <a:gd name="T5" fmla="*/ 113954 h 21600"/>
                  <a:gd name="T6" fmla="*/ 127958 w 21600"/>
                  <a:gd name="T7" fmla="*/ 1139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7283"/>
                    </a:moveTo>
                    <a:lnTo>
                      <a:pt x="20863" y="6781"/>
                    </a:lnTo>
                    <a:lnTo>
                      <a:pt x="19145" y="5023"/>
                    </a:lnTo>
                    <a:lnTo>
                      <a:pt x="18654" y="4772"/>
                    </a:lnTo>
                    <a:lnTo>
                      <a:pt x="17918" y="4520"/>
                    </a:lnTo>
                    <a:lnTo>
                      <a:pt x="17672" y="4269"/>
                    </a:lnTo>
                    <a:lnTo>
                      <a:pt x="17427" y="4269"/>
                    </a:lnTo>
                    <a:lnTo>
                      <a:pt x="16936" y="4018"/>
                    </a:lnTo>
                    <a:lnTo>
                      <a:pt x="16690" y="3516"/>
                    </a:lnTo>
                    <a:lnTo>
                      <a:pt x="16199" y="3013"/>
                    </a:lnTo>
                    <a:lnTo>
                      <a:pt x="15463" y="2762"/>
                    </a:lnTo>
                    <a:lnTo>
                      <a:pt x="14727" y="3013"/>
                    </a:lnTo>
                    <a:lnTo>
                      <a:pt x="14236" y="3013"/>
                    </a:lnTo>
                    <a:lnTo>
                      <a:pt x="13499" y="3265"/>
                    </a:lnTo>
                    <a:lnTo>
                      <a:pt x="13254" y="3265"/>
                    </a:lnTo>
                    <a:lnTo>
                      <a:pt x="13009" y="3516"/>
                    </a:lnTo>
                    <a:lnTo>
                      <a:pt x="11536" y="4018"/>
                    </a:lnTo>
                    <a:lnTo>
                      <a:pt x="9572" y="4018"/>
                    </a:lnTo>
                    <a:lnTo>
                      <a:pt x="8836" y="3767"/>
                    </a:lnTo>
                    <a:lnTo>
                      <a:pt x="8345" y="3516"/>
                    </a:lnTo>
                    <a:lnTo>
                      <a:pt x="7609" y="2762"/>
                    </a:lnTo>
                    <a:lnTo>
                      <a:pt x="6872" y="2260"/>
                    </a:lnTo>
                    <a:lnTo>
                      <a:pt x="6627" y="1758"/>
                    </a:lnTo>
                    <a:lnTo>
                      <a:pt x="6136" y="1255"/>
                    </a:lnTo>
                    <a:lnTo>
                      <a:pt x="6136" y="1004"/>
                    </a:lnTo>
                    <a:lnTo>
                      <a:pt x="5645" y="502"/>
                    </a:lnTo>
                    <a:lnTo>
                      <a:pt x="5154" y="502"/>
                    </a:lnTo>
                    <a:lnTo>
                      <a:pt x="5154" y="0"/>
                    </a:lnTo>
                    <a:lnTo>
                      <a:pt x="4909" y="0"/>
                    </a:lnTo>
                    <a:lnTo>
                      <a:pt x="4909" y="251"/>
                    </a:lnTo>
                    <a:lnTo>
                      <a:pt x="5154" y="502"/>
                    </a:lnTo>
                    <a:lnTo>
                      <a:pt x="4909" y="502"/>
                    </a:lnTo>
                    <a:lnTo>
                      <a:pt x="4909" y="1004"/>
                    </a:lnTo>
                    <a:lnTo>
                      <a:pt x="4663" y="1004"/>
                    </a:lnTo>
                    <a:lnTo>
                      <a:pt x="4663" y="1255"/>
                    </a:lnTo>
                    <a:lnTo>
                      <a:pt x="4418" y="1506"/>
                    </a:lnTo>
                    <a:lnTo>
                      <a:pt x="4418" y="2511"/>
                    </a:lnTo>
                    <a:lnTo>
                      <a:pt x="4172" y="2511"/>
                    </a:lnTo>
                    <a:lnTo>
                      <a:pt x="3927" y="2260"/>
                    </a:lnTo>
                    <a:lnTo>
                      <a:pt x="3927" y="1758"/>
                    </a:lnTo>
                    <a:lnTo>
                      <a:pt x="4172" y="1758"/>
                    </a:lnTo>
                    <a:lnTo>
                      <a:pt x="4172" y="1255"/>
                    </a:lnTo>
                    <a:lnTo>
                      <a:pt x="3927" y="1004"/>
                    </a:lnTo>
                    <a:lnTo>
                      <a:pt x="3927" y="502"/>
                    </a:lnTo>
                    <a:lnTo>
                      <a:pt x="3436" y="753"/>
                    </a:lnTo>
                    <a:lnTo>
                      <a:pt x="2945" y="1255"/>
                    </a:lnTo>
                    <a:lnTo>
                      <a:pt x="2700" y="1758"/>
                    </a:lnTo>
                    <a:lnTo>
                      <a:pt x="2454" y="2009"/>
                    </a:lnTo>
                    <a:lnTo>
                      <a:pt x="2209" y="2009"/>
                    </a:lnTo>
                    <a:lnTo>
                      <a:pt x="2209" y="2260"/>
                    </a:lnTo>
                    <a:lnTo>
                      <a:pt x="1718" y="2260"/>
                    </a:lnTo>
                    <a:lnTo>
                      <a:pt x="1227" y="2511"/>
                    </a:lnTo>
                    <a:lnTo>
                      <a:pt x="736" y="3013"/>
                    </a:lnTo>
                    <a:lnTo>
                      <a:pt x="245" y="3265"/>
                    </a:lnTo>
                    <a:lnTo>
                      <a:pt x="0" y="3767"/>
                    </a:lnTo>
                    <a:lnTo>
                      <a:pt x="0" y="5776"/>
                    </a:lnTo>
                    <a:lnTo>
                      <a:pt x="245" y="6027"/>
                    </a:lnTo>
                    <a:lnTo>
                      <a:pt x="245" y="6279"/>
                    </a:lnTo>
                    <a:lnTo>
                      <a:pt x="490" y="6781"/>
                    </a:lnTo>
                    <a:lnTo>
                      <a:pt x="490" y="7283"/>
                    </a:lnTo>
                    <a:lnTo>
                      <a:pt x="245" y="7534"/>
                    </a:lnTo>
                    <a:lnTo>
                      <a:pt x="245" y="8037"/>
                    </a:lnTo>
                    <a:lnTo>
                      <a:pt x="0" y="8539"/>
                    </a:lnTo>
                    <a:lnTo>
                      <a:pt x="0" y="9041"/>
                    </a:lnTo>
                    <a:lnTo>
                      <a:pt x="245" y="9544"/>
                    </a:lnTo>
                    <a:lnTo>
                      <a:pt x="245" y="10046"/>
                    </a:lnTo>
                    <a:lnTo>
                      <a:pt x="736" y="10548"/>
                    </a:lnTo>
                    <a:lnTo>
                      <a:pt x="1472" y="10800"/>
                    </a:lnTo>
                    <a:lnTo>
                      <a:pt x="5400" y="11302"/>
                    </a:lnTo>
                    <a:lnTo>
                      <a:pt x="5890" y="12306"/>
                    </a:lnTo>
                    <a:lnTo>
                      <a:pt x="7363" y="12306"/>
                    </a:lnTo>
                    <a:lnTo>
                      <a:pt x="7609" y="12055"/>
                    </a:lnTo>
                    <a:lnTo>
                      <a:pt x="8100" y="12055"/>
                    </a:lnTo>
                    <a:lnTo>
                      <a:pt x="8100" y="12809"/>
                    </a:lnTo>
                    <a:lnTo>
                      <a:pt x="7363" y="13562"/>
                    </a:lnTo>
                    <a:lnTo>
                      <a:pt x="7363" y="14065"/>
                    </a:lnTo>
                    <a:lnTo>
                      <a:pt x="7118" y="14567"/>
                    </a:lnTo>
                    <a:lnTo>
                      <a:pt x="7609" y="16074"/>
                    </a:lnTo>
                    <a:lnTo>
                      <a:pt x="8345" y="16576"/>
                    </a:lnTo>
                    <a:lnTo>
                      <a:pt x="7363" y="17581"/>
                    </a:lnTo>
                    <a:lnTo>
                      <a:pt x="7609" y="17581"/>
                    </a:lnTo>
                    <a:lnTo>
                      <a:pt x="7609" y="18083"/>
                    </a:lnTo>
                    <a:lnTo>
                      <a:pt x="7854" y="18586"/>
                    </a:lnTo>
                    <a:lnTo>
                      <a:pt x="8345" y="20093"/>
                    </a:lnTo>
                    <a:lnTo>
                      <a:pt x="8345" y="20595"/>
                    </a:lnTo>
                    <a:lnTo>
                      <a:pt x="9818" y="20846"/>
                    </a:lnTo>
                    <a:lnTo>
                      <a:pt x="12027" y="21600"/>
                    </a:lnTo>
                    <a:lnTo>
                      <a:pt x="14236" y="19088"/>
                    </a:lnTo>
                    <a:lnTo>
                      <a:pt x="15218" y="18586"/>
                    </a:lnTo>
                    <a:lnTo>
                      <a:pt x="15218" y="17581"/>
                    </a:lnTo>
                    <a:lnTo>
                      <a:pt x="13990" y="17581"/>
                    </a:lnTo>
                    <a:lnTo>
                      <a:pt x="13745" y="17330"/>
                    </a:lnTo>
                    <a:lnTo>
                      <a:pt x="13745" y="16325"/>
                    </a:lnTo>
                    <a:lnTo>
                      <a:pt x="13009" y="15572"/>
                    </a:lnTo>
                    <a:lnTo>
                      <a:pt x="12763" y="15572"/>
                    </a:lnTo>
                    <a:lnTo>
                      <a:pt x="12763" y="14818"/>
                    </a:lnTo>
                    <a:lnTo>
                      <a:pt x="13009" y="14818"/>
                    </a:lnTo>
                    <a:lnTo>
                      <a:pt x="13254" y="15069"/>
                    </a:lnTo>
                    <a:lnTo>
                      <a:pt x="13990" y="15320"/>
                    </a:lnTo>
                    <a:lnTo>
                      <a:pt x="15463" y="15572"/>
                    </a:lnTo>
                    <a:lnTo>
                      <a:pt x="15709" y="16325"/>
                    </a:lnTo>
                    <a:lnTo>
                      <a:pt x="17672" y="16074"/>
                    </a:lnTo>
                    <a:lnTo>
                      <a:pt x="17672" y="15572"/>
                    </a:lnTo>
                    <a:lnTo>
                      <a:pt x="18654" y="15069"/>
                    </a:lnTo>
                    <a:lnTo>
                      <a:pt x="18899" y="15069"/>
                    </a:lnTo>
                    <a:lnTo>
                      <a:pt x="19145" y="15320"/>
                    </a:lnTo>
                    <a:lnTo>
                      <a:pt x="19390" y="15320"/>
                    </a:lnTo>
                    <a:lnTo>
                      <a:pt x="19636" y="15069"/>
                    </a:lnTo>
                    <a:lnTo>
                      <a:pt x="19881" y="15069"/>
                    </a:lnTo>
                    <a:lnTo>
                      <a:pt x="20127" y="14818"/>
                    </a:lnTo>
                    <a:lnTo>
                      <a:pt x="20127" y="14567"/>
                    </a:lnTo>
                    <a:lnTo>
                      <a:pt x="19145" y="12558"/>
                    </a:lnTo>
                    <a:lnTo>
                      <a:pt x="19145" y="12306"/>
                    </a:lnTo>
                    <a:lnTo>
                      <a:pt x="18899" y="12055"/>
                    </a:lnTo>
                    <a:lnTo>
                      <a:pt x="18899" y="10548"/>
                    </a:lnTo>
                    <a:lnTo>
                      <a:pt x="19145" y="9795"/>
                    </a:lnTo>
                    <a:lnTo>
                      <a:pt x="20372" y="9544"/>
                    </a:lnTo>
                    <a:lnTo>
                      <a:pt x="20127" y="8037"/>
                    </a:lnTo>
                    <a:lnTo>
                      <a:pt x="20618" y="7786"/>
                    </a:lnTo>
                    <a:lnTo>
                      <a:pt x="20863" y="7786"/>
                    </a:lnTo>
                    <a:lnTo>
                      <a:pt x="21354" y="7534"/>
                    </a:lnTo>
                    <a:lnTo>
                      <a:pt x="21599" y="7283"/>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11" name="AutoShape 103">
                <a:extLst>
                  <a:ext uri="{FF2B5EF4-FFF2-40B4-BE49-F238E27FC236}">
                    <a16:creationId xmlns:a16="http://schemas.microsoft.com/office/drawing/2014/main" id="{E47AB284-4FC1-445B-BA38-F6854A627131}"/>
                  </a:ext>
                </a:extLst>
              </p:cNvPr>
              <p:cNvSpPr>
                <a:spLocks/>
              </p:cNvSpPr>
              <p:nvPr/>
            </p:nvSpPr>
            <p:spPr bwMode="auto">
              <a:xfrm>
                <a:off x="588338" y="153704"/>
                <a:ext cx="75193" cy="113954"/>
              </a:xfrm>
              <a:custGeom>
                <a:avLst/>
                <a:gdLst>
                  <a:gd name="T0" fmla="*/ 37597 w 21600"/>
                  <a:gd name="T1" fmla="*/ 56977 h 21600"/>
                  <a:gd name="T2" fmla="*/ 37597 w 21600"/>
                  <a:gd name="T3" fmla="*/ 56977 h 21600"/>
                  <a:gd name="T4" fmla="*/ 37597 w 21600"/>
                  <a:gd name="T5" fmla="*/ 56977 h 21600"/>
                  <a:gd name="T6" fmla="*/ 37597 w 21600"/>
                  <a:gd name="T7" fmla="*/ 569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7032"/>
                    </a:moveTo>
                    <a:lnTo>
                      <a:pt x="19938" y="6530"/>
                    </a:lnTo>
                    <a:lnTo>
                      <a:pt x="19107" y="5525"/>
                    </a:lnTo>
                    <a:lnTo>
                      <a:pt x="16615" y="4018"/>
                    </a:lnTo>
                    <a:lnTo>
                      <a:pt x="14123" y="3013"/>
                    </a:lnTo>
                    <a:lnTo>
                      <a:pt x="9138" y="0"/>
                    </a:lnTo>
                    <a:lnTo>
                      <a:pt x="8307" y="502"/>
                    </a:lnTo>
                    <a:lnTo>
                      <a:pt x="6646" y="1004"/>
                    </a:lnTo>
                    <a:lnTo>
                      <a:pt x="5815" y="1004"/>
                    </a:lnTo>
                    <a:lnTo>
                      <a:pt x="4153" y="1506"/>
                    </a:lnTo>
                    <a:lnTo>
                      <a:pt x="4984" y="4520"/>
                    </a:lnTo>
                    <a:lnTo>
                      <a:pt x="830" y="5023"/>
                    </a:lnTo>
                    <a:lnTo>
                      <a:pt x="0" y="6530"/>
                    </a:lnTo>
                    <a:lnTo>
                      <a:pt x="0" y="9544"/>
                    </a:lnTo>
                    <a:lnTo>
                      <a:pt x="830" y="10046"/>
                    </a:lnTo>
                    <a:lnTo>
                      <a:pt x="830" y="10548"/>
                    </a:lnTo>
                    <a:lnTo>
                      <a:pt x="4153" y="14567"/>
                    </a:lnTo>
                    <a:lnTo>
                      <a:pt x="5815" y="14567"/>
                    </a:lnTo>
                    <a:lnTo>
                      <a:pt x="6646" y="15069"/>
                    </a:lnTo>
                    <a:lnTo>
                      <a:pt x="6646" y="15572"/>
                    </a:lnTo>
                    <a:lnTo>
                      <a:pt x="7476" y="16576"/>
                    </a:lnTo>
                    <a:lnTo>
                      <a:pt x="7476" y="18083"/>
                    </a:lnTo>
                    <a:lnTo>
                      <a:pt x="6646" y="18586"/>
                    </a:lnTo>
                    <a:lnTo>
                      <a:pt x="6646" y="21097"/>
                    </a:lnTo>
                    <a:lnTo>
                      <a:pt x="7476" y="21600"/>
                    </a:lnTo>
                    <a:lnTo>
                      <a:pt x="9969" y="21097"/>
                    </a:lnTo>
                    <a:lnTo>
                      <a:pt x="10800" y="21097"/>
                    </a:lnTo>
                    <a:lnTo>
                      <a:pt x="14953" y="20595"/>
                    </a:lnTo>
                    <a:lnTo>
                      <a:pt x="19107" y="20595"/>
                    </a:lnTo>
                    <a:lnTo>
                      <a:pt x="17446" y="19590"/>
                    </a:lnTo>
                    <a:lnTo>
                      <a:pt x="17446" y="18586"/>
                    </a:lnTo>
                    <a:lnTo>
                      <a:pt x="16615" y="16074"/>
                    </a:lnTo>
                    <a:lnTo>
                      <a:pt x="14953" y="15572"/>
                    </a:lnTo>
                    <a:lnTo>
                      <a:pt x="13292" y="13562"/>
                    </a:lnTo>
                    <a:lnTo>
                      <a:pt x="13292" y="11051"/>
                    </a:lnTo>
                    <a:lnTo>
                      <a:pt x="14123" y="10046"/>
                    </a:lnTo>
                    <a:lnTo>
                      <a:pt x="16615" y="10046"/>
                    </a:lnTo>
                    <a:lnTo>
                      <a:pt x="17446" y="10548"/>
                    </a:lnTo>
                    <a:lnTo>
                      <a:pt x="18276" y="10548"/>
                    </a:lnTo>
                    <a:lnTo>
                      <a:pt x="18276" y="10046"/>
                    </a:lnTo>
                    <a:lnTo>
                      <a:pt x="19107" y="9544"/>
                    </a:lnTo>
                    <a:lnTo>
                      <a:pt x="19107" y="9041"/>
                    </a:lnTo>
                    <a:lnTo>
                      <a:pt x="19938" y="8539"/>
                    </a:lnTo>
                    <a:lnTo>
                      <a:pt x="19938" y="8037"/>
                    </a:lnTo>
                    <a:lnTo>
                      <a:pt x="21599" y="7032"/>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12" name="AutoShape 104">
                <a:extLst>
                  <a:ext uri="{FF2B5EF4-FFF2-40B4-BE49-F238E27FC236}">
                    <a16:creationId xmlns:a16="http://schemas.microsoft.com/office/drawing/2014/main" id="{52E0968E-F02C-4FAD-A511-3F68BD685391}"/>
                  </a:ext>
                </a:extLst>
              </p:cNvPr>
              <p:cNvSpPr>
                <a:spLocks/>
              </p:cNvSpPr>
              <p:nvPr/>
            </p:nvSpPr>
            <p:spPr bwMode="auto">
              <a:xfrm>
                <a:off x="634508" y="190805"/>
                <a:ext cx="67278" cy="74203"/>
              </a:xfrm>
              <a:custGeom>
                <a:avLst/>
                <a:gdLst>
                  <a:gd name="T0" fmla="*/ 33639 w 21600"/>
                  <a:gd name="T1" fmla="*/ 37102 h 21600"/>
                  <a:gd name="T2" fmla="*/ 33639 w 21600"/>
                  <a:gd name="T3" fmla="*/ 37102 h 21600"/>
                  <a:gd name="T4" fmla="*/ 33639 w 21600"/>
                  <a:gd name="T5" fmla="*/ 37102 h 21600"/>
                  <a:gd name="T6" fmla="*/ 33639 w 21600"/>
                  <a:gd name="T7" fmla="*/ 3710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391" y="0"/>
                    </a:moveTo>
                    <a:lnTo>
                      <a:pt x="16904" y="3085"/>
                    </a:lnTo>
                    <a:lnTo>
                      <a:pt x="21600" y="3857"/>
                    </a:lnTo>
                    <a:lnTo>
                      <a:pt x="20660" y="6171"/>
                    </a:lnTo>
                    <a:lnTo>
                      <a:pt x="17843" y="8485"/>
                    </a:lnTo>
                    <a:lnTo>
                      <a:pt x="17843" y="9257"/>
                    </a:lnTo>
                    <a:lnTo>
                      <a:pt x="16904" y="10028"/>
                    </a:lnTo>
                    <a:lnTo>
                      <a:pt x="16904" y="10800"/>
                    </a:lnTo>
                    <a:lnTo>
                      <a:pt x="18782" y="12342"/>
                    </a:lnTo>
                    <a:lnTo>
                      <a:pt x="19721" y="13885"/>
                    </a:lnTo>
                    <a:lnTo>
                      <a:pt x="19721" y="14657"/>
                    </a:lnTo>
                    <a:lnTo>
                      <a:pt x="18782" y="16200"/>
                    </a:lnTo>
                    <a:lnTo>
                      <a:pt x="18782" y="19285"/>
                    </a:lnTo>
                    <a:lnTo>
                      <a:pt x="17843" y="20057"/>
                    </a:lnTo>
                    <a:lnTo>
                      <a:pt x="15965" y="20057"/>
                    </a:lnTo>
                    <a:lnTo>
                      <a:pt x="15026" y="19285"/>
                    </a:lnTo>
                    <a:lnTo>
                      <a:pt x="13147" y="19285"/>
                    </a:lnTo>
                    <a:lnTo>
                      <a:pt x="12208" y="20057"/>
                    </a:lnTo>
                    <a:lnTo>
                      <a:pt x="11269" y="20057"/>
                    </a:lnTo>
                    <a:lnTo>
                      <a:pt x="9391" y="19285"/>
                    </a:lnTo>
                    <a:lnTo>
                      <a:pt x="8452" y="20828"/>
                    </a:lnTo>
                    <a:lnTo>
                      <a:pt x="9391" y="21600"/>
                    </a:lnTo>
                    <a:lnTo>
                      <a:pt x="6573" y="20828"/>
                    </a:lnTo>
                    <a:lnTo>
                      <a:pt x="4695" y="19285"/>
                    </a:lnTo>
                    <a:lnTo>
                      <a:pt x="4695" y="17742"/>
                    </a:lnTo>
                    <a:lnTo>
                      <a:pt x="3756" y="13885"/>
                    </a:lnTo>
                    <a:lnTo>
                      <a:pt x="1878" y="13114"/>
                    </a:lnTo>
                    <a:lnTo>
                      <a:pt x="0" y="10028"/>
                    </a:lnTo>
                    <a:lnTo>
                      <a:pt x="0" y="6171"/>
                    </a:lnTo>
                    <a:lnTo>
                      <a:pt x="939" y="4628"/>
                    </a:lnTo>
                    <a:lnTo>
                      <a:pt x="3756" y="4628"/>
                    </a:lnTo>
                    <a:lnTo>
                      <a:pt x="4695" y="5399"/>
                    </a:lnTo>
                    <a:lnTo>
                      <a:pt x="5634" y="5399"/>
                    </a:lnTo>
                    <a:lnTo>
                      <a:pt x="5634" y="4628"/>
                    </a:lnTo>
                    <a:lnTo>
                      <a:pt x="6573" y="3857"/>
                    </a:lnTo>
                    <a:lnTo>
                      <a:pt x="6573" y="3085"/>
                    </a:lnTo>
                    <a:lnTo>
                      <a:pt x="7513" y="2314"/>
                    </a:lnTo>
                    <a:lnTo>
                      <a:pt x="7513" y="1542"/>
                    </a:lnTo>
                    <a:lnTo>
                      <a:pt x="9391"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13" name="AutoShape 105">
                <a:extLst>
                  <a:ext uri="{FF2B5EF4-FFF2-40B4-BE49-F238E27FC236}">
                    <a16:creationId xmlns:a16="http://schemas.microsoft.com/office/drawing/2014/main" id="{22057AF5-00C9-4C4C-80A9-BD048E499A14}"/>
                  </a:ext>
                </a:extLst>
              </p:cNvPr>
              <p:cNvSpPr>
                <a:spLocks/>
              </p:cNvSpPr>
              <p:nvPr/>
            </p:nvSpPr>
            <p:spPr bwMode="auto">
              <a:xfrm>
                <a:off x="687274" y="204055"/>
                <a:ext cx="65959" cy="55653"/>
              </a:xfrm>
              <a:custGeom>
                <a:avLst/>
                <a:gdLst>
                  <a:gd name="T0" fmla="*/ 32980 w 21600"/>
                  <a:gd name="T1" fmla="*/ 27827 h 21600"/>
                  <a:gd name="T2" fmla="*/ 32980 w 21600"/>
                  <a:gd name="T3" fmla="*/ 27827 h 21600"/>
                  <a:gd name="T4" fmla="*/ 32980 w 21600"/>
                  <a:gd name="T5" fmla="*/ 27827 h 21600"/>
                  <a:gd name="T6" fmla="*/ 32980 w 21600"/>
                  <a:gd name="T7" fmla="*/ 278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9257"/>
                    </a:moveTo>
                    <a:lnTo>
                      <a:pt x="17843" y="6171"/>
                    </a:lnTo>
                    <a:lnTo>
                      <a:pt x="15026" y="4114"/>
                    </a:lnTo>
                    <a:lnTo>
                      <a:pt x="9391" y="2057"/>
                    </a:lnTo>
                    <a:lnTo>
                      <a:pt x="4695" y="0"/>
                    </a:lnTo>
                    <a:lnTo>
                      <a:pt x="3756" y="1028"/>
                    </a:lnTo>
                    <a:lnTo>
                      <a:pt x="3756" y="3085"/>
                    </a:lnTo>
                    <a:lnTo>
                      <a:pt x="939" y="6171"/>
                    </a:lnTo>
                    <a:lnTo>
                      <a:pt x="939" y="7199"/>
                    </a:lnTo>
                    <a:lnTo>
                      <a:pt x="0" y="8228"/>
                    </a:lnTo>
                    <a:lnTo>
                      <a:pt x="0" y="9257"/>
                    </a:lnTo>
                    <a:lnTo>
                      <a:pt x="1878" y="11314"/>
                    </a:lnTo>
                    <a:lnTo>
                      <a:pt x="2817" y="13371"/>
                    </a:lnTo>
                    <a:lnTo>
                      <a:pt x="2817" y="14399"/>
                    </a:lnTo>
                    <a:lnTo>
                      <a:pt x="1878" y="16457"/>
                    </a:lnTo>
                    <a:lnTo>
                      <a:pt x="1878" y="20571"/>
                    </a:lnTo>
                    <a:lnTo>
                      <a:pt x="939" y="20571"/>
                    </a:lnTo>
                    <a:lnTo>
                      <a:pt x="939" y="21600"/>
                    </a:lnTo>
                    <a:lnTo>
                      <a:pt x="3756" y="21600"/>
                    </a:lnTo>
                    <a:lnTo>
                      <a:pt x="4695" y="20571"/>
                    </a:lnTo>
                    <a:lnTo>
                      <a:pt x="9391" y="20571"/>
                    </a:lnTo>
                    <a:lnTo>
                      <a:pt x="10330" y="21600"/>
                    </a:lnTo>
                    <a:lnTo>
                      <a:pt x="13147" y="21600"/>
                    </a:lnTo>
                    <a:lnTo>
                      <a:pt x="13147" y="20571"/>
                    </a:lnTo>
                    <a:lnTo>
                      <a:pt x="14086" y="19542"/>
                    </a:lnTo>
                    <a:lnTo>
                      <a:pt x="14086" y="18514"/>
                    </a:lnTo>
                    <a:lnTo>
                      <a:pt x="15965" y="14399"/>
                    </a:lnTo>
                    <a:lnTo>
                      <a:pt x="16904" y="13371"/>
                    </a:lnTo>
                    <a:lnTo>
                      <a:pt x="18782" y="13371"/>
                    </a:lnTo>
                    <a:lnTo>
                      <a:pt x="19721" y="11314"/>
                    </a:lnTo>
                    <a:lnTo>
                      <a:pt x="21600" y="9257"/>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14" name="AutoShape 106">
                <a:extLst>
                  <a:ext uri="{FF2B5EF4-FFF2-40B4-BE49-F238E27FC236}">
                    <a16:creationId xmlns:a16="http://schemas.microsoft.com/office/drawing/2014/main" id="{217C9D17-EF10-423F-A2AD-4F85FE3DA34E}"/>
                  </a:ext>
                </a:extLst>
              </p:cNvPr>
              <p:cNvSpPr>
                <a:spLocks/>
              </p:cNvSpPr>
              <p:nvPr/>
            </p:nvSpPr>
            <p:spPr bwMode="auto">
              <a:xfrm>
                <a:off x="246680" y="74202"/>
                <a:ext cx="216341" cy="320660"/>
              </a:xfrm>
              <a:custGeom>
                <a:avLst/>
                <a:gdLst>
                  <a:gd name="T0" fmla="*/ 108171 w 21600"/>
                  <a:gd name="T1" fmla="*/ 160330 h 21600"/>
                  <a:gd name="T2" fmla="*/ 108171 w 21600"/>
                  <a:gd name="T3" fmla="*/ 160330 h 21600"/>
                  <a:gd name="T4" fmla="*/ 108171 w 21600"/>
                  <a:gd name="T5" fmla="*/ 160330 h 21600"/>
                  <a:gd name="T6" fmla="*/ 108171 w 21600"/>
                  <a:gd name="T7" fmla="*/ 16033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097" y="17315"/>
                    </a:moveTo>
                    <a:lnTo>
                      <a:pt x="18389" y="17851"/>
                    </a:lnTo>
                    <a:lnTo>
                      <a:pt x="18681" y="18208"/>
                    </a:lnTo>
                    <a:lnTo>
                      <a:pt x="18681" y="18565"/>
                    </a:lnTo>
                    <a:lnTo>
                      <a:pt x="18389" y="18922"/>
                    </a:lnTo>
                    <a:lnTo>
                      <a:pt x="17221" y="21600"/>
                    </a:lnTo>
                    <a:lnTo>
                      <a:pt x="16929" y="21421"/>
                    </a:lnTo>
                    <a:lnTo>
                      <a:pt x="16637" y="21421"/>
                    </a:lnTo>
                    <a:lnTo>
                      <a:pt x="16345" y="21600"/>
                    </a:lnTo>
                    <a:lnTo>
                      <a:pt x="17221" y="20171"/>
                    </a:lnTo>
                    <a:lnTo>
                      <a:pt x="17221" y="19993"/>
                    </a:lnTo>
                    <a:lnTo>
                      <a:pt x="16637" y="19636"/>
                    </a:lnTo>
                    <a:lnTo>
                      <a:pt x="16054" y="19636"/>
                    </a:lnTo>
                    <a:lnTo>
                      <a:pt x="15470" y="19457"/>
                    </a:lnTo>
                    <a:lnTo>
                      <a:pt x="13135" y="19457"/>
                    </a:lnTo>
                    <a:lnTo>
                      <a:pt x="11967" y="19100"/>
                    </a:lnTo>
                    <a:lnTo>
                      <a:pt x="11967" y="18743"/>
                    </a:lnTo>
                    <a:lnTo>
                      <a:pt x="11675" y="18565"/>
                    </a:lnTo>
                    <a:lnTo>
                      <a:pt x="11675" y="18208"/>
                    </a:lnTo>
                    <a:lnTo>
                      <a:pt x="11383" y="17851"/>
                    </a:lnTo>
                    <a:lnTo>
                      <a:pt x="10508" y="17494"/>
                    </a:lnTo>
                    <a:lnTo>
                      <a:pt x="8756" y="17137"/>
                    </a:lnTo>
                    <a:lnTo>
                      <a:pt x="7589" y="16780"/>
                    </a:lnTo>
                    <a:lnTo>
                      <a:pt x="7297" y="16780"/>
                    </a:lnTo>
                    <a:lnTo>
                      <a:pt x="6713" y="16601"/>
                    </a:lnTo>
                    <a:lnTo>
                      <a:pt x="5837" y="16423"/>
                    </a:lnTo>
                    <a:lnTo>
                      <a:pt x="5254" y="16066"/>
                    </a:lnTo>
                    <a:lnTo>
                      <a:pt x="4670" y="15887"/>
                    </a:lnTo>
                    <a:lnTo>
                      <a:pt x="3794" y="15352"/>
                    </a:lnTo>
                    <a:lnTo>
                      <a:pt x="2043" y="14995"/>
                    </a:lnTo>
                    <a:lnTo>
                      <a:pt x="1459" y="14995"/>
                    </a:lnTo>
                    <a:lnTo>
                      <a:pt x="583" y="14816"/>
                    </a:lnTo>
                    <a:lnTo>
                      <a:pt x="0" y="14816"/>
                    </a:lnTo>
                    <a:lnTo>
                      <a:pt x="291" y="14459"/>
                    </a:lnTo>
                    <a:lnTo>
                      <a:pt x="1459" y="13745"/>
                    </a:lnTo>
                    <a:lnTo>
                      <a:pt x="2627" y="11603"/>
                    </a:lnTo>
                    <a:lnTo>
                      <a:pt x="2627" y="7140"/>
                    </a:lnTo>
                    <a:lnTo>
                      <a:pt x="2918" y="6604"/>
                    </a:lnTo>
                    <a:lnTo>
                      <a:pt x="2918" y="6247"/>
                    </a:lnTo>
                    <a:lnTo>
                      <a:pt x="2627" y="6069"/>
                    </a:lnTo>
                    <a:lnTo>
                      <a:pt x="2627" y="5890"/>
                    </a:lnTo>
                    <a:lnTo>
                      <a:pt x="2918" y="5533"/>
                    </a:lnTo>
                    <a:lnTo>
                      <a:pt x="2627" y="5176"/>
                    </a:lnTo>
                    <a:lnTo>
                      <a:pt x="2627" y="4998"/>
                    </a:lnTo>
                    <a:lnTo>
                      <a:pt x="2918" y="4998"/>
                    </a:lnTo>
                    <a:lnTo>
                      <a:pt x="2918" y="4819"/>
                    </a:lnTo>
                    <a:lnTo>
                      <a:pt x="4962" y="4462"/>
                    </a:lnTo>
                    <a:lnTo>
                      <a:pt x="6421" y="3034"/>
                    </a:lnTo>
                    <a:lnTo>
                      <a:pt x="7297" y="2142"/>
                    </a:lnTo>
                    <a:lnTo>
                      <a:pt x="9924" y="1963"/>
                    </a:lnTo>
                    <a:lnTo>
                      <a:pt x="11675" y="892"/>
                    </a:lnTo>
                    <a:lnTo>
                      <a:pt x="12259" y="714"/>
                    </a:lnTo>
                    <a:lnTo>
                      <a:pt x="13427" y="714"/>
                    </a:lnTo>
                    <a:lnTo>
                      <a:pt x="13718" y="535"/>
                    </a:lnTo>
                    <a:lnTo>
                      <a:pt x="14010" y="535"/>
                    </a:lnTo>
                    <a:lnTo>
                      <a:pt x="14302" y="357"/>
                    </a:lnTo>
                    <a:lnTo>
                      <a:pt x="14886" y="178"/>
                    </a:lnTo>
                    <a:lnTo>
                      <a:pt x="15470" y="178"/>
                    </a:lnTo>
                    <a:lnTo>
                      <a:pt x="16054" y="0"/>
                    </a:lnTo>
                    <a:lnTo>
                      <a:pt x="16637" y="0"/>
                    </a:lnTo>
                    <a:lnTo>
                      <a:pt x="16637" y="178"/>
                    </a:lnTo>
                    <a:lnTo>
                      <a:pt x="16929" y="178"/>
                    </a:lnTo>
                    <a:lnTo>
                      <a:pt x="16929" y="357"/>
                    </a:lnTo>
                    <a:lnTo>
                      <a:pt x="16637" y="357"/>
                    </a:lnTo>
                    <a:lnTo>
                      <a:pt x="16637" y="535"/>
                    </a:lnTo>
                    <a:lnTo>
                      <a:pt x="16345" y="535"/>
                    </a:lnTo>
                    <a:lnTo>
                      <a:pt x="16054" y="714"/>
                    </a:lnTo>
                    <a:lnTo>
                      <a:pt x="15470" y="892"/>
                    </a:lnTo>
                    <a:lnTo>
                      <a:pt x="14302" y="1606"/>
                    </a:lnTo>
                    <a:lnTo>
                      <a:pt x="14302" y="1785"/>
                    </a:lnTo>
                    <a:lnTo>
                      <a:pt x="13718" y="1785"/>
                    </a:lnTo>
                    <a:lnTo>
                      <a:pt x="13135" y="1963"/>
                    </a:lnTo>
                    <a:lnTo>
                      <a:pt x="12551" y="2320"/>
                    </a:lnTo>
                    <a:lnTo>
                      <a:pt x="11967" y="2499"/>
                    </a:lnTo>
                    <a:lnTo>
                      <a:pt x="11675" y="2856"/>
                    </a:lnTo>
                    <a:lnTo>
                      <a:pt x="11675" y="4284"/>
                    </a:lnTo>
                    <a:lnTo>
                      <a:pt x="11967" y="4462"/>
                    </a:lnTo>
                    <a:lnTo>
                      <a:pt x="11967" y="4641"/>
                    </a:lnTo>
                    <a:lnTo>
                      <a:pt x="12259" y="4998"/>
                    </a:lnTo>
                    <a:lnTo>
                      <a:pt x="12259" y="5355"/>
                    </a:lnTo>
                    <a:lnTo>
                      <a:pt x="11967" y="5533"/>
                    </a:lnTo>
                    <a:lnTo>
                      <a:pt x="11967" y="5890"/>
                    </a:lnTo>
                    <a:lnTo>
                      <a:pt x="11675" y="6247"/>
                    </a:lnTo>
                    <a:lnTo>
                      <a:pt x="11675" y="6604"/>
                    </a:lnTo>
                    <a:lnTo>
                      <a:pt x="11967" y="6961"/>
                    </a:lnTo>
                    <a:lnTo>
                      <a:pt x="11967" y="7319"/>
                    </a:lnTo>
                    <a:lnTo>
                      <a:pt x="12551" y="7676"/>
                    </a:lnTo>
                    <a:lnTo>
                      <a:pt x="13427" y="7854"/>
                    </a:lnTo>
                    <a:lnTo>
                      <a:pt x="18097" y="8211"/>
                    </a:lnTo>
                    <a:lnTo>
                      <a:pt x="18681" y="8925"/>
                    </a:lnTo>
                    <a:lnTo>
                      <a:pt x="20432" y="8925"/>
                    </a:lnTo>
                    <a:lnTo>
                      <a:pt x="20724" y="8747"/>
                    </a:lnTo>
                    <a:lnTo>
                      <a:pt x="21308" y="8747"/>
                    </a:lnTo>
                    <a:lnTo>
                      <a:pt x="21308" y="9282"/>
                    </a:lnTo>
                    <a:lnTo>
                      <a:pt x="20432" y="9818"/>
                    </a:lnTo>
                    <a:lnTo>
                      <a:pt x="20432" y="10175"/>
                    </a:lnTo>
                    <a:lnTo>
                      <a:pt x="20140" y="10532"/>
                    </a:lnTo>
                    <a:lnTo>
                      <a:pt x="20724" y="11603"/>
                    </a:lnTo>
                    <a:lnTo>
                      <a:pt x="21600" y="11960"/>
                    </a:lnTo>
                    <a:lnTo>
                      <a:pt x="20432" y="12674"/>
                    </a:lnTo>
                    <a:lnTo>
                      <a:pt x="20724" y="12674"/>
                    </a:lnTo>
                    <a:lnTo>
                      <a:pt x="20724" y="13031"/>
                    </a:lnTo>
                    <a:lnTo>
                      <a:pt x="21016" y="13388"/>
                    </a:lnTo>
                    <a:lnTo>
                      <a:pt x="21600" y="14459"/>
                    </a:lnTo>
                    <a:lnTo>
                      <a:pt x="21600" y="14816"/>
                    </a:lnTo>
                    <a:lnTo>
                      <a:pt x="21308" y="14816"/>
                    </a:lnTo>
                    <a:lnTo>
                      <a:pt x="21308" y="14638"/>
                    </a:lnTo>
                    <a:lnTo>
                      <a:pt x="20724" y="13923"/>
                    </a:lnTo>
                    <a:lnTo>
                      <a:pt x="17221" y="14280"/>
                    </a:lnTo>
                    <a:lnTo>
                      <a:pt x="17513" y="14995"/>
                    </a:lnTo>
                    <a:lnTo>
                      <a:pt x="18389" y="14995"/>
                    </a:lnTo>
                    <a:lnTo>
                      <a:pt x="18972" y="15887"/>
                    </a:lnTo>
                    <a:lnTo>
                      <a:pt x="18681" y="15887"/>
                    </a:lnTo>
                    <a:lnTo>
                      <a:pt x="18389" y="15709"/>
                    </a:lnTo>
                    <a:lnTo>
                      <a:pt x="18097" y="15709"/>
                    </a:lnTo>
                    <a:lnTo>
                      <a:pt x="17805" y="15530"/>
                    </a:lnTo>
                    <a:lnTo>
                      <a:pt x="17513" y="15530"/>
                    </a:lnTo>
                    <a:lnTo>
                      <a:pt x="17513" y="16601"/>
                    </a:lnTo>
                    <a:lnTo>
                      <a:pt x="17805" y="16780"/>
                    </a:lnTo>
                    <a:lnTo>
                      <a:pt x="18097" y="17315"/>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15" name="AutoShape 107">
                <a:extLst>
                  <a:ext uri="{FF2B5EF4-FFF2-40B4-BE49-F238E27FC236}">
                    <a16:creationId xmlns:a16="http://schemas.microsoft.com/office/drawing/2014/main" id="{B15383C3-752E-4063-991F-647FEF74D5CA}"/>
                  </a:ext>
                </a:extLst>
              </p:cNvPr>
              <p:cNvSpPr>
                <a:spLocks/>
              </p:cNvSpPr>
              <p:nvPr/>
            </p:nvSpPr>
            <p:spPr bwMode="auto">
              <a:xfrm>
                <a:off x="188637" y="294158"/>
                <a:ext cx="117405" cy="111304"/>
              </a:xfrm>
              <a:custGeom>
                <a:avLst/>
                <a:gdLst>
                  <a:gd name="T0" fmla="*/ 58703 w 21600"/>
                  <a:gd name="T1" fmla="*/ 55652 h 21600"/>
                  <a:gd name="T2" fmla="*/ 58703 w 21600"/>
                  <a:gd name="T3" fmla="*/ 55652 h 21600"/>
                  <a:gd name="T4" fmla="*/ 58703 w 21600"/>
                  <a:gd name="T5" fmla="*/ 55652 h 21600"/>
                  <a:gd name="T6" fmla="*/ 58703 w 21600"/>
                  <a:gd name="T7" fmla="*/ 556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699" y="20571"/>
                    </a:moveTo>
                    <a:lnTo>
                      <a:pt x="2699" y="19028"/>
                    </a:lnTo>
                    <a:lnTo>
                      <a:pt x="1619" y="19028"/>
                    </a:lnTo>
                    <a:lnTo>
                      <a:pt x="0" y="17485"/>
                    </a:lnTo>
                    <a:lnTo>
                      <a:pt x="0" y="16971"/>
                    </a:lnTo>
                    <a:lnTo>
                      <a:pt x="1619" y="13885"/>
                    </a:lnTo>
                    <a:lnTo>
                      <a:pt x="3779" y="11314"/>
                    </a:lnTo>
                    <a:lnTo>
                      <a:pt x="6480" y="9257"/>
                    </a:lnTo>
                    <a:lnTo>
                      <a:pt x="7559" y="8742"/>
                    </a:lnTo>
                    <a:lnTo>
                      <a:pt x="8100" y="5657"/>
                    </a:lnTo>
                    <a:lnTo>
                      <a:pt x="9180" y="4628"/>
                    </a:lnTo>
                    <a:lnTo>
                      <a:pt x="9720" y="4628"/>
                    </a:lnTo>
                    <a:lnTo>
                      <a:pt x="10260" y="4114"/>
                    </a:lnTo>
                    <a:lnTo>
                      <a:pt x="10260" y="1542"/>
                    </a:lnTo>
                    <a:lnTo>
                      <a:pt x="10800" y="514"/>
                    </a:lnTo>
                    <a:lnTo>
                      <a:pt x="10800" y="0"/>
                    </a:lnTo>
                    <a:lnTo>
                      <a:pt x="11880" y="0"/>
                    </a:lnTo>
                    <a:lnTo>
                      <a:pt x="13500" y="514"/>
                    </a:lnTo>
                    <a:lnTo>
                      <a:pt x="14580" y="514"/>
                    </a:lnTo>
                    <a:lnTo>
                      <a:pt x="17820" y="1542"/>
                    </a:lnTo>
                    <a:lnTo>
                      <a:pt x="18360" y="1542"/>
                    </a:lnTo>
                    <a:lnTo>
                      <a:pt x="18900" y="2571"/>
                    </a:lnTo>
                    <a:lnTo>
                      <a:pt x="19980" y="3085"/>
                    </a:lnTo>
                    <a:lnTo>
                      <a:pt x="21060" y="4114"/>
                    </a:lnTo>
                    <a:lnTo>
                      <a:pt x="21060" y="6171"/>
                    </a:lnTo>
                    <a:lnTo>
                      <a:pt x="21600" y="6685"/>
                    </a:lnTo>
                    <a:lnTo>
                      <a:pt x="21600" y="7714"/>
                    </a:lnTo>
                    <a:lnTo>
                      <a:pt x="21060" y="8742"/>
                    </a:lnTo>
                    <a:lnTo>
                      <a:pt x="19980" y="11314"/>
                    </a:lnTo>
                    <a:lnTo>
                      <a:pt x="17820" y="13371"/>
                    </a:lnTo>
                    <a:lnTo>
                      <a:pt x="15120" y="15428"/>
                    </a:lnTo>
                    <a:lnTo>
                      <a:pt x="11880" y="16457"/>
                    </a:lnTo>
                    <a:lnTo>
                      <a:pt x="11340" y="16457"/>
                    </a:lnTo>
                    <a:lnTo>
                      <a:pt x="10800" y="16971"/>
                    </a:lnTo>
                    <a:lnTo>
                      <a:pt x="10260" y="17999"/>
                    </a:lnTo>
                    <a:lnTo>
                      <a:pt x="9720" y="18514"/>
                    </a:lnTo>
                    <a:lnTo>
                      <a:pt x="9720" y="19542"/>
                    </a:lnTo>
                    <a:lnTo>
                      <a:pt x="8640" y="20571"/>
                    </a:lnTo>
                    <a:lnTo>
                      <a:pt x="8640" y="21085"/>
                    </a:lnTo>
                    <a:lnTo>
                      <a:pt x="8100" y="21600"/>
                    </a:lnTo>
                    <a:lnTo>
                      <a:pt x="6480" y="21600"/>
                    </a:lnTo>
                    <a:lnTo>
                      <a:pt x="5940" y="21085"/>
                    </a:lnTo>
                    <a:lnTo>
                      <a:pt x="3239" y="21085"/>
                    </a:lnTo>
                    <a:lnTo>
                      <a:pt x="2699" y="20571"/>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16" name="AutoShape 108">
                <a:extLst>
                  <a:ext uri="{FF2B5EF4-FFF2-40B4-BE49-F238E27FC236}">
                    <a16:creationId xmlns:a16="http://schemas.microsoft.com/office/drawing/2014/main" id="{83C764BF-6CC0-42CE-BAA9-0E5DB210ABFE}"/>
                  </a:ext>
                </a:extLst>
              </p:cNvPr>
              <p:cNvSpPr>
                <a:spLocks/>
              </p:cNvSpPr>
              <p:nvPr/>
            </p:nvSpPr>
            <p:spPr bwMode="auto">
              <a:xfrm>
                <a:off x="349573" y="744670"/>
                <a:ext cx="389149" cy="874526"/>
              </a:xfrm>
              <a:custGeom>
                <a:avLst/>
                <a:gdLst>
                  <a:gd name="T0" fmla="*/ 194575 w 21600"/>
                  <a:gd name="T1" fmla="*/ 437263 h 21600"/>
                  <a:gd name="T2" fmla="*/ 194575 w 21600"/>
                  <a:gd name="T3" fmla="*/ 437263 h 21600"/>
                  <a:gd name="T4" fmla="*/ 194575 w 21600"/>
                  <a:gd name="T5" fmla="*/ 437263 h 21600"/>
                  <a:gd name="T6" fmla="*/ 194575 w 21600"/>
                  <a:gd name="T7" fmla="*/ 4372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6608" y="589"/>
                    </a:moveTo>
                    <a:lnTo>
                      <a:pt x="6608" y="1178"/>
                    </a:lnTo>
                    <a:lnTo>
                      <a:pt x="6447" y="1178"/>
                    </a:lnTo>
                    <a:lnTo>
                      <a:pt x="5802" y="1439"/>
                    </a:lnTo>
                    <a:lnTo>
                      <a:pt x="5641" y="1636"/>
                    </a:lnTo>
                    <a:lnTo>
                      <a:pt x="5480" y="1898"/>
                    </a:lnTo>
                    <a:lnTo>
                      <a:pt x="4997" y="2290"/>
                    </a:lnTo>
                    <a:lnTo>
                      <a:pt x="4513" y="2618"/>
                    </a:lnTo>
                    <a:lnTo>
                      <a:pt x="4191" y="2945"/>
                    </a:lnTo>
                    <a:lnTo>
                      <a:pt x="4029" y="3207"/>
                    </a:lnTo>
                    <a:lnTo>
                      <a:pt x="3868" y="3403"/>
                    </a:lnTo>
                    <a:lnTo>
                      <a:pt x="3868" y="3665"/>
                    </a:lnTo>
                    <a:lnTo>
                      <a:pt x="3707" y="4123"/>
                    </a:lnTo>
                    <a:lnTo>
                      <a:pt x="3868" y="4712"/>
                    </a:lnTo>
                    <a:lnTo>
                      <a:pt x="3707" y="7658"/>
                    </a:lnTo>
                    <a:lnTo>
                      <a:pt x="3707" y="7723"/>
                    </a:lnTo>
                    <a:lnTo>
                      <a:pt x="3223" y="7919"/>
                    </a:lnTo>
                    <a:lnTo>
                      <a:pt x="3062" y="8050"/>
                    </a:lnTo>
                    <a:lnTo>
                      <a:pt x="2740" y="8181"/>
                    </a:lnTo>
                    <a:lnTo>
                      <a:pt x="2579" y="8378"/>
                    </a:lnTo>
                    <a:lnTo>
                      <a:pt x="2417" y="8509"/>
                    </a:lnTo>
                    <a:lnTo>
                      <a:pt x="2256" y="8574"/>
                    </a:lnTo>
                    <a:lnTo>
                      <a:pt x="1934" y="9163"/>
                    </a:lnTo>
                    <a:lnTo>
                      <a:pt x="1773" y="9229"/>
                    </a:lnTo>
                    <a:lnTo>
                      <a:pt x="1773" y="9294"/>
                    </a:lnTo>
                    <a:lnTo>
                      <a:pt x="1934" y="9556"/>
                    </a:lnTo>
                    <a:lnTo>
                      <a:pt x="1773" y="9883"/>
                    </a:lnTo>
                    <a:lnTo>
                      <a:pt x="1934" y="10145"/>
                    </a:lnTo>
                    <a:lnTo>
                      <a:pt x="1773" y="10538"/>
                    </a:lnTo>
                    <a:lnTo>
                      <a:pt x="1450" y="10603"/>
                    </a:lnTo>
                    <a:lnTo>
                      <a:pt x="1450" y="10865"/>
                    </a:lnTo>
                    <a:lnTo>
                      <a:pt x="1611" y="10865"/>
                    </a:lnTo>
                    <a:lnTo>
                      <a:pt x="1611" y="12240"/>
                    </a:lnTo>
                    <a:lnTo>
                      <a:pt x="1450" y="12370"/>
                    </a:lnTo>
                    <a:lnTo>
                      <a:pt x="1450" y="12567"/>
                    </a:lnTo>
                    <a:lnTo>
                      <a:pt x="1611" y="12632"/>
                    </a:lnTo>
                    <a:lnTo>
                      <a:pt x="1611" y="12698"/>
                    </a:lnTo>
                    <a:lnTo>
                      <a:pt x="1773" y="12763"/>
                    </a:lnTo>
                    <a:lnTo>
                      <a:pt x="1773" y="13745"/>
                    </a:lnTo>
                    <a:lnTo>
                      <a:pt x="1611" y="14007"/>
                    </a:lnTo>
                    <a:lnTo>
                      <a:pt x="1611" y="14072"/>
                    </a:lnTo>
                    <a:lnTo>
                      <a:pt x="1289" y="14138"/>
                    </a:lnTo>
                    <a:lnTo>
                      <a:pt x="483" y="14465"/>
                    </a:lnTo>
                    <a:lnTo>
                      <a:pt x="322" y="14596"/>
                    </a:lnTo>
                    <a:lnTo>
                      <a:pt x="161" y="14792"/>
                    </a:lnTo>
                    <a:lnTo>
                      <a:pt x="161" y="17345"/>
                    </a:lnTo>
                    <a:lnTo>
                      <a:pt x="0" y="17410"/>
                    </a:lnTo>
                    <a:lnTo>
                      <a:pt x="0" y="17541"/>
                    </a:lnTo>
                    <a:lnTo>
                      <a:pt x="161" y="17738"/>
                    </a:lnTo>
                    <a:lnTo>
                      <a:pt x="161" y="18130"/>
                    </a:lnTo>
                    <a:lnTo>
                      <a:pt x="1128" y="18589"/>
                    </a:lnTo>
                    <a:lnTo>
                      <a:pt x="4352" y="18589"/>
                    </a:lnTo>
                    <a:lnTo>
                      <a:pt x="4352" y="18981"/>
                    </a:lnTo>
                    <a:lnTo>
                      <a:pt x="4513" y="19243"/>
                    </a:lnTo>
                    <a:lnTo>
                      <a:pt x="4513" y="20029"/>
                    </a:lnTo>
                    <a:lnTo>
                      <a:pt x="4835" y="20879"/>
                    </a:lnTo>
                    <a:lnTo>
                      <a:pt x="8059" y="20945"/>
                    </a:lnTo>
                    <a:lnTo>
                      <a:pt x="9188" y="21600"/>
                    </a:lnTo>
                    <a:lnTo>
                      <a:pt x="9510" y="21207"/>
                    </a:lnTo>
                    <a:lnTo>
                      <a:pt x="9510" y="20879"/>
                    </a:lnTo>
                    <a:lnTo>
                      <a:pt x="8543" y="20421"/>
                    </a:lnTo>
                    <a:lnTo>
                      <a:pt x="7576" y="20094"/>
                    </a:lnTo>
                    <a:lnTo>
                      <a:pt x="7414" y="20160"/>
                    </a:lnTo>
                    <a:lnTo>
                      <a:pt x="6608" y="20160"/>
                    </a:lnTo>
                    <a:lnTo>
                      <a:pt x="5964" y="20029"/>
                    </a:lnTo>
                    <a:lnTo>
                      <a:pt x="5319" y="19767"/>
                    </a:lnTo>
                    <a:lnTo>
                      <a:pt x="4835" y="19309"/>
                    </a:lnTo>
                    <a:lnTo>
                      <a:pt x="4513" y="18589"/>
                    </a:lnTo>
                    <a:lnTo>
                      <a:pt x="4513" y="18458"/>
                    </a:lnTo>
                    <a:lnTo>
                      <a:pt x="4191" y="17803"/>
                    </a:lnTo>
                    <a:lnTo>
                      <a:pt x="4352" y="17476"/>
                    </a:lnTo>
                    <a:lnTo>
                      <a:pt x="4997" y="17214"/>
                    </a:lnTo>
                    <a:lnTo>
                      <a:pt x="5964" y="16625"/>
                    </a:lnTo>
                    <a:lnTo>
                      <a:pt x="6286" y="16560"/>
                    </a:lnTo>
                    <a:lnTo>
                      <a:pt x="6447" y="16429"/>
                    </a:lnTo>
                    <a:lnTo>
                      <a:pt x="6770" y="16363"/>
                    </a:lnTo>
                    <a:lnTo>
                      <a:pt x="7576" y="16036"/>
                    </a:lnTo>
                    <a:lnTo>
                      <a:pt x="7576" y="15839"/>
                    </a:lnTo>
                    <a:lnTo>
                      <a:pt x="7737" y="15774"/>
                    </a:lnTo>
                    <a:lnTo>
                      <a:pt x="7737" y="15250"/>
                    </a:lnTo>
                    <a:lnTo>
                      <a:pt x="7576" y="15120"/>
                    </a:lnTo>
                    <a:lnTo>
                      <a:pt x="6608" y="14923"/>
                    </a:lnTo>
                    <a:lnTo>
                      <a:pt x="6286" y="14792"/>
                    </a:lnTo>
                    <a:lnTo>
                      <a:pt x="5964" y="14530"/>
                    </a:lnTo>
                    <a:lnTo>
                      <a:pt x="5964" y="14138"/>
                    </a:lnTo>
                    <a:lnTo>
                      <a:pt x="6125" y="14007"/>
                    </a:lnTo>
                    <a:lnTo>
                      <a:pt x="6286" y="13941"/>
                    </a:lnTo>
                    <a:lnTo>
                      <a:pt x="6608" y="13876"/>
                    </a:lnTo>
                    <a:lnTo>
                      <a:pt x="7092" y="13876"/>
                    </a:lnTo>
                    <a:lnTo>
                      <a:pt x="8382" y="13156"/>
                    </a:lnTo>
                    <a:lnTo>
                      <a:pt x="9026" y="12501"/>
                    </a:lnTo>
                    <a:lnTo>
                      <a:pt x="9026" y="12109"/>
                    </a:lnTo>
                    <a:lnTo>
                      <a:pt x="9994" y="12043"/>
                    </a:lnTo>
                    <a:lnTo>
                      <a:pt x="9994" y="11585"/>
                    </a:lnTo>
                    <a:lnTo>
                      <a:pt x="9026" y="11389"/>
                    </a:lnTo>
                    <a:lnTo>
                      <a:pt x="9026" y="11323"/>
                    </a:lnTo>
                    <a:lnTo>
                      <a:pt x="8865" y="11258"/>
                    </a:lnTo>
                    <a:lnTo>
                      <a:pt x="8865" y="10996"/>
                    </a:lnTo>
                    <a:lnTo>
                      <a:pt x="9188" y="10865"/>
                    </a:lnTo>
                    <a:lnTo>
                      <a:pt x="9510" y="10865"/>
                    </a:lnTo>
                    <a:lnTo>
                      <a:pt x="11122" y="10930"/>
                    </a:lnTo>
                    <a:lnTo>
                      <a:pt x="11444" y="10276"/>
                    </a:lnTo>
                    <a:lnTo>
                      <a:pt x="11444" y="10210"/>
                    </a:lnTo>
                    <a:lnTo>
                      <a:pt x="11605" y="10145"/>
                    </a:lnTo>
                    <a:lnTo>
                      <a:pt x="11605" y="10014"/>
                    </a:lnTo>
                    <a:lnTo>
                      <a:pt x="11928" y="9818"/>
                    </a:lnTo>
                    <a:lnTo>
                      <a:pt x="12089" y="9687"/>
                    </a:lnTo>
                    <a:lnTo>
                      <a:pt x="12411" y="9621"/>
                    </a:lnTo>
                    <a:lnTo>
                      <a:pt x="12895" y="9556"/>
                    </a:lnTo>
                    <a:lnTo>
                      <a:pt x="13217" y="9621"/>
                    </a:lnTo>
                    <a:lnTo>
                      <a:pt x="14829" y="9621"/>
                    </a:lnTo>
                    <a:lnTo>
                      <a:pt x="15958" y="9490"/>
                    </a:lnTo>
                    <a:lnTo>
                      <a:pt x="16925" y="9229"/>
                    </a:lnTo>
                    <a:lnTo>
                      <a:pt x="17731" y="8574"/>
                    </a:lnTo>
                    <a:lnTo>
                      <a:pt x="17731" y="8378"/>
                    </a:lnTo>
                    <a:lnTo>
                      <a:pt x="17570" y="8181"/>
                    </a:lnTo>
                    <a:lnTo>
                      <a:pt x="17247" y="7658"/>
                    </a:lnTo>
                    <a:lnTo>
                      <a:pt x="16764" y="7134"/>
                    </a:lnTo>
                    <a:lnTo>
                      <a:pt x="16602" y="7069"/>
                    </a:lnTo>
                    <a:lnTo>
                      <a:pt x="16602" y="7003"/>
                    </a:lnTo>
                    <a:lnTo>
                      <a:pt x="16119" y="6610"/>
                    </a:lnTo>
                    <a:lnTo>
                      <a:pt x="16119" y="6414"/>
                    </a:lnTo>
                    <a:lnTo>
                      <a:pt x="16280" y="6349"/>
                    </a:lnTo>
                    <a:lnTo>
                      <a:pt x="16280" y="6218"/>
                    </a:lnTo>
                    <a:lnTo>
                      <a:pt x="16119" y="5890"/>
                    </a:lnTo>
                    <a:lnTo>
                      <a:pt x="16119" y="5170"/>
                    </a:lnTo>
                    <a:lnTo>
                      <a:pt x="16280" y="4974"/>
                    </a:lnTo>
                    <a:lnTo>
                      <a:pt x="17247" y="4385"/>
                    </a:lnTo>
                    <a:lnTo>
                      <a:pt x="17247" y="4189"/>
                    </a:lnTo>
                    <a:lnTo>
                      <a:pt x="17570" y="4058"/>
                    </a:lnTo>
                    <a:lnTo>
                      <a:pt x="17731" y="3927"/>
                    </a:lnTo>
                    <a:lnTo>
                      <a:pt x="18537" y="3599"/>
                    </a:lnTo>
                    <a:lnTo>
                      <a:pt x="19826" y="3207"/>
                    </a:lnTo>
                    <a:lnTo>
                      <a:pt x="20471" y="2945"/>
                    </a:lnTo>
                    <a:lnTo>
                      <a:pt x="21116" y="2749"/>
                    </a:lnTo>
                    <a:lnTo>
                      <a:pt x="21277" y="2683"/>
                    </a:lnTo>
                    <a:lnTo>
                      <a:pt x="21438" y="2487"/>
                    </a:lnTo>
                    <a:lnTo>
                      <a:pt x="21600" y="2356"/>
                    </a:lnTo>
                    <a:lnTo>
                      <a:pt x="21600" y="2094"/>
                    </a:lnTo>
                    <a:lnTo>
                      <a:pt x="21438" y="2029"/>
                    </a:lnTo>
                    <a:lnTo>
                      <a:pt x="21116" y="2029"/>
                    </a:lnTo>
                    <a:lnTo>
                      <a:pt x="21116" y="1963"/>
                    </a:lnTo>
                    <a:lnTo>
                      <a:pt x="20794" y="1963"/>
                    </a:lnTo>
                    <a:lnTo>
                      <a:pt x="20794" y="1832"/>
                    </a:lnTo>
                    <a:lnTo>
                      <a:pt x="20955" y="1832"/>
                    </a:lnTo>
                    <a:lnTo>
                      <a:pt x="20310" y="1898"/>
                    </a:lnTo>
                    <a:lnTo>
                      <a:pt x="20310" y="1963"/>
                    </a:lnTo>
                    <a:lnTo>
                      <a:pt x="20149" y="2159"/>
                    </a:lnTo>
                    <a:lnTo>
                      <a:pt x="20149" y="2421"/>
                    </a:lnTo>
                    <a:lnTo>
                      <a:pt x="19826" y="2683"/>
                    </a:lnTo>
                    <a:lnTo>
                      <a:pt x="19826" y="2879"/>
                    </a:lnTo>
                    <a:lnTo>
                      <a:pt x="15635" y="2879"/>
                    </a:lnTo>
                    <a:lnTo>
                      <a:pt x="16925" y="1701"/>
                    </a:lnTo>
                    <a:lnTo>
                      <a:pt x="14185" y="1112"/>
                    </a:lnTo>
                    <a:lnTo>
                      <a:pt x="13701" y="916"/>
                    </a:lnTo>
                    <a:lnTo>
                      <a:pt x="12411" y="719"/>
                    </a:lnTo>
                    <a:lnTo>
                      <a:pt x="11767" y="589"/>
                    </a:lnTo>
                    <a:lnTo>
                      <a:pt x="11605" y="523"/>
                    </a:lnTo>
                    <a:lnTo>
                      <a:pt x="11605" y="196"/>
                    </a:lnTo>
                    <a:lnTo>
                      <a:pt x="11283" y="65"/>
                    </a:lnTo>
                    <a:lnTo>
                      <a:pt x="11122" y="65"/>
                    </a:lnTo>
                    <a:lnTo>
                      <a:pt x="10800" y="0"/>
                    </a:lnTo>
                    <a:lnTo>
                      <a:pt x="10477" y="130"/>
                    </a:lnTo>
                    <a:lnTo>
                      <a:pt x="9671" y="523"/>
                    </a:lnTo>
                    <a:lnTo>
                      <a:pt x="9671" y="392"/>
                    </a:lnTo>
                    <a:lnTo>
                      <a:pt x="9510" y="261"/>
                    </a:lnTo>
                    <a:lnTo>
                      <a:pt x="9188" y="130"/>
                    </a:lnTo>
                    <a:lnTo>
                      <a:pt x="8704" y="130"/>
                    </a:lnTo>
                    <a:lnTo>
                      <a:pt x="7576" y="0"/>
                    </a:lnTo>
                    <a:lnTo>
                      <a:pt x="7576" y="65"/>
                    </a:lnTo>
                    <a:lnTo>
                      <a:pt x="7253" y="327"/>
                    </a:lnTo>
                    <a:lnTo>
                      <a:pt x="6608" y="58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17" name="AutoShape 109">
                <a:extLst>
                  <a:ext uri="{FF2B5EF4-FFF2-40B4-BE49-F238E27FC236}">
                    <a16:creationId xmlns:a16="http://schemas.microsoft.com/office/drawing/2014/main" id="{36BBBFE2-4BD9-4BEA-B6C9-B2581C1338A7}"/>
                  </a:ext>
                </a:extLst>
              </p:cNvPr>
              <p:cNvSpPr>
                <a:spLocks/>
              </p:cNvSpPr>
              <p:nvPr/>
            </p:nvSpPr>
            <p:spPr bwMode="auto">
              <a:xfrm>
                <a:off x="342977" y="227906"/>
                <a:ext cx="774340" cy="757922"/>
              </a:xfrm>
              <a:custGeom>
                <a:avLst/>
                <a:gdLst>
                  <a:gd name="T0" fmla="*/ 387170 w 21600"/>
                  <a:gd name="T1" fmla="*/ 378961 h 21600"/>
                  <a:gd name="T2" fmla="*/ 387170 w 21600"/>
                  <a:gd name="T3" fmla="*/ 378961 h 21600"/>
                  <a:gd name="T4" fmla="*/ 387170 w 21600"/>
                  <a:gd name="T5" fmla="*/ 378961 h 21600"/>
                  <a:gd name="T6" fmla="*/ 387170 w 21600"/>
                  <a:gd name="T7" fmla="*/ 37896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774" y="21222"/>
                    </a:moveTo>
                    <a:lnTo>
                      <a:pt x="11855" y="20995"/>
                    </a:lnTo>
                    <a:lnTo>
                      <a:pt x="12018" y="20693"/>
                    </a:lnTo>
                    <a:lnTo>
                      <a:pt x="12342" y="20240"/>
                    </a:lnTo>
                    <a:lnTo>
                      <a:pt x="12748" y="19560"/>
                    </a:lnTo>
                    <a:lnTo>
                      <a:pt x="13154" y="18579"/>
                    </a:lnTo>
                    <a:lnTo>
                      <a:pt x="13642" y="17295"/>
                    </a:lnTo>
                    <a:lnTo>
                      <a:pt x="14372" y="16615"/>
                    </a:lnTo>
                    <a:lnTo>
                      <a:pt x="15022" y="16086"/>
                    </a:lnTo>
                    <a:lnTo>
                      <a:pt x="15915" y="15633"/>
                    </a:lnTo>
                    <a:lnTo>
                      <a:pt x="16890" y="15331"/>
                    </a:lnTo>
                    <a:lnTo>
                      <a:pt x="16971" y="15255"/>
                    </a:lnTo>
                    <a:lnTo>
                      <a:pt x="17296" y="15104"/>
                    </a:lnTo>
                    <a:lnTo>
                      <a:pt x="17621" y="14878"/>
                    </a:lnTo>
                    <a:lnTo>
                      <a:pt x="18108" y="14425"/>
                    </a:lnTo>
                    <a:lnTo>
                      <a:pt x="18514" y="13820"/>
                    </a:lnTo>
                    <a:lnTo>
                      <a:pt x="18920" y="12990"/>
                    </a:lnTo>
                    <a:lnTo>
                      <a:pt x="19163" y="12008"/>
                    </a:lnTo>
                    <a:lnTo>
                      <a:pt x="19245" y="10724"/>
                    </a:lnTo>
                    <a:lnTo>
                      <a:pt x="20869" y="8156"/>
                    </a:lnTo>
                    <a:lnTo>
                      <a:pt x="20950" y="8081"/>
                    </a:lnTo>
                    <a:lnTo>
                      <a:pt x="21275" y="7703"/>
                    </a:lnTo>
                    <a:lnTo>
                      <a:pt x="21518" y="7174"/>
                    </a:lnTo>
                    <a:lnTo>
                      <a:pt x="21600" y="6419"/>
                    </a:lnTo>
                    <a:lnTo>
                      <a:pt x="21600" y="5815"/>
                    </a:lnTo>
                    <a:lnTo>
                      <a:pt x="21437" y="5513"/>
                    </a:lnTo>
                    <a:lnTo>
                      <a:pt x="21031" y="5211"/>
                    </a:lnTo>
                    <a:lnTo>
                      <a:pt x="20381" y="4984"/>
                    </a:lnTo>
                    <a:lnTo>
                      <a:pt x="20219" y="4909"/>
                    </a:lnTo>
                    <a:lnTo>
                      <a:pt x="19894" y="4682"/>
                    </a:lnTo>
                    <a:lnTo>
                      <a:pt x="19407" y="4380"/>
                    </a:lnTo>
                    <a:lnTo>
                      <a:pt x="18839" y="4153"/>
                    </a:lnTo>
                    <a:lnTo>
                      <a:pt x="18189" y="4153"/>
                    </a:lnTo>
                    <a:lnTo>
                      <a:pt x="16159" y="3549"/>
                    </a:lnTo>
                    <a:lnTo>
                      <a:pt x="15996" y="3474"/>
                    </a:lnTo>
                    <a:lnTo>
                      <a:pt x="15834" y="3549"/>
                    </a:lnTo>
                    <a:lnTo>
                      <a:pt x="15672" y="3549"/>
                    </a:lnTo>
                    <a:lnTo>
                      <a:pt x="15509" y="3625"/>
                    </a:lnTo>
                    <a:lnTo>
                      <a:pt x="15428" y="3700"/>
                    </a:lnTo>
                    <a:lnTo>
                      <a:pt x="15347" y="3700"/>
                    </a:lnTo>
                    <a:lnTo>
                      <a:pt x="15509" y="3398"/>
                    </a:lnTo>
                    <a:lnTo>
                      <a:pt x="15509" y="3247"/>
                    </a:lnTo>
                    <a:lnTo>
                      <a:pt x="15590" y="3096"/>
                    </a:lnTo>
                    <a:lnTo>
                      <a:pt x="15590" y="3020"/>
                    </a:lnTo>
                    <a:lnTo>
                      <a:pt x="15428" y="2869"/>
                    </a:lnTo>
                    <a:lnTo>
                      <a:pt x="14697" y="2869"/>
                    </a:lnTo>
                    <a:lnTo>
                      <a:pt x="14535" y="2794"/>
                    </a:lnTo>
                    <a:lnTo>
                      <a:pt x="14291" y="2794"/>
                    </a:lnTo>
                    <a:lnTo>
                      <a:pt x="14048" y="2718"/>
                    </a:lnTo>
                    <a:lnTo>
                      <a:pt x="13398" y="2718"/>
                    </a:lnTo>
                    <a:lnTo>
                      <a:pt x="13154" y="2869"/>
                    </a:lnTo>
                    <a:lnTo>
                      <a:pt x="12911" y="2945"/>
                    </a:lnTo>
                    <a:lnTo>
                      <a:pt x="12424" y="3172"/>
                    </a:lnTo>
                    <a:lnTo>
                      <a:pt x="12099" y="3398"/>
                    </a:lnTo>
                    <a:lnTo>
                      <a:pt x="11612" y="3700"/>
                    </a:lnTo>
                    <a:lnTo>
                      <a:pt x="11287" y="3700"/>
                    </a:lnTo>
                    <a:lnTo>
                      <a:pt x="11612" y="3549"/>
                    </a:lnTo>
                    <a:lnTo>
                      <a:pt x="11774" y="3398"/>
                    </a:lnTo>
                    <a:lnTo>
                      <a:pt x="11855" y="3247"/>
                    </a:lnTo>
                    <a:lnTo>
                      <a:pt x="12099" y="3020"/>
                    </a:lnTo>
                    <a:lnTo>
                      <a:pt x="12180" y="2869"/>
                    </a:lnTo>
                    <a:lnTo>
                      <a:pt x="12505" y="2567"/>
                    </a:lnTo>
                    <a:lnTo>
                      <a:pt x="12667" y="2492"/>
                    </a:lnTo>
                    <a:lnTo>
                      <a:pt x="12830" y="2341"/>
                    </a:lnTo>
                    <a:lnTo>
                      <a:pt x="12992" y="2114"/>
                    </a:lnTo>
                    <a:lnTo>
                      <a:pt x="13073" y="1888"/>
                    </a:lnTo>
                    <a:lnTo>
                      <a:pt x="13073" y="1737"/>
                    </a:lnTo>
                    <a:lnTo>
                      <a:pt x="12667" y="981"/>
                    </a:lnTo>
                    <a:lnTo>
                      <a:pt x="12018" y="302"/>
                    </a:lnTo>
                    <a:lnTo>
                      <a:pt x="11774" y="151"/>
                    </a:lnTo>
                    <a:lnTo>
                      <a:pt x="11449" y="0"/>
                    </a:lnTo>
                    <a:lnTo>
                      <a:pt x="11206" y="151"/>
                    </a:lnTo>
                    <a:lnTo>
                      <a:pt x="11124" y="302"/>
                    </a:lnTo>
                    <a:lnTo>
                      <a:pt x="10962" y="302"/>
                    </a:lnTo>
                    <a:lnTo>
                      <a:pt x="10962" y="377"/>
                    </a:lnTo>
                    <a:lnTo>
                      <a:pt x="10800" y="679"/>
                    </a:lnTo>
                    <a:lnTo>
                      <a:pt x="10718" y="755"/>
                    </a:lnTo>
                    <a:lnTo>
                      <a:pt x="10718" y="830"/>
                    </a:lnTo>
                    <a:lnTo>
                      <a:pt x="10637" y="906"/>
                    </a:lnTo>
                    <a:lnTo>
                      <a:pt x="10393" y="906"/>
                    </a:lnTo>
                    <a:lnTo>
                      <a:pt x="10312" y="830"/>
                    </a:lnTo>
                    <a:lnTo>
                      <a:pt x="9906" y="830"/>
                    </a:lnTo>
                    <a:lnTo>
                      <a:pt x="9825" y="906"/>
                    </a:lnTo>
                    <a:lnTo>
                      <a:pt x="9500" y="906"/>
                    </a:lnTo>
                    <a:lnTo>
                      <a:pt x="9419" y="830"/>
                    </a:lnTo>
                    <a:lnTo>
                      <a:pt x="9257" y="830"/>
                    </a:lnTo>
                    <a:lnTo>
                      <a:pt x="9175" y="906"/>
                    </a:lnTo>
                    <a:lnTo>
                      <a:pt x="9094" y="906"/>
                    </a:lnTo>
                    <a:lnTo>
                      <a:pt x="8851" y="830"/>
                    </a:lnTo>
                    <a:lnTo>
                      <a:pt x="8851" y="1057"/>
                    </a:lnTo>
                    <a:lnTo>
                      <a:pt x="8688" y="1057"/>
                    </a:lnTo>
                    <a:lnTo>
                      <a:pt x="8607" y="981"/>
                    </a:lnTo>
                    <a:lnTo>
                      <a:pt x="8201" y="981"/>
                    </a:lnTo>
                    <a:lnTo>
                      <a:pt x="7876" y="1057"/>
                    </a:lnTo>
                    <a:lnTo>
                      <a:pt x="7795" y="1057"/>
                    </a:lnTo>
                    <a:lnTo>
                      <a:pt x="7470" y="1132"/>
                    </a:lnTo>
                    <a:lnTo>
                      <a:pt x="7470" y="226"/>
                    </a:lnTo>
                    <a:lnTo>
                      <a:pt x="7389" y="75"/>
                    </a:lnTo>
                    <a:lnTo>
                      <a:pt x="7145" y="75"/>
                    </a:lnTo>
                    <a:lnTo>
                      <a:pt x="7145" y="151"/>
                    </a:lnTo>
                    <a:lnTo>
                      <a:pt x="6983" y="302"/>
                    </a:lnTo>
                    <a:lnTo>
                      <a:pt x="6739" y="226"/>
                    </a:lnTo>
                    <a:lnTo>
                      <a:pt x="6333" y="377"/>
                    </a:lnTo>
                    <a:lnTo>
                      <a:pt x="6333" y="528"/>
                    </a:lnTo>
                    <a:lnTo>
                      <a:pt x="5765" y="604"/>
                    </a:lnTo>
                    <a:lnTo>
                      <a:pt x="5603" y="377"/>
                    </a:lnTo>
                    <a:lnTo>
                      <a:pt x="5440" y="377"/>
                    </a:lnTo>
                    <a:lnTo>
                      <a:pt x="5196" y="302"/>
                    </a:lnTo>
                    <a:lnTo>
                      <a:pt x="5034" y="302"/>
                    </a:lnTo>
                    <a:lnTo>
                      <a:pt x="4709" y="151"/>
                    </a:lnTo>
                    <a:lnTo>
                      <a:pt x="4709" y="377"/>
                    </a:lnTo>
                    <a:lnTo>
                      <a:pt x="4872" y="377"/>
                    </a:lnTo>
                    <a:lnTo>
                      <a:pt x="5034" y="528"/>
                    </a:lnTo>
                    <a:lnTo>
                      <a:pt x="5034" y="830"/>
                    </a:lnTo>
                    <a:lnTo>
                      <a:pt x="5196" y="981"/>
                    </a:lnTo>
                    <a:lnTo>
                      <a:pt x="5521" y="981"/>
                    </a:lnTo>
                    <a:lnTo>
                      <a:pt x="5521" y="1283"/>
                    </a:lnTo>
                    <a:lnTo>
                      <a:pt x="5196" y="1434"/>
                    </a:lnTo>
                    <a:lnTo>
                      <a:pt x="4466" y="2190"/>
                    </a:lnTo>
                    <a:lnTo>
                      <a:pt x="3735" y="1963"/>
                    </a:lnTo>
                    <a:lnTo>
                      <a:pt x="3572" y="1963"/>
                    </a:lnTo>
                    <a:lnTo>
                      <a:pt x="3410" y="1888"/>
                    </a:lnTo>
                    <a:lnTo>
                      <a:pt x="3166" y="1888"/>
                    </a:lnTo>
                    <a:lnTo>
                      <a:pt x="3166" y="1737"/>
                    </a:lnTo>
                    <a:lnTo>
                      <a:pt x="3085" y="1661"/>
                    </a:lnTo>
                    <a:lnTo>
                      <a:pt x="3085" y="1586"/>
                    </a:lnTo>
                    <a:lnTo>
                      <a:pt x="3004" y="1510"/>
                    </a:lnTo>
                    <a:lnTo>
                      <a:pt x="2111" y="1661"/>
                    </a:lnTo>
                    <a:lnTo>
                      <a:pt x="2111" y="1963"/>
                    </a:lnTo>
                    <a:lnTo>
                      <a:pt x="2436" y="1963"/>
                    </a:lnTo>
                    <a:lnTo>
                      <a:pt x="2517" y="2341"/>
                    </a:lnTo>
                    <a:lnTo>
                      <a:pt x="2436" y="2265"/>
                    </a:lnTo>
                    <a:lnTo>
                      <a:pt x="2354" y="2265"/>
                    </a:lnTo>
                    <a:lnTo>
                      <a:pt x="2273" y="2190"/>
                    </a:lnTo>
                    <a:lnTo>
                      <a:pt x="2192" y="2190"/>
                    </a:lnTo>
                    <a:lnTo>
                      <a:pt x="2111" y="2265"/>
                    </a:lnTo>
                    <a:lnTo>
                      <a:pt x="2111" y="2643"/>
                    </a:lnTo>
                    <a:lnTo>
                      <a:pt x="2192" y="2643"/>
                    </a:lnTo>
                    <a:lnTo>
                      <a:pt x="2192" y="2718"/>
                    </a:lnTo>
                    <a:lnTo>
                      <a:pt x="2354" y="3020"/>
                    </a:lnTo>
                    <a:lnTo>
                      <a:pt x="2436" y="3247"/>
                    </a:lnTo>
                    <a:lnTo>
                      <a:pt x="2436" y="3625"/>
                    </a:lnTo>
                    <a:lnTo>
                      <a:pt x="2111" y="4758"/>
                    </a:lnTo>
                    <a:lnTo>
                      <a:pt x="2030" y="4984"/>
                    </a:lnTo>
                    <a:lnTo>
                      <a:pt x="1786" y="4984"/>
                    </a:lnTo>
                    <a:lnTo>
                      <a:pt x="1705" y="4909"/>
                    </a:lnTo>
                    <a:lnTo>
                      <a:pt x="1542" y="4909"/>
                    </a:lnTo>
                    <a:lnTo>
                      <a:pt x="1461" y="4984"/>
                    </a:lnTo>
                    <a:lnTo>
                      <a:pt x="1299" y="4984"/>
                    </a:lnTo>
                    <a:lnTo>
                      <a:pt x="1136" y="5060"/>
                    </a:lnTo>
                    <a:lnTo>
                      <a:pt x="893" y="5060"/>
                    </a:lnTo>
                    <a:lnTo>
                      <a:pt x="406" y="5513"/>
                    </a:lnTo>
                    <a:lnTo>
                      <a:pt x="406" y="5739"/>
                    </a:lnTo>
                    <a:lnTo>
                      <a:pt x="324" y="5890"/>
                    </a:lnTo>
                    <a:lnTo>
                      <a:pt x="243" y="5966"/>
                    </a:lnTo>
                    <a:lnTo>
                      <a:pt x="243" y="6041"/>
                    </a:lnTo>
                    <a:lnTo>
                      <a:pt x="81" y="6193"/>
                    </a:lnTo>
                    <a:lnTo>
                      <a:pt x="0" y="6344"/>
                    </a:lnTo>
                    <a:lnTo>
                      <a:pt x="0" y="6872"/>
                    </a:lnTo>
                    <a:lnTo>
                      <a:pt x="81" y="7099"/>
                    </a:lnTo>
                    <a:lnTo>
                      <a:pt x="81" y="7174"/>
                    </a:lnTo>
                    <a:lnTo>
                      <a:pt x="162" y="7250"/>
                    </a:lnTo>
                    <a:lnTo>
                      <a:pt x="162" y="7325"/>
                    </a:lnTo>
                    <a:lnTo>
                      <a:pt x="243" y="7476"/>
                    </a:lnTo>
                    <a:lnTo>
                      <a:pt x="243" y="7552"/>
                    </a:lnTo>
                    <a:lnTo>
                      <a:pt x="162" y="7552"/>
                    </a:lnTo>
                    <a:lnTo>
                      <a:pt x="243" y="7552"/>
                    </a:lnTo>
                    <a:lnTo>
                      <a:pt x="406" y="7476"/>
                    </a:lnTo>
                    <a:lnTo>
                      <a:pt x="487" y="7476"/>
                    </a:lnTo>
                    <a:lnTo>
                      <a:pt x="730" y="7703"/>
                    </a:lnTo>
                    <a:lnTo>
                      <a:pt x="893" y="7703"/>
                    </a:lnTo>
                    <a:lnTo>
                      <a:pt x="1055" y="7779"/>
                    </a:lnTo>
                    <a:lnTo>
                      <a:pt x="1218" y="7779"/>
                    </a:lnTo>
                    <a:lnTo>
                      <a:pt x="1380" y="7703"/>
                    </a:lnTo>
                    <a:lnTo>
                      <a:pt x="1542" y="7552"/>
                    </a:lnTo>
                    <a:lnTo>
                      <a:pt x="1705" y="7476"/>
                    </a:lnTo>
                    <a:lnTo>
                      <a:pt x="1705" y="7401"/>
                    </a:lnTo>
                    <a:lnTo>
                      <a:pt x="1705" y="8458"/>
                    </a:lnTo>
                    <a:lnTo>
                      <a:pt x="1786" y="8458"/>
                    </a:lnTo>
                    <a:lnTo>
                      <a:pt x="1948" y="8534"/>
                    </a:lnTo>
                    <a:lnTo>
                      <a:pt x="2842" y="8534"/>
                    </a:lnTo>
                    <a:lnTo>
                      <a:pt x="3004" y="8458"/>
                    </a:lnTo>
                    <a:lnTo>
                      <a:pt x="3166" y="8458"/>
                    </a:lnTo>
                    <a:lnTo>
                      <a:pt x="3491" y="8156"/>
                    </a:lnTo>
                    <a:lnTo>
                      <a:pt x="3491" y="8081"/>
                    </a:lnTo>
                    <a:lnTo>
                      <a:pt x="3816" y="7930"/>
                    </a:lnTo>
                    <a:lnTo>
                      <a:pt x="3897" y="7930"/>
                    </a:lnTo>
                    <a:lnTo>
                      <a:pt x="4060" y="8005"/>
                    </a:lnTo>
                    <a:lnTo>
                      <a:pt x="4141" y="8005"/>
                    </a:lnTo>
                    <a:lnTo>
                      <a:pt x="4384" y="7779"/>
                    </a:lnTo>
                    <a:lnTo>
                      <a:pt x="4547" y="7779"/>
                    </a:lnTo>
                    <a:lnTo>
                      <a:pt x="4547" y="8534"/>
                    </a:lnTo>
                    <a:lnTo>
                      <a:pt x="4628" y="8987"/>
                    </a:lnTo>
                    <a:lnTo>
                      <a:pt x="5034" y="9365"/>
                    </a:lnTo>
                    <a:lnTo>
                      <a:pt x="5521" y="9516"/>
                    </a:lnTo>
                    <a:lnTo>
                      <a:pt x="5927" y="9440"/>
                    </a:lnTo>
                    <a:lnTo>
                      <a:pt x="6009" y="9516"/>
                    </a:lnTo>
                    <a:lnTo>
                      <a:pt x="6009" y="9591"/>
                    </a:lnTo>
                    <a:lnTo>
                      <a:pt x="6171" y="9893"/>
                    </a:lnTo>
                    <a:lnTo>
                      <a:pt x="6333" y="10044"/>
                    </a:lnTo>
                    <a:lnTo>
                      <a:pt x="6577" y="10120"/>
                    </a:lnTo>
                    <a:lnTo>
                      <a:pt x="6658" y="10120"/>
                    </a:lnTo>
                    <a:lnTo>
                      <a:pt x="6739" y="10271"/>
                    </a:lnTo>
                    <a:lnTo>
                      <a:pt x="6902" y="10346"/>
                    </a:lnTo>
                    <a:lnTo>
                      <a:pt x="7064" y="10497"/>
                    </a:lnTo>
                    <a:lnTo>
                      <a:pt x="7227" y="10724"/>
                    </a:lnTo>
                    <a:lnTo>
                      <a:pt x="7389" y="10875"/>
                    </a:lnTo>
                    <a:lnTo>
                      <a:pt x="7389" y="11102"/>
                    </a:lnTo>
                    <a:lnTo>
                      <a:pt x="8363" y="11177"/>
                    </a:lnTo>
                    <a:lnTo>
                      <a:pt x="8363" y="11253"/>
                    </a:lnTo>
                    <a:lnTo>
                      <a:pt x="8282" y="11328"/>
                    </a:lnTo>
                    <a:lnTo>
                      <a:pt x="8282" y="11630"/>
                    </a:lnTo>
                    <a:lnTo>
                      <a:pt x="8445" y="11781"/>
                    </a:lnTo>
                    <a:lnTo>
                      <a:pt x="8526" y="11781"/>
                    </a:lnTo>
                    <a:lnTo>
                      <a:pt x="8607" y="11857"/>
                    </a:lnTo>
                    <a:lnTo>
                      <a:pt x="8688" y="12008"/>
                    </a:lnTo>
                    <a:lnTo>
                      <a:pt x="8688" y="13669"/>
                    </a:lnTo>
                    <a:lnTo>
                      <a:pt x="8526" y="13896"/>
                    </a:lnTo>
                    <a:lnTo>
                      <a:pt x="8607" y="13896"/>
                    </a:lnTo>
                    <a:lnTo>
                      <a:pt x="8607" y="13972"/>
                    </a:lnTo>
                    <a:lnTo>
                      <a:pt x="8688" y="14047"/>
                    </a:lnTo>
                    <a:lnTo>
                      <a:pt x="8688" y="14349"/>
                    </a:lnTo>
                    <a:lnTo>
                      <a:pt x="8769" y="14500"/>
                    </a:lnTo>
                    <a:lnTo>
                      <a:pt x="8769" y="14953"/>
                    </a:lnTo>
                    <a:lnTo>
                      <a:pt x="8851" y="15406"/>
                    </a:lnTo>
                    <a:lnTo>
                      <a:pt x="8851" y="15709"/>
                    </a:lnTo>
                    <a:lnTo>
                      <a:pt x="8932" y="15709"/>
                    </a:lnTo>
                    <a:lnTo>
                      <a:pt x="8932" y="15784"/>
                    </a:lnTo>
                    <a:lnTo>
                      <a:pt x="9013" y="15860"/>
                    </a:lnTo>
                    <a:lnTo>
                      <a:pt x="9175" y="15860"/>
                    </a:lnTo>
                    <a:lnTo>
                      <a:pt x="9581" y="16011"/>
                    </a:lnTo>
                    <a:lnTo>
                      <a:pt x="9663" y="15935"/>
                    </a:lnTo>
                    <a:lnTo>
                      <a:pt x="9987" y="15935"/>
                    </a:lnTo>
                    <a:lnTo>
                      <a:pt x="10069" y="16011"/>
                    </a:lnTo>
                    <a:lnTo>
                      <a:pt x="10312" y="16464"/>
                    </a:lnTo>
                    <a:lnTo>
                      <a:pt x="10393" y="16690"/>
                    </a:lnTo>
                    <a:lnTo>
                      <a:pt x="10393" y="16917"/>
                    </a:lnTo>
                    <a:lnTo>
                      <a:pt x="10556" y="16993"/>
                    </a:lnTo>
                    <a:lnTo>
                      <a:pt x="10718" y="16993"/>
                    </a:lnTo>
                    <a:lnTo>
                      <a:pt x="10800" y="17068"/>
                    </a:lnTo>
                    <a:lnTo>
                      <a:pt x="10881" y="17068"/>
                    </a:lnTo>
                    <a:lnTo>
                      <a:pt x="10962" y="17144"/>
                    </a:lnTo>
                    <a:lnTo>
                      <a:pt x="10962" y="17597"/>
                    </a:lnTo>
                    <a:lnTo>
                      <a:pt x="10800" y="17823"/>
                    </a:lnTo>
                    <a:lnTo>
                      <a:pt x="10475" y="18125"/>
                    </a:lnTo>
                    <a:lnTo>
                      <a:pt x="10069" y="18427"/>
                    </a:lnTo>
                    <a:lnTo>
                      <a:pt x="9744" y="18654"/>
                    </a:lnTo>
                    <a:lnTo>
                      <a:pt x="9500" y="18881"/>
                    </a:lnTo>
                    <a:lnTo>
                      <a:pt x="9419" y="18881"/>
                    </a:lnTo>
                    <a:lnTo>
                      <a:pt x="9338" y="18956"/>
                    </a:lnTo>
                    <a:lnTo>
                      <a:pt x="9257" y="19107"/>
                    </a:lnTo>
                    <a:lnTo>
                      <a:pt x="8932" y="19409"/>
                    </a:lnTo>
                    <a:lnTo>
                      <a:pt x="8769" y="19711"/>
                    </a:lnTo>
                    <a:lnTo>
                      <a:pt x="8769" y="19787"/>
                    </a:lnTo>
                    <a:lnTo>
                      <a:pt x="8851" y="19787"/>
                    </a:lnTo>
                    <a:lnTo>
                      <a:pt x="8932" y="19711"/>
                    </a:lnTo>
                    <a:lnTo>
                      <a:pt x="9094" y="19787"/>
                    </a:lnTo>
                    <a:lnTo>
                      <a:pt x="9338" y="20013"/>
                    </a:lnTo>
                    <a:lnTo>
                      <a:pt x="9744" y="20316"/>
                    </a:lnTo>
                    <a:lnTo>
                      <a:pt x="9744" y="20391"/>
                    </a:lnTo>
                    <a:lnTo>
                      <a:pt x="9906" y="20391"/>
                    </a:lnTo>
                    <a:lnTo>
                      <a:pt x="10069" y="20467"/>
                    </a:lnTo>
                    <a:lnTo>
                      <a:pt x="10312" y="20542"/>
                    </a:lnTo>
                    <a:lnTo>
                      <a:pt x="10637" y="20693"/>
                    </a:lnTo>
                    <a:lnTo>
                      <a:pt x="10718" y="20844"/>
                    </a:lnTo>
                    <a:lnTo>
                      <a:pt x="11287" y="21448"/>
                    </a:lnTo>
                    <a:lnTo>
                      <a:pt x="11449" y="21600"/>
                    </a:lnTo>
                    <a:lnTo>
                      <a:pt x="11774" y="21222"/>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18" name="AutoShape 110">
                <a:extLst>
                  <a:ext uri="{FF2B5EF4-FFF2-40B4-BE49-F238E27FC236}">
                    <a16:creationId xmlns:a16="http://schemas.microsoft.com/office/drawing/2014/main" id="{30967F5E-5054-4604-B870-89D1EEC9A9AC}"/>
                  </a:ext>
                </a:extLst>
              </p:cNvPr>
              <p:cNvSpPr>
                <a:spLocks/>
              </p:cNvSpPr>
              <p:nvPr/>
            </p:nvSpPr>
            <p:spPr bwMode="auto">
              <a:xfrm>
                <a:off x="296807" y="628067"/>
                <a:ext cx="217660" cy="1001729"/>
              </a:xfrm>
              <a:custGeom>
                <a:avLst/>
                <a:gdLst>
                  <a:gd name="T0" fmla="*/ 108830 w 21600"/>
                  <a:gd name="T1" fmla="*/ 500865 h 21600"/>
                  <a:gd name="T2" fmla="*/ 108830 w 21600"/>
                  <a:gd name="T3" fmla="*/ 500865 h 21600"/>
                  <a:gd name="T4" fmla="*/ 108830 w 21600"/>
                  <a:gd name="T5" fmla="*/ 500865 h 21600"/>
                  <a:gd name="T6" fmla="*/ 108830 w 21600"/>
                  <a:gd name="T7" fmla="*/ 50086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371"/>
                    </a:moveTo>
                    <a:lnTo>
                      <a:pt x="20736" y="21485"/>
                    </a:lnTo>
                    <a:lnTo>
                      <a:pt x="19584" y="21371"/>
                    </a:lnTo>
                    <a:lnTo>
                      <a:pt x="18720" y="21200"/>
                    </a:lnTo>
                    <a:lnTo>
                      <a:pt x="17568" y="21257"/>
                    </a:lnTo>
                    <a:lnTo>
                      <a:pt x="16128" y="21428"/>
                    </a:lnTo>
                    <a:lnTo>
                      <a:pt x="15264" y="21600"/>
                    </a:lnTo>
                    <a:lnTo>
                      <a:pt x="14688" y="21371"/>
                    </a:lnTo>
                    <a:lnTo>
                      <a:pt x="14976" y="21085"/>
                    </a:lnTo>
                    <a:lnTo>
                      <a:pt x="14688" y="20914"/>
                    </a:lnTo>
                    <a:lnTo>
                      <a:pt x="13248" y="21028"/>
                    </a:lnTo>
                    <a:lnTo>
                      <a:pt x="13248" y="21371"/>
                    </a:lnTo>
                    <a:lnTo>
                      <a:pt x="10944" y="21371"/>
                    </a:lnTo>
                    <a:lnTo>
                      <a:pt x="10080" y="20800"/>
                    </a:lnTo>
                    <a:lnTo>
                      <a:pt x="7776" y="20857"/>
                    </a:lnTo>
                    <a:lnTo>
                      <a:pt x="7776" y="20457"/>
                    </a:lnTo>
                    <a:lnTo>
                      <a:pt x="9504" y="20342"/>
                    </a:lnTo>
                    <a:lnTo>
                      <a:pt x="10368" y="19828"/>
                    </a:lnTo>
                    <a:lnTo>
                      <a:pt x="10368" y="19714"/>
                    </a:lnTo>
                    <a:lnTo>
                      <a:pt x="9504" y="19542"/>
                    </a:lnTo>
                    <a:lnTo>
                      <a:pt x="8928" y="19485"/>
                    </a:lnTo>
                    <a:lnTo>
                      <a:pt x="8064" y="19314"/>
                    </a:lnTo>
                    <a:lnTo>
                      <a:pt x="6624" y="19314"/>
                    </a:lnTo>
                    <a:lnTo>
                      <a:pt x="5471" y="19428"/>
                    </a:lnTo>
                    <a:lnTo>
                      <a:pt x="4896" y="19542"/>
                    </a:lnTo>
                    <a:lnTo>
                      <a:pt x="4896" y="19600"/>
                    </a:lnTo>
                    <a:lnTo>
                      <a:pt x="287" y="18685"/>
                    </a:lnTo>
                    <a:lnTo>
                      <a:pt x="0" y="18342"/>
                    </a:lnTo>
                    <a:lnTo>
                      <a:pt x="0" y="17142"/>
                    </a:lnTo>
                    <a:lnTo>
                      <a:pt x="575" y="16457"/>
                    </a:lnTo>
                    <a:lnTo>
                      <a:pt x="863" y="15828"/>
                    </a:lnTo>
                    <a:lnTo>
                      <a:pt x="1151" y="15428"/>
                    </a:lnTo>
                    <a:lnTo>
                      <a:pt x="1151" y="15257"/>
                    </a:lnTo>
                    <a:lnTo>
                      <a:pt x="3744" y="14571"/>
                    </a:lnTo>
                    <a:lnTo>
                      <a:pt x="4320" y="13828"/>
                    </a:lnTo>
                    <a:lnTo>
                      <a:pt x="4320" y="12914"/>
                    </a:lnTo>
                    <a:lnTo>
                      <a:pt x="2303" y="12342"/>
                    </a:lnTo>
                    <a:lnTo>
                      <a:pt x="4896" y="11828"/>
                    </a:lnTo>
                    <a:lnTo>
                      <a:pt x="5184" y="11371"/>
                    </a:lnTo>
                    <a:lnTo>
                      <a:pt x="4031" y="11371"/>
                    </a:lnTo>
                    <a:lnTo>
                      <a:pt x="4608" y="11085"/>
                    </a:lnTo>
                    <a:lnTo>
                      <a:pt x="5471" y="11085"/>
                    </a:lnTo>
                    <a:lnTo>
                      <a:pt x="6624" y="10971"/>
                    </a:lnTo>
                    <a:lnTo>
                      <a:pt x="6912" y="10514"/>
                    </a:lnTo>
                    <a:lnTo>
                      <a:pt x="6912" y="10228"/>
                    </a:lnTo>
                    <a:lnTo>
                      <a:pt x="7200" y="9942"/>
                    </a:lnTo>
                    <a:lnTo>
                      <a:pt x="7776" y="9485"/>
                    </a:lnTo>
                    <a:lnTo>
                      <a:pt x="6624" y="9600"/>
                    </a:lnTo>
                    <a:lnTo>
                      <a:pt x="6048" y="9828"/>
                    </a:lnTo>
                    <a:lnTo>
                      <a:pt x="5760" y="9885"/>
                    </a:lnTo>
                    <a:lnTo>
                      <a:pt x="5760" y="9942"/>
                    </a:lnTo>
                    <a:lnTo>
                      <a:pt x="5471" y="10057"/>
                    </a:lnTo>
                    <a:lnTo>
                      <a:pt x="5471" y="10514"/>
                    </a:lnTo>
                    <a:lnTo>
                      <a:pt x="4896" y="10742"/>
                    </a:lnTo>
                    <a:lnTo>
                      <a:pt x="4608" y="10800"/>
                    </a:lnTo>
                    <a:lnTo>
                      <a:pt x="4320" y="10800"/>
                    </a:lnTo>
                    <a:lnTo>
                      <a:pt x="4320" y="10857"/>
                    </a:lnTo>
                    <a:lnTo>
                      <a:pt x="4031" y="10057"/>
                    </a:lnTo>
                    <a:lnTo>
                      <a:pt x="5760" y="8971"/>
                    </a:lnTo>
                    <a:lnTo>
                      <a:pt x="6624" y="8057"/>
                    </a:lnTo>
                    <a:lnTo>
                      <a:pt x="7200" y="7428"/>
                    </a:lnTo>
                    <a:lnTo>
                      <a:pt x="7200" y="6514"/>
                    </a:lnTo>
                    <a:lnTo>
                      <a:pt x="8064" y="6114"/>
                    </a:lnTo>
                    <a:lnTo>
                      <a:pt x="8640" y="5714"/>
                    </a:lnTo>
                    <a:lnTo>
                      <a:pt x="9216" y="5428"/>
                    </a:lnTo>
                    <a:lnTo>
                      <a:pt x="9504" y="5314"/>
                    </a:lnTo>
                    <a:lnTo>
                      <a:pt x="9504" y="4685"/>
                    </a:lnTo>
                    <a:lnTo>
                      <a:pt x="9792" y="4571"/>
                    </a:lnTo>
                    <a:lnTo>
                      <a:pt x="9792" y="4285"/>
                    </a:lnTo>
                    <a:lnTo>
                      <a:pt x="10080" y="4171"/>
                    </a:lnTo>
                    <a:lnTo>
                      <a:pt x="10080" y="3314"/>
                    </a:lnTo>
                    <a:lnTo>
                      <a:pt x="9792" y="3142"/>
                    </a:lnTo>
                    <a:lnTo>
                      <a:pt x="10080" y="3028"/>
                    </a:lnTo>
                    <a:lnTo>
                      <a:pt x="10080" y="2857"/>
                    </a:lnTo>
                    <a:lnTo>
                      <a:pt x="10368" y="2742"/>
                    </a:lnTo>
                    <a:lnTo>
                      <a:pt x="10368" y="2514"/>
                    </a:lnTo>
                    <a:lnTo>
                      <a:pt x="10656" y="2114"/>
                    </a:lnTo>
                    <a:lnTo>
                      <a:pt x="10368" y="1599"/>
                    </a:lnTo>
                    <a:lnTo>
                      <a:pt x="9792" y="1028"/>
                    </a:lnTo>
                    <a:lnTo>
                      <a:pt x="9216" y="857"/>
                    </a:lnTo>
                    <a:lnTo>
                      <a:pt x="8640" y="628"/>
                    </a:lnTo>
                    <a:lnTo>
                      <a:pt x="7776" y="457"/>
                    </a:lnTo>
                    <a:lnTo>
                      <a:pt x="6912" y="342"/>
                    </a:lnTo>
                    <a:lnTo>
                      <a:pt x="6624" y="285"/>
                    </a:lnTo>
                    <a:lnTo>
                      <a:pt x="7200" y="228"/>
                    </a:lnTo>
                    <a:lnTo>
                      <a:pt x="7776" y="228"/>
                    </a:lnTo>
                    <a:lnTo>
                      <a:pt x="8640" y="171"/>
                    </a:lnTo>
                    <a:lnTo>
                      <a:pt x="9504" y="57"/>
                    </a:lnTo>
                    <a:lnTo>
                      <a:pt x="10368" y="0"/>
                    </a:lnTo>
                    <a:lnTo>
                      <a:pt x="10368" y="57"/>
                    </a:lnTo>
                    <a:lnTo>
                      <a:pt x="10656" y="228"/>
                    </a:lnTo>
                    <a:lnTo>
                      <a:pt x="11520" y="514"/>
                    </a:lnTo>
                    <a:lnTo>
                      <a:pt x="12960" y="971"/>
                    </a:lnTo>
                    <a:lnTo>
                      <a:pt x="14112" y="1314"/>
                    </a:lnTo>
                    <a:lnTo>
                      <a:pt x="14400" y="1314"/>
                    </a:lnTo>
                    <a:lnTo>
                      <a:pt x="14400" y="1371"/>
                    </a:lnTo>
                    <a:lnTo>
                      <a:pt x="14688" y="1485"/>
                    </a:lnTo>
                    <a:lnTo>
                      <a:pt x="14688" y="1714"/>
                    </a:lnTo>
                    <a:lnTo>
                      <a:pt x="15840" y="3028"/>
                    </a:lnTo>
                    <a:lnTo>
                      <a:pt x="16128" y="3028"/>
                    </a:lnTo>
                    <a:lnTo>
                      <a:pt x="16416" y="3085"/>
                    </a:lnTo>
                    <a:lnTo>
                      <a:pt x="16704" y="3085"/>
                    </a:lnTo>
                    <a:lnTo>
                      <a:pt x="16992" y="3028"/>
                    </a:lnTo>
                    <a:lnTo>
                      <a:pt x="16992" y="3542"/>
                    </a:lnTo>
                    <a:lnTo>
                      <a:pt x="16704" y="3542"/>
                    </a:lnTo>
                    <a:lnTo>
                      <a:pt x="15552" y="3771"/>
                    </a:lnTo>
                    <a:lnTo>
                      <a:pt x="15264" y="3942"/>
                    </a:lnTo>
                    <a:lnTo>
                      <a:pt x="14976" y="4171"/>
                    </a:lnTo>
                    <a:lnTo>
                      <a:pt x="14112" y="4514"/>
                    </a:lnTo>
                    <a:lnTo>
                      <a:pt x="13248" y="4799"/>
                    </a:lnTo>
                    <a:lnTo>
                      <a:pt x="12672" y="5085"/>
                    </a:lnTo>
                    <a:lnTo>
                      <a:pt x="12384" y="5314"/>
                    </a:lnTo>
                    <a:lnTo>
                      <a:pt x="12096" y="5485"/>
                    </a:lnTo>
                    <a:lnTo>
                      <a:pt x="12096" y="5714"/>
                    </a:lnTo>
                    <a:lnTo>
                      <a:pt x="11808" y="6114"/>
                    </a:lnTo>
                    <a:lnTo>
                      <a:pt x="12096" y="6628"/>
                    </a:lnTo>
                    <a:lnTo>
                      <a:pt x="11808" y="9200"/>
                    </a:lnTo>
                    <a:lnTo>
                      <a:pt x="11808" y="9257"/>
                    </a:lnTo>
                    <a:lnTo>
                      <a:pt x="10944" y="9428"/>
                    </a:lnTo>
                    <a:lnTo>
                      <a:pt x="10656" y="9542"/>
                    </a:lnTo>
                    <a:lnTo>
                      <a:pt x="10080" y="9657"/>
                    </a:lnTo>
                    <a:lnTo>
                      <a:pt x="9792" y="9828"/>
                    </a:lnTo>
                    <a:lnTo>
                      <a:pt x="9504" y="9942"/>
                    </a:lnTo>
                    <a:lnTo>
                      <a:pt x="9216" y="10000"/>
                    </a:lnTo>
                    <a:lnTo>
                      <a:pt x="8640" y="10514"/>
                    </a:lnTo>
                    <a:lnTo>
                      <a:pt x="8352" y="10571"/>
                    </a:lnTo>
                    <a:lnTo>
                      <a:pt x="8352" y="10628"/>
                    </a:lnTo>
                    <a:lnTo>
                      <a:pt x="8640" y="10857"/>
                    </a:lnTo>
                    <a:lnTo>
                      <a:pt x="8352" y="11142"/>
                    </a:lnTo>
                    <a:lnTo>
                      <a:pt x="8640" y="11371"/>
                    </a:lnTo>
                    <a:lnTo>
                      <a:pt x="8352" y="11714"/>
                    </a:lnTo>
                    <a:lnTo>
                      <a:pt x="7776" y="11771"/>
                    </a:lnTo>
                    <a:lnTo>
                      <a:pt x="7776" y="11999"/>
                    </a:lnTo>
                    <a:lnTo>
                      <a:pt x="8064" y="11999"/>
                    </a:lnTo>
                    <a:lnTo>
                      <a:pt x="8064" y="13199"/>
                    </a:lnTo>
                    <a:lnTo>
                      <a:pt x="7776" y="13314"/>
                    </a:lnTo>
                    <a:lnTo>
                      <a:pt x="7776" y="13485"/>
                    </a:lnTo>
                    <a:lnTo>
                      <a:pt x="8064" y="13542"/>
                    </a:lnTo>
                    <a:lnTo>
                      <a:pt x="8064" y="13599"/>
                    </a:lnTo>
                    <a:lnTo>
                      <a:pt x="8352" y="13657"/>
                    </a:lnTo>
                    <a:lnTo>
                      <a:pt x="8352" y="14514"/>
                    </a:lnTo>
                    <a:lnTo>
                      <a:pt x="8064" y="14742"/>
                    </a:lnTo>
                    <a:lnTo>
                      <a:pt x="8064" y="14799"/>
                    </a:lnTo>
                    <a:lnTo>
                      <a:pt x="7488" y="14857"/>
                    </a:lnTo>
                    <a:lnTo>
                      <a:pt x="6048" y="15142"/>
                    </a:lnTo>
                    <a:lnTo>
                      <a:pt x="5760" y="15257"/>
                    </a:lnTo>
                    <a:lnTo>
                      <a:pt x="5471" y="15428"/>
                    </a:lnTo>
                    <a:lnTo>
                      <a:pt x="5471" y="17657"/>
                    </a:lnTo>
                    <a:lnTo>
                      <a:pt x="5184" y="17714"/>
                    </a:lnTo>
                    <a:lnTo>
                      <a:pt x="5184" y="17828"/>
                    </a:lnTo>
                    <a:lnTo>
                      <a:pt x="5471" y="18000"/>
                    </a:lnTo>
                    <a:lnTo>
                      <a:pt x="5471" y="18342"/>
                    </a:lnTo>
                    <a:lnTo>
                      <a:pt x="7200" y="18742"/>
                    </a:lnTo>
                    <a:lnTo>
                      <a:pt x="12960" y="18742"/>
                    </a:lnTo>
                    <a:lnTo>
                      <a:pt x="12960" y="19085"/>
                    </a:lnTo>
                    <a:lnTo>
                      <a:pt x="13248" y="19314"/>
                    </a:lnTo>
                    <a:lnTo>
                      <a:pt x="13248" y="20000"/>
                    </a:lnTo>
                    <a:lnTo>
                      <a:pt x="13824" y="20742"/>
                    </a:lnTo>
                    <a:lnTo>
                      <a:pt x="19584" y="20800"/>
                    </a:lnTo>
                    <a:lnTo>
                      <a:pt x="21600" y="21371"/>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19" name="AutoShape 111">
                <a:extLst>
                  <a:ext uri="{FF2B5EF4-FFF2-40B4-BE49-F238E27FC236}">
                    <a16:creationId xmlns:a16="http://schemas.microsoft.com/office/drawing/2014/main" id="{E2E0E53D-8F9A-42AF-B3F3-C4A500415280}"/>
                  </a:ext>
                </a:extLst>
              </p:cNvPr>
              <p:cNvSpPr>
                <a:spLocks/>
              </p:cNvSpPr>
              <p:nvPr/>
            </p:nvSpPr>
            <p:spPr bwMode="auto">
              <a:xfrm>
                <a:off x="559317" y="694319"/>
                <a:ext cx="159618" cy="166956"/>
              </a:xfrm>
              <a:custGeom>
                <a:avLst/>
                <a:gdLst>
                  <a:gd name="T0" fmla="*/ 79809 w 21600"/>
                  <a:gd name="T1" fmla="*/ 83478 h 21600"/>
                  <a:gd name="T2" fmla="*/ 79809 w 21600"/>
                  <a:gd name="T3" fmla="*/ 83478 h 21600"/>
                  <a:gd name="T4" fmla="*/ 79809 w 21600"/>
                  <a:gd name="T5" fmla="*/ 83478 h 21600"/>
                  <a:gd name="T6" fmla="*/ 79809 w 21600"/>
                  <a:gd name="T7" fmla="*/ 834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207" y="16457"/>
                    </a:moveTo>
                    <a:lnTo>
                      <a:pt x="21600" y="16114"/>
                    </a:lnTo>
                    <a:lnTo>
                      <a:pt x="21207" y="15428"/>
                    </a:lnTo>
                    <a:lnTo>
                      <a:pt x="21207" y="14400"/>
                    </a:lnTo>
                    <a:lnTo>
                      <a:pt x="20029" y="12342"/>
                    </a:lnTo>
                    <a:lnTo>
                      <a:pt x="19636" y="12000"/>
                    </a:lnTo>
                    <a:lnTo>
                      <a:pt x="17672" y="12000"/>
                    </a:lnTo>
                    <a:lnTo>
                      <a:pt x="17672" y="12342"/>
                    </a:lnTo>
                    <a:lnTo>
                      <a:pt x="15316" y="11657"/>
                    </a:lnTo>
                    <a:lnTo>
                      <a:pt x="14923" y="11657"/>
                    </a:lnTo>
                    <a:lnTo>
                      <a:pt x="14138" y="10971"/>
                    </a:lnTo>
                    <a:lnTo>
                      <a:pt x="14138" y="9257"/>
                    </a:lnTo>
                    <a:lnTo>
                      <a:pt x="13745" y="7200"/>
                    </a:lnTo>
                    <a:lnTo>
                      <a:pt x="13352" y="5485"/>
                    </a:lnTo>
                    <a:lnTo>
                      <a:pt x="13352" y="3085"/>
                    </a:lnTo>
                    <a:lnTo>
                      <a:pt x="12960" y="3085"/>
                    </a:lnTo>
                    <a:lnTo>
                      <a:pt x="10996" y="1371"/>
                    </a:lnTo>
                    <a:lnTo>
                      <a:pt x="10210" y="1028"/>
                    </a:lnTo>
                    <a:lnTo>
                      <a:pt x="9032" y="342"/>
                    </a:lnTo>
                    <a:lnTo>
                      <a:pt x="8247" y="342"/>
                    </a:lnTo>
                    <a:lnTo>
                      <a:pt x="7069" y="0"/>
                    </a:lnTo>
                    <a:lnTo>
                      <a:pt x="6676" y="342"/>
                    </a:lnTo>
                    <a:lnTo>
                      <a:pt x="5890" y="685"/>
                    </a:lnTo>
                    <a:lnTo>
                      <a:pt x="4712" y="1028"/>
                    </a:lnTo>
                    <a:lnTo>
                      <a:pt x="3534" y="1714"/>
                    </a:lnTo>
                    <a:lnTo>
                      <a:pt x="2356" y="2742"/>
                    </a:lnTo>
                    <a:lnTo>
                      <a:pt x="1570" y="4114"/>
                    </a:lnTo>
                    <a:lnTo>
                      <a:pt x="1178" y="4114"/>
                    </a:lnTo>
                    <a:lnTo>
                      <a:pt x="1178" y="4800"/>
                    </a:lnTo>
                    <a:lnTo>
                      <a:pt x="785" y="5485"/>
                    </a:lnTo>
                    <a:lnTo>
                      <a:pt x="392" y="6514"/>
                    </a:lnTo>
                    <a:lnTo>
                      <a:pt x="0" y="7885"/>
                    </a:lnTo>
                    <a:lnTo>
                      <a:pt x="0" y="9257"/>
                    </a:lnTo>
                    <a:lnTo>
                      <a:pt x="392" y="9600"/>
                    </a:lnTo>
                    <a:lnTo>
                      <a:pt x="1963" y="10285"/>
                    </a:lnTo>
                    <a:lnTo>
                      <a:pt x="5105" y="11314"/>
                    </a:lnTo>
                    <a:lnTo>
                      <a:pt x="6283" y="12342"/>
                    </a:lnTo>
                    <a:lnTo>
                      <a:pt x="12960" y="15428"/>
                    </a:lnTo>
                    <a:lnTo>
                      <a:pt x="9818" y="21599"/>
                    </a:lnTo>
                    <a:lnTo>
                      <a:pt x="20029" y="21599"/>
                    </a:lnTo>
                    <a:lnTo>
                      <a:pt x="20029" y="20571"/>
                    </a:lnTo>
                    <a:lnTo>
                      <a:pt x="20814" y="19200"/>
                    </a:lnTo>
                    <a:lnTo>
                      <a:pt x="20814" y="17828"/>
                    </a:lnTo>
                    <a:lnTo>
                      <a:pt x="21207" y="16800"/>
                    </a:lnTo>
                    <a:lnTo>
                      <a:pt x="21207" y="16457"/>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20" name="AutoShape 112">
                <a:extLst>
                  <a:ext uri="{FF2B5EF4-FFF2-40B4-BE49-F238E27FC236}">
                    <a16:creationId xmlns:a16="http://schemas.microsoft.com/office/drawing/2014/main" id="{54D3EBFB-25D5-46D1-8CC6-BB31911795D2}"/>
                  </a:ext>
                </a:extLst>
              </p:cNvPr>
              <p:cNvSpPr>
                <a:spLocks/>
              </p:cNvSpPr>
              <p:nvPr/>
            </p:nvSpPr>
            <p:spPr bwMode="auto">
              <a:xfrm>
                <a:off x="87063" y="63601"/>
                <a:ext cx="75192" cy="92754"/>
              </a:xfrm>
              <a:custGeom>
                <a:avLst/>
                <a:gdLst>
                  <a:gd name="T0" fmla="*/ 37596 w 21600"/>
                  <a:gd name="T1" fmla="*/ 46377 h 21600"/>
                  <a:gd name="T2" fmla="*/ 37596 w 21600"/>
                  <a:gd name="T3" fmla="*/ 46377 h 21600"/>
                  <a:gd name="T4" fmla="*/ 37596 w 21600"/>
                  <a:gd name="T5" fmla="*/ 46377 h 21600"/>
                  <a:gd name="T6" fmla="*/ 37596 w 21600"/>
                  <a:gd name="T7" fmla="*/ 463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21600"/>
                    </a:moveTo>
                    <a:lnTo>
                      <a:pt x="20769" y="19748"/>
                    </a:lnTo>
                    <a:lnTo>
                      <a:pt x="18276" y="17897"/>
                    </a:lnTo>
                    <a:lnTo>
                      <a:pt x="18276" y="15428"/>
                    </a:lnTo>
                    <a:lnTo>
                      <a:pt x="19938" y="12960"/>
                    </a:lnTo>
                    <a:lnTo>
                      <a:pt x="19938" y="8022"/>
                    </a:lnTo>
                    <a:lnTo>
                      <a:pt x="20769" y="6171"/>
                    </a:lnTo>
                    <a:lnTo>
                      <a:pt x="20769" y="4319"/>
                    </a:lnTo>
                    <a:lnTo>
                      <a:pt x="21599" y="3085"/>
                    </a:lnTo>
                    <a:lnTo>
                      <a:pt x="21599" y="0"/>
                    </a:lnTo>
                    <a:lnTo>
                      <a:pt x="17446" y="0"/>
                    </a:lnTo>
                    <a:lnTo>
                      <a:pt x="16615" y="617"/>
                    </a:lnTo>
                    <a:lnTo>
                      <a:pt x="15784" y="0"/>
                    </a:lnTo>
                    <a:lnTo>
                      <a:pt x="14953" y="0"/>
                    </a:lnTo>
                    <a:lnTo>
                      <a:pt x="13292" y="1234"/>
                    </a:lnTo>
                    <a:lnTo>
                      <a:pt x="12461" y="3085"/>
                    </a:lnTo>
                    <a:lnTo>
                      <a:pt x="11630" y="4319"/>
                    </a:lnTo>
                    <a:lnTo>
                      <a:pt x="10800" y="4937"/>
                    </a:lnTo>
                    <a:lnTo>
                      <a:pt x="9969" y="6171"/>
                    </a:lnTo>
                    <a:lnTo>
                      <a:pt x="8307" y="6788"/>
                    </a:lnTo>
                    <a:lnTo>
                      <a:pt x="7476" y="6788"/>
                    </a:lnTo>
                    <a:lnTo>
                      <a:pt x="5815" y="8022"/>
                    </a:lnTo>
                    <a:lnTo>
                      <a:pt x="5815" y="9874"/>
                    </a:lnTo>
                    <a:lnTo>
                      <a:pt x="4153" y="11108"/>
                    </a:lnTo>
                    <a:lnTo>
                      <a:pt x="3323" y="11108"/>
                    </a:lnTo>
                    <a:lnTo>
                      <a:pt x="3323" y="11725"/>
                    </a:lnTo>
                    <a:lnTo>
                      <a:pt x="2492" y="12342"/>
                    </a:lnTo>
                    <a:lnTo>
                      <a:pt x="2492" y="12960"/>
                    </a:lnTo>
                    <a:lnTo>
                      <a:pt x="1661" y="13577"/>
                    </a:lnTo>
                    <a:lnTo>
                      <a:pt x="830" y="13577"/>
                    </a:lnTo>
                    <a:lnTo>
                      <a:pt x="0" y="12960"/>
                    </a:lnTo>
                    <a:lnTo>
                      <a:pt x="0" y="13577"/>
                    </a:lnTo>
                    <a:lnTo>
                      <a:pt x="3323" y="16045"/>
                    </a:lnTo>
                    <a:lnTo>
                      <a:pt x="5815" y="19748"/>
                    </a:lnTo>
                    <a:lnTo>
                      <a:pt x="6646" y="19748"/>
                    </a:lnTo>
                    <a:lnTo>
                      <a:pt x="7476" y="19131"/>
                    </a:lnTo>
                    <a:lnTo>
                      <a:pt x="8307" y="19131"/>
                    </a:lnTo>
                    <a:lnTo>
                      <a:pt x="9969" y="19748"/>
                    </a:lnTo>
                    <a:lnTo>
                      <a:pt x="10800" y="20365"/>
                    </a:lnTo>
                    <a:lnTo>
                      <a:pt x="17446" y="20365"/>
                    </a:lnTo>
                    <a:lnTo>
                      <a:pt x="18276" y="20982"/>
                    </a:lnTo>
                    <a:lnTo>
                      <a:pt x="19938" y="20982"/>
                    </a:lnTo>
                    <a:lnTo>
                      <a:pt x="19938" y="21600"/>
                    </a:lnTo>
                    <a:lnTo>
                      <a:pt x="21599" y="2160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21" name="AutoShape 113">
                <a:extLst>
                  <a:ext uri="{FF2B5EF4-FFF2-40B4-BE49-F238E27FC236}">
                    <a16:creationId xmlns:a16="http://schemas.microsoft.com/office/drawing/2014/main" id="{675521F3-0591-42BE-8098-3EE51B313CF6}"/>
                  </a:ext>
                </a:extLst>
              </p:cNvPr>
              <p:cNvSpPr>
                <a:spLocks/>
              </p:cNvSpPr>
              <p:nvPr/>
            </p:nvSpPr>
            <p:spPr bwMode="auto">
              <a:xfrm>
                <a:off x="-1" y="0"/>
                <a:ext cx="87065" cy="98053"/>
              </a:xfrm>
              <a:custGeom>
                <a:avLst/>
                <a:gdLst>
                  <a:gd name="T0" fmla="*/ 43532 w 21600"/>
                  <a:gd name="T1" fmla="*/ 49027 h 21600"/>
                  <a:gd name="T2" fmla="*/ 43532 w 21600"/>
                  <a:gd name="T3" fmla="*/ 49027 h 21600"/>
                  <a:gd name="T4" fmla="*/ 43532 w 21600"/>
                  <a:gd name="T5" fmla="*/ 49027 h 21600"/>
                  <a:gd name="T6" fmla="*/ 43532 w 21600"/>
                  <a:gd name="T7" fmla="*/ 490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1675"/>
                    </a:moveTo>
                    <a:lnTo>
                      <a:pt x="20879" y="12259"/>
                    </a:lnTo>
                    <a:lnTo>
                      <a:pt x="20159" y="13427"/>
                    </a:lnTo>
                    <a:lnTo>
                      <a:pt x="19439" y="14010"/>
                    </a:lnTo>
                    <a:lnTo>
                      <a:pt x="16559" y="15178"/>
                    </a:lnTo>
                    <a:lnTo>
                      <a:pt x="15839" y="15178"/>
                    </a:lnTo>
                    <a:lnTo>
                      <a:pt x="15119" y="15762"/>
                    </a:lnTo>
                    <a:lnTo>
                      <a:pt x="14399" y="16929"/>
                    </a:lnTo>
                    <a:lnTo>
                      <a:pt x="12959" y="18097"/>
                    </a:lnTo>
                    <a:lnTo>
                      <a:pt x="11519" y="18097"/>
                    </a:lnTo>
                    <a:lnTo>
                      <a:pt x="10800" y="18681"/>
                    </a:lnTo>
                    <a:lnTo>
                      <a:pt x="9360" y="19264"/>
                    </a:lnTo>
                    <a:lnTo>
                      <a:pt x="8639" y="19848"/>
                    </a:lnTo>
                    <a:lnTo>
                      <a:pt x="5759" y="21600"/>
                    </a:lnTo>
                    <a:lnTo>
                      <a:pt x="3600" y="20432"/>
                    </a:lnTo>
                    <a:lnTo>
                      <a:pt x="2160" y="19264"/>
                    </a:lnTo>
                    <a:lnTo>
                      <a:pt x="0" y="15762"/>
                    </a:lnTo>
                    <a:lnTo>
                      <a:pt x="720" y="15762"/>
                    </a:lnTo>
                    <a:lnTo>
                      <a:pt x="720" y="14594"/>
                    </a:lnTo>
                    <a:lnTo>
                      <a:pt x="1440" y="14010"/>
                    </a:lnTo>
                    <a:lnTo>
                      <a:pt x="2160" y="12843"/>
                    </a:lnTo>
                    <a:lnTo>
                      <a:pt x="2880" y="12259"/>
                    </a:lnTo>
                    <a:lnTo>
                      <a:pt x="2880" y="10508"/>
                    </a:lnTo>
                    <a:lnTo>
                      <a:pt x="2160" y="9924"/>
                    </a:lnTo>
                    <a:lnTo>
                      <a:pt x="2160" y="8172"/>
                    </a:lnTo>
                    <a:lnTo>
                      <a:pt x="11519" y="8172"/>
                    </a:lnTo>
                    <a:lnTo>
                      <a:pt x="11519" y="5254"/>
                    </a:lnTo>
                    <a:lnTo>
                      <a:pt x="7919" y="2335"/>
                    </a:lnTo>
                    <a:lnTo>
                      <a:pt x="9360" y="2335"/>
                    </a:lnTo>
                    <a:lnTo>
                      <a:pt x="9360" y="0"/>
                    </a:lnTo>
                    <a:lnTo>
                      <a:pt x="16559" y="0"/>
                    </a:lnTo>
                    <a:lnTo>
                      <a:pt x="16559" y="9340"/>
                    </a:lnTo>
                    <a:lnTo>
                      <a:pt x="19439" y="9340"/>
                    </a:lnTo>
                    <a:lnTo>
                      <a:pt x="19439" y="10508"/>
                    </a:lnTo>
                    <a:lnTo>
                      <a:pt x="20159" y="11091"/>
                    </a:lnTo>
                    <a:lnTo>
                      <a:pt x="21599" y="11675"/>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22" name="AutoShape 114">
                <a:extLst>
                  <a:ext uri="{FF2B5EF4-FFF2-40B4-BE49-F238E27FC236}">
                    <a16:creationId xmlns:a16="http://schemas.microsoft.com/office/drawing/2014/main" id="{78D39FBB-DB53-4709-8CE3-B53E03D40013}"/>
                  </a:ext>
                </a:extLst>
              </p:cNvPr>
              <p:cNvSpPr>
                <a:spLocks/>
              </p:cNvSpPr>
              <p:nvPr/>
            </p:nvSpPr>
            <p:spPr bwMode="auto">
              <a:xfrm>
                <a:off x="106850" y="148404"/>
                <a:ext cx="69916" cy="53002"/>
              </a:xfrm>
              <a:custGeom>
                <a:avLst/>
                <a:gdLst>
                  <a:gd name="T0" fmla="*/ 34958 w 21600"/>
                  <a:gd name="T1" fmla="*/ 26501 h 21600"/>
                  <a:gd name="T2" fmla="*/ 34958 w 21600"/>
                  <a:gd name="T3" fmla="*/ 26501 h 21600"/>
                  <a:gd name="T4" fmla="*/ 34958 w 21600"/>
                  <a:gd name="T5" fmla="*/ 26501 h 21600"/>
                  <a:gd name="T6" fmla="*/ 34958 w 21600"/>
                  <a:gd name="T7" fmla="*/ 2650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8639"/>
                    </a:moveTo>
                    <a:lnTo>
                      <a:pt x="20700" y="7559"/>
                    </a:lnTo>
                    <a:lnTo>
                      <a:pt x="19799" y="7559"/>
                    </a:lnTo>
                    <a:lnTo>
                      <a:pt x="18000" y="5399"/>
                    </a:lnTo>
                    <a:lnTo>
                      <a:pt x="18000" y="4319"/>
                    </a:lnTo>
                    <a:lnTo>
                      <a:pt x="17099" y="3239"/>
                    </a:lnTo>
                    <a:lnTo>
                      <a:pt x="15300" y="3239"/>
                    </a:lnTo>
                    <a:lnTo>
                      <a:pt x="13500" y="2159"/>
                    </a:lnTo>
                    <a:lnTo>
                      <a:pt x="12599" y="2159"/>
                    </a:lnTo>
                    <a:lnTo>
                      <a:pt x="11699" y="1079"/>
                    </a:lnTo>
                    <a:lnTo>
                      <a:pt x="5400" y="1079"/>
                    </a:lnTo>
                    <a:lnTo>
                      <a:pt x="4500" y="0"/>
                    </a:lnTo>
                    <a:lnTo>
                      <a:pt x="0" y="0"/>
                    </a:lnTo>
                    <a:lnTo>
                      <a:pt x="900" y="1079"/>
                    </a:lnTo>
                    <a:lnTo>
                      <a:pt x="900" y="8639"/>
                    </a:lnTo>
                    <a:lnTo>
                      <a:pt x="1800" y="10800"/>
                    </a:lnTo>
                    <a:lnTo>
                      <a:pt x="3600" y="12959"/>
                    </a:lnTo>
                    <a:lnTo>
                      <a:pt x="4500" y="11880"/>
                    </a:lnTo>
                    <a:lnTo>
                      <a:pt x="3600" y="10800"/>
                    </a:lnTo>
                    <a:lnTo>
                      <a:pt x="3600" y="9719"/>
                    </a:lnTo>
                    <a:lnTo>
                      <a:pt x="2700" y="9719"/>
                    </a:lnTo>
                    <a:lnTo>
                      <a:pt x="3600" y="8639"/>
                    </a:lnTo>
                    <a:lnTo>
                      <a:pt x="4500" y="9719"/>
                    </a:lnTo>
                    <a:lnTo>
                      <a:pt x="6300" y="10800"/>
                    </a:lnTo>
                    <a:lnTo>
                      <a:pt x="10800" y="16200"/>
                    </a:lnTo>
                    <a:lnTo>
                      <a:pt x="9900" y="16200"/>
                    </a:lnTo>
                    <a:lnTo>
                      <a:pt x="9900" y="18359"/>
                    </a:lnTo>
                    <a:lnTo>
                      <a:pt x="10800" y="19439"/>
                    </a:lnTo>
                    <a:lnTo>
                      <a:pt x="11699" y="19439"/>
                    </a:lnTo>
                    <a:lnTo>
                      <a:pt x="11699" y="18359"/>
                    </a:lnTo>
                    <a:lnTo>
                      <a:pt x="12599" y="18359"/>
                    </a:lnTo>
                    <a:lnTo>
                      <a:pt x="12599" y="19439"/>
                    </a:lnTo>
                    <a:lnTo>
                      <a:pt x="14400" y="21600"/>
                    </a:lnTo>
                    <a:lnTo>
                      <a:pt x="15300" y="20520"/>
                    </a:lnTo>
                    <a:lnTo>
                      <a:pt x="16200" y="20520"/>
                    </a:lnTo>
                    <a:lnTo>
                      <a:pt x="17099" y="19439"/>
                    </a:lnTo>
                    <a:lnTo>
                      <a:pt x="18000" y="17279"/>
                    </a:lnTo>
                    <a:lnTo>
                      <a:pt x="18000" y="15119"/>
                    </a:lnTo>
                    <a:lnTo>
                      <a:pt x="18900" y="12959"/>
                    </a:lnTo>
                    <a:lnTo>
                      <a:pt x="19799" y="11880"/>
                    </a:lnTo>
                    <a:lnTo>
                      <a:pt x="21599" y="863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23" name="AutoShape 115">
                <a:extLst>
                  <a:ext uri="{FF2B5EF4-FFF2-40B4-BE49-F238E27FC236}">
                    <a16:creationId xmlns:a16="http://schemas.microsoft.com/office/drawing/2014/main" id="{FD9AA9B3-B8AC-4011-B40B-BB00706EFF68}"/>
                  </a:ext>
                </a:extLst>
              </p:cNvPr>
              <p:cNvSpPr>
                <a:spLocks/>
              </p:cNvSpPr>
              <p:nvPr/>
            </p:nvSpPr>
            <p:spPr bwMode="auto">
              <a:xfrm>
                <a:off x="156978" y="172254"/>
                <a:ext cx="118724" cy="39752"/>
              </a:xfrm>
              <a:custGeom>
                <a:avLst/>
                <a:gdLst>
                  <a:gd name="T0" fmla="*/ 59362 w 21600"/>
                  <a:gd name="T1" fmla="*/ 19876 h 21600"/>
                  <a:gd name="T2" fmla="*/ 59362 w 21600"/>
                  <a:gd name="T3" fmla="*/ 19876 h 21600"/>
                  <a:gd name="T4" fmla="*/ 59362 w 21600"/>
                  <a:gd name="T5" fmla="*/ 19876 h 21600"/>
                  <a:gd name="T6" fmla="*/ 59362 w 21600"/>
                  <a:gd name="T7" fmla="*/ 1987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214" y="0"/>
                    </a:moveTo>
                    <a:lnTo>
                      <a:pt x="3160" y="4319"/>
                    </a:lnTo>
                    <a:lnTo>
                      <a:pt x="2107" y="7200"/>
                    </a:lnTo>
                    <a:lnTo>
                      <a:pt x="1053" y="12960"/>
                    </a:lnTo>
                    <a:lnTo>
                      <a:pt x="526" y="14400"/>
                    </a:lnTo>
                    <a:lnTo>
                      <a:pt x="0" y="14400"/>
                    </a:lnTo>
                    <a:lnTo>
                      <a:pt x="1580" y="15840"/>
                    </a:lnTo>
                    <a:lnTo>
                      <a:pt x="2107" y="15840"/>
                    </a:lnTo>
                    <a:lnTo>
                      <a:pt x="2634" y="14400"/>
                    </a:lnTo>
                    <a:lnTo>
                      <a:pt x="4214" y="14400"/>
                    </a:lnTo>
                    <a:lnTo>
                      <a:pt x="5795" y="12960"/>
                    </a:lnTo>
                    <a:lnTo>
                      <a:pt x="9482" y="12960"/>
                    </a:lnTo>
                    <a:lnTo>
                      <a:pt x="10536" y="14400"/>
                    </a:lnTo>
                    <a:lnTo>
                      <a:pt x="13170" y="21600"/>
                    </a:lnTo>
                    <a:lnTo>
                      <a:pt x="13170" y="20160"/>
                    </a:lnTo>
                    <a:lnTo>
                      <a:pt x="14751" y="20160"/>
                    </a:lnTo>
                    <a:lnTo>
                      <a:pt x="14751" y="18720"/>
                    </a:lnTo>
                    <a:lnTo>
                      <a:pt x="13697" y="15840"/>
                    </a:lnTo>
                    <a:lnTo>
                      <a:pt x="14224" y="14400"/>
                    </a:lnTo>
                    <a:lnTo>
                      <a:pt x="15278" y="12960"/>
                    </a:lnTo>
                    <a:lnTo>
                      <a:pt x="15804" y="12960"/>
                    </a:lnTo>
                    <a:lnTo>
                      <a:pt x="16331" y="11520"/>
                    </a:lnTo>
                    <a:lnTo>
                      <a:pt x="16331" y="10080"/>
                    </a:lnTo>
                    <a:lnTo>
                      <a:pt x="16858" y="10080"/>
                    </a:lnTo>
                    <a:lnTo>
                      <a:pt x="16858" y="8639"/>
                    </a:lnTo>
                    <a:lnTo>
                      <a:pt x="17912" y="8639"/>
                    </a:lnTo>
                    <a:lnTo>
                      <a:pt x="18439" y="7200"/>
                    </a:lnTo>
                    <a:lnTo>
                      <a:pt x="18965" y="8639"/>
                    </a:lnTo>
                    <a:lnTo>
                      <a:pt x="20019" y="10080"/>
                    </a:lnTo>
                    <a:lnTo>
                      <a:pt x="21073" y="12960"/>
                    </a:lnTo>
                    <a:lnTo>
                      <a:pt x="21600" y="10080"/>
                    </a:lnTo>
                    <a:lnTo>
                      <a:pt x="21073" y="8639"/>
                    </a:lnTo>
                    <a:lnTo>
                      <a:pt x="21073" y="7200"/>
                    </a:lnTo>
                    <a:lnTo>
                      <a:pt x="21600" y="5760"/>
                    </a:lnTo>
                    <a:lnTo>
                      <a:pt x="19492" y="2880"/>
                    </a:lnTo>
                    <a:lnTo>
                      <a:pt x="16331" y="2880"/>
                    </a:lnTo>
                    <a:lnTo>
                      <a:pt x="13170" y="5760"/>
                    </a:lnTo>
                    <a:lnTo>
                      <a:pt x="12117" y="5760"/>
                    </a:lnTo>
                    <a:lnTo>
                      <a:pt x="11590" y="7200"/>
                    </a:lnTo>
                    <a:lnTo>
                      <a:pt x="10536" y="7200"/>
                    </a:lnTo>
                    <a:lnTo>
                      <a:pt x="9482" y="5760"/>
                    </a:lnTo>
                    <a:lnTo>
                      <a:pt x="8429" y="5760"/>
                    </a:lnTo>
                    <a:lnTo>
                      <a:pt x="8429" y="4319"/>
                    </a:lnTo>
                    <a:lnTo>
                      <a:pt x="7902" y="4319"/>
                    </a:lnTo>
                    <a:lnTo>
                      <a:pt x="6848" y="2880"/>
                    </a:lnTo>
                    <a:lnTo>
                      <a:pt x="4214"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24" name="AutoShape 116">
                <a:extLst>
                  <a:ext uri="{FF2B5EF4-FFF2-40B4-BE49-F238E27FC236}">
                    <a16:creationId xmlns:a16="http://schemas.microsoft.com/office/drawing/2014/main" id="{E9A48FF2-EBDC-44C2-86F3-97F304EBC520}"/>
                  </a:ext>
                </a:extLst>
              </p:cNvPr>
              <p:cNvSpPr>
                <a:spLocks/>
              </p:cNvSpPr>
              <p:nvPr/>
            </p:nvSpPr>
            <p:spPr bwMode="auto">
              <a:xfrm>
                <a:off x="43531" y="53001"/>
                <a:ext cx="118724" cy="60953"/>
              </a:xfrm>
              <a:custGeom>
                <a:avLst/>
                <a:gdLst>
                  <a:gd name="T0" fmla="*/ 59362 w 21600"/>
                  <a:gd name="T1" fmla="*/ 30477 h 21600"/>
                  <a:gd name="T2" fmla="*/ 59362 w 21600"/>
                  <a:gd name="T3" fmla="*/ 30477 h 21600"/>
                  <a:gd name="T4" fmla="*/ 59362 w 21600"/>
                  <a:gd name="T5" fmla="*/ 30477 h 21600"/>
                  <a:gd name="T6" fmla="*/ 59362 w 21600"/>
                  <a:gd name="T7" fmla="*/ 304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3756"/>
                    </a:moveTo>
                    <a:lnTo>
                      <a:pt x="18965" y="3756"/>
                    </a:lnTo>
                    <a:lnTo>
                      <a:pt x="18439" y="4695"/>
                    </a:lnTo>
                    <a:lnTo>
                      <a:pt x="17912" y="3756"/>
                    </a:lnTo>
                    <a:lnTo>
                      <a:pt x="17385" y="3756"/>
                    </a:lnTo>
                    <a:lnTo>
                      <a:pt x="16331" y="5634"/>
                    </a:lnTo>
                    <a:lnTo>
                      <a:pt x="15804" y="8452"/>
                    </a:lnTo>
                    <a:lnTo>
                      <a:pt x="15278" y="10330"/>
                    </a:lnTo>
                    <a:lnTo>
                      <a:pt x="14751" y="11269"/>
                    </a:lnTo>
                    <a:lnTo>
                      <a:pt x="14224" y="13147"/>
                    </a:lnTo>
                    <a:lnTo>
                      <a:pt x="13170" y="14086"/>
                    </a:lnTo>
                    <a:lnTo>
                      <a:pt x="12643" y="14086"/>
                    </a:lnTo>
                    <a:lnTo>
                      <a:pt x="11590" y="15965"/>
                    </a:lnTo>
                    <a:lnTo>
                      <a:pt x="11590" y="18782"/>
                    </a:lnTo>
                    <a:lnTo>
                      <a:pt x="10536" y="20660"/>
                    </a:lnTo>
                    <a:lnTo>
                      <a:pt x="10009" y="20660"/>
                    </a:lnTo>
                    <a:lnTo>
                      <a:pt x="10009" y="21600"/>
                    </a:lnTo>
                    <a:lnTo>
                      <a:pt x="9482" y="21600"/>
                    </a:lnTo>
                    <a:lnTo>
                      <a:pt x="8956" y="20660"/>
                    </a:lnTo>
                    <a:lnTo>
                      <a:pt x="8956" y="19721"/>
                    </a:lnTo>
                    <a:lnTo>
                      <a:pt x="8429" y="19721"/>
                    </a:lnTo>
                    <a:lnTo>
                      <a:pt x="8429" y="20660"/>
                    </a:lnTo>
                    <a:lnTo>
                      <a:pt x="7902" y="20660"/>
                    </a:lnTo>
                    <a:lnTo>
                      <a:pt x="7902" y="15965"/>
                    </a:lnTo>
                    <a:lnTo>
                      <a:pt x="7375" y="15026"/>
                    </a:lnTo>
                    <a:lnTo>
                      <a:pt x="6848" y="15026"/>
                    </a:lnTo>
                    <a:lnTo>
                      <a:pt x="6321" y="14086"/>
                    </a:lnTo>
                    <a:lnTo>
                      <a:pt x="4741" y="14086"/>
                    </a:lnTo>
                    <a:lnTo>
                      <a:pt x="4214" y="15026"/>
                    </a:lnTo>
                    <a:lnTo>
                      <a:pt x="3687" y="15026"/>
                    </a:lnTo>
                    <a:lnTo>
                      <a:pt x="3160" y="14086"/>
                    </a:lnTo>
                    <a:lnTo>
                      <a:pt x="3160" y="13147"/>
                    </a:lnTo>
                    <a:lnTo>
                      <a:pt x="2634" y="13147"/>
                    </a:lnTo>
                    <a:lnTo>
                      <a:pt x="1580" y="11269"/>
                    </a:lnTo>
                    <a:lnTo>
                      <a:pt x="0" y="11269"/>
                    </a:lnTo>
                    <a:lnTo>
                      <a:pt x="526" y="10330"/>
                    </a:lnTo>
                    <a:lnTo>
                      <a:pt x="1580" y="10330"/>
                    </a:lnTo>
                    <a:lnTo>
                      <a:pt x="2634" y="8452"/>
                    </a:lnTo>
                    <a:lnTo>
                      <a:pt x="3160" y="6573"/>
                    </a:lnTo>
                    <a:lnTo>
                      <a:pt x="3687" y="5634"/>
                    </a:lnTo>
                    <a:lnTo>
                      <a:pt x="4214" y="5634"/>
                    </a:lnTo>
                    <a:lnTo>
                      <a:pt x="6321" y="3756"/>
                    </a:lnTo>
                    <a:lnTo>
                      <a:pt x="6848" y="1878"/>
                    </a:lnTo>
                    <a:lnTo>
                      <a:pt x="7902" y="0"/>
                    </a:lnTo>
                    <a:lnTo>
                      <a:pt x="16858" y="0"/>
                    </a:lnTo>
                    <a:lnTo>
                      <a:pt x="18439" y="939"/>
                    </a:lnTo>
                    <a:lnTo>
                      <a:pt x="21073" y="939"/>
                    </a:lnTo>
                    <a:lnTo>
                      <a:pt x="21073" y="1878"/>
                    </a:lnTo>
                    <a:lnTo>
                      <a:pt x="21600" y="1878"/>
                    </a:lnTo>
                    <a:lnTo>
                      <a:pt x="21600" y="3756"/>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25" name="AutoShape 117">
                <a:extLst>
                  <a:ext uri="{FF2B5EF4-FFF2-40B4-BE49-F238E27FC236}">
                    <a16:creationId xmlns:a16="http://schemas.microsoft.com/office/drawing/2014/main" id="{6D9B5ED8-3C5E-482E-A4A7-39B04C5C7EBA}"/>
                  </a:ext>
                </a:extLst>
              </p:cNvPr>
              <p:cNvSpPr>
                <a:spLocks/>
              </p:cNvSpPr>
              <p:nvPr/>
            </p:nvSpPr>
            <p:spPr bwMode="auto">
              <a:xfrm>
                <a:off x="26382" y="84802"/>
                <a:ext cx="63320" cy="31802"/>
              </a:xfrm>
              <a:custGeom>
                <a:avLst/>
                <a:gdLst>
                  <a:gd name="T0" fmla="*/ 31660 w 21600"/>
                  <a:gd name="T1" fmla="*/ 15901 h 21600"/>
                  <a:gd name="T2" fmla="*/ 31660 w 21600"/>
                  <a:gd name="T3" fmla="*/ 15901 h 21600"/>
                  <a:gd name="T4" fmla="*/ 31660 w 21600"/>
                  <a:gd name="T5" fmla="*/ 15901 h 21600"/>
                  <a:gd name="T6" fmla="*/ 31660 w 21600"/>
                  <a:gd name="T7" fmla="*/ 1590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8000"/>
                    </a:moveTo>
                    <a:lnTo>
                      <a:pt x="20618" y="19800"/>
                    </a:lnTo>
                    <a:lnTo>
                      <a:pt x="19636" y="19800"/>
                    </a:lnTo>
                    <a:lnTo>
                      <a:pt x="19636" y="21600"/>
                    </a:lnTo>
                    <a:lnTo>
                      <a:pt x="15709" y="19800"/>
                    </a:lnTo>
                    <a:lnTo>
                      <a:pt x="12763" y="19800"/>
                    </a:lnTo>
                    <a:lnTo>
                      <a:pt x="9818" y="18000"/>
                    </a:lnTo>
                    <a:lnTo>
                      <a:pt x="7854" y="16200"/>
                    </a:lnTo>
                    <a:lnTo>
                      <a:pt x="5890" y="16200"/>
                    </a:lnTo>
                    <a:lnTo>
                      <a:pt x="5890" y="14400"/>
                    </a:lnTo>
                    <a:lnTo>
                      <a:pt x="2945" y="12600"/>
                    </a:lnTo>
                    <a:lnTo>
                      <a:pt x="981" y="10800"/>
                    </a:lnTo>
                    <a:lnTo>
                      <a:pt x="0" y="9000"/>
                    </a:lnTo>
                    <a:lnTo>
                      <a:pt x="3927" y="3599"/>
                    </a:lnTo>
                    <a:lnTo>
                      <a:pt x="5890" y="0"/>
                    </a:lnTo>
                    <a:lnTo>
                      <a:pt x="7854" y="0"/>
                    </a:lnTo>
                    <a:lnTo>
                      <a:pt x="11781" y="3599"/>
                    </a:lnTo>
                    <a:lnTo>
                      <a:pt x="11781" y="5399"/>
                    </a:lnTo>
                    <a:lnTo>
                      <a:pt x="12763" y="5399"/>
                    </a:lnTo>
                    <a:lnTo>
                      <a:pt x="12763" y="7200"/>
                    </a:lnTo>
                    <a:lnTo>
                      <a:pt x="14727" y="7200"/>
                    </a:lnTo>
                    <a:lnTo>
                      <a:pt x="15709" y="5399"/>
                    </a:lnTo>
                    <a:lnTo>
                      <a:pt x="18654" y="5399"/>
                    </a:lnTo>
                    <a:lnTo>
                      <a:pt x="21599" y="10800"/>
                    </a:lnTo>
                    <a:lnTo>
                      <a:pt x="21599" y="1800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26" name="AutoShape 118">
                <a:extLst>
                  <a:ext uri="{FF2B5EF4-FFF2-40B4-BE49-F238E27FC236}">
                    <a16:creationId xmlns:a16="http://schemas.microsoft.com/office/drawing/2014/main" id="{6DA928FE-CF45-4FED-AEF6-AB99DC056923}"/>
                  </a:ext>
                </a:extLst>
              </p:cNvPr>
              <p:cNvSpPr>
                <a:spLocks/>
              </p:cNvSpPr>
              <p:nvPr/>
            </p:nvSpPr>
            <p:spPr bwMode="auto">
              <a:xfrm>
                <a:off x="639785" y="919575"/>
                <a:ext cx="113448" cy="119254"/>
              </a:xfrm>
              <a:custGeom>
                <a:avLst/>
                <a:gdLst>
                  <a:gd name="T0" fmla="*/ 56724 w 21600"/>
                  <a:gd name="T1" fmla="*/ 59627 h 21600"/>
                  <a:gd name="T2" fmla="*/ 56724 w 21600"/>
                  <a:gd name="T3" fmla="*/ 59627 h 21600"/>
                  <a:gd name="T4" fmla="*/ 56724 w 21600"/>
                  <a:gd name="T5" fmla="*/ 59627 h 21600"/>
                  <a:gd name="T6" fmla="*/ 56724 w 21600"/>
                  <a:gd name="T7" fmla="*/ 596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1999"/>
                    </a:moveTo>
                    <a:lnTo>
                      <a:pt x="16615" y="7679"/>
                    </a:lnTo>
                    <a:lnTo>
                      <a:pt x="16615" y="7200"/>
                    </a:lnTo>
                    <a:lnTo>
                      <a:pt x="15507" y="6240"/>
                    </a:lnTo>
                    <a:lnTo>
                      <a:pt x="12184" y="4800"/>
                    </a:lnTo>
                    <a:lnTo>
                      <a:pt x="9969" y="4320"/>
                    </a:lnTo>
                    <a:lnTo>
                      <a:pt x="7753" y="2400"/>
                    </a:lnTo>
                    <a:lnTo>
                      <a:pt x="7753" y="1920"/>
                    </a:lnTo>
                    <a:lnTo>
                      <a:pt x="6646" y="960"/>
                    </a:lnTo>
                    <a:lnTo>
                      <a:pt x="4430" y="0"/>
                    </a:lnTo>
                    <a:lnTo>
                      <a:pt x="3323" y="480"/>
                    </a:lnTo>
                    <a:lnTo>
                      <a:pt x="2215" y="2400"/>
                    </a:lnTo>
                    <a:lnTo>
                      <a:pt x="1107" y="3360"/>
                    </a:lnTo>
                    <a:lnTo>
                      <a:pt x="553" y="4800"/>
                    </a:lnTo>
                    <a:lnTo>
                      <a:pt x="0" y="7679"/>
                    </a:lnTo>
                    <a:lnTo>
                      <a:pt x="0" y="10560"/>
                    </a:lnTo>
                    <a:lnTo>
                      <a:pt x="553" y="12479"/>
                    </a:lnTo>
                    <a:lnTo>
                      <a:pt x="553" y="17279"/>
                    </a:lnTo>
                    <a:lnTo>
                      <a:pt x="1107" y="18719"/>
                    </a:lnTo>
                    <a:lnTo>
                      <a:pt x="1661" y="19679"/>
                    </a:lnTo>
                    <a:lnTo>
                      <a:pt x="3876" y="21599"/>
                    </a:lnTo>
                    <a:lnTo>
                      <a:pt x="11630" y="21599"/>
                    </a:lnTo>
                    <a:lnTo>
                      <a:pt x="13846" y="21120"/>
                    </a:lnTo>
                    <a:lnTo>
                      <a:pt x="14400" y="20639"/>
                    </a:lnTo>
                    <a:lnTo>
                      <a:pt x="18830" y="18719"/>
                    </a:lnTo>
                    <a:lnTo>
                      <a:pt x="19384" y="18239"/>
                    </a:lnTo>
                    <a:lnTo>
                      <a:pt x="21599" y="1199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grpSp>
        <p:grpSp>
          <p:nvGrpSpPr>
            <p:cNvPr id="8" name="Group 119">
              <a:extLst>
                <a:ext uri="{FF2B5EF4-FFF2-40B4-BE49-F238E27FC236}">
                  <a16:creationId xmlns:a16="http://schemas.microsoft.com/office/drawing/2014/main" id="{42E8E8C3-6F99-480E-8AC9-D11003ADF8E8}"/>
                </a:ext>
              </a:extLst>
            </p:cNvPr>
            <p:cNvGrpSpPr>
              <a:grpSpLocks/>
            </p:cNvGrpSpPr>
            <p:nvPr/>
          </p:nvGrpSpPr>
          <p:grpSpPr bwMode="auto">
            <a:xfrm>
              <a:off x="2631690" y="1582112"/>
              <a:ext cx="1275612" cy="1335647"/>
              <a:chOff x="-1" y="-1"/>
              <a:chExt cx="1275612" cy="1335648"/>
            </a:xfrm>
            <a:grpFill/>
          </p:grpSpPr>
          <p:sp>
            <p:nvSpPr>
              <p:cNvPr id="58" name="AutoShape 120">
                <a:extLst>
                  <a:ext uri="{FF2B5EF4-FFF2-40B4-BE49-F238E27FC236}">
                    <a16:creationId xmlns:a16="http://schemas.microsoft.com/office/drawing/2014/main" id="{957B8EFD-830A-4A75-B84E-0D1AC29DA2D1}"/>
                  </a:ext>
                </a:extLst>
              </p:cNvPr>
              <p:cNvSpPr>
                <a:spLocks/>
              </p:cNvSpPr>
              <p:nvPr/>
            </p:nvSpPr>
            <p:spPr bwMode="auto">
              <a:xfrm>
                <a:off x="961654" y="92753"/>
                <a:ext cx="31661" cy="82154"/>
              </a:xfrm>
              <a:custGeom>
                <a:avLst/>
                <a:gdLst>
                  <a:gd name="T0" fmla="*/ 15830 w 21600"/>
                  <a:gd name="T1" fmla="*/ 41077 h 21600"/>
                  <a:gd name="T2" fmla="*/ 15830 w 21600"/>
                  <a:gd name="T3" fmla="*/ 41077 h 21600"/>
                  <a:gd name="T4" fmla="*/ 15830 w 21600"/>
                  <a:gd name="T5" fmla="*/ 41077 h 21600"/>
                  <a:gd name="T6" fmla="*/ 15830 w 21600"/>
                  <a:gd name="T7" fmla="*/ 410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0"/>
                    </a:moveTo>
                    <a:lnTo>
                      <a:pt x="15709" y="696"/>
                    </a:lnTo>
                    <a:lnTo>
                      <a:pt x="15709" y="2787"/>
                    </a:lnTo>
                    <a:lnTo>
                      <a:pt x="13745" y="4180"/>
                    </a:lnTo>
                    <a:lnTo>
                      <a:pt x="13745" y="5574"/>
                    </a:lnTo>
                    <a:lnTo>
                      <a:pt x="11781" y="6967"/>
                    </a:lnTo>
                    <a:lnTo>
                      <a:pt x="7854" y="8361"/>
                    </a:lnTo>
                    <a:lnTo>
                      <a:pt x="0" y="10451"/>
                    </a:lnTo>
                    <a:lnTo>
                      <a:pt x="1963" y="11148"/>
                    </a:lnTo>
                    <a:lnTo>
                      <a:pt x="3927" y="13238"/>
                    </a:lnTo>
                    <a:lnTo>
                      <a:pt x="7854" y="16722"/>
                    </a:lnTo>
                    <a:lnTo>
                      <a:pt x="17672" y="21600"/>
                    </a:lnTo>
                    <a:lnTo>
                      <a:pt x="17672" y="15329"/>
                    </a:lnTo>
                    <a:lnTo>
                      <a:pt x="19636" y="13935"/>
                    </a:lnTo>
                    <a:lnTo>
                      <a:pt x="19636" y="11845"/>
                    </a:lnTo>
                    <a:lnTo>
                      <a:pt x="21600" y="11148"/>
                    </a:lnTo>
                    <a:lnTo>
                      <a:pt x="2160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59" name="AutoShape 121">
                <a:extLst>
                  <a:ext uri="{FF2B5EF4-FFF2-40B4-BE49-F238E27FC236}">
                    <a16:creationId xmlns:a16="http://schemas.microsoft.com/office/drawing/2014/main" id="{E8DB03A6-6B83-442E-B3CA-0C7BBB6EE186}"/>
                  </a:ext>
                </a:extLst>
              </p:cNvPr>
              <p:cNvSpPr>
                <a:spLocks/>
              </p:cNvSpPr>
              <p:nvPr/>
            </p:nvSpPr>
            <p:spPr bwMode="auto">
              <a:xfrm>
                <a:off x="308679" y="466416"/>
                <a:ext cx="38256" cy="140456"/>
              </a:xfrm>
              <a:custGeom>
                <a:avLst/>
                <a:gdLst>
                  <a:gd name="T0" fmla="*/ 19128 w 21600"/>
                  <a:gd name="T1" fmla="*/ 70228 h 21600"/>
                  <a:gd name="T2" fmla="*/ 19128 w 21600"/>
                  <a:gd name="T3" fmla="*/ 70228 h 21600"/>
                  <a:gd name="T4" fmla="*/ 19128 w 21600"/>
                  <a:gd name="T5" fmla="*/ 70228 h 21600"/>
                  <a:gd name="T6" fmla="*/ 19128 w 21600"/>
                  <a:gd name="T7" fmla="*/ 7022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407"/>
                    </a:moveTo>
                    <a:lnTo>
                      <a:pt x="3323" y="0"/>
                    </a:lnTo>
                    <a:lnTo>
                      <a:pt x="6646" y="407"/>
                    </a:lnTo>
                    <a:lnTo>
                      <a:pt x="11630" y="407"/>
                    </a:lnTo>
                    <a:lnTo>
                      <a:pt x="11630" y="2037"/>
                    </a:lnTo>
                    <a:lnTo>
                      <a:pt x="14953" y="2852"/>
                    </a:lnTo>
                    <a:lnTo>
                      <a:pt x="16615" y="3667"/>
                    </a:lnTo>
                    <a:lnTo>
                      <a:pt x="19938" y="4483"/>
                    </a:lnTo>
                    <a:lnTo>
                      <a:pt x="19938" y="5705"/>
                    </a:lnTo>
                    <a:lnTo>
                      <a:pt x="21600" y="7335"/>
                    </a:lnTo>
                    <a:lnTo>
                      <a:pt x="21600" y="19562"/>
                    </a:lnTo>
                    <a:lnTo>
                      <a:pt x="19938" y="19562"/>
                    </a:lnTo>
                    <a:lnTo>
                      <a:pt x="16615" y="19969"/>
                    </a:lnTo>
                    <a:lnTo>
                      <a:pt x="14953" y="20377"/>
                    </a:lnTo>
                    <a:lnTo>
                      <a:pt x="11630" y="20784"/>
                    </a:lnTo>
                    <a:lnTo>
                      <a:pt x="6646" y="21600"/>
                    </a:lnTo>
                    <a:lnTo>
                      <a:pt x="6646" y="20784"/>
                    </a:lnTo>
                    <a:lnTo>
                      <a:pt x="9969" y="15079"/>
                    </a:lnTo>
                    <a:lnTo>
                      <a:pt x="9969" y="12226"/>
                    </a:lnTo>
                    <a:lnTo>
                      <a:pt x="8307" y="9781"/>
                    </a:lnTo>
                    <a:lnTo>
                      <a:pt x="8307" y="6928"/>
                    </a:lnTo>
                    <a:lnTo>
                      <a:pt x="6646" y="5705"/>
                    </a:lnTo>
                    <a:lnTo>
                      <a:pt x="4984" y="2037"/>
                    </a:lnTo>
                    <a:lnTo>
                      <a:pt x="3323" y="2037"/>
                    </a:lnTo>
                    <a:lnTo>
                      <a:pt x="3323" y="1630"/>
                    </a:lnTo>
                    <a:lnTo>
                      <a:pt x="1661" y="815"/>
                    </a:lnTo>
                    <a:lnTo>
                      <a:pt x="1661" y="407"/>
                    </a:lnTo>
                    <a:lnTo>
                      <a:pt x="0" y="407"/>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60" name="AutoShape 122">
                <a:extLst>
                  <a:ext uri="{FF2B5EF4-FFF2-40B4-BE49-F238E27FC236}">
                    <a16:creationId xmlns:a16="http://schemas.microsoft.com/office/drawing/2014/main" id="{7B4BC778-DFD4-4A7C-8A5E-A10240396BDF}"/>
                  </a:ext>
                </a:extLst>
              </p:cNvPr>
              <p:cNvSpPr>
                <a:spLocks/>
              </p:cNvSpPr>
              <p:nvPr/>
            </p:nvSpPr>
            <p:spPr bwMode="auto">
              <a:xfrm>
                <a:off x="327147" y="458466"/>
                <a:ext cx="60681" cy="135155"/>
              </a:xfrm>
              <a:custGeom>
                <a:avLst/>
                <a:gdLst>
                  <a:gd name="T0" fmla="*/ 30341 w 21600"/>
                  <a:gd name="T1" fmla="*/ 67578 h 21600"/>
                  <a:gd name="T2" fmla="*/ 30341 w 21600"/>
                  <a:gd name="T3" fmla="*/ 67578 h 21600"/>
                  <a:gd name="T4" fmla="*/ 30341 w 21600"/>
                  <a:gd name="T5" fmla="*/ 67578 h 21600"/>
                  <a:gd name="T6" fmla="*/ 30341 w 21600"/>
                  <a:gd name="T7" fmla="*/ 675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200" y="21600"/>
                    </a:moveTo>
                    <a:lnTo>
                      <a:pt x="7200" y="7623"/>
                    </a:lnTo>
                    <a:lnTo>
                      <a:pt x="6171" y="6352"/>
                    </a:lnTo>
                    <a:lnTo>
                      <a:pt x="4114" y="5082"/>
                    </a:lnTo>
                    <a:lnTo>
                      <a:pt x="3085" y="4235"/>
                    </a:lnTo>
                    <a:lnTo>
                      <a:pt x="1028" y="3811"/>
                    </a:lnTo>
                    <a:lnTo>
                      <a:pt x="0" y="2541"/>
                    </a:lnTo>
                    <a:lnTo>
                      <a:pt x="1028" y="1694"/>
                    </a:lnTo>
                    <a:lnTo>
                      <a:pt x="7200" y="1694"/>
                    </a:lnTo>
                    <a:lnTo>
                      <a:pt x="8228" y="0"/>
                    </a:lnTo>
                    <a:lnTo>
                      <a:pt x="14400" y="2117"/>
                    </a:lnTo>
                    <a:lnTo>
                      <a:pt x="20571" y="4658"/>
                    </a:lnTo>
                    <a:lnTo>
                      <a:pt x="21599" y="7199"/>
                    </a:lnTo>
                    <a:lnTo>
                      <a:pt x="19542" y="10164"/>
                    </a:lnTo>
                    <a:lnTo>
                      <a:pt x="19542" y="11011"/>
                    </a:lnTo>
                    <a:lnTo>
                      <a:pt x="18514" y="13552"/>
                    </a:lnTo>
                    <a:lnTo>
                      <a:pt x="18514" y="17364"/>
                    </a:lnTo>
                    <a:lnTo>
                      <a:pt x="17485" y="20752"/>
                    </a:lnTo>
                    <a:lnTo>
                      <a:pt x="7200" y="2160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61" name="AutoShape 123">
                <a:extLst>
                  <a:ext uri="{FF2B5EF4-FFF2-40B4-BE49-F238E27FC236}">
                    <a16:creationId xmlns:a16="http://schemas.microsoft.com/office/drawing/2014/main" id="{0F2E769F-F83F-4A30-9D97-E89D71FEA2E6}"/>
                  </a:ext>
                </a:extLst>
              </p:cNvPr>
              <p:cNvSpPr>
                <a:spLocks/>
              </p:cNvSpPr>
              <p:nvPr/>
            </p:nvSpPr>
            <p:spPr bwMode="auto">
              <a:xfrm>
                <a:off x="375955" y="455815"/>
                <a:ext cx="212383" cy="159007"/>
              </a:xfrm>
              <a:custGeom>
                <a:avLst/>
                <a:gdLst>
                  <a:gd name="T0" fmla="*/ 106192 w 21600"/>
                  <a:gd name="T1" fmla="*/ 79504 h 21600"/>
                  <a:gd name="T2" fmla="*/ 106192 w 21600"/>
                  <a:gd name="T3" fmla="*/ 79504 h 21600"/>
                  <a:gd name="T4" fmla="*/ 106192 w 21600"/>
                  <a:gd name="T5" fmla="*/ 79504 h 21600"/>
                  <a:gd name="T6" fmla="*/ 106192 w 21600"/>
                  <a:gd name="T7" fmla="*/ 7950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0"/>
                    </a:moveTo>
                    <a:lnTo>
                      <a:pt x="20120" y="0"/>
                    </a:lnTo>
                    <a:lnTo>
                      <a:pt x="19528" y="359"/>
                    </a:lnTo>
                    <a:lnTo>
                      <a:pt x="18641" y="719"/>
                    </a:lnTo>
                    <a:lnTo>
                      <a:pt x="18345" y="1079"/>
                    </a:lnTo>
                    <a:lnTo>
                      <a:pt x="17753" y="1079"/>
                    </a:lnTo>
                    <a:lnTo>
                      <a:pt x="17753" y="1439"/>
                    </a:lnTo>
                    <a:lnTo>
                      <a:pt x="15978" y="359"/>
                    </a:lnTo>
                    <a:lnTo>
                      <a:pt x="14202" y="719"/>
                    </a:lnTo>
                    <a:lnTo>
                      <a:pt x="13019" y="1079"/>
                    </a:lnTo>
                    <a:lnTo>
                      <a:pt x="12427" y="1439"/>
                    </a:lnTo>
                    <a:lnTo>
                      <a:pt x="11835" y="1079"/>
                    </a:lnTo>
                    <a:lnTo>
                      <a:pt x="11243" y="1079"/>
                    </a:lnTo>
                    <a:lnTo>
                      <a:pt x="10356" y="1439"/>
                    </a:lnTo>
                    <a:lnTo>
                      <a:pt x="10060" y="2159"/>
                    </a:lnTo>
                    <a:lnTo>
                      <a:pt x="9468" y="2519"/>
                    </a:lnTo>
                    <a:lnTo>
                      <a:pt x="9172" y="2879"/>
                    </a:lnTo>
                    <a:lnTo>
                      <a:pt x="8580" y="2519"/>
                    </a:lnTo>
                    <a:lnTo>
                      <a:pt x="7989" y="1799"/>
                    </a:lnTo>
                    <a:lnTo>
                      <a:pt x="7397" y="1799"/>
                    </a:lnTo>
                    <a:lnTo>
                      <a:pt x="6805" y="1439"/>
                    </a:lnTo>
                    <a:lnTo>
                      <a:pt x="6213" y="1439"/>
                    </a:lnTo>
                    <a:lnTo>
                      <a:pt x="5917" y="1079"/>
                    </a:lnTo>
                    <a:lnTo>
                      <a:pt x="3254" y="1079"/>
                    </a:lnTo>
                    <a:lnTo>
                      <a:pt x="2367" y="1439"/>
                    </a:lnTo>
                    <a:lnTo>
                      <a:pt x="1479" y="2159"/>
                    </a:lnTo>
                    <a:lnTo>
                      <a:pt x="887" y="2519"/>
                    </a:lnTo>
                    <a:lnTo>
                      <a:pt x="591" y="3239"/>
                    </a:lnTo>
                    <a:lnTo>
                      <a:pt x="295" y="3599"/>
                    </a:lnTo>
                    <a:lnTo>
                      <a:pt x="591" y="3959"/>
                    </a:lnTo>
                    <a:lnTo>
                      <a:pt x="591" y="4319"/>
                    </a:lnTo>
                    <a:lnTo>
                      <a:pt x="887" y="5039"/>
                    </a:lnTo>
                    <a:lnTo>
                      <a:pt x="887" y="8639"/>
                    </a:lnTo>
                    <a:lnTo>
                      <a:pt x="591" y="8999"/>
                    </a:lnTo>
                    <a:lnTo>
                      <a:pt x="295" y="9719"/>
                    </a:lnTo>
                    <a:lnTo>
                      <a:pt x="295" y="10439"/>
                    </a:lnTo>
                    <a:lnTo>
                      <a:pt x="0" y="11520"/>
                    </a:lnTo>
                    <a:lnTo>
                      <a:pt x="0" y="17999"/>
                    </a:lnTo>
                    <a:lnTo>
                      <a:pt x="2071" y="17639"/>
                    </a:lnTo>
                    <a:lnTo>
                      <a:pt x="2367" y="17999"/>
                    </a:lnTo>
                    <a:lnTo>
                      <a:pt x="3550" y="19079"/>
                    </a:lnTo>
                    <a:lnTo>
                      <a:pt x="5030" y="20160"/>
                    </a:lnTo>
                    <a:lnTo>
                      <a:pt x="7101" y="21240"/>
                    </a:lnTo>
                    <a:lnTo>
                      <a:pt x="7693" y="21240"/>
                    </a:lnTo>
                    <a:lnTo>
                      <a:pt x="9172" y="21600"/>
                    </a:lnTo>
                    <a:lnTo>
                      <a:pt x="12723" y="21600"/>
                    </a:lnTo>
                    <a:lnTo>
                      <a:pt x="13906" y="18359"/>
                    </a:lnTo>
                    <a:lnTo>
                      <a:pt x="13906" y="15839"/>
                    </a:lnTo>
                    <a:lnTo>
                      <a:pt x="14498" y="15119"/>
                    </a:lnTo>
                    <a:lnTo>
                      <a:pt x="14794" y="14399"/>
                    </a:lnTo>
                    <a:lnTo>
                      <a:pt x="15978" y="12959"/>
                    </a:lnTo>
                    <a:lnTo>
                      <a:pt x="16569" y="12599"/>
                    </a:lnTo>
                    <a:lnTo>
                      <a:pt x="17457" y="12239"/>
                    </a:lnTo>
                    <a:lnTo>
                      <a:pt x="18049" y="12959"/>
                    </a:lnTo>
                    <a:lnTo>
                      <a:pt x="18641" y="12959"/>
                    </a:lnTo>
                    <a:lnTo>
                      <a:pt x="18936" y="12599"/>
                    </a:lnTo>
                    <a:lnTo>
                      <a:pt x="19528" y="12239"/>
                    </a:lnTo>
                    <a:lnTo>
                      <a:pt x="20120" y="11520"/>
                    </a:lnTo>
                    <a:lnTo>
                      <a:pt x="20416" y="10079"/>
                    </a:lnTo>
                    <a:lnTo>
                      <a:pt x="21008" y="8279"/>
                    </a:lnTo>
                    <a:lnTo>
                      <a:pt x="21304" y="7559"/>
                    </a:lnTo>
                    <a:lnTo>
                      <a:pt x="21304" y="6479"/>
                    </a:lnTo>
                    <a:lnTo>
                      <a:pt x="21600" y="5399"/>
                    </a:lnTo>
                    <a:lnTo>
                      <a:pt x="21600" y="4319"/>
                    </a:lnTo>
                    <a:lnTo>
                      <a:pt x="21304" y="3239"/>
                    </a:lnTo>
                    <a:lnTo>
                      <a:pt x="21304" y="1439"/>
                    </a:lnTo>
                    <a:lnTo>
                      <a:pt x="21600" y="719"/>
                    </a:lnTo>
                    <a:lnTo>
                      <a:pt x="2160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62" name="AutoShape 124">
                <a:extLst>
                  <a:ext uri="{FF2B5EF4-FFF2-40B4-BE49-F238E27FC236}">
                    <a16:creationId xmlns:a16="http://schemas.microsoft.com/office/drawing/2014/main" id="{AE6BD386-87C6-4EE5-AEDE-3FF321E23F4A}"/>
                  </a:ext>
                </a:extLst>
              </p:cNvPr>
              <p:cNvSpPr>
                <a:spLocks/>
              </p:cNvSpPr>
              <p:nvPr/>
            </p:nvSpPr>
            <p:spPr bwMode="auto">
              <a:xfrm>
                <a:off x="501274" y="455815"/>
                <a:ext cx="127957" cy="196108"/>
              </a:xfrm>
              <a:custGeom>
                <a:avLst/>
                <a:gdLst>
                  <a:gd name="T0" fmla="*/ 63979 w 21600"/>
                  <a:gd name="T1" fmla="*/ 98054 h 21600"/>
                  <a:gd name="T2" fmla="*/ 63979 w 21600"/>
                  <a:gd name="T3" fmla="*/ 98054 h 21600"/>
                  <a:gd name="T4" fmla="*/ 63979 w 21600"/>
                  <a:gd name="T5" fmla="*/ 98054 h 21600"/>
                  <a:gd name="T6" fmla="*/ 63979 w 21600"/>
                  <a:gd name="T7" fmla="*/ 980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727" y="0"/>
                    </a:moveTo>
                    <a:lnTo>
                      <a:pt x="14727" y="583"/>
                    </a:lnTo>
                    <a:lnTo>
                      <a:pt x="14236" y="1167"/>
                    </a:lnTo>
                    <a:lnTo>
                      <a:pt x="14236" y="2918"/>
                    </a:lnTo>
                    <a:lnTo>
                      <a:pt x="14727" y="3502"/>
                    </a:lnTo>
                    <a:lnTo>
                      <a:pt x="14727" y="4378"/>
                    </a:lnTo>
                    <a:lnTo>
                      <a:pt x="14236" y="5254"/>
                    </a:lnTo>
                    <a:lnTo>
                      <a:pt x="14236" y="6129"/>
                    </a:lnTo>
                    <a:lnTo>
                      <a:pt x="13745" y="6713"/>
                    </a:lnTo>
                    <a:lnTo>
                      <a:pt x="13745" y="7005"/>
                    </a:lnTo>
                    <a:lnTo>
                      <a:pt x="12763" y="8172"/>
                    </a:lnTo>
                    <a:lnTo>
                      <a:pt x="12272" y="9340"/>
                    </a:lnTo>
                    <a:lnTo>
                      <a:pt x="11290" y="9924"/>
                    </a:lnTo>
                    <a:lnTo>
                      <a:pt x="10309" y="10216"/>
                    </a:lnTo>
                    <a:lnTo>
                      <a:pt x="9818" y="10508"/>
                    </a:lnTo>
                    <a:lnTo>
                      <a:pt x="8836" y="10508"/>
                    </a:lnTo>
                    <a:lnTo>
                      <a:pt x="7854" y="10216"/>
                    </a:lnTo>
                    <a:lnTo>
                      <a:pt x="6381" y="10216"/>
                    </a:lnTo>
                    <a:lnTo>
                      <a:pt x="5400" y="10508"/>
                    </a:lnTo>
                    <a:lnTo>
                      <a:pt x="3436" y="11675"/>
                    </a:lnTo>
                    <a:lnTo>
                      <a:pt x="2945" y="12259"/>
                    </a:lnTo>
                    <a:lnTo>
                      <a:pt x="1963" y="12843"/>
                    </a:lnTo>
                    <a:lnTo>
                      <a:pt x="1963" y="14886"/>
                    </a:lnTo>
                    <a:lnTo>
                      <a:pt x="0" y="17513"/>
                    </a:lnTo>
                    <a:lnTo>
                      <a:pt x="0" y="18097"/>
                    </a:lnTo>
                    <a:lnTo>
                      <a:pt x="490" y="18389"/>
                    </a:lnTo>
                    <a:lnTo>
                      <a:pt x="490" y="18972"/>
                    </a:lnTo>
                    <a:lnTo>
                      <a:pt x="2454" y="19556"/>
                    </a:lnTo>
                    <a:lnTo>
                      <a:pt x="2945" y="19556"/>
                    </a:lnTo>
                    <a:lnTo>
                      <a:pt x="4418" y="20432"/>
                    </a:lnTo>
                    <a:lnTo>
                      <a:pt x="4418" y="21600"/>
                    </a:lnTo>
                    <a:lnTo>
                      <a:pt x="8836" y="21600"/>
                    </a:lnTo>
                    <a:lnTo>
                      <a:pt x="12763" y="21308"/>
                    </a:lnTo>
                    <a:lnTo>
                      <a:pt x="21599" y="21308"/>
                    </a:lnTo>
                    <a:lnTo>
                      <a:pt x="21109" y="21016"/>
                    </a:lnTo>
                    <a:lnTo>
                      <a:pt x="21109" y="20724"/>
                    </a:lnTo>
                    <a:lnTo>
                      <a:pt x="21599" y="20140"/>
                    </a:lnTo>
                    <a:lnTo>
                      <a:pt x="21599" y="19556"/>
                    </a:lnTo>
                    <a:lnTo>
                      <a:pt x="20618" y="19264"/>
                    </a:lnTo>
                    <a:lnTo>
                      <a:pt x="18163" y="17805"/>
                    </a:lnTo>
                    <a:lnTo>
                      <a:pt x="17181" y="16929"/>
                    </a:lnTo>
                    <a:lnTo>
                      <a:pt x="16690" y="16054"/>
                    </a:lnTo>
                    <a:lnTo>
                      <a:pt x="16199" y="14886"/>
                    </a:lnTo>
                    <a:lnTo>
                      <a:pt x="15218" y="14594"/>
                    </a:lnTo>
                    <a:lnTo>
                      <a:pt x="16199" y="14594"/>
                    </a:lnTo>
                    <a:lnTo>
                      <a:pt x="16199" y="14302"/>
                    </a:lnTo>
                    <a:lnTo>
                      <a:pt x="17181" y="13718"/>
                    </a:lnTo>
                    <a:lnTo>
                      <a:pt x="17181" y="13135"/>
                    </a:lnTo>
                    <a:lnTo>
                      <a:pt x="17672" y="12551"/>
                    </a:lnTo>
                    <a:lnTo>
                      <a:pt x="17672" y="11967"/>
                    </a:lnTo>
                    <a:lnTo>
                      <a:pt x="17181" y="11383"/>
                    </a:lnTo>
                    <a:lnTo>
                      <a:pt x="15709" y="10508"/>
                    </a:lnTo>
                    <a:lnTo>
                      <a:pt x="15218" y="9924"/>
                    </a:lnTo>
                    <a:lnTo>
                      <a:pt x="15218" y="8464"/>
                    </a:lnTo>
                    <a:lnTo>
                      <a:pt x="17672" y="8464"/>
                    </a:lnTo>
                    <a:lnTo>
                      <a:pt x="18163" y="8172"/>
                    </a:lnTo>
                    <a:lnTo>
                      <a:pt x="19145" y="7881"/>
                    </a:lnTo>
                    <a:lnTo>
                      <a:pt x="19145" y="6713"/>
                    </a:lnTo>
                    <a:lnTo>
                      <a:pt x="18654" y="6129"/>
                    </a:lnTo>
                    <a:lnTo>
                      <a:pt x="18163" y="5837"/>
                    </a:lnTo>
                    <a:lnTo>
                      <a:pt x="17672" y="4962"/>
                    </a:lnTo>
                    <a:lnTo>
                      <a:pt x="17672" y="1167"/>
                    </a:lnTo>
                    <a:lnTo>
                      <a:pt x="17181" y="583"/>
                    </a:lnTo>
                    <a:lnTo>
                      <a:pt x="16199" y="291"/>
                    </a:lnTo>
                    <a:lnTo>
                      <a:pt x="14727"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63" name="AutoShape 125">
                <a:extLst>
                  <a:ext uri="{FF2B5EF4-FFF2-40B4-BE49-F238E27FC236}">
                    <a16:creationId xmlns:a16="http://schemas.microsoft.com/office/drawing/2014/main" id="{B6003A76-7CCD-49DA-983C-AD4B6E87E83C}"/>
                  </a:ext>
                </a:extLst>
              </p:cNvPr>
              <p:cNvSpPr>
                <a:spLocks/>
              </p:cNvSpPr>
              <p:nvPr/>
            </p:nvSpPr>
            <p:spPr bwMode="auto">
              <a:xfrm>
                <a:off x="590975" y="522068"/>
                <a:ext cx="216341" cy="111305"/>
              </a:xfrm>
              <a:custGeom>
                <a:avLst/>
                <a:gdLst>
                  <a:gd name="T0" fmla="*/ 108171 w 21600"/>
                  <a:gd name="T1" fmla="*/ 55653 h 21600"/>
                  <a:gd name="T2" fmla="*/ 108171 w 21600"/>
                  <a:gd name="T3" fmla="*/ 55653 h 21600"/>
                  <a:gd name="T4" fmla="*/ 108171 w 21600"/>
                  <a:gd name="T5" fmla="*/ 55653 h 21600"/>
                  <a:gd name="T6" fmla="*/ 108171 w 21600"/>
                  <a:gd name="T7" fmla="*/ 5565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470" y="0"/>
                    </a:moveTo>
                    <a:lnTo>
                      <a:pt x="14886" y="0"/>
                    </a:lnTo>
                    <a:lnTo>
                      <a:pt x="13135" y="1542"/>
                    </a:lnTo>
                    <a:lnTo>
                      <a:pt x="12259" y="3085"/>
                    </a:lnTo>
                    <a:lnTo>
                      <a:pt x="12259" y="4628"/>
                    </a:lnTo>
                    <a:lnTo>
                      <a:pt x="11967" y="5657"/>
                    </a:lnTo>
                    <a:lnTo>
                      <a:pt x="11091" y="7199"/>
                    </a:lnTo>
                    <a:lnTo>
                      <a:pt x="9924" y="7199"/>
                    </a:lnTo>
                    <a:lnTo>
                      <a:pt x="9340" y="6685"/>
                    </a:lnTo>
                    <a:lnTo>
                      <a:pt x="8756" y="6685"/>
                    </a:lnTo>
                    <a:lnTo>
                      <a:pt x="8756" y="6171"/>
                    </a:lnTo>
                    <a:lnTo>
                      <a:pt x="8172" y="7199"/>
                    </a:lnTo>
                    <a:lnTo>
                      <a:pt x="7589" y="7199"/>
                    </a:lnTo>
                    <a:lnTo>
                      <a:pt x="7005" y="7714"/>
                    </a:lnTo>
                    <a:lnTo>
                      <a:pt x="4378" y="9257"/>
                    </a:lnTo>
                    <a:lnTo>
                      <a:pt x="1459" y="9257"/>
                    </a:lnTo>
                    <a:lnTo>
                      <a:pt x="1459" y="9771"/>
                    </a:lnTo>
                    <a:lnTo>
                      <a:pt x="583" y="12857"/>
                    </a:lnTo>
                    <a:lnTo>
                      <a:pt x="0" y="12857"/>
                    </a:lnTo>
                    <a:lnTo>
                      <a:pt x="291" y="13371"/>
                    </a:lnTo>
                    <a:lnTo>
                      <a:pt x="583" y="13371"/>
                    </a:lnTo>
                    <a:lnTo>
                      <a:pt x="583" y="14400"/>
                    </a:lnTo>
                    <a:lnTo>
                      <a:pt x="875" y="15428"/>
                    </a:lnTo>
                    <a:lnTo>
                      <a:pt x="875" y="16971"/>
                    </a:lnTo>
                    <a:lnTo>
                      <a:pt x="2043" y="19028"/>
                    </a:lnTo>
                    <a:lnTo>
                      <a:pt x="3794" y="21600"/>
                    </a:lnTo>
                    <a:lnTo>
                      <a:pt x="5545" y="19028"/>
                    </a:lnTo>
                    <a:lnTo>
                      <a:pt x="5837" y="18514"/>
                    </a:lnTo>
                    <a:lnTo>
                      <a:pt x="6129" y="17485"/>
                    </a:lnTo>
                    <a:lnTo>
                      <a:pt x="7005" y="15942"/>
                    </a:lnTo>
                    <a:lnTo>
                      <a:pt x="7589" y="15428"/>
                    </a:lnTo>
                    <a:lnTo>
                      <a:pt x="8464" y="15428"/>
                    </a:lnTo>
                    <a:lnTo>
                      <a:pt x="8756" y="15942"/>
                    </a:lnTo>
                    <a:lnTo>
                      <a:pt x="8756" y="16971"/>
                    </a:lnTo>
                    <a:lnTo>
                      <a:pt x="9340" y="18000"/>
                    </a:lnTo>
                    <a:lnTo>
                      <a:pt x="9924" y="18000"/>
                    </a:lnTo>
                    <a:lnTo>
                      <a:pt x="10800" y="17485"/>
                    </a:lnTo>
                    <a:lnTo>
                      <a:pt x="13135" y="17485"/>
                    </a:lnTo>
                    <a:lnTo>
                      <a:pt x="17221" y="15942"/>
                    </a:lnTo>
                    <a:lnTo>
                      <a:pt x="21600" y="14400"/>
                    </a:lnTo>
                    <a:lnTo>
                      <a:pt x="21308" y="13371"/>
                    </a:lnTo>
                    <a:lnTo>
                      <a:pt x="20432" y="11314"/>
                    </a:lnTo>
                    <a:lnTo>
                      <a:pt x="19264" y="8742"/>
                    </a:lnTo>
                    <a:lnTo>
                      <a:pt x="18097" y="5657"/>
                    </a:lnTo>
                    <a:lnTo>
                      <a:pt x="17805" y="5657"/>
                    </a:lnTo>
                    <a:lnTo>
                      <a:pt x="17513" y="5142"/>
                    </a:lnTo>
                    <a:lnTo>
                      <a:pt x="17221" y="4114"/>
                    </a:lnTo>
                    <a:lnTo>
                      <a:pt x="16637" y="3085"/>
                    </a:lnTo>
                    <a:lnTo>
                      <a:pt x="16345" y="2057"/>
                    </a:lnTo>
                    <a:lnTo>
                      <a:pt x="15762" y="514"/>
                    </a:lnTo>
                    <a:lnTo>
                      <a:pt x="1547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64" name="AutoShape 126">
                <a:extLst>
                  <a:ext uri="{FF2B5EF4-FFF2-40B4-BE49-F238E27FC236}">
                    <a16:creationId xmlns:a16="http://schemas.microsoft.com/office/drawing/2014/main" id="{B1663763-B342-4761-960E-9534A6BED5C7}"/>
                  </a:ext>
                </a:extLst>
              </p:cNvPr>
              <p:cNvSpPr>
                <a:spLocks/>
              </p:cNvSpPr>
              <p:nvPr/>
            </p:nvSpPr>
            <p:spPr bwMode="auto">
              <a:xfrm>
                <a:off x="489401" y="649272"/>
                <a:ext cx="108171" cy="108655"/>
              </a:xfrm>
              <a:custGeom>
                <a:avLst/>
                <a:gdLst>
                  <a:gd name="T0" fmla="*/ 54086 w 21600"/>
                  <a:gd name="T1" fmla="*/ 54328 h 21600"/>
                  <a:gd name="T2" fmla="*/ 54086 w 21600"/>
                  <a:gd name="T3" fmla="*/ 54328 h 21600"/>
                  <a:gd name="T4" fmla="*/ 54086 w 21600"/>
                  <a:gd name="T5" fmla="*/ 54328 h 21600"/>
                  <a:gd name="T6" fmla="*/ 54086 w 21600"/>
                  <a:gd name="T7" fmla="*/ 5432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340" y="526"/>
                    </a:moveTo>
                    <a:lnTo>
                      <a:pt x="15178" y="0"/>
                    </a:lnTo>
                    <a:lnTo>
                      <a:pt x="15178" y="2634"/>
                    </a:lnTo>
                    <a:lnTo>
                      <a:pt x="15762" y="3160"/>
                    </a:lnTo>
                    <a:lnTo>
                      <a:pt x="21016" y="3160"/>
                    </a:lnTo>
                    <a:lnTo>
                      <a:pt x="21016" y="3687"/>
                    </a:lnTo>
                    <a:lnTo>
                      <a:pt x="21600" y="4741"/>
                    </a:lnTo>
                    <a:lnTo>
                      <a:pt x="21600" y="5795"/>
                    </a:lnTo>
                    <a:lnTo>
                      <a:pt x="21016" y="6848"/>
                    </a:lnTo>
                    <a:lnTo>
                      <a:pt x="19848" y="6848"/>
                    </a:lnTo>
                    <a:lnTo>
                      <a:pt x="19848" y="9482"/>
                    </a:lnTo>
                    <a:lnTo>
                      <a:pt x="21600" y="10009"/>
                    </a:lnTo>
                    <a:lnTo>
                      <a:pt x="21600" y="13697"/>
                    </a:lnTo>
                    <a:lnTo>
                      <a:pt x="20432" y="15804"/>
                    </a:lnTo>
                    <a:lnTo>
                      <a:pt x="19848" y="16331"/>
                    </a:lnTo>
                    <a:lnTo>
                      <a:pt x="16345" y="17385"/>
                    </a:lnTo>
                    <a:lnTo>
                      <a:pt x="15178" y="17385"/>
                    </a:lnTo>
                    <a:lnTo>
                      <a:pt x="14010" y="17912"/>
                    </a:lnTo>
                    <a:lnTo>
                      <a:pt x="13427" y="17912"/>
                    </a:lnTo>
                    <a:lnTo>
                      <a:pt x="12843" y="16331"/>
                    </a:lnTo>
                    <a:lnTo>
                      <a:pt x="12259" y="17912"/>
                    </a:lnTo>
                    <a:lnTo>
                      <a:pt x="9340" y="18965"/>
                    </a:lnTo>
                    <a:lnTo>
                      <a:pt x="8756" y="19492"/>
                    </a:lnTo>
                    <a:lnTo>
                      <a:pt x="8172" y="20546"/>
                    </a:lnTo>
                    <a:lnTo>
                      <a:pt x="7005" y="21600"/>
                    </a:lnTo>
                    <a:lnTo>
                      <a:pt x="6421" y="19492"/>
                    </a:lnTo>
                    <a:lnTo>
                      <a:pt x="5837" y="18965"/>
                    </a:lnTo>
                    <a:lnTo>
                      <a:pt x="5837" y="17912"/>
                    </a:lnTo>
                    <a:lnTo>
                      <a:pt x="4670" y="17912"/>
                    </a:lnTo>
                    <a:lnTo>
                      <a:pt x="4670" y="17385"/>
                    </a:lnTo>
                    <a:lnTo>
                      <a:pt x="4086" y="17385"/>
                    </a:lnTo>
                    <a:lnTo>
                      <a:pt x="583" y="14224"/>
                    </a:lnTo>
                    <a:lnTo>
                      <a:pt x="0" y="12117"/>
                    </a:lnTo>
                    <a:lnTo>
                      <a:pt x="0" y="11590"/>
                    </a:lnTo>
                    <a:lnTo>
                      <a:pt x="1751" y="4741"/>
                    </a:lnTo>
                    <a:lnTo>
                      <a:pt x="8756" y="4741"/>
                    </a:lnTo>
                    <a:lnTo>
                      <a:pt x="8756" y="3687"/>
                    </a:lnTo>
                    <a:lnTo>
                      <a:pt x="9340" y="526"/>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65" name="AutoShape 127">
                <a:extLst>
                  <a:ext uri="{FF2B5EF4-FFF2-40B4-BE49-F238E27FC236}">
                    <a16:creationId xmlns:a16="http://schemas.microsoft.com/office/drawing/2014/main" id="{79DA2013-701A-4E24-BA0E-E1299BFA9E68}"/>
                  </a:ext>
                </a:extLst>
              </p:cNvPr>
              <p:cNvSpPr>
                <a:spLocks/>
              </p:cNvSpPr>
              <p:nvPr/>
            </p:nvSpPr>
            <p:spPr bwMode="auto">
              <a:xfrm>
                <a:off x="498635" y="651922"/>
                <a:ext cx="36937" cy="21202"/>
              </a:xfrm>
              <a:custGeom>
                <a:avLst/>
                <a:gdLst>
                  <a:gd name="T0" fmla="*/ 18469 w 21600"/>
                  <a:gd name="T1" fmla="*/ 10601 h 21600"/>
                  <a:gd name="T2" fmla="*/ 18469 w 21600"/>
                  <a:gd name="T3" fmla="*/ 10601 h 21600"/>
                  <a:gd name="T4" fmla="*/ 18469 w 21600"/>
                  <a:gd name="T5" fmla="*/ 10601 h 21600"/>
                  <a:gd name="T6" fmla="*/ 18469 w 21600"/>
                  <a:gd name="T7" fmla="*/ 1060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615" y="0"/>
                    </a:moveTo>
                    <a:lnTo>
                      <a:pt x="11630" y="0"/>
                    </a:lnTo>
                    <a:lnTo>
                      <a:pt x="4984" y="5399"/>
                    </a:lnTo>
                    <a:lnTo>
                      <a:pt x="0" y="21600"/>
                    </a:lnTo>
                    <a:lnTo>
                      <a:pt x="18276" y="21600"/>
                    </a:lnTo>
                    <a:lnTo>
                      <a:pt x="19938" y="18900"/>
                    </a:lnTo>
                    <a:lnTo>
                      <a:pt x="19938" y="13500"/>
                    </a:lnTo>
                    <a:lnTo>
                      <a:pt x="21600" y="8099"/>
                    </a:lnTo>
                    <a:lnTo>
                      <a:pt x="21600" y="0"/>
                    </a:lnTo>
                    <a:lnTo>
                      <a:pt x="16615"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66" name="AutoShape 128">
                <a:extLst>
                  <a:ext uri="{FF2B5EF4-FFF2-40B4-BE49-F238E27FC236}">
                    <a16:creationId xmlns:a16="http://schemas.microsoft.com/office/drawing/2014/main" id="{B43EDFFA-A268-4DB3-8166-16FFB3920DF7}"/>
                  </a:ext>
                </a:extLst>
              </p:cNvPr>
              <p:cNvSpPr>
                <a:spLocks/>
              </p:cNvSpPr>
              <p:nvPr/>
            </p:nvSpPr>
            <p:spPr bwMode="auto">
              <a:xfrm>
                <a:off x="877229" y="622771"/>
                <a:ext cx="104214" cy="100705"/>
              </a:xfrm>
              <a:custGeom>
                <a:avLst/>
                <a:gdLst>
                  <a:gd name="T0" fmla="*/ 52107 w 21600"/>
                  <a:gd name="T1" fmla="*/ 50353 h 21600"/>
                  <a:gd name="T2" fmla="*/ 52107 w 21600"/>
                  <a:gd name="T3" fmla="*/ 50353 h 21600"/>
                  <a:gd name="T4" fmla="*/ 52107 w 21600"/>
                  <a:gd name="T5" fmla="*/ 50353 h 21600"/>
                  <a:gd name="T6" fmla="*/ 52107 w 21600"/>
                  <a:gd name="T7" fmla="*/ 5035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799" y="1705"/>
                    </a:moveTo>
                    <a:lnTo>
                      <a:pt x="4199" y="2273"/>
                    </a:lnTo>
                    <a:lnTo>
                      <a:pt x="4199" y="5115"/>
                    </a:lnTo>
                    <a:lnTo>
                      <a:pt x="2999" y="6252"/>
                    </a:lnTo>
                    <a:lnTo>
                      <a:pt x="2999" y="9094"/>
                    </a:lnTo>
                    <a:lnTo>
                      <a:pt x="2399" y="9663"/>
                    </a:lnTo>
                    <a:lnTo>
                      <a:pt x="2399" y="10800"/>
                    </a:lnTo>
                    <a:lnTo>
                      <a:pt x="1799" y="12505"/>
                    </a:lnTo>
                    <a:lnTo>
                      <a:pt x="599" y="14778"/>
                    </a:lnTo>
                    <a:lnTo>
                      <a:pt x="599" y="15347"/>
                    </a:lnTo>
                    <a:lnTo>
                      <a:pt x="0" y="16484"/>
                    </a:lnTo>
                    <a:lnTo>
                      <a:pt x="0" y="19326"/>
                    </a:lnTo>
                    <a:lnTo>
                      <a:pt x="599" y="20463"/>
                    </a:lnTo>
                    <a:lnTo>
                      <a:pt x="599" y="21599"/>
                    </a:lnTo>
                    <a:lnTo>
                      <a:pt x="1199" y="21599"/>
                    </a:lnTo>
                    <a:lnTo>
                      <a:pt x="2399" y="21031"/>
                    </a:lnTo>
                    <a:lnTo>
                      <a:pt x="3599" y="21031"/>
                    </a:lnTo>
                    <a:lnTo>
                      <a:pt x="7200" y="19894"/>
                    </a:lnTo>
                    <a:lnTo>
                      <a:pt x="8400" y="19326"/>
                    </a:lnTo>
                    <a:lnTo>
                      <a:pt x="13199" y="15915"/>
                    </a:lnTo>
                    <a:lnTo>
                      <a:pt x="13199" y="14778"/>
                    </a:lnTo>
                    <a:lnTo>
                      <a:pt x="13800" y="14210"/>
                    </a:lnTo>
                    <a:lnTo>
                      <a:pt x="16800" y="14210"/>
                    </a:lnTo>
                    <a:lnTo>
                      <a:pt x="21600" y="9663"/>
                    </a:lnTo>
                    <a:lnTo>
                      <a:pt x="20400" y="2842"/>
                    </a:lnTo>
                    <a:lnTo>
                      <a:pt x="20400" y="1136"/>
                    </a:lnTo>
                    <a:lnTo>
                      <a:pt x="19200" y="0"/>
                    </a:lnTo>
                    <a:lnTo>
                      <a:pt x="18000" y="568"/>
                    </a:lnTo>
                    <a:lnTo>
                      <a:pt x="14400" y="568"/>
                    </a:lnTo>
                    <a:lnTo>
                      <a:pt x="13199" y="1136"/>
                    </a:lnTo>
                    <a:lnTo>
                      <a:pt x="6599" y="1136"/>
                    </a:lnTo>
                    <a:lnTo>
                      <a:pt x="4799" y="1705"/>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67" name="AutoShape 129">
                <a:extLst>
                  <a:ext uri="{FF2B5EF4-FFF2-40B4-BE49-F238E27FC236}">
                    <a16:creationId xmlns:a16="http://schemas.microsoft.com/office/drawing/2014/main" id="{0ABC631C-4F4A-445D-A9A2-385858FF9E61}"/>
                  </a:ext>
                </a:extLst>
              </p:cNvPr>
              <p:cNvSpPr>
                <a:spLocks/>
              </p:cNvSpPr>
              <p:nvPr/>
            </p:nvSpPr>
            <p:spPr bwMode="auto">
              <a:xfrm>
                <a:off x="879868" y="715524"/>
                <a:ext cx="31660" cy="34453"/>
              </a:xfrm>
              <a:custGeom>
                <a:avLst/>
                <a:gdLst>
                  <a:gd name="T0" fmla="*/ 15830 w 21600"/>
                  <a:gd name="T1" fmla="*/ 17227 h 21600"/>
                  <a:gd name="T2" fmla="*/ 15830 w 21600"/>
                  <a:gd name="T3" fmla="*/ 17227 h 21600"/>
                  <a:gd name="T4" fmla="*/ 15830 w 21600"/>
                  <a:gd name="T5" fmla="*/ 17227 h 21600"/>
                  <a:gd name="T6" fmla="*/ 15830 w 21600"/>
                  <a:gd name="T7" fmla="*/ 172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4984"/>
                    </a:moveTo>
                    <a:lnTo>
                      <a:pt x="17672" y="0"/>
                    </a:lnTo>
                    <a:lnTo>
                      <a:pt x="19636" y="0"/>
                    </a:lnTo>
                    <a:lnTo>
                      <a:pt x="19636" y="1661"/>
                    </a:lnTo>
                    <a:lnTo>
                      <a:pt x="21600" y="3323"/>
                    </a:lnTo>
                    <a:lnTo>
                      <a:pt x="21600" y="16615"/>
                    </a:lnTo>
                    <a:lnTo>
                      <a:pt x="17672" y="18276"/>
                    </a:lnTo>
                    <a:lnTo>
                      <a:pt x="15709" y="18276"/>
                    </a:lnTo>
                    <a:lnTo>
                      <a:pt x="11781" y="19938"/>
                    </a:lnTo>
                    <a:lnTo>
                      <a:pt x="11781" y="21599"/>
                    </a:lnTo>
                    <a:lnTo>
                      <a:pt x="7854" y="21599"/>
                    </a:lnTo>
                    <a:lnTo>
                      <a:pt x="1963" y="19938"/>
                    </a:lnTo>
                    <a:lnTo>
                      <a:pt x="1963" y="18276"/>
                    </a:lnTo>
                    <a:lnTo>
                      <a:pt x="0" y="14953"/>
                    </a:lnTo>
                    <a:lnTo>
                      <a:pt x="0" y="4984"/>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68" name="AutoShape 130">
                <a:extLst>
                  <a:ext uri="{FF2B5EF4-FFF2-40B4-BE49-F238E27FC236}">
                    <a16:creationId xmlns:a16="http://schemas.microsoft.com/office/drawing/2014/main" id="{B7809C7A-8951-4CAC-956A-F11D23E40E2C}"/>
                  </a:ext>
                </a:extLst>
              </p:cNvPr>
              <p:cNvSpPr>
                <a:spLocks/>
              </p:cNvSpPr>
              <p:nvPr/>
            </p:nvSpPr>
            <p:spPr bwMode="auto">
              <a:xfrm>
                <a:off x="539529" y="768526"/>
                <a:ext cx="40894" cy="29152"/>
              </a:xfrm>
              <a:custGeom>
                <a:avLst/>
                <a:gdLst>
                  <a:gd name="T0" fmla="*/ 20447 w 21600"/>
                  <a:gd name="T1" fmla="*/ 14576 h 21600"/>
                  <a:gd name="T2" fmla="*/ 20447 w 21600"/>
                  <a:gd name="T3" fmla="*/ 14576 h 21600"/>
                  <a:gd name="T4" fmla="*/ 20447 w 21600"/>
                  <a:gd name="T5" fmla="*/ 14576 h 21600"/>
                  <a:gd name="T6" fmla="*/ 20447 w 21600"/>
                  <a:gd name="T7" fmla="*/ 1457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42" y="9818"/>
                    </a:moveTo>
                    <a:lnTo>
                      <a:pt x="3085" y="21599"/>
                    </a:lnTo>
                    <a:lnTo>
                      <a:pt x="21600" y="3927"/>
                    </a:lnTo>
                    <a:lnTo>
                      <a:pt x="18514" y="0"/>
                    </a:lnTo>
                    <a:lnTo>
                      <a:pt x="15428" y="0"/>
                    </a:lnTo>
                    <a:lnTo>
                      <a:pt x="10800" y="1963"/>
                    </a:lnTo>
                    <a:lnTo>
                      <a:pt x="0" y="7854"/>
                    </a:lnTo>
                    <a:lnTo>
                      <a:pt x="1542" y="9818"/>
                    </a:lnTo>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69" name="AutoShape 131">
                <a:extLst>
                  <a:ext uri="{FF2B5EF4-FFF2-40B4-BE49-F238E27FC236}">
                    <a16:creationId xmlns:a16="http://schemas.microsoft.com/office/drawing/2014/main" id="{FB553A06-0E13-4391-9709-EFA0FB9DC83A}"/>
                  </a:ext>
                </a:extLst>
              </p:cNvPr>
              <p:cNvSpPr>
                <a:spLocks/>
              </p:cNvSpPr>
              <p:nvPr/>
            </p:nvSpPr>
            <p:spPr bwMode="auto">
              <a:xfrm>
                <a:off x="166211" y="5300"/>
                <a:ext cx="378595" cy="325962"/>
              </a:xfrm>
              <a:custGeom>
                <a:avLst/>
                <a:gdLst>
                  <a:gd name="T0" fmla="*/ 189298 w 21600"/>
                  <a:gd name="T1" fmla="*/ 162981 h 21600"/>
                  <a:gd name="T2" fmla="*/ 189298 w 21600"/>
                  <a:gd name="T3" fmla="*/ 162981 h 21600"/>
                  <a:gd name="T4" fmla="*/ 189298 w 21600"/>
                  <a:gd name="T5" fmla="*/ 162981 h 21600"/>
                  <a:gd name="T6" fmla="*/ 189298 w 21600"/>
                  <a:gd name="T7" fmla="*/ 1629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32" y="12643"/>
                    </a:moveTo>
                    <a:lnTo>
                      <a:pt x="0" y="11239"/>
                    </a:lnTo>
                    <a:lnTo>
                      <a:pt x="996" y="10712"/>
                    </a:lnTo>
                    <a:lnTo>
                      <a:pt x="1661" y="10009"/>
                    </a:lnTo>
                    <a:lnTo>
                      <a:pt x="2824" y="9658"/>
                    </a:lnTo>
                    <a:lnTo>
                      <a:pt x="7144" y="8078"/>
                    </a:lnTo>
                    <a:lnTo>
                      <a:pt x="7310" y="7024"/>
                    </a:lnTo>
                    <a:lnTo>
                      <a:pt x="7310" y="6673"/>
                    </a:lnTo>
                    <a:lnTo>
                      <a:pt x="7643" y="6497"/>
                    </a:lnTo>
                    <a:lnTo>
                      <a:pt x="7809" y="6321"/>
                    </a:lnTo>
                    <a:lnTo>
                      <a:pt x="9138" y="6321"/>
                    </a:lnTo>
                    <a:lnTo>
                      <a:pt x="8473" y="5619"/>
                    </a:lnTo>
                    <a:lnTo>
                      <a:pt x="8141" y="4917"/>
                    </a:lnTo>
                    <a:lnTo>
                      <a:pt x="8141" y="3512"/>
                    </a:lnTo>
                    <a:lnTo>
                      <a:pt x="7809" y="2809"/>
                    </a:lnTo>
                    <a:lnTo>
                      <a:pt x="7476" y="2634"/>
                    </a:lnTo>
                    <a:lnTo>
                      <a:pt x="7144" y="2634"/>
                    </a:lnTo>
                    <a:lnTo>
                      <a:pt x="7310" y="2458"/>
                    </a:lnTo>
                    <a:lnTo>
                      <a:pt x="7643" y="2282"/>
                    </a:lnTo>
                    <a:lnTo>
                      <a:pt x="7809" y="2107"/>
                    </a:lnTo>
                    <a:lnTo>
                      <a:pt x="9636" y="1404"/>
                    </a:lnTo>
                    <a:lnTo>
                      <a:pt x="9969" y="1229"/>
                    </a:lnTo>
                    <a:lnTo>
                      <a:pt x="10467" y="1229"/>
                    </a:lnTo>
                    <a:lnTo>
                      <a:pt x="10800" y="1053"/>
                    </a:lnTo>
                    <a:lnTo>
                      <a:pt x="11298" y="878"/>
                    </a:lnTo>
                    <a:lnTo>
                      <a:pt x="11630" y="878"/>
                    </a:lnTo>
                    <a:lnTo>
                      <a:pt x="11796" y="702"/>
                    </a:lnTo>
                    <a:lnTo>
                      <a:pt x="12295" y="702"/>
                    </a:lnTo>
                    <a:lnTo>
                      <a:pt x="13126" y="351"/>
                    </a:lnTo>
                    <a:lnTo>
                      <a:pt x="14621" y="351"/>
                    </a:lnTo>
                    <a:lnTo>
                      <a:pt x="16449" y="175"/>
                    </a:lnTo>
                    <a:lnTo>
                      <a:pt x="16781" y="0"/>
                    </a:lnTo>
                    <a:lnTo>
                      <a:pt x="17113" y="0"/>
                    </a:lnTo>
                    <a:lnTo>
                      <a:pt x="17446" y="175"/>
                    </a:lnTo>
                    <a:lnTo>
                      <a:pt x="17778" y="175"/>
                    </a:lnTo>
                    <a:lnTo>
                      <a:pt x="18276" y="702"/>
                    </a:lnTo>
                    <a:lnTo>
                      <a:pt x="18110" y="702"/>
                    </a:lnTo>
                    <a:lnTo>
                      <a:pt x="18110" y="878"/>
                    </a:lnTo>
                    <a:lnTo>
                      <a:pt x="17944" y="1229"/>
                    </a:lnTo>
                    <a:lnTo>
                      <a:pt x="17944" y="2107"/>
                    </a:lnTo>
                    <a:lnTo>
                      <a:pt x="17778" y="2107"/>
                    </a:lnTo>
                    <a:lnTo>
                      <a:pt x="17778" y="2634"/>
                    </a:lnTo>
                    <a:lnTo>
                      <a:pt x="17612" y="2985"/>
                    </a:lnTo>
                    <a:lnTo>
                      <a:pt x="17446" y="2985"/>
                    </a:lnTo>
                    <a:lnTo>
                      <a:pt x="17446" y="3512"/>
                    </a:lnTo>
                    <a:lnTo>
                      <a:pt x="17612" y="3863"/>
                    </a:lnTo>
                    <a:lnTo>
                      <a:pt x="17612" y="4214"/>
                    </a:lnTo>
                    <a:lnTo>
                      <a:pt x="17778" y="4390"/>
                    </a:lnTo>
                    <a:lnTo>
                      <a:pt x="17778" y="4917"/>
                    </a:lnTo>
                    <a:lnTo>
                      <a:pt x="17944" y="5268"/>
                    </a:lnTo>
                    <a:lnTo>
                      <a:pt x="18110" y="5268"/>
                    </a:lnTo>
                    <a:lnTo>
                      <a:pt x="18276" y="5443"/>
                    </a:lnTo>
                    <a:lnTo>
                      <a:pt x="18276" y="5619"/>
                    </a:lnTo>
                    <a:lnTo>
                      <a:pt x="18443" y="6497"/>
                    </a:lnTo>
                    <a:lnTo>
                      <a:pt x="18609" y="7726"/>
                    </a:lnTo>
                    <a:lnTo>
                      <a:pt x="18941" y="8956"/>
                    </a:lnTo>
                    <a:lnTo>
                      <a:pt x="19440" y="9658"/>
                    </a:lnTo>
                    <a:lnTo>
                      <a:pt x="19440" y="10536"/>
                    </a:lnTo>
                    <a:lnTo>
                      <a:pt x="19606" y="11063"/>
                    </a:lnTo>
                    <a:lnTo>
                      <a:pt x="19606" y="11414"/>
                    </a:lnTo>
                    <a:lnTo>
                      <a:pt x="19772" y="11765"/>
                    </a:lnTo>
                    <a:lnTo>
                      <a:pt x="19772" y="12292"/>
                    </a:lnTo>
                    <a:lnTo>
                      <a:pt x="19938" y="12468"/>
                    </a:lnTo>
                    <a:lnTo>
                      <a:pt x="20270" y="12643"/>
                    </a:lnTo>
                    <a:lnTo>
                      <a:pt x="20270" y="13521"/>
                    </a:lnTo>
                    <a:lnTo>
                      <a:pt x="20436" y="13873"/>
                    </a:lnTo>
                    <a:lnTo>
                      <a:pt x="20104" y="14575"/>
                    </a:lnTo>
                    <a:lnTo>
                      <a:pt x="20436" y="14926"/>
                    </a:lnTo>
                    <a:lnTo>
                      <a:pt x="20436" y="15804"/>
                    </a:lnTo>
                    <a:lnTo>
                      <a:pt x="20603" y="16156"/>
                    </a:lnTo>
                    <a:lnTo>
                      <a:pt x="20769" y="16331"/>
                    </a:lnTo>
                    <a:lnTo>
                      <a:pt x="21600" y="17560"/>
                    </a:lnTo>
                    <a:lnTo>
                      <a:pt x="15950" y="20721"/>
                    </a:lnTo>
                    <a:lnTo>
                      <a:pt x="12627" y="21599"/>
                    </a:lnTo>
                    <a:lnTo>
                      <a:pt x="12295" y="20195"/>
                    </a:lnTo>
                    <a:lnTo>
                      <a:pt x="9969" y="20195"/>
                    </a:lnTo>
                    <a:lnTo>
                      <a:pt x="332" y="12643"/>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70" name="AutoShape 132">
                <a:extLst>
                  <a:ext uri="{FF2B5EF4-FFF2-40B4-BE49-F238E27FC236}">
                    <a16:creationId xmlns:a16="http://schemas.microsoft.com/office/drawing/2014/main" id="{2C4E15A0-4A9C-44AF-94F7-32AC007A173F}"/>
                  </a:ext>
                </a:extLst>
              </p:cNvPr>
              <p:cNvSpPr>
                <a:spLocks/>
              </p:cNvSpPr>
              <p:nvPr/>
            </p:nvSpPr>
            <p:spPr bwMode="auto">
              <a:xfrm>
                <a:off x="9233" y="188156"/>
                <a:ext cx="163575" cy="129856"/>
              </a:xfrm>
              <a:custGeom>
                <a:avLst/>
                <a:gdLst>
                  <a:gd name="T0" fmla="*/ 81788 w 21600"/>
                  <a:gd name="T1" fmla="*/ 64928 h 21600"/>
                  <a:gd name="T2" fmla="*/ 81788 w 21600"/>
                  <a:gd name="T3" fmla="*/ 64928 h 21600"/>
                  <a:gd name="T4" fmla="*/ 81788 w 21600"/>
                  <a:gd name="T5" fmla="*/ 64928 h 21600"/>
                  <a:gd name="T6" fmla="*/ 81788 w 21600"/>
                  <a:gd name="T7" fmla="*/ 6492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0718"/>
                    </a:moveTo>
                    <a:lnTo>
                      <a:pt x="0" y="18955"/>
                    </a:lnTo>
                    <a:lnTo>
                      <a:pt x="1157" y="16310"/>
                    </a:lnTo>
                    <a:lnTo>
                      <a:pt x="1928" y="15428"/>
                    </a:lnTo>
                    <a:lnTo>
                      <a:pt x="5399" y="14106"/>
                    </a:lnTo>
                    <a:lnTo>
                      <a:pt x="6171" y="13665"/>
                    </a:lnTo>
                    <a:lnTo>
                      <a:pt x="6171" y="12342"/>
                    </a:lnTo>
                    <a:lnTo>
                      <a:pt x="5785" y="11902"/>
                    </a:lnTo>
                    <a:lnTo>
                      <a:pt x="5399" y="11902"/>
                    </a:lnTo>
                    <a:lnTo>
                      <a:pt x="4628" y="9257"/>
                    </a:lnTo>
                    <a:lnTo>
                      <a:pt x="5399" y="7934"/>
                    </a:lnTo>
                    <a:lnTo>
                      <a:pt x="5785" y="7053"/>
                    </a:lnTo>
                    <a:lnTo>
                      <a:pt x="6942" y="6171"/>
                    </a:lnTo>
                    <a:lnTo>
                      <a:pt x="8485" y="5289"/>
                    </a:lnTo>
                    <a:lnTo>
                      <a:pt x="9257" y="5289"/>
                    </a:lnTo>
                    <a:lnTo>
                      <a:pt x="9642" y="3526"/>
                    </a:lnTo>
                    <a:lnTo>
                      <a:pt x="10028" y="2644"/>
                    </a:lnTo>
                    <a:lnTo>
                      <a:pt x="10028" y="2204"/>
                    </a:lnTo>
                    <a:lnTo>
                      <a:pt x="10414" y="2204"/>
                    </a:lnTo>
                    <a:lnTo>
                      <a:pt x="10800" y="881"/>
                    </a:lnTo>
                    <a:lnTo>
                      <a:pt x="11571" y="0"/>
                    </a:lnTo>
                    <a:lnTo>
                      <a:pt x="12728" y="0"/>
                    </a:lnTo>
                    <a:lnTo>
                      <a:pt x="21600" y="1322"/>
                    </a:lnTo>
                    <a:lnTo>
                      <a:pt x="21600" y="4408"/>
                    </a:lnTo>
                    <a:lnTo>
                      <a:pt x="16971" y="4408"/>
                    </a:lnTo>
                    <a:lnTo>
                      <a:pt x="16585" y="3967"/>
                    </a:lnTo>
                    <a:lnTo>
                      <a:pt x="16199" y="3967"/>
                    </a:lnTo>
                    <a:lnTo>
                      <a:pt x="15814" y="4408"/>
                    </a:lnTo>
                    <a:lnTo>
                      <a:pt x="15814" y="6612"/>
                    </a:lnTo>
                    <a:lnTo>
                      <a:pt x="15428" y="8375"/>
                    </a:lnTo>
                    <a:lnTo>
                      <a:pt x="15428" y="12783"/>
                    </a:lnTo>
                    <a:lnTo>
                      <a:pt x="15042" y="13224"/>
                    </a:lnTo>
                    <a:lnTo>
                      <a:pt x="12728" y="13224"/>
                    </a:lnTo>
                    <a:lnTo>
                      <a:pt x="11957" y="14106"/>
                    </a:lnTo>
                    <a:lnTo>
                      <a:pt x="11571" y="14987"/>
                    </a:lnTo>
                    <a:lnTo>
                      <a:pt x="11571" y="16310"/>
                    </a:lnTo>
                    <a:lnTo>
                      <a:pt x="11185" y="21599"/>
                    </a:lnTo>
                    <a:lnTo>
                      <a:pt x="0" y="20718"/>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71" name="AutoShape 133">
                <a:extLst>
                  <a:ext uri="{FF2B5EF4-FFF2-40B4-BE49-F238E27FC236}">
                    <a16:creationId xmlns:a16="http://schemas.microsoft.com/office/drawing/2014/main" id="{7BBEFCA5-9C70-4647-802E-F80EB6F9D07D}"/>
                  </a:ext>
                </a:extLst>
              </p:cNvPr>
              <p:cNvSpPr>
                <a:spLocks/>
              </p:cNvSpPr>
              <p:nvPr/>
            </p:nvSpPr>
            <p:spPr bwMode="auto">
              <a:xfrm>
                <a:off x="-1" y="196106"/>
                <a:ext cx="230851" cy="241160"/>
              </a:xfrm>
              <a:custGeom>
                <a:avLst/>
                <a:gdLst>
                  <a:gd name="T0" fmla="*/ 115426 w 21600"/>
                  <a:gd name="T1" fmla="*/ 120580 h 21600"/>
                  <a:gd name="T2" fmla="*/ 115426 w 21600"/>
                  <a:gd name="T3" fmla="*/ 120580 h 21600"/>
                  <a:gd name="T4" fmla="*/ 115426 w 21600"/>
                  <a:gd name="T5" fmla="*/ 120580 h 21600"/>
                  <a:gd name="T6" fmla="*/ 115426 w 21600"/>
                  <a:gd name="T7" fmla="*/ 1205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9463"/>
                    </a:moveTo>
                    <a:lnTo>
                      <a:pt x="546" y="18751"/>
                    </a:lnTo>
                    <a:lnTo>
                      <a:pt x="820" y="18276"/>
                    </a:lnTo>
                    <a:lnTo>
                      <a:pt x="1913" y="17327"/>
                    </a:lnTo>
                    <a:lnTo>
                      <a:pt x="2187" y="17327"/>
                    </a:lnTo>
                    <a:lnTo>
                      <a:pt x="2460" y="16852"/>
                    </a:lnTo>
                    <a:lnTo>
                      <a:pt x="2460" y="15665"/>
                    </a:lnTo>
                    <a:lnTo>
                      <a:pt x="1913" y="14716"/>
                    </a:lnTo>
                    <a:lnTo>
                      <a:pt x="1640" y="14479"/>
                    </a:lnTo>
                    <a:lnTo>
                      <a:pt x="1640" y="14241"/>
                    </a:lnTo>
                    <a:lnTo>
                      <a:pt x="820" y="13054"/>
                    </a:lnTo>
                    <a:lnTo>
                      <a:pt x="2187" y="11393"/>
                    </a:lnTo>
                    <a:lnTo>
                      <a:pt x="820" y="10443"/>
                    </a:lnTo>
                    <a:lnTo>
                      <a:pt x="1913" y="10443"/>
                    </a:lnTo>
                    <a:lnTo>
                      <a:pt x="8749" y="10918"/>
                    </a:lnTo>
                    <a:lnTo>
                      <a:pt x="9022" y="8070"/>
                    </a:lnTo>
                    <a:lnTo>
                      <a:pt x="9022" y="7358"/>
                    </a:lnTo>
                    <a:lnTo>
                      <a:pt x="9296" y="6883"/>
                    </a:lnTo>
                    <a:lnTo>
                      <a:pt x="9843" y="6408"/>
                    </a:lnTo>
                    <a:lnTo>
                      <a:pt x="11483" y="6408"/>
                    </a:lnTo>
                    <a:lnTo>
                      <a:pt x="11756" y="6171"/>
                    </a:lnTo>
                    <a:lnTo>
                      <a:pt x="11756" y="3797"/>
                    </a:lnTo>
                    <a:lnTo>
                      <a:pt x="12030" y="2848"/>
                    </a:lnTo>
                    <a:lnTo>
                      <a:pt x="12030" y="1661"/>
                    </a:lnTo>
                    <a:lnTo>
                      <a:pt x="12303" y="1424"/>
                    </a:lnTo>
                    <a:lnTo>
                      <a:pt x="12577" y="1424"/>
                    </a:lnTo>
                    <a:lnTo>
                      <a:pt x="12850" y="1661"/>
                    </a:lnTo>
                    <a:lnTo>
                      <a:pt x="16131" y="1661"/>
                    </a:lnTo>
                    <a:lnTo>
                      <a:pt x="16131" y="0"/>
                    </a:lnTo>
                    <a:lnTo>
                      <a:pt x="21600" y="3323"/>
                    </a:lnTo>
                    <a:lnTo>
                      <a:pt x="18592" y="3323"/>
                    </a:lnTo>
                    <a:lnTo>
                      <a:pt x="18592" y="3797"/>
                    </a:lnTo>
                    <a:lnTo>
                      <a:pt x="19412" y="16852"/>
                    </a:lnTo>
                    <a:lnTo>
                      <a:pt x="19686" y="17327"/>
                    </a:lnTo>
                    <a:lnTo>
                      <a:pt x="19686" y="17564"/>
                    </a:lnTo>
                    <a:lnTo>
                      <a:pt x="19959" y="18039"/>
                    </a:lnTo>
                    <a:lnTo>
                      <a:pt x="19959" y="18514"/>
                    </a:lnTo>
                    <a:lnTo>
                      <a:pt x="19139" y="19463"/>
                    </a:lnTo>
                    <a:lnTo>
                      <a:pt x="12030" y="18751"/>
                    </a:lnTo>
                    <a:lnTo>
                      <a:pt x="11483" y="19226"/>
                    </a:lnTo>
                    <a:lnTo>
                      <a:pt x="11210" y="19226"/>
                    </a:lnTo>
                    <a:lnTo>
                      <a:pt x="10936" y="18989"/>
                    </a:lnTo>
                    <a:lnTo>
                      <a:pt x="10663" y="18989"/>
                    </a:lnTo>
                    <a:lnTo>
                      <a:pt x="10389" y="19226"/>
                    </a:lnTo>
                    <a:lnTo>
                      <a:pt x="10389" y="20175"/>
                    </a:lnTo>
                    <a:lnTo>
                      <a:pt x="10116" y="20413"/>
                    </a:lnTo>
                    <a:lnTo>
                      <a:pt x="9843" y="20413"/>
                    </a:lnTo>
                    <a:lnTo>
                      <a:pt x="9843" y="20650"/>
                    </a:lnTo>
                    <a:lnTo>
                      <a:pt x="9296" y="21125"/>
                    </a:lnTo>
                    <a:lnTo>
                      <a:pt x="9022" y="21599"/>
                    </a:lnTo>
                    <a:lnTo>
                      <a:pt x="8475" y="21599"/>
                    </a:lnTo>
                    <a:lnTo>
                      <a:pt x="8475" y="21362"/>
                    </a:lnTo>
                    <a:lnTo>
                      <a:pt x="8202" y="21125"/>
                    </a:lnTo>
                    <a:lnTo>
                      <a:pt x="7382" y="21125"/>
                    </a:lnTo>
                    <a:lnTo>
                      <a:pt x="6835" y="20887"/>
                    </a:lnTo>
                    <a:lnTo>
                      <a:pt x="6288" y="20413"/>
                    </a:lnTo>
                    <a:lnTo>
                      <a:pt x="6015" y="19701"/>
                    </a:lnTo>
                    <a:lnTo>
                      <a:pt x="5741" y="19701"/>
                    </a:lnTo>
                    <a:lnTo>
                      <a:pt x="5468" y="19226"/>
                    </a:lnTo>
                    <a:lnTo>
                      <a:pt x="4374" y="18751"/>
                    </a:lnTo>
                    <a:lnTo>
                      <a:pt x="3554" y="18514"/>
                    </a:lnTo>
                    <a:lnTo>
                      <a:pt x="2734" y="18514"/>
                    </a:lnTo>
                    <a:lnTo>
                      <a:pt x="0" y="19463"/>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72" name="AutoShape 134">
                <a:extLst>
                  <a:ext uri="{FF2B5EF4-FFF2-40B4-BE49-F238E27FC236}">
                    <a16:creationId xmlns:a16="http://schemas.microsoft.com/office/drawing/2014/main" id="{CA0C173A-2CDE-484F-A8F3-CAE03E0BC047}"/>
                  </a:ext>
                </a:extLst>
              </p:cNvPr>
              <p:cNvSpPr>
                <a:spLocks/>
              </p:cNvSpPr>
              <p:nvPr/>
            </p:nvSpPr>
            <p:spPr bwMode="auto">
              <a:xfrm>
                <a:off x="21106" y="458466"/>
                <a:ext cx="58043" cy="37102"/>
              </a:xfrm>
              <a:custGeom>
                <a:avLst/>
                <a:gdLst>
                  <a:gd name="T0" fmla="*/ 29022 w 21600"/>
                  <a:gd name="T1" fmla="*/ 18551 h 21600"/>
                  <a:gd name="T2" fmla="*/ 29022 w 21600"/>
                  <a:gd name="T3" fmla="*/ 18551 h 21600"/>
                  <a:gd name="T4" fmla="*/ 29022 w 21600"/>
                  <a:gd name="T5" fmla="*/ 18551 h 21600"/>
                  <a:gd name="T6" fmla="*/ 29022 w 21600"/>
                  <a:gd name="T7" fmla="*/ 18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959" y="0"/>
                    </a:moveTo>
                    <a:lnTo>
                      <a:pt x="10800" y="0"/>
                    </a:lnTo>
                    <a:lnTo>
                      <a:pt x="9719" y="1542"/>
                    </a:lnTo>
                    <a:lnTo>
                      <a:pt x="7560" y="1542"/>
                    </a:lnTo>
                    <a:lnTo>
                      <a:pt x="4320" y="3085"/>
                    </a:lnTo>
                    <a:lnTo>
                      <a:pt x="0" y="6171"/>
                    </a:lnTo>
                    <a:lnTo>
                      <a:pt x="1080" y="9257"/>
                    </a:lnTo>
                    <a:lnTo>
                      <a:pt x="3240" y="12342"/>
                    </a:lnTo>
                    <a:lnTo>
                      <a:pt x="5400" y="16971"/>
                    </a:lnTo>
                    <a:lnTo>
                      <a:pt x="8640" y="21599"/>
                    </a:lnTo>
                    <a:lnTo>
                      <a:pt x="9719" y="21599"/>
                    </a:lnTo>
                    <a:lnTo>
                      <a:pt x="10800" y="20057"/>
                    </a:lnTo>
                    <a:lnTo>
                      <a:pt x="12959" y="20057"/>
                    </a:lnTo>
                    <a:lnTo>
                      <a:pt x="17279" y="16971"/>
                    </a:lnTo>
                    <a:lnTo>
                      <a:pt x="19439" y="16971"/>
                    </a:lnTo>
                    <a:lnTo>
                      <a:pt x="20520" y="15428"/>
                    </a:lnTo>
                    <a:lnTo>
                      <a:pt x="20520" y="12342"/>
                    </a:lnTo>
                    <a:lnTo>
                      <a:pt x="21599" y="12342"/>
                    </a:lnTo>
                    <a:lnTo>
                      <a:pt x="20520" y="6171"/>
                    </a:lnTo>
                    <a:lnTo>
                      <a:pt x="20520" y="1542"/>
                    </a:lnTo>
                    <a:lnTo>
                      <a:pt x="12959"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73" name="AutoShape 135">
                <a:extLst>
                  <a:ext uri="{FF2B5EF4-FFF2-40B4-BE49-F238E27FC236}">
                    <a16:creationId xmlns:a16="http://schemas.microsoft.com/office/drawing/2014/main" id="{71A29B45-CEA7-4C45-902D-FBB949679629}"/>
                  </a:ext>
                </a:extLst>
              </p:cNvPr>
              <p:cNvSpPr>
                <a:spLocks/>
              </p:cNvSpPr>
              <p:nvPr/>
            </p:nvSpPr>
            <p:spPr bwMode="auto">
              <a:xfrm>
                <a:off x="-1" y="402814"/>
                <a:ext cx="96299" cy="66253"/>
              </a:xfrm>
              <a:custGeom>
                <a:avLst/>
                <a:gdLst>
                  <a:gd name="T0" fmla="*/ 48150 w 21600"/>
                  <a:gd name="T1" fmla="*/ 33127 h 21600"/>
                  <a:gd name="T2" fmla="*/ 48150 w 21600"/>
                  <a:gd name="T3" fmla="*/ 33127 h 21600"/>
                  <a:gd name="T4" fmla="*/ 48150 w 21600"/>
                  <a:gd name="T5" fmla="*/ 33127 h 21600"/>
                  <a:gd name="T6" fmla="*/ 48150 w 21600"/>
                  <a:gd name="T7" fmla="*/ 331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654" y="12960"/>
                    </a:moveTo>
                    <a:lnTo>
                      <a:pt x="654" y="9503"/>
                    </a:lnTo>
                    <a:lnTo>
                      <a:pt x="0" y="6911"/>
                    </a:lnTo>
                    <a:lnTo>
                      <a:pt x="0" y="2591"/>
                    </a:lnTo>
                    <a:lnTo>
                      <a:pt x="654" y="2591"/>
                    </a:lnTo>
                    <a:lnTo>
                      <a:pt x="6545" y="0"/>
                    </a:lnTo>
                    <a:lnTo>
                      <a:pt x="8509" y="0"/>
                    </a:lnTo>
                    <a:lnTo>
                      <a:pt x="12436" y="1727"/>
                    </a:lnTo>
                    <a:lnTo>
                      <a:pt x="13090" y="3455"/>
                    </a:lnTo>
                    <a:lnTo>
                      <a:pt x="13745" y="4319"/>
                    </a:lnTo>
                    <a:lnTo>
                      <a:pt x="14400" y="4319"/>
                    </a:lnTo>
                    <a:lnTo>
                      <a:pt x="15709" y="7775"/>
                    </a:lnTo>
                    <a:lnTo>
                      <a:pt x="16363" y="8639"/>
                    </a:lnTo>
                    <a:lnTo>
                      <a:pt x="18327" y="9503"/>
                    </a:lnTo>
                    <a:lnTo>
                      <a:pt x="19636" y="10367"/>
                    </a:lnTo>
                    <a:lnTo>
                      <a:pt x="20290" y="11232"/>
                    </a:lnTo>
                    <a:lnTo>
                      <a:pt x="20945" y="11232"/>
                    </a:lnTo>
                    <a:lnTo>
                      <a:pt x="20945" y="15552"/>
                    </a:lnTo>
                    <a:lnTo>
                      <a:pt x="21600" y="18144"/>
                    </a:lnTo>
                    <a:lnTo>
                      <a:pt x="21600" y="19008"/>
                    </a:lnTo>
                    <a:lnTo>
                      <a:pt x="13090" y="19008"/>
                    </a:lnTo>
                    <a:lnTo>
                      <a:pt x="12436" y="18144"/>
                    </a:lnTo>
                    <a:lnTo>
                      <a:pt x="11127" y="18144"/>
                    </a:lnTo>
                    <a:lnTo>
                      <a:pt x="9818" y="19008"/>
                    </a:lnTo>
                    <a:lnTo>
                      <a:pt x="8509" y="19008"/>
                    </a:lnTo>
                    <a:lnTo>
                      <a:pt x="5890" y="20736"/>
                    </a:lnTo>
                    <a:lnTo>
                      <a:pt x="5236" y="20736"/>
                    </a:lnTo>
                    <a:lnTo>
                      <a:pt x="4581" y="21600"/>
                    </a:lnTo>
                    <a:lnTo>
                      <a:pt x="3927" y="19872"/>
                    </a:lnTo>
                    <a:lnTo>
                      <a:pt x="1963" y="17280"/>
                    </a:lnTo>
                    <a:lnTo>
                      <a:pt x="1309" y="15552"/>
                    </a:lnTo>
                    <a:lnTo>
                      <a:pt x="654" y="1296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74" name="AutoShape 136">
                <a:extLst>
                  <a:ext uri="{FF2B5EF4-FFF2-40B4-BE49-F238E27FC236}">
                    <a16:creationId xmlns:a16="http://schemas.microsoft.com/office/drawing/2014/main" id="{DF5323F5-F5AA-4C17-A971-A7F19F534961}"/>
                  </a:ext>
                </a:extLst>
              </p:cNvPr>
              <p:cNvSpPr>
                <a:spLocks/>
              </p:cNvSpPr>
              <p:nvPr/>
            </p:nvSpPr>
            <p:spPr bwMode="auto">
              <a:xfrm>
                <a:off x="6595" y="429314"/>
                <a:ext cx="60682" cy="13252"/>
              </a:xfrm>
              <a:custGeom>
                <a:avLst/>
                <a:gdLst>
                  <a:gd name="T0" fmla="*/ 30341 w 21600"/>
                  <a:gd name="T1" fmla="*/ 6626 h 21600"/>
                  <a:gd name="T2" fmla="*/ 30341 w 21600"/>
                  <a:gd name="T3" fmla="*/ 6626 h 21600"/>
                  <a:gd name="T4" fmla="*/ 30341 w 21600"/>
                  <a:gd name="T5" fmla="*/ 6626 h 21600"/>
                  <a:gd name="T6" fmla="*/ 30341 w 21600"/>
                  <a:gd name="T7" fmla="*/ 66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0" y="17279"/>
                    </a:lnTo>
                    <a:lnTo>
                      <a:pt x="1028" y="17279"/>
                    </a:lnTo>
                    <a:lnTo>
                      <a:pt x="3085" y="12959"/>
                    </a:lnTo>
                    <a:lnTo>
                      <a:pt x="5142" y="12959"/>
                    </a:lnTo>
                    <a:lnTo>
                      <a:pt x="11314" y="21599"/>
                    </a:lnTo>
                    <a:lnTo>
                      <a:pt x="14400" y="21599"/>
                    </a:lnTo>
                    <a:lnTo>
                      <a:pt x="15428" y="17279"/>
                    </a:lnTo>
                    <a:lnTo>
                      <a:pt x="16457" y="17279"/>
                    </a:lnTo>
                    <a:lnTo>
                      <a:pt x="17485" y="12959"/>
                    </a:lnTo>
                    <a:lnTo>
                      <a:pt x="21599" y="12959"/>
                    </a:lnTo>
                    <a:lnTo>
                      <a:pt x="21599" y="8640"/>
                    </a:lnTo>
                    <a:lnTo>
                      <a:pt x="20571" y="8640"/>
                    </a:lnTo>
                    <a:lnTo>
                      <a:pt x="16457" y="0"/>
                    </a:lnTo>
                    <a:lnTo>
                      <a:pt x="14400" y="0"/>
                    </a:lnTo>
                    <a:lnTo>
                      <a:pt x="12342" y="4320"/>
                    </a:lnTo>
                    <a:lnTo>
                      <a:pt x="6171" y="4320"/>
                    </a:lnTo>
                    <a:lnTo>
                      <a:pt x="5142" y="0"/>
                    </a:lnTo>
                    <a:lnTo>
                      <a:pt x="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75" name="AutoShape 137">
                <a:extLst>
                  <a:ext uri="{FF2B5EF4-FFF2-40B4-BE49-F238E27FC236}">
                    <a16:creationId xmlns:a16="http://schemas.microsoft.com/office/drawing/2014/main" id="{F3BFC93D-95B3-4BD0-A0FE-9DEFE90BAFA3}"/>
                  </a:ext>
                </a:extLst>
              </p:cNvPr>
              <p:cNvSpPr>
                <a:spLocks/>
              </p:cNvSpPr>
              <p:nvPr/>
            </p:nvSpPr>
            <p:spPr bwMode="auto">
              <a:xfrm>
                <a:off x="117403" y="540618"/>
                <a:ext cx="121362" cy="74204"/>
              </a:xfrm>
              <a:custGeom>
                <a:avLst/>
                <a:gdLst>
                  <a:gd name="T0" fmla="*/ 60681 w 21600"/>
                  <a:gd name="T1" fmla="*/ 37102 h 21600"/>
                  <a:gd name="T2" fmla="*/ 60681 w 21600"/>
                  <a:gd name="T3" fmla="*/ 37102 h 21600"/>
                  <a:gd name="T4" fmla="*/ 60681 w 21600"/>
                  <a:gd name="T5" fmla="*/ 37102 h 21600"/>
                  <a:gd name="T6" fmla="*/ 60681 w 21600"/>
                  <a:gd name="T7" fmla="*/ 3710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6171" y="16971"/>
                    </a:moveTo>
                    <a:lnTo>
                      <a:pt x="5657" y="14657"/>
                    </a:lnTo>
                    <a:lnTo>
                      <a:pt x="0" y="7714"/>
                    </a:lnTo>
                    <a:lnTo>
                      <a:pt x="1028" y="6942"/>
                    </a:lnTo>
                    <a:lnTo>
                      <a:pt x="1542" y="6171"/>
                    </a:lnTo>
                    <a:lnTo>
                      <a:pt x="3085" y="4628"/>
                    </a:lnTo>
                    <a:lnTo>
                      <a:pt x="3600" y="3085"/>
                    </a:lnTo>
                    <a:lnTo>
                      <a:pt x="4114" y="0"/>
                    </a:lnTo>
                    <a:lnTo>
                      <a:pt x="7200" y="0"/>
                    </a:lnTo>
                    <a:lnTo>
                      <a:pt x="7714" y="771"/>
                    </a:lnTo>
                    <a:lnTo>
                      <a:pt x="9771" y="2314"/>
                    </a:lnTo>
                    <a:lnTo>
                      <a:pt x="10285" y="3085"/>
                    </a:lnTo>
                    <a:lnTo>
                      <a:pt x="11314" y="3857"/>
                    </a:lnTo>
                    <a:lnTo>
                      <a:pt x="11828" y="3857"/>
                    </a:lnTo>
                    <a:lnTo>
                      <a:pt x="11828" y="3085"/>
                    </a:lnTo>
                    <a:lnTo>
                      <a:pt x="12342" y="3085"/>
                    </a:lnTo>
                    <a:lnTo>
                      <a:pt x="13371" y="1542"/>
                    </a:lnTo>
                    <a:lnTo>
                      <a:pt x="14914" y="1542"/>
                    </a:lnTo>
                    <a:lnTo>
                      <a:pt x="15942" y="2314"/>
                    </a:lnTo>
                    <a:lnTo>
                      <a:pt x="16457" y="3857"/>
                    </a:lnTo>
                    <a:lnTo>
                      <a:pt x="16457" y="6942"/>
                    </a:lnTo>
                    <a:lnTo>
                      <a:pt x="16971" y="8485"/>
                    </a:lnTo>
                    <a:lnTo>
                      <a:pt x="18000" y="9257"/>
                    </a:lnTo>
                    <a:lnTo>
                      <a:pt x="20057" y="9257"/>
                    </a:lnTo>
                    <a:lnTo>
                      <a:pt x="20571" y="10028"/>
                    </a:lnTo>
                    <a:lnTo>
                      <a:pt x="21085" y="11571"/>
                    </a:lnTo>
                    <a:lnTo>
                      <a:pt x="21599" y="13885"/>
                    </a:lnTo>
                    <a:lnTo>
                      <a:pt x="21085" y="15428"/>
                    </a:lnTo>
                    <a:lnTo>
                      <a:pt x="21085" y="16199"/>
                    </a:lnTo>
                    <a:lnTo>
                      <a:pt x="20571" y="16971"/>
                    </a:lnTo>
                    <a:lnTo>
                      <a:pt x="20571" y="17742"/>
                    </a:lnTo>
                    <a:lnTo>
                      <a:pt x="12342" y="21599"/>
                    </a:lnTo>
                    <a:lnTo>
                      <a:pt x="11314" y="21599"/>
                    </a:lnTo>
                    <a:lnTo>
                      <a:pt x="8228" y="20057"/>
                    </a:lnTo>
                    <a:lnTo>
                      <a:pt x="7200" y="19285"/>
                    </a:lnTo>
                    <a:lnTo>
                      <a:pt x="6685" y="18514"/>
                    </a:lnTo>
                    <a:lnTo>
                      <a:pt x="6171" y="16971"/>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76" name="AutoShape 138">
                <a:extLst>
                  <a:ext uri="{FF2B5EF4-FFF2-40B4-BE49-F238E27FC236}">
                    <a16:creationId xmlns:a16="http://schemas.microsoft.com/office/drawing/2014/main" id="{FA729E15-1C69-41FC-B975-DB8E6E541AFF}"/>
                  </a:ext>
                </a:extLst>
              </p:cNvPr>
              <p:cNvSpPr>
                <a:spLocks/>
              </p:cNvSpPr>
              <p:nvPr/>
            </p:nvSpPr>
            <p:spPr bwMode="auto">
              <a:xfrm>
                <a:off x="91020" y="508817"/>
                <a:ext cx="52767" cy="58303"/>
              </a:xfrm>
              <a:custGeom>
                <a:avLst/>
                <a:gdLst>
                  <a:gd name="T0" fmla="*/ 26384 w 21600"/>
                  <a:gd name="T1" fmla="*/ 29152 h 21600"/>
                  <a:gd name="T2" fmla="*/ 26384 w 21600"/>
                  <a:gd name="T3" fmla="*/ 29152 h 21600"/>
                  <a:gd name="T4" fmla="*/ 26384 w 21600"/>
                  <a:gd name="T5" fmla="*/ 29152 h 21600"/>
                  <a:gd name="T6" fmla="*/ 26384 w 21600"/>
                  <a:gd name="T7" fmla="*/ 291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8836"/>
                    </a:moveTo>
                    <a:lnTo>
                      <a:pt x="0" y="5890"/>
                    </a:lnTo>
                    <a:lnTo>
                      <a:pt x="1199" y="3927"/>
                    </a:lnTo>
                    <a:lnTo>
                      <a:pt x="4800" y="981"/>
                    </a:lnTo>
                    <a:lnTo>
                      <a:pt x="8400" y="0"/>
                    </a:lnTo>
                    <a:lnTo>
                      <a:pt x="14400" y="0"/>
                    </a:lnTo>
                    <a:lnTo>
                      <a:pt x="15599" y="981"/>
                    </a:lnTo>
                    <a:lnTo>
                      <a:pt x="16800" y="981"/>
                    </a:lnTo>
                    <a:lnTo>
                      <a:pt x="18000" y="1963"/>
                    </a:lnTo>
                    <a:lnTo>
                      <a:pt x="19200" y="1963"/>
                    </a:lnTo>
                    <a:lnTo>
                      <a:pt x="21600" y="5890"/>
                    </a:lnTo>
                    <a:lnTo>
                      <a:pt x="21600" y="9818"/>
                    </a:lnTo>
                    <a:lnTo>
                      <a:pt x="20400" y="13745"/>
                    </a:lnTo>
                    <a:lnTo>
                      <a:pt x="18000" y="16690"/>
                    </a:lnTo>
                    <a:lnTo>
                      <a:pt x="16800" y="18654"/>
                    </a:lnTo>
                    <a:lnTo>
                      <a:pt x="14400" y="19636"/>
                    </a:lnTo>
                    <a:lnTo>
                      <a:pt x="12000" y="21599"/>
                    </a:lnTo>
                    <a:lnTo>
                      <a:pt x="9600" y="21599"/>
                    </a:lnTo>
                    <a:lnTo>
                      <a:pt x="8400" y="20618"/>
                    </a:lnTo>
                    <a:lnTo>
                      <a:pt x="6000" y="19636"/>
                    </a:lnTo>
                    <a:lnTo>
                      <a:pt x="4800" y="18654"/>
                    </a:lnTo>
                    <a:lnTo>
                      <a:pt x="0" y="8836"/>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77" name="AutoShape 139">
                <a:extLst>
                  <a:ext uri="{FF2B5EF4-FFF2-40B4-BE49-F238E27FC236}">
                    <a16:creationId xmlns:a16="http://schemas.microsoft.com/office/drawing/2014/main" id="{09AAC140-5FDC-4C53-BCCF-437E8562B931}"/>
                  </a:ext>
                </a:extLst>
              </p:cNvPr>
              <p:cNvSpPr>
                <a:spLocks/>
              </p:cNvSpPr>
              <p:nvPr/>
            </p:nvSpPr>
            <p:spPr bwMode="auto">
              <a:xfrm>
                <a:off x="43531" y="461116"/>
                <a:ext cx="146426" cy="92754"/>
              </a:xfrm>
              <a:custGeom>
                <a:avLst/>
                <a:gdLst>
                  <a:gd name="T0" fmla="*/ 73213 w 21600"/>
                  <a:gd name="T1" fmla="*/ 46377 h 21600"/>
                  <a:gd name="T2" fmla="*/ 73213 w 21600"/>
                  <a:gd name="T3" fmla="*/ 46377 h 21600"/>
                  <a:gd name="T4" fmla="*/ 73213 w 21600"/>
                  <a:gd name="T5" fmla="*/ 46377 h 21600"/>
                  <a:gd name="T6" fmla="*/ 73213 w 21600"/>
                  <a:gd name="T7" fmla="*/ 463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887" y="12342"/>
                    </a:moveTo>
                    <a:lnTo>
                      <a:pt x="0" y="8022"/>
                    </a:lnTo>
                    <a:lnTo>
                      <a:pt x="3887" y="6171"/>
                    </a:lnTo>
                    <a:lnTo>
                      <a:pt x="4751" y="4937"/>
                    </a:lnTo>
                    <a:lnTo>
                      <a:pt x="5183" y="3702"/>
                    </a:lnTo>
                    <a:lnTo>
                      <a:pt x="5183" y="2468"/>
                    </a:lnTo>
                    <a:lnTo>
                      <a:pt x="4751" y="1234"/>
                    </a:lnTo>
                    <a:lnTo>
                      <a:pt x="4751" y="0"/>
                    </a:lnTo>
                    <a:lnTo>
                      <a:pt x="7343" y="0"/>
                    </a:lnTo>
                    <a:lnTo>
                      <a:pt x="8208" y="1234"/>
                    </a:lnTo>
                    <a:lnTo>
                      <a:pt x="8208" y="1851"/>
                    </a:lnTo>
                    <a:lnTo>
                      <a:pt x="9503" y="1851"/>
                    </a:lnTo>
                    <a:lnTo>
                      <a:pt x="9935" y="2468"/>
                    </a:lnTo>
                    <a:lnTo>
                      <a:pt x="11232" y="3085"/>
                    </a:lnTo>
                    <a:lnTo>
                      <a:pt x="13391" y="3085"/>
                    </a:lnTo>
                    <a:lnTo>
                      <a:pt x="14256" y="1851"/>
                    </a:lnTo>
                    <a:lnTo>
                      <a:pt x="13824" y="1851"/>
                    </a:lnTo>
                    <a:lnTo>
                      <a:pt x="13824" y="1234"/>
                    </a:lnTo>
                    <a:lnTo>
                      <a:pt x="14256" y="1234"/>
                    </a:lnTo>
                    <a:lnTo>
                      <a:pt x="15120" y="617"/>
                    </a:lnTo>
                    <a:lnTo>
                      <a:pt x="15551" y="617"/>
                    </a:lnTo>
                    <a:lnTo>
                      <a:pt x="16416" y="1234"/>
                    </a:lnTo>
                    <a:lnTo>
                      <a:pt x="16847" y="1851"/>
                    </a:lnTo>
                    <a:lnTo>
                      <a:pt x="16847" y="3085"/>
                    </a:lnTo>
                    <a:lnTo>
                      <a:pt x="18144" y="6788"/>
                    </a:lnTo>
                    <a:lnTo>
                      <a:pt x="19007" y="8022"/>
                    </a:lnTo>
                    <a:lnTo>
                      <a:pt x="19007" y="9257"/>
                    </a:lnTo>
                    <a:lnTo>
                      <a:pt x="19440" y="11108"/>
                    </a:lnTo>
                    <a:lnTo>
                      <a:pt x="19871" y="12342"/>
                    </a:lnTo>
                    <a:lnTo>
                      <a:pt x="20735" y="15428"/>
                    </a:lnTo>
                    <a:lnTo>
                      <a:pt x="21168" y="17897"/>
                    </a:lnTo>
                    <a:lnTo>
                      <a:pt x="21600" y="19748"/>
                    </a:lnTo>
                    <a:lnTo>
                      <a:pt x="21168" y="20982"/>
                    </a:lnTo>
                    <a:lnTo>
                      <a:pt x="20735" y="21599"/>
                    </a:lnTo>
                    <a:lnTo>
                      <a:pt x="19871" y="21599"/>
                    </a:lnTo>
                    <a:lnTo>
                      <a:pt x="19007" y="20365"/>
                    </a:lnTo>
                    <a:lnTo>
                      <a:pt x="17711" y="19748"/>
                    </a:lnTo>
                    <a:lnTo>
                      <a:pt x="16847" y="18514"/>
                    </a:lnTo>
                    <a:lnTo>
                      <a:pt x="14687" y="18514"/>
                    </a:lnTo>
                    <a:lnTo>
                      <a:pt x="14687" y="14194"/>
                    </a:lnTo>
                    <a:lnTo>
                      <a:pt x="14256" y="12959"/>
                    </a:lnTo>
                    <a:lnTo>
                      <a:pt x="12527" y="11725"/>
                    </a:lnTo>
                    <a:lnTo>
                      <a:pt x="10800" y="11108"/>
                    </a:lnTo>
                    <a:lnTo>
                      <a:pt x="10367" y="11108"/>
                    </a:lnTo>
                    <a:lnTo>
                      <a:pt x="7775" y="12959"/>
                    </a:lnTo>
                    <a:lnTo>
                      <a:pt x="6912" y="14194"/>
                    </a:lnTo>
                    <a:lnTo>
                      <a:pt x="6912" y="16045"/>
                    </a:lnTo>
                    <a:lnTo>
                      <a:pt x="3887" y="12342"/>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78" name="AutoShape 140">
                <a:extLst>
                  <a:ext uri="{FF2B5EF4-FFF2-40B4-BE49-F238E27FC236}">
                    <a16:creationId xmlns:a16="http://schemas.microsoft.com/office/drawing/2014/main" id="{6EB462DC-44E6-4915-804B-072FD75019E5}"/>
                  </a:ext>
                </a:extLst>
              </p:cNvPr>
              <p:cNvSpPr>
                <a:spLocks/>
              </p:cNvSpPr>
              <p:nvPr/>
            </p:nvSpPr>
            <p:spPr bwMode="auto">
              <a:xfrm>
                <a:off x="172807" y="487617"/>
                <a:ext cx="121362" cy="116605"/>
              </a:xfrm>
              <a:custGeom>
                <a:avLst/>
                <a:gdLst>
                  <a:gd name="T0" fmla="*/ 60681 w 21600"/>
                  <a:gd name="T1" fmla="*/ 58303 h 21600"/>
                  <a:gd name="T2" fmla="*/ 60681 w 21600"/>
                  <a:gd name="T3" fmla="*/ 58303 h 21600"/>
                  <a:gd name="T4" fmla="*/ 60681 w 21600"/>
                  <a:gd name="T5" fmla="*/ 58303 h 21600"/>
                  <a:gd name="T6" fmla="*/ 60681 w 21600"/>
                  <a:gd name="T7" fmla="*/ 5830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21109"/>
                    </a:moveTo>
                    <a:lnTo>
                      <a:pt x="10800" y="20618"/>
                    </a:lnTo>
                    <a:lnTo>
                      <a:pt x="11314" y="20127"/>
                    </a:lnTo>
                    <a:lnTo>
                      <a:pt x="11314" y="19145"/>
                    </a:lnTo>
                    <a:lnTo>
                      <a:pt x="11828" y="18163"/>
                    </a:lnTo>
                    <a:lnTo>
                      <a:pt x="11314" y="16690"/>
                    </a:lnTo>
                    <a:lnTo>
                      <a:pt x="10285" y="15709"/>
                    </a:lnTo>
                    <a:lnTo>
                      <a:pt x="7714" y="15709"/>
                    </a:lnTo>
                    <a:lnTo>
                      <a:pt x="7200" y="15218"/>
                    </a:lnTo>
                    <a:lnTo>
                      <a:pt x="6685" y="14236"/>
                    </a:lnTo>
                    <a:lnTo>
                      <a:pt x="6685" y="11781"/>
                    </a:lnTo>
                    <a:lnTo>
                      <a:pt x="5657" y="10800"/>
                    </a:lnTo>
                    <a:lnTo>
                      <a:pt x="4628" y="10309"/>
                    </a:lnTo>
                    <a:lnTo>
                      <a:pt x="3600" y="10800"/>
                    </a:lnTo>
                    <a:lnTo>
                      <a:pt x="2571" y="11781"/>
                    </a:lnTo>
                    <a:lnTo>
                      <a:pt x="2571" y="8836"/>
                    </a:lnTo>
                    <a:lnTo>
                      <a:pt x="514" y="4909"/>
                    </a:lnTo>
                    <a:lnTo>
                      <a:pt x="514" y="3436"/>
                    </a:lnTo>
                    <a:lnTo>
                      <a:pt x="0" y="2454"/>
                    </a:lnTo>
                    <a:lnTo>
                      <a:pt x="0" y="1472"/>
                    </a:lnTo>
                    <a:lnTo>
                      <a:pt x="514" y="1472"/>
                    </a:lnTo>
                    <a:lnTo>
                      <a:pt x="1542" y="1963"/>
                    </a:lnTo>
                    <a:lnTo>
                      <a:pt x="2571" y="1963"/>
                    </a:lnTo>
                    <a:lnTo>
                      <a:pt x="4114" y="1472"/>
                    </a:lnTo>
                    <a:lnTo>
                      <a:pt x="5142" y="981"/>
                    </a:lnTo>
                    <a:lnTo>
                      <a:pt x="5657" y="981"/>
                    </a:lnTo>
                    <a:lnTo>
                      <a:pt x="5657" y="490"/>
                    </a:lnTo>
                    <a:lnTo>
                      <a:pt x="6171" y="0"/>
                    </a:lnTo>
                    <a:lnTo>
                      <a:pt x="7200" y="0"/>
                    </a:lnTo>
                    <a:lnTo>
                      <a:pt x="7714" y="490"/>
                    </a:lnTo>
                    <a:lnTo>
                      <a:pt x="7714" y="981"/>
                    </a:lnTo>
                    <a:lnTo>
                      <a:pt x="8228" y="981"/>
                    </a:lnTo>
                    <a:lnTo>
                      <a:pt x="8742" y="1472"/>
                    </a:lnTo>
                    <a:lnTo>
                      <a:pt x="9771" y="490"/>
                    </a:lnTo>
                    <a:lnTo>
                      <a:pt x="10285" y="490"/>
                    </a:lnTo>
                    <a:lnTo>
                      <a:pt x="10800" y="0"/>
                    </a:lnTo>
                    <a:lnTo>
                      <a:pt x="12857" y="0"/>
                    </a:lnTo>
                    <a:lnTo>
                      <a:pt x="14400" y="490"/>
                    </a:lnTo>
                    <a:lnTo>
                      <a:pt x="15942" y="490"/>
                    </a:lnTo>
                    <a:lnTo>
                      <a:pt x="16457" y="0"/>
                    </a:lnTo>
                    <a:lnTo>
                      <a:pt x="18514" y="0"/>
                    </a:lnTo>
                    <a:lnTo>
                      <a:pt x="19542" y="981"/>
                    </a:lnTo>
                    <a:lnTo>
                      <a:pt x="19542" y="1963"/>
                    </a:lnTo>
                    <a:lnTo>
                      <a:pt x="20057" y="2945"/>
                    </a:lnTo>
                    <a:lnTo>
                      <a:pt x="20571" y="4909"/>
                    </a:lnTo>
                    <a:lnTo>
                      <a:pt x="21085" y="7854"/>
                    </a:lnTo>
                    <a:lnTo>
                      <a:pt x="20571" y="10309"/>
                    </a:lnTo>
                    <a:lnTo>
                      <a:pt x="20571" y="11290"/>
                    </a:lnTo>
                    <a:lnTo>
                      <a:pt x="20057" y="13745"/>
                    </a:lnTo>
                    <a:lnTo>
                      <a:pt x="19542" y="16690"/>
                    </a:lnTo>
                    <a:lnTo>
                      <a:pt x="20057" y="18654"/>
                    </a:lnTo>
                    <a:lnTo>
                      <a:pt x="21599" y="21599"/>
                    </a:lnTo>
                    <a:lnTo>
                      <a:pt x="16971" y="20127"/>
                    </a:lnTo>
                    <a:lnTo>
                      <a:pt x="10800" y="2110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79" name="AutoShape 141">
                <a:extLst>
                  <a:ext uri="{FF2B5EF4-FFF2-40B4-BE49-F238E27FC236}">
                    <a16:creationId xmlns:a16="http://schemas.microsoft.com/office/drawing/2014/main" id="{15E980FD-565F-467C-9BA0-30048F27DBA1}"/>
                  </a:ext>
                </a:extLst>
              </p:cNvPr>
              <p:cNvSpPr>
                <a:spLocks/>
              </p:cNvSpPr>
              <p:nvPr/>
            </p:nvSpPr>
            <p:spPr bwMode="auto">
              <a:xfrm>
                <a:off x="228211" y="439915"/>
                <a:ext cx="106852" cy="50353"/>
              </a:xfrm>
              <a:custGeom>
                <a:avLst/>
                <a:gdLst>
                  <a:gd name="T0" fmla="*/ 53426 w 21600"/>
                  <a:gd name="T1" fmla="*/ 25177 h 21600"/>
                  <a:gd name="T2" fmla="*/ 53426 w 21600"/>
                  <a:gd name="T3" fmla="*/ 25177 h 21600"/>
                  <a:gd name="T4" fmla="*/ 53426 w 21600"/>
                  <a:gd name="T5" fmla="*/ 25177 h 21600"/>
                  <a:gd name="T6" fmla="*/ 53426 w 21600"/>
                  <a:gd name="T7" fmla="*/ 251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8172" y="4547"/>
                    </a:moveTo>
                    <a:lnTo>
                      <a:pt x="5837" y="4547"/>
                    </a:lnTo>
                    <a:lnTo>
                      <a:pt x="3502" y="6821"/>
                    </a:lnTo>
                    <a:lnTo>
                      <a:pt x="2335" y="9094"/>
                    </a:lnTo>
                    <a:lnTo>
                      <a:pt x="1167" y="12505"/>
                    </a:lnTo>
                    <a:lnTo>
                      <a:pt x="0" y="21599"/>
                    </a:lnTo>
                    <a:lnTo>
                      <a:pt x="583" y="21599"/>
                    </a:lnTo>
                    <a:lnTo>
                      <a:pt x="1751" y="20463"/>
                    </a:lnTo>
                    <a:lnTo>
                      <a:pt x="2918" y="20463"/>
                    </a:lnTo>
                    <a:lnTo>
                      <a:pt x="4670" y="21599"/>
                    </a:lnTo>
                    <a:lnTo>
                      <a:pt x="6421" y="21599"/>
                    </a:lnTo>
                    <a:lnTo>
                      <a:pt x="8172" y="20463"/>
                    </a:lnTo>
                    <a:lnTo>
                      <a:pt x="10508" y="20463"/>
                    </a:lnTo>
                    <a:lnTo>
                      <a:pt x="10508" y="18189"/>
                    </a:lnTo>
                    <a:lnTo>
                      <a:pt x="11675" y="15915"/>
                    </a:lnTo>
                    <a:lnTo>
                      <a:pt x="11675" y="14778"/>
                    </a:lnTo>
                    <a:lnTo>
                      <a:pt x="12843" y="12505"/>
                    </a:lnTo>
                    <a:lnTo>
                      <a:pt x="13427" y="12505"/>
                    </a:lnTo>
                    <a:lnTo>
                      <a:pt x="14594" y="11368"/>
                    </a:lnTo>
                    <a:lnTo>
                      <a:pt x="18097" y="11368"/>
                    </a:lnTo>
                    <a:lnTo>
                      <a:pt x="18681" y="12505"/>
                    </a:lnTo>
                    <a:lnTo>
                      <a:pt x="21016" y="12505"/>
                    </a:lnTo>
                    <a:lnTo>
                      <a:pt x="21600" y="11368"/>
                    </a:lnTo>
                    <a:lnTo>
                      <a:pt x="21600" y="10231"/>
                    </a:lnTo>
                    <a:lnTo>
                      <a:pt x="21016" y="9094"/>
                    </a:lnTo>
                    <a:lnTo>
                      <a:pt x="20432" y="9094"/>
                    </a:lnTo>
                    <a:lnTo>
                      <a:pt x="19264" y="7957"/>
                    </a:lnTo>
                    <a:lnTo>
                      <a:pt x="18681" y="6821"/>
                    </a:lnTo>
                    <a:lnTo>
                      <a:pt x="17513" y="2273"/>
                    </a:lnTo>
                    <a:lnTo>
                      <a:pt x="17513" y="1136"/>
                    </a:lnTo>
                    <a:lnTo>
                      <a:pt x="16929" y="0"/>
                    </a:lnTo>
                    <a:lnTo>
                      <a:pt x="16345" y="0"/>
                    </a:lnTo>
                    <a:lnTo>
                      <a:pt x="15762" y="1136"/>
                    </a:lnTo>
                    <a:lnTo>
                      <a:pt x="14594" y="1136"/>
                    </a:lnTo>
                    <a:lnTo>
                      <a:pt x="13427" y="2273"/>
                    </a:lnTo>
                    <a:lnTo>
                      <a:pt x="11675" y="3410"/>
                    </a:lnTo>
                    <a:lnTo>
                      <a:pt x="10508" y="4547"/>
                    </a:lnTo>
                    <a:lnTo>
                      <a:pt x="8172" y="4547"/>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80" name="AutoShape 142">
                <a:extLst>
                  <a:ext uri="{FF2B5EF4-FFF2-40B4-BE49-F238E27FC236}">
                    <a16:creationId xmlns:a16="http://schemas.microsoft.com/office/drawing/2014/main" id="{1115E63D-23A0-4803-8238-E2CB8159275A}"/>
                  </a:ext>
                </a:extLst>
              </p:cNvPr>
              <p:cNvSpPr>
                <a:spLocks/>
              </p:cNvSpPr>
              <p:nvPr/>
            </p:nvSpPr>
            <p:spPr bwMode="auto">
              <a:xfrm>
                <a:off x="279658" y="466416"/>
                <a:ext cx="47490" cy="140456"/>
              </a:xfrm>
              <a:custGeom>
                <a:avLst/>
                <a:gdLst>
                  <a:gd name="T0" fmla="*/ 23745 w 21600"/>
                  <a:gd name="T1" fmla="*/ 70228 h 21600"/>
                  <a:gd name="T2" fmla="*/ 23745 w 21600"/>
                  <a:gd name="T3" fmla="*/ 70228 h 21600"/>
                  <a:gd name="T4" fmla="*/ 23745 w 21600"/>
                  <a:gd name="T5" fmla="*/ 70228 h 21600"/>
                  <a:gd name="T6" fmla="*/ 23745 w 21600"/>
                  <a:gd name="T7" fmla="*/ 7022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450" y="0"/>
                    </a:moveTo>
                    <a:lnTo>
                      <a:pt x="8100" y="0"/>
                    </a:lnTo>
                    <a:lnTo>
                      <a:pt x="5399" y="407"/>
                    </a:lnTo>
                    <a:lnTo>
                      <a:pt x="2699" y="1222"/>
                    </a:lnTo>
                    <a:lnTo>
                      <a:pt x="2699" y="2037"/>
                    </a:lnTo>
                    <a:lnTo>
                      <a:pt x="1349" y="2445"/>
                    </a:lnTo>
                    <a:lnTo>
                      <a:pt x="0" y="2445"/>
                    </a:lnTo>
                    <a:lnTo>
                      <a:pt x="0" y="2852"/>
                    </a:lnTo>
                    <a:lnTo>
                      <a:pt x="1349" y="3667"/>
                    </a:lnTo>
                    <a:lnTo>
                      <a:pt x="1349" y="4890"/>
                    </a:lnTo>
                    <a:lnTo>
                      <a:pt x="4049" y="6520"/>
                    </a:lnTo>
                    <a:lnTo>
                      <a:pt x="4049" y="8966"/>
                    </a:lnTo>
                    <a:lnTo>
                      <a:pt x="5399" y="10188"/>
                    </a:lnTo>
                    <a:lnTo>
                      <a:pt x="4049" y="11818"/>
                    </a:lnTo>
                    <a:lnTo>
                      <a:pt x="4049" y="12633"/>
                    </a:lnTo>
                    <a:lnTo>
                      <a:pt x="2699" y="13856"/>
                    </a:lnTo>
                    <a:lnTo>
                      <a:pt x="2699" y="15079"/>
                    </a:lnTo>
                    <a:lnTo>
                      <a:pt x="1349" y="16301"/>
                    </a:lnTo>
                    <a:lnTo>
                      <a:pt x="1349" y="17932"/>
                    </a:lnTo>
                    <a:lnTo>
                      <a:pt x="6749" y="21192"/>
                    </a:lnTo>
                    <a:lnTo>
                      <a:pt x="18900" y="21600"/>
                    </a:lnTo>
                    <a:lnTo>
                      <a:pt x="18900" y="20784"/>
                    </a:lnTo>
                    <a:lnTo>
                      <a:pt x="21600" y="15079"/>
                    </a:lnTo>
                    <a:lnTo>
                      <a:pt x="21600" y="10188"/>
                    </a:lnTo>
                    <a:lnTo>
                      <a:pt x="20249" y="8150"/>
                    </a:lnTo>
                    <a:lnTo>
                      <a:pt x="20249" y="7335"/>
                    </a:lnTo>
                    <a:lnTo>
                      <a:pt x="16200" y="1630"/>
                    </a:lnTo>
                    <a:lnTo>
                      <a:pt x="13499" y="407"/>
                    </a:lnTo>
                    <a:lnTo>
                      <a:pt x="945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81" name="AutoShape 143">
                <a:extLst>
                  <a:ext uri="{FF2B5EF4-FFF2-40B4-BE49-F238E27FC236}">
                    <a16:creationId xmlns:a16="http://schemas.microsoft.com/office/drawing/2014/main" id="{A7402049-16ED-4978-B48E-5A4A4D9BB6CC}"/>
                  </a:ext>
                </a:extLst>
              </p:cNvPr>
              <p:cNvSpPr>
                <a:spLocks/>
              </p:cNvSpPr>
              <p:nvPr/>
            </p:nvSpPr>
            <p:spPr bwMode="auto">
              <a:xfrm>
                <a:off x="96297" y="29151"/>
                <a:ext cx="230851" cy="166956"/>
              </a:xfrm>
              <a:custGeom>
                <a:avLst/>
                <a:gdLst>
                  <a:gd name="T0" fmla="*/ 115426 w 21600"/>
                  <a:gd name="T1" fmla="*/ 83478 h 21600"/>
                  <a:gd name="T2" fmla="*/ 115426 w 21600"/>
                  <a:gd name="T3" fmla="*/ 83478 h 21600"/>
                  <a:gd name="T4" fmla="*/ 115426 w 21600"/>
                  <a:gd name="T5" fmla="*/ 83478 h 21600"/>
                  <a:gd name="T6" fmla="*/ 115426 w 21600"/>
                  <a:gd name="T7" fmla="*/ 834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0571"/>
                    </a:moveTo>
                    <a:lnTo>
                      <a:pt x="273" y="20228"/>
                    </a:lnTo>
                    <a:lnTo>
                      <a:pt x="273" y="19885"/>
                    </a:lnTo>
                    <a:lnTo>
                      <a:pt x="1913" y="19199"/>
                    </a:lnTo>
                    <a:lnTo>
                      <a:pt x="3007" y="18171"/>
                    </a:lnTo>
                    <a:lnTo>
                      <a:pt x="5194" y="15428"/>
                    </a:lnTo>
                    <a:lnTo>
                      <a:pt x="6015" y="14057"/>
                    </a:lnTo>
                    <a:lnTo>
                      <a:pt x="6288" y="13714"/>
                    </a:lnTo>
                    <a:lnTo>
                      <a:pt x="6288" y="11657"/>
                    </a:lnTo>
                    <a:lnTo>
                      <a:pt x="6835" y="10285"/>
                    </a:lnTo>
                    <a:lnTo>
                      <a:pt x="7655" y="9257"/>
                    </a:lnTo>
                    <a:lnTo>
                      <a:pt x="8202" y="8228"/>
                    </a:lnTo>
                    <a:lnTo>
                      <a:pt x="8202" y="7542"/>
                    </a:lnTo>
                    <a:lnTo>
                      <a:pt x="8749" y="6857"/>
                    </a:lnTo>
                    <a:lnTo>
                      <a:pt x="9022" y="6171"/>
                    </a:lnTo>
                    <a:lnTo>
                      <a:pt x="10116" y="5485"/>
                    </a:lnTo>
                    <a:lnTo>
                      <a:pt x="10389" y="5142"/>
                    </a:lnTo>
                    <a:lnTo>
                      <a:pt x="10663" y="5142"/>
                    </a:lnTo>
                    <a:lnTo>
                      <a:pt x="10389" y="3428"/>
                    </a:lnTo>
                    <a:lnTo>
                      <a:pt x="10389" y="2400"/>
                    </a:lnTo>
                    <a:lnTo>
                      <a:pt x="10663" y="1371"/>
                    </a:lnTo>
                    <a:lnTo>
                      <a:pt x="10663" y="685"/>
                    </a:lnTo>
                    <a:lnTo>
                      <a:pt x="10936" y="0"/>
                    </a:lnTo>
                    <a:lnTo>
                      <a:pt x="11210" y="0"/>
                    </a:lnTo>
                    <a:lnTo>
                      <a:pt x="11483" y="342"/>
                    </a:lnTo>
                    <a:lnTo>
                      <a:pt x="12577" y="1028"/>
                    </a:lnTo>
                    <a:lnTo>
                      <a:pt x="14217" y="1714"/>
                    </a:lnTo>
                    <a:lnTo>
                      <a:pt x="15584" y="2057"/>
                    </a:lnTo>
                    <a:lnTo>
                      <a:pt x="18865" y="2057"/>
                    </a:lnTo>
                    <a:lnTo>
                      <a:pt x="19412" y="2400"/>
                    </a:lnTo>
                    <a:lnTo>
                      <a:pt x="19959" y="3771"/>
                    </a:lnTo>
                    <a:lnTo>
                      <a:pt x="19959" y="6514"/>
                    </a:lnTo>
                    <a:lnTo>
                      <a:pt x="20506" y="7885"/>
                    </a:lnTo>
                    <a:lnTo>
                      <a:pt x="21600" y="9257"/>
                    </a:lnTo>
                    <a:lnTo>
                      <a:pt x="19412" y="9257"/>
                    </a:lnTo>
                    <a:lnTo>
                      <a:pt x="19139" y="9600"/>
                    </a:lnTo>
                    <a:lnTo>
                      <a:pt x="18592" y="9942"/>
                    </a:lnTo>
                    <a:lnTo>
                      <a:pt x="18592" y="10628"/>
                    </a:lnTo>
                    <a:lnTo>
                      <a:pt x="18318" y="12685"/>
                    </a:lnTo>
                    <a:lnTo>
                      <a:pt x="11210" y="15771"/>
                    </a:lnTo>
                    <a:lnTo>
                      <a:pt x="9296" y="16457"/>
                    </a:lnTo>
                    <a:lnTo>
                      <a:pt x="8202" y="17828"/>
                    </a:lnTo>
                    <a:lnTo>
                      <a:pt x="6562" y="18857"/>
                    </a:lnTo>
                    <a:lnTo>
                      <a:pt x="7108" y="21599"/>
                    </a:lnTo>
                    <a:lnTo>
                      <a:pt x="0" y="20571"/>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82" name="AutoShape 144">
                <a:extLst>
                  <a:ext uri="{FF2B5EF4-FFF2-40B4-BE49-F238E27FC236}">
                    <a16:creationId xmlns:a16="http://schemas.microsoft.com/office/drawing/2014/main" id="{87AFB38E-7E60-4DE4-83E8-0812245BBA54}"/>
                  </a:ext>
                </a:extLst>
              </p:cNvPr>
              <p:cNvSpPr>
                <a:spLocks/>
              </p:cNvSpPr>
              <p:nvPr/>
            </p:nvSpPr>
            <p:spPr bwMode="auto">
              <a:xfrm>
                <a:off x="472253" y="-1"/>
                <a:ext cx="75192" cy="148407"/>
              </a:xfrm>
              <a:custGeom>
                <a:avLst/>
                <a:gdLst>
                  <a:gd name="T0" fmla="*/ 37596 w 21600"/>
                  <a:gd name="T1" fmla="*/ 74204 h 21600"/>
                  <a:gd name="T2" fmla="*/ 37596 w 21600"/>
                  <a:gd name="T3" fmla="*/ 74204 h 21600"/>
                  <a:gd name="T4" fmla="*/ 37596 w 21600"/>
                  <a:gd name="T5" fmla="*/ 74204 h 21600"/>
                  <a:gd name="T6" fmla="*/ 37596 w 21600"/>
                  <a:gd name="T7" fmla="*/ 7420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153" y="2314"/>
                    </a:moveTo>
                    <a:lnTo>
                      <a:pt x="3323" y="2314"/>
                    </a:lnTo>
                    <a:lnTo>
                      <a:pt x="3323" y="2700"/>
                    </a:lnTo>
                    <a:lnTo>
                      <a:pt x="1661" y="4242"/>
                    </a:lnTo>
                    <a:lnTo>
                      <a:pt x="1661" y="6942"/>
                    </a:lnTo>
                    <a:lnTo>
                      <a:pt x="0" y="7714"/>
                    </a:lnTo>
                    <a:lnTo>
                      <a:pt x="0" y="9257"/>
                    </a:lnTo>
                    <a:lnTo>
                      <a:pt x="830" y="9642"/>
                    </a:lnTo>
                    <a:lnTo>
                      <a:pt x="830" y="11185"/>
                    </a:lnTo>
                    <a:lnTo>
                      <a:pt x="1661" y="11957"/>
                    </a:lnTo>
                    <a:lnTo>
                      <a:pt x="2492" y="12342"/>
                    </a:lnTo>
                    <a:lnTo>
                      <a:pt x="3323" y="12342"/>
                    </a:lnTo>
                    <a:lnTo>
                      <a:pt x="4153" y="12728"/>
                    </a:lnTo>
                    <a:lnTo>
                      <a:pt x="4153" y="13114"/>
                    </a:lnTo>
                    <a:lnTo>
                      <a:pt x="4984" y="14657"/>
                    </a:lnTo>
                    <a:lnTo>
                      <a:pt x="5815" y="16971"/>
                    </a:lnTo>
                    <a:lnTo>
                      <a:pt x="7476" y="19671"/>
                    </a:lnTo>
                    <a:lnTo>
                      <a:pt x="9138" y="21599"/>
                    </a:lnTo>
                    <a:lnTo>
                      <a:pt x="9969" y="21599"/>
                    </a:lnTo>
                    <a:lnTo>
                      <a:pt x="10800" y="20828"/>
                    </a:lnTo>
                    <a:lnTo>
                      <a:pt x="12461" y="20442"/>
                    </a:lnTo>
                    <a:lnTo>
                      <a:pt x="14123" y="19671"/>
                    </a:lnTo>
                    <a:lnTo>
                      <a:pt x="14953" y="18899"/>
                    </a:lnTo>
                    <a:lnTo>
                      <a:pt x="16615" y="18514"/>
                    </a:lnTo>
                    <a:lnTo>
                      <a:pt x="16615" y="17742"/>
                    </a:lnTo>
                    <a:lnTo>
                      <a:pt x="15784" y="17357"/>
                    </a:lnTo>
                    <a:lnTo>
                      <a:pt x="15784" y="16199"/>
                    </a:lnTo>
                    <a:lnTo>
                      <a:pt x="17446" y="15814"/>
                    </a:lnTo>
                    <a:lnTo>
                      <a:pt x="18276" y="15814"/>
                    </a:lnTo>
                    <a:lnTo>
                      <a:pt x="19107" y="15428"/>
                    </a:lnTo>
                    <a:lnTo>
                      <a:pt x="19938" y="14657"/>
                    </a:lnTo>
                    <a:lnTo>
                      <a:pt x="19938" y="13885"/>
                    </a:lnTo>
                    <a:lnTo>
                      <a:pt x="19107" y="13114"/>
                    </a:lnTo>
                    <a:lnTo>
                      <a:pt x="19107" y="12342"/>
                    </a:lnTo>
                    <a:lnTo>
                      <a:pt x="18276" y="11957"/>
                    </a:lnTo>
                    <a:lnTo>
                      <a:pt x="18276" y="11571"/>
                    </a:lnTo>
                    <a:lnTo>
                      <a:pt x="17446" y="11571"/>
                    </a:lnTo>
                    <a:lnTo>
                      <a:pt x="17446" y="10414"/>
                    </a:lnTo>
                    <a:lnTo>
                      <a:pt x="18276" y="9642"/>
                    </a:lnTo>
                    <a:lnTo>
                      <a:pt x="19938" y="8871"/>
                    </a:lnTo>
                    <a:lnTo>
                      <a:pt x="20769" y="8871"/>
                    </a:lnTo>
                    <a:lnTo>
                      <a:pt x="20769" y="8100"/>
                    </a:lnTo>
                    <a:lnTo>
                      <a:pt x="19107" y="7328"/>
                    </a:lnTo>
                    <a:lnTo>
                      <a:pt x="19107" y="6942"/>
                    </a:lnTo>
                    <a:lnTo>
                      <a:pt x="18276" y="6171"/>
                    </a:lnTo>
                    <a:lnTo>
                      <a:pt x="18276" y="5400"/>
                    </a:lnTo>
                    <a:lnTo>
                      <a:pt x="19107" y="5014"/>
                    </a:lnTo>
                    <a:lnTo>
                      <a:pt x="19107" y="4628"/>
                    </a:lnTo>
                    <a:lnTo>
                      <a:pt x="20769" y="4242"/>
                    </a:lnTo>
                    <a:lnTo>
                      <a:pt x="21599" y="3857"/>
                    </a:lnTo>
                    <a:lnTo>
                      <a:pt x="19938" y="2314"/>
                    </a:lnTo>
                    <a:lnTo>
                      <a:pt x="13292" y="385"/>
                    </a:lnTo>
                    <a:lnTo>
                      <a:pt x="12461" y="0"/>
                    </a:lnTo>
                    <a:lnTo>
                      <a:pt x="10800" y="0"/>
                    </a:lnTo>
                    <a:lnTo>
                      <a:pt x="7476" y="771"/>
                    </a:lnTo>
                    <a:lnTo>
                      <a:pt x="6646" y="771"/>
                    </a:lnTo>
                    <a:lnTo>
                      <a:pt x="4984" y="1542"/>
                    </a:lnTo>
                    <a:lnTo>
                      <a:pt x="4153" y="2314"/>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83" name="AutoShape 145">
                <a:extLst>
                  <a:ext uri="{FF2B5EF4-FFF2-40B4-BE49-F238E27FC236}">
                    <a16:creationId xmlns:a16="http://schemas.microsoft.com/office/drawing/2014/main" id="{79B151B0-F723-4287-903E-EC5D967ACAA2}"/>
                  </a:ext>
                </a:extLst>
              </p:cNvPr>
              <p:cNvSpPr>
                <a:spLocks/>
              </p:cNvSpPr>
              <p:nvPr/>
            </p:nvSpPr>
            <p:spPr bwMode="auto">
              <a:xfrm>
                <a:off x="503912" y="82152"/>
                <a:ext cx="300765" cy="267661"/>
              </a:xfrm>
              <a:custGeom>
                <a:avLst/>
                <a:gdLst>
                  <a:gd name="T0" fmla="*/ 150383 w 21600"/>
                  <a:gd name="T1" fmla="*/ 133831 h 21600"/>
                  <a:gd name="T2" fmla="*/ 150383 w 21600"/>
                  <a:gd name="T3" fmla="*/ 133831 h 21600"/>
                  <a:gd name="T4" fmla="*/ 150383 w 21600"/>
                  <a:gd name="T5" fmla="*/ 133831 h 21600"/>
                  <a:gd name="T6" fmla="*/ 150383 w 21600"/>
                  <a:gd name="T7" fmla="*/ 1338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3635"/>
                    </a:moveTo>
                    <a:lnTo>
                      <a:pt x="20970" y="3635"/>
                    </a:lnTo>
                    <a:lnTo>
                      <a:pt x="20132" y="3207"/>
                    </a:lnTo>
                    <a:lnTo>
                      <a:pt x="19502" y="2780"/>
                    </a:lnTo>
                    <a:lnTo>
                      <a:pt x="19083" y="2566"/>
                    </a:lnTo>
                    <a:lnTo>
                      <a:pt x="18454" y="2566"/>
                    </a:lnTo>
                    <a:lnTo>
                      <a:pt x="18244" y="2352"/>
                    </a:lnTo>
                    <a:lnTo>
                      <a:pt x="16986" y="2352"/>
                    </a:lnTo>
                    <a:lnTo>
                      <a:pt x="16147" y="2566"/>
                    </a:lnTo>
                    <a:lnTo>
                      <a:pt x="15518" y="2780"/>
                    </a:lnTo>
                    <a:lnTo>
                      <a:pt x="14889" y="2780"/>
                    </a:lnTo>
                    <a:lnTo>
                      <a:pt x="14469" y="2994"/>
                    </a:lnTo>
                    <a:lnTo>
                      <a:pt x="14469" y="3421"/>
                    </a:lnTo>
                    <a:lnTo>
                      <a:pt x="14260" y="3635"/>
                    </a:lnTo>
                    <a:lnTo>
                      <a:pt x="14469" y="4063"/>
                    </a:lnTo>
                    <a:lnTo>
                      <a:pt x="14469" y="4491"/>
                    </a:lnTo>
                    <a:lnTo>
                      <a:pt x="14679" y="4704"/>
                    </a:lnTo>
                    <a:lnTo>
                      <a:pt x="14679" y="4918"/>
                    </a:lnTo>
                    <a:lnTo>
                      <a:pt x="14469" y="5774"/>
                    </a:lnTo>
                    <a:lnTo>
                      <a:pt x="13840" y="5988"/>
                    </a:lnTo>
                    <a:lnTo>
                      <a:pt x="12792" y="5988"/>
                    </a:lnTo>
                    <a:lnTo>
                      <a:pt x="11114" y="5560"/>
                    </a:lnTo>
                    <a:lnTo>
                      <a:pt x="10485" y="5132"/>
                    </a:lnTo>
                    <a:lnTo>
                      <a:pt x="10066" y="4704"/>
                    </a:lnTo>
                    <a:lnTo>
                      <a:pt x="9436" y="4277"/>
                    </a:lnTo>
                    <a:lnTo>
                      <a:pt x="9227" y="3849"/>
                    </a:lnTo>
                    <a:lnTo>
                      <a:pt x="9017" y="3207"/>
                    </a:lnTo>
                    <a:lnTo>
                      <a:pt x="8388" y="1924"/>
                    </a:lnTo>
                    <a:lnTo>
                      <a:pt x="8178" y="1710"/>
                    </a:lnTo>
                    <a:lnTo>
                      <a:pt x="6081" y="1283"/>
                    </a:lnTo>
                    <a:lnTo>
                      <a:pt x="5871" y="1069"/>
                    </a:lnTo>
                    <a:lnTo>
                      <a:pt x="5452" y="855"/>
                    </a:lnTo>
                    <a:lnTo>
                      <a:pt x="4823" y="641"/>
                    </a:lnTo>
                    <a:lnTo>
                      <a:pt x="4403" y="427"/>
                    </a:lnTo>
                    <a:lnTo>
                      <a:pt x="3984" y="427"/>
                    </a:lnTo>
                    <a:lnTo>
                      <a:pt x="2516" y="0"/>
                    </a:lnTo>
                    <a:lnTo>
                      <a:pt x="2516" y="427"/>
                    </a:lnTo>
                    <a:lnTo>
                      <a:pt x="2726" y="855"/>
                    </a:lnTo>
                    <a:lnTo>
                      <a:pt x="2726" y="1710"/>
                    </a:lnTo>
                    <a:lnTo>
                      <a:pt x="2306" y="2138"/>
                    </a:lnTo>
                    <a:lnTo>
                      <a:pt x="1887" y="2138"/>
                    </a:lnTo>
                    <a:lnTo>
                      <a:pt x="1887" y="2352"/>
                    </a:lnTo>
                    <a:lnTo>
                      <a:pt x="1677" y="2352"/>
                    </a:lnTo>
                    <a:lnTo>
                      <a:pt x="1677" y="2780"/>
                    </a:lnTo>
                    <a:lnTo>
                      <a:pt x="1887" y="3207"/>
                    </a:lnTo>
                    <a:lnTo>
                      <a:pt x="1887" y="3421"/>
                    </a:lnTo>
                    <a:lnTo>
                      <a:pt x="1467" y="3849"/>
                    </a:lnTo>
                    <a:lnTo>
                      <a:pt x="1258" y="4277"/>
                    </a:lnTo>
                    <a:lnTo>
                      <a:pt x="838" y="4491"/>
                    </a:lnTo>
                    <a:lnTo>
                      <a:pt x="629" y="4918"/>
                    </a:lnTo>
                    <a:lnTo>
                      <a:pt x="209" y="5132"/>
                    </a:lnTo>
                    <a:lnTo>
                      <a:pt x="209" y="5346"/>
                    </a:lnTo>
                    <a:lnTo>
                      <a:pt x="0" y="5346"/>
                    </a:lnTo>
                    <a:lnTo>
                      <a:pt x="209" y="5346"/>
                    </a:lnTo>
                    <a:lnTo>
                      <a:pt x="209" y="5988"/>
                    </a:lnTo>
                    <a:lnTo>
                      <a:pt x="419" y="6415"/>
                    </a:lnTo>
                    <a:lnTo>
                      <a:pt x="419" y="7699"/>
                    </a:lnTo>
                    <a:lnTo>
                      <a:pt x="629" y="8126"/>
                    </a:lnTo>
                    <a:lnTo>
                      <a:pt x="629" y="8554"/>
                    </a:lnTo>
                    <a:lnTo>
                      <a:pt x="1048" y="8982"/>
                    </a:lnTo>
                    <a:lnTo>
                      <a:pt x="1258" y="9409"/>
                    </a:lnTo>
                    <a:lnTo>
                      <a:pt x="1258" y="11334"/>
                    </a:lnTo>
                    <a:lnTo>
                      <a:pt x="1048" y="11548"/>
                    </a:lnTo>
                    <a:lnTo>
                      <a:pt x="1467" y="11976"/>
                    </a:lnTo>
                    <a:lnTo>
                      <a:pt x="1467" y="13045"/>
                    </a:lnTo>
                    <a:lnTo>
                      <a:pt x="2935" y="15184"/>
                    </a:lnTo>
                    <a:lnTo>
                      <a:pt x="3774" y="15184"/>
                    </a:lnTo>
                    <a:lnTo>
                      <a:pt x="4403" y="15825"/>
                    </a:lnTo>
                    <a:lnTo>
                      <a:pt x="4613" y="16253"/>
                    </a:lnTo>
                    <a:lnTo>
                      <a:pt x="4823" y="16467"/>
                    </a:lnTo>
                    <a:lnTo>
                      <a:pt x="5033" y="16895"/>
                    </a:lnTo>
                    <a:lnTo>
                      <a:pt x="7968" y="16681"/>
                    </a:lnTo>
                    <a:lnTo>
                      <a:pt x="19293" y="21600"/>
                    </a:lnTo>
                    <a:lnTo>
                      <a:pt x="19293" y="19675"/>
                    </a:lnTo>
                    <a:lnTo>
                      <a:pt x="21599" y="19675"/>
                    </a:lnTo>
                    <a:lnTo>
                      <a:pt x="21599" y="3635"/>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84" name="AutoShape 146">
                <a:extLst>
                  <a:ext uri="{FF2B5EF4-FFF2-40B4-BE49-F238E27FC236}">
                    <a16:creationId xmlns:a16="http://schemas.microsoft.com/office/drawing/2014/main" id="{F168D1E7-7EB3-43AF-B278-33A35963C287}"/>
                  </a:ext>
                </a:extLst>
              </p:cNvPr>
              <p:cNvSpPr>
                <a:spLocks/>
              </p:cNvSpPr>
              <p:nvPr/>
            </p:nvSpPr>
            <p:spPr bwMode="auto">
              <a:xfrm>
                <a:off x="551401" y="270309"/>
                <a:ext cx="75192" cy="174907"/>
              </a:xfrm>
              <a:custGeom>
                <a:avLst/>
                <a:gdLst>
                  <a:gd name="T0" fmla="*/ 37596 w 21600"/>
                  <a:gd name="T1" fmla="*/ 87453 h 21600"/>
                  <a:gd name="T2" fmla="*/ 37596 w 21600"/>
                  <a:gd name="T3" fmla="*/ 87453 h 21600"/>
                  <a:gd name="T4" fmla="*/ 37596 w 21600"/>
                  <a:gd name="T5" fmla="*/ 87453 h 21600"/>
                  <a:gd name="T6" fmla="*/ 37596 w 21600"/>
                  <a:gd name="T7" fmla="*/ 8745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630" y="21599"/>
                    </a:moveTo>
                    <a:lnTo>
                      <a:pt x="12461" y="19309"/>
                    </a:lnTo>
                    <a:lnTo>
                      <a:pt x="12461" y="18981"/>
                    </a:lnTo>
                    <a:lnTo>
                      <a:pt x="13292" y="18327"/>
                    </a:lnTo>
                    <a:lnTo>
                      <a:pt x="13292" y="17672"/>
                    </a:lnTo>
                    <a:lnTo>
                      <a:pt x="18276" y="15709"/>
                    </a:lnTo>
                    <a:lnTo>
                      <a:pt x="18276" y="10800"/>
                    </a:lnTo>
                    <a:lnTo>
                      <a:pt x="19107" y="8509"/>
                    </a:lnTo>
                    <a:lnTo>
                      <a:pt x="21599" y="7200"/>
                    </a:lnTo>
                    <a:lnTo>
                      <a:pt x="20769" y="7200"/>
                    </a:lnTo>
                    <a:lnTo>
                      <a:pt x="20769" y="6545"/>
                    </a:lnTo>
                    <a:lnTo>
                      <a:pt x="19938" y="5890"/>
                    </a:lnTo>
                    <a:lnTo>
                      <a:pt x="18276" y="3927"/>
                    </a:lnTo>
                    <a:lnTo>
                      <a:pt x="18276" y="2290"/>
                    </a:lnTo>
                    <a:lnTo>
                      <a:pt x="6646" y="2618"/>
                    </a:lnTo>
                    <a:lnTo>
                      <a:pt x="6646" y="2290"/>
                    </a:lnTo>
                    <a:lnTo>
                      <a:pt x="5815" y="1963"/>
                    </a:lnTo>
                    <a:lnTo>
                      <a:pt x="4984" y="1309"/>
                    </a:lnTo>
                    <a:lnTo>
                      <a:pt x="3323" y="654"/>
                    </a:lnTo>
                    <a:lnTo>
                      <a:pt x="0" y="0"/>
                    </a:lnTo>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85" name="AutoShape 147">
                <a:extLst>
                  <a:ext uri="{FF2B5EF4-FFF2-40B4-BE49-F238E27FC236}">
                    <a16:creationId xmlns:a16="http://schemas.microsoft.com/office/drawing/2014/main" id="{1EA250FC-1FF8-4CC3-AB79-D4175E39382B}"/>
                  </a:ext>
                </a:extLst>
              </p:cNvPr>
              <p:cNvSpPr>
                <a:spLocks/>
              </p:cNvSpPr>
              <p:nvPr/>
            </p:nvSpPr>
            <p:spPr bwMode="auto">
              <a:xfrm>
                <a:off x="308679" y="270309"/>
                <a:ext cx="317914" cy="214658"/>
              </a:xfrm>
              <a:custGeom>
                <a:avLst/>
                <a:gdLst>
                  <a:gd name="T0" fmla="*/ 158957 w 21600"/>
                  <a:gd name="T1" fmla="*/ 107329 h 21600"/>
                  <a:gd name="T2" fmla="*/ 158957 w 21600"/>
                  <a:gd name="T3" fmla="*/ 107329 h 21600"/>
                  <a:gd name="T4" fmla="*/ 158957 w 21600"/>
                  <a:gd name="T5" fmla="*/ 107329 h 21600"/>
                  <a:gd name="T6" fmla="*/ 158957 w 21600"/>
                  <a:gd name="T7" fmla="*/ 10732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051" y="0"/>
                    </a:moveTo>
                    <a:lnTo>
                      <a:pt x="9313" y="4800"/>
                    </a:lnTo>
                    <a:lnTo>
                      <a:pt x="8917" y="5066"/>
                    </a:lnTo>
                    <a:lnTo>
                      <a:pt x="7728" y="5333"/>
                    </a:lnTo>
                    <a:lnTo>
                      <a:pt x="6737" y="5600"/>
                    </a:lnTo>
                    <a:lnTo>
                      <a:pt x="6143" y="5600"/>
                    </a:lnTo>
                    <a:lnTo>
                      <a:pt x="6143" y="6400"/>
                    </a:lnTo>
                    <a:lnTo>
                      <a:pt x="5944" y="8266"/>
                    </a:lnTo>
                    <a:lnTo>
                      <a:pt x="5548" y="10666"/>
                    </a:lnTo>
                    <a:lnTo>
                      <a:pt x="4954" y="13333"/>
                    </a:lnTo>
                    <a:lnTo>
                      <a:pt x="3765" y="15466"/>
                    </a:lnTo>
                    <a:lnTo>
                      <a:pt x="3566" y="15733"/>
                    </a:lnTo>
                    <a:lnTo>
                      <a:pt x="3170" y="16000"/>
                    </a:lnTo>
                    <a:lnTo>
                      <a:pt x="2774" y="16000"/>
                    </a:lnTo>
                    <a:lnTo>
                      <a:pt x="2377" y="16266"/>
                    </a:lnTo>
                    <a:lnTo>
                      <a:pt x="396" y="16266"/>
                    </a:lnTo>
                    <a:lnTo>
                      <a:pt x="0" y="17066"/>
                    </a:lnTo>
                    <a:lnTo>
                      <a:pt x="198" y="17066"/>
                    </a:lnTo>
                    <a:lnTo>
                      <a:pt x="198" y="17333"/>
                    </a:lnTo>
                    <a:lnTo>
                      <a:pt x="396" y="17600"/>
                    </a:lnTo>
                    <a:lnTo>
                      <a:pt x="594" y="18133"/>
                    </a:lnTo>
                    <a:lnTo>
                      <a:pt x="792" y="18400"/>
                    </a:lnTo>
                    <a:lnTo>
                      <a:pt x="792" y="18666"/>
                    </a:lnTo>
                    <a:lnTo>
                      <a:pt x="990" y="18933"/>
                    </a:lnTo>
                    <a:lnTo>
                      <a:pt x="1387" y="19200"/>
                    </a:lnTo>
                    <a:lnTo>
                      <a:pt x="1585" y="19200"/>
                    </a:lnTo>
                    <a:lnTo>
                      <a:pt x="1585" y="20000"/>
                    </a:lnTo>
                    <a:lnTo>
                      <a:pt x="2576" y="20000"/>
                    </a:lnTo>
                    <a:lnTo>
                      <a:pt x="2774" y="18933"/>
                    </a:lnTo>
                    <a:lnTo>
                      <a:pt x="2774" y="19200"/>
                    </a:lnTo>
                    <a:lnTo>
                      <a:pt x="2972" y="19466"/>
                    </a:lnTo>
                    <a:lnTo>
                      <a:pt x="3368" y="19733"/>
                    </a:lnTo>
                    <a:lnTo>
                      <a:pt x="3765" y="20266"/>
                    </a:lnTo>
                    <a:lnTo>
                      <a:pt x="4161" y="20533"/>
                    </a:lnTo>
                    <a:lnTo>
                      <a:pt x="4954" y="21600"/>
                    </a:lnTo>
                    <a:lnTo>
                      <a:pt x="4954" y="21066"/>
                    </a:lnTo>
                    <a:lnTo>
                      <a:pt x="5350" y="20800"/>
                    </a:lnTo>
                    <a:lnTo>
                      <a:pt x="5548" y="20266"/>
                    </a:lnTo>
                    <a:lnTo>
                      <a:pt x="6143" y="19733"/>
                    </a:lnTo>
                    <a:lnTo>
                      <a:pt x="6737" y="19466"/>
                    </a:lnTo>
                    <a:lnTo>
                      <a:pt x="8719" y="19466"/>
                    </a:lnTo>
                    <a:lnTo>
                      <a:pt x="8719" y="19733"/>
                    </a:lnTo>
                    <a:lnTo>
                      <a:pt x="9115" y="19733"/>
                    </a:lnTo>
                    <a:lnTo>
                      <a:pt x="9511" y="20000"/>
                    </a:lnTo>
                    <a:lnTo>
                      <a:pt x="10106" y="20266"/>
                    </a:lnTo>
                    <a:lnTo>
                      <a:pt x="10502" y="20533"/>
                    </a:lnTo>
                    <a:lnTo>
                      <a:pt x="10700" y="20800"/>
                    </a:lnTo>
                    <a:lnTo>
                      <a:pt x="10899" y="20800"/>
                    </a:lnTo>
                    <a:lnTo>
                      <a:pt x="10899" y="20533"/>
                    </a:lnTo>
                    <a:lnTo>
                      <a:pt x="11295" y="20266"/>
                    </a:lnTo>
                    <a:lnTo>
                      <a:pt x="11691" y="19733"/>
                    </a:lnTo>
                    <a:lnTo>
                      <a:pt x="12088" y="19733"/>
                    </a:lnTo>
                    <a:lnTo>
                      <a:pt x="12484" y="19466"/>
                    </a:lnTo>
                    <a:lnTo>
                      <a:pt x="12880" y="19733"/>
                    </a:lnTo>
                    <a:lnTo>
                      <a:pt x="13277" y="19466"/>
                    </a:lnTo>
                    <a:lnTo>
                      <a:pt x="14267" y="19200"/>
                    </a:lnTo>
                    <a:lnTo>
                      <a:pt x="15258" y="19200"/>
                    </a:lnTo>
                    <a:lnTo>
                      <a:pt x="16447" y="19733"/>
                    </a:lnTo>
                    <a:lnTo>
                      <a:pt x="16645" y="19733"/>
                    </a:lnTo>
                    <a:lnTo>
                      <a:pt x="16844" y="19466"/>
                    </a:lnTo>
                    <a:lnTo>
                      <a:pt x="18033" y="18666"/>
                    </a:lnTo>
                    <a:lnTo>
                      <a:pt x="19023" y="18666"/>
                    </a:lnTo>
                    <a:lnTo>
                      <a:pt x="19420" y="15733"/>
                    </a:lnTo>
                    <a:lnTo>
                      <a:pt x="19420" y="15466"/>
                    </a:lnTo>
                    <a:lnTo>
                      <a:pt x="19618" y="14933"/>
                    </a:lnTo>
                    <a:lnTo>
                      <a:pt x="19618" y="14400"/>
                    </a:lnTo>
                    <a:lnTo>
                      <a:pt x="20807" y="12800"/>
                    </a:lnTo>
                    <a:lnTo>
                      <a:pt x="20807" y="8800"/>
                    </a:lnTo>
                    <a:lnTo>
                      <a:pt x="21005" y="6933"/>
                    </a:lnTo>
                    <a:lnTo>
                      <a:pt x="21600" y="5866"/>
                    </a:lnTo>
                    <a:lnTo>
                      <a:pt x="21401" y="5866"/>
                    </a:lnTo>
                    <a:lnTo>
                      <a:pt x="21401" y="5333"/>
                    </a:lnTo>
                    <a:lnTo>
                      <a:pt x="21203" y="4800"/>
                    </a:lnTo>
                    <a:lnTo>
                      <a:pt x="20807" y="3199"/>
                    </a:lnTo>
                    <a:lnTo>
                      <a:pt x="20807" y="1866"/>
                    </a:lnTo>
                    <a:lnTo>
                      <a:pt x="18033" y="2133"/>
                    </a:lnTo>
                    <a:lnTo>
                      <a:pt x="18033" y="1866"/>
                    </a:lnTo>
                    <a:lnTo>
                      <a:pt x="17834" y="1599"/>
                    </a:lnTo>
                    <a:lnTo>
                      <a:pt x="17636" y="1066"/>
                    </a:lnTo>
                    <a:lnTo>
                      <a:pt x="17240" y="533"/>
                    </a:lnTo>
                    <a:lnTo>
                      <a:pt x="16447" y="0"/>
                    </a:lnTo>
                    <a:lnTo>
                      <a:pt x="16051"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86" name="AutoShape 148">
                <a:extLst>
                  <a:ext uri="{FF2B5EF4-FFF2-40B4-BE49-F238E27FC236}">
                    <a16:creationId xmlns:a16="http://schemas.microsoft.com/office/drawing/2014/main" id="{F21605AC-0697-496D-A487-1F1D96F9BAB4}"/>
                  </a:ext>
                </a:extLst>
              </p:cNvPr>
              <p:cNvSpPr>
                <a:spLocks/>
              </p:cNvSpPr>
              <p:nvPr/>
            </p:nvSpPr>
            <p:spPr bwMode="auto">
              <a:xfrm>
                <a:off x="588337" y="288860"/>
                <a:ext cx="183362" cy="280910"/>
              </a:xfrm>
              <a:custGeom>
                <a:avLst/>
                <a:gdLst>
                  <a:gd name="T0" fmla="*/ 91681 w 21600"/>
                  <a:gd name="T1" fmla="*/ 140455 h 21600"/>
                  <a:gd name="T2" fmla="*/ 91681 w 21600"/>
                  <a:gd name="T3" fmla="*/ 140455 h 21600"/>
                  <a:gd name="T4" fmla="*/ 91681 w 21600"/>
                  <a:gd name="T5" fmla="*/ 140455 h 21600"/>
                  <a:gd name="T6" fmla="*/ 91681 w 21600"/>
                  <a:gd name="T7" fmla="*/ 14045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85" y="0"/>
                    </a:moveTo>
                    <a:lnTo>
                      <a:pt x="21599" y="4686"/>
                    </a:lnTo>
                    <a:lnTo>
                      <a:pt x="21257" y="9169"/>
                    </a:lnTo>
                    <a:lnTo>
                      <a:pt x="20914" y="9169"/>
                    </a:lnTo>
                    <a:lnTo>
                      <a:pt x="20571" y="8966"/>
                    </a:lnTo>
                    <a:lnTo>
                      <a:pt x="19885" y="8966"/>
                    </a:lnTo>
                    <a:lnTo>
                      <a:pt x="19199" y="9169"/>
                    </a:lnTo>
                    <a:lnTo>
                      <a:pt x="18857" y="9169"/>
                    </a:lnTo>
                    <a:lnTo>
                      <a:pt x="18514" y="9373"/>
                    </a:lnTo>
                    <a:lnTo>
                      <a:pt x="18171" y="9781"/>
                    </a:lnTo>
                    <a:lnTo>
                      <a:pt x="18171" y="10596"/>
                    </a:lnTo>
                    <a:lnTo>
                      <a:pt x="17828" y="11003"/>
                    </a:lnTo>
                    <a:lnTo>
                      <a:pt x="17485" y="11207"/>
                    </a:lnTo>
                    <a:lnTo>
                      <a:pt x="17142" y="11207"/>
                    </a:lnTo>
                    <a:lnTo>
                      <a:pt x="16800" y="11615"/>
                    </a:lnTo>
                    <a:lnTo>
                      <a:pt x="16457" y="11818"/>
                    </a:lnTo>
                    <a:lnTo>
                      <a:pt x="16800" y="12226"/>
                    </a:lnTo>
                    <a:lnTo>
                      <a:pt x="16800" y="12633"/>
                    </a:lnTo>
                    <a:lnTo>
                      <a:pt x="17485" y="13041"/>
                    </a:lnTo>
                    <a:lnTo>
                      <a:pt x="17828" y="13449"/>
                    </a:lnTo>
                    <a:lnTo>
                      <a:pt x="17828" y="13652"/>
                    </a:lnTo>
                    <a:lnTo>
                      <a:pt x="17485" y="14060"/>
                    </a:lnTo>
                    <a:lnTo>
                      <a:pt x="17485" y="15690"/>
                    </a:lnTo>
                    <a:lnTo>
                      <a:pt x="17828" y="16098"/>
                    </a:lnTo>
                    <a:lnTo>
                      <a:pt x="17828" y="16505"/>
                    </a:lnTo>
                    <a:lnTo>
                      <a:pt x="18171" y="17116"/>
                    </a:lnTo>
                    <a:lnTo>
                      <a:pt x="18514" y="17524"/>
                    </a:lnTo>
                    <a:lnTo>
                      <a:pt x="18514" y="17932"/>
                    </a:lnTo>
                    <a:lnTo>
                      <a:pt x="17828" y="18135"/>
                    </a:lnTo>
                    <a:lnTo>
                      <a:pt x="17142" y="18135"/>
                    </a:lnTo>
                    <a:lnTo>
                      <a:pt x="15771" y="18543"/>
                    </a:lnTo>
                    <a:lnTo>
                      <a:pt x="15085" y="18950"/>
                    </a:lnTo>
                    <a:lnTo>
                      <a:pt x="14742" y="19358"/>
                    </a:lnTo>
                    <a:lnTo>
                      <a:pt x="14742" y="19766"/>
                    </a:lnTo>
                    <a:lnTo>
                      <a:pt x="14399" y="20173"/>
                    </a:lnTo>
                    <a:lnTo>
                      <a:pt x="14057" y="20377"/>
                    </a:lnTo>
                    <a:lnTo>
                      <a:pt x="12685" y="20784"/>
                    </a:lnTo>
                    <a:lnTo>
                      <a:pt x="11657" y="20784"/>
                    </a:lnTo>
                    <a:lnTo>
                      <a:pt x="11657" y="20581"/>
                    </a:lnTo>
                    <a:lnTo>
                      <a:pt x="10971" y="20581"/>
                    </a:lnTo>
                    <a:lnTo>
                      <a:pt x="10285" y="20377"/>
                    </a:lnTo>
                    <a:lnTo>
                      <a:pt x="9942" y="20581"/>
                    </a:lnTo>
                    <a:lnTo>
                      <a:pt x="9942" y="20784"/>
                    </a:lnTo>
                    <a:lnTo>
                      <a:pt x="9599" y="20784"/>
                    </a:lnTo>
                    <a:lnTo>
                      <a:pt x="7885" y="21192"/>
                    </a:lnTo>
                    <a:lnTo>
                      <a:pt x="5485" y="21396"/>
                    </a:lnTo>
                    <a:lnTo>
                      <a:pt x="2057" y="21600"/>
                    </a:lnTo>
                    <a:lnTo>
                      <a:pt x="2057" y="21396"/>
                    </a:lnTo>
                    <a:lnTo>
                      <a:pt x="1714" y="20988"/>
                    </a:lnTo>
                    <a:lnTo>
                      <a:pt x="1714" y="20784"/>
                    </a:lnTo>
                    <a:lnTo>
                      <a:pt x="1028" y="20581"/>
                    </a:lnTo>
                    <a:lnTo>
                      <a:pt x="1028" y="20377"/>
                    </a:lnTo>
                    <a:lnTo>
                      <a:pt x="685" y="20173"/>
                    </a:lnTo>
                    <a:lnTo>
                      <a:pt x="342" y="19766"/>
                    </a:lnTo>
                    <a:lnTo>
                      <a:pt x="342" y="18747"/>
                    </a:lnTo>
                    <a:lnTo>
                      <a:pt x="685" y="18747"/>
                    </a:lnTo>
                    <a:lnTo>
                      <a:pt x="1028" y="18950"/>
                    </a:lnTo>
                    <a:lnTo>
                      <a:pt x="1371" y="18747"/>
                    </a:lnTo>
                    <a:lnTo>
                      <a:pt x="2057" y="18747"/>
                    </a:lnTo>
                    <a:lnTo>
                      <a:pt x="2400" y="18543"/>
                    </a:lnTo>
                    <a:lnTo>
                      <a:pt x="3085" y="18339"/>
                    </a:lnTo>
                    <a:lnTo>
                      <a:pt x="3085" y="17524"/>
                    </a:lnTo>
                    <a:lnTo>
                      <a:pt x="2742" y="17116"/>
                    </a:lnTo>
                    <a:lnTo>
                      <a:pt x="2057" y="15894"/>
                    </a:lnTo>
                    <a:lnTo>
                      <a:pt x="2057" y="14875"/>
                    </a:lnTo>
                    <a:lnTo>
                      <a:pt x="2400" y="14671"/>
                    </a:lnTo>
                    <a:lnTo>
                      <a:pt x="2057" y="14264"/>
                    </a:lnTo>
                    <a:lnTo>
                      <a:pt x="2057" y="13856"/>
                    </a:lnTo>
                    <a:lnTo>
                      <a:pt x="1714" y="13449"/>
                    </a:lnTo>
                    <a:lnTo>
                      <a:pt x="1714" y="13245"/>
                    </a:lnTo>
                    <a:lnTo>
                      <a:pt x="1371" y="13245"/>
                    </a:lnTo>
                    <a:lnTo>
                      <a:pt x="685" y="12837"/>
                    </a:lnTo>
                    <a:lnTo>
                      <a:pt x="0" y="13041"/>
                    </a:lnTo>
                    <a:lnTo>
                      <a:pt x="0" y="12633"/>
                    </a:lnTo>
                    <a:lnTo>
                      <a:pt x="342" y="12226"/>
                    </a:lnTo>
                    <a:lnTo>
                      <a:pt x="685" y="11615"/>
                    </a:lnTo>
                    <a:lnTo>
                      <a:pt x="1028" y="10596"/>
                    </a:lnTo>
                    <a:lnTo>
                      <a:pt x="685" y="10596"/>
                    </a:lnTo>
                    <a:lnTo>
                      <a:pt x="685" y="10188"/>
                    </a:lnTo>
                    <a:lnTo>
                      <a:pt x="1371" y="9373"/>
                    </a:lnTo>
                    <a:lnTo>
                      <a:pt x="3085" y="8354"/>
                    </a:lnTo>
                    <a:lnTo>
                      <a:pt x="3085" y="5094"/>
                    </a:lnTo>
                    <a:lnTo>
                      <a:pt x="3428" y="3871"/>
                    </a:lnTo>
                    <a:lnTo>
                      <a:pt x="4457" y="3056"/>
                    </a:lnTo>
                    <a:lnTo>
                      <a:pt x="4114" y="3056"/>
                    </a:lnTo>
                    <a:lnTo>
                      <a:pt x="4114" y="2649"/>
                    </a:lnTo>
                    <a:lnTo>
                      <a:pt x="3771" y="2241"/>
                    </a:lnTo>
                    <a:lnTo>
                      <a:pt x="3428" y="1630"/>
                    </a:lnTo>
                    <a:lnTo>
                      <a:pt x="3085" y="1222"/>
                    </a:lnTo>
                    <a:lnTo>
                      <a:pt x="3085"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87" name="AutoShape 149">
                <a:extLst>
                  <a:ext uri="{FF2B5EF4-FFF2-40B4-BE49-F238E27FC236}">
                    <a16:creationId xmlns:a16="http://schemas.microsoft.com/office/drawing/2014/main" id="{14AF6DE6-92C0-4087-A85C-F291F003838E}"/>
                  </a:ext>
                </a:extLst>
              </p:cNvPr>
              <p:cNvSpPr>
                <a:spLocks/>
              </p:cNvSpPr>
              <p:nvPr/>
            </p:nvSpPr>
            <p:spPr bwMode="auto">
              <a:xfrm>
                <a:off x="730804" y="296810"/>
                <a:ext cx="317915" cy="331262"/>
              </a:xfrm>
              <a:custGeom>
                <a:avLst/>
                <a:gdLst>
                  <a:gd name="T0" fmla="*/ 158958 w 21600"/>
                  <a:gd name="T1" fmla="*/ 165631 h 21600"/>
                  <a:gd name="T2" fmla="*/ 158958 w 21600"/>
                  <a:gd name="T3" fmla="*/ 165631 h 21600"/>
                  <a:gd name="T4" fmla="*/ 158958 w 21600"/>
                  <a:gd name="T5" fmla="*/ 165631 h 21600"/>
                  <a:gd name="T6" fmla="*/ 158958 w 21600"/>
                  <a:gd name="T7" fmla="*/ 1656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627" y="0"/>
                    </a:moveTo>
                    <a:lnTo>
                      <a:pt x="18627" y="172"/>
                    </a:lnTo>
                    <a:lnTo>
                      <a:pt x="18429" y="345"/>
                    </a:lnTo>
                    <a:lnTo>
                      <a:pt x="18231" y="691"/>
                    </a:lnTo>
                    <a:lnTo>
                      <a:pt x="17834" y="1036"/>
                    </a:lnTo>
                    <a:lnTo>
                      <a:pt x="16645" y="1728"/>
                    </a:lnTo>
                    <a:lnTo>
                      <a:pt x="15853" y="1900"/>
                    </a:lnTo>
                    <a:lnTo>
                      <a:pt x="2774" y="1900"/>
                    </a:lnTo>
                    <a:lnTo>
                      <a:pt x="2774" y="7084"/>
                    </a:lnTo>
                    <a:lnTo>
                      <a:pt x="1783" y="7084"/>
                    </a:lnTo>
                    <a:lnTo>
                      <a:pt x="990" y="7430"/>
                    </a:lnTo>
                    <a:lnTo>
                      <a:pt x="990" y="7776"/>
                    </a:lnTo>
                    <a:lnTo>
                      <a:pt x="792" y="8121"/>
                    </a:lnTo>
                    <a:lnTo>
                      <a:pt x="792" y="8467"/>
                    </a:lnTo>
                    <a:lnTo>
                      <a:pt x="594" y="8640"/>
                    </a:lnTo>
                    <a:lnTo>
                      <a:pt x="594" y="8812"/>
                    </a:lnTo>
                    <a:lnTo>
                      <a:pt x="0" y="9331"/>
                    </a:lnTo>
                    <a:lnTo>
                      <a:pt x="0" y="9849"/>
                    </a:lnTo>
                    <a:lnTo>
                      <a:pt x="396" y="10540"/>
                    </a:lnTo>
                    <a:lnTo>
                      <a:pt x="594" y="10713"/>
                    </a:lnTo>
                    <a:lnTo>
                      <a:pt x="594" y="11750"/>
                    </a:lnTo>
                    <a:lnTo>
                      <a:pt x="396" y="12096"/>
                    </a:lnTo>
                    <a:lnTo>
                      <a:pt x="396" y="12614"/>
                    </a:lnTo>
                    <a:lnTo>
                      <a:pt x="1188" y="14687"/>
                    </a:lnTo>
                    <a:lnTo>
                      <a:pt x="1585" y="15379"/>
                    </a:lnTo>
                    <a:lnTo>
                      <a:pt x="2377" y="16070"/>
                    </a:lnTo>
                    <a:lnTo>
                      <a:pt x="2576" y="16415"/>
                    </a:lnTo>
                    <a:lnTo>
                      <a:pt x="3170" y="16934"/>
                    </a:lnTo>
                    <a:lnTo>
                      <a:pt x="3765" y="17625"/>
                    </a:lnTo>
                    <a:lnTo>
                      <a:pt x="4359" y="18489"/>
                    </a:lnTo>
                    <a:lnTo>
                      <a:pt x="4954" y="19180"/>
                    </a:lnTo>
                    <a:lnTo>
                      <a:pt x="5350" y="19699"/>
                    </a:lnTo>
                    <a:lnTo>
                      <a:pt x="5350" y="19871"/>
                    </a:lnTo>
                    <a:lnTo>
                      <a:pt x="5548" y="19871"/>
                    </a:lnTo>
                    <a:lnTo>
                      <a:pt x="6143" y="20390"/>
                    </a:lnTo>
                    <a:lnTo>
                      <a:pt x="6539" y="20563"/>
                    </a:lnTo>
                    <a:lnTo>
                      <a:pt x="7133" y="20736"/>
                    </a:lnTo>
                    <a:lnTo>
                      <a:pt x="7728" y="20736"/>
                    </a:lnTo>
                    <a:lnTo>
                      <a:pt x="7926" y="20908"/>
                    </a:lnTo>
                    <a:lnTo>
                      <a:pt x="8322" y="21081"/>
                    </a:lnTo>
                    <a:lnTo>
                      <a:pt x="8719" y="21599"/>
                    </a:lnTo>
                    <a:lnTo>
                      <a:pt x="13673" y="21599"/>
                    </a:lnTo>
                    <a:lnTo>
                      <a:pt x="15060" y="21427"/>
                    </a:lnTo>
                    <a:lnTo>
                      <a:pt x="16645" y="21254"/>
                    </a:lnTo>
                    <a:lnTo>
                      <a:pt x="17834" y="21081"/>
                    </a:lnTo>
                    <a:lnTo>
                      <a:pt x="18231" y="20736"/>
                    </a:lnTo>
                    <a:lnTo>
                      <a:pt x="18033" y="19180"/>
                    </a:lnTo>
                    <a:lnTo>
                      <a:pt x="17834" y="19180"/>
                    </a:lnTo>
                    <a:lnTo>
                      <a:pt x="17438" y="18489"/>
                    </a:lnTo>
                    <a:lnTo>
                      <a:pt x="17042" y="18143"/>
                    </a:lnTo>
                    <a:lnTo>
                      <a:pt x="16645" y="17625"/>
                    </a:lnTo>
                    <a:lnTo>
                      <a:pt x="15655" y="16761"/>
                    </a:lnTo>
                    <a:lnTo>
                      <a:pt x="15456" y="16761"/>
                    </a:lnTo>
                    <a:lnTo>
                      <a:pt x="15060" y="16415"/>
                    </a:lnTo>
                    <a:lnTo>
                      <a:pt x="15060" y="15897"/>
                    </a:lnTo>
                    <a:lnTo>
                      <a:pt x="15456" y="15724"/>
                    </a:lnTo>
                    <a:lnTo>
                      <a:pt x="15456" y="13651"/>
                    </a:lnTo>
                    <a:lnTo>
                      <a:pt x="15853" y="12960"/>
                    </a:lnTo>
                    <a:lnTo>
                      <a:pt x="16249" y="12441"/>
                    </a:lnTo>
                    <a:lnTo>
                      <a:pt x="16645" y="11750"/>
                    </a:lnTo>
                    <a:lnTo>
                      <a:pt x="17438" y="11232"/>
                    </a:lnTo>
                    <a:lnTo>
                      <a:pt x="17636" y="11059"/>
                    </a:lnTo>
                    <a:lnTo>
                      <a:pt x="18033" y="10195"/>
                    </a:lnTo>
                    <a:lnTo>
                      <a:pt x="18627" y="9331"/>
                    </a:lnTo>
                    <a:lnTo>
                      <a:pt x="18627" y="8467"/>
                    </a:lnTo>
                    <a:lnTo>
                      <a:pt x="19023" y="8121"/>
                    </a:lnTo>
                    <a:lnTo>
                      <a:pt x="19222" y="7776"/>
                    </a:lnTo>
                    <a:lnTo>
                      <a:pt x="19618" y="7430"/>
                    </a:lnTo>
                    <a:lnTo>
                      <a:pt x="19816" y="7084"/>
                    </a:lnTo>
                    <a:lnTo>
                      <a:pt x="20212" y="6912"/>
                    </a:lnTo>
                    <a:lnTo>
                      <a:pt x="20411" y="6739"/>
                    </a:lnTo>
                    <a:lnTo>
                      <a:pt x="20609" y="6739"/>
                    </a:lnTo>
                    <a:lnTo>
                      <a:pt x="21005" y="6566"/>
                    </a:lnTo>
                    <a:lnTo>
                      <a:pt x="21203" y="6220"/>
                    </a:lnTo>
                    <a:lnTo>
                      <a:pt x="21600" y="5875"/>
                    </a:lnTo>
                    <a:lnTo>
                      <a:pt x="21600" y="5702"/>
                    </a:lnTo>
                    <a:lnTo>
                      <a:pt x="21401" y="5529"/>
                    </a:lnTo>
                    <a:lnTo>
                      <a:pt x="21203" y="5184"/>
                    </a:lnTo>
                    <a:lnTo>
                      <a:pt x="21005" y="4665"/>
                    </a:lnTo>
                    <a:lnTo>
                      <a:pt x="20807" y="4320"/>
                    </a:lnTo>
                    <a:lnTo>
                      <a:pt x="20411" y="3801"/>
                    </a:lnTo>
                    <a:lnTo>
                      <a:pt x="20212" y="3456"/>
                    </a:lnTo>
                    <a:lnTo>
                      <a:pt x="20212" y="3283"/>
                    </a:lnTo>
                    <a:lnTo>
                      <a:pt x="20014" y="2937"/>
                    </a:lnTo>
                    <a:lnTo>
                      <a:pt x="19816" y="2764"/>
                    </a:lnTo>
                    <a:lnTo>
                      <a:pt x="19816" y="1900"/>
                    </a:lnTo>
                    <a:lnTo>
                      <a:pt x="19618" y="1555"/>
                    </a:lnTo>
                    <a:lnTo>
                      <a:pt x="19420" y="1036"/>
                    </a:lnTo>
                    <a:lnTo>
                      <a:pt x="19023" y="691"/>
                    </a:lnTo>
                    <a:lnTo>
                      <a:pt x="18627"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88" name="AutoShape 150">
                <a:extLst>
                  <a:ext uri="{FF2B5EF4-FFF2-40B4-BE49-F238E27FC236}">
                    <a16:creationId xmlns:a16="http://schemas.microsoft.com/office/drawing/2014/main" id="{6D6E6A07-6E37-46D1-9C10-573B8DDC6E28}"/>
                  </a:ext>
                </a:extLst>
              </p:cNvPr>
              <p:cNvSpPr>
                <a:spLocks/>
              </p:cNvSpPr>
              <p:nvPr/>
            </p:nvSpPr>
            <p:spPr bwMode="auto">
              <a:xfrm>
                <a:off x="525018" y="620121"/>
                <a:ext cx="127958" cy="161657"/>
              </a:xfrm>
              <a:custGeom>
                <a:avLst/>
                <a:gdLst>
                  <a:gd name="T0" fmla="*/ 63979 w 21600"/>
                  <a:gd name="T1" fmla="*/ 80829 h 21600"/>
                  <a:gd name="T2" fmla="*/ 63979 w 21600"/>
                  <a:gd name="T3" fmla="*/ 80829 h 21600"/>
                  <a:gd name="T4" fmla="*/ 63979 w 21600"/>
                  <a:gd name="T5" fmla="*/ 80829 h 21600"/>
                  <a:gd name="T6" fmla="*/ 63979 w 21600"/>
                  <a:gd name="T7" fmla="*/ 8082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454" y="21245"/>
                    </a:moveTo>
                    <a:lnTo>
                      <a:pt x="2945" y="21600"/>
                    </a:lnTo>
                    <a:lnTo>
                      <a:pt x="2454" y="21245"/>
                    </a:lnTo>
                    <a:lnTo>
                      <a:pt x="0" y="19121"/>
                    </a:lnTo>
                    <a:lnTo>
                      <a:pt x="0" y="18413"/>
                    </a:lnTo>
                    <a:lnTo>
                      <a:pt x="1472" y="17350"/>
                    </a:lnTo>
                    <a:lnTo>
                      <a:pt x="1472" y="16996"/>
                    </a:lnTo>
                    <a:lnTo>
                      <a:pt x="1963" y="16996"/>
                    </a:lnTo>
                    <a:lnTo>
                      <a:pt x="2454" y="16288"/>
                    </a:lnTo>
                    <a:lnTo>
                      <a:pt x="3436" y="16288"/>
                    </a:lnTo>
                    <a:lnTo>
                      <a:pt x="4418" y="15934"/>
                    </a:lnTo>
                    <a:lnTo>
                      <a:pt x="4909" y="14872"/>
                    </a:lnTo>
                    <a:lnTo>
                      <a:pt x="5400" y="15934"/>
                    </a:lnTo>
                    <a:lnTo>
                      <a:pt x="6872" y="15934"/>
                    </a:lnTo>
                    <a:lnTo>
                      <a:pt x="7854" y="15580"/>
                    </a:lnTo>
                    <a:lnTo>
                      <a:pt x="10800" y="14872"/>
                    </a:lnTo>
                    <a:lnTo>
                      <a:pt x="11290" y="14518"/>
                    </a:lnTo>
                    <a:lnTo>
                      <a:pt x="11781" y="14518"/>
                    </a:lnTo>
                    <a:lnTo>
                      <a:pt x="11781" y="13809"/>
                    </a:lnTo>
                    <a:lnTo>
                      <a:pt x="12272" y="13101"/>
                    </a:lnTo>
                    <a:lnTo>
                      <a:pt x="12272" y="10268"/>
                    </a:lnTo>
                    <a:lnTo>
                      <a:pt x="10800" y="10268"/>
                    </a:lnTo>
                    <a:lnTo>
                      <a:pt x="10800" y="8498"/>
                    </a:lnTo>
                    <a:lnTo>
                      <a:pt x="11781" y="8498"/>
                    </a:lnTo>
                    <a:lnTo>
                      <a:pt x="11781" y="7436"/>
                    </a:lnTo>
                    <a:lnTo>
                      <a:pt x="12272" y="7081"/>
                    </a:lnTo>
                    <a:lnTo>
                      <a:pt x="12272" y="6373"/>
                    </a:lnTo>
                    <a:lnTo>
                      <a:pt x="11781" y="6019"/>
                    </a:lnTo>
                    <a:lnTo>
                      <a:pt x="7363" y="5665"/>
                    </a:lnTo>
                    <a:lnTo>
                      <a:pt x="6872" y="4957"/>
                    </a:lnTo>
                    <a:lnTo>
                      <a:pt x="6872" y="3895"/>
                    </a:lnTo>
                    <a:lnTo>
                      <a:pt x="10309" y="3895"/>
                    </a:lnTo>
                    <a:lnTo>
                      <a:pt x="13745" y="3540"/>
                    </a:lnTo>
                    <a:lnTo>
                      <a:pt x="16199" y="3540"/>
                    </a:lnTo>
                    <a:lnTo>
                      <a:pt x="17672" y="3895"/>
                    </a:lnTo>
                    <a:lnTo>
                      <a:pt x="17672" y="3186"/>
                    </a:lnTo>
                    <a:lnTo>
                      <a:pt x="17181" y="2832"/>
                    </a:lnTo>
                    <a:lnTo>
                      <a:pt x="18163" y="1416"/>
                    </a:lnTo>
                    <a:lnTo>
                      <a:pt x="19145" y="1062"/>
                    </a:lnTo>
                    <a:lnTo>
                      <a:pt x="19636" y="1062"/>
                    </a:lnTo>
                    <a:lnTo>
                      <a:pt x="21109" y="0"/>
                    </a:lnTo>
                    <a:lnTo>
                      <a:pt x="21599" y="0"/>
                    </a:lnTo>
                    <a:lnTo>
                      <a:pt x="21599" y="3186"/>
                    </a:lnTo>
                    <a:lnTo>
                      <a:pt x="21109" y="4249"/>
                    </a:lnTo>
                    <a:lnTo>
                      <a:pt x="21109" y="8498"/>
                    </a:lnTo>
                    <a:lnTo>
                      <a:pt x="20618" y="9560"/>
                    </a:lnTo>
                    <a:lnTo>
                      <a:pt x="20618" y="10622"/>
                    </a:lnTo>
                    <a:lnTo>
                      <a:pt x="20127" y="11685"/>
                    </a:lnTo>
                    <a:lnTo>
                      <a:pt x="19636" y="12039"/>
                    </a:lnTo>
                    <a:lnTo>
                      <a:pt x="19636" y="12393"/>
                    </a:lnTo>
                    <a:lnTo>
                      <a:pt x="19145" y="12747"/>
                    </a:lnTo>
                    <a:lnTo>
                      <a:pt x="18654" y="13809"/>
                    </a:lnTo>
                    <a:lnTo>
                      <a:pt x="18163" y="14518"/>
                    </a:lnTo>
                    <a:lnTo>
                      <a:pt x="17672" y="15580"/>
                    </a:lnTo>
                    <a:lnTo>
                      <a:pt x="16690" y="16996"/>
                    </a:lnTo>
                    <a:lnTo>
                      <a:pt x="16199" y="17350"/>
                    </a:lnTo>
                    <a:lnTo>
                      <a:pt x="16199" y="17704"/>
                    </a:lnTo>
                    <a:lnTo>
                      <a:pt x="15709" y="18059"/>
                    </a:lnTo>
                    <a:lnTo>
                      <a:pt x="14727" y="19475"/>
                    </a:lnTo>
                    <a:lnTo>
                      <a:pt x="13745" y="19829"/>
                    </a:lnTo>
                    <a:lnTo>
                      <a:pt x="12272" y="19829"/>
                    </a:lnTo>
                    <a:lnTo>
                      <a:pt x="11290" y="19475"/>
                    </a:lnTo>
                    <a:lnTo>
                      <a:pt x="10800" y="19829"/>
                    </a:lnTo>
                    <a:lnTo>
                      <a:pt x="10309" y="19829"/>
                    </a:lnTo>
                    <a:lnTo>
                      <a:pt x="9327" y="20537"/>
                    </a:lnTo>
                    <a:lnTo>
                      <a:pt x="8345" y="20183"/>
                    </a:lnTo>
                    <a:lnTo>
                      <a:pt x="8345" y="19829"/>
                    </a:lnTo>
                    <a:lnTo>
                      <a:pt x="6872" y="19829"/>
                    </a:lnTo>
                    <a:lnTo>
                      <a:pt x="5890" y="20183"/>
                    </a:lnTo>
                    <a:lnTo>
                      <a:pt x="4418" y="20537"/>
                    </a:lnTo>
                    <a:lnTo>
                      <a:pt x="2454" y="21245"/>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89" name="AutoShape 151">
                <a:extLst>
                  <a:ext uri="{FF2B5EF4-FFF2-40B4-BE49-F238E27FC236}">
                    <a16:creationId xmlns:a16="http://schemas.microsoft.com/office/drawing/2014/main" id="{546D0413-C4F8-4F64-A91B-D9BC2F01F40A}"/>
                  </a:ext>
                </a:extLst>
              </p:cNvPr>
              <p:cNvSpPr>
                <a:spLocks/>
              </p:cNvSpPr>
              <p:nvPr/>
            </p:nvSpPr>
            <p:spPr bwMode="auto">
              <a:xfrm>
                <a:off x="539529" y="805628"/>
                <a:ext cx="188638" cy="206708"/>
              </a:xfrm>
              <a:custGeom>
                <a:avLst/>
                <a:gdLst>
                  <a:gd name="T0" fmla="*/ 94319 w 21600"/>
                  <a:gd name="T1" fmla="*/ 103354 h 21600"/>
                  <a:gd name="T2" fmla="*/ 94319 w 21600"/>
                  <a:gd name="T3" fmla="*/ 103354 h 21600"/>
                  <a:gd name="T4" fmla="*/ 94319 w 21600"/>
                  <a:gd name="T5" fmla="*/ 103354 h 21600"/>
                  <a:gd name="T6" fmla="*/ 94319 w 21600"/>
                  <a:gd name="T7" fmla="*/ 1033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96" y="553"/>
                    </a:moveTo>
                    <a:lnTo>
                      <a:pt x="3987" y="276"/>
                    </a:lnTo>
                    <a:lnTo>
                      <a:pt x="5316" y="0"/>
                    </a:lnTo>
                    <a:lnTo>
                      <a:pt x="9304" y="0"/>
                    </a:lnTo>
                    <a:lnTo>
                      <a:pt x="10633" y="3323"/>
                    </a:lnTo>
                    <a:lnTo>
                      <a:pt x="14289" y="3600"/>
                    </a:lnTo>
                    <a:lnTo>
                      <a:pt x="14289" y="2492"/>
                    </a:lnTo>
                    <a:lnTo>
                      <a:pt x="14621" y="1938"/>
                    </a:lnTo>
                    <a:lnTo>
                      <a:pt x="16947" y="1661"/>
                    </a:lnTo>
                    <a:lnTo>
                      <a:pt x="16947" y="2492"/>
                    </a:lnTo>
                    <a:lnTo>
                      <a:pt x="18609" y="2492"/>
                    </a:lnTo>
                    <a:lnTo>
                      <a:pt x="18609" y="4707"/>
                    </a:lnTo>
                    <a:lnTo>
                      <a:pt x="19273" y="5815"/>
                    </a:lnTo>
                    <a:lnTo>
                      <a:pt x="19273" y="7200"/>
                    </a:lnTo>
                    <a:lnTo>
                      <a:pt x="18941" y="7753"/>
                    </a:lnTo>
                    <a:lnTo>
                      <a:pt x="18941" y="8307"/>
                    </a:lnTo>
                    <a:lnTo>
                      <a:pt x="21267" y="8584"/>
                    </a:lnTo>
                    <a:lnTo>
                      <a:pt x="21267" y="12184"/>
                    </a:lnTo>
                    <a:lnTo>
                      <a:pt x="18609" y="12461"/>
                    </a:lnTo>
                    <a:lnTo>
                      <a:pt x="18609" y="18830"/>
                    </a:lnTo>
                    <a:lnTo>
                      <a:pt x="19273" y="19384"/>
                    </a:lnTo>
                    <a:lnTo>
                      <a:pt x="19606" y="19938"/>
                    </a:lnTo>
                    <a:lnTo>
                      <a:pt x="21600" y="21046"/>
                    </a:lnTo>
                    <a:lnTo>
                      <a:pt x="20270" y="21046"/>
                    </a:lnTo>
                    <a:lnTo>
                      <a:pt x="19273" y="21323"/>
                    </a:lnTo>
                    <a:lnTo>
                      <a:pt x="18276" y="21323"/>
                    </a:lnTo>
                    <a:lnTo>
                      <a:pt x="17612" y="21599"/>
                    </a:lnTo>
                    <a:lnTo>
                      <a:pt x="15286" y="21599"/>
                    </a:lnTo>
                    <a:lnTo>
                      <a:pt x="14621" y="21323"/>
                    </a:lnTo>
                    <a:lnTo>
                      <a:pt x="13624" y="21323"/>
                    </a:lnTo>
                    <a:lnTo>
                      <a:pt x="12960" y="21046"/>
                    </a:lnTo>
                    <a:lnTo>
                      <a:pt x="12627" y="20769"/>
                    </a:lnTo>
                    <a:lnTo>
                      <a:pt x="3987" y="20769"/>
                    </a:lnTo>
                    <a:lnTo>
                      <a:pt x="3655" y="20492"/>
                    </a:lnTo>
                    <a:lnTo>
                      <a:pt x="3323" y="19938"/>
                    </a:lnTo>
                    <a:lnTo>
                      <a:pt x="2990" y="19938"/>
                    </a:lnTo>
                    <a:lnTo>
                      <a:pt x="2658" y="19661"/>
                    </a:lnTo>
                    <a:lnTo>
                      <a:pt x="996" y="19661"/>
                    </a:lnTo>
                    <a:lnTo>
                      <a:pt x="0" y="19938"/>
                    </a:lnTo>
                    <a:lnTo>
                      <a:pt x="332" y="19384"/>
                    </a:lnTo>
                    <a:lnTo>
                      <a:pt x="664" y="17999"/>
                    </a:lnTo>
                    <a:lnTo>
                      <a:pt x="996" y="16338"/>
                    </a:lnTo>
                    <a:lnTo>
                      <a:pt x="1661" y="14953"/>
                    </a:lnTo>
                    <a:lnTo>
                      <a:pt x="1661" y="13569"/>
                    </a:lnTo>
                    <a:lnTo>
                      <a:pt x="2326" y="12461"/>
                    </a:lnTo>
                    <a:lnTo>
                      <a:pt x="2658" y="11353"/>
                    </a:lnTo>
                    <a:lnTo>
                      <a:pt x="3323" y="10523"/>
                    </a:lnTo>
                    <a:lnTo>
                      <a:pt x="3987" y="9415"/>
                    </a:lnTo>
                    <a:lnTo>
                      <a:pt x="4319" y="9415"/>
                    </a:lnTo>
                    <a:lnTo>
                      <a:pt x="4652" y="9138"/>
                    </a:lnTo>
                    <a:lnTo>
                      <a:pt x="4652" y="7476"/>
                    </a:lnTo>
                    <a:lnTo>
                      <a:pt x="3987" y="5261"/>
                    </a:lnTo>
                    <a:lnTo>
                      <a:pt x="2326" y="2215"/>
                    </a:lnTo>
                    <a:lnTo>
                      <a:pt x="996" y="1384"/>
                    </a:lnTo>
                    <a:lnTo>
                      <a:pt x="996" y="553"/>
                    </a:lnTo>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90" name="AutoShape 152">
                <a:extLst>
                  <a:ext uri="{FF2B5EF4-FFF2-40B4-BE49-F238E27FC236}">
                    <a16:creationId xmlns:a16="http://schemas.microsoft.com/office/drawing/2014/main" id="{E5A15E97-5568-4259-B501-89FA0D3793F0}"/>
                  </a:ext>
                </a:extLst>
              </p:cNvPr>
              <p:cNvSpPr>
                <a:spLocks/>
              </p:cNvSpPr>
              <p:nvPr/>
            </p:nvSpPr>
            <p:spPr bwMode="auto">
              <a:xfrm>
                <a:off x="544805" y="596270"/>
                <a:ext cx="369361" cy="341863"/>
              </a:xfrm>
              <a:custGeom>
                <a:avLst/>
                <a:gdLst>
                  <a:gd name="T0" fmla="*/ 184680 w 21600"/>
                  <a:gd name="T1" fmla="*/ 170932 h 21600"/>
                  <a:gd name="T2" fmla="*/ 184680 w 21600"/>
                  <a:gd name="T3" fmla="*/ 170932 h 21600"/>
                  <a:gd name="T4" fmla="*/ 184680 w 21600"/>
                  <a:gd name="T5" fmla="*/ 170932 h 21600"/>
                  <a:gd name="T6" fmla="*/ 184680 w 21600"/>
                  <a:gd name="T7" fmla="*/ 1709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2725"/>
                    </a:moveTo>
                    <a:lnTo>
                      <a:pt x="2040" y="11218"/>
                    </a:lnTo>
                    <a:lnTo>
                      <a:pt x="2040" y="11051"/>
                    </a:lnTo>
                    <a:lnTo>
                      <a:pt x="2211" y="11051"/>
                    </a:lnTo>
                    <a:lnTo>
                      <a:pt x="2381" y="10883"/>
                    </a:lnTo>
                    <a:lnTo>
                      <a:pt x="2721" y="10716"/>
                    </a:lnTo>
                    <a:lnTo>
                      <a:pt x="3231" y="10883"/>
                    </a:lnTo>
                    <a:lnTo>
                      <a:pt x="3741" y="10883"/>
                    </a:lnTo>
                    <a:lnTo>
                      <a:pt x="3911" y="10716"/>
                    </a:lnTo>
                    <a:lnTo>
                      <a:pt x="4081" y="10381"/>
                    </a:lnTo>
                    <a:lnTo>
                      <a:pt x="4251" y="10381"/>
                    </a:lnTo>
                    <a:lnTo>
                      <a:pt x="4251" y="10046"/>
                    </a:lnTo>
                    <a:lnTo>
                      <a:pt x="4592" y="9544"/>
                    </a:lnTo>
                    <a:lnTo>
                      <a:pt x="4932" y="8874"/>
                    </a:lnTo>
                    <a:lnTo>
                      <a:pt x="5612" y="7200"/>
                    </a:lnTo>
                    <a:lnTo>
                      <a:pt x="5782" y="7032"/>
                    </a:lnTo>
                    <a:lnTo>
                      <a:pt x="5782" y="6697"/>
                    </a:lnTo>
                    <a:lnTo>
                      <a:pt x="5952" y="6195"/>
                    </a:lnTo>
                    <a:lnTo>
                      <a:pt x="5952" y="6027"/>
                    </a:lnTo>
                    <a:lnTo>
                      <a:pt x="6122" y="5860"/>
                    </a:lnTo>
                    <a:lnTo>
                      <a:pt x="6122" y="3348"/>
                    </a:lnTo>
                    <a:lnTo>
                      <a:pt x="6292" y="2846"/>
                    </a:lnTo>
                    <a:lnTo>
                      <a:pt x="6292" y="2679"/>
                    </a:lnTo>
                    <a:lnTo>
                      <a:pt x="6462" y="2511"/>
                    </a:lnTo>
                    <a:lnTo>
                      <a:pt x="6462" y="2009"/>
                    </a:lnTo>
                    <a:lnTo>
                      <a:pt x="6292" y="1674"/>
                    </a:lnTo>
                    <a:lnTo>
                      <a:pt x="6122" y="1506"/>
                    </a:lnTo>
                    <a:lnTo>
                      <a:pt x="6122" y="1172"/>
                    </a:lnTo>
                    <a:lnTo>
                      <a:pt x="6803" y="502"/>
                    </a:lnTo>
                    <a:lnTo>
                      <a:pt x="7143" y="502"/>
                    </a:lnTo>
                    <a:lnTo>
                      <a:pt x="7653" y="334"/>
                    </a:lnTo>
                    <a:lnTo>
                      <a:pt x="7653" y="502"/>
                    </a:lnTo>
                    <a:lnTo>
                      <a:pt x="7993" y="837"/>
                    </a:lnTo>
                    <a:lnTo>
                      <a:pt x="8163" y="1172"/>
                    </a:lnTo>
                    <a:lnTo>
                      <a:pt x="8163" y="1339"/>
                    </a:lnTo>
                    <a:lnTo>
                      <a:pt x="8333" y="1339"/>
                    </a:lnTo>
                    <a:lnTo>
                      <a:pt x="8503" y="1172"/>
                    </a:lnTo>
                    <a:lnTo>
                      <a:pt x="8844" y="1172"/>
                    </a:lnTo>
                    <a:lnTo>
                      <a:pt x="9354" y="1004"/>
                    </a:lnTo>
                    <a:lnTo>
                      <a:pt x="11055" y="1004"/>
                    </a:lnTo>
                    <a:lnTo>
                      <a:pt x="11395" y="837"/>
                    </a:lnTo>
                    <a:lnTo>
                      <a:pt x="15307" y="0"/>
                    </a:lnTo>
                    <a:lnTo>
                      <a:pt x="15307" y="167"/>
                    </a:lnTo>
                    <a:lnTo>
                      <a:pt x="15987" y="837"/>
                    </a:lnTo>
                    <a:lnTo>
                      <a:pt x="17007" y="1172"/>
                    </a:lnTo>
                    <a:lnTo>
                      <a:pt x="17177" y="1172"/>
                    </a:lnTo>
                    <a:lnTo>
                      <a:pt x="17348" y="1339"/>
                    </a:lnTo>
                    <a:lnTo>
                      <a:pt x="17688" y="1339"/>
                    </a:lnTo>
                    <a:lnTo>
                      <a:pt x="18028" y="1506"/>
                    </a:lnTo>
                    <a:lnTo>
                      <a:pt x="18368" y="2009"/>
                    </a:lnTo>
                    <a:lnTo>
                      <a:pt x="19388" y="2009"/>
                    </a:lnTo>
                    <a:lnTo>
                      <a:pt x="20069" y="2176"/>
                    </a:lnTo>
                    <a:lnTo>
                      <a:pt x="20749" y="2176"/>
                    </a:lnTo>
                    <a:lnTo>
                      <a:pt x="20749" y="2344"/>
                    </a:lnTo>
                    <a:lnTo>
                      <a:pt x="20579" y="2679"/>
                    </a:lnTo>
                    <a:lnTo>
                      <a:pt x="20579" y="3181"/>
                    </a:lnTo>
                    <a:lnTo>
                      <a:pt x="20239" y="3516"/>
                    </a:lnTo>
                    <a:lnTo>
                      <a:pt x="20239" y="4688"/>
                    </a:lnTo>
                    <a:lnTo>
                      <a:pt x="19899" y="5358"/>
                    </a:lnTo>
                    <a:lnTo>
                      <a:pt x="19729" y="5860"/>
                    </a:lnTo>
                    <a:lnTo>
                      <a:pt x="19559" y="6195"/>
                    </a:lnTo>
                    <a:lnTo>
                      <a:pt x="19559" y="8874"/>
                    </a:lnTo>
                    <a:lnTo>
                      <a:pt x="19899" y="9879"/>
                    </a:lnTo>
                    <a:lnTo>
                      <a:pt x="20239" y="11218"/>
                    </a:lnTo>
                    <a:lnTo>
                      <a:pt x="20409" y="12725"/>
                    </a:lnTo>
                    <a:lnTo>
                      <a:pt x="20749" y="14232"/>
                    </a:lnTo>
                    <a:lnTo>
                      <a:pt x="21089" y="15404"/>
                    </a:lnTo>
                    <a:lnTo>
                      <a:pt x="21259" y="16074"/>
                    </a:lnTo>
                    <a:lnTo>
                      <a:pt x="21259" y="16241"/>
                    </a:lnTo>
                    <a:lnTo>
                      <a:pt x="20069" y="16241"/>
                    </a:lnTo>
                    <a:lnTo>
                      <a:pt x="19729" y="16409"/>
                    </a:lnTo>
                    <a:lnTo>
                      <a:pt x="19388" y="16744"/>
                    </a:lnTo>
                    <a:lnTo>
                      <a:pt x="19218" y="17079"/>
                    </a:lnTo>
                    <a:lnTo>
                      <a:pt x="19218" y="17581"/>
                    </a:lnTo>
                    <a:lnTo>
                      <a:pt x="19559" y="18251"/>
                    </a:lnTo>
                    <a:lnTo>
                      <a:pt x="19729" y="18753"/>
                    </a:lnTo>
                    <a:lnTo>
                      <a:pt x="19899" y="19088"/>
                    </a:lnTo>
                    <a:lnTo>
                      <a:pt x="20069" y="19590"/>
                    </a:lnTo>
                    <a:lnTo>
                      <a:pt x="20239" y="19925"/>
                    </a:lnTo>
                    <a:lnTo>
                      <a:pt x="20409" y="20093"/>
                    </a:lnTo>
                    <a:lnTo>
                      <a:pt x="21600" y="20260"/>
                    </a:lnTo>
                    <a:lnTo>
                      <a:pt x="21600" y="21432"/>
                    </a:lnTo>
                    <a:lnTo>
                      <a:pt x="21259" y="21599"/>
                    </a:lnTo>
                    <a:lnTo>
                      <a:pt x="20239" y="21265"/>
                    </a:lnTo>
                    <a:lnTo>
                      <a:pt x="18878" y="20427"/>
                    </a:lnTo>
                    <a:lnTo>
                      <a:pt x="18198" y="19255"/>
                    </a:lnTo>
                    <a:lnTo>
                      <a:pt x="18198" y="19423"/>
                    </a:lnTo>
                    <a:lnTo>
                      <a:pt x="18028" y="19423"/>
                    </a:lnTo>
                    <a:lnTo>
                      <a:pt x="17858" y="19255"/>
                    </a:lnTo>
                    <a:lnTo>
                      <a:pt x="17688" y="19255"/>
                    </a:lnTo>
                    <a:lnTo>
                      <a:pt x="17518" y="19088"/>
                    </a:lnTo>
                    <a:lnTo>
                      <a:pt x="17518" y="18920"/>
                    </a:lnTo>
                    <a:lnTo>
                      <a:pt x="17348" y="19088"/>
                    </a:lnTo>
                    <a:lnTo>
                      <a:pt x="17348" y="19255"/>
                    </a:lnTo>
                    <a:lnTo>
                      <a:pt x="16327" y="19255"/>
                    </a:lnTo>
                    <a:lnTo>
                      <a:pt x="15477" y="19088"/>
                    </a:lnTo>
                    <a:lnTo>
                      <a:pt x="14456" y="18920"/>
                    </a:lnTo>
                    <a:lnTo>
                      <a:pt x="13946" y="18753"/>
                    </a:lnTo>
                    <a:lnTo>
                      <a:pt x="13776" y="18753"/>
                    </a:lnTo>
                    <a:lnTo>
                      <a:pt x="13606" y="18586"/>
                    </a:lnTo>
                    <a:lnTo>
                      <a:pt x="13436" y="18586"/>
                    </a:lnTo>
                    <a:lnTo>
                      <a:pt x="13436" y="18418"/>
                    </a:lnTo>
                    <a:lnTo>
                      <a:pt x="13266" y="18418"/>
                    </a:lnTo>
                    <a:lnTo>
                      <a:pt x="13096" y="18251"/>
                    </a:lnTo>
                    <a:lnTo>
                      <a:pt x="11055" y="18251"/>
                    </a:lnTo>
                    <a:lnTo>
                      <a:pt x="10544" y="18418"/>
                    </a:lnTo>
                    <a:lnTo>
                      <a:pt x="9354" y="18251"/>
                    </a:lnTo>
                    <a:lnTo>
                      <a:pt x="9354" y="17916"/>
                    </a:lnTo>
                    <a:lnTo>
                      <a:pt x="9524" y="17581"/>
                    </a:lnTo>
                    <a:lnTo>
                      <a:pt x="9524" y="16744"/>
                    </a:lnTo>
                    <a:lnTo>
                      <a:pt x="9184" y="16074"/>
                    </a:lnTo>
                    <a:lnTo>
                      <a:pt x="9184" y="14734"/>
                    </a:lnTo>
                    <a:lnTo>
                      <a:pt x="8333" y="14734"/>
                    </a:lnTo>
                    <a:lnTo>
                      <a:pt x="8333" y="14232"/>
                    </a:lnTo>
                    <a:lnTo>
                      <a:pt x="7143" y="14400"/>
                    </a:lnTo>
                    <a:lnTo>
                      <a:pt x="6973" y="14734"/>
                    </a:lnTo>
                    <a:lnTo>
                      <a:pt x="6973" y="15404"/>
                    </a:lnTo>
                    <a:lnTo>
                      <a:pt x="5102" y="15237"/>
                    </a:lnTo>
                    <a:lnTo>
                      <a:pt x="4422" y="13227"/>
                    </a:lnTo>
                    <a:lnTo>
                      <a:pt x="2381" y="13227"/>
                    </a:lnTo>
                    <a:lnTo>
                      <a:pt x="1700" y="13395"/>
                    </a:lnTo>
                    <a:lnTo>
                      <a:pt x="170" y="13562"/>
                    </a:lnTo>
                    <a:lnTo>
                      <a:pt x="0" y="12725"/>
                    </a:lnTo>
                    <a:lnTo>
                      <a:pt x="85" y="13479"/>
                    </a:lnTo>
                    <a:lnTo>
                      <a:pt x="0" y="12725"/>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91" name="AutoShape 153">
                <a:extLst>
                  <a:ext uri="{FF2B5EF4-FFF2-40B4-BE49-F238E27FC236}">
                    <a16:creationId xmlns:a16="http://schemas.microsoft.com/office/drawing/2014/main" id="{203224B5-F48C-4F83-8383-C807D686D808}"/>
                  </a:ext>
                </a:extLst>
              </p:cNvPr>
              <p:cNvSpPr>
                <a:spLocks/>
              </p:cNvSpPr>
              <p:nvPr/>
            </p:nvSpPr>
            <p:spPr bwMode="auto">
              <a:xfrm>
                <a:off x="701783" y="850679"/>
                <a:ext cx="282298" cy="159007"/>
              </a:xfrm>
              <a:custGeom>
                <a:avLst/>
                <a:gdLst>
                  <a:gd name="T0" fmla="*/ 141149 w 21600"/>
                  <a:gd name="T1" fmla="*/ 79504 h 21600"/>
                  <a:gd name="T2" fmla="*/ 141149 w 21600"/>
                  <a:gd name="T3" fmla="*/ 79504 h 21600"/>
                  <a:gd name="T4" fmla="*/ 141149 w 21600"/>
                  <a:gd name="T5" fmla="*/ 79504 h 21600"/>
                  <a:gd name="T6" fmla="*/ 141149 w 21600"/>
                  <a:gd name="T7" fmla="*/ 7950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810" y="0"/>
                    </a:moveTo>
                    <a:lnTo>
                      <a:pt x="15810" y="359"/>
                    </a:lnTo>
                    <a:lnTo>
                      <a:pt x="14251" y="359"/>
                    </a:lnTo>
                    <a:lnTo>
                      <a:pt x="13806" y="719"/>
                    </a:lnTo>
                    <a:lnTo>
                      <a:pt x="13360" y="1439"/>
                    </a:lnTo>
                    <a:lnTo>
                      <a:pt x="13138" y="2159"/>
                    </a:lnTo>
                    <a:lnTo>
                      <a:pt x="13138" y="3239"/>
                    </a:lnTo>
                    <a:lnTo>
                      <a:pt x="13583" y="4679"/>
                    </a:lnTo>
                    <a:lnTo>
                      <a:pt x="13806" y="5759"/>
                    </a:lnTo>
                    <a:lnTo>
                      <a:pt x="14028" y="6479"/>
                    </a:lnTo>
                    <a:lnTo>
                      <a:pt x="14251" y="7559"/>
                    </a:lnTo>
                    <a:lnTo>
                      <a:pt x="14474" y="8279"/>
                    </a:lnTo>
                    <a:lnTo>
                      <a:pt x="14696" y="8639"/>
                    </a:lnTo>
                    <a:lnTo>
                      <a:pt x="16255" y="8999"/>
                    </a:lnTo>
                    <a:lnTo>
                      <a:pt x="16255" y="11520"/>
                    </a:lnTo>
                    <a:lnTo>
                      <a:pt x="15810" y="11879"/>
                    </a:lnTo>
                    <a:lnTo>
                      <a:pt x="14474" y="11160"/>
                    </a:lnTo>
                    <a:lnTo>
                      <a:pt x="12692" y="9359"/>
                    </a:lnTo>
                    <a:lnTo>
                      <a:pt x="11802" y="6839"/>
                    </a:lnTo>
                    <a:lnTo>
                      <a:pt x="11802" y="7199"/>
                    </a:lnTo>
                    <a:lnTo>
                      <a:pt x="11579" y="7199"/>
                    </a:lnTo>
                    <a:lnTo>
                      <a:pt x="11356" y="6839"/>
                    </a:lnTo>
                    <a:lnTo>
                      <a:pt x="11134" y="6839"/>
                    </a:lnTo>
                    <a:lnTo>
                      <a:pt x="10911" y="6479"/>
                    </a:lnTo>
                    <a:lnTo>
                      <a:pt x="10911" y="6119"/>
                    </a:lnTo>
                    <a:lnTo>
                      <a:pt x="10688" y="6479"/>
                    </a:lnTo>
                    <a:lnTo>
                      <a:pt x="10688" y="6839"/>
                    </a:lnTo>
                    <a:lnTo>
                      <a:pt x="9352" y="6839"/>
                    </a:lnTo>
                    <a:lnTo>
                      <a:pt x="8239" y="6479"/>
                    </a:lnTo>
                    <a:lnTo>
                      <a:pt x="6903" y="6119"/>
                    </a:lnTo>
                    <a:lnTo>
                      <a:pt x="6235" y="5759"/>
                    </a:lnTo>
                    <a:lnTo>
                      <a:pt x="6012" y="5759"/>
                    </a:lnTo>
                    <a:lnTo>
                      <a:pt x="5789" y="5399"/>
                    </a:lnTo>
                    <a:lnTo>
                      <a:pt x="5567" y="5399"/>
                    </a:lnTo>
                    <a:lnTo>
                      <a:pt x="5567" y="5039"/>
                    </a:lnTo>
                    <a:lnTo>
                      <a:pt x="5344" y="5039"/>
                    </a:lnTo>
                    <a:lnTo>
                      <a:pt x="5121" y="4679"/>
                    </a:lnTo>
                    <a:lnTo>
                      <a:pt x="2449" y="4679"/>
                    </a:lnTo>
                    <a:lnTo>
                      <a:pt x="1781" y="5039"/>
                    </a:lnTo>
                    <a:lnTo>
                      <a:pt x="1781" y="6839"/>
                    </a:lnTo>
                    <a:lnTo>
                      <a:pt x="1558" y="7559"/>
                    </a:lnTo>
                    <a:lnTo>
                      <a:pt x="1558" y="8639"/>
                    </a:lnTo>
                    <a:lnTo>
                      <a:pt x="1781" y="9359"/>
                    </a:lnTo>
                    <a:lnTo>
                      <a:pt x="1781" y="9719"/>
                    </a:lnTo>
                    <a:lnTo>
                      <a:pt x="0" y="10079"/>
                    </a:lnTo>
                    <a:lnTo>
                      <a:pt x="0" y="18359"/>
                    </a:lnTo>
                    <a:lnTo>
                      <a:pt x="222" y="18719"/>
                    </a:lnTo>
                    <a:lnTo>
                      <a:pt x="445" y="19440"/>
                    </a:lnTo>
                    <a:lnTo>
                      <a:pt x="890" y="20160"/>
                    </a:lnTo>
                    <a:lnTo>
                      <a:pt x="1336" y="20520"/>
                    </a:lnTo>
                    <a:lnTo>
                      <a:pt x="2004" y="21240"/>
                    </a:lnTo>
                    <a:lnTo>
                      <a:pt x="2226" y="21240"/>
                    </a:lnTo>
                    <a:lnTo>
                      <a:pt x="2672" y="20880"/>
                    </a:lnTo>
                    <a:lnTo>
                      <a:pt x="6012" y="20880"/>
                    </a:lnTo>
                    <a:lnTo>
                      <a:pt x="6680" y="21240"/>
                    </a:lnTo>
                    <a:lnTo>
                      <a:pt x="7348" y="21240"/>
                    </a:lnTo>
                    <a:lnTo>
                      <a:pt x="8016" y="21600"/>
                    </a:lnTo>
                    <a:lnTo>
                      <a:pt x="10020" y="21600"/>
                    </a:lnTo>
                    <a:lnTo>
                      <a:pt x="11356" y="21240"/>
                    </a:lnTo>
                    <a:lnTo>
                      <a:pt x="12247" y="20520"/>
                    </a:lnTo>
                    <a:lnTo>
                      <a:pt x="12692" y="18719"/>
                    </a:lnTo>
                    <a:lnTo>
                      <a:pt x="21377" y="15839"/>
                    </a:lnTo>
                    <a:lnTo>
                      <a:pt x="21377" y="11520"/>
                    </a:lnTo>
                    <a:lnTo>
                      <a:pt x="21154" y="10079"/>
                    </a:lnTo>
                    <a:lnTo>
                      <a:pt x="21600" y="8999"/>
                    </a:lnTo>
                    <a:lnTo>
                      <a:pt x="21600" y="8279"/>
                    </a:lnTo>
                    <a:lnTo>
                      <a:pt x="21154" y="6119"/>
                    </a:lnTo>
                    <a:lnTo>
                      <a:pt x="20486" y="3599"/>
                    </a:lnTo>
                    <a:lnTo>
                      <a:pt x="19373" y="1799"/>
                    </a:lnTo>
                    <a:lnTo>
                      <a:pt x="17814" y="719"/>
                    </a:lnTo>
                    <a:lnTo>
                      <a:pt x="1581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92" name="AutoShape 154">
                <a:extLst>
                  <a:ext uri="{FF2B5EF4-FFF2-40B4-BE49-F238E27FC236}">
                    <a16:creationId xmlns:a16="http://schemas.microsoft.com/office/drawing/2014/main" id="{AFCC152B-834E-4E18-947E-5ABB348804F3}"/>
                  </a:ext>
                </a:extLst>
              </p:cNvPr>
              <p:cNvSpPr>
                <a:spLocks/>
              </p:cNvSpPr>
              <p:nvPr/>
            </p:nvSpPr>
            <p:spPr bwMode="auto">
              <a:xfrm>
                <a:off x="535571" y="993784"/>
                <a:ext cx="279660" cy="219959"/>
              </a:xfrm>
              <a:custGeom>
                <a:avLst/>
                <a:gdLst>
                  <a:gd name="T0" fmla="*/ 139830 w 21600"/>
                  <a:gd name="T1" fmla="*/ 109980 h 21600"/>
                  <a:gd name="T2" fmla="*/ 139830 w 21600"/>
                  <a:gd name="T3" fmla="*/ 109980 h 21600"/>
                  <a:gd name="T4" fmla="*/ 139830 w 21600"/>
                  <a:gd name="T5" fmla="*/ 109980 h 21600"/>
                  <a:gd name="T6" fmla="*/ 139830 w 21600"/>
                  <a:gd name="T7" fmla="*/ 1099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850" y="1301"/>
                    </a:moveTo>
                    <a:lnTo>
                      <a:pt x="13725" y="1301"/>
                    </a:lnTo>
                    <a:lnTo>
                      <a:pt x="13274" y="1561"/>
                    </a:lnTo>
                    <a:lnTo>
                      <a:pt x="12599" y="1561"/>
                    </a:lnTo>
                    <a:lnTo>
                      <a:pt x="11925" y="1821"/>
                    </a:lnTo>
                    <a:lnTo>
                      <a:pt x="10574" y="1821"/>
                    </a:lnTo>
                    <a:lnTo>
                      <a:pt x="9900" y="1561"/>
                    </a:lnTo>
                    <a:lnTo>
                      <a:pt x="9450" y="1561"/>
                    </a:lnTo>
                    <a:lnTo>
                      <a:pt x="8550" y="1040"/>
                    </a:lnTo>
                    <a:lnTo>
                      <a:pt x="2925" y="1040"/>
                    </a:lnTo>
                    <a:lnTo>
                      <a:pt x="2025" y="0"/>
                    </a:lnTo>
                    <a:lnTo>
                      <a:pt x="900" y="0"/>
                    </a:lnTo>
                    <a:lnTo>
                      <a:pt x="225" y="260"/>
                    </a:lnTo>
                    <a:lnTo>
                      <a:pt x="0" y="1301"/>
                    </a:lnTo>
                    <a:lnTo>
                      <a:pt x="225" y="1561"/>
                    </a:lnTo>
                    <a:lnTo>
                      <a:pt x="1350" y="4163"/>
                    </a:lnTo>
                    <a:lnTo>
                      <a:pt x="1800" y="5465"/>
                    </a:lnTo>
                    <a:lnTo>
                      <a:pt x="2025" y="7026"/>
                    </a:lnTo>
                    <a:lnTo>
                      <a:pt x="2250" y="7546"/>
                    </a:lnTo>
                    <a:lnTo>
                      <a:pt x="2700" y="9368"/>
                    </a:lnTo>
                    <a:lnTo>
                      <a:pt x="3150" y="11710"/>
                    </a:lnTo>
                    <a:lnTo>
                      <a:pt x="3825" y="14313"/>
                    </a:lnTo>
                    <a:lnTo>
                      <a:pt x="4725" y="16395"/>
                    </a:lnTo>
                    <a:lnTo>
                      <a:pt x="5175" y="17696"/>
                    </a:lnTo>
                    <a:lnTo>
                      <a:pt x="5400" y="17696"/>
                    </a:lnTo>
                    <a:lnTo>
                      <a:pt x="5400" y="18216"/>
                    </a:lnTo>
                    <a:lnTo>
                      <a:pt x="5850" y="19257"/>
                    </a:lnTo>
                    <a:lnTo>
                      <a:pt x="6300" y="19778"/>
                    </a:lnTo>
                    <a:lnTo>
                      <a:pt x="6525" y="20559"/>
                    </a:lnTo>
                    <a:lnTo>
                      <a:pt x="6750" y="21079"/>
                    </a:lnTo>
                    <a:lnTo>
                      <a:pt x="6750" y="21339"/>
                    </a:lnTo>
                    <a:lnTo>
                      <a:pt x="8100" y="20819"/>
                    </a:lnTo>
                    <a:lnTo>
                      <a:pt x="8325" y="20559"/>
                    </a:lnTo>
                    <a:lnTo>
                      <a:pt x="8325" y="20298"/>
                    </a:lnTo>
                    <a:lnTo>
                      <a:pt x="8550" y="20038"/>
                    </a:lnTo>
                    <a:lnTo>
                      <a:pt x="8550" y="19778"/>
                    </a:lnTo>
                    <a:lnTo>
                      <a:pt x="8774" y="19518"/>
                    </a:lnTo>
                    <a:lnTo>
                      <a:pt x="9000" y="19778"/>
                    </a:lnTo>
                    <a:lnTo>
                      <a:pt x="9225" y="19778"/>
                    </a:lnTo>
                    <a:lnTo>
                      <a:pt x="9225" y="21079"/>
                    </a:lnTo>
                    <a:lnTo>
                      <a:pt x="9450" y="21339"/>
                    </a:lnTo>
                    <a:lnTo>
                      <a:pt x="10574" y="21339"/>
                    </a:lnTo>
                    <a:lnTo>
                      <a:pt x="11025" y="21600"/>
                    </a:lnTo>
                    <a:lnTo>
                      <a:pt x="11699" y="21600"/>
                    </a:lnTo>
                    <a:lnTo>
                      <a:pt x="12599" y="21079"/>
                    </a:lnTo>
                    <a:lnTo>
                      <a:pt x="12825" y="20819"/>
                    </a:lnTo>
                    <a:lnTo>
                      <a:pt x="12825" y="7807"/>
                    </a:lnTo>
                    <a:lnTo>
                      <a:pt x="14399" y="7807"/>
                    </a:lnTo>
                    <a:lnTo>
                      <a:pt x="14399" y="2081"/>
                    </a:lnTo>
                    <a:lnTo>
                      <a:pt x="16199" y="2081"/>
                    </a:lnTo>
                    <a:lnTo>
                      <a:pt x="17549" y="1821"/>
                    </a:lnTo>
                    <a:lnTo>
                      <a:pt x="18450" y="2081"/>
                    </a:lnTo>
                    <a:lnTo>
                      <a:pt x="18900" y="2342"/>
                    </a:lnTo>
                    <a:lnTo>
                      <a:pt x="18900" y="2602"/>
                    </a:lnTo>
                    <a:lnTo>
                      <a:pt x="19125" y="2862"/>
                    </a:lnTo>
                    <a:lnTo>
                      <a:pt x="19349" y="2602"/>
                    </a:lnTo>
                    <a:lnTo>
                      <a:pt x="19799" y="2342"/>
                    </a:lnTo>
                    <a:lnTo>
                      <a:pt x="20474" y="2081"/>
                    </a:lnTo>
                    <a:lnTo>
                      <a:pt x="21375" y="1561"/>
                    </a:lnTo>
                    <a:lnTo>
                      <a:pt x="21599" y="1561"/>
                    </a:lnTo>
                    <a:lnTo>
                      <a:pt x="21149" y="1561"/>
                    </a:lnTo>
                    <a:lnTo>
                      <a:pt x="20024" y="1301"/>
                    </a:lnTo>
                    <a:lnTo>
                      <a:pt x="18674" y="1040"/>
                    </a:lnTo>
                    <a:lnTo>
                      <a:pt x="17549" y="1040"/>
                    </a:lnTo>
                    <a:lnTo>
                      <a:pt x="14850" y="1301"/>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93" name="AutoShape 155">
                <a:extLst>
                  <a:ext uri="{FF2B5EF4-FFF2-40B4-BE49-F238E27FC236}">
                    <a16:creationId xmlns:a16="http://schemas.microsoft.com/office/drawing/2014/main" id="{41FB1A24-5C56-461F-89FD-F81D9B36A5FD}"/>
                  </a:ext>
                </a:extLst>
              </p:cNvPr>
              <p:cNvSpPr>
                <a:spLocks/>
              </p:cNvSpPr>
              <p:nvPr/>
            </p:nvSpPr>
            <p:spPr bwMode="auto">
              <a:xfrm>
                <a:off x="1106760" y="487617"/>
                <a:ext cx="168851" cy="217308"/>
              </a:xfrm>
              <a:custGeom>
                <a:avLst/>
                <a:gdLst>
                  <a:gd name="T0" fmla="*/ 84426 w 21600"/>
                  <a:gd name="T1" fmla="*/ 108654 h 21600"/>
                  <a:gd name="T2" fmla="*/ 84426 w 21600"/>
                  <a:gd name="T3" fmla="*/ 108654 h 21600"/>
                  <a:gd name="T4" fmla="*/ 84426 w 21600"/>
                  <a:gd name="T5" fmla="*/ 108654 h 21600"/>
                  <a:gd name="T6" fmla="*/ 84426 w 21600"/>
                  <a:gd name="T7" fmla="*/ 1086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44" y="21600"/>
                    </a:moveTo>
                    <a:lnTo>
                      <a:pt x="5213" y="19492"/>
                    </a:lnTo>
                    <a:lnTo>
                      <a:pt x="5958" y="18965"/>
                    </a:lnTo>
                    <a:lnTo>
                      <a:pt x="7075" y="17912"/>
                    </a:lnTo>
                    <a:lnTo>
                      <a:pt x="9310" y="16595"/>
                    </a:lnTo>
                    <a:lnTo>
                      <a:pt x="11544" y="14751"/>
                    </a:lnTo>
                    <a:lnTo>
                      <a:pt x="15268" y="11063"/>
                    </a:lnTo>
                    <a:lnTo>
                      <a:pt x="17131" y="8692"/>
                    </a:lnTo>
                    <a:lnTo>
                      <a:pt x="18620" y="6585"/>
                    </a:lnTo>
                    <a:lnTo>
                      <a:pt x="19737" y="4741"/>
                    </a:lnTo>
                    <a:lnTo>
                      <a:pt x="20110" y="4214"/>
                    </a:lnTo>
                    <a:lnTo>
                      <a:pt x="21599" y="2370"/>
                    </a:lnTo>
                    <a:lnTo>
                      <a:pt x="21599" y="0"/>
                    </a:lnTo>
                    <a:lnTo>
                      <a:pt x="20110" y="0"/>
                    </a:lnTo>
                    <a:lnTo>
                      <a:pt x="19737" y="263"/>
                    </a:lnTo>
                    <a:lnTo>
                      <a:pt x="18993" y="263"/>
                    </a:lnTo>
                    <a:lnTo>
                      <a:pt x="18248" y="526"/>
                    </a:lnTo>
                    <a:lnTo>
                      <a:pt x="17131" y="526"/>
                    </a:lnTo>
                    <a:lnTo>
                      <a:pt x="14896" y="790"/>
                    </a:lnTo>
                    <a:lnTo>
                      <a:pt x="12289" y="1053"/>
                    </a:lnTo>
                    <a:lnTo>
                      <a:pt x="10055" y="1317"/>
                    </a:lnTo>
                    <a:lnTo>
                      <a:pt x="9310" y="1317"/>
                    </a:lnTo>
                    <a:lnTo>
                      <a:pt x="5213" y="1843"/>
                    </a:lnTo>
                    <a:lnTo>
                      <a:pt x="4841" y="1580"/>
                    </a:lnTo>
                    <a:lnTo>
                      <a:pt x="4468" y="1580"/>
                    </a:lnTo>
                    <a:lnTo>
                      <a:pt x="3724" y="1317"/>
                    </a:lnTo>
                    <a:lnTo>
                      <a:pt x="2606" y="2634"/>
                    </a:lnTo>
                    <a:lnTo>
                      <a:pt x="2979" y="2897"/>
                    </a:lnTo>
                    <a:lnTo>
                      <a:pt x="2606" y="3687"/>
                    </a:lnTo>
                    <a:lnTo>
                      <a:pt x="4468" y="4478"/>
                    </a:lnTo>
                    <a:lnTo>
                      <a:pt x="10427" y="6848"/>
                    </a:lnTo>
                    <a:lnTo>
                      <a:pt x="13034" y="7112"/>
                    </a:lnTo>
                    <a:lnTo>
                      <a:pt x="7448" y="12643"/>
                    </a:lnTo>
                    <a:lnTo>
                      <a:pt x="4468" y="13434"/>
                    </a:lnTo>
                    <a:lnTo>
                      <a:pt x="4096" y="14224"/>
                    </a:lnTo>
                    <a:lnTo>
                      <a:pt x="1117" y="14224"/>
                    </a:lnTo>
                    <a:lnTo>
                      <a:pt x="0" y="16068"/>
                    </a:lnTo>
                    <a:lnTo>
                      <a:pt x="0" y="20546"/>
                    </a:lnTo>
                    <a:lnTo>
                      <a:pt x="744" y="2160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94" name="AutoShape 156">
                <a:extLst>
                  <a:ext uri="{FF2B5EF4-FFF2-40B4-BE49-F238E27FC236}">
                    <a16:creationId xmlns:a16="http://schemas.microsoft.com/office/drawing/2014/main" id="{24BB8623-BC26-44FB-9212-D692357C3146}"/>
                  </a:ext>
                </a:extLst>
              </p:cNvPr>
              <p:cNvSpPr>
                <a:spLocks/>
              </p:cNvSpPr>
              <p:nvPr/>
            </p:nvSpPr>
            <p:spPr bwMode="auto">
              <a:xfrm>
                <a:off x="961654" y="614821"/>
                <a:ext cx="154341" cy="164307"/>
              </a:xfrm>
              <a:custGeom>
                <a:avLst/>
                <a:gdLst>
                  <a:gd name="T0" fmla="*/ 77171 w 21600"/>
                  <a:gd name="T1" fmla="*/ 82154 h 21600"/>
                  <a:gd name="T2" fmla="*/ 77171 w 21600"/>
                  <a:gd name="T3" fmla="*/ 82154 h 21600"/>
                  <a:gd name="T4" fmla="*/ 77171 w 21600"/>
                  <a:gd name="T5" fmla="*/ 82154 h 21600"/>
                  <a:gd name="T6" fmla="*/ 77171 w 21600"/>
                  <a:gd name="T7" fmla="*/ 821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449" y="20206"/>
                    </a:moveTo>
                    <a:lnTo>
                      <a:pt x="16709" y="17419"/>
                    </a:lnTo>
                    <a:lnTo>
                      <a:pt x="20784" y="11845"/>
                    </a:lnTo>
                    <a:lnTo>
                      <a:pt x="21192" y="11845"/>
                    </a:lnTo>
                    <a:lnTo>
                      <a:pt x="20377" y="10451"/>
                    </a:lnTo>
                    <a:lnTo>
                      <a:pt x="20377" y="4529"/>
                    </a:lnTo>
                    <a:lnTo>
                      <a:pt x="21600" y="2090"/>
                    </a:lnTo>
                    <a:lnTo>
                      <a:pt x="21192" y="1045"/>
                    </a:lnTo>
                    <a:lnTo>
                      <a:pt x="17116" y="1741"/>
                    </a:lnTo>
                    <a:lnTo>
                      <a:pt x="15486" y="3135"/>
                    </a:lnTo>
                    <a:lnTo>
                      <a:pt x="11818" y="2787"/>
                    </a:lnTo>
                    <a:lnTo>
                      <a:pt x="8150" y="0"/>
                    </a:lnTo>
                    <a:lnTo>
                      <a:pt x="5298" y="0"/>
                    </a:lnTo>
                    <a:lnTo>
                      <a:pt x="4483" y="696"/>
                    </a:lnTo>
                    <a:lnTo>
                      <a:pt x="3260" y="696"/>
                    </a:lnTo>
                    <a:lnTo>
                      <a:pt x="1630" y="1045"/>
                    </a:lnTo>
                    <a:lnTo>
                      <a:pt x="2037" y="2090"/>
                    </a:lnTo>
                    <a:lnTo>
                      <a:pt x="2852" y="6967"/>
                    </a:lnTo>
                    <a:lnTo>
                      <a:pt x="0" y="9754"/>
                    </a:lnTo>
                    <a:lnTo>
                      <a:pt x="407" y="10103"/>
                    </a:lnTo>
                    <a:lnTo>
                      <a:pt x="815" y="10800"/>
                    </a:lnTo>
                    <a:lnTo>
                      <a:pt x="815" y="11496"/>
                    </a:lnTo>
                    <a:lnTo>
                      <a:pt x="1222" y="12193"/>
                    </a:lnTo>
                    <a:lnTo>
                      <a:pt x="407" y="13587"/>
                    </a:lnTo>
                    <a:lnTo>
                      <a:pt x="9373" y="19161"/>
                    </a:lnTo>
                    <a:lnTo>
                      <a:pt x="9781" y="19509"/>
                    </a:lnTo>
                    <a:lnTo>
                      <a:pt x="9781" y="19858"/>
                    </a:lnTo>
                    <a:lnTo>
                      <a:pt x="10188" y="20206"/>
                    </a:lnTo>
                    <a:lnTo>
                      <a:pt x="12633" y="21600"/>
                    </a:lnTo>
                    <a:lnTo>
                      <a:pt x="13449" y="20206"/>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95" name="AutoShape 157">
                <a:extLst>
                  <a:ext uri="{FF2B5EF4-FFF2-40B4-BE49-F238E27FC236}">
                    <a16:creationId xmlns:a16="http://schemas.microsoft.com/office/drawing/2014/main" id="{248BABCE-732F-42EE-A373-F505154C714F}"/>
                  </a:ext>
                </a:extLst>
              </p:cNvPr>
              <p:cNvSpPr>
                <a:spLocks/>
              </p:cNvSpPr>
              <p:nvPr/>
            </p:nvSpPr>
            <p:spPr bwMode="auto">
              <a:xfrm>
                <a:off x="952420" y="386913"/>
                <a:ext cx="259872" cy="251760"/>
              </a:xfrm>
              <a:custGeom>
                <a:avLst/>
                <a:gdLst>
                  <a:gd name="T0" fmla="*/ 129936 w 21600"/>
                  <a:gd name="T1" fmla="*/ 125880 h 21600"/>
                  <a:gd name="T2" fmla="*/ 129936 w 21600"/>
                  <a:gd name="T3" fmla="*/ 125880 h 21600"/>
                  <a:gd name="T4" fmla="*/ 129936 w 21600"/>
                  <a:gd name="T5" fmla="*/ 125880 h 21600"/>
                  <a:gd name="T6" fmla="*/ 129936 w 21600"/>
                  <a:gd name="T7" fmla="*/ 1258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8008" y="0"/>
                    </a:moveTo>
                    <a:lnTo>
                      <a:pt x="6795" y="1136"/>
                    </a:lnTo>
                    <a:lnTo>
                      <a:pt x="6552" y="1136"/>
                    </a:lnTo>
                    <a:lnTo>
                      <a:pt x="6310" y="1364"/>
                    </a:lnTo>
                    <a:lnTo>
                      <a:pt x="5824" y="1591"/>
                    </a:lnTo>
                    <a:lnTo>
                      <a:pt x="5582" y="2046"/>
                    </a:lnTo>
                    <a:lnTo>
                      <a:pt x="5096" y="2501"/>
                    </a:lnTo>
                    <a:lnTo>
                      <a:pt x="4853" y="2955"/>
                    </a:lnTo>
                    <a:lnTo>
                      <a:pt x="4368" y="3410"/>
                    </a:lnTo>
                    <a:lnTo>
                      <a:pt x="4125" y="4547"/>
                    </a:lnTo>
                    <a:lnTo>
                      <a:pt x="3155" y="6821"/>
                    </a:lnTo>
                    <a:lnTo>
                      <a:pt x="2912" y="7048"/>
                    </a:lnTo>
                    <a:lnTo>
                      <a:pt x="1941" y="7730"/>
                    </a:lnTo>
                    <a:lnTo>
                      <a:pt x="1456" y="8640"/>
                    </a:lnTo>
                    <a:lnTo>
                      <a:pt x="970" y="9322"/>
                    </a:lnTo>
                    <a:lnTo>
                      <a:pt x="485" y="10231"/>
                    </a:lnTo>
                    <a:lnTo>
                      <a:pt x="485" y="12960"/>
                    </a:lnTo>
                    <a:lnTo>
                      <a:pt x="0" y="13187"/>
                    </a:lnTo>
                    <a:lnTo>
                      <a:pt x="0" y="13869"/>
                    </a:lnTo>
                    <a:lnTo>
                      <a:pt x="485" y="14324"/>
                    </a:lnTo>
                    <a:lnTo>
                      <a:pt x="728" y="14324"/>
                    </a:lnTo>
                    <a:lnTo>
                      <a:pt x="1698" y="15233"/>
                    </a:lnTo>
                    <a:lnTo>
                      <a:pt x="2184" y="15915"/>
                    </a:lnTo>
                    <a:lnTo>
                      <a:pt x="2669" y="16370"/>
                    </a:lnTo>
                    <a:lnTo>
                      <a:pt x="2912" y="16825"/>
                    </a:lnTo>
                    <a:lnTo>
                      <a:pt x="3397" y="17279"/>
                    </a:lnTo>
                    <a:lnTo>
                      <a:pt x="3397" y="17507"/>
                    </a:lnTo>
                    <a:lnTo>
                      <a:pt x="3640" y="17507"/>
                    </a:lnTo>
                    <a:lnTo>
                      <a:pt x="3883" y="19553"/>
                    </a:lnTo>
                    <a:lnTo>
                      <a:pt x="5582" y="19553"/>
                    </a:lnTo>
                    <a:lnTo>
                      <a:pt x="7766" y="21372"/>
                    </a:lnTo>
                    <a:lnTo>
                      <a:pt x="9950" y="21599"/>
                    </a:lnTo>
                    <a:lnTo>
                      <a:pt x="10921" y="20690"/>
                    </a:lnTo>
                    <a:lnTo>
                      <a:pt x="13348" y="20235"/>
                    </a:lnTo>
                    <a:lnTo>
                      <a:pt x="13591" y="20917"/>
                    </a:lnTo>
                    <a:lnTo>
                      <a:pt x="15532" y="20917"/>
                    </a:lnTo>
                    <a:lnTo>
                      <a:pt x="15775" y="20235"/>
                    </a:lnTo>
                    <a:lnTo>
                      <a:pt x="17716" y="19553"/>
                    </a:lnTo>
                    <a:lnTo>
                      <a:pt x="21599" y="14778"/>
                    </a:lnTo>
                    <a:lnTo>
                      <a:pt x="19658" y="14551"/>
                    </a:lnTo>
                    <a:lnTo>
                      <a:pt x="15775" y="12505"/>
                    </a:lnTo>
                    <a:lnTo>
                      <a:pt x="14561" y="11823"/>
                    </a:lnTo>
                    <a:lnTo>
                      <a:pt x="14804" y="11141"/>
                    </a:lnTo>
                    <a:lnTo>
                      <a:pt x="14561" y="10913"/>
                    </a:lnTo>
                    <a:lnTo>
                      <a:pt x="12862" y="10458"/>
                    </a:lnTo>
                    <a:lnTo>
                      <a:pt x="12620" y="9094"/>
                    </a:lnTo>
                    <a:lnTo>
                      <a:pt x="13591" y="8185"/>
                    </a:lnTo>
                    <a:lnTo>
                      <a:pt x="13833" y="8412"/>
                    </a:lnTo>
                    <a:lnTo>
                      <a:pt x="14319" y="7957"/>
                    </a:lnTo>
                    <a:lnTo>
                      <a:pt x="14319" y="7503"/>
                    </a:lnTo>
                    <a:lnTo>
                      <a:pt x="14076" y="7275"/>
                    </a:lnTo>
                    <a:lnTo>
                      <a:pt x="13833" y="6821"/>
                    </a:lnTo>
                    <a:lnTo>
                      <a:pt x="12620" y="5684"/>
                    </a:lnTo>
                    <a:lnTo>
                      <a:pt x="11649" y="5002"/>
                    </a:lnTo>
                    <a:lnTo>
                      <a:pt x="11649" y="4774"/>
                    </a:lnTo>
                    <a:lnTo>
                      <a:pt x="11406" y="4547"/>
                    </a:lnTo>
                    <a:lnTo>
                      <a:pt x="10921" y="4320"/>
                    </a:lnTo>
                    <a:lnTo>
                      <a:pt x="9465" y="2955"/>
                    </a:lnTo>
                    <a:lnTo>
                      <a:pt x="9222" y="2273"/>
                    </a:lnTo>
                    <a:lnTo>
                      <a:pt x="8979" y="1818"/>
                    </a:lnTo>
                    <a:lnTo>
                      <a:pt x="8737" y="1591"/>
                    </a:lnTo>
                    <a:lnTo>
                      <a:pt x="8737" y="1364"/>
                    </a:lnTo>
                    <a:lnTo>
                      <a:pt x="8494" y="1136"/>
                    </a:lnTo>
                    <a:lnTo>
                      <a:pt x="8494" y="682"/>
                    </a:lnTo>
                    <a:lnTo>
                      <a:pt x="8008"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96" name="AutoShape 158">
                <a:extLst>
                  <a:ext uri="{FF2B5EF4-FFF2-40B4-BE49-F238E27FC236}">
                    <a16:creationId xmlns:a16="http://schemas.microsoft.com/office/drawing/2014/main" id="{8D73768A-2778-45C8-8532-09E1571DFC2F}"/>
                  </a:ext>
                </a:extLst>
              </p:cNvPr>
              <p:cNvSpPr>
                <a:spLocks/>
              </p:cNvSpPr>
              <p:nvPr/>
            </p:nvSpPr>
            <p:spPr bwMode="auto">
              <a:xfrm>
                <a:off x="882506" y="739375"/>
                <a:ext cx="35618" cy="42403"/>
              </a:xfrm>
              <a:custGeom>
                <a:avLst/>
                <a:gdLst>
                  <a:gd name="T0" fmla="*/ 17809 w 21600"/>
                  <a:gd name="T1" fmla="*/ 21202 h 21600"/>
                  <a:gd name="T2" fmla="*/ 17809 w 21600"/>
                  <a:gd name="T3" fmla="*/ 21202 h 21600"/>
                  <a:gd name="T4" fmla="*/ 17809 w 21600"/>
                  <a:gd name="T5" fmla="*/ 21202 h 21600"/>
                  <a:gd name="T6" fmla="*/ 17809 w 21600"/>
                  <a:gd name="T7" fmla="*/ 2120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199" y="0"/>
                    </a:moveTo>
                    <a:lnTo>
                      <a:pt x="16199" y="1349"/>
                    </a:lnTo>
                    <a:lnTo>
                      <a:pt x="14399" y="1349"/>
                    </a:lnTo>
                    <a:lnTo>
                      <a:pt x="10800" y="4049"/>
                    </a:lnTo>
                    <a:lnTo>
                      <a:pt x="8999" y="4049"/>
                    </a:lnTo>
                    <a:lnTo>
                      <a:pt x="8999" y="5399"/>
                    </a:lnTo>
                    <a:lnTo>
                      <a:pt x="5400" y="5399"/>
                    </a:lnTo>
                    <a:lnTo>
                      <a:pt x="1799" y="4049"/>
                    </a:lnTo>
                    <a:lnTo>
                      <a:pt x="0" y="4049"/>
                    </a:lnTo>
                    <a:lnTo>
                      <a:pt x="7199" y="21600"/>
                    </a:lnTo>
                    <a:lnTo>
                      <a:pt x="8999" y="20250"/>
                    </a:lnTo>
                    <a:lnTo>
                      <a:pt x="12599" y="18900"/>
                    </a:lnTo>
                    <a:lnTo>
                      <a:pt x="14399" y="16200"/>
                    </a:lnTo>
                    <a:lnTo>
                      <a:pt x="17999" y="13500"/>
                    </a:lnTo>
                    <a:lnTo>
                      <a:pt x="21599" y="8099"/>
                    </a:lnTo>
                    <a:lnTo>
                      <a:pt x="21599" y="6749"/>
                    </a:lnTo>
                    <a:lnTo>
                      <a:pt x="17999" y="4049"/>
                    </a:lnTo>
                    <a:lnTo>
                      <a:pt x="17999" y="2699"/>
                    </a:lnTo>
                    <a:lnTo>
                      <a:pt x="16199"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97" name="AutoShape 159">
                <a:extLst>
                  <a:ext uri="{FF2B5EF4-FFF2-40B4-BE49-F238E27FC236}">
                    <a16:creationId xmlns:a16="http://schemas.microsoft.com/office/drawing/2014/main" id="{B505FCF3-5F0B-418B-9295-1EF2CF674FEC}"/>
                  </a:ext>
                </a:extLst>
              </p:cNvPr>
              <p:cNvSpPr>
                <a:spLocks/>
              </p:cNvSpPr>
              <p:nvPr/>
            </p:nvSpPr>
            <p:spPr bwMode="auto">
              <a:xfrm>
                <a:off x="894378" y="712874"/>
                <a:ext cx="183362" cy="188158"/>
              </a:xfrm>
              <a:custGeom>
                <a:avLst/>
                <a:gdLst>
                  <a:gd name="T0" fmla="*/ 91681 w 21600"/>
                  <a:gd name="T1" fmla="*/ 94079 h 21600"/>
                  <a:gd name="T2" fmla="*/ 91681 w 21600"/>
                  <a:gd name="T3" fmla="*/ 94079 h 21600"/>
                  <a:gd name="T4" fmla="*/ 91681 w 21600"/>
                  <a:gd name="T5" fmla="*/ 94079 h 21600"/>
                  <a:gd name="T6" fmla="*/ 91681 w 21600"/>
                  <a:gd name="T7" fmla="*/ 9407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8228" y="608"/>
                    </a:moveTo>
                    <a:lnTo>
                      <a:pt x="6857" y="608"/>
                    </a:lnTo>
                    <a:lnTo>
                      <a:pt x="6857" y="912"/>
                    </a:lnTo>
                    <a:lnTo>
                      <a:pt x="6514" y="1521"/>
                    </a:lnTo>
                    <a:lnTo>
                      <a:pt x="6514" y="1825"/>
                    </a:lnTo>
                    <a:lnTo>
                      <a:pt x="6171" y="2433"/>
                    </a:lnTo>
                    <a:lnTo>
                      <a:pt x="5485" y="2738"/>
                    </a:lnTo>
                    <a:lnTo>
                      <a:pt x="4799" y="2738"/>
                    </a:lnTo>
                    <a:lnTo>
                      <a:pt x="4114" y="2433"/>
                    </a:lnTo>
                    <a:lnTo>
                      <a:pt x="3771" y="1825"/>
                    </a:lnTo>
                    <a:lnTo>
                      <a:pt x="3428" y="1521"/>
                    </a:lnTo>
                    <a:lnTo>
                      <a:pt x="3085" y="912"/>
                    </a:lnTo>
                    <a:lnTo>
                      <a:pt x="3085" y="0"/>
                    </a:lnTo>
                    <a:lnTo>
                      <a:pt x="1714" y="304"/>
                    </a:lnTo>
                    <a:lnTo>
                      <a:pt x="1714" y="912"/>
                    </a:lnTo>
                    <a:lnTo>
                      <a:pt x="2057" y="1521"/>
                    </a:lnTo>
                    <a:lnTo>
                      <a:pt x="2057" y="2129"/>
                    </a:lnTo>
                    <a:lnTo>
                      <a:pt x="2400" y="2433"/>
                    </a:lnTo>
                    <a:lnTo>
                      <a:pt x="2057" y="2738"/>
                    </a:lnTo>
                    <a:lnTo>
                      <a:pt x="2057" y="3954"/>
                    </a:lnTo>
                    <a:lnTo>
                      <a:pt x="2400" y="4259"/>
                    </a:lnTo>
                    <a:lnTo>
                      <a:pt x="2742" y="4867"/>
                    </a:lnTo>
                    <a:lnTo>
                      <a:pt x="2742" y="5476"/>
                    </a:lnTo>
                    <a:lnTo>
                      <a:pt x="1714" y="6388"/>
                    </a:lnTo>
                    <a:lnTo>
                      <a:pt x="1028" y="7301"/>
                    </a:lnTo>
                    <a:lnTo>
                      <a:pt x="0" y="8214"/>
                    </a:lnTo>
                    <a:lnTo>
                      <a:pt x="1714" y="15819"/>
                    </a:lnTo>
                    <a:lnTo>
                      <a:pt x="2400" y="15819"/>
                    </a:lnTo>
                    <a:lnTo>
                      <a:pt x="2742" y="16123"/>
                    </a:lnTo>
                    <a:lnTo>
                      <a:pt x="3771" y="16123"/>
                    </a:lnTo>
                    <a:lnTo>
                      <a:pt x="4457" y="16428"/>
                    </a:lnTo>
                    <a:lnTo>
                      <a:pt x="8228" y="16428"/>
                    </a:lnTo>
                    <a:lnTo>
                      <a:pt x="9599" y="17645"/>
                    </a:lnTo>
                    <a:lnTo>
                      <a:pt x="10285" y="18861"/>
                    </a:lnTo>
                    <a:lnTo>
                      <a:pt x="10285" y="19166"/>
                    </a:lnTo>
                    <a:lnTo>
                      <a:pt x="10628" y="19470"/>
                    </a:lnTo>
                    <a:lnTo>
                      <a:pt x="10628" y="20078"/>
                    </a:lnTo>
                    <a:lnTo>
                      <a:pt x="10971" y="20991"/>
                    </a:lnTo>
                    <a:lnTo>
                      <a:pt x="11657" y="21599"/>
                    </a:lnTo>
                    <a:lnTo>
                      <a:pt x="13714" y="21599"/>
                    </a:lnTo>
                    <a:lnTo>
                      <a:pt x="14399" y="21295"/>
                    </a:lnTo>
                    <a:lnTo>
                      <a:pt x="14742" y="21599"/>
                    </a:lnTo>
                    <a:lnTo>
                      <a:pt x="18171" y="21599"/>
                    </a:lnTo>
                    <a:lnTo>
                      <a:pt x="21599" y="20383"/>
                    </a:lnTo>
                    <a:lnTo>
                      <a:pt x="18857" y="16428"/>
                    </a:lnTo>
                    <a:lnTo>
                      <a:pt x="18514" y="13690"/>
                    </a:lnTo>
                    <a:lnTo>
                      <a:pt x="18171" y="13690"/>
                    </a:lnTo>
                    <a:lnTo>
                      <a:pt x="17828" y="13385"/>
                    </a:lnTo>
                    <a:lnTo>
                      <a:pt x="17485" y="12777"/>
                    </a:lnTo>
                    <a:lnTo>
                      <a:pt x="17485" y="12169"/>
                    </a:lnTo>
                    <a:lnTo>
                      <a:pt x="17142" y="11560"/>
                    </a:lnTo>
                    <a:lnTo>
                      <a:pt x="17485" y="10647"/>
                    </a:lnTo>
                    <a:lnTo>
                      <a:pt x="18857" y="7605"/>
                    </a:lnTo>
                    <a:lnTo>
                      <a:pt x="16800" y="6692"/>
                    </a:lnTo>
                    <a:lnTo>
                      <a:pt x="16114" y="6084"/>
                    </a:lnTo>
                    <a:lnTo>
                      <a:pt x="16114" y="5476"/>
                    </a:lnTo>
                    <a:lnTo>
                      <a:pt x="8228" y="608"/>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98" name="AutoShape 160">
                <a:extLst>
                  <a:ext uri="{FF2B5EF4-FFF2-40B4-BE49-F238E27FC236}">
                    <a16:creationId xmlns:a16="http://schemas.microsoft.com/office/drawing/2014/main" id="{7EE9A374-E73C-4D40-84C0-40DB47EDAA3D}"/>
                  </a:ext>
                </a:extLst>
              </p:cNvPr>
              <p:cNvSpPr>
                <a:spLocks/>
              </p:cNvSpPr>
              <p:nvPr/>
            </p:nvSpPr>
            <p:spPr bwMode="auto">
              <a:xfrm>
                <a:off x="918123" y="890431"/>
                <a:ext cx="162255" cy="280910"/>
              </a:xfrm>
              <a:custGeom>
                <a:avLst/>
                <a:gdLst>
                  <a:gd name="T0" fmla="*/ 81128 w 21600"/>
                  <a:gd name="T1" fmla="*/ 140455 h 21600"/>
                  <a:gd name="T2" fmla="*/ 81128 w 21600"/>
                  <a:gd name="T3" fmla="*/ 140455 h 21600"/>
                  <a:gd name="T4" fmla="*/ 81128 w 21600"/>
                  <a:gd name="T5" fmla="*/ 140455 h 21600"/>
                  <a:gd name="T6" fmla="*/ 81128 w 21600"/>
                  <a:gd name="T7" fmla="*/ 14045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85" y="15894"/>
                    </a:moveTo>
                    <a:lnTo>
                      <a:pt x="1542" y="15079"/>
                    </a:lnTo>
                    <a:lnTo>
                      <a:pt x="3857" y="14264"/>
                    </a:lnTo>
                    <a:lnTo>
                      <a:pt x="5399" y="13041"/>
                    </a:lnTo>
                    <a:lnTo>
                      <a:pt x="5785" y="11411"/>
                    </a:lnTo>
                    <a:lnTo>
                      <a:pt x="5399" y="9781"/>
                    </a:lnTo>
                    <a:lnTo>
                      <a:pt x="5785" y="8354"/>
                    </a:lnTo>
                    <a:lnTo>
                      <a:pt x="3471" y="7743"/>
                    </a:lnTo>
                    <a:lnTo>
                      <a:pt x="1542" y="7335"/>
                    </a:lnTo>
                    <a:lnTo>
                      <a:pt x="1542" y="6724"/>
                    </a:lnTo>
                    <a:lnTo>
                      <a:pt x="8485" y="5909"/>
                    </a:lnTo>
                    <a:lnTo>
                      <a:pt x="8485" y="3464"/>
                    </a:lnTo>
                    <a:lnTo>
                      <a:pt x="8099" y="2649"/>
                    </a:lnTo>
                    <a:lnTo>
                      <a:pt x="8871" y="2037"/>
                    </a:lnTo>
                    <a:lnTo>
                      <a:pt x="9642" y="2852"/>
                    </a:lnTo>
                    <a:lnTo>
                      <a:pt x="10414" y="2852"/>
                    </a:lnTo>
                    <a:lnTo>
                      <a:pt x="10800" y="3464"/>
                    </a:lnTo>
                    <a:lnTo>
                      <a:pt x="11957" y="4075"/>
                    </a:lnTo>
                    <a:lnTo>
                      <a:pt x="12342" y="4075"/>
                    </a:lnTo>
                    <a:lnTo>
                      <a:pt x="12342" y="3260"/>
                    </a:lnTo>
                    <a:lnTo>
                      <a:pt x="11957" y="2649"/>
                    </a:lnTo>
                    <a:lnTo>
                      <a:pt x="11571" y="2649"/>
                    </a:lnTo>
                    <a:lnTo>
                      <a:pt x="10800" y="2241"/>
                    </a:lnTo>
                    <a:lnTo>
                      <a:pt x="10800" y="2037"/>
                    </a:lnTo>
                    <a:lnTo>
                      <a:pt x="10028" y="815"/>
                    </a:lnTo>
                    <a:lnTo>
                      <a:pt x="12342" y="815"/>
                    </a:lnTo>
                    <a:lnTo>
                      <a:pt x="13114" y="611"/>
                    </a:lnTo>
                    <a:lnTo>
                      <a:pt x="13500" y="815"/>
                    </a:lnTo>
                    <a:lnTo>
                      <a:pt x="17742" y="815"/>
                    </a:lnTo>
                    <a:lnTo>
                      <a:pt x="21214" y="0"/>
                    </a:lnTo>
                    <a:lnTo>
                      <a:pt x="21214" y="3667"/>
                    </a:lnTo>
                    <a:lnTo>
                      <a:pt x="21600" y="4075"/>
                    </a:lnTo>
                    <a:lnTo>
                      <a:pt x="21600" y="5909"/>
                    </a:lnTo>
                    <a:lnTo>
                      <a:pt x="20828" y="7132"/>
                    </a:lnTo>
                    <a:lnTo>
                      <a:pt x="19671" y="7743"/>
                    </a:lnTo>
                    <a:lnTo>
                      <a:pt x="18514" y="8150"/>
                    </a:lnTo>
                    <a:lnTo>
                      <a:pt x="17357" y="8354"/>
                    </a:lnTo>
                    <a:lnTo>
                      <a:pt x="16971" y="8354"/>
                    </a:lnTo>
                    <a:lnTo>
                      <a:pt x="15814" y="8762"/>
                    </a:lnTo>
                    <a:lnTo>
                      <a:pt x="15042" y="8966"/>
                    </a:lnTo>
                    <a:lnTo>
                      <a:pt x="13885" y="9577"/>
                    </a:lnTo>
                    <a:lnTo>
                      <a:pt x="13114" y="10188"/>
                    </a:lnTo>
                    <a:lnTo>
                      <a:pt x="11571" y="11003"/>
                    </a:lnTo>
                    <a:lnTo>
                      <a:pt x="10800" y="11207"/>
                    </a:lnTo>
                    <a:lnTo>
                      <a:pt x="9642" y="11615"/>
                    </a:lnTo>
                    <a:lnTo>
                      <a:pt x="8485" y="12837"/>
                    </a:lnTo>
                    <a:lnTo>
                      <a:pt x="8485" y="16098"/>
                    </a:lnTo>
                    <a:lnTo>
                      <a:pt x="8871" y="17116"/>
                    </a:lnTo>
                    <a:lnTo>
                      <a:pt x="8871" y="18747"/>
                    </a:lnTo>
                    <a:lnTo>
                      <a:pt x="8099" y="19154"/>
                    </a:lnTo>
                    <a:lnTo>
                      <a:pt x="5785" y="19766"/>
                    </a:lnTo>
                    <a:lnTo>
                      <a:pt x="4628" y="19969"/>
                    </a:lnTo>
                    <a:lnTo>
                      <a:pt x="3857" y="20377"/>
                    </a:lnTo>
                    <a:lnTo>
                      <a:pt x="3857" y="20988"/>
                    </a:lnTo>
                    <a:lnTo>
                      <a:pt x="4242" y="21192"/>
                    </a:lnTo>
                    <a:lnTo>
                      <a:pt x="4242" y="21396"/>
                    </a:lnTo>
                    <a:lnTo>
                      <a:pt x="3857" y="21600"/>
                    </a:lnTo>
                    <a:lnTo>
                      <a:pt x="2699" y="21600"/>
                    </a:lnTo>
                    <a:lnTo>
                      <a:pt x="2314" y="20784"/>
                    </a:lnTo>
                    <a:lnTo>
                      <a:pt x="1928" y="20173"/>
                    </a:lnTo>
                    <a:lnTo>
                      <a:pt x="1928" y="19766"/>
                    </a:lnTo>
                    <a:lnTo>
                      <a:pt x="1542" y="19562"/>
                    </a:lnTo>
                    <a:lnTo>
                      <a:pt x="1157" y="19562"/>
                    </a:lnTo>
                    <a:lnTo>
                      <a:pt x="1542" y="18543"/>
                    </a:lnTo>
                    <a:lnTo>
                      <a:pt x="1157" y="17728"/>
                    </a:lnTo>
                    <a:lnTo>
                      <a:pt x="771" y="17116"/>
                    </a:lnTo>
                    <a:lnTo>
                      <a:pt x="385" y="16709"/>
                    </a:lnTo>
                    <a:lnTo>
                      <a:pt x="0" y="16505"/>
                    </a:lnTo>
                    <a:lnTo>
                      <a:pt x="0" y="16301"/>
                    </a:lnTo>
                    <a:lnTo>
                      <a:pt x="385" y="15894"/>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99" name="AutoShape 161">
                <a:extLst>
                  <a:ext uri="{FF2B5EF4-FFF2-40B4-BE49-F238E27FC236}">
                    <a16:creationId xmlns:a16="http://schemas.microsoft.com/office/drawing/2014/main" id="{8E8AD7B1-CB24-4353-A30F-C8BFD2106F28}"/>
                  </a:ext>
                </a:extLst>
              </p:cNvPr>
              <p:cNvSpPr>
                <a:spLocks/>
              </p:cNvSpPr>
              <p:nvPr/>
            </p:nvSpPr>
            <p:spPr bwMode="auto">
              <a:xfrm>
                <a:off x="623954" y="1102438"/>
                <a:ext cx="325829" cy="233209"/>
              </a:xfrm>
              <a:custGeom>
                <a:avLst/>
                <a:gdLst>
                  <a:gd name="T0" fmla="*/ 162915 w 21600"/>
                  <a:gd name="T1" fmla="*/ 116604 h 21600"/>
                  <a:gd name="T2" fmla="*/ 162915 w 21600"/>
                  <a:gd name="T3" fmla="*/ 116604 h 21600"/>
                  <a:gd name="T4" fmla="*/ 162915 w 21600"/>
                  <a:gd name="T5" fmla="*/ 116604 h 21600"/>
                  <a:gd name="T6" fmla="*/ 162915 w 21600"/>
                  <a:gd name="T7" fmla="*/ 11660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971" y="0"/>
                    </a:moveTo>
                    <a:lnTo>
                      <a:pt x="16778" y="490"/>
                    </a:lnTo>
                    <a:lnTo>
                      <a:pt x="16007" y="981"/>
                    </a:lnTo>
                    <a:lnTo>
                      <a:pt x="15814" y="1227"/>
                    </a:lnTo>
                    <a:lnTo>
                      <a:pt x="15621" y="1227"/>
                    </a:lnTo>
                    <a:lnTo>
                      <a:pt x="15428" y="1718"/>
                    </a:lnTo>
                    <a:lnTo>
                      <a:pt x="15235" y="1963"/>
                    </a:lnTo>
                    <a:lnTo>
                      <a:pt x="14657" y="2209"/>
                    </a:lnTo>
                    <a:lnTo>
                      <a:pt x="14271" y="2454"/>
                    </a:lnTo>
                    <a:lnTo>
                      <a:pt x="14078" y="2454"/>
                    </a:lnTo>
                    <a:lnTo>
                      <a:pt x="13885" y="2700"/>
                    </a:lnTo>
                    <a:lnTo>
                      <a:pt x="13499" y="2945"/>
                    </a:lnTo>
                    <a:lnTo>
                      <a:pt x="13114" y="3436"/>
                    </a:lnTo>
                    <a:lnTo>
                      <a:pt x="12921" y="4172"/>
                    </a:lnTo>
                    <a:lnTo>
                      <a:pt x="12342" y="5645"/>
                    </a:lnTo>
                    <a:lnTo>
                      <a:pt x="12342" y="5890"/>
                    </a:lnTo>
                    <a:lnTo>
                      <a:pt x="11957" y="5890"/>
                    </a:lnTo>
                    <a:lnTo>
                      <a:pt x="11571" y="5400"/>
                    </a:lnTo>
                    <a:lnTo>
                      <a:pt x="11378" y="5400"/>
                    </a:lnTo>
                    <a:lnTo>
                      <a:pt x="10992" y="4909"/>
                    </a:lnTo>
                    <a:lnTo>
                      <a:pt x="10221" y="4909"/>
                    </a:lnTo>
                    <a:lnTo>
                      <a:pt x="9835" y="5154"/>
                    </a:lnTo>
                    <a:lnTo>
                      <a:pt x="9642" y="5154"/>
                    </a:lnTo>
                    <a:lnTo>
                      <a:pt x="9449" y="5400"/>
                    </a:lnTo>
                    <a:lnTo>
                      <a:pt x="9449" y="5645"/>
                    </a:lnTo>
                    <a:lnTo>
                      <a:pt x="9257" y="6136"/>
                    </a:lnTo>
                    <a:lnTo>
                      <a:pt x="9064" y="6381"/>
                    </a:lnTo>
                    <a:lnTo>
                      <a:pt x="9064" y="6872"/>
                    </a:lnTo>
                    <a:lnTo>
                      <a:pt x="8485" y="7609"/>
                    </a:lnTo>
                    <a:lnTo>
                      <a:pt x="7714" y="8100"/>
                    </a:lnTo>
                    <a:lnTo>
                      <a:pt x="7135" y="8345"/>
                    </a:lnTo>
                    <a:lnTo>
                      <a:pt x="6171" y="8345"/>
                    </a:lnTo>
                    <a:lnTo>
                      <a:pt x="5978" y="7854"/>
                    </a:lnTo>
                    <a:lnTo>
                      <a:pt x="6171" y="7609"/>
                    </a:lnTo>
                    <a:lnTo>
                      <a:pt x="6364" y="7118"/>
                    </a:lnTo>
                    <a:lnTo>
                      <a:pt x="6557" y="6872"/>
                    </a:lnTo>
                    <a:lnTo>
                      <a:pt x="6557" y="6136"/>
                    </a:lnTo>
                    <a:lnTo>
                      <a:pt x="6171" y="4663"/>
                    </a:lnTo>
                    <a:lnTo>
                      <a:pt x="5785" y="4418"/>
                    </a:lnTo>
                    <a:lnTo>
                      <a:pt x="5400" y="3927"/>
                    </a:lnTo>
                    <a:lnTo>
                      <a:pt x="5207" y="3927"/>
                    </a:lnTo>
                    <a:lnTo>
                      <a:pt x="5207" y="9818"/>
                    </a:lnTo>
                    <a:lnTo>
                      <a:pt x="5014" y="9818"/>
                    </a:lnTo>
                    <a:lnTo>
                      <a:pt x="4821" y="10063"/>
                    </a:lnTo>
                    <a:lnTo>
                      <a:pt x="2507" y="10063"/>
                    </a:lnTo>
                    <a:lnTo>
                      <a:pt x="2314" y="9818"/>
                    </a:lnTo>
                    <a:lnTo>
                      <a:pt x="2121" y="9327"/>
                    </a:lnTo>
                    <a:lnTo>
                      <a:pt x="2121" y="8590"/>
                    </a:lnTo>
                    <a:lnTo>
                      <a:pt x="1928" y="8590"/>
                    </a:lnTo>
                    <a:lnTo>
                      <a:pt x="1928" y="8345"/>
                    </a:lnTo>
                    <a:lnTo>
                      <a:pt x="1542" y="8345"/>
                    </a:lnTo>
                    <a:lnTo>
                      <a:pt x="1157" y="9572"/>
                    </a:lnTo>
                    <a:lnTo>
                      <a:pt x="0" y="10063"/>
                    </a:lnTo>
                    <a:lnTo>
                      <a:pt x="771" y="13499"/>
                    </a:lnTo>
                    <a:lnTo>
                      <a:pt x="1928" y="15463"/>
                    </a:lnTo>
                    <a:lnTo>
                      <a:pt x="1928" y="19881"/>
                    </a:lnTo>
                    <a:lnTo>
                      <a:pt x="2700" y="20618"/>
                    </a:lnTo>
                    <a:lnTo>
                      <a:pt x="3664" y="21109"/>
                    </a:lnTo>
                    <a:lnTo>
                      <a:pt x="5400" y="21599"/>
                    </a:lnTo>
                    <a:lnTo>
                      <a:pt x="5785" y="21599"/>
                    </a:lnTo>
                    <a:lnTo>
                      <a:pt x="6749" y="21109"/>
                    </a:lnTo>
                    <a:lnTo>
                      <a:pt x="7907" y="20372"/>
                    </a:lnTo>
                    <a:lnTo>
                      <a:pt x="8871" y="20127"/>
                    </a:lnTo>
                    <a:lnTo>
                      <a:pt x="11185" y="20127"/>
                    </a:lnTo>
                    <a:lnTo>
                      <a:pt x="12342" y="19636"/>
                    </a:lnTo>
                    <a:lnTo>
                      <a:pt x="13692" y="18899"/>
                    </a:lnTo>
                    <a:lnTo>
                      <a:pt x="14849" y="17427"/>
                    </a:lnTo>
                    <a:lnTo>
                      <a:pt x="15042" y="16936"/>
                    </a:lnTo>
                    <a:lnTo>
                      <a:pt x="15235" y="16690"/>
                    </a:lnTo>
                    <a:lnTo>
                      <a:pt x="16778" y="14236"/>
                    </a:lnTo>
                    <a:lnTo>
                      <a:pt x="17935" y="12763"/>
                    </a:lnTo>
                    <a:lnTo>
                      <a:pt x="17935" y="12518"/>
                    </a:lnTo>
                    <a:lnTo>
                      <a:pt x="18128" y="12272"/>
                    </a:lnTo>
                    <a:lnTo>
                      <a:pt x="18321" y="11781"/>
                    </a:lnTo>
                    <a:lnTo>
                      <a:pt x="18707" y="11536"/>
                    </a:lnTo>
                    <a:lnTo>
                      <a:pt x="18899" y="11045"/>
                    </a:lnTo>
                    <a:lnTo>
                      <a:pt x="19092" y="10800"/>
                    </a:lnTo>
                    <a:lnTo>
                      <a:pt x="19092" y="10554"/>
                    </a:lnTo>
                    <a:lnTo>
                      <a:pt x="19285" y="10554"/>
                    </a:lnTo>
                    <a:lnTo>
                      <a:pt x="19478" y="10309"/>
                    </a:lnTo>
                    <a:lnTo>
                      <a:pt x="19864" y="10063"/>
                    </a:lnTo>
                    <a:lnTo>
                      <a:pt x="20828" y="8836"/>
                    </a:lnTo>
                    <a:lnTo>
                      <a:pt x="20828" y="8590"/>
                    </a:lnTo>
                    <a:lnTo>
                      <a:pt x="21021" y="8345"/>
                    </a:lnTo>
                    <a:lnTo>
                      <a:pt x="21214" y="7609"/>
                    </a:lnTo>
                    <a:lnTo>
                      <a:pt x="21599" y="6627"/>
                    </a:lnTo>
                    <a:lnTo>
                      <a:pt x="21599" y="6381"/>
                    </a:lnTo>
                    <a:lnTo>
                      <a:pt x="20635" y="6381"/>
                    </a:lnTo>
                    <a:lnTo>
                      <a:pt x="20635" y="4909"/>
                    </a:lnTo>
                    <a:lnTo>
                      <a:pt x="20249" y="3927"/>
                    </a:lnTo>
                    <a:lnTo>
                      <a:pt x="20057" y="3681"/>
                    </a:lnTo>
                    <a:lnTo>
                      <a:pt x="20249" y="3190"/>
                    </a:lnTo>
                    <a:lnTo>
                      <a:pt x="20249" y="2454"/>
                    </a:lnTo>
                    <a:lnTo>
                      <a:pt x="20057" y="1718"/>
                    </a:lnTo>
                    <a:lnTo>
                      <a:pt x="20057" y="981"/>
                    </a:lnTo>
                    <a:lnTo>
                      <a:pt x="19671" y="490"/>
                    </a:lnTo>
                    <a:lnTo>
                      <a:pt x="19478" y="0"/>
                    </a:lnTo>
                    <a:lnTo>
                      <a:pt x="16971"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00" name="AutoShape 162">
                <a:extLst>
                  <a:ext uri="{FF2B5EF4-FFF2-40B4-BE49-F238E27FC236}">
                    <a16:creationId xmlns:a16="http://schemas.microsoft.com/office/drawing/2014/main" id="{ED5DCFFE-4D53-48FA-B304-1F4ABDE69EE8}"/>
                  </a:ext>
                </a:extLst>
              </p:cNvPr>
              <p:cNvSpPr>
                <a:spLocks/>
              </p:cNvSpPr>
              <p:nvPr/>
            </p:nvSpPr>
            <p:spPr bwMode="auto">
              <a:xfrm>
                <a:off x="918123" y="1142189"/>
                <a:ext cx="19788" cy="37103"/>
              </a:xfrm>
              <a:custGeom>
                <a:avLst/>
                <a:gdLst>
                  <a:gd name="T0" fmla="*/ 9894 w 21600"/>
                  <a:gd name="T1" fmla="*/ 18552 h 21600"/>
                  <a:gd name="T2" fmla="*/ 9894 w 21600"/>
                  <a:gd name="T3" fmla="*/ 18552 h 21600"/>
                  <a:gd name="T4" fmla="*/ 9894 w 21600"/>
                  <a:gd name="T5" fmla="*/ 18552 h 21600"/>
                  <a:gd name="T6" fmla="*/ 9894 w 21600"/>
                  <a:gd name="T7" fmla="*/ 18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6171" y="1542"/>
                    </a:moveTo>
                    <a:lnTo>
                      <a:pt x="9257" y="1542"/>
                    </a:lnTo>
                    <a:lnTo>
                      <a:pt x="9257" y="0"/>
                    </a:lnTo>
                    <a:lnTo>
                      <a:pt x="9257" y="1542"/>
                    </a:lnTo>
                    <a:lnTo>
                      <a:pt x="12342" y="1542"/>
                    </a:lnTo>
                    <a:lnTo>
                      <a:pt x="12342" y="3085"/>
                    </a:lnTo>
                    <a:lnTo>
                      <a:pt x="15428" y="4628"/>
                    </a:lnTo>
                    <a:lnTo>
                      <a:pt x="18514" y="7714"/>
                    </a:lnTo>
                    <a:lnTo>
                      <a:pt x="18514" y="10800"/>
                    </a:lnTo>
                    <a:lnTo>
                      <a:pt x="21600" y="16971"/>
                    </a:lnTo>
                    <a:lnTo>
                      <a:pt x="15428" y="20057"/>
                    </a:lnTo>
                    <a:lnTo>
                      <a:pt x="9257" y="21599"/>
                    </a:lnTo>
                    <a:lnTo>
                      <a:pt x="3085" y="18514"/>
                    </a:lnTo>
                    <a:lnTo>
                      <a:pt x="3085" y="16971"/>
                    </a:lnTo>
                    <a:lnTo>
                      <a:pt x="0" y="13885"/>
                    </a:lnTo>
                    <a:lnTo>
                      <a:pt x="0" y="6171"/>
                    </a:lnTo>
                    <a:lnTo>
                      <a:pt x="6171" y="1542"/>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01" name="AutoShape 163">
                <a:extLst>
                  <a:ext uri="{FF2B5EF4-FFF2-40B4-BE49-F238E27FC236}">
                    <a16:creationId xmlns:a16="http://schemas.microsoft.com/office/drawing/2014/main" id="{400D74B6-FFB9-411A-A9EB-691070F63052}"/>
                  </a:ext>
                </a:extLst>
              </p:cNvPr>
              <p:cNvSpPr>
                <a:spLocks/>
              </p:cNvSpPr>
              <p:nvPr/>
            </p:nvSpPr>
            <p:spPr bwMode="auto">
              <a:xfrm>
                <a:off x="833698" y="1203142"/>
                <a:ext cx="31660" cy="34452"/>
              </a:xfrm>
              <a:custGeom>
                <a:avLst/>
                <a:gdLst>
                  <a:gd name="T0" fmla="*/ 15830 w 21600"/>
                  <a:gd name="T1" fmla="*/ 17226 h 21600"/>
                  <a:gd name="T2" fmla="*/ 15830 w 21600"/>
                  <a:gd name="T3" fmla="*/ 17226 h 21600"/>
                  <a:gd name="T4" fmla="*/ 15830 w 21600"/>
                  <a:gd name="T5" fmla="*/ 17226 h 21600"/>
                  <a:gd name="T6" fmla="*/ 15830 w 21600"/>
                  <a:gd name="T7" fmla="*/ 17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969"/>
                    </a:moveTo>
                    <a:lnTo>
                      <a:pt x="3927" y="4984"/>
                    </a:lnTo>
                    <a:lnTo>
                      <a:pt x="3927" y="3323"/>
                    </a:lnTo>
                    <a:lnTo>
                      <a:pt x="5890" y="1661"/>
                    </a:lnTo>
                    <a:lnTo>
                      <a:pt x="7854" y="1661"/>
                    </a:lnTo>
                    <a:lnTo>
                      <a:pt x="11781" y="0"/>
                    </a:lnTo>
                    <a:lnTo>
                      <a:pt x="21600" y="6646"/>
                    </a:lnTo>
                    <a:lnTo>
                      <a:pt x="15709" y="14953"/>
                    </a:lnTo>
                    <a:lnTo>
                      <a:pt x="13745" y="16615"/>
                    </a:lnTo>
                    <a:lnTo>
                      <a:pt x="13745" y="18276"/>
                    </a:lnTo>
                    <a:lnTo>
                      <a:pt x="11781" y="19938"/>
                    </a:lnTo>
                    <a:lnTo>
                      <a:pt x="11781" y="21599"/>
                    </a:lnTo>
                    <a:lnTo>
                      <a:pt x="7854" y="21599"/>
                    </a:lnTo>
                    <a:lnTo>
                      <a:pt x="0" y="996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02" name="AutoShape 164">
                <a:extLst>
                  <a:ext uri="{FF2B5EF4-FFF2-40B4-BE49-F238E27FC236}">
                    <a16:creationId xmlns:a16="http://schemas.microsoft.com/office/drawing/2014/main" id="{0FBB1ACD-10F1-4A6E-9FD0-EC1178BAA679}"/>
                  </a:ext>
                </a:extLst>
              </p:cNvPr>
              <p:cNvSpPr>
                <a:spLocks/>
              </p:cNvSpPr>
              <p:nvPr/>
            </p:nvSpPr>
            <p:spPr bwMode="auto">
              <a:xfrm>
                <a:off x="815230" y="975234"/>
                <a:ext cx="146425" cy="127205"/>
              </a:xfrm>
              <a:custGeom>
                <a:avLst/>
                <a:gdLst>
                  <a:gd name="T0" fmla="*/ 73213 w 21600"/>
                  <a:gd name="T1" fmla="*/ 63603 h 21600"/>
                  <a:gd name="T2" fmla="*/ 73213 w 21600"/>
                  <a:gd name="T3" fmla="*/ 63603 h 21600"/>
                  <a:gd name="T4" fmla="*/ 73213 w 21600"/>
                  <a:gd name="T5" fmla="*/ 63603 h 21600"/>
                  <a:gd name="T6" fmla="*/ 73213 w 21600"/>
                  <a:gd name="T7" fmla="*/ 6360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5850"/>
                    </a:moveTo>
                    <a:lnTo>
                      <a:pt x="3887" y="5850"/>
                    </a:lnTo>
                    <a:lnTo>
                      <a:pt x="6479" y="4950"/>
                    </a:lnTo>
                    <a:lnTo>
                      <a:pt x="7343" y="3600"/>
                    </a:lnTo>
                    <a:lnTo>
                      <a:pt x="7775" y="2700"/>
                    </a:lnTo>
                    <a:lnTo>
                      <a:pt x="7775" y="2250"/>
                    </a:lnTo>
                    <a:lnTo>
                      <a:pt x="16847" y="0"/>
                    </a:lnTo>
                    <a:lnTo>
                      <a:pt x="16847" y="1800"/>
                    </a:lnTo>
                    <a:lnTo>
                      <a:pt x="19007" y="2700"/>
                    </a:lnTo>
                    <a:lnTo>
                      <a:pt x="21600" y="4050"/>
                    </a:lnTo>
                    <a:lnTo>
                      <a:pt x="21168" y="7200"/>
                    </a:lnTo>
                    <a:lnTo>
                      <a:pt x="21600" y="10800"/>
                    </a:lnTo>
                    <a:lnTo>
                      <a:pt x="21168" y="14399"/>
                    </a:lnTo>
                    <a:lnTo>
                      <a:pt x="19440" y="17099"/>
                    </a:lnTo>
                    <a:lnTo>
                      <a:pt x="16847" y="19349"/>
                    </a:lnTo>
                    <a:lnTo>
                      <a:pt x="15551" y="20699"/>
                    </a:lnTo>
                    <a:lnTo>
                      <a:pt x="15120" y="21599"/>
                    </a:lnTo>
                    <a:lnTo>
                      <a:pt x="9072" y="21599"/>
                    </a:lnTo>
                    <a:lnTo>
                      <a:pt x="8640" y="21149"/>
                    </a:lnTo>
                    <a:lnTo>
                      <a:pt x="8208" y="20249"/>
                    </a:lnTo>
                    <a:lnTo>
                      <a:pt x="7343" y="19799"/>
                    </a:lnTo>
                    <a:lnTo>
                      <a:pt x="6479" y="19799"/>
                    </a:lnTo>
                    <a:lnTo>
                      <a:pt x="5616" y="18899"/>
                    </a:lnTo>
                    <a:lnTo>
                      <a:pt x="5616" y="17999"/>
                    </a:lnTo>
                    <a:lnTo>
                      <a:pt x="5183" y="17099"/>
                    </a:lnTo>
                    <a:lnTo>
                      <a:pt x="4320" y="16649"/>
                    </a:lnTo>
                    <a:lnTo>
                      <a:pt x="4320" y="16199"/>
                    </a:lnTo>
                    <a:lnTo>
                      <a:pt x="3456" y="14399"/>
                    </a:lnTo>
                    <a:lnTo>
                      <a:pt x="863" y="10350"/>
                    </a:lnTo>
                    <a:lnTo>
                      <a:pt x="0" y="5850"/>
                    </a:lnTo>
                    <a:lnTo>
                      <a:pt x="0" y="6300"/>
                    </a:lnTo>
                    <a:lnTo>
                      <a:pt x="431" y="7200"/>
                    </a:lnTo>
                    <a:lnTo>
                      <a:pt x="431" y="8550"/>
                    </a:lnTo>
                    <a:lnTo>
                      <a:pt x="1295" y="11249"/>
                    </a:lnTo>
                    <a:lnTo>
                      <a:pt x="1728" y="12149"/>
                    </a:lnTo>
                    <a:lnTo>
                      <a:pt x="2591" y="13049"/>
                    </a:lnTo>
                    <a:lnTo>
                      <a:pt x="3023" y="13949"/>
                    </a:lnTo>
                    <a:lnTo>
                      <a:pt x="3456" y="14399"/>
                    </a:lnTo>
                    <a:lnTo>
                      <a:pt x="4320" y="16199"/>
                    </a:lnTo>
                    <a:lnTo>
                      <a:pt x="4320" y="16649"/>
                    </a:lnTo>
                    <a:lnTo>
                      <a:pt x="5183" y="17099"/>
                    </a:lnTo>
                    <a:lnTo>
                      <a:pt x="6047" y="18899"/>
                    </a:lnTo>
                    <a:lnTo>
                      <a:pt x="6047" y="19349"/>
                    </a:lnTo>
                    <a:lnTo>
                      <a:pt x="6479" y="19799"/>
                    </a:lnTo>
                    <a:lnTo>
                      <a:pt x="7343" y="19799"/>
                    </a:lnTo>
                    <a:lnTo>
                      <a:pt x="8208" y="20249"/>
                    </a:lnTo>
                    <a:lnTo>
                      <a:pt x="8640" y="21149"/>
                    </a:lnTo>
                    <a:lnTo>
                      <a:pt x="9072" y="21599"/>
                    </a:lnTo>
                    <a:lnTo>
                      <a:pt x="0" y="585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03" name="AutoShape 165">
                <a:extLst>
                  <a:ext uri="{FF2B5EF4-FFF2-40B4-BE49-F238E27FC236}">
                    <a16:creationId xmlns:a16="http://schemas.microsoft.com/office/drawing/2014/main" id="{A7B2FC58-C9A4-4793-83B2-3BC5FD5D365E}"/>
                  </a:ext>
                </a:extLst>
              </p:cNvPr>
              <p:cNvSpPr>
                <a:spLocks/>
              </p:cNvSpPr>
              <p:nvPr/>
            </p:nvSpPr>
            <p:spPr bwMode="auto">
              <a:xfrm>
                <a:off x="93659" y="233208"/>
                <a:ext cx="306042" cy="265010"/>
              </a:xfrm>
              <a:custGeom>
                <a:avLst/>
                <a:gdLst>
                  <a:gd name="T0" fmla="*/ 153021 w 21600"/>
                  <a:gd name="T1" fmla="*/ 132505 h 21600"/>
                  <a:gd name="T2" fmla="*/ 153021 w 21600"/>
                  <a:gd name="T3" fmla="*/ 132505 h 21600"/>
                  <a:gd name="T4" fmla="*/ 153021 w 21600"/>
                  <a:gd name="T5" fmla="*/ 132505 h 21600"/>
                  <a:gd name="T6" fmla="*/ 153021 w 21600"/>
                  <a:gd name="T7" fmla="*/ 13250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668" y="0"/>
                    </a:moveTo>
                    <a:lnTo>
                      <a:pt x="7405" y="0"/>
                    </a:lnTo>
                    <a:lnTo>
                      <a:pt x="7405" y="215"/>
                    </a:lnTo>
                    <a:lnTo>
                      <a:pt x="8022" y="12312"/>
                    </a:lnTo>
                    <a:lnTo>
                      <a:pt x="8228" y="12744"/>
                    </a:lnTo>
                    <a:lnTo>
                      <a:pt x="8228" y="12960"/>
                    </a:lnTo>
                    <a:lnTo>
                      <a:pt x="8434" y="13392"/>
                    </a:lnTo>
                    <a:lnTo>
                      <a:pt x="8434" y="13824"/>
                    </a:lnTo>
                    <a:lnTo>
                      <a:pt x="7817" y="14688"/>
                    </a:lnTo>
                    <a:lnTo>
                      <a:pt x="2468" y="14040"/>
                    </a:lnTo>
                    <a:lnTo>
                      <a:pt x="2057" y="14472"/>
                    </a:lnTo>
                    <a:lnTo>
                      <a:pt x="1851" y="14472"/>
                    </a:lnTo>
                    <a:lnTo>
                      <a:pt x="1645" y="14256"/>
                    </a:lnTo>
                    <a:lnTo>
                      <a:pt x="1439" y="14256"/>
                    </a:lnTo>
                    <a:lnTo>
                      <a:pt x="1234" y="14472"/>
                    </a:lnTo>
                    <a:lnTo>
                      <a:pt x="1234" y="15552"/>
                    </a:lnTo>
                    <a:lnTo>
                      <a:pt x="822" y="15552"/>
                    </a:lnTo>
                    <a:lnTo>
                      <a:pt x="822" y="15984"/>
                    </a:lnTo>
                    <a:lnTo>
                      <a:pt x="617" y="16200"/>
                    </a:lnTo>
                    <a:lnTo>
                      <a:pt x="411" y="16631"/>
                    </a:lnTo>
                    <a:lnTo>
                      <a:pt x="0" y="16631"/>
                    </a:lnTo>
                    <a:lnTo>
                      <a:pt x="0" y="17712"/>
                    </a:lnTo>
                    <a:lnTo>
                      <a:pt x="205" y="18144"/>
                    </a:lnTo>
                    <a:lnTo>
                      <a:pt x="205" y="19008"/>
                    </a:lnTo>
                    <a:lnTo>
                      <a:pt x="411" y="19008"/>
                    </a:lnTo>
                    <a:lnTo>
                      <a:pt x="617" y="19223"/>
                    </a:lnTo>
                    <a:lnTo>
                      <a:pt x="1028" y="19223"/>
                    </a:lnTo>
                    <a:lnTo>
                      <a:pt x="1851" y="19655"/>
                    </a:lnTo>
                    <a:lnTo>
                      <a:pt x="3085" y="19655"/>
                    </a:lnTo>
                    <a:lnTo>
                      <a:pt x="3085" y="19008"/>
                    </a:lnTo>
                    <a:lnTo>
                      <a:pt x="3291" y="19008"/>
                    </a:lnTo>
                    <a:lnTo>
                      <a:pt x="3702" y="18791"/>
                    </a:lnTo>
                    <a:lnTo>
                      <a:pt x="3908" y="18791"/>
                    </a:lnTo>
                    <a:lnTo>
                      <a:pt x="4319" y="19008"/>
                    </a:lnTo>
                    <a:lnTo>
                      <a:pt x="4525" y="19223"/>
                    </a:lnTo>
                    <a:lnTo>
                      <a:pt x="4525" y="19655"/>
                    </a:lnTo>
                    <a:lnTo>
                      <a:pt x="5142" y="20951"/>
                    </a:lnTo>
                    <a:lnTo>
                      <a:pt x="5760" y="21383"/>
                    </a:lnTo>
                    <a:lnTo>
                      <a:pt x="6171" y="21600"/>
                    </a:lnTo>
                    <a:lnTo>
                      <a:pt x="6582" y="21600"/>
                    </a:lnTo>
                    <a:lnTo>
                      <a:pt x="7199" y="21383"/>
                    </a:lnTo>
                    <a:lnTo>
                      <a:pt x="7611" y="21168"/>
                    </a:lnTo>
                    <a:lnTo>
                      <a:pt x="8022" y="20736"/>
                    </a:lnTo>
                    <a:lnTo>
                      <a:pt x="8434" y="20736"/>
                    </a:lnTo>
                    <a:lnTo>
                      <a:pt x="8640" y="21168"/>
                    </a:lnTo>
                    <a:lnTo>
                      <a:pt x="8845" y="21168"/>
                    </a:lnTo>
                    <a:lnTo>
                      <a:pt x="9051" y="21383"/>
                    </a:lnTo>
                    <a:lnTo>
                      <a:pt x="9462" y="20951"/>
                    </a:lnTo>
                    <a:lnTo>
                      <a:pt x="9462" y="20519"/>
                    </a:lnTo>
                    <a:lnTo>
                      <a:pt x="9668" y="20087"/>
                    </a:lnTo>
                    <a:lnTo>
                      <a:pt x="9874" y="19440"/>
                    </a:lnTo>
                    <a:lnTo>
                      <a:pt x="10285" y="18576"/>
                    </a:lnTo>
                    <a:lnTo>
                      <a:pt x="10491" y="18359"/>
                    </a:lnTo>
                    <a:lnTo>
                      <a:pt x="10491" y="18144"/>
                    </a:lnTo>
                    <a:lnTo>
                      <a:pt x="10902" y="17927"/>
                    </a:lnTo>
                    <a:lnTo>
                      <a:pt x="11108" y="17712"/>
                    </a:lnTo>
                    <a:lnTo>
                      <a:pt x="12342" y="17712"/>
                    </a:lnTo>
                    <a:lnTo>
                      <a:pt x="14400" y="17280"/>
                    </a:lnTo>
                    <a:lnTo>
                      <a:pt x="15222" y="16848"/>
                    </a:lnTo>
                    <a:lnTo>
                      <a:pt x="15634" y="16200"/>
                    </a:lnTo>
                    <a:lnTo>
                      <a:pt x="17280" y="16200"/>
                    </a:lnTo>
                    <a:lnTo>
                      <a:pt x="18102" y="15984"/>
                    </a:lnTo>
                    <a:lnTo>
                      <a:pt x="18514" y="15984"/>
                    </a:lnTo>
                    <a:lnTo>
                      <a:pt x="19131" y="15336"/>
                    </a:lnTo>
                    <a:lnTo>
                      <a:pt x="19748" y="14904"/>
                    </a:lnTo>
                    <a:lnTo>
                      <a:pt x="20160" y="14256"/>
                    </a:lnTo>
                    <a:lnTo>
                      <a:pt x="20777" y="12960"/>
                    </a:lnTo>
                    <a:lnTo>
                      <a:pt x="20982" y="11664"/>
                    </a:lnTo>
                    <a:lnTo>
                      <a:pt x="21394" y="9935"/>
                    </a:lnTo>
                    <a:lnTo>
                      <a:pt x="21600" y="7775"/>
                    </a:lnTo>
                    <a:lnTo>
                      <a:pt x="20777" y="7991"/>
                    </a:lnTo>
                    <a:lnTo>
                      <a:pt x="20365" y="6263"/>
                    </a:lnTo>
                    <a:lnTo>
                      <a:pt x="17485" y="6263"/>
                    </a:lnTo>
                    <a:lnTo>
                      <a:pt x="9668" y="0"/>
                    </a:lnTo>
                    <a:lnTo>
                      <a:pt x="15840" y="4859"/>
                    </a:lnTo>
                    <a:lnTo>
                      <a:pt x="13062" y="2591"/>
                    </a:lnTo>
                    <a:lnTo>
                      <a:pt x="9668"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04" name="AutoShape 166">
                <a:extLst>
                  <a:ext uri="{FF2B5EF4-FFF2-40B4-BE49-F238E27FC236}">
                    <a16:creationId xmlns:a16="http://schemas.microsoft.com/office/drawing/2014/main" id="{E9D1A7C6-79FB-43B9-8639-EE4E61554549}"/>
                  </a:ext>
                </a:extLst>
              </p:cNvPr>
              <p:cNvSpPr>
                <a:spLocks/>
              </p:cNvSpPr>
              <p:nvPr/>
            </p:nvSpPr>
            <p:spPr bwMode="auto">
              <a:xfrm>
                <a:off x="804676" y="127204"/>
                <a:ext cx="200511" cy="198758"/>
              </a:xfrm>
              <a:custGeom>
                <a:avLst/>
                <a:gdLst>
                  <a:gd name="T0" fmla="*/ 100256 w 21600"/>
                  <a:gd name="T1" fmla="*/ 99379 h 21600"/>
                  <a:gd name="T2" fmla="*/ 100256 w 21600"/>
                  <a:gd name="T3" fmla="*/ 99379 h 21600"/>
                  <a:gd name="T4" fmla="*/ 100256 w 21600"/>
                  <a:gd name="T5" fmla="*/ 99379 h 21600"/>
                  <a:gd name="T6" fmla="*/ 100256 w 21600"/>
                  <a:gd name="T7" fmla="*/ 9937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0" y="0"/>
                    </a:lnTo>
                    <a:lnTo>
                      <a:pt x="313" y="0"/>
                    </a:lnTo>
                    <a:lnTo>
                      <a:pt x="939" y="287"/>
                    </a:lnTo>
                    <a:lnTo>
                      <a:pt x="3443" y="287"/>
                    </a:lnTo>
                    <a:lnTo>
                      <a:pt x="4069" y="575"/>
                    </a:lnTo>
                    <a:lnTo>
                      <a:pt x="4382" y="575"/>
                    </a:lnTo>
                    <a:lnTo>
                      <a:pt x="4695" y="863"/>
                    </a:lnTo>
                    <a:lnTo>
                      <a:pt x="5947" y="1439"/>
                    </a:lnTo>
                    <a:lnTo>
                      <a:pt x="6886" y="1439"/>
                    </a:lnTo>
                    <a:lnTo>
                      <a:pt x="10643" y="575"/>
                    </a:lnTo>
                    <a:lnTo>
                      <a:pt x="10956" y="575"/>
                    </a:lnTo>
                    <a:lnTo>
                      <a:pt x="11269" y="287"/>
                    </a:lnTo>
                    <a:lnTo>
                      <a:pt x="11895" y="287"/>
                    </a:lnTo>
                    <a:lnTo>
                      <a:pt x="12521" y="575"/>
                    </a:lnTo>
                    <a:lnTo>
                      <a:pt x="13460" y="863"/>
                    </a:lnTo>
                    <a:lnTo>
                      <a:pt x="13460" y="2015"/>
                    </a:lnTo>
                    <a:lnTo>
                      <a:pt x="13773" y="2879"/>
                    </a:lnTo>
                    <a:lnTo>
                      <a:pt x="14399" y="3743"/>
                    </a:lnTo>
                    <a:lnTo>
                      <a:pt x="14399" y="4319"/>
                    </a:lnTo>
                    <a:lnTo>
                      <a:pt x="15339" y="5759"/>
                    </a:lnTo>
                    <a:lnTo>
                      <a:pt x="16591" y="8063"/>
                    </a:lnTo>
                    <a:lnTo>
                      <a:pt x="19095" y="13248"/>
                    </a:lnTo>
                    <a:lnTo>
                      <a:pt x="20347" y="15552"/>
                    </a:lnTo>
                    <a:lnTo>
                      <a:pt x="21286" y="17568"/>
                    </a:lnTo>
                    <a:lnTo>
                      <a:pt x="21600" y="18432"/>
                    </a:lnTo>
                    <a:lnTo>
                      <a:pt x="21600" y="18720"/>
                    </a:lnTo>
                    <a:lnTo>
                      <a:pt x="21286" y="19008"/>
                    </a:lnTo>
                    <a:lnTo>
                      <a:pt x="20660" y="19872"/>
                    </a:lnTo>
                    <a:lnTo>
                      <a:pt x="18782" y="21024"/>
                    </a:lnTo>
                    <a:lnTo>
                      <a:pt x="17217" y="21600"/>
                    </a:lnTo>
                    <a:lnTo>
                      <a:pt x="0" y="2160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05" name="AutoShape 167">
                <a:extLst>
                  <a:ext uri="{FF2B5EF4-FFF2-40B4-BE49-F238E27FC236}">
                    <a16:creationId xmlns:a16="http://schemas.microsoft.com/office/drawing/2014/main" id="{2A476150-F37A-4941-BE49-69A13D7B9BD3}"/>
                  </a:ext>
                </a:extLst>
              </p:cNvPr>
              <p:cNvSpPr>
                <a:spLocks/>
              </p:cNvSpPr>
              <p:nvPr/>
            </p:nvSpPr>
            <p:spPr bwMode="auto">
              <a:xfrm>
                <a:off x="928676" y="132504"/>
                <a:ext cx="59362" cy="66253"/>
              </a:xfrm>
              <a:custGeom>
                <a:avLst/>
                <a:gdLst>
                  <a:gd name="T0" fmla="*/ 29681 w 21600"/>
                  <a:gd name="T1" fmla="*/ 33127 h 21600"/>
                  <a:gd name="T2" fmla="*/ 29681 w 21600"/>
                  <a:gd name="T3" fmla="*/ 33127 h 21600"/>
                  <a:gd name="T4" fmla="*/ 29681 w 21600"/>
                  <a:gd name="T5" fmla="*/ 33127 h 21600"/>
                  <a:gd name="T6" fmla="*/ 29681 w 21600"/>
                  <a:gd name="T7" fmla="*/ 331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0" y="4319"/>
                    </a:lnTo>
                    <a:lnTo>
                      <a:pt x="1080" y="5183"/>
                    </a:lnTo>
                    <a:lnTo>
                      <a:pt x="1080" y="6911"/>
                    </a:lnTo>
                    <a:lnTo>
                      <a:pt x="4320" y="12096"/>
                    </a:lnTo>
                    <a:lnTo>
                      <a:pt x="7560" y="14688"/>
                    </a:lnTo>
                    <a:lnTo>
                      <a:pt x="8640" y="16416"/>
                    </a:lnTo>
                    <a:lnTo>
                      <a:pt x="11880" y="18144"/>
                    </a:lnTo>
                    <a:lnTo>
                      <a:pt x="14040" y="19008"/>
                    </a:lnTo>
                    <a:lnTo>
                      <a:pt x="17280" y="21600"/>
                    </a:lnTo>
                    <a:lnTo>
                      <a:pt x="18360" y="21600"/>
                    </a:lnTo>
                    <a:lnTo>
                      <a:pt x="19440" y="20736"/>
                    </a:lnTo>
                    <a:lnTo>
                      <a:pt x="20520" y="19008"/>
                    </a:lnTo>
                    <a:lnTo>
                      <a:pt x="21599" y="13824"/>
                    </a:lnTo>
                    <a:lnTo>
                      <a:pt x="20520" y="12096"/>
                    </a:lnTo>
                    <a:lnTo>
                      <a:pt x="14040" y="3455"/>
                    </a:lnTo>
                    <a:lnTo>
                      <a:pt x="11880" y="0"/>
                    </a:lnTo>
                    <a:lnTo>
                      <a:pt x="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06" name="AutoShape 168">
                <a:extLst>
                  <a:ext uri="{FF2B5EF4-FFF2-40B4-BE49-F238E27FC236}">
                    <a16:creationId xmlns:a16="http://schemas.microsoft.com/office/drawing/2014/main" id="{3D699DB0-48AF-4C71-AD96-D9D46D466884}"/>
                  </a:ext>
                </a:extLst>
              </p:cNvPr>
              <p:cNvSpPr>
                <a:spLocks/>
              </p:cNvSpPr>
              <p:nvPr/>
            </p:nvSpPr>
            <p:spPr bwMode="auto">
              <a:xfrm>
                <a:off x="1130505" y="893081"/>
                <a:ext cx="125319" cy="241159"/>
              </a:xfrm>
              <a:custGeom>
                <a:avLst/>
                <a:gdLst>
                  <a:gd name="T0" fmla="*/ 62659 w 21600"/>
                  <a:gd name="T1" fmla="*/ 120580 h 21600"/>
                  <a:gd name="T2" fmla="*/ 62659 w 21600"/>
                  <a:gd name="T3" fmla="*/ 120580 h 21600"/>
                  <a:gd name="T4" fmla="*/ 62659 w 21600"/>
                  <a:gd name="T5" fmla="*/ 120580 h 21600"/>
                  <a:gd name="T6" fmla="*/ 62659 w 21600"/>
                  <a:gd name="T7" fmla="*/ 1205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590" y="0"/>
                    </a:moveTo>
                    <a:lnTo>
                      <a:pt x="19088" y="237"/>
                    </a:lnTo>
                    <a:lnTo>
                      <a:pt x="17079" y="712"/>
                    </a:lnTo>
                    <a:lnTo>
                      <a:pt x="16074" y="1424"/>
                    </a:lnTo>
                    <a:lnTo>
                      <a:pt x="15572" y="2373"/>
                    </a:lnTo>
                    <a:lnTo>
                      <a:pt x="15069" y="2373"/>
                    </a:lnTo>
                    <a:lnTo>
                      <a:pt x="11051" y="4272"/>
                    </a:lnTo>
                    <a:lnTo>
                      <a:pt x="10046" y="4984"/>
                    </a:lnTo>
                    <a:lnTo>
                      <a:pt x="9544" y="5459"/>
                    </a:lnTo>
                    <a:lnTo>
                      <a:pt x="8539" y="5934"/>
                    </a:lnTo>
                    <a:lnTo>
                      <a:pt x="7534" y="6171"/>
                    </a:lnTo>
                    <a:lnTo>
                      <a:pt x="7032" y="6408"/>
                    </a:lnTo>
                    <a:lnTo>
                      <a:pt x="4018" y="6408"/>
                    </a:lnTo>
                    <a:lnTo>
                      <a:pt x="2511" y="7120"/>
                    </a:lnTo>
                    <a:lnTo>
                      <a:pt x="1506" y="8070"/>
                    </a:lnTo>
                    <a:lnTo>
                      <a:pt x="1506" y="10443"/>
                    </a:lnTo>
                    <a:lnTo>
                      <a:pt x="1004" y="10681"/>
                    </a:lnTo>
                    <a:lnTo>
                      <a:pt x="1506" y="10681"/>
                    </a:lnTo>
                    <a:lnTo>
                      <a:pt x="1506" y="10918"/>
                    </a:lnTo>
                    <a:lnTo>
                      <a:pt x="2009" y="10918"/>
                    </a:lnTo>
                    <a:lnTo>
                      <a:pt x="3013" y="11393"/>
                    </a:lnTo>
                    <a:lnTo>
                      <a:pt x="3516" y="11868"/>
                    </a:lnTo>
                    <a:lnTo>
                      <a:pt x="3516" y="12580"/>
                    </a:lnTo>
                    <a:lnTo>
                      <a:pt x="2009" y="13292"/>
                    </a:lnTo>
                    <a:lnTo>
                      <a:pt x="502" y="14716"/>
                    </a:lnTo>
                    <a:lnTo>
                      <a:pt x="0" y="16378"/>
                    </a:lnTo>
                    <a:lnTo>
                      <a:pt x="0" y="18276"/>
                    </a:lnTo>
                    <a:lnTo>
                      <a:pt x="1506" y="20413"/>
                    </a:lnTo>
                    <a:lnTo>
                      <a:pt x="5525" y="20413"/>
                    </a:lnTo>
                    <a:lnTo>
                      <a:pt x="5023" y="20650"/>
                    </a:lnTo>
                    <a:lnTo>
                      <a:pt x="7032" y="21599"/>
                    </a:lnTo>
                    <a:lnTo>
                      <a:pt x="10046" y="21599"/>
                    </a:lnTo>
                    <a:lnTo>
                      <a:pt x="11051" y="21125"/>
                    </a:lnTo>
                    <a:lnTo>
                      <a:pt x="11553" y="20413"/>
                    </a:lnTo>
                    <a:lnTo>
                      <a:pt x="12558" y="19463"/>
                    </a:lnTo>
                    <a:lnTo>
                      <a:pt x="14065" y="17327"/>
                    </a:lnTo>
                    <a:lnTo>
                      <a:pt x="14567" y="15903"/>
                    </a:lnTo>
                    <a:lnTo>
                      <a:pt x="15069" y="15191"/>
                    </a:lnTo>
                    <a:lnTo>
                      <a:pt x="14567" y="14953"/>
                    </a:lnTo>
                    <a:lnTo>
                      <a:pt x="14567" y="14716"/>
                    </a:lnTo>
                    <a:lnTo>
                      <a:pt x="15069" y="14241"/>
                    </a:lnTo>
                    <a:lnTo>
                      <a:pt x="15572" y="13529"/>
                    </a:lnTo>
                    <a:lnTo>
                      <a:pt x="16576" y="12817"/>
                    </a:lnTo>
                    <a:lnTo>
                      <a:pt x="17581" y="11630"/>
                    </a:lnTo>
                    <a:lnTo>
                      <a:pt x="18083" y="9731"/>
                    </a:lnTo>
                    <a:lnTo>
                      <a:pt x="19088" y="7832"/>
                    </a:lnTo>
                    <a:lnTo>
                      <a:pt x="19590" y="6408"/>
                    </a:lnTo>
                    <a:lnTo>
                      <a:pt x="19590" y="5934"/>
                    </a:lnTo>
                    <a:lnTo>
                      <a:pt x="20093" y="5221"/>
                    </a:lnTo>
                    <a:lnTo>
                      <a:pt x="20595" y="4747"/>
                    </a:lnTo>
                    <a:lnTo>
                      <a:pt x="20595" y="4035"/>
                    </a:lnTo>
                    <a:lnTo>
                      <a:pt x="21097" y="3323"/>
                    </a:lnTo>
                    <a:lnTo>
                      <a:pt x="21097" y="2373"/>
                    </a:lnTo>
                    <a:lnTo>
                      <a:pt x="21600" y="1898"/>
                    </a:lnTo>
                    <a:lnTo>
                      <a:pt x="21600" y="474"/>
                    </a:lnTo>
                    <a:lnTo>
                      <a:pt x="21097" y="237"/>
                    </a:lnTo>
                    <a:lnTo>
                      <a:pt x="1959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07" name="AutoShape 169">
                <a:extLst>
                  <a:ext uri="{FF2B5EF4-FFF2-40B4-BE49-F238E27FC236}">
                    <a16:creationId xmlns:a16="http://schemas.microsoft.com/office/drawing/2014/main" id="{A1620A99-8F1B-4D27-ACBF-37FFA94BF549}"/>
                  </a:ext>
                </a:extLst>
              </p:cNvPr>
              <p:cNvSpPr>
                <a:spLocks/>
              </p:cNvSpPr>
              <p:nvPr/>
            </p:nvSpPr>
            <p:spPr bwMode="auto">
              <a:xfrm>
                <a:off x="701783" y="997759"/>
                <a:ext cx="187320" cy="197433"/>
              </a:xfrm>
              <a:custGeom>
                <a:avLst/>
                <a:gdLst>
                  <a:gd name="T0" fmla="*/ 93660 w 21600"/>
                  <a:gd name="T1" fmla="*/ 98717 h 21600"/>
                  <a:gd name="T2" fmla="*/ 93660 w 21600"/>
                  <a:gd name="T3" fmla="*/ 98717 h 21600"/>
                  <a:gd name="T4" fmla="*/ 93660 w 21600"/>
                  <a:gd name="T5" fmla="*/ 98717 h 21600"/>
                  <a:gd name="T6" fmla="*/ 93660 w 21600"/>
                  <a:gd name="T7" fmla="*/ 9871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360" y="7513"/>
                    </a:moveTo>
                    <a:lnTo>
                      <a:pt x="17639" y="7513"/>
                    </a:lnTo>
                    <a:lnTo>
                      <a:pt x="18000" y="7200"/>
                    </a:lnTo>
                    <a:lnTo>
                      <a:pt x="17639" y="6886"/>
                    </a:lnTo>
                    <a:lnTo>
                      <a:pt x="17639" y="6260"/>
                    </a:lnTo>
                    <a:lnTo>
                      <a:pt x="16200" y="5008"/>
                    </a:lnTo>
                    <a:lnTo>
                      <a:pt x="16200" y="4695"/>
                    </a:lnTo>
                    <a:lnTo>
                      <a:pt x="15479" y="4069"/>
                    </a:lnTo>
                    <a:lnTo>
                      <a:pt x="15120" y="3443"/>
                    </a:lnTo>
                    <a:lnTo>
                      <a:pt x="14400" y="1565"/>
                    </a:lnTo>
                    <a:lnTo>
                      <a:pt x="14400" y="626"/>
                    </a:lnTo>
                    <a:lnTo>
                      <a:pt x="14040" y="0"/>
                    </a:lnTo>
                    <a:lnTo>
                      <a:pt x="12960" y="0"/>
                    </a:lnTo>
                    <a:lnTo>
                      <a:pt x="10080" y="1252"/>
                    </a:lnTo>
                    <a:lnTo>
                      <a:pt x="10080" y="1565"/>
                    </a:lnTo>
                    <a:lnTo>
                      <a:pt x="9360" y="626"/>
                    </a:lnTo>
                    <a:lnTo>
                      <a:pt x="8279" y="313"/>
                    </a:lnTo>
                    <a:lnTo>
                      <a:pt x="6480" y="0"/>
                    </a:lnTo>
                    <a:lnTo>
                      <a:pt x="4680" y="313"/>
                    </a:lnTo>
                    <a:lnTo>
                      <a:pt x="3240" y="313"/>
                    </a:lnTo>
                    <a:lnTo>
                      <a:pt x="2520" y="626"/>
                    </a:lnTo>
                    <a:lnTo>
                      <a:pt x="2520" y="7200"/>
                    </a:lnTo>
                    <a:lnTo>
                      <a:pt x="0" y="7513"/>
                    </a:lnTo>
                    <a:lnTo>
                      <a:pt x="0" y="15652"/>
                    </a:lnTo>
                    <a:lnTo>
                      <a:pt x="360" y="15965"/>
                    </a:lnTo>
                    <a:lnTo>
                      <a:pt x="720" y="15965"/>
                    </a:lnTo>
                    <a:lnTo>
                      <a:pt x="1800" y="16904"/>
                    </a:lnTo>
                    <a:lnTo>
                      <a:pt x="2160" y="17530"/>
                    </a:lnTo>
                    <a:lnTo>
                      <a:pt x="2520" y="18469"/>
                    </a:lnTo>
                    <a:lnTo>
                      <a:pt x="2160" y="19721"/>
                    </a:lnTo>
                    <a:lnTo>
                      <a:pt x="1440" y="20347"/>
                    </a:lnTo>
                    <a:lnTo>
                      <a:pt x="1440" y="20973"/>
                    </a:lnTo>
                    <a:lnTo>
                      <a:pt x="2160" y="21599"/>
                    </a:lnTo>
                    <a:lnTo>
                      <a:pt x="2880" y="21599"/>
                    </a:lnTo>
                    <a:lnTo>
                      <a:pt x="3600" y="21286"/>
                    </a:lnTo>
                    <a:lnTo>
                      <a:pt x="4680" y="20973"/>
                    </a:lnTo>
                    <a:lnTo>
                      <a:pt x="5760" y="20347"/>
                    </a:lnTo>
                    <a:lnTo>
                      <a:pt x="6840" y="19408"/>
                    </a:lnTo>
                    <a:lnTo>
                      <a:pt x="7200" y="19408"/>
                    </a:lnTo>
                    <a:lnTo>
                      <a:pt x="7200" y="19095"/>
                    </a:lnTo>
                    <a:lnTo>
                      <a:pt x="7560" y="18469"/>
                    </a:lnTo>
                    <a:lnTo>
                      <a:pt x="7920" y="18156"/>
                    </a:lnTo>
                    <a:lnTo>
                      <a:pt x="7920" y="17530"/>
                    </a:lnTo>
                    <a:lnTo>
                      <a:pt x="8279" y="17217"/>
                    </a:lnTo>
                    <a:lnTo>
                      <a:pt x="9000" y="17217"/>
                    </a:lnTo>
                    <a:lnTo>
                      <a:pt x="9360" y="16904"/>
                    </a:lnTo>
                    <a:lnTo>
                      <a:pt x="10080" y="16904"/>
                    </a:lnTo>
                    <a:lnTo>
                      <a:pt x="10800" y="17217"/>
                    </a:lnTo>
                    <a:lnTo>
                      <a:pt x="11520" y="17843"/>
                    </a:lnTo>
                    <a:lnTo>
                      <a:pt x="12240" y="18156"/>
                    </a:lnTo>
                    <a:lnTo>
                      <a:pt x="13320" y="18156"/>
                    </a:lnTo>
                    <a:lnTo>
                      <a:pt x="13320" y="17530"/>
                    </a:lnTo>
                    <a:lnTo>
                      <a:pt x="13679" y="16591"/>
                    </a:lnTo>
                    <a:lnTo>
                      <a:pt x="14400" y="15965"/>
                    </a:lnTo>
                    <a:lnTo>
                      <a:pt x="14759" y="15339"/>
                    </a:lnTo>
                    <a:lnTo>
                      <a:pt x="16200" y="14086"/>
                    </a:lnTo>
                    <a:lnTo>
                      <a:pt x="17639" y="13460"/>
                    </a:lnTo>
                    <a:lnTo>
                      <a:pt x="18719" y="13147"/>
                    </a:lnTo>
                    <a:lnTo>
                      <a:pt x="19800" y="12208"/>
                    </a:lnTo>
                    <a:lnTo>
                      <a:pt x="20160" y="12208"/>
                    </a:lnTo>
                    <a:lnTo>
                      <a:pt x="20880" y="11895"/>
                    </a:lnTo>
                    <a:lnTo>
                      <a:pt x="21240" y="11269"/>
                    </a:lnTo>
                    <a:lnTo>
                      <a:pt x="21599" y="10956"/>
                    </a:lnTo>
                    <a:lnTo>
                      <a:pt x="21599" y="10330"/>
                    </a:lnTo>
                    <a:lnTo>
                      <a:pt x="20880" y="9704"/>
                    </a:lnTo>
                    <a:lnTo>
                      <a:pt x="20160" y="9391"/>
                    </a:lnTo>
                    <a:lnTo>
                      <a:pt x="19800" y="9391"/>
                    </a:lnTo>
                    <a:lnTo>
                      <a:pt x="18719" y="8452"/>
                    </a:lnTo>
                    <a:lnTo>
                      <a:pt x="18360" y="7513"/>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grpSp>
        <p:grpSp>
          <p:nvGrpSpPr>
            <p:cNvPr id="9" name="Group 170">
              <a:extLst>
                <a:ext uri="{FF2B5EF4-FFF2-40B4-BE49-F238E27FC236}">
                  <a16:creationId xmlns:a16="http://schemas.microsoft.com/office/drawing/2014/main" id="{8AAD9804-3FA4-4CA9-A7FB-F639215007D8}"/>
                </a:ext>
              </a:extLst>
            </p:cNvPr>
            <p:cNvGrpSpPr>
              <a:grpSpLocks/>
            </p:cNvGrpSpPr>
            <p:nvPr/>
          </p:nvGrpSpPr>
          <p:grpSpPr bwMode="auto">
            <a:xfrm>
              <a:off x="3618414" y="76271"/>
              <a:ext cx="2858593" cy="2311447"/>
              <a:chOff x="0" y="-1"/>
              <a:chExt cx="2858592" cy="2311448"/>
            </a:xfrm>
            <a:grpFill/>
          </p:grpSpPr>
          <p:sp>
            <p:nvSpPr>
              <p:cNvPr id="17" name="AutoShape 171">
                <a:extLst>
                  <a:ext uri="{FF2B5EF4-FFF2-40B4-BE49-F238E27FC236}">
                    <a16:creationId xmlns:a16="http://schemas.microsoft.com/office/drawing/2014/main" id="{2CE88994-F6E7-4D94-A553-9CF8D9B817A1}"/>
                  </a:ext>
                </a:extLst>
              </p:cNvPr>
              <p:cNvSpPr>
                <a:spLocks/>
              </p:cNvSpPr>
              <p:nvPr/>
            </p:nvSpPr>
            <p:spPr bwMode="auto">
              <a:xfrm>
                <a:off x="1776890" y="2168341"/>
                <a:ext cx="178086" cy="143106"/>
              </a:xfrm>
              <a:custGeom>
                <a:avLst/>
                <a:gdLst>
                  <a:gd name="T0" fmla="*/ 89043 w 21600"/>
                  <a:gd name="T1" fmla="*/ 71553 h 21600"/>
                  <a:gd name="T2" fmla="*/ 89043 w 21600"/>
                  <a:gd name="T3" fmla="*/ 71553 h 21600"/>
                  <a:gd name="T4" fmla="*/ 89043 w 21600"/>
                  <a:gd name="T5" fmla="*/ 71553 h 21600"/>
                  <a:gd name="T6" fmla="*/ 89043 w 21600"/>
                  <a:gd name="T7" fmla="*/ 7155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5600"/>
                    </a:moveTo>
                    <a:lnTo>
                      <a:pt x="18059" y="3600"/>
                    </a:lnTo>
                    <a:lnTo>
                      <a:pt x="16288" y="2800"/>
                    </a:lnTo>
                    <a:lnTo>
                      <a:pt x="14163" y="2800"/>
                    </a:lnTo>
                    <a:lnTo>
                      <a:pt x="12747" y="4000"/>
                    </a:lnTo>
                    <a:lnTo>
                      <a:pt x="12747" y="5600"/>
                    </a:lnTo>
                    <a:lnTo>
                      <a:pt x="12393" y="6400"/>
                    </a:lnTo>
                    <a:lnTo>
                      <a:pt x="12393" y="7200"/>
                    </a:lnTo>
                    <a:lnTo>
                      <a:pt x="11331" y="8400"/>
                    </a:lnTo>
                    <a:lnTo>
                      <a:pt x="9206" y="8400"/>
                    </a:lnTo>
                    <a:lnTo>
                      <a:pt x="8498" y="8000"/>
                    </a:lnTo>
                    <a:lnTo>
                      <a:pt x="7436" y="7600"/>
                    </a:lnTo>
                    <a:lnTo>
                      <a:pt x="7081" y="6400"/>
                    </a:lnTo>
                    <a:lnTo>
                      <a:pt x="6727" y="5600"/>
                    </a:lnTo>
                    <a:lnTo>
                      <a:pt x="6019" y="4400"/>
                    </a:lnTo>
                    <a:lnTo>
                      <a:pt x="6019" y="3600"/>
                    </a:lnTo>
                    <a:lnTo>
                      <a:pt x="5665" y="2800"/>
                    </a:lnTo>
                    <a:lnTo>
                      <a:pt x="5665" y="2400"/>
                    </a:lnTo>
                    <a:lnTo>
                      <a:pt x="5311" y="2400"/>
                    </a:lnTo>
                    <a:lnTo>
                      <a:pt x="4957" y="2000"/>
                    </a:lnTo>
                    <a:lnTo>
                      <a:pt x="4603" y="1200"/>
                    </a:lnTo>
                    <a:lnTo>
                      <a:pt x="3186" y="400"/>
                    </a:lnTo>
                    <a:lnTo>
                      <a:pt x="2124" y="0"/>
                    </a:lnTo>
                    <a:lnTo>
                      <a:pt x="1416" y="400"/>
                    </a:lnTo>
                    <a:lnTo>
                      <a:pt x="354" y="800"/>
                    </a:lnTo>
                    <a:lnTo>
                      <a:pt x="354" y="1200"/>
                    </a:lnTo>
                    <a:lnTo>
                      <a:pt x="0" y="1600"/>
                    </a:lnTo>
                    <a:lnTo>
                      <a:pt x="0" y="2000"/>
                    </a:lnTo>
                    <a:lnTo>
                      <a:pt x="354" y="2800"/>
                    </a:lnTo>
                    <a:lnTo>
                      <a:pt x="1062" y="3600"/>
                    </a:lnTo>
                    <a:lnTo>
                      <a:pt x="1770" y="5200"/>
                    </a:lnTo>
                    <a:lnTo>
                      <a:pt x="2478" y="7600"/>
                    </a:lnTo>
                    <a:lnTo>
                      <a:pt x="2478" y="8400"/>
                    </a:lnTo>
                    <a:lnTo>
                      <a:pt x="2832" y="9200"/>
                    </a:lnTo>
                    <a:lnTo>
                      <a:pt x="3540" y="9999"/>
                    </a:lnTo>
                    <a:lnTo>
                      <a:pt x="4249" y="9999"/>
                    </a:lnTo>
                    <a:lnTo>
                      <a:pt x="4957" y="9600"/>
                    </a:lnTo>
                    <a:lnTo>
                      <a:pt x="6019" y="9600"/>
                    </a:lnTo>
                    <a:lnTo>
                      <a:pt x="8144" y="10800"/>
                    </a:lnTo>
                    <a:lnTo>
                      <a:pt x="8852" y="10800"/>
                    </a:lnTo>
                    <a:lnTo>
                      <a:pt x="9914" y="11200"/>
                    </a:lnTo>
                    <a:lnTo>
                      <a:pt x="10977" y="11200"/>
                    </a:lnTo>
                    <a:lnTo>
                      <a:pt x="12039" y="11600"/>
                    </a:lnTo>
                    <a:lnTo>
                      <a:pt x="12747" y="11600"/>
                    </a:lnTo>
                    <a:lnTo>
                      <a:pt x="15580" y="14399"/>
                    </a:lnTo>
                    <a:lnTo>
                      <a:pt x="17350" y="18000"/>
                    </a:lnTo>
                    <a:lnTo>
                      <a:pt x="20183" y="20799"/>
                    </a:lnTo>
                    <a:lnTo>
                      <a:pt x="20891" y="21599"/>
                    </a:lnTo>
                    <a:lnTo>
                      <a:pt x="21600" y="560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8" name="AutoShape 172">
                <a:extLst>
                  <a:ext uri="{FF2B5EF4-FFF2-40B4-BE49-F238E27FC236}">
                    <a16:creationId xmlns:a16="http://schemas.microsoft.com/office/drawing/2014/main" id="{D198F826-DC6C-44DD-A93C-F9540BBA5424}"/>
                  </a:ext>
                </a:extLst>
              </p:cNvPr>
              <p:cNvSpPr>
                <a:spLocks/>
              </p:cNvSpPr>
              <p:nvPr/>
            </p:nvSpPr>
            <p:spPr bwMode="auto">
              <a:xfrm>
                <a:off x="1962890" y="1095059"/>
                <a:ext cx="47490" cy="217308"/>
              </a:xfrm>
              <a:custGeom>
                <a:avLst/>
                <a:gdLst>
                  <a:gd name="T0" fmla="*/ 23745 w 21600"/>
                  <a:gd name="T1" fmla="*/ 108654 h 21600"/>
                  <a:gd name="T2" fmla="*/ 23745 w 21600"/>
                  <a:gd name="T3" fmla="*/ 108654 h 21600"/>
                  <a:gd name="T4" fmla="*/ 23745 w 21600"/>
                  <a:gd name="T5" fmla="*/ 108654 h 21600"/>
                  <a:gd name="T6" fmla="*/ 23745 w 21600"/>
                  <a:gd name="T7" fmla="*/ 1086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549" y="1053"/>
                    </a:moveTo>
                    <a:lnTo>
                      <a:pt x="17549" y="790"/>
                    </a:lnTo>
                    <a:lnTo>
                      <a:pt x="16199" y="790"/>
                    </a:lnTo>
                    <a:lnTo>
                      <a:pt x="14849" y="263"/>
                    </a:lnTo>
                    <a:lnTo>
                      <a:pt x="13500" y="263"/>
                    </a:lnTo>
                    <a:lnTo>
                      <a:pt x="12150" y="0"/>
                    </a:lnTo>
                    <a:lnTo>
                      <a:pt x="10800" y="263"/>
                    </a:lnTo>
                    <a:lnTo>
                      <a:pt x="5399" y="2370"/>
                    </a:lnTo>
                    <a:lnTo>
                      <a:pt x="5399" y="2897"/>
                    </a:lnTo>
                    <a:lnTo>
                      <a:pt x="1349" y="5531"/>
                    </a:lnTo>
                    <a:lnTo>
                      <a:pt x="1349" y="6058"/>
                    </a:lnTo>
                    <a:lnTo>
                      <a:pt x="2699" y="6848"/>
                    </a:lnTo>
                    <a:lnTo>
                      <a:pt x="2699" y="7375"/>
                    </a:lnTo>
                    <a:lnTo>
                      <a:pt x="4049" y="7902"/>
                    </a:lnTo>
                    <a:lnTo>
                      <a:pt x="4049" y="8692"/>
                    </a:lnTo>
                    <a:lnTo>
                      <a:pt x="5399" y="10800"/>
                    </a:lnTo>
                    <a:lnTo>
                      <a:pt x="4049" y="13170"/>
                    </a:lnTo>
                    <a:lnTo>
                      <a:pt x="4049" y="18702"/>
                    </a:lnTo>
                    <a:lnTo>
                      <a:pt x="1349" y="19756"/>
                    </a:lnTo>
                    <a:lnTo>
                      <a:pt x="0" y="20546"/>
                    </a:lnTo>
                    <a:lnTo>
                      <a:pt x="0" y="21073"/>
                    </a:lnTo>
                    <a:lnTo>
                      <a:pt x="5399" y="21599"/>
                    </a:lnTo>
                    <a:lnTo>
                      <a:pt x="8099" y="20019"/>
                    </a:lnTo>
                    <a:lnTo>
                      <a:pt x="14849" y="21336"/>
                    </a:lnTo>
                    <a:lnTo>
                      <a:pt x="14849" y="19229"/>
                    </a:lnTo>
                    <a:lnTo>
                      <a:pt x="13500" y="18439"/>
                    </a:lnTo>
                    <a:lnTo>
                      <a:pt x="10800" y="17121"/>
                    </a:lnTo>
                    <a:lnTo>
                      <a:pt x="10800" y="15541"/>
                    </a:lnTo>
                    <a:lnTo>
                      <a:pt x="16199" y="13960"/>
                    </a:lnTo>
                    <a:lnTo>
                      <a:pt x="18899" y="13434"/>
                    </a:lnTo>
                    <a:lnTo>
                      <a:pt x="21600" y="12643"/>
                    </a:lnTo>
                    <a:lnTo>
                      <a:pt x="21600" y="11590"/>
                    </a:lnTo>
                    <a:lnTo>
                      <a:pt x="20250" y="11063"/>
                    </a:lnTo>
                    <a:lnTo>
                      <a:pt x="20250" y="9746"/>
                    </a:lnTo>
                    <a:lnTo>
                      <a:pt x="17549" y="6585"/>
                    </a:lnTo>
                    <a:lnTo>
                      <a:pt x="16199" y="5268"/>
                    </a:lnTo>
                    <a:lnTo>
                      <a:pt x="16199" y="4741"/>
                    </a:lnTo>
                    <a:lnTo>
                      <a:pt x="14849" y="4214"/>
                    </a:lnTo>
                    <a:lnTo>
                      <a:pt x="14849" y="2107"/>
                    </a:lnTo>
                    <a:lnTo>
                      <a:pt x="17549" y="1053"/>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9" name="AutoShape 173">
                <a:extLst>
                  <a:ext uri="{FF2B5EF4-FFF2-40B4-BE49-F238E27FC236}">
                    <a16:creationId xmlns:a16="http://schemas.microsoft.com/office/drawing/2014/main" id="{1F01C2D4-EECF-42B8-A8C5-A3DFACE4F1D3}"/>
                  </a:ext>
                </a:extLst>
              </p:cNvPr>
              <p:cNvSpPr>
                <a:spLocks/>
              </p:cNvSpPr>
              <p:nvPr/>
            </p:nvSpPr>
            <p:spPr bwMode="auto">
              <a:xfrm>
                <a:off x="1185913" y="1770829"/>
                <a:ext cx="125320" cy="153706"/>
              </a:xfrm>
              <a:custGeom>
                <a:avLst/>
                <a:gdLst>
                  <a:gd name="T0" fmla="*/ 62660 w 21600"/>
                  <a:gd name="T1" fmla="*/ 76853 h 21600"/>
                  <a:gd name="T2" fmla="*/ 62660 w 21600"/>
                  <a:gd name="T3" fmla="*/ 76853 h 21600"/>
                  <a:gd name="T4" fmla="*/ 62660 w 21600"/>
                  <a:gd name="T5" fmla="*/ 76853 h 21600"/>
                  <a:gd name="T6" fmla="*/ 62660 w 21600"/>
                  <a:gd name="T7" fmla="*/ 7685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4841"/>
                    </a:moveTo>
                    <a:lnTo>
                      <a:pt x="1004" y="4841"/>
                    </a:lnTo>
                    <a:lnTo>
                      <a:pt x="2009" y="5213"/>
                    </a:lnTo>
                    <a:lnTo>
                      <a:pt x="2009" y="5586"/>
                    </a:lnTo>
                    <a:lnTo>
                      <a:pt x="2511" y="5958"/>
                    </a:lnTo>
                    <a:lnTo>
                      <a:pt x="2511" y="6703"/>
                    </a:lnTo>
                    <a:lnTo>
                      <a:pt x="5023" y="6703"/>
                    </a:lnTo>
                    <a:lnTo>
                      <a:pt x="5525" y="7448"/>
                    </a:lnTo>
                    <a:lnTo>
                      <a:pt x="5525" y="8937"/>
                    </a:lnTo>
                    <a:lnTo>
                      <a:pt x="5023" y="10055"/>
                    </a:lnTo>
                    <a:lnTo>
                      <a:pt x="5023" y="10800"/>
                    </a:lnTo>
                    <a:lnTo>
                      <a:pt x="4520" y="11172"/>
                    </a:lnTo>
                    <a:lnTo>
                      <a:pt x="4520" y="11544"/>
                    </a:lnTo>
                    <a:lnTo>
                      <a:pt x="6027" y="11544"/>
                    </a:lnTo>
                    <a:lnTo>
                      <a:pt x="6530" y="11172"/>
                    </a:lnTo>
                    <a:lnTo>
                      <a:pt x="7534" y="10800"/>
                    </a:lnTo>
                    <a:lnTo>
                      <a:pt x="8037" y="10427"/>
                    </a:lnTo>
                    <a:lnTo>
                      <a:pt x="9544" y="10427"/>
                    </a:lnTo>
                    <a:lnTo>
                      <a:pt x="10046" y="10800"/>
                    </a:lnTo>
                    <a:lnTo>
                      <a:pt x="10548" y="10800"/>
                    </a:lnTo>
                    <a:lnTo>
                      <a:pt x="12558" y="12289"/>
                    </a:lnTo>
                    <a:lnTo>
                      <a:pt x="14567" y="14524"/>
                    </a:lnTo>
                    <a:lnTo>
                      <a:pt x="15069" y="15641"/>
                    </a:lnTo>
                    <a:lnTo>
                      <a:pt x="15069" y="16386"/>
                    </a:lnTo>
                    <a:lnTo>
                      <a:pt x="15572" y="17503"/>
                    </a:lnTo>
                    <a:lnTo>
                      <a:pt x="15572" y="20110"/>
                    </a:lnTo>
                    <a:lnTo>
                      <a:pt x="15069" y="20482"/>
                    </a:lnTo>
                    <a:lnTo>
                      <a:pt x="17079" y="21600"/>
                    </a:lnTo>
                    <a:lnTo>
                      <a:pt x="17581" y="21227"/>
                    </a:lnTo>
                    <a:lnTo>
                      <a:pt x="21599" y="21227"/>
                    </a:lnTo>
                    <a:lnTo>
                      <a:pt x="21599" y="18620"/>
                    </a:lnTo>
                    <a:lnTo>
                      <a:pt x="21097" y="16386"/>
                    </a:lnTo>
                    <a:lnTo>
                      <a:pt x="20093" y="14524"/>
                    </a:lnTo>
                    <a:lnTo>
                      <a:pt x="14567" y="10427"/>
                    </a:lnTo>
                    <a:lnTo>
                      <a:pt x="13562" y="10055"/>
                    </a:lnTo>
                    <a:lnTo>
                      <a:pt x="13060" y="9310"/>
                    </a:lnTo>
                    <a:lnTo>
                      <a:pt x="12055" y="8937"/>
                    </a:lnTo>
                    <a:lnTo>
                      <a:pt x="11553" y="8193"/>
                    </a:lnTo>
                    <a:lnTo>
                      <a:pt x="12055" y="7448"/>
                    </a:lnTo>
                    <a:lnTo>
                      <a:pt x="13060" y="6703"/>
                    </a:lnTo>
                    <a:lnTo>
                      <a:pt x="13060" y="6331"/>
                    </a:lnTo>
                    <a:lnTo>
                      <a:pt x="13562" y="5586"/>
                    </a:lnTo>
                    <a:lnTo>
                      <a:pt x="13562" y="4841"/>
                    </a:lnTo>
                    <a:lnTo>
                      <a:pt x="13060" y="4468"/>
                    </a:lnTo>
                    <a:lnTo>
                      <a:pt x="12558" y="3724"/>
                    </a:lnTo>
                    <a:lnTo>
                      <a:pt x="10046" y="2979"/>
                    </a:lnTo>
                    <a:lnTo>
                      <a:pt x="9544" y="744"/>
                    </a:lnTo>
                    <a:lnTo>
                      <a:pt x="9041" y="744"/>
                    </a:lnTo>
                    <a:lnTo>
                      <a:pt x="9041" y="372"/>
                    </a:lnTo>
                    <a:lnTo>
                      <a:pt x="8539" y="0"/>
                    </a:lnTo>
                    <a:lnTo>
                      <a:pt x="7032" y="0"/>
                    </a:lnTo>
                    <a:lnTo>
                      <a:pt x="6027" y="372"/>
                    </a:lnTo>
                    <a:lnTo>
                      <a:pt x="6027" y="3724"/>
                    </a:lnTo>
                    <a:lnTo>
                      <a:pt x="4520" y="3724"/>
                    </a:lnTo>
                    <a:lnTo>
                      <a:pt x="3516" y="4096"/>
                    </a:lnTo>
                    <a:lnTo>
                      <a:pt x="3013" y="4096"/>
                    </a:lnTo>
                    <a:lnTo>
                      <a:pt x="0" y="4841"/>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20" name="AutoShape 174">
                <a:extLst>
                  <a:ext uri="{FF2B5EF4-FFF2-40B4-BE49-F238E27FC236}">
                    <a16:creationId xmlns:a16="http://schemas.microsoft.com/office/drawing/2014/main" id="{91E75F3C-33B1-430E-A109-394CC62D28D2}"/>
                  </a:ext>
                </a:extLst>
              </p:cNvPr>
              <p:cNvSpPr>
                <a:spLocks/>
              </p:cNvSpPr>
              <p:nvPr/>
            </p:nvSpPr>
            <p:spPr bwMode="auto">
              <a:xfrm>
                <a:off x="478850" y="1516422"/>
                <a:ext cx="291532" cy="230558"/>
              </a:xfrm>
              <a:custGeom>
                <a:avLst/>
                <a:gdLst>
                  <a:gd name="T0" fmla="*/ 145766 w 21600"/>
                  <a:gd name="T1" fmla="*/ 115279 h 21600"/>
                  <a:gd name="T2" fmla="*/ 145766 w 21600"/>
                  <a:gd name="T3" fmla="*/ 115279 h 21600"/>
                  <a:gd name="T4" fmla="*/ 145766 w 21600"/>
                  <a:gd name="T5" fmla="*/ 115279 h 21600"/>
                  <a:gd name="T6" fmla="*/ 145766 w 21600"/>
                  <a:gd name="T7" fmla="*/ 11527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631" y="0"/>
                    </a:moveTo>
                    <a:lnTo>
                      <a:pt x="16631" y="248"/>
                    </a:lnTo>
                    <a:lnTo>
                      <a:pt x="16199" y="248"/>
                    </a:lnTo>
                    <a:lnTo>
                      <a:pt x="15335" y="1241"/>
                    </a:lnTo>
                    <a:lnTo>
                      <a:pt x="15335" y="1737"/>
                    </a:lnTo>
                    <a:lnTo>
                      <a:pt x="13607" y="2234"/>
                    </a:lnTo>
                    <a:lnTo>
                      <a:pt x="13176" y="3475"/>
                    </a:lnTo>
                    <a:lnTo>
                      <a:pt x="12960" y="3475"/>
                    </a:lnTo>
                    <a:lnTo>
                      <a:pt x="12744" y="3724"/>
                    </a:lnTo>
                    <a:lnTo>
                      <a:pt x="12527" y="3724"/>
                    </a:lnTo>
                    <a:lnTo>
                      <a:pt x="12095" y="3972"/>
                    </a:lnTo>
                    <a:lnTo>
                      <a:pt x="11879" y="4468"/>
                    </a:lnTo>
                    <a:lnTo>
                      <a:pt x="11879" y="5710"/>
                    </a:lnTo>
                    <a:lnTo>
                      <a:pt x="9936" y="8193"/>
                    </a:lnTo>
                    <a:lnTo>
                      <a:pt x="8207" y="8193"/>
                    </a:lnTo>
                    <a:lnTo>
                      <a:pt x="7776" y="8441"/>
                    </a:lnTo>
                    <a:lnTo>
                      <a:pt x="7127" y="8689"/>
                    </a:lnTo>
                    <a:lnTo>
                      <a:pt x="6696" y="9186"/>
                    </a:lnTo>
                    <a:lnTo>
                      <a:pt x="6480" y="9682"/>
                    </a:lnTo>
                    <a:lnTo>
                      <a:pt x="5615" y="10675"/>
                    </a:lnTo>
                    <a:lnTo>
                      <a:pt x="5184" y="10924"/>
                    </a:lnTo>
                    <a:lnTo>
                      <a:pt x="4751" y="11420"/>
                    </a:lnTo>
                    <a:lnTo>
                      <a:pt x="4535" y="11420"/>
                    </a:lnTo>
                    <a:lnTo>
                      <a:pt x="4319" y="11668"/>
                    </a:lnTo>
                    <a:lnTo>
                      <a:pt x="3455" y="11917"/>
                    </a:lnTo>
                    <a:lnTo>
                      <a:pt x="2159" y="12165"/>
                    </a:lnTo>
                    <a:lnTo>
                      <a:pt x="863" y="12165"/>
                    </a:lnTo>
                    <a:lnTo>
                      <a:pt x="0" y="11917"/>
                    </a:lnTo>
                    <a:lnTo>
                      <a:pt x="1296" y="14400"/>
                    </a:lnTo>
                    <a:lnTo>
                      <a:pt x="1511" y="14896"/>
                    </a:lnTo>
                    <a:lnTo>
                      <a:pt x="1511" y="16137"/>
                    </a:lnTo>
                    <a:lnTo>
                      <a:pt x="1296" y="16386"/>
                    </a:lnTo>
                    <a:lnTo>
                      <a:pt x="863" y="16634"/>
                    </a:lnTo>
                    <a:lnTo>
                      <a:pt x="648" y="17131"/>
                    </a:lnTo>
                    <a:lnTo>
                      <a:pt x="431" y="17875"/>
                    </a:lnTo>
                    <a:lnTo>
                      <a:pt x="431" y="19117"/>
                    </a:lnTo>
                    <a:lnTo>
                      <a:pt x="863" y="20110"/>
                    </a:lnTo>
                    <a:lnTo>
                      <a:pt x="1079" y="19862"/>
                    </a:lnTo>
                    <a:lnTo>
                      <a:pt x="1511" y="19862"/>
                    </a:lnTo>
                    <a:lnTo>
                      <a:pt x="1944" y="19613"/>
                    </a:lnTo>
                    <a:lnTo>
                      <a:pt x="2375" y="19613"/>
                    </a:lnTo>
                    <a:lnTo>
                      <a:pt x="2592" y="19365"/>
                    </a:lnTo>
                    <a:lnTo>
                      <a:pt x="3240" y="19365"/>
                    </a:lnTo>
                    <a:lnTo>
                      <a:pt x="3671" y="19613"/>
                    </a:lnTo>
                    <a:lnTo>
                      <a:pt x="5615" y="19613"/>
                    </a:lnTo>
                    <a:lnTo>
                      <a:pt x="6047" y="19862"/>
                    </a:lnTo>
                    <a:lnTo>
                      <a:pt x="6480" y="19862"/>
                    </a:lnTo>
                    <a:lnTo>
                      <a:pt x="6911" y="20110"/>
                    </a:lnTo>
                    <a:lnTo>
                      <a:pt x="7127" y="20606"/>
                    </a:lnTo>
                    <a:lnTo>
                      <a:pt x="8207" y="21599"/>
                    </a:lnTo>
                    <a:lnTo>
                      <a:pt x="9936" y="19365"/>
                    </a:lnTo>
                    <a:lnTo>
                      <a:pt x="10152" y="19365"/>
                    </a:lnTo>
                    <a:lnTo>
                      <a:pt x="10368" y="19117"/>
                    </a:lnTo>
                    <a:lnTo>
                      <a:pt x="12960" y="19117"/>
                    </a:lnTo>
                    <a:lnTo>
                      <a:pt x="13176" y="16634"/>
                    </a:lnTo>
                    <a:lnTo>
                      <a:pt x="12311" y="16137"/>
                    </a:lnTo>
                    <a:lnTo>
                      <a:pt x="12311" y="15144"/>
                    </a:lnTo>
                    <a:lnTo>
                      <a:pt x="12527" y="13903"/>
                    </a:lnTo>
                    <a:lnTo>
                      <a:pt x="12960" y="12662"/>
                    </a:lnTo>
                    <a:lnTo>
                      <a:pt x="14255" y="11420"/>
                    </a:lnTo>
                    <a:lnTo>
                      <a:pt x="16415" y="10179"/>
                    </a:lnTo>
                    <a:lnTo>
                      <a:pt x="16631" y="9931"/>
                    </a:lnTo>
                    <a:lnTo>
                      <a:pt x="16847" y="9434"/>
                    </a:lnTo>
                    <a:lnTo>
                      <a:pt x="17496" y="8689"/>
                    </a:lnTo>
                    <a:lnTo>
                      <a:pt x="17711" y="8193"/>
                    </a:lnTo>
                    <a:lnTo>
                      <a:pt x="17711" y="7696"/>
                    </a:lnTo>
                    <a:lnTo>
                      <a:pt x="18575" y="7696"/>
                    </a:lnTo>
                    <a:lnTo>
                      <a:pt x="18575" y="7448"/>
                    </a:lnTo>
                    <a:lnTo>
                      <a:pt x="18360" y="7200"/>
                    </a:lnTo>
                    <a:lnTo>
                      <a:pt x="18360" y="6951"/>
                    </a:lnTo>
                    <a:lnTo>
                      <a:pt x="18575" y="6455"/>
                    </a:lnTo>
                    <a:lnTo>
                      <a:pt x="18792" y="6206"/>
                    </a:lnTo>
                    <a:lnTo>
                      <a:pt x="19007" y="5710"/>
                    </a:lnTo>
                    <a:lnTo>
                      <a:pt x="19439" y="5710"/>
                    </a:lnTo>
                    <a:lnTo>
                      <a:pt x="19872" y="5462"/>
                    </a:lnTo>
                    <a:lnTo>
                      <a:pt x="20736" y="5462"/>
                    </a:lnTo>
                    <a:lnTo>
                      <a:pt x="21168" y="5710"/>
                    </a:lnTo>
                    <a:lnTo>
                      <a:pt x="21600" y="5710"/>
                    </a:lnTo>
                    <a:lnTo>
                      <a:pt x="21600" y="5462"/>
                    </a:lnTo>
                    <a:lnTo>
                      <a:pt x="21168" y="4965"/>
                    </a:lnTo>
                    <a:lnTo>
                      <a:pt x="20736" y="4717"/>
                    </a:lnTo>
                    <a:lnTo>
                      <a:pt x="20519" y="4717"/>
                    </a:lnTo>
                    <a:lnTo>
                      <a:pt x="20087" y="4468"/>
                    </a:lnTo>
                    <a:lnTo>
                      <a:pt x="19872" y="4468"/>
                    </a:lnTo>
                    <a:lnTo>
                      <a:pt x="19655" y="4220"/>
                    </a:lnTo>
                    <a:lnTo>
                      <a:pt x="19655" y="3972"/>
                    </a:lnTo>
                    <a:lnTo>
                      <a:pt x="19439" y="3972"/>
                    </a:lnTo>
                    <a:lnTo>
                      <a:pt x="19007" y="3475"/>
                    </a:lnTo>
                    <a:lnTo>
                      <a:pt x="18575" y="3227"/>
                    </a:lnTo>
                    <a:lnTo>
                      <a:pt x="17928" y="3227"/>
                    </a:lnTo>
                    <a:lnTo>
                      <a:pt x="17279" y="3475"/>
                    </a:lnTo>
                    <a:lnTo>
                      <a:pt x="17064" y="3227"/>
                    </a:lnTo>
                    <a:lnTo>
                      <a:pt x="16847" y="2731"/>
                    </a:lnTo>
                    <a:lnTo>
                      <a:pt x="16847" y="1737"/>
                    </a:lnTo>
                    <a:lnTo>
                      <a:pt x="18575" y="0"/>
                    </a:lnTo>
                    <a:lnTo>
                      <a:pt x="16631"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21" name="AutoShape 175">
                <a:extLst>
                  <a:ext uri="{FF2B5EF4-FFF2-40B4-BE49-F238E27FC236}">
                    <a16:creationId xmlns:a16="http://schemas.microsoft.com/office/drawing/2014/main" id="{D4DD6B3E-D1DF-4E33-85AE-D1A7E7744DE1}"/>
                  </a:ext>
                </a:extLst>
              </p:cNvPr>
              <p:cNvSpPr>
                <a:spLocks/>
              </p:cNvSpPr>
              <p:nvPr/>
            </p:nvSpPr>
            <p:spPr bwMode="auto">
              <a:xfrm>
                <a:off x="1174040" y="2062338"/>
                <a:ext cx="98937" cy="87454"/>
              </a:xfrm>
              <a:custGeom>
                <a:avLst/>
                <a:gdLst>
                  <a:gd name="T0" fmla="*/ 49469 w 21600"/>
                  <a:gd name="T1" fmla="*/ 43727 h 21600"/>
                  <a:gd name="T2" fmla="*/ 49469 w 21600"/>
                  <a:gd name="T3" fmla="*/ 43727 h 21600"/>
                  <a:gd name="T4" fmla="*/ 49469 w 21600"/>
                  <a:gd name="T5" fmla="*/ 43727 h 21600"/>
                  <a:gd name="T6" fmla="*/ 49469 w 21600"/>
                  <a:gd name="T7" fmla="*/ 437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5082" y="8509"/>
                    </a:lnTo>
                    <a:lnTo>
                      <a:pt x="5717" y="9163"/>
                    </a:lnTo>
                    <a:lnTo>
                      <a:pt x="12070" y="14400"/>
                    </a:lnTo>
                    <a:lnTo>
                      <a:pt x="15882" y="17672"/>
                    </a:lnTo>
                    <a:lnTo>
                      <a:pt x="19058" y="20290"/>
                    </a:lnTo>
                    <a:lnTo>
                      <a:pt x="20964" y="21600"/>
                    </a:lnTo>
                    <a:lnTo>
                      <a:pt x="21599" y="21600"/>
                    </a:lnTo>
                    <a:lnTo>
                      <a:pt x="21599" y="18981"/>
                    </a:lnTo>
                    <a:lnTo>
                      <a:pt x="20964" y="18327"/>
                    </a:lnTo>
                    <a:lnTo>
                      <a:pt x="20964" y="17672"/>
                    </a:lnTo>
                    <a:lnTo>
                      <a:pt x="18423" y="13745"/>
                    </a:lnTo>
                    <a:lnTo>
                      <a:pt x="18423" y="11781"/>
                    </a:lnTo>
                    <a:lnTo>
                      <a:pt x="17788" y="10472"/>
                    </a:lnTo>
                    <a:lnTo>
                      <a:pt x="17788" y="8509"/>
                    </a:lnTo>
                    <a:lnTo>
                      <a:pt x="17152" y="7854"/>
                    </a:lnTo>
                    <a:lnTo>
                      <a:pt x="14611" y="3927"/>
                    </a:lnTo>
                    <a:lnTo>
                      <a:pt x="12070" y="4581"/>
                    </a:lnTo>
                    <a:lnTo>
                      <a:pt x="9529" y="1309"/>
                    </a:lnTo>
                    <a:lnTo>
                      <a:pt x="3811" y="1963"/>
                    </a:lnTo>
                    <a:lnTo>
                      <a:pt x="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22" name="AutoShape 176">
                <a:extLst>
                  <a:ext uri="{FF2B5EF4-FFF2-40B4-BE49-F238E27FC236}">
                    <a16:creationId xmlns:a16="http://schemas.microsoft.com/office/drawing/2014/main" id="{AE2E3A3C-9067-4542-8D34-433F1CBC0ECB}"/>
                  </a:ext>
                </a:extLst>
              </p:cNvPr>
              <p:cNvSpPr>
                <a:spLocks/>
              </p:cNvSpPr>
              <p:nvPr/>
            </p:nvSpPr>
            <p:spPr bwMode="auto">
              <a:xfrm>
                <a:off x="973530" y="1725778"/>
                <a:ext cx="79150" cy="74203"/>
              </a:xfrm>
              <a:custGeom>
                <a:avLst/>
                <a:gdLst>
                  <a:gd name="T0" fmla="*/ 39575 w 21600"/>
                  <a:gd name="T1" fmla="*/ 37102 h 21600"/>
                  <a:gd name="T2" fmla="*/ 39575 w 21600"/>
                  <a:gd name="T3" fmla="*/ 37102 h 21600"/>
                  <a:gd name="T4" fmla="*/ 39575 w 21600"/>
                  <a:gd name="T5" fmla="*/ 37102 h 21600"/>
                  <a:gd name="T6" fmla="*/ 39575 w 21600"/>
                  <a:gd name="T7" fmla="*/ 3710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21600"/>
                    </a:moveTo>
                    <a:lnTo>
                      <a:pt x="19199" y="16971"/>
                    </a:lnTo>
                    <a:lnTo>
                      <a:pt x="19199" y="16200"/>
                    </a:lnTo>
                    <a:lnTo>
                      <a:pt x="15999" y="14657"/>
                    </a:lnTo>
                    <a:lnTo>
                      <a:pt x="15200" y="13885"/>
                    </a:lnTo>
                    <a:lnTo>
                      <a:pt x="11199" y="13885"/>
                    </a:lnTo>
                    <a:lnTo>
                      <a:pt x="7999" y="15428"/>
                    </a:lnTo>
                    <a:lnTo>
                      <a:pt x="7999" y="16200"/>
                    </a:lnTo>
                    <a:lnTo>
                      <a:pt x="7200" y="16200"/>
                    </a:lnTo>
                    <a:lnTo>
                      <a:pt x="7200" y="16971"/>
                    </a:lnTo>
                    <a:lnTo>
                      <a:pt x="6400" y="16971"/>
                    </a:lnTo>
                    <a:lnTo>
                      <a:pt x="4799" y="17742"/>
                    </a:lnTo>
                    <a:lnTo>
                      <a:pt x="2400" y="17742"/>
                    </a:lnTo>
                    <a:lnTo>
                      <a:pt x="2400" y="11571"/>
                    </a:lnTo>
                    <a:lnTo>
                      <a:pt x="1600" y="10028"/>
                    </a:lnTo>
                    <a:lnTo>
                      <a:pt x="800" y="10028"/>
                    </a:lnTo>
                    <a:lnTo>
                      <a:pt x="800" y="9257"/>
                    </a:lnTo>
                    <a:lnTo>
                      <a:pt x="0" y="8485"/>
                    </a:lnTo>
                    <a:lnTo>
                      <a:pt x="0" y="5399"/>
                    </a:lnTo>
                    <a:lnTo>
                      <a:pt x="800" y="4628"/>
                    </a:lnTo>
                    <a:lnTo>
                      <a:pt x="800" y="3085"/>
                    </a:lnTo>
                    <a:lnTo>
                      <a:pt x="1600" y="1542"/>
                    </a:lnTo>
                    <a:lnTo>
                      <a:pt x="1600" y="771"/>
                    </a:lnTo>
                    <a:lnTo>
                      <a:pt x="2400" y="0"/>
                    </a:lnTo>
                    <a:lnTo>
                      <a:pt x="10399" y="0"/>
                    </a:lnTo>
                    <a:lnTo>
                      <a:pt x="11199" y="771"/>
                    </a:lnTo>
                    <a:lnTo>
                      <a:pt x="12000" y="2314"/>
                    </a:lnTo>
                    <a:lnTo>
                      <a:pt x="12000" y="5399"/>
                    </a:lnTo>
                    <a:lnTo>
                      <a:pt x="13600" y="10800"/>
                    </a:lnTo>
                    <a:lnTo>
                      <a:pt x="15200" y="9257"/>
                    </a:lnTo>
                    <a:lnTo>
                      <a:pt x="15999" y="7714"/>
                    </a:lnTo>
                    <a:lnTo>
                      <a:pt x="15999" y="6942"/>
                    </a:lnTo>
                    <a:lnTo>
                      <a:pt x="16800" y="5399"/>
                    </a:lnTo>
                    <a:lnTo>
                      <a:pt x="17599" y="4628"/>
                    </a:lnTo>
                    <a:lnTo>
                      <a:pt x="18400" y="4628"/>
                    </a:lnTo>
                    <a:lnTo>
                      <a:pt x="19199" y="5399"/>
                    </a:lnTo>
                    <a:lnTo>
                      <a:pt x="19199" y="6942"/>
                    </a:lnTo>
                    <a:lnTo>
                      <a:pt x="20799" y="13114"/>
                    </a:lnTo>
                    <a:lnTo>
                      <a:pt x="21599" y="17742"/>
                    </a:lnTo>
                    <a:lnTo>
                      <a:pt x="21599" y="2160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23" name="AutoShape 177">
                <a:extLst>
                  <a:ext uri="{FF2B5EF4-FFF2-40B4-BE49-F238E27FC236}">
                    <a16:creationId xmlns:a16="http://schemas.microsoft.com/office/drawing/2014/main" id="{6FAFB50B-7D28-43CB-A792-59A0F8F8672C}"/>
                  </a:ext>
                </a:extLst>
              </p:cNvPr>
              <p:cNvSpPr>
                <a:spLocks/>
              </p:cNvSpPr>
              <p:nvPr/>
            </p:nvSpPr>
            <p:spPr bwMode="auto">
              <a:xfrm>
                <a:off x="1046083" y="1675426"/>
                <a:ext cx="146426" cy="360412"/>
              </a:xfrm>
              <a:custGeom>
                <a:avLst/>
                <a:gdLst>
                  <a:gd name="T0" fmla="*/ 73213 w 21600"/>
                  <a:gd name="T1" fmla="*/ 180206 h 21600"/>
                  <a:gd name="T2" fmla="*/ 73213 w 21600"/>
                  <a:gd name="T3" fmla="*/ 180206 h 21600"/>
                  <a:gd name="T4" fmla="*/ 73213 w 21600"/>
                  <a:gd name="T5" fmla="*/ 180206 h 21600"/>
                  <a:gd name="T6" fmla="*/ 73213 w 21600"/>
                  <a:gd name="T7" fmla="*/ 1802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392" y="12229"/>
                    </a:moveTo>
                    <a:lnTo>
                      <a:pt x="8640" y="13499"/>
                    </a:lnTo>
                    <a:lnTo>
                      <a:pt x="5616" y="13341"/>
                    </a:lnTo>
                    <a:lnTo>
                      <a:pt x="5616" y="11276"/>
                    </a:lnTo>
                    <a:lnTo>
                      <a:pt x="5184" y="10958"/>
                    </a:lnTo>
                    <a:lnTo>
                      <a:pt x="5184" y="10800"/>
                    </a:lnTo>
                    <a:lnTo>
                      <a:pt x="4752" y="10641"/>
                    </a:lnTo>
                    <a:lnTo>
                      <a:pt x="3888" y="10005"/>
                    </a:lnTo>
                    <a:lnTo>
                      <a:pt x="3456" y="9529"/>
                    </a:lnTo>
                    <a:lnTo>
                      <a:pt x="2592" y="9211"/>
                    </a:lnTo>
                    <a:lnTo>
                      <a:pt x="2160" y="8894"/>
                    </a:lnTo>
                    <a:lnTo>
                      <a:pt x="2160" y="8576"/>
                    </a:lnTo>
                    <a:lnTo>
                      <a:pt x="1728" y="8576"/>
                    </a:lnTo>
                    <a:lnTo>
                      <a:pt x="1296" y="8417"/>
                    </a:lnTo>
                    <a:lnTo>
                      <a:pt x="863" y="8099"/>
                    </a:lnTo>
                    <a:lnTo>
                      <a:pt x="863" y="7782"/>
                    </a:lnTo>
                    <a:lnTo>
                      <a:pt x="431" y="7464"/>
                    </a:lnTo>
                    <a:lnTo>
                      <a:pt x="431" y="7147"/>
                    </a:lnTo>
                    <a:lnTo>
                      <a:pt x="863" y="6829"/>
                    </a:lnTo>
                    <a:lnTo>
                      <a:pt x="863" y="6511"/>
                    </a:lnTo>
                    <a:lnTo>
                      <a:pt x="431" y="6194"/>
                    </a:lnTo>
                    <a:lnTo>
                      <a:pt x="431" y="6035"/>
                    </a:lnTo>
                    <a:lnTo>
                      <a:pt x="0" y="5876"/>
                    </a:lnTo>
                    <a:lnTo>
                      <a:pt x="0" y="5717"/>
                    </a:lnTo>
                    <a:lnTo>
                      <a:pt x="431" y="5558"/>
                    </a:lnTo>
                    <a:lnTo>
                      <a:pt x="863" y="5717"/>
                    </a:lnTo>
                    <a:lnTo>
                      <a:pt x="1296" y="5717"/>
                    </a:lnTo>
                    <a:lnTo>
                      <a:pt x="1728" y="5876"/>
                    </a:lnTo>
                    <a:lnTo>
                      <a:pt x="2160" y="5717"/>
                    </a:lnTo>
                    <a:lnTo>
                      <a:pt x="2160" y="5558"/>
                    </a:lnTo>
                    <a:lnTo>
                      <a:pt x="1728" y="4447"/>
                    </a:lnTo>
                    <a:lnTo>
                      <a:pt x="1296" y="4447"/>
                    </a:lnTo>
                    <a:lnTo>
                      <a:pt x="1728" y="4447"/>
                    </a:lnTo>
                    <a:lnTo>
                      <a:pt x="2160" y="4605"/>
                    </a:lnTo>
                    <a:lnTo>
                      <a:pt x="3024" y="4764"/>
                    </a:lnTo>
                    <a:lnTo>
                      <a:pt x="3456" y="4764"/>
                    </a:lnTo>
                    <a:lnTo>
                      <a:pt x="4752" y="4605"/>
                    </a:lnTo>
                    <a:lnTo>
                      <a:pt x="4752" y="4447"/>
                    </a:lnTo>
                    <a:lnTo>
                      <a:pt x="5184" y="4288"/>
                    </a:lnTo>
                    <a:lnTo>
                      <a:pt x="5616" y="4288"/>
                    </a:lnTo>
                    <a:lnTo>
                      <a:pt x="6048" y="3970"/>
                    </a:lnTo>
                    <a:lnTo>
                      <a:pt x="6048" y="3811"/>
                    </a:lnTo>
                    <a:lnTo>
                      <a:pt x="6480" y="3652"/>
                    </a:lnTo>
                    <a:lnTo>
                      <a:pt x="6912" y="3176"/>
                    </a:lnTo>
                    <a:lnTo>
                      <a:pt x="7344" y="2858"/>
                    </a:lnTo>
                    <a:lnTo>
                      <a:pt x="7776" y="2700"/>
                    </a:lnTo>
                    <a:lnTo>
                      <a:pt x="7776" y="2382"/>
                    </a:lnTo>
                    <a:lnTo>
                      <a:pt x="8640" y="2064"/>
                    </a:lnTo>
                    <a:lnTo>
                      <a:pt x="11664" y="1905"/>
                    </a:lnTo>
                    <a:lnTo>
                      <a:pt x="14256" y="0"/>
                    </a:lnTo>
                    <a:lnTo>
                      <a:pt x="15984" y="635"/>
                    </a:lnTo>
                    <a:lnTo>
                      <a:pt x="17280" y="1588"/>
                    </a:lnTo>
                    <a:lnTo>
                      <a:pt x="18143" y="2700"/>
                    </a:lnTo>
                    <a:lnTo>
                      <a:pt x="16848" y="3176"/>
                    </a:lnTo>
                    <a:lnTo>
                      <a:pt x="16415" y="4129"/>
                    </a:lnTo>
                    <a:lnTo>
                      <a:pt x="15552" y="5558"/>
                    </a:lnTo>
                    <a:lnTo>
                      <a:pt x="15552" y="5717"/>
                    </a:lnTo>
                    <a:lnTo>
                      <a:pt x="17280" y="6352"/>
                    </a:lnTo>
                    <a:lnTo>
                      <a:pt x="18143" y="6352"/>
                    </a:lnTo>
                    <a:lnTo>
                      <a:pt x="19440" y="6194"/>
                    </a:lnTo>
                    <a:lnTo>
                      <a:pt x="21600" y="6670"/>
                    </a:lnTo>
                    <a:lnTo>
                      <a:pt x="20736" y="7782"/>
                    </a:lnTo>
                    <a:lnTo>
                      <a:pt x="20304" y="7941"/>
                    </a:lnTo>
                    <a:lnTo>
                      <a:pt x="18576" y="8258"/>
                    </a:lnTo>
                    <a:lnTo>
                      <a:pt x="17712" y="8894"/>
                    </a:lnTo>
                    <a:lnTo>
                      <a:pt x="17280" y="9688"/>
                    </a:lnTo>
                    <a:lnTo>
                      <a:pt x="18143" y="10958"/>
                    </a:lnTo>
                    <a:lnTo>
                      <a:pt x="17712" y="10958"/>
                    </a:lnTo>
                    <a:lnTo>
                      <a:pt x="17280" y="11117"/>
                    </a:lnTo>
                    <a:lnTo>
                      <a:pt x="17280" y="11276"/>
                    </a:lnTo>
                    <a:lnTo>
                      <a:pt x="16848" y="11594"/>
                    </a:lnTo>
                    <a:lnTo>
                      <a:pt x="17280" y="11911"/>
                    </a:lnTo>
                    <a:lnTo>
                      <a:pt x="17280" y="13341"/>
                    </a:lnTo>
                    <a:lnTo>
                      <a:pt x="17712" y="13817"/>
                    </a:lnTo>
                    <a:lnTo>
                      <a:pt x="18143" y="14452"/>
                    </a:lnTo>
                    <a:lnTo>
                      <a:pt x="19008" y="14929"/>
                    </a:lnTo>
                    <a:lnTo>
                      <a:pt x="18143" y="16676"/>
                    </a:lnTo>
                    <a:lnTo>
                      <a:pt x="18143" y="18264"/>
                    </a:lnTo>
                    <a:lnTo>
                      <a:pt x="17712" y="19376"/>
                    </a:lnTo>
                    <a:lnTo>
                      <a:pt x="17280" y="20647"/>
                    </a:lnTo>
                    <a:lnTo>
                      <a:pt x="16415" y="21599"/>
                    </a:lnTo>
                    <a:lnTo>
                      <a:pt x="15984" y="21441"/>
                    </a:lnTo>
                    <a:lnTo>
                      <a:pt x="15552" y="20805"/>
                    </a:lnTo>
                    <a:lnTo>
                      <a:pt x="15552" y="19694"/>
                    </a:lnTo>
                    <a:lnTo>
                      <a:pt x="15984" y="17947"/>
                    </a:lnTo>
                    <a:lnTo>
                      <a:pt x="15984" y="14929"/>
                    </a:lnTo>
                    <a:lnTo>
                      <a:pt x="15120" y="13341"/>
                    </a:lnTo>
                    <a:lnTo>
                      <a:pt x="13392" y="1222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24" name="AutoShape 178">
                <a:extLst>
                  <a:ext uri="{FF2B5EF4-FFF2-40B4-BE49-F238E27FC236}">
                    <a16:creationId xmlns:a16="http://schemas.microsoft.com/office/drawing/2014/main" id="{A16E1153-B43D-4B4A-A2FD-306AE8080B53}"/>
                  </a:ext>
                </a:extLst>
              </p:cNvPr>
              <p:cNvSpPr>
                <a:spLocks/>
              </p:cNvSpPr>
              <p:nvPr/>
            </p:nvSpPr>
            <p:spPr bwMode="auto">
              <a:xfrm>
                <a:off x="1229445" y="1757579"/>
                <a:ext cx="131915" cy="222608"/>
              </a:xfrm>
              <a:custGeom>
                <a:avLst/>
                <a:gdLst>
                  <a:gd name="T0" fmla="*/ 65958 w 21600"/>
                  <a:gd name="T1" fmla="*/ 111304 h 21600"/>
                  <a:gd name="T2" fmla="*/ 65958 w 21600"/>
                  <a:gd name="T3" fmla="*/ 111304 h 21600"/>
                  <a:gd name="T4" fmla="*/ 65958 w 21600"/>
                  <a:gd name="T5" fmla="*/ 111304 h 21600"/>
                  <a:gd name="T6" fmla="*/ 65958 w 21600"/>
                  <a:gd name="T7" fmla="*/ 11130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439" y="15942"/>
                    </a:moveTo>
                    <a:lnTo>
                      <a:pt x="13920" y="15942"/>
                    </a:lnTo>
                    <a:lnTo>
                      <a:pt x="14880" y="16457"/>
                    </a:lnTo>
                    <a:lnTo>
                      <a:pt x="15360" y="16971"/>
                    </a:lnTo>
                    <a:lnTo>
                      <a:pt x="14400" y="19285"/>
                    </a:lnTo>
                    <a:lnTo>
                      <a:pt x="12000" y="19799"/>
                    </a:lnTo>
                    <a:lnTo>
                      <a:pt x="11040" y="20314"/>
                    </a:lnTo>
                    <a:lnTo>
                      <a:pt x="10080" y="20314"/>
                    </a:lnTo>
                    <a:lnTo>
                      <a:pt x="9120" y="21599"/>
                    </a:lnTo>
                    <a:lnTo>
                      <a:pt x="11040" y="21342"/>
                    </a:lnTo>
                    <a:lnTo>
                      <a:pt x="14880" y="21599"/>
                    </a:lnTo>
                    <a:lnTo>
                      <a:pt x="15360" y="21085"/>
                    </a:lnTo>
                    <a:lnTo>
                      <a:pt x="18720" y="19285"/>
                    </a:lnTo>
                    <a:lnTo>
                      <a:pt x="20640" y="17999"/>
                    </a:lnTo>
                    <a:lnTo>
                      <a:pt x="21120" y="17228"/>
                    </a:lnTo>
                    <a:lnTo>
                      <a:pt x="21599" y="16714"/>
                    </a:lnTo>
                    <a:lnTo>
                      <a:pt x="21599" y="16200"/>
                    </a:lnTo>
                    <a:lnTo>
                      <a:pt x="21120" y="15942"/>
                    </a:lnTo>
                    <a:lnTo>
                      <a:pt x="20160" y="13114"/>
                    </a:lnTo>
                    <a:lnTo>
                      <a:pt x="20160" y="12085"/>
                    </a:lnTo>
                    <a:lnTo>
                      <a:pt x="19200" y="11057"/>
                    </a:lnTo>
                    <a:lnTo>
                      <a:pt x="18240" y="10542"/>
                    </a:lnTo>
                    <a:lnTo>
                      <a:pt x="16800" y="10028"/>
                    </a:lnTo>
                    <a:lnTo>
                      <a:pt x="14400" y="9514"/>
                    </a:lnTo>
                    <a:lnTo>
                      <a:pt x="11040" y="6942"/>
                    </a:lnTo>
                    <a:lnTo>
                      <a:pt x="11040" y="5914"/>
                    </a:lnTo>
                    <a:lnTo>
                      <a:pt x="11520" y="5657"/>
                    </a:lnTo>
                    <a:lnTo>
                      <a:pt x="11520" y="5400"/>
                    </a:lnTo>
                    <a:lnTo>
                      <a:pt x="12000" y="5142"/>
                    </a:lnTo>
                    <a:lnTo>
                      <a:pt x="12480" y="4628"/>
                    </a:lnTo>
                    <a:lnTo>
                      <a:pt x="17280" y="3342"/>
                    </a:lnTo>
                    <a:lnTo>
                      <a:pt x="16800" y="3085"/>
                    </a:lnTo>
                    <a:lnTo>
                      <a:pt x="16800" y="2828"/>
                    </a:lnTo>
                    <a:lnTo>
                      <a:pt x="16320" y="2314"/>
                    </a:lnTo>
                    <a:lnTo>
                      <a:pt x="16320" y="2057"/>
                    </a:lnTo>
                    <a:lnTo>
                      <a:pt x="14880" y="1285"/>
                    </a:lnTo>
                    <a:lnTo>
                      <a:pt x="14400" y="771"/>
                    </a:lnTo>
                    <a:lnTo>
                      <a:pt x="13439" y="514"/>
                    </a:lnTo>
                    <a:lnTo>
                      <a:pt x="12000" y="257"/>
                    </a:lnTo>
                    <a:lnTo>
                      <a:pt x="11520" y="514"/>
                    </a:lnTo>
                    <a:lnTo>
                      <a:pt x="8160" y="514"/>
                    </a:lnTo>
                    <a:lnTo>
                      <a:pt x="6720" y="257"/>
                    </a:lnTo>
                    <a:lnTo>
                      <a:pt x="5280" y="257"/>
                    </a:lnTo>
                    <a:lnTo>
                      <a:pt x="4800" y="0"/>
                    </a:lnTo>
                    <a:lnTo>
                      <a:pt x="3840" y="257"/>
                    </a:lnTo>
                    <a:lnTo>
                      <a:pt x="1920" y="257"/>
                    </a:lnTo>
                    <a:lnTo>
                      <a:pt x="960" y="514"/>
                    </a:lnTo>
                    <a:lnTo>
                      <a:pt x="480" y="514"/>
                    </a:lnTo>
                    <a:lnTo>
                      <a:pt x="0" y="771"/>
                    </a:lnTo>
                    <a:lnTo>
                      <a:pt x="0" y="1285"/>
                    </a:lnTo>
                    <a:lnTo>
                      <a:pt x="960" y="1285"/>
                    </a:lnTo>
                    <a:lnTo>
                      <a:pt x="1920" y="1800"/>
                    </a:lnTo>
                    <a:lnTo>
                      <a:pt x="2400" y="3342"/>
                    </a:lnTo>
                    <a:lnTo>
                      <a:pt x="4800" y="3857"/>
                    </a:lnTo>
                    <a:lnTo>
                      <a:pt x="5280" y="4371"/>
                    </a:lnTo>
                    <a:lnTo>
                      <a:pt x="5760" y="4628"/>
                    </a:lnTo>
                    <a:lnTo>
                      <a:pt x="5760" y="5142"/>
                    </a:lnTo>
                    <a:lnTo>
                      <a:pt x="5280" y="5657"/>
                    </a:lnTo>
                    <a:lnTo>
                      <a:pt x="5280" y="5914"/>
                    </a:lnTo>
                    <a:lnTo>
                      <a:pt x="4320" y="6428"/>
                    </a:lnTo>
                    <a:lnTo>
                      <a:pt x="3840" y="6942"/>
                    </a:lnTo>
                    <a:lnTo>
                      <a:pt x="4320" y="7457"/>
                    </a:lnTo>
                    <a:lnTo>
                      <a:pt x="5280" y="7714"/>
                    </a:lnTo>
                    <a:lnTo>
                      <a:pt x="5760" y="8228"/>
                    </a:lnTo>
                    <a:lnTo>
                      <a:pt x="6720" y="8485"/>
                    </a:lnTo>
                    <a:lnTo>
                      <a:pt x="12000" y="11314"/>
                    </a:lnTo>
                    <a:lnTo>
                      <a:pt x="13439" y="13628"/>
                    </a:lnTo>
                    <a:lnTo>
                      <a:pt x="13439" y="15942"/>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25" name="AutoShape 179">
                <a:extLst>
                  <a:ext uri="{FF2B5EF4-FFF2-40B4-BE49-F238E27FC236}">
                    <a16:creationId xmlns:a16="http://schemas.microsoft.com/office/drawing/2014/main" id="{92E248D9-C821-4CA1-AA80-E05B67FD3C45}"/>
                  </a:ext>
                </a:extLst>
              </p:cNvPr>
              <p:cNvSpPr>
                <a:spLocks/>
              </p:cNvSpPr>
              <p:nvPr/>
            </p:nvSpPr>
            <p:spPr bwMode="auto">
              <a:xfrm>
                <a:off x="1156891" y="1805280"/>
                <a:ext cx="120044" cy="275610"/>
              </a:xfrm>
              <a:custGeom>
                <a:avLst/>
                <a:gdLst>
                  <a:gd name="T0" fmla="*/ 60022 w 21600"/>
                  <a:gd name="T1" fmla="*/ 137805 h 21600"/>
                  <a:gd name="T2" fmla="*/ 60022 w 21600"/>
                  <a:gd name="T3" fmla="*/ 137805 h 21600"/>
                  <a:gd name="T4" fmla="*/ 60022 w 21600"/>
                  <a:gd name="T5" fmla="*/ 137805 h 21600"/>
                  <a:gd name="T6" fmla="*/ 60022 w 21600"/>
                  <a:gd name="T7" fmla="*/ 13780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5268" y="0"/>
                    </a:moveTo>
                    <a:lnTo>
                      <a:pt x="4741" y="207"/>
                    </a:lnTo>
                    <a:lnTo>
                      <a:pt x="2634" y="623"/>
                    </a:lnTo>
                    <a:lnTo>
                      <a:pt x="1580" y="1453"/>
                    </a:lnTo>
                    <a:lnTo>
                      <a:pt x="1053" y="2492"/>
                    </a:lnTo>
                    <a:lnTo>
                      <a:pt x="2107" y="4153"/>
                    </a:lnTo>
                    <a:lnTo>
                      <a:pt x="1580" y="4153"/>
                    </a:lnTo>
                    <a:lnTo>
                      <a:pt x="1053" y="4361"/>
                    </a:lnTo>
                    <a:lnTo>
                      <a:pt x="1053" y="4569"/>
                    </a:lnTo>
                    <a:lnTo>
                      <a:pt x="526" y="4984"/>
                    </a:lnTo>
                    <a:lnTo>
                      <a:pt x="1053" y="5400"/>
                    </a:lnTo>
                    <a:lnTo>
                      <a:pt x="1053" y="7269"/>
                    </a:lnTo>
                    <a:lnTo>
                      <a:pt x="1580" y="7892"/>
                    </a:lnTo>
                    <a:lnTo>
                      <a:pt x="2107" y="8723"/>
                    </a:lnTo>
                    <a:lnTo>
                      <a:pt x="3160" y="9346"/>
                    </a:lnTo>
                    <a:lnTo>
                      <a:pt x="2107" y="11630"/>
                    </a:lnTo>
                    <a:lnTo>
                      <a:pt x="2107" y="13707"/>
                    </a:lnTo>
                    <a:lnTo>
                      <a:pt x="1580" y="15161"/>
                    </a:lnTo>
                    <a:lnTo>
                      <a:pt x="1053" y="16823"/>
                    </a:lnTo>
                    <a:lnTo>
                      <a:pt x="0" y="18069"/>
                    </a:lnTo>
                    <a:lnTo>
                      <a:pt x="0" y="18276"/>
                    </a:lnTo>
                    <a:lnTo>
                      <a:pt x="526" y="18484"/>
                    </a:lnTo>
                    <a:lnTo>
                      <a:pt x="1053" y="18900"/>
                    </a:lnTo>
                    <a:lnTo>
                      <a:pt x="2107" y="19315"/>
                    </a:lnTo>
                    <a:lnTo>
                      <a:pt x="3160" y="19938"/>
                    </a:lnTo>
                    <a:lnTo>
                      <a:pt x="6321" y="20769"/>
                    </a:lnTo>
                    <a:lnTo>
                      <a:pt x="11063" y="20561"/>
                    </a:lnTo>
                    <a:lnTo>
                      <a:pt x="13170" y="21599"/>
                    </a:lnTo>
                    <a:lnTo>
                      <a:pt x="15278" y="21392"/>
                    </a:lnTo>
                    <a:lnTo>
                      <a:pt x="12117" y="19938"/>
                    </a:lnTo>
                    <a:lnTo>
                      <a:pt x="5268" y="17238"/>
                    </a:lnTo>
                    <a:lnTo>
                      <a:pt x="4214" y="16407"/>
                    </a:lnTo>
                    <a:lnTo>
                      <a:pt x="3687" y="15369"/>
                    </a:lnTo>
                    <a:lnTo>
                      <a:pt x="4214" y="13707"/>
                    </a:lnTo>
                    <a:lnTo>
                      <a:pt x="4741" y="13292"/>
                    </a:lnTo>
                    <a:lnTo>
                      <a:pt x="5268" y="12461"/>
                    </a:lnTo>
                    <a:lnTo>
                      <a:pt x="5795" y="11215"/>
                    </a:lnTo>
                    <a:lnTo>
                      <a:pt x="6321" y="10176"/>
                    </a:lnTo>
                    <a:lnTo>
                      <a:pt x="6321" y="9346"/>
                    </a:lnTo>
                    <a:lnTo>
                      <a:pt x="6848" y="9138"/>
                    </a:lnTo>
                    <a:lnTo>
                      <a:pt x="6848" y="8723"/>
                    </a:lnTo>
                    <a:lnTo>
                      <a:pt x="7375" y="8515"/>
                    </a:lnTo>
                    <a:lnTo>
                      <a:pt x="8429" y="8515"/>
                    </a:lnTo>
                    <a:lnTo>
                      <a:pt x="8429" y="8930"/>
                    </a:lnTo>
                    <a:lnTo>
                      <a:pt x="8956" y="9346"/>
                    </a:lnTo>
                    <a:lnTo>
                      <a:pt x="8956" y="9761"/>
                    </a:lnTo>
                    <a:lnTo>
                      <a:pt x="11063" y="11423"/>
                    </a:lnTo>
                    <a:lnTo>
                      <a:pt x="12643" y="12046"/>
                    </a:lnTo>
                    <a:lnTo>
                      <a:pt x="12643" y="11630"/>
                    </a:lnTo>
                    <a:lnTo>
                      <a:pt x="12117" y="10592"/>
                    </a:lnTo>
                    <a:lnTo>
                      <a:pt x="12643" y="9553"/>
                    </a:lnTo>
                    <a:lnTo>
                      <a:pt x="14751" y="8723"/>
                    </a:lnTo>
                    <a:lnTo>
                      <a:pt x="14751" y="8515"/>
                    </a:lnTo>
                    <a:lnTo>
                      <a:pt x="15804" y="8515"/>
                    </a:lnTo>
                    <a:lnTo>
                      <a:pt x="16858" y="8307"/>
                    </a:lnTo>
                    <a:lnTo>
                      <a:pt x="17912" y="8307"/>
                    </a:lnTo>
                    <a:lnTo>
                      <a:pt x="21073" y="8723"/>
                    </a:lnTo>
                    <a:lnTo>
                      <a:pt x="21599" y="8515"/>
                    </a:lnTo>
                    <a:lnTo>
                      <a:pt x="21599" y="7061"/>
                    </a:lnTo>
                    <a:lnTo>
                      <a:pt x="21073" y="6438"/>
                    </a:lnTo>
                    <a:lnTo>
                      <a:pt x="21073" y="6023"/>
                    </a:lnTo>
                    <a:lnTo>
                      <a:pt x="20546" y="5400"/>
                    </a:lnTo>
                    <a:lnTo>
                      <a:pt x="18439" y="4153"/>
                    </a:lnTo>
                    <a:lnTo>
                      <a:pt x="16331" y="3323"/>
                    </a:lnTo>
                    <a:lnTo>
                      <a:pt x="15804" y="3323"/>
                    </a:lnTo>
                    <a:lnTo>
                      <a:pt x="15278" y="3115"/>
                    </a:lnTo>
                    <a:lnTo>
                      <a:pt x="13697" y="3115"/>
                    </a:lnTo>
                    <a:lnTo>
                      <a:pt x="13170" y="3323"/>
                    </a:lnTo>
                    <a:lnTo>
                      <a:pt x="12117" y="3530"/>
                    </a:lnTo>
                    <a:lnTo>
                      <a:pt x="11590" y="3738"/>
                    </a:lnTo>
                    <a:lnTo>
                      <a:pt x="10009" y="3738"/>
                    </a:lnTo>
                    <a:lnTo>
                      <a:pt x="10009" y="3530"/>
                    </a:lnTo>
                    <a:lnTo>
                      <a:pt x="10536" y="3323"/>
                    </a:lnTo>
                    <a:lnTo>
                      <a:pt x="10536" y="2907"/>
                    </a:lnTo>
                    <a:lnTo>
                      <a:pt x="11063" y="2284"/>
                    </a:lnTo>
                    <a:lnTo>
                      <a:pt x="11063" y="1453"/>
                    </a:lnTo>
                    <a:lnTo>
                      <a:pt x="10536" y="1038"/>
                    </a:lnTo>
                    <a:lnTo>
                      <a:pt x="7902" y="1038"/>
                    </a:lnTo>
                    <a:lnTo>
                      <a:pt x="7902" y="623"/>
                    </a:lnTo>
                    <a:lnTo>
                      <a:pt x="7375" y="415"/>
                    </a:lnTo>
                    <a:lnTo>
                      <a:pt x="7375" y="207"/>
                    </a:lnTo>
                    <a:lnTo>
                      <a:pt x="6321" y="0"/>
                    </a:lnTo>
                    <a:lnTo>
                      <a:pt x="5268"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26" name="AutoShape 180">
                <a:extLst>
                  <a:ext uri="{FF2B5EF4-FFF2-40B4-BE49-F238E27FC236}">
                    <a16:creationId xmlns:a16="http://schemas.microsoft.com/office/drawing/2014/main" id="{B9831E48-068B-4C12-A2D5-4E80C0041373}"/>
                  </a:ext>
                </a:extLst>
              </p:cNvPr>
              <p:cNvSpPr>
                <a:spLocks/>
              </p:cNvSpPr>
              <p:nvPr/>
            </p:nvSpPr>
            <p:spPr bwMode="auto">
              <a:xfrm>
                <a:off x="968253" y="1659526"/>
                <a:ext cx="101576" cy="50353"/>
              </a:xfrm>
              <a:custGeom>
                <a:avLst/>
                <a:gdLst>
                  <a:gd name="T0" fmla="*/ 50788 w 21600"/>
                  <a:gd name="T1" fmla="*/ 25177 h 21600"/>
                  <a:gd name="T2" fmla="*/ 50788 w 21600"/>
                  <a:gd name="T3" fmla="*/ 25177 h 21600"/>
                  <a:gd name="T4" fmla="*/ 50788 w 21600"/>
                  <a:gd name="T5" fmla="*/ 25177 h 21600"/>
                  <a:gd name="T6" fmla="*/ 50788 w 21600"/>
                  <a:gd name="T7" fmla="*/ 251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897" y="21599"/>
                    </a:moveTo>
                    <a:lnTo>
                      <a:pt x="10491" y="20463"/>
                    </a:lnTo>
                    <a:lnTo>
                      <a:pt x="5554" y="20463"/>
                    </a:lnTo>
                    <a:lnTo>
                      <a:pt x="3085" y="21599"/>
                    </a:lnTo>
                    <a:lnTo>
                      <a:pt x="617" y="21599"/>
                    </a:lnTo>
                    <a:lnTo>
                      <a:pt x="0" y="20463"/>
                    </a:lnTo>
                    <a:lnTo>
                      <a:pt x="0" y="18189"/>
                    </a:lnTo>
                    <a:lnTo>
                      <a:pt x="1234" y="9094"/>
                    </a:lnTo>
                    <a:lnTo>
                      <a:pt x="2468" y="7957"/>
                    </a:lnTo>
                    <a:lnTo>
                      <a:pt x="3085" y="5684"/>
                    </a:lnTo>
                    <a:lnTo>
                      <a:pt x="4937" y="3410"/>
                    </a:lnTo>
                    <a:lnTo>
                      <a:pt x="6171" y="2273"/>
                    </a:lnTo>
                    <a:lnTo>
                      <a:pt x="9874" y="0"/>
                    </a:lnTo>
                    <a:lnTo>
                      <a:pt x="15428" y="1136"/>
                    </a:lnTo>
                    <a:lnTo>
                      <a:pt x="19748" y="2273"/>
                    </a:lnTo>
                    <a:lnTo>
                      <a:pt x="21599" y="6821"/>
                    </a:lnTo>
                    <a:lnTo>
                      <a:pt x="17897" y="2159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27" name="AutoShape 181">
                <a:extLst>
                  <a:ext uri="{FF2B5EF4-FFF2-40B4-BE49-F238E27FC236}">
                    <a16:creationId xmlns:a16="http://schemas.microsoft.com/office/drawing/2014/main" id="{66DF6C19-C41D-4516-AABE-9754CB865B1C}"/>
                  </a:ext>
                </a:extLst>
              </p:cNvPr>
              <p:cNvSpPr>
                <a:spLocks/>
              </p:cNvSpPr>
              <p:nvPr/>
            </p:nvSpPr>
            <p:spPr bwMode="auto">
              <a:xfrm>
                <a:off x="819190" y="1630375"/>
                <a:ext cx="142469" cy="68903"/>
              </a:xfrm>
              <a:custGeom>
                <a:avLst/>
                <a:gdLst>
                  <a:gd name="T0" fmla="*/ 71235 w 21600"/>
                  <a:gd name="T1" fmla="*/ 34452 h 21600"/>
                  <a:gd name="T2" fmla="*/ 71235 w 21600"/>
                  <a:gd name="T3" fmla="*/ 34452 h 21600"/>
                  <a:gd name="T4" fmla="*/ 71235 w 21600"/>
                  <a:gd name="T5" fmla="*/ 34452 h 21600"/>
                  <a:gd name="T6" fmla="*/ 71235 w 21600"/>
                  <a:gd name="T7" fmla="*/ 344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63" y="0"/>
                    </a:moveTo>
                    <a:lnTo>
                      <a:pt x="440" y="2492"/>
                    </a:lnTo>
                    <a:lnTo>
                      <a:pt x="0" y="4153"/>
                    </a:lnTo>
                    <a:lnTo>
                      <a:pt x="0" y="4984"/>
                    </a:lnTo>
                    <a:lnTo>
                      <a:pt x="440" y="6646"/>
                    </a:lnTo>
                    <a:lnTo>
                      <a:pt x="1763" y="8307"/>
                    </a:lnTo>
                    <a:lnTo>
                      <a:pt x="1763" y="9138"/>
                    </a:lnTo>
                    <a:lnTo>
                      <a:pt x="2204" y="9138"/>
                    </a:lnTo>
                    <a:lnTo>
                      <a:pt x="2204" y="9969"/>
                    </a:lnTo>
                    <a:lnTo>
                      <a:pt x="3967" y="13292"/>
                    </a:lnTo>
                    <a:lnTo>
                      <a:pt x="5730" y="14953"/>
                    </a:lnTo>
                    <a:lnTo>
                      <a:pt x="9257" y="17446"/>
                    </a:lnTo>
                    <a:lnTo>
                      <a:pt x="14106" y="19938"/>
                    </a:lnTo>
                    <a:lnTo>
                      <a:pt x="21159" y="21599"/>
                    </a:lnTo>
                    <a:lnTo>
                      <a:pt x="21599" y="14123"/>
                    </a:lnTo>
                    <a:lnTo>
                      <a:pt x="18073" y="13292"/>
                    </a:lnTo>
                    <a:lnTo>
                      <a:pt x="7934" y="9138"/>
                    </a:lnTo>
                    <a:lnTo>
                      <a:pt x="5289" y="4984"/>
                    </a:lnTo>
                    <a:lnTo>
                      <a:pt x="1763" y="0"/>
                    </a:lnTo>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28" name="AutoShape 182">
                <a:extLst>
                  <a:ext uri="{FF2B5EF4-FFF2-40B4-BE49-F238E27FC236}">
                    <a16:creationId xmlns:a16="http://schemas.microsoft.com/office/drawing/2014/main" id="{D4F5AE9A-1869-4F62-8F0C-2357D181135F}"/>
                  </a:ext>
                </a:extLst>
              </p:cNvPr>
              <p:cNvSpPr>
                <a:spLocks/>
              </p:cNvSpPr>
              <p:nvPr/>
            </p:nvSpPr>
            <p:spPr bwMode="auto">
              <a:xfrm>
                <a:off x="589658" y="1527022"/>
                <a:ext cx="550085" cy="492916"/>
              </a:xfrm>
              <a:custGeom>
                <a:avLst/>
                <a:gdLst>
                  <a:gd name="T0" fmla="*/ 275043 w 21600"/>
                  <a:gd name="T1" fmla="*/ 246458 h 21600"/>
                  <a:gd name="T2" fmla="*/ 275043 w 21600"/>
                  <a:gd name="T3" fmla="*/ 246458 h 21600"/>
                  <a:gd name="T4" fmla="*/ 275043 w 21600"/>
                  <a:gd name="T5" fmla="*/ 246458 h 21600"/>
                  <a:gd name="T6" fmla="*/ 275043 w 21600"/>
                  <a:gd name="T7" fmla="*/ 24645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85" y="8012"/>
                    </a:moveTo>
                    <a:lnTo>
                      <a:pt x="14857" y="7780"/>
                    </a:lnTo>
                    <a:lnTo>
                      <a:pt x="14857" y="7548"/>
                    </a:lnTo>
                    <a:lnTo>
                      <a:pt x="14971" y="7432"/>
                    </a:lnTo>
                    <a:lnTo>
                      <a:pt x="14971" y="7083"/>
                    </a:lnTo>
                    <a:lnTo>
                      <a:pt x="15085" y="6851"/>
                    </a:lnTo>
                    <a:lnTo>
                      <a:pt x="15085" y="6387"/>
                    </a:lnTo>
                    <a:lnTo>
                      <a:pt x="14742" y="6387"/>
                    </a:lnTo>
                    <a:lnTo>
                      <a:pt x="14742" y="6503"/>
                    </a:lnTo>
                    <a:lnTo>
                      <a:pt x="14628" y="6503"/>
                    </a:lnTo>
                    <a:lnTo>
                      <a:pt x="14628" y="6967"/>
                    </a:lnTo>
                    <a:lnTo>
                      <a:pt x="14514" y="7083"/>
                    </a:lnTo>
                    <a:lnTo>
                      <a:pt x="14514" y="7548"/>
                    </a:lnTo>
                    <a:lnTo>
                      <a:pt x="12914" y="7316"/>
                    </a:lnTo>
                    <a:lnTo>
                      <a:pt x="12457" y="7083"/>
                    </a:lnTo>
                    <a:lnTo>
                      <a:pt x="11771" y="6967"/>
                    </a:lnTo>
                    <a:lnTo>
                      <a:pt x="11200" y="6851"/>
                    </a:lnTo>
                    <a:lnTo>
                      <a:pt x="10971" y="6735"/>
                    </a:lnTo>
                    <a:lnTo>
                      <a:pt x="10285" y="6503"/>
                    </a:lnTo>
                    <a:lnTo>
                      <a:pt x="9828" y="6038"/>
                    </a:lnTo>
                    <a:lnTo>
                      <a:pt x="9600" y="5922"/>
                    </a:lnTo>
                    <a:lnTo>
                      <a:pt x="9600" y="5690"/>
                    </a:lnTo>
                    <a:lnTo>
                      <a:pt x="9485" y="5690"/>
                    </a:lnTo>
                    <a:lnTo>
                      <a:pt x="9257" y="5458"/>
                    </a:lnTo>
                    <a:lnTo>
                      <a:pt x="9142" y="5225"/>
                    </a:lnTo>
                    <a:lnTo>
                      <a:pt x="9028" y="5109"/>
                    </a:lnTo>
                    <a:lnTo>
                      <a:pt x="9142" y="4877"/>
                    </a:lnTo>
                    <a:lnTo>
                      <a:pt x="9485" y="4529"/>
                    </a:lnTo>
                    <a:lnTo>
                      <a:pt x="9257" y="4180"/>
                    </a:lnTo>
                    <a:lnTo>
                      <a:pt x="9142" y="3716"/>
                    </a:lnTo>
                    <a:lnTo>
                      <a:pt x="9142" y="3367"/>
                    </a:lnTo>
                    <a:lnTo>
                      <a:pt x="9257" y="3019"/>
                    </a:lnTo>
                    <a:lnTo>
                      <a:pt x="9485" y="2554"/>
                    </a:lnTo>
                    <a:lnTo>
                      <a:pt x="9714" y="2438"/>
                    </a:lnTo>
                    <a:lnTo>
                      <a:pt x="9828" y="2322"/>
                    </a:lnTo>
                    <a:lnTo>
                      <a:pt x="9942" y="2322"/>
                    </a:lnTo>
                    <a:lnTo>
                      <a:pt x="9600" y="1625"/>
                    </a:lnTo>
                    <a:lnTo>
                      <a:pt x="9942" y="1277"/>
                    </a:lnTo>
                    <a:lnTo>
                      <a:pt x="9828" y="1161"/>
                    </a:lnTo>
                    <a:lnTo>
                      <a:pt x="9714" y="812"/>
                    </a:lnTo>
                    <a:lnTo>
                      <a:pt x="9714" y="348"/>
                    </a:lnTo>
                    <a:lnTo>
                      <a:pt x="9600" y="348"/>
                    </a:lnTo>
                    <a:lnTo>
                      <a:pt x="9600" y="116"/>
                    </a:lnTo>
                    <a:lnTo>
                      <a:pt x="9371" y="0"/>
                    </a:lnTo>
                    <a:lnTo>
                      <a:pt x="8571" y="0"/>
                    </a:lnTo>
                    <a:lnTo>
                      <a:pt x="8342" y="116"/>
                    </a:lnTo>
                    <a:lnTo>
                      <a:pt x="8228" y="116"/>
                    </a:lnTo>
                    <a:lnTo>
                      <a:pt x="7999" y="348"/>
                    </a:lnTo>
                    <a:lnTo>
                      <a:pt x="7999" y="464"/>
                    </a:lnTo>
                    <a:lnTo>
                      <a:pt x="7885" y="696"/>
                    </a:lnTo>
                    <a:lnTo>
                      <a:pt x="7200" y="812"/>
                    </a:lnTo>
                    <a:lnTo>
                      <a:pt x="6857" y="812"/>
                    </a:lnTo>
                    <a:lnTo>
                      <a:pt x="6514" y="929"/>
                    </a:lnTo>
                    <a:lnTo>
                      <a:pt x="6285" y="1045"/>
                    </a:lnTo>
                    <a:lnTo>
                      <a:pt x="6057" y="1277"/>
                    </a:lnTo>
                    <a:lnTo>
                      <a:pt x="6057" y="1509"/>
                    </a:lnTo>
                    <a:lnTo>
                      <a:pt x="6171" y="1509"/>
                    </a:lnTo>
                    <a:lnTo>
                      <a:pt x="6400" y="1625"/>
                    </a:lnTo>
                    <a:lnTo>
                      <a:pt x="6742" y="1625"/>
                    </a:lnTo>
                    <a:lnTo>
                      <a:pt x="6857" y="1741"/>
                    </a:lnTo>
                    <a:lnTo>
                      <a:pt x="7085" y="1858"/>
                    </a:lnTo>
                    <a:lnTo>
                      <a:pt x="7085" y="2206"/>
                    </a:lnTo>
                    <a:lnTo>
                      <a:pt x="6971" y="2090"/>
                    </a:lnTo>
                    <a:lnTo>
                      <a:pt x="6171" y="2090"/>
                    </a:lnTo>
                    <a:lnTo>
                      <a:pt x="6057" y="2206"/>
                    </a:lnTo>
                    <a:lnTo>
                      <a:pt x="5828" y="2206"/>
                    </a:lnTo>
                    <a:lnTo>
                      <a:pt x="5600" y="2322"/>
                    </a:lnTo>
                    <a:lnTo>
                      <a:pt x="5485" y="2554"/>
                    </a:lnTo>
                    <a:lnTo>
                      <a:pt x="5485" y="3135"/>
                    </a:lnTo>
                    <a:lnTo>
                      <a:pt x="5142" y="3135"/>
                    </a:lnTo>
                    <a:lnTo>
                      <a:pt x="5142" y="3367"/>
                    </a:lnTo>
                    <a:lnTo>
                      <a:pt x="4800" y="3716"/>
                    </a:lnTo>
                    <a:lnTo>
                      <a:pt x="4685" y="3948"/>
                    </a:lnTo>
                    <a:lnTo>
                      <a:pt x="4457" y="4064"/>
                    </a:lnTo>
                    <a:lnTo>
                      <a:pt x="4342" y="4180"/>
                    </a:lnTo>
                    <a:lnTo>
                      <a:pt x="4342" y="4296"/>
                    </a:lnTo>
                    <a:lnTo>
                      <a:pt x="3314" y="4877"/>
                    </a:lnTo>
                    <a:lnTo>
                      <a:pt x="2628" y="5458"/>
                    </a:lnTo>
                    <a:lnTo>
                      <a:pt x="2285" y="6038"/>
                    </a:lnTo>
                    <a:lnTo>
                      <a:pt x="2171" y="6503"/>
                    </a:lnTo>
                    <a:lnTo>
                      <a:pt x="2171" y="6851"/>
                    </a:lnTo>
                    <a:lnTo>
                      <a:pt x="2285" y="7083"/>
                    </a:lnTo>
                    <a:lnTo>
                      <a:pt x="2742" y="7316"/>
                    </a:lnTo>
                    <a:lnTo>
                      <a:pt x="2514" y="8477"/>
                    </a:lnTo>
                    <a:lnTo>
                      <a:pt x="1142" y="8477"/>
                    </a:lnTo>
                    <a:lnTo>
                      <a:pt x="1028" y="8593"/>
                    </a:lnTo>
                    <a:lnTo>
                      <a:pt x="914" y="8593"/>
                    </a:lnTo>
                    <a:lnTo>
                      <a:pt x="0" y="9638"/>
                    </a:lnTo>
                    <a:lnTo>
                      <a:pt x="114" y="9754"/>
                    </a:lnTo>
                    <a:lnTo>
                      <a:pt x="342" y="9870"/>
                    </a:lnTo>
                    <a:lnTo>
                      <a:pt x="1028" y="9870"/>
                    </a:lnTo>
                    <a:lnTo>
                      <a:pt x="1371" y="9754"/>
                    </a:lnTo>
                    <a:lnTo>
                      <a:pt x="1485" y="9754"/>
                    </a:lnTo>
                    <a:lnTo>
                      <a:pt x="1600" y="9638"/>
                    </a:lnTo>
                    <a:lnTo>
                      <a:pt x="2057" y="9638"/>
                    </a:lnTo>
                    <a:lnTo>
                      <a:pt x="2057" y="9754"/>
                    </a:lnTo>
                    <a:lnTo>
                      <a:pt x="1942" y="9870"/>
                    </a:lnTo>
                    <a:lnTo>
                      <a:pt x="1828" y="10219"/>
                    </a:lnTo>
                    <a:lnTo>
                      <a:pt x="1142" y="10916"/>
                    </a:lnTo>
                    <a:lnTo>
                      <a:pt x="914" y="11032"/>
                    </a:lnTo>
                    <a:lnTo>
                      <a:pt x="914" y="11264"/>
                    </a:lnTo>
                    <a:lnTo>
                      <a:pt x="1142" y="11729"/>
                    </a:lnTo>
                    <a:lnTo>
                      <a:pt x="1371" y="11961"/>
                    </a:lnTo>
                    <a:lnTo>
                      <a:pt x="1714" y="12193"/>
                    </a:lnTo>
                    <a:lnTo>
                      <a:pt x="2171" y="12425"/>
                    </a:lnTo>
                    <a:lnTo>
                      <a:pt x="2514" y="12425"/>
                    </a:lnTo>
                    <a:lnTo>
                      <a:pt x="2628" y="12193"/>
                    </a:lnTo>
                    <a:lnTo>
                      <a:pt x="2857" y="11961"/>
                    </a:lnTo>
                    <a:lnTo>
                      <a:pt x="2857" y="11612"/>
                    </a:lnTo>
                    <a:lnTo>
                      <a:pt x="2971" y="11380"/>
                    </a:lnTo>
                    <a:lnTo>
                      <a:pt x="3085" y="11264"/>
                    </a:lnTo>
                    <a:lnTo>
                      <a:pt x="3314" y="11148"/>
                    </a:lnTo>
                    <a:lnTo>
                      <a:pt x="3314" y="11264"/>
                    </a:lnTo>
                    <a:lnTo>
                      <a:pt x="3200" y="11380"/>
                    </a:lnTo>
                    <a:lnTo>
                      <a:pt x="3200" y="11845"/>
                    </a:lnTo>
                    <a:lnTo>
                      <a:pt x="3314" y="11961"/>
                    </a:lnTo>
                    <a:lnTo>
                      <a:pt x="3314" y="12077"/>
                    </a:lnTo>
                    <a:lnTo>
                      <a:pt x="3200" y="12193"/>
                    </a:lnTo>
                    <a:lnTo>
                      <a:pt x="3200" y="13238"/>
                    </a:lnTo>
                    <a:lnTo>
                      <a:pt x="3428" y="14980"/>
                    </a:lnTo>
                    <a:lnTo>
                      <a:pt x="4342" y="17883"/>
                    </a:lnTo>
                    <a:lnTo>
                      <a:pt x="5257" y="19509"/>
                    </a:lnTo>
                    <a:lnTo>
                      <a:pt x="5371" y="19509"/>
                    </a:lnTo>
                    <a:lnTo>
                      <a:pt x="5828" y="20438"/>
                    </a:lnTo>
                    <a:lnTo>
                      <a:pt x="6171" y="20787"/>
                    </a:lnTo>
                    <a:lnTo>
                      <a:pt x="6514" y="21483"/>
                    </a:lnTo>
                    <a:lnTo>
                      <a:pt x="6628" y="21600"/>
                    </a:lnTo>
                    <a:lnTo>
                      <a:pt x="7542" y="21600"/>
                    </a:lnTo>
                    <a:lnTo>
                      <a:pt x="7542" y="21367"/>
                    </a:lnTo>
                    <a:lnTo>
                      <a:pt x="7657" y="21135"/>
                    </a:lnTo>
                    <a:lnTo>
                      <a:pt x="7657" y="21019"/>
                    </a:lnTo>
                    <a:lnTo>
                      <a:pt x="7999" y="20670"/>
                    </a:lnTo>
                    <a:lnTo>
                      <a:pt x="8228" y="20554"/>
                    </a:lnTo>
                    <a:lnTo>
                      <a:pt x="8342" y="20438"/>
                    </a:lnTo>
                    <a:lnTo>
                      <a:pt x="8342" y="20206"/>
                    </a:lnTo>
                    <a:lnTo>
                      <a:pt x="8571" y="20090"/>
                    </a:lnTo>
                    <a:lnTo>
                      <a:pt x="8800" y="19858"/>
                    </a:lnTo>
                    <a:lnTo>
                      <a:pt x="8914" y="19625"/>
                    </a:lnTo>
                    <a:lnTo>
                      <a:pt x="9028" y="19161"/>
                    </a:lnTo>
                    <a:lnTo>
                      <a:pt x="9142" y="18464"/>
                    </a:lnTo>
                    <a:lnTo>
                      <a:pt x="9028" y="17883"/>
                    </a:lnTo>
                    <a:lnTo>
                      <a:pt x="8914" y="17535"/>
                    </a:lnTo>
                    <a:lnTo>
                      <a:pt x="8914" y="16838"/>
                    </a:lnTo>
                    <a:lnTo>
                      <a:pt x="9028" y="16490"/>
                    </a:lnTo>
                    <a:lnTo>
                      <a:pt x="9257" y="16258"/>
                    </a:lnTo>
                    <a:lnTo>
                      <a:pt x="9485" y="16141"/>
                    </a:lnTo>
                    <a:lnTo>
                      <a:pt x="9600" y="16025"/>
                    </a:lnTo>
                    <a:lnTo>
                      <a:pt x="9714" y="16025"/>
                    </a:lnTo>
                    <a:lnTo>
                      <a:pt x="9942" y="15909"/>
                    </a:lnTo>
                    <a:lnTo>
                      <a:pt x="10171" y="15677"/>
                    </a:lnTo>
                    <a:lnTo>
                      <a:pt x="10400" y="15561"/>
                    </a:lnTo>
                    <a:lnTo>
                      <a:pt x="11314" y="14632"/>
                    </a:lnTo>
                    <a:lnTo>
                      <a:pt x="12457" y="13703"/>
                    </a:lnTo>
                    <a:lnTo>
                      <a:pt x="12800" y="13470"/>
                    </a:lnTo>
                    <a:lnTo>
                      <a:pt x="12914" y="13354"/>
                    </a:lnTo>
                    <a:lnTo>
                      <a:pt x="13257" y="13238"/>
                    </a:lnTo>
                    <a:lnTo>
                      <a:pt x="13485" y="12890"/>
                    </a:lnTo>
                    <a:lnTo>
                      <a:pt x="13828" y="12541"/>
                    </a:lnTo>
                    <a:lnTo>
                      <a:pt x="14057" y="12193"/>
                    </a:lnTo>
                    <a:lnTo>
                      <a:pt x="14171" y="11729"/>
                    </a:lnTo>
                    <a:lnTo>
                      <a:pt x="14285" y="11612"/>
                    </a:lnTo>
                    <a:lnTo>
                      <a:pt x="14285" y="11496"/>
                    </a:lnTo>
                    <a:lnTo>
                      <a:pt x="14742" y="11264"/>
                    </a:lnTo>
                    <a:lnTo>
                      <a:pt x="14971" y="11264"/>
                    </a:lnTo>
                    <a:lnTo>
                      <a:pt x="15428" y="11380"/>
                    </a:lnTo>
                    <a:lnTo>
                      <a:pt x="15428" y="10451"/>
                    </a:lnTo>
                    <a:lnTo>
                      <a:pt x="15314" y="10219"/>
                    </a:lnTo>
                    <a:lnTo>
                      <a:pt x="15200" y="10219"/>
                    </a:lnTo>
                    <a:lnTo>
                      <a:pt x="15200" y="10103"/>
                    </a:lnTo>
                    <a:lnTo>
                      <a:pt x="15085" y="9987"/>
                    </a:lnTo>
                    <a:lnTo>
                      <a:pt x="15085" y="9522"/>
                    </a:lnTo>
                    <a:lnTo>
                      <a:pt x="15200" y="9406"/>
                    </a:lnTo>
                    <a:lnTo>
                      <a:pt x="15200" y="9174"/>
                    </a:lnTo>
                    <a:lnTo>
                      <a:pt x="15314" y="8941"/>
                    </a:lnTo>
                    <a:lnTo>
                      <a:pt x="15314" y="8825"/>
                    </a:lnTo>
                    <a:lnTo>
                      <a:pt x="15428" y="8709"/>
                    </a:lnTo>
                    <a:lnTo>
                      <a:pt x="16571" y="8709"/>
                    </a:lnTo>
                    <a:lnTo>
                      <a:pt x="16685" y="8825"/>
                    </a:lnTo>
                    <a:lnTo>
                      <a:pt x="16800" y="9058"/>
                    </a:lnTo>
                    <a:lnTo>
                      <a:pt x="16800" y="9522"/>
                    </a:lnTo>
                    <a:lnTo>
                      <a:pt x="17028" y="10335"/>
                    </a:lnTo>
                    <a:lnTo>
                      <a:pt x="17257" y="10103"/>
                    </a:lnTo>
                    <a:lnTo>
                      <a:pt x="17371" y="9870"/>
                    </a:lnTo>
                    <a:lnTo>
                      <a:pt x="17371" y="9754"/>
                    </a:lnTo>
                    <a:lnTo>
                      <a:pt x="17485" y="9522"/>
                    </a:lnTo>
                    <a:lnTo>
                      <a:pt x="17600" y="9406"/>
                    </a:lnTo>
                    <a:lnTo>
                      <a:pt x="17714" y="9406"/>
                    </a:lnTo>
                    <a:lnTo>
                      <a:pt x="17828" y="9522"/>
                    </a:lnTo>
                    <a:lnTo>
                      <a:pt x="17828" y="9754"/>
                    </a:lnTo>
                    <a:lnTo>
                      <a:pt x="18057" y="10683"/>
                    </a:lnTo>
                    <a:lnTo>
                      <a:pt x="18057" y="10567"/>
                    </a:lnTo>
                    <a:lnTo>
                      <a:pt x="18285" y="10567"/>
                    </a:lnTo>
                    <a:lnTo>
                      <a:pt x="18285" y="10683"/>
                    </a:lnTo>
                    <a:lnTo>
                      <a:pt x="18514" y="10683"/>
                    </a:lnTo>
                    <a:lnTo>
                      <a:pt x="18514" y="10335"/>
                    </a:lnTo>
                    <a:lnTo>
                      <a:pt x="18400" y="10103"/>
                    </a:lnTo>
                    <a:lnTo>
                      <a:pt x="18400" y="9754"/>
                    </a:lnTo>
                    <a:lnTo>
                      <a:pt x="18514" y="9754"/>
                    </a:lnTo>
                    <a:lnTo>
                      <a:pt x="18742" y="9870"/>
                    </a:lnTo>
                    <a:lnTo>
                      <a:pt x="18857" y="9987"/>
                    </a:lnTo>
                    <a:lnTo>
                      <a:pt x="18971" y="9987"/>
                    </a:lnTo>
                    <a:lnTo>
                      <a:pt x="19428" y="9522"/>
                    </a:lnTo>
                    <a:lnTo>
                      <a:pt x="19542" y="9522"/>
                    </a:lnTo>
                    <a:lnTo>
                      <a:pt x="19657" y="9290"/>
                    </a:lnTo>
                    <a:lnTo>
                      <a:pt x="19657" y="9058"/>
                    </a:lnTo>
                    <a:lnTo>
                      <a:pt x="19771" y="8825"/>
                    </a:lnTo>
                    <a:lnTo>
                      <a:pt x="19885" y="8477"/>
                    </a:lnTo>
                    <a:lnTo>
                      <a:pt x="20000" y="8245"/>
                    </a:lnTo>
                    <a:lnTo>
                      <a:pt x="20457" y="8012"/>
                    </a:lnTo>
                    <a:lnTo>
                      <a:pt x="21028" y="7780"/>
                    </a:lnTo>
                    <a:lnTo>
                      <a:pt x="21142" y="7548"/>
                    </a:lnTo>
                    <a:lnTo>
                      <a:pt x="21142" y="7432"/>
                    </a:lnTo>
                    <a:lnTo>
                      <a:pt x="21371" y="7199"/>
                    </a:lnTo>
                    <a:lnTo>
                      <a:pt x="21371" y="6967"/>
                    </a:lnTo>
                    <a:lnTo>
                      <a:pt x="21485" y="6735"/>
                    </a:lnTo>
                    <a:lnTo>
                      <a:pt x="21599" y="6619"/>
                    </a:lnTo>
                    <a:lnTo>
                      <a:pt x="21599" y="6270"/>
                    </a:lnTo>
                    <a:lnTo>
                      <a:pt x="21485" y="6270"/>
                    </a:lnTo>
                    <a:lnTo>
                      <a:pt x="20914" y="6387"/>
                    </a:lnTo>
                    <a:lnTo>
                      <a:pt x="20228" y="6503"/>
                    </a:lnTo>
                    <a:lnTo>
                      <a:pt x="19657" y="6619"/>
                    </a:lnTo>
                    <a:lnTo>
                      <a:pt x="18857" y="6503"/>
                    </a:lnTo>
                    <a:lnTo>
                      <a:pt x="18514" y="7199"/>
                    </a:lnTo>
                    <a:lnTo>
                      <a:pt x="18400" y="7548"/>
                    </a:lnTo>
                    <a:lnTo>
                      <a:pt x="18285" y="7780"/>
                    </a:lnTo>
                    <a:lnTo>
                      <a:pt x="18057" y="8012"/>
                    </a:lnTo>
                    <a:lnTo>
                      <a:pt x="17714" y="8012"/>
                    </a:lnTo>
                    <a:lnTo>
                      <a:pt x="17485" y="7896"/>
                    </a:lnTo>
                    <a:lnTo>
                      <a:pt x="17028" y="7896"/>
                    </a:lnTo>
                    <a:lnTo>
                      <a:pt x="16800" y="8012"/>
                    </a:lnTo>
                    <a:lnTo>
                      <a:pt x="16571" y="7896"/>
                    </a:lnTo>
                    <a:lnTo>
                      <a:pt x="15999" y="7896"/>
                    </a:lnTo>
                    <a:lnTo>
                      <a:pt x="15085" y="8012"/>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29" name="AutoShape 183">
                <a:extLst>
                  <a:ext uri="{FF2B5EF4-FFF2-40B4-BE49-F238E27FC236}">
                    <a16:creationId xmlns:a16="http://schemas.microsoft.com/office/drawing/2014/main" id="{FAB321AF-24D0-4FAB-991A-61A6ECAE5F7A}"/>
                  </a:ext>
                </a:extLst>
              </p:cNvPr>
              <p:cNvSpPr>
                <a:spLocks/>
              </p:cNvSpPr>
              <p:nvPr/>
            </p:nvSpPr>
            <p:spPr bwMode="auto">
              <a:xfrm>
                <a:off x="461701" y="1468720"/>
                <a:ext cx="284937" cy="180207"/>
              </a:xfrm>
              <a:custGeom>
                <a:avLst/>
                <a:gdLst>
                  <a:gd name="T0" fmla="*/ 142469 w 21600"/>
                  <a:gd name="T1" fmla="*/ 90104 h 21600"/>
                  <a:gd name="T2" fmla="*/ 142469 w 21600"/>
                  <a:gd name="T3" fmla="*/ 90104 h 21600"/>
                  <a:gd name="T4" fmla="*/ 142469 w 21600"/>
                  <a:gd name="T5" fmla="*/ 90104 h 21600"/>
                  <a:gd name="T6" fmla="*/ 142469 w 21600"/>
                  <a:gd name="T7" fmla="*/ 9010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5717"/>
                    </a:moveTo>
                    <a:lnTo>
                      <a:pt x="19395" y="5717"/>
                    </a:lnTo>
                    <a:lnTo>
                      <a:pt x="18293" y="6035"/>
                    </a:lnTo>
                    <a:lnTo>
                      <a:pt x="17853" y="6352"/>
                    </a:lnTo>
                    <a:lnTo>
                      <a:pt x="17632" y="6670"/>
                    </a:lnTo>
                    <a:lnTo>
                      <a:pt x="17191" y="6988"/>
                    </a:lnTo>
                    <a:lnTo>
                      <a:pt x="16971" y="7305"/>
                    </a:lnTo>
                    <a:lnTo>
                      <a:pt x="16971" y="7941"/>
                    </a:lnTo>
                    <a:lnTo>
                      <a:pt x="15208" y="8894"/>
                    </a:lnTo>
                    <a:lnTo>
                      <a:pt x="14767" y="10482"/>
                    </a:lnTo>
                    <a:lnTo>
                      <a:pt x="14106" y="10482"/>
                    </a:lnTo>
                    <a:lnTo>
                      <a:pt x="13665" y="10800"/>
                    </a:lnTo>
                    <a:lnTo>
                      <a:pt x="13444" y="11435"/>
                    </a:lnTo>
                    <a:lnTo>
                      <a:pt x="13444" y="13341"/>
                    </a:lnTo>
                    <a:lnTo>
                      <a:pt x="11461" y="16199"/>
                    </a:lnTo>
                    <a:lnTo>
                      <a:pt x="10359" y="16199"/>
                    </a:lnTo>
                    <a:lnTo>
                      <a:pt x="9697" y="16517"/>
                    </a:lnTo>
                    <a:lnTo>
                      <a:pt x="9257" y="16517"/>
                    </a:lnTo>
                    <a:lnTo>
                      <a:pt x="8595" y="17152"/>
                    </a:lnTo>
                    <a:lnTo>
                      <a:pt x="8155" y="17470"/>
                    </a:lnTo>
                    <a:lnTo>
                      <a:pt x="7934" y="18105"/>
                    </a:lnTo>
                    <a:lnTo>
                      <a:pt x="7053" y="19376"/>
                    </a:lnTo>
                    <a:lnTo>
                      <a:pt x="6612" y="19694"/>
                    </a:lnTo>
                    <a:lnTo>
                      <a:pt x="6391" y="20329"/>
                    </a:lnTo>
                    <a:lnTo>
                      <a:pt x="6171" y="20329"/>
                    </a:lnTo>
                    <a:lnTo>
                      <a:pt x="5951" y="20647"/>
                    </a:lnTo>
                    <a:lnTo>
                      <a:pt x="5730" y="20647"/>
                    </a:lnTo>
                    <a:lnTo>
                      <a:pt x="4848" y="21282"/>
                    </a:lnTo>
                    <a:lnTo>
                      <a:pt x="3526" y="21599"/>
                    </a:lnTo>
                    <a:lnTo>
                      <a:pt x="2204" y="21282"/>
                    </a:lnTo>
                    <a:lnTo>
                      <a:pt x="1322" y="20964"/>
                    </a:lnTo>
                    <a:lnTo>
                      <a:pt x="220" y="17470"/>
                    </a:lnTo>
                    <a:lnTo>
                      <a:pt x="0" y="12705"/>
                    </a:lnTo>
                    <a:lnTo>
                      <a:pt x="1102" y="10164"/>
                    </a:lnTo>
                    <a:lnTo>
                      <a:pt x="1322" y="6670"/>
                    </a:lnTo>
                    <a:lnTo>
                      <a:pt x="3085" y="6670"/>
                    </a:lnTo>
                    <a:lnTo>
                      <a:pt x="3526" y="5082"/>
                    </a:lnTo>
                    <a:lnTo>
                      <a:pt x="3746" y="5082"/>
                    </a:lnTo>
                    <a:lnTo>
                      <a:pt x="4628" y="4447"/>
                    </a:lnTo>
                    <a:lnTo>
                      <a:pt x="5289" y="3811"/>
                    </a:lnTo>
                    <a:lnTo>
                      <a:pt x="5730" y="3176"/>
                    </a:lnTo>
                    <a:lnTo>
                      <a:pt x="6171" y="2223"/>
                    </a:lnTo>
                    <a:lnTo>
                      <a:pt x="6391" y="1270"/>
                    </a:lnTo>
                    <a:lnTo>
                      <a:pt x="6612" y="1270"/>
                    </a:lnTo>
                    <a:lnTo>
                      <a:pt x="6832" y="1588"/>
                    </a:lnTo>
                    <a:lnTo>
                      <a:pt x="8816" y="1588"/>
                    </a:lnTo>
                    <a:lnTo>
                      <a:pt x="10138" y="1905"/>
                    </a:lnTo>
                    <a:lnTo>
                      <a:pt x="11902" y="1588"/>
                    </a:lnTo>
                    <a:lnTo>
                      <a:pt x="13444" y="317"/>
                    </a:lnTo>
                    <a:lnTo>
                      <a:pt x="14546" y="0"/>
                    </a:lnTo>
                    <a:lnTo>
                      <a:pt x="15428" y="1270"/>
                    </a:lnTo>
                    <a:lnTo>
                      <a:pt x="15428" y="1588"/>
                    </a:lnTo>
                    <a:lnTo>
                      <a:pt x="15648" y="1905"/>
                    </a:lnTo>
                    <a:lnTo>
                      <a:pt x="17412" y="3176"/>
                    </a:lnTo>
                    <a:lnTo>
                      <a:pt x="21379" y="3176"/>
                    </a:lnTo>
                    <a:lnTo>
                      <a:pt x="21379" y="4764"/>
                    </a:lnTo>
                    <a:lnTo>
                      <a:pt x="21599" y="5400"/>
                    </a:lnTo>
                    <a:lnTo>
                      <a:pt x="21599" y="5717"/>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30" name="AutoShape 184">
                <a:extLst>
                  <a:ext uri="{FF2B5EF4-FFF2-40B4-BE49-F238E27FC236}">
                    <a16:creationId xmlns:a16="http://schemas.microsoft.com/office/drawing/2014/main" id="{530695DE-B27B-463C-A939-6B75362134DD}"/>
                  </a:ext>
                </a:extLst>
              </p:cNvPr>
              <p:cNvSpPr>
                <a:spLocks/>
              </p:cNvSpPr>
              <p:nvPr/>
            </p:nvSpPr>
            <p:spPr bwMode="auto">
              <a:xfrm>
                <a:off x="1623869" y="1304415"/>
                <a:ext cx="168852" cy="227908"/>
              </a:xfrm>
              <a:custGeom>
                <a:avLst/>
                <a:gdLst>
                  <a:gd name="T0" fmla="*/ 84426 w 21600"/>
                  <a:gd name="T1" fmla="*/ 113954 h 21600"/>
                  <a:gd name="T2" fmla="*/ 84426 w 21600"/>
                  <a:gd name="T3" fmla="*/ 113954 h 21600"/>
                  <a:gd name="T4" fmla="*/ 84426 w 21600"/>
                  <a:gd name="T5" fmla="*/ 113954 h 21600"/>
                  <a:gd name="T6" fmla="*/ 84426 w 21600"/>
                  <a:gd name="T7" fmla="*/ 1139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0"/>
                    </a:moveTo>
                    <a:lnTo>
                      <a:pt x="20855" y="502"/>
                    </a:lnTo>
                    <a:lnTo>
                      <a:pt x="19365" y="1255"/>
                    </a:lnTo>
                    <a:lnTo>
                      <a:pt x="17503" y="2511"/>
                    </a:lnTo>
                    <a:lnTo>
                      <a:pt x="15641" y="3516"/>
                    </a:lnTo>
                    <a:lnTo>
                      <a:pt x="14151" y="4269"/>
                    </a:lnTo>
                    <a:lnTo>
                      <a:pt x="13034" y="4772"/>
                    </a:lnTo>
                    <a:lnTo>
                      <a:pt x="11544" y="5776"/>
                    </a:lnTo>
                    <a:lnTo>
                      <a:pt x="10800" y="6027"/>
                    </a:lnTo>
                    <a:lnTo>
                      <a:pt x="10055" y="6027"/>
                    </a:lnTo>
                    <a:lnTo>
                      <a:pt x="10055" y="6279"/>
                    </a:lnTo>
                    <a:lnTo>
                      <a:pt x="4096" y="5776"/>
                    </a:lnTo>
                    <a:lnTo>
                      <a:pt x="3351" y="5776"/>
                    </a:lnTo>
                    <a:lnTo>
                      <a:pt x="3351" y="6027"/>
                    </a:lnTo>
                    <a:lnTo>
                      <a:pt x="2979" y="6530"/>
                    </a:lnTo>
                    <a:lnTo>
                      <a:pt x="2979" y="7032"/>
                    </a:lnTo>
                    <a:lnTo>
                      <a:pt x="3351" y="7534"/>
                    </a:lnTo>
                    <a:lnTo>
                      <a:pt x="3351" y="8037"/>
                    </a:lnTo>
                    <a:lnTo>
                      <a:pt x="3724" y="8288"/>
                    </a:lnTo>
                    <a:lnTo>
                      <a:pt x="3351" y="8790"/>
                    </a:lnTo>
                    <a:lnTo>
                      <a:pt x="2606" y="9041"/>
                    </a:lnTo>
                    <a:lnTo>
                      <a:pt x="1489" y="9041"/>
                    </a:lnTo>
                    <a:lnTo>
                      <a:pt x="744" y="8790"/>
                    </a:lnTo>
                    <a:lnTo>
                      <a:pt x="0" y="8790"/>
                    </a:lnTo>
                    <a:lnTo>
                      <a:pt x="0" y="11553"/>
                    </a:lnTo>
                    <a:lnTo>
                      <a:pt x="2234" y="11302"/>
                    </a:lnTo>
                    <a:lnTo>
                      <a:pt x="4096" y="12306"/>
                    </a:lnTo>
                    <a:lnTo>
                      <a:pt x="2979" y="14065"/>
                    </a:lnTo>
                    <a:lnTo>
                      <a:pt x="3351" y="14065"/>
                    </a:lnTo>
                    <a:lnTo>
                      <a:pt x="4841" y="15069"/>
                    </a:lnTo>
                    <a:lnTo>
                      <a:pt x="6331" y="15572"/>
                    </a:lnTo>
                    <a:lnTo>
                      <a:pt x="6703" y="15823"/>
                    </a:lnTo>
                    <a:lnTo>
                      <a:pt x="7448" y="16074"/>
                    </a:lnTo>
                    <a:lnTo>
                      <a:pt x="7820" y="16325"/>
                    </a:lnTo>
                    <a:lnTo>
                      <a:pt x="7820" y="18586"/>
                    </a:lnTo>
                    <a:lnTo>
                      <a:pt x="7448" y="19590"/>
                    </a:lnTo>
                    <a:lnTo>
                      <a:pt x="7448" y="20093"/>
                    </a:lnTo>
                    <a:lnTo>
                      <a:pt x="7820" y="20595"/>
                    </a:lnTo>
                    <a:lnTo>
                      <a:pt x="8937" y="21348"/>
                    </a:lnTo>
                    <a:lnTo>
                      <a:pt x="9682" y="21348"/>
                    </a:lnTo>
                    <a:lnTo>
                      <a:pt x="10427" y="21600"/>
                    </a:lnTo>
                    <a:lnTo>
                      <a:pt x="11917" y="21600"/>
                    </a:lnTo>
                    <a:lnTo>
                      <a:pt x="12662" y="21097"/>
                    </a:lnTo>
                    <a:lnTo>
                      <a:pt x="13406" y="20846"/>
                    </a:lnTo>
                    <a:lnTo>
                      <a:pt x="13779" y="20344"/>
                    </a:lnTo>
                    <a:lnTo>
                      <a:pt x="14151" y="20093"/>
                    </a:lnTo>
                    <a:lnTo>
                      <a:pt x="14524" y="17079"/>
                    </a:lnTo>
                    <a:lnTo>
                      <a:pt x="14524" y="16074"/>
                    </a:lnTo>
                    <a:lnTo>
                      <a:pt x="14151" y="15069"/>
                    </a:lnTo>
                    <a:lnTo>
                      <a:pt x="13779" y="14567"/>
                    </a:lnTo>
                    <a:lnTo>
                      <a:pt x="13034" y="14065"/>
                    </a:lnTo>
                    <a:lnTo>
                      <a:pt x="12662" y="13562"/>
                    </a:lnTo>
                    <a:lnTo>
                      <a:pt x="12289" y="13562"/>
                    </a:lnTo>
                    <a:lnTo>
                      <a:pt x="11917" y="13311"/>
                    </a:lnTo>
                    <a:lnTo>
                      <a:pt x="11544" y="13311"/>
                    </a:lnTo>
                    <a:lnTo>
                      <a:pt x="10800" y="12558"/>
                    </a:lnTo>
                    <a:lnTo>
                      <a:pt x="10055" y="12055"/>
                    </a:lnTo>
                    <a:lnTo>
                      <a:pt x="10055" y="11051"/>
                    </a:lnTo>
                    <a:lnTo>
                      <a:pt x="10427" y="10800"/>
                    </a:lnTo>
                    <a:lnTo>
                      <a:pt x="10800" y="10800"/>
                    </a:lnTo>
                    <a:lnTo>
                      <a:pt x="10800" y="10548"/>
                    </a:lnTo>
                    <a:lnTo>
                      <a:pt x="11172" y="10548"/>
                    </a:lnTo>
                    <a:lnTo>
                      <a:pt x="13779" y="8790"/>
                    </a:lnTo>
                    <a:lnTo>
                      <a:pt x="16013" y="7032"/>
                    </a:lnTo>
                    <a:lnTo>
                      <a:pt x="17503" y="5776"/>
                    </a:lnTo>
                    <a:lnTo>
                      <a:pt x="18248" y="5274"/>
                    </a:lnTo>
                    <a:lnTo>
                      <a:pt x="19365" y="4018"/>
                    </a:lnTo>
                    <a:lnTo>
                      <a:pt x="21227" y="1506"/>
                    </a:lnTo>
                    <a:lnTo>
                      <a:pt x="21227" y="1004"/>
                    </a:lnTo>
                    <a:lnTo>
                      <a:pt x="21599"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31" name="AutoShape 185">
                <a:extLst>
                  <a:ext uri="{FF2B5EF4-FFF2-40B4-BE49-F238E27FC236}">
                    <a16:creationId xmlns:a16="http://schemas.microsoft.com/office/drawing/2014/main" id="{B192662C-DD33-4DC1-8B89-3A5F6DA34A50}"/>
                  </a:ext>
                </a:extLst>
              </p:cNvPr>
              <p:cNvSpPr>
                <a:spLocks/>
              </p:cNvSpPr>
              <p:nvPr/>
            </p:nvSpPr>
            <p:spPr bwMode="auto">
              <a:xfrm>
                <a:off x="703105" y="1079159"/>
                <a:ext cx="1150599" cy="760573"/>
              </a:xfrm>
              <a:custGeom>
                <a:avLst/>
                <a:gdLst>
                  <a:gd name="T0" fmla="*/ 575300 w 21556"/>
                  <a:gd name="T1" fmla="*/ 380287 h 21600"/>
                  <a:gd name="T2" fmla="*/ 575300 w 21556"/>
                  <a:gd name="T3" fmla="*/ 380287 h 21600"/>
                  <a:gd name="T4" fmla="*/ 575300 w 21556"/>
                  <a:gd name="T5" fmla="*/ 380287 h 21600"/>
                  <a:gd name="T6" fmla="*/ 575300 w 21556"/>
                  <a:gd name="T7" fmla="*/ 38028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56" h="21600">
                    <a:moveTo>
                      <a:pt x="5290" y="3236"/>
                    </a:moveTo>
                    <a:cubicBezTo>
                      <a:pt x="5263" y="3462"/>
                      <a:pt x="5263" y="3687"/>
                      <a:pt x="5236" y="3913"/>
                    </a:cubicBezTo>
                    <a:cubicBezTo>
                      <a:pt x="5290" y="4101"/>
                      <a:pt x="5345" y="4327"/>
                      <a:pt x="5400" y="4515"/>
                    </a:cubicBezTo>
                    <a:cubicBezTo>
                      <a:pt x="5481" y="4666"/>
                      <a:pt x="5590" y="4816"/>
                      <a:pt x="5672" y="4967"/>
                    </a:cubicBezTo>
                    <a:cubicBezTo>
                      <a:pt x="5809" y="5080"/>
                      <a:pt x="5918" y="5230"/>
                      <a:pt x="6054" y="5343"/>
                    </a:cubicBezTo>
                    <a:cubicBezTo>
                      <a:pt x="6190" y="5418"/>
                      <a:pt x="6300" y="5494"/>
                      <a:pt x="6436" y="5569"/>
                    </a:cubicBezTo>
                    <a:lnTo>
                      <a:pt x="6763" y="5795"/>
                    </a:lnTo>
                    <a:cubicBezTo>
                      <a:pt x="6845" y="5908"/>
                      <a:pt x="6954" y="5983"/>
                      <a:pt x="7036" y="6096"/>
                    </a:cubicBezTo>
                    <a:lnTo>
                      <a:pt x="7200" y="6547"/>
                    </a:lnTo>
                    <a:cubicBezTo>
                      <a:pt x="7227" y="6735"/>
                      <a:pt x="7281" y="6886"/>
                      <a:pt x="7309" y="7074"/>
                    </a:cubicBezTo>
                    <a:cubicBezTo>
                      <a:pt x="7336" y="7187"/>
                      <a:pt x="7336" y="7337"/>
                      <a:pt x="7363" y="7450"/>
                    </a:cubicBezTo>
                    <a:lnTo>
                      <a:pt x="7363" y="7601"/>
                    </a:lnTo>
                    <a:cubicBezTo>
                      <a:pt x="7390" y="7714"/>
                      <a:pt x="7390" y="7789"/>
                      <a:pt x="7418" y="7902"/>
                    </a:cubicBezTo>
                    <a:cubicBezTo>
                      <a:pt x="7500" y="7940"/>
                      <a:pt x="7554" y="8015"/>
                      <a:pt x="7636" y="8052"/>
                    </a:cubicBezTo>
                    <a:cubicBezTo>
                      <a:pt x="7772" y="8090"/>
                      <a:pt x="7881" y="8090"/>
                      <a:pt x="8018" y="8128"/>
                    </a:cubicBezTo>
                    <a:cubicBezTo>
                      <a:pt x="8154" y="8165"/>
                      <a:pt x="8318" y="8165"/>
                      <a:pt x="8454" y="8203"/>
                    </a:cubicBezTo>
                    <a:cubicBezTo>
                      <a:pt x="8590" y="8165"/>
                      <a:pt x="8700" y="8165"/>
                      <a:pt x="8836" y="8128"/>
                    </a:cubicBezTo>
                    <a:cubicBezTo>
                      <a:pt x="8972" y="8090"/>
                      <a:pt x="9081" y="8090"/>
                      <a:pt x="9218" y="8052"/>
                    </a:cubicBezTo>
                    <a:lnTo>
                      <a:pt x="9490" y="8052"/>
                    </a:lnTo>
                    <a:cubicBezTo>
                      <a:pt x="9572" y="8090"/>
                      <a:pt x="9627" y="8090"/>
                      <a:pt x="9709" y="8128"/>
                    </a:cubicBezTo>
                    <a:lnTo>
                      <a:pt x="9872" y="8354"/>
                    </a:lnTo>
                    <a:cubicBezTo>
                      <a:pt x="9927" y="8391"/>
                      <a:pt x="9981" y="8466"/>
                      <a:pt x="10036" y="8504"/>
                    </a:cubicBezTo>
                    <a:cubicBezTo>
                      <a:pt x="10145" y="8542"/>
                      <a:pt x="10254" y="8542"/>
                      <a:pt x="10363" y="8579"/>
                    </a:cubicBezTo>
                    <a:cubicBezTo>
                      <a:pt x="10500" y="8542"/>
                      <a:pt x="10663" y="8542"/>
                      <a:pt x="10800" y="8504"/>
                    </a:cubicBezTo>
                    <a:cubicBezTo>
                      <a:pt x="10936" y="8429"/>
                      <a:pt x="11099" y="8354"/>
                      <a:pt x="11236" y="8278"/>
                    </a:cubicBezTo>
                    <a:cubicBezTo>
                      <a:pt x="11345" y="8165"/>
                      <a:pt x="11454" y="8090"/>
                      <a:pt x="11563" y="7977"/>
                    </a:cubicBezTo>
                    <a:cubicBezTo>
                      <a:pt x="11645" y="7940"/>
                      <a:pt x="11699" y="7864"/>
                      <a:pt x="11781" y="7827"/>
                    </a:cubicBezTo>
                    <a:cubicBezTo>
                      <a:pt x="11863" y="7789"/>
                      <a:pt x="11918" y="7789"/>
                      <a:pt x="11999" y="7751"/>
                    </a:cubicBezTo>
                    <a:cubicBezTo>
                      <a:pt x="12136" y="7714"/>
                      <a:pt x="12245" y="7639"/>
                      <a:pt x="12381" y="7601"/>
                    </a:cubicBezTo>
                    <a:cubicBezTo>
                      <a:pt x="12572" y="7563"/>
                      <a:pt x="12736" y="7488"/>
                      <a:pt x="12927" y="7450"/>
                    </a:cubicBezTo>
                    <a:cubicBezTo>
                      <a:pt x="13118" y="7413"/>
                      <a:pt x="13281" y="7337"/>
                      <a:pt x="13472" y="7300"/>
                    </a:cubicBezTo>
                    <a:cubicBezTo>
                      <a:pt x="13663" y="7262"/>
                      <a:pt x="13827" y="7187"/>
                      <a:pt x="14018" y="7149"/>
                    </a:cubicBezTo>
                    <a:cubicBezTo>
                      <a:pt x="14154" y="7112"/>
                      <a:pt x="14318" y="7036"/>
                      <a:pt x="14454" y="6999"/>
                    </a:cubicBezTo>
                    <a:lnTo>
                      <a:pt x="14781" y="6773"/>
                    </a:lnTo>
                    <a:cubicBezTo>
                      <a:pt x="14836" y="6660"/>
                      <a:pt x="14890" y="6585"/>
                      <a:pt x="14945" y="6472"/>
                    </a:cubicBezTo>
                    <a:cubicBezTo>
                      <a:pt x="14972" y="6359"/>
                      <a:pt x="15027" y="6284"/>
                      <a:pt x="15054" y="6171"/>
                    </a:cubicBezTo>
                    <a:lnTo>
                      <a:pt x="15054" y="5795"/>
                    </a:lnTo>
                    <a:cubicBezTo>
                      <a:pt x="15190" y="5682"/>
                      <a:pt x="15354" y="5606"/>
                      <a:pt x="15490" y="5494"/>
                    </a:cubicBezTo>
                    <a:cubicBezTo>
                      <a:pt x="15627" y="5456"/>
                      <a:pt x="15790" y="5381"/>
                      <a:pt x="15927" y="5343"/>
                    </a:cubicBezTo>
                    <a:lnTo>
                      <a:pt x="16090" y="5343"/>
                    </a:lnTo>
                    <a:cubicBezTo>
                      <a:pt x="16145" y="5305"/>
                      <a:pt x="16200" y="5305"/>
                      <a:pt x="16254" y="5268"/>
                    </a:cubicBezTo>
                    <a:cubicBezTo>
                      <a:pt x="16336" y="5230"/>
                      <a:pt x="16390" y="5230"/>
                      <a:pt x="16472" y="5193"/>
                    </a:cubicBezTo>
                    <a:lnTo>
                      <a:pt x="16690" y="4891"/>
                    </a:lnTo>
                    <a:lnTo>
                      <a:pt x="16690" y="4741"/>
                    </a:lnTo>
                    <a:cubicBezTo>
                      <a:pt x="16663" y="4703"/>
                      <a:pt x="16663" y="4628"/>
                      <a:pt x="16636" y="4590"/>
                    </a:cubicBezTo>
                    <a:lnTo>
                      <a:pt x="16527" y="4440"/>
                    </a:lnTo>
                    <a:cubicBezTo>
                      <a:pt x="16472" y="4402"/>
                      <a:pt x="16418" y="4402"/>
                      <a:pt x="16363" y="4365"/>
                    </a:cubicBezTo>
                    <a:cubicBezTo>
                      <a:pt x="16336" y="4327"/>
                      <a:pt x="16281" y="4327"/>
                      <a:pt x="16254" y="4289"/>
                    </a:cubicBezTo>
                    <a:lnTo>
                      <a:pt x="15327" y="4289"/>
                    </a:lnTo>
                    <a:cubicBezTo>
                      <a:pt x="15409" y="3800"/>
                      <a:pt x="15463" y="3349"/>
                      <a:pt x="15545" y="2859"/>
                    </a:cubicBezTo>
                    <a:cubicBezTo>
                      <a:pt x="15709" y="2671"/>
                      <a:pt x="15872" y="2445"/>
                      <a:pt x="16036" y="2257"/>
                    </a:cubicBezTo>
                    <a:lnTo>
                      <a:pt x="16036" y="1731"/>
                    </a:lnTo>
                    <a:cubicBezTo>
                      <a:pt x="16063" y="1580"/>
                      <a:pt x="16063" y="1429"/>
                      <a:pt x="16090" y="1279"/>
                    </a:cubicBezTo>
                    <a:cubicBezTo>
                      <a:pt x="16118" y="1091"/>
                      <a:pt x="16172" y="940"/>
                      <a:pt x="16200" y="752"/>
                    </a:cubicBezTo>
                    <a:cubicBezTo>
                      <a:pt x="16281" y="602"/>
                      <a:pt x="16336" y="451"/>
                      <a:pt x="16418" y="301"/>
                    </a:cubicBezTo>
                    <a:lnTo>
                      <a:pt x="16745" y="75"/>
                    </a:lnTo>
                    <a:cubicBezTo>
                      <a:pt x="16936" y="37"/>
                      <a:pt x="17100" y="37"/>
                      <a:pt x="17290" y="0"/>
                    </a:cubicBezTo>
                    <a:cubicBezTo>
                      <a:pt x="17427" y="37"/>
                      <a:pt x="17536" y="37"/>
                      <a:pt x="17672" y="75"/>
                    </a:cubicBezTo>
                    <a:cubicBezTo>
                      <a:pt x="17754" y="150"/>
                      <a:pt x="17863" y="225"/>
                      <a:pt x="17945" y="301"/>
                    </a:cubicBezTo>
                    <a:lnTo>
                      <a:pt x="18109" y="752"/>
                    </a:lnTo>
                    <a:lnTo>
                      <a:pt x="18163" y="827"/>
                    </a:lnTo>
                    <a:lnTo>
                      <a:pt x="18163" y="903"/>
                    </a:lnTo>
                    <a:cubicBezTo>
                      <a:pt x="18190" y="978"/>
                      <a:pt x="18190" y="1053"/>
                      <a:pt x="18218" y="1128"/>
                    </a:cubicBezTo>
                    <a:cubicBezTo>
                      <a:pt x="18245" y="1204"/>
                      <a:pt x="18300" y="1279"/>
                      <a:pt x="18327" y="1354"/>
                    </a:cubicBezTo>
                    <a:cubicBezTo>
                      <a:pt x="18354" y="1429"/>
                      <a:pt x="18354" y="1505"/>
                      <a:pt x="18381" y="1580"/>
                    </a:cubicBezTo>
                    <a:cubicBezTo>
                      <a:pt x="18409" y="1693"/>
                      <a:pt x="18409" y="1768"/>
                      <a:pt x="18436" y="1881"/>
                    </a:cubicBezTo>
                    <a:lnTo>
                      <a:pt x="18709" y="2257"/>
                    </a:lnTo>
                    <a:cubicBezTo>
                      <a:pt x="18790" y="2370"/>
                      <a:pt x="18845" y="2521"/>
                      <a:pt x="18927" y="2634"/>
                    </a:cubicBezTo>
                    <a:cubicBezTo>
                      <a:pt x="18981" y="2747"/>
                      <a:pt x="19036" y="2897"/>
                      <a:pt x="19090" y="3010"/>
                    </a:cubicBezTo>
                    <a:cubicBezTo>
                      <a:pt x="19118" y="3160"/>
                      <a:pt x="19118" y="3311"/>
                      <a:pt x="19145" y="3462"/>
                    </a:cubicBezTo>
                    <a:lnTo>
                      <a:pt x="19254" y="3462"/>
                    </a:lnTo>
                    <a:lnTo>
                      <a:pt x="19309" y="3386"/>
                    </a:lnTo>
                    <a:lnTo>
                      <a:pt x="19527" y="3386"/>
                    </a:lnTo>
                    <a:cubicBezTo>
                      <a:pt x="19581" y="3424"/>
                      <a:pt x="19636" y="3424"/>
                      <a:pt x="19690" y="3462"/>
                    </a:cubicBezTo>
                    <a:cubicBezTo>
                      <a:pt x="19718" y="3499"/>
                      <a:pt x="19772" y="3499"/>
                      <a:pt x="19800" y="3537"/>
                    </a:cubicBezTo>
                    <a:lnTo>
                      <a:pt x="19909" y="3687"/>
                    </a:lnTo>
                    <a:cubicBezTo>
                      <a:pt x="19936" y="3763"/>
                      <a:pt x="19936" y="3838"/>
                      <a:pt x="19963" y="3913"/>
                    </a:cubicBezTo>
                    <a:lnTo>
                      <a:pt x="20018" y="3988"/>
                    </a:lnTo>
                    <a:lnTo>
                      <a:pt x="20018" y="4064"/>
                    </a:lnTo>
                    <a:cubicBezTo>
                      <a:pt x="20045" y="4101"/>
                      <a:pt x="20045" y="4177"/>
                      <a:pt x="20072" y="4214"/>
                    </a:cubicBezTo>
                    <a:lnTo>
                      <a:pt x="20127" y="4289"/>
                    </a:lnTo>
                    <a:lnTo>
                      <a:pt x="20345" y="4289"/>
                    </a:lnTo>
                    <a:cubicBezTo>
                      <a:pt x="20400" y="4252"/>
                      <a:pt x="20454" y="4252"/>
                      <a:pt x="20509" y="4214"/>
                    </a:cubicBezTo>
                    <a:cubicBezTo>
                      <a:pt x="20563" y="4177"/>
                      <a:pt x="20618" y="4101"/>
                      <a:pt x="20672" y="4064"/>
                    </a:cubicBezTo>
                    <a:lnTo>
                      <a:pt x="20727" y="4064"/>
                    </a:lnTo>
                    <a:cubicBezTo>
                      <a:pt x="20754" y="4026"/>
                      <a:pt x="20754" y="3951"/>
                      <a:pt x="20781" y="3913"/>
                    </a:cubicBezTo>
                    <a:cubicBezTo>
                      <a:pt x="20809" y="3875"/>
                      <a:pt x="20809" y="3800"/>
                      <a:pt x="20836" y="3763"/>
                    </a:cubicBezTo>
                    <a:cubicBezTo>
                      <a:pt x="20863" y="3687"/>
                      <a:pt x="20918" y="3612"/>
                      <a:pt x="20945" y="3537"/>
                    </a:cubicBezTo>
                    <a:cubicBezTo>
                      <a:pt x="20999" y="3499"/>
                      <a:pt x="21054" y="3424"/>
                      <a:pt x="21109" y="3386"/>
                    </a:cubicBezTo>
                    <a:cubicBezTo>
                      <a:pt x="21136" y="3311"/>
                      <a:pt x="21190" y="3236"/>
                      <a:pt x="21218" y="3160"/>
                    </a:cubicBezTo>
                    <a:cubicBezTo>
                      <a:pt x="21272" y="3123"/>
                      <a:pt x="21327" y="3048"/>
                      <a:pt x="21381" y="3010"/>
                    </a:cubicBezTo>
                    <a:cubicBezTo>
                      <a:pt x="21436" y="2972"/>
                      <a:pt x="21490" y="2972"/>
                      <a:pt x="21545" y="2935"/>
                    </a:cubicBezTo>
                    <a:lnTo>
                      <a:pt x="21545" y="3386"/>
                    </a:lnTo>
                    <a:cubicBezTo>
                      <a:pt x="21545" y="3612"/>
                      <a:pt x="21599" y="4064"/>
                      <a:pt x="21463" y="4553"/>
                    </a:cubicBezTo>
                    <a:cubicBezTo>
                      <a:pt x="21354" y="4779"/>
                      <a:pt x="20836" y="6058"/>
                      <a:pt x="20699" y="6246"/>
                    </a:cubicBezTo>
                    <a:cubicBezTo>
                      <a:pt x="20481" y="6585"/>
                      <a:pt x="20372" y="6397"/>
                      <a:pt x="20181" y="6547"/>
                    </a:cubicBezTo>
                    <a:cubicBezTo>
                      <a:pt x="19990" y="6735"/>
                      <a:pt x="19827" y="6961"/>
                      <a:pt x="19636" y="7149"/>
                    </a:cubicBezTo>
                    <a:cubicBezTo>
                      <a:pt x="19445" y="7375"/>
                      <a:pt x="19227" y="7601"/>
                      <a:pt x="19036" y="7827"/>
                    </a:cubicBezTo>
                    <a:lnTo>
                      <a:pt x="18927" y="7977"/>
                    </a:lnTo>
                    <a:cubicBezTo>
                      <a:pt x="18900" y="8015"/>
                      <a:pt x="18845" y="8015"/>
                      <a:pt x="18818" y="8052"/>
                    </a:cubicBezTo>
                    <a:cubicBezTo>
                      <a:pt x="18790" y="8090"/>
                      <a:pt x="18736" y="8090"/>
                      <a:pt x="18709" y="8128"/>
                    </a:cubicBezTo>
                    <a:cubicBezTo>
                      <a:pt x="18654" y="8165"/>
                      <a:pt x="18600" y="8165"/>
                      <a:pt x="18545" y="8203"/>
                    </a:cubicBezTo>
                    <a:lnTo>
                      <a:pt x="18163" y="8203"/>
                    </a:lnTo>
                    <a:cubicBezTo>
                      <a:pt x="18109" y="8165"/>
                      <a:pt x="18054" y="8165"/>
                      <a:pt x="18000" y="8128"/>
                    </a:cubicBezTo>
                    <a:lnTo>
                      <a:pt x="17672" y="8128"/>
                    </a:lnTo>
                    <a:lnTo>
                      <a:pt x="17563" y="8278"/>
                    </a:lnTo>
                    <a:lnTo>
                      <a:pt x="17563" y="8429"/>
                    </a:lnTo>
                    <a:cubicBezTo>
                      <a:pt x="17590" y="8466"/>
                      <a:pt x="17590" y="8542"/>
                      <a:pt x="17618" y="8579"/>
                    </a:cubicBezTo>
                    <a:lnTo>
                      <a:pt x="17618" y="8956"/>
                    </a:lnTo>
                    <a:lnTo>
                      <a:pt x="17509" y="9106"/>
                    </a:lnTo>
                    <a:lnTo>
                      <a:pt x="17345" y="9106"/>
                    </a:lnTo>
                    <a:cubicBezTo>
                      <a:pt x="17318" y="9068"/>
                      <a:pt x="17263" y="9068"/>
                      <a:pt x="17236" y="9031"/>
                    </a:cubicBezTo>
                    <a:lnTo>
                      <a:pt x="17127" y="9031"/>
                    </a:lnTo>
                    <a:lnTo>
                      <a:pt x="17127" y="9859"/>
                    </a:lnTo>
                    <a:lnTo>
                      <a:pt x="16963" y="10085"/>
                    </a:lnTo>
                    <a:cubicBezTo>
                      <a:pt x="16936" y="10122"/>
                      <a:pt x="16881" y="10122"/>
                      <a:pt x="16854" y="10160"/>
                    </a:cubicBezTo>
                    <a:cubicBezTo>
                      <a:pt x="16800" y="10197"/>
                      <a:pt x="16745" y="10273"/>
                      <a:pt x="16690" y="10310"/>
                    </a:cubicBezTo>
                    <a:cubicBezTo>
                      <a:pt x="16663" y="10348"/>
                      <a:pt x="16609" y="10348"/>
                      <a:pt x="16581" y="10386"/>
                    </a:cubicBezTo>
                    <a:lnTo>
                      <a:pt x="16472" y="10386"/>
                    </a:lnTo>
                    <a:lnTo>
                      <a:pt x="16418" y="10310"/>
                    </a:lnTo>
                    <a:lnTo>
                      <a:pt x="16363" y="10310"/>
                    </a:lnTo>
                    <a:lnTo>
                      <a:pt x="16363" y="10085"/>
                    </a:lnTo>
                    <a:cubicBezTo>
                      <a:pt x="16390" y="10047"/>
                      <a:pt x="16390" y="9972"/>
                      <a:pt x="16418" y="9934"/>
                    </a:cubicBezTo>
                    <a:cubicBezTo>
                      <a:pt x="16445" y="9896"/>
                      <a:pt x="16500" y="9896"/>
                      <a:pt x="16527" y="9859"/>
                    </a:cubicBezTo>
                    <a:cubicBezTo>
                      <a:pt x="16554" y="9821"/>
                      <a:pt x="16554" y="9746"/>
                      <a:pt x="16581" y="9708"/>
                    </a:cubicBezTo>
                    <a:lnTo>
                      <a:pt x="16581" y="9558"/>
                    </a:lnTo>
                    <a:cubicBezTo>
                      <a:pt x="16554" y="9520"/>
                      <a:pt x="16500" y="9520"/>
                      <a:pt x="16472" y="9482"/>
                    </a:cubicBezTo>
                    <a:lnTo>
                      <a:pt x="16363" y="9482"/>
                    </a:lnTo>
                    <a:cubicBezTo>
                      <a:pt x="16336" y="9520"/>
                      <a:pt x="16281" y="9520"/>
                      <a:pt x="16254" y="9558"/>
                    </a:cubicBezTo>
                    <a:cubicBezTo>
                      <a:pt x="16227" y="9595"/>
                      <a:pt x="16172" y="9595"/>
                      <a:pt x="16145" y="9633"/>
                    </a:cubicBezTo>
                    <a:cubicBezTo>
                      <a:pt x="16090" y="9671"/>
                      <a:pt x="16036" y="9746"/>
                      <a:pt x="15981" y="9783"/>
                    </a:cubicBezTo>
                    <a:lnTo>
                      <a:pt x="15872" y="9934"/>
                    </a:lnTo>
                    <a:cubicBezTo>
                      <a:pt x="15790" y="9972"/>
                      <a:pt x="15736" y="9972"/>
                      <a:pt x="15654" y="10009"/>
                    </a:cubicBezTo>
                    <a:lnTo>
                      <a:pt x="15218" y="10009"/>
                    </a:lnTo>
                    <a:lnTo>
                      <a:pt x="15163" y="9934"/>
                    </a:lnTo>
                    <a:lnTo>
                      <a:pt x="15109" y="9934"/>
                    </a:lnTo>
                    <a:lnTo>
                      <a:pt x="15000" y="10085"/>
                    </a:lnTo>
                    <a:lnTo>
                      <a:pt x="15000" y="10160"/>
                    </a:lnTo>
                    <a:cubicBezTo>
                      <a:pt x="15027" y="10197"/>
                      <a:pt x="15027" y="10273"/>
                      <a:pt x="15054" y="10310"/>
                    </a:cubicBezTo>
                    <a:cubicBezTo>
                      <a:pt x="15081" y="10348"/>
                      <a:pt x="15081" y="10423"/>
                      <a:pt x="15109" y="10461"/>
                    </a:cubicBezTo>
                    <a:cubicBezTo>
                      <a:pt x="15163" y="10498"/>
                      <a:pt x="15218" y="10574"/>
                      <a:pt x="15272" y="10611"/>
                    </a:cubicBezTo>
                    <a:cubicBezTo>
                      <a:pt x="15327" y="10649"/>
                      <a:pt x="15381" y="10724"/>
                      <a:pt x="15436" y="10762"/>
                    </a:cubicBezTo>
                    <a:lnTo>
                      <a:pt x="15654" y="11063"/>
                    </a:lnTo>
                    <a:cubicBezTo>
                      <a:pt x="15681" y="11101"/>
                      <a:pt x="15736" y="11101"/>
                      <a:pt x="15763" y="11138"/>
                    </a:cubicBezTo>
                    <a:lnTo>
                      <a:pt x="15818" y="11138"/>
                    </a:lnTo>
                    <a:cubicBezTo>
                      <a:pt x="15845" y="11101"/>
                      <a:pt x="15900" y="11101"/>
                      <a:pt x="15927" y="11063"/>
                    </a:cubicBezTo>
                    <a:lnTo>
                      <a:pt x="16090" y="11063"/>
                    </a:lnTo>
                    <a:cubicBezTo>
                      <a:pt x="16118" y="11025"/>
                      <a:pt x="16172" y="11025"/>
                      <a:pt x="16200" y="10988"/>
                    </a:cubicBezTo>
                    <a:lnTo>
                      <a:pt x="16363" y="10988"/>
                    </a:lnTo>
                    <a:cubicBezTo>
                      <a:pt x="16390" y="10950"/>
                      <a:pt x="16445" y="10950"/>
                      <a:pt x="16472" y="10912"/>
                    </a:cubicBezTo>
                    <a:lnTo>
                      <a:pt x="16636" y="10912"/>
                    </a:lnTo>
                    <a:cubicBezTo>
                      <a:pt x="16690" y="10950"/>
                      <a:pt x="16745" y="10950"/>
                      <a:pt x="16800" y="10988"/>
                    </a:cubicBezTo>
                    <a:cubicBezTo>
                      <a:pt x="16827" y="11025"/>
                      <a:pt x="16881" y="11025"/>
                      <a:pt x="16909" y="11063"/>
                    </a:cubicBezTo>
                    <a:lnTo>
                      <a:pt x="17018" y="11213"/>
                    </a:lnTo>
                    <a:lnTo>
                      <a:pt x="17018" y="11289"/>
                    </a:lnTo>
                    <a:cubicBezTo>
                      <a:pt x="16990" y="11326"/>
                      <a:pt x="16936" y="11326"/>
                      <a:pt x="16909" y="11364"/>
                    </a:cubicBezTo>
                    <a:cubicBezTo>
                      <a:pt x="16881" y="11402"/>
                      <a:pt x="16827" y="11402"/>
                      <a:pt x="16800" y="11439"/>
                    </a:cubicBezTo>
                    <a:cubicBezTo>
                      <a:pt x="16745" y="11477"/>
                      <a:pt x="16690" y="11477"/>
                      <a:pt x="16636" y="11514"/>
                    </a:cubicBezTo>
                    <a:cubicBezTo>
                      <a:pt x="16581" y="11552"/>
                      <a:pt x="16527" y="11552"/>
                      <a:pt x="16472" y="11590"/>
                    </a:cubicBezTo>
                    <a:lnTo>
                      <a:pt x="16363" y="11740"/>
                    </a:lnTo>
                    <a:cubicBezTo>
                      <a:pt x="16336" y="11778"/>
                      <a:pt x="16281" y="11778"/>
                      <a:pt x="16254" y="11816"/>
                    </a:cubicBezTo>
                    <a:cubicBezTo>
                      <a:pt x="16227" y="11853"/>
                      <a:pt x="16172" y="11853"/>
                      <a:pt x="16145" y="11891"/>
                    </a:cubicBezTo>
                    <a:lnTo>
                      <a:pt x="16090" y="11891"/>
                    </a:lnTo>
                    <a:lnTo>
                      <a:pt x="16036" y="11966"/>
                    </a:lnTo>
                    <a:cubicBezTo>
                      <a:pt x="16009" y="12004"/>
                      <a:pt x="15954" y="12004"/>
                      <a:pt x="15927" y="12041"/>
                    </a:cubicBezTo>
                    <a:cubicBezTo>
                      <a:pt x="15900" y="12079"/>
                      <a:pt x="15900" y="12154"/>
                      <a:pt x="15872" y="12192"/>
                    </a:cubicBezTo>
                    <a:lnTo>
                      <a:pt x="15818" y="12267"/>
                    </a:lnTo>
                    <a:lnTo>
                      <a:pt x="15818" y="12493"/>
                    </a:lnTo>
                    <a:cubicBezTo>
                      <a:pt x="15845" y="12531"/>
                      <a:pt x="15845" y="12606"/>
                      <a:pt x="15872" y="12643"/>
                    </a:cubicBezTo>
                    <a:cubicBezTo>
                      <a:pt x="15900" y="12719"/>
                      <a:pt x="15954" y="12794"/>
                      <a:pt x="15981" y="12869"/>
                    </a:cubicBezTo>
                    <a:cubicBezTo>
                      <a:pt x="16009" y="12944"/>
                      <a:pt x="16063" y="13020"/>
                      <a:pt x="16090" y="13095"/>
                    </a:cubicBezTo>
                    <a:lnTo>
                      <a:pt x="16200" y="13245"/>
                    </a:lnTo>
                    <a:cubicBezTo>
                      <a:pt x="16227" y="13321"/>
                      <a:pt x="16227" y="13396"/>
                      <a:pt x="16254" y="13471"/>
                    </a:cubicBezTo>
                    <a:cubicBezTo>
                      <a:pt x="16281" y="13509"/>
                      <a:pt x="16281" y="13584"/>
                      <a:pt x="16309" y="13622"/>
                    </a:cubicBezTo>
                    <a:lnTo>
                      <a:pt x="16363" y="13697"/>
                    </a:lnTo>
                    <a:lnTo>
                      <a:pt x="16363" y="13772"/>
                    </a:lnTo>
                    <a:cubicBezTo>
                      <a:pt x="16445" y="14073"/>
                      <a:pt x="16500" y="14374"/>
                      <a:pt x="16581" y="14675"/>
                    </a:cubicBezTo>
                    <a:lnTo>
                      <a:pt x="16636" y="14675"/>
                    </a:lnTo>
                    <a:lnTo>
                      <a:pt x="16636" y="14826"/>
                    </a:lnTo>
                    <a:cubicBezTo>
                      <a:pt x="16663" y="14864"/>
                      <a:pt x="16663" y="14939"/>
                      <a:pt x="16690" y="14977"/>
                    </a:cubicBezTo>
                    <a:cubicBezTo>
                      <a:pt x="16718" y="15014"/>
                      <a:pt x="16718" y="15089"/>
                      <a:pt x="16745" y="15127"/>
                    </a:cubicBezTo>
                    <a:lnTo>
                      <a:pt x="16745" y="15880"/>
                    </a:lnTo>
                    <a:cubicBezTo>
                      <a:pt x="16718" y="15917"/>
                      <a:pt x="16718" y="15993"/>
                      <a:pt x="16690" y="16030"/>
                    </a:cubicBezTo>
                    <a:cubicBezTo>
                      <a:pt x="16663" y="16068"/>
                      <a:pt x="16663" y="16143"/>
                      <a:pt x="16636" y="16181"/>
                    </a:cubicBezTo>
                    <a:lnTo>
                      <a:pt x="16527" y="16331"/>
                    </a:lnTo>
                    <a:lnTo>
                      <a:pt x="16527" y="16406"/>
                    </a:lnTo>
                    <a:lnTo>
                      <a:pt x="16472" y="16482"/>
                    </a:lnTo>
                    <a:cubicBezTo>
                      <a:pt x="16363" y="16745"/>
                      <a:pt x="16254" y="16971"/>
                      <a:pt x="16145" y="17234"/>
                    </a:cubicBezTo>
                    <a:cubicBezTo>
                      <a:pt x="16063" y="17535"/>
                      <a:pt x="15954" y="17836"/>
                      <a:pt x="15872" y="18137"/>
                    </a:cubicBezTo>
                    <a:cubicBezTo>
                      <a:pt x="15681" y="18401"/>
                      <a:pt x="15463" y="18627"/>
                      <a:pt x="15272" y="18890"/>
                    </a:cubicBezTo>
                    <a:cubicBezTo>
                      <a:pt x="15136" y="19003"/>
                      <a:pt x="14972" y="19154"/>
                      <a:pt x="14836" y="19266"/>
                    </a:cubicBezTo>
                    <a:cubicBezTo>
                      <a:pt x="14809" y="19379"/>
                      <a:pt x="14754" y="19455"/>
                      <a:pt x="14727" y="19567"/>
                    </a:cubicBezTo>
                    <a:lnTo>
                      <a:pt x="14618" y="19567"/>
                    </a:lnTo>
                    <a:cubicBezTo>
                      <a:pt x="14536" y="19605"/>
                      <a:pt x="14427" y="19605"/>
                      <a:pt x="14345" y="19643"/>
                    </a:cubicBezTo>
                    <a:lnTo>
                      <a:pt x="14018" y="19643"/>
                    </a:lnTo>
                    <a:cubicBezTo>
                      <a:pt x="13909" y="19605"/>
                      <a:pt x="13800" y="19605"/>
                      <a:pt x="13690" y="19567"/>
                    </a:cubicBezTo>
                    <a:cubicBezTo>
                      <a:pt x="13609" y="19718"/>
                      <a:pt x="13554" y="19868"/>
                      <a:pt x="13472" y="20019"/>
                    </a:cubicBezTo>
                    <a:cubicBezTo>
                      <a:pt x="13363" y="20057"/>
                      <a:pt x="13254" y="20057"/>
                      <a:pt x="13145" y="20094"/>
                    </a:cubicBezTo>
                    <a:lnTo>
                      <a:pt x="13036" y="20094"/>
                    </a:lnTo>
                    <a:cubicBezTo>
                      <a:pt x="13009" y="20132"/>
                      <a:pt x="12954" y="20132"/>
                      <a:pt x="12927" y="20170"/>
                    </a:cubicBezTo>
                    <a:lnTo>
                      <a:pt x="12872" y="20170"/>
                    </a:lnTo>
                    <a:cubicBezTo>
                      <a:pt x="12845" y="20207"/>
                      <a:pt x="12845" y="20282"/>
                      <a:pt x="12818" y="20320"/>
                    </a:cubicBezTo>
                    <a:lnTo>
                      <a:pt x="12763" y="20395"/>
                    </a:lnTo>
                    <a:lnTo>
                      <a:pt x="12763" y="20546"/>
                    </a:lnTo>
                    <a:cubicBezTo>
                      <a:pt x="12790" y="20621"/>
                      <a:pt x="12790" y="20696"/>
                      <a:pt x="12818" y="20772"/>
                    </a:cubicBezTo>
                    <a:lnTo>
                      <a:pt x="12818" y="21449"/>
                    </a:lnTo>
                    <a:lnTo>
                      <a:pt x="12763" y="21524"/>
                    </a:lnTo>
                    <a:cubicBezTo>
                      <a:pt x="12654" y="21562"/>
                      <a:pt x="12545" y="21562"/>
                      <a:pt x="12436" y="21600"/>
                    </a:cubicBezTo>
                    <a:lnTo>
                      <a:pt x="12381" y="21600"/>
                    </a:lnTo>
                    <a:lnTo>
                      <a:pt x="12272" y="21449"/>
                    </a:lnTo>
                    <a:lnTo>
                      <a:pt x="12272" y="21223"/>
                    </a:lnTo>
                    <a:cubicBezTo>
                      <a:pt x="12299" y="21186"/>
                      <a:pt x="12299" y="21110"/>
                      <a:pt x="12327" y="21073"/>
                    </a:cubicBezTo>
                    <a:lnTo>
                      <a:pt x="12436" y="20922"/>
                    </a:lnTo>
                    <a:cubicBezTo>
                      <a:pt x="12463" y="20885"/>
                      <a:pt x="12463" y="20809"/>
                      <a:pt x="12490" y="20772"/>
                    </a:cubicBezTo>
                    <a:cubicBezTo>
                      <a:pt x="12518" y="20734"/>
                      <a:pt x="12518" y="20659"/>
                      <a:pt x="12545" y="20621"/>
                    </a:cubicBezTo>
                    <a:lnTo>
                      <a:pt x="12545" y="20471"/>
                    </a:lnTo>
                    <a:cubicBezTo>
                      <a:pt x="12518" y="20433"/>
                      <a:pt x="12518" y="20358"/>
                      <a:pt x="12490" y="20320"/>
                    </a:cubicBezTo>
                    <a:lnTo>
                      <a:pt x="12436" y="20245"/>
                    </a:lnTo>
                    <a:cubicBezTo>
                      <a:pt x="12409" y="20207"/>
                      <a:pt x="12354" y="20207"/>
                      <a:pt x="12327" y="20170"/>
                    </a:cubicBezTo>
                    <a:lnTo>
                      <a:pt x="12218" y="20170"/>
                    </a:lnTo>
                    <a:cubicBezTo>
                      <a:pt x="12190" y="20132"/>
                      <a:pt x="12136" y="20132"/>
                      <a:pt x="12109" y="20094"/>
                    </a:cubicBezTo>
                    <a:lnTo>
                      <a:pt x="12054" y="20019"/>
                    </a:lnTo>
                    <a:cubicBezTo>
                      <a:pt x="12027" y="20057"/>
                      <a:pt x="11972" y="20057"/>
                      <a:pt x="11945" y="20094"/>
                    </a:cubicBezTo>
                    <a:cubicBezTo>
                      <a:pt x="11918" y="20132"/>
                      <a:pt x="11863" y="20132"/>
                      <a:pt x="11836" y="20170"/>
                    </a:cubicBezTo>
                    <a:lnTo>
                      <a:pt x="11836" y="20245"/>
                    </a:lnTo>
                    <a:lnTo>
                      <a:pt x="11781" y="20245"/>
                    </a:lnTo>
                    <a:cubicBezTo>
                      <a:pt x="11754" y="20132"/>
                      <a:pt x="11754" y="19981"/>
                      <a:pt x="11727" y="19868"/>
                    </a:cubicBezTo>
                    <a:lnTo>
                      <a:pt x="11399" y="19417"/>
                    </a:lnTo>
                    <a:cubicBezTo>
                      <a:pt x="11345" y="19379"/>
                      <a:pt x="11290" y="19379"/>
                      <a:pt x="11236" y="19342"/>
                    </a:cubicBezTo>
                    <a:cubicBezTo>
                      <a:pt x="11209" y="19379"/>
                      <a:pt x="11154" y="19379"/>
                      <a:pt x="11127" y="19417"/>
                    </a:cubicBezTo>
                    <a:lnTo>
                      <a:pt x="10636" y="19417"/>
                    </a:lnTo>
                    <a:cubicBezTo>
                      <a:pt x="10609" y="19379"/>
                      <a:pt x="10554" y="19379"/>
                      <a:pt x="10527" y="19342"/>
                    </a:cubicBezTo>
                    <a:lnTo>
                      <a:pt x="10145" y="19342"/>
                    </a:lnTo>
                    <a:lnTo>
                      <a:pt x="10090" y="19417"/>
                    </a:lnTo>
                    <a:lnTo>
                      <a:pt x="9927" y="19417"/>
                    </a:lnTo>
                    <a:lnTo>
                      <a:pt x="9872" y="19492"/>
                    </a:lnTo>
                    <a:lnTo>
                      <a:pt x="9872" y="19643"/>
                    </a:lnTo>
                    <a:cubicBezTo>
                      <a:pt x="9845" y="19680"/>
                      <a:pt x="9790" y="19680"/>
                      <a:pt x="9763" y="19718"/>
                    </a:cubicBezTo>
                    <a:lnTo>
                      <a:pt x="9709" y="19793"/>
                    </a:lnTo>
                    <a:lnTo>
                      <a:pt x="9709" y="20019"/>
                    </a:lnTo>
                    <a:cubicBezTo>
                      <a:pt x="9736" y="20094"/>
                      <a:pt x="9736" y="20170"/>
                      <a:pt x="9763" y="20245"/>
                    </a:cubicBezTo>
                    <a:cubicBezTo>
                      <a:pt x="9736" y="20282"/>
                      <a:pt x="9736" y="20358"/>
                      <a:pt x="9709" y="20395"/>
                    </a:cubicBezTo>
                    <a:lnTo>
                      <a:pt x="9709" y="20471"/>
                    </a:lnTo>
                    <a:lnTo>
                      <a:pt x="9490" y="20471"/>
                    </a:lnTo>
                    <a:cubicBezTo>
                      <a:pt x="9436" y="20508"/>
                      <a:pt x="9381" y="20508"/>
                      <a:pt x="9327" y="20546"/>
                    </a:cubicBezTo>
                    <a:cubicBezTo>
                      <a:pt x="9300" y="20583"/>
                      <a:pt x="9245" y="20583"/>
                      <a:pt x="9218" y="20621"/>
                    </a:cubicBezTo>
                    <a:lnTo>
                      <a:pt x="9054" y="20621"/>
                    </a:lnTo>
                    <a:lnTo>
                      <a:pt x="9054" y="20395"/>
                    </a:lnTo>
                    <a:cubicBezTo>
                      <a:pt x="9081" y="20358"/>
                      <a:pt x="9081" y="20282"/>
                      <a:pt x="9109" y="20245"/>
                    </a:cubicBezTo>
                    <a:lnTo>
                      <a:pt x="9109" y="20094"/>
                    </a:lnTo>
                    <a:cubicBezTo>
                      <a:pt x="9027" y="20019"/>
                      <a:pt x="8972" y="19944"/>
                      <a:pt x="8890" y="19868"/>
                    </a:cubicBezTo>
                    <a:cubicBezTo>
                      <a:pt x="8836" y="19906"/>
                      <a:pt x="8781" y="19906"/>
                      <a:pt x="8727" y="19944"/>
                    </a:cubicBezTo>
                    <a:lnTo>
                      <a:pt x="8618" y="19944"/>
                    </a:lnTo>
                    <a:cubicBezTo>
                      <a:pt x="8590" y="19906"/>
                      <a:pt x="8536" y="19906"/>
                      <a:pt x="8509" y="19868"/>
                    </a:cubicBezTo>
                    <a:lnTo>
                      <a:pt x="8400" y="19718"/>
                    </a:lnTo>
                    <a:lnTo>
                      <a:pt x="8400" y="19567"/>
                    </a:lnTo>
                    <a:cubicBezTo>
                      <a:pt x="8427" y="19304"/>
                      <a:pt x="8481" y="19003"/>
                      <a:pt x="8509" y="18740"/>
                    </a:cubicBezTo>
                    <a:cubicBezTo>
                      <a:pt x="8536" y="18627"/>
                      <a:pt x="8590" y="18476"/>
                      <a:pt x="8618" y="18363"/>
                    </a:cubicBezTo>
                    <a:lnTo>
                      <a:pt x="8727" y="18213"/>
                    </a:lnTo>
                    <a:cubicBezTo>
                      <a:pt x="8700" y="18025"/>
                      <a:pt x="8645" y="17874"/>
                      <a:pt x="8618" y="17686"/>
                    </a:cubicBezTo>
                    <a:lnTo>
                      <a:pt x="8454" y="17234"/>
                    </a:lnTo>
                    <a:lnTo>
                      <a:pt x="8290" y="17009"/>
                    </a:lnTo>
                    <a:cubicBezTo>
                      <a:pt x="8263" y="16971"/>
                      <a:pt x="8209" y="16971"/>
                      <a:pt x="8181" y="16933"/>
                    </a:cubicBezTo>
                    <a:lnTo>
                      <a:pt x="8181" y="16858"/>
                    </a:lnTo>
                    <a:lnTo>
                      <a:pt x="8127" y="16858"/>
                    </a:lnTo>
                    <a:cubicBezTo>
                      <a:pt x="7827" y="16896"/>
                      <a:pt x="7500" y="16971"/>
                      <a:pt x="7200" y="17009"/>
                    </a:cubicBezTo>
                    <a:cubicBezTo>
                      <a:pt x="7090" y="16971"/>
                      <a:pt x="6981" y="16971"/>
                      <a:pt x="6872" y="16933"/>
                    </a:cubicBezTo>
                    <a:lnTo>
                      <a:pt x="6763" y="16783"/>
                    </a:lnTo>
                    <a:cubicBezTo>
                      <a:pt x="6709" y="16745"/>
                      <a:pt x="6654" y="16670"/>
                      <a:pt x="6600" y="16632"/>
                    </a:cubicBezTo>
                    <a:cubicBezTo>
                      <a:pt x="6518" y="16595"/>
                      <a:pt x="6409" y="16595"/>
                      <a:pt x="6327" y="16557"/>
                    </a:cubicBezTo>
                    <a:lnTo>
                      <a:pt x="6054" y="16557"/>
                    </a:lnTo>
                    <a:cubicBezTo>
                      <a:pt x="5999" y="16519"/>
                      <a:pt x="5945" y="16519"/>
                      <a:pt x="5890" y="16482"/>
                    </a:cubicBezTo>
                    <a:cubicBezTo>
                      <a:pt x="5809" y="16519"/>
                      <a:pt x="5754" y="16519"/>
                      <a:pt x="5672" y="16557"/>
                    </a:cubicBezTo>
                    <a:cubicBezTo>
                      <a:pt x="5590" y="16595"/>
                      <a:pt x="5536" y="16670"/>
                      <a:pt x="5454" y="16708"/>
                    </a:cubicBezTo>
                    <a:cubicBezTo>
                      <a:pt x="5427" y="16745"/>
                      <a:pt x="5372" y="16745"/>
                      <a:pt x="5345" y="16783"/>
                    </a:cubicBezTo>
                    <a:lnTo>
                      <a:pt x="5236" y="16933"/>
                    </a:lnTo>
                    <a:cubicBezTo>
                      <a:pt x="5209" y="16971"/>
                      <a:pt x="5154" y="16971"/>
                      <a:pt x="5127" y="17009"/>
                    </a:cubicBezTo>
                    <a:lnTo>
                      <a:pt x="5072" y="17084"/>
                    </a:lnTo>
                    <a:lnTo>
                      <a:pt x="5072" y="17009"/>
                    </a:lnTo>
                    <a:lnTo>
                      <a:pt x="5018" y="16933"/>
                    </a:lnTo>
                    <a:lnTo>
                      <a:pt x="5018" y="16858"/>
                    </a:lnTo>
                    <a:lnTo>
                      <a:pt x="4963" y="16933"/>
                    </a:lnTo>
                    <a:lnTo>
                      <a:pt x="4854" y="16933"/>
                    </a:lnTo>
                    <a:lnTo>
                      <a:pt x="4854" y="17009"/>
                    </a:lnTo>
                    <a:cubicBezTo>
                      <a:pt x="4281" y="16820"/>
                      <a:pt x="3681" y="16670"/>
                      <a:pt x="3109" y="16482"/>
                    </a:cubicBezTo>
                    <a:cubicBezTo>
                      <a:pt x="2863" y="16218"/>
                      <a:pt x="2645" y="15917"/>
                      <a:pt x="2400" y="15654"/>
                    </a:cubicBezTo>
                    <a:cubicBezTo>
                      <a:pt x="2345" y="15466"/>
                      <a:pt x="2290" y="15315"/>
                      <a:pt x="2236" y="15127"/>
                    </a:cubicBezTo>
                    <a:lnTo>
                      <a:pt x="2236" y="14751"/>
                    </a:lnTo>
                    <a:cubicBezTo>
                      <a:pt x="2290" y="14638"/>
                      <a:pt x="2345" y="14563"/>
                      <a:pt x="2400" y="14450"/>
                    </a:cubicBezTo>
                    <a:lnTo>
                      <a:pt x="2509" y="14299"/>
                    </a:lnTo>
                    <a:lnTo>
                      <a:pt x="2563" y="14299"/>
                    </a:lnTo>
                    <a:cubicBezTo>
                      <a:pt x="2509" y="14111"/>
                      <a:pt x="2454" y="13960"/>
                      <a:pt x="2400" y="13772"/>
                    </a:cubicBezTo>
                    <a:cubicBezTo>
                      <a:pt x="2481" y="13735"/>
                      <a:pt x="2536" y="13659"/>
                      <a:pt x="2618" y="13622"/>
                    </a:cubicBezTo>
                    <a:cubicBezTo>
                      <a:pt x="2590" y="13584"/>
                      <a:pt x="2590" y="13509"/>
                      <a:pt x="2563" y="13471"/>
                    </a:cubicBezTo>
                    <a:cubicBezTo>
                      <a:pt x="2536" y="13434"/>
                      <a:pt x="2536" y="13358"/>
                      <a:pt x="2509" y="13321"/>
                    </a:cubicBezTo>
                    <a:lnTo>
                      <a:pt x="2509" y="13170"/>
                    </a:lnTo>
                    <a:lnTo>
                      <a:pt x="2454" y="13095"/>
                    </a:lnTo>
                    <a:lnTo>
                      <a:pt x="2454" y="13020"/>
                    </a:lnTo>
                    <a:cubicBezTo>
                      <a:pt x="2427" y="12982"/>
                      <a:pt x="2427" y="12907"/>
                      <a:pt x="2400" y="12869"/>
                    </a:cubicBezTo>
                    <a:lnTo>
                      <a:pt x="2345" y="12794"/>
                    </a:lnTo>
                    <a:cubicBezTo>
                      <a:pt x="2318" y="12756"/>
                      <a:pt x="2263" y="12756"/>
                      <a:pt x="2236" y="12719"/>
                    </a:cubicBezTo>
                    <a:cubicBezTo>
                      <a:pt x="2181" y="12681"/>
                      <a:pt x="2127" y="12681"/>
                      <a:pt x="2072" y="12643"/>
                    </a:cubicBezTo>
                    <a:lnTo>
                      <a:pt x="1963" y="12643"/>
                    </a:lnTo>
                    <a:cubicBezTo>
                      <a:pt x="1909" y="12606"/>
                      <a:pt x="1854" y="12606"/>
                      <a:pt x="1800" y="12568"/>
                    </a:cubicBezTo>
                    <a:cubicBezTo>
                      <a:pt x="1772" y="12531"/>
                      <a:pt x="1718" y="12531"/>
                      <a:pt x="1690" y="12493"/>
                    </a:cubicBezTo>
                    <a:lnTo>
                      <a:pt x="1581" y="12342"/>
                    </a:lnTo>
                    <a:cubicBezTo>
                      <a:pt x="1500" y="12380"/>
                      <a:pt x="1445" y="12380"/>
                      <a:pt x="1363" y="12418"/>
                    </a:cubicBezTo>
                    <a:cubicBezTo>
                      <a:pt x="1172" y="12455"/>
                      <a:pt x="1009" y="12455"/>
                      <a:pt x="818" y="12493"/>
                    </a:cubicBezTo>
                    <a:cubicBezTo>
                      <a:pt x="790" y="12267"/>
                      <a:pt x="790" y="12041"/>
                      <a:pt x="763" y="11816"/>
                    </a:cubicBezTo>
                    <a:lnTo>
                      <a:pt x="600" y="11590"/>
                    </a:lnTo>
                    <a:cubicBezTo>
                      <a:pt x="572" y="11552"/>
                      <a:pt x="572" y="11477"/>
                      <a:pt x="545" y="11439"/>
                    </a:cubicBezTo>
                    <a:cubicBezTo>
                      <a:pt x="518" y="11402"/>
                      <a:pt x="518" y="11326"/>
                      <a:pt x="490" y="11289"/>
                    </a:cubicBezTo>
                    <a:cubicBezTo>
                      <a:pt x="463" y="11213"/>
                      <a:pt x="463" y="11138"/>
                      <a:pt x="436" y="11063"/>
                    </a:cubicBezTo>
                    <a:lnTo>
                      <a:pt x="436" y="10912"/>
                    </a:lnTo>
                    <a:cubicBezTo>
                      <a:pt x="409" y="10875"/>
                      <a:pt x="409" y="10800"/>
                      <a:pt x="381" y="10762"/>
                    </a:cubicBezTo>
                    <a:lnTo>
                      <a:pt x="272" y="10611"/>
                    </a:lnTo>
                    <a:lnTo>
                      <a:pt x="163" y="10611"/>
                    </a:lnTo>
                    <a:lnTo>
                      <a:pt x="109" y="10536"/>
                    </a:lnTo>
                    <a:lnTo>
                      <a:pt x="54" y="10536"/>
                    </a:lnTo>
                    <a:cubicBezTo>
                      <a:pt x="27" y="10498"/>
                      <a:pt x="27" y="10423"/>
                      <a:pt x="0" y="10386"/>
                    </a:cubicBezTo>
                    <a:lnTo>
                      <a:pt x="0" y="9934"/>
                    </a:lnTo>
                    <a:cubicBezTo>
                      <a:pt x="27" y="9896"/>
                      <a:pt x="27" y="9821"/>
                      <a:pt x="54" y="9783"/>
                    </a:cubicBezTo>
                    <a:cubicBezTo>
                      <a:pt x="81" y="9746"/>
                      <a:pt x="81" y="9671"/>
                      <a:pt x="109" y="9633"/>
                    </a:cubicBezTo>
                    <a:cubicBezTo>
                      <a:pt x="136" y="9595"/>
                      <a:pt x="190" y="9595"/>
                      <a:pt x="218" y="9558"/>
                    </a:cubicBezTo>
                    <a:cubicBezTo>
                      <a:pt x="245" y="9520"/>
                      <a:pt x="300" y="9520"/>
                      <a:pt x="327" y="9482"/>
                    </a:cubicBezTo>
                    <a:lnTo>
                      <a:pt x="490" y="9482"/>
                    </a:lnTo>
                    <a:cubicBezTo>
                      <a:pt x="572" y="9520"/>
                      <a:pt x="681" y="9520"/>
                      <a:pt x="763" y="9558"/>
                    </a:cubicBezTo>
                    <a:cubicBezTo>
                      <a:pt x="872" y="9445"/>
                      <a:pt x="981" y="9370"/>
                      <a:pt x="1090" y="9257"/>
                    </a:cubicBezTo>
                    <a:lnTo>
                      <a:pt x="1200" y="9106"/>
                    </a:lnTo>
                    <a:lnTo>
                      <a:pt x="1309" y="9106"/>
                    </a:lnTo>
                    <a:cubicBezTo>
                      <a:pt x="1363" y="9068"/>
                      <a:pt x="1418" y="9068"/>
                      <a:pt x="1472" y="9031"/>
                    </a:cubicBezTo>
                    <a:lnTo>
                      <a:pt x="1636" y="9031"/>
                    </a:lnTo>
                    <a:cubicBezTo>
                      <a:pt x="1663" y="8993"/>
                      <a:pt x="1718" y="8993"/>
                      <a:pt x="1745" y="8956"/>
                    </a:cubicBezTo>
                    <a:cubicBezTo>
                      <a:pt x="1800" y="8918"/>
                      <a:pt x="1854" y="8918"/>
                      <a:pt x="1909" y="8880"/>
                    </a:cubicBezTo>
                    <a:lnTo>
                      <a:pt x="2018" y="8730"/>
                    </a:lnTo>
                    <a:cubicBezTo>
                      <a:pt x="2045" y="8655"/>
                      <a:pt x="2100" y="8579"/>
                      <a:pt x="2127" y="8504"/>
                    </a:cubicBezTo>
                    <a:cubicBezTo>
                      <a:pt x="2154" y="8429"/>
                      <a:pt x="2154" y="8354"/>
                      <a:pt x="2181" y="8278"/>
                    </a:cubicBezTo>
                    <a:lnTo>
                      <a:pt x="2236" y="8203"/>
                    </a:lnTo>
                    <a:lnTo>
                      <a:pt x="2236" y="8128"/>
                    </a:lnTo>
                    <a:cubicBezTo>
                      <a:pt x="2263" y="8090"/>
                      <a:pt x="2263" y="8015"/>
                      <a:pt x="2290" y="7977"/>
                    </a:cubicBezTo>
                    <a:lnTo>
                      <a:pt x="2290" y="7601"/>
                    </a:lnTo>
                    <a:lnTo>
                      <a:pt x="2181" y="7601"/>
                    </a:lnTo>
                    <a:cubicBezTo>
                      <a:pt x="2154" y="7563"/>
                      <a:pt x="2154" y="7488"/>
                      <a:pt x="2127" y="7450"/>
                    </a:cubicBezTo>
                    <a:lnTo>
                      <a:pt x="2072" y="7375"/>
                    </a:lnTo>
                    <a:cubicBezTo>
                      <a:pt x="2045" y="7337"/>
                      <a:pt x="2045" y="7262"/>
                      <a:pt x="2018" y="7225"/>
                    </a:cubicBezTo>
                    <a:lnTo>
                      <a:pt x="2018" y="6999"/>
                    </a:lnTo>
                    <a:cubicBezTo>
                      <a:pt x="2072" y="6961"/>
                      <a:pt x="2127" y="6961"/>
                      <a:pt x="2181" y="6924"/>
                    </a:cubicBezTo>
                    <a:cubicBezTo>
                      <a:pt x="2209" y="6886"/>
                      <a:pt x="2263" y="6886"/>
                      <a:pt x="2290" y="6848"/>
                    </a:cubicBezTo>
                    <a:lnTo>
                      <a:pt x="2345" y="6848"/>
                    </a:lnTo>
                    <a:lnTo>
                      <a:pt x="2454" y="6698"/>
                    </a:lnTo>
                    <a:lnTo>
                      <a:pt x="2454" y="6472"/>
                    </a:lnTo>
                    <a:lnTo>
                      <a:pt x="2563" y="6472"/>
                    </a:lnTo>
                    <a:cubicBezTo>
                      <a:pt x="2590" y="6434"/>
                      <a:pt x="2645" y="6434"/>
                      <a:pt x="2672" y="6397"/>
                    </a:cubicBezTo>
                    <a:lnTo>
                      <a:pt x="2781" y="6397"/>
                    </a:lnTo>
                    <a:cubicBezTo>
                      <a:pt x="2809" y="6359"/>
                      <a:pt x="2863" y="6359"/>
                      <a:pt x="2890" y="6321"/>
                    </a:cubicBezTo>
                    <a:lnTo>
                      <a:pt x="3000" y="6171"/>
                    </a:lnTo>
                    <a:cubicBezTo>
                      <a:pt x="3027" y="6096"/>
                      <a:pt x="3027" y="6020"/>
                      <a:pt x="3054" y="5945"/>
                    </a:cubicBezTo>
                    <a:cubicBezTo>
                      <a:pt x="3081" y="5870"/>
                      <a:pt x="3136" y="5795"/>
                      <a:pt x="3163" y="5719"/>
                    </a:cubicBezTo>
                    <a:lnTo>
                      <a:pt x="3163" y="5343"/>
                    </a:lnTo>
                    <a:cubicBezTo>
                      <a:pt x="3190" y="5268"/>
                      <a:pt x="3245" y="5193"/>
                      <a:pt x="3272" y="5117"/>
                    </a:cubicBezTo>
                    <a:cubicBezTo>
                      <a:pt x="3300" y="5080"/>
                      <a:pt x="3354" y="5080"/>
                      <a:pt x="3381" y="5042"/>
                    </a:cubicBezTo>
                    <a:cubicBezTo>
                      <a:pt x="3409" y="5004"/>
                      <a:pt x="3463" y="5004"/>
                      <a:pt x="3490" y="4967"/>
                    </a:cubicBezTo>
                    <a:cubicBezTo>
                      <a:pt x="3545" y="4929"/>
                      <a:pt x="3600" y="4929"/>
                      <a:pt x="3654" y="4891"/>
                    </a:cubicBezTo>
                    <a:lnTo>
                      <a:pt x="3818" y="4891"/>
                    </a:lnTo>
                    <a:cubicBezTo>
                      <a:pt x="3845" y="4854"/>
                      <a:pt x="3900" y="4854"/>
                      <a:pt x="3927" y="4816"/>
                    </a:cubicBezTo>
                    <a:cubicBezTo>
                      <a:pt x="3954" y="4779"/>
                      <a:pt x="3954" y="4703"/>
                      <a:pt x="3981" y="4666"/>
                    </a:cubicBezTo>
                    <a:cubicBezTo>
                      <a:pt x="4009" y="4628"/>
                      <a:pt x="4009" y="4553"/>
                      <a:pt x="4036" y="4515"/>
                    </a:cubicBezTo>
                    <a:cubicBezTo>
                      <a:pt x="4063" y="4440"/>
                      <a:pt x="4063" y="4365"/>
                      <a:pt x="4090" y="4289"/>
                    </a:cubicBezTo>
                    <a:lnTo>
                      <a:pt x="4200" y="4139"/>
                    </a:lnTo>
                    <a:cubicBezTo>
                      <a:pt x="4227" y="4064"/>
                      <a:pt x="4281" y="3988"/>
                      <a:pt x="4309" y="3913"/>
                    </a:cubicBezTo>
                    <a:cubicBezTo>
                      <a:pt x="4363" y="3875"/>
                      <a:pt x="4418" y="3875"/>
                      <a:pt x="4472" y="3838"/>
                    </a:cubicBezTo>
                    <a:cubicBezTo>
                      <a:pt x="4554" y="3800"/>
                      <a:pt x="4609" y="3800"/>
                      <a:pt x="4690" y="3763"/>
                    </a:cubicBezTo>
                    <a:lnTo>
                      <a:pt x="4800" y="3763"/>
                    </a:lnTo>
                    <a:lnTo>
                      <a:pt x="4909" y="3612"/>
                    </a:lnTo>
                    <a:lnTo>
                      <a:pt x="4909" y="3236"/>
                    </a:lnTo>
                    <a:cubicBezTo>
                      <a:pt x="4936" y="3198"/>
                      <a:pt x="4936" y="3123"/>
                      <a:pt x="4963" y="3085"/>
                    </a:cubicBezTo>
                    <a:cubicBezTo>
                      <a:pt x="4990" y="3048"/>
                      <a:pt x="5045" y="3048"/>
                      <a:pt x="5072" y="3010"/>
                    </a:cubicBezTo>
                    <a:lnTo>
                      <a:pt x="5181" y="2859"/>
                    </a:lnTo>
                    <a:cubicBezTo>
                      <a:pt x="5209" y="2822"/>
                      <a:pt x="5263" y="2822"/>
                      <a:pt x="5290" y="2784"/>
                    </a:cubicBezTo>
                    <a:lnTo>
                      <a:pt x="5890" y="2784"/>
                    </a:lnTo>
                    <a:cubicBezTo>
                      <a:pt x="5700" y="2935"/>
                      <a:pt x="5481" y="3085"/>
                      <a:pt x="5290" y="3236"/>
                    </a:cubicBez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32" name="AutoShape 186">
                <a:extLst>
                  <a:ext uri="{FF2B5EF4-FFF2-40B4-BE49-F238E27FC236}">
                    <a16:creationId xmlns:a16="http://schemas.microsoft.com/office/drawing/2014/main" id="{4F20B4A6-BDB6-4D1C-BC85-7000AB75D0E4}"/>
                  </a:ext>
                </a:extLst>
              </p:cNvPr>
              <p:cNvSpPr>
                <a:spLocks/>
              </p:cNvSpPr>
              <p:nvPr/>
            </p:nvSpPr>
            <p:spPr bwMode="auto">
              <a:xfrm>
                <a:off x="1224168" y="1911284"/>
                <a:ext cx="98937" cy="74203"/>
              </a:xfrm>
              <a:custGeom>
                <a:avLst/>
                <a:gdLst>
                  <a:gd name="T0" fmla="*/ 49469 w 21600"/>
                  <a:gd name="T1" fmla="*/ 37102 h 21600"/>
                  <a:gd name="T2" fmla="*/ 49469 w 21600"/>
                  <a:gd name="T3" fmla="*/ 37102 h 21600"/>
                  <a:gd name="T4" fmla="*/ 49469 w 21600"/>
                  <a:gd name="T5" fmla="*/ 37102 h 21600"/>
                  <a:gd name="T6" fmla="*/ 49469 w 21600"/>
                  <a:gd name="T7" fmla="*/ 3710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635" y="13885"/>
                    </a:moveTo>
                    <a:lnTo>
                      <a:pt x="635" y="12342"/>
                    </a:lnTo>
                    <a:lnTo>
                      <a:pt x="0" y="8485"/>
                    </a:lnTo>
                    <a:lnTo>
                      <a:pt x="635" y="3857"/>
                    </a:lnTo>
                    <a:lnTo>
                      <a:pt x="3176" y="1542"/>
                    </a:lnTo>
                    <a:lnTo>
                      <a:pt x="3176" y="771"/>
                    </a:lnTo>
                    <a:lnTo>
                      <a:pt x="4447" y="771"/>
                    </a:lnTo>
                    <a:lnTo>
                      <a:pt x="5082" y="0"/>
                    </a:lnTo>
                    <a:lnTo>
                      <a:pt x="6988" y="0"/>
                    </a:lnTo>
                    <a:lnTo>
                      <a:pt x="10800" y="1542"/>
                    </a:lnTo>
                    <a:lnTo>
                      <a:pt x="13341" y="3857"/>
                    </a:lnTo>
                    <a:lnTo>
                      <a:pt x="13976" y="3085"/>
                    </a:lnTo>
                    <a:lnTo>
                      <a:pt x="19058" y="3085"/>
                    </a:lnTo>
                    <a:lnTo>
                      <a:pt x="20329" y="3857"/>
                    </a:lnTo>
                    <a:lnTo>
                      <a:pt x="20964" y="4628"/>
                    </a:lnTo>
                    <a:lnTo>
                      <a:pt x="21599" y="6171"/>
                    </a:lnTo>
                    <a:lnTo>
                      <a:pt x="21599" y="6942"/>
                    </a:lnTo>
                    <a:lnTo>
                      <a:pt x="20964" y="8485"/>
                    </a:lnTo>
                    <a:lnTo>
                      <a:pt x="20964" y="10028"/>
                    </a:lnTo>
                    <a:lnTo>
                      <a:pt x="20329" y="11571"/>
                    </a:lnTo>
                    <a:lnTo>
                      <a:pt x="20329" y="13114"/>
                    </a:lnTo>
                    <a:lnTo>
                      <a:pt x="17152" y="14657"/>
                    </a:lnTo>
                    <a:lnTo>
                      <a:pt x="15882" y="16200"/>
                    </a:lnTo>
                    <a:lnTo>
                      <a:pt x="14611" y="16200"/>
                    </a:lnTo>
                    <a:lnTo>
                      <a:pt x="13341" y="20057"/>
                    </a:lnTo>
                    <a:lnTo>
                      <a:pt x="7623" y="21600"/>
                    </a:lnTo>
                    <a:lnTo>
                      <a:pt x="635" y="13885"/>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33" name="AutoShape 187">
                <a:extLst>
                  <a:ext uri="{FF2B5EF4-FFF2-40B4-BE49-F238E27FC236}">
                    <a16:creationId xmlns:a16="http://schemas.microsoft.com/office/drawing/2014/main" id="{4DAD7E11-1336-4673-9A2C-57EBE09498C5}"/>
                  </a:ext>
                </a:extLst>
              </p:cNvPr>
              <p:cNvSpPr>
                <a:spLocks/>
              </p:cNvSpPr>
              <p:nvPr/>
            </p:nvSpPr>
            <p:spPr bwMode="auto">
              <a:xfrm>
                <a:off x="1739954" y="1548223"/>
                <a:ext cx="51448" cy="58302"/>
              </a:xfrm>
              <a:custGeom>
                <a:avLst/>
                <a:gdLst>
                  <a:gd name="T0" fmla="*/ 25724 w 21600"/>
                  <a:gd name="T1" fmla="*/ 29151 h 21600"/>
                  <a:gd name="T2" fmla="*/ 25724 w 21600"/>
                  <a:gd name="T3" fmla="*/ 29151 h 21600"/>
                  <a:gd name="T4" fmla="*/ 25724 w 21600"/>
                  <a:gd name="T5" fmla="*/ 29151 h 21600"/>
                  <a:gd name="T6" fmla="*/ 25724 w 21600"/>
                  <a:gd name="T7" fmla="*/ 291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600" y="0"/>
                    </a:moveTo>
                    <a:lnTo>
                      <a:pt x="3600" y="981"/>
                    </a:lnTo>
                    <a:lnTo>
                      <a:pt x="1200" y="1963"/>
                    </a:lnTo>
                    <a:lnTo>
                      <a:pt x="0" y="2945"/>
                    </a:lnTo>
                    <a:lnTo>
                      <a:pt x="0" y="4909"/>
                    </a:lnTo>
                    <a:lnTo>
                      <a:pt x="1200" y="5890"/>
                    </a:lnTo>
                    <a:lnTo>
                      <a:pt x="2400" y="7854"/>
                    </a:lnTo>
                    <a:lnTo>
                      <a:pt x="4800" y="9818"/>
                    </a:lnTo>
                    <a:lnTo>
                      <a:pt x="6000" y="11781"/>
                    </a:lnTo>
                    <a:lnTo>
                      <a:pt x="8400" y="13745"/>
                    </a:lnTo>
                    <a:lnTo>
                      <a:pt x="9600" y="15709"/>
                    </a:lnTo>
                    <a:lnTo>
                      <a:pt x="9600" y="18654"/>
                    </a:lnTo>
                    <a:lnTo>
                      <a:pt x="10800" y="19636"/>
                    </a:lnTo>
                    <a:lnTo>
                      <a:pt x="10800" y="20618"/>
                    </a:lnTo>
                    <a:lnTo>
                      <a:pt x="13200" y="21599"/>
                    </a:lnTo>
                    <a:lnTo>
                      <a:pt x="15600" y="21599"/>
                    </a:lnTo>
                    <a:lnTo>
                      <a:pt x="18000" y="20618"/>
                    </a:lnTo>
                    <a:lnTo>
                      <a:pt x="20400" y="18654"/>
                    </a:lnTo>
                    <a:lnTo>
                      <a:pt x="20400" y="7854"/>
                    </a:lnTo>
                    <a:lnTo>
                      <a:pt x="21599" y="6872"/>
                    </a:lnTo>
                    <a:lnTo>
                      <a:pt x="20400" y="6872"/>
                    </a:lnTo>
                    <a:lnTo>
                      <a:pt x="19200" y="5890"/>
                    </a:lnTo>
                    <a:lnTo>
                      <a:pt x="16800" y="4909"/>
                    </a:lnTo>
                    <a:lnTo>
                      <a:pt x="14400" y="2945"/>
                    </a:lnTo>
                    <a:lnTo>
                      <a:pt x="12000" y="1963"/>
                    </a:lnTo>
                    <a:lnTo>
                      <a:pt x="7200" y="1963"/>
                    </a:lnTo>
                    <a:lnTo>
                      <a:pt x="6000" y="981"/>
                    </a:lnTo>
                    <a:lnTo>
                      <a:pt x="4800" y="981"/>
                    </a:lnTo>
                    <a:lnTo>
                      <a:pt x="360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34" name="AutoShape 188">
                <a:extLst>
                  <a:ext uri="{FF2B5EF4-FFF2-40B4-BE49-F238E27FC236}">
                    <a16:creationId xmlns:a16="http://schemas.microsoft.com/office/drawing/2014/main" id="{CB94FC3F-52A6-4454-94D5-8D9BB6BFA0EA}"/>
                  </a:ext>
                </a:extLst>
              </p:cNvPr>
              <p:cNvSpPr>
                <a:spLocks/>
              </p:cNvSpPr>
              <p:nvPr/>
            </p:nvSpPr>
            <p:spPr bwMode="auto">
              <a:xfrm>
                <a:off x="1757103" y="1386568"/>
                <a:ext cx="209746" cy="161656"/>
              </a:xfrm>
              <a:custGeom>
                <a:avLst/>
                <a:gdLst>
                  <a:gd name="T0" fmla="*/ 104873 w 21600"/>
                  <a:gd name="T1" fmla="*/ 80828 h 21600"/>
                  <a:gd name="T2" fmla="*/ 104873 w 21600"/>
                  <a:gd name="T3" fmla="*/ 80828 h 21600"/>
                  <a:gd name="T4" fmla="*/ 104873 w 21600"/>
                  <a:gd name="T5" fmla="*/ 80828 h 21600"/>
                  <a:gd name="T6" fmla="*/ 104873 w 21600"/>
                  <a:gd name="T7" fmla="*/ 8082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00" y="18767"/>
                    </a:moveTo>
                    <a:lnTo>
                      <a:pt x="0" y="20183"/>
                    </a:lnTo>
                    <a:lnTo>
                      <a:pt x="2100" y="20891"/>
                    </a:lnTo>
                    <a:lnTo>
                      <a:pt x="3300" y="20183"/>
                    </a:lnTo>
                    <a:lnTo>
                      <a:pt x="5700" y="19475"/>
                    </a:lnTo>
                    <a:lnTo>
                      <a:pt x="8700" y="18767"/>
                    </a:lnTo>
                    <a:lnTo>
                      <a:pt x="9300" y="20891"/>
                    </a:lnTo>
                    <a:lnTo>
                      <a:pt x="9300" y="21245"/>
                    </a:lnTo>
                    <a:lnTo>
                      <a:pt x="9900" y="21245"/>
                    </a:lnTo>
                    <a:lnTo>
                      <a:pt x="10200" y="21599"/>
                    </a:lnTo>
                    <a:lnTo>
                      <a:pt x="11100" y="21245"/>
                    </a:lnTo>
                    <a:lnTo>
                      <a:pt x="11700" y="20537"/>
                    </a:lnTo>
                    <a:lnTo>
                      <a:pt x="12300" y="20183"/>
                    </a:lnTo>
                    <a:lnTo>
                      <a:pt x="12600" y="19475"/>
                    </a:lnTo>
                    <a:lnTo>
                      <a:pt x="12900" y="19475"/>
                    </a:lnTo>
                    <a:lnTo>
                      <a:pt x="15000" y="18767"/>
                    </a:lnTo>
                    <a:lnTo>
                      <a:pt x="15300" y="18413"/>
                    </a:lnTo>
                    <a:lnTo>
                      <a:pt x="15600" y="18413"/>
                    </a:lnTo>
                    <a:lnTo>
                      <a:pt x="15899" y="17704"/>
                    </a:lnTo>
                    <a:lnTo>
                      <a:pt x="16800" y="17350"/>
                    </a:lnTo>
                    <a:lnTo>
                      <a:pt x="18000" y="15934"/>
                    </a:lnTo>
                    <a:lnTo>
                      <a:pt x="18600" y="15580"/>
                    </a:lnTo>
                    <a:lnTo>
                      <a:pt x="18900" y="14872"/>
                    </a:lnTo>
                    <a:lnTo>
                      <a:pt x="19500" y="14163"/>
                    </a:lnTo>
                    <a:lnTo>
                      <a:pt x="20700" y="11331"/>
                    </a:lnTo>
                    <a:lnTo>
                      <a:pt x="20700" y="9206"/>
                    </a:lnTo>
                    <a:lnTo>
                      <a:pt x="20400" y="8498"/>
                    </a:lnTo>
                    <a:lnTo>
                      <a:pt x="20400" y="7436"/>
                    </a:lnTo>
                    <a:lnTo>
                      <a:pt x="21000" y="6727"/>
                    </a:lnTo>
                    <a:lnTo>
                      <a:pt x="21599" y="5311"/>
                    </a:lnTo>
                    <a:lnTo>
                      <a:pt x="21599" y="3540"/>
                    </a:lnTo>
                    <a:lnTo>
                      <a:pt x="21300" y="2478"/>
                    </a:lnTo>
                    <a:lnTo>
                      <a:pt x="21300" y="1416"/>
                    </a:lnTo>
                    <a:lnTo>
                      <a:pt x="21000" y="708"/>
                    </a:lnTo>
                    <a:lnTo>
                      <a:pt x="21000" y="0"/>
                    </a:lnTo>
                    <a:lnTo>
                      <a:pt x="20400" y="0"/>
                    </a:lnTo>
                    <a:lnTo>
                      <a:pt x="19800" y="354"/>
                    </a:lnTo>
                    <a:lnTo>
                      <a:pt x="18900" y="708"/>
                    </a:lnTo>
                    <a:lnTo>
                      <a:pt x="17700" y="2124"/>
                    </a:lnTo>
                    <a:lnTo>
                      <a:pt x="17400" y="3186"/>
                    </a:lnTo>
                    <a:lnTo>
                      <a:pt x="17100" y="4603"/>
                    </a:lnTo>
                    <a:lnTo>
                      <a:pt x="17100" y="5665"/>
                    </a:lnTo>
                    <a:lnTo>
                      <a:pt x="16800" y="6727"/>
                    </a:lnTo>
                    <a:lnTo>
                      <a:pt x="16800" y="7790"/>
                    </a:lnTo>
                    <a:lnTo>
                      <a:pt x="16200" y="8498"/>
                    </a:lnTo>
                    <a:lnTo>
                      <a:pt x="15899" y="9206"/>
                    </a:lnTo>
                    <a:lnTo>
                      <a:pt x="15300" y="10268"/>
                    </a:lnTo>
                    <a:lnTo>
                      <a:pt x="14700" y="10977"/>
                    </a:lnTo>
                    <a:lnTo>
                      <a:pt x="14100" y="12039"/>
                    </a:lnTo>
                    <a:lnTo>
                      <a:pt x="11399" y="14163"/>
                    </a:lnTo>
                    <a:lnTo>
                      <a:pt x="10200" y="15580"/>
                    </a:lnTo>
                    <a:lnTo>
                      <a:pt x="9600" y="15934"/>
                    </a:lnTo>
                    <a:lnTo>
                      <a:pt x="5999" y="15934"/>
                    </a:lnTo>
                    <a:lnTo>
                      <a:pt x="3300" y="16996"/>
                    </a:lnTo>
                    <a:lnTo>
                      <a:pt x="900" y="18767"/>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35" name="AutoShape 189">
                <a:extLst>
                  <a:ext uri="{FF2B5EF4-FFF2-40B4-BE49-F238E27FC236}">
                    <a16:creationId xmlns:a16="http://schemas.microsoft.com/office/drawing/2014/main" id="{666A4BE8-B0EF-4009-83BA-5E501699F1DD}"/>
                  </a:ext>
                </a:extLst>
              </p:cNvPr>
              <p:cNvSpPr>
                <a:spLocks/>
              </p:cNvSpPr>
              <p:nvPr/>
            </p:nvSpPr>
            <p:spPr bwMode="auto">
              <a:xfrm>
                <a:off x="1786125" y="1540272"/>
                <a:ext cx="34298" cy="21202"/>
              </a:xfrm>
              <a:custGeom>
                <a:avLst/>
                <a:gdLst>
                  <a:gd name="T0" fmla="*/ 17149 w 21600"/>
                  <a:gd name="T1" fmla="*/ 10601 h 21600"/>
                  <a:gd name="T2" fmla="*/ 17149 w 21600"/>
                  <a:gd name="T3" fmla="*/ 10601 h 21600"/>
                  <a:gd name="T4" fmla="*/ 17149 w 21600"/>
                  <a:gd name="T5" fmla="*/ 10601 h 21600"/>
                  <a:gd name="T6" fmla="*/ 17149 w 21600"/>
                  <a:gd name="T7" fmla="*/ 1060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200" y="0"/>
                    </a:moveTo>
                    <a:lnTo>
                      <a:pt x="0" y="13500"/>
                    </a:lnTo>
                    <a:lnTo>
                      <a:pt x="7200" y="21600"/>
                    </a:lnTo>
                    <a:lnTo>
                      <a:pt x="16200" y="10800"/>
                    </a:lnTo>
                    <a:lnTo>
                      <a:pt x="21600" y="2699"/>
                    </a:lnTo>
                    <a:lnTo>
                      <a:pt x="720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36" name="AutoShape 190">
                <a:extLst>
                  <a:ext uri="{FF2B5EF4-FFF2-40B4-BE49-F238E27FC236}">
                    <a16:creationId xmlns:a16="http://schemas.microsoft.com/office/drawing/2014/main" id="{FC1A0FF3-DBF8-4AA6-B353-5B03986F3935}"/>
                  </a:ext>
                </a:extLst>
              </p:cNvPr>
              <p:cNvSpPr>
                <a:spLocks/>
              </p:cNvSpPr>
              <p:nvPr/>
            </p:nvSpPr>
            <p:spPr bwMode="auto">
              <a:xfrm>
                <a:off x="1928592" y="1328266"/>
                <a:ext cx="113448" cy="79503"/>
              </a:xfrm>
              <a:custGeom>
                <a:avLst/>
                <a:gdLst>
                  <a:gd name="T0" fmla="*/ 56724 w 21600"/>
                  <a:gd name="T1" fmla="*/ 39752 h 21600"/>
                  <a:gd name="T2" fmla="*/ 56724 w 21600"/>
                  <a:gd name="T3" fmla="*/ 39752 h 21600"/>
                  <a:gd name="T4" fmla="*/ 56724 w 21600"/>
                  <a:gd name="T5" fmla="*/ 39752 h 21600"/>
                  <a:gd name="T6" fmla="*/ 56724 w 21600"/>
                  <a:gd name="T7" fmla="*/ 397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969" y="2159"/>
                    </a:moveTo>
                    <a:lnTo>
                      <a:pt x="8307" y="0"/>
                    </a:lnTo>
                    <a:lnTo>
                      <a:pt x="7753" y="0"/>
                    </a:lnTo>
                    <a:lnTo>
                      <a:pt x="6646" y="1439"/>
                    </a:lnTo>
                    <a:lnTo>
                      <a:pt x="6092" y="4319"/>
                    </a:lnTo>
                    <a:lnTo>
                      <a:pt x="5538" y="6479"/>
                    </a:lnTo>
                    <a:lnTo>
                      <a:pt x="5538" y="9359"/>
                    </a:lnTo>
                    <a:lnTo>
                      <a:pt x="4984" y="10079"/>
                    </a:lnTo>
                    <a:lnTo>
                      <a:pt x="4430" y="11519"/>
                    </a:lnTo>
                    <a:lnTo>
                      <a:pt x="3323" y="12959"/>
                    </a:lnTo>
                    <a:lnTo>
                      <a:pt x="2769" y="15119"/>
                    </a:lnTo>
                    <a:lnTo>
                      <a:pt x="0" y="18719"/>
                    </a:lnTo>
                    <a:lnTo>
                      <a:pt x="0" y="20159"/>
                    </a:lnTo>
                    <a:lnTo>
                      <a:pt x="1107" y="20159"/>
                    </a:lnTo>
                    <a:lnTo>
                      <a:pt x="2215" y="20880"/>
                    </a:lnTo>
                    <a:lnTo>
                      <a:pt x="7199" y="20880"/>
                    </a:lnTo>
                    <a:lnTo>
                      <a:pt x="8307" y="20159"/>
                    </a:lnTo>
                    <a:lnTo>
                      <a:pt x="8861" y="20159"/>
                    </a:lnTo>
                    <a:lnTo>
                      <a:pt x="10523" y="21600"/>
                    </a:lnTo>
                    <a:lnTo>
                      <a:pt x="13292" y="20880"/>
                    </a:lnTo>
                    <a:lnTo>
                      <a:pt x="13846" y="20159"/>
                    </a:lnTo>
                    <a:lnTo>
                      <a:pt x="14399" y="18719"/>
                    </a:lnTo>
                    <a:lnTo>
                      <a:pt x="14953" y="17999"/>
                    </a:lnTo>
                    <a:lnTo>
                      <a:pt x="15507" y="16560"/>
                    </a:lnTo>
                    <a:lnTo>
                      <a:pt x="16615" y="15840"/>
                    </a:lnTo>
                    <a:lnTo>
                      <a:pt x="17723" y="15840"/>
                    </a:lnTo>
                    <a:lnTo>
                      <a:pt x="18276" y="15119"/>
                    </a:lnTo>
                    <a:lnTo>
                      <a:pt x="19384" y="14399"/>
                    </a:lnTo>
                    <a:lnTo>
                      <a:pt x="21600" y="11519"/>
                    </a:lnTo>
                    <a:lnTo>
                      <a:pt x="21600" y="8640"/>
                    </a:lnTo>
                    <a:lnTo>
                      <a:pt x="20492" y="7199"/>
                    </a:lnTo>
                    <a:lnTo>
                      <a:pt x="19384" y="8640"/>
                    </a:lnTo>
                    <a:lnTo>
                      <a:pt x="18276" y="9359"/>
                    </a:lnTo>
                    <a:lnTo>
                      <a:pt x="17169" y="9359"/>
                    </a:lnTo>
                    <a:lnTo>
                      <a:pt x="16061" y="8640"/>
                    </a:lnTo>
                    <a:lnTo>
                      <a:pt x="12738" y="7199"/>
                    </a:lnTo>
                    <a:lnTo>
                      <a:pt x="10523" y="4319"/>
                    </a:lnTo>
                    <a:lnTo>
                      <a:pt x="9969" y="215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37" name="AutoShape 191">
                <a:extLst>
                  <a:ext uri="{FF2B5EF4-FFF2-40B4-BE49-F238E27FC236}">
                    <a16:creationId xmlns:a16="http://schemas.microsoft.com/office/drawing/2014/main" id="{7E20C815-1D08-4B23-9DD9-E593F01F7E48}"/>
                  </a:ext>
                </a:extLst>
              </p:cNvPr>
              <p:cNvSpPr>
                <a:spLocks/>
              </p:cNvSpPr>
              <p:nvPr/>
            </p:nvSpPr>
            <p:spPr bwMode="auto">
              <a:xfrm>
                <a:off x="705743" y="1513772"/>
                <a:ext cx="116086" cy="45052"/>
              </a:xfrm>
              <a:custGeom>
                <a:avLst/>
                <a:gdLst>
                  <a:gd name="T0" fmla="*/ 58043 w 21600"/>
                  <a:gd name="T1" fmla="*/ 22526 h 21600"/>
                  <a:gd name="T2" fmla="*/ 58043 w 21600"/>
                  <a:gd name="T3" fmla="*/ 22526 h 21600"/>
                  <a:gd name="T4" fmla="*/ 58043 w 21600"/>
                  <a:gd name="T5" fmla="*/ 22526 h 21600"/>
                  <a:gd name="T6" fmla="*/ 58043 w 21600"/>
                  <a:gd name="T7" fmla="*/ 225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660" y="0"/>
                    </a:moveTo>
                    <a:lnTo>
                      <a:pt x="14039" y="1270"/>
                    </a:lnTo>
                    <a:lnTo>
                      <a:pt x="4319" y="1270"/>
                    </a:lnTo>
                    <a:lnTo>
                      <a:pt x="0" y="10164"/>
                    </a:lnTo>
                    <a:lnTo>
                      <a:pt x="0" y="13976"/>
                    </a:lnTo>
                    <a:lnTo>
                      <a:pt x="539" y="15247"/>
                    </a:lnTo>
                    <a:lnTo>
                      <a:pt x="539" y="17788"/>
                    </a:lnTo>
                    <a:lnTo>
                      <a:pt x="1079" y="19058"/>
                    </a:lnTo>
                    <a:lnTo>
                      <a:pt x="2159" y="19058"/>
                    </a:lnTo>
                    <a:lnTo>
                      <a:pt x="3240" y="17788"/>
                    </a:lnTo>
                    <a:lnTo>
                      <a:pt x="4319" y="17788"/>
                    </a:lnTo>
                    <a:lnTo>
                      <a:pt x="5399" y="19058"/>
                    </a:lnTo>
                    <a:lnTo>
                      <a:pt x="7019" y="21599"/>
                    </a:lnTo>
                    <a:lnTo>
                      <a:pt x="7019" y="20329"/>
                    </a:lnTo>
                    <a:lnTo>
                      <a:pt x="8100" y="17788"/>
                    </a:lnTo>
                    <a:lnTo>
                      <a:pt x="10800" y="16517"/>
                    </a:lnTo>
                    <a:lnTo>
                      <a:pt x="15660" y="15247"/>
                    </a:lnTo>
                    <a:lnTo>
                      <a:pt x="15660" y="12705"/>
                    </a:lnTo>
                    <a:lnTo>
                      <a:pt x="16200" y="10164"/>
                    </a:lnTo>
                    <a:lnTo>
                      <a:pt x="16739" y="8894"/>
                    </a:lnTo>
                    <a:lnTo>
                      <a:pt x="17820" y="7623"/>
                    </a:lnTo>
                    <a:lnTo>
                      <a:pt x="19439" y="6352"/>
                    </a:lnTo>
                    <a:lnTo>
                      <a:pt x="21600" y="6352"/>
                    </a:lnTo>
                    <a:lnTo>
                      <a:pt x="21059" y="5082"/>
                    </a:lnTo>
                    <a:lnTo>
                      <a:pt x="18900" y="5082"/>
                    </a:lnTo>
                    <a:lnTo>
                      <a:pt x="17279" y="3811"/>
                    </a:lnTo>
                    <a:lnTo>
                      <a:pt x="16200" y="2541"/>
                    </a:lnTo>
                    <a:lnTo>
                      <a:pt x="15660" y="0"/>
                    </a:lnTo>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38" name="AutoShape 192">
                <a:extLst>
                  <a:ext uri="{FF2B5EF4-FFF2-40B4-BE49-F238E27FC236}">
                    <a16:creationId xmlns:a16="http://schemas.microsoft.com/office/drawing/2014/main" id="{D74F81CA-11BA-4611-B4BD-3F7A4C2E1162}"/>
                  </a:ext>
                </a:extLst>
              </p:cNvPr>
              <p:cNvSpPr>
                <a:spLocks/>
              </p:cNvSpPr>
              <p:nvPr/>
            </p:nvSpPr>
            <p:spPr bwMode="auto">
              <a:xfrm>
                <a:off x="705743" y="1513772"/>
                <a:ext cx="116086" cy="45052"/>
              </a:xfrm>
              <a:custGeom>
                <a:avLst/>
                <a:gdLst>
                  <a:gd name="T0" fmla="*/ 58043 w 21600"/>
                  <a:gd name="T1" fmla="*/ 22526 h 21600"/>
                  <a:gd name="T2" fmla="*/ 58043 w 21600"/>
                  <a:gd name="T3" fmla="*/ 22526 h 21600"/>
                  <a:gd name="T4" fmla="*/ 58043 w 21600"/>
                  <a:gd name="T5" fmla="*/ 22526 h 21600"/>
                  <a:gd name="T6" fmla="*/ 58043 w 21600"/>
                  <a:gd name="T7" fmla="*/ 225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120" y="0"/>
                    </a:moveTo>
                    <a:lnTo>
                      <a:pt x="13499" y="1270"/>
                    </a:lnTo>
                    <a:lnTo>
                      <a:pt x="4319" y="1270"/>
                    </a:lnTo>
                    <a:lnTo>
                      <a:pt x="0" y="10164"/>
                    </a:lnTo>
                    <a:lnTo>
                      <a:pt x="0" y="13976"/>
                    </a:lnTo>
                    <a:lnTo>
                      <a:pt x="539" y="15247"/>
                    </a:lnTo>
                    <a:lnTo>
                      <a:pt x="539" y="17788"/>
                    </a:lnTo>
                    <a:lnTo>
                      <a:pt x="1079" y="19058"/>
                    </a:lnTo>
                    <a:lnTo>
                      <a:pt x="2159" y="19058"/>
                    </a:lnTo>
                    <a:lnTo>
                      <a:pt x="3240" y="17788"/>
                    </a:lnTo>
                    <a:lnTo>
                      <a:pt x="4319" y="17788"/>
                    </a:lnTo>
                    <a:lnTo>
                      <a:pt x="5399" y="19058"/>
                    </a:lnTo>
                    <a:lnTo>
                      <a:pt x="7019" y="21599"/>
                    </a:lnTo>
                    <a:lnTo>
                      <a:pt x="7019" y="20329"/>
                    </a:lnTo>
                    <a:lnTo>
                      <a:pt x="8100" y="17788"/>
                    </a:lnTo>
                    <a:lnTo>
                      <a:pt x="10800" y="16517"/>
                    </a:lnTo>
                    <a:lnTo>
                      <a:pt x="15660" y="15247"/>
                    </a:lnTo>
                    <a:lnTo>
                      <a:pt x="15660" y="12705"/>
                    </a:lnTo>
                    <a:lnTo>
                      <a:pt x="16200" y="10164"/>
                    </a:lnTo>
                    <a:lnTo>
                      <a:pt x="16739" y="8894"/>
                    </a:lnTo>
                    <a:lnTo>
                      <a:pt x="17820" y="7623"/>
                    </a:lnTo>
                    <a:lnTo>
                      <a:pt x="19439" y="6352"/>
                    </a:lnTo>
                    <a:lnTo>
                      <a:pt x="21600" y="6352"/>
                    </a:lnTo>
                    <a:lnTo>
                      <a:pt x="21059" y="5082"/>
                    </a:lnTo>
                    <a:lnTo>
                      <a:pt x="18900" y="5082"/>
                    </a:lnTo>
                    <a:lnTo>
                      <a:pt x="17279" y="3811"/>
                    </a:lnTo>
                    <a:lnTo>
                      <a:pt x="16200" y="2541"/>
                    </a:lnTo>
                    <a:lnTo>
                      <a:pt x="1512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39" name="AutoShape 193">
                <a:extLst>
                  <a:ext uri="{FF2B5EF4-FFF2-40B4-BE49-F238E27FC236}">
                    <a16:creationId xmlns:a16="http://schemas.microsoft.com/office/drawing/2014/main" id="{3CD47A93-7317-4A89-9240-1D5B916DB6E6}"/>
                  </a:ext>
                </a:extLst>
              </p:cNvPr>
              <p:cNvSpPr>
                <a:spLocks/>
              </p:cNvSpPr>
              <p:nvPr/>
            </p:nvSpPr>
            <p:spPr bwMode="auto">
              <a:xfrm>
                <a:off x="313956" y="-1"/>
                <a:ext cx="2544636" cy="1374644"/>
              </a:xfrm>
              <a:custGeom>
                <a:avLst/>
                <a:gdLst>
                  <a:gd name="T0" fmla="*/ 1272318 w 21600"/>
                  <a:gd name="T1" fmla="*/ 688086 h 21588"/>
                  <a:gd name="T2" fmla="*/ 1272318 w 21600"/>
                  <a:gd name="T3" fmla="*/ 688086 h 21588"/>
                  <a:gd name="T4" fmla="*/ 1272318 w 21600"/>
                  <a:gd name="T5" fmla="*/ 688086 h 21588"/>
                  <a:gd name="T6" fmla="*/ 1272318 w 21600"/>
                  <a:gd name="T7" fmla="*/ 688086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42" y="18528"/>
                    </a:moveTo>
                    <a:lnTo>
                      <a:pt x="728" y="18348"/>
                    </a:lnTo>
                    <a:lnTo>
                      <a:pt x="1372" y="18239"/>
                    </a:lnTo>
                    <a:lnTo>
                      <a:pt x="2058" y="17661"/>
                    </a:lnTo>
                    <a:lnTo>
                      <a:pt x="2379" y="17155"/>
                    </a:lnTo>
                    <a:lnTo>
                      <a:pt x="3151" y="17481"/>
                    </a:lnTo>
                    <a:lnTo>
                      <a:pt x="3687" y="17625"/>
                    </a:lnTo>
                    <a:cubicBezTo>
                      <a:pt x="3870" y="16578"/>
                      <a:pt x="3968" y="17627"/>
                      <a:pt x="4108" y="17628"/>
                    </a:cubicBezTo>
                    <a:lnTo>
                      <a:pt x="4672" y="18299"/>
                    </a:lnTo>
                    <a:lnTo>
                      <a:pt x="5882" y="18661"/>
                    </a:lnTo>
                    <a:lnTo>
                      <a:pt x="6025" y="18661"/>
                    </a:lnTo>
                    <a:lnTo>
                      <a:pt x="6139" y="18469"/>
                    </a:lnTo>
                    <a:lnTo>
                      <a:pt x="6423" y="18613"/>
                    </a:lnTo>
                    <a:lnTo>
                      <a:pt x="6594" y="18517"/>
                    </a:lnTo>
                    <a:lnTo>
                      <a:pt x="6907" y="18997"/>
                    </a:lnTo>
                    <a:lnTo>
                      <a:pt x="7050" y="19285"/>
                    </a:lnTo>
                    <a:lnTo>
                      <a:pt x="7221" y="18853"/>
                    </a:lnTo>
                    <a:lnTo>
                      <a:pt x="7221" y="18613"/>
                    </a:lnTo>
                    <a:lnTo>
                      <a:pt x="7363" y="18709"/>
                    </a:lnTo>
                    <a:lnTo>
                      <a:pt x="7648" y="18229"/>
                    </a:lnTo>
                    <a:lnTo>
                      <a:pt x="7876" y="18421"/>
                    </a:lnTo>
                    <a:lnTo>
                      <a:pt x="8132" y="18325"/>
                    </a:lnTo>
                    <a:lnTo>
                      <a:pt x="8360" y="18325"/>
                    </a:lnTo>
                    <a:lnTo>
                      <a:pt x="8787" y="18805"/>
                    </a:lnTo>
                    <a:lnTo>
                      <a:pt x="9157" y="18853"/>
                    </a:lnTo>
                    <a:lnTo>
                      <a:pt x="9527" y="18661"/>
                    </a:lnTo>
                    <a:lnTo>
                      <a:pt x="9698" y="18277"/>
                    </a:lnTo>
                    <a:lnTo>
                      <a:pt x="9840" y="18277"/>
                    </a:lnTo>
                    <a:lnTo>
                      <a:pt x="10410" y="18757"/>
                    </a:lnTo>
                    <a:lnTo>
                      <a:pt x="10637" y="18469"/>
                    </a:lnTo>
                    <a:lnTo>
                      <a:pt x="10666" y="18037"/>
                    </a:lnTo>
                    <a:lnTo>
                      <a:pt x="10808" y="17270"/>
                    </a:lnTo>
                    <a:lnTo>
                      <a:pt x="11121" y="17174"/>
                    </a:lnTo>
                    <a:lnTo>
                      <a:pt x="11378" y="17222"/>
                    </a:lnTo>
                    <a:cubicBezTo>
                      <a:pt x="11554" y="17618"/>
                      <a:pt x="11454" y="17606"/>
                      <a:pt x="11577" y="17606"/>
                    </a:cubicBezTo>
                    <a:lnTo>
                      <a:pt x="11634" y="18037"/>
                    </a:lnTo>
                    <a:lnTo>
                      <a:pt x="11919" y="18757"/>
                    </a:lnTo>
                    <a:lnTo>
                      <a:pt x="12004" y="19141"/>
                    </a:lnTo>
                    <a:lnTo>
                      <a:pt x="12260" y="19093"/>
                    </a:lnTo>
                    <a:lnTo>
                      <a:pt x="12374" y="19333"/>
                    </a:lnTo>
                    <a:lnTo>
                      <a:pt x="12545" y="19573"/>
                    </a:lnTo>
                    <a:lnTo>
                      <a:pt x="12716" y="19477"/>
                    </a:lnTo>
                    <a:lnTo>
                      <a:pt x="12858" y="19045"/>
                    </a:lnTo>
                    <a:lnTo>
                      <a:pt x="13115" y="18805"/>
                    </a:lnTo>
                    <a:lnTo>
                      <a:pt x="13086" y="19237"/>
                    </a:lnTo>
                    <a:lnTo>
                      <a:pt x="12773" y="20148"/>
                    </a:lnTo>
                    <a:lnTo>
                      <a:pt x="12488" y="20724"/>
                    </a:lnTo>
                    <a:lnTo>
                      <a:pt x="12460" y="21108"/>
                    </a:lnTo>
                    <a:lnTo>
                      <a:pt x="12517" y="21348"/>
                    </a:lnTo>
                    <a:lnTo>
                      <a:pt x="12773" y="21587"/>
                    </a:lnTo>
                    <a:lnTo>
                      <a:pt x="13257" y="20580"/>
                    </a:lnTo>
                    <a:lnTo>
                      <a:pt x="13627" y="19381"/>
                    </a:lnTo>
                    <a:lnTo>
                      <a:pt x="13769" y="18757"/>
                    </a:lnTo>
                    <a:cubicBezTo>
                      <a:pt x="13799" y="18453"/>
                      <a:pt x="13740" y="18469"/>
                      <a:pt x="13826" y="18469"/>
                    </a:cubicBezTo>
                    <a:lnTo>
                      <a:pt x="13969" y="18037"/>
                    </a:lnTo>
                    <a:lnTo>
                      <a:pt x="13969" y="17270"/>
                    </a:lnTo>
                    <a:cubicBezTo>
                      <a:pt x="13939" y="16726"/>
                      <a:pt x="14045" y="16742"/>
                      <a:pt x="13912" y="16742"/>
                    </a:cubicBezTo>
                    <a:lnTo>
                      <a:pt x="13769" y="16742"/>
                    </a:lnTo>
                    <a:lnTo>
                      <a:pt x="13485" y="16838"/>
                    </a:lnTo>
                    <a:lnTo>
                      <a:pt x="13171" y="16646"/>
                    </a:lnTo>
                    <a:lnTo>
                      <a:pt x="13143" y="16406"/>
                    </a:lnTo>
                    <a:lnTo>
                      <a:pt x="13456" y="16071"/>
                    </a:lnTo>
                    <a:lnTo>
                      <a:pt x="13485" y="15783"/>
                    </a:lnTo>
                    <a:lnTo>
                      <a:pt x="14282" y="14248"/>
                    </a:lnTo>
                    <a:lnTo>
                      <a:pt x="15222" y="14535"/>
                    </a:lnTo>
                    <a:lnTo>
                      <a:pt x="15193" y="14296"/>
                    </a:lnTo>
                    <a:cubicBezTo>
                      <a:pt x="15372" y="14144"/>
                      <a:pt x="15300" y="14152"/>
                      <a:pt x="15392" y="14152"/>
                    </a:cubicBezTo>
                    <a:lnTo>
                      <a:pt x="15592" y="14152"/>
                    </a:lnTo>
                    <a:lnTo>
                      <a:pt x="15677" y="14583"/>
                    </a:lnTo>
                    <a:lnTo>
                      <a:pt x="16218" y="14343"/>
                    </a:lnTo>
                    <a:lnTo>
                      <a:pt x="16190" y="14008"/>
                    </a:lnTo>
                    <a:lnTo>
                      <a:pt x="16731" y="13288"/>
                    </a:lnTo>
                    <a:lnTo>
                      <a:pt x="17072" y="13000"/>
                    </a:lnTo>
                    <a:lnTo>
                      <a:pt x="17072" y="13192"/>
                    </a:lnTo>
                    <a:lnTo>
                      <a:pt x="16930" y="13576"/>
                    </a:lnTo>
                    <a:lnTo>
                      <a:pt x="17072" y="13624"/>
                    </a:lnTo>
                    <a:lnTo>
                      <a:pt x="17414" y="13000"/>
                    </a:lnTo>
                    <a:lnTo>
                      <a:pt x="17471" y="13624"/>
                    </a:lnTo>
                    <a:lnTo>
                      <a:pt x="17072" y="14008"/>
                    </a:lnTo>
                    <a:lnTo>
                      <a:pt x="16930" y="14343"/>
                    </a:lnTo>
                    <a:lnTo>
                      <a:pt x="16759" y="14775"/>
                    </a:lnTo>
                    <a:lnTo>
                      <a:pt x="16446" y="15255"/>
                    </a:lnTo>
                    <a:lnTo>
                      <a:pt x="16161" y="16310"/>
                    </a:lnTo>
                    <a:lnTo>
                      <a:pt x="16389" y="17798"/>
                    </a:lnTo>
                    <a:lnTo>
                      <a:pt x="16531" y="18133"/>
                    </a:lnTo>
                    <a:lnTo>
                      <a:pt x="16930" y="17174"/>
                    </a:lnTo>
                    <a:lnTo>
                      <a:pt x="17158" y="16598"/>
                    </a:lnTo>
                    <a:lnTo>
                      <a:pt x="17329" y="16598"/>
                    </a:lnTo>
                    <a:lnTo>
                      <a:pt x="17300" y="15927"/>
                    </a:lnTo>
                    <a:lnTo>
                      <a:pt x="17471" y="15255"/>
                    </a:lnTo>
                    <a:lnTo>
                      <a:pt x="17329" y="14823"/>
                    </a:lnTo>
                    <a:lnTo>
                      <a:pt x="17385" y="14535"/>
                    </a:lnTo>
                    <a:lnTo>
                      <a:pt x="17699" y="14535"/>
                    </a:lnTo>
                    <a:lnTo>
                      <a:pt x="17756" y="14296"/>
                    </a:lnTo>
                    <a:lnTo>
                      <a:pt x="17756" y="14104"/>
                    </a:lnTo>
                    <a:lnTo>
                      <a:pt x="17926" y="14008"/>
                    </a:lnTo>
                    <a:lnTo>
                      <a:pt x="18325" y="13624"/>
                    </a:lnTo>
                    <a:lnTo>
                      <a:pt x="18496" y="13576"/>
                    </a:lnTo>
                    <a:lnTo>
                      <a:pt x="18838" y="13768"/>
                    </a:lnTo>
                    <a:lnTo>
                      <a:pt x="19008" y="13192"/>
                    </a:lnTo>
                    <a:cubicBezTo>
                      <a:pt x="19273" y="12944"/>
                      <a:pt x="19167" y="12952"/>
                      <a:pt x="19293" y="12952"/>
                    </a:cubicBezTo>
                    <a:lnTo>
                      <a:pt x="19379" y="12664"/>
                    </a:lnTo>
                    <a:lnTo>
                      <a:pt x="19749" y="12760"/>
                    </a:lnTo>
                    <a:lnTo>
                      <a:pt x="20062" y="12425"/>
                    </a:lnTo>
                    <a:cubicBezTo>
                      <a:pt x="19829" y="11836"/>
                      <a:pt x="19971" y="11849"/>
                      <a:pt x="19806" y="11849"/>
                    </a:cubicBezTo>
                    <a:lnTo>
                      <a:pt x="19606" y="11513"/>
                    </a:lnTo>
                    <a:lnTo>
                      <a:pt x="19606" y="11273"/>
                    </a:lnTo>
                    <a:lnTo>
                      <a:pt x="19806" y="11273"/>
                    </a:lnTo>
                    <a:lnTo>
                      <a:pt x="20176" y="10745"/>
                    </a:lnTo>
                    <a:lnTo>
                      <a:pt x="20147" y="10362"/>
                    </a:lnTo>
                    <a:lnTo>
                      <a:pt x="20290" y="10266"/>
                    </a:lnTo>
                    <a:lnTo>
                      <a:pt x="20347" y="10602"/>
                    </a:lnTo>
                    <a:lnTo>
                      <a:pt x="20717" y="10937"/>
                    </a:lnTo>
                    <a:lnTo>
                      <a:pt x="21030" y="11513"/>
                    </a:lnTo>
                    <a:lnTo>
                      <a:pt x="21172" y="11513"/>
                    </a:lnTo>
                    <a:lnTo>
                      <a:pt x="21258" y="10745"/>
                    </a:lnTo>
                    <a:lnTo>
                      <a:pt x="21429" y="10745"/>
                    </a:lnTo>
                    <a:lnTo>
                      <a:pt x="21600" y="10410"/>
                    </a:lnTo>
                    <a:lnTo>
                      <a:pt x="21087" y="9834"/>
                    </a:lnTo>
                    <a:lnTo>
                      <a:pt x="20831" y="10026"/>
                    </a:lnTo>
                    <a:lnTo>
                      <a:pt x="20688" y="9402"/>
                    </a:lnTo>
                    <a:lnTo>
                      <a:pt x="20318" y="8827"/>
                    </a:lnTo>
                    <a:lnTo>
                      <a:pt x="19920" y="8491"/>
                    </a:lnTo>
                    <a:lnTo>
                      <a:pt x="19635" y="8011"/>
                    </a:lnTo>
                    <a:lnTo>
                      <a:pt x="19293" y="7771"/>
                    </a:lnTo>
                    <a:lnTo>
                      <a:pt x="18866" y="7675"/>
                    </a:lnTo>
                    <a:lnTo>
                      <a:pt x="18695" y="7579"/>
                    </a:lnTo>
                    <a:lnTo>
                      <a:pt x="18752" y="8155"/>
                    </a:lnTo>
                    <a:lnTo>
                      <a:pt x="18724" y="8587"/>
                    </a:lnTo>
                    <a:lnTo>
                      <a:pt x="18524" y="8683"/>
                    </a:lnTo>
                    <a:lnTo>
                      <a:pt x="18439" y="8299"/>
                    </a:lnTo>
                    <a:lnTo>
                      <a:pt x="18297" y="8011"/>
                    </a:lnTo>
                    <a:lnTo>
                      <a:pt x="18467" y="7771"/>
                    </a:lnTo>
                    <a:lnTo>
                      <a:pt x="18411" y="7627"/>
                    </a:lnTo>
                    <a:lnTo>
                      <a:pt x="18069" y="7819"/>
                    </a:lnTo>
                    <a:lnTo>
                      <a:pt x="17926" y="7915"/>
                    </a:lnTo>
                    <a:lnTo>
                      <a:pt x="17357" y="7915"/>
                    </a:lnTo>
                    <a:lnTo>
                      <a:pt x="17129" y="8203"/>
                    </a:lnTo>
                    <a:lnTo>
                      <a:pt x="17044" y="7963"/>
                    </a:lnTo>
                    <a:lnTo>
                      <a:pt x="17044" y="7339"/>
                    </a:lnTo>
                    <a:lnTo>
                      <a:pt x="16816" y="6908"/>
                    </a:lnTo>
                    <a:lnTo>
                      <a:pt x="16446" y="6764"/>
                    </a:lnTo>
                    <a:lnTo>
                      <a:pt x="15876" y="6908"/>
                    </a:lnTo>
                    <a:lnTo>
                      <a:pt x="15649" y="6620"/>
                    </a:lnTo>
                    <a:lnTo>
                      <a:pt x="15592" y="6764"/>
                    </a:lnTo>
                    <a:lnTo>
                      <a:pt x="15563" y="6428"/>
                    </a:lnTo>
                    <a:lnTo>
                      <a:pt x="15364" y="5660"/>
                    </a:lnTo>
                    <a:lnTo>
                      <a:pt x="15165" y="5708"/>
                    </a:lnTo>
                    <a:lnTo>
                      <a:pt x="14965" y="6044"/>
                    </a:lnTo>
                    <a:lnTo>
                      <a:pt x="14908" y="5660"/>
                    </a:lnTo>
                    <a:lnTo>
                      <a:pt x="14738" y="5564"/>
                    </a:lnTo>
                    <a:lnTo>
                      <a:pt x="14197" y="5372"/>
                    </a:lnTo>
                    <a:lnTo>
                      <a:pt x="14054" y="5468"/>
                    </a:lnTo>
                    <a:lnTo>
                      <a:pt x="13912" y="5660"/>
                    </a:lnTo>
                    <a:lnTo>
                      <a:pt x="13826" y="5900"/>
                    </a:lnTo>
                    <a:lnTo>
                      <a:pt x="13826" y="6428"/>
                    </a:lnTo>
                    <a:lnTo>
                      <a:pt x="13570" y="6620"/>
                    </a:lnTo>
                    <a:lnTo>
                      <a:pt x="13342" y="6332"/>
                    </a:lnTo>
                    <a:lnTo>
                      <a:pt x="13143" y="6428"/>
                    </a:lnTo>
                    <a:lnTo>
                      <a:pt x="12858" y="6428"/>
                    </a:lnTo>
                    <a:lnTo>
                      <a:pt x="12830" y="6092"/>
                    </a:lnTo>
                    <a:lnTo>
                      <a:pt x="12631" y="6476"/>
                    </a:lnTo>
                    <a:lnTo>
                      <a:pt x="12517" y="6908"/>
                    </a:lnTo>
                    <a:lnTo>
                      <a:pt x="12374" y="6332"/>
                    </a:lnTo>
                    <a:lnTo>
                      <a:pt x="12374" y="5372"/>
                    </a:lnTo>
                    <a:lnTo>
                      <a:pt x="12317" y="4893"/>
                    </a:lnTo>
                    <a:lnTo>
                      <a:pt x="12090" y="4893"/>
                    </a:lnTo>
                    <a:lnTo>
                      <a:pt x="11862" y="4797"/>
                    </a:lnTo>
                    <a:lnTo>
                      <a:pt x="11435" y="4797"/>
                    </a:lnTo>
                    <a:lnTo>
                      <a:pt x="11178" y="5133"/>
                    </a:lnTo>
                    <a:lnTo>
                      <a:pt x="10552" y="4749"/>
                    </a:lnTo>
                    <a:lnTo>
                      <a:pt x="10410" y="4461"/>
                    </a:lnTo>
                    <a:lnTo>
                      <a:pt x="9812" y="4269"/>
                    </a:lnTo>
                    <a:lnTo>
                      <a:pt x="9669" y="3981"/>
                    </a:lnTo>
                    <a:lnTo>
                      <a:pt x="9669" y="3645"/>
                    </a:lnTo>
                    <a:lnTo>
                      <a:pt x="9527" y="3406"/>
                    </a:lnTo>
                    <a:lnTo>
                      <a:pt x="9328" y="3741"/>
                    </a:lnTo>
                    <a:lnTo>
                      <a:pt x="9185" y="4173"/>
                    </a:lnTo>
                    <a:lnTo>
                      <a:pt x="8872" y="4605"/>
                    </a:lnTo>
                    <a:lnTo>
                      <a:pt x="8872" y="4749"/>
                    </a:lnTo>
                    <a:lnTo>
                      <a:pt x="8730" y="4221"/>
                    </a:lnTo>
                    <a:lnTo>
                      <a:pt x="8644" y="4029"/>
                    </a:lnTo>
                    <a:lnTo>
                      <a:pt x="8957" y="3933"/>
                    </a:lnTo>
                    <a:lnTo>
                      <a:pt x="9356" y="3166"/>
                    </a:lnTo>
                    <a:lnTo>
                      <a:pt x="9698" y="2590"/>
                    </a:lnTo>
                    <a:lnTo>
                      <a:pt x="9698" y="1918"/>
                    </a:lnTo>
                    <a:lnTo>
                      <a:pt x="9612" y="1295"/>
                    </a:lnTo>
                    <a:lnTo>
                      <a:pt x="9242" y="1103"/>
                    </a:lnTo>
                    <a:lnTo>
                      <a:pt x="8758" y="1535"/>
                    </a:lnTo>
                    <a:lnTo>
                      <a:pt x="8587" y="1439"/>
                    </a:lnTo>
                    <a:lnTo>
                      <a:pt x="8530" y="1007"/>
                    </a:lnTo>
                    <a:lnTo>
                      <a:pt x="8530" y="527"/>
                    </a:lnTo>
                    <a:lnTo>
                      <a:pt x="8787" y="191"/>
                    </a:lnTo>
                    <a:cubicBezTo>
                      <a:pt x="8484" y="-12"/>
                      <a:pt x="8604" y="-1"/>
                      <a:pt x="8445" y="-1"/>
                    </a:cubicBezTo>
                    <a:lnTo>
                      <a:pt x="8018" y="287"/>
                    </a:lnTo>
                    <a:lnTo>
                      <a:pt x="7790" y="1007"/>
                    </a:lnTo>
                    <a:lnTo>
                      <a:pt x="7762" y="1295"/>
                    </a:lnTo>
                    <a:lnTo>
                      <a:pt x="7477" y="1391"/>
                    </a:lnTo>
                    <a:lnTo>
                      <a:pt x="7505" y="1583"/>
                    </a:lnTo>
                    <a:lnTo>
                      <a:pt x="7847" y="2014"/>
                    </a:lnTo>
                    <a:lnTo>
                      <a:pt x="7876" y="2398"/>
                    </a:lnTo>
                    <a:lnTo>
                      <a:pt x="7790" y="2734"/>
                    </a:lnTo>
                    <a:lnTo>
                      <a:pt x="7534" y="2302"/>
                    </a:lnTo>
                    <a:lnTo>
                      <a:pt x="7335" y="1918"/>
                    </a:lnTo>
                    <a:lnTo>
                      <a:pt x="6964" y="1870"/>
                    </a:lnTo>
                    <a:lnTo>
                      <a:pt x="6680" y="1726"/>
                    </a:lnTo>
                    <a:lnTo>
                      <a:pt x="6224" y="2158"/>
                    </a:lnTo>
                    <a:lnTo>
                      <a:pt x="5854" y="2350"/>
                    </a:lnTo>
                    <a:lnTo>
                      <a:pt x="5712" y="3070"/>
                    </a:lnTo>
                    <a:lnTo>
                      <a:pt x="5512" y="3549"/>
                    </a:lnTo>
                    <a:cubicBezTo>
                      <a:pt x="5276" y="3798"/>
                      <a:pt x="5284" y="3638"/>
                      <a:pt x="5284" y="3837"/>
                    </a:cubicBezTo>
                    <a:lnTo>
                      <a:pt x="5313" y="3981"/>
                    </a:lnTo>
                    <a:lnTo>
                      <a:pt x="5000" y="4365"/>
                    </a:lnTo>
                    <a:lnTo>
                      <a:pt x="4829" y="4701"/>
                    </a:lnTo>
                    <a:lnTo>
                      <a:pt x="4687" y="5228"/>
                    </a:lnTo>
                    <a:lnTo>
                      <a:pt x="4772" y="5756"/>
                    </a:lnTo>
                    <a:lnTo>
                      <a:pt x="5085" y="6044"/>
                    </a:lnTo>
                    <a:lnTo>
                      <a:pt x="5171" y="6332"/>
                    </a:lnTo>
                    <a:lnTo>
                      <a:pt x="5142" y="7243"/>
                    </a:lnTo>
                    <a:lnTo>
                      <a:pt x="5284" y="8011"/>
                    </a:lnTo>
                    <a:lnTo>
                      <a:pt x="4886" y="7435"/>
                    </a:lnTo>
                    <a:lnTo>
                      <a:pt x="4886" y="7051"/>
                    </a:lnTo>
                    <a:lnTo>
                      <a:pt x="4800" y="7004"/>
                    </a:lnTo>
                    <a:cubicBezTo>
                      <a:pt x="5004" y="6366"/>
                      <a:pt x="5140" y="6380"/>
                      <a:pt x="4971" y="6380"/>
                    </a:cubicBezTo>
                    <a:lnTo>
                      <a:pt x="4914" y="6188"/>
                    </a:lnTo>
                    <a:lnTo>
                      <a:pt x="4573" y="6092"/>
                    </a:lnTo>
                    <a:lnTo>
                      <a:pt x="4146" y="5660"/>
                    </a:lnTo>
                    <a:lnTo>
                      <a:pt x="4032" y="5804"/>
                    </a:lnTo>
                    <a:lnTo>
                      <a:pt x="4003" y="5276"/>
                    </a:lnTo>
                    <a:lnTo>
                      <a:pt x="3918" y="5037"/>
                    </a:lnTo>
                    <a:lnTo>
                      <a:pt x="3690" y="5085"/>
                    </a:lnTo>
                    <a:lnTo>
                      <a:pt x="3690" y="5276"/>
                    </a:lnTo>
                    <a:lnTo>
                      <a:pt x="3775" y="5756"/>
                    </a:lnTo>
                    <a:lnTo>
                      <a:pt x="3690" y="5948"/>
                    </a:lnTo>
                    <a:lnTo>
                      <a:pt x="3462" y="6284"/>
                    </a:lnTo>
                    <a:lnTo>
                      <a:pt x="3519" y="6668"/>
                    </a:lnTo>
                    <a:lnTo>
                      <a:pt x="3662" y="6860"/>
                    </a:lnTo>
                    <a:lnTo>
                      <a:pt x="3605" y="7243"/>
                    </a:lnTo>
                    <a:lnTo>
                      <a:pt x="3548" y="7579"/>
                    </a:lnTo>
                    <a:lnTo>
                      <a:pt x="3491" y="8155"/>
                    </a:lnTo>
                    <a:lnTo>
                      <a:pt x="3662" y="8299"/>
                    </a:lnTo>
                    <a:lnTo>
                      <a:pt x="3861" y="8107"/>
                    </a:lnTo>
                    <a:lnTo>
                      <a:pt x="3975" y="8059"/>
                    </a:lnTo>
                    <a:lnTo>
                      <a:pt x="4174" y="8251"/>
                    </a:lnTo>
                    <a:lnTo>
                      <a:pt x="4316" y="8970"/>
                    </a:lnTo>
                    <a:lnTo>
                      <a:pt x="4316" y="9354"/>
                    </a:lnTo>
                    <a:lnTo>
                      <a:pt x="4544" y="9354"/>
                    </a:lnTo>
                    <a:lnTo>
                      <a:pt x="4829" y="9498"/>
                    </a:lnTo>
                    <a:lnTo>
                      <a:pt x="4573" y="9834"/>
                    </a:lnTo>
                    <a:lnTo>
                      <a:pt x="4459" y="9882"/>
                    </a:lnTo>
                    <a:lnTo>
                      <a:pt x="4544" y="10362"/>
                    </a:lnTo>
                    <a:lnTo>
                      <a:pt x="4544" y="10937"/>
                    </a:lnTo>
                    <a:lnTo>
                      <a:pt x="4402" y="10937"/>
                    </a:lnTo>
                    <a:lnTo>
                      <a:pt x="4288" y="10410"/>
                    </a:lnTo>
                    <a:lnTo>
                      <a:pt x="4259" y="9834"/>
                    </a:lnTo>
                    <a:lnTo>
                      <a:pt x="4089" y="9834"/>
                    </a:lnTo>
                    <a:lnTo>
                      <a:pt x="4032" y="10266"/>
                    </a:lnTo>
                    <a:lnTo>
                      <a:pt x="3832" y="10266"/>
                    </a:lnTo>
                    <a:lnTo>
                      <a:pt x="3975" y="9738"/>
                    </a:lnTo>
                    <a:lnTo>
                      <a:pt x="3975" y="9018"/>
                    </a:lnTo>
                    <a:lnTo>
                      <a:pt x="3918" y="8347"/>
                    </a:lnTo>
                    <a:lnTo>
                      <a:pt x="3775" y="8491"/>
                    </a:lnTo>
                    <a:lnTo>
                      <a:pt x="3605" y="8635"/>
                    </a:lnTo>
                    <a:lnTo>
                      <a:pt x="3605" y="9594"/>
                    </a:lnTo>
                    <a:lnTo>
                      <a:pt x="3548" y="10122"/>
                    </a:lnTo>
                    <a:lnTo>
                      <a:pt x="3206" y="10266"/>
                    </a:lnTo>
                    <a:lnTo>
                      <a:pt x="2921" y="10314"/>
                    </a:lnTo>
                    <a:lnTo>
                      <a:pt x="2580" y="10026"/>
                    </a:lnTo>
                    <a:lnTo>
                      <a:pt x="2693" y="9930"/>
                    </a:lnTo>
                    <a:lnTo>
                      <a:pt x="2978" y="9738"/>
                    </a:lnTo>
                    <a:lnTo>
                      <a:pt x="3234" y="9738"/>
                    </a:lnTo>
                    <a:lnTo>
                      <a:pt x="3206" y="9402"/>
                    </a:lnTo>
                    <a:lnTo>
                      <a:pt x="3377" y="8922"/>
                    </a:lnTo>
                    <a:lnTo>
                      <a:pt x="3291" y="8635"/>
                    </a:lnTo>
                    <a:lnTo>
                      <a:pt x="3291" y="7675"/>
                    </a:lnTo>
                    <a:lnTo>
                      <a:pt x="3320" y="7051"/>
                    </a:lnTo>
                    <a:lnTo>
                      <a:pt x="3206" y="6620"/>
                    </a:lnTo>
                    <a:lnTo>
                      <a:pt x="3206" y="5996"/>
                    </a:lnTo>
                    <a:lnTo>
                      <a:pt x="3405" y="5468"/>
                    </a:lnTo>
                    <a:lnTo>
                      <a:pt x="3434" y="5276"/>
                    </a:lnTo>
                    <a:lnTo>
                      <a:pt x="3320" y="5181"/>
                    </a:lnTo>
                    <a:lnTo>
                      <a:pt x="3035" y="5324"/>
                    </a:lnTo>
                    <a:cubicBezTo>
                      <a:pt x="2944" y="5120"/>
                      <a:pt x="2997" y="5133"/>
                      <a:pt x="2921" y="5133"/>
                    </a:cubicBezTo>
                    <a:lnTo>
                      <a:pt x="2722" y="5516"/>
                    </a:lnTo>
                    <a:lnTo>
                      <a:pt x="2722" y="5948"/>
                    </a:lnTo>
                    <a:lnTo>
                      <a:pt x="2437" y="6428"/>
                    </a:lnTo>
                    <a:lnTo>
                      <a:pt x="2409" y="7051"/>
                    </a:lnTo>
                    <a:lnTo>
                      <a:pt x="2466" y="7771"/>
                    </a:lnTo>
                    <a:lnTo>
                      <a:pt x="2580" y="8299"/>
                    </a:lnTo>
                    <a:lnTo>
                      <a:pt x="2494" y="8443"/>
                    </a:lnTo>
                    <a:lnTo>
                      <a:pt x="2152" y="8107"/>
                    </a:lnTo>
                    <a:cubicBezTo>
                      <a:pt x="2067" y="8011"/>
                      <a:pt x="289" y="15958"/>
                      <a:pt x="0" y="18407"/>
                    </a:cubicBezTo>
                    <a:lnTo>
                      <a:pt x="42" y="18528"/>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40" name="AutoShape 194">
                <a:extLst>
                  <a:ext uri="{FF2B5EF4-FFF2-40B4-BE49-F238E27FC236}">
                    <a16:creationId xmlns:a16="http://schemas.microsoft.com/office/drawing/2014/main" id="{1275695C-5201-4390-910E-C791CCFE31A0}"/>
                  </a:ext>
                </a:extLst>
              </p:cNvPr>
              <p:cNvSpPr>
                <a:spLocks/>
              </p:cNvSpPr>
              <p:nvPr/>
            </p:nvSpPr>
            <p:spPr bwMode="auto">
              <a:xfrm>
                <a:off x="0" y="1587974"/>
                <a:ext cx="418170" cy="328611"/>
              </a:xfrm>
              <a:custGeom>
                <a:avLst/>
                <a:gdLst>
                  <a:gd name="T0" fmla="*/ 209085 w 21600"/>
                  <a:gd name="T1" fmla="*/ 164306 h 21600"/>
                  <a:gd name="T2" fmla="*/ 209085 w 21600"/>
                  <a:gd name="T3" fmla="*/ 164306 h 21600"/>
                  <a:gd name="T4" fmla="*/ 209085 w 21600"/>
                  <a:gd name="T5" fmla="*/ 164306 h 21600"/>
                  <a:gd name="T6" fmla="*/ 209085 w 21600"/>
                  <a:gd name="T7" fmla="*/ 1643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319" y="372"/>
                    </a:moveTo>
                    <a:lnTo>
                      <a:pt x="2719" y="744"/>
                    </a:lnTo>
                    <a:lnTo>
                      <a:pt x="3359" y="2048"/>
                    </a:lnTo>
                    <a:lnTo>
                      <a:pt x="3359" y="2234"/>
                    </a:lnTo>
                    <a:lnTo>
                      <a:pt x="2879" y="2793"/>
                    </a:lnTo>
                    <a:lnTo>
                      <a:pt x="2719" y="3165"/>
                    </a:lnTo>
                    <a:lnTo>
                      <a:pt x="2399" y="3351"/>
                    </a:lnTo>
                    <a:lnTo>
                      <a:pt x="1919" y="3910"/>
                    </a:lnTo>
                    <a:lnTo>
                      <a:pt x="0" y="3724"/>
                    </a:lnTo>
                    <a:lnTo>
                      <a:pt x="159" y="4282"/>
                    </a:lnTo>
                    <a:lnTo>
                      <a:pt x="479" y="5213"/>
                    </a:lnTo>
                    <a:lnTo>
                      <a:pt x="479" y="5400"/>
                    </a:lnTo>
                    <a:lnTo>
                      <a:pt x="639" y="5586"/>
                    </a:lnTo>
                    <a:lnTo>
                      <a:pt x="959" y="6331"/>
                    </a:lnTo>
                    <a:lnTo>
                      <a:pt x="1279" y="6889"/>
                    </a:lnTo>
                    <a:lnTo>
                      <a:pt x="1439" y="7262"/>
                    </a:lnTo>
                    <a:lnTo>
                      <a:pt x="1759" y="7634"/>
                    </a:lnTo>
                    <a:lnTo>
                      <a:pt x="2079" y="8379"/>
                    </a:lnTo>
                    <a:lnTo>
                      <a:pt x="2719" y="9310"/>
                    </a:lnTo>
                    <a:lnTo>
                      <a:pt x="3039" y="10241"/>
                    </a:lnTo>
                    <a:lnTo>
                      <a:pt x="3359" y="10613"/>
                    </a:lnTo>
                    <a:lnTo>
                      <a:pt x="3359" y="10986"/>
                    </a:lnTo>
                    <a:lnTo>
                      <a:pt x="3679" y="11917"/>
                    </a:lnTo>
                    <a:lnTo>
                      <a:pt x="4639" y="14151"/>
                    </a:lnTo>
                    <a:lnTo>
                      <a:pt x="5440" y="15827"/>
                    </a:lnTo>
                    <a:lnTo>
                      <a:pt x="6400" y="17503"/>
                    </a:lnTo>
                    <a:lnTo>
                      <a:pt x="6880" y="18806"/>
                    </a:lnTo>
                    <a:lnTo>
                      <a:pt x="7359" y="19737"/>
                    </a:lnTo>
                    <a:lnTo>
                      <a:pt x="7520" y="20110"/>
                    </a:lnTo>
                    <a:lnTo>
                      <a:pt x="7679" y="19737"/>
                    </a:lnTo>
                    <a:lnTo>
                      <a:pt x="7840" y="19737"/>
                    </a:lnTo>
                    <a:lnTo>
                      <a:pt x="7999" y="19551"/>
                    </a:lnTo>
                    <a:lnTo>
                      <a:pt x="8160" y="19551"/>
                    </a:lnTo>
                    <a:lnTo>
                      <a:pt x="8319" y="19179"/>
                    </a:lnTo>
                    <a:lnTo>
                      <a:pt x="8319" y="18806"/>
                    </a:lnTo>
                    <a:lnTo>
                      <a:pt x="8480" y="18993"/>
                    </a:lnTo>
                    <a:lnTo>
                      <a:pt x="9120" y="18993"/>
                    </a:lnTo>
                    <a:lnTo>
                      <a:pt x="10880" y="21599"/>
                    </a:lnTo>
                    <a:lnTo>
                      <a:pt x="11200" y="21227"/>
                    </a:lnTo>
                    <a:lnTo>
                      <a:pt x="11360" y="20855"/>
                    </a:lnTo>
                    <a:lnTo>
                      <a:pt x="11679" y="20482"/>
                    </a:lnTo>
                    <a:lnTo>
                      <a:pt x="11840" y="20110"/>
                    </a:lnTo>
                    <a:lnTo>
                      <a:pt x="12160" y="19737"/>
                    </a:lnTo>
                    <a:lnTo>
                      <a:pt x="12479" y="19179"/>
                    </a:lnTo>
                    <a:lnTo>
                      <a:pt x="12800" y="18806"/>
                    </a:lnTo>
                    <a:lnTo>
                      <a:pt x="13280" y="18620"/>
                    </a:lnTo>
                    <a:lnTo>
                      <a:pt x="14240" y="18062"/>
                    </a:lnTo>
                    <a:lnTo>
                      <a:pt x="15520" y="17503"/>
                    </a:lnTo>
                    <a:lnTo>
                      <a:pt x="16640" y="17131"/>
                    </a:lnTo>
                    <a:lnTo>
                      <a:pt x="17600" y="17131"/>
                    </a:lnTo>
                    <a:lnTo>
                      <a:pt x="17600" y="16944"/>
                    </a:lnTo>
                    <a:lnTo>
                      <a:pt x="17920" y="16944"/>
                    </a:lnTo>
                    <a:lnTo>
                      <a:pt x="18880" y="16572"/>
                    </a:lnTo>
                    <a:lnTo>
                      <a:pt x="19840" y="15827"/>
                    </a:lnTo>
                    <a:lnTo>
                      <a:pt x="20800" y="14896"/>
                    </a:lnTo>
                    <a:lnTo>
                      <a:pt x="21440" y="13779"/>
                    </a:lnTo>
                    <a:lnTo>
                      <a:pt x="21600" y="12289"/>
                    </a:lnTo>
                    <a:lnTo>
                      <a:pt x="21440" y="12289"/>
                    </a:lnTo>
                    <a:lnTo>
                      <a:pt x="21440" y="11544"/>
                    </a:lnTo>
                    <a:lnTo>
                      <a:pt x="21600" y="11358"/>
                    </a:lnTo>
                    <a:lnTo>
                      <a:pt x="20320" y="11544"/>
                    </a:lnTo>
                    <a:lnTo>
                      <a:pt x="18720" y="11544"/>
                    </a:lnTo>
                    <a:lnTo>
                      <a:pt x="18560" y="11358"/>
                    </a:lnTo>
                    <a:lnTo>
                      <a:pt x="18400" y="11358"/>
                    </a:lnTo>
                    <a:lnTo>
                      <a:pt x="18240" y="11172"/>
                    </a:lnTo>
                    <a:lnTo>
                      <a:pt x="18240" y="10800"/>
                    </a:lnTo>
                    <a:lnTo>
                      <a:pt x="18400" y="10241"/>
                    </a:lnTo>
                    <a:lnTo>
                      <a:pt x="17600" y="10055"/>
                    </a:lnTo>
                    <a:lnTo>
                      <a:pt x="17440" y="10055"/>
                    </a:lnTo>
                    <a:lnTo>
                      <a:pt x="17280" y="10241"/>
                    </a:lnTo>
                    <a:lnTo>
                      <a:pt x="16800" y="10241"/>
                    </a:lnTo>
                    <a:lnTo>
                      <a:pt x="16480" y="10055"/>
                    </a:lnTo>
                    <a:lnTo>
                      <a:pt x="16480" y="9868"/>
                    </a:lnTo>
                    <a:lnTo>
                      <a:pt x="16160" y="9124"/>
                    </a:lnTo>
                    <a:lnTo>
                      <a:pt x="16000" y="8565"/>
                    </a:lnTo>
                    <a:lnTo>
                      <a:pt x="15680" y="8193"/>
                    </a:lnTo>
                    <a:lnTo>
                      <a:pt x="15360" y="7448"/>
                    </a:lnTo>
                    <a:lnTo>
                      <a:pt x="13760" y="5027"/>
                    </a:lnTo>
                    <a:lnTo>
                      <a:pt x="12320" y="5027"/>
                    </a:lnTo>
                    <a:lnTo>
                      <a:pt x="12320" y="4841"/>
                    </a:lnTo>
                    <a:lnTo>
                      <a:pt x="12000" y="4468"/>
                    </a:lnTo>
                    <a:lnTo>
                      <a:pt x="11520" y="4282"/>
                    </a:lnTo>
                    <a:lnTo>
                      <a:pt x="11039" y="3724"/>
                    </a:lnTo>
                    <a:lnTo>
                      <a:pt x="10720" y="3537"/>
                    </a:lnTo>
                    <a:lnTo>
                      <a:pt x="10400" y="3165"/>
                    </a:lnTo>
                    <a:lnTo>
                      <a:pt x="9920" y="2793"/>
                    </a:lnTo>
                    <a:lnTo>
                      <a:pt x="9600" y="2606"/>
                    </a:lnTo>
                    <a:lnTo>
                      <a:pt x="9120" y="2420"/>
                    </a:lnTo>
                    <a:lnTo>
                      <a:pt x="8160" y="1489"/>
                    </a:lnTo>
                    <a:lnTo>
                      <a:pt x="7520" y="1489"/>
                    </a:lnTo>
                    <a:lnTo>
                      <a:pt x="5440" y="372"/>
                    </a:lnTo>
                    <a:lnTo>
                      <a:pt x="4959" y="0"/>
                    </a:lnTo>
                    <a:lnTo>
                      <a:pt x="4799" y="186"/>
                    </a:lnTo>
                    <a:lnTo>
                      <a:pt x="4639" y="186"/>
                    </a:lnTo>
                    <a:lnTo>
                      <a:pt x="4319" y="372"/>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41" name="AutoShape 195">
                <a:extLst>
                  <a:ext uri="{FF2B5EF4-FFF2-40B4-BE49-F238E27FC236}">
                    <a16:creationId xmlns:a16="http://schemas.microsoft.com/office/drawing/2014/main" id="{350CEB00-2E67-4D4E-80BC-08FDA15DE1E1}"/>
                  </a:ext>
                </a:extLst>
              </p:cNvPr>
              <p:cNvSpPr>
                <a:spLocks/>
              </p:cNvSpPr>
              <p:nvPr/>
            </p:nvSpPr>
            <p:spPr bwMode="auto">
              <a:xfrm>
                <a:off x="141148" y="1860932"/>
                <a:ext cx="60682" cy="87454"/>
              </a:xfrm>
              <a:custGeom>
                <a:avLst/>
                <a:gdLst>
                  <a:gd name="T0" fmla="*/ 30341 w 21600"/>
                  <a:gd name="T1" fmla="*/ 43727 h 21600"/>
                  <a:gd name="T2" fmla="*/ 30341 w 21600"/>
                  <a:gd name="T3" fmla="*/ 43727 h 21600"/>
                  <a:gd name="T4" fmla="*/ 30341 w 21600"/>
                  <a:gd name="T5" fmla="*/ 43727 h 21600"/>
                  <a:gd name="T6" fmla="*/ 30341 w 21600"/>
                  <a:gd name="T7" fmla="*/ 437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285" y="21600"/>
                    </a:moveTo>
                    <a:lnTo>
                      <a:pt x="6171" y="20290"/>
                    </a:lnTo>
                    <a:lnTo>
                      <a:pt x="5142" y="20290"/>
                    </a:lnTo>
                    <a:lnTo>
                      <a:pt x="5142" y="19636"/>
                    </a:lnTo>
                    <a:lnTo>
                      <a:pt x="4114" y="15054"/>
                    </a:lnTo>
                    <a:lnTo>
                      <a:pt x="1028" y="12436"/>
                    </a:lnTo>
                    <a:lnTo>
                      <a:pt x="1028" y="6545"/>
                    </a:lnTo>
                    <a:lnTo>
                      <a:pt x="0" y="4581"/>
                    </a:lnTo>
                    <a:lnTo>
                      <a:pt x="3085" y="2618"/>
                    </a:lnTo>
                    <a:lnTo>
                      <a:pt x="4114" y="2618"/>
                    </a:lnTo>
                    <a:lnTo>
                      <a:pt x="4114" y="1963"/>
                    </a:lnTo>
                    <a:lnTo>
                      <a:pt x="5142" y="1309"/>
                    </a:lnTo>
                    <a:lnTo>
                      <a:pt x="5142" y="0"/>
                    </a:lnTo>
                    <a:lnTo>
                      <a:pt x="7199" y="654"/>
                    </a:lnTo>
                    <a:lnTo>
                      <a:pt x="10285" y="654"/>
                    </a:lnTo>
                    <a:lnTo>
                      <a:pt x="21600" y="9818"/>
                    </a:lnTo>
                    <a:lnTo>
                      <a:pt x="19542" y="11127"/>
                    </a:lnTo>
                    <a:lnTo>
                      <a:pt x="19542" y="13090"/>
                    </a:lnTo>
                    <a:lnTo>
                      <a:pt x="20571" y="13090"/>
                    </a:lnTo>
                    <a:lnTo>
                      <a:pt x="20571" y="15709"/>
                    </a:lnTo>
                    <a:lnTo>
                      <a:pt x="17485" y="15709"/>
                    </a:lnTo>
                    <a:lnTo>
                      <a:pt x="17485" y="16363"/>
                    </a:lnTo>
                    <a:lnTo>
                      <a:pt x="14400" y="18327"/>
                    </a:lnTo>
                    <a:lnTo>
                      <a:pt x="15428" y="19636"/>
                    </a:lnTo>
                    <a:lnTo>
                      <a:pt x="14400" y="20290"/>
                    </a:lnTo>
                    <a:lnTo>
                      <a:pt x="13371" y="19636"/>
                    </a:lnTo>
                    <a:lnTo>
                      <a:pt x="12342" y="19636"/>
                    </a:lnTo>
                    <a:lnTo>
                      <a:pt x="12342" y="20290"/>
                    </a:lnTo>
                    <a:lnTo>
                      <a:pt x="10285" y="2160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42" name="AutoShape 196">
                <a:extLst>
                  <a:ext uri="{FF2B5EF4-FFF2-40B4-BE49-F238E27FC236}">
                    <a16:creationId xmlns:a16="http://schemas.microsoft.com/office/drawing/2014/main" id="{45CF5D51-645D-400D-9B87-A020B962CCB4}"/>
                  </a:ext>
                </a:extLst>
              </p:cNvPr>
              <p:cNvSpPr>
                <a:spLocks/>
              </p:cNvSpPr>
              <p:nvPr/>
            </p:nvSpPr>
            <p:spPr bwMode="auto">
              <a:xfrm>
                <a:off x="170169" y="1837081"/>
                <a:ext cx="171491" cy="113955"/>
              </a:xfrm>
              <a:custGeom>
                <a:avLst/>
                <a:gdLst>
                  <a:gd name="T0" fmla="*/ 85746 w 21600"/>
                  <a:gd name="T1" fmla="*/ 56978 h 21600"/>
                  <a:gd name="T2" fmla="*/ 85746 w 21600"/>
                  <a:gd name="T3" fmla="*/ 56978 h 21600"/>
                  <a:gd name="T4" fmla="*/ 85746 w 21600"/>
                  <a:gd name="T5" fmla="*/ 56978 h 21600"/>
                  <a:gd name="T6" fmla="*/ 85746 w 21600"/>
                  <a:gd name="T7" fmla="*/ 569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7032"/>
                    </a:moveTo>
                    <a:lnTo>
                      <a:pt x="18671" y="8037"/>
                    </a:lnTo>
                    <a:lnTo>
                      <a:pt x="17206" y="9544"/>
                    </a:lnTo>
                    <a:lnTo>
                      <a:pt x="15742" y="11553"/>
                    </a:lnTo>
                    <a:lnTo>
                      <a:pt x="14644" y="13562"/>
                    </a:lnTo>
                    <a:lnTo>
                      <a:pt x="13545" y="14567"/>
                    </a:lnTo>
                    <a:lnTo>
                      <a:pt x="11349" y="15572"/>
                    </a:lnTo>
                    <a:lnTo>
                      <a:pt x="10616" y="16074"/>
                    </a:lnTo>
                    <a:lnTo>
                      <a:pt x="9518" y="16074"/>
                    </a:lnTo>
                    <a:lnTo>
                      <a:pt x="6589" y="19590"/>
                    </a:lnTo>
                    <a:lnTo>
                      <a:pt x="1098" y="21600"/>
                    </a:lnTo>
                    <a:lnTo>
                      <a:pt x="366" y="21097"/>
                    </a:lnTo>
                    <a:lnTo>
                      <a:pt x="0" y="21097"/>
                    </a:lnTo>
                    <a:lnTo>
                      <a:pt x="366" y="21097"/>
                    </a:lnTo>
                    <a:lnTo>
                      <a:pt x="732" y="20093"/>
                    </a:lnTo>
                    <a:lnTo>
                      <a:pt x="1464" y="20093"/>
                    </a:lnTo>
                    <a:lnTo>
                      <a:pt x="1830" y="19590"/>
                    </a:lnTo>
                    <a:lnTo>
                      <a:pt x="1464" y="18586"/>
                    </a:lnTo>
                    <a:lnTo>
                      <a:pt x="2196" y="17079"/>
                    </a:lnTo>
                    <a:lnTo>
                      <a:pt x="2562" y="17079"/>
                    </a:lnTo>
                    <a:lnTo>
                      <a:pt x="2562" y="16576"/>
                    </a:lnTo>
                    <a:lnTo>
                      <a:pt x="3661" y="16576"/>
                    </a:lnTo>
                    <a:lnTo>
                      <a:pt x="4027" y="16074"/>
                    </a:lnTo>
                    <a:lnTo>
                      <a:pt x="3661" y="15572"/>
                    </a:lnTo>
                    <a:lnTo>
                      <a:pt x="3661" y="14567"/>
                    </a:lnTo>
                    <a:lnTo>
                      <a:pt x="3294" y="14065"/>
                    </a:lnTo>
                    <a:lnTo>
                      <a:pt x="3294" y="12558"/>
                    </a:lnTo>
                    <a:lnTo>
                      <a:pt x="4027" y="12055"/>
                    </a:lnTo>
                    <a:lnTo>
                      <a:pt x="5125" y="10548"/>
                    </a:lnTo>
                    <a:lnTo>
                      <a:pt x="5491" y="9544"/>
                    </a:lnTo>
                    <a:lnTo>
                      <a:pt x="6955" y="7534"/>
                    </a:lnTo>
                    <a:lnTo>
                      <a:pt x="7322" y="6027"/>
                    </a:lnTo>
                    <a:lnTo>
                      <a:pt x="8054" y="5023"/>
                    </a:lnTo>
                    <a:lnTo>
                      <a:pt x="8786" y="4520"/>
                    </a:lnTo>
                    <a:lnTo>
                      <a:pt x="9152" y="4018"/>
                    </a:lnTo>
                    <a:lnTo>
                      <a:pt x="9884" y="3516"/>
                    </a:lnTo>
                    <a:lnTo>
                      <a:pt x="12081" y="2511"/>
                    </a:lnTo>
                    <a:lnTo>
                      <a:pt x="14644" y="1506"/>
                    </a:lnTo>
                    <a:lnTo>
                      <a:pt x="17206" y="0"/>
                    </a:lnTo>
                    <a:lnTo>
                      <a:pt x="19403" y="0"/>
                    </a:lnTo>
                    <a:lnTo>
                      <a:pt x="19769" y="502"/>
                    </a:lnTo>
                    <a:lnTo>
                      <a:pt x="21600" y="7032"/>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43" name="AutoShape 197">
                <a:extLst>
                  <a:ext uri="{FF2B5EF4-FFF2-40B4-BE49-F238E27FC236}">
                    <a16:creationId xmlns:a16="http://schemas.microsoft.com/office/drawing/2014/main" id="{6B863F31-E8AF-47E4-8832-B600CA67A3D7}"/>
                  </a:ext>
                </a:extLst>
              </p:cNvPr>
              <p:cNvSpPr>
                <a:spLocks/>
              </p:cNvSpPr>
              <p:nvPr/>
            </p:nvSpPr>
            <p:spPr bwMode="auto">
              <a:xfrm>
                <a:off x="324510" y="1739028"/>
                <a:ext cx="133234" cy="135155"/>
              </a:xfrm>
              <a:custGeom>
                <a:avLst/>
                <a:gdLst>
                  <a:gd name="T0" fmla="*/ 66617 w 21600"/>
                  <a:gd name="T1" fmla="*/ 67578 h 21600"/>
                  <a:gd name="T2" fmla="*/ 66617 w 21600"/>
                  <a:gd name="T3" fmla="*/ 67578 h 21600"/>
                  <a:gd name="T4" fmla="*/ 66617 w 21600"/>
                  <a:gd name="T5" fmla="*/ 67578 h 21600"/>
                  <a:gd name="T6" fmla="*/ 66617 w 21600"/>
                  <a:gd name="T7" fmla="*/ 675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904" y="0"/>
                    </a:moveTo>
                    <a:lnTo>
                      <a:pt x="16904" y="1694"/>
                    </a:lnTo>
                    <a:lnTo>
                      <a:pt x="17843" y="2964"/>
                    </a:lnTo>
                    <a:lnTo>
                      <a:pt x="19721" y="4658"/>
                    </a:lnTo>
                    <a:lnTo>
                      <a:pt x="20660" y="4658"/>
                    </a:lnTo>
                    <a:lnTo>
                      <a:pt x="21130" y="5082"/>
                    </a:lnTo>
                    <a:lnTo>
                      <a:pt x="21600" y="6352"/>
                    </a:lnTo>
                    <a:lnTo>
                      <a:pt x="21600" y="7200"/>
                    </a:lnTo>
                    <a:lnTo>
                      <a:pt x="21130" y="8470"/>
                    </a:lnTo>
                    <a:lnTo>
                      <a:pt x="20191" y="9317"/>
                    </a:lnTo>
                    <a:lnTo>
                      <a:pt x="19252" y="9741"/>
                    </a:lnTo>
                    <a:lnTo>
                      <a:pt x="18313" y="10588"/>
                    </a:lnTo>
                    <a:lnTo>
                      <a:pt x="17373" y="10588"/>
                    </a:lnTo>
                    <a:lnTo>
                      <a:pt x="17373" y="11858"/>
                    </a:lnTo>
                    <a:lnTo>
                      <a:pt x="16904" y="12282"/>
                    </a:lnTo>
                    <a:lnTo>
                      <a:pt x="16434" y="13129"/>
                    </a:lnTo>
                    <a:lnTo>
                      <a:pt x="15495" y="13552"/>
                    </a:lnTo>
                    <a:lnTo>
                      <a:pt x="15026" y="13552"/>
                    </a:lnTo>
                    <a:lnTo>
                      <a:pt x="15026" y="13976"/>
                    </a:lnTo>
                    <a:lnTo>
                      <a:pt x="13617" y="13976"/>
                    </a:lnTo>
                    <a:lnTo>
                      <a:pt x="12678" y="14400"/>
                    </a:lnTo>
                    <a:lnTo>
                      <a:pt x="12208" y="15247"/>
                    </a:lnTo>
                    <a:lnTo>
                      <a:pt x="11739" y="15670"/>
                    </a:lnTo>
                    <a:lnTo>
                      <a:pt x="11739" y="16941"/>
                    </a:lnTo>
                    <a:lnTo>
                      <a:pt x="11269" y="17364"/>
                    </a:lnTo>
                    <a:lnTo>
                      <a:pt x="9860" y="19058"/>
                    </a:lnTo>
                    <a:lnTo>
                      <a:pt x="7043" y="20752"/>
                    </a:lnTo>
                    <a:lnTo>
                      <a:pt x="2817" y="21599"/>
                    </a:lnTo>
                    <a:lnTo>
                      <a:pt x="469" y="16094"/>
                    </a:lnTo>
                    <a:lnTo>
                      <a:pt x="0" y="15670"/>
                    </a:lnTo>
                    <a:lnTo>
                      <a:pt x="469" y="15247"/>
                    </a:lnTo>
                    <a:lnTo>
                      <a:pt x="2817" y="14400"/>
                    </a:lnTo>
                    <a:lnTo>
                      <a:pt x="6104" y="13129"/>
                    </a:lnTo>
                    <a:lnTo>
                      <a:pt x="8921" y="11435"/>
                    </a:lnTo>
                    <a:lnTo>
                      <a:pt x="10800" y="8894"/>
                    </a:lnTo>
                    <a:lnTo>
                      <a:pt x="11739" y="5929"/>
                    </a:lnTo>
                    <a:lnTo>
                      <a:pt x="11739" y="5082"/>
                    </a:lnTo>
                    <a:lnTo>
                      <a:pt x="11269" y="4235"/>
                    </a:lnTo>
                    <a:lnTo>
                      <a:pt x="11269" y="2541"/>
                    </a:lnTo>
                    <a:lnTo>
                      <a:pt x="12678" y="2541"/>
                    </a:lnTo>
                    <a:lnTo>
                      <a:pt x="13617" y="2117"/>
                    </a:lnTo>
                    <a:lnTo>
                      <a:pt x="14086" y="1694"/>
                    </a:lnTo>
                    <a:lnTo>
                      <a:pt x="14086" y="1270"/>
                    </a:lnTo>
                    <a:lnTo>
                      <a:pt x="14556" y="847"/>
                    </a:lnTo>
                    <a:lnTo>
                      <a:pt x="15026" y="847"/>
                    </a:lnTo>
                    <a:lnTo>
                      <a:pt x="16904"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44" name="AutoShape 198">
                <a:extLst>
                  <a:ext uri="{FF2B5EF4-FFF2-40B4-BE49-F238E27FC236}">
                    <a16:creationId xmlns:a16="http://schemas.microsoft.com/office/drawing/2014/main" id="{66F033C3-1480-4C80-91BD-8377357D99F7}"/>
                  </a:ext>
                </a:extLst>
              </p:cNvPr>
              <p:cNvSpPr>
                <a:spLocks/>
              </p:cNvSpPr>
              <p:nvPr/>
            </p:nvSpPr>
            <p:spPr bwMode="auto">
              <a:xfrm>
                <a:off x="68595" y="1463420"/>
                <a:ext cx="168852" cy="177557"/>
              </a:xfrm>
              <a:custGeom>
                <a:avLst/>
                <a:gdLst>
                  <a:gd name="T0" fmla="*/ 84426 w 21600"/>
                  <a:gd name="T1" fmla="*/ 88779 h 21600"/>
                  <a:gd name="T2" fmla="*/ 84426 w 21600"/>
                  <a:gd name="T3" fmla="*/ 88779 h 21600"/>
                  <a:gd name="T4" fmla="*/ 84426 w 21600"/>
                  <a:gd name="T5" fmla="*/ 88779 h 21600"/>
                  <a:gd name="T6" fmla="*/ 84426 w 21600"/>
                  <a:gd name="T7" fmla="*/ 8877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386" y="21599"/>
                    </a:moveTo>
                    <a:lnTo>
                      <a:pt x="16013" y="21277"/>
                    </a:lnTo>
                    <a:lnTo>
                      <a:pt x="15641" y="21277"/>
                    </a:lnTo>
                    <a:lnTo>
                      <a:pt x="14896" y="20955"/>
                    </a:lnTo>
                    <a:lnTo>
                      <a:pt x="14151" y="20310"/>
                    </a:lnTo>
                    <a:lnTo>
                      <a:pt x="13034" y="19988"/>
                    </a:lnTo>
                    <a:lnTo>
                      <a:pt x="10800" y="18376"/>
                    </a:lnTo>
                    <a:lnTo>
                      <a:pt x="9310" y="18376"/>
                    </a:lnTo>
                    <a:lnTo>
                      <a:pt x="4468" y="16441"/>
                    </a:lnTo>
                    <a:lnTo>
                      <a:pt x="3351" y="15797"/>
                    </a:lnTo>
                    <a:lnTo>
                      <a:pt x="3351" y="15474"/>
                    </a:lnTo>
                    <a:lnTo>
                      <a:pt x="2979" y="14829"/>
                    </a:lnTo>
                    <a:lnTo>
                      <a:pt x="744" y="12250"/>
                    </a:lnTo>
                    <a:lnTo>
                      <a:pt x="0" y="10961"/>
                    </a:lnTo>
                    <a:lnTo>
                      <a:pt x="4841" y="7414"/>
                    </a:lnTo>
                    <a:lnTo>
                      <a:pt x="4841" y="5158"/>
                    </a:lnTo>
                    <a:lnTo>
                      <a:pt x="5213" y="4835"/>
                    </a:lnTo>
                    <a:lnTo>
                      <a:pt x="5213" y="4513"/>
                    </a:lnTo>
                    <a:lnTo>
                      <a:pt x="5586" y="4191"/>
                    </a:lnTo>
                    <a:lnTo>
                      <a:pt x="5958" y="3546"/>
                    </a:lnTo>
                    <a:lnTo>
                      <a:pt x="6331" y="3546"/>
                    </a:lnTo>
                    <a:lnTo>
                      <a:pt x="6331" y="3223"/>
                    </a:lnTo>
                    <a:lnTo>
                      <a:pt x="7075" y="1934"/>
                    </a:lnTo>
                    <a:lnTo>
                      <a:pt x="7075" y="1611"/>
                    </a:lnTo>
                    <a:lnTo>
                      <a:pt x="7448" y="1289"/>
                    </a:lnTo>
                    <a:lnTo>
                      <a:pt x="7448" y="967"/>
                    </a:lnTo>
                    <a:lnTo>
                      <a:pt x="7820" y="967"/>
                    </a:lnTo>
                    <a:lnTo>
                      <a:pt x="9310" y="322"/>
                    </a:lnTo>
                    <a:lnTo>
                      <a:pt x="11172" y="322"/>
                    </a:lnTo>
                    <a:lnTo>
                      <a:pt x="13034" y="0"/>
                    </a:lnTo>
                    <a:lnTo>
                      <a:pt x="13034" y="322"/>
                    </a:lnTo>
                    <a:lnTo>
                      <a:pt x="13406" y="644"/>
                    </a:lnTo>
                    <a:lnTo>
                      <a:pt x="14151" y="644"/>
                    </a:lnTo>
                    <a:lnTo>
                      <a:pt x="14524" y="322"/>
                    </a:lnTo>
                    <a:lnTo>
                      <a:pt x="15268" y="644"/>
                    </a:lnTo>
                    <a:lnTo>
                      <a:pt x="15268" y="1289"/>
                    </a:lnTo>
                    <a:lnTo>
                      <a:pt x="15641" y="1611"/>
                    </a:lnTo>
                    <a:lnTo>
                      <a:pt x="15268" y="1611"/>
                    </a:lnTo>
                    <a:lnTo>
                      <a:pt x="15268" y="1934"/>
                    </a:lnTo>
                    <a:lnTo>
                      <a:pt x="14896" y="2256"/>
                    </a:lnTo>
                    <a:lnTo>
                      <a:pt x="14896" y="2579"/>
                    </a:lnTo>
                    <a:lnTo>
                      <a:pt x="15268" y="2579"/>
                    </a:lnTo>
                    <a:lnTo>
                      <a:pt x="16386" y="3546"/>
                    </a:lnTo>
                    <a:lnTo>
                      <a:pt x="16386" y="3868"/>
                    </a:lnTo>
                    <a:lnTo>
                      <a:pt x="16758" y="4191"/>
                    </a:lnTo>
                    <a:lnTo>
                      <a:pt x="17503" y="4513"/>
                    </a:lnTo>
                    <a:lnTo>
                      <a:pt x="17875" y="5158"/>
                    </a:lnTo>
                    <a:lnTo>
                      <a:pt x="18248" y="5480"/>
                    </a:lnTo>
                    <a:lnTo>
                      <a:pt x="18248" y="6125"/>
                    </a:lnTo>
                    <a:lnTo>
                      <a:pt x="17503" y="7414"/>
                    </a:lnTo>
                    <a:lnTo>
                      <a:pt x="17131" y="8382"/>
                    </a:lnTo>
                    <a:lnTo>
                      <a:pt x="17131" y="9026"/>
                    </a:lnTo>
                    <a:lnTo>
                      <a:pt x="16758" y="9671"/>
                    </a:lnTo>
                    <a:lnTo>
                      <a:pt x="18248" y="12250"/>
                    </a:lnTo>
                    <a:lnTo>
                      <a:pt x="18620" y="13217"/>
                    </a:lnTo>
                    <a:lnTo>
                      <a:pt x="19365" y="13540"/>
                    </a:lnTo>
                    <a:lnTo>
                      <a:pt x="19737" y="13862"/>
                    </a:lnTo>
                    <a:lnTo>
                      <a:pt x="19737" y="14829"/>
                    </a:lnTo>
                    <a:lnTo>
                      <a:pt x="20110" y="15474"/>
                    </a:lnTo>
                    <a:lnTo>
                      <a:pt x="20110" y="15797"/>
                    </a:lnTo>
                    <a:lnTo>
                      <a:pt x="21227" y="16764"/>
                    </a:lnTo>
                    <a:lnTo>
                      <a:pt x="21227" y="17408"/>
                    </a:lnTo>
                    <a:lnTo>
                      <a:pt x="21599" y="18053"/>
                    </a:lnTo>
                    <a:lnTo>
                      <a:pt x="21599" y="18376"/>
                    </a:lnTo>
                    <a:lnTo>
                      <a:pt x="21227" y="19988"/>
                    </a:lnTo>
                    <a:lnTo>
                      <a:pt x="20855" y="19988"/>
                    </a:lnTo>
                    <a:lnTo>
                      <a:pt x="20110" y="20632"/>
                    </a:lnTo>
                    <a:lnTo>
                      <a:pt x="16386" y="2159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45" name="AutoShape 199">
                <a:extLst>
                  <a:ext uri="{FF2B5EF4-FFF2-40B4-BE49-F238E27FC236}">
                    <a16:creationId xmlns:a16="http://schemas.microsoft.com/office/drawing/2014/main" id="{09EA775E-7937-422E-B8F9-AD50B1CFF2CA}"/>
                  </a:ext>
                </a:extLst>
              </p:cNvPr>
              <p:cNvSpPr>
                <a:spLocks/>
              </p:cNvSpPr>
              <p:nvPr/>
            </p:nvSpPr>
            <p:spPr bwMode="auto">
              <a:xfrm>
                <a:off x="3957" y="1553523"/>
                <a:ext cx="89703" cy="95404"/>
              </a:xfrm>
              <a:custGeom>
                <a:avLst/>
                <a:gdLst>
                  <a:gd name="T0" fmla="*/ 44852 w 21600"/>
                  <a:gd name="T1" fmla="*/ 47702 h 21600"/>
                  <a:gd name="T2" fmla="*/ 44852 w 21600"/>
                  <a:gd name="T3" fmla="*/ 47702 h 21600"/>
                  <a:gd name="T4" fmla="*/ 44852 w 21600"/>
                  <a:gd name="T5" fmla="*/ 47702 h 21600"/>
                  <a:gd name="T6" fmla="*/ 44852 w 21600"/>
                  <a:gd name="T7" fmla="*/ 4770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93" y="12000"/>
                    </a:moveTo>
                    <a:lnTo>
                      <a:pt x="1393" y="2400"/>
                    </a:lnTo>
                    <a:lnTo>
                      <a:pt x="2090" y="3000"/>
                    </a:lnTo>
                    <a:lnTo>
                      <a:pt x="2787" y="3000"/>
                    </a:lnTo>
                    <a:lnTo>
                      <a:pt x="2787" y="3600"/>
                    </a:lnTo>
                    <a:lnTo>
                      <a:pt x="4180" y="4800"/>
                    </a:lnTo>
                    <a:lnTo>
                      <a:pt x="6967" y="4800"/>
                    </a:lnTo>
                    <a:lnTo>
                      <a:pt x="9058" y="4200"/>
                    </a:lnTo>
                    <a:lnTo>
                      <a:pt x="15329" y="0"/>
                    </a:lnTo>
                    <a:lnTo>
                      <a:pt x="16722" y="2400"/>
                    </a:lnTo>
                    <a:lnTo>
                      <a:pt x="18812" y="4200"/>
                    </a:lnTo>
                    <a:lnTo>
                      <a:pt x="20903" y="7800"/>
                    </a:lnTo>
                    <a:lnTo>
                      <a:pt x="21599" y="8400"/>
                    </a:lnTo>
                    <a:lnTo>
                      <a:pt x="21599" y="9000"/>
                    </a:lnTo>
                    <a:lnTo>
                      <a:pt x="20903" y="9600"/>
                    </a:lnTo>
                    <a:lnTo>
                      <a:pt x="19509" y="10200"/>
                    </a:lnTo>
                    <a:lnTo>
                      <a:pt x="16722" y="10200"/>
                    </a:lnTo>
                    <a:lnTo>
                      <a:pt x="13935" y="10800"/>
                    </a:lnTo>
                    <a:lnTo>
                      <a:pt x="11845" y="11400"/>
                    </a:lnTo>
                    <a:lnTo>
                      <a:pt x="13935" y="14999"/>
                    </a:lnTo>
                    <a:lnTo>
                      <a:pt x="14632" y="15599"/>
                    </a:lnTo>
                    <a:lnTo>
                      <a:pt x="14632" y="16799"/>
                    </a:lnTo>
                    <a:lnTo>
                      <a:pt x="13935" y="16799"/>
                    </a:lnTo>
                    <a:lnTo>
                      <a:pt x="13238" y="17400"/>
                    </a:lnTo>
                    <a:lnTo>
                      <a:pt x="12541" y="18600"/>
                    </a:lnTo>
                    <a:lnTo>
                      <a:pt x="10451" y="20400"/>
                    </a:lnTo>
                    <a:lnTo>
                      <a:pt x="9058" y="20400"/>
                    </a:lnTo>
                    <a:lnTo>
                      <a:pt x="9058" y="21599"/>
                    </a:lnTo>
                    <a:lnTo>
                      <a:pt x="8361" y="21599"/>
                    </a:lnTo>
                    <a:lnTo>
                      <a:pt x="6967" y="20999"/>
                    </a:lnTo>
                    <a:lnTo>
                      <a:pt x="0" y="20999"/>
                    </a:lnTo>
                    <a:lnTo>
                      <a:pt x="1393" y="1200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46" name="AutoShape 200">
                <a:extLst>
                  <a:ext uri="{FF2B5EF4-FFF2-40B4-BE49-F238E27FC236}">
                    <a16:creationId xmlns:a16="http://schemas.microsoft.com/office/drawing/2014/main" id="{A71BBEF0-3B11-48E2-AADD-138992EFDFDC}"/>
                  </a:ext>
                </a:extLst>
              </p:cNvPr>
              <p:cNvSpPr>
                <a:spLocks/>
              </p:cNvSpPr>
              <p:nvPr/>
            </p:nvSpPr>
            <p:spPr bwMode="auto">
              <a:xfrm>
                <a:off x="9234" y="1474020"/>
                <a:ext cx="117405" cy="100705"/>
              </a:xfrm>
              <a:custGeom>
                <a:avLst/>
                <a:gdLst>
                  <a:gd name="T0" fmla="*/ 58703 w 21600"/>
                  <a:gd name="T1" fmla="*/ 50353 h 21600"/>
                  <a:gd name="T2" fmla="*/ 58703 w 21600"/>
                  <a:gd name="T3" fmla="*/ 50353 h 21600"/>
                  <a:gd name="T4" fmla="*/ 58703 w 21600"/>
                  <a:gd name="T5" fmla="*/ 50353 h 21600"/>
                  <a:gd name="T6" fmla="*/ 58703 w 21600"/>
                  <a:gd name="T7" fmla="*/ 5035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440" y="568"/>
                    </a:moveTo>
                    <a:lnTo>
                      <a:pt x="18900" y="1136"/>
                    </a:lnTo>
                    <a:lnTo>
                      <a:pt x="17820" y="1705"/>
                    </a:lnTo>
                    <a:lnTo>
                      <a:pt x="16200" y="1705"/>
                    </a:lnTo>
                    <a:lnTo>
                      <a:pt x="14579" y="3410"/>
                    </a:lnTo>
                    <a:lnTo>
                      <a:pt x="13500" y="3978"/>
                    </a:lnTo>
                    <a:lnTo>
                      <a:pt x="11879" y="4547"/>
                    </a:lnTo>
                    <a:lnTo>
                      <a:pt x="7560" y="4547"/>
                    </a:lnTo>
                    <a:lnTo>
                      <a:pt x="5399" y="3410"/>
                    </a:lnTo>
                    <a:lnTo>
                      <a:pt x="4859" y="3410"/>
                    </a:lnTo>
                    <a:lnTo>
                      <a:pt x="4319" y="3978"/>
                    </a:lnTo>
                    <a:lnTo>
                      <a:pt x="4319" y="4547"/>
                    </a:lnTo>
                    <a:lnTo>
                      <a:pt x="3239" y="5684"/>
                    </a:lnTo>
                    <a:lnTo>
                      <a:pt x="2699" y="6821"/>
                    </a:lnTo>
                    <a:lnTo>
                      <a:pt x="1619" y="6821"/>
                    </a:lnTo>
                    <a:lnTo>
                      <a:pt x="1079" y="6252"/>
                    </a:lnTo>
                    <a:lnTo>
                      <a:pt x="1079" y="6821"/>
                    </a:lnTo>
                    <a:lnTo>
                      <a:pt x="1619" y="7389"/>
                    </a:lnTo>
                    <a:lnTo>
                      <a:pt x="1619" y="9094"/>
                    </a:lnTo>
                    <a:lnTo>
                      <a:pt x="1079" y="9663"/>
                    </a:lnTo>
                    <a:lnTo>
                      <a:pt x="1079" y="10800"/>
                    </a:lnTo>
                    <a:lnTo>
                      <a:pt x="539" y="11936"/>
                    </a:lnTo>
                    <a:lnTo>
                      <a:pt x="2699" y="11936"/>
                    </a:lnTo>
                    <a:lnTo>
                      <a:pt x="3239" y="12505"/>
                    </a:lnTo>
                    <a:lnTo>
                      <a:pt x="3239" y="13073"/>
                    </a:lnTo>
                    <a:lnTo>
                      <a:pt x="2159" y="14210"/>
                    </a:lnTo>
                    <a:lnTo>
                      <a:pt x="2159" y="15915"/>
                    </a:lnTo>
                    <a:lnTo>
                      <a:pt x="1619" y="16484"/>
                    </a:lnTo>
                    <a:lnTo>
                      <a:pt x="1619" y="17052"/>
                    </a:lnTo>
                    <a:lnTo>
                      <a:pt x="1079" y="17621"/>
                    </a:lnTo>
                    <a:lnTo>
                      <a:pt x="1079" y="18189"/>
                    </a:lnTo>
                    <a:lnTo>
                      <a:pt x="0" y="19326"/>
                    </a:lnTo>
                    <a:lnTo>
                      <a:pt x="539" y="19894"/>
                    </a:lnTo>
                    <a:lnTo>
                      <a:pt x="1079" y="19894"/>
                    </a:lnTo>
                    <a:lnTo>
                      <a:pt x="1079" y="20463"/>
                    </a:lnTo>
                    <a:lnTo>
                      <a:pt x="2159" y="21599"/>
                    </a:lnTo>
                    <a:lnTo>
                      <a:pt x="4319" y="21599"/>
                    </a:lnTo>
                    <a:lnTo>
                      <a:pt x="5939" y="21031"/>
                    </a:lnTo>
                    <a:lnTo>
                      <a:pt x="17820" y="10800"/>
                    </a:lnTo>
                    <a:lnTo>
                      <a:pt x="17820" y="6252"/>
                    </a:lnTo>
                    <a:lnTo>
                      <a:pt x="18359" y="6252"/>
                    </a:lnTo>
                    <a:lnTo>
                      <a:pt x="19440" y="5115"/>
                    </a:lnTo>
                    <a:lnTo>
                      <a:pt x="19440" y="3978"/>
                    </a:lnTo>
                    <a:lnTo>
                      <a:pt x="19980" y="3978"/>
                    </a:lnTo>
                    <a:lnTo>
                      <a:pt x="19980" y="3410"/>
                    </a:lnTo>
                    <a:lnTo>
                      <a:pt x="21059" y="1136"/>
                    </a:lnTo>
                    <a:lnTo>
                      <a:pt x="21059" y="568"/>
                    </a:lnTo>
                    <a:lnTo>
                      <a:pt x="21600" y="0"/>
                    </a:lnTo>
                    <a:lnTo>
                      <a:pt x="19440" y="568"/>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47" name="AutoShape 201">
                <a:extLst>
                  <a:ext uri="{FF2B5EF4-FFF2-40B4-BE49-F238E27FC236}">
                    <a16:creationId xmlns:a16="http://schemas.microsoft.com/office/drawing/2014/main" id="{D6316026-4866-450B-9422-362417C6BEB9}"/>
                  </a:ext>
                </a:extLst>
              </p:cNvPr>
              <p:cNvSpPr>
                <a:spLocks/>
              </p:cNvSpPr>
              <p:nvPr/>
            </p:nvSpPr>
            <p:spPr bwMode="auto">
              <a:xfrm>
                <a:off x="160935" y="1413069"/>
                <a:ext cx="340341" cy="328610"/>
              </a:xfrm>
              <a:custGeom>
                <a:avLst/>
                <a:gdLst>
                  <a:gd name="T0" fmla="*/ 170171 w 21600"/>
                  <a:gd name="T1" fmla="*/ 164305 h 21600"/>
                  <a:gd name="T2" fmla="*/ 170171 w 21600"/>
                  <a:gd name="T3" fmla="*/ 164305 h 21600"/>
                  <a:gd name="T4" fmla="*/ 170171 w 21600"/>
                  <a:gd name="T5" fmla="*/ 164305 h 21600"/>
                  <a:gd name="T6" fmla="*/ 170171 w 21600"/>
                  <a:gd name="T7" fmla="*/ 16430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92" y="3658"/>
                    </a:moveTo>
                    <a:lnTo>
                      <a:pt x="1661" y="3658"/>
                    </a:lnTo>
                    <a:lnTo>
                      <a:pt x="1661" y="4006"/>
                    </a:lnTo>
                    <a:lnTo>
                      <a:pt x="1846" y="4180"/>
                    </a:lnTo>
                    <a:lnTo>
                      <a:pt x="1661" y="4180"/>
                    </a:lnTo>
                    <a:lnTo>
                      <a:pt x="1661" y="4354"/>
                    </a:lnTo>
                    <a:lnTo>
                      <a:pt x="1476" y="4529"/>
                    </a:lnTo>
                    <a:lnTo>
                      <a:pt x="1476" y="4703"/>
                    </a:lnTo>
                    <a:lnTo>
                      <a:pt x="1661" y="4703"/>
                    </a:lnTo>
                    <a:lnTo>
                      <a:pt x="2215" y="5225"/>
                    </a:lnTo>
                    <a:lnTo>
                      <a:pt x="2215" y="5400"/>
                    </a:lnTo>
                    <a:lnTo>
                      <a:pt x="2400" y="5574"/>
                    </a:lnTo>
                    <a:lnTo>
                      <a:pt x="2769" y="5748"/>
                    </a:lnTo>
                    <a:lnTo>
                      <a:pt x="2953" y="6096"/>
                    </a:lnTo>
                    <a:lnTo>
                      <a:pt x="3138" y="6270"/>
                    </a:lnTo>
                    <a:lnTo>
                      <a:pt x="3138" y="6619"/>
                    </a:lnTo>
                    <a:lnTo>
                      <a:pt x="2769" y="7316"/>
                    </a:lnTo>
                    <a:lnTo>
                      <a:pt x="2584" y="7838"/>
                    </a:lnTo>
                    <a:lnTo>
                      <a:pt x="2584" y="8187"/>
                    </a:lnTo>
                    <a:lnTo>
                      <a:pt x="2400" y="8535"/>
                    </a:lnTo>
                    <a:lnTo>
                      <a:pt x="3138" y="9929"/>
                    </a:lnTo>
                    <a:lnTo>
                      <a:pt x="3323" y="10451"/>
                    </a:lnTo>
                    <a:lnTo>
                      <a:pt x="3692" y="10625"/>
                    </a:lnTo>
                    <a:lnTo>
                      <a:pt x="3876" y="10800"/>
                    </a:lnTo>
                    <a:lnTo>
                      <a:pt x="3876" y="11322"/>
                    </a:lnTo>
                    <a:lnTo>
                      <a:pt x="4061" y="11670"/>
                    </a:lnTo>
                    <a:lnTo>
                      <a:pt x="4061" y="11845"/>
                    </a:lnTo>
                    <a:lnTo>
                      <a:pt x="4615" y="12367"/>
                    </a:lnTo>
                    <a:lnTo>
                      <a:pt x="4615" y="12716"/>
                    </a:lnTo>
                    <a:lnTo>
                      <a:pt x="4799" y="13064"/>
                    </a:lnTo>
                    <a:lnTo>
                      <a:pt x="4799" y="13238"/>
                    </a:lnTo>
                    <a:lnTo>
                      <a:pt x="4615" y="14109"/>
                    </a:lnTo>
                    <a:lnTo>
                      <a:pt x="5907" y="14283"/>
                    </a:lnTo>
                    <a:lnTo>
                      <a:pt x="7199" y="14109"/>
                    </a:lnTo>
                    <a:lnTo>
                      <a:pt x="7753" y="14632"/>
                    </a:lnTo>
                    <a:lnTo>
                      <a:pt x="8123" y="15154"/>
                    </a:lnTo>
                    <a:lnTo>
                      <a:pt x="8676" y="15851"/>
                    </a:lnTo>
                    <a:lnTo>
                      <a:pt x="10523" y="17593"/>
                    </a:lnTo>
                    <a:lnTo>
                      <a:pt x="10523" y="17767"/>
                    </a:lnTo>
                    <a:lnTo>
                      <a:pt x="10892" y="17767"/>
                    </a:lnTo>
                    <a:lnTo>
                      <a:pt x="11261" y="17941"/>
                    </a:lnTo>
                    <a:lnTo>
                      <a:pt x="11815" y="18116"/>
                    </a:lnTo>
                    <a:lnTo>
                      <a:pt x="12184" y="18116"/>
                    </a:lnTo>
                    <a:lnTo>
                      <a:pt x="12553" y="18290"/>
                    </a:lnTo>
                    <a:lnTo>
                      <a:pt x="14030" y="18290"/>
                    </a:lnTo>
                    <a:lnTo>
                      <a:pt x="14769" y="17941"/>
                    </a:lnTo>
                    <a:lnTo>
                      <a:pt x="15323" y="18638"/>
                    </a:lnTo>
                    <a:lnTo>
                      <a:pt x="15507" y="19683"/>
                    </a:lnTo>
                    <a:lnTo>
                      <a:pt x="16246" y="20380"/>
                    </a:lnTo>
                    <a:lnTo>
                      <a:pt x="16246" y="20206"/>
                    </a:lnTo>
                    <a:lnTo>
                      <a:pt x="16430" y="20206"/>
                    </a:lnTo>
                    <a:lnTo>
                      <a:pt x="16615" y="20032"/>
                    </a:lnTo>
                    <a:lnTo>
                      <a:pt x="16984" y="20032"/>
                    </a:lnTo>
                    <a:lnTo>
                      <a:pt x="17353" y="19858"/>
                    </a:lnTo>
                    <a:lnTo>
                      <a:pt x="17538" y="19858"/>
                    </a:lnTo>
                    <a:lnTo>
                      <a:pt x="18276" y="20206"/>
                    </a:lnTo>
                    <a:lnTo>
                      <a:pt x="18461" y="20380"/>
                    </a:lnTo>
                    <a:lnTo>
                      <a:pt x="18461" y="20903"/>
                    </a:lnTo>
                    <a:lnTo>
                      <a:pt x="19199" y="21599"/>
                    </a:lnTo>
                    <a:lnTo>
                      <a:pt x="20676" y="20903"/>
                    </a:lnTo>
                    <a:lnTo>
                      <a:pt x="20676" y="20729"/>
                    </a:lnTo>
                    <a:lnTo>
                      <a:pt x="20492" y="20554"/>
                    </a:lnTo>
                    <a:lnTo>
                      <a:pt x="20492" y="18987"/>
                    </a:lnTo>
                    <a:lnTo>
                      <a:pt x="20676" y="18638"/>
                    </a:lnTo>
                    <a:lnTo>
                      <a:pt x="21046" y="18290"/>
                    </a:lnTo>
                    <a:lnTo>
                      <a:pt x="21415" y="18116"/>
                    </a:lnTo>
                    <a:lnTo>
                      <a:pt x="21415" y="17767"/>
                    </a:lnTo>
                    <a:lnTo>
                      <a:pt x="21599" y="17593"/>
                    </a:lnTo>
                    <a:lnTo>
                      <a:pt x="21415" y="17245"/>
                    </a:lnTo>
                    <a:lnTo>
                      <a:pt x="21415" y="17070"/>
                    </a:lnTo>
                    <a:lnTo>
                      <a:pt x="21230" y="16896"/>
                    </a:lnTo>
                    <a:lnTo>
                      <a:pt x="20123" y="14980"/>
                    </a:lnTo>
                    <a:lnTo>
                      <a:pt x="19015" y="13238"/>
                    </a:lnTo>
                    <a:lnTo>
                      <a:pt x="19015" y="10451"/>
                    </a:lnTo>
                    <a:lnTo>
                      <a:pt x="19938" y="9058"/>
                    </a:lnTo>
                    <a:lnTo>
                      <a:pt x="20123" y="6967"/>
                    </a:lnTo>
                    <a:lnTo>
                      <a:pt x="19938" y="6619"/>
                    </a:lnTo>
                    <a:lnTo>
                      <a:pt x="19569" y="6096"/>
                    </a:lnTo>
                    <a:lnTo>
                      <a:pt x="19015" y="5400"/>
                    </a:lnTo>
                    <a:lnTo>
                      <a:pt x="18092" y="4703"/>
                    </a:lnTo>
                    <a:lnTo>
                      <a:pt x="16984" y="4529"/>
                    </a:lnTo>
                    <a:lnTo>
                      <a:pt x="16799" y="4354"/>
                    </a:lnTo>
                    <a:lnTo>
                      <a:pt x="16615" y="4354"/>
                    </a:lnTo>
                    <a:lnTo>
                      <a:pt x="16246" y="4180"/>
                    </a:lnTo>
                    <a:lnTo>
                      <a:pt x="15876" y="4180"/>
                    </a:lnTo>
                    <a:lnTo>
                      <a:pt x="15692" y="4006"/>
                    </a:lnTo>
                    <a:lnTo>
                      <a:pt x="14769" y="3832"/>
                    </a:lnTo>
                    <a:lnTo>
                      <a:pt x="13292" y="3832"/>
                    </a:lnTo>
                    <a:lnTo>
                      <a:pt x="11630" y="4703"/>
                    </a:lnTo>
                    <a:lnTo>
                      <a:pt x="11446" y="4877"/>
                    </a:lnTo>
                    <a:lnTo>
                      <a:pt x="11261" y="4877"/>
                    </a:lnTo>
                    <a:lnTo>
                      <a:pt x="10892" y="5051"/>
                    </a:lnTo>
                    <a:lnTo>
                      <a:pt x="9415" y="5051"/>
                    </a:lnTo>
                    <a:lnTo>
                      <a:pt x="9230" y="5225"/>
                    </a:lnTo>
                    <a:lnTo>
                      <a:pt x="9046" y="5225"/>
                    </a:lnTo>
                    <a:lnTo>
                      <a:pt x="8861" y="5051"/>
                    </a:lnTo>
                    <a:lnTo>
                      <a:pt x="8307" y="4877"/>
                    </a:lnTo>
                    <a:lnTo>
                      <a:pt x="7569" y="4354"/>
                    </a:lnTo>
                    <a:lnTo>
                      <a:pt x="7015" y="3483"/>
                    </a:lnTo>
                    <a:lnTo>
                      <a:pt x="6646" y="2264"/>
                    </a:lnTo>
                    <a:lnTo>
                      <a:pt x="5723" y="1045"/>
                    </a:lnTo>
                    <a:lnTo>
                      <a:pt x="4984" y="348"/>
                    </a:lnTo>
                    <a:lnTo>
                      <a:pt x="4799" y="0"/>
                    </a:lnTo>
                    <a:lnTo>
                      <a:pt x="3507" y="1393"/>
                    </a:lnTo>
                    <a:lnTo>
                      <a:pt x="3323" y="1393"/>
                    </a:lnTo>
                    <a:lnTo>
                      <a:pt x="3138" y="1567"/>
                    </a:lnTo>
                    <a:lnTo>
                      <a:pt x="2400" y="1567"/>
                    </a:lnTo>
                    <a:lnTo>
                      <a:pt x="2030" y="1219"/>
                    </a:lnTo>
                    <a:lnTo>
                      <a:pt x="0" y="870"/>
                    </a:lnTo>
                    <a:lnTo>
                      <a:pt x="0" y="1045"/>
                    </a:lnTo>
                    <a:lnTo>
                      <a:pt x="369" y="1393"/>
                    </a:lnTo>
                    <a:lnTo>
                      <a:pt x="369" y="1741"/>
                    </a:lnTo>
                    <a:lnTo>
                      <a:pt x="553" y="2090"/>
                    </a:lnTo>
                    <a:lnTo>
                      <a:pt x="738" y="2264"/>
                    </a:lnTo>
                    <a:lnTo>
                      <a:pt x="1107" y="3309"/>
                    </a:lnTo>
                    <a:lnTo>
                      <a:pt x="1107" y="3483"/>
                    </a:lnTo>
                    <a:lnTo>
                      <a:pt x="923" y="3658"/>
                    </a:lnTo>
                    <a:lnTo>
                      <a:pt x="1292" y="3658"/>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48" name="AutoShape 202">
                <a:extLst>
                  <a:ext uri="{FF2B5EF4-FFF2-40B4-BE49-F238E27FC236}">
                    <a16:creationId xmlns:a16="http://schemas.microsoft.com/office/drawing/2014/main" id="{E083E32B-BDA4-4DA7-A37C-B458C57CEBA0}"/>
                  </a:ext>
                </a:extLst>
              </p:cNvPr>
              <p:cNvSpPr>
                <a:spLocks/>
              </p:cNvSpPr>
              <p:nvPr/>
            </p:nvSpPr>
            <p:spPr bwMode="auto">
              <a:xfrm>
                <a:off x="1559231" y="1837081"/>
                <a:ext cx="51448" cy="127205"/>
              </a:xfrm>
              <a:custGeom>
                <a:avLst/>
                <a:gdLst>
                  <a:gd name="T0" fmla="*/ 25724 w 21600"/>
                  <a:gd name="T1" fmla="*/ 63603 h 21600"/>
                  <a:gd name="T2" fmla="*/ 25724 w 21600"/>
                  <a:gd name="T3" fmla="*/ 63603 h 21600"/>
                  <a:gd name="T4" fmla="*/ 25724 w 21600"/>
                  <a:gd name="T5" fmla="*/ 63603 h 21600"/>
                  <a:gd name="T6" fmla="*/ 25724 w 21600"/>
                  <a:gd name="T7" fmla="*/ 6360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000" y="0"/>
                    </a:moveTo>
                    <a:lnTo>
                      <a:pt x="7200" y="0"/>
                    </a:lnTo>
                    <a:lnTo>
                      <a:pt x="2400" y="900"/>
                    </a:lnTo>
                    <a:lnTo>
                      <a:pt x="1200" y="1800"/>
                    </a:lnTo>
                    <a:lnTo>
                      <a:pt x="1200" y="2700"/>
                    </a:lnTo>
                    <a:lnTo>
                      <a:pt x="0" y="5849"/>
                    </a:lnTo>
                    <a:lnTo>
                      <a:pt x="0" y="8999"/>
                    </a:lnTo>
                    <a:lnTo>
                      <a:pt x="1200" y="10800"/>
                    </a:lnTo>
                    <a:lnTo>
                      <a:pt x="1200" y="11699"/>
                    </a:lnTo>
                    <a:lnTo>
                      <a:pt x="2400" y="12149"/>
                    </a:lnTo>
                    <a:lnTo>
                      <a:pt x="2400" y="12599"/>
                    </a:lnTo>
                    <a:lnTo>
                      <a:pt x="1200" y="13049"/>
                    </a:lnTo>
                    <a:lnTo>
                      <a:pt x="1200" y="13499"/>
                    </a:lnTo>
                    <a:lnTo>
                      <a:pt x="0" y="14399"/>
                    </a:lnTo>
                    <a:lnTo>
                      <a:pt x="0" y="14849"/>
                    </a:lnTo>
                    <a:lnTo>
                      <a:pt x="1200" y="15749"/>
                    </a:lnTo>
                    <a:lnTo>
                      <a:pt x="3600" y="18449"/>
                    </a:lnTo>
                    <a:lnTo>
                      <a:pt x="6000" y="19799"/>
                    </a:lnTo>
                    <a:lnTo>
                      <a:pt x="7200" y="20699"/>
                    </a:lnTo>
                    <a:lnTo>
                      <a:pt x="9600" y="21599"/>
                    </a:lnTo>
                    <a:lnTo>
                      <a:pt x="14400" y="19799"/>
                    </a:lnTo>
                    <a:lnTo>
                      <a:pt x="14400" y="12599"/>
                    </a:lnTo>
                    <a:lnTo>
                      <a:pt x="18000" y="9449"/>
                    </a:lnTo>
                    <a:lnTo>
                      <a:pt x="18000" y="6299"/>
                    </a:lnTo>
                    <a:lnTo>
                      <a:pt x="19200" y="5400"/>
                    </a:lnTo>
                    <a:lnTo>
                      <a:pt x="20400" y="4950"/>
                    </a:lnTo>
                    <a:lnTo>
                      <a:pt x="20400" y="450"/>
                    </a:lnTo>
                    <a:lnTo>
                      <a:pt x="21599" y="0"/>
                    </a:lnTo>
                    <a:lnTo>
                      <a:pt x="19200" y="0"/>
                    </a:lnTo>
                    <a:lnTo>
                      <a:pt x="16800" y="450"/>
                    </a:lnTo>
                    <a:lnTo>
                      <a:pt x="14400" y="450"/>
                    </a:lnTo>
                    <a:lnTo>
                      <a:pt x="1200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49" name="AutoShape 203">
                <a:extLst>
                  <a:ext uri="{FF2B5EF4-FFF2-40B4-BE49-F238E27FC236}">
                    <a16:creationId xmlns:a16="http://schemas.microsoft.com/office/drawing/2014/main" id="{F31EEBC2-935E-4F90-A8B5-9906064FA550}"/>
                  </a:ext>
                </a:extLst>
              </p:cNvPr>
              <p:cNvSpPr>
                <a:spLocks/>
              </p:cNvSpPr>
              <p:nvPr/>
            </p:nvSpPr>
            <p:spPr bwMode="auto">
              <a:xfrm>
                <a:off x="1511742" y="1969585"/>
                <a:ext cx="47490" cy="45053"/>
              </a:xfrm>
              <a:custGeom>
                <a:avLst/>
                <a:gdLst>
                  <a:gd name="T0" fmla="*/ 23745 w 21600"/>
                  <a:gd name="T1" fmla="*/ 22526 h 21600"/>
                  <a:gd name="T2" fmla="*/ 23745 w 21600"/>
                  <a:gd name="T3" fmla="*/ 22526 h 21600"/>
                  <a:gd name="T4" fmla="*/ 23745 w 21600"/>
                  <a:gd name="T5" fmla="*/ 22526 h 21600"/>
                  <a:gd name="T6" fmla="*/ 23745 w 21600"/>
                  <a:gd name="T7" fmla="*/ 225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49" y="17788"/>
                    </a:moveTo>
                    <a:lnTo>
                      <a:pt x="0" y="19058"/>
                    </a:lnTo>
                    <a:lnTo>
                      <a:pt x="2699" y="21599"/>
                    </a:lnTo>
                    <a:lnTo>
                      <a:pt x="4049" y="20329"/>
                    </a:lnTo>
                    <a:lnTo>
                      <a:pt x="6750" y="20329"/>
                    </a:lnTo>
                    <a:lnTo>
                      <a:pt x="10800" y="16517"/>
                    </a:lnTo>
                    <a:lnTo>
                      <a:pt x="13500" y="15247"/>
                    </a:lnTo>
                    <a:lnTo>
                      <a:pt x="16199" y="12705"/>
                    </a:lnTo>
                    <a:lnTo>
                      <a:pt x="18899" y="7623"/>
                    </a:lnTo>
                    <a:lnTo>
                      <a:pt x="20250" y="6352"/>
                    </a:lnTo>
                    <a:lnTo>
                      <a:pt x="21600" y="3811"/>
                    </a:lnTo>
                    <a:lnTo>
                      <a:pt x="21600" y="1270"/>
                    </a:lnTo>
                    <a:lnTo>
                      <a:pt x="20250" y="0"/>
                    </a:lnTo>
                    <a:lnTo>
                      <a:pt x="17549" y="0"/>
                    </a:lnTo>
                    <a:lnTo>
                      <a:pt x="14849" y="1270"/>
                    </a:lnTo>
                    <a:lnTo>
                      <a:pt x="13500" y="3811"/>
                    </a:lnTo>
                    <a:lnTo>
                      <a:pt x="8099" y="8894"/>
                    </a:lnTo>
                    <a:lnTo>
                      <a:pt x="5399" y="12705"/>
                    </a:lnTo>
                    <a:lnTo>
                      <a:pt x="1349" y="16517"/>
                    </a:lnTo>
                    <a:lnTo>
                      <a:pt x="1349" y="17788"/>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50" name="AutoShape 204">
                <a:extLst>
                  <a:ext uri="{FF2B5EF4-FFF2-40B4-BE49-F238E27FC236}">
                    <a16:creationId xmlns:a16="http://schemas.microsoft.com/office/drawing/2014/main" id="{449BEAD0-2DBC-4996-9E2F-5A0A97401251}"/>
                  </a:ext>
                </a:extLst>
              </p:cNvPr>
              <p:cNvSpPr>
                <a:spLocks/>
              </p:cNvSpPr>
              <p:nvPr/>
            </p:nvSpPr>
            <p:spPr bwMode="auto">
              <a:xfrm>
                <a:off x="1600125" y="2001386"/>
                <a:ext cx="87064" cy="60953"/>
              </a:xfrm>
              <a:custGeom>
                <a:avLst/>
                <a:gdLst>
                  <a:gd name="T0" fmla="*/ 43532 w 21600"/>
                  <a:gd name="T1" fmla="*/ 30477 h 21600"/>
                  <a:gd name="T2" fmla="*/ 43532 w 21600"/>
                  <a:gd name="T3" fmla="*/ 30477 h 21600"/>
                  <a:gd name="T4" fmla="*/ 43532 w 21600"/>
                  <a:gd name="T5" fmla="*/ 30477 h 21600"/>
                  <a:gd name="T6" fmla="*/ 43532 w 21600"/>
                  <a:gd name="T7" fmla="*/ 304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119" y="939"/>
                    </a:moveTo>
                    <a:lnTo>
                      <a:pt x="10800" y="3756"/>
                    </a:lnTo>
                    <a:lnTo>
                      <a:pt x="7199" y="4695"/>
                    </a:lnTo>
                    <a:lnTo>
                      <a:pt x="2160" y="7513"/>
                    </a:lnTo>
                    <a:lnTo>
                      <a:pt x="2160" y="8452"/>
                    </a:lnTo>
                    <a:lnTo>
                      <a:pt x="720" y="10330"/>
                    </a:lnTo>
                    <a:lnTo>
                      <a:pt x="720" y="12208"/>
                    </a:lnTo>
                    <a:lnTo>
                      <a:pt x="0" y="14086"/>
                    </a:lnTo>
                    <a:lnTo>
                      <a:pt x="0" y="15965"/>
                    </a:lnTo>
                    <a:lnTo>
                      <a:pt x="720" y="16904"/>
                    </a:lnTo>
                    <a:lnTo>
                      <a:pt x="2879" y="15965"/>
                    </a:lnTo>
                    <a:lnTo>
                      <a:pt x="4320" y="15965"/>
                    </a:lnTo>
                    <a:lnTo>
                      <a:pt x="5759" y="15026"/>
                    </a:lnTo>
                    <a:lnTo>
                      <a:pt x="7199" y="15026"/>
                    </a:lnTo>
                    <a:lnTo>
                      <a:pt x="7199" y="17843"/>
                    </a:lnTo>
                    <a:lnTo>
                      <a:pt x="9359" y="20660"/>
                    </a:lnTo>
                    <a:lnTo>
                      <a:pt x="10800" y="20660"/>
                    </a:lnTo>
                    <a:lnTo>
                      <a:pt x="11519" y="21600"/>
                    </a:lnTo>
                    <a:lnTo>
                      <a:pt x="15119" y="21600"/>
                    </a:lnTo>
                    <a:lnTo>
                      <a:pt x="15839" y="19721"/>
                    </a:lnTo>
                    <a:lnTo>
                      <a:pt x="15839" y="15965"/>
                    </a:lnTo>
                    <a:lnTo>
                      <a:pt x="15119" y="15026"/>
                    </a:lnTo>
                    <a:lnTo>
                      <a:pt x="15119" y="14086"/>
                    </a:lnTo>
                    <a:lnTo>
                      <a:pt x="15839" y="13147"/>
                    </a:lnTo>
                    <a:lnTo>
                      <a:pt x="16560" y="13147"/>
                    </a:lnTo>
                    <a:lnTo>
                      <a:pt x="19439" y="16904"/>
                    </a:lnTo>
                    <a:lnTo>
                      <a:pt x="20159" y="15965"/>
                    </a:lnTo>
                    <a:lnTo>
                      <a:pt x="20879" y="14086"/>
                    </a:lnTo>
                    <a:lnTo>
                      <a:pt x="21599" y="11269"/>
                    </a:lnTo>
                    <a:lnTo>
                      <a:pt x="21599" y="7513"/>
                    </a:lnTo>
                    <a:lnTo>
                      <a:pt x="20159" y="3756"/>
                    </a:lnTo>
                    <a:lnTo>
                      <a:pt x="18719" y="1878"/>
                    </a:lnTo>
                    <a:lnTo>
                      <a:pt x="17280" y="939"/>
                    </a:lnTo>
                    <a:lnTo>
                      <a:pt x="16560" y="0"/>
                    </a:lnTo>
                    <a:lnTo>
                      <a:pt x="15119" y="93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51" name="AutoShape 205">
                <a:extLst>
                  <a:ext uri="{FF2B5EF4-FFF2-40B4-BE49-F238E27FC236}">
                    <a16:creationId xmlns:a16="http://schemas.microsoft.com/office/drawing/2014/main" id="{3DE9BDD9-B4C1-46AA-8286-28090B648A87}"/>
                  </a:ext>
                </a:extLst>
              </p:cNvPr>
              <p:cNvSpPr>
                <a:spLocks/>
              </p:cNvSpPr>
              <p:nvPr/>
            </p:nvSpPr>
            <p:spPr bwMode="auto">
              <a:xfrm>
                <a:off x="1393019" y="2038487"/>
                <a:ext cx="156979" cy="127205"/>
              </a:xfrm>
              <a:custGeom>
                <a:avLst/>
                <a:gdLst>
                  <a:gd name="T0" fmla="*/ 78490 w 21600"/>
                  <a:gd name="T1" fmla="*/ 63603 h 21600"/>
                  <a:gd name="T2" fmla="*/ 78490 w 21600"/>
                  <a:gd name="T3" fmla="*/ 63603 h 21600"/>
                  <a:gd name="T4" fmla="*/ 78490 w 21600"/>
                  <a:gd name="T5" fmla="*/ 63603 h 21600"/>
                  <a:gd name="T6" fmla="*/ 78490 w 21600"/>
                  <a:gd name="T7" fmla="*/ 6360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400" y="12599"/>
                    </a:moveTo>
                    <a:lnTo>
                      <a:pt x="14000" y="10349"/>
                    </a:lnTo>
                    <a:lnTo>
                      <a:pt x="17999" y="10349"/>
                    </a:lnTo>
                    <a:lnTo>
                      <a:pt x="19199" y="9899"/>
                    </a:lnTo>
                    <a:lnTo>
                      <a:pt x="20000" y="9899"/>
                    </a:lnTo>
                    <a:lnTo>
                      <a:pt x="20400" y="9449"/>
                    </a:lnTo>
                    <a:lnTo>
                      <a:pt x="17200" y="8549"/>
                    </a:lnTo>
                    <a:lnTo>
                      <a:pt x="21600" y="7200"/>
                    </a:lnTo>
                    <a:lnTo>
                      <a:pt x="21600" y="5849"/>
                    </a:lnTo>
                    <a:lnTo>
                      <a:pt x="20800" y="5400"/>
                    </a:lnTo>
                    <a:lnTo>
                      <a:pt x="20800" y="4950"/>
                    </a:lnTo>
                    <a:lnTo>
                      <a:pt x="17999" y="1800"/>
                    </a:lnTo>
                    <a:lnTo>
                      <a:pt x="17999" y="1350"/>
                    </a:lnTo>
                    <a:lnTo>
                      <a:pt x="17600" y="1350"/>
                    </a:lnTo>
                    <a:lnTo>
                      <a:pt x="17600" y="900"/>
                    </a:lnTo>
                    <a:lnTo>
                      <a:pt x="16799" y="0"/>
                    </a:lnTo>
                    <a:lnTo>
                      <a:pt x="16400" y="0"/>
                    </a:lnTo>
                    <a:lnTo>
                      <a:pt x="14800" y="900"/>
                    </a:lnTo>
                    <a:lnTo>
                      <a:pt x="14399" y="900"/>
                    </a:lnTo>
                    <a:lnTo>
                      <a:pt x="13200" y="2250"/>
                    </a:lnTo>
                    <a:lnTo>
                      <a:pt x="11599" y="3150"/>
                    </a:lnTo>
                    <a:lnTo>
                      <a:pt x="9599" y="8099"/>
                    </a:lnTo>
                    <a:lnTo>
                      <a:pt x="9599" y="8549"/>
                    </a:lnTo>
                    <a:lnTo>
                      <a:pt x="9200" y="8549"/>
                    </a:lnTo>
                    <a:lnTo>
                      <a:pt x="8399" y="8999"/>
                    </a:lnTo>
                    <a:lnTo>
                      <a:pt x="7199" y="10349"/>
                    </a:lnTo>
                    <a:lnTo>
                      <a:pt x="6399" y="10800"/>
                    </a:lnTo>
                    <a:lnTo>
                      <a:pt x="5999" y="10800"/>
                    </a:lnTo>
                    <a:lnTo>
                      <a:pt x="3199" y="13949"/>
                    </a:lnTo>
                    <a:lnTo>
                      <a:pt x="3199" y="14399"/>
                    </a:lnTo>
                    <a:lnTo>
                      <a:pt x="1599" y="18899"/>
                    </a:lnTo>
                    <a:lnTo>
                      <a:pt x="0" y="19799"/>
                    </a:lnTo>
                    <a:lnTo>
                      <a:pt x="399" y="20249"/>
                    </a:lnTo>
                    <a:lnTo>
                      <a:pt x="2799" y="21599"/>
                    </a:lnTo>
                    <a:lnTo>
                      <a:pt x="3199" y="21599"/>
                    </a:lnTo>
                    <a:lnTo>
                      <a:pt x="4399" y="20249"/>
                    </a:lnTo>
                    <a:lnTo>
                      <a:pt x="4799" y="19349"/>
                    </a:lnTo>
                    <a:lnTo>
                      <a:pt x="5600" y="18449"/>
                    </a:lnTo>
                    <a:lnTo>
                      <a:pt x="6399" y="17999"/>
                    </a:lnTo>
                    <a:lnTo>
                      <a:pt x="7599" y="17549"/>
                    </a:lnTo>
                    <a:lnTo>
                      <a:pt x="10800" y="15749"/>
                    </a:lnTo>
                    <a:lnTo>
                      <a:pt x="12400" y="1259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52" name="AutoShape 206">
                <a:extLst>
                  <a:ext uri="{FF2B5EF4-FFF2-40B4-BE49-F238E27FC236}">
                    <a16:creationId xmlns:a16="http://schemas.microsoft.com/office/drawing/2014/main" id="{0E435E84-4E39-4D0F-B48D-EB7FF4EE3441}"/>
                  </a:ext>
                </a:extLst>
              </p:cNvPr>
              <p:cNvSpPr>
                <a:spLocks/>
              </p:cNvSpPr>
              <p:nvPr/>
            </p:nvSpPr>
            <p:spPr bwMode="auto">
              <a:xfrm>
                <a:off x="1363997" y="2094139"/>
                <a:ext cx="174129" cy="145756"/>
              </a:xfrm>
              <a:custGeom>
                <a:avLst/>
                <a:gdLst>
                  <a:gd name="T0" fmla="*/ 87065 w 21600"/>
                  <a:gd name="T1" fmla="*/ 72878 h 21600"/>
                  <a:gd name="T2" fmla="*/ 87065 w 21600"/>
                  <a:gd name="T3" fmla="*/ 72878 h 21600"/>
                  <a:gd name="T4" fmla="*/ 87065 w 21600"/>
                  <a:gd name="T5" fmla="*/ 72878 h 21600"/>
                  <a:gd name="T6" fmla="*/ 87065 w 21600"/>
                  <a:gd name="T7" fmla="*/ 728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359" y="5498"/>
                    </a:moveTo>
                    <a:lnTo>
                      <a:pt x="18359" y="6676"/>
                    </a:lnTo>
                    <a:lnTo>
                      <a:pt x="19079" y="6676"/>
                    </a:lnTo>
                    <a:lnTo>
                      <a:pt x="20159" y="7069"/>
                    </a:lnTo>
                    <a:lnTo>
                      <a:pt x="20879" y="7461"/>
                    </a:lnTo>
                    <a:lnTo>
                      <a:pt x="21599" y="8247"/>
                    </a:lnTo>
                    <a:lnTo>
                      <a:pt x="20519" y="9425"/>
                    </a:lnTo>
                    <a:lnTo>
                      <a:pt x="19439" y="9425"/>
                    </a:lnTo>
                    <a:lnTo>
                      <a:pt x="19079" y="9818"/>
                    </a:lnTo>
                    <a:lnTo>
                      <a:pt x="18359" y="10210"/>
                    </a:lnTo>
                    <a:lnTo>
                      <a:pt x="18359" y="10603"/>
                    </a:lnTo>
                    <a:lnTo>
                      <a:pt x="17999" y="10996"/>
                    </a:lnTo>
                    <a:lnTo>
                      <a:pt x="17639" y="13745"/>
                    </a:lnTo>
                    <a:lnTo>
                      <a:pt x="16920" y="13745"/>
                    </a:lnTo>
                    <a:lnTo>
                      <a:pt x="15479" y="15316"/>
                    </a:lnTo>
                    <a:lnTo>
                      <a:pt x="15479" y="15709"/>
                    </a:lnTo>
                    <a:lnTo>
                      <a:pt x="15119" y="16101"/>
                    </a:lnTo>
                    <a:lnTo>
                      <a:pt x="15119" y="16494"/>
                    </a:lnTo>
                    <a:lnTo>
                      <a:pt x="14759" y="17672"/>
                    </a:lnTo>
                    <a:lnTo>
                      <a:pt x="14759" y="18458"/>
                    </a:lnTo>
                    <a:lnTo>
                      <a:pt x="14039" y="20029"/>
                    </a:lnTo>
                    <a:lnTo>
                      <a:pt x="13319" y="20814"/>
                    </a:lnTo>
                    <a:lnTo>
                      <a:pt x="12599" y="21207"/>
                    </a:lnTo>
                    <a:lnTo>
                      <a:pt x="11879" y="21207"/>
                    </a:lnTo>
                    <a:lnTo>
                      <a:pt x="11519" y="21599"/>
                    </a:lnTo>
                    <a:lnTo>
                      <a:pt x="10800" y="19636"/>
                    </a:lnTo>
                    <a:lnTo>
                      <a:pt x="8999" y="19636"/>
                    </a:lnTo>
                    <a:lnTo>
                      <a:pt x="8999" y="18850"/>
                    </a:lnTo>
                    <a:lnTo>
                      <a:pt x="5400" y="18850"/>
                    </a:lnTo>
                    <a:lnTo>
                      <a:pt x="4679" y="18458"/>
                    </a:lnTo>
                    <a:lnTo>
                      <a:pt x="3599" y="17280"/>
                    </a:lnTo>
                    <a:lnTo>
                      <a:pt x="2160" y="16494"/>
                    </a:lnTo>
                    <a:lnTo>
                      <a:pt x="1080" y="16101"/>
                    </a:lnTo>
                    <a:lnTo>
                      <a:pt x="360" y="15709"/>
                    </a:lnTo>
                    <a:lnTo>
                      <a:pt x="0" y="15316"/>
                    </a:lnTo>
                    <a:lnTo>
                      <a:pt x="0" y="14530"/>
                    </a:lnTo>
                    <a:lnTo>
                      <a:pt x="360" y="14530"/>
                    </a:lnTo>
                    <a:lnTo>
                      <a:pt x="720" y="14138"/>
                    </a:lnTo>
                    <a:lnTo>
                      <a:pt x="360" y="11781"/>
                    </a:lnTo>
                    <a:lnTo>
                      <a:pt x="360" y="10210"/>
                    </a:lnTo>
                    <a:lnTo>
                      <a:pt x="1080" y="8640"/>
                    </a:lnTo>
                    <a:lnTo>
                      <a:pt x="1439" y="8247"/>
                    </a:lnTo>
                    <a:lnTo>
                      <a:pt x="5039" y="8247"/>
                    </a:lnTo>
                    <a:lnTo>
                      <a:pt x="3599" y="9032"/>
                    </a:lnTo>
                    <a:lnTo>
                      <a:pt x="3960" y="9425"/>
                    </a:lnTo>
                    <a:lnTo>
                      <a:pt x="4679" y="9818"/>
                    </a:lnTo>
                    <a:lnTo>
                      <a:pt x="5039" y="10210"/>
                    </a:lnTo>
                    <a:lnTo>
                      <a:pt x="5759" y="10603"/>
                    </a:lnTo>
                    <a:lnTo>
                      <a:pt x="7199" y="9818"/>
                    </a:lnTo>
                    <a:lnTo>
                      <a:pt x="7919" y="8640"/>
                    </a:lnTo>
                    <a:lnTo>
                      <a:pt x="8640" y="8247"/>
                    </a:lnTo>
                    <a:lnTo>
                      <a:pt x="8999" y="7461"/>
                    </a:lnTo>
                    <a:lnTo>
                      <a:pt x="10079" y="7461"/>
                    </a:lnTo>
                    <a:lnTo>
                      <a:pt x="10439" y="7069"/>
                    </a:lnTo>
                    <a:lnTo>
                      <a:pt x="12599" y="5890"/>
                    </a:lnTo>
                    <a:lnTo>
                      <a:pt x="12959" y="5498"/>
                    </a:lnTo>
                    <a:lnTo>
                      <a:pt x="13319" y="5498"/>
                    </a:lnTo>
                    <a:lnTo>
                      <a:pt x="14759" y="2749"/>
                    </a:lnTo>
                    <a:lnTo>
                      <a:pt x="16199" y="785"/>
                    </a:lnTo>
                    <a:lnTo>
                      <a:pt x="20159" y="785"/>
                    </a:lnTo>
                    <a:lnTo>
                      <a:pt x="21599" y="0"/>
                    </a:lnTo>
                    <a:lnTo>
                      <a:pt x="21599" y="392"/>
                    </a:lnTo>
                    <a:lnTo>
                      <a:pt x="20879" y="1178"/>
                    </a:lnTo>
                    <a:lnTo>
                      <a:pt x="20159" y="1570"/>
                    </a:lnTo>
                    <a:lnTo>
                      <a:pt x="19439" y="2356"/>
                    </a:lnTo>
                    <a:lnTo>
                      <a:pt x="18359" y="2749"/>
                    </a:lnTo>
                    <a:lnTo>
                      <a:pt x="18359" y="5498"/>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53" name="AutoShape 207">
                <a:extLst>
                  <a:ext uri="{FF2B5EF4-FFF2-40B4-BE49-F238E27FC236}">
                    <a16:creationId xmlns:a16="http://schemas.microsoft.com/office/drawing/2014/main" id="{DE3EF254-ECE4-4821-9236-9D31C251578D}"/>
                  </a:ext>
                </a:extLst>
              </p:cNvPr>
              <p:cNvSpPr>
                <a:spLocks/>
              </p:cNvSpPr>
              <p:nvPr/>
            </p:nvSpPr>
            <p:spPr bwMode="auto">
              <a:xfrm>
                <a:off x="1544721" y="2123290"/>
                <a:ext cx="118724" cy="127205"/>
              </a:xfrm>
              <a:custGeom>
                <a:avLst/>
                <a:gdLst>
                  <a:gd name="T0" fmla="*/ 59362 w 21600"/>
                  <a:gd name="T1" fmla="*/ 63603 h 21600"/>
                  <a:gd name="T2" fmla="*/ 59362 w 21600"/>
                  <a:gd name="T3" fmla="*/ 63603 h 21600"/>
                  <a:gd name="T4" fmla="*/ 59362 w 21600"/>
                  <a:gd name="T5" fmla="*/ 63603 h 21600"/>
                  <a:gd name="T6" fmla="*/ 59362 w 21600"/>
                  <a:gd name="T7" fmla="*/ 6360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214" y="19799"/>
                    </a:moveTo>
                    <a:lnTo>
                      <a:pt x="2634" y="20699"/>
                    </a:lnTo>
                    <a:lnTo>
                      <a:pt x="2634" y="20249"/>
                    </a:lnTo>
                    <a:lnTo>
                      <a:pt x="2107" y="19349"/>
                    </a:lnTo>
                    <a:lnTo>
                      <a:pt x="2107" y="16199"/>
                    </a:lnTo>
                    <a:lnTo>
                      <a:pt x="3160" y="14399"/>
                    </a:lnTo>
                    <a:lnTo>
                      <a:pt x="3160" y="13049"/>
                    </a:lnTo>
                    <a:lnTo>
                      <a:pt x="1580" y="11699"/>
                    </a:lnTo>
                    <a:lnTo>
                      <a:pt x="526" y="11699"/>
                    </a:lnTo>
                    <a:lnTo>
                      <a:pt x="0" y="11249"/>
                    </a:lnTo>
                    <a:lnTo>
                      <a:pt x="0" y="10349"/>
                    </a:lnTo>
                    <a:lnTo>
                      <a:pt x="1580" y="7650"/>
                    </a:lnTo>
                    <a:lnTo>
                      <a:pt x="2107" y="7200"/>
                    </a:lnTo>
                    <a:lnTo>
                      <a:pt x="2107" y="4500"/>
                    </a:lnTo>
                    <a:lnTo>
                      <a:pt x="2634" y="4050"/>
                    </a:lnTo>
                    <a:lnTo>
                      <a:pt x="3687" y="3600"/>
                    </a:lnTo>
                    <a:lnTo>
                      <a:pt x="3687" y="4050"/>
                    </a:lnTo>
                    <a:lnTo>
                      <a:pt x="4214" y="4050"/>
                    </a:lnTo>
                    <a:lnTo>
                      <a:pt x="4741" y="3600"/>
                    </a:lnTo>
                    <a:lnTo>
                      <a:pt x="5268" y="3600"/>
                    </a:lnTo>
                    <a:lnTo>
                      <a:pt x="5268" y="2700"/>
                    </a:lnTo>
                    <a:lnTo>
                      <a:pt x="6321" y="1800"/>
                    </a:lnTo>
                    <a:lnTo>
                      <a:pt x="7902" y="900"/>
                    </a:lnTo>
                    <a:lnTo>
                      <a:pt x="8956" y="450"/>
                    </a:lnTo>
                    <a:lnTo>
                      <a:pt x="11063" y="0"/>
                    </a:lnTo>
                    <a:lnTo>
                      <a:pt x="14751" y="0"/>
                    </a:lnTo>
                    <a:lnTo>
                      <a:pt x="17912" y="900"/>
                    </a:lnTo>
                    <a:lnTo>
                      <a:pt x="18439" y="1350"/>
                    </a:lnTo>
                    <a:lnTo>
                      <a:pt x="20019" y="1350"/>
                    </a:lnTo>
                    <a:lnTo>
                      <a:pt x="20019" y="900"/>
                    </a:lnTo>
                    <a:lnTo>
                      <a:pt x="20546" y="900"/>
                    </a:lnTo>
                    <a:lnTo>
                      <a:pt x="21073" y="1350"/>
                    </a:lnTo>
                    <a:lnTo>
                      <a:pt x="21599" y="2250"/>
                    </a:lnTo>
                    <a:lnTo>
                      <a:pt x="21599" y="4050"/>
                    </a:lnTo>
                    <a:lnTo>
                      <a:pt x="19492" y="4950"/>
                    </a:lnTo>
                    <a:lnTo>
                      <a:pt x="17912" y="4950"/>
                    </a:lnTo>
                    <a:lnTo>
                      <a:pt x="17385" y="4500"/>
                    </a:lnTo>
                    <a:lnTo>
                      <a:pt x="16858" y="3600"/>
                    </a:lnTo>
                    <a:lnTo>
                      <a:pt x="15278" y="2250"/>
                    </a:lnTo>
                    <a:lnTo>
                      <a:pt x="14224" y="1800"/>
                    </a:lnTo>
                    <a:lnTo>
                      <a:pt x="13170" y="1800"/>
                    </a:lnTo>
                    <a:lnTo>
                      <a:pt x="12117" y="1350"/>
                    </a:lnTo>
                    <a:lnTo>
                      <a:pt x="10536" y="1800"/>
                    </a:lnTo>
                    <a:lnTo>
                      <a:pt x="9482" y="2250"/>
                    </a:lnTo>
                    <a:lnTo>
                      <a:pt x="7902" y="3150"/>
                    </a:lnTo>
                    <a:lnTo>
                      <a:pt x="6848" y="3600"/>
                    </a:lnTo>
                    <a:lnTo>
                      <a:pt x="6321" y="4050"/>
                    </a:lnTo>
                    <a:lnTo>
                      <a:pt x="5795" y="4950"/>
                    </a:lnTo>
                    <a:lnTo>
                      <a:pt x="5795" y="6749"/>
                    </a:lnTo>
                    <a:lnTo>
                      <a:pt x="5268" y="7650"/>
                    </a:lnTo>
                    <a:lnTo>
                      <a:pt x="5268" y="8549"/>
                    </a:lnTo>
                    <a:lnTo>
                      <a:pt x="6321" y="8549"/>
                    </a:lnTo>
                    <a:lnTo>
                      <a:pt x="7375" y="8099"/>
                    </a:lnTo>
                    <a:lnTo>
                      <a:pt x="10536" y="8099"/>
                    </a:lnTo>
                    <a:lnTo>
                      <a:pt x="11590" y="7200"/>
                    </a:lnTo>
                    <a:lnTo>
                      <a:pt x="11590" y="6749"/>
                    </a:lnTo>
                    <a:lnTo>
                      <a:pt x="12643" y="6299"/>
                    </a:lnTo>
                    <a:lnTo>
                      <a:pt x="14224" y="6299"/>
                    </a:lnTo>
                    <a:lnTo>
                      <a:pt x="14224" y="8099"/>
                    </a:lnTo>
                    <a:lnTo>
                      <a:pt x="13697" y="8549"/>
                    </a:lnTo>
                    <a:lnTo>
                      <a:pt x="13170" y="8549"/>
                    </a:lnTo>
                    <a:lnTo>
                      <a:pt x="12117" y="8999"/>
                    </a:lnTo>
                    <a:lnTo>
                      <a:pt x="11063" y="8999"/>
                    </a:lnTo>
                    <a:lnTo>
                      <a:pt x="10009" y="9449"/>
                    </a:lnTo>
                    <a:lnTo>
                      <a:pt x="9482" y="9899"/>
                    </a:lnTo>
                    <a:lnTo>
                      <a:pt x="8429" y="9899"/>
                    </a:lnTo>
                    <a:lnTo>
                      <a:pt x="8429" y="10349"/>
                    </a:lnTo>
                    <a:lnTo>
                      <a:pt x="7902" y="10800"/>
                    </a:lnTo>
                    <a:lnTo>
                      <a:pt x="8429" y="11249"/>
                    </a:lnTo>
                    <a:lnTo>
                      <a:pt x="10536" y="12149"/>
                    </a:lnTo>
                    <a:lnTo>
                      <a:pt x="12117" y="14849"/>
                    </a:lnTo>
                    <a:lnTo>
                      <a:pt x="12117" y="15749"/>
                    </a:lnTo>
                    <a:lnTo>
                      <a:pt x="15278" y="17099"/>
                    </a:lnTo>
                    <a:lnTo>
                      <a:pt x="16331" y="20249"/>
                    </a:lnTo>
                    <a:lnTo>
                      <a:pt x="12117" y="20699"/>
                    </a:lnTo>
                    <a:lnTo>
                      <a:pt x="10009" y="21599"/>
                    </a:lnTo>
                    <a:lnTo>
                      <a:pt x="8956" y="17999"/>
                    </a:lnTo>
                    <a:lnTo>
                      <a:pt x="8956" y="14399"/>
                    </a:lnTo>
                    <a:lnTo>
                      <a:pt x="7375" y="13049"/>
                    </a:lnTo>
                    <a:lnTo>
                      <a:pt x="6321" y="13049"/>
                    </a:lnTo>
                    <a:lnTo>
                      <a:pt x="6321" y="17549"/>
                    </a:lnTo>
                    <a:lnTo>
                      <a:pt x="4214" y="19799"/>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54" name="AutoShape 208">
                <a:extLst>
                  <a:ext uri="{FF2B5EF4-FFF2-40B4-BE49-F238E27FC236}">
                    <a16:creationId xmlns:a16="http://schemas.microsoft.com/office/drawing/2014/main" id="{19C3DC9D-64FD-47B1-AF55-01F0E96D85C7}"/>
                  </a:ext>
                </a:extLst>
              </p:cNvPr>
              <p:cNvSpPr>
                <a:spLocks/>
              </p:cNvSpPr>
              <p:nvPr/>
            </p:nvSpPr>
            <p:spPr bwMode="auto">
              <a:xfrm>
                <a:off x="1098849" y="2067638"/>
                <a:ext cx="197873" cy="196107"/>
              </a:xfrm>
              <a:custGeom>
                <a:avLst/>
                <a:gdLst>
                  <a:gd name="T0" fmla="*/ 98937 w 21600"/>
                  <a:gd name="T1" fmla="*/ 98054 h 21600"/>
                  <a:gd name="T2" fmla="*/ 98937 w 21600"/>
                  <a:gd name="T3" fmla="*/ 98054 h 21600"/>
                  <a:gd name="T4" fmla="*/ 98937 w 21600"/>
                  <a:gd name="T5" fmla="*/ 98054 h 21600"/>
                  <a:gd name="T6" fmla="*/ 98937 w 21600"/>
                  <a:gd name="T7" fmla="*/ 980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317" y="291"/>
                    </a:lnTo>
                    <a:lnTo>
                      <a:pt x="635" y="291"/>
                    </a:lnTo>
                    <a:lnTo>
                      <a:pt x="1270" y="583"/>
                    </a:lnTo>
                    <a:lnTo>
                      <a:pt x="1905" y="583"/>
                    </a:lnTo>
                    <a:lnTo>
                      <a:pt x="2858" y="291"/>
                    </a:lnTo>
                    <a:lnTo>
                      <a:pt x="3176" y="291"/>
                    </a:lnTo>
                    <a:lnTo>
                      <a:pt x="3811" y="0"/>
                    </a:lnTo>
                    <a:lnTo>
                      <a:pt x="5082" y="583"/>
                    </a:lnTo>
                    <a:lnTo>
                      <a:pt x="5717" y="1167"/>
                    </a:lnTo>
                    <a:lnTo>
                      <a:pt x="6035" y="2043"/>
                    </a:lnTo>
                    <a:lnTo>
                      <a:pt x="6670" y="2627"/>
                    </a:lnTo>
                    <a:lnTo>
                      <a:pt x="6670" y="2918"/>
                    </a:lnTo>
                    <a:lnTo>
                      <a:pt x="10482" y="6129"/>
                    </a:lnTo>
                    <a:lnTo>
                      <a:pt x="10800" y="5837"/>
                    </a:lnTo>
                    <a:lnTo>
                      <a:pt x="11435" y="6129"/>
                    </a:lnTo>
                    <a:lnTo>
                      <a:pt x="13023" y="7297"/>
                    </a:lnTo>
                    <a:lnTo>
                      <a:pt x="14611" y="8756"/>
                    </a:lnTo>
                    <a:lnTo>
                      <a:pt x="16517" y="9924"/>
                    </a:lnTo>
                    <a:lnTo>
                      <a:pt x="17470" y="10800"/>
                    </a:lnTo>
                    <a:lnTo>
                      <a:pt x="16835" y="10800"/>
                    </a:lnTo>
                    <a:lnTo>
                      <a:pt x="16517" y="11091"/>
                    </a:lnTo>
                    <a:lnTo>
                      <a:pt x="16199" y="11091"/>
                    </a:lnTo>
                    <a:lnTo>
                      <a:pt x="16517" y="11383"/>
                    </a:lnTo>
                    <a:lnTo>
                      <a:pt x="16835" y="11967"/>
                    </a:lnTo>
                    <a:lnTo>
                      <a:pt x="18105" y="12843"/>
                    </a:lnTo>
                    <a:lnTo>
                      <a:pt x="18105" y="14594"/>
                    </a:lnTo>
                    <a:lnTo>
                      <a:pt x="20011" y="14594"/>
                    </a:lnTo>
                    <a:lnTo>
                      <a:pt x="20647" y="15178"/>
                    </a:lnTo>
                    <a:lnTo>
                      <a:pt x="21599" y="16929"/>
                    </a:lnTo>
                    <a:lnTo>
                      <a:pt x="21282" y="16929"/>
                    </a:lnTo>
                    <a:lnTo>
                      <a:pt x="21282" y="18097"/>
                    </a:lnTo>
                    <a:lnTo>
                      <a:pt x="21599" y="18681"/>
                    </a:lnTo>
                    <a:lnTo>
                      <a:pt x="21599" y="20432"/>
                    </a:lnTo>
                    <a:lnTo>
                      <a:pt x="21282" y="21016"/>
                    </a:lnTo>
                    <a:lnTo>
                      <a:pt x="20964" y="21308"/>
                    </a:lnTo>
                    <a:lnTo>
                      <a:pt x="20329" y="21599"/>
                    </a:lnTo>
                    <a:lnTo>
                      <a:pt x="19376" y="21599"/>
                    </a:lnTo>
                    <a:lnTo>
                      <a:pt x="16199" y="20724"/>
                    </a:lnTo>
                    <a:lnTo>
                      <a:pt x="15882" y="20140"/>
                    </a:lnTo>
                    <a:lnTo>
                      <a:pt x="14611" y="18681"/>
                    </a:lnTo>
                    <a:lnTo>
                      <a:pt x="13023" y="16929"/>
                    </a:lnTo>
                    <a:lnTo>
                      <a:pt x="9847" y="12843"/>
                    </a:lnTo>
                    <a:lnTo>
                      <a:pt x="8894" y="11383"/>
                    </a:lnTo>
                    <a:lnTo>
                      <a:pt x="8258" y="9924"/>
                    </a:lnTo>
                    <a:lnTo>
                      <a:pt x="6988" y="9048"/>
                    </a:lnTo>
                    <a:lnTo>
                      <a:pt x="6988" y="8756"/>
                    </a:lnTo>
                    <a:lnTo>
                      <a:pt x="6670" y="8464"/>
                    </a:lnTo>
                    <a:lnTo>
                      <a:pt x="6035" y="7297"/>
                    </a:lnTo>
                    <a:lnTo>
                      <a:pt x="5400" y="6713"/>
                    </a:lnTo>
                    <a:lnTo>
                      <a:pt x="5082" y="6129"/>
                    </a:lnTo>
                    <a:lnTo>
                      <a:pt x="2223" y="2627"/>
                    </a:lnTo>
                    <a:lnTo>
                      <a:pt x="1905" y="2335"/>
                    </a:lnTo>
                    <a:lnTo>
                      <a:pt x="1270" y="2043"/>
                    </a:lnTo>
                    <a:lnTo>
                      <a:pt x="0" y="875"/>
                    </a:lnTo>
                    <a:lnTo>
                      <a:pt x="0"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55" name="AutoShape 209">
                <a:extLst>
                  <a:ext uri="{FF2B5EF4-FFF2-40B4-BE49-F238E27FC236}">
                    <a16:creationId xmlns:a16="http://schemas.microsoft.com/office/drawing/2014/main" id="{F0E4D972-59C8-481E-9D0F-A08628C8F43F}"/>
                  </a:ext>
                </a:extLst>
              </p:cNvPr>
              <p:cNvSpPr>
                <a:spLocks/>
              </p:cNvSpPr>
              <p:nvPr/>
            </p:nvSpPr>
            <p:spPr bwMode="auto">
              <a:xfrm>
                <a:off x="1291444" y="2269044"/>
                <a:ext cx="168852" cy="42403"/>
              </a:xfrm>
              <a:custGeom>
                <a:avLst/>
                <a:gdLst>
                  <a:gd name="T0" fmla="*/ 84426 w 21600"/>
                  <a:gd name="T1" fmla="*/ 21202 h 21600"/>
                  <a:gd name="T2" fmla="*/ 84426 w 21600"/>
                  <a:gd name="T3" fmla="*/ 21202 h 21600"/>
                  <a:gd name="T4" fmla="*/ 84426 w 21600"/>
                  <a:gd name="T5" fmla="*/ 21202 h 21600"/>
                  <a:gd name="T6" fmla="*/ 84426 w 21600"/>
                  <a:gd name="T7" fmla="*/ 2120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310" y="14850"/>
                    </a:moveTo>
                    <a:lnTo>
                      <a:pt x="4096" y="14850"/>
                    </a:lnTo>
                    <a:lnTo>
                      <a:pt x="0" y="6750"/>
                    </a:lnTo>
                    <a:lnTo>
                      <a:pt x="372" y="2699"/>
                    </a:lnTo>
                    <a:lnTo>
                      <a:pt x="1862" y="0"/>
                    </a:lnTo>
                    <a:lnTo>
                      <a:pt x="4841" y="0"/>
                    </a:lnTo>
                    <a:lnTo>
                      <a:pt x="10427" y="5399"/>
                    </a:lnTo>
                    <a:lnTo>
                      <a:pt x="10800" y="5399"/>
                    </a:lnTo>
                    <a:lnTo>
                      <a:pt x="11544" y="4050"/>
                    </a:lnTo>
                    <a:lnTo>
                      <a:pt x="14896" y="4050"/>
                    </a:lnTo>
                    <a:lnTo>
                      <a:pt x="15641" y="5399"/>
                    </a:lnTo>
                    <a:lnTo>
                      <a:pt x="16758" y="8100"/>
                    </a:lnTo>
                    <a:lnTo>
                      <a:pt x="20110" y="12150"/>
                    </a:lnTo>
                    <a:lnTo>
                      <a:pt x="20482" y="13500"/>
                    </a:lnTo>
                    <a:lnTo>
                      <a:pt x="20855" y="13500"/>
                    </a:lnTo>
                    <a:lnTo>
                      <a:pt x="21227" y="14850"/>
                    </a:lnTo>
                    <a:lnTo>
                      <a:pt x="21227" y="16200"/>
                    </a:lnTo>
                    <a:lnTo>
                      <a:pt x="21599" y="18900"/>
                    </a:lnTo>
                    <a:lnTo>
                      <a:pt x="21227" y="20250"/>
                    </a:lnTo>
                    <a:lnTo>
                      <a:pt x="21227" y="21600"/>
                    </a:lnTo>
                    <a:lnTo>
                      <a:pt x="18620" y="21600"/>
                    </a:lnTo>
                    <a:lnTo>
                      <a:pt x="16386" y="20250"/>
                    </a:lnTo>
                    <a:lnTo>
                      <a:pt x="14151" y="20250"/>
                    </a:lnTo>
                    <a:lnTo>
                      <a:pt x="13406" y="18900"/>
                    </a:lnTo>
                    <a:lnTo>
                      <a:pt x="9310" y="1485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56" name="AutoShape 210">
                <a:extLst>
                  <a:ext uri="{FF2B5EF4-FFF2-40B4-BE49-F238E27FC236}">
                    <a16:creationId xmlns:a16="http://schemas.microsoft.com/office/drawing/2014/main" id="{7EBFF246-65D1-4C09-B015-B01619952A21}"/>
                  </a:ext>
                </a:extLst>
              </p:cNvPr>
              <p:cNvSpPr>
                <a:spLocks/>
              </p:cNvSpPr>
              <p:nvPr/>
            </p:nvSpPr>
            <p:spPr bwMode="auto">
              <a:xfrm>
                <a:off x="246680" y="1084459"/>
                <a:ext cx="755809" cy="328611"/>
              </a:xfrm>
              <a:custGeom>
                <a:avLst/>
                <a:gdLst>
                  <a:gd name="T0" fmla="*/ 377905 w 21228"/>
                  <a:gd name="T1" fmla="*/ 164306 h 21600"/>
                  <a:gd name="T2" fmla="*/ 377905 w 21228"/>
                  <a:gd name="T3" fmla="*/ 164306 h 21600"/>
                  <a:gd name="T4" fmla="*/ 377905 w 21228"/>
                  <a:gd name="T5" fmla="*/ 164306 h 21600"/>
                  <a:gd name="T6" fmla="*/ 377905 w 21228"/>
                  <a:gd name="T7" fmla="*/ 1643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28" h="21600">
                    <a:moveTo>
                      <a:pt x="977" y="9884"/>
                    </a:moveTo>
                    <a:lnTo>
                      <a:pt x="601" y="8237"/>
                    </a:lnTo>
                    <a:lnTo>
                      <a:pt x="0" y="7138"/>
                    </a:lnTo>
                    <a:lnTo>
                      <a:pt x="977" y="6223"/>
                    </a:lnTo>
                    <a:lnTo>
                      <a:pt x="1503" y="4942"/>
                    </a:lnTo>
                    <a:lnTo>
                      <a:pt x="2180" y="5857"/>
                    </a:lnTo>
                    <a:lnTo>
                      <a:pt x="4285" y="4393"/>
                    </a:lnTo>
                    <a:lnTo>
                      <a:pt x="5262" y="4942"/>
                    </a:lnTo>
                    <a:lnTo>
                      <a:pt x="6615" y="4942"/>
                    </a:lnTo>
                    <a:lnTo>
                      <a:pt x="7217" y="4393"/>
                    </a:lnTo>
                    <a:lnTo>
                      <a:pt x="7818" y="2196"/>
                    </a:lnTo>
                    <a:lnTo>
                      <a:pt x="9021" y="2196"/>
                    </a:lnTo>
                    <a:lnTo>
                      <a:pt x="9773" y="0"/>
                    </a:lnTo>
                    <a:lnTo>
                      <a:pt x="10901" y="0"/>
                    </a:lnTo>
                    <a:lnTo>
                      <a:pt x="12404" y="1464"/>
                    </a:lnTo>
                    <a:lnTo>
                      <a:pt x="13908" y="1464"/>
                    </a:lnTo>
                    <a:lnTo>
                      <a:pt x="14735" y="0"/>
                    </a:lnTo>
                    <a:lnTo>
                      <a:pt x="15186" y="0"/>
                    </a:lnTo>
                    <a:lnTo>
                      <a:pt x="15336" y="1830"/>
                    </a:lnTo>
                    <a:lnTo>
                      <a:pt x="16915" y="4393"/>
                    </a:lnTo>
                    <a:lnTo>
                      <a:pt x="18343" y="5125"/>
                    </a:lnTo>
                    <a:lnTo>
                      <a:pt x="19997" y="6040"/>
                    </a:lnTo>
                    <a:lnTo>
                      <a:pt x="20975" y="6040"/>
                    </a:lnTo>
                    <a:cubicBezTo>
                      <a:pt x="21600" y="6328"/>
                      <a:pt x="20874" y="7138"/>
                      <a:pt x="20824" y="7688"/>
                    </a:cubicBezTo>
                    <a:lnTo>
                      <a:pt x="20749" y="9335"/>
                    </a:lnTo>
                    <a:lnTo>
                      <a:pt x="20448" y="10067"/>
                    </a:lnTo>
                    <a:lnTo>
                      <a:pt x="19772" y="9152"/>
                    </a:lnTo>
                    <a:lnTo>
                      <a:pt x="19546" y="10067"/>
                    </a:lnTo>
                    <a:cubicBezTo>
                      <a:pt x="19626" y="11226"/>
                      <a:pt x="19469" y="11166"/>
                      <a:pt x="19697" y="11166"/>
                    </a:cubicBezTo>
                    <a:lnTo>
                      <a:pt x="19621" y="12264"/>
                    </a:lnTo>
                    <a:lnTo>
                      <a:pt x="18870" y="12264"/>
                    </a:lnTo>
                    <a:lnTo>
                      <a:pt x="18870" y="13362"/>
                    </a:lnTo>
                    <a:lnTo>
                      <a:pt x="19246" y="15742"/>
                    </a:lnTo>
                    <a:lnTo>
                      <a:pt x="19170" y="17572"/>
                    </a:lnTo>
                    <a:lnTo>
                      <a:pt x="17592" y="19586"/>
                    </a:lnTo>
                    <a:lnTo>
                      <a:pt x="16614" y="20501"/>
                    </a:lnTo>
                    <a:lnTo>
                      <a:pt x="16238" y="21599"/>
                    </a:lnTo>
                    <a:lnTo>
                      <a:pt x="15712" y="21599"/>
                    </a:lnTo>
                    <a:lnTo>
                      <a:pt x="15261" y="21050"/>
                    </a:lnTo>
                    <a:lnTo>
                      <a:pt x="15487" y="18671"/>
                    </a:lnTo>
                    <a:cubicBezTo>
                      <a:pt x="16183" y="17352"/>
                      <a:pt x="15877" y="17389"/>
                      <a:pt x="16238" y="17389"/>
                    </a:cubicBezTo>
                    <a:lnTo>
                      <a:pt x="15712" y="15376"/>
                    </a:lnTo>
                    <a:cubicBezTo>
                      <a:pt x="15313" y="14987"/>
                      <a:pt x="15471" y="15010"/>
                      <a:pt x="15261" y="15010"/>
                    </a:cubicBezTo>
                    <a:lnTo>
                      <a:pt x="14509" y="15193"/>
                    </a:lnTo>
                    <a:lnTo>
                      <a:pt x="12855" y="15193"/>
                    </a:lnTo>
                    <a:cubicBezTo>
                      <a:pt x="11327" y="15379"/>
                      <a:pt x="11853" y="15376"/>
                      <a:pt x="11276" y="15376"/>
                    </a:cubicBezTo>
                    <a:lnTo>
                      <a:pt x="9472" y="14277"/>
                    </a:lnTo>
                    <a:lnTo>
                      <a:pt x="8269" y="12996"/>
                    </a:lnTo>
                    <a:lnTo>
                      <a:pt x="8044" y="12996"/>
                    </a:lnTo>
                    <a:lnTo>
                      <a:pt x="7517" y="10800"/>
                    </a:lnTo>
                    <a:lnTo>
                      <a:pt x="7292" y="10433"/>
                    </a:lnTo>
                    <a:lnTo>
                      <a:pt x="6766" y="11715"/>
                    </a:lnTo>
                    <a:cubicBezTo>
                      <a:pt x="6282" y="13089"/>
                      <a:pt x="6315" y="12434"/>
                      <a:pt x="6315" y="13362"/>
                    </a:cubicBezTo>
                    <a:lnTo>
                      <a:pt x="6164" y="13728"/>
                    </a:lnTo>
                    <a:lnTo>
                      <a:pt x="5864" y="13362"/>
                    </a:lnTo>
                    <a:lnTo>
                      <a:pt x="5488" y="14277"/>
                    </a:lnTo>
                    <a:lnTo>
                      <a:pt x="5563" y="16108"/>
                    </a:lnTo>
                    <a:lnTo>
                      <a:pt x="5563" y="17023"/>
                    </a:lnTo>
                    <a:lnTo>
                      <a:pt x="4510" y="17389"/>
                    </a:lnTo>
                    <a:lnTo>
                      <a:pt x="3984" y="17389"/>
                    </a:lnTo>
                    <a:lnTo>
                      <a:pt x="1707" y="17455"/>
                    </a:lnTo>
                    <a:cubicBezTo>
                      <a:pt x="1362" y="17384"/>
                      <a:pt x="1099" y="15605"/>
                      <a:pt x="1166" y="15134"/>
                    </a:cubicBezTo>
                    <a:cubicBezTo>
                      <a:pt x="1233" y="14662"/>
                      <a:pt x="1554" y="14282"/>
                      <a:pt x="2111" y="14628"/>
                    </a:cubicBezTo>
                    <a:cubicBezTo>
                      <a:pt x="2485" y="14189"/>
                      <a:pt x="2749" y="13196"/>
                      <a:pt x="2608" y="12502"/>
                    </a:cubicBezTo>
                    <a:cubicBezTo>
                      <a:pt x="2467" y="11808"/>
                      <a:pt x="1669" y="10903"/>
                      <a:pt x="1264" y="10466"/>
                    </a:cubicBezTo>
                    <a:lnTo>
                      <a:pt x="977" y="9884"/>
                    </a:lnTo>
                    <a:close/>
                  </a:path>
                </a:pathLst>
              </a:custGeom>
              <a:grpFill/>
              <a:ln w="3175" cap="flat" cmpd="sng">
                <a:solidFill>
                  <a:srgbClr val="F2F2F2"/>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a:p>
            </p:txBody>
          </p:sp>
          <p:sp>
            <p:nvSpPr>
              <p:cNvPr id="57" name="AutoShape 211">
                <a:extLst>
                  <a:ext uri="{FF2B5EF4-FFF2-40B4-BE49-F238E27FC236}">
                    <a16:creationId xmlns:a16="http://schemas.microsoft.com/office/drawing/2014/main" id="{E03BE65B-266C-4752-9349-3C102DF17B15}"/>
                  </a:ext>
                </a:extLst>
              </p:cNvPr>
              <p:cNvSpPr>
                <a:spLocks/>
              </p:cNvSpPr>
              <p:nvPr/>
            </p:nvSpPr>
            <p:spPr bwMode="auto">
              <a:xfrm>
                <a:off x="973530" y="1145411"/>
                <a:ext cx="633191" cy="235858"/>
              </a:xfrm>
              <a:custGeom>
                <a:avLst/>
                <a:gdLst>
                  <a:gd name="T0" fmla="*/ 316596 w 21600"/>
                  <a:gd name="T1" fmla="*/ 117929 h 21600"/>
                  <a:gd name="T2" fmla="*/ 316596 w 21600"/>
                  <a:gd name="T3" fmla="*/ 117929 h 21600"/>
                  <a:gd name="T4" fmla="*/ 316596 w 21600"/>
                  <a:gd name="T5" fmla="*/ 117929 h 21600"/>
                  <a:gd name="T6" fmla="*/ 316596 w 21600"/>
                  <a:gd name="T7" fmla="*/ 11792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5" y="3972"/>
                    </a:moveTo>
                    <a:lnTo>
                      <a:pt x="1337" y="2482"/>
                    </a:lnTo>
                    <a:lnTo>
                      <a:pt x="1337" y="2234"/>
                    </a:lnTo>
                    <a:lnTo>
                      <a:pt x="1645" y="1489"/>
                    </a:lnTo>
                    <a:lnTo>
                      <a:pt x="1851" y="1241"/>
                    </a:lnTo>
                    <a:lnTo>
                      <a:pt x="2057" y="1241"/>
                    </a:lnTo>
                    <a:lnTo>
                      <a:pt x="2880" y="1737"/>
                    </a:lnTo>
                    <a:lnTo>
                      <a:pt x="3497" y="1737"/>
                    </a:lnTo>
                    <a:lnTo>
                      <a:pt x="4011" y="2234"/>
                    </a:lnTo>
                    <a:lnTo>
                      <a:pt x="4525" y="2979"/>
                    </a:lnTo>
                    <a:lnTo>
                      <a:pt x="5451" y="5213"/>
                    </a:lnTo>
                    <a:lnTo>
                      <a:pt x="5554" y="4965"/>
                    </a:lnTo>
                    <a:lnTo>
                      <a:pt x="5759" y="4965"/>
                    </a:lnTo>
                    <a:lnTo>
                      <a:pt x="5862" y="4468"/>
                    </a:lnTo>
                    <a:lnTo>
                      <a:pt x="6068" y="4220"/>
                    </a:lnTo>
                    <a:lnTo>
                      <a:pt x="6171" y="3475"/>
                    </a:lnTo>
                    <a:lnTo>
                      <a:pt x="6171" y="2731"/>
                    </a:lnTo>
                    <a:lnTo>
                      <a:pt x="6274" y="2482"/>
                    </a:lnTo>
                    <a:lnTo>
                      <a:pt x="6479" y="2234"/>
                    </a:lnTo>
                    <a:lnTo>
                      <a:pt x="6788" y="2234"/>
                    </a:lnTo>
                    <a:lnTo>
                      <a:pt x="7405" y="744"/>
                    </a:lnTo>
                    <a:lnTo>
                      <a:pt x="7919" y="0"/>
                    </a:lnTo>
                    <a:lnTo>
                      <a:pt x="8537" y="0"/>
                    </a:lnTo>
                    <a:lnTo>
                      <a:pt x="9154" y="496"/>
                    </a:lnTo>
                    <a:lnTo>
                      <a:pt x="9771" y="496"/>
                    </a:lnTo>
                    <a:lnTo>
                      <a:pt x="10285" y="248"/>
                    </a:lnTo>
                    <a:lnTo>
                      <a:pt x="11108" y="496"/>
                    </a:lnTo>
                    <a:lnTo>
                      <a:pt x="12034" y="1489"/>
                    </a:lnTo>
                    <a:lnTo>
                      <a:pt x="13062" y="2979"/>
                    </a:lnTo>
                    <a:lnTo>
                      <a:pt x="13165" y="2979"/>
                    </a:lnTo>
                    <a:lnTo>
                      <a:pt x="13474" y="3227"/>
                    </a:lnTo>
                    <a:lnTo>
                      <a:pt x="14091" y="3227"/>
                    </a:lnTo>
                    <a:lnTo>
                      <a:pt x="15017" y="2731"/>
                    </a:lnTo>
                    <a:lnTo>
                      <a:pt x="15634" y="2234"/>
                    </a:lnTo>
                    <a:lnTo>
                      <a:pt x="16045" y="1737"/>
                    </a:lnTo>
                    <a:lnTo>
                      <a:pt x="16354" y="1241"/>
                    </a:lnTo>
                    <a:lnTo>
                      <a:pt x="16457" y="744"/>
                    </a:lnTo>
                    <a:lnTo>
                      <a:pt x="16559" y="496"/>
                    </a:lnTo>
                    <a:lnTo>
                      <a:pt x="16559" y="248"/>
                    </a:lnTo>
                    <a:lnTo>
                      <a:pt x="16971" y="248"/>
                    </a:lnTo>
                    <a:lnTo>
                      <a:pt x="17588" y="744"/>
                    </a:lnTo>
                    <a:lnTo>
                      <a:pt x="18308" y="1737"/>
                    </a:lnTo>
                    <a:lnTo>
                      <a:pt x="19440" y="2731"/>
                    </a:lnTo>
                    <a:lnTo>
                      <a:pt x="19131" y="7448"/>
                    </a:lnTo>
                    <a:lnTo>
                      <a:pt x="20777" y="7448"/>
                    </a:lnTo>
                    <a:lnTo>
                      <a:pt x="21394" y="8193"/>
                    </a:lnTo>
                    <a:lnTo>
                      <a:pt x="21497" y="8441"/>
                    </a:lnTo>
                    <a:lnTo>
                      <a:pt x="21599" y="8937"/>
                    </a:lnTo>
                    <a:lnTo>
                      <a:pt x="21599" y="9434"/>
                    </a:lnTo>
                    <a:lnTo>
                      <a:pt x="21291" y="9682"/>
                    </a:lnTo>
                    <a:lnTo>
                      <a:pt x="21085" y="10179"/>
                    </a:lnTo>
                    <a:lnTo>
                      <a:pt x="20468" y="10675"/>
                    </a:lnTo>
                    <a:lnTo>
                      <a:pt x="20057" y="10924"/>
                    </a:lnTo>
                    <a:lnTo>
                      <a:pt x="19645" y="10924"/>
                    </a:lnTo>
                    <a:lnTo>
                      <a:pt x="18822" y="11917"/>
                    </a:lnTo>
                    <a:lnTo>
                      <a:pt x="18514" y="12413"/>
                    </a:lnTo>
                    <a:lnTo>
                      <a:pt x="18514" y="13158"/>
                    </a:lnTo>
                    <a:lnTo>
                      <a:pt x="18411" y="13903"/>
                    </a:lnTo>
                    <a:lnTo>
                      <a:pt x="18411" y="14400"/>
                    </a:lnTo>
                    <a:lnTo>
                      <a:pt x="18205" y="14896"/>
                    </a:lnTo>
                    <a:lnTo>
                      <a:pt x="17999" y="15641"/>
                    </a:lnTo>
                    <a:lnTo>
                      <a:pt x="17691" y="15889"/>
                    </a:lnTo>
                    <a:lnTo>
                      <a:pt x="17382" y="16386"/>
                    </a:lnTo>
                    <a:lnTo>
                      <a:pt x="16559" y="16882"/>
                    </a:lnTo>
                    <a:lnTo>
                      <a:pt x="15531" y="17379"/>
                    </a:lnTo>
                    <a:lnTo>
                      <a:pt x="14399" y="17875"/>
                    </a:lnTo>
                    <a:lnTo>
                      <a:pt x="13474" y="18372"/>
                    </a:lnTo>
                    <a:lnTo>
                      <a:pt x="12240" y="19117"/>
                    </a:lnTo>
                    <a:lnTo>
                      <a:pt x="11931" y="19613"/>
                    </a:lnTo>
                    <a:lnTo>
                      <a:pt x="11211" y="20606"/>
                    </a:lnTo>
                    <a:lnTo>
                      <a:pt x="10491" y="21351"/>
                    </a:lnTo>
                    <a:lnTo>
                      <a:pt x="9565" y="21599"/>
                    </a:lnTo>
                    <a:lnTo>
                      <a:pt x="9051" y="21351"/>
                    </a:lnTo>
                    <a:lnTo>
                      <a:pt x="8742" y="20606"/>
                    </a:lnTo>
                    <a:lnTo>
                      <a:pt x="8331" y="20110"/>
                    </a:lnTo>
                    <a:lnTo>
                      <a:pt x="8022" y="19862"/>
                    </a:lnTo>
                    <a:lnTo>
                      <a:pt x="7405" y="19862"/>
                    </a:lnTo>
                    <a:lnTo>
                      <a:pt x="6788" y="20110"/>
                    </a:lnTo>
                    <a:lnTo>
                      <a:pt x="5245" y="20110"/>
                    </a:lnTo>
                    <a:lnTo>
                      <a:pt x="4525" y="19862"/>
                    </a:lnTo>
                    <a:lnTo>
                      <a:pt x="4114" y="19365"/>
                    </a:lnTo>
                    <a:lnTo>
                      <a:pt x="3908" y="18372"/>
                    </a:lnTo>
                    <a:lnTo>
                      <a:pt x="3908" y="16634"/>
                    </a:lnTo>
                    <a:lnTo>
                      <a:pt x="3702" y="14896"/>
                    </a:lnTo>
                    <a:lnTo>
                      <a:pt x="3394" y="13406"/>
                    </a:lnTo>
                    <a:lnTo>
                      <a:pt x="2880" y="12413"/>
                    </a:lnTo>
                    <a:lnTo>
                      <a:pt x="2262" y="11668"/>
                    </a:lnTo>
                    <a:lnTo>
                      <a:pt x="1542" y="10924"/>
                    </a:lnTo>
                    <a:lnTo>
                      <a:pt x="822" y="9682"/>
                    </a:lnTo>
                    <a:lnTo>
                      <a:pt x="308" y="8193"/>
                    </a:lnTo>
                    <a:lnTo>
                      <a:pt x="0" y="6206"/>
                    </a:lnTo>
                    <a:lnTo>
                      <a:pt x="205" y="3972"/>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grpSp>
        <p:grpSp>
          <p:nvGrpSpPr>
            <p:cNvPr id="10" name="Group 212">
              <a:extLst>
                <a:ext uri="{FF2B5EF4-FFF2-40B4-BE49-F238E27FC236}">
                  <a16:creationId xmlns:a16="http://schemas.microsoft.com/office/drawing/2014/main" id="{5C4A6B0F-DA6D-4606-9108-DC6C9270CABD}"/>
                </a:ext>
              </a:extLst>
            </p:cNvPr>
            <p:cNvGrpSpPr>
              <a:grpSpLocks/>
            </p:cNvGrpSpPr>
            <p:nvPr/>
          </p:nvGrpSpPr>
          <p:grpSpPr bwMode="auto">
            <a:xfrm>
              <a:off x="5064138" y="2289671"/>
              <a:ext cx="1086965" cy="1028232"/>
              <a:chOff x="0" y="0"/>
              <a:chExt cx="1086964" cy="1028231"/>
            </a:xfrm>
            <a:grpFill/>
          </p:grpSpPr>
          <p:sp>
            <p:nvSpPr>
              <p:cNvPr id="11" name="AutoShape 213">
                <a:extLst>
                  <a:ext uri="{FF2B5EF4-FFF2-40B4-BE49-F238E27FC236}">
                    <a16:creationId xmlns:a16="http://schemas.microsoft.com/office/drawing/2014/main" id="{B7492FEF-AD42-4617-A978-CB66CB26F058}"/>
                  </a:ext>
                </a:extLst>
              </p:cNvPr>
              <p:cNvSpPr>
                <a:spLocks/>
              </p:cNvSpPr>
              <p:nvPr/>
            </p:nvSpPr>
            <p:spPr bwMode="auto">
              <a:xfrm>
                <a:off x="569864" y="779123"/>
                <a:ext cx="84425" cy="74203"/>
              </a:xfrm>
              <a:custGeom>
                <a:avLst/>
                <a:gdLst>
                  <a:gd name="T0" fmla="*/ 42213 w 21600"/>
                  <a:gd name="T1" fmla="*/ 37102 h 21600"/>
                  <a:gd name="T2" fmla="*/ 42213 w 21600"/>
                  <a:gd name="T3" fmla="*/ 37102 h 21600"/>
                  <a:gd name="T4" fmla="*/ 42213 w 21600"/>
                  <a:gd name="T5" fmla="*/ 37102 h 21600"/>
                  <a:gd name="T6" fmla="*/ 42213 w 21600"/>
                  <a:gd name="T7" fmla="*/ 3710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724" y="771"/>
                    </a:moveTo>
                    <a:lnTo>
                      <a:pt x="2234" y="771"/>
                    </a:lnTo>
                    <a:lnTo>
                      <a:pt x="0" y="3085"/>
                    </a:lnTo>
                    <a:lnTo>
                      <a:pt x="0" y="5399"/>
                    </a:lnTo>
                    <a:lnTo>
                      <a:pt x="2234" y="11571"/>
                    </a:lnTo>
                    <a:lnTo>
                      <a:pt x="2979" y="12342"/>
                    </a:lnTo>
                    <a:lnTo>
                      <a:pt x="3724" y="13885"/>
                    </a:lnTo>
                    <a:lnTo>
                      <a:pt x="5213" y="15428"/>
                    </a:lnTo>
                    <a:lnTo>
                      <a:pt x="5213" y="16971"/>
                    </a:lnTo>
                    <a:lnTo>
                      <a:pt x="6703" y="17742"/>
                    </a:lnTo>
                    <a:lnTo>
                      <a:pt x="8193" y="19285"/>
                    </a:lnTo>
                    <a:lnTo>
                      <a:pt x="9682" y="20057"/>
                    </a:lnTo>
                    <a:lnTo>
                      <a:pt x="11917" y="20828"/>
                    </a:lnTo>
                    <a:lnTo>
                      <a:pt x="13406" y="21600"/>
                    </a:lnTo>
                    <a:lnTo>
                      <a:pt x="14896" y="20828"/>
                    </a:lnTo>
                    <a:lnTo>
                      <a:pt x="15641" y="20057"/>
                    </a:lnTo>
                    <a:lnTo>
                      <a:pt x="17131" y="19285"/>
                    </a:lnTo>
                    <a:lnTo>
                      <a:pt x="18620" y="16971"/>
                    </a:lnTo>
                    <a:lnTo>
                      <a:pt x="20110" y="15428"/>
                    </a:lnTo>
                    <a:lnTo>
                      <a:pt x="20855" y="13114"/>
                    </a:lnTo>
                    <a:lnTo>
                      <a:pt x="21600" y="11571"/>
                    </a:lnTo>
                    <a:lnTo>
                      <a:pt x="20855" y="9257"/>
                    </a:lnTo>
                    <a:lnTo>
                      <a:pt x="20855" y="2314"/>
                    </a:lnTo>
                    <a:lnTo>
                      <a:pt x="20110" y="2314"/>
                    </a:lnTo>
                    <a:lnTo>
                      <a:pt x="18620" y="771"/>
                    </a:lnTo>
                    <a:lnTo>
                      <a:pt x="17131" y="0"/>
                    </a:lnTo>
                    <a:lnTo>
                      <a:pt x="14896" y="0"/>
                    </a:lnTo>
                    <a:lnTo>
                      <a:pt x="13406" y="1542"/>
                    </a:lnTo>
                    <a:lnTo>
                      <a:pt x="12662" y="3085"/>
                    </a:lnTo>
                    <a:lnTo>
                      <a:pt x="11917" y="3857"/>
                    </a:lnTo>
                    <a:lnTo>
                      <a:pt x="5958" y="771"/>
                    </a:lnTo>
                    <a:lnTo>
                      <a:pt x="3724" y="771"/>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2" name="AutoShape 214">
                <a:extLst>
                  <a:ext uri="{FF2B5EF4-FFF2-40B4-BE49-F238E27FC236}">
                    <a16:creationId xmlns:a16="http://schemas.microsoft.com/office/drawing/2014/main" id="{9EC736A3-56F4-4A4C-BBC5-391F89A29FE3}"/>
                  </a:ext>
                </a:extLst>
              </p:cNvPr>
              <p:cNvSpPr>
                <a:spLocks/>
              </p:cNvSpPr>
              <p:nvPr/>
            </p:nvSpPr>
            <p:spPr bwMode="auto">
              <a:xfrm>
                <a:off x="649012" y="0"/>
                <a:ext cx="101574" cy="71553"/>
              </a:xfrm>
              <a:custGeom>
                <a:avLst/>
                <a:gdLst>
                  <a:gd name="T0" fmla="*/ 50787 w 21600"/>
                  <a:gd name="T1" fmla="*/ 35777 h 21600"/>
                  <a:gd name="T2" fmla="*/ 50787 w 21600"/>
                  <a:gd name="T3" fmla="*/ 35777 h 21600"/>
                  <a:gd name="T4" fmla="*/ 50787 w 21600"/>
                  <a:gd name="T5" fmla="*/ 35777 h 21600"/>
                  <a:gd name="T6" fmla="*/ 50787 w 21600"/>
                  <a:gd name="T7" fmla="*/ 357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617" y="17600"/>
                    </a:moveTo>
                    <a:lnTo>
                      <a:pt x="11725" y="10399"/>
                    </a:lnTo>
                    <a:lnTo>
                      <a:pt x="12342" y="8800"/>
                    </a:lnTo>
                    <a:lnTo>
                      <a:pt x="16045" y="4000"/>
                    </a:lnTo>
                    <a:lnTo>
                      <a:pt x="16662" y="1600"/>
                    </a:lnTo>
                    <a:lnTo>
                      <a:pt x="16662" y="0"/>
                    </a:lnTo>
                    <a:lnTo>
                      <a:pt x="19748" y="0"/>
                    </a:lnTo>
                    <a:lnTo>
                      <a:pt x="21599" y="3200"/>
                    </a:lnTo>
                    <a:lnTo>
                      <a:pt x="20982" y="4800"/>
                    </a:lnTo>
                    <a:lnTo>
                      <a:pt x="19748" y="8800"/>
                    </a:lnTo>
                    <a:lnTo>
                      <a:pt x="17279" y="12800"/>
                    </a:lnTo>
                    <a:lnTo>
                      <a:pt x="14194" y="16800"/>
                    </a:lnTo>
                    <a:lnTo>
                      <a:pt x="8639" y="19999"/>
                    </a:lnTo>
                    <a:lnTo>
                      <a:pt x="4937" y="21599"/>
                    </a:lnTo>
                    <a:lnTo>
                      <a:pt x="1851" y="21599"/>
                    </a:lnTo>
                    <a:lnTo>
                      <a:pt x="1234" y="20799"/>
                    </a:lnTo>
                    <a:lnTo>
                      <a:pt x="617" y="20799"/>
                    </a:lnTo>
                    <a:lnTo>
                      <a:pt x="0" y="19999"/>
                    </a:lnTo>
                    <a:lnTo>
                      <a:pt x="0" y="19200"/>
                    </a:lnTo>
                    <a:lnTo>
                      <a:pt x="617" y="1760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3" name="AutoShape 215">
                <a:extLst>
                  <a:ext uri="{FF2B5EF4-FFF2-40B4-BE49-F238E27FC236}">
                    <a16:creationId xmlns:a16="http://schemas.microsoft.com/office/drawing/2014/main" id="{A1735C21-8E97-4B0F-B54C-9C750550A29C}"/>
                  </a:ext>
                </a:extLst>
              </p:cNvPr>
              <p:cNvSpPr>
                <a:spLocks/>
              </p:cNvSpPr>
              <p:nvPr/>
            </p:nvSpPr>
            <p:spPr bwMode="auto">
              <a:xfrm>
                <a:off x="978795" y="752622"/>
                <a:ext cx="108169" cy="145756"/>
              </a:xfrm>
              <a:custGeom>
                <a:avLst/>
                <a:gdLst>
                  <a:gd name="T0" fmla="*/ 54085 w 21600"/>
                  <a:gd name="T1" fmla="*/ 72878 h 21600"/>
                  <a:gd name="T2" fmla="*/ 54085 w 21600"/>
                  <a:gd name="T3" fmla="*/ 72878 h 21600"/>
                  <a:gd name="T4" fmla="*/ 54085 w 21600"/>
                  <a:gd name="T5" fmla="*/ 72878 h 21600"/>
                  <a:gd name="T6" fmla="*/ 54085 w 21600"/>
                  <a:gd name="T7" fmla="*/ 728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918" y="0"/>
                    </a:moveTo>
                    <a:lnTo>
                      <a:pt x="2335" y="0"/>
                    </a:lnTo>
                    <a:lnTo>
                      <a:pt x="1751" y="392"/>
                    </a:lnTo>
                    <a:lnTo>
                      <a:pt x="583" y="392"/>
                    </a:lnTo>
                    <a:lnTo>
                      <a:pt x="583" y="785"/>
                    </a:lnTo>
                    <a:lnTo>
                      <a:pt x="0" y="1570"/>
                    </a:lnTo>
                    <a:lnTo>
                      <a:pt x="1167" y="3141"/>
                    </a:lnTo>
                    <a:lnTo>
                      <a:pt x="2335" y="3927"/>
                    </a:lnTo>
                    <a:lnTo>
                      <a:pt x="2918" y="5105"/>
                    </a:lnTo>
                    <a:lnTo>
                      <a:pt x="4086" y="5890"/>
                    </a:lnTo>
                    <a:lnTo>
                      <a:pt x="4670" y="6676"/>
                    </a:lnTo>
                    <a:lnTo>
                      <a:pt x="6421" y="7854"/>
                    </a:lnTo>
                    <a:lnTo>
                      <a:pt x="6421" y="10603"/>
                    </a:lnTo>
                    <a:lnTo>
                      <a:pt x="5254" y="14530"/>
                    </a:lnTo>
                    <a:lnTo>
                      <a:pt x="5254" y="15709"/>
                    </a:lnTo>
                    <a:lnTo>
                      <a:pt x="6421" y="16494"/>
                    </a:lnTo>
                    <a:lnTo>
                      <a:pt x="7005" y="17280"/>
                    </a:lnTo>
                    <a:lnTo>
                      <a:pt x="8172" y="18065"/>
                    </a:lnTo>
                    <a:lnTo>
                      <a:pt x="8756" y="18850"/>
                    </a:lnTo>
                    <a:lnTo>
                      <a:pt x="9340" y="20029"/>
                    </a:lnTo>
                    <a:lnTo>
                      <a:pt x="10508" y="21599"/>
                    </a:lnTo>
                    <a:lnTo>
                      <a:pt x="11091" y="21599"/>
                    </a:lnTo>
                    <a:lnTo>
                      <a:pt x="11091" y="20814"/>
                    </a:lnTo>
                    <a:lnTo>
                      <a:pt x="11675" y="20029"/>
                    </a:lnTo>
                    <a:lnTo>
                      <a:pt x="12843" y="18850"/>
                    </a:lnTo>
                    <a:lnTo>
                      <a:pt x="13427" y="17672"/>
                    </a:lnTo>
                    <a:lnTo>
                      <a:pt x="16345" y="15709"/>
                    </a:lnTo>
                    <a:lnTo>
                      <a:pt x="17513" y="15316"/>
                    </a:lnTo>
                    <a:lnTo>
                      <a:pt x="18681" y="14530"/>
                    </a:lnTo>
                    <a:lnTo>
                      <a:pt x="19264" y="13352"/>
                    </a:lnTo>
                    <a:lnTo>
                      <a:pt x="19848" y="12567"/>
                    </a:lnTo>
                    <a:lnTo>
                      <a:pt x="20432" y="11389"/>
                    </a:lnTo>
                    <a:lnTo>
                      <a:pt x="21016" y="10603"/>
                    </a:lnTo>
                    <a:lnTo>
                      <a:pt x="21016" y="9818"/>
                    </a:lnTo>
                    <a:lnTo>
                      <a:pt x="21600" y="9818"/>
                    </a:lnTo>
                    <a:lnTo>
                      <a:pt x="19848" y="9818"/>
                    </a:lnTo>
                    <a:lnTo>
                      <a:pt x="18681" y="10210"/>
                    </a:lnTo>
                    <a:lnTo>
                      <a:pt x="15762" y="10210"/>
                    </a:lnTo>
                    <a:lnTo>
                      <a:pt x="14010" y="9818"/>
                    </a:lnTo>
                    <a:lnTo>
                      <a:pt x="11091" y="7854"/>
                    </a:lnTo>
                    <a:lnTo>
                      <a:pt x="9924" y="6283"/>
                    </a:lnTo>
                    <a:lnTo>
                      <a:pt x="9340" y="5890"/>
                    </a:lnTo>
                    <a:lnTo>
                      <a:pt x="9340" y="5498"/>
                    </a:lnTo>
                    <a:lnTo>
                      <a:pt x="5254" y="1963"/>
                    </a:lnTo>
                    <a:lnTo>
                      <a:pt x="5254" y="1178"/>
                    </a:lnTo>
                    <a:lnTo>
                      <a:pt x="4670" y="392"/>
                    </a:lnTo>
                    <a:lnTo>
                      <a:pt x="3502" y="392"/>
                    </a:lnTo>
                    <a:lnTo>
                      <a:pt x="2918" y="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4" name="AutoShape 216">
                <a:extLst>
                  <a:ext uri="{FF2B5EF4-FFF2-40B4-BE49-F238E27FC236}">
                    <a16:creationId xmlns:a16="http://schemas.microsoft.com/office/drawing/2014/main" id="{4182AC78-9D18-4DBE-8D69-A5837B3F1573}"/>
                  </a:ext>
                </a:extLst>
              </p:cNvPr>
              <p:cNvSpPr>
                <a:spLocks/>
              </p:cNvSpPr>
              <p:nvPr/>
            </p:nvSpPr>
            <p:spPr bwMode="auto">
              <a:xfrm>
                <a:off x="877221" y="890426"/>
                <a:ext cx="134553" cy="137805"/>
              </a:xfrm>
              <a:custGeom>
                <a:avLst/>
                <a:gdLst>
                  <a:gd name="T0" fmla="*/ 67277 w 21600"/>
                  <a:gd name="T1" fmla="*/ 68903 h 21600"/>
                  <a:gd name="T2" fmla="*/ 67277 w 21600"/>
                  <a:gd name="T3" fmla="*/ 68903 h 21600"/>
                  <a:gd name="T4" fmla="*/ 67277 w 21600"/>
                  <a:gd name="T5" fmla="*/ 68903 h 21600"/>
                  <a:gd name="T6" fmla="*/ 67277 w 21600"/>
                  <a:gd name="T7" fmla="*/ 6890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39" y="16615"/>
                    </a:moveTo>
                    <a:lnTo>
                      <a:pt x="0" y="17446"/>
                    </a:lnTo>
                    <a:lnTo>
                      <a:pt x="0" y="19523"/>
                    </a:lnTo>
                    <a:lnTo>
                      <a:pt x="939" y="19938"/>
                    </a:lnTo>
                    <a:lnTo>
                      <a:pt x="6573" y="21599"/>
                    </a:lnTo>
                    <a:lnTo>
                      <a:pt x="8452" y="21599"/>
                    </a:lnTo>
                    <a:lnTo>
                      <a:pt x="9391" y="21184"/>
                    </a:lnTo>
                    <a:lnTo>
                      <a:pt x="11269" y="19523"/>
                    </a:lnTo>
                    <a:lnTo>
                      <a:pt x="12208" y="17861"/>
                    </a:lnTo>
                    <a:lnTo>
                      <a:pt x="12208" y="16199"/>
                    </a:lnTo>
                    <a:lnTo>
                      <a:pt x="11739" y="15369"/>
                    </a:lnTo>
                    <a:lnTo>
                      <a:pt x="12678" y="13707"/>
                    </a:lnTo>
                    <a:lnTo>
                      <a:pt x="13617" y="13292"/>
                    </a:lnTo>
                    <a:lnTo>
                      <a:pt x="14556" y="12461"/>
                    </a:lnTo>
                    <a:lnTo>
                      <a:pt x="15495" y="11215"/>
                    </a:lnTo>
                    <a:lnTo>
                      <a:pt x="16434" y="10384"/>
                    </a:lnTo>
                    <a:lnTo>
                      <a:pt x="16904" y="9553"/>
                    </a:lnTo>
                    <a:lnTo>
                      <a:pt x="17373" y="9138"/>
                    </a:lnTo>
                    <a:lnTo>
                      <a:pt x="17373" y="8723"/>
                    </a:lnTo>
                    <a:lnTo>
                      <a:pt x="18782" y="6230"/>
                    </a:lnTo>
                    <a:lnTo>
                      <a:pt x="20191" y="4984"/>
                    </a:lnTo>
                    <a:lnTo>
                      <a:pt x="21600" y="2492"/>
                    </a:lnTo>
                    <a:lnTo>
                      <a:pt x="21600" y="1661"/>
                    </a:lnTo>
                    <a:lnTo>
                      <a:pt x="21130" y="1246"/>
                    </a:lnTo>
                    <a:lnTo>
                      <a:pt x="18313" y="0"/>
                    </a:lnTo>
                    <a:lnTo>
                      <a:pt x="16434" y="0"/>
                    </a:lnTo>
                    <a:lnTo>
                      <a:pt x="15495" y="830"/>
                    </a:lnTo>
                    <a:lnTo>
                      <a:pt x="15026" y="1661"/>
                    </a:lnTo>
                    <a:lnTo>
                      <a:pt x="14086" y="2492"/>
                    </a:lnTo>
                    <a:lnTo>
                      <a:pt x="13617" y="5400"/>
                    </a:lnTo>
                    <a:lnTo>
                      <a:pt x="9860" y="7476"/>
                    </a:lnTo>
                    <a:lnTo>
                      <a:pt x="7513" y="9138"/>
                    </a:lnTo>
                    <a:lnTo>
                      <a:pt x="4695" y="12876"/>
                    </a:lnTo>
                    <a:lnTo>
                      <a:pt x="3286" y="14953"/>
                    </a:lnTo>
                    <a:lnTo>
                      <a:pt x="1878" y="14953"/>
                    </a:lnTo>
                    <a:lnTo>
                      <a:pt x="939" y="16615"/>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5" name="AutoShape 217">
                <a:extLst>
                  <a:ext uri="{FF2B5EF4-FFF2-40B4-BE49-F238E27FC236}">
                    <a16:creationId xmlns:a16="http://schemas.microsoft.com/office/drawing/2014/main" id="{5696CF75-37CD-4966-B69D-9D83F26CD8DA}"/>
                  </a:ext>
                </a:extLst>
              </p:cNvPr>
              <p:cNvSpPr>
                <a:spLocks/>
              </p:cNvSpPr>
              <p:nvPr/>
            </p:nvSpPr>
            <p:spPr bwMode="auto">
              <a:xfrm>
                <a:off x="0" y="209356"/>
                <a:ext cx="738714" cy="540617"/>
              </a:xfrm>
              <a:custGeom>
                <a:avLst/>
                <a:gdLst>
                  <a:gd name="T0" fmla="*/ 369357 w 21600"/>
                  <a:gd name="T1" fmla="*/ 270309 h 21600"/>
                  <a:gd name="T2" fmla="*/ 369357 w 21600"/>
                  <a:gd name="T3" fmla="*/ 270309 h 21600"/>
                  <a:gd name="T4" fmla="*/ 369357 w 21600"/>
                  <a:gd name="T5" fmla="*/ 270309 h 21600"/>
                  <a:gd name="T6" fmla="*/ 369357 w 21600"/>
                  <a:gd name="T7" fmla="*/ 27030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75" y="7305"/>
                    </a:moveTo>
                    <a:lnTo>
                      <a:pt x="2551" y="7200"/>
                    </a:lnTo>
                    <a:lnTo>
                      <a:pt x="3911" y="6882"/>
                    </a:lnTo>
                    <a:lnTo>
                      <a:pt x="4166" y="6564"/>
                    </a:lnTo>
                    <a:lnTo>
                      <a:pt x="4251" y="6352"/>
                    </a:lnTo>
                    <a:lnTo>
                      <a:pt x="4422" y="6141"/>
                    </a:lnTo>
                    <a:lnTo>
                      <a:pt x="4677" y="5505"/>
                    </a:lnTo>
                    <a:lnTo>
                      <a:pt x="4677" y="5082"/>
                    </a:lnTo>
                    <a:lnTo>
                      <a:pt x="4847" y="4658"/>
                    </a:lnTo>
                    <a:lnTo>
                      <a:pt x="5017" y="4552"/>
                    </a:lnTo>
                    <a:lnTo>
                      <a:pt x="5442" y="4552"/>
                    </a:lnTo>
                    <a:lnTo>
                      <a:pt x="5442" y="4235"/>
                    </a:lnTo>
                    <a:lnTo>
                      <a:pt x="5527" y="4023"/>
                    </a:lnTo>
                    <a:lnTo>
                      <a:pt x="5527" y="3811"/>
                    </a:lnTo>
                    <a:lnTo>
                      <a:pt x="5697" y="3705"/>
                    </a:lnTo>
                    <a:lnTo>
                      <a:pt x="5782" y="3705"/>
                    </a:lnTo>
                    <a:lnTo>
                      <a:pt x="5952" y="3494"/>
                    </a:lnTo>
                    <a:lnTo>
                      <a:pt x="6207" y="2964"/>
                    </a:lnTo>
                    <a:lnTo>
                      <a:pt x="6633" y="2541"/>
                    </a:lnTo>
                    <a:lnTo>
                      <a:pt x="7228" y="2541"/>
                    </a:lnTo>
                    <a:lnTo>
                      <a:pt x="7313" y="2647"/>
                    </a:lnTo>
                    <a:lnTo>
                      <a:pt x="7653" y="2858"/>
                    </a:lnTo>
                    <a:lnTo>
                      <a:pt x="7738" y="2964"/>
                    </a:lnTo>
                    <a:lnTo>
                      <a:pt x="8078" y="3176"/>
                    </a:lnTo>
                    <a:lnTo>
                      <a:pt x="8333" y="3176"/>
                    </a:lnTo>
                    <a:lnTo>
                      <a:pt x="8418" y="3282"/>
                    </a:lnTo>
                    <a:lnTo>
                      <a:pt x="8418" y="3176"/>
                    </a:lnTo>
                    <a:lnTo>
                      <a:pt x="8588" y="2964"/>
                    </a:lnTo>
                    <a:lnTo>
                      <a:pt x="8588" y="2752"/>
                    </a:lnTo>
                    <a:lnTo>
                      <a:pt x="8333" y="2435"/>
                    </a:lnTo>
                    <a:lnTo>
                      <a:pt x="8333" y="2329"/>
                    </a:lnTo>
                    <a:lnTo>
                      <a:pt x="8418" y="2223"/>
                    </a:lnTo>
                    <a:lnTo>
                      <a:pt x="8588" y="2117"/>
                    </a:lnTo>
                    <a:lnTo>
                      <a:pt x="8674" y="1694"/>
                    </a:lnTo>
                    <a:lnTo>
                      <a:pt x="8588" y="1694"/>
                    </a:lnTo>
                    <a:lnTo>
                      <a:pt x="8674" y="1588"/>
                    </a:lnTo>
                    <a:lnTo>
                      <a:pt x="8674" y="1482"/>
                    </a:lnTo>
                    <a:lnTo>
                      <a:pt x="8759" y="1270"/>
                    </a:lnTo>
                    <a:lnTo>
                      <a:pt x="8844" y="1164"/>
                    </a:lnTo>
                    <a:lnTo>
                      <a:pt x="9014" y="1058"/>
                    </a:lnTo>
                    <a:lnTo>
                      <a:pt x="9694" y="1058"/>
                    </a:lnTo>
                    <a:lnTo>
                      <a:pt x="9694" y="952"/>
                    </a:lnTo>
                    <a:lnTo>
                      <a:pt x="9779" y="952"/>
                    </a:lnTo>
                    <a:lnTo>
                      <a:pt x="9864" y="847"/>
                    </a:lnTo>
                    <a:lnTo>
                      <a:pt x="9864" y="529"/>
                    </a:lnTo>
                    <a:lnTo>
                      <a:pt x="9439" y="529"/>
                    </a:lnTo>
                    <a:lnTo>
                      <a:pt x="9439" y="423"/>
                    </a:lnTo>
                    <a:lnTo>
                      <a:pt x="9524" y="317"/>
                    </a:lnTo>
                    <a:lnTo>
                      <a:pt x="9524" y="211"/>
                    </a:lnTo>
                    <a:lnTo>
                      <a:pt x="9864" y="0"/>
                    </a:lnTo>
                    <a:lnTo>
                      <a:pt x="10374" y="0"/>
                    </a:lnTo>
                    <a:lnTo>
                      <a:pt x="10459" y="105"/>
                    </a:lnTo>
                    <a:lnTo>
                      <a:pt x="10544" y="105"/>
                    </a:lnTo>
                    <a:lnTo>
                      <a:pt x="10459" y="317"/>
                    </a:lnTo>
                    <a:lnTo>
                      <a:pt x="10459" y="423"/>
                    </a:lnTo>
                    <a:lnTo>
                      <a:pt x="10374" y="423"/>
                    </a:lnTo>
                    <a:lnTo>
                      <a:pt x="10374" y="529"/>
                    </a:lnTo>
                    <a:lnTo>
                      <a:pt x="10459" y="529"/>
                    </a:lnTo>
                    <a:lnTo>
                      <a:pt x="10544" y="635"/>
                    </a:lnTo>
                    <a:lnTo>
                      <a:pt x="10714" y="635"/>
                    </a:lnTo>
                    <a:lnTo>
                      <a:pt x="10800" y="529"/>
                    </a:lnTo>
                    <a:lnTo>
                      <a:pt x="10800" y="211"/>
                    </a:lnTo>
                    <a:lnTo>
                      <a:pt x="10970" y="211"/>
                    </a:lnTo>
                    <a:lnTo>
                      <a:pt x="11140" y="317"/>
                    </a:lnTo>
                    <a:lnTo>
                      <a:pt x="11225" y="635"/>
                    </a:lnTo>
                    <a:lnTo>
                      <a:pt x="11310" y="847"/>
                    </a:lnTo>
                    <a:lnTo>
                      <a:pt x="11395" y="952"/>
                    </a:lnTo>
                    <a:lnTo>
                      <a:pt x="11395" y="1058"/>
                    </a:lnTo>
                    <a:lnTo>
                      <a:pt x="11905" y="741"/>
                    </a:lnTo>
                    <a:lnTo>
                      <a:pt x="12330" y="741"/>
                    </a:lnTo>
                    <a:lnTo>
                      <a:pt x="12670" y="952"/>
                    </a:lnTo>
                    <a:lnTo>
                      <a:pt x="12755" y="1058"/>
                    </a:lnTo>
                    <a:lnTo>
                      <a:pt x="12925" y="1482"/>
                    </a:lnTo>
                    <a:lnTo>
                      <a:pt x="12840" y="1588"/>
                    </a:lnTo>
                    <a:lnTo>
                      <a:pt x="12840" y="1694"/>
                    </a:lnTo>
                    <a:lnTo>
                      <a:pt x="12755" y="1694"/>
                    </a:lnTo>
                    <a:lnTo>
                      <a:pt x="12670" y="1800"/>
                    </a:lnTo>
                    <a:lnTo>
                      <a:pt x="12500" y="1905"/>
                    </a:lnTo>
                    <a:lnTo>
                      <a:pt x="12160" y="2752"/>
                    </a:lnTo>
                    <a:lnTo>
                      <a:pt x="12160" y="2858"/>
                    </a:lnTo>
                    <a:lnTo>
                      <a:pt x="12330" y="2964"/>
                    </a:lnTo>
                    <a:lnTo>
                      <a:pt x="12670" y="3282"/>
                    </a:lnTo>
                    <a:lnTo>
                      <a:pt x="13096" y="3705"/>
                    </a:lnTo>
                    <a:lnTo>
                      <a:pt x="13521" y="4023"/>
                    </a:lnTo>
                    <a:lnTo>
                      <a:pt x="13861" y="4341"/>
                    </a:lnTo>
                    <a:lnTo>
                      <a:pt x="14031" y="4341"/>
                    </a:lnTo>
                    <a:lnTo>
                      <a:pt x="14031" y="4447"/>
                    </a:lnTo>
                    <a:lnTo>
                      <a:pt x="14286" y="4447"/>
                    </a:lnTo>
                    <a:lnTo>
                      <a:pt x="14456" y="4341"/>
                    </a:lnTo>
                    <a:lnTo>
                      <a:pt x="14626" y="4129"/>
                    </a:lnTo>
                    <a:lnTo>
                      <a:pt x="14796" y="3705"/>
                    </a:lnTo>
                    <a:lnTo>
                      <a:pt x="14966" y="3070"/>
                    </a:lnTo>
                    <a:lnTo>
                      <a:pt x="15051" y="2541"/>
                    </a:lnTo>
                    <a:lnTo>
                      <a:pt x="15137" y="2223"/>
                    </a:lnTo>
                    <a:lnTo>
                      <a:pt x="15222" y="635"/>
                    </a:lnTo>
                    <a:lnTo>
                      <a:pt x="15222" y="211"/>
                    </a:lnTo>
                    <a:lnTo>
                      <a:pt x="15307" y="105"/>
                    </a:lnTo>
                    <a:lnTo>
                      <a:pt x="15307" y="0"/>
                    </a:lnTo>
                    <a:lnTo>
                      <a:pt x="15647" y="0"/>
                    </a:lnTo>
                    <a:lnTo>
                      <a:pt x="15817" y="211"/>
                    </a:lnTo>
                    <a:lnTo>
                      <a:pt x="15987" y="317"/>
                    </a:lnTo>
                    <a:lnTo>
                      <a:pt x="15987" y="635"/>
                    </a:lnTo>
                    <a:lnTo>
                      <a:pt x="16072" y="847"/>
                    </a:lnTo>
                    <a:lnTo>
                      <a:pt x="16072" y="1270"/>
                    </a:lnTo>
                    <a:lnTo>
                      <a:pt x="15987" y="1270"/>
                    </a:lnTo>
                    <a:lnTo>
                      <a:pt x="15987" y="1905"/>
                    </a:lnTo>
                    <a:lnTo>
                      <a:pt x="16072" y="2117"/>
                    </a:lnTo>
                    <a:lnTo>
                      <a:pt x="16072" y="2223"/>
                    </a:lnTo>
                    <a:lnTo>
                      <a:pt x="16582" y="2223"/>
                    </a:lnTo>
                    <a:lnTo>
                      <a:pt x="16752" y="2435"/>
                    </a:lnTo>
                    <a:lnTo>
                      <a:pt x="16837" y="2647"/>
                    </a:lnTo>
                    <a:lnTo>
                      <a:pt x="16922" y="2964"/>
                    </a:lnTo>
                    <a:lnTo>
                      <a:pt x="17092" y="3282"/>
                    </a:lnTo>
                    <a:lnTo>
                      <a:pt x="17177" y="3494"/>
                    </a:lnTo>
                    <a:lnTo>
                      <a:pt x="17348" y="3600"/>
                    </a:lnTo>
                    <a:lnTo>
                      <a:pt x="17348" y="3705"/>
                    </a:lnTo>
                    <a:lnTo>
                      <a:pt x="17433" y="3811"/>
                    </a:lnTo>
                    <a:lnTo>
                      <a:pt x="17433" y="4023"/>
                    </a:lnTo>
                    <a:lnTo>
                      <a:pt x="17688" y="4658"/>
                    </a:lnTo>
                    <a:lnTo>
                      <a:pt x="17688" y="4870"/>
                    </a:lnTo>
                    <a:lnTo>
                      <a:pt x="17773" y="4976"/>
                    </a:lnTo>
                    <a:lnTo>
                      <a:pt x="17858" y="5188"/>
                    </a:lnTo>
                    <a:lnTo>
                      <a:pt x="18028" y="5294"/>
                    </a:lnTo>
                    <a:lnTo>
                      <a:pt x="18113" y="5505"/>
                    </a:lnTo>
                    <a:lnTo>
                      <a:pt x="18538" y="6035"/>
                    </a:lnTo>
                    <a:lnTo>
                      <a:pt x="19303" y="7200"/>
                    </a:lnTo>
                    <a:lnTo>
                      <a:pt x="19303" y="7623"/>
                    </a:lnTo>
                    <a:lnTo>
                      <a:pt x="20749" y="9000"/>
                    </a:lnTo>
                    <a:lnTo>
                      <a:pt x="20834" y="9211"/>
                    </a:lnTo>
                    <a:lnTo>
                      <a:pt x="21089" y="9635"/>
                    </a:lnTo>
                    <a:lnTo>
                      <a:pt x="21344" y="10270"/>
                    </a:lnTo>
                    <a:lnTo>
                      <a:pt x="21514" y="11117"/>
                    </a:lnTo>
                    <a:lnTo>
                      <a:pt x="21514" y="11858"/>
                    </a:lnTo>
                    <a:lnTo>
                      <a:pt x="21599" y="12705"/>
                    </a:lnTo>
                    <a:lnTo>
                      <a:pt x="21599" y="14611"/>
                    </a:lnTo>
                    <a:lnTo>
                      <a:pt x="21429" y="14823"/>
                    </a:lnTo>
                    <a:lnTo>
                      <a:pt x="21344" y="15035"/>
                    </a:lnTo>
                    <a:lnTo>
                      <a:pt x="21004" y="15458"/>
                    </a:lnTo>
                    <a:lnTo>
                      <a:pt x="20749" y="15564"/>
                    </a:lnTo>
                    <a:lnTo>
                      <a:pt x="20409" y="16517"/>
                    </a:lnTo>
                    <a:lnTo>
                      <a:pt x="20324" y="16729"/>
                    </a:lnTo>
                    <a:lnTo>
                      <a:pt x="20239" y="17047"/>
                    </a:lnTo>
                    <a:lnTo>
                      <a:pt x="20154" y="17258"/>
                    </a:lnTo>
                    <a:lnTo>
                      <a:pt x="20069" y="17576"/>
                    </a:lnTo>
                    <a:lnTo>
                      <a:pt x="19984" y="17788"/>
                    </a:lnTo>
                    <a:lnTo>
                      <a:pt x="19644" y="18000"/>
                    </a:lnTo>
                    <a:lnTo>
                      <a:pt x="19559" y="18211"/>
                    </a:lnTo>
                    <a:lnTo>
                      <a:pt x="19559" y="18635"/>
                    </a:lnTo>
                    <a:lnTo>
                      <a:pt x="19814" y="19588"/>
                    </a:lnTo>
                    <a:lnTo>
                      <a:pt x="19814" y="19905"/>
                    </a:lnTo>
                    <a:lnTo>
                      <a:pt x="19729" y="20117"/>
                    </a:lnTo>
                    <a:lnTo>
                      <a:pt x="19559" y="20329"/>
                    </a:lnTo>
                    <a:lnTo>
                      <a:pt x="18708" y="20858"/>
                    </a:lnTo>
                    <a:lnTo>
                      <a:pt x="18283" y="21282"/>
                    </a:lnTo>
                    <a:lnTo>
                      <a:pt x="17858" y="21494"/>
                    </a:lnTo>
                    <a:lnTo>
                      <a:pt x="17688" y="21599"/>
                    </a:lnTo>
                    <a:lnTo>
                      <a:pt x="17603" y="21599"/>
                    </a:lnTo>
                    <a:lnTo>
                      <a:pt x="17518" y="21494"/>
                    </a:lnTo>
                    <a:lnTo>
                      <a:pt x="17348" y="21388"/>
                    </a:lnTo>
                    <a:lnTo>
                      <a:pt x="17092" y="21176"/>
                    </a:lnTo>
                    <a:lnTo>
                      <a:pt x="16922" y="20964"/>
                    </a:lnTo>
                    <a:lnTo>
                      <a:pt x="16837" y="20752"/>
                    </a:lnTo>
                    <a:lnTo>
                      <a:pt x="16582" y="20752"/>
                    </a:lnTo>
                    <a:lnTo>
                      <a:pt x="16412" y="20858"/>
                    </a:lnTo>
                    <a:lnTo>
                      <a:pt x="16327" y="20964"/>
                    </a:lnTo>
                    <a:lnTo>
                      <a:pt x="15817" y="20964"/>
                    </a:lnTo>
                    <a:lnTo>
                      <a:pt x="15647" y="20858"/>
                    </a:lnTo>
                    <a:lnTo>
                      <a:pt x="15562" y="20858"/>
                    </a:lnTo>
                    <a:lnTo>
                      <a:pt x="15477" y="20752"/>
                    </a:lnTo>
                    <a:lnTo>
                      <a:pt x="14711" y="20752"/>
                    </a:lnTo>
                    <a:lnTo>
                      <a:pt x="14626" y="20541"/>
                    </a:lnTo>
                    <a:lnTo>
                      <a:pt x="14371" y="20117"/>
                    </a:lnTo>
                    <a:lnTo>
                      <a:pt x="14201" y="19376"/>
                    </a:lnTo>
                    <a:lnTo>
                      <a:pt x="14031" y="18741"/>
                    </a:lnTo>
                    <a:lnTo>
                      <a:pt x="13521" y="17682"/>
                    </a:lnTo>
                    <a:lnTo>
                      <a:pt x="12415" y="17576"/>
                    </a:lnTo>
                    <a:lnTo>
                      <a:pt x="11650" y="16835"/>
                    </a:lnTo>
                    <a:lnTo>
                      <a:pt x="11310" y="16411"/>
                    </a:lnTo>
                    <a:lnTo>
                      <a:pt x="10885" y="16094"/>
                    </a:lnTo>
                    <a:lnTo>
                      <a:pt x="10204" y="15670"/>
                    </a:lnTo>
                    <a:lnTo>
                      <a:pt x="9354" y="15458"/>
                    </a:lnTo>
                    <a:lnTo>
                      <a:pt x="9099" y="15564"/>
                    </a:lnTo>
                    <a:lnTo>
                      <a:pt x="8674" y="15670"/>
                    </a:lnTo>
                    <a:lnTo>
                      <a:pt x="8078" y="15882"/>
                    </a:lnTo>
                    <a:lnTo>
                      <a:pt x="7568" y="16094"/>
                    </a:lnTo>
                    <a:lnTo>
                      <a:pt x="6122" y="17152"/>
                    </a:lnTo>
                    <a:lnTo>
                      <a:pt x="5782" y="17152"/>
                    </a:lnTo>
                    <a:lnTo>
                      <a:pt x="5697" y="17258"/>
                    </a:lnTo>
                    <a:lnTo>
                      <a:pt x="5697" y="17364"/>
                    </a:lnTo>
                    <a:lnTo>
                      <a:pt x="5612" y="17576"/>
                    </a:lnTo>
                    <a:lnTo>
                      <a:pt x="5527" y="17682"/>
                    </a:lnTo>
                    <a:lnTo>
                      <a:pt x="5442" y="17894"/>
                    </a:lnTo>
                    <a:lnTo>
                      <a:pt x="5272" y="18000"/>
                    </a:lnTo>
                    <a:lnTo>
                      <a:pt x="4507" y="18000"/>
                    </a:lnTo>
                    <a:lnTo>
                      <a:pt x="4422" y="17894"/>
                    </a:lnTo>
                    <a:lnTo>
                      <a:pt x="3316" y="17894"/>
                    </a:lnTo>
                    <a:lnTo>
                      <a:pt x="3146" y="18105"/>
                    </a:lnTo>
                    <a:lnTo>
                      <a:pt x="2976" y="18211"/>
                    </a:lnTo>
                    <a:lnTo>
                      <a:pt x="2891" y="18317"/>
                    </a:lnTo>
                    <a:lnTo>
                      <a:pt x="2721" y="18635"/>
                    </a:lnTo>
                    <a:lnTo>
                      <a:pt x="1700" y="18635"/>
                    </a:lnTo>
                    <a:lnTo>
                      <a:pt x="1530" y="18529"/>
                    </a:lnTo>
                    <a:lnTo>
                      <a:pt x="1445" y="18529"/>
                    </a:lnTo>
                    <a:lnTo>
                      <a:pt x="1360" y="18423"/>
                    </a:lnTo>
                    <a:lnTo>
                      <a:pt x="1360" y="18105"/>
                    </a:lnTo>
                    <a:lnTo>
                      <a:pt x="1275" y="18000"/>
                    </a:lnTo>
                    <a:lnTo>
                      <a:pt x="1275" y="18105"/>
                    </a:lnTo>
                    <a:lnTo>
                      <a:pt x="1190" y="18105"/>
                    </a:lnTo>
                    <a:lnTo>
                      <a:pt x="1105" y="18211"/>
                    </a:lnTo>
                    <a:lnTo>
                      <a:pt x="935" y="18211"/>
                    </a:lnTo>
                    <a:lnTo>
                      <a:pt x="850" y="18105"/>
                    </a:lnTo>
                    <a:lnTo>
                      <a:pt x="765" y="18105"/>
                    </a:lnTo>
                    <a:lnTo>
                      <a:pt x="680" y="17894"/>
                    </a:lnTo>
                    <a:lnTo>
                      <a:pt x="680" y="17576"/>
                    </a:lnTo>
                    <a:lnTo>
                      <a:pt x="850" y="17470"/>
                    </a:lnTo>
                    <a:lnTo>
                      <a:pt x="1105" y="17258"/>
                    </a:lnTo>
                    <a:lnTo>
                      <a:pt x="1275" y="15882"/>
                    </a:lnTo>
                    <a:lnTo>
                      <a:pt x="1190" y="15670"/>
                    </a:lnTo>
                    <a:lnTo>
                      <a:pt x="1190" y="15458"/>
                    </a:lnTo>
                    <a:lnTo>
                      <a:pt x="935" y="14823"/>
                    </a:lnTo>
                    <a:lnTo>
                      <a:pt x="935" y="14717"/>
                    </a:lnTo>
                    <a:lnTo>
                      <a:pt x="765" y="14400"/>
                    </a:lnTo>
                    <a:lnTo>
                      <a:pt x="510" y="13658"/>
                    </a:lnTo>
                    <a:lnTo>
                      <a:pt x="340" y="12811"/>
                    </a:lnTo>
                    <a:lnTo>
                      <a:pt x="170" y="12070"/>
                    </a:lnTo>
                    <a:lnTo>
                      <a:pt x="170" y="11541"/>
                    </a:lnTo>
                    <a:lnTo>
                      <a:pt x="340" y="11329"/>
                    </a:lnTo>
                    <a:lnTo>
                      <a:pt x="340" y="10694"/>
                    </a:lnTo>
                    <a:lnTo>
                      <a:pt x="255" y="10376"/>
                    </a:lnTo>
                    <a:lnTo>
                      <a:pt x="170" y="10270"/>
                    </a:lnTo>
                    <a:lnTo>
                      <a:pt x="85" y="9952"/>
                    </a:lnTo>
                    <a:lnTo>
                      <a:pt x="0" y="9423"/>
                    </a:lnTo>
                    <a:lnTo>
                      <a:pt x="0" y="8894"/>
                    </a:lnTo>
                    <a:lnTo>
                      <a:pt x="170" y="8470"/>
                    </a:lnTo>
                    <a:lnTo>
                      <a:pt x="340" y="8364"/>
                    </a:lnTo>
                    <a:lnTo>
                      <a:pt x="680" y="7941"/>
                    </a:lnTo>
                    <a:lnTo>
                      <a:pt x="850" y="7835"/>
                    </a:lnTo>
                    <a:lnTo>
                      <a:pt x="1275" y="7305"/>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sp>
            <p:nvSpPr>
              <p:cNvPr id="16" name="AutoShape 218">
                <a:extLst>
                  <a:ext uri="{FF2B5EF4-FFF2-40B4-BE49-F238E27FC236}">
                    <a16:creationId xmlns:a16="http://schemas.microsoft.com/office/drawing/2014/main" id="{AD035B5E-E66B-46C2-9711-ADD60E1D2C6E}"/>
                  </a:ext>
                </a:extLst>
              </p:cNvPr>
              <p:cNvSpPr>
                <a:spLocks/>
              </p:cNvSpPr>
              <p:nvPr/>
            </p:nvSpPr>
            <p:spPr bwMode="auto">
              <a:xfrm>
                <a:off x="506546" y="10600"/>
                <a:ext cx="185998" cy="143105"/>
              </a:xfrm>
              <a:custGeom>
                <a:avLst/>
                <a:gdLst>
                  <a:gd name="T0" fmla="*/ 92999 w 21600"/>
                  <a:gd name="T1" fmla="*/ 71553 h 21600"/>
                  <a:gd name="T2" fmla="*/ 92999 w 21600"/>
                  <a:gd name="T3" fmla="*/ 71553 h 21600"/>
                  <a:gd name="T4" fmla="*/ 92999 w 21600"/>
                  <a:gd name="T5" fmla="*/ 71553 h 21600"/>
                  <a:gd name="T6" fmla="*/ 92999 w 21600"/>
                  <a:gd name="T7" fmla="*/ 7155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162" y="8000"/>
                    </a:moveTo>
                    <a:lnTo>
                      <a:pt x="13162" y="7600"/>
                    </a:lnTo>
                    <a:lnTo>
                      <a:pt x="12824" y="7200"/>
                    </a:lnTo>
                    <a:lnTo>
                      <a:pt x="12149" y="7200"/>
                    </a:lnTo>
                    <a:lnTo>
                      <a:pt x="11474" y="6400"/>
                    </a:lnTo>
                    <a:lnTo>
                      <a:pt x="10462" y="5600"/>
                    </a:lnTo>
                    <a:lnTo>
                      <a:pt x="9787" y="4800"/>
                    </a:lnTo>
                    <a:lnTo>
                      <a:pt x="7762" y="3200"/>
                    </a:lnTo>
                    <a:lnTo>
                      <a:pt x="6750" y="2000"/>
                    </a:lnTo>
                    <a:lnTo>
                      <a:pt x="5737" y="2000"/>
                    </a:lnTo>
                    <a:lnTo>
                      <a:pt x="4387" y="1600"/>
                    </a:lnTo>
                    <a:lnTo>
                      <a:pt x="2362" y="800"/>
                    </a:lnTo>
                    <a:lnTo>
                      <a:pt x="674" y="0"/>
                    </a:lnTo>
                    <a:lnTo>
                      <a:pt x="0" y="16000"/>
                    </a:lnTo>
                    <a:lnTo>
                      <a:pt x="2024" y="17200"/>
                    </a:lnTo>
                    <a:lnTo>
                      <a:pt x="4724" y="16000"/>
                    </a:lnTo>
                    <a:lnTo>
                      <a:pt x="4724" y="15200"/>
                    </a:lnTo>
                    <a:lnTo>
                      <a:pt x="5062" y="14799"/>
                    </a:lnTo>
                    <a:lnTo>
                      <a:pt x="5737" y="14399"/>
                    </a:lnTo>
                    <a:lnTo>
                      <a:pt x="6412" y="13600"/>
                    </a:lnTo>
                    <a:lnTo>
                      <a:pt x="7087" y="13600"/>
                    </a:lnTo>
                    <a:lnTo>
                      <a:pt x="7762" y="13200"/>
                    </a:lnTo>
                    <a:lnTo>
                      <a:pt x="8775" y="13600"/>
                    </a:lnTo>
                    <a:lnTo>
                      <a:pt x="12824" y="16400"/>
                    </a:lnTo>
                    <a:lnTo>
                      <a:pt x="14512" y="18800"/>
                    </a:lnTo>
                    <a:lnTo>
                      <a:pt x="17550" y="20399"/>
                    </a:lnTo>
                    <a:lnTo>
                      <a:pt x="21262" y="21599"/>
                    </a:lnTo>
                    <a:lnTo>
                      <a:pt x="21600" y="21599"/>
                    </a:lnTo>
                    <a:lnTo>
                      <a:pt x="21600" y="19999"/>
                    </a:lnTo>
                    <a:lnTo>
                      <a:pt x="21262" y="19600"/>
                    </a:lnTo>
                    <a:lnTo>
                      <a:pt x="20924" y="18800"/>
                    </a:lnTo>
                    <a:lnTo>
                      <a:pt x="20250" y="18400"/>
                    </a:lnTo>
                    <a:lnTo>
                      <a:pt x="19575" y="17600"/>
                    </a:lnTo>
                    <a:lnTo>
                      <a:pt x="18562" y="16800"/>
                    </a:lnTo>
                    <a:lnTo>
                      <a:pt x="16199" y="13999"/>
                    </a:lnTo>
                    <a:lnTo>
                      <a:pt x="13500" y="12000"/>
                    </a:lnTo>
                    <a:lnTo>
                      <a:pt x="16199" y="10800"/>
                    </a:lnTo>
                    <a:lnTo>
                      <a:pt x="15525" y="9200"/>
                    </a:lnTo>
                    <a:lnTo>
                      <a:pt x="15187" y="9200"/>
                    </a:lnTo>
                    <a:lnTo>
                      <a:pt x="14849" y="8800"/>
                    </a:lnTo>
                    <a:lnTo>
                      <a:pt x="14174" y="8800"/>
                    </a:lnTo>
                    <a:lnTo>
                      <a:pt x="13500" y="8400"/>
                    </a:lnTo>
                    <a:lnTo>
                      <a:pt x="13162" y="8400"/>
                    </a:lnTo>
                    <a:lnTo>
                      <a:pt x="13162" y="8000"/>
                    </a:lnTo>
                    <a:close/>
                  </a:path>
                </a:pathLst>
              </a:custGeom>
              <a:grpFill/>
              <a:ln w="3175" cap="flat" cmpd="sng">
                <a:solidFill>
                  <a:srgbClr val="F2F2F2"/>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id-ID"/>
              </a:p>
            </p:txBody>
          </p:sp>
        </p:grpSp>
      </p:grpSp>
      <p:sp>
        <p:nvSpPr>
          <p:cNvPr id="284" name="Rectangle 283">
            <a:extLst>
              <a:ext uri="{FF2B5EF4-FFF2-40B4-BE49-F238E27FC236}">
                <a16:creationId xmlns:a16="http://schemas.microsoft.com/office/drawing/2014/main" id="{E3C66122-D76E-4B26-92A7-AA43DB60B60C}"/>
              </a:ext>
            </a:extLst>
          </p:cNvPr>
          <p:cNvSpPr/>
          <p:nvPr/>
        </p:nvSpPr>
        <p:spPr>
          <a:xfrm>
            <a:off x="1035506" y="1940933"/>
            <a:ext cx="3593643" cy="1723292"/>
          </a:xfrm>
          <a:prstGeom prst="rect">
            <a:avLst/>
          </a:prstGeom>
          <a:gradFill>
            <a:gsLst>
              <a:gs pos="0">
                <a:srgbClr val="CBD5DA">
                  <a:alpha val="95000"/>
                </a:srgbClr>
              </a:gs>
              <a:gs pos="50000">
                <a:srgbClr val="F0F4F8">
                  <a:lumMod val="0"/>
                  <a:lumOff val="100000"/>
                  <a:alpha val="40000"/>
                </a:srgbClr>
              </a:gs>
              <a:gs pos="100000">
                <a:srgbClr val="CBD5DA">
                  <a:alpha val="30000"/>
                </a:srgbClr>
              </a:gs>
            </a:gsLst>
          </a:gradFill>
        </p:spPr>
        <p:style>
          <a:lnRef idx="0">
            <a:schemeClr val="dk1"/>
          </a:lnRef>
          <a:fillRef idx="3">
            <a:schemeClr val="dk1"/>
          </a:fillRef>
          <a:effectRef idx="3">
            <a:schemeClr val="dk1"/>
          </a:effectRef>
          <a:fontRef idx="minor">
            <a:schemeClr val="lt1"/>
          </a:fontRef>
        </p:style>
        <p:txBody>
          <a:bodyPr wrap="square">
            <a:spAutoFit/>
          </a:bodyPr>
          <a:lstStyle/>
          <a:p>
            <a:pPr>
              <a:lnSpc>
                <a:spcPct val="150000"/>
              </a:lnSpc>
            </a:pPr>
            <a:r>
              <a:rPr lang="en-US" sz="1600" b="1" dirty="0">
                <a:solidFill>
                  <a:schemeClr val="tx1"/>
                </a:solidFill>
                <a:effectLst>
                  <a:outerShdw blurRad="38100" dist="38100" dir="2700000" algn="tl">
                    <a:srgbClr val="000000">
                      <a:alpha val="43137"/>
                    </a:srgbClr>
                  </a:outerShdw>
                </a:effectLst>
                <a:latin typeface="Aptos" panose="020B0004020202020204" pitchFamily="34" charset="0"/>
              </a:rPr>
              <a:t>North America (~35%)</a:t>
            </a:r>
          </a:p>
          <a:p>
            <a:pPr>
              <a:lnSpc>
                <a:spcPct val="150000"/>
              </a:lnSpc>
            </a:pPr>
            <a:r>
              <a:rPr lang="en-US" sz="1400" dirty="0">
                <a:solidFill>
                  <a:schemeClr val="tx1"/>
                </a:solidFill>
                <a:effectLst>
                  <a:outerShdw blurRad="38100" dist="38100" dir="2700000" algn="tl">
                    <a:srgbClr val="000000">
                      <a:alpha val="43137"/>
                    </a:srgbClr>
                  </a:outerShdw>
                </a:effectLst>
                <a:latin typeface="Aptos" panose="020B0004020202020204" pitchFamily="34" charset="0"/>
              </a:rPr>
              <a:t>The largest share due to strong regulations, high public awareness (especially post-pandemic), and significant investment in advanced HVAC and filtration technologies.</a:t>
            </a:r>
          </a:p>
        </p:txBody>
      </p:sp>
      <p:sp>
        <p:nvSpPr>
          <p:cNvPr id="230" name="Rectangle 229">
            <a:extLst>
              <a:ext uri="{FF2B5EF4-FFF2-40B4-BE49-F238E27FC236}">
                <a16:creationId xmlns:a16="http://schemas.microsoft.com/office/drawing/2014/main" id="{3CBC3F67-61EE-6040-C8FF-FB738D7E0913}"/>
              </a:ext>
            </a:extLst>
          </p:cNvPr>
          <p:cNvSpPr/>
          <p:nvPr/>
        </p:nvSpPr>
        <p:spPr>
          <a:xfrm>
            <a:off x="7753350" y="2577415"/>
            <a:ext cx="4295775" cy="1723292"/>
          </a:xfrm>
          <a:prstGeom prst="rect">
            <a:avLst/>
          </a:prstGeom>
          <a:gradFill>
            <a:gsLst>
              <a:gs pos="0">
                <a:srgbClr val="CBD5DA">
                  <a:alpha val="70000"/>
                </a:srgbClr>
              </a:gs>
              <a:gs pos="50000">
                <a:srgbClr val="F0F4F8">
                  <a:lumMod val="0"/>
                  <a:lumOff val="100000"/>
                  <a:alpha val="40000"/>
                </a:srgbClr>
              </a:gs>
              <a:gs pos="100000">
                <a:srgbClr val="CBD5DA">
                  <a:alpha val="30000"/>
                </a:srgbClr>
              </a:gs>
            </a:gsLst>
          </a:gradFill>
        </p:spPr>
        <p:style>
          <a:lnRef idx="0">
            <a:schemeClr val="dk1"/>
          </a:lnRef>
          <a:fillRef idx="3">
            <a:schemeClr val="dk1"/>
          </a:fillRef>
          <a:effectRef idx="3">
            <a:schemeClr val="dk1"/>
          </a:effectRef>
          <a:fontRef idx="minor">
            <a:schemeClr val="lt1"/>
          </a:fontRef>
        </p:style>
        <p:txBody>
          <a:bodyPr wrap="square">
            <a:spAutoFit/>
          </a:bodyPr>
          <a:lstStyle/>
          <a:p>
            <a:pPr>
              <a:lnSpc>
                <a:spcPct val="150000"/>
              </a:lnSpc>
            </a:pPr>
            <a:r>
              <a:rPr lang="en-US" sz="1600" b="1" dirty="0">
                <a:solidFill>
                  <a:schemeClr val="tx1"/>
                </a:solidFill>
                <a:effectLst>
                  <a:outerShdw blurRad="38100" dist="38100" dir="2700000" algn="tl">
                    <a:srgbClr val="000000">
                      <a:alpha val="43137"/>
                    </a:srgbClr>
                  </a:outerShdw>
                </a:effectLst>
                <a:latin typeface="Aptos" panose="020B0004020202020204" pitchFamily="34" charset="0"/>
              </a:rPr>
              <a:t>Asia-Pacific (~30%)</a:t>
            </a:r>
          </a:p>
          <a:p>
            <a:pPr>
              <a:lnSpc>
                <a:spcPct val="150000"/>
              </a:lnSpc>
            </a:pPr>
            <a:r>
              <a:rPr lang="en-US" sz="1400" dirty="0">
                <a:solidFill>
                  <a:schemeClr val="tx1"/>
                </a:solidFill>
                <a:effectLst>
                  <a:outerShdw blurRad="38100" dist="38100" dir="2700000" algn="tl">
                    <a:srgbClr val="000000">
                      <a:alpha val="43137"/>
                    </a:srgbClr>
                  </a:outerShdw>
                </a:effectLst>
                <a:latin typeface="Aptos" panose="020B0004020202020204" pitchFamily="34" charset="0"/>
              </a:rPr>
              <a:t>Rapid urbanization and industrialization, particularly in China and India, drive significant demand for IAQ solutions; rising middle-class populations increase focus on health and well-being.</a:t>
            </a:r>
          </a:p>
        </p:txBody>
      </p:sp>
      <p:sp>
        <p:nvSpPr>
          <p:cNvPr id="231" name="Rectangle 230">
            <a:extLst>
              <a:ext uri="{FF2B5EF4-FFF2-40B4-BE49-F238E27FC236}">
                <a16:creationId xmlns:a16="http://schemas.microsoft.com/office/drawing/2014/main" id="{E4D20D92-4F34-27A9-B11F-78B6FCEF4765}"/>
              </a:ext>
            </a:extLst>
          </p:cNvPr>
          <p:cNvSpPr/>
          <p:nvPr/>
        </p:nvSpPr>
        <p:spPr>
          <a:xfrm>
            <a:off x="5505271" y="1030404"/>
            <a:ext cx="6191429" cy="1076961"/>
          </a:xfrm>
          <a:prstGeom prst="rect">
            <a:avLst/>
          </a:prstGeom>
          <a:gradFill>
            <a:gsLst>
              <a:gs pos="0">
                <a:srgbClr val="CBD5DA">
                  <a:alpha val="70000"/>
                </a:srgbClr>
              </a:gs>
              <a:gs pos="50000">
                <a:srgbClr val="F0F4F8">
                  <a:lumMod val="0"/>
                  <a:lumOff val="100000"/>
                  <a:alpha val="40000"/>
                </a:srgbClr>
              </a:gs>
              <a:gs pos="100000">
                <a:srgbClr val="CBD5DA">
                  <a:alpha val="30000"/>
                </a:srgbClr>
              </a:gs>
            </a:gsLst>
          </a:gradFill>
        </p:spPr>
        <p:style>
          <a:lnRef idx="0">
            <a:schemeClr val="dk1"/>
          </a:lnRef>
          <a:fillRef idx="3">
            <a:schemeClr val="dk1"/>
          </a:fillRef>
          <a:effectRef idx="3">
            <a:schemeClr val="dk1"/>
          </a:effectRef>
          <a:fontRef idx="minor">
            <a:schemeClr val="lt1"/>
          </a:fontRef>
        </p:style>
        <p:txBody>
          <a:bodyPr wrap="square">
            <a:spAutoFit/>
          </a:bodyPr>
          <a:lstStyle/>
          <a:p>
            <a:pPr>
              <a:lnSpc>
                <a:spcPct val="150000"/>
              </a:lnSpc>
            </a:pPr>
            <a:r>
              <a:rPr lang="en-US" sz="1600" b="1" dirty="0">
                <a:solidFill>
                  <a:schemeClr val="tx1"/>
                </a:solidFill>
                <a:effectLst>
                  <a:outerShdw blurRad="38100" dist="38100" dir="2700000" algn="tl">
                    <a:srgbClr val="000000">
                      <a:alpha val="43137"/>
                    </a:srgbClr>
                  </a:outerShdw>
                </a:effectLst>
                <a:latin typeface="Aptos" panose="020B0004020202020204" pitchFamily="34" charset="0"/>
              </a:rPr>
              <a:t>Europe (~25%)</a:t>
            </a:r>
          </a:p>
          <a:p>
            <a:pPr>
              <a:lnSpc>
                <a:spcPct val="150000"/>
              </a:lnSpc>
            </a:pPr>
            <a:r>
              <a:rPr lang="en-US" sz="1400" dirty="0">
                <a:solidFill>
                  <a:schemeClr val="tx1"/>
                </a:solidFill>
                <a:effectLst>
                  <a:outerShdw blurRad="38100" dist="38100" dir="2700000" algn="tl">
                    <a:srgbClr val="000000">
                      <a:alpha val="43137"/>
                    </a:srgbClr>
                  </a:outerShdw>
                </a:effectLst>
                <a:latin typeface="Aptos" panose="020B0004020202020204" pitchFamily="34" charset="0"/>
              </a:rPr>
              <a:t>Strict environmental and safety standards, coupled with growing public health concerns, support steady adoption of IAQ and pathogen mitigation measures.</a:t>
            </a:r>
          </a:p>
        </p:txBody>
      </p:sp>
      <p:sp>
        <p:nvSpPr>
          <p:cNvPr id="232" name="Rectangle 231">
            <a:extLst>
              <a:ext uri="{FF2B5EF4-FFF2-40B4-BE49-F238E27FC236}">
                <a16:creationId xmlns:a16="http://schemas.microsoft.com/office/drawing/2014/main" id="{1C2DB70B-889D-35D1-BDDA-2E5E77692771}"/>
              </a:ext>
            </a:extLst>
          </p:cNvPr>
          <p:cNvSpPr/>
          <p:nvPr/>
        </p:nvSpPr>
        <p:spPr>
          <a:xfrm>
            <a:off x="5583757" y="4678740"/>
            <a:ext cx="5687073" cy="1400127"/>
          </a:xfrm>
          <a:prstGeom prst="rect">
            <a:avLst/>
          </a:prstGeom>
          <a:gradFill>
            <a:gsLst>
              <a:gs pos="0">
                <a:srgbClr val="CBD5DA">
                  <a:alpha val="70000"/>
                </a:srgbClr>
              </a:gs>
              <a:gs pos="50000">
                <a:srgbClr val="F0F4F8">
                  <a:lumMod val="0"/>
                  <a:lumOff val="100000"/>
                  <a:alpha val="40000"/>
                </a:srgbClr>
              </a:gs>
              <a:gs pos="100000">
                <a:srgbClr val="CBD5DA">
                  <a:alpha val="30000"/>
                </a:srgbClr>
              </a:gs>
            </a:gsLst>
          </a:gradFill>
        </p:spPr>
        <p:style>
          <a:lnRef idx="0">
            <a:schemeClr val="dk1"/>
          </a:lnRef>
          <a:fillRef idx="3">
            <a:schemeClr val="dk1"/>
          </a:fillRef>
          <a:effectRef idx="3">
            <a:schemeClr val="dk1"/>
          </a:effectRef>
          <a:fontRef idx="minor">
            <a:schemeClr val="lt1"/>
          </a:fontRef>
        </p:style>
        <p:txBody>
          <a:bodyPr wrap="square">
            <a:spAutoFit/>
          </a:bodyPr>
          <a:lstStyle/>
          <a:p>
            <a:pPr>
              <a:lnSpc>
                <a:spcPct val="150000"/>
              </a:lnSpc>
            </a:pPr>
            <a:r>
              <a:rPr lang="en-US" sz="1600" b="1" dirty="0">
                <a:solidFill>
                  <a:schemeClr val="tx1"/>
                </a:solidFill>
                <a:effectLst>
                  <a:outerShdw blurRad="38100" dist="38100" dir="2700000" algn="tl">
                    <a:srgbClr val="000000">
                      <a:alpha val="43137"/>
                    </a:srgbClr>
                  </a:outerShdw>
                </a:effectLst>
                <a:latin typeface="Aptos" panose="020B0004020202020204" pitchFamily="34" charset="0"/>
              </a:rPr>
              <a:t>Middle East &amp; Africa (~5%)</a:t>
            </a:r>
          </a:p>
          <a:p>
            <a:pPr>
              <a:lnSpc>
                <a:spcPct val="150000"/>
              </a:lnSpc>
            </a:pPr>
            <a:r>
              <a:rPr lang="en-US" sz="1400" dirty="0">
                <a:solidFill>
                  <a:schemeClr val="tx1"/>
                </a:solidFill>
                <a:effectLst>
                  <a:outerShdw blurRad="38100" dist="38100" dir="2700000" algn="tl">
                    <a:srgbClr val="000000">
                      <a:alpha val="43137"/>
                    </a:srgbClr>
                  </a:outerShdw>
                </a:effectLst>
                <a:latin typeface="Aptos" panose="020B0004020202020204" pitchFamily="34" charset="0"/>
              </a:rPr>
              <a:t>Driven by new construction projects (specifically in the Gulf states) and a growing awareness of indoor health issues, though market penetration varies widely by country.</a:t>
            </a:r>
          </a:p>
        </p:txBody>
      </p:sp>
      <p:sp>
        <p:nvSpPr>
          <p:cNvPr id="233" name="Rectangle 232">
            <a:extLst>
              <a:ext uri="{FF2B5EF4-FFF2-40B4-BE49-F238E27FC236}">
                <a16:creationId xmlns:a16="http://schemas.microsoft.com/office/drawing/2014/main" id="{9A9F212F-A750-6BF8-5865-6CFA169FC462}"/>
              </a:ext>
            </a:extLst>
          </p:cNvPr>
          <p:cNvSpPr/>
          <p:nvPr/>
        </p:nvSpPr>
        <p:spPr>
          <a:xfrm>
            <a:off x="921170" y="4678740"/>
            <a:ext cx="3132536" cy="1723292"/>
          </a:xfrm>
          <a:prstGeom prst="rect">
            <a:avLst/>
          </a:prstGeom>
          <a:gradFill>
            <a:gsLst>
              <a:gs pos="0">
                <a:srgbClr val="CBD5DA">
                  <a:alpha val="70000"/>
                </a:srgbClr>
              </a:gs>
              <a:gs pos="50000">
                <a:srgbClr val="F0F4F8">
                  <a:lumMod val="0"/>
                  <a:lumOff val="100000"/>
                  <a:alpha val="40000"/>
                </a:srgbClr>
              </a:gs>
              <a:gs pos="100000">
                <a:srgbClr val="CBD5DA">
                  <a:alpha val="30000"/>
                </a:srgbClr>
              </a:gs>
            </a:gsLst>
          </a:gradFill>
        </p:spPr>
        <p:style>
          <a:lnRef idx="0">
            <a:schemeClr val="dk1"/>
          </a:lnRef>
          <a:fillRef idx="3">
            <a:schemeClr val="dk1"/>
          </a:fillRef>
          <a:effectRef idx="3">
            <a:schemeClr val="dk1"/>
          </a:effectRef>
          <a:fontRef idx="minor">
            <a:schemeClr val="lt1"/>
          </a:fontRef>
        </p:style>
        <p:txBody>
          <a:bodyPr wrap="square">
            <a:spAutoFit/>
          </a:bodyPr>
          <a:lstStyle/>
          <a:p>
            <a:pPr>
              <a:lnSpc>
                <a:spcPct val="150000"/>
              </a:lnSpc>
            </a:pPr>
            <a:r>
              <a:rPr lang="en-US" sz="1600" b="1" dirty="0">
                <a:solidFill>
                  <a:schemeClr val="tx1"/>
                </a:solidFill>
                <a:effectLst>
                  <a:outerShdw blurRad="38100" dist="38100" dir="2700000" algn="tl">
                    <a:srgbClr val="000000">
                      <a:alpha val="43137"/>
                    </a:srgbClr>
                  </a:outerShdw>
                </a:effectLst>
                <a:latin typeface="Aptos" panose="020B0004020202020204" pitchFamily="34" charset="0"/>
              </a:rPr>
              <a:t>Latin America (~5%)</a:t>
            </a:r>
          </a:p>
          <a:p>
            <a:pPr>
              <a:lnSpc>
                <a:spcPct val="150000"/>
              </a:lnSpc>
            </a:pPr>
            <a:r>
              <a:rPr lang="en-US" sz="1400" dirty="0">
                <a:solidFill>
                  <a:schemeClr val="tx1"/>
                </a:solidFill>
                <a:effectLst>
                  <a:outerShdw blurRad="38100" dist="38100" dir="2700000" algn="tl">
                    <a:srgbClr val="000000">
                      <a:alpha val="43137"/>
                    </a:srgbClr>
                  </a:outerShdw>
                </a:effectLst>
                <a:latin typeface="Aptos" panose="020B0004020202020204" pitchFamily="34" charset="0"/>
              </a:rPr>
              <a:t>Growth underpinned by increasing regulations and modernization of aging infrastructure, though economic constraints may limit faster adoption.</a:t>
            </a:r>
          </a:p>
        </p:txBody>
      </p:sp>
    </p:spTree>
    <p:extLst>
      <p:ext uri="{BB962C8B-B14F-4D97-AF65-F5344CB8AC3E}">
        <p14:creationId xmlns:p14="http://schemas.microsoft.com/office/powerpoint/2010/main" val="107952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84"/>
                                        </p:tgtEl>
                                        <p:attrNameLst>
                                          <p:attrName>style.visibility</p:attrName>
                                        </p:attrNameLst>
                                      </p:cBhvr>
                                      <p:to>
                                        <p:strVal val="visible"/>
                                      </p:to>
                                    </p:set>
                                    <p:animEffect transition="in" filter="wipe(up)">
                                      <p:cBhvr>
                                        <p:cTn id="14" dur="250"/>
                                        <p:tgtEl>
                                          <p:spTgt spid="28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31"/>
                                        </p:tgtEl>
                                        <p:attrNameLst>
                                          <p:attrName>style.visibility</p:attrName>
                                        </p:attrNameLst>
                                      </p:cBhvr>
                                      <p:to>
                                        <p:strVal val="visible"/>
                                      </p:to>
                                    </p:set>
                                    <p:animEffect transition="in" filter="wipe(up)">
                                      <p:cBhvr>
                                        <p:cTn id="19" dur="250"/>
                                        <p:tgtEl>
                                          <p:spTgt spid="23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230"/>
                                        </p:tgtEl>
                                        <p:attrNameLst>
                                          <p:attrName>style.visibility</p:attrName>
                                        </p:attrNameLst>
                                      </p:cBhvr>
                                      <p:to>
                                        <p:strVal val="visible"/>
                                      </p:to>
                                    </p:set>
                                    <p:animEffect transition="in" filter="wipe(up)">
                                      <p:cBhvr>
                                        <p:cTn id="24" dur="250"/>
                                        <p:tgtEl>
                                          <p:spTgt spid="23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232"/>
                                        </p:tgtEl>
                                        <p:attrNameLst>
                                          <p:attrName>style.visibility</p:attrName>
                                        </p:attrNameLst>
                                      </p:cBhvr>
                                      <p:to>
                                        <p:strVal val="visible"/>
                                      </p:to>
                                    </p:set>
                                    <p:animEffect transition="in" filter="wipe(up)">
                                      <p:cBhvr>
                                        <p:cTn id="29" dur="250"/>
                                        <p:tgtEl>
                                          <p:spTgt spid="23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233"/>
                                        </p:tgtEl>
                                        <p:attrNameLst>
                                          <p:attrName>style.visibility</p:attrName>
                                        </p:attrNameLst>
                                      </p:cBhvr>
                                      <p:to>
                                        <p:strVal val="visible"/>
                                      </p:to>
                                    </p:set>
                                    <p:animEffect transition="in" filter="wipe(up)">
                                      <p:cBhvr>
                                        <p:cTn id="34" dur="250"/>
                                        <p:tgtEl>
                                          <p:spTgt spid="233"/>
                                        </p:tgtEl>
                                      </p:cBhvr>
                                    </p:animEffect>
                                  </p:childTnLst>
                                </p:cTn>
                              </p:par>
                            </p:childTnLst>
                          </p:cTn>
                        </p:par>
                        <p:par>
                          <p:cTn id="35" fill="hold">
                            <p:stCondLst>
                              <p:cond delay="250"/>
                            </p:stCondLst>
                            <p:childTnLst>
                              <p:par>
                                <p:cTn id="36" presetID="47" presetClass="entr" presetSubtype="0"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anim calcmode="lin" valueType="num">
                                      <p:cBhvr>
                                        <p:cTn id="39" dur="500" fill="hold"/>
                                        <p:tgtEl>
                                          <p:spTgt spid="3"/>
                                        </p:tgtEl>
                                        <p:attrNameLst>
                                          <p:attrName>ppt_x</p:attrName>
                                        </p:attrNameLst>
                                      </p:cBhvr>
                                      <p:tavLst>
                                        <p:tav tm="0">
                                          <p:val>
                                            <p:strVal val="#ppt_x"/>
                                          </p:val>
                                        </p:tav>
                                        <p:tav tm="100000">
                                          <p:val>
                                            <p:strVal val="#ppt_x"/>
                                          </p:val>
                                        </p:tav>
                                      </p:tavLst>
                                    </p:anim>
                                    <p:anim calcmode="lin" valueType="num">
                                      <p:cBhvr>
                                        <p:cTn id="40"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4" grpId="0" animBg="1"/>
      <p:bldP spid="230" grpId="0" animBg="1"/>
      <p:bldP spid="231" grpId="0" animBg="1"/>
      <p:bldP spid="232" grpId="0" animBg="1"/>
      <p:bldP spid="2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83AEC0-3E1E-49BA-B5F8-352E7A80D16C}"/>
              </a:ext>
            </a:extLst>
          </p:cNvPr>
          <p:cNvSpPr/>
          <p:nvPr/>
        </p:nvSpPr>
        <p:spPr>
          <a:xfrm>
            <a:off x="78708" y="2575318"/>
            <a:ext cx="12037091" cy="3971867"/>
          </a:xfrm>
          <a:prstGeom prst="rect">
            <a:avLst/>
          </a:prstGeom>
          <a:solidFill>
            <a:srgbClr val="C0D4DC"/>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023EAFC-5455-4027-A271-4AE2C96BEFAB}"/>
              </a:ext>
            </a:extLst>
          </p:cNvPr>
          <p:cNvSpPr/>
          <p:nvPr/>
        </p:nvSpPr>
        <p:spPr>
          <a:xfrm>
            <a:off x="335657" y="2809875"/>
            <a:ext cx="2560320" cy="3486150"/>
          </a:xfrm>
          <a:prstGeom prst="rect">
            <a:avLst/>
          </a:prstGeom>
          <a:solidFill>
            <a:srgbClr val="F0F4F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0" name="Rectangle 39">
            <a:extLst>
              <a:ext uri="{FF2B5EF4-FFF2-40B4-BE49-F238E27FC236}">
                <a16:creationId xmlns:a16="http://schemas.microsoft.com/office/drawing/2014/main" id="{C24907C9-99DD-4826-B8F2-6793E81B1DEB}"/>
              </a:ext>
            </a:extLst>
          </p:cNvPr>
          <p:cNvSpPr/>
          <p:nvPr/>
        </p:nvSpPr>
        <p:spPr>
          <a:xfrm>
            <a:off x="3150924" y="2809875"/>
            <a:ext cx="2860718" cy="3486150"/>
          </a:xfrm>
          <a:prstGeom prst="rect">
            <a:avLst/>
          </a:prstGeom>
          <a:solidFill>
            <a:srgbClr val="F0F4F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Rectangle 40">
            <a:extLst>
              <a:ext uri="{FF2B5EF4-FFF2-40B4-BE49-F238E27FC236}">
                <a16:creationId xmlns:a16="http://schemas.microsoft.com/office/drawing/2014/main" id="{678BC69A-2094-4C5A-841A-13FD8EBB6904}"/>
              </a:ext>
            </a:extLst>
          </p:cNvPr>
          <p:cNvSpPr/>
          <p:nvPr/>
        </p:nvSpPr>
        <p:spPr>
          <a:xfrm>
            <a:off x="6264748" y="2809875"/>
            <a:ext cx="2558007" cy="3486150"/>
          </a:xfrm>
          <a:prstGeom prst="rect">
            <a:avLst/>
          </a:prstGeom>
          <a:solidFill>
            <a:srgbClr val="F0F4F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2" name="Rectangle 41">
            <a:extLst>
              <a:ext uri="{FF2B5EF4-FFF2-40B4-BE49-F238E27FC236}">
                <a16:creationId xmlns:a16="http://schemas.microsoft.com/office/drawing/2014/main" id="{11CC7E43-0EF4-46F3-BD02-D00128B369D0}"/>
              </a:ext>
            </a:extLst>
          </p:cNvPr>
          <p:cNvSpPr/>
          <p:nvPr/>
        </p:nvSpPr>
        <p:spPr>
          <a:xfrm>
            <a:off x="9060719" y="2809875"/>
            <a:ext cx="2862072" cy="3486150"/>
          </a:xfrm>
          <a:prstGeom prst="rect">
            <a:avLst/>
          </a:prstGeom>
          <a:solidFill>
            <a:srgbClr val="F0F4F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a:extLst>
              <a:ext uri="{FF2B5EF4-FFF2-40B4-BE49-F238E27FC236}">
                <a16:creationId xmlns:a16="http://schemas.microsoft.com/office/drawing/2014/main" id="{E04EF8C9-ABDE-460D-A4FD-D784E6996E14}"/>
              </a:ext>
            </a:extLst>
          </p:cNvPr>
          <p:cNvSpPr txBox="1"/>
          <p:nvPr/>
        </p:nvSpPr>
        <p:spPr>
          <a:xfrm>
            <a:off x="1" y="310815"/>
            <a:ext cx="12191999" cy="674800"/>
          </a:xfrm>
          <a:prstGeom prst="rect">
            <a:avLst/>
          </a:prstGeom>
          <a:noFill/>
        </p:spPr>
        <p:txBody>
          <a:bodyPr wrap="square" rtlCol="0">
            <a:spAutoFit/>
          </a:bodyPr>
          <a:lstStyle/>
          <a:p>
            <a:pPr algn="ctr">
              <a:lnSpc>
                <a:spcPts val="2200"/>
              </a:lnSpc>
            </a:pPr>
            <a:r>
              <a:rPr lang="en-US" sz="3600" b="1" dirty="0">
                <a:latin typeface="Montserrat" panose="00000500000000000000" pitchFamily="2" charset="0"/>
              </a:rPr>
              <a:t>MARKET OPPORTUNITY IN INDOOR AIR QUALITY</a:t>
            </a:r>
          </a:p>
          <a:p>
            <a:pPr algn="ctr">
              <a:lnSpc>
                <a:spcPts val="2200"/>
              </a:lnSpc>
            </a:pPr>
            <a:r>
              <a:rPr lang="en-US" sz="2800" b="1" dirty="0">
                <a:latin typeface="Montserrat" panose="00000500000000000000" pitchFamily="2" charset="0"/>
              </a:rPr>
              <a:t> </a:t>
            </a:r>
            <a:r>
              <a:rPr lang="en-US" sz="2000" b="1" dirty="0">
                <a:latin typeface="Montserrat" panose="00000500000000000000" pitchFamily="2" charset="0"/>
              </a:rPr>
              <a:t>TOTAL ADDRESSABLE MARKET (TAM)</a:t>
            </a:r>
            <a:endParaRPr lang="id-ID" sz="2000" dirty="0">
              <a:latin typeface="Montserrat" panose="00000500000000000000" pitchFamily="2" charset="0"/>
            </a:endParaRPr>
          </a:p>
        </p:txBody>
      </p:sp>
      <p:sp>
        <p:nvSpPr>
          <p:cNvPr id="38" name="Rectangle 37">
            <a:extLst>
              <a:ext uri="{FF2B5EF4-FFF2-40B4-BE49-F238E27FC236}">
                <a16:creationId xmlns:a16="http://schemas.microsoft.com/office/drawing/2014/main" id="{B4F8BE87-E0EF-4CC2-A5A0-3B6EA8B0AAE9}"/>
              </a:ext>
            </a:extLst>
          </p:cNvPr>
          <p:cNvSpPr/>
          <p:nvPr/>
        </p:nvSpPr>
        <p:spPr>
          <a:xfrm>
            <a:off x="459481" y="3866037"/>
            <a:ext cx="2269772" cy="2099229"/>
          </a:xfrm>
          <a:prstGeom prst="rect">
            <a:avLst/>
          </a:prstGeom>
        </p:spPr>
        <p:txBody>
          <a:bodyPr wrap="square">
            <a:spAutoFit/>
          </a:bodyPr>
          <a:lstStyle/>
          <a:p>
            <a:pPr algn="ctr">
              <a:lnSpc>
                <a:spcPct val="150000"/>
              </a:lnSpc>
            </a:pPr>
            <a:r>
              <a:rPr lang="en-US" sz="1100" b="1" dirty="0">
                <a:latin typeface="Aptos" panose="020B0004020202020204" pitchFamily="34" charset="0"/>
              </a:rPr>
              <a:t>The COVID-19 pandemic </a:t>
            </a:r>
            <a:r>
              <a:rPr lang="en-US" sz="1100" dirty="0">
                <a:latin typeface="Aptos" panose="020B0004020202020204" pitchFamily="34" charset="0"/>
              </a:rPr>
              <a:t>drastically increased public concern regarding airborne pathogens and overall indoor air safety. This heightened awareness drives demand for solutions that proactively mitigate viruses, bacteria, and other pathogens.</a:t>
            </a:r>
            <a:endParaRPr lang="id-ID" sz="1100" dirty="0">
              <a:latin typeface="Aptos" panose="020B0004020202020204" pitchFamily="34" charset="0"/>
            </a:endParaRPr>
          </a:p>
        </p:txBody>
      </p:sp>
      <p:sp>
        <p:nvSpPr>
          <p:cNvPr id="39" name="TextBox 38">
            <a:extLst>
              <a:ext uri="{FF2B5EF4-FFF2-40B4-BE49-F238E27FC236}">
                <a16:creationId xmlns:a16="http://schemas.microsoft.com/office/drawing/2014/main" id="{5A069E63-5DBA-4A73-8AD8-7B5095468BF2}"/>
              </a:ext>
            </a:extLst>
          </p:cNvPr>
          <p:cNvSpPr txBox="1"/>
          <p:nvPr/>
        </p:nvSpPr>
        <p:spPr>
          <a:xfrm>
            <a:off x="459481" y="3444679"/>
            <a:ext cx="2275523" cy="461665"/>
          </a:xfrm>
          <a:prstGeom prst="rect">
            <a:avLst/>
          </a:prstGeom>
          <a:noFill/>
        </p:spPr>
        <p:txBody>
          <a:bodyPr wrap="square" rtlCol="0">
            <a:spAutoFit/>
          </a:bodyPr>
          <a:lstStyle/>
          <a:p>
            <a:pPr algn="ctr"/>
            <a:r>
              <a:rPr lang="en-US" sz="1200" b="1" dirty="0">
                <a:latin typeface="Montserrat" panose="00000300000000000000" pitchFamily="2" charset="0"/>
              </a:rPr>
              <a:t>Heightened Public Awareness</a:t>
            </a:r>
            <a:endParaRPr lang="id-ID" sz="1200" b="1" dirty="0">
              <a:latin typeface="Montserrat" panose="00000300000000000000" pitchFamily="2" charset="0"/>
            </a:endParaRPr>
          </a:p>
        </p:txBody>
      </p:sp>
      <p:cxnSp>
        <p:nvCxnSpPr>
          <p:cNvPr id="44" name="Straight Connector 43">
            <a:extLst>
              <a:ext uri="{FF2B5EF4-FFF2-40B4-BE49-F238E27FC236}">
                <a16:creationId xmlns:a16="http://schemas.microsoft.com/office/drawing/2014/main" id="{956883D2-FAA0-40C8-9848-5FEDC3744EC8}"/>
              </a:ext>
            </a:extLst>
          </p:cNvPr>
          <p:cNvCxnSpPr>
            <a:cxnSpLocks/>
          </p:cNvCxnSpPr>
          <p:nvPr/>
        </p:nvCxnSpPr>
        <p:spPr>
          <a:xfrm>
            <a:off x="787965" y="6109143"/>
            <a:ext cx="16243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6" name="Group 37">
            <a:extLst>
              <a:ext uri="{FF2B5EF4-FFF2-40B4-BE49-F238E27FC236}">
                <a16:creationId xmlns:a16="http://schemas.microsoft.com/office/drawing/2014/main" id="{9C986F42-7CFB-4E92-9A9F-452CA80E84FE}"/>
              </a:ext>
            </a:extLst>
          </p:cNvPr>
          <p:cNvGrpSpPr>
            <a:grpSpLocks noChangeAspect="1"/>
          </p:cNvGrpSpPr>
          <p:nvPr/>
        </p:nvGrpSpPr>
        <p:grpSpPr bwMode="auto">
          <a:xfrm>
            <a:off x="7330772" y="3031264"/>
            <a:ext cx="352425" cy="296863"/>
            <a:chOff x="6791" y="3505"/>
            <a:chExt cx="222" cy="187"/>
          </a:xfrm>
          <a:solidFill>
            <a:schemeClr val="tx1"/>
          </a:solidFill>
        </p:grpSpPr>
        <p:sp>
          <p:nvSpPr>
            <p:cNvPr id="47" name="Freeform 39">
              <a:extLst>
                <a:ext uri="{FF2B5EF4-FFF2-40B4-BE49-F238E27FC236}">
                  <a16:creationId xmlns:a16="http://schemas.microsoft.com/office/drawing/2014/main" id="{284F1C83-E4D5-4096-B465-6AD6C8EFF8C2}"/>
                </a:ext>
              </a:extLst>
            </p:cNvPr>
            <p:cNvSpPr>
              <a:spLocks/>
            </p:cNvSpPr>
            <p:nvPr/>
          </p:nvSpPr>
          <p:spPr bwMode="auto">
            <a:xfrm>
              <a:off x="6806" y="3626"/>
              <a:ext cx="36" cy="66"/>
            </a:xfrm>
            <a:custGeom>
              <a:avLst/>
              <a:gdLst>
                <a:gd name="T0" fmla="*/ 537 w 537"/>
                <a:gd name="T1" fmla="*/ 0 h 1003"/>
                <a:gd name="T2" fmla="*/ 537 w 537"/>
                <a:gd name="T3" fmla="*/ 944 h 1003"/>
                <a:gd name="T4" fmla="*/ 535 w 537"/>
                <a:gd name="T5" fmla="*/ 960 h 1003"/>
                <a:gd name="T6" fmla="*/ 529 w 537"/>
                <a:gd name="T7" fmla="*/ 974 h 1003"/>
                <a:gd name="T8" fmla="*/ 520 w 537"/>
                <a:gd name="T9" fmla="*/ 986 h 1003"/>
                <a:gd name="T10" fmla="*/ 508 w 537"/>
                <a:gd name="T11" fmla="*/ 995 h 1003"/>
                <a:gd name="T12" fmla="*/ 493 w 537"/>
                <a:gd name="T13" fmla="*/ 1001 h 1003"/>
                <a:gd name="T14" fmla="*/ 477 w 537"/>
                <a:gd name="T15" fmla="*/ 1003 h 1003"/>
                <a:gd name="T16" fmla="*/ 61 w 537"/>
                <a:gd name="T17" fmla="*/ 1003 h 1003"/>
                <a:gd name="T18" fmla="*/ 44 w 537"/>
                <a:gd name="T19" fmla="*/ 1001 h 1003"/>
                <a:gd name="T20" fmla="*/ 30 w 537"/>
                <a:gd name="T21" fmla="*/ 995 h 1003"/>
                <a:gd name="T22" fmla="*/ 18 w 537"/>
                <a:gd name="T23" fmla="*/ 986 h 1003"/>
                <a:gd name="T24" fmla="*/ 8 w 537"/>
                <a:gd name="T25" fmla="*/ 973 h 1003"/>
                <a:gd name="T26" fmla="*/ 2 w 537"/>
                <a:gd name="T27" fmla="*/ 959 h 1003"/>
                <a:gd name="T28" fmla="*/ 0 w 537"/>
                <a:gd name="T29" fmla="*/ 944 h 1003"/>
                <a:gd name="T30" fmla="*/ 0 w 537"/>
                <a:gd name="T31" fmla="*/ 407 h 1003"/>
                <a:gd name="T32" fmla="*/ 43 w 537"/>
                <a:gd name="T33" fmla="*/ 402 h 1003"/>
                <a:gd name="T34" fmla="*/ 86 w 537"/>
                <a:gd name="T35" fmla="*/ 391 h 1003"/>
                <a:gd name="T36" fmla="*/ 126 w 537"/>
                <a:gd name="T37" fmla="*/ 376 h 1003"/>
                <a:gd name="T38" fmla="*/ 165 w 537"/>
                <a:gd name="T39" fmla="*/ 355 h 1003"/>
                <a:gd name="T40" fmla="*/ 201 w 537"/>
                <a:gd name="T41" fmla="*/ 330 h 1003"/>
                <a:gd name="T42" fmla="*/ 235 w 537"/>
                <a:gd name="T43" fmla="*/ 301 h 1003"/>
                <a:gd name="T44" fmla="*/ 537 w 537"/>
                <a:gd name="T45" fmla="*/ 0 h 1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7" h="1003">
                  <a:moveTo>
                    <a:pt x="537" y="0"/>
                  </a:moveTo>
                  <a:lnTo>
                    <a:pt x="537" y="944"/>
                  </a:lnTo>
                  <a:lnTo>
                    <a:pt x="535" y="960"/>
                  </a:lnTo>
                  <a:lnTo>
                    <a:pt x="529" y="974"/>
                  </a:lnTo>
                  <a:lnTo>
                    <a:pt x="520" y="986"/>
                  </a:lnTo>
                  <a:lnTo>
                    <a:pt x="508" y="995"/>
                  </a:lnTo>
                  <a:lnTo>
                    <a:pt x="493" y="1001"/>
                  </a:lnTo>
                  <a:lnTo>
                    <a:pt x="477" y="1003"/>
                  </a:lnTo>
                  <a:lnTo>
                    <a:pt x="61" y="1003"/>
                  </a:lnTo>
                  <a:lnTo>
                    <a:pt x="44" y="1001"/>
                  </a:lnTo>
                  <a:lnTo>
                    <a:pt x="30" y="995"/>
                  </a:lnTo>
                  <a:lnTo>
                    <a:pt x="18" y="986"/>
                  </a:lnTo>
                  <a:lnTo>
                    <a:pt x="8" y="973"/>
                  </a:lnTo>
                  <a:lnTo>
                    <a:pt x="2" y="959"/>
                  </a:lnTo>
                  <a:lnTo>
                    <a:pt x="0" y="944"/>
                  </a:lnTo>
                  <a:lnTo>
                    <a:pt x="0" y="407"/>
                  </a:lnTo>
                  <a:lnTo>
                    <a:pt x="43" y="402"/>
                  </a:lnTo>
                  <a:lnTo>
                    <a:pt x="86" y="391"/>
                  </a:lnTo>
                  <a:lnTo>
                    <a:pt x="126" y="376"/>
                  </a:lnTo>
                  <a:lnTo>
                    <a:pt x="165" y="355"/>
                  </a:lnTo>
                  <a:lnTo>
                    <a:pt x="201" y="330"/>
                  </a:lnTo>
                  <a:lnTo>
                    <a:pt x="235" y="301"/>
                  </a:lnTo>
                  <a:lnTo>
                    <a:pt x="5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40">
              <a:extLst>
                <a:ext uri="{FF2B5EF4-FFF2-40B4-BE49-F238E27FC236}">
                  <a16:creationId xmlns:a16="http://schemas.microsoft.com/office/drawing/2014/main" id="{76F9D299-82B3-4C88-8897-CE00F6F6C338}"/>
                </a:ext>
              </a:extLst>
            </p:cNvPr>
            <p:cNvSpPr>
              <a:spLocks/>
            </p:cNvSpPr>
            <p:nvPr/>
          </p:nvSpPr>
          <p:spPr bwMode="auto">
            <a:xfrm>
              <a:off x="6856" y="3625"/>
              <a:ext cx="35" cy="67"/>
            </a:xfrm>
            <a:custGeom>
              <a:avLst/>
              <a:gdLst>
                <a:gd name="T0" fmla="*/ 0 w 537"/>
                <a:gd name="T1" fmla="*/ 0 h 1010"/>
                <a:gd name="T2" fmla="*/ 286 w 537"/>
                <a:gd name="T3" fmla="*/ 285 h 1010"/>
                <a:gd name="T4" fmla="*/ 317 w 537"/>
                <a:gd name="T5" fmla="*/ 312 h 1010"/>
                <a:gd name="T6" fmla="*/ 349 w 537"/>
                <a:gd name="T7" fmla="*/ 334 h 1010"/>
                <a:gd name="T8" fmla="*/ 383 w 537"/>
                <a:gd name="T9" fmla="*/ 354 h 1010"/>
                <a:gd name="T10" fmla="*/ 420 w 537"/>
                <a:gd name="T11" fmla="*/ 369 h 1010"/>
                <a:gd name="T12" fmla="*/ 457 w 537"/>
                <a:gd name="T13" fmla="*/ 381 h 1010"/>
                <a:gd name="T14" fmla="*/ 496 w 537"/>
                <a:gd name="T15" fmla="*/ 388 h 1010"/>
                <a:gd name="T16" fmla="*/ 537 w 537"/>
                <a:gd name="T17" fmla="*/ 391 h 1010"/>
                <a:gd name="T18" fmla="*/ 537 w 537"/>
                <a:gd name="T19" fmla="*/ 951 h 1010"/>
                <a:gd name="T20" fmla="*/ 535 w 537"/>
                <a:gd name="T21" fmla="*/ 967 h 1010"/>
                <a:gd name="T22" fmla="*/ 529 w 537"/>
                <a:gd name="T23" fmla="*/ 981 h 1010"/>
                <a:gd name="T24" fmla="*/ 519 w 537"/>
                <a:gd name="T25" fmla="*/ 993 h 1010"/>
                <a:gd name="T26" fmla="*/ 507 w 537"/>
                <a:gd name="T27" fmla="*/ 1002 h 1010"/>
                <a:gd name="T28" fmla="*/ 492 w 537"/>
                <a:gd name="T29" fmla="*/ 1008 h 1010"/>
                <a:gd name="T30" fmla="*/ 477 w 537"/>
                <a:gd name="T31" fmla="*/ 1010 h 1010"/>
                <a:gd name="T32" fmla="*/ 60 w 537"/>
                <a:gd name="T33" fmla="*/ 1010 h 1010"/>
                <a:gd name="T34" fmla="*/ 44 w 537"/>
                <a:gd name="T35" fmla="*/ 1008 h 1010"/>
                <a:gd name="T36" fmla="*/ 30 w 537"/>
                <a:gd name="T37" fmla="*/ 1002 h 1010"/>
                <a:gd name="T38" fmla="*/ 18 w 537"/>
                <a:gd name="T39" fmla="*/ 993 h 1010"/>
                <a:gd name="T40" fmla="*/ 8 w 537"/>
                <a:gd name="T41" fmla="*/ 980 h 1010"/>
                <a:gd name="T42" fmla="*/ 2 w 537"/>
                <a:gd name="T43" fmla="*/ 966 h 1010"/>
                <a:gd name="T44" fmla="*/ 0 w 537"/>
                <a:gd name="T45" fmla="*/ 951 h 1010"/>
                <a:gd name="T46" fmla="*/ 0 w 537"/>
                <a:gd name="T47" fmla="*/ 0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7" h="1010">
                  <a:moveTo>
                    <a:pt x="0" y="0"/>
                  </a:moveTo>
                  <a:lnTo>
                    <a:pt x="286" y="285"/>
                  </a:lnTo>
                  <a:lnTo>
                    <a:pt x="317" y="312"/>
                  </a:lnTo>
                  <a:lnTo>
                    <a:pt x="349" y="334"/>
                  </a:lnTo>
                  <a:lnTo>
                    <a:pt x="383" y="354"/>
                  </a:lnTo>
                  <a:lnTo>
                    <a:pt x="420" y="369"/>
                  </a:lnTo>
                  <a:lnTo>
                    <a:pt x="457" y="381"/>
                  </a:lnTo>
                  <a:lnTo>
                    <a:pt x="496" y="388"/>
                  </a:lnTo>
                  <a:lnTo>
                    <a:pt x="537" y="391"/>
                  </a:lnTo>
                  <a:lnTo>
                    <a:pt x="537" y="951"/>
                  </a:lnTo>
                  <a:lnTo>
                    <a:pt x="535" y="967"/>
                  </a:lnTo>
                  <a:lnTo>
                    <a:pt x="529" y="981"/>
                  </a:lnTo>
                  <a:lnTo>
                    <a:pt x="519" y="993"/>
                  </a:lnTo>
                  <a:lnTo>
                    <a:pt x="507" y="1002"/>
                  </a:lnTo>
                  <a:lnTo>
                    <a:pt x="492" y="1008"/>
                  </a:lnTo>
                  <a:lnTo>
                    <a:pt x="477" y="1010"/>
                  </a:lnTo>
                  <a:lnTo>
                    <a:pt x="60" y="1010"/>
                  </a:lnTo>
                  <a:lnTo>
                    <a:pt x="44" y="1008"/>
                  </a:lnTo>
                  <a:lnTo>
                    <a:pt x="30" y="1002"/>
                  </a:lnTo>
                  <a:lnTo>
                    <a:pt x="18" y="993"/>
                  </a:lnTo>
                  <a:lnTo>
                    <a:pt x="8" y="980"/>
                  </a:lnTo>
                  <a:lnTo>
                    <a:pt x="2" y="966"/>
                  </a:lnTo>
                  <a:lnTo>
                    <a:pt x="0" y="95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41">
              <a:extLst>
                <a:ext uri="{FF2B5EF4-FFF2-40B4-BE49-F238E27FC236}">
                  <a16:creationId xmlns:a16="http://schemas.microsoft.com/office/drawing/2014/main" id="{0E71061D-348F-4AB8-B029-76FA420D14E6}"/>
                </a:ext>
              </a:extLst>
            </p:cNvPr>
            <p:cNvSpPr>
              <a:spLocks/>
            </p:cNvSpPr>
            <p:nvPr/>
          </p:nvSpPr>
          <p:spPr bwMode="auto">
            <a:xfrm>
              <a:off x="6905" y="3612"/>
              <a:ext cx="36" cy="80"/>
            </a:xfrm>
            <a:custGeom>
              <a:avLst/>
              <a:gdLst>
                <a:gd name="T0" fmla="*/ 537 w 537"/>
                <a:gd name="T1" fmla="*/ 0 h 1201"/>
                <a:gd name="T2" fmla="*/ 537 w 537"/>
                <a:gd name="T3" fmla="*/ 1142 h 1201"/>
                <a:gd name="T4" fmla="*/ 535 w 537"/>
                <a:gd name="T5" fmla="*/ 1158 h 1201"/>
                <a:gd name="T6" fmla="*/ 529 w 537"/>
                <a:gd name="T7" fmla="*/ 1172 h 1201"/>
                <a:gd name="T8" fmla="*/ 520 w 537"/>
                <a:gd name="T9" fmla="*/ 1184 h 1201"/>
                <a:gd name="T10" fmla="*/ 507 w 537"/>
                <a:gd name="T11" fmla="*/ 1193 h 1201"/>
                <a:gd name="T12" fmla="*/ 493 w 537"/>
                <a:gd name="T13" fmla="*/ 1199 h 1201"/>
                <a:gd name="T14" fmla="*/ 478 w 537"/>
                <a:gd name="T15" fmla="*/ 1201 h 1201"/>
                <a:gd name="T16" fmla="*/ 61 w 537"/>
                <a:gd name="T17" fmla="*/ 1201 h 1201"/>
                <a:gd name="T18" fmla="*/ 45 w 537"/>
                <a:gd name="T19" fmla="*/ 1199 h 1201"/>
                <a:gd name="T20" fmla="*/ 30 w 537"/>
                <a:gd name="T21" fmla="*/ 1193 h 1201"/>
                <a:gd name="T22" fmla="*/ 18 w 537"/>
                <a:gd name="T23" fmla="*/ 1184 h 1201"/>
                <a:gd name="T24" fmla="*/ 9 w 537"/>
                <a:gd name="T25" fmla="*/ 1171 h 1201"/>
                <a:gd name="T26" fmla="*/ 2 w 537"/>
                <a:gd name="T27" fmla="*/ 1157 h 1201"/>
                <a:gd name="T28" fmla="*/ 0 w 537"/>
                <a:gd name="T29" fmla="*/ 1142 h 1201"/>
                <a:gd name="T30" fmla="*/ 0 w 537"/>
                <a:gd name="T31" fmla="*/ 523 h 1201"/>
                <a:gd name="T32" fmla="*/ 32 w 537"/>
                <a:gd name="T33" fmla="*/ 501 h 1201"/>
                <a:gd name="T34" fmla="*/ 60 w 537"/>
                <a:gd name="T35" fmla="*/ 475 h 1201"/>
                <a:gd name="T36" fmla="*/ 537 w 537"/>
                <a:gd name="T37" fmla="*/ 0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1201">
                  <a:moveTo>
                    <a:pt x="537" y="0"/>
                  </a:moveTo>
                  <a:lnTo>
                    <a:pt x="537" y="1142"/>
                  </a:lnTo>
                  <a:lnTo>
                    <a:pt x="535" y="1158"/>
                  </a:lnTo>
                  <a:lnTo>
                    <a:pt x="529" y="1172"/>
                  </a:lnTo>
                  <a:lnTo>
                    <a:pt x="520" y="1184"/>
                  </a:lnTo>
                  <a:lnTo>
                    <a:pt x="507" y="1193"/>
                  </a:lnTo>
                  <a:lnTo>
                    <a:pt x="493" y="1199"/>
                  </a:lnTo>
                  <a:lnTo>
                    <a:pt x="478" y="1201"/>
                  </a:lnTo>
                  <a:lnTo>
                    <a:pt x="61" y="1201"/>
                  </a:lnTo>
                  <a:lnTo>
                    <a:pt x="45" y="1199"/>
                  </a:lnTo>
                  <a:lnTo>
                    <a:pt x="30" y="1193"/>
                  </a:lnTo>
                  <a:lnTo>
                    <a:pt x="18" y="1184"/>
                  </a:lnTo>
                  <a:lnTo>
                    <a:pt x="9" y="1171"/>
                  </a:lnTo>
                  <a:lnTo>
                    <a:pt x="2" y="1157"/>
                  </a:lnTo>
                  <a:lnTo>
                    <a:pt x="0" y="1142"/>
                  </a:lnTo>
                  <a:lnTo>
                    <a:pt x="0" y="523"/>
                  </a:lnTo>
                  <a:lnTo>
                    <a:pt x="32" y="501"/>
                  </a:lnTo>
                  <a:lnTo>
                    <a:pt x="60" y="475"/>
                  </a:lnTo>
                  <a:lnTo>
                    <a:pt x="5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42">
              <a:extLst>
                <a:ext uri="{FF2B5EF4-FFF2-40B4-BE49-F238E27FC236}">
                  <a16:creationId xmlns:a16="http://schemas.microsoft.com/office/drawing/2014/main" id="{5FAF5C1D-E4CE-4014-9D20-30FE7A531F98}"/>
                </a:ext>
              </a:extLst>
            </p:cNvPr>
            <p:cNvSpPr>
              <a:spLocks/>
            </p:cNvSpPr>
            <p:nvPr/>
          </p:nvSpPr>
          <p:spPr bwMode="auto">
            <a:xfrm>
              <a:off x="6955" y="3566"/>
              <a:ext cx="36" cy="126"/>
            </a:xfrm>
            <a:custGeom>
              <a:avLst/>
              <a:gdLst>
                <a:gd name="T0" fmla="*/ 497 w 537"/>
                <a:gd name="T1" fmla="*/ 0 h 1902"/>
                <a:gd name="T2" fmla="*/ 506 w 537"/>
                <a:gd name="T3" fmla="*/ 9 h 1902"/>
                <a:gd name="T4" fmla="*/ 514 w 537"/>
                <a:gd name="T5" fmla="*/ 17 h 1902"/>
                <a:gd name="T6" fmla="*/ 525 w 537"/>
                <a:gd name="T7" fmla="*/ 27 h 1902"/>
                <a:gd name="T8" fmla="*/ 537 w 537"/>
                <a:gd name="T9" fmla="*/ 38 h 1902"/>
                <a:gd name="T10" fmla="*/ 537 w 537"/>
                <a:gd name="T11" fmla="*/ 1843 h 1902"/>
                <a:gd name="T12" fmla="*/ 535 w 537"/>
                <a:gd name="T13" fmla="*/ 1859 h 1902"/>
                <a:gd name="T14" fmla="*/ 529 w 537"/>
                <a:gd name="T15" fmla="*/ 1873 h 1902"/>
                <a:gd name="T16" fmla="*/ 519 w 537"/>
                <a:gd name="T17" fmla="*/ 1885 h 1902"/>
                <a:gd name="T18" fmla="*/ 507 w 537"/>
                <a:gd name="T19" fmla="*/ 1894 h 1902"/>
                <a:gd name="T20" fmla="*/ 493 w 537"/>
                <a:gd name="T21" fmla="*/ 1900 h 1902"/>
                <a:gd name="T22" fmla="*/ 476 w 537"/>
                <a:gd name="T23" fmla="*/ 1902 h 1902"/>
                <a:gd name="T24" fmla="*/ 60 w 537"/>
                <a:gd name="T25" fmla="*/ 1902 h 1902"/>
                <a:gd name="T26" fmla="*/ 45 w 537"/>
                <a:gd name="T27" fmla="*/ 1900 h 1902"/>
                <a:gd name="T28" fmla="*/ 29 w 537"/>
                <a:gd name="T29" fmla="*/ 1894 h 1902"/>
                <a:gd name="T30" fmla="*/ 17 w 537"/>
                <a:gd name="T31" fmla="*/ 1885 h 1902"/>
                <a:gd name="T32" fmla="*/ 8 w 537"/>
                <a:gd name="T33" fmla="*/ 1872 h 1902"/>
                <a:gd name="T34" fmla="*/ 2 w 537"/>
                <a:gd name="T35" fmla="*/ 1858 h 1902"/>
                <a:gd name="T36" fmla="*/ 0 w 537"/>
                <a:gd name="T37" fmla="*/ 1843 h 1902"/>
                <a:gd name="T38" fmla="*/ 0 w 537"/>
                <a:gd name="T39" fmla="*/ 494 h 1902"/>
                <a:gd name="T40" fmla="*/ 497 w 537"/>
                <a:gd name="T41" fmla="*/ 0 h 1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7" h="1902">
                  <a:moveTo>
                    <a:pt x="497" y="0"/>
                  </a:moveTo>
                  <a:lnTo>
                    <a:pt x="506" y="9"/>
                  </a:lnTo>
                  <a:lnTo>
                    <a:pt x="514" y="17"/>
                  </a:lnTo>
                  <a:lnTo>
                    <a:pt x="525" y="27"/>
                  </a:lnTo>
                  <a:lnTo>
                    <a:pt x="537" y="38"/>
                  </a:lnTo>
                  <a:lnTo>
                    <a:pt x="537" y="1843"/>
                  </a:lnTo>
                  <a:lnTo>
                    <a:pt x="535" y="1859"/>
                  </a:lnTo>
                  <a:lnTo>
                    <a:pt x="529" y="1873"/>
                  </a:lnTo>
                  <a:lnTo>
                    <a:pt x="519" y="1885"/>
                  </a:lnTo>
                  <a:lnTo>
                    <a:pt x="507" y="1894"/>
                  </a:lnTo>
                  <a:lnTo>
                    <a:pt x="493" y="1900"/>
                  </a:lnTo>
                  <a:lnTo>
                    <a:pt x="476" y="1902"/>
                  </a:lnTo>
                  <a:lnTo>
                    <a:pt x="60" y="1902"/>
                  </a:lnTo>
                  <a:lnTo>
                    <a:pt x="45" y="1900"/>
                  </a:lnTo>
                  <a:lnTo>
                    <a:pt x="29" y="1894"/>
                  </a:lnTo>
                  <a:lnTo>
                    <a:pt x="17" y="1885"/>
                  </a:lnTo>
                  <a:lnTo>
                    <a:pt x="8" y="1872"/>
                  </a:lnTo>
                  <a:lnTo>
                    <a:pt x="2" y="1858"/>
                  </a:lnTo>
                  <a:lnTo>
                    <a:pt x="0" y="1843"/>
                  </a:lnTo>
                  <a:lnTo>
                    <a:pt x="0" y="494"/>
                  </a:lnTo>
                  <a:lnTo>
                    <a:pt x="4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43">
              <a:extLst>
                <a:ext uri="{FF2B5EF4-FFF2-40B4-BE49-F238E27FC236}">
                  <a16:creationId xmlns:a16="http://schemas.microsoft.com/office/drawing/2014/main" id="{7B6F756F-5883-45AF-B504-BBAD39E7DB7A}"/>
                </a:ext>
              </a:extLst>
            </p:cNvPr>
            <p:cNvSpPr>
              <a:spLocks/>
            </p:cNvSpPr>
            <p:nvPr/>
          </p:nvSpPr>
          <p:spPr bwMode="auto">
            <a:xfrm>
              <a:off x="6791" y="3505"/>
              <a:ext cx="222" cy="135"/>
            </a:xfrm>
            <a:custGeom>
              <a:avLst/>
              <a:gdLst>
                <a:gd name="T0" fmla="*/ 3208 w 3324"/>
                <a:gd name="T1" fmla="*/ 0 h 2016"/>
                <a:gd name="T2" fmla="*/ 3258 w 3324"/>
                <a:gd name="T3" fmla="*/ 8 h 2016"/>
                <a:gd name="T4" fmla="*/ 3296 w 3324"/>
                <a:gd name="T5" fmla="*/ 32 h 2016"/>
                <a:gd name="T6" fmla="*/ 3318 w 3324"/>
                <a:gd name="T7" fmla="*/ 71 h 2016"/>
                <a:gd name="T8" fmla="*/ 3324 w 3324"/>
                <a:gd name="T9" fmla="*/ 123 h 2016"/>
                <a:gd name="T10" fmla="*/ 3297 w 3324"/>
                <a:gd name="T11" fmla="*/ 688 h 2016"/>
                <a:gd name="T12" fmla="*/ 3292 w 3324"/>
                <a:gd name="T13" fmla="*/ 726 h 2016"/>
                <a:gd name="T14" fmla="*/ 3276 w 3324"/>
                <a:gd name="T15" fmla="*/ 765 h 2016"/>
                <a:gd name="T16" fmla="*/ 3247 w 3324"/>
                <a:gd name="T17" fmla="*/ 794 h 2016"/>
                <a:gd name="T18" fmla="*/ 3216 w 3324"/>
                <a:gd name="T19" fmla="*/ 811 h 2016"/>
                <a:gd name="T20" fmla="*/ 3184 w 3324"/>
                <a:gd name="T21" fmla="*/ 817 h 2016"/>
                <a:gd name="T22" fmla="*/ 3150 w 3324"/>
                <a:gd name="T23" fmla="*/ 810 h 2016"/>
                <a:gd name="T24" fmla="*/ 3124 w 3324"/>
                <a:gd name="T25" fmla="*/ 794 h 2016"/>
                <a:gd name="T26" fmla="*/ 3104 w 3324"/>
                <a:gd name="T27" fmla="*/ 775 h 2016"/>
                <a:gd name="T28" fmla="*/ 1633 w 3324"/>
                <a:gd name="T29" fmla="*/ 1943 h 2016"/>
                <a:gd name="T30" fmla="*/ 1589 w 3324"/>
                <a:gd name="T31" fmla="*/ 1974 h 2016"/>
                <a:gd name="T32" fmla="*/ 1540 w 3324"/>
                <a:gd name="T33" fmla="*/ 1990 h 2016"/>
                <a:gd name="T34" fmla="*/ 1486 w 3324"/>
                <a:gd name="T35" fmla="*/ 1990 h 2016"/>
                <a:gd name="T36" fmla="*/ 1437 w 3324"/>
                <a:gd name="T37" fmla="*/ 1974 h 2016"/>
                <a:gd name="T38" fmla="*/ 1395 w 3324"/>
                <a:gd name="T39" fmla="*/ 1943 h 2016"/>
                <a:gd name="T40" fmla="*/ 317 w 3324"/>
                <a:gd name="T41" fmla="*/ 1967 h 2016"/>
                <a:gd name="T42" fmla="*/ 274 w 3324"/>
                <a:gd name="T43" fmla="*/ 1998 h 2016"/>
                <a:gd name="T44" fmla="*/ 225 w 3324"/>
                <a:gd name="T45" fmla="*/ 2014 h 2016"/>
                <a:gd name="T46" fmla="*/ 172 w 3324"/>
                <a:gd name="T47" fmla="*/ 2014 h 2016"/>
                <a:gd name="T48" fmla="*/ 122 w 3324"/>
                <a:gd name="T49" fmla="*/ 1998 h 2016"/>
                <a:gd name="T50" fmla="*/ 80 w 3324"/>
                <a:gd name="T51" fmla="*/ 1967 h 2016"/>
                <a:gd name="T52" fmla="*/ 28 w 3324"/>
                <a:gd name="T53" fmla="*/ 1912 h 2016"/>
                <a:gd name="T54" fmla="*/ 4 w 3324"/>
                <a:gd name="T55" fmla="*/ 1860 h 2016"/>
                <a:gd name="T56" fmla="*/ 0 w 3324"/>
                <a:gd name="T57" fmla="*/ 1804 h 2016"/>
                <a:gd name="T58" fmla="*/ 14 w 3324"/>
                <a:gd name="T59" fmla="*/ 1749 h 2016"/>
                <a:gd name="T60" fmla="*/ 48 w 3324"/>
                <a:gd name="T61" fmla="*/ 1700 h 2016"/>
                <a:gd name="T62" fmla="*/ 770 w 3324"/>
                <a:gd name="T63" fmla="*/ 986 h 2016"/>
                <a:gd name="T64" fmla="*/ 816 w 3324"/>
                <a:gd name="T65" fmla="*/ 962 h 2016"/>
                <a:gd name="T66" fmla="*/ 868 w 3324"/>
                <a:gd name="T67" fmla="*/ 954 h 2016"/>
                <a:gd name="T68" fmla="*/ 920 w 3324"/>
                <a:gd name="T69" fmla="*/ 962 h 2016"/>
                <a:gd name="T70" fmla="*/ 967 w 3324"/>
                <a:gd name="T71" fmla="*/ 986 h 2016"/>
                <a:gd name="T72" fmla="*/ 1514 w 3324"/>
                <a:gd name="T73" fmla="*/ 1527 h 2016"/>
                <a:gd name="T74" fmla="*/ 2583 w 3324"/>
                <a:gd name="T75" fmla="*/ 259 h 2016"/>
                <a:gd name="T76" fmla="*/ 2528 w 3324"/>
                <a:gd name="T77" fmla="*/ 203 h 2016"/>
                <a:gd name="T78" fmla="*/ 2513 w 3324"/>
                <a:gd name="T79" fmla="*/ 184 h 2016"/>
                <a:gd name="T80" fmla="*/ 2500 w 3324"/>
                <a:gd name="T81" fmla="*/ 159 h 2016"/>
                <a:gd name="T82" fmla="*/ 2494 w 3324"/>
                <a:gd name="T83" fmla="*/ 127 h 2016"/>
                <a:gd name="T84" fmla="*/ 2505 w 3324"/>
                <a:gd name="T85" fmla="*/ 88 h 2016"/>
                <a:gd name="T86" fmla="*/ 2526 w 3324"/>
                <a:gd name="T87" fmla="*/ 57 h 2016"/>
                <a:gd name="T88" fmla="*/ 2556 w 3324"/>
                <a:gd name="T89" fmla="*/ 37 h 2016"/>
                <a:gd name="T90" fmla="*/ 2586 w 3324"/>
                <a:gd name="T91" fmla="*/ 29 h 2016"/>
                <a:gd name="T92" fmla="*/ 2616 w 3324"/>
                <a:gd name="T93" fmla="*/ 27 h 2016"/>
                <a:gd name="T94" fmla="*/ 3197 w 3324"/>
                <a:gd name="T95"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24" h="2016">
                  <a:moveTo>
                    <a:pt x="3197" y="0"/>
                  </a:moveTo>
                  <a:lnTo>
                    <a:pt x="3208" y="0"/>
                  </a:lnTo>
                  <a:lnTo>
                    <a:pt x="3234" y="2"/>
                  </a:lnTo>
                  <a:lnTo>
                    <a:pt x="3258" y="8"/>
                  </a:lnTo>
                  <a:lnTo>
                    <a:pt x="3279" y="18"/>
                  </a:lnTo>
                  <a:lnTo>
                    <a:pt x="3296" y="32"/>
                  </a:lnTo>
                  <a:lnTo>
                    <a:pt x="3309" y="49"/>
                  </a:lnTo>
                  <a:lnTo>
                    <a:pt x="3318" y="71"/>
                  </a:lnTo>
                  <a:lnTo>
                    <a:pt x="3323" y="95"/>
                  </a:lnTo>
                  <a:lnTo>
                    <a:pt x="3324" y="123"/>
                  </a:lnTo>
                  <a:lnTo>
                    <a:pt x="3315" y="311"/>
                  </a:lnTo>
                  <a:lnTo>
                    <a:pt x="3297" y="688"/>
                  </a:lnTo>
                  <a:lnTo>
                    <a:pt x="3296" y="706"/>
                  </a:lnTo>
                  <a:lnTo>
                    <a:pt x="3292" y="726"/>
                  </a:lnTo>
                  <a:lnTo>
                    <a:pt x="3286" y="745"/>
                  </a:lnTo>
                  <a:lnTo>
                    <a:pt x="3276" y="765"/>
                  </a:lnTo>
                  <a:lnTo>
                    <a:pt x="3260" y="783"/>
                  </a:lnTo>
                  <a:lnTo>
                    <a:pt x="3247" y="794"/>
                  </a:lnTo>
                  <a:lnTo>
                    <a:pt x="3232" y="804"/>
                  </a:lnTo>
                  <a:lnTo>
                    <a:pt x="3216" y="811"/>
                  </a:lnTo>
                  <a:lnTo>
                    <a:pt x="3200" y="816"/>
                  </a:lnTo>
                  <a:lnTo>
                    <a:pt x="3184" y="817"/>
                  </a:lnTo>
                  <a:lnTo>
                    <a:pt x="3167" y="815"/>
                  </a:lnTo>
                  <a:lnTo>
                    <a:pt x="3150" y="810"/>
                  </a:lnTo>
                  <a:lnTo>
                    <a:pt x="3137" y="803"/>
                  </a:lnTo>
                  <a:lnTo>
                    <a:pt x="3124" y="794"/>
                  </a:lnTo>
                  <a:lnTo>
                    <a:pt x="3114" y="784"/>
                  </a:lnTo>
                  <a:lnTo>
                    <a:pt x="3104" y="775"/>
                  </a:lnTo>
                  <a:lnTo>
                    <a:pt x="2955" y="627"/>
                  </a:lnTo>
                  <a:lnTo>
                    <a:pt x="1633" y="1943"/>
                  </a:lnTo>
                  <a:lnTo>
                    <a:pt x="1612" y="1960"/>
                  </a:lnTo>
                  <a:lnTo>
                    <a:pt x="1589" y="1974"/>
                  </a:lnTo>
                  <a:lnTo>
                    <a:pt x="1565" y="1984"/>
                  </a:lnTo>
                  <a:lnTo>
                    <a:pt x="1540" y="1990"/>
                  </a:lnTo>
                  <a:lnTo>
                    <a:pt x="1514" y="1992"/>
                  </a:lnTo>
                  <a:lnTo>
                    <a:pt x="1486" y="1990"/>
                  </a:lnTo>
                  <a:lnTo>
                    <a:pt x="1461" y="1984"/>
                  </a:lnTo>
                  <a:lnTo>
                    <a:pt x="1437" y="1974"/>
                  </a:lnTo>
                  <a:lnTo>
                    <a:pt x="1415" y="1960"/>
                  </a:lnTo>
                  <a:lnTo>
                    <a:pt x="1395" y="1943"/>
                  </a:lnTo>
                  <a:lnTo>
                    <a:pt x="868" y="1419"/>
                  </a:lnTo>
                  <a:lnTo>
                    <a:pt x="317" y="1967"/>
                  </a:lnTo>
                  <a:lnTo>
                    <a:pt x="297" y="1984"/>
                  </a:lnTo>
                  <a:lnTo>
                    <a:pt x="274" y="1998"/>
                  </a:lnTo>
                  <a:lnTo>
                    <a:pt x="250" y="2008"/>
                  </a:lnTo>
                  <a:lnTo>
                    <a:pt x="225" y="2014"/>
                  </a:lnTo>
                  <a:lnTo>
                    <a:pt x="199" y="2016"/>
                  </a:lnTo>
                  <a:lnTo>
                    <a:pt x="172" y="2014"/>
                  </a:lnTo>
                  <a:lnTo>
                    <a:pt x="146" y="2008"/>
                  </a:lnTo>
                  <a:lnTo>
                    <a:pt x="122" y="1998"/>
                  </a:lnTo>
                  <a:lnTo>
                    <a:pt x="100" y="1984"/>
                  </a:lnTo>
                  <a:lnTo>
                    <a:pt x="80" y="1967"/>
                  </a:lnTo>
                  <a:lnTo>
                    <a:pt x="48" y="1936"/>
                  </a:lnTo>
                  <a:lnTo>
                    <a:pt x="28" y="1912"/>
                  </a:lnTo>
                  <a:lnTo>
                    <a:pt x="14" y="1887"/>
                  </a:lnTo>
                  <a:lnTo>
                    <a:pt x="4" y="1860"/>
                  </a:lnTo>
                  <a:lnTo>
                    <a:pt x="0" y="1832"/>
                  </a:lnTo>
                  <a:lnTo>
                    <a:pt x="0" y="1804"/>
                  </a:lnTo>
                  <a:lnTo>
                    <a:pt x="4" y="1776"/>
                  </a:lnTo>
                  <a:lnTo>
                    <a:pt x="14" y="1749"/>
                  </a:lnTo>
                  <a:lnTo>
                    <a:pt x="28" y="1723"/>
                  </a:lnTo>
                  <a:lnTo>
                    <a:pt x="48" y="1700"/>
                  </a:lnTo>
                  <a:lnTo>
                    <a:pt x="750" y="1003"/>
                  </a:lnTo>
                  <a:lnTo>
                    <a:pt x="770" y="986"/>
                  </a:lnTo>
                  <a:lnTo>
                    <a:pt x="792" y="972"/>
                  </a:lnTo>
                  <a:lnTo>
                    <a:pt x="816" y="962"/>
                  </a:lnTo>
                  <a:lnTo>
                    <a:pt x="842" y="956"/>
                  </a:lnTo>
                  <a:lnTo>
                    <a:pt x="868" y="954"/>
                  </a:lnTo>
                  <a:lnTo>
                    <a:pt x="894" y="956"/>
                  </a:lnTo>
                  <a:lnTo>
                    <a:pt x="920" y="962"/>
                  </a:lnTo>
                  <a:lnTo>
                    <a:pt x="945" y="972"/>
                  </a:lnTo>
                  <a:lnTo>
                    <a:pt x="967" y="986"/>
                  </a:lnTo>
                  <a:lnTo>
                    <a:pt x="987" y="1003"/>
                  </a:lnTo>
                  <a:lnTo>
                    <a:pt x="1514" y="1527"/>
                  </a:lnTo>
                  <a:lnTo>
                    <a:pt x="2685" y="360"/>
                  </a:lnTo>
                  <a:lnTo>
                    <a:pt x="2583" y="259"/>
                  </a:lnTo>
                  <a:lnTo>
                    <a:pt x="2535" y="210"/>
                  </a:lnTo>
                  <a:lnTo>
                    <a:pt x="2528" y="203"/>
                  </a:lnTo>
                  <a:lnTo>
                    <a:pt x="2521" y="194"/>
                  </a:lnTo>
                  <a:lnTo>
                    <a:pt x="2513" y="184"/>
                  </a:lnTo>
                  <a:lnTo>
                    <a:pt x="2506" y="172"/>
                  </a:lnTo>
                  <a:lnTo>
                    <a:pt x="2500" y="159"/>
                  </a:lnTo>
                  <a:lnTo>
                    <a:pt x="2495" y="144"/>
                  </a:lnTo>
                  <a:lnTo>
                    <a:pt x="2494" y="127"/>
                  </a:lnTo>
                  <a:lnTo>
                    <a:pt x="2498" y="108"/>
                  </a:lnTo>
                  <a:lnTo>
                    <a:pt x="2505" y="88"/>
                  </a:lnTo>
                  <a:lnTo>
                    <a:pt x="2514" y="72"/>
                  </a:lnTo>
                  <a:lnTo>
                    <a:pt x="2526" y="57"/>
                  </a:lnTo>
                  <a:lnTo>
                    <a:pt x="2540" y="45"/>
                  </a:lnTo>
                  <a:lnTo>
                    <a:pt x="2556" y="37"/>
                  </a:lnTo>
                  <a:lnTo>
                    <a:pt x="2571" y="32"/>
                  </a:lnTo>
                  <a:lnTo>
                    <a:pt x="2586" y="29"/>
                  </a:lnTo>
                  <a:lnTo>
                    <a:pt x="2601" y="28"/>
                  </a:lnTo>
                  <a:lnTo>
                    <a:pt x="2616" y="27"/>
                  </a:lnTo>
                  <a:lnTo>
                    <a:pt x="2906" y="13"/>
                  </a:lnTo>
                  <a:lnTo>
                    <a:pt x="31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52" name="Freeform 101">
            <a:extLst>
              <a:ext uri="{FF2B5EF4-FFF2-40B4-BE49-F238E27FC236}">
                <a16:creationId xmlns:a16="http://schemas.microsoft.com/office/drawing/2014/main" id="{906109D4-5812-4848-A3A8-DAD90CAD66C6}"/>
              </a:ext>
            </a:extLst>
          </p:cNvPr>
          <p:cNvSpPr>
            <a:spLocks/>
          </p:cNvSpPr>
          <p:nvPr/>
        </p:nvSpPr>
        <p:spPr bwMode="auto">
          <a:xfrm>
            <a:off x="4388752" y="3009039"/>
            <a:ext cx="352425" cy="263525"/>
          </a:xfrm>
          <a:custGeom>
            <a:avLst/>
            <a:gdLst>
              <a:gd name="T0" fmla="*/ 3303 w 3325"/>
              <a:gd name="T1" fmla="*/ 0 h 2495"/>
              <a:gd name="T2" fmla="*/ 3312 w 3325"/>
              <a:gd name="T3" fmla="*/ 3 h 2495"/>
              <a:gd name="T4" fmla="*/ 3319 w 3325"/>
              <a:gd name="T5" fmla="*/ 9 h 2495"/>
              <a:gd name="T6" fmla="*/ 3324 w 3325"/>
              <a:gd name="T7" fmla="*/ 18 h 2495"/>
              <a:gd name="T8" fmla="*/ 3325 w 3325"/>
              <a:gd name="T9" fmla="*/ 28 h 2495"/>
              <a:gd name="T10" fmla="*/ 3321 w 3325"/>
              <a:gd name="T11" fmla="*/ 38 h 2495"/>
              <a:gd name="T12" fmla="*/ 1856 w 3325"/>
              <a:gd name="T13" fmla="*/ 2458 h 2495"/>
              <a:gd name="T14" fmla="*/ 1844 w 3325"/>
              <a:gd name="T15" fmla="*/ 2473 h 2495"/>
              <a:gd name="T16" fmla="*/ 1829 w 3325"/>
              <a:gd name="T17" fmla="*/ 2484 h 2495"/>
              <a:gd name="T18" fmla="*/ 1813 w 3325"/>
              <a:gd name="T19" fmla="*/ 2491 h 2495"/>
              <a:gd name="T20" fmla="*/ 1796 w 3325"/>
              <a:gd name="T21" fmla="*/ 2495 h 2495"/>
              <a:gd name="T22" fmla="*/ 1778 w 3325"/>
              <a:gd name="T23" fmla="*/ 2495 h 2495"/>
              <a:gd name="T24" fmla="*/ 1761 w 3325"/>
              <a:gd name="T25" fmla="*/ 2490 h 2495"/>
              <a:gd name="T26" fmla="*/ 1745 w 3325"/>
              <a:gd name="T27" fmla="*/ 2482 h 2495"/>
              <a:gd name="T28" fmla="*/ 1341 w 3325"/>
              <a:gd name="T29" fmla="*/ 2206 h 2495"/>
              <a:gd name="T30" fmla="*/ 931 w 3325"/>
              <a:gd name="T31" fmla="*/ 2478 h 2495"/>
              <a:gd name="T32" fmla="*/ 916 w 3325"/>
              <a:gd name="T33" fmla="*/ 2485 h 2495"/>
              <a:gd name="T34" fmla="*/ 902 w 3325"/>
              <a:gd name="T35" fmla="*/ 2486 h 2495"/>
              <a:gd name="T36" fmla="*/ 888 w 3325"/>
              <a:gd name="T37" fmla="*/ 2483 h 2495"/>
              <a:gd name="T38" fmla="*/ 875 w 3325"/>
              <a:gd name="T39" fmla="*/ 2477 h 2495"/>
              <a:gd name="T40" fmla="*/ 865 w 3325"/>
              <a:gd name="T41" fmla="*/ 2466 h 2495"/>
              <a:gd name="T42" fmla="*/ 859 w 3325"/>
              <a:gd name="T43" fmla="*/ 2453 h 2495"/>
              <a:gd name="T44" fmla="*/ 856 w 3325"/>
              <a:gd name="T45" fmla="*/ 2437 h 2495"/>
              <a:gd name="T46" fmla="*/ 856 w 3325"/>
              <a:gd name="T47" fmla="*/ 1874 h 2495"/>
              <a:gd name="T48" fmla="*/ 2716 w 3325"/>
              <a:gd name="T49" fmla="*/ 483 h 2495"/>
              <a:gd name="T50" fmla="*/ 519 w 3325"/>
              <a:gd name="T51" fmla="*/ 1643 h 2495"/>
              <a:gd name="T52" fmla="*/ 34 w 3325"/>
              <a:gd name="T53" fmla="*/ 1313 h 2495"/>
              <a:gd name="T54" fmla="*/ 19 w 3325"/>
              <a:gd name="T55" fmla="*/ 1299 h 2495"/>
              <a:gd name="T56" fmla="*/ 8 w 3325"/>
              <a:gd name="T57" fmla="*/ 1283 h 2495"/>
              <a:gd name="T58" fmla="*/ 2 w 3325"/>
              <a:gd name="T59" fmla="*/ 1265 h 2495"/>
              <a:gd name="T60" fmla="*/ 0 w 3325"/>
              <a:gd name="T61" fmla="*/ 1247 h 2495"/>
              <a:gd name="T62" fmla="*/ 0 w 3325"/>
              <a:gd name="T63" fmla="*/ 1247 h 2495"/>
              <a:gd name="T64" fmla="*/ 2 w 3325"/>
              <a:gd name="T65" fmla="*/ 1229 h 2495"/>
              <a:gd name="T66" fmla="*/ 9 w 3325"/>
              <a:gd name="T67" fmla="*/ 1212 h 2495"/>
              <a:gd name="T68" fmla="*/ 19 w 3325"/>
              <a:gd name="T69" fmla="*/ 1196 h 2495"/>
              <a:gd name="T70" fmla="*/ 33 w 3325"/>
              <a:gd name="T71" fmla="*/ 1183 h 2495"/>
              <a:gd name="T72" fmla="*/ 51 w 3325"/>
              <a:gd name="T73" fmla="*/ 1174 h 2495"/>
              <a:gd name="T74" fmla="*/ 3292 w 3325"/>
              <a:gd name="T75" fmla="*/ 2 h 2495"/>
              <a:gd name="T76" fmla="*/ 3303 w 3325"/>
              <a:gd name="T77" fmla="*/ 0 h 2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325" h="2495">
                <a:moveTo>
                  <a:pt x="3303" y="0"/>
                </a:moveTo>
                <a:lnTo>
                  <a:pt x="3312" y="3"/>
                </a:lnTo>
                <a:lnTo>
                  <a:pt x="3319" y="9"/>
                </a:lnTo>
                <a:lnTo>
                  <a:pt x="3324" y="18"/>
                </a:lnTo>
                <a:lnTo>
                  <a:pt x="3325" y="28"/>
                </a:lnTo>
                <a:lnTo>
                  <a:pt x="3321" y="38"/>
                </a:lnTo>
                <a:lnTo>
                  <a:pt x="1856" y="2458"/>
                </a:lnTo>
                <a:lnTo>
                  <a:pt x="1844" y="2473"/>
                </a:lnTo>
                <a:lnTo>
                  <a:pt x="1829" y="2484"/>
                </a:lnTo>
                <a:lnTo>
                  <a:pt x="1813" y="2491"/>
                </a:lnTo>
                <a:lnTo>
                  <a:pt x="1796" y="2495"/>
                </a:lnTo>
                <a:lnTo>
                  <a:pt x="1778" y="2495"/>
                </a:lnTo>
                <a:lnTo>
                  <a:pt x="1761" y="2490"/>
                </a:lnTo>
                <a:lnTo>
                  <a:pt x="1745" y="2482"/>
                </a:lnTo>
                <a:lnTo>
                  <a:pt x="1341" y="2206"/>
                </a:lnTo>
                <a:lnTo>
                  <a:pt x="931" y="2478"/>
                </a:lnTo>
                <a:lnTo>
                  <a:pt x="916" y="2485"/>
                </a:lnTo>
                <a:lnTo>
                  <a:pt x="902" y="2486"/>
                </a:lnTo>
                <a:lnTo>
                  <a:pt x="888" y="2483"/>
                </a:lnTo>
                <a:lnTo>
                  <a:pt x="875" y="2477"/>
                </a:lnTo>
                <a:lnTo>
                  <a:pt x="865" y="2466"/>
                </a:lnTo>
                <a:lnTo>
                  <a:pt x="859" y="2453"/>
                </a:lnTo>
                <a:lnTo>
                  <a:pt x="856" y="2437"/>
                </a:lnTo>
                <a:lnTo>
                  <a:pt x="856" y="1874"/>
                </a:lnTo>
                <a:lnTo>
                  <a:pt x="2716" y="483"/>
                </a:lnTo>
                <a:lnTo>
                  <a:pt x="519" y="1643"/>
                </a:lnTo>
                <a:lnTo>
                  <a:pt x="34" y="1313"/>
                </a:lnTo>
                <a:lnTo>
                  <a:pt x="19" y="1299"/>
                </a:lnTo>
                <a:lnTo>
                  <a:pt x="8" y="1283"/>
                </a:lnTo>
                <a:lnTo>
                  <a:pt x="2" y="1265"/>
                </a:lnTo>
                <a:lnTo>
                  <a:pt x="0" y="1247"/>
                </a:lnTo>
                <a:lnTo>
                  <a:pt x="0" y="1247"/>
                </a:lnTo>
                <a:lnTo>
                  <a:pt x="2" y="1229"/>
                </a:lnTo>
                <a:lnTo>
                  <a:pt x="9" y="1212"/>
                </a:lnTo>
                <a:lnTo>
                  <a:pt x="19" y="1196"/>
                </a:lnTo>
                <a:lnTo>
                  <a:pt x="33" y="1183"/>
                </a:lnTo>
                <a:lnTo>
                  <a:pt x="51" y="1174"/>
                </a:lnTo>
                <a:lnTo>
                  <a:pt x="3292" y="2"/>
                </a:lnTo>
                <a:lnTo>
                  <a:pt x="330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53" name="Group 258">
            <a:extLst>
              <a:ext uri="{FF2B5EF4-FFF2-40B4-BE49-F238E27FC236}">
                <a16:creationId xmlns:a16="http://schemas.microsoft.com/office/drawing/2014/main" id="{83B3674F-AB08-41C4-85FA-80E9E74183A3}"/>
              </a:ext>
            </a:extLst>
          </p:cNvPr>
          <p:cNvGrpSpPr>
            <a:grpSpLocks noChangeAspect="1"/>
          </p:cNvGrpSpPr>
          <p:nvPr/>
        </p:nvGrpSpPr>
        <p:grpSpPr bwMode="auto">
          <a:xfrm>
            <a:off x="1423113" y="3031264"/>
            <a:ext cx="354013" cy="352425"/>
            <a:chOff x="1234" y="3490"/>
            <a:chExt cx="223" cy="222"/>
          </a:xfrm>
          <a:solidFill>
            <a:schemeClr val="tx1"/>
          </a:solidFill>
        </p:grpSpPr>
        <p:sp>
          <p:nvSpPr>
            <p:cNvPr id="54" name="Freeform 260">
              <a:extLst>
                <a:ext uri="{FF2B5EF4-FFF2-40B4-BE49-F238E27FC236}">
                  <a16:creationId xmlns:a16="http://schemas.microsoft.com/office/drawing/2014/main" id="{44C82170-84DC-4B2F-AAEB-99C42C2B0F30}"/>
                </a:ext>
              </a:extLst>
            </p:cNvPr>
            <p:cNvSpPr>
              <a:spLocks/>
            </p:cNvSpPr>
            <p:nvPr/>
          </p:nvSpPr>
          <p:spPr bwMode="auto">
            <a:xfrm>
              <a:off x="1316" y="3490"/>
              <a:ext cx="141" cy="140"/>
            </a:xfrm>
            <a:custGeom>
              <a:avLst/>
              <a:gdLst>
                <a:gd name="T0" fmla="*/ 1719 w 2103"/>
                <a:gd name="T1" fmla="*/ 0 h 2097"/>
                <a:gd name="T2" fmla="*/ 1763 w 2103"/>
                <a:gd name="T3" fmla="*/ 339 h 2097"/>
                <a:gd name="T4" fmla="*/ 2103 w 2103"/>
                <a:gd name="T5" fmla="*/ 383 h 2097"/>
                <a:gd name="T6" fmla="*/ 1654 w 2103"/>
                <a:gd name="T7" fmla="*/ 830 h 2097"/>
                <a:gd name="T8" fmla="*/ 1510 w 2103"/>
                <a:gd name="T9" fmla="*/ 811 h 2097"/>
                <a:gd name="T10" fmla="*/ 624 w 2103"/>
                <a:gd name="T11" fmla="*/ 1695 h 2097"/>
                <a:gd name="T12" fmla="*/ 631 w 2103"/>
                <a:gd name="T13" fmla="*/ 1722 h 2097"/>
                <a:gd name="T14" fmla="*/ 635 w 2103"/>
                <a:gd name="T15" fmla="*/ 1751 h 2097"/>
                <a:gd name="T16" fmla="*/ 636 w 2103"/>
                <a:gd name="T17" fmla="*/ 1780 h 2097"/>
                <a:gd name="T18" fmla="*/ 633 w 2103"/>
                <a:gd name="T19" fmla="*/ 1823 h 2097"/>
                <a:gd name="T20" fmla="*/ 625 w 2103"/>
                <a:gd name="T21" fmla="*/ 1864 h 2097"/>
                <a:gd name="T22" fmla="*/ 611 w 2103"/>
                <a:gd name="T23" fmla="*/ 1903 h 2097"/>
                <a:gd name="T24" fmla="*/ 593 w 2103"/>
                <a:gd name="T25" fmla="*/ 1940 h 2097"/>
                <a:gd name="T26" fmla="*/ 570 w 2103"/>
                <a:gd name="T27" fmla="*/ 1974 h 2097"/>
                <a:gd name="T28" fmla="*/ 543 w 2103"/>
                <a:gd name="T29" fmla="*/ 2004 h 2097"/>
                <a:gd name="T30" fmla="*/ 512 w 2103"/>
                <a:gd name="T31" fmla="*/ 2030 h 2097"/>
                <a:gd name="T32" fmla="*/ 479 w 2103"/>
                <a:gd name="T33" fmla="*/ 2054 h 2097"/>
                <a:gd name="T34" fmla="*/ 442 w 2103"/>
                <a:gd name="T35" fmla="*/ 2072 h 2097"/>
                <a:gd name="T36" fmla="*/ 402 w 2103"/>
                <a:gd name="T37" fmla="*/ 2086 h 2097"/>
                <a:gd name="T38" fmla="*/ 361 w 2103"/>
                <a:gd name="T39" fmla="*/ 2094 h 2097"/>
                <a:gd name="T40" fmla="*/ 318 w 2103"/>
                <a:gd name="T41" fmla="*/ 2097 h 2097"/>
                <a:gd name="T42" fmla="*/ 274 w 2103"/>
                <a:gd name="T43" fmla="*/ 2094 h 2097"/>
                <a:gd name="T44" fmla="*/ 234 w 2103"/>
                <a:gd name="T45" fmla="*/ 2086 h 2097"/>
                <a:gd name="T46" fmla="*/ 194 w 2103"/>
                <a:gd name="T47" fmla="*/ 2072 h 2097"/>
                <a:gd name="T48" fmla="*/ 158 w 2103"/>
                <a:gd name="T49" fmla="*/ 2054 h 2097"/>
                <a:gd name="T50" fmla="*/ 124 w 2103"/>
                <a:gd name="T51" fmla="*/ 2030 h 2097"/>
                <a:gd name="T52" fmla="*/ 93 w 2103"/>
                <a:gd name="T53" fmla="*/ 2004 h 2097"/>
                <a:gd name="T54" fmla="*/ 66 w 2103"/>
                <a:gd name="T55" fmla="*/ 1974 h 2097"/>
                <a:gd name="T56" fmla="*/ 44 w 2103"/>
                <a:gd name="T57" fmla="*/ 1940 h 2097"/>
                <a:gd name="T58" fmla="*/ 24 w 2103"/>
                <a:gd name="T59" fmla="*/ 1903 h 2097"/>
                <a:gd name="T60" fmla="*/ 11 w 2103"/>
                <a:gd name="T61" fmla="*/ 1864 h 2097"/>
                <a:gd name="T62" fmla="*/ 3 w 2103"/>
                <a:gd name="T63" fmla="*/ 1823 h 2097"/>
                <a:gd name="T64" fmla="*/ 0 w 2103"/>
                <a:gd name="T65" fmla="*/ 1780 h 2097"/>
                <a:gd name="T66" fmla="*/ 3 w 2103"/>
                <a:gd name="T67" fmla="*/ 1736 h 2097"/>
                <a:gd name="T68" fmla="*/ 11 w 2103"/>
                <a:gd name="T69" fmla="*/ 1696 h 2097"/>
                <a:gd name="T70" fmla="*/ 24 w 2103"/>
                <a:gd name="T71" fmla="*/ 1656 h 2097"/>
                <a:gd name="T72" fmla="*/ 44 w 2103"/>
                <a:gd name="T73" fmla="*/ 1620 h 2097"/>
                <a:gd name="T74" fmla="*/ 66 w 2103"/>
                <a:gd name="T75" fmla="*/ 1585 h 2097"/>
                <a:gd name="T76" fmla="*/ 93 w 2103"/>
                <a:gd name="T77" fmla="*/ 1555 h 2097"/>
                <a:gd name="T78" fmla="*/ 124 w 2103"/>
                <a:gd name="T79" fmla="*/ 1529 h 2097"/>
                <a:gd name="T80" fmla="*/ 158 w 2103"/>
                <a:gd name="T81" fmla="*/ 1505 h 2097"/>
                <a:gd name="T82" fmla="*/ 194 w 2103"/>
                <a:gd name="T83" fmla="*/ 1487 h 2097"/>
                <a:gd name="T84" fmla="*/ 234 w 2103"/>
                <a:gd name="T85" fmla="*/ 1474 h 2097"/>
                <a:gd name="T86" fmla="*/ 274 w 2103"/>
                <a:gd name="T87" fmla="*/ 1466 h 2097"/>
                <a:gd name="T88" fmla="*/ 318 w 2103"/>
                <a:gd name="T89" fmla="*/ 1463 h 2097"/>
                <a:gd name="T90" fmla="*/ 347 w 2103"/>
                <a:gd name="T91" fmla="*/ 1464 h 2097"/>
                <a:gd name="T92" fmla="*/ 375 w 2103"/>
                <a:gd name="T93" fmla="*/ 1468 h 2097"/>
                <a:gd name="T94" fmla="*/ 402 w 2103"/>
                <a:gd name="T95" fmla="*/ 1474 h 2097"/>
                <a:gd name="T96" fmla="*/ 1289 w 2103"/>
                <a:gd name="T97" fmla="*/ 590 h 2097"/>
                <a:gd name="T98" fmla="*/ 1269 w 2103"/>
                <a:gd name="T99" fmla="*/ 447 h 2097"/>
                <a:gd name="T100" fmla="*/ 1719 w 2103"/>
                <a:gd name="T101" fmla="*/ 0 h 2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03" h="2097">
                  <a:moveTo>
                    <a:pt x="1719" y="0"/>
                  </a:moveTo>
                  <a:lnTo>
                    <a:pt x="1763" y="339"/>
                  </a:lnTo>
                  <a:lnTo>
                    <a:pt x="2103" y="383"/>
                  </a:lnTo>
                  <a:lnTo>
                    <a:pt x="1654" y="830"/>
                  </a:lnTo>
                  <a:lnTo>
                    <a:pt x="1510" y="811"/>
                  </a:lnTo>
                  <a:lnTo>
                    <a:pt x="624" y="1695"/>
                  </a:lnTo>
                  <a:lnTo>
                    <a:pt x="631" y="1722"/>
                  </a:lnTo>
                  <a:lnTo>
                    <a:pt x="635" y="1751"/>
                  </a:lnTo>
                  <a:lnTo>
                    <a:pt x="636" y="1780"/>
                  </a:lnTo>
                  <a:lnTo>
                    <a:pt x="633" y="1823"/>
                  </a:lnTo>
                  <a:lnTo>
                    <a:pt x="625" y="1864"/>
                  </a:lnTo>
                  <a:lnTo>
                    <a:pt x="611" y="1903"/>
                  </a:lnTo>
                  <a:lnTo>
                    <a:pt x="593" y="1940"/>
                  </a:lnTo>
                  <a:lnTo>
                    <a:pt x="570" y="1974"/>
                  </a:lnTo>
                  <a:lnTo>
                    <a:pt x="543" y="2004"/>
                  </a:lnTo>
                  <a:lnTo>
                    <a:pt x="512" y="2030"/>
                  </a:lnTo>
                  <a:lnTo>
                    <a:pt x="479" y="2054"/>
                  </a:lnTo>
                  <a:lnTo>
                    <a:pt x="442" y="2072"/>
                  </a:lnTo>
                  <a:lnTo>
                    <a:pt x="402" y="2086"/>
                  </a:lnTo>
                  <a:lnTo>
                    <a:pt x="361" y="2094"/>
                  </a:lnTo>
                  <a:lnTo>
                    <a:pt x="318" y="2097"/>
                  </a:lnTo>
                  <a:lnTo>
                    <a:pt x="274" y="2094"/>
                  </a:lnTo>
                  <a:lnTo>
                    <a:pt x="234" y="2086"/>
                  </a:lnTo>
                  <a:lnTo>
                    <a:pt x="194" y="2072"/>
                  </a:lnTo>
                  <a:lnTo>
                    <a:pt x="158" y="2054"/>
                  </a:lnTo>
                  <a:lnTo>
                    <a:pt x="124" y="2030"/>
                  </a:lnTo>
                  <a:lnTo>
                    <a:pt x="93" y="2004"/>
                  </a:lnTo>
                  <a:lnTo>
                    <a:pt x="66" y="1974"/>
                  </a:lnTo>
                  <a:lnTo>
                    <a:pt x="44" y="1940"/>
                  </a:lnTo>
                  <a:lnTo>
                    <a:pt x="24" y="1903"/>
                  </a:lnTo>
                  <a:lnTo>
                    <a:pt x="11" y="1864"/>
                  </a:lnTo>
                  <a:lnTo>
                    <a:pt x="3" y="1823"/>
                  </a:lnTo>
                  <a:lnTo>
                    <a:pt x="0" y="1780"/>
                  </a:lnTo>
                  <a:lnTo>
                    <a:pt x="3" y="1736"/>
                  </a:lnTo>
                  <a:lnTo>
                    <a:pt x="11" y="1696"/>
                  </a:lnTo>
                  <a:lnTo>
                    <a:pt x="24" y="1656"/>
                  </a:lnTo>
                  <a:lnTo>
                    <a:pt x="44" y="1620"/>
                  </a:lnTo>
                  <a:lnTo>
                    <a:pt x="66" y="1585"/>
                  </a:lnTo>
                  <a:lnTo>
                    <a:pt x="93" y="1555"/>
                  </a:lnTo>
                  <a:lnTo>
                    <a:pt x="124" y="1529"/>
                  </a:lnTo>
                  <a:lnTo>
                    <a:pt x="158" y="1505"/>
                  </a:lnTo>
                  <a:lnTo>
                    <a:pt x="194" y="1487"/>
                  </a:lnTo>
                  <a:lnTo>
                    <a:pt x="234" y="1474"/>
                  </a:lnTo>
                  <a:lnTo>
                    <a:pt x="274" y="1466"/>
                  </a:lnTo>
                  <a:lnTo>
                    <a:pt x="318" y="1463"/>
                  </a:lnTo>
                  <a:lnTo>
                    <a:pt x="347" y="1464"/>
                  </a:lnTo>
                  <a:lnTo>
                    <a:pt x="375" y="1468"/>
                  </a:lnTo>
                  <a:lnTo>
                    <a:pt x="402" y="1474"/>
                  </a:lnTo>
                  <a:lnTo>
                    <a:pt x="1289" y="590"/>
                  </a:lnTo>
                  <a:lnTo>
                    <a:pt x="1269" y="447"/>
                  </a:lnTo>
                  <a:lnTo>
                    <a:pt x="17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61">
              <a:extLst>
                <a:ext uri="{FF2B5EF4-FFF2-40B4-BE49-F238E27FC236}">
                  <a16:creationId xmlns:a16="http://schemas.microsoft.com/office/drawing/2014/main" id="{0B96B0ED-E5C8-4AB0-8DD0-3C99C45BE9DE}"/>
                </a:ext>
              </a:extLst>
            </p:cNvPr>
            <p:cNvSpPr>
              <a:spLocks/>
            </p:cNvSpPr>
            <p:nvPr/>
          </p:nvSpPr>
          <p:spPr bwMode="auto">
            <a:xfrm>
              <a:off x="1276" y="3548"/>
              <a:ext cx="123" cy="122"/>
            </a:xfrm>
            <a:custGeom>
              <a:avLst/>
              <a:gdLst>
                <a:gd name="T0" fmla="*/ 1088 w 1844"/>
                <a:gd name="T1" fmla="*/ 14 h 1837"/>
                <a:gd name="T2" fmla="*/ 956 w 1844"/>
                <a:gd name="T3" fmla="*/ 309 h 1837"/>
                <a:gd name="T4" fmla="*/ 805 w 1844"/>
                <a:gd name="T5" fmla="*/ 319 h 1837"/>
                <a:gd name="T6" fmla="*/ 661 w 1844"/>
                <a:gd name="T7" fmla="*/ 367 h 1837"/>
                <a:gd name="T8" fmla="*/ 529 w 1844"/>
                <a:gd name="T9" fmla="*/ 451 h 1837"/>
                <a:gd name="T10" fmla="*/ 415 w 1844"/>
                <a:gd name="T11" fmla="*/ 576 h 1837"/>
                <a:gd name="T12" fmla="*/ 340 w 1844"/>
                <a:gd name="T13" fmla="*/ 728 h 1837"/>
                <a:gd name="T14" fmla="*/ 310 w 1844"/>
                <a:gd name="T15" fmla="*/ 891 h 1837"/>
                <a:gd name="T16" fmla="*/ 325 w 1844"/>
                <a:gd name="T17" fmla="*/ 1056 h 1837"/>
                <a:gd name="T18" fmla="*/ 384 w 1844"/>
                <a:gd name="T19" fmla="*/ 1212 h 1837"/>
                <a:gd name="T20" fmla="*/ 489 w 1844"/>
                <a:gd name="T21" fmla="*/ 1351 h 1837"/>
                <a:gd name="T22" fmla="*/ 627 w 1844"/>
                <a:gd name="T23" fmla="*/ 1454 h 1837"/>
                <a:gd name="T24" fmla="*/ 785 w 1844"/>
                <a:gd name="T25" fmla="*/ 1514 h 1837"/>
                <a:gd name="T26" fmla="*/ 950 w 1844"/>
                <a:gd name="T27" fmla="*/ 1528 h 1837"/>
                <a:gd name="T28" fmla="*/ 1113 w 1844"/>
                <a:gd name="T29" fmla="*/ 1499 h 1837"/>
                <a:gd name="T30" fmla="*/ 1265 w 1844"/>
                <a:gd name="T31" fmla="*/ 1425 h 1837"/>
                <a:gd name="T32" fmla="*/ 1392 w 1844"/>
                <a:gd name="T33" fmla="*/ 1310 h 1837"/>
                <a:gd name="T34" fmla="*/ 1476 w 1844"/>
                <a:gd name="T35" fmla="*/ 1180 h 1837"/>
                <a:gd name="T36" fmla="*/ 1523 w 1844"/>
                <a:gd name="T37" fmla="*/ 1035 h 1837"/>
                <a:gd name="T38" fmla="*/ 1533 w 1844"/>
                <a:gd name="T39" fmla="*/ 884 h 1837"/>
                <a:gd name="T40" fmla="*/ 1829 w 1844"/>
                <a:gd name="T41" fmla="*/ 753 h 1837"/>
                <a:gd name="T42" fmla="*/ 1843 w 1844"/>
                <a:gd name="T43" fmla="*/ 953 h 1837"/>
                <a:gd name="T44" fmla="*/ 1813 w 1844"/>
                <a:gd name="T45" fmla="*/ 1153 h 1837"/>
                <a:gd name="T46" fmla="*/ 1740 w 1844"/>
                <a:gd name="T47" fmla="*/ 1343 h 1837"/>
                <a:gd name="T48" fmla="*/ 1622 w 1844"/>
                <a:gd name="T49" fmla="*/ 1516 h 1837"/>
                <a:gd name="T50" fmla="*/ 1466 w 1844"/>
                <a:gd name="T51" fmla="*/ 1662 h 1837"/>
                <a:gd name="T52" fmla="*/ 1285 w 1844"/>
                <a:gd name="T53" fmla="*/ 1764 h 1837"/>
                <a:gd name="T54" fmla="*/ 1090 w 1844"/>
                <a:gd name="T55" fmla="*/ 1823 h 1837"/>
                <a:gd name="T56" fmla="*/ 889 w 1844"/>
                <a:gd name="T57" fmla="*/ 1837 h 1837"/>
                <a:gd name="T58" fmla="*/ 688 w 1844"/>
                <a:gd name="T59" fmla="*/ 1808 h 1837"/>
                <a:gd name="T60" fmla="*/ 497 w 1844"/>
                <a:gd name="T61" fmla="*/ 1735 h 1837"/>
                <a:gd name="T62" fmla="*/ 322 w 1844"/>
                <a:gd name="T63" fmla="*/ 1617 h 1837"/>
                <a:gd name="T64" fmla="*/ 177 w 1844"/>
                <a:gd name="T65" fmla="*/ 1460 h 1837"/>
                <a:gd name="T66" fmla="*/ 74 w 1844"/>
                <a:gd name="T67" fmla="*/ 1281 h 1837"/>
                <a:gd name="T68" fmla="*/ 15 w 1844"/>
                <a:gd name="T69" fmla="*/ 1086 h 1837"/>
                <a:gd name="T70" fmla="*/ 0 w 1844"/>
                <a:gd name="T71" fmla="*/ 885 h 1837"/>
                <a:gd name="T72" fmla="*/ 30 w 1844"/>
                <a:gd name="T73" fmla="*/ 685 h 1837"/>
                <a:gd name="T74" fmla="*/ 103 w 1844"/>
                <a:gd name="T75" fmla="*/ 494 h 1837"/>
                <a:gd name="T76" fmla="*/ 221 w 1844"/>
                <a:gd name="T77" fmla="*/ 321 h 1837"/>
                <a:gd name="T78" fmla="*/ 378 w 1844"/>
                <a:gd name="T79" fmla="*/ 176 h 1837"/>
                <a:gd name="T80" fmla="*/ 558 w 1844"/>
                <a:gd name="T81" fmla="*/ 74 h 1837"/>
                <a:gd name="T82" fmla="*/ 752 w 1844"/>
                <a:gd name="T83" fmla="*/ 15 h 1837"/>
                <a:gd name="T84" fmla="*/ 954 w 1844"/>
                <a:gd name="T85" fmla="*/ 0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44" h="1837">
                  <a:moveTo>
                    <a:pt x="954" y="0"/>
                  </a:moveTo>
                  <a:lnTo>
                    <a:pt x="1021" y="5"/>
                  </a:lnTo>
                  <a:lnTo>
                    <a:pt x="1088" y="14"/>
                  </a:lnTo>
                  <a:lnTo>
                    <a:pt x="1153" y="28"/>
                  </a:lnTo>
                  <a:lnTo>
                    <a:pt x="1218" y="48"/>
                  </a:lnTo>
                  <a:lnTo>
                    <a:pt x="956" y="309"/>
                  </a:lnTo>
                  <a:lnTo>
                    <a:pt x="906" y="309"/>
                  </a:lnTo>
                  <a:lnTo>
                    <a:pt x="855" y="312"/>
                  </a:lnTo>
                  <a:lnTo>
                    <a:pt x="805" y="319"/>
                  </a:lnTo>
                  <a:lnTo>
                    <a:pt x="756" y="331"/>
                  </a:lnTo>
                  <a:lnTo>
                    <a:pt x="708" y="346"/>
                  </a:lnTo>
                  <a:lnTo>
                    <a:pt x="661" y="367"/>
                  </a:lnTo>
                  <a:lnTo>
                    <a:pt x="615" y="390"/>
                  </a:lnTo>
                  <a:lnTo>
                    <a:pt x="570" y="418"/>
                  </a:lnTo>
                  <a:lnTo>
                    <a:pt x="529" y="451"/>
                  </a:lnTo>
                  <a:lnTo>
                    <a:pt x="489" y="487"/>
                  </a:lnTo>
                  <a:lnTo>
                    <a:pt x="449" y="531"/>
                  </a:lnTo>
                  <a:lnTo>
                    <a:pt x="415" y="576"/>
                  </a:lnTo>
                  <a:lnTo>
                    <a:pt x="384" y="625"/>
                  </a:lnTo>
                  <a:lnTo>
                    <a:pt x="360" y="676"/>
                  </a:lnTo>
                  <a:lnTo>
                    <a:pt x="340" y="728"/>
                  </a:lnTo>
                  <a:lnTo>
                    <a:pt x="325" y="782"/>
                  </a:lnTo>
                  <a:lnTo>
                    <a:pt x="315" y="836"/>
                  </a:lnTo>
                  <a:lnTo>
                    <a:pt x="310" y="891"/>
                  </a:lnTo>
                  <a:lnTo>
                    <a:pt x="310" y="946"/>
                  </a:lnTo>
                  <a:lnTo>
                    <a:pt x="315" y="1001"/>
                  </a:lnTo>
                  <a:lnTo>
                    <a:pt x="325" y="1056"/>
                  </a:lnTo>
                  <a:lnTo>
                    <a:pt x="340" y="1110"/>
                  </a:lnTo>
                  <a:lnTo>
                    <a:pt x="360" y="1161"/>
                  </a:lnTo>
                  <a:lnTo>
                    <a:pt x="384" y="1212"/>
                  </a:lnTo>
                  <a:lnTo>
                    <a:pt x="415" y="1261"/>
                  </a:lnTo>
                  <a:lnTo>
                    <a:pt x="449" y="1307"/>
                  </a:lnTo>
                  <a:lnTo>
                    <a:pt x="489" y="1351"/>
                  </a:lnTo>
                  <a:lnTo>
                    <a:pt x="533" y="1390"/>
                  </a:lnTo>
                  <a:lnTo>
                    <a:pt x="579" y="1425"/>
                  </a:lnTo>
                  <a:lnTo>
                    <a:pt x="627" y="1454"/>
                  </a:lnTo>
                  <a:lnTo>
                    <a:pt x="678" y="1479"/>
                  </a:lnTo>
                  <a:lnTo>
                    <a:pt x="731" y="1499"/>
                  </a:lnTo>
                  <a:lnTo>
                    <a:pt x="785" y="1514"/>
                  </a:lnTo>
                  <a:lnTo>
                    <a:pt x="839" y="1523"/>
                  </a:lnTo>
                  <a:lnTo>
                    <a:pt x="895" y="1528"/>
                  </a:lnTo>
                  <a:lnTo>
                    <a:pt x="950" y="1528"/>
                  </a:lnTo>
                  <a:lnTo>
                    <a:pt x="1004" y="1523"/>
                  </a:lnTo>
                  <a:lnTo>
                    <a:pt x="1059" y="1514"/>
                  </a:lnTo>
                  <a:lnTo>
                    <a:pt x="1113" y="1499"/>
                  </a:lnTo>
                  <a:lnTo>
                    <a:pt x="1165" y="1479"/>
                  </a:lnTo>
                  <a:lnTo>
                    <a:pt x="1216" y="1454"/>
                  </a:lnTo>
                  <a:lnTo>
                    <a:pt x="1265" y="1425"/>
                  </a:lnTo>
                  <a:lnTo>
                    <a:pt x="1311" y="1390"/>
                  </a:lnTo>
                  <a:lnTo>
                    <a:pt x="1355" y="1351"/>
                  </a:lnTo>
                  <a:lnTo>
                    <a:pt x="1392" y="1310"/>
                  </a:lnTo>
                  <a:lnTo>
                    <a:pt x="1423" y="1269"/>
                  </a:lnTo>
                  <a:lnTo>
                    <a:pt x="1452" y="1225"/>
                  </a:lnTo>
                  <a:lnTo>
                    <a:pt x="1476" y="1180"/>
                  </a:lnTo>
                  <a:lnTo>
                    <a:pt x="1495" y="1132"/>
                  </a:lnTo>
                  <a:lnTo>
                    <a:pt x="1512" y="1083"/>
                  </a:lnTo>
                  <a:lnTo>
                    <a:pt x="1523" y="1035"/>
                  </a:lnTo>
                  <a:lnTo>
                    <a:pt x="1531" y="985"/>
                  </a:lnTo>
                  <a:lnTo>
                    <a:pt x="1534" y="934"/>
                  </a:lnTo>
                  <a:lnTo>
                    <a:pt x="1533" y="884"/>
                  </a:lnTo>
                  <a:lnTo>
                    <a:pt x="1795" y="622"/>
                  </a:lnTo>
                  <a:lnTo>
                    <a:pt x="1815" y="687"/>
                  </a:lnTo>
                  <a:lnTo>
                    <a:pt x="1829" y="753"/>
                  </a:lnTo>
                  <a:lnTo>
                    <a:pt x="1839" y="820"/>
                  </a:lnTo>
                  <a:lnTo>
                    <a:pt x="1844" y="887"/>
                  </a:lnTo>
                  <a:lnTo>
                    <a:pt x="1843" y="953"/>
                  </a:lnTo>
                  <a:lnTo>
                    <a:pt x="1839" y="1020"/>
                  </a:lnTo>
                  <a:lnTo>
                    <a:pt x="1829" y="1087"/>
                  </a:lnTo>
                  <a:lnTo>
                    <a:pt x="1813" y="1153"/>
                  </a:lnTo>
                  <a:lnTo>
                    <a:pt x="1794" y="1218"/>
                  </a:lnTo>
                  <a:lnTo>
                    <a:pt x="1770" y="1281"/>
                  </a:lnTo>
                  <a:lnTo>
                    <a:pt x="1740" y="1343"/>
                  </a:lnTo>
                  <a:lnTo>
                    <a:pt x="1706" y="1404"/>
                  </a:lnTo>
                  <a:lnTo>
                    <a:pt x="1667" y="1461"/>
                  </a:lnTo>
                  <a:lnTo>
                    <a:pt x="1622" y="1516"/>
                  </a:lnTo>
                  <a:lnTo>
                    <a:pt x="1574" y="1569"/>
                  </a:lnTo>
                  <a:lnTo>
                    <a:pt x="1521" y="1617"/>
                  </a:lnTo>
                  <a:lnTo>
                    <a:pt x="1466" y="1662"/>
                  </a:lnTo>
                  <a:lnTo>
                    <a:pt x="1407" y="1701"/>
                  </a:lnTo>
                  <a:lnTo>
                    <a:pt x="1347" y="1735"/>
                  </a:lnTo>
                  <a:lnTo>
                    <a:pt x="1285" y="1764"/>
                  </a:lnTo>
                  <a:lnTo>
                    <a:pt x="1221" y="1789"/>
                  </a:lnTo>
                  <a:lnTo>
                    <a:pt x="1156" y="1808"/>
                  </a:lnTo>
                  <a:lnTo>
                    <a:pt x="1090" y="1823"/>
                  </a:lnTo>
                  <a:lnTo>
                    <a:pt x="1023" y="1832"/>
                  </a:lnTo>
                  <a:lnTo>
                    <a:pt x="956" y="1837"/>
                  </a:lnTo>
                  <a:lnTo>
                    <a:pt x="889" y="1837"/>
                  </a:lnTo>
                  <a:lnTo>
                    <a:pt x="820" y="1832"/>
                  </a:lnTo>
                  <a:lnTo>
                    <a:pt x="754" y="1823"/>
                  </a:lnTo>
                  <a:lnTo>
                    <a:pt x="688" y="1808"/>
                  </a:lnTo>
                  <a:lnTo>
                    <a:pt x="623" y="1789"/>
                  </a:lnTo>
                  <a:lnTo>
                    <a:pt x="559" y="1764"/>
                  </a:lnTo>
                  <a:lnTo>
                    <a:pt x="497" y="1735"/>
                  </a:lnTo>
                  <a:lnTo>
                    <a:pt x="436" y="1701"/>
                  </a:lnTo>
                  <a:lnTo>
                    <a:pt x="378" y="1662"/>
                  </a:lnTo>
                  <a:lnTo>
                    <a:pt x="322" y="1617"/>
                  </a:lnTo>
                  <a:lnTo>
                    <a:pt x="270" y="1569"/>
                  </a:lnTo>
                  <a:lnTo>
                    <a:pt x="221" y="1516"/>
                  </a:lnTo>
                  <a:lnTo>
                    <a:pt x="177" y="1460"/>
                  </a:lnTo>
                  <a:lnTo>
                    <a:pt x="137" y="1403"/>
                  </a:lnTo>
                  <a:lnTo>
                    <a:pt x="103" y="1343"/>
                  </a:lnTo>
                  <a:lnTo>
                    <a:pt x="74" y="1281"/>
                  </a:lnTo>
                  <a:lnTo>
                    <a:pt x="50" y="1217"/>
                  </a:lnTo>
                  <a:lnTo>
                    <a:pt x="30" y="1152"/>
                  </a:lnTo>
                  <a:lnTo>
                    <a:pt x="15" y="1086"/>
                  </a:lnTo>
                  <a:lnTo>
                    <a:pt x="5" y="1019"/>
                  </a:lnTo>
                  <a:lnTo>
                    <a:pt x="0" y="952"/>
                  </a:lnTo>
                  <a:lnTo>
                    <a:pt x="0" y="885"/>
                  </a:lnTo>
                  <a:lnTo>
                    <a:pt x="5" y="818"/>
                  </a:lnTo>
                  <a:lnTo>
                    <a:pt x="15" y="752"/>
                  </a:lnTo>
                  <a:lnTo>
                    <a:pt x="30" y="685"/>
                  </a:lnTo>
                  <a:lnTo>
                    <a:pt x="50" y="620"/>
                  </a:lnTo>
                  <a:lnTo>
                    <a:pt x="74" y="557"/>
                  </a:lnTo>
                  <a:lnTo>
                    <a:pt x="103" y="494"/>
                  </a:lnTo>
                  <a:lnTo>
                    <a:pt x="137" y="435"/>
                  </a:lnTo>
                  <a:lnTo>
                    <a:pt x="177" y="377"/>
                  </a:lnTo>
                  <a:lnTo>
                    <a:pt x="221" y="321"/>
                  </a:lnTo>
                  <a:lnTo>
                    <a:pt x="270" y="268"/>
                  </a:lnTo>
                  <a:lnTo>
                    <a:pt x="322" y="220"/>
                  </a:lnTo>
                  <a:lnTo>
                    <a:pt x="378" y="176"/>
                  </a:lnTo>
                  <a:lnTo>
                    <a:pt x="436" y="137"/>
                  </a:lnTo>
                  <a:lnTo>
                    <a:pt x="496" y="102"/>
                  </a:lnTo>
                  <a:lnTo>
                    <a:pt x="558" y="74"/>
                  </a:lnTo>
                  <a:lnTo>
                    <a:pt x="621" y="48"/>
                  </a:lnTo>
                  <a:lnTo>
                    <a:pt x="686" y="29"/>
                  </a:lnTo>
                  <a:lnTo>
                    <a:pt x="752" y="15"/>
                  </a:lnTo>
                  <a:lnTo>
                    <a:pt x="819" y="5"/>
                  </a:lnTo>
                  <a:lnTo>
                    <a:pt x="887" y="0"/>
                  </a:lnTo>
                  <a:lnTo>
                    <a:pt x="9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62">
              <a:extLst>
                <a:ext uri="{FF2B5EF4-FFF2-40B4-BE49-F238E27FC236}">
                  <a16:creationId xmlns:a16="http://schemas.microsoft.com/office/drawing/2014/main" id="{4847E07E-E64E-4E4B-9FD2-0C931F168740}"/>
                </a:ext>
              </a:extLst>
            </p:cNvPr>
            <p:cNvSpPr>
              <a:spLocks/>
            </p:cNvSpPr>
            <p:nvPr/>
          </p:nvSpPr>
          <p:spPr bwMode="auto">
            <a:xfrm>
              <a:off x="1234" y="3506"/>
              <a:ext cx="207" cy="206"/>
            </a:xfrm>
            <a:custGeom>
              <a:avLst/>
              <a:gdLst>
                <a:gd name="T0" fmla="*/ 1748 w 3109"/>
                <a:gd name="T1" fmla="*/ 11 h 3101"/>
                <a:gd name="T2" fmla="*/ 2004 w 3109"/>
                <a:gd name="T3" fmla="*/ 66 h 3101"/>
                <a:gd name="T4" fmla="*/ 2249 w 3109"/>
                <a:gd name="T5" fmla="*/ 162 h 3101"/>
                <a:gd name="T6" fmla="*/ 2005 w 3109"/>
                <a:gd name="T7" fmla="*/ 423 h 3101"/>
                <a:gd name="T8" fmla="*/ 1781 w 3109"/>
                <a:gd name="T9" fmla="*/ 358 h 3101"/>
                <a:gd name="T10" fmla="*/ 1549 w 3109"/>
                <a:gd name="T11" fmla="*/ 338 h 3101"/>
                <a:gd name="T12" fmla="*/ 1318 w 3109"/>
                <a:gd name="T13" fmla="*/ 360 h 3101"/>
                <a:gd name="T14" fmla="*/ 1095 w 3109"/>
                <a:gd name="T15" fmla="*/ 427 h 3101"/>
                <a:gd name="T16" fmla="*/ 884 w 3109"/>
                <a:gd name="T17" fmla="*/ 538 h 3101"/>
                <a:gd name="T18" fmla="*/ 694 w 3109"/>
                <a:gd name="T19" fmla="*/ 692 h 3101"/>
                <a:gd name="T20" fmla="*/ 539 w 3109"/>
                <a:gd name="T21" fmla="*/ 883 h 3101"/>
                <a:gd name="T22" fmla="*/ 427 w 3109"/>
                <a:gd name="T23" fmla="*/ 1094 h 3101"/>
                <a:gd name="T24" fmla="*/ 361 w 3109"/>
                <a:gd name="T25" fmla="*/ 1319 h 3101"/>
                <a:gd name="T26" fmla="*/ 338 w 3109"/>
                <a:gd name="T27" fmla="*/ 1551 h 3101"/>
                <a:gd name="T28" fmla="*/ 361 w 3109"/>
                <a:gd name="T29" fmla="*/ 1782 h 3101"/>
                <a:gd name="T30" fmla="*/ 427 w 3109"/>
                <a:gd name="T31" fmla="*/ 2007 h 3101"/>
                <a:gd name="T32" fmla="*/ 539 w 3109"/>
                <a:gd name="T33" fmla="*/ 2218 h 3101"/>
                <a:gd name="T34" fmla="*/ 694 w 3109"/>
                <a:gd name="T35" fmla="*/ 2409 h 3101"/>
                <a:gd name="T36" fmla="*/ 885 w 3109"/>
                <a:gd name="T37" fmla="*/ 2565 h 3101"/>
                <a:gd name="T38" fmla="*/ 1097 w 3109"/>
                <a:gd name="T39" fmla="*/ 2675 h 3101"/>
                <a:gd name="T40" fmla="*/ 1322 w 3109"/>
                <a:gd name="T41" fmla="*/ 2742 h 3101"/>
                <a:gd name="T42" fmla="*/ 1555 w 3109"/>
                <a:gd name="T43" fmla="*/ 2764 h 3101"/>
                <a:gd name="T44" fmla="*/ 1787 w 3109"/>
                <a:gd name="T45" fmla="*/ 2742 h 3101"/>
                <a:gd name="T46" fmla="*/ 2012 w 3109"/>
                <a:gd name="T47" fmla="*/ 2675 h 3101"/>
                <a:gd name="T48" fmla="*/ 2224 w 3109"/>
                <a:gd name="T49" fmla="*/ 2565 h 3101"/>
                <a:gd name="T50" fmla="*/ 2415 w 3109"/>
                <a:gd name="T51" fmla="*/ 2409 h 3101"/>
                <a:gd name="T52" fmla="*/ 2570 w 3109"/>
                <a:gd name="T53" fmla="*/ 2219 h 3101"/>
                <a:gd name="T54" fmla="*/ 2681 w 3109"/>
                <a:gd name="T55" fmla="*/ 2010 h 3101"/>
                <a:gd name="T56" fmla="*/ 2748 w 3109"/>
                <a:gd name="T57" fmla="*/ 1786 h 3101"/>
                <a:gd name="T58" fmla="*/ 2772 w 3109"/>
                <a:gd name="T59" fmla="*/ 1556 h 3101"/>
                <a:gd name="T60" fmla="*/ 2750 w 3109"/>
                <a:gd name="T61" fmla="*/ 1326 h 3101"/>
                <a:gd name="T62" fmla="*/ 2685 w 3109"/>
                <a:gd name="T63" fmla="*/ 1102 h 3101"/>
                <a:gd name="T64" fmla="*/ 2947 w 3109"/>
                <a:gd name="T65" fmla="*/ 858 h 3101"/>
                <a:gd name="T66" fmla="*/ 3043 w 3109"/>
                <a:gd name="T67" fmla="*/ 1102 h 3101"/>
                <a:gd name="T68" fmla="*/ 3097 w 3109"/>
                <a:gd name="T69" fmla="*/ 1356 h 3101"/>
                <a:gd name="T70" fmla="*/ 3108 w 3109"/>
                <a:gd name="T71" fmla="*/ 1616 h 3101"/>
                <a:gd name="T72" fmla="*/ 3076 w 3109"/>
                <a:gd name="T73" fmla="*/ 1873 h 3101"/>
                <a:gd name="T74" fmla="*/ 2999 w 3109"/>
                <a:gd name="T75" fmla="*/ 2125 h 3101"/>
                <a:gd name="T76" fmla="*/ 2881 w 3109"/>
                <a:gd name="T77" fmla="*/ 2362 h 3101"/>
                <a:gd name="T78" fmla="*/ 2718 w 3109"/>
                <a:gd name="T79" fmla="*/ 2580 h 3101"/>
                <a:gd name="T80" fmla="*/ 2514 w 3109"/>
                <a:gd name="T81" fmla="*/ 2771 h 3101"/>
                <a:gd name="T82" fmla="*/ 2283 w 3109"/>
                <a:gd name="T83" fmla="*/ 2921 h 3101"/>
                <a:gd name="T84" fmla="*/ 2035 w 3109"/>
                <a:gd name="T85" fmla="*/ 3026 h 3101"/>
                <a:gd name="T86" fmla="*/ 1776 w 3109"/>
                <a:gd name="T87" fmla="*/ 3086 h 3101"/>
                <a:gd name="T88" fmla="*/ 1510 w 3109"/>
                <a:gd name="T89" fmla="*/ 3101 h 3101"/>
                <a:gd name="T90" fmla="*/ 1247 w 3109"/>
                <a:gd name="T91" fmla="*/ 3070 h 3101"/>
                <a:gd name="T92" fmla="*/ 990 w 3109"/>
                <a:gd name="T93" fmla="*/ 2996 h 3101"/>
                <a:gd name="T94" fmla="*/ 747 w 3109"/>
                <a:gd name="T95" fmla="*/ 2877 h 3101"/>
                <a:gd name="T96" fmla="*/ 523 w 3109"/>
                <a:gd name="T97" fmla="*/ 2712 h 3101"/>
                <a:gd name="T98" fmla="*/ 330 w 3109"/>
                <a:gd name="T99" fmla="*/ 2507 h 3101"/>
                <a:gd name="T100" fmla="*/ 180 w 3109"/>
                <a:gd name="T101" fmla="*/ 2277 h 3101"/>
                <a:gd name="T102" fmla="*/ 75 w 3109"/>
                <a:gd name="T103" fmla="*/ 2029 h 3101"/>
                <a:gd name="T104" fmla="*/ 15 w 3109"/>
                <a:gd name="T105" fmla="*/ 1771 h 3101"/>
                <a:gd name="T106" fmla="*/ 0 w 3109"/>
                <a:gd name="T107" fmla="*/ 1506 h 3101"/>
                <a:gd name="T108" fmla="*/ 29 w 3109"/>
                <a:gd name="T109" fmla="*/ 1244 h 3101"/>
                <a:gd name="T110" fmla="*/ 105 w 3109"/>
                <a:gd name="T111" fmla="*/ 987 h 3101"/>
                <a:gd name="T112" fmla="*/ 225 w 3109"/>
                <a:gd name="T113" fmla="*/ 745 h 3101"/>
                <a:gd name="T114" fmla="*/ 390 w 3109"/>
                <a:gd name="T115" fmla="*/ 522 h 3101"/>
                <a:gd name="T116" fmla="*/ 593 w 3109"/>
                <a:gd name="T117" fmla="*/ 332 h 3101"/>
                <a:gd name="T118" fmla="*/ 818 w 3109"/>
                <a:gd name="T119" fmla="*/ 184 h 3101"/>
                <a:gd name="T120" fmla="*/ 1061 w 3109"/>
                <a:gd name="T121" fmla="*/ 79 h 3101"/>
                <a:gd name="T122" fmla="*/ 1316 w 3109"/>
                <a:gd name="T123" fmla="*/ 18 h 3101"/>
                <a:gd name="T124" fmla="*/ 1575 w 3109"/>
                <a:gd name="T125" fmla="*/ 0 h 3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09" h="3101">
                  <a:moveTo>
                    <a:pt x="1575" y="0"/>
                  </a:moveTo>
                  <a:lnTo>
                    <a:pt x="1662" y="3"/>
                  </a:lnTo>
                  <a:lnTo>
                    <a:pt x="1748" y="11"/>
                  </a:lnTo>
                  <a:lnTo>
                    <a:pt x="1835" y="24"/>
                  </a:lnTo>
                  <a:lnTo>
                    <a:pt x="1920" y="43"/>
                  </a:lnTo>
                  <a:lnTo>
                    <a:pt x="2004" y="66"/>
                  </a:lnTo>
                  <a:lnTo>
                    <a:pt x="2088" y="93"/>
                  </a:lnTo>
                  <a:lnTo>
                    <a:pt x="2169" y="126"/>
                  </a:lnTo>
                  <a:lnTo>
                    <a:pt x="2249" y="162"/>
                  </a:lnTo>
                  <a:lnTo>
                    <a:pt x="2328" y="205"/>
                  </a:lnTo>
                  <a:lnTo>
                    <a:pt x="2078" y="454"/>
                  </a:lnTo>
                  <a:lnTo>
                    <a:pt x="2005" y="423"/>
                  </a:lnTo>
                  <a:lnTo>
                    <a:pt x="1931" y="396"/>
                  </a:lnTo>
                  <a:lnTo>
                    <a:pt x="1856" y="375"/>
                  </a:lnTo>
                  <a:lnTo>
                    <a:pt x="1781" y="358"/>
                  </a:lnTo>
                  <a:lnTo>
                    <a:pt x="1704" y="347"/>
                  </a:lnTo>
                  <a:lnTo>
                    <a:pt x="1627" y="340"/>
                  </a:lnTo>
                  <a:lnTo>
                    <a:pt x="1549" y="338"/>
                  </a:lnTo>
                  <a:lnTo>
                    <a:pt x="1472" y="340"/>
                  </a:lnTo>
                  <a:lnTo>
                    <a:pt x="1396" y="348"/>
                  </a:lnTo>
                  <a:lnTo>
                    <a:pt x="1318" y="360"/>
                  </a:lnTo>
                  <a:lnTo>
                    <a:pt x="1243" y="378"/>
                  </a:lnTo>
                  <a:lnTo>
                    <a:pt x="1168" y="400"/>
                  </a:lnTo>
                  <a:lnTo>
                    <a:pt x="1095" y="427"/>
                  </a:lnTo>
                  <a:lnTo>
                    <a:pt x="1023" y="459"/>
                  </a:lnTo>
                  <a:lnTo>
                    <a:pt x="952" y="496"/>
                  </a:lnTo>
                  <a:lnTo>
                    <a:pt x="884" y="538"/>
                  </a:lnTo>
                  <a:lnTo>
                    <a:pt x="818" y="585"/>
                  </a:lnTo>
                  <a:lnTo>
                    <a:pt x="755" y="637"/>
                  </a:lnTo>
                  <a:lnTo>
                    <a:pt x="694" y="692"/>
                  </a:lnTo>
                  <a:lnTo>
                    <a:pt x="637" y="753"/>
                  </a:lnTo>
                  <a:lnTo>
                    <a:pt x="585" y="817"/>
                  </a:lnTo>
                  <a:lnTo>
                    <a:pt x="539" y="883"/>
                  </a:lnTo>
                  <a:lnTo>
                    <a:pt x="497" y="952"/>
                  </a:lnTo>
                  <a:lnTo>
                    <a:pt x="459" y="1022"/>
                  </a:lnTo>
                  <a:lnTo>
                    <a:pt x="427" y="1094"/>
                  </a:lnTo>
                  <a:lnTo>
                    <a:pt x="400" y="1168"/>
                  </a:lnTo>
                  <a:lnTo>
                    <a:pt x="378" y="1243"/>
                  </a:lnTo>
                  <a:lnTo>
                    <a:pt x="361" y="1319"/>
                  </a:lnTo>
                  <a:lnTo>
                    <a:pt x="348" y="1396"/>
                  </a:lnTo>
                  <a:lnTo>
                    <a:pt x="340" y="1473"/>
                  </a:lnTo>
                  <a:lnTo>
                    <a:pt x="338" y="1551"/>
                  </a:lnTo>
                  <a:lnTo>
                    <a:pt x="340" y="1628"/>
                  </a:lnTo>
                  <a:lnTo>
                    <a:pt x="348" y="1706"/>
                  </a:lnTo>
                  <a:lnTo>
                    <a:pt x="361" y="1782"/>
                  </a:lnTo>
                  <a:lnTo>
                    <a:pt x="378" y="1858"/>
                  </a:lnTo>
                  <a:lnTo>
                    <a:pt x="400" y="1933"/>
                  </a:lnTo>
                  <a:lnTo>
                    <a:pt x="427" y="2007"/>
                  </a:lnTo>
                  <a:lnTo>
                    <a:pt x="459" y="2079"/>
                  </a:lnTo>
                  <a:lnTo>
                    <a:pt x="497" y="2150"/>
                  </a:lnTo>
                  <a:lnTo>
                    <a:pt x="539" y="2218"/>
                  </a:lnTo>
                  <a:lnTo>
                    <a:pt x="585" y="2285"/>
                  </a:lnTo>
                  <a:lnTo>
                    <a:pt x="637" y="2348"/>
                  </a:lnTo>
                  <a:lnTo>
                    <a:pt x="694" y="2409"/>
                  </a:lnTo>
                  <a:lnTo>
                    <a:pt x="755" y="2465"/>
                  </a:lnTo>
                  <a:lnTo>
                    <a:pt x="819" y="2517"/>
                  </a:lnTo>
                  <a:lnTo>
                    <a:pt x="885" y="2565"/>
                  </a:lnTo>
                  <a:lnTo>
                    <a:pt x="954" y="2606"/>
                  </a:lnTo>
                  <a:lnTo>
                    <a:pt x="1025" y="2643"/>
                  </a:lnTo>
                  <a:lnTo>
                    <a:pt x="1097" y="2675"/>
                  </a:lnTo>
                  <a:lnTo>
                    <a:pt x="1171" y="2703"/>
                  </a:lnTo>
                  <a:lnTo>
                    <a:pt x="1246" y="2725"/>
                  </a:lnTo>
                  <a:lnTo>
                    <a:pt x="1322" y="2742"/>
                  </a:lnTo>
                  <a:lnTo>
                    <a:pt x="1400" y="2754"/>
                  </a:lnTo>
                  <a:lnTo>
                    <a:pt x="1477" y="2761"/>
                  </a:lnTo>
                  <a:lnTo>
                    <a:pt x="1555" y="2764"/>
                  </a:lnTo>
                  <a:lnTo>
                    <a:pt x="1632" y="2761"/>
                  </a:lnTo>
                  <a:lnTo>
                    <a:pt x="1711" y="2754"/>
                  </a:lnTo>
                  <a:lnTo>
                    <a:pt x="1787" y="2742"/>
                  </a:lnTo>
                  <a:lnTo>
                    <a:pt x="1863" y="2725"/>
                  </a:lnTo>
                  <a:lnTo>
                    <a:pt x="1938" y="2703"/>
                  </a:lnTo>
                  <a:lnTo>
                    <a:pt x="2012" y="2675"/>
                  </a:lnTo>
                  <a:lnTo>
                    <a:pt x="2085" y="2643"/>
                  </a:lnTo>
                  <a:lnTo>
                    <a:pt x="2156" y="2606"/>
                  </a:lnTo>
                  <a:lnTo>
                    <a:pt x="2224" y="2565"/>
                  </a:lnTo>
                  <a:lnTo>
                    <a:pt x="2291" y="2517"/>
                  </a:lnTo>
                  <a:lnTo>
                    <a:pt x="2354" y="2465"/>
                  </a:lnTo>
                  <a:lnTo>
                    <a:pt x="2415" y="2409"/>
                  </a:lnTo>
                  <a:lnTo>
                    <a:pt x="2472" y="2349"/>
                  </a:lnTo>
                  <a:lnTo>
                    <a:pt x="2524" y="2285"/>
                  </a:lnTo>
                  <a:lnTo>
                    <a:pt x="2570" y="2219"/>
                  </a:lnTo>
                  <a:lnTo>
                    <a:pt x="2612" y="2151"/>
                  </a:lnTo>
                  <a:lnTo>
                    <a:pt x="2650" y="2081"/>
                  </a:lnTo>
                  <a:lnTo>
                    <a:pt x="2681" y="2010"/>
                  </a:lnTo>
                  <a:lnTo>
                    <a:pt x="2709" y="1936"/>
                  </a:lnTo>
                  <a:lnTo>
                    <a:pt x="2731" y="1862"/>
                  </a:lnTo>
                  <a:lnTo>
                    <a:pt x="2748" y="1786"/>
                  </a:lnTo>
                  <a:lnTo>
                    <a:pt x="2762" y="1710"/>
                  </a:lnTo>
                  <a:lnTo>
                    <a:pt x="2769" y="1633"/>
                  </a:lnTo>
                  <a:lnTo>
                    <a:pt x="2772" y="1556"/>
                  </a:lnTo>
                  <a:lnTo>
                    <a:pt x="2770" y="1479"/>
                  </a:lnTo>
                  <a:lnTo>
                    <a:pt x="2763" y="1402"/>
                  </a:lnTo>
                  <a:lnTo>
                    <a:pt x="2750" y="1326"/>
                  </a:lnTo>
                  <a:lnTo>
                    <a:pt x="2734" y="1250"/>
                  </a:lnTo>
                  <a:lnTo>
                    <a:pt x="2712" y="1175"/>
                  </a:lnTo>
                  <a:lnTo>
                    <a:pt x="2685" y="1102"/>
                  </a:lnTo>
                  <a:lnTo>
                    <a:pt x="2654" y="1030"/>
                  </a:lnTo>
                  <a:lnTo>
                    <a:pt x="2904" y="780"/>
                  </a:lnTo>
                  <a:lnTo>
                    <a:pt x="2947" y="858"/>
                  </a:lnTo>
                  <a:lnTo>
                    <a:pt x="2983" y="938"/>
                  </a:lnTo>
                  <a:lnTo>
                    <a:pt x="3016" y="1019"/>
                  </a:lnTo>
                  <a:lnTo>
                    <a:pt x="3043" y="1102"/>
                  </a:lnTo>
                  <a:lnTo>
                    <a:pt x="3067" y="1186"/>
                  </a:lnTo>
                  <a:lnTo>
                    <a:pt x="3084" y="1271"/>
                  </a:lnTo>
                  <a:lnTo>
                    <a:pt x="3097" y="1356"/>
                  </a:lnTo>
                  <a:lnTo>
                    <a:pt x="3106" y="1444"/>
                  </a:lnTo>
                  <a:lnTo>
                    <a:pt x="3109" y="1530"/>
                  </a:lnTo>
                  <a:lnTo>
                    <a:pt x="3108" y="1616"/>
                  </a:lnTo>
                  <a:lnTo>
                    <a:pt x="3102" y="1702"/>
                  </a:lnTo>
                  <a:lnTo>
                    <a:pt x="3091" y="1788"/>
                  </a:lnTo>
                  <a:lnTo>
                    <a:pt x="3076" y="1873"/>
                  </a:lnTo>
                  <a:lnTo>
                    <a:pt x="3055" y="1959"/>
                  </a:lnTo>
                  <a:lnTo>
                    <a:pt x="3030" y="2042"/>
                  </a:lnTo>
                  <a:lnTo>
                    <a:pt x="2999" y="2125"/>
                  </a:lnTo>
                  <a:lnTo>
                    <a:pt x="2965" y="2205"/>
                  </a:lnTo>
                  <a:lnTo>
                    <a:pt x="2925" y="2284"/>
                  </a:lnTo>
                  <a:lnTo>
                    <a:pt x="2881" y="2362"/>
                  </a:lnTo>
                  <a:lnTo>
                    <a:pt x="2831" y="2437"/>
                  </a:lnTo>
                  <a:lnTo>
                    <a:pt x="2777" y="2509"/>
                  </a:lnTo>
                  <a:lnTo>
                    <a:pt x="2718" y="2580"/>
                  </a:lnTo>
                  <a:lnTo>
                    <a:pt x="2654" y="2647"/>
                  </a:lnTo>
                  <a:lnTo>
                    <a:pt x="2585" y="2712"/>
                  </a:lnTo>
                  <a:lnTo>
                    <a:pt x="2514" y="2771"/>
                  </a:lnTo>
                  <a:lnTo>
                    <a:pt x="2439" y="2826"/>
                  </a:lnTo>
                  <a:lnTo>
                    <a:pt x="2362" y="2877"/>
                  </a:lnTo>
                  <a:lnTo>
                    <a:pt x="2283" y="2921"/>
                  </a:lnTo>
                  <a:lnTo>
                    <a:pt x="2202" y="2961"/>
                  </a:lnTo>
                  <a:lnTo>
                    <a:pt x="2119" y="2996"/>
                  </a:lnTo>
                  <a:lnTo>
                    <a:pt x="2035" y="3026"/>
                  </a:lnTo>
                  <a:lnTo>
                    <a:pt x="1949" y="3051"/>
                  </a:lnTo>
                  <a:lnTo>
                    <a:pt x="1863" y="3070"/>
                  </a:lnTo>
                  <a:lnTo>
                    <a:pt x="1776" y="3086"/>
                  </a:lnTo>
                  <a:lnTo>
                    <a:pt x="1687" y="3096"/>
                  </a:lnTo>
                  <a:lnTo>
                    <a:pt x="1599" y="3101"/>
                  </a:lnTo>
                  <a:lnTo>
                    <a:pt x="1510" y="3101"/>
                  </a:lnTo>
                  <a:lnTo>
                    <a:pt x="1422" y="3096"/>
                  </a:lnTo>
                  <a:lnTo>
                    <a:pt x="1335" y="3086"/>
                  </a:lnTo>
                  <a:lnTo>
                    <a:pt x="1247" y="3070"/>
                  </a:lnTo>
                  <a:lnTo>
                    <a:pt x="1161" y="3051"/>
                  </a:lnTo>
                  <a:lnTo>
                    <a:pt x="1074" y="3026"/>
                  </a:lnTo>
                  <a:lnTo>
                    <a:pt x="990" y="2996"/>
                  </a:lnTo>
                  <a:lnTo>
                    <a:pt x="908" y="2961"/>
                  </a:lnTo>
                  <a:lnTo>
                    <a:pt x="826" y="2921"/>
                  </a:lnTo>
                  <a:lnTo>
                    <a:pt x="747" y="2877"/>
                  </a:lnTo>
                  <a:lnTo>
                    <a:pt x="671" y="2826"/>
                  </a:lnTo>
                  <a:lnTo>
                    <a:pt x="596" y="2771"/>
                  </a:lnTo>
                  <a:lnTo>
                    <a:pt x="523" y="2712"/>
                  </a:lnTo>
                  <a:lnTo>
                    <a:pt x="455" y="2647"/>
                  </a:lnTo>
                  <a:lnTo>
                    <a:pt x="390" y="2578"/>
                  </a:lnTo>
                  <a:lnTo>
                    <a:pt x="330" y="2507"/>
                  </a:lnTo>
                  <a:lnTo>
                    <a:pt x="274" y="2432"/>
                  </a:lnTo>
                  <a:lnTo>
                    <a:pt x="225" y="2356"/>
                  </a:lnTo>
                  <a:lnTo>
                    <a:pt x="180" y="2277"/>
                  </a:lnTo>
                  <a:lnTo>
                    <a:pt x="140" y="2196"/>
                  </a:lnTo>
                  <a:lnTo>
                    <a:pt x="105" y="2114"/>
                  </a:lnTo>
                  <a:lnTo>
                    <a:pt x="75" y="2029"/>
                  </a:lnTo>
                  <a:lnTo>
                    <a:pt x="50" y="1944"/>
                  </a:lnTo>
                  <a:lnTo>
                    <a:pt x="29" y="1858"/>
                  </a:lnTo>
                  <a:lnTo>
                    <a:pt x="15" y="1771"/>
                  </a:lnTo>
                  <a:lnTo>
                    <a:pt x="5" y="1683"/>
                  </a:lnTo>
                  <a:lnTo>
                    <a:pt x="0" y="1595"/>
                  </a:lnTo>
                  <a:lnTo>
                    <a:pt x="0" y="1506"/>
                  </a:lnTo>
                  <a:lnTo>
                    <a:pt x="5" y="1418"/>
                  </a:lnTo>
                  <a:lnTo>
                    <a:pt x="15" y="1331"/>
                  </a:lnTo>
                  <a:lnTo>
                    <a:pt x="29" y="1244"/>
                  </a:lnTo>
                  <a:lnTo>
                    <a:pt x="50" y="1157"/>
                  </a:lnTo>
                  <a:lnTo>
                    <a:pt x="75" y="1072"/>
                  </a:lnTo>
                  <a:lnTo>
                    <a:pt x="105" y="987"/>
                  </a:lnTo>
                  <a:lnTo>
                    <a:pt x="140" y="905"/>
                  </a:lnTo>
                  <a:lnTo>
                    <a:pt x="180" y="824"/>
                  </a:lnTo>
                  <a:lnTo>
                    <a:pt x="225" y="745"/>
                  </a:lnTo>
                  <a:lnTo>
                    <a:pt x="274" y="668"/>
                  </a:lnTo>
                  <a:lnTo>
                    <a:pt x="330" y="594"/>
                  </a:lnTo>
                  <a:lnTo>
                    <a:pt x="390" y="522"/>
                  </a:lnTo>
                  <a:lnTo>
                    <a:pt x="455" y="453"/>
                  </a:lnTo>
                  <a:lnTo>
                    <a:pt x="522" y="390"/>
                  </a:lnTo>
                  <a:lnTo>
                    <a:pt x="593" y="332"/>
                  </a:lnTo>
                  <a:lnTo>
                    <a:pt x="666" y="277"/>
                  </a:lnTo>
                  <a:lnTo>
                    <a:pt x="741" y="228"/>
                  </a:lnTo>
                  <a:lnTo>
                    <a:pt x="818" y="184"/>
                  </a:lnTo>
                  <a:lnTo>
                    <a:pt x="899" y="144"/>
                  </a:lnTo>
                  <a:lnTo>
                    <a:pt x="979" y="110"/>
                  </a:lnTo>
                  <a:lnTo>
                    <a:pt x="1061" y="79"/>
                  </a:lnTo>
                  <a:lnTo>
                    <a:pt x="1145" y="54"/>
                  </a:lnTo>
                  <a:lnTo>
                    <a:pt x="1230" y="34"/>
                  </a:lnTo>
                  <a:lnTo>
                    <a:pt x="1316" y="18"/>
                  </a:lnTo>
                  <a:lnTo>
                    <a:pt x="1402" y="7"/>
                  </a:lnTo>
                  <a:lnTo>
                    <a:pt x="1489" y="1"/>
                  </a:lnTo>
                  <a:lnTo>
                    <a:pt x="15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7" name="Group 56">
            <a:extLst>
              <a:ext uri="{FF2B5EF4-FFF2-40B4-BE49-F238E27FC236}">
                <a16:creationId xmlns:a16="http://schemas.microsoft.com/office/drawing/2014/main" id="{4F7552FF-92A5-424E-A33A-CF378ACC27DA}"/>
              </a:ext>
            </a:extLst>
          </p:cNvPr>
          <p:cNvGrpSpPr/>
          <p:nvPr/>
        </p:nvGrpSpPr>
        <p:grpSpPr>
          <a:xfrm>
            <a:off x="10351924" y="3030151"/>
            <a:ext cx="253693" cy="309068"/>
            <a:chOff x="3900488" y="3781426"/>
            <a:chExt cx="312737" cy="381000"/>
          </a:xfrm>
          <a:solidFill>
            <a:schemeClr val="tx1"/>
          </a:solidFill>
        </p:grpSpPr>
        <p:sp>
          <p:nvSpPr>
            <p:cNvPr id="58" name="Freeform 408">
              <a:extLst>
                <a:ext uri="{FF2B5EF4-FFF2-40B4-BE49-F238E27FC236}">
                  <a16:creationId xmlns:a16="http://schemas.microsoft.com/office/drawing/2014/main" id="{699B5443-EB46-449D-AFB7-B57568E9843E}"/>
                </a:ext>
              </a:extLst>
            </p:cNvPr>
            <p:cNvSpPr>
              <a:spLocks/>
            </p:cNvSpPr>
            <p:nvPr/>
          </p:nvSpPr>
          <p:spPr bwMode="auto">
            <a:xfrm>
              <a:off x="3911600" y="3975101"/>
              <a:ext cx="39687" cy="26988"/>
            </a:xfrm>
            <a:custGeom>
              <a:avLst/>
              <a:gdLst>
                <a:gd name="T0" fmla="*/ 279 w 353"/>
                <a:gd name="T1" fmla="*/ 0 h 227"/>
                <a:gd name="T2" fmla="*/ 296 w 353"/>
                <a:gd name="T3" fmla="*/ 1 h 227"/>
                <a:gd name="T4" fmla="*/ 312 w 353"/>
                <a:gd name="T5" fmla="*/ 6 h 227"/>
                <a:gd name="T6" fmla="*/ 328 w 353"/>
                <a:gd name="T7" fmla="*/ 15 h 227"/>
                <a:gd name="T8" fmla="*/ 340 w 353"/>
                <a:gd name="T9" fmla="*/ 28 h 227"/>
                <a:gd name="T10" fmla="*/ 349 w 353"/>
                <a:gd name="T11" fmla="*/ 43 h 227"/>
                <a:gd name="T12" fmla="*/ 353 w 353"/>
                <a:gd name="T13" fmla="*/ 60 h 227"/>
                <a:gd name="T14" fmla="*/ 353 w 353"/>
                <a:gd name="T15" fmla="*/ 78 h 227"/>
                <a:gd name="T16" fmla="*/ 348 w 353"/>
                <a:gd name="T17" fmla="*/ 95 h 227"/>
                <a:gd name="T18" fmla="*/ 339 w 353"/>
                <a:gd name="T19" fmla="*/ 110 h 227"/>
                <a:gd name="T20" fmla="*/ 327 w 353"/>
                <a:gd name="T21" fmla="*/ 122 h 227"/>
                <a:gd name="T22" fmla="*/ 310 w 353"/>
                <a:gd name="T23" fmla="*/ 131 h 227"/>
                <a:gd name="T24" fmla="*/ 93 w 353"/>
                <a:gd name="T25" fmla="*/ 222 h 227"/>
                <a:gd name="T26" fmla="*/ 76 w 353"/>
                <a:gd name="T27" fmla="*/ 227 h 227"/>
                <a:gd name="T28" fmla="*/ 59 w 353"/>
                <a:gd name="T29" fmla="*/ 226 h 227"/>
                <a:gd name="T30" fmla="*/ 42 w 353"/>
                <a:gd name="T31" fmla="*/ 221 h 227"/>
                <a:gd name="T32" fmla="*/ 27 w 353"/>
                <a:gd name="T33" fmla="*/ 212 h 227"/>
                <a:gd name="T34" fmla="*/ 15 w 353"/>
                <a:gd name="T35" fmla="*/ 199 h 227"/>
                <a:gd name="T36" fmla="*/ 5 w 353"/>
                <a:gd name="T37" fmla="*/ 184 h 227"/>
                <a:gd name="T38" fmla="*/ 0 w 353"/>
                <a:gd name="T39" fmla="*/ 165 h 227"/>
                <a:gd name="T40" fmla="*/ 0 w 353"/>
                <a:gd name="T41" fmla="*/ 147 h 227"/>
                <a:gd name="T42" fmla="*/ 4 w 353"/>
                <a:gd name="T43" fmla="*/ 130 h 227"/>
                <a:gd name="T44" fmla="*/ 13 w 353"/>
                <a:gd name="T45" fmla="*/ 116 h 227"/>
                <a:gd name="T46" fmla="*/ 27 w 353"/>
                <a:gd name="T47" fmla="*/ 104 h 227"/>
                <a:gd name="T48" fmla="*/ 44 w 353"/>
                <a:gd name="T49" fmla="*/ 95 h 227"/>
                <a:gd name="T50" fmla="*/ 261 w 353"/>
                <a:gd name="T51" fmla="*/ 5 h 227"/>
                <a:gd name="T52" fmla="*/ 279 w 353"/>
                <a:gd name="T5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3" h="227">
                  <a:moveTo>
                    <a:pt x="279" y="0"/>
                  </a:moveTo>
                  <a:lnTo>
                    <a:pt x="296" y="1"/>
                  </a:lnTo>
                  <a:lnTo>
                    <a:pt x="312" y="6"/>
                  </a:lnTo>
                  <a:lnTo>
                    <a:pt x="328" y="15"/>
                  </a:lnTo>
                  <a:lnTo>
                    <a:pt x="340" y="28"/>
                  </a:lnTo>
                  <a:lnTo>
                    <a:pt x="349" y="43"/>
                  </a:lnTo>
                  <a:lnTo>
                    <a:pt x="353" y="60"/>
                  </a:lnTo>
                  <a:lnTo>
                    <a:pt x="353" y="78"/>
                  </a:lnTo>
                  <a:lnTo>
                    <a:pt x="348" y="95"/>
                  </a:lnTo>
                  <a:lnTo>
                    <a:pt x="339" y="110"/>
                  </a:lnTo>
                  <a:lnTo>
                    <a:pt x="327" y="122"/>
                  </a:lnTo>
                  <a:lnTo>
                    <a:pt x="310" y="131"/>
                  </a:lnTo>
                  <a:lnTo>
                    <a:pt x="93" y="222"/>
                  </a:lnTo>
                  <a:lnTo>
                    <a:pt x="76" y="227"/>
                  </a:lnTo>
                  <a:lnTo>
                    <a:pt x="59" y="226"/>
                  </a:lnTo>
                  <a:lnTo>
                    <a:pt x="42" y="221"/>
                  </a:lnTo>
                  <a:lnTo>
                    <a:pt x="27" y="212"/>
                  </a:lnTo>
                  <a:lnTo>
                    <a:pt x="15" y="199"/>
                  </a:lnTo>
                  <a:lnTo>
                    <a:pt x="5" y="184"/>
                  </a:lnTo>
                  <a:lnTo>
                    <a:pt x="0" y="165"/>
                  </a:lnTo>
                  <a:lnTo>
                    <a:pt x="0" y="147"/>
                  </a:lnTo>
                  <a:lnTo>
                    <a:pt x="4" y="130"/>
                  </a:lnTo>
                  <a:lnTo>
                    <a:pt x="13" y="116"/>
                  </a:lnTo>
                  <a:lnTo>
                    <a:pt x="27" y="104"/>
                  </a:lnTo>
                  <a:lnTo>
                    <a:pt x="44" y="95"/>
                  </a:lnTo>
                  <a:lnTo>
                    <a:pt x="261" y="5"/>
                  </a:lnTo>
                  <a:lnTo>
                    <a:pt x="2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409">
              <a:extLst>
                <a:ext uri="{FF2B5EF4-FFF2-40B4-BE49-F238E27FC236}">
                  <a16:creationId xmlns:a16="http://schemas.microsoft.com/office/drawing/2014/main" id="{D981F7AA-AD79-4306-984F-DA3123F8D586}"/>
                </a:ext>
              </a:extLst>
            </p:cNvPr>
            <p:cNvSpPr>
              <a:spLocks/>
            </p:cNvSpPr>
            <p:nvPr/>
          </p:nvSpPr>
          <p:spPr bwMode="auto">
            <a:xfrm>
              <a:off x="4160838" y="3871913"/>
              <a:ext cx="39687" cy="25400"/>
            </a:xfrm>
            <a:custGeom>
              <a:avLst/>
              <a:gdLst>
                <a:gd name="T0" fmla="*/ 278 w 353"/>
                <a:gd name="T1" fmla="*/ 0 h 227"/>
                <a:gd name="T2" fmla="*/ 295 w 353"/>
                <a:gd name="T3" fmla="*/ 1 h 227"/>
                <a:gd name="T4" fmla="*/ 312 w 353"/>
                <a:gd name="T5" fmla="*/ 6 h 227"/>
                <a:gd name="T6" fmla="*/ 326 w 353"/>
                <a:gd name="T7" fmla="*/ 16 h 227"/>
                <a:gd name="T8" fmla="*/ 339 w 353"/>
                <a:gd name="T9" fmla="*/ 28 h 227"/>
                <a:gd name="T10" fmla="*/ 348 w 353"/>
                <a:gd name="T11" fmla="*/ 43 h 227"/>
                <a:gd name="T12" fmla="*/ 353 w 353"/>
                <a:gd name="T13" fmla="*/ 61 h 227"/>
                <a:gd name="T14" fmla="*/ 353 w 353"/>
                <a:gd name="T15" fmla="*/ 78 h 227"/>
                <a:gd name="T16" fmla="*/ 347 w 353"/>
                <a:gd name="T17" fmla="*/ 96 h 227"/>
                <a:gd name="T18" fmla="*/ 338 w 353"/>
                <a:gd name="T19" fmla="*/ 110 h 227"/>
                <a:gd name="T20" fmla="*/ 325 w 353"/>
                <a:gd name="T21" fmla="*/ 122 h 227"/>
                <a:gd name="T22" fmla="*/ 310 w 353"/>
                <a:gd name="T23" fmla="*/ 132 h 227"/>
                <a:gd name="T24" fmla="*/ 93 w 353"/>
                <a:gd name="T25" fmla="*/ 222 h 227"/>
                <a:gd name="T26" fmla="*/ 75 w 353"/>
                <a:gd name="T27" fmla="*/ 227 h 227"/>
                <a:gd name="T28" fmla="*/ 58 w 353"/>
                <a:gd name="T29" fmla="*/ 226 h 227"/>
                <a:gd name="T30" fmla="*/ 40 w 353"/>
                <a:gd name="T31" fmla="*/ 221 h 227"/>
                <a:gd name="T32" fmla="*/ 26 w 353"/>
                <a:gd name="T33" fmla="*/ 212 h 227"/>
                <a:gd name="T34" fmla="*/ 14 w 353"/>
                <a:gd name="T35" fmla="*/ 199 h 227"/>
                <a:gd name="T36" fmla="*/ 5 w 353"/>
                <a:gd name="T37" fmla="*/ 184 h 227"/>
                <a:gd name="T38" fmla="*/ 0 w 353"/>
                <a:gd name="T39" fmla="*/ 165 h 227"/>
                <a:gd name="T40" fmla="*/ 0 w 353"/>
                <a:gd name="T41" fmla="*/ 147 h 227"/>
                <a:gd name="T42" fmla="*/ 4 w 353"/>
                <a:gd name="T43" fmla="*/ 131 h 227"/>
                <a:gd name="T44" fmla="*/ 13 w 353"/>
                <a:gd name="T45" fmla="*/ 115 h 227"/>
                <a:gd name="T46" fmla="*/ 26 w 353"/>
                <a:gd name="T47" fmla="*/ 104 h 227"/>
                <a:gd name="T48" fmla="*/ 43 w 353"/>
                <a:gd name="T49" fmla="*/ 96 h 227"/>
                <a:gd name="T50" fmla="*/ 260 w 353"/>
                <a:gd name="T51" fmla="*/ 5 h 227"/>
                <a:gd name="T52" fmla="*/ 278 w 353"/>
                <a:gd name="T5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3" h="227">
                  <a:moveTo>
                    <a:pt x="278" y="0"/>
                  </a:moveTo>
                  <a:lnTo>
                    <a:pt x="295" y="1"/>
                  </a:lnTo>
                  <a:lnTo>
                    <a:pt x="312" y="6"/>
                  </a:lnTo>
                  <a:lnTo>
                    <a:pt x="326" y="16"/>
                  </a:lnTo>
                  <a:lnTo>
                    <a:pt x="339" y="28"/>
                  </a:lnTo>
                  <a:lnTo>
                    <a:pt x="348" y="43"/>
                  </a:lnTo>
                  <a:lnTo>
                    <a:pt x="353" y="61"/>
                  </a:lnTo>
                  <a:lnTo>
                    <a:pt x="353" y="78"/>
                  </a:lnTo>
                  <a:lnTo>
                    <a:pt x="347" y="96"/>
                  </a:lnTo>
                  <a:lnTo>
                    <a:pt x="338" y="110"/>
                  </a:lnTo>
                  <a:lnTo>
                    <a:pt x="325" y="122"/>
                  </a:lnTo>
                  <a:lnTo>
                    <a:pt x="310" y="132"/>
                  </a:lnTo>
                  <a:lnTo>
                    <a:pt x="93" y="222"/>
                  </a:lnTo>
                  <a:lnTo>
                    <a:pt x="75" y="227"/>
                  </a:lnTo>
                  <a:lnTo>
                    <a:pt x="58" y="226"/>
                  </a:lnTo>
                  <a:lnTo>
                    <a:pt x="40" y="221"/>
                  </a:lnTo>
                  <a:lnTo>
                    <a:pt x="26" y="212"/>
                  </a:lnTo>
                  <a:lnTo>
                    <a:pt x="14" y="199"/>
                  </a:lnTo>
                  <a:lnTo>
                    <a:pt x="5" y="184"/>
                  </a:lnTo>
                  <a:lnTo>
                    <a:pt x="0" y="165"/>
                  </a:lnTo>
                  <a:lnTo>
                    <a:pt x="0" y="147"/>
                  </a:lnTo>
                  <a:lnTo>
                    <a:pt x="4" y="131"/>
                  </a:lnTo>
                  <a:lnTo>
                    <a:pt x="13" y="115"/>
                  </a:lnTo>
                  <a:lnTo>
                    <a:pt x="26" y="104"/>
                  </a:lnTo>
                  <a:lnTo>
                    <a:pt x="43" y="96"/>
                  </a:lnTo>
                  <a:lnTo>
                    <a:pt x="260" y="5"/>
                  </a:lnTo>
                  <a:lnTo>
                    <a:pt x="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410">
              <a:extLst>
                <a:ext uri="{FF2B5EF4-FFF2-40B4-BE49-F238E27FC236}">
                  <a16:creationId xmlns:a16="http://schemas.microsoft.com/office/drawing/2014/main" id="{9F7ADCAA-F283-4F73-A801-A22A4FC8256C}"/>
                </a:ext>
              </a:extLst>
            </p:cNvPr>
            <p:cNvSpPr>
              <a:spLocks/>
            </p:cNvSpPr>
            <p:nvPr/>
          </p:nvSpPr>
          <p:spPr bwMode="auto">
            <a:xfrm>
              <a:off x="3900488" y="3929063"/>
              <a:ext cx="41275" cy="15875"/>
            </a:xfrm>
            <a:custGeom>
              <a:avLst/>
              <a:gdLst>
                <a:gd name="T0" fmla="*/ 70 w 371"/>
                <a:gd name="T1" fmla="*/ 0 h 137"/>
                <a:gd name="T2" fmla="*/ 305 w 371"/>
                <a:gd name="T3" fmla="*/ 0 h 137"/>
                <a:gd name="T4" fmla="*/ 322 w 371"/>
                <a:gd name="T5" fmla="*/ 2 h 137"/>
                <a:gd name="T6" fmla="*/ 339 w 371"/>
                <a:gd name="T7" fmla="*/ 9 h 137"/>
                <a:gd name="T8" fmla="*/ 352 w 371"/>
                <a:gd name="T9" fmla="*/ 21 h 137"/>
                <a:gd name="T10" fmla="*/ 362 w 371"/>
                <a:gd name="T11" fmla="*/ 35 h 137"/>
                <a:gd name="T12" fmla="*/ 369 w 371"/>
                <a:gd name="T13" fmla="*/ 52 h 137"/>
                <a:gd name="T14" fmla="*/ 371 w 371"/>
                <a:gd name="T15" fmla="*/ 70 h 137"/>
                <a:gd name="T16" fmla="*/ 369 w 371"/>
                <a:gd name="T17" fmla="*/ 87 h 137"/>
                <a:gd name="T18" fmla="*/ 362 w 371"/>
                <a:gd name="T19" fmla="*/ 104 h 137"/>
                <a:gd name="T20" fmla="*/ 351 w 371"/>
                <a:gd name="T21" fmla="*/ 117 h 137"/>
                <a:gd name="T22" fmla="*/ 337 w 371"/>
                <a:gd name="T23" fmla="*/ 127 h 137"/>
                <a:gd name="T24" fmla="*/ 320 w 371"/>
                <a:gd name="T25" fmla="*/ 134 h 137"/>
                <a:gd name="T26" fmla="*/ 302 w 371"/>
                <a:gd name="T27" fmla="*/ 137 h 137"/>
                <a:gd name="T28" fmla="*/ 66 w 371"/>
                <a:gd name="T29" fmla="*/ 137 h 137"/>
                <a:gd name="T30" fmla="*/ 49 w 371"/>
                <a:gd name="T31" fmla="*/ 134 h 137"/>
                <a:gd name="T32" fmla="*/ 33 w 371"/>
                <a:gd name="T33" fmla="*/ 126 h 137"/>
                <a:gd name="T34" fmla="*/ 19 w 371"/>
                <a:gd name="T35" fmla="*/ 115 h 137"/>
                <a:gd name="T36" fmla="*/ 9 w 371"/>
                <a:gd name="T37" fmla="*/ 102 h 137"/>
                <a:gd name="T38" fmla="*/ 3 w 371"/>
                <a:gd name="T39" fmla="*/ 84 h 137"/>
                <a:gd name="T40" fmla="*/ 0 w 371"/>
                <a:gd name="T41" fmla="*/ 67 h 137"/>
                <a:gd name="T42" fmla="*/ 3 w 371"/>
                <a:gd name="T43" fmla="*/ 47 h 137"/>
                <a:gd name="T44" fmla="*/ 9 w 371"/>
                <a:gd name="T45" fmla="*/ 31 h 137"/>
                <a:gd name="T46" fmla="*/ 20 w 371"/>
                <a:gd name="T47" fmla="*/ 18 h 137"/>
                <a:gd name="T48" fmla="*/ 34 w 371"/>
                <a:gd name="T49" fmla="*/ 7 h 137"/>
                <a:gd name="T50" fmla="*/ 51 w 371"/>
                <a:gd name="T51" fmla="*/ 1 h 137"/>
                <a:gd name="T52" fmla="*/ 70 w 371"/>
                <a:gd name="T5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1" h="137">
                  <a:moveTo>
                    <a:pt x="70" y="0"/>
                  </a:moveTo>
                  <a:lnTo>
                    <a:pt x="305" y="0"/>
                  </a:lnTo>
                  <a:lnTo>
                    <a:pt x="322" y="2"/>
                  </a:lnTo>
                  <a:lnTo>
                    <a:pt x="339" y="9"/>
                  </a:lnTo>
                  <a:lnTo>
                    <a:pt x="352" y="21"/>
                  </a:lnTo>
                  <a:lnTo>
                    <a:pt x="362" y="35"/>
                  </a:lnTo>
                  <a:lnTo>
                    <a:pt x="369" y="52"/>
                  </a:lnTo>
                  <a:lnTo>
                    <a:pt x="371" y="70"/>
                  </a:lnTo>
                  <a:lnTo>
                    <a:pt x="369" y="87"/>
                  </a:lnTo>
                  <a:lnTo>
                    <a:pt x="362" y="104"/>
                  </a:lnTo>
                  <a:lnTo>
                    <a:pt x="351" y="117"/>
                  </a:lnTo>
                  <a:lnTo>
                    <a:pt x="337" y="127"/>
                  </a:lnTo>
                  <a:lnTo>
                    <a:pt x="320" y="134"/>
                  </a:lnTo>
                  <a:lnTo>
                    <a:pt x="302" y="137"/>
                  </a:lnTo>
                  <a:lnTo>
                    <a:pt x="66" y="137"/>
                  </a:lnTo>
                  <a:lnTo>
                    <a:pt x="49" y="134"/>
                  </a:lnTo>
                  <a:lnTo>
                    <a:pt x="33" y="126"/>
                  </a:lnTo>
                  <a:lnTo>
                    <a:pt x="19" y="115"/>
                  </a:lnTo>
                  <a:lnTo>
                    <a:pt x="9" y="102"/>
                  </a:lnTo>
                  <a:lnTo>
                    <a:pt x="3" y="84"/>
                  </a:lnTo>
                  <a:lnTo>
                    <a:pt x="0" y="67"/>
                  </a:lnTo>
                  <a:lnTo>
                    <a:pt x="3" y="47"/>
                  </a:lnTo>
                  <a:lnTo>
                    <a:pt x="9" y="31"/>
                  </a:lnTo>
                  <a:lnTo>
                    <a:pt x="20" y="18"/>
                  </a:lnTo>
                  <a:lnTo>
                    <a:pt x="34" y="7"/>
                  </a:lnTo>
                  <a:lnTo>
                    <a:pt x="51" y="1"/>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411">
              <a:extLst>
                <a:ext uri="{FF2B5EF4-FFF2-40B4-BE49-F238E27FC236}">
                  <a16:creationId xmlns:a16="http://schemas.microsoft.com/office/drawing/2014/main" id="{C7EFEEC9-E17F-47C2-B92E-5325B23E9D16}"/>
                </a:ext>
              </a:extLst>
            </p:cNvPr>
            <p:cNvSpPr>
              <a:spLocks/>
            </p:cNvSpPr>
            <p:nvPr/>
          </p:nvSpPr>
          <p:spPr bwMode="auto">
            <a:xfrm>
              <a:off x="4170363" y="3929063"/>
              <a:ext cx="42862" cy="15875"/>
            </a:xfrm>
            <a:custGeom>
              <a:avLst/>
              <a:gdLst>
                <a:gd name="T0" fmla="*/ 70 w 372"/>
                <a:gd name="T1" fmla="*/ 0 h 137"/>
                <a:gd name="T2" fmla="*/ 305 w 372"/>
                <a:gd name="T3" fmla="*/ 0 h 137"/>
                <a:gd name="T4" fmla="*/ 324 w 372"/>
                <a:gd name="T5" fmla="*/ 2 h 137"/>
                <a:gd name="T6" fmla="*/ 339 w 372"/>
                <a:gd name="T7" fmla="*/ 9 h 137"/>
                <a:gd name="T8" fmla="*/ 353 w 372"/>
                <a:gd name="T9" fmla="*/ 21 h 137"/>
                <a:gd name="T10" fmla="*/ 363 w 372"/>
                <a:gd name="T11" fmla="*/ 35 h 137"/>
                <a:gd name="T12" fmla="*/ 370 w 372"/>
                <a:gd name="T13" fmla="*/ 52 h 137"/>
                <a:gd name="T14" fmla="*/ 372 w 372"/>
                <a:gd name="T15" fmla="*/ 70 h 137"/>
                <a:gd name="T16" fmla="*/ 370 w 372"/>
                <a:gd name="T17" fmla="*/ 87 h 137"/>
                <a:gd name="T18" fmla="*/ 363 w 372"/>
                <a:gd name="T19" fmla="*/ 104 h 137"/>
                <a:gd name="T20" fmla="*/ 351 w 372"/>
                <a:gd name="T21" fmla="*/ 117 h 137"/>
                <a:gd name="T22" fmla="*/ 337 w 372"/>
                <a:gd name="T23" fmla="*/ 127 h 137"/>
                <a:gd name="T24" fmla="*/ 321 w 372"/>
                <a:gd name="T25" fmla="*/ 134 h 137"/>
                <a:gd name="T26" fmla="*/ 302 w 372"/>
                <a:gd name="T27" fmla="*/ 137 h 137"/>
                <a:gd name="T28" fmla="*/ 67 w 372"/>
                <a:gd name="T29" fmla="*/ 137 h 137"/>
                <a:gd name="T30" fmla="*/ 50 w 372"/>
                <a:gd name="T31" fmla="*/ 134 h 137"/>
                <a:gd name="T32" fmla="*/ 33 w 372"/>
                <a:gd name="T33" fmla="*/ 126 h 137"/>
                <a:gd name="T34" fmla="*/ 20 w 372"/>
                <a:gd name="T35" fmla="*/ 115 h 137"/>
                <a:gd name="T36" fmla="*/ 10 w 372"/>
                <a:gd name="T37" fmla="*/ 102 h 137"/>
                <a:gd name="T38" fmla="*/ 4 w 372"/>
                <a:gd name="T39" fmla="*/ 84 h 137"/>
                <a:gd name="T40" fmla="*/ 0 w 372"/>
                <a:gd name="T41" fmla="*/ 67 h 137"/>
                <a:gd name="T42" fmla="*/ 4 w 372"/>
                <a:gd name="T43" fmla="*/ 47 h 137"/>
                <a:gd name="T44" fmla="*/ 10 w 372"/>
                <a:gd name="T45" fmla="*/ 31 h 137"/>
                <a:gd name="T46" fmla="*/ 21 w 372"/>
                <a:gd name="T47" fmla="*/ 18 h 137"/>
                <a:gd name="T48" fmla="*/ 34 w 372"/>
                <a:gd name="T49" fmla="*/ 7 h 137"/>
                <a:gd name="T50" fmla="*/ 52 w 372"/>
                <a:gd name="T51" fmla="*/ 1 h 137"/>
                <a:gd name="T52" fmla="*/ 70 w 372"/>
                <a:gd name="T5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2" h="137">
                  <a:moveTo>
                    <a:pt x="70" y="0"/>
                  </a:moveTo>
                  <a:lnTo>
                    <a:pt x="305" y="0"/>
                  </a:lnTo>
                  <a:lnTo>
                    <a:pt x="324" y="2"/>
                  </a:lnTo>
                  <a:lnTo>
                    <a:pt x="339" y="9"/>
                  </a:lnTo>
                  <a:lnTo>
                    <a:pt x="353" y="21"/>
                  </a:lnTo>
                  <a:lnTo>
                    <a:pt x="363" y="35"/>
                  </a:lnTo>
                  <a:lnTo>
                    <a:pt x="370" y="52"/>
                  </a:lnTo>
                  <a:lnTo>
                    <a:pt x="372" y="70"/>
                  </a:lnTo>
                  <a:lnTo>
                    <a:pt x="370" y="87"/>
                  </a:lnTo>
                  <a:lnTo>
                    <a:pt x="363" y="104"/>
                  </a:lnTo>
                  <a:lnTo>
                    <a:pt x="351" y="117"/>
                  </a:lnTo>
                  <a:lnTo>
                    <a:pt x="337" y="127"/>
                  </a:lnTo>
                  <a:lnTo>
                    <a:pt x="321" y="134"/>
                  </a:lnTo>
                  <a:lnTo>
                    <a:pt x="302" y="137"/>
                  </a:lnTo>
                  <a:lnTo>
                    <a:pt x="67" y="137"/>
                  </a:lnTo>
                  <a:lnTo>
                    <a:pt x="50" y="134"/>
                  </a:lnTo>
                  <a:lnTo>
                    <a:pt x="33" y="126"/>
                  </a:lnTo>
                  <a:lnTo>
                    <a:pt x="20" y="115"/>
                  </a:lnTo>
                  <a:lnTo>
                    <a:pt x="10" y="102"/>
                  </a:lnTo>
                  <a:lnTo>
                    <a:pt x="4" y="84"/>
                  </a:lnTo>
                  <a:lnTo>
                    <a:pt x="0" y="67"/>
                  </a:lnTo>
                  <a:lnTo>
                    <a:pt x="4" y="47"/>
                  </a:lnTo>
                  <a:lnTo>
                    <a:pt x="10" y="31"/>
                  </a:lnTo>
                  <a:lnTo>
                    <a:pt x="21" y="18"/>
                  </a:lnTo>
                  <a:lnTo>
                    <a:pt x="34" y="7"/>
                  </a:lnTo>
                  <a:lnTo>
                    <a:pt x="52" y="1"/>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412">
              <a:extLst>
                <a:ext uri="{FF2B5EF4-FFF2-40B4-BE49-F238E27FC236}">
                  <a16:creationId xmlns:a16="http://schemas.microsoft.com/office/drawing/2014/main" id="{AAF1C741-6FA8-429B-97AC-FCA97370C5DE}"/>
                </a:ext>
              </a:extLst>
            </p:cNvPr>
            <p:cNvSpPr>
              <a:spLocks/>
            </p:cNvSpPr>
            <p:nvPr/>
          </p:nvSpPr>
          <p:spPr bwMode="auto">
            <a:xfrm>
              <a:off x="4133850" y="3824288"/>
              <a:ext cx="34925" cy="33338"/>
            </a:xfrm>
            <a:custGeom>
              <a:avLst/>
              <a:gdLst>
                <a:gd name="T0" fmla="*/ 238 w 304"/>
                <a:gd name="T1" fmla="*/ 0 h 303"/>
                <a:gd name="T2" fmla="*/ 255 w 304"/>
                <a:gd name="T3" fmla="*/ 2 h 303"/>
                <a:gd name="T4" fmla="*/ 271 w 304"/>
                <a:gd name="T5" fmla="*/ 9 h 303"/>
                <a:gd name="T6" fmla="*/ 286 w 304"/>
                <a:gd name="T7" fmla="*/ 21 h 303"/>
                <a:gd name="T8" fmla="*/ 296 w 304"/>
                <a:gd name="T9" fmla="*/ 35 h 303"/>
                <a:gd name="T10" fmla="*/ 303 w 304"/>
                <a:gd name="T11" fmla="*/ 51 h 303"/>
                <a:gd name="T12" fmla="*/ 304 w 304"/>
                <a:gd name="T13" fmla="*/ 69 h 303"/>
                <a:gd name="T14" fmla="*/ 302 w 304"/>
                <a:gd name="T15" fmla="*/ 86 h 303"/>
                <a:gd name="T16" fmla="*/ 295 w 304"/>
                <a:gd name="T17" fmla="*/ 103 h 303"/>
                <a:gd name="T18" fmla="*/ 284 w 304"/>
                <a:gd name="T19" fmla="*/ 117 h 303"/>
                <a:gd name="T20" fmla="*/ 117 w 304"/>
                <a:gd name="T21" fmla="*/ 283 h 303"/>
                <a:gd name="T22" fmla="*/ 102 w 304"/>
                <a:gd name="T23" fmla="*/ 295 h 303"/>
                <a:gd name="T24" fmla="*/ 87 w 304"/>
                <a:gd name="T25" fmla="*/ 301 h 303"/>
                <a:gd name="T26" fmla="*/ 70 w 304"/>
                <a:gd name="T27" fmla="*/ 303 h 303"/>
                <a:gd name="T28" fmla="*/ 52 w 304"/>
                <a:gd name="T29" fmla="*/ 300 h 303"/>
                <a:gd name="T30" fmla="*/ 36 w 304"/>
                <a:gd name="T31" fmla="*/ 293 h 303"/>
                <a:gd name="T32" fmla="*/ 21 w 304"/>
                <a:gd name="T33" fmla="*/ 281 h 303"/>
                <a:gd name="T34" fmla="*/ 9 w 304"/>
                <a:gd name="T35" fmla="*/ 267 h 303"/>
                <a:gd name="T36" fmla="*/ 2 w 304"/>
                <a:gd name="T37" fmla="*/ 250 h 303"/>
                <a:gd name="T38" fmla="*/ 0 w 304"/>
                <a:gd name="T39" fmla="*/ 233 h 303"/>
                <a:gd name="T40" fmla="*/ 3 w 304"/>
                <a:gd name="T41" fmla="*/ 216 h 303"/>
                <a:gd name="T42" fmla="*/ 10 w 304"/>
                <a:gd name="T43" fmla="*/ 199 h 303"/>
                <a:gd name="T44" fmla="*/ 23 w 304"/>
                <a:gd name="T45" fmla="*/ 185 h 303"/>
                <a:gd name="T46" fmla="*/ 189 w 304"/>
                <a:gd name="T47" fmla="*/ 19 h 303"/>
                <a:gd name="T48" fmla="*/ 204 w 304"/>
                <a:gd name="T49" fmla="*/ 7 h 303"/>
                <a:gd name="T50" fmla="*/ 220 w 304"/>
                <a:gd name="T51" fmla="*/ 1 h 303"/>
                <a:gd name="T52" fmla="*/ 238 w 304"/>
                <a:gd name="T53"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4" h="303">
                  <a:moveTo>
                    <a:pt x="238" y="0"/>
                  </a:moveTo>
                  <a:lnTo>
                    <a:pt x="255" y="2"/>
                  </a:lnTo>
                  <a:lnTo>
                    <a:pt x="271" y="9"/>
                  </a:lnTo>
                  <a:lnTo>
                    <a:pt x="286" y="21"/>
                  </a:lnTo>
                  <a:lnTo>
                    <a:pt x="296" y="35"/>
                  </a:lnTo>
                  <a:lnTo>
                    <a:pt x="303" y="51"/>
                  </a:lnTo>
                  <a:lnTo>
                    <a:pt x="304" y="69"/>
                  </a:lnTo>
                  <a:lnTo>
                    <a:pt x="302" y="86"/>
                  </a:lnTo>
                  <a:lnTo>
                    <a:pt x="295" y="103"/>
                  </a:lnTo>
                  <a:lnTo>
                    <a:pt x="284" y="117"/>
                  </a:lnTo>
                  <a:lnTo>
                    <a:pt x="117" y="283"/>
                  </a:lnTo>
                  <a:lnTo>
                    <a:pt x="102" y="295"/>
                  </a:lnTo>
                  <a:lnTo>
                    <a:pt x="87" y="301"/>
                  </a:lnTo>
                  <a:lnTo>
                    <a:pt x="70" y="303"/>
                  </a:lnTo>
                  <a:lnTo>
                    <a:pt x="52" y="300"/>
                  </a:lnTo>
                  <a:lnTo>
                    <a:pt x="36" y="293"/>
                  </a:lnTo>
                  <a:lnTo>
                    <a:pt x="21" y="281"/>
                  </a:lnTo>
                  <a:lnTo>
                    <a:pt x="9" y="267"/>
                  </a:lnTo>
                  <a:lnTo>
                    <a:pt x="2" y="250"/>
                  </a:lnTo>
                  <a:lnTo>
                    <a:pt x="0" y="233"/>
                  </a:lnTo>
                  <a:lnTo>
                    <a:pt x="3" y="216"/>
                  </a:lnTo>
                  <a:lnTo>
                    <a:pt x="10" y="199"/>
                  </a:lnTo>
                  <a:lnTo>
                    <a:pt x="23" y="185"/>
                  </a:lnTo>
                  <a:lnTo>
                    <a:pt x="189" y="19"/>
                  </a:lnTo>
                  <a:lnTo>
                    <a:pt x="204" y="7"/>
                  </a:lnTo>
                  <a:lnTo>
                    <a:pt x="220" y="1"/>
                  </a:lnTo>
                  <a:lnTo>
                    <a:pt x="2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413">
              <a:extLst>
                <a:ext uri="{FF2B5EF4-FFF2-40B4-BE49-F238E27FC236}">
                  <a16:creationId xmlns:a16="http://schemas.microsoft.com/office/drawing/2014/main" id="{38F21EB1-B537-4ADC-838A-0846EBDAE59E}"/>
                </a:ext>
              </a:extLst>
            </p:cNvPr>
            <p:cNvSpPr>
              <a:spLocks/>
            </p:cNvSpPr>
            <p:nvPr/>
          </p:nvSpPr>
          <p:spPr bwMode="auto">
            <a:xfrm>
              <a:off x="4094163" y="3792538"/>
              <a:ext cx="25400" cy="39688"/>
            </a:xfrm>
            <a:custGeom>
              <a:avLst/>
              <a:gdLst>
                <a:gd name="T0" fmla="*/ 153 w 227"/>
                <a:gd name="T1" fmla="*/ 0 h 353"/>
                <a:gd name="T2" fmla="*/ 170 w 227"/>
                <a:gd name="T3" fmla="*/ 0 h 353"/>
                <a:gd name="T4" fmla="*/ 187 w 227"/>
                <a:gd name="T5" fmla="*/ 4 h 353"/>
                <a:gd name="T6" fmla="*/ 204 w 227"/>
                <a:gd name="T7" fmla="*/ 14 h 353"/>
                <a:gd name="T8" fmla="*/ 215 w 227"/>
                <a:gd name="T9" fmla="*/ 26 h 353"/>
                <a:gd name="T10" fmla="*/ 223 w 227"/>
                <a:gd name="T11" fmla="*/ 42 h 353"/>
                <a:gd name="T12" fmla="*/ 227 w 227"/>
                <a:gd name="T13" fmla="*/ 59 h 353"/>
                <a:gd name="T14" fmla="*/ 227 w 227"/>
                <a:gd name="T15" fmla="*/ 77 h 353"/>
                <a:gd name="T16" fmla="*/ 223 w 227"/>
                <a:gd name="T17" fmla="*/ 94 h 353"/>
                <a:gd name="T18" fmla="*/ 133 w 227"/>
                <a:gd name="T19" fmla="*/ 313 h 353"/>
                <a:gd name="T20" fmla="*/ 124 w 227"/>
                <a:gd name="T21" fmla="*/ 328 h 353"/>
                <a:gd name="T22" fmla="*/ 111 w 227"/>
                <a:gd name="T23" fmla="*/ 341 h 353"/>
                <a:gd name="T24" fmla="*/ 95 w 227"/>
                <a:gd name="T25" fmla="*/ 349 h 353"/>
                <a:gd name="T26" fmla="*/ 78 w 227"/>
                <a:gd name="T27" fmla="*/ 353 h 353"/>
                <a:gd name="T28" fmla="*/ 60 w 227"/>
                <a:gd name="T29" fmla="*/ 353 h 353"/>
                <a:gd name="T30" fmla="*/ 43 w 227"/>
                <a:gd name="T31" fmla="*/ 348 h 353"/>
                <a:gd name="T32" fmla="*/ 26 w 227"/>
                <a:gd name="T33" fmla="*/ 339 h 353"/>
                <a:gd name="T34" fmla="*/ 13 w 227"/>
                <a:gd name="T35" fmla="*/ 325 h 353"/>
                <a:gd name="T36" fmla="*/ 4 w 227"/>
                <a:gd name="T37" fmla="*/ 311 h 353"/>
                <a:gd name="T38" fmla="*/ 0 w 227"/>
                <a:gd name="T39" fmla="*/ 293 h 353"/>
                <a:gd name="T40" fmla="*/ 1 w 227"/>
                <a:gd name="T41" fmla="*/ 276 h 353"/>
                <a:gd name="T42" fmla="*/ 7 w 227"/>
                <a:gd name="T43" fmla="*/ 257 h 353"/>
                <a:gd name="T44" fmla="*/ 97 w 227"/>
                <a:gd name="T45" fmla="*/ 40 h 353"/>
                <a:gd name="T46" fmla="*/ 107 w 227"/>
                <a:gd name="T47" fmla="*/ 24 h 353"/>
                <a:gd name="T48" fmla="*/ 120 w 227"/>
                <a:gd name="T49" fmla="*/ 12 h 353"/>
                <a:gd name="T50" fmla="*/ 135 w 227"/>
                <a:gd name="T51" fmla="*/ 4 h 353"/>
                <a:gd name="T52" fmla="*/ 153 w 227"/>
                <a:gd name="T53"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7" h="353">
                  <a:moveTo>
                    <a:pt x="153" y="0"/>
                  </a:moveTo>
                  <a:lnTo>
                    <a:pt x="170" y="0"/>
                  </a:lnTo>
                  <a:lnTo>
                    <a:pt x="187" y="4"/>
                  </a:lnTo>
                  <a:lnTo>
                    <a:pt x="204" y="14"/>
                  </a:lnTo>
                  <a:lnTo>
                    <a:pt x="215" y="26"/>
                  </a:lnTo>
                  <a:lnTo>
                    <a:pt x="223" y="42"/>
                  </a:lnTo>
                  <a:lnTo>
                    <a:pt x="227" y="59"/>
                  </a:lnTo>
                  <a:lnTo>
                    <a:pt x="227" y="77"/>
                  </a:lnTo>
                  <a:lnTo>
                    <a:pt x="223" y="94"/>
                  </a:lnTo>
                  <a:lnTo>
                    <a:pt x="133" y="313"/>
                  </a:lnTo>
                  <a:lnTo>
                    <a:pt x="124" y="328"/>
                  </a:lnTo>
                  <a:lnTo>
                    <a:pt x="111" y="341"/>
                  </a:lnTo>
                  <a:lnTo>
                    <a:pt x="95" y="349"/>
                  </a:lnTo>
                  <a:lnTo>
                    <a:pt x="78" y="353"/>
                  </a:lnTo>
                  <a:lnTo>
                    <a:pt x="60" y="353"/>
                  </a:lnTo>
                  <a:lnTo>
                    <a:pt x="43" y="348"/>
                  </a:lnTo>
                  <a:lnTo>
                    <a:pt x="26" y="339"/>
                  </a:lnTo>
                  <a:lnTo>
                    <a:pt x="13" y="325"/>
                  </a:lnTo>
                  <a:lnTo>
                    <a:pt x="4" y="311"/>
                  </a:lnTo>
                  <a:lnTo>
                    <a:pt x="0" y="293"/>
                  </a:lnTo>
                  <a:lnTo>
                    <a:pt x="1" y="276"/>
                  </a:lnTo>
                  <a:lnTo>
                    <a:pt x="7" y="257"/>
                  </a:lnTo>
                  <a:lnTo>
                    <a:pt x="97" y="40"/>
                  </a:lnTo>
                  <a:lnTo>
                    <a:pt x="107" y="24"/>
                  </a:lnTo>
                  <a:lnTo>
                    <a:pt x="120" y="12"/>
                  </a:lnTo>
                  <a:lnTo>
                    <a:pt x="135" y="4"/>
                  </a:lnTo>
                  <a:lnTo>
                    <a:pt x="1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414">
              <a:extLst>
                <a:ext uri="{FF2B5EF4-FFF2-40B4-BE49-F238E27FC236}">
                  <a16:creationId xmlns:a16="http://schemas.microsoft.com/office/drawing/2014/main" id="{52DF67FB-401B-44D6-B5F9-ECBB6151E48E}"/>
                </a:ext>
              </a:extLst>
            </p:cNvPr>
            <p:cNvSpPr>
              <a:spLocks/>
            </p:cNvSpPr>
            <p:nvPr/>
          </p:nvSpPr>
          <p:spPr bwMode="auto">
            <a:xfrm>
              <a:off x="4048125" y="3781426"/>
              <a:ext cx="15875" cy="41275"/>
            </a:xfrm>
            <a:custGeom>
              <a:avLst/>
              <a:gdLst>
                <a:gd name="T0" fmla="*/ 69 w 136"/>
                <a:gd name="T1" fmla="*/ 0 h 373"/>
                <a:gd name="T2" fmla="*/ 87 w 136"/>
                <a:gd name="T3" fmla="*/ 3 h 373"/>
                <a:gd name="T4" fmla="*/ 103 w 136"/>
                <a:gd name="T5" fmla="*/ 10 h 373"/>
                <a:gd name="T6" fmla="*/ 116 w 136"/>
                <a:gd name="T7" fmla="*/ 22 h 373"/>
                <a:gd name="T8" fmla="*/ 127 w 136"/>
                <a:gd name="T9" fmla="*/ 36 h 373"/>
                <a:gd name="T10" fmla="*/ 134 w 136"/>
                <a:gd name="T11" fmla="*/ 53 h 373"/>
                <a:gd name="T12" fmla="*/ 136 w 136"/>
                <a:gd name="T13" fmla="*/ 70 h 373"/>
                <a:gd name="T14" fmla="*/ 136 w 136"/>
                <a:gd name="T15" fmla="*/ 306 h 373"/>
                <a:gd name="T16" fmla="*/ 133 w 136"/>
                <a:gd name="T17" fmla="*/ 324 h 373"/>
                <a:gd name="T18" fmla="*/ 126 w 136"/>
                <a:gd name="T19" fmla="*/ 340 h 373"/>
                <a:gd name="T20" fmla="*/ 115 w 136"/>
                <a:gd name="T21" fmla="*/ 353 h 373"/>
                <a:gd name="T22" fmla="*/ 101 w 136"/>
                <a:gd name="T23" fmla="*/ 364 h 373"/>
                <a:gd name="T24" fmla="*/ 85 w 136"/>
                <a:gd name="T25" fmla="*/ 371 h 373"/>
                <a:gd name="T26" fmla="*/ 66 w 136"/>
                <a:gd name="T27" fmla="*/ 373 h 373"/>
                <a:gd name="T28" fmla="*/ 47 w 136"/>
                <a:gd name="T29" fmla="*/ 371 h 373"/>
                <a:gd name="T30" fmla="*/ 30 w 136"/>
                <a:gd name="T31" fmla="*/ 364 h 373"/>
                <a:gd name="T32" fmla="*/ 17 w 136"/>
                <a:gd name="T33" fmla="*/ 353 h 373"/>
                <a:gd name="T34" fmla="*/ 7 w 136"/>
                <a:gd name="T35" fmla="*/ 339 h 373"/>
                <a:gd name="T36" fmla="*/ 1 w 136"/>
                <a:gd name="T37" fmla="*/ 323 h 373"/>
                <a:gd name="T38" fmla="*/ 0 w 136"/>
                <a:gd name="T39" fmla="*/ 303 h 373"/>
                <a:gd name="T40" fmla="*/ 0 w 136"/>
                <a:gd name="T41" fmla="*/ 68 h 373"/>
                <a:gd name="T42" fmla="*/ 2 w 136"/>
                <a:gd name="T43" fmla="*/ 49 h 373"/>
                <a:gd name="T44" fmla="*/ 9 w 136"/>
                <a:gd name="T45" fmla="*/ 34 h 373"/>
                <a:gd name="T46" fmla="*/ 20 w 136"/>
                <a:gd name="T47" fmla="*/ 20 h 373"/>
                <a:gd name="T48" fmla="*/ 35 w 136"/>
                <a:gd name="T49" fmla="*/ 9 h 373"/>
                <a:gd name="T50" fmla="*/ 51 w 136"/>
                <a:gd name="T51" fmla="*/ 3 h 373"/>
                <a:gd name="T52" fmla="*/ 69 w 136"/>
                <a:gd name="T53"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6" h="373">
                  <a:moveTo>
                    <a:pt x="69" y="0"/>
                  </a:moveTo>
                  <a:lnTo>
                    <a:pt x="87" y="3"/>
                  </a:lnTo>
                  <a:lnTo>
                    <a:pt x="103" y="10"/>
                  </a:lnTo>
                  <a:lnTo>
                    <a:pt x="116" y="22"/>
                  </a:lnTo>
                  <a:lnTo>
                    <a:pt x="127" y="36"/>
                  </a:lnTo>
                  <a:lnTo>
                    <a:pt x="134" y="53"/>
                  </a:lnTo>
                  <a:lnTo>
                    <a:pt x="136" y="70"/>
                  </a:lnTo>
                  <a:lnTo>
                    <a:pt x="136" y="306"/>
                  </a:lnTo>
                  <a:lnTo>
                    <a:pt x="133" y="324"/>
                  </a:lnTo>
                  <a:lnTo>
                    <a:pt x="126" y="340"/>
                  </a:lnTo>
                  <a:lnTo>
                    <a:pt x="115" y="353"/>
                  </a:lnTo>
                  <a:lnTo>
                    <a:pt x="101" y="364"/>
                  </a:lnTo>
                  <a:lnTo>
                    <a:pt x="85" y="371"/>
                  </a:lnTo>
                  <a:lnTo>
                    <a:pt x="66" y="373"/>
                  </a:lnTo>
                  <a:lnTo>
                    <a:pt x="47" y="371"/>
                  </a:lnTo>
                  <a:lnTo>
                    <a:pt x="30" y="364"/>
                  </a:lnTo>
                  <a:lnTo>
                    <a:pt x="17" y="353"/>
                  </a:lnTo>
                  <a:lnTo>
                    <a:pt x="7" y="339"/>
                  </a:lnTo>
                  <a:lnTo>
                    <a:pt x="1" y="323"/>
                  </a:lnTo>
                  <a:lnTo>
                    <a:pt x="0" y="303"/>
                  </a:lnTo>
                  <a:lnTo>
                    <a:pt x="0" y="68"/>
                  </a:lnTo>
                  <a:lnTo>
                    <a:pt x="2" y="49"/>
                  </a:lnTo>
                  <a:lnTo>
                    <a:pt x="9" y="34"/>
                  </a:lnTo>
                  <a:lnTo>
                    <a:pt x="20" y="20"/>
                  </a:lnTo>
                  <a:lnTo>
                    <a:pt x="35" y="9"/>
                  </a:lnTo>
                  <a:lnTo>
                    <a:pt x="51" y="3"/>
                  </a:lnTo>
                  <a:lnTo>
                    <a:pt x="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415">
              <a:extLst>
                <a:ext uri="{FF2B5EF4-FFF2-40B4-BE49-F238E27FC236}">
                  <a16:creationId xmlns:a16="http://schemas.microsoft.com/office/drawing/2014/main" id="{D1C912AA-0410-40A4-BA05-8C7AA77AC988}"/>
                </a:ext>
              </a:extLst>
            </p:cNvPr>
            <p:cNvSpPr>
              <a:spLocks/>
            </p:cNvSpPr>
            <p:nvPr/>
          </p:nvSpPr>
          <p:spPr bwMode="auto">
            <a:xfrm>
              <a:off x="3990975" y="3792538"/>
              <a:ext cx="25400" cy="39688"/>
            </a:xfrm>
            <a:custGeom>
              <a:avLst/>
              <a:gdLst>
                <a:gd name="T0" fmla="*/ 62 w 225"/>
                <a:gd name="T1" fmla="*/ 0 h 355"/>
                <a:gd name="T2" fmla="*/ 79 w 225"/>
                <a:gd name="T3" fmla="*/ 0 h 355"/>
                <a:gd name="T4" fmla="*/ 95 w 225"/>
                <a:gd name="T5" fmla="*/ 5 h 355"/>
                <a:gd name="T6" fmla="*/ 110 w 225"/>
                <a:gd name="T7" fmla="*/ 14 h 355"/>
                <a:gd name="T8" fmla="*/ 123 w 225"/>
                <a:gd name="T9" fmla="*/ 27 h 355"/>
                <a:gd name="T10" fmla="*/ 132 w 225"/>
                <a:gd name="T11" fmla="*/ 43 h 355"/>
                <a:gd name="T12" fmla="*/ 221 w 225"/>
                <a:gd name="T13" fmla="*/ 262 h 355"/>
                <a:gd name="T14" fmla="*/ 225 w 225"/>
                <a:gd name="T15" fmla="*/ 279 h 355"/>
                <a:gd name="T16" fmla="*/ 225 w 225"/>
                <a:gd name="T17" fmla="*/ 297 h 355"/>
                <a:gd name="T18" fmla="*/ 220 w 225"/>
                <a:gd name="T19" fmla="*/ 313 h 355"/>
                <a:gd name="T20" fmla="*/ 211 w 225"/>
                <a:gd name="T21" fmla="*/ 328 h 355"/>
                <a:gd name="T22" fmla="*/ 199 w 225"/>
                <a:gd name="T23" fmla="*/ 341 h 355"/>
                <a:gd name="T24" fmla="*/ 182 w 225"/>
                <a:gd name="T25" fmla="*/ 350 h 355"/>
                <a:gd name="T26" fmla="*/ 164 w 225"/>
                <a:gd name="T27" fmla="*/ 355 h 355"/>
                <a:gd name="T28" fmla="*/ 147 w 225"/>
                <a:gd name="T29" fmla="*/ 355 h 355"/>
                <a:gd name="T30" fmla="*/ 130 w 225"/>
                <a:gd name="T31" fmla="*/ 350 h 355"/>
                <a:gd name="T32" fmla="*/ 115 w 225"/>
                <a:gd name="T33" fmla="*/ 342 h 355"/>
                <a:gd name="T34" fmla="*/ 104 w 225"/>
                <a:gd name="T35" fmla="*/ 328 h 355"/>
                <a:gd name="T36" fmla="*/ 94 w 225"/>
                <a:gd name="T37" fmla="*/ 311 h 355"/>
                <a:gd name="T38" fmla="*/ 5 w 225"/>
                <a:gd name="T39" fmla="*/ 92 h 355"/>
                <a:gd name="T40" fmla="*/ 0 w 225"/>
                <a:gd name="T41" fmla="*/ 75 h 355"/>
                <a:gd name="T42" fmla="*/ 1 w 225"/>
                <a:gd name="T43" fmla="*/ 57 h 355"/>
                <a:gd name="T44" fmla="*/ 6 w 225"/>
                <a:gd name="T45" fmla="*/ 41 h 355"/>
                <a:gd name="T46" fmla="*/ 16 w 225"/>
                <a:gd name="T47" fmla="*/ 26 h 355"/>
                <a:gd name="T48" fmla="*/ 28 w 225"/>
                <a:gd name="T49" fmla="*/ 13 h 355"/>
                <a:gd name="T50" fmla="*/ 44 w 225"/>
                <a:gd name="T51" fmla="*/ 4 h 355"/>
                <a:gd name="T52" fmla="*/ 62 w 225"/>
                <a:gd name="T53"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5" h="355">
                  <a:moveTo>
                    <a:pt x="62" y="0"/>
                  </a:moveTo>
                  <a:lnTo>
                    <a:pt x="79" y="0"/>
                  </a:lnTo>
                  <a:lnTo>
                    <a:pt x="95" y="5"/>
                  </a:lnTo>
                  <a:lnTo>
                    <a:pt x="110" y="14"/>
                  </a:lnTo>
                  <a:lnTo>
                    <a:pt x="123" y="27"/>
                  </a:lnTo>
                  <a:lnTo>
                    <a:pt x="132" y="43"/>
                  </a:lnTo>
                  <a:lnTo>
                    <a:pt x="221" y="262"/>
                  </a:lnTo>
                  <a:lnTo>
                    <a:pt x="225" y="279"/>
                  </a:lnTo>
                  <a:lnTo>
                    <a:pt x="225" y="297"/>
                  </a:lnTo>
                  <a:lnTo>
                    <a:pt x="220" y="313"/>
                  </a:lnTo>
                  <a:lnTo>
                    <a:pt x="211" y="328"/>
                  </a:lnTo>
                  <a:lnTo>
                    <a:pt x="199" y="341"/>
                  </a:lnTo>
                  <a:lnTo>
                    <a:pt x="182" y="350"/>
                  </a:lnTo>
                  <a:lnTo>
                    <a:pt x="164" y="355"/>
                  </a:lnTo>
                  <a:lnTo>
                    <a:pt x="147" y="355"/>
                  </a:lnTo>
                  <a:lnTo>
                    <a:pt x="130" y="350"/>
                  </a:lnTo>
                  <a:lnTo>
                    <a:pt x="115" y="342"/>
                  </a:lnTo>
                  <a:lnTo>
                    <a:pt x="104" y="328"/>
                  </a:lnTo>
                  <a:lnTo>
                    <a:pt x="94" y="311"/>
                  </a:lnTo>
                  <a:lnTo>
                    <a:pt x="5" y="92"/>
                  </a:lnTo>
                  <a:lnTo>
                    <a:pt x="0" y="75"/>
                  </a:lnTo>
                  <a:lnTo>
                    <a:pt x="1" y="57"/>
                  </a:lnTo>
                  <a:lnTo>
                    <a:pt x="6" y="41"/>
                  </a:lnTo>
                  <a:lnTo>
                    <a:pt x="16" y="26"/>
                  </a:lnTo>
                  <a:lnTo>
                    <a:pt x="28" y="13"/>
                  </a:lnTo>
                  <a:lnTo>
                    <a:pt x="44" y="4"/>
                  </a:lnTo>
                  <a:lnTo>
                    <a:pt x="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416">
              <a:extLst>
                <a:ext uri="{FF2B5EF4-FFF2-40B4-BE49-F238E27FC236}">
                  <a16:creationId xmlns:a16="http://schemas.microsoft.com/office/drawing/2014/main" id="{D327A491-DFAD-4AD7-A9F7-E9EFA701C70F}"/>
                </a:ext>
              </a:extLst>
            </p:cNvPr>
            <p:cNvSpPr>
              <a:spLocks/>
            </p:cNvSpPr>
            <p:nvPr/>
          </p:nvSpPr>
          <p:spPr bwMode="auto">
            <a:xfrm>
              <a:off x="3943350" y="3824288"/>
              <a:ext cx="33337" cy="34925"/>
            </a:xfrm>
            <a:custGeom>
              <a:avLst/>
              <a:gdLst>
                <a:gd name="T0" fmla="*/ 68 w 301"/>
                <a:gd name="T1" fmla="*/ 0 h 305"/>
                <a:gd name="T2" fmla="*/ 86 w 301"/>
                <a:gd name="T3" fmla="*/ 3 h 305"/>
                <a:gd name="T4" fmla="*/ 102 w 301"/>
                <a:gd name="T5" fmla="*/ 11 h 305"/>
                <a:gd name="T6" fmla="*/ 116 w 301"/>
                <a:gd name="T7" fmla="*/ 21 h 305"/>
                <a:gd name="T8" fmla="*/ 282 w 301"/>
                <a:gd name="T9" fmla="*/ 188 h 305"/>
                <a:gd name="T10" fmla="*/ 293 w 301"/>
                <a:gd name="T11" fmla="*/ 203 h 305"/>
                <a:gd name="T12" fmla="*/ 299 w 301"/>
                <a:gd name="T13" fmla="*/ 219 h 305"/>
                <a:gd name="T14" fmla="*/ 301 w 301"/>
                <a:gd name="T15" fmla="*/ 236 h 305"/>
                <a:gd name="T16" fmla="*/ 298 w 301"/>
                <a:gd name="T17" fmla="*/ 254 h 305"/>
                <a:gd name="T18" fmla="*/ 291 w 301"/>
                <a:gd name="T19" fmla="*/ 270 h 305"/>
                <a:gd name="T20" fmla="*/ 280 w 301"/>
                <a:gd name="T21" fmla="*/ 285 h 305"/>
                <a:gd name="T22" fmla="*/ 266 w 301"/>
                <a:gd name="T23" fmla="*/ 297 h 305"/>
                <a:gd name="T24" fmla="*/ 249 w 301"/>
                <a:gd name="T25" fmla="*/ 303 h 305"/>
                <a:gd name="T26" fmla="*/ 232 w 301"/>
                <a:gd name="T27" fmla="*/ 305 h 305"/>
                <a:gd name="T28" fmla="*/ 214 w 301"/>
                <a:gd name="T29" fmla="*/ 303 h 305"/>
                <a:gd name="T30" fmla="*/ 198 w 301"/>
                <a:gd name="T31" fmla="*/ 295 h 305"/>
                <a:gd name="T32" fmla="*/ 184 w 301"/>
                <a:gd name="T33" fmla="*/ 283 h 305"/>
                <a:gd name="T34" fmla="*/ 18 w 301"/>
                <a:gd name="T35" fmla="*/ 115 h 305"/>
                <a:gd name="T36" fmla="*/ 7 w 301"/>
                <a:gd name="T37" fmla="*/ 101 h 305"/>
                <a:gd name="T38" fmla="*/ 1 w 301"/>
                <a:gd name="T39" fmla="*/ 85 h 305"/>
                <a:gd name="T40" fmla="*/ 0 w 301"/>
                <a:gd name="T41" fmla="*/ 67 h 305"/>
                <a:gd name="T42" fmla="*/ 2 w 301"/>
                <a:gd name="T43" fmla="*/ 50 h 305"/>
                <a:gd name="T44" fmla="*/ 9 w 301"/>
                <a:gd name="T45" fmla="*/ 33 h 305"/>
                <a:gd name="T46" fmla="*/ 20 w 301"/>
                <a:gd name="T47" fmla="*/ 19 h 305"/>
                <a:gd name="T48" fmla="*/ 34 w 301"/>
                <a:gd name="T49" fmla="*/ 9 h 305"/>
                <a:gd name="T50" fmla="*/ 51 w 301"/>
                <a:gd name="T51" fmla="*/ 2 h 305"/>
                <a:gd name="T52" fmla="*/ 68 w 301"/>
                <a:gd name="T53"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1" h="305">
                  <a:moveTo>
                    <a:pt x="68" y="0"/>
                  </a:moveTo>
                  <a:lnTo>
                    <a:pt x="86" y="3"/>
                  </a:lnTo>
                  <a:lnTo>
                    <a:pt x="102" y="11"/>
                  </a:lnTo>
                  <a:lnTo>
                    <a:pt x="116" y="21"/>
                  </a:lnTo>
                  <a:lnTo>
                    <a:pt x="282" y="188"/>
                  </a:lnTo>
                  <a:lnTo>
                    <a:pt x="293" y="203"/>
                  </a:lnTo>
                  <a:lnTo>
                    <a:pt x="299" y="219"/>
                  </a:lnTo>
                  <a:lnTo>
                    <a:pt x="301" y="236"/>
                  </a:lnTo>
                  <a:lnTo>
                    <a:pt x="298" y="254"/>
                  </a:lnTo>
                  <a:lnTo>
                    <a:pt x="291" y="270"/>
                  </a:lnTo>
                  <a:lnTo>
                    <a:pt x="280" y="285"/>
                  </a:lnTo>
                  <a:lnTo>
                    <a:pt x="266" y="297"/>
                  </a:lnTo>
                  <a:lnTo>
                    <a:pt x="249" y="303"/>
                  </a:lnTo>
                  <a:lnTo>
                    <a:pt x="232" y="305"/>
                  </a:lnTo>
                  <a:lnTo>
                    <a:pt x="214" y="303"/>
                  </a:lnTo>
                  <a:lnTo>
                    <a:pt x="198" y="295"/>
                  </a:lnTo>
                  <a:lnTo>
                    <a:pt x="184" y="283"/>
                  </a:lnTo>
                  <a:lnTo>
                    <a:pt x="18" y="115"/>
                  </a:lnTo>
                  <a:lnTo>
                    <a:pt x="7" y="101"/>
                  </a:lnTo>
                  <a:lnTo>
                    <a:pt x="1" y="85"/>
                  </a:lnTo>
                  <a:lnTo>
                    <a:pt x="0" y="67"/>
                  </a:lnTo>
                  <a:lnTo>
                    <a:pt x="2" y="50"/>
                  </a:lnTo>
                  <a:lnTo>
                    <a:pt x="9" y="33"/>
                  </a:lnTo>
                  <a:lnTo>
                    <a:pt x="20" y="19"/>
                  </a:lnTo>
                  <a:lnTo>
                    <a:pt x="34" y="9"/>
                  </a:lnTo>
                  <a:lnTo>
                    <a:pt x="51" y="2"/>
                  </a:lnTo>
                  <a:lnTo>
                    <a:pt x="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417">
              <a:extLst>
                <a:ext uri="{FF2B5EF4-FFF2-40B4-BE49-F238E27FC236}">
                  <a16:creationId xmlns:a16="http://schemas.microsoft.com/office/drawing/2014/main" id="{FA09071E-738B-47C4-86F7-C93CCD6543E4}"/>
                </a:ext>
              </a:extLst>
            </p:cNvPr>
            <p:cNvSpPr>
              <a:spLocks/>
            </p:cNvSpPr>
            <p:nvPr/>
          </p:nvSpPr>
          <p:spPr bwMode="auto">
            <a:xfrm>
              <a:off x="4160838" y="3978276"/>
              <a:ext cx="39687" cy="25400"/>
            </a:xfrm>
            <a:custGeom>
              <a:avLst/>
              <a:gdLst>
                <a:gd name="T0" fmla="*/ 60 w 353"/>
                <a:gd name="T1" fmla="*/ 0 h 228"/>
                <a:gd name="T2" fmla="*/ 77 w 353"/>
                <a:gd name="T3" fmla="*/ 0 h 228"/>
                <a:gd name="T4" fmla="*/ 96 w 353"/>
                <a:gd name="T5" fmla="*/ 5 h 228"/>
                <a:gd name="T6" fmla="*/ 313 w 353"/>
                <a:gd name="T7" fmla="*/ 96 h 228"/>
                <a:gd name="T8" fmla="*/ 328 w 353"/>
                <a:gd name="T9" fmla="*/ 104 h 228"/>
                <a:gd name="T10" fmla="*/ 340 w 353"/>
                <a:gd name="T11" fmla="*/ 117 h 228"/>
                <a:gd name="T12" fmla="*/ 348 w 353"/>
                <a:gd name="T13" fmla="*/ 133 h 228"/>
                <a:gd name="T14" fmla="*/ 353 w 353"/>
                <a:gd name="T15" fmla="*/ 150 h 228"/>
                <a:gd name="T16" fmla="*/ 353 w 353"/>
                <a:gd name="T17" fmla="*/ 168 h 228"/>
                <a:gd name="T18" fmla="*/ 347 w 353"/>
                <a:gd name="T19" fmla="*/ 186 h 228"/>
                <a:gd name="T20" fmla="*/ 338 w 353"/>
                <a:gd name="T21" fmla="*/ 203 h 228"/>
                <a:gd name="T22" fmla="*/ 325 w 353"/>
                <a:gd name="T23" fmla="*/ 215 h 228"/>
                <a:gd name="T24" fmla="*/ 311 w 353"/>
                <a:gd name="T25" fmla="*/ 224 h 228"/>
                <a:gd name="T26" fmla="*/ 293 w 353"/>
                <a:gd name="T27" fmla="*/ 228 h 228"/>
                <a:gd name="T28" fmla="*/ 276 w 353"/>
                <a:gd name="T29" fmla="*/ 227 h 228"/>
                <a:gd name="T30" fmla="*/ 257 w 353"/>
                <a:gd name="T31" fmla="*/ 221 h 228"/>
                <a:gd name="T32" fmla="*/ 40 w 353"/>
                <a:gd name="T33" fmla="*/ 131 h 228"/>
                <a:gd name="T34" fmla="*/ 25 w 353"/>
                <a:gd name="T35" fmla="*/ 121 h 228"/>
                <a:gd name="T36" fmla="*/ 13 w 353"/>
                <a:gd name="T37" fmla="*/ 108 h 228"/>
                <a:gd name="T38" fmla="*/ 5 w 353"/>
                <a:gd name="T39" fmla="*/ 93 h 228"/>
                <a:gd name="T40" fmla="*/ 0 w 353"/>
                <a:gd name="T41" fmla="*/ 75 h 228"/>
                <a:gd name="T42" fmla="*/ 0 w 353"/>
                <a:gd name="T43" fmla="*/ 58 h 228"/>
                <a:gd name="T44" fmla="*/ 6 w 353"/>
                <a:gd name="T45" fmla="*/ 40 h 228"/>
                <a:gd name="T46" fmla="*/ 15 w 353"/>
                <a:gd name="T47" fmla="*/ 25 h 228"/>
                <a:gd name="T48" fmla="*/ 27 w 353"/>
                <a:gd name="T49" fmla="*/ 13 h 228"/>
                <a:gd name="T50" fmla="*/ 42 w 353"/>
                <a:gd name="T51" fmla="*/ 4 h 228"/>
                <a:gd name="T52" fmla="*/ 60 w 353"/>
                <a:gd name="T5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3" h="228">
                  <a:moveTo>
                    <a:pt x="60" y="0"/>
                  </a:moveTo>
                  <a:lnTo>
                    <a:pt x="77" y="0"/>
                  </a:lnTo>
                  <a:lnTo>
                    <a:pt x="96" y="5"/>
                  </a:lnTo>
                  <a:lnTo>
                    <a:pt x="313" y="96"/>
                  </a:lnTo>
                  <a:lnTo>
                    <a:pt x="328" y="104"/>
                  </a:lnTo>
                  <a:lnTo>
                    <a:pt x="340" y="117"/>
                  </a:lnTo>
                  <a:lnTo>
                    <a:pt x="348" y="133"/>
                  </a:lnTo>
                  <a:lnTo>
                    <a:pt x="353" y="150"/>
                  </a:lnTo>
                  <a:lnTo>
                    <a:pt x="353" y="168"/>
                  </a:lnTo>
                  <a:lnTo>
                    <a:pt x="347" y="186"/>
                  </a:lnTo>
                  <a:lnTo>
                    <a:pt x="338" y="203"/>
                  </a:lnTo>
                  <a:lnTo>
                    <a:pt x="325" y="215"/>
                  </a:lnTo>
                  <a:lnTo>
                    <a:pt x="311" y="224"/>
                  </a:lnTo>
                  <a:lnTo>
                    <a:pt x="293" y="228"/>
                  </a:lnTo>
                  <a:lnTo>
                    <a:pt x="276" y="227"/>
                  </a:lnTo>
                  <a:lnTo>
                    <a:pt x="257" y="221"/>
                  </a:lnTo>
                  <a:lnTo>
                    <a:pt x="40" y="131"/>
                  </a:lnTo>
                  <a:lnTo>
                    <a:pt x="25" y="121"/>
                  </a:lnTo>
                  <a:lnTo>
                    <a:pt x="13" y="108"/>
                  </a:lnTo>
                  <a:lnTo>
                    <a:pt x="5" y="93"/>
                  </a:lnTo>
                  <a:lnTo>
                    <a:pt x="0" y="75"/>
                  </a:lnTo>
                  <a:lnTo>
                    <a:pt x="0" y="58"/>
                  </a:lnTo>
                  <a:lnTo>
                    <a:pt x="6" y="40"/>
                  </a:lnTo>
                  <a:lnTo>
                    <a:pt x="15" y="25"/>
                  </a:lnTo>
                  <a:lnTo>
                    <a:pt x="27" y="13"/>
                  </a:lnTo>
                  <a:lnTo>
                    <a:pt x="42" y="4"/>
                  </a:lnTo>
                  <a:lnTo>
                    <a:pt x="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418">
              <a:extLst>
                <a:ext uri="{FF2B5EF4-FFF2-40B4-BE49-F238E27FC236}">
                  <a16:creationId xmlns:a16="http://schemas.microsoft.com/office/drawing/2014/main" id="{69C80341-755B-4E42-AC69-3AE6445D4DE6}"/>
                </a:ext>
              </a:extLst>
            </p:cNvPr>
            <p:cNvSpPr>
              <a:spLocks/>
            </p:cNvSpPr>
            <p:nvPr/>
          </p:nvSpPr>
          <p:spPr bwMode="auto">
            <a:xfrm>
              <a:off x="3911600" y="3873501"/>
              <a:ext cx="39687" cy="25400"/>
            </a:xfrm>
            <a:custGeom>
              <a:avLst/>
              <a:gdLst>
                <a:gd name="T0" fmla="*/ 59 w 353"/>
                <a:gd name="T1" fmla="*/ 0 h 226"/>
                <a:gd name="T2" fmla="*/ 78 w 353"/>
                <a:gd name="T3" fmla="*/ 0 h 226"/>
                <a:gd name="T4" fmla="*/ 95 w 353"/>
                <a:gd name="T5" fmla="*/ 4 h 226"/>
                <a:gd name="T6" fmla="*/ 313 w 353"/>
                <a:gd name="T7" fmla="*/ 94 h 226"/>
                <a:gd name="T8" fmla="*/ 329 w 353"/>
                <a:gd name="T9" fmla="*/ 103 h 226"/>
                <a:gd name="T10" fmla="*/ 341 w 353"/>
                <a:gd name="T11" fmla="*/ 116 h 226"/>
                <a:gd name="T12" fmla="*/ 349 w 353"/>
                <a:gd name="T13" fmla="*/ 132 h 226"/>
                <a:gd name="T14" fmla="*/ 353 w 353"/>
                <a:gd name="T15" fmla="*/ 148 h 226"/>
                <a:gd name="T16" fmla="*/ 353 w 353"/>
                <a:gd name="T17" fmla="*/ 167 h 226"/>
                <a:gd name="T18" fmla="*/ 348 w 353"/>
                <a:gd name="T19" fmla="*/ 184 h 226"/>
                <a:gd name="T20" fmla="*/ 339 w 353"/>
                <a:gd name="T21" fmla="*/ 201 h 226"/>
                <a:gd name="T22" fmla="*/ 326 w 353"/>
                <a:gd name="T23" fmla="*/ 214 h 226"/>
                <a:gd name="T24" fmla="*/ 311 w 353"/>
                <a:gd name="T25" fmla="*/ 222 h 226"/>
                <a:gd name="T26" fmla="*/ 294 w 353"/>
                <a:gd name="T27" fmla="*/ 226 h 226"/>
                <a:gd name="T28" fmla="*/ 276 w 353"/>
                <a:gd name="T29" fmla="*/ 225 h 226"/>
                <a:gd name="T30" fmla="*/ 258 w 353"/>
                <a:gd name="T31" fmla="*/ 219 h 226"/>
                <a:gd name="T32" fmla="*/ 41 w 353"/>
                <a:gd name="T33" fmla="*/ 129 h 226"/>
                <a:gd name="T34" fmla="*/ 26 w 353"/>
                <a:gd name="T35" fmla="*/ 120 h 226"/>
                <a:gd name="T36" fmla="*/ 13 w 353"/>
                <a:gd name="T37" fmla="*/ 107 h 226"/>
                <a:gd name="T38" fmla="*/ 5 w 353"/>
                <a:gd name="T39" fmla="*/ 92 h 226"/>
                <a:gd name="T40" fmla="*/ 0 w 353"/>
                <a:gd name="T41" fmla="*/ 74 h 226"/>
                <a:gd name="T42" fmla="*/ 0 w 353"/>
                <a:gd name="T43" fmla="*/ 57 h 226"/>
                <a:gd name="T44" fmla="*/ 5 w 353"/>
                <a:gd name="T45" fmla="*/ 40 h 226"/>
                <a:gd name="T46" fmla="*/ 14 w 353"/>
                <a:gd name="T47" fmla="*/ 24 h 226"/>
                <a:gd name="T48" fmla="*/ 28 w 353"/>
                <a:gd name="T49" fmla="*/ 12 h 226"/>
                <a:gd name="T50" fmla="*/ 43 w 353"/>
                <a:gd name="T51" fmla="*/ 4 h 226"/>
                <a:gd name="T52" fmla="*/ 59 w 353"/>
                <a:gd name="T5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3" h="226">
                  <a:moveTo>
                    <a:pt x="59" y="0"/>
                  </a:moveTo>
                  <a:lnTo>
                    <a:pt x="78" y="0"/>
                  </a:lnTo>
                  <a:lnTo>
                    <a:pt x="95" y="4"/>
                  </a:lnTo>
                  <a:lnTo>
                    <a:pt x="313" y="94"/>
                  </a:lnTo>
                  <a:lnTo>
                    <a:pt x="329" y="103"/>
                  </a:lnTo>
                  <a:lnTo>
                    <a:pt x="341" y="116"/>
                  </a:lnTo>
                  <a:lnTo>
                    <a:pt x="349" y="132"/>
                  </a:lnTo>
                  <a:lnTo>
                    <a:pt x="353" y="148"/>
                  </a:lnTo>
                  <a:lnTo>
                    <a:pt x="353" y="167"/>
                  </a:lnTo>
                  <a:lnTo>
                    <a:pt x="348" y="184"/>
                  </a:lnTo>
                  <a:lnTo>
                    <a:pt x="339" y="201"/>
                  </a:lnTo>
                  <a:lnTo>
                    <a:pt x="326" y="214"/>
                  </a:lnTo>
                  <a:lnTo>
                    <a:pt x="311" y="222"/>
                  </a:lnTo>
                  <a:lnTo>
                    <a:pt x="294" y="226"/>
                  </a:lnTo>
                  <a:lnTo>
                    <a:pt x="276" y="225"/>
                  </a:lnTo>
                  <a:lnTo>
                    <a:pt x="258" y="219"/>
                  </a:lnTo>
                  <a:lnTo>
                    <a:pt x="41" y="129"/>
                  </a:lnTo>
                  <a:lnTo>
                    <a:pt x="26" y="120"/>
                  </a:lnTo>
                  <a:lnTo>
                    <a:pt x="13" y="107"/>
                  </a:lnTo>
                  <a:lnTo>
                    <a:pt x="5" y="92"/>
                  </a:lnTo>
                  <a:lnTo>
                    <a:pt x="0" y="74"/>
                  </a:lnTo>
                  <a:lnTo>
                    <a:pt x="0" y="57"/>
                  </a:lnTo>
                  <a:lnTo>
                    <a:pt x="5" y="40"/>
                  </a:lnTo>
                  <a:lnTo>
                    <a:pt x="14" y="24"/>
                  </a:lnTo>
                  <a:lnTo>
                    <a:pt x="28" y="12"/>
                  </a:lnTo>
                  <a:lnTo>
                    <a:pt x="43" y="4"/>
                  </a:lnTo>
                  <a:lnTo>
                    <a:pt x="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419">
              <a:extLst>
                <a:ext uri="{FF2B5EF4-FFF2-40B4-BE49-F238E27FC236}">
                  <a16:creationId xmlns:a16="http://schemas.microsoft.com/office/drawing/2014/main" id="{09E4EAC8-DB37-4D35-8B88-976D0CBC108A}"/>
                </a:ext>
              </a:extLst>
            </p:cNvPr>
            <p:cNvSpPr>
              <a:spLocks/>
            </p:cNvSpPr>
            <p:nvPr/>
          </p:nvSpPr>
          <p:spPr bwMode="auto">
            <a:xfrm>
              <a:off x="3986213" y="4090988"/>
              <a:ext cx="139700" cy="71438"/>
            </a:xfrm>
            <a:custGeom>
              <a:avLst/>
              <a:gdLst>
                <a:gd name="T0" fmla="*/ 160 w 1223"/>
                <a:gd name="T1" fmla="*/ 0 h 638"/>
                <a:gd name="T2" fmla="*/ 1066 w 1223"/>
                <a:gd name="T3" fmla="*/ 3 h 638"/>
                <a:gd name="T4" fmla="*/ 1066 w 1223"/>
                <a:gd name="T5" fmla="*/ 204 h 638"/>
                <a:gd name="T6" fmla="*/ 1157 w 1223"/>
                <a:gd name="T7" fmla="*/ 204 h 638"/>
                <a:gd name="T8" fmla="*/ 1174 w 1223"/>
                <a:gd name="T9" fmla="*/ 206 h 638"/>
                <a:gd name="T10" fmla="*/ 1191 w 1223"/>
                <a:gd name="T11" fmla="*/ 213 h 638"/>
                <a:gd name="T12" fmla="*/ 1204 w 1223"/>
                <a:gd name="T13" fmla="*/ 223 h 638"/>
                <a:gd name="T14" fmla="*/ 1214 w 1223"/>
                <a:gd name="T15" fmla="*/ 237 h 638"/>
                <a:gd name="T16" fmla="*/ 1221 w 1223"/>
                <a:gd name="T17" fmla="*/ 254 h 638"/>
                <a:gd name="T18" fmla="*/ 1223 w 1223"/>
                <a:gd name="T19" fmla="*/ 273 h 638"/>
                <a:gd name="T20" fmla="*/ 1220 w 1223"/>
                <a:gd name="T21" fmla="*/ 291 h 638"/>
                <a:gd name="T22" fmla="*/ 1213 w 1223"/>
                <a:gd name="T23" fmla="*/ 307 h 638"/>
                <a:gd name="T24" fmla="*/ 1203 w 1223"/>
                <a:gd name="T25" fmla="*/ 321 h 638"/>
                <a:gd name="T26" fmla="*/ 1188 w 1223"/>
                <a:gd name="T27" fmla="*/ 331 h 638"/>
                <a:gd name="T28" fmla="*/ 1172 w 1223"/>
                <a:gd name="T29" fmla="*/ 338 h 638"/>
                <a:gd name="T30" fmla="*/ 1154 w 1223"/>
                <a:gd name="T31" fmla="*/ 340 h 638"/>
                <a:gd name="T32" fmla="*/ 1061 w 1223"/>
                <a:gd name="T33" fmla="*/ 340 h 638"/>
                <a:gd name="T34" fmla="*/ 1050 w 1223"/>
                <a:gd name="T35" fmla="*/ 385 h 638"/>
                <a:gd name="T36" fmla="*/ 1035 w 1223"/>
                <a:gd name="T37" fmla="*/ 427 h 638"/>
                <a:gd name="T38" fmla="*/ 1013 w 1223"/>
                <a:gd name="T39" fmla="*/ 467 h 638"/>
                <a:gd name="T40" fmla="*/ 989 w 1223"/>
                <a:gd name="T41" fmla="*/ 504 h 638"/>
                <a:gd name="T42" fmla="*/ 959 w 1223"/>
                <a:gd name="T43" fmla="*/ 537 h 638"/>
                <a:gd name="T44" fmla="*/ 925 w 1223"/>
                <a:gd name="T45" fmla="*/ 566 h 638"/>
                <a:gd name="T46" fmla="*/ 889 w 1223"/>
                <a:gd name="T47" fmla="*/ 591 h 638"/>
                <a:gd name="T48" fmla="*/ 849 w 1223"/>
                <a:gd name="T49" fmla="*/ 610 h 638"/>
                <a:gd name="T50" fmla="*/ 806 w 1223"/>
                <a:gd name="T51" fmla="*/ 625 h 638"/>
                <a:gd name="T52" fmla="*/ 761 w 1223"/>
                <a:gd name="T53" fmla="*/ 635 h 638"/>
                <a:gd name="T54" fmla="*/ 714 w 1223"/>
                <a:gd name="T55" fmla="*/ 638 h 638"/>
                <a:gd name="T56" fmla="*/ 505 w 1223"/>
                <a:gd name="T57" fmla="*/ 638 h 638"/>
                <a:gd name="T58" fmla="*/ 458 w 1223"/>
                <a:gd name="T59" fmla="*/ 635 h 638"/>
                <a:gd name="T60" fmla="*/ 413 w 1223"/>
                <a:gd name="T61" fmla="*/ 624 h 638"/>
                <a:gd name="T62" fmla="*/ 370 w 1223"/>
                <a:gd name="T63" fmla="*/ 610 h 638"/>
                <a:gd name="T64" fmla="*/ 330 w 1223"/>
                <a:gd name="T65" fmla="*/ 590 h 638"/>
                <a:gd name="T66" fmla="*/ 293 w 1223"/>
                <a:gd name="T67" fmla="*/ 565 h 638"/>
                <a:gd name="T68" fmla="*/ 259 w 1223"/>
                <a:gd name="T69" fmla="*/ 535 h 638"/>
                <a:gd name="T70" fmla="*/ 231 w 1223"/>
                <a:gd name="T71" fmla="*/ 502 h 638"/>
                <a:gd name="T72" fmla="*/ 205 w 1223"/>
                <a:gd name="T73" fmla="*/ 465 h 638"/>
                <a:gd name="T74" fmla="*/ 185 w 1223"/>
                <a:gd name="T75" fmla="*/ 425 h 638"/>
                <a:gd name="T76" fmla="*/ 170 w 1223"/>
                <a:gd name="T77" fmla="*/ 382 h 638"/>
                <a:gd name="T78" fmla="*/ 160 w 1223"/>
                <a:gd name="T79" fmla="*/ 337 h 638"/>
                <a:gd name="T80" fmla="*/ 67 w 1223"/>
                <a:gd name="T81" fmla="*/ 337 h 638"/>
                <a:gd name="T82" fmla="*/ 49 w 1223"/>
                <a:gd name="T83" fmla="*/ 335 h 638"/>
                <a:gd name="T84" fmla="*/ 33 w 1223"/>
                <a:gd name="T85" fmla="*/ 328 h 638"/>
                <a:gd name="T86" fmla="*/ 20 w 1223"/>
                <a:gd name="T87" fmla="*/ 316 h 638"/>
                <a:gd name="T88" fmla="*/ 10 w 1223"/>
                <a:gd name="T89" fmla="*/ 302 h 638"/>
                <a:gd name="T90" fmla="*/ 2 w 1223"/>
                <a:gd name="T91" fmla="*/ 286 h 638"/>
                <a:gd name="T92" fmla="*/ 0 w 1223"/>
                <a:gd name="T93" fmla="*/ 268 h 638"/>
                <a:gd name="T94" fmla="*/ 2 w 1223"/>
                <a:gd name="T95" fmla="*/ 250 h 638"/>
                <a:gd name="T96" fmla="*/ 10 w 1223"/>
                <a:gd name="T97" fmla="*/ 234 h 638"/>
                <a:gd name="T98" fmla="*/ 21 w 1223"/>
                <a:gd name="T99" fmla="*/ 220 h 638"/>
                <a:gd name="T100" fmla="*/ 35 w 1223"/>
                <a:gd name="T101" fmla="*/ 210 h 638"/>
                <a:gd name="T102" fmla="*/ 51 w 1223"/>
                <a:gd name="T103" fmla="*/ 204 h 638"/>
                <a:gd name="T104" fmla="*/ 70 w 1223"/>
                <a:gd name="T105" fmla="*/ 200 h 638"/>
                <a:gd name="T106" fmla="*/ 160 w 1223"/>
                <a:gd name="T107" fmla="*/ 200 h 638"/>
                <a:gd name="T108" fmla="*/ 160 w 1223"/>
                <a:gd name="T109" fmla="*/ 0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23" h="638">
                  <a:moveTo>
                    <a:pt x="160" y="0"/>
                  </a:moveTo>
                  <a:lnTo>
                    <a:pt x="1066" y="3"/>
                  </a:lnTo>
                  <a:lnTo>
                    <a:pt x="1066" y="204"/>
                  </a:lnTo>
                  <a:lnTo>
                    <a:pt x="1157" y="204"/>
                  </a:lnTo>
                  <a:lnTo>
                    <a:pt x="1174" y="206"/>
                  </a:lnTo>
                  <a:lnTo>
                    <a:pt x="1191" y="213"/>
                  </a:lnTo>
                  <a:lnTo>
                    <a:pt x="1204" y="223"/>
                  </a:lnTo>
                  <a:lnTo>
                    <a:pt x="1214" y="237"/>
                  </a:lnTo>
                  <a:lnTo>
                    <a:pt x="1221" y="254"/>
                  </a:lnTo>
                  <a:lnTo>
                    <a:pt x="1223" y="273"/>
                  </a:lnTo>
                  <a:lnTo>
                    <a:pt x="1220" y="291"/>
                  </a:lnTo>
                  <a:lnTo>
                    <a:pt x="1213" y="307"/>
                  </a:lnTo>
                  <a:lnTo>
                    <a:pt x="1203" y="321"/>
                  </a:lnTo>
                  <a:lnTo>
                    <a:pt x="1188" y="331"/>
                  </a:lnTo>
                  <a:lnTo>
                    <a:pt x="1172" y="338"/>
                  </a:lnTo>
                  <a:lnTo>
                    <a:pt x="1154" y="340"/>
                  </a:lnTo>
                  <a:lnTo>
                    <a:pt x="1061" y="340"/>
                  </a:lnTo>
                  <a:lnTo>
                    <a:pt x="1050" y="385"/>
                  </a:lnTo>
                  <a:lnTo>
                    <a:pt x="1035" y="427"/>
                  </a:lnTo>
                  <a:lnTo>
                    <a:pt x="1013" y="467"/>
                  </a:lnTo>
                  <a:lnTo>
                    <a:pt x="989" y="504"/>
                  </a:lnTo>
                  <a:lnTo>
                    <a:pt x="959" y="537"/>
                  </a:lnTo>
                  <a:lnTo>
                    <a:pt x="925" y="566"/>
                  </a:lnTo>
                  <a:lnTo>
                    <a:pt x="889" y="591"/>
                  </a:lnTo>
                  <a:lnTo>
                    <a:pt x="849" y="610"/>
                  </a:lnTo>
                  <a:lnTo>
                    <a:pt x="806" y="625"/>
                  </a:lnTo>
                  <a:lnTo>
                    <a:pt x="761" y="635"/>
                  </a:lnTo>
                  <a:lnTo>
                    <a:pt x="714" y="638"/>
                  </a:lnTo>
                  <a:lnTo>
                    <a:pt x="505" y="638"/>
                  </a:lnTo>
                  <a:lnTo>
                    <a:pt x="458" y="635"/>
                  </a:lnTo>
                  <a:lnTo>
                    <a:pt x="413" y="624"/>
                  </a:lnTo>
                  <a:lnTo>
                    <a:pt x="370" y="610"/>
                  </a:lnTo>
                  <a:lnTo>
                    <a:pt x="330" y="590"/>
                  </a:lnTo>
                  <a:lnTo>
                    <a:pt x="293" y="565"/>
                  </a:lnTo>
                  <a:lnTo>
                    <a:pt x="259" y="535"/>
                  </a:lnTo>
                  <a:lnTo>
                    <a:pt x="231" y="502"/>
                  </a:lnTo>
                  <a:lnTo>
                    <a:pt x="205" y="465"/>
                  </a:lnTo>
                  <a:lnTo>
                    <a:pt x="185" y="425"/>
                  </a:lnTo>
                  <a:lnTo>
                    <a:pt x="170" y="382"/>
                  </a:lnTo>
                  <a:lnTo>
                    <a:pt x="160" y="337"/>
                  </a:lnTo>
                  <a:lnTo>
                    <a:pt x="67" y="337"/>
                  </a:lnTo>
                  <a:lnTo>
                    <a:pt x="49" y="335"/>
                  </a:lnTo>
                  <a:lnTo>
                    <a:pt x="33" y="328"/>
                  </a:lnTo>
                  <a:lnTo>
                    <a:pt x="20" y="316"/>
                  </a:lnTo>
                  <a:lnTo>
                    <a:pt x="10" y="302"/>
                  </a:lnTo>
                  <a:lnTo>
                    <a:pt x="2" y="286"/>
                  </a:lnTo>
                  <a:lnTo>
                    <a:pt x="0" y="268"/>
                  </a:lnTo>
                  <a:lnTo>
                    <a:pt x="2" y="250"/>
                  </a:lnTo>
                  <a:lnTo>
                    <a:pt x="10" y="234"/>
                  </a:lnTo>
                  <a:lnTo>
                    <a:pt x="21" y="220"/>
                  </a:lnTo>
                  <a:lnTo>
                    <a:pt x="35" y="210"/>
                  </a:lnTo>
                  <a:lnTo>
                    <a:pt x="51" y="204"/>
                  </a:lnTo>
                  <a:lnTo>
                    <a:pt x="70" y="200"/>
                  </a:lnTo>
                  <a:lnTo>
                    <a:pt x="160" y="200"/>
                  </a:lnTo>
                  <a:lnTo>
                    <a:pt x="1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420">
              <a:extLst>
                <a:ext uri="{FF2B5EF4-FFF2-40B4-BE49-F238E27FC236}">
                  <a16:creationId xmlns:a16="http://schemas.microsoft.com/office/drawing/2014/main" id="{373A7894-3256-4A5A-A7DE-796DE3A7072B}"/>
                </a:ext>
              </a:extLst>
            </p:cNvPr>
            <p:cNvSpPr>
              <a:spLocks noEditPoints="1"/>
            </p:cNvSpPr>
            <p:nvPr/>
          </p:nvSpPr>
          <p:spPr bwMode="auto">
            <a:xfrm>
              <a:off x="3957638" y="3836988"/>
              <a:ext cx="198437" cy="238125"/>
            </a:xfrm>
            <a:custGeom>
              <a:avLst/>
              <a:gdLst>
                <a:gd name="T0" fmla="*/ 829 w 1755"/>
                <a:gd name="T1" fmla="*/ 469 h 2100"/>
                <a:gd name="T2" fmla="*/ 809 w 1755"/>
                <a:gd name="T3" fmla="*/ 567 h 2100"/>
                <a:gd name="T4" fmla="*/ 695 w 1755"/>
                <a:gd name="T5" fmla="*/ 640 h 2100"/>
                <a:gd name="T6" fmla="*/ 638 w 1755"/>
                <a:gd name="T7" fmla="*/ 764 h 2100"/>
                <a:gd name="T8" fmla="*/ 663 w 1755"/>
                <a:gd name="T9" fmla="*/ 911 h 2100"/>
                <a:gd name="T10" fmla="*/ 767 w 1755"/>
                <a:gd name="T11" fmla="*/ 1016 h 2100"/>
                <a:gd name="T12" fmla="*/ 901 w 1755"/>
                <a:gd name="T13" fmla="*/ 1045 h 2100"/>
                <a:gd name="T14" fmla="*/ 971 w 1755"/>
                <a:gd name="T15" fmla="*/ 1101 h 2100"/>
                <a:gd name="T16" fmla="*/ 971 w 1755"/>
                <a:gd name="T17" fmla="*/ 1192 h 2100"/>
                <a:gd name="T18" fmla="*/ 901 w 1755"/>
                <a:gd name="T19" fmla="*/ 1248 h 2100"/>
                <a:gd name="T20" fmla="*/ 818 w 1755"/>
                <a:gd name="T21" fmla="*/ 1232 h 2100"/>
                <a:gd name="T22" fmla="*/ 754 w 1755"/>
                <a:gd name="T23" fmla="*/ 1196 h 2100"/>
                <a:gd name="T24" fmla="*/ 693 w 1755"/>
                <a:gd name="T25" fmla="*/ 1229 h 2100"/>
                <a:gd name="T26" fmla="*/ 691 w 1755"/>
                <a:gd name="T27" fmla="*/ 1298 h 2100"/>
                <a:gd name="T28" fmla="*/ 779 w 1755"/>
                <a:gd name="T29" fmla="*/ 1368 h 2100"/>
                <a:gd name="T30" fmla="*/ 818 w 1755"/>
                <a:gd name="T31" fmla="*/ 1462 h 2100"/>
                <a:gd name="T32" fmla="*/ 878 w 1755"/>
                <a:gd name="T33" fmla="*/ 1497 h 2100"/>
                <a:gd name="T34" fmla="*/ 938 w 1755"/>
                <a:gd name="T35" fmla="*/ 1462 h 2100"/>
                <a:gd name="T36" fmla="*/ 980 w 1755"/>
                <a:gd name="T37" fmla="*/ 1367 h 2100"/>
                <a:gd name="T38" fmla="*/ 1081 w 1755"/>
                <a:gd name="T39" fmla="*/ 1278 h 2100"/>
                <a:gd name="T40" fmla="*/ 1121 w 1755"/>
                <a:gd name="T41" fmla="*/ 1146 h 2100"/>
                <a:gd name="T42" fmla="*/ 1074 w 1755"/>
                <a:gd name="T43" fmla="*/ 1002 h 2100"/>
                <a:gd name="T44" fmla="*/ 955 w 1755"/>
                <a:gd name="T45" fmla="*/ 916 h 2100"/>
                <a:gd name="T46" fmla="*/ 833 w 1755"/>
                <a:gd name="T47" fmla="*/ 892 h 2100"/>
                <a:gd name="T48" fmla="*/ 778 w 1755"/>
                <a:gd name="T49" fmla="*/ 823 h 2100"/>
                <a:gd name="T50" fmla="*/ 798 w 1755"/>
                <a:gd name="T51" fmla="*/ 734 h 2100"/>
                <a:gd name="T52" fmla="*/ 878 w 1755"/>
                <a:gd name="T53" fmla="*/ 695 h 2100"/>
                <a:gd name="T54" fmla="*/ 954 w 1755"/>
                <a:gd name="T55" fmla="*/ 728 h 2100"/>
                <a:gd name="T56" fmla="*/ 1020 w 1755"/>
                <a:gd name="T57" fmla="*/ 748 h 2100"/>
                <a:gd name="T58" fmla="*/ 1071 w 1755"/>
                <a:gd name="T59" fmla="*/ 700 h 2100"/>
                <a:gd name="T60" fmla="*/ 1054 w 1755"/>
                <a:gd name="T61" fmla="*/ 633 h 2100"/>
                <a:gd name="T62" fmla="*/ 948 w 1755"/>
                <a:gd name="T63" fmla="*/ 567 h 2100"/>
                <a:gd name="T64" fmla="*/ 928 w 1755"/>
                <a:gd name="T65" fmla="*/ 469 h 2100"/>
                <a:gd name="T66" fmla="*/ 902 w 1755"/>
                <a:gd name="T67" fmla="*/ 0 h 2100"/>
                <a:gd name="T68" fmla="*/ 1186 w 1755"/>
                <a:gd name="T69" fmla="*/ 56 h 2100"/>
                <a:gd name="T70" fmla="*/ 1430 w 1755"/>
                <a:gd name="T71" fmla="*/ 195 h 2100"/>
                <a:gd name="T72" fmla="*/ 1616 w 1755"/>
                <a:gd name="T73" fmla="*/ 405 h 2100"/>
                <a:gd name="T74" fmla="*/ 1729 w 1755"/>
                <a:gd name="T75" fmla="*/ 665 h 2100"/>
                <a:gd name="T76" fmla="*/ 1752 w 1755"/>
                <a:gd name="T77" fmla="*/ 954 h 2100"/>
                <a:gd name="T78" fmla="*/ 1691 w 1755"/>
                <a:gd name="T79" fmla="*/ 1215 h 2100"/>
                <a:gd name="T80" fmla="*/ 1558 w 1755"/>
                <a:gd name="T81" fmla="*/ 1438 h 2100"/>
                <a:gd name="T82" fmla="*/ 1383 w 1755"/>
                <a:gd name="T83" fmla="*/ 1714 h 2100"/>
                <a:gd name="T84" fmla="*/ 1272 w 1755"/>
                <a:gd name="T85" fmla="*/ 2020 h 2100"/>
                <a:gd name="T86" fmla="*/ 445 w 1755"/>
                <a:gd name="T87" fmla="*/ 1915 h 2100"/>
                <a:gd name="T88" fmla="*/ 289 w 1755"/>
                <a:gd name="T89" fmla="*/ 1573 h 2100"/>
                <a:gd name="T90" fmla="*/ 110 w 1755"/>
                <a:gd name="T91" fmla="*/ 1307 h 2100"/>
                <a:gd name="T92" fmla="*/ 18 w 1755"/>
                <a:gd name="T93" fmla="*/ 1059 h 2100"/>
                <a:gd name="T94" fmla="*/ 6 w 1755"/>
                <a:gd name="T95" fmla="*/ 778 h 2100"/>
                <a:gd name="T96" fmla="*/ 87 w 1755"/>
                <a:gd name="T97" fmla="*/ 500 h 2100"/>
                <a:gd name="T98" fmla="*/ 250 w 1755"/>
                <a:gd name="T99" fmla="*/ 267 h 2100"/>
                <a:gd name="T100" fmla="*/ 477 w 1755"/>
                <a:gd name="T101" fmla="*/ 98 h 2100"/>
                <a:gd name="T102" fmla="*/ 752 w 1755"/>
                <a:gd name="T103" fmla="*/ 8 h 2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55" h="2100">
                  <a:moveTo>
                    <a:pt x="878" y="449"/>
                  </a:moveTo>
                  <a:lnTo>
                    <a:pt x="860" y="451"/>
                  </a:lnTo>
                  <a:lnTo>
                    <a:pt x="844" y="458"/>
                  </a:lnTo>
                  <a:lnTo>
                    <a:pt x="829" y="469"/>
                  </a:lnTo>
                  <a:lnTo>
                    <a:pt x="818" y="483"/>
                  </a:lnTo>
                  <a:lnTo>
                    <a:pt x="811" y="499"/>
                  </a:lnTo>
                  <a:lnTo>
                    <a:pt x="809" y="519"/>
                  </a:lnTo>
                  <a:lnTo>
                    <a:pt x="809" y="567"/>
                  </a:lnTo>
                  <a:lnTo>
                    <a:pt x="776" y="579"/>
                  </a:lnTo>
                  <a:lnTo>
                    <a:pt x="746" y="596"/>
                  </a:lnTo>
                  <a:lnTo>
                    <a:pt x="719" y="616"/>
                  </a:lnTo>
                  <a:lnTo>
                    <a:pt x="695" y="640"/>
                  </a:lnTo>
                  <a:lnTo>
                    <a:pt x="675" y="668"/>
                  </a:lnTo>
                  <a:lnTo>
                    <a:pt x="658" y="697"/>
                  </a:lnTo>
                  <a:lnTo>
                    <a:pt x="646" y="729"/>
                  </a:lnTo>
                  <a:lnTo>
                    <a:pt x="638" y="764"/>
                  </a:lnTo>
                  <a:lnTo>
                    <a:pt x="636" y="800"/>
                  </a:lnTo>
                  <a:lnTo>
                    <a:pt x="639" y="839"/>
                  </a:lnTo>
                  <a:lnTo>
                    <a:pt x="648" y="876"/>
                  </a:lnTo>
                  <a:lnTo>
                    <a:pt x="663" y="911"/>
                  </a:lnTo>
                  <a:lnTo>
                    <a:pt x="682" y="943"/>
                  </a:lnTo>
                  <a:lnTo>
                    <a:pt x="707" y="971"/>
                  </a:lnTo>
                  <a:lnTo>
                    <a:pt x="735" y="995"/>
                  </a:lnTo>
                  <a:lnTo>
                    <a:pt x="767" y="1016"/>
                  </a:lnTo>
                  <a:lnTo>
                    <a:pt x="802" y="1030"/>
                  </a:lnTo>
                  <a:lnTo>
                    <a:pt x="839" y="1039"/>
                  </a:lnTo>
                  <a:lnTo>
                    <a:pt x="877" y="1042"/>
                  </a:lnTo>
                  <a:lnTo>
                    <a:pt x="901" y="1045"/>
                  </a:lnTo>
                  <a:lnTo>
                    <a:pt x="923" y="1053"/>
                  </a:lnTo>
                  <a:lnTo>
                    <a:pt x="942" y="1065"/>
                  </a:lnTo>
                  <a:lnTo>
                    <a:pt x="958" y="1081"/>
                  </a:lnTo>
                  <a:lnTo>
                    <a:pt x="971" y="1101"/>
                  </a:lnTo>
                  <a:lnTo>
                    <a:pt x="979" y="1122"/>
                  </a:lnTo>
                  <a:lnTo>
                    <a:pt x="982" y="1147"/>
                  </a:lnTo>
                  <a:lnTo>
                    <a:pt x="979" y="1171"/>
                  </a:lnTo>
                  <a:lnTo>
                    <a:pt x="971" y="1192"/>
                  </a:lnTo>
                  <a:lnTo>
                    <a:pt x="958" y="1212"/>
                  </a:lnTo>
                  <a:lnTo>
                    <a:pt x="942" y="1228"/>
                  </a:lnTo>
                  <a:lnTo>
                    <a:pt x="923" y="1240"/>
                  </a:lnTo>
                  <a:lnTo>
                    <a:pt x="901" y="1248"/>
                  </a:lnTo>
                  <a:lnTo>
                    <a:pt x="877" y="1251"/>
                  </a:lnTo>
                  <a:lnTo>
                    <a:pt x="856" y="1249"/>
                  </a:lnTo>
                  <a:lnTo>
                    <a:pt x="836" y="1242"/>
                  </a:lnTo>
                  <a:lnTo>
                    <a:pt x="818" y="1232"/>
                  </a:lnTo>
                  <a:lnTo>
                    <a:pt x="802" y="1218"/>
                  </a:lnTo>
                  <a:lnTo>
                    <a:pt x="787" y="1206"/>
                  </a:lnTo>
                  <a:lnTo>
                    <a:pt x="771" y="1198"/>
                  </a:lnTo>
                  <a:lnTo>
                    <a:pt x="754" y="1196"/>
                  </a:lnTo>
                  <a:lnTo>
                    <a:pt x="736" y="1197"/>
                  </a:lnTo>
                  <a:lnTo>
                    <a:pt x="720" y="1204"/>
                  </a:lnTo>
                  <a:lnTo>
                    <a:pt x="704" y="1215"/>
                  </a:lnTo>
                  <a:lnTo>
                    <a:pt x="693" y="1229"/>
                  </a:lnTo>
                  <a:lnTo>
                    <a:pt x="686" y="1246"/>
                  </a:lnTo>
                  <a:lnTo>
                    <a:pt x="683" y="1263"/>
                  </a:lnTo>
                  <a:lnTo>
                    <a:pt x="685" y="1280"/>
                  </a:lnTo>
                  <a:lnTo>
                    <a:pt x="691" y="1298"/>
                  </a:lnTo>
                  <a:lnTo>
                    <a:pt x="701" y="1312"/>
                  </a:lnTo>
                  <a:lnTo>
                    <a:pt x="725" y="1335"/>
                  </a:lnTo>
                  <a:lnTo>
                    <a:pt x="752" y="1352"/>
                  </a:lnTo>
                  <a:lnTo>
                    <a:pt x="779" y="1368"/>
                  </a:lnTo>
                  <a:lnTo>
                    <a:pt x="809" y="1379"/>
                  </a:lnTo>
                  <a:lnTo>
                    <a:pt x="809" y="1427"/>
                  </a:lnTo>
                  <a:lnTo>
                    <a:pt x="811" y="1446"/>
                  </a:lnTo>
                  <a:lnTo>
                    <a:pt x="818" y="1462"/>
                  </a:lnTo>
                  <a:lnTo>
                    <a:pt x="829" y="1477"/>
                  </a:lnTo>
                  <a:lnTo>
                    <a:pt x="844" y="1488"/>
                  </a:lnTo>
                  <a:lnTo>
                    <a:pt x="860" y="1494"/>
                  </a:lnTo>
                  <a:lnTo>
                    <a:pt x="878" y="1497"/>
                  </a:lnTo>
                  <a:lnTo>
                    <a:pt x="897" y="1494"/>
                  </a:lnTo>
                  <a:lnTo>
                    <a:pt x="913" y="1488"/>
                  </a:lnTo>
                  <a:lnTo>
                    <a:pt x="928" y="1477"/>
                  </a:lnTo>
                  <a:lnTo>
                    <a:pt x="938" y="1462"/>
                  </a:lnTo>
                  <a:lnTo>
                    <a:pt x="945" y="1446"/>
                  </a:lnTo>
                  <a:lnTo>
                    <a:pt x="948" y="1427"/>
                  </a:lnTo>
                  <a:lnTo>
                    <a:pt x="948" y="1379"/>
                  </a:lnTo>
                  <a:lnTo>
                    <a:pt x="980" y="1367"/>
                  </a:lnTo>
                  <a:lnTo>
                    <a:pt x="1009" y="1350"/>
                  </a:lnTo>
                  <a:lnTo>
                    <a:pt x="1037" y="1330"/>
                  </a:lnTo>
                  <a:lnTo>
                    <a:pt x="1061" y="1305"/>
                  </a:lnTo>
                  <a:lnTo>
                    <a:pt x="1081" y="1278"/>
                  </a:lnTo>
                  <a:lnTo>
                    <a:pt x="1097" y="1249"/>
                  </a:lnTo>
                  <a:lnTo>
                    <a:pt x="1111" y="1216"/>
                  </a:lnTo>
                  <a:lnTo>
                    <a:pt x="1118" y="1182"/>
                  </a:lnTo>
                  <a:lnTo>
                    <a:pt x="1121" y="1146"/>
                  </a:lnTo>
                  <a:lnTo>
                    <a:pt x="1118" y="1107"/>
                  </a:lnTo>
                  <a:lnTo>
                    <a:pt x="1109" y="1069"/>
                  </a:lnTo>
                  <a:lnTo>
                    <a:pt x="1094" y="1034"/>
                  </a:lnTo>
                  <a:lnTo>
                    <a:pt x="1074" y="1002"/>
                  </a:lnTo>
                  <a:lnTo>
                    <a:pt x="1050" y="975"/>
                  </a:lnTo>
                  <a:lnTo>
                    <a:pt x="1022" y="950"/>
                  </a:lnTo>
                  <a:lnTo>
                    <a:pt x="990" y="930"/>
                  </a:lnTo>
                  <a:lnTo>
                    <a:pt x="955" y="916"/>
                  </a:lnTo>
                  <a:lnTo>
                    <a:pt x="918" y="907"/>
                  </a:lnTo>
                  <a:lnTo>
                    <a:pt x="878" y="903"/>
                  </a:lnTo>
                  <a:lnTo>
                    <a:pt x="855" y="901"/>
                  </a:lnTo>
                  <a:lnTo>
                    <a:pt x="833" y="892"/>
                  </a:lnTo>
                  <a:lnTo>
                    <a:pt x="814" y="880"/>
                  </a:lnTo>
                  <a:lnTo>
                    <a:pt x="798" y="864"/>
                  </a:lnTo>
                  <a:lnTo>
                    <a:pt x="785" y="844"/>
                  </a:lnTo>
                  <a:lnTo>
                    <a:pt x="778" y="823"/>
                  </a:lnTo>
                  <a:lnTo>
                    <a:pt x="775" y="799"/>
                  </a:lnTo>
                  <a:lnTo>
                    <a:pt x="778" y="775"/>
                  </a:lnTo>
                  <a:lnTo>
                    <a:pt x="785" y="753"/>
                  </a:lnTo>
                  <a:lnTo>
                    <a:pt x="798" y="734"/>
                  </a:lnTo>
                  <a:lnTo>
                    <a:pt x="814" y="718"/>
                  </a:lnTo>
                  <a:lnTo>
                    <a:pt x="833" y="706"/>
                  </a:lnTo>
                  <a:lnTo>
                    <a:pt x="855" y="697"/>
                  </a:lnTo>
                  <a:lnTo>
                    <a:pt x="878" y="695"/>
                  </a:lnTo>
                  <a:lnTo>
                    <a:pt x="900" y="697"/>
                  </a:lnTo>
                  <a:lnTo>
                    <a:pt x="920" y="703"/>
                  </a:lnTo>
                  <a:lnTo>
                    <a:pt x="939" y="714"/>
                  </a:lnTo>
                  <a:lnTo>
                    <a:pt x="954" y="728"/>
                  </a:lnTo>
                  <a:lnTo>
                    <a:pt x="968" y="739"/>
                  </a:lnTo>
                  <a:lnTo>
                    <a:pt x="985" y="747"/>
                  </a:lnTo>
                  <a:lnTo>
                    <a:pt x="1002" y="750"/>
                  </a:lnTo>
                  <a:lnTo>
                    <a:pt x="1020" y="748"/>
                  </a:lnTo>
                  <a:lnTo>
                    <a:pt x="1037" y="741"/>
                  </a:lnTo>
                  <a:lnTo>
                    <a:pt x="1052" y="730"/>
                  </a:lnTo>
                  <a:lnTo>
                    <a:pt x="1064" y="716"/>
                  </a:lnTo>
                  <a:lnTo>
                    <a:pt x="1071" y="700"/>
                  </a:lnTo>
                  <a:lnTo>
                    <a:pt x="1074" y="683"/>
                  </a:lnTo>
                  <a:lnTo>
                    <a:pt x="1072" y="664"/>
                  </a:lnTo>
                  <a:lnTo>
                    <a:pt x="1066" y="648"/>
                  </a:lnTo>
                  <a:lnTo>
                    <a:pt x="1054" y="633"/>
                  </a:lnTo>
                  <a:lnTo>
                    <a:pt x="1031" y="611"/>
                  </a:lnTo>
                  <a:lnTo>
                    <a:pt x="1005" y="593"/>
                  </a:lnTo>
                  <a:lnTo>
                    <a:pt x="978" y="578"/>
                  </a:lnTo>
                  <a:lnTo>
                    <a:pt x="948" y="567"/>
                  </a:lnTo>
                  <a:lnTo>
                    <a:pt x="948" y="519"/>
                  </a:lnTo>
                  <a:lnTo>
                    <a:pt x="945" y="499"/>
                  </a:lnTo>
                  <a:lnTo>
                    <a:pt x="938" y="483"/>
                  </a:lnTo>
                  <a:lnTo>
                    <a:pt x="928" y="469"/>
                  </a:lnTo>
                  <a:lnTo>
                    <a:pt x="913" y="458"/>
                  </a:lnTo>
                  <a:lnTo>
                    <a:pt x="897" y="451"/>
                  </a:lnTo>
                  <a:lnTo>
                    <a:pt x="878" y="449"/>
                  </a:lnTo>
                  <a:close/>
                  <a:moveTo>
                    <a:pt x="902" y="0"/>
                  </a:moveTo>
                  <a:lnTo>
                    <a:pt x="976" y="5"/>
                  </a:lnTo>
                  <a:lnTo>
                    <a:pt x="1048" y="16"/>
                  </a:lnTo>
                  <a:lnTo>
                    <a:pt x="1119" y="33"/>
                  </a:lnTo>
                  <a:lnTo>
                    <a:pt x="1186" y="56"/>
                  </a:lnTo>
                  <a:lnTo>
                    <a:pt x="1252" y="83"/>
                  </a:lnTo>
                  <a:lnTo>
                    <a:pt x="1314" y="116"/>
                  </a:lnTo>
                  <a:lnTo>
                    <a:pt x="1375" y="153"/>
                  </a:lnTo>
                  <a:lnTo>
                    <a:pt x="1430" y="195"/>
                  </a:lnTo>
                  <a:lnTo>
                    <a:pt x="1483" y="242"/>
                  </a:lnTo>
                  <a:lnTo>
                    <a:pt x="1531" y="293"/>
                  </a:lnTo>
                  <a:lnTo>
                    <a:pt x="1576" y="346"/>
                  </a:lnTo>
                  <a:lnTo>
                    <a:pt x="1616" y="405"/>
                  </a:lnTo>
                  <a:lnTo>
                    <a:pt x="1652" y="465"/>
                  </a:lnTo>
                  <a:lnTo>
                    <a:pt x="1683" y="529"/>
                  </a:lnTo>
                  <a:lnTo>
                    <a:pt x="1708" y="596"/>
                  </a:lnTo>
                  <a:lnTo>
                    <a:pt x="1729" y="665"/>
                  </a:lnTo>
                  <a:lnTo>
                    <a:pt x="1744" y="736"/>
                  </a:lnTo>
                  <a:lnTo>
                    <a:pt x="1752" y="810"/>
                  </a:lnTo>
                  <a:lnTo>
                    <a:pt x="1755" y="885"/>
                  </a:lnTo>
                  <a:lnTo>
                    <a:pt x="1752" y="954"/>
                  </a:lnTo>
                  <a:lnTo>
                    <a:pt x="1744" y="1022"/>
                  </a:lnTo>
                  <a:lnTo>
                    <a:pt x="1732" y="1088"/>
                  </a:lnTo>
                  <a:lnTo>
                    <a:pt x="1714" y="1152"/>
                  </a:lnTo>
                  <a:lnTo>
                    <a:pt x="1691" y="1215"/>
                  </a:lnTo>
                  <a:lnTo>
                    <a:pt x="1663" y="1274"/>
                  </a:lnTo>
                  <a:lnTo>
                    <a:pt x="1632" y="1332"/>
                  </a:lnTo>
                  <a:lnTo>
                    <a:pt x="1597" y="1386"/>
                  </a:lnTo>
                  <a:lnTo>
                    <a:pt x="1558" y="1438"/>
                  </a:lnTo>
                  <a:lnTo>
                    <a:pt x="1508" y="1503"/>
                  </a:lnTo>
                  <a:lnTo>
                    <a:pt x="1462" y="1571"/>
                  </a:lnTo>
                  <a:lnTo>
                    <a:pt x="1421" y="1642"/>
                  </a:lnTo>
                  <a:lnTo>
                    <a:pt x="1383" y="1714"/>
                  </a:lnTo>
                  <a:lnTo>
                    <a:pt x="1349" y="1788"/>
                  </a:lnTo>
                  <a:lnTo>
                    <a:pt x="1320" y="1864"/>
                  </a:lnTo>
                  <a:lnTo>
                    <a:pt x="1294" y="1941"/>
                  </a:lnTo>
                  <a:lnTo>
                    <a:pt x="1272" y="2020"/>
                  </a:lnTo>
                  <a:lnTo>
                    <a:pt x="1256" y="2100"/>
                  </a:lnTo>
                  <a:lnTo>
                    <a:pt x="492" y="2097"/>
                  </a:lnTo>
                  <a:lnTo>
                    <a:pt x="471" y="2005"/>
                  </a:lnTo>
                  <a:lnTo>
                    <a:pt x="445" y="1915"/>
                  </a:lnTo>
                  <a:lnTo>
                    <a:pt x="414" y="1827"/>
                  </a:lnTo>
                  <a:lnTo>
                    <a:pt x="377" y="1739"/>
                  </a:lnTo>
                  <a:lnTo>
                    <a:pt x="335" y="1655"/>
                  </a:lnTo>
                  <a:lnTo>
                    <a:pt x="289" y="1573"/>
                  </a:lnTo>
                  <a:lnTo>
                    <a:pt x="238" y="1493"/>
                  </a:lnTo>
                  <a:lnTo>
                    <a:pt x="182" y="1416"/>
                  </a:lnTo>
                  <a:lnTo>
                    <a:pt x="144" y="1363"/>
                  </a:lnTo>
                  <a:lnTo>
                    <a:pt x="110" y="1307"/>
                  </a:lnTo>
                  <a:lnTo>
                    <a:pt x="80" y="1249"/>
                  </a:lnTo>
                  <a:lnTo>
                    <a:pt x="55" y="1187"/>
                  </a:lnTo>
                  <a:lnTo>
                    <a:pt x="34" y="1124"/>
                  </a:lnTo>
                  <a:lnTo>
                    <a:pt x="18" y="1059"/>
                  </a:lnTo>
                  <a:lnTo>
                    <a:pt x="8" y="992"/>
                  </a:lnTo>
                  <a:lnTo>
                    <a:pt x="1" y="923"/>
                  </a:lnTo>
                  <a:lnTo>
                    <a:pt x="0" y="853"/>
                  </a:lnTo>
                  <a:lnTo>
                    <a:pt x="6" y="778"/>
                  </a:lnTo>
                  <a:lnTo>
                    <a:pt x="18" y="706"/>
                  </a:lnTo>
                  <a:lnTo>
                    <a:pt x="35" y="635"/>
                  </a:lnTo>
                  <a:lnTo>
                    <a:pt x="59" y="566"/>
                  </a:lnTo>
                  <a:lnTo>
                    <a:pt x="87" y="500"/>
                  </a:lnTo>
                  <a:lnTo>
                    <a:pt x="121" y="437"/>
                  </a:lnTo>
                  <a:lnTo>
                    <a:pt x="159" y="377"/>
                  </a:lnTo>
                  <a:lnTo>
                    <a:pt x="203" y="321"/>
                  </a:lnTo>
                  <a:lnTo>
                    <a:pt x="250" y="267"/>
                  </a:lnTo>
                  <a:lnTo>
                    <a:pt x="301" y="218"/>
                  </a:lnTo>
                  <a:lnTo>
                    <a:pt x="357" y="174"/>
                  </a:lnTo>
                  <a:lnTo>
                    <a:pt x="416" y="134"/>
                  </a:lnTo>
                  <a:lnTo>
                    <a:pt x="477" y="98"/>
                  </a:lnTo>
                  <a:lnTo>
                    <a:pt x="543" y="67"/>
                  </a:lnTo>
                  <a:lnTo>
                    <a:pt x="610" y="42"/>
                  </a:lnTo>
                  <a:lnTo>
                    <a:pt x="680" y="23"/>
                  </a:lnTo>
                  <a:lnTo>
                    <a:pt x="752" y="8"/>
                  </a:lnTo>
                  <a:lnTo>
                    <a:pt x="826" y="1"/>
                  </a:lnTo>
                  <a:lnTo>
                    <a:pt x="90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78" name="Rectangle 77">
            <a:extLst>
              <a:ext uri="{FF2B5EF4-FFF2-40B4-BE49-F238E27FC236}">
                <a16:creationId xmlns:a16="http://schemas.microsoft.com/office/drawing/2014/main" id="{4206C43E-C77B-4D2F-AE4C-5C486B98CABD}"/>
              </a:ext>
            </a:extLst>
          </p:cNvPr>
          <p:cNvSpPr/>
          <p:nvPr/>
        </p:nvSpPr>
        <p:spPr>
          <a:xfrm>
            <a:off x="3150924" y="3902715"/>
            <a:ext cx="2860718" cy="2099229"/>
          </a:xfrm>
          <a:prstGeom prst="rect">
            <a:avLst/>
          </a:prstGeom>
        </p:spPr>
        <p:txBody>
          <a:bodyPr wrap="square">
            <a:spAutoFit/>
          </a:bodyPr>
          <a:lstStyle/>
          <a:p>
            <a:pPr algn="ctr">
              <a:lnSpc>
                <a:spcPct val="150000"/>
              </a:lnSpc>
            </a:pPr>
            <a:r>
              <a:rPr lang="en-US" sz="1100" b="1" dirty="0">
                <a:latin typeface="Aptos" panose="020B0004020202020204" pitchFamily="34" charset="0"/>
              </a:rPr>
              <a:t>Federal, state, and local authorities </a:t>
            </a:r>
            <a:r>
              <a:rPr lang="en-US" sz="1100" dirty="0">
                <a:latin typeface="Aptos" panose="020B0004020202020204" pitchFamily="34" charset="0"/>
              </a:rPr>
              <a:t>are introducing stricter building codes, ventilation requirements, and health guidelines for schools, healthcare facilities, and commercial buildings. Compliance efforts significantly boost the market for advanced IAQ and pathogen mitigation technologies</a:t>
            </a:r>
            <a:r>
              <a:rPr lang="en-US" sz="1000" dirty="0">
                <a:latin typeface="Lato Light" panose="020F0302020204030203" pitchFamily="34" charset="0"/>
              </a:rPr>
              <a:t>.</a:t>
            </a:r>
            <a:endParaRPr lang="id-ID" sz="1000" dirty="0">
              <a:latin typeface="Lato Light" panose="020F0302020204030203" pitchFamily="34" charset="0"/>
            </a:endParaRPr>
          </a:p>
        </p:txBody>
      </p:sp>
      <p:sp>
        <p:nvSpPr>
          <p:cNvPr id="79" name="TextBox 78">
            <a:extLst>
              <a:ext uri="{FF2B5EF4-FFF2-40B4-BE49-F238E27FC236}">
                <a16:creationId xmlns:a16="http://schemas.microsoft.com/office/drawing/2014/main" id="{F9B06F3A-4F69-4DEB-B513-B0B789885D65}"/>
              </a:ext>
            </a:extLst>
          </p:cNvPr>
          <p:cNvSpPr txBox="1"/>
          <p:nvPr/>
        </p:nvSpPr>
        <p:spPr>
          <a:xfrm>
            <a:off x="3418576" y="3431746"/>
            <a:ext cx="2281274" cy="461665"/>
          </a:xfrm>
          <a:prstGeom prst="rect">
            <a:avLst/>
          </a:prstGeom>
          <a:noFill/>
        </p:spPr>
        <p:txBody>
          <a:bodyPr wrap="square" rtlCol="0">
            <a:spAutoFit/>
          </a:bodyPr>
          <a:lstStyle/>
          <a:p>
            <a:pPr algn="ctr"/>
            <a:r>
              <a:rPr lang="en-US" sz="1200" b="1" dirty="0">
                <a:latin typeface="Montserrat" panose="00000300000000000000" pitchFamily="2" charset="0"/>
              </a:rPr>
              <a:t>Evolving Government Regulations &amp; Standards</a:t>
            </a:r>
            <a:endParaRPr lang="id-ID" sz="1200" b="1" dirty="0">
              <a:latin typeface="Montserrat" panose="00000300000000000000" pitchFamily="2" charset="0"/>
            </a:endParaRPr>
          </a:p>
        </p:txBody>
      </p:sp>
      <p:cxnSp>
        <p:nvCxnSpPr>
          <p:cNvPr id="80" name="Straight Connector 79">
            <a:extLst>
              <a:ext uri="{FF2B5EF4-FFF2-40B4-BE49-F238E27FC236}">
                <a16:creationId xmlns:a16="http://schemas.microsoft.com/office/drawing/2014/main" id="{3B6AD550-2D56-40F4-9DA0-A9D0295035E9}"/>
              </a:ext>
            </a:extLst>
          </p:cNvPr>
          <p:cNvCxnSpPr>
            <a:cxnSpLocks/>
          </p:cNvCxnSpPr>
          <p:nvPr/>
        </p:nvCxnSpPr>
        <p:spPr>
          <a:xfrm>
            <a:off x="3752810" y="6118668"/>
            <a:ext cx="16243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BE22D723-582A-426C-827F-85731AE86FDA}"/>
              </a:ext>
            </a:extLst>
          </p:cNvPr>
          <p:cNvSpPr/>
          <p:nvPr/>
        </p:nvSpPr>
        <p:spPr>
          <a:xfrm>
            <a:off x="6267412" y="3902715"/>
            <a:ext cx="2545817" cy="2099229"/>
          </a:xfrm>
          <a:prstGeom prst="rect">
            <a:avLst/>
          </a:prstGeom>
        </p:spPr>
        <p:txBody>
          <a:bodyPr wrap="square">
            <a:spAutoFit/>
          </a:bodyPr>
          <a:lstStyle/>
          <a:p>
            <a:pPr algn="ctr">
              <a:lnSpc>
                <a:spcPct val="150000"/>
              </a:lnSpc>
            </a:pPr>
            <a:r>
              <a:rPr lang="en-US" sz="1100" b="1" dirty="0">
                <a:latin typeface="Aptos" panose="020B0004020202020204" pitchFamily="34" charset="0"/>
              </a:rPr>
              <a:t>Revenue optimizing businesses </a:t>
            </a:r>
            <a:r>
              <a:rPr lang="en-US" sz="1100" dirty="0">
                <a:latin typeface="Aptos" panose="020B0004020202020204" pitchFamily="34" charset="0"/>
              </a:rPr>
              <a:t>provide healthy, safe work environments and demonstrate strong Environmental, Social, and Governance (ESG) practices. Many organizations now prioritize IAQ improvements to protect occupant well-being and reduce liability.</a:t>
            </a:r>
            <a:endParaRPr lang="id-ID" sz="1100" dirty="0">
              <a:latin typeface="Aptos" panose="020B0004020202020204" pitchFamily="34" charset="0"/>
            </a:endParaRPr>
          </a:p>
        </p:txBody>
      </p:sp>
      <p:sp>
        <p:nvSpPr>
          <p:cNvPr id="82" name="TextBox 81">
            <a:extLst>
              <a:ext uri="{FF2B5EF4-FFF2-40B4-BE49-F238E27FC236}">
                <a16:creationId xmlns:a16="http://schemas.microsoft.com/office/drawing/2014/main" id="{6CB855AE-33C4-44E0-AC89-6BC93B4291C1}"/>
              </a:ext>
            </a:extLst>
          </p:cNvPr>
          <p:cNvSpPr txBox="1"/>
          <p:nvPr/>
        </p:nvSpPr>
        <p:spPr>
          <a:xfrm>
            <a:off x="6412086" y="3436419"/>
            <a:ext cx="2275521" cy="461665"/>
          </a:xfrm>
          <a:prstGeom prst="rect">
            <a:avLst/>
          </a:prstGeom>
          <a:noFill/>
        </p:spPr>
        <p:txBody>
          <a:bodyPr wrap="square" rtlCol="0">
            <a:spAutoFit/>
          </a:bodyPr>
          <a:lstStyle/>
          <a:p>
            <a:pPr algn="ctr"/>
            <a:r>
              <a:rPr lang="en-US" sz="1200" b="1" dirty="0">
                <a:latin typeface="Montserrat" panose="00000300000000000000" pitchFamily="2" charset="0"/>
              </a:rPr>
              <a:t>Corporate Responsibility &amp; ESG Initiatives</a:t>
            </a:r>
            <a:endParaRPr lang="id-ID" sz="1200" dirty="0">
              <a:latin typeface="Montserrat" panose="00000300000000000000" pitchFamily="2" charset="0"/>
            </a:endParaRPr>
          </a:p>
        </p:txBody>
      </p:sp>
      <p:cxnSp>
        <p:nvCxnSpPr>
          <p:cNvPr id="83" name="Straight Connector 82">
            <a:extLst>
              <a:ext uri="{FF2B5EF4-FFF2-40B4-BE49-F238E27FC236}">
                <a16:creationId xmlns:a16="http://schemas.microsoft.com/office/drawing/2014/main" id="{AD1A1A94-0CFF-4BE3-90D8-1BBFEF9042C4}"/>
              </a:ext>
            </a:extLst>
          </p:cNvPr>
          <p:cNvCxnSpPr>
            <a:cxnSpLocks/>
          </p:cNvCxnSpPr>
          <p:nvPr/>
        </p:nvCxnSpPr>
        <p:spPr>
          <a:xfrm>
            <a:off x="6704356" y="6109143"/>
            <a:ext cx="16243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4" name="Rectangle 83">
            <a:extLst>
              <a:ext uri="{FF2B5EF4-FFF2-40B4-BE49-F238E27FC236}">
                <a16:creationId xmlns:a16="http://schemas.microsoft.com/office/drawing/2014/main" id="{8F634E6E-6A95-438C-A9A8-81C0438A6BF4}"/>
              </a:ext>
            </a:extLst>
          </p:cNvPr>
          <p:cNvSpPr/>
          <p:nvPr/>
        </p:nvSpPr>
        <p:spPr>
          <a:xfrm>
            <a:off x="9048846" y="3902715"/>
            <a:ext cx="2873945" cy="1836337"/>
          </a:xfrm>
          <a:prstGeom prst="rect">
            <a:avLst/>
          </a:prstGeom>
        </p:spPr>
        <p:txBody>
          <a:bodyPr wrap="square">
            <a:spAutoFit/>
          </a:bodyPr>
          <a:lstStyle/>
          <a:p>
            <a:pPr algn="ctr">
              <a:lnSpc>
                <a:spcPct val="150000"/>
              </a:lnSpc>
            </a:pPr>
            <a:r>
              <a:rPr lang="en-US" sz="1100" b="1" dirty="0">
                <a:latin typeface="Aptos" panose="020B0004020202020204" pitchFamily="34" charset="0"/>
              </a:rPr>
              <a:t>Much of the U.S. building stock features </a:t>
            </a:r>
            <a:r>
              <a:rPr lang="en-US" sz="1100" dirty="0">
                <a:latin typeface="Aptos" panose="020B0004020202020204" pitchFamily="34" charset="0"/>
              </a:rPr>
              <a:t>older HVAC systems ill-equipped to handle modern airflow and pathogen reduction needs. Upgrading or retrofitting these systems with advanced IAQ technologies creates a substantial, sustained market demand.</a:t>
            </a:r>
            <a:endParaRPr lang="id-ID" sz="1100" dirty="0">
              <a:latin typeface="Aptos" panose="020B0004020202020204" pitchFamily="34" charset="0"/>
            </a:endParaRPr>
          </a:p>
        </p:txBody>
      </p:sp>
      <p:sp>
        <p:nvSpPr>
          <p:cNvPr id="85" name="TextBox 84">
            <a:extLst>
              <a:ext uri="{FF2B5EF4-FFF2-40B4-BE49-F238E27FC236}">
                <a16:creationId xmlns:a16="http://schemas.microsoft.com/office/drawing/2014/main" id="{C48B03A4-02B8-439B-98C3-CF37F8DEF4D7}"/>
              </a:ext>
            </a:extLst>
          </p:cNvPr>
          <p:cNvSpPr txBox="1"/>
          <p:nvPr/>
        </p:nvSpPr>
        <p:spPr>
          <a:xfrm>
            <a:off x="9371274" y="3422724"/>
            <a:ext cx="2275520" cy="461665"/>
          </a:xfrm>
          <a:prstGeom prst="rect">
            <a:avLst/>
          </a:prstGeom>
          <a:noFill/>
        </p:spPr>
        <p:txBody>
          <a:bodyPr wrap="square" rtlCol="0">
            <a:spAutoFit/>
          </a:bodyPr>
          <a:lstStyle/>
          <a:p>
            <a:pPr algn="ctr"/>
            <a:r>
              <a:rPr lang="en-US" sz="1200" b="1" dirty="0">
                <a:latin typeface="Montserrat" panose="00000300000000000000" pitchFamily="2" charset="0"/>
              </a:rPr>
              <a:t>Aging Infrastructure &amp; Outdated HVAC Systems</a:t>
            </a:r>
            <a:endParaRPr lang="id-ID" sz="1200" dirty="0">
              <a:latin typeface="Montserrat" panose="00000300000000000000" pitchFamily="2" charset="0"/>
            </a:endParaRPr>
          </a:p>
        </p:txBody>
      </p:sp>
      <p:cxnSp>
        <p:nvCxnSpPr>
          <p:cNvPr id="86" name="Straight Connector 85">
            <a:extLst>
              <a:ext uri="{FF2B5EF4-FFF2-40B4-BE49-F238E27FC236}">
                <a16:creationId xmlns:a16="http://schemas.microsoft.com/office/drawing/2014/main" id="{42DF8020-7BD6-41A1-923C-6A551958A013}"/>
              </a:ext>
            </a:extLst>
          </p:cNvPr>
          <p:cNvCxnSpPr>
            <a:cxnSpLocks/>
          </p:cNvCxnSpPr>
          <p:nvPr/>
        </p:nvCxnSpPr>
        <p:spPr>
          <a:xfrm>
            <a:off x="9750966" y="6109020"/>
            <a:ext cx="16243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9A08F86-0F8B-2E63-D368-6ACC95805B10}"/>
              </a:ext>
            </a:extLst>
          </p:cNvPr>
          <p:cNvSpPr txBox="1"/>
          <p:nvPr/>
        </p:nvSpPr>
        <p:spPr>
          <a:xfrm>
            <a:off x="0" y="2021219"/>
            <a:ext cx="12191999" cy="584775"/>
          </a:xfrm>
          <a:prstGeom prst="rect">
            <a:avLst/>
          </a:prstGeom>
          <a:noFill/>
        </p:spPr>
        <p:txBody>
          <a:bodyPr wrap="square" rtlCol="0">
            <a:spAutoFit/>
          </a:bodyPr>
          <a:lstStyle/>
          <a:p>
            <a:pPr algn="ctr"/>
            <a:r>
              <a:rPr lang="en-US" sz="3200" b="1" spc="300" dirty="0">
                <a:latin typeface="Aptos" panose="020B0004020202020204" pitchFamily="34" charset="0"/>
              </a:rPr>
              <a:t>KEY DRIVERS OF GROWTH</a:t>
            </a:r>
            <a:endParaRPr lang="id-ID" sz="3200" b="1" spc="300" dirty="0">
              <a:latin typeface="Aptos" panose="020B0004020202020204" pitchFamily="34" charset="0"/>
            </a:endParaRPr>
          </a:p>
        </p:txBody>
      </p:sp>
      <p:sp>
        <p:nvSpPr>
          <p:cNvPr id="5" name="Rectangle 4">
            <a:extLst>
              <a:ext uri="{FF2B5EF4-FFF2-40B4-BE49-F238E27FC236}">
                <a16:creationId xmlns:a16="http://schemas.microsoft.com/office/drawing/2014/main" id="{3D5A403A-6A79-01FE-F2CD-68428F72B88F}"/>
              </a:ext>
            </a:extLst>
          </p:cNvPr>
          <p:cNvSpPr/>
          <p:nvPr/>
        </p:nvSpPr>
        <p:spPr>
          <a:xfrm>
            <a:off x="88233" y="985615"/>
            <a:ext cx="12027566" cy="1026803"/>
          </a:xfrm>
          <a:prstGeom prst="rect">
            <a:avLst/>
          </a:prstGeom>
          <a:solidFill>
            <a:srgbClr val="C0D4DC">
              <a:alpha val="50000"/>
            </a:srgbClr>
          </a:solidFill>
          <a:ln>
            <a:noFill/>
          </a:ln>
          <a:effectLst>
            <a:outerShdw blurRad="57785" dist="5080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9014626-6805-78E7-3C39-3F4B15E8E882}"/>
              </a:ext>
            </a:extLst>
          </p:cNvPr>
          <p:cNvSpPr txBox="1"/>
          <p:nvPr/>
        </p:nvSpPr>
        <p:spPr>
          <a:xfrm>
            <a:off x="307082" y="946411"/>
            <a:ext cx="11730007" cy="954107"/>
          </a:xfrm>
          <a:prstGeom prst="rect">
            <a:avLst/>
          </a:prstGeom>
          <a:noFill/>
          <a:effectLst>
            <a:outerShdw blurRad="50800" dist="38100" dir="5400000" algn="t" rotWithShape="0">
              <a:srgbClr val="C0D4DC">
                <a:alpha val="40000"/>
              </a:srgbClr>
            </a:outerShdw>
          </a:effectLst>
        </p:spPr>
        <p:txBody>
          <a:bodyPr wrap="square" rtlCol="0">
            <a:spAutoFit/>
          </a:bodyPr>
          <a:lstStyle/>
          <a:p>
            <a:pPr>
              <a:lnSpc>
                <a:spcPct val="150000"/>
              </a:lnSpc>
            </a:pPr>
            <a:r>
              <a:rPr lang="en-US" sz="1600" b="1" spc="300" dirty="0">
                <a:latin typeface="Aptos" panose="020B0004020202020204" pitchFamily="34" charset="0"/>
              </a:rPr>
              <a:t>HIGH VALUE VERTICALS</a:t>
            </a:r>
          </a:p>
          <a:p>
            <a:r>
              <a:rPr lang="en-US" sz="1600" b="1" dirty="0">
                <a:latin typeface="Aptos" panose="020B0004020202020204" pitchFamily="34" charset="0"/>
              </a:rPr>
              <a:t>Corporate Offices, Education, Healthcare, Hospitality, and Residential Apartments lead the highest demand due to large occupant density, regulatory scrutiny, and liability risk. food processing manufacturing</a:t>
            </a:r>
            <a:endParaRPr lang="id-ID" sz="1600" b="1" dirty="0">
              <a:latin typeface="Aptos" panose="020B0004020202020204" pitchFamily="34" charset="0"/>
            </a:endParaRPr>
          </a:p>
        </p:txBody>
      </p:sp>
    </p:spTree>
    <p:extLst>
      <p:ext uri="{BB962C8B-B14F-4D97-AF65-F5344CB8AC3E}">
        <p14:creationId xmlns:p14="http://schemas.microsoft.com/office/powerpoint/2010/main" val="419953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250" fill="hold"/>
                                        <p:tgtEl>
                                          <p:spTgt spid="11"/>
                                        </p:tgtEl>
                                        <p:attrNameLst>
                                          <p:attrName>ppt_w</p:attrName>
                                        </p:attrNameLst>
                                      </p:cBhvr>
                                      <p:tavLst>
                                        <p:tav tm="0">
                                          <p:val>
                                            <p:fltVal val="0"/>
                                          </p:val>
                                        </p:tav>
                                        <p:tav tm="100000">
                                          <p:val>
                                            <p:strVal val="#ppt_w"/>
                                          </p:val>
                                        </p:tav>
                                      </p:tavLst>
                                    </p:anim>
                                    <p:anim calcmode="lin" valueType="num">
                                      <p:cBhvr>
                                        <p:cTn id="12" dur="250" fill="hold"/>
                                        <p:tgtEl>
                                          <p:spTgt spid="11"/>
                                        </p:tgtEl>
                                        <p:attrNameLst>
                                          <p:attrName>ppt_h</p:attrName>
                                        </p:attrNameLst>
                                      </p:cBhvr>
                                      <p:tavLst>
                                        <p:tav tm="0">
                                          <p:val>
                                            <p:fltVal val="0"/>
                                          </p:val>
                                        </p:tav>
                                        <p:tav tm="100000">
                                          <p:val>
                                            <p:strVal val="#ppt_h"/>
                                          </p:val>
                                        </p:tav>
                                      </p:tavLst>
                                    </p:anim>
                                    <p:animEffect transition="in" filter="fade">
                                      <p:cBhvr>
                                        <p:cTn id="13" dur="250"/>
                                        <p:tgtEl>
                                          <p:spTgt spid="11"/>
                                        </p:tgtEl>
                                      </p:cBhvr>
                                    </p:animEffect>
                                  </p:childTnLst>
                                </p:cTn>
                              </p:par>
                            </p:childTnLst>
                          </p:cTn>
                        </p:par>
                        <p:par>
                          <p:cTn id="14" fill="hold">
                            <p:stCondLst>
                              <p:cond delay="750"/>
                            </p:stCondLst>
                            <p:childTnLst>
                              <p:par>
                                <p:cTn id="15" presetID="53" presetClass="entr" presetSubtype="16"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250" fill="hold"/>
                                        <p:tgtEl>
                                          <p:spTgt spid="53"/>
                                        </p:tgtEl>
                                        <p:attrNameLst>
                                          <p:attrName>ppt_w</p:attrName>
                                        </p:attrNameLst>
                                      </p:cBhvr>
                                      <p:tavLst>
                                        <p:tav tm="0">
                                          <p:val>
                                            <p:fltVal val="0"/>
                                          </p:val>
                                        </p:tav>
                                        <p:tav tm="100000">
                                          <p:val>
                                            <p:strVal val="#ppt_w"/>
                                          </p:val>
                                        </p:tav>
                                      </p:tavLst>
                                    </p:anim>
                                    <p:anim calcmode="lin" valueType="num">
                                      <p:cBhvr>
                                        <p:cTn id="18" dur="250" fill="hold"/>
                                        <p:tgtEl>
                                          <p:spTgt spid="53"/>
                                        </p:tgtEl>
                                        <p:attrNameLst>
                                          <p:attrName>ppt_h</p:attrName>
                                        </p:attrNameLst>
                                      </p:cBhvr>
                                      <p:tavLst>
                                        <p:tav tm="0">
                                          <p:val>
                                            <p:fltVal val="0"/>
                                          </p:val>
                                        </p:tav>
                                        <p:tav tm="100000">
                                          <p:val>
                                            <p:strVal val="#ppt_h"/>
                                          </p:val>
                                        </p:tav>
                                      </p:tavLst>
                                    </p:anim>
                                    <p:animEffect transition="in" filter="fade">
                                      <p:cBhvr>
                                        <p:cTn id="19" dur="250"/>
                                        <p:tgtEl>
                                          <p:spTgt spid="53"/>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left)">
                                      <p:cBhvr>
                                        <p:cTn id="23" dur="250"/>
                                        <p:tgtEl>
                                          <p:spTgt spid="39"/>
                                        </p:tgtEl>
                                      </p:cBhvr>
                                    </p:animEffect>
                                  </p:childTnLst>
                                </p:cTn>
                              </p:par>
                            </p:childTnLst>
                          </p:cTn>
                        </p:par>
                        <p:par>
                          <p:cTn id="24" fill="hold">
                            <p:stCondLst>
                              <p:cond delay="1250"/>
                            </p:stCondLst>
                            <p:childTnLst>
                              <p:par>
                                <p:cTn id="25" presetID="22" presetClass="entr" presetSubtype="1"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up)">
                                      <p:cBhvr>
                                        <p:cTn id="27" dur="250"/>
                                        <p:tgtEl>
                                          <p:spTgt spid="38"/>
                                        </p:tgtEl>
                                      </p:cBhvr>
                                    </p:animEffect>
                                  </p:childTnLst>
                                </p:cTn>
                              </p:par>
                            </p:childTnLst>
                          </p:cTn>
                        </p:par>
                        <p:par>
                          <p:cTn id="28" fill="hold">
                            <p:stCondLst>
                              <p:cond delay="1500"/>
                            </p:stCondLst>
                            <p:childTnLst>
                              <p:par>
                                <p:cTn id="29" presetID="16" presetClass="entr" presetSubtype="37"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barn(outVertical)">
                                      <p:cBhvr>
                                        <p:cTn id="31" dur="250"/>
                                        <p:tgtEl>
                                          <p:spTgt spid="44"/>
                                        </p:tgtEl>
                                      </p:cBhvr>
                                    </p:animEffect>
                                  </p:childTnLst>
                                </p:cTn>
                              </p:par>
                            </p:childTnLst>
                          </p:cTn>
                        </p:par>
                        <p:par>
                          <p:cTn id="32" fill="hold">
                            <p:stCondLst>
                              <p:cond delay="1750"/>
                            </p:stCondLst>
                            <p:childTnLst>
                              <p:par>
                                <p:cTn id="33" presetID="53" presetClass="entr" presetSubtype="16"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250" fill="hold"/>
                                        <p:tgtEl>
                                          <p:spTgt spid="40"/>
                                        </p:tgtEl>
                                        <p:attrNameLst>
                                          <p:attrName>ppt_w</p:attrName>
                                        </p:attrNameLst>
                                      </p:cBhvr>
                                      <p:tavLst>
                                        <p:tav tm="0">
                                          <p:val>
                                            <p:fltVal val="0"/>
                                          </p:val>
                                        </p:tav>
                                        <p:tav tm="100000">
                                          <p:val>
                                            <p:strVal val="#ppt_w"/>
                                          </p:val>
                                        </p:tav>
                                      </p:tavLst>
                                    </p:anim>
                                    <p:anim calcmode="lin" valueType="num">
                                      <p:cBhvr>
                                        <p:cTn id="36" dur="250" fill="hold"/>
                                        <p:tgtEl>
                                          <p:spTgt spid="40"/>
                                        </p:tgtEl>
                                        <p:attrNameLst>
                                          <p:attrName>ppt_h</p:attrName>
                                        </p:attrNameLst>
                                      </p:cBhvr>
                                      <p:tavLst>
                                        <p:tav tm="0">
                                          <p:val>
                                            <p:fltVal val="0"/>
                                          </p:val>
                                        </p:tav>
                                        <p:tav tm="100000">
                                          <p:val>
                                            <p:strVal val="#ppt_h"/>
                                          </p:val>
                                        </p:tav>
                                      </p:tavLst>
                                    </p:anim>
                                    <p:animEffect transition="in" filter="fade">
                                      <p:cBhvr>
                                        <p:cTn id="37" dur="250"/>
                                        <p:tgtEl>
                                          <p:spTgt spid="40"/>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250" fill="hold"/>
                                        <p:tgtEl>
                                          <p:spTgt spid="52"/>
                                        </p:tgtEl>
                                        <p:attrNameLst>
                                          <p:attrName>ppt_w</p:attrName>
                                        </p:attrNameLst>
                                      </p:cBhvr>
                                      <p:tavLst>
                                        <p:tav tm="0">
                                          <p:val>
                                            <p:fltVal val="0"/>
                                          </p:val>
                                        </p:tav>
                                        <p:tav tm="100000">
                                          <p:val>
                                            <p:strVal val="#ppt_w"/>
                                          </p:val>
                                        </p:tav>
                                      </p:tavLst>
                                    </p:anim>
                                    <p:anim calcmode="lin" valueType="num">
                                      <p:cBhvr>
                                        <p:cTn id="42" dur="250" fill="hold"/>
                                        <p:tgtEl>
                                          <p:spTgt spid="52"/>
                                        </p:tgtEl>
                                        <p:attrNameLst>
                                          <p:attrName>ppt_h</p:attrName>
                                        </p:attrNameLst>
                                      </p:cBhvr>
                                      <p:tavLst>
                                        <p:tav tm="0">
                                          <p:val>
                                            <p:fltVal val="0"/>
                                          </p:val>
                                        </p:tav>
                                        <p:tav tm="100000">
                                          <p:val>
                                            <p:strVal val="#ppt_h"/>
                                          </p:val>
                                        </p:tav>
                                      </p:tavLst>
                                    </p:anim>
                                    <p:animEffect transition="in" filter="fade">
                                      <p:cBhvr>
                                        <p:cTn id="43" dur="250"/>
                                        <p:tgtEl>
                                          <p:spTgt spid="52"/>
                                        </p:tgtEl>
                                      </p:cBhvr>
                                    </p:animEffect>
                                  </p:childTnLst>
                                </p:cTn>
                              </p:par>
                            </p:childTnLst>
                          </p:cTn>
                        </p:par>
                        <p:par>
                          <p:cTn id="44" fill="hold">
                            <p:stCondLst>
                              <p:cond delay="2250"/>
                            </p:stCondLst>
                            <p:childTnLst>
                              <p:par>
                                <p:cTn id="45" presetID="22" presetClass="entr" presetSubtype="8" fill="hold" grpId="0" nodeType="after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wipe(left)">
                                      <p:cBhvr>
                                        <p:cTn id="47" dur="250"/>
                                        <p:tgtEl>
                                          <p:spTgt spid="79"/>
                                        </p:tgtEl>
                                      </p:cBhvr>
                                    </p:animEffect>
                                  </p:childTnLst>
                                </p:cTn>
                              </p:par>
                            </p:childTnLst>
                          </p:cTn>
                        </p:par>
                        <p:par>
                          <p:cTn id="48" fill="hold">
                            <p:stCondLst>
                              <p:cond delay="2500"/>
                            </p:stCondLst>
                            <p:childTnLst>
                              <p:par>
                                <p:cTn id="49" presetID="22" presetClass="entr" presetSubtype="1" fill="hold" grpId="0" nodeType="afterEffect">
                                  <p:stCondLst>
                                    <p:cond delay="0"/>
                                  </p:stCondLst>
                                  <p:childTnLst>
                                    <p:set>
                                      <p:cBhvr>
                                        <p:cTn id="50" dur="1" fill="hold">
                                          <p:stCondLst>
                                            <p:cond delay="0"/>
                                          </p:stCondLst>
                                        </p:cTn>
                                        <p:tgtEl>
                                          <p:spTgt spid="78"/>
                                        </p:tgtEl>
                                        <p:attrNameLst>
                                          <p:attrName>style.visibility</p:attrName>
                                        </p:attrNameLst>
                                      </p:cBhvr>
                                      <p:to>
                                        <p:strVal val="visible"/>
                                      </p:to>
                                    </p:set>
                                    <p:animEffect transition="in" filter="wipe(up)">
                                      <p:cBhvr>
                                        <p:cTn id="51" dur="250"/>
                                        <p:tgtEl>
                                          <p:spTgt spid="78"/>
                                        </p:tgtEl>
                                      </p:cBhvr>
                                    </p:animEffect>
                                  </p:childTnLst>
                                </p:cTn>
                              </p:par>
                            </p:childTnLst>
                          </p:cTn>
                        </p:par>
                        <p:par>
                          <p:cTn id="52" fill="hold">
                            <p:stCondLst>
                              <p:cond delay="2750"/>
                            </p:stCondLst>
                            <p:childTnLst>
                              <p:par>
                                <p:cTn id="53" presetID="16" presetClass="entr" presetSubtype="37" fill="hold" nodeType="afterEffect">
                                  <p:stCondLst>
                                    <p:cond delay="0"/>
                                  </p:stCondLst>
                                  <p:childTnLst>
                                    <p:set>
                                      <p:cBhvr>
                                        <p:cTn id="54" dur="1" fill="hold">
                                          <p:stCondLst>
                                            <p:cond delay="0"/>
                                          </p:stCondLst>
                                        </p:cTn>
                                        <p:tgtEl>
                                          <p:spTgt spid="80"/>
                                        </p:tgtEl>
                                        <p:attrNameLst>
                                          <p:attrName>style.visibility</p:attrName>
                                        </p:attrNameLst>
                                      </p:cBhvr>
                                      <p:to>
                                        <p:strVal val="visible"/>
                                      </p:to>
                                    </p:set>
                                    <p:animEffect transition="in" filter="barn(outVertical)">
                                      <p:cBhvr>
                                        <p:cTn id="55" dur="250"/>
                                        <p:tgtEl>
                                          <p:spTgt spid="80"/>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 calcmode="lin" valueType="num">
                                      <p:cBhvr>
                                        <p:cTn id="59" dur="250" fill="hold"/>
                                        <p:tgtEl>
                                          <p:spTgt spid="41"/>
                                        </p:tgtEl>
                                        <p:attrNameLst>
                                          <p:attrName>ppt_w</p:attrName>
                                        </p:attrNameLst>
                                      </p:cBhvr>
                                      <p:tavLst>
                                        <p:tav tm="0">
                                          <p:val>
                                            <p:fltVal val="0"/>
                                          </p:val>
                                        </p:tav>
                                        <p:tav tm="100000">
                                          <p:val>
                                            <p:strVal val="#ppt_w"/>
                                          </p:val>
                                        </p:tav>
                                      </p:tavLst>
                                    </p:anim>
                                    <p:anim calcmode="lin" valueType="num">
                                      <p:cBhvr>
                                        <p:cTn id="60" dur="250" fill="hold"/>
                                        <p:tgtEl>
                                          <p:spTgt spid="41"/>
                                        </p:tgtEl>
                                        <p:attrNameLst>
                                          <p:attrName>ppt_h</p:attrName>
                                        </p:attrNameLst>
                                      </p:cBhvr>
                                      <p:tavLst>
                                        <p:tav tm="0">
                                          <p:val>
                                            <p:fltVal val="0"/>
                                          </p:val>
                                        </p:tav>
                                        <p:tav tm="100000">
                                          <p:val>
                                            <p:strVal val="#ppt_h"/>
                                          </p:val>
                                        </p:tav>
                                      </p:tavLst>
                                    </p:anim>
                                    <p:animEffect transition="in" filter="fade">
                                      <p:cBhvr>
                                        <p:cTn id="61" dur="250"/>
                                        <p:tgtEl>
                                          <p:spTgt spid="41"/>
                                        </p:tgtEl>
                                      </p:cBhvr>
                                    </p:animEffect>
                                  </p:childTnLst>
                                </p:cTn>
                              </p:par>
                            </p:childTnLst>
                          </p:cTn>
                        </p:par>
                        <p:par>
                          <p:cTn id="62" fill="hold">
                            <p:stCondLst>
                              <p:cond delay="3250"/>
                            </p:stCondLst>
                            <p:childTnLst>
                              <p:par>
                                <p:cTn id="63" presetID="53" presetClass="entr" presetSubtype="16" fill="hold" nodeType="afterEffect">
                                  <p:stCondLst>
                                    <p:cond delay="0"/>
                                  </p:stCondLst>
                                  <p:childTnLst>
                                    <p:set>
                                      <p:cBhvr>
                                        <p:cTn id="64" dur="1" fill="hold">
                                          <p:stCondLst>
                                            <p:cond delay="0"/>
                                          </p:stCondLst>
                                        </p:cTn>
                                        <p:tgtEl>
                                          <p:spTgt spid="46"/>
                                        </p:tgtEl>
                                        <p:attrNameLst>
                                          <p:attrName>style.visibility</p:attrName>
                                        </p:attrNameLst>
                                      </p:cBhvr>
                                      <p:to>
                                        <p:strVal val="visible"/>
                                      </p:to>
                                    </p:set>
                                    <p:anim calcmode="lin" valueType="num">
                                      <p:cBhvr>
                                        <p:cTn id="65" dur="250" fill="hold"/>
                                        <p:tgtEl>
                                          <p:spTgt spid="46"/>
                                        </p:tgtEl>
                                        <p:attrNameLst>
                                          <p:attrName>ppt_w</p:attrName>
                                        </p:attrNameLst>
                                      </p:cBhvr>
                                      <p:tavLst>
                                        <p:tav tm="0">
                                          <p:val>
                                            <p:fltVal val="0"/>
                                          </p:val>
                                        </p:tav>
                                        <p:tav tm="100000">
                                          <p:val>
                                            <p:strVal val="#ppt_w"/>
                                          </p:val>
                                        </p:tav>
                                      </p:tavLst>
                                    </p:anim>
                                    <p:anim calcmode="lin" valueType="num">
                                      <p:cBhvr>
                                        <p:cTn id="66" dur="250" fill="hold"/>
                                        <p:tgtEl>
                                          <p:spTgt spid="46"/>
                                        </p:tgtEl>
                                        <p:attrNameLst>
                                          <p:attrName>ppt_h</p:attrName>
                                        </p:attrNameLst>
                                      </p:cBhvr>
                                      <p:tavLst>
                                        <p:tav tm="0">
                                          <p:val>
                                            <p:fltVal val="0"/>
                                          </p:val>
                                        </p:tav>
                                        <p:tav tm="100000">
                                          <p:val>
                                            <p:strVal val="#ppt_h"/>
                                          </p:val>
                                        </p:tav>
                                      </p:tavLst>
                                    </p:anim>
                                    <p:animEffect transition="in" filter="fade">
                                      <p:cBhvr>
                                        <p:cTn id="67" dur="250"/>
                                        <p:tgtEl>
                                          <p:spTgt spid="46"/>
                                        </p:tgtEl>
                                      </p:cBhvr>
                                    </p:animEffect>
                                  </p:childTnLst>
                                </p:cTn>
                              </p:par>
                            </p:childTnLst>
                          </p:cTn>
                        </p:par>
                        <p:par>
                          <p:cTn id="68" fill="hold">
                            <p:stCondLst>
                              <p:cond delay="3500"/>
                            </p:stCondLst>
                            <p:childTnLst>
                              <p:par>
                                <p:cTn id="69" presetID="2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wipe(left)">
                                      <p:cBhvr>
                                        <p:cTn id="71" dur="250"/>
                                        <p:tgtEl>
                                          <p:spTgt spid="82"/>
                                        </p:tgtEl>
                                      </p:cBhvr>
                                    </p:animEffect>
                                  </p:childTnLst>
                                </p:cTn>
                              </p:par>
                            </p:childTnLst>
                          </p:cTn>
                        </p:par>
                        <p:par>
                          <p:cTn id="72" fill="hold">
                            <p:stCondLst>
                              <p:cond delay="3750"/>
                            </p:stCondLst>
                            <p:childTnLst>
                              <p:par>
                                <p:cTn id="73" presetID="22" presetClass="entr" presetSubtype="1" fill="hold" grpId="0" nodeType="afterEffect">
                                  <p:stCondLst>
                                    <p:cond delay="0"/>
                                  </p:stCondLst>
                                  <p:childTnLst>
                                    <p:set>
                                      <p:cBhvr>
                                        <p:cTn id="74" dur="1" fill="hold">
                                          <p:stCondLst>
                                            <p:cond delay="0"/>
                                          </p:stCondLst>
                                        </p:cTn>
                                        <p:tgtEl>
                                          <p:spTgt spid="81"/>
                                        </p:tgtEl>
                                        <p:attrNameLst>
                                          <p:attrName>style.visibility</p:attrName>
                                        </p:attrNameLst>
                                      </p:cBhvr>
                                      <p:to>
                                        <p:strVal val="visible"/>
                                      </p:to>
                                    </p:set>
                                    <p:animEffect transition="in" filter="wipe(up)">
                                      <p:cBhvr>
                                        <p:cTn id="75" dur="250"/>
                                        <p:tgtEl>
                                          <p:spTgt spid="81"/>
                                        </p:tgtEl>
                                      </p:cBhvr>
                                    </p:animEffect>
                                  </p:childTnLst>
                                </p:cTn>
                              </p:par>
                            </p:childTnLst>
                          </p:cTn>
                        </p:par>
                        <p:par>
                          <p:cTn id="76" fill="hold">
                            <p:stCondLst>
                              <p:cond delay="4000"/>
                            </p:stCondLst>
                            <p:childTnLst>
                              <p:par>
                                <p:cTn id="77" presetID="16" presetClass="entr" presetSubtype="37" fill="hold" nodeType="afterEffect">
                                  <p:stCondLst>
                                    <p:cond delay="0"/>
                                  </p:stCondLst>
                                  <p:childTnLst>
                                    <p:set>
                                      <p:cBhvr>
                                        <p:cTn id="78" dur="1" fill="hold">
                                          <p:stCondLst>
                                            <p:cond delay="0"/>
                                          </p:stCondLst>
                                        </p:cTn>
                                        <p:tgtEl>
                                          <p:spTgt spid="83"/>
                                        </p:tgtEl>
                                        <p:attrNameLst>
                                          <p:attrName>style.visibility</p:attrName>
                                        </p:attrNameLst>
                                      </p:cBhvr>
                                      <p:to>
                                        <p:strVal val="visible"/>
                                      </p:to>
                                    </p:set>
                                    <p:animEffect transition="in" filter="barn(outVertical)">
                                      <p:cBhvr>
                                        <p:cTn id="79" dur="250"/>
                                        <p:tgtEl>
                                          <p:spTgt spid="83"/>
                                        </p:tgtEl>
                                      </p:cBhvr>
                                    </p:animEffect>
                                  </p:childTnLst>
                                </p:cTn>
                              </p:par>
                            </p:childTnLst>
                          </p:cTn>
                        </p:par>
                        <p:par>
                          <p:cTn id="80" fill="hold">
                            <p:stCondLst>
                              <p:cond delay="4250"/>
                            </p:stCondLst>
                            <p:childTnLst>
                              <p:par>
                                <p:cTn id="81" presetID="53" presetClass="entr" presetSubtype="16" fill="hold" grpId="0" nodeType="afterEffect">
                                  <p:stCondLst>
                                    <p:cond delay="0"/>
                                  </p:stCondLst>
                                  <p:childTnLst>
                                    <p:set>
                                      <p:cBhvr>
                                        <p:cTn id="82" dur="1" fill="hold">
                                          <p:stCondLst>
                                            <p:cond delay="0"/>
                                          </p:stCondLst>
                                        </p:cTn>
                                        <p:tgtEl>
                                          <p:spTgt spid="42"/>
                                        </p:tgtEl>
                                        <p:attrNameLst>
                                          <p:attrName>style.visibility</p:attrName>
                                        </p:attrNameLst>
                                      </p:cBhvr>
                                      <p:to>
                                        <p:strVal val="visible"/>
                                      </p:to>
                                    </p:set>
                                    <p:anim calcmode="lin" valueType="num">
                                      <p:cBhvr>
                                        <p:cTn id="83" dur="250" fill="hold"/>
                                        <p:tgtEl>
                                          <p:spTgt spid="42"/>
                                        </p:tgtEl>
                                        <p:attrNameLst>
                                          <p:attrName>ppt_w</p:attrName>
                                        </p:attrNameLst>
                                      </p:cBhvr>
                                      <p:tavLst>
                                        <p:tav tm="0">
                                          <p:val>
                                            <p:fltVal val="0"/>
                                          </p:val>
                                        </p:tav>
                                        <p:tav tm="100000">
                                          <p:val>
                                            <p:strVal val="#ppt_w"/>
                                          </p:val>
                                        </p:tav>
                                      </p:tavLst>
                                    </p:anim>
                                    <p:anim calcmode="lin" valueType="num">
                                      <p:cBhvr>
                                        <p:cTn id="84" dur="250" fill="hold"/>
                                        <p:tgtEl>
                                          <p:spTgt spid="42"/>
                                        </p:tgtEl>
                                        <p:attrNameLst>
                                          <p:attrName>ppt_h</p:attrName>
                                        </p:attrNameLst>
                                      </p:cBhvr>
                                      <p:tavLst>
                                        <p:tav tm="0">
                                          <p:val>
                                            <p:fltVal val="0"/>
                                          </p:val>
                                        </p:tav>
                                        <p:tav tm="100000">
                                          <p:val>
                                            <p:strVal val="#ppt_h"/>
                                          </p:val>
                                        </p:tav>
                                      </p:tavLst>
                                    </p:anim>
                                    <p:animEffect transition="in" filter="fade">
                                      <p:cBhvr>
                                        <p:cTn id="85" dur="250"/>
                                        <p:tgtEl>
                                          <p:spTgt spid="42"/>
                                        </p:tgtEl>
                                      </p:cBhvr>
                                    </p:animEffect>
                                  </p:childTnLst>
                                </p:cTn>
                              </p:par>
                            </p:childTnLst>
                          </p:cTn>
                        </p:par>
                        <p:par>
                          <p:cTn id="86" fill="hold">
                            <p:stCondLst>
                              <p:cond delay="4500"/>
                            </p:stCondLst>
                            <p:childTnLst>
                              <p:par>
                                <p:cTn id="87" presetID="53" presetClass="entr" presetSubtype="16" fill="hold" nodeType="afterEffect">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cBhvr>
                                        <p:cTn id="89" dur="250" fill="hold"/>
                                        <p:tgtEl>
                                          <p:spTgt spid="57"/>
                                        </p:tgtEl>
                                        <p:attrNameLst>
                                          <p:attrName>ppt_w</p:attrName>
                                        </p:attrNameLst>
                                      </p:cBhvr>
                                      <p:tavLst>
                                        <p:tav tm="0">
                                          <p:val>
                                            <p:fltVal val="0"/>
                                          </p:val>
                                        </p:tav>
                                        <p:tav tm="100000">
                                          <p:val>
                                            <p:strVal val="#ppt_w"/>
                                          </p:val>
                                        </p:tav>
                                      </p:tavLst>
                                    </p:anim>
                                    <p:anim calcmode="lin" valueType="num">
                                      <p:cBhvr>
                                        <p:cTn id="90" dur="250" fill="hold"/>
                                        <p:tgtEl>
                                          <p:spTgt spid="57"/>
                                        </p:tgtEl>
                                        <p:attrNameLst>
                                          <p:attrName>ppt_h</p:attrName>
                                        </p:attrNameLst>
                                      </p:cBhvr>
                                      <p:tavLst>
                                        <p:tav tm="0">
                                          <p:val>
                                            <p:fltVal val="0"/>
                                          </p:val>
                                        </p:tav>
                                        <p:tav tm="100000">
                                          <p:val>
                                            <p:strVal val="#ppt_h"/>
                                          </p:val>
                                        </p:tav>
                                      </p:tavLst>
                                    </p:anim>
                                    <p:animEffect transition="in" filter="fade">
                                      <p:cBhvr>
                                        <p:cTn id="91" dur="250"/>
                                        <p:tgtEl>
                                          <p:spTgt spid="57"/>
                                        </p:tgtEl>
                                      </p:cBhvr>
                                    </p:animEffect>
                                  </p:childTnLst>
                                </p:cTn>
                              </p:par>
                            </p:childTnLst>
                          </p:cTn>
                        </p:par>
                        <p:par>
                          <p:cTn id="92" fill="hold">
                            <p:stCondLst>
                              <p:cond delay="4750"/>
                            </p:stCondLst>
                            <p:childTnLst>
                              <p:par>
                                <p:cTn id="93" presetID="22" presetClass="entr" presetSubtype="8" fill="hold" grpId="0" nodeType="afterEffect">
                                  <p:stCondLst>
                                    <p:cond delay="0"/>
                                  </p:stCondLst>
                                  <p:childTnLst>
                                    <p:set>
                                      <p:cBhvr>
                                        <p:cTn id="94" dur="1" fill="hold">
                                          <p:stCondLst>
                                            <p:cond delay="0"/>
                                          </p:stCondLst>
                                        </p:cTn>
                                        <p:tgtEl>
                                          <p:spTgt spid="85"/>
                                        </p:tgtEl>
                                        <p:attrNameLst>
                                          <p:attrName>style.visibility</p:attrName>
                                        </p:attrNameLst>
                                      </p:cBhvr>
                                      <p:to>
                                        <p:strVal val="visible"/>
                                      </p:to>
                                    </p:set>
                                    <p:animEffect transition="in" filter="wipe(left)">
                                      <p:cBhvr>
                                        <p:cTn id="95" dur="250"/>
                                        <p:tgtEl>
                                          <p:spTgt spid="85"/>
                                        </p:tgtEl>
                                      </p:cBhvr>
                                    </p:animEffect>
                                  </p:childTnLst>
                                </p:cTn>
                              </p:par>
                            </p:childTnLst>
                          </p:cTn>
                        </p:par>
                        <p:par>
                          <p:cTn id="96" fill="hold">
                            <p:stCondLst>
                              <p:cond delay="5000"/>
                            </p:stCondLst>
                            <p:childTnLst>
                              <p:par>
                                <p:cTn id="97" presetID="22" presetClass="entr" presetSubtype="1" fill="hold" grpId="0" nodeType="afterEffect">
                                  <p:stCondLst>
                                    <p:cond delay="0"/>
                                  </p:stCondLst>
                                  <p:childTnLst>
                                    <p:set>
                                      <p:cBhvr>
                                        <p:cTn id="98" dur="1" fill="hold">
                                          <p:stCondLst>
                                            <p:cond delay="0"/>
                                          </p:stCondLst>
                                        </p:cTn>
                                        <p:tgtEl>
                                          <p:spTgt spid="84"/>
                                        </p:tgtEl>
                                        <p:attrNameLst>
                                          <p:attrName>style.visibility</p:attrName>
                                        </p:attrNameLst>
                                      </p:cBhvr>
                                      <p:to>
                                        <p:strVal val="visible"/>
                                      </p:to>
                                    </p:set>
                                    <p:animEffect transition="in" filter="wipe(up)">
                                      <p:cBhvr>
                                        <p:cTn id="99" dur="250"/>
                                        <p:tgtEl>
                                          <p:spTgt spid="84"/>
                                        </p:tgtEl>
                                      </p:cBhvr>
                                    </p:animEffect>
                                  </p:childTnLst>
                                </p:cTn>
                              </p:par>
                            </p:childTnLst>
                          </p:cTn>
                        </p:par>
                        <p:par>
                          <p:cTn id="100" fill="hold">
                            <p:stCondLst>
                              <p:cond delay="5250"/>
                            </p:stCondLst>
                            <p:childTnLst>
                              <p:par>
                                <p:cTn id="101" presetID="16" presetClass="entr" presetSubtype="37" fill="hold" nodeType="afterEffect">
                                  <p:stCondLst>
                                    <p:cond delay="0"/>
                                  </p:stCondLst>
                                  <p:childTnLst>
                                    <p:set>
                                      <p:cBhvr>
                                        <p:cTn id="102" dur="1" fill="hold">
                                          <p:stCondLst>
                                            <p:cond delay="0"/>
                                          </p:stCondLst>
                                        </p:cTn>
                                        <p:tgtEl>
                                          <p:spTgt spid="86"/>
                                        </p:tgtEl>
                                        <p:attrNameLst>
                                          <p:attrName>style.visibility</p:attrName>
                                        </p:attrNameLst>
                                      </p:cBhvr>
                                      <p:to>
                                        <p:strVal val="visible"/>
                                      </p:to>
                                    </p:set>
                                    <p:animEffect transition="in" filter="barn(outVertical)">
                                      <p:cBhvr>
                                        <p:cTn id="103" dur="250"/>
                                        <p:tgtEl>
                                          <p:spTgt spid="86"/>
                                        </p:tgtEl>
                                      </p:cBhvr>
                                    </p:animEffect>
                                  </p:childTnLst>
                                </p:cTn>
                              </p:par>
                            </p:childTnLst>
                          </p:cTn>
                        </p:par>
                        <p:par>
                          <p:cTn id="104" fill="hold">
                            <p:stCondLst>
                              <p:cond delay="5500"/>
                            </p:stCondLst>
                            <p:childTnLst>
                              <p:par>
                                <p:cTn id="105" presetID="47" presetClass="entr" presetSubtype="0" fill="hold" grpId="0" nodeType="afterEffect">
                                  <p:stCondLst>
                                    <p:cond delay="0"/>
                                  </p:stCondLst>
                                  <p:childTnLst>
                                    <p:set>
                                      <p:cBhvr>
                                        <p:cTn id="106" dur="1" fill="hold">
                                          <p:stCondLst>
                                            <p:cond delay="0"/>
                                          </p:stCondLst>
                                        </p:cTn>
                                        <p:tgtEl>
                                          <p:spTgt spid="2"/>
                                        </p:tgtEl>
                                        <p:attrNameLst>
                                          <p:attrName>style.visibility</p:attrName>
                                        </p:attrNameLst>
                                      </p:cBhvr>
                                      <p:to>
                                        <p:strVal val="visible"/>
                                      </p:to>
                                    </p:set>
                                    <p:animEffect transition="in" filter="fade">
                                      <p:cBhvr>
                                        <p:cTn id="107" dur="500"/>
                                        <p:tgtEl>
                                          <p:spTgt spid="2"/>
                                        </p:tgtEl>
                                      </p:cBhvr>
                                    </p:animEffect>
                                    <p:anim calcmode="lin" valueType="num">
                                      <p:cBhvr>
                                        <p:cTn id="108" dur="500" fill="hold"/>
                                        <p:tgtEl>
                                          <p:spTgt spid="2"/>
                                        </p:tgtEl>
                                        <p:attrNameLst>
                                          <p:attrName>ppt_x</p:attrName>
                                        </p:attrNameLst>
                                      </p:cBhvr>
                                      <p:tavLst>
                                        <p:tav tm="0">
                                          <p:val>
                                            <p:strVal val="#ppt_x"/>
                                          </p:val>
                                        </p:tav>
                                        <p:tav tm="100000">
                                          <p:val>
                                            <p:strVal val="#ppt_x"/>
                                          </p:val>
                                        </p:tav>
                                      </p:tavLst>
                                    </p:anim>
                                    <p:anim calcmode="lin" valueType="num">
                                      <p:cBhvr>
                                        <p:cTn id="109" dur="500" fill="hold"/>
                                        <p:tgtEl>
                                          <p:spTgt spid="2"/>
                                        </p:tgtEl>
                                        <p:attrNameLst>
                                          <p:attrName>ppt_y</p:attrName>
                                        </p:attrNameLst>
                                      </p:cBhvr>
                                      <p:tavLst>
                                        <p:tav tm="0">
                                          <p:val>
                                            <p:strVal val="#ppt_y-.1"/>
                                          </p:val>
                                        </p:tav>
                                        <p:tav tm="100000">
                                          <p:val>
                                            <p:strVal val="#ppt_y"/>
                                          </p:val>
                                        </p:tav>
                                      </p:tavLst>
                                    </p:anim>
                                  </p:childTnLst>
                                </p:cTn>
                              </p:par>
                            </p:childTnLst>
                          </p:cTn>
                        </p:par>
                        <p:par>
                          <p:cTn id="110" fill="hold">
                            <p:stCondLst>
                              <p:cond delay="6000"/>
                            </p:stCondLst>
                            <p:childTnLst>
                              <p:par>
                                <p:cTn id="111" presetID="47" presetClass="entr" presetSubtype="0" fill="hold" grpId="0" nodeType="afterEffect">
                                  <p:stCondLst>
                                    <p:cond delay="0"/>
                                  </p:stCondLst>
                                  <p:childTnLst>
                                    <p:set>
                                      <p:cBhvr>
                                        <p:cTn id="112" dur="1" fill="hold">
                                          <p:stCondLst>
                                            <p:cond delay="0"/>
                                          </p:stCondLst>
                                        </p:cTn>
                                        <p:tgtEl>
                                          <p:spTgt spid="7"/>
                                        </p:tgtEl>
                                        <p:attrNameLst>
                                          <p:attrName>style.visibility</p:attrName>
                                        </p:attrNameLst>
                                      </p:cBhvr>
                                      <p:to>
                                        <p:strVal val="visible"/>
                                      </p:to>
                                    </p:set>
                                    <p:animEffect transition="in" filter="fade">
                                      <p:cBhvr>
                                        <p:cTn id="113" dur="500"/>
                                        <p:tgtEl>
                                          <p:spTgt spid="7"/>
                                        </p:tgtEl>
                                      </p:cBhvr>
                                    </p:animEffect>
                                    <p:anim calcmode="lin" valueType="num">
                                      <p:cBhvr>
                                        <p:cTn id="114" dur="500" fill="hold"/>
                                        <p:tgtEl>
                                          <p:spTgt spid="7"/>
                                        </p:tgtEl>
                                        <p:attrNameLst>
                                          <p:attrName>ppt_x</p:attrName>
                                        </p:attrNameLst>
                                      </p:cBhvr>
                                      <p:tavLst>
                                        <p:tav tm="0">
                                          <p:val>
                                            <p:strVal val="#ppt_x"/>
                                          </p:val>
                                        </p:tav>
                                        <p:tav tm="100000">
                                          <p:val>
                                            <p:strVal val="#ppt_x"/>
                                          </p:val>
                                        </p:tav>
                                      </p:tavLst>
                                    </p:anim>
                                    <p:anim calcmode="lin" valueType="num">
                                      <p:cBhvr>
                                        <p:cTn id="115" dur="500" fill="hold"/>
                                        <p:tgtEl>
                                          <p:spTgt spid="7"/>
                                        </p:tgtEl>
                                        <p:attrNameLst>
                                          <p:attrName>ppt_y</p:attrName>
                                        </p:attrNameLst>
                                      </p:cBhvr>
                                      <p:tavLst>
                                        <p:tav tm="0">
                                          <p:val>
                                            <p:strVal val="#ppt_y-.1"/>
                                          </p:val>
                                        </p:tav>
                                        <p:tav tm="100000">
                                          <p:val>
                                            <p:strVal val="#ppt_y"/>
                                          </p:val>
                                        </p:tav>
                                      </p:tavLst>
                                    </p:anim>
                                  </p:childTnLst>
                                </p:cTn>
                              </p:par>
                            </p:childTnLst>
                          </p:cTn>
                        </p:par>
                        <p:par>
                          <p:cTn id="116" fill="hold">
                            <p:stCondLst>
                              <p:cond delay="6500"/>
                            </p:stCondLst>
                            <p:childTnLst>
                              <p:par>
                                <p:cTn id="117" presetID="47" presetClass="entr" presetSubtype="0" fill="hold" grpId="0" nodeType="afterEffect">
                                  <p:stCondLst>
                                    <p:cond delay="0"/>
                                  </p:stCondLst>
                                  <p:childTnLst>
                                    <p:set>
                                      <p:cBhvr>
                                        <p:cTn id="118" dur="1" fill="hold">
                                          <p:stCondLst>
                                            <p:cond delay="0"/>
                                          </p:stCondLst>
                                        </p:cTn>
                                        <p:tgtEl>
                                          <p:spTgt spid="3"/>
                                        </p:tgtEl>
                                        <p:attrNameLst>
                                          <p:attrName>style.visibility</p:attrName>
                                        </p:attrNameLst>
                                      </p:cBhvr>
                                      <p:to>
                                        <p:strVal val="visible"/>
                                      </p:to>
                                    </p:set>
                                    <p:animEffect transition="in" filter="fade">
                                      <p:cBhvr>
                                        <p:cTn id="119" dur="500"/>
                                        <p:tgtEl>
                                          <p:spTgt spid="3"/>
                                        </p:tgtEl>
                                      </p:cBhvr>
                                    </p:animEffect>
                                    <p:anim calcmode="lin" valueType="num">
                                      <p:cBhvr>
                                        <p:cTn id="120" dur="500" fill="hold"/>
                                        <p:tgtEl>
                                          <p:spTgt spid="3"/>
                                        </p:tgtEl>
                                        <p:attrNameLst>
                                          <p:attrName>ppt_x</p:attrName>
                                        </p:attrNameLst>
                                      </p:cBhvr>
                                      <p:tavLst>
                                        <p:tav tm="0">
                                          <p:val>
                                            <p:strVal val="#ppt_x"/>
                                          </p:val>
                                        </p:tav>
                                        <p:tav tm="100000">
                                          <p:val>
                                            <p:strVal val="#ppt_x"/>
                                          </p:val>
                                        </p:tav>
                                      </p:tavLst>
                                    </p:anim>
                                    <p:anim calcmode="lin" valueType="num">
                                      <p:cBhvr>
                                        <p:cTn id="121"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40" grpId="0" animBg="1"/>
      <p:bldP spid="41" grpId="0" animBg="1"/>
      <p:bldP spid="42" grpId="0" animBg="1"/>
      <p:bldP spid="2" grpId="0"/>
      <p:bldP spid="38" grpId="0"/>
      <p:bldP spid="39" grpId="0"/>
      <p:bldP spid="52" grpId="0" animBg="1"/>
      <p:bldP spid="78" grpId="0"/>
      <p:bldP spid="79" grpId="0"/>
      <p:bldP spid="81" grpId="0"/>
      <p:bldP spid="82" grpId="0"/>
      <p:bldP spid="84" grpId="0"/>
      <p:bldP spid="85" grpId="0"/>
      <p:bldP spid="3"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A3F3C35-3E23-4F01-A7FE-7549EDE8AA14}"/>
              </a:ext>
            </a:extLst>
          </p:cNvPr>
          <p:cNvSpPr/>
          <p:nvPr/>
        </p:nvSpPr>
        <p:spPr>
          <a:xfrm>
            <a:off x="8258602" y="1"/>
            <a:ext cx="3933397" cy="6857999"/>
          </a:xfrm>
          <a:prstGeom prst="rect">
            <a:avLst/>
          </a:prstGeom>
          <a:solidFill>
            <a:srgbClr val="F0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 name="TextBox 1">
            <a:extLst>
              <a:ext uri="{FF2B5EF4-FFF2-40B4-BE49-F238E27FC236}">
                <a16:creationId xmlns:a16="http://schemas.microsoft.com/office/drawing/2014/main" id="{D73C2325-0D73-444B-A828-379B422F1726}"/>
              </a:ext>
            </a:extLst>
          </p:cNvPr>
          <p:cNvSpPr txBox="1"/>
          <p:nvPr/>
        </p:nvSpPr>
        <p:spPr>
          <a:xfrm>
            <a:off x="8335929" y="266118"/>
            <a:ext cx="1970121" cy="1200329"/>
          </a:xfrm>
          <a:prstGeom prst="rect">
            <a:avLst/>
          </a:prstGeom>
          <a:noFill/>
          <a:effectLst>
            <a:softEdge rad="0"/>
          </a:effectLst>
        </p:spPr>
        <p:txBody>
          <a:bodyPr wrap="square" rtlCol="0">
            <a:spAutoFit/>
          </a:bodyPr>
          <a:lstStyle/>
          <a:p>
            <a:r>
              <a:rPr lang="en-US" sz="3600" b="1" dirty="0">
                <a:latin typeface="Montserrat" panose="00000300000000000000" pitchFamily="2" charset="0"/>
              </a:rPr>
              <a:t>ABOUT</a:t>
            </a:r>
            <a:r>
              <a:rPr lang="id-ID" sz="3600" b="1" dirty="0">
                <a:latin typeface="Lato Black" panose="020F0A02020204030203" pitchFamily="34" charset="0"/>
              </a:rPr>
              <a:t> </a:t>
            </a:r>
            <a:r>
              <a:rPr lang="en-US" sz="3600" dirty="0">
                <a:latin typeface="Montserrat" panose="00000300000000000000" pitchFamily="2" charset="0"/>
              </a:rPr>
              <a:t>US</a:t>
            </a:r>
            <a:endParaRPr lang="id-ID" sz="3600" dirty="0">
              <a:latin typeface="Montserrat" panose="00000300000000000000" pitchFamily="2" charset="0"/>
            </a:endParaRPr>
          </a:p>
        </p:txBody>
      </p:sp>
      <p:grpSp>
        <p:nvGrpSpPr>
          <p:cNvPr id="5" name="Group 4">
            <a:extLst>
              <a:ext uri="{FF2B5EF4-FFF2-40B4-BE49-F238E27FC236}">
                <a16:creationId xmlns:a16="http://schemas.microsoft.com/office/drawing/2014/main" id="{3E1344B1-B808-5922-81BB-C4CA6EE9DFB3}"/>
              </a:ext>
            </a:extLst>
          </p:cNvPr>
          <p:cNvGrpSpPr/>
          <p:nvPr/>
        </p:nvGrpSpPr>
        <p:grpSpPr>
          <a:xfrm>
            <a:off x="-1242" y="1329"/>
            <a:ext cx="3531961" cy="6856671"/>
            <a:chOff x="-1242" y="1329"/>
            <a:chExt cx="3531961" cy="6856671"/>
          </a:xfrm>
        </p:grpSpPr>
        <p:pic>
          <p:nvPicPr>
            <p:cNvPr id="20" name="Picture 19">
              <a:extLst>
                <a:ext uri="{FF2B5EF4-FFF2-40B4-BE49-F238E27FC236}">
                  <a16:creationId xmlns:a16="http://schemas.microsoft.com/office/drawing/2014/main" id="{987822EC-2CCA-CACE-34C2-8493B0F96786}"/>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4700"/>
                      </a14:imgEffect>
                      <a14:imgEffect>
                        <a14:brightnessContrast bright="-20000"/>
                      </a14:imgEffect>
                    </a14:imgLayer>
                  </a14:imgProps>
                </a:ext>
                <a:ext uri="{28A0092B-C50C-407E-A947-70E740481C1C}">
                  <a14:useLocalDpi xmlns:a14="http://schemas.microsoft.com/office/drawing/2010/main" val="0"/>
                </a:ext>
              </a:extLst>
            </a:blip>
            <a:srcRect l="11478" r="8512"/>
            <a:stretch/>
          </p:blipFill>
          <p:spPr>
            <a:xfrm>
              <a:off x="-1242" y="1329"/>
              <a:ext cx="3531961" cy="6856671"/>
            </a:xfrm>
            <a:prstGeom prst="rect">
              <a:avLst/>
            </a:prstGeom>
            <a:solidFill>
              <a:schemeClr val="bg1"/>
            </a:solidFill>
          </p:spPr>
        </p:pic>
        <p:grpSp>
          <p:nvGrpSpPr>
            <p:cNvPr id="3" name="Group 2">
              <a:extLst>
                <a:ext uri="{FF2B5EF4-FFF2-40B4-BE49-F238E27FC236}">
                  <a16:creationId xmlns:a16="http://schemas.microsoft.com/office/drawing/2014/main" id="{D8F9BB92-FCEC-44B8-A6E6-08E9169CD3CD}"/>
                </a:ext>
              </a:extLst>
            </p:cNvPr>
            <p:cNvGrpSpPr/>
            <p:nvPr/>
          </p:nvGrpSpPr>
          <p:grpSpPr>
            <a:xfrm>
              <a:off x="38100" y="2581228"/>
              <a:ext cx="3443573" cy="3905251"/>
              <a:chOff x="558174" y="514601"/>
              <a:chExt cx="2731366" cy="4871002"/>
            </a:xfrm>
          </p:grpSpPr>
          <p:sp>
            <p:nvSpPr>
              <p:cNvPr id="10" name="TextBox 9">
                <a:extLst>
                  <a:ext uri="{FF2B5EF4-FFF2-40B4-BE49-F238E27FC236}">
                    <a16:creationId xmlns:a16="http://schemas.microsoft.com/office/drawing/2014/main" id="{8FB0F238-7D79-48E4-9CA4-F4AF3161B70B}"/>
                  </a:ext>
                </a:extLst>
              </p:cNvPr>
              <p:cNvSpPr txBox="1"/>
              <p:nvPr/>
            </p:nvSpPr>
            <p:spPr>
              <a:xfrm>
                <a:off x="697545" y="514601"/>
                <a:ext cx="2452625" cy="1993046"/>
              </a:xfrm>
              <a:prstGeom prst="rect">
                <a:avLst/>
              </a:prstGeom>
              <a:noFill/>
            </p:spPr>
            <p:txBody>
              <a:bodyPr wrap="square" rtlCol="0">
                <a:spAutoFit/>
              </a:bodyPr>
              <a:lstStyle/>
              <a:p>
                <a:pPr algn="ctr">
                  <a:lnSpc>
                    <a:spcPct val="150000"/>
                  </a:lnSpc>
                </a:pPr>
                <a:r>
                  <a:rPr lang="id-ID" sz="9600" b="1" spc="300" dirty="0">
                    <a:solidFill>
                      <a:schemeClr val="bg1"/>
                    </a:solidFill>
                    <a:latin typeface="Montserrat" panose="00000300000000000000" pitchFamily="2" charset="0"/>
                  </a:rPr>
                  <a:t>“</a:t>
                </a:r>
                <a:endParaRPr lang="id-ID" sz="9600" b="1" dirty="0">
                  <a:solidFill>
                    <a:schemeClr val="bg1"/>
                  </a:solidFill>
                  <a:latin typeface="Montserrat" panose="00000300000000000000" pitchFamily="2" charset="0"/>
                </a:endParaRPr>
              </a:p>
            </p:txBody>
          </p:sp>
          <p:sp>
            <p:nvSpPr>
              <p:cNvPr id="11" name="TextBox 10">
                <a:extLst>
                  <a:ext uri="{FF2B5EF4-FFF2-40B4-BE49-F238E27FC236}">
                    <a16:creationId xmlns:a16="http://schemas.microsoft.com/office/drawing/2014/main" id="{4672CC35-D9BC-4475-97E7-2410DA71CDE4}"/>
                  </a:ext>
                </a:extLst>
              </p:cNvPr>
              <p:cNvSpPr txBox="1"/>
              <p:nvPr/>
            </p:nvSpPr>
            <p:spPr>
              <a:xfrm>
                <a:off x="609933" y="2134034"/>
                <a:ext cx="2627849" cy="3248975"/>
              </a:xfrm>
              <a:prstGeom prst="rect">
                <a:avLst/>
              </a:prstGeom>
              <a:noFill/>
            </p:spPr>
            <p:txBody>
              <a:bodyPr wrap="square" rtlCol="0">
                <a:spAutoFit/>
              </a:bodyPr>
              <a:lstStyle/>
              <a:p>
                <a:pPr algn="ctr">
                  <a:lnSpc>
                    <a:spcPct val="150000"/>
                  </a:lnSpc>
                </a:pPr>
                <a:r>
                  <a:rPr lang="en-US" sz="2800" b="1" dirty="0">
                    <a:solidFill>
                      <a:schemeClr val="bg1"/>
                    </a:solidFill>
                    <a:latin typeface="Montserrat" panose="00000300000000000000" pitchFamily="2" charset="0"/>
                  </a:rPr>
                  <a:t>architects</a:t>
                </a:r>
                <a:r>
                  <a:rPr lang="en-US" sz="2800" dirty="0">
                    <a:solidFill>
                      <a:schemeClr val="bg1"/>
                    </a:solidFill>
                    <a:latin typeface="Montserrat" panose="00000300000000000000" pitchFamily="2" charset="0"/>
                  </a:rPr>
                  <a:t> of a </a:t>
                </a:r>
                <a:r>
                  <a:rPr lang="en-US" sz="2800" b="1" dirty="0">
                    <a:solidFill>
                      <a:schemeClr val="bg1"/>
                    </a:solidFill>
                    <a:latin typeface="Montserrat" panose="00000300000000000000" pitchFamily="2" charset="0"/>
                  </a:rPr>
                  <a:t>safer, healthier,</a:t>
                </a:r>
                <a:r>
                  <a:rPr lang="en-US" sz="2800" dirty="0">
                    <a:solidFill>
                      <a:schemeClr val="bg1"/>
                    </a:solidFill>
                    <a:latin typeface="Montserrat" panose="00000300000000000000" pitchFamily="2" charset="0"/>
                  </a:rPr>
                  <a:t> and </a:t>
                </a:r>
                <a:r>
                  <a:rPr lang="en-US" sz="2800" b="1" dirty="0">
                    <a:solidFill>
                      <a:schemeClr val="bg1"/>
                    </a:solidFill>
                    <a:latin typeface="Montserrat" panose="00000300000000000000" pitchFamily="2" charset="0"/>
                  </a:rPr>
                  <a:t>more</a:t>
                </a:r>
                <a:r>
                  <a:rPr lang="en-US" sz="2800" dirty="0">
                    <a:solidFill>
                      <a:schemeClr val="bg1"/>
                    </a:solidFill>
                    <a:latin typeface="Montserrat" panose="00000300000000000000" pitchFamily="2" charset="0"/>
                  </a:rPr>
                  <a:t> </a:t>
                </a:r>
                <a:r>
                  <a:rPr lang="en-US" sz="2800" b="1" dirty="0">
                    <a:solidFill>
                      <a:schemeClr val="bg1"/>
                    </a:solidFill>
                    <a:latin typeface="Montserrat" panose="00000300000000000000" pitchFamily="2" charset="0"/>
                  </a:rPr>
                  <a:t>secure</a:t>
                </a:r>
                <a:r>
                  <a:rPr lang="en-US" sz="2800" dirty="0">
                    <a:solidFill>
                      <a:schemeClr val="bg1"/>
                    </a:solidFill>
                    <a:latin typeface="Montserrat" panose="00000300000000000000" pitchFamily="2" charset="0"/>
                  </a:rPr>
                  <a:t> world</a:t>
                </a:r>
                <a:endParaRPr lang="id-ID" sz="2800" b="1" dirty="0">
                  <a:solidFill>
                    <a:schemeClr val="bg1"/>
                  </a:solidFill>
                  <a:latin typeface="Montserrat" panose="00000300000000000000" pitchFamily="2" charset="0"/>
                </a:endParaRPr>
              </a:p>
            </p:txBody>
          </p:sp>
          <p:cxnSp>
            <p:nvCxnSpPr>
              <p:cNvPr id="12" name="Straight Connector 11">
                <a:extLst>
                  <a:ext uri="{FF2B5EF4-FFF2-40B4-BE49-F238E27FC236}">
                    <a16:creationId xmlns:a16="http://schemas.microsoft.com/office/drawing/2014/main" id="{45654608-BA07-4B87-A147-0C2FD6AA3308}"/>
                  </a:ext>
                </a:extLst>
              </p:cNvPr>
              <p:cNvCxnSpPr/>
              <p:nvPr/>
            </p:nvCxnSpPr>
            <p:spPr>
              <a:xfrm>
                <a:off x="558174" y="5385603"/>
                <a:ext cx="27313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BF7EADA-523F-447F-A896-AB28DADC095F}"/>
                  </a:ext>
                </a:extLst>
              </p:cNvPr>
              <p:cNvCxnSpPr>
                <a:cxnSpLocks/>
              </p:cNvCxnSpPr>
              <p:nvPr/>
            </p:nvCxnSpPr>
            <p:spPr>
              <a:xfrm>
                <a:off x="2401019" y="1476620"/>
                <a:ext cx="88852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1258355-D588-4ACA-9BD4-40749BD95203}"/>
                  </a:ext>
                </a:extLst>
              </p:cNvPr>
              <p:cNvCxnSpPr>
                <a:cxnSpLocks/>
              </p:cNvCxnSpPr>
              <p:nvPr/>
            </p:nvCxnSpPr>
            <p:spPr>
              <a:xfrm>
                <a:off x="558174" y="1472397"/>
                <a:ext cx="9025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3" name="Rectangle 22">
            <a:extLst>
              <a:ext uri="{FF2B5EF4-FFF2-40B4-BE49-F238E27FC236}">
                <a16:creationId xmlns:a16="http://schemas.microsoft.com/office/drawing/2014/main" id="{BCB158F8-389D-4FF1-9AB4-71EF465D5C2C}"/>
              </a:ext>
            </a:extLst>
          </p:cNvPr>
          <p:cNvSpPr/>
          <p:nvPr/>
        </p:nvSpPr>
        <p:spPr>
          <a:xfrm>
            <a:off x="8315324" y="1528295"/>
            <a:ext cx="3906493" cy="4154984"/>
          </a:xfrm>
          <a:prstGeom prst="rect">
            <a:avLst/>
          </a:prstGeom>
        </p:spPr>
        <p:txBody>
          <a:bodyPr wrap="square">
            <a:spAutoFit/>
          </a:bodyPr>
          <a:lstStyle/>
          <a:p>
            <a:r>
              <a:rPr lang="en-US" sz="1100" b="1" dirty="0">
                <a:latin typeface="Aptos" panose="020B0004020202020204" pitchFamily="34" charset="0"/>
              </a:rPr>
              <a:t>OUR MISSION IS CLEAR: </a:t>
            </a:r>
            <a:r>
              <a:rPr lang="en-US" sz="1100" dirty="0">
                <a:latin typeface="Aptos" panose="020B0004020202020204" pitchFamily="34" charset="0"/>
              </a:rPr>
              <a:t>To reshape the future of safety and health. We are dedicated to identifying and introducing innovative safety and health products that redefine industry standards. Our commitment to excellence, visionary leadership, and relentless pursuit of promising safety and health solutions set us apart</a:t>
            </a:r>
            <a:r>
              <a:rPr lang="en-US" sz="1100" b="1" dirty="0">
                <a:latin typeface="Aptos" panose="020B0004020202020204" pitchFamily="34" charset="0"/>
              </a:rPr>
              <a:t>.</a:t>
            </a:r>
          </a:p>
          <a:p>
            <a:endParaRPr lang="en-US" sz="1100" b="1" dirty="0">
              <a:latin typeface="Aptos" panose="020B0004020202020204" pitchFamily="34" charset="0"/>
            </a:endParaRPr>
          </a:p>
          <a:p>
            <a:r>
              <a:rPr lang="en-US" sz="1100" b="1" dirty="0">
                <a:latin typeface="Aptos" panose="020B0004020202020204" pitchFamily="34" charset="0"/>
              </a:rPr>
              <a:t>AT VIREXIT TECHNOLOGIES, </a:t>
            </a:r>
            <a:r>
              <a:rPr lang="en-US" sz="1100" dirty="0">
                <a:latin typeface="Aptos" panose="020B0004020202020204" pitchFamily="34" charset="0"/>
              </a:rPr>
              <a:t>we believe in safeguarding all human life including our most precious aspects of life—our children and the vulnerable. We pioneer cutting-edge weapons scanning technology, ensuring schools, government facilities, churches, and commercial buildings with occupants are shielded from the threat of violence.</a:t>
            </a:r>
          </a:p>
          <a:p>
            <a:endParaRPr lang="en-US" sz="1100" dirty="0">
              <a:latin typeface="Aptos" panose="020B0004020202020204" pitchFamily="34" charset="0"/>
            </a:endParaRPr>
          </a:p>
          <a:p>
            <a:r>
              <a:rPr lang="en-US" sz="1100" b="1" dirty="0">
                <a:latin typeface="Aptos" panose="020B0004020202020204" pitchFamily="34" charset="0"/>
              </a:rPr>
              <a:t>SIMULTANEOUSLY, OUR GROUNDBREAKING </a:t>
            </a:r>
            <a:r>
              <a:rPr lang="en-US" sz="1100" dirty="0">
                <a:latin typeface="Aptos" panose="020B0004020202020204" pitchFamily="34" charset="0"/>
              </a:rPr>
              <a:t>Indoor Air, Pathogenic Mitigation Air Purification Technology protects against unseen biological threats in all large occupied commercial and public facilities.</a:t>
            </a:r>
          </a:p>
          <a:p>
            <a:endParaRPr lang="en-US" sz="1100" dirty="0">
              <a:latin typeface="Aptos" panose="020B0004020202020204" pitchFamily="34" charset="0"/>
            </a:endParaRPr>
          </a:p>
          <a:p>
            <a:r>
              <a:rPr lang="en-US" sz="1100" b="1" dirty="0">
                <a:latin typeface="Aptos" panose="020B0004020202020204" pitchFamily="34" charset="0"/>
              </a:rPr>
              <a:t>WE ASPIRE TO CREATE </a:t>
            </a:r>
            <a:r>
              <a:rPr lang="en-US" sz="1100" dirty="0">
                <a:latin typeface="Aptos" panose="020B0004020202020204" pitchFamily="34" charset="0"/>
              </a:rPr>
              <a:t>environments where safety is a birthright, inspiring a future where innovation becomes synonymous with the well-being of all. Join us on this transformative journey, where the future of safety and health is redefined with excitement, motivation, and inspiration.</a:t>
            </a:r>
          </a:p>
        </p:txBody>
      </p:sp>
      <p:sp>
        <p:nvSpPr>
          <p:cNvPr id="24" name="Rectangle 23">
            <a:extLst>
              <a:ext uri="{FF2B5EF4-FFF2-40B4-BE49-F238E27FC236}">
                <a16:creationId xmlns:a16="http://schemas.microsoft.com/office/drawing/2014/main" id="{1F3F3467-A19C-4754-97AD-447DAB4807B5}"/>
              </a:ext>
            </a:extLst>
          </p:cNvPr>
          <p:cNvSpPr/>
          <p:nvPr/>
        </p:nvSpPr>
        <p:spPr>
          <a:xfrm>
            <a:off x="9572625" y="5625050"/>
            <a:ext cx="2314575" cy="600164"/>
          </a:xfrm>
          <a:prstGeom prst="rect">
            <a:avLst/>
          </a:prstGeom>
        </p:spPr>
        <p:txBody>
          <a:bodyPr wrap="square">
            <a:spAutoFit/>
          </a:bodyPr>
          <a:lstStyle/>
          <a:p>
            <a:pPr algn="r">
              <a:lnSpc>
                <a:spcPct val="150000"/>
              </a:lnSpc>
            </a:pPr>
            <a:r>
              <a:rPr lang="en-US" sz="2400" dirty="0">
                <a:latin typeface="Edwardian Script ITC" panose="030303020407070D0804" pitchFamily="66" charset="0"/>
              </a:rPr>
              <a:t>- The Virexit Team</a:t>
            </a:r>
            <a:endParaRPr lang="id-ID" sz="2400" dirty="0">
              <a:latin typeface="Edwardian Script ITC" panose="030303020407070D0804" pitchFamily="66" charset="0"/>
            </a:endParaRPr>
          </a:p>
        </p:txBody>
      </p:sp>
      <p:grpSp>
        <p:nvGrpSpPr>
          <p:cNvPr id="15" name="Group 14">
            <a:extLst>
              <a:ext uri="{FF2B5EF4-FFF2-40B4-BE49-F238E27FC236}">
                <a16:creationId xmlns:a16="http://schemas.microsoft.com/office/drawing/2014/main" id="{716A6436-C783-FB04-EDBD-5A22207CF336}"/>
              </a:ext>
            </a:extLst>
          </p:cNvPr>
          <p:cNvGrpSpPr/>
          <p:nvPr/>
        </p:nvGrpSpPr>
        <p:grpSpPr>
          <a:xfrm>
            <a:off x="3653783" y="5257626"/>
            <a:ext cx="4615368" cy="1667435"/>
            <a:chOff x="3653783" y="5257626"/>
            <a:chExt cx="4615368" cy="1667435"/>
          </a:xfrm>
        </p:grpSpPr>
        <p:sp>
          <p:nvSpPr>
            <p:cNvPr id="33" name="TextBox 32">
              <a:extLst>
                <a:ext uri="{FF2B5EF4-FFF2-40B4-BE49-F238E27FC236}">
                  <a16:creationId xmlns:a16="http://schemas.microsoft.com/office/drawing/2014/main" id="{98E6107B-F07A-8406-DF37-D2A5EE07208D}"/>
                </a:ext>
              </a:extLst>
            </p:cNvPr>
            <p:cNvSpPr txBox="1"/>
            <p:nvPr/>
          </p:nvSpPr>
          <p:spPr>
            <a:xfrm>
              <a:off x="3653783" y="5257626"/>
              <a:ext cx="4479751" cy="369332"/>
            </a:xfrm>
            <a:prstGeom prst="rect">
              <a:avLst/>
            </a:prstGeom>
            <a:solidFill>
              <a:srgbClr val="F0F4F8"/>
            </a:solidFill>
            <a:ln>
              <a:noFill/>
            </a:ln>
            <a:effectLst>
              <a:outerShdw blurRad="57785" dist="33020" dir="3180000" algn="ctr">
                <a:srgbClr val="000000">
                  <a:alpha val="30000"/>
                </a:srgbClr>
              </a:outerShdw>
              <a:softEdge rad="38100"/>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lgn="ctr">
                <a:defRPr sz="1600" spc="150">
                  <a:ln w="0"/>
                  <a:effectLst>
                    <a:outerShdw blurRad="38100" dist="19050" dir="2700000" algn="tl" rotWithShape="0">
                      <a:schemeClr val="dk1">
                        <a:alpha val="40000"/>
                      </a:schemeClr>
                    </a:outerShdw>
                  </a:effectLst>
                  <a:latin typeface="Aptos" panose="020B0004020202020204" pitchFamily="34" charset="0"/>
                </a:defRPr>
              </a:lvl1pPr>
            </a:lstStyle>
            <a:p>
              <a:r>
                <a:rPr lang="en-US" sz="1800" spc="0" dirty="0"/>
                <a:t>US Market: </a:t>
              </a:r>
              <a:r>
                <a:rPr lang="en-US" sz="1800" b="1" spc="0" dirty="0"/>
                <a:t>Indoor Air Quality</a:t>
              </a:r>
              <a:endParaRPr lang="en-US" sz="1800" spc="0" dirty="0"/>
            </a:p>
          </p:txBody>
        </p:sp>
        <p:sp>
          <p:nvSpPr>
            <p:cNvPr id="38" name="TextBox 37">
              <a:extLst>
                <a:ext uri="{FF2B5EF4-FFF2-40B4-BE49-F238E27FC236}">
                  <a16:creationId xmlns:a16="http://schemas.microsoft.com/office/drawing/2014/main" id="{80B0C679-025A-7334-B3C2-D57DAEA8E81E}"/>
                </a:ext>
              </a:extLst>
            </p:cNvPr>
            <p:cNvSpPr txBox="1"/>
            <p:nvPr/>
          </p:nvSpPr>
          <p:spPr>
            <a:xfrm>
              <a:off x="3686245" y="5659684"/>
              <a:ext cx="4582906" cy="846386"/>
            </a:xfrm>
            <a:prstGeom prst="rect">
              <a:avLst/>
            </a:prstGeom>
            <a:noFill/>
          </p:spPr>
          <p:txBody>
            <a:bodyPr wrap="square" rtlCol="0">
              <a:spAutoFit/>
            </a:bodyPr>
            <a:lstStyle/>
            <a:p>
              <a:r>
                <a:rPr lang="en-US" sz="1100" b="1" i="0" u="sng" dirty="0">
                  <a:solidFill>
                    <a:srgbClr val="0D253E"/>
                  </a:solidFill>
                  <a:effectLst/>
                  <a:highlight>
                    <a:srgbClr val="FFFFFF"/>
                  </a:highlight>
                  <a:latin typeface="Aptos" panose="020B0004020202020204" pitchFamily="34" charset="0"/>
                </a:rPr>
                <a:t>U.S. Indoor Air Quality Market 2023 – Projected 2022 – 2027 </a:t>
              </a:r>
            </a:p>
            <a:p>
              <a:pPr>
                <a:spcBef>
                  <a:spcPts val="600"/>
                </a:spcBef>
              </a:pPr>
              <a:r>
                <a:rPr lang="en-US" sz="1100" b="0" i="0" u="none" strike="noStrike" baseline="0" dirty="0">
                  <a:latin typeface="Aptos" panose="020B0004020202020204" pitchFamily="34" charset="0"/>
                </a:rPr>
                <a:t>The </a:t>
              </a:r>
              <a:r>
                <a:rPr lang="en-US" sz="1100" b="1" i="0" u="none" strike="noStrike" baseline="0" dirty="0">
                  <a:latin typeface="Aptos" panose="020B0004020202020204" pitchFamily="34" charset="0"/>
                </a:rPr>
                <a:t>U.S. indoor air quality market </a:t>
              </a:r>
              <a:r>
                <a:rPr lang="en-US" sz="1100" b="0" i="0" u="none" strike="noStrike" baseline="0" dirty="0">
                  <a:latin typeface="Aptos" panose="020B0004020202020204" pitchFamily="34" charset="0"/>
                </a:rPr>
                <a:t>is projected to grow from</a:t>
              </a:r>
              <a:r>
                <a:rPr lang="en-US" sz="1100" b="1" i="0" u="none" strike="noStrike" baseline="0" dirty="0">
                  <a:latin typeface="Aptos" panose="020B0004020202020204" pitchFamily="34" charset="0"/>
                </a:rPr>
                <a:t> $9.8 billion in 2022 to </a:t>
              </a:r>
              <a:r>
                <a:rPr lang="en-US" sz="1100" b="1" i="0" u="none" strike="noStrike" baseline="0" dirty="0">
                  <a:solidFill>
                    <a:srgbClr val="203214"/>
                  </a:solidFill>
                  <a:latin typeface="Aptos" panose="020B0004020202020204" pitchFamily="34" charset="0"/>
                </a:rPr>
                <a:t>$11.9 billion in 2027</a:t>
              </a:r>
              <a:r>
                <a:rPr lang="en-US" sz="1100" b="0" i="0" u="none" strike="noStrike" baseline="0" dirty="0">
                  <a:solidFill>
                    <a:srgbClr val="203214"/>
                  </a:solidFill>
                  <a:latin typeface="Aptos" panose="020B0004020202020204" pitchFamily="34" charset="0"/>
                </a:rPr>
                <a:t> </a:t>
              </a:r>
              <a:r>
                <a:rPr lang="en-US" sz="1100" b="0" i="0" u="none" strike="noStrike" baseline="0" dirty="0">
                  <a:latin typeface="Aptos" panose="020B0004020202020204" pitchFamily="34" charset="0"/>
                </a:rPr>
                <a:t>at a compound annual growth rate </a:t>
              </a:r>
              <a:r>
                <a:rPr lang="en-US" sz="1100" b="1" i="0" u="none" strike="noStrike" baseline="0" dirty="0">
                  <a:solidFill>
                    <a:schemeClr val="accent6">
                      <a:lumMod val="50000"/>
                    </a:schemeClr>
                  </a:solidFill>
                  <a:latin typeface="Aptos" panose="020B0004020202020204" pitchFamily="34" charset="0"/>
                </a:rPr>
                <a:t>(CAGR) of 4.1% </a:t>
              </a:r>
              <a:r>
                <a:rPr lang="en-US" sz="1100" b="0" i="0" u="none" strike="noStrike" baseline="0" dirty="0">
                  <a:latin typeface="Aptos" panose="020B0004020202020204" pitchFamily="34" charset="0"/>
                </a:rPr>
                <a:t>during the forecast period.</a:t>
              </a:r>
              <a:endParaRPr lang="en-US" sz="1100" dirty="0">
                <a:latin typeface="Aptos" panose="020B0004020202020204" pitchFamily="34" charset="0"/>
              </a:endParaRPr>
            </a:p>
          </p:txBody>
        </p:sp>
        <p:sp>
          <p:nvSpPr>
            <p:cNvPr id="39" name="TextBox 38">
              <a:extLst>
                <a:ext uri="{FF2B5EF4-FFF2-40B4-BE49-F238E27FC236}">
                  <a16:creationId xmlns:a16="http://schemas.microsoft.com/office/drawing/2014/main" id="{2CCB8A4D-C964-2BEA-0C9A-31AD9F8EBAC4}"/>
                </a:ext>
              </a:extLst>
            </p:cNvPr>
            <p:cNvSpPr txBox="1"/>
            <p:nvPr/>
          </p:nvSpPr>
          <p:spPr>
            <a:xfrm>
              <a:off x="3700459" y="6486479"/>
              <a:ext cx="4542540" cy="438582"/>
            </a:xfrm>
            <a:prstGeom prst="rect">
              <a:avLst/>
            </a:prstGeom>
            <a:noFill/>
          </p:spPr>
          <p:txBody>
            <a:bodyPr wrap="square" lIns="0" rIns="0" rtlCol="0">
              <a:spAutoFit/>
            </a:bodyPr>
            <a:lstStyle/>
            <a:p>
              <a:r>
                <a:rPr lang="en-US" sz="750" b="1" dirty="0">
                  <a:latin typeface="Aptos" panose="020B0004020202020204" pitchFamily="34" charset="0"/>
                </a:rPr>
                <a:t>Source: </a:t>
              </a:r>
              <a:r>
                <a:rPr lang="en-US" sz="750" b="1" dirty="0">
                  <a:latin typeface="Aptos" panose="020B0004020202020204" pitchFamily="34" charset="0"/>
                  <a:hlinkClick r:id="rId4"/>
                </a:rPr>
                <a:t>https://www.technavio.com/report/indoor-air-quality-solutions-market-industry-analysis</a:t>
              </a:r>
              <a:endParaRPr lang="en-US" sz="750" b="1" dirty="0">
                <a:latin typeface="Aptos" panose="020B0004020202020204" pitchFamily="34" charset="0"/>
              </a:endParaRPr>
            </a:p>
            <a:p>
              <a:r>
                <a:rPr lang="en-US" sz="750" b="1" dirty="0">
                  <a:latin typeface="Aptos" panose="020B0004020202020204" pitchFamily="34" charset="0"/>
                </a:rPr>
                <a:t>Source: </a:t>
              </a:r>
              <a:r>
                <a:rPr lang="en-US" sz="750" b="1" dirty="0">
                  <a:latin typeface="Aptos" panose="020B0004020202020204" pitchFamily="34" charset="0"/>
                  <a:hlinkClick r:id="rId5"/>
                </a:rPr>
                <a:t>https://finance.yahoo.com/news/united-states-indoor-air-quality-125300190.html</a:t>
              </a:r>
              <a:endParaRPr lang="en-US" sz="750" b="1" dirty="0">
                <a:latin typeface="Aptos" panose="020B0004020202020204" pitchFamily="34" charset="0"/>
              </a:endParaRPr>
            </a:p>
            <a:p>
              <a:endParaRPr lang="en-US" sz="750" b="1" dirty="0">
                <a:latin typeface="Aptos" panose="020B0004020202020204" pitchFamily="34" charset="0"/>
              </a:endParaRPr>
            </a:p>
          </p:txBody>
        </p:sp>
      </p:grpSp>
      <p:cxnSp>
        <p:nvCxnSpPr>
          <p:cNvPr id="42" name="Straight Connector 41">
            <a:extLst>
              <a:ext uri="{FF2B5EF4-FFF2-40B4-BE49-F238E27FC236}">
                <a16:creationId xmlns:a16="http://schemas.microsoft.com/office/drawing/2014/main" id="{323EFE0D-46D6-B35A-C01C-06FED5A3B2F6}"/>
              </a:ext>
            </a:extLst>
          </p:cNvPr>
          <p:cNvCxnSpPr/>
          <p:nvPr/>
        </p:nvCxnSpPr>
        <p:spPr>
          <a:xfrm>
            <a:off x="3691649" y="6482334"/>
            <a:ext cx="4570400" cy="0"/>
          </a:xfrm>
          <a:prstGeom prst="line">
            <a:avLst/>
          </a:prstGeom>
          <a:ln w="22225" cap="sq" cmpd="thinThick">
            <a:solidFill>
              <a:schemeClr val="bg1">
                <a:lumMod val="85000"/>
                <a:alpha val="41000"/>
              </a:schemeClr>
            </a:solidFill>
            <a:prstDash val="solid"/>
            <a:beve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A5477C89-8650-54D0-180B-89523EE1FA28}"/>
              </a:ext>
            </a:extLst>
          </p:cNvPr>
          <p:cNvSpPr txBox="1"/>
          <p:nvPr/>
        </p:nvSpPr>
        <p:spPr>
          <a:xfrm>
            <a:off x="10163175" y="6108128"/>
            <a:ext cx="1990784" cy="630942"/>
          </a:xfrm>
          <a:prstGeom prst="rect">
            <a:avLst/>
          </a:prstGeom>
          <a:noFill/>
          <a:effectLst>
            <a:softEdge rad="0"/>
          </a:effectLst>
        </p:spPr>
        <p:txBody>
          <a:bodyPr wrap="square" rtlCol="0">
            <a:spAutoFit/>
          </a:bodyPr>
          <a:lstStyle/>
          <a:p>
            <a:r>
              <a:rPr lang="en-US" sz="900" b="1" dirty="0">
                <a:latin typeface="Aptos" panose="020B0004020202020204" pitchFamily="34" charset="0"/>
              </a:rPr>
              <a:t>OTC Ticker: VXIT</a:t>
            </a:r>
          </a:p>
          <a:p>
            <a:r>
              <a:rPr lang="en-US" sz="900" b="1" dirty="0" err="1">
                <a:latin typeface="Aptos" panose="020B0004020202020204" pitchFamily="34" charset="0"/>
              </a:rPr>
              <a:t>VirExit</a:t>
            </a:r>
            <a:r>
              <a:rPr lang="en-US" sz="900" b="1" dirty="0">
                <a:latin typeface="Aptos" panose="020B0004020202020204" pitchFamily="34" charset="0"/>
              </a:rPr>
              <a:t> Technologies Inc.</a:t>
            </a:r>
          </a:p>
          <a:p>
            <a:r>
              <a:rPr lang="en-US" sz="900" dirty="0">
                <a:latin typeface="Aptos" panose="020B0004020202020204" pitchFamily="34" charset="0"/>
              </a:rPr>
              <a:t>Common Stock</a:t>
            </a:r>
          </a:p>
          <a:p>
            <a:r>
              <a:rPr lang="en-US" sz="800" dirty="0">
                <a:latin typeface="Aptos" panose="020B0004020202020204" pitchFamily="34" charset="0"/>
              </a:rPr>
              <a:t>https://www.otcmarkets.com/stock/VXIT</a:t>
            </a:r>
          </a:p>
        </p:txBody>
      </p:sp>
      <p:grpSp>
        <p:nvGrpSpPr>
          <p:cNvPr id="8" name="Group 7">
            <a:extLst>
              <a:ext uri="{FF2B5EF4-FFF2-40B4-BE49-F238E27FC236}">
                <a16:creationId xmlns:a16="http://schemas.microsoft.com/office/drawing/2014/main" id="{53A82448-8449-4CD8-BCB8-0DABE540F3A1}"/>
              </a:ext>
            </a:extLst>
          </p:cNvPr>
          <p:cNvGrpSpPr/>
          <p:nvPr/>
        </p:nvGrpSpPr>
        <p:grpSpPr>
          <a:xfrm>
            <a:off x="3581471" y="0"/>
            <a:ext cx="4661528" cy="5180838"/>
            <a:chOff x="3581471" y="0"/>
            <a:chExt cx="4661528" cy="5180838"/>
          </a:xfrm>
        </p:grpSpPr>
        <p:cxnSp>
          <p:nvCxnSpPr>
            <p:cNvPr id="41" name="Straight Connector 40">
              <a:extLst>
                <a:ext uri="{FF2B5EF4-FFF2-40B4-BE49-F238E27FC236}">
                  <a16:creationId xmlns:a16="http://schemas.microsoft.com/office/drawing/2014/main" id="{710380AC-BB1F-30A6-8C16-7C1546A33B0A}"/>
                </a:ext>
              </a:extLst>
            </p:cNvPr>
            <p:cNvCxnSpPr/>
            <p:nvPr/>
          </p:nvCxnSpPr>
          <p:spPr>
            <a:xfrm>
              <a:off x="3672599" y="5180838"/>
              <a:ext cx="4570400" cy="0"/>
            </a:xfrm>
            <a:prstGeom prst="line">
              <a:avLst/>
            </a:prstGeom>
            <a:ln w="22225" cap="sq" cmpd="thinThick">
              <a:solidFill>
                <a:schemeClr val="bg1">
                  <a:lumMod val="85000"/>
                  <a:alpha val="41000"/>
                </a:schemeClr>
              </a:solidFill>
              <a:prstDash val="solid"/>
              <a:beve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37DD5EEB-1F39-5E62-F28C-F6724D1997D4}"/>
                </a:ext>
              </a:extLst>
            </p:cNvPr>
            <p:cNvGrpSpPr/>
            <p:nvPr/>
          </p:nvGrpSpPr>
          <p:grpSpPr>
            <a:xfrm>
              <a:off x="3581471" y="0"/>
              <a:ext cx="4623428" cy="5114257"/>
              <a:chOff x="3581471" y="0"/>
              <a:chExt cx="4623428" cy="5114257"/>
            </a:xfrm>
          </p:grpSpPr>
          <p:pic>
            <p:nvPicPr>
              <p:cNvPr id="18" name="Picture 17">
                <a:extLst>
                  <a:ext uri="{FF2B5EF4-FFF2-40B4-BE49-F238E27FC236}">
                    <a16:creationId xmlns:a16="http://schemas.microsoft.com/office/drawing/2014/main" id="{464A2A86-209C-08C8-8AAD-C4A17AF8FF2F}"/>
                  </a:ext>
                </a:extLst>
              </p:cNvPr>
              <p:cNvPicPr>
                <a:picLocks noChangeAspect="1"/>
              </p:cNvPicPr>
              <p:nvPr/>
            </p:nvPicPr>
            <p:blipFill rotWithShape="1">
              <a:blip r:embed="rId6">
                <a:extLst>
                  <a:ext uri="{28A0092B-C50C-407E-A947-70E740481C1C}">
                    <a14:useLocalDpi xmlns:a14="http://schemas.microsoft.com/office/drawing/2010/main" val="0"/>
                  </a:ext>
                </a:extLst>
              </a:blip>
              <a:srcRect l="3178" t="66501" r="3584" b="5895"/>
              <a:stretch/>
            </p:blipFill>
            <p:spPr>
              <a:xfrm>
                <a:off x="3653783" y="4314824"/>
                <a:ext cx="4479751" cy="799433"/>
              </a:xfrm>
              <a:prstGeom prst="rect">
                <a:avLst/>
              </a:prstGeom>
            </p:spPr>
          </p:pic>
          <p:sp>
            <p:nvSpPr>
              <p:cNvPr id="22" name="TextBox 21">
                <a:extLst>
                  <a:ext uri="{FF2B5EF4-FFF2-40B4-BE49-F238E27FC236}">
                    <a16:creationId xmlns:a16="http://schemas.microsoft.com/office/drawing/2014/main" id="{AC39C452-051C-C86C-9BF7-F069827D3337}"/>
                  </a:ext>
                </a:extLst>
              </p:cNvPr>
              <p:cNvSpPr txBox="1"/>
              <p:nvPr/>
            </p:nvSpPr>
            <p:spPr>
              <a:xfrm>
                <a:off x="3638619" y="1676226"/>
                <a:ext cx="4515635" cy="369332"/>
              </a:xfrm>
              <a:prstGeom prst="rect">
                <a:avLst/>
              </a:prstGeom>
              <a:solidFill>
                <a:srgbClr val="F0F4F8"/>
              </a:solidFill>
              <a:ln>
                <a:noFill/>
              </a:ln>
              <a:effectLst>
                <a:outerShdw blurRad="57785" dist="33020" dir="3180000" algn="ctr">
                  <a:srgbClr val="000000">
                    <a:alpha val="30000"/>
                  </a:srgbClr>
                </a:outerShdw>
                <a:softEdge rad="38100"/>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lgn="ctr">
                  <a:defRPr spc="150">
                    <a:ln w="0"/>
                    <a:effectLst>
                      <a:outerShdw blurRad="38100" dist="19050" dir="2700000" algn="tl" rotWithShape="0">
                        <a:schemeClr val="dk1">
                          <a:alpha val="40000"/>
                        </a:schemeClr>
                      </a:outerShdw>
                    </a:effectLst>
                    <a:latin typeface="Aptos" panose="020B0004020202020204" pitchFamily="34" charset="0"/>
                  </a:defRPr>
                </a:lvl1pPr>
              </a:lstStyle>
              <a:p>
                <a:r>
                  <a:rPr lang="en-US" b="1" spc="0" dirty="0"/>
                  <a:t>Indoor Air Quality / Pathogenic Mitigation</a:t>
                </a:r>
              </a:p>
            </p:txBody>
          </p:sp>
          <p:sp>
            <p:nvSpPr>
              <p:cNvPr id="32" name="TextBox 31">
                <a:extLst>
                  <a:ext uri="{FF2B5EF4-FFF2-40B4-BE49-F238E27FC236}">
                    <a16:creationId xmlns:a16="http://schemas.microsoft.com/office/drawing/2014/main" id="{9677D746-9D47-C6F7-CB0A-D2ACA6BA473A}"/>
                  </a:ext>
                </a:extLst>
              </p:cNvPr>
              <p:cNvSpPr txBox="1"/>
              <p:nvPr/>
            </p:nvSpPr>
            <p:spPr>
              <a:xfrm>
                <a:off x="3619570" y="2085975"/>
                <a:ext cx="4568236" cy="2230034"/>
              </a:xfrm>
              <a:prstGeom prst="rect">
                <a:avLst/>
              </a:prstGeom>
              <a:noFill/>
            </p:spPr>
            <p:txBody>
              <a:bodyPr wrap="square" lIns="0" rIns="0" rtlCol="0">
                <a:spAutoFit/>
              </a:bodyPr>
              <a:lstStyle/>
              <a:p>
                <a:pPr algn="ctr">
                  <a:spcAft>
                    <a:spcPts val="600"/>
                  </a:spcAft>
                </a:pPr>
                <a:r>
                  <a:rPr lang="en-US" sz="1200" b="1" i="0" dirty="0">
                    <a:solidFill>
                      <a:srgbClr val="0D253E"/>
                    </a:solidFill>
                    <a:effectLst/>
                    <a:highlight>
                      <a:srgbClr val="FFFFFF"/>
                    </a:highlight>
                    <a:latin typeface="Aptos" panose="020B0004020202020204" pitchFamily="34" charset="0"/>
                  </a:rPr>
                  <a:t>IAQ/PM GLOBAL MARKET RESEARCH REPORT 2023-2027</a:t>
                </a:r>
              </a:p>
              <a:p>
                <a:pPr algn="just">
                  <a:lnSpc>
                    <a:spcPts val="1500"/>
                  </a:lnSpc>
                  <a:spcAft>
                    <a:spcPts val="600"/>
                  </a:spcAft>
                </a:pPr>
                <a:r>
                  <a:rPr lang="en-US" sz="1100" b="1" i="0" dirty="0">
                    <a:solidFill>
                      <a:srgbClr val="383737"/>
                    </a:solidFill>
                    <a:effectLst/>
                    <a:highlight>
                      <a:srgbClr val="FFFFFF"/>
                    </a:highlight>
                    <a:latin typeface="Aptos" panose="020B0004020202020204" pitchFamily="34" charset="0"/>
                  </a:rPr>
                  <a:t>The Indoor Air Quality</a:t>
                </a:r>
                <a:r>
                  <a:rPr lang="en-US" sz="1100" b="1" dirty="0">
                    <a:solidFill>
                      <a:srgbClr val="383737"/>
                    </a:solidFill>
                    <a:highlight>
                      <a:srgbClr val="FFFFFF"/>
                    </a:highlight>
                    <a:latin typeface="Aptos" panose="020B0004020202020204" pitchFamily="34" charset="0"/>
                  </a:rPr>
                  <a:t> / Pathogenic Mitigation</a:t>
                </a:r>
                <a:r>
                  <a:rPr lang="en-US" sz="1100" b="1" i="0" dirty="0">
                    <a:solidFill>
                      <a:srgbClr val="383737"/>
                    </a:solidFill>
                    <a:effectLst/>
                    <a:highlight>
                      <a:srgbClr val="FFFFFF"/>
                    </a:highlight>
                    <a:latin typeface="Aptos" panose="020B0004020202020204" pitchFamily="34" charset="0"/>
                  </a:rPr>
                  <a:t> (IAQ) Solution Market </a:t>
                </a:r>
                <a:r>
                  <a:rPr lang="en-US" sz="1100" b="0" i="0" dirty="0">
                    <a:solidFill>
                      <a:srgbClr val="383737"/>
                    </a:solidFill>
                    <a:effectLst/>
                    <a:highlight>
                      <a:srgbClr val="FFFFFF"/>
                    </a:highlight>
                    <a:latin typeface="Aptos" panose="020B0004020202020204" pitchFamily="34" charset="0"/>
                  </a:rPr>
                  <a:t>size is estimated to grow at a </a:t>
                </a:r>
                <a:r>
                  <a:rPr lang="en-US" sz="1100" b="1" i="0" dirty="0">
                    <a:solidFill>
                      <a:srgbClr val="383737"/>
                    </a:solidFill>
                    <a:effectLst/>
                    <a:highlight>
                      <a:srgbClr val="FFFFFF"/>
                    </a:highlight>
                    <a:latin typeface="Aptos" panose="020B0004020202020204" pitchFamily="34" charset="0"/>
                  </a:rPr>
                  <a:t>CAGR of 7.32% </a:t>
                </a:r>
                <a:r>
                  <a:rPr lang="en-US" sz="1100" b="0" i="0" dirty="0">
                    <a:solidFill>
                      <a:srgbClr val="383737"/>
                    </a:solidFill>
                    <a:effectLst/>
                    <a:highlight>
                      <a:srgbClr val="FFFFFF"/>
                    </a:highlight>
                    <a:latin typeface="Aptos" panose="020B0004020202020204" pitchFamily="34" charset="0"/>
                  </a:rPr>
                  <a:t>between 2022-2027. </a:t>
                </a:r>
                <a:endParaRPr lang="en-US" sz="1100" dirty="0">
                  <a:solidFill>
                    <a:srgbClr val="383737"/>
                  </a:solidFill>
                  <a:highlight>
                    <a:srgbClr val="FFFFFF"/>
                  </a:highlight>
                  <a:latin typeface="Aptos" panose="020B0004020202020204" pitchFamily="34" charset="0"/>
                </a:endParaRPr>
              </a:p>
              <a:p>
                <a:pPr algn="just">
                  <a:lnSpc>
                    <a:spcPts val="1500"/>
                  </a:lnSpc>
                  <a:spcAft>
                    <a:spcPts val="600"/>
                  </a:spcAft>
                </a:pPr>
                <a:r>
                  <a:rPr lang="en-US" sz="1100" b="1" i="0" dirty="0">
                    <a:solidFill>
                      <a:srgbClr val="383737"/>
                    </a:solidFill>
                    <a:effectLst/>
                    <a:highlight>
                      <a:srgbClr val="FFFFFF"/>
                    </a:highlight>
                    <a:latin typeface="Aptos" panose="020B0004020202020204" pitchFamily="34" charset="0"/>
                  </a:rPr>
                  <a:t>The market size is forecast </a:t>
                </a:r>
                <a:r>
                  <a:rPr lang="en-US" sz="1100" b="0" i="0" dirty="0">
                    <a:solidFill>
                      <a:srgbClr val="383737"/>
                    </a:solidFill>
                    <a:effectLst/>
                    <a:highlight>
                      <a:srgbClr val="FFFFFF"/>
                    </a:highlight>
                    <a:latin typeface="Aptos" panose="020B0004020202020204" pitchFamily="34" charset="0"/>
                  </a:rPr>
                  <a:t>to increase by </a:t>
                </a:r>
                <a:r>
                  <a:rPr lang="en-US" sz="1100" b="1" i="0" dirty="0">
                    <a:solidFill>
                      <a:srgbClr val="383737"/>
                    </a:solidFill>
                    <a:effectLst/>
                    <a:highlight>
                      <a:srgbClr val="FFFFFF"/>
                    </a:highlight>
                    <a:latin typeface="Aptos" panose="020B0004020202020204" pitchFamily="34" charset="0"/>
                  </a:rPr>
                  <a:t>USD 13.21 billion.</a:t>
                </a:r>
                <a:r>
                  <a:rPr lang="en-US" sz="1100" b="0" i="0" dirty="0">
                    <a:solidFill>
                      <a:srgbClr val="383737"/>
                    </a:solidFill>
                    <a:effectLst/>
                    <a:highlight>
                      <a:srgbClr val="FFFFFF"/>
                    </a:highlight>
                    <a:latin typeface="Aptos" panose="020B0004020202020204" pitchFamily="34" charset="0"/>
                  </a:rPr>
                  <a:t> </a:t>
                </a:r>
                <a:r>
                  <a:rPr lang="en-US" sz="1100" i="0" dirty="0">
                    <a:effectLst/>
                    <a:highlight>
                      <a:srgbClr val="FFFFFF"/>
                    </a:highlight>
                    <a:latin typeface="Aptos" panose="020B0004020202020204" pitchFamily="34" charset="0"/>
                  </a:rPr>
                  <a:t>The rapidly expansive growth of the market is driven by the perfect storm of a post-pandemic surge in public awareness, governmental awareness initiatives, and an antiquated infrastructure crisis throughout the international market. </a:t>
                </a:r>
                <a:endParaRPr lang="en-US" sz="1100" dirty="0">
                  <a:solidFill>
                    <a:srgbClr val="383737"/>
                  </a:solidFill>
                  <a:highlight>
                    <a:srgbClr val="FFFFFF"/>
                  </a:highlight>
                  <a:latin typeface="Aptos" panose="020B0004020202020204" pitchFamily="34" charset="0"/>
                </a:endParaRPr>
              </a:p>
              <a:p>
                <a:pPr algn="just">
                  <a:lnSpc>
                    <a:spcPts val="1500"/>
                  </a:lnSpc>
                </a:pPr>
                <a:r>
                  <a:rPr lang="en-US" sz="1100" b="1" dirty="0">
                    <a:solidFill>
                      <a:srgbClr val="383737"/>
                    </a:solidFill>
                    <a:highlight>
                      <a:srgbClr val="FFFFFF"/>
                    </a:highlight>
                    <a:latin typeface="Aptos" panose="020B0004020202020204" pitchFamily="34" charset="0"/>
                  </a:rPr>
                  <a:t>T</a:t>
                </a:r>
                <a:r>
                  <a:rPr lang="en-US" sz="1100" b="1" i="0" dirty="0">
                    <a:solidFill>
                      <a:srgbClr val="383737"/>
                    </a:solidFill>
                    <a:effectLst/>
                    <a:highlight>
                      <a:srgbClr val="FFFFFF"/>
                    </a:highlight>
                    <a:latin typeface="Aptos" panose="020B0004020202020204" pitchFamily="34" charset="0"/>
                  </a:rPr>
                  <a:t>he increasing number </a:t>
                </a:r>
                <a:r>
                  <a:rPr lang="en-US" sz="1100" b="0" i="0" dirty="0">
                    <a:solidFill>
                      <a:srgbClr val="383737"/>
                    </a:solidFill>
                    <a:effectLst/>
                    <a:highlight>
                      <a:srgbClr val="FFFFFF"/>
                    </a:highlight>
                    <a:latin typeface="Aptos" panose="020B0004020202020204" pitchFamily="34" charset="0"/>
                  </a:rPr>
                  <a:t>of government regulations and federal grants becoming available continue to drive this change, as more and more studies confirm the negative impact on health and lifespan.</a:t>
                </a:r>
              </a:p>
            </p:txBody>
          </p:sp>
          <p:pic>
            <p:nvPicPr>
              <p:cNvPr id="4" name="Picture 3">
                <a:extLst>
                  <a:ext uri="{FF2B5EF4-FFF2-40B4-BE49-F238E27FC236}">
                    <a16:creationId xmlns:a16="http://schemas.microsoft.com/office/drawing/2014/main" id="{0AD4E285-F85A-7267-B5FF-3F0BDB0786BE}"/>
                  </a:ext>
                </a:extLst>
              </p:cNvPr>
              <p:cNvPicPr>
                <a:picLocks noChangeAspect="1"/>
              </p:cNvPicPr>
              <p:nvPr/>
            </p:nvPicPr>
            <p:blipFill>
              <a:blip r:embed="rId7"/>
              <a:srcRect b="15848"/>
              <a:stretch/>
            </p:blipFill>
            <p:spPr>
              <a:xfrm>
                <a:off x="3581471" y="0"/>
                <a:ext cx="4623428" cy="1604496"/>
              </a:xfrm>
              <a:prstGeom prst="rect">
                <a:avLst/>
              </a:prstGeom>
              <a:ln>
                <a:noFill/>
              </a:ln>
              <a:effectLst/>
              <a:scene3d>
                <a:camera prst="orthographicFront">
                  <a:rot lat="0" lon="0" rev="0"/>
                </a:camera>
                <a:lightRig rig="brightRoom" dir="t">
                  <a:rot lat="0" lon="0" rev="600000"/>
                </a:lightRig>
              </a:scene3d>
              <a:sp3d prstMaterial="metal">
                <a:bevelT w="38100" h="57150" prst="angle"/>
              </a:sp3d>
            </p:spPr>
          </p:pic>
        </p:grpSp>
      </p:grpSp>
    </p:spTree>
    <p:extLst>
      <p:ext uri="{BB962C8B-B14F-4D97-AF65-F5344CB8AC3E}">
        <p14:creationId xmlns:p14="http://schemas.microsoft.com/office/powerpoint/2010/main" val="4143416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1000"/>
                                        <p:tgtEl>
                                          <p:spTgt spid="42"/>
                                        </p:tgtEl>
                                      </p:cBhvr>
                                    </p:animEffect>
                                    <p:anim calcmode="lin" valueType="num">
                                      <p:cBhvr>
                                        <p:cTn id="25" dur="1000" fill="hold"/>
                                        <p:tgtEl>
                                          <p:spTgt spid="42"/>
                                        </p:tgtEl>
                                        <p:attrNameLst>
                                          <p:attrName>ppt_x</p:attrName>
                                        </p:attrNameLst>
                                      </p:cBhvr>
                                      <p:tavLst>
                                        <p:tav tm="0">
                                          <p:val>
                                            <p:strVal val="#ppt_x"/>
                                          </p:val>
                                        </p:tav>
                                        <p:tav tm="100000">
                                          <p:val>
                                            <p:strVal val="#ppt_x"/>
                                          </p:val>
                                        </p:tav>
                                      </p:tavLst>
                                    </p:anim>
                                    <p:anim calcmode="lin" valueType="num">
                                      <p:cBhvr>
                                        <p:cTn id="26" dur="1000" fill="hold"/>
                                        <p:tgtEl>
                                          <p:spTgt spid="42"/>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2" presetClass="entr" presetSubtype="2"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1+#ppt_w/2"/>
                                          </p:val>
                                        </p:tav>
                                        <p:tav tm="100000">
                                          <p:val>
                                            <p:strVal val="#ppt_x"/>
                                          </p:val>
                                        </p:tav>
                                      </p:tavLst>
                                    </p:anim>
                                    <p:anim calcmode="lin" valueType="num">
                                      <p:cBhvr additive="base">
                                        <p:cTn id="31" dur="500" fill="hold"/>
                                        <p:tgtEl>
                                          <p:spTgt spid="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2" presetClass="entr" presetSubtype="1" fill="hold" grpId="0" nodeType="afterEffect">
                                  <p:stCondLst>
                                    <p:cond delay="0"/>
                                  </p:stCondLst>
                                  <p:childTnLst>
                                    <p:set>
                                      <p:cBhvr>
                                        <p:cTn id="34" dur="1" fill="hold">
                                          <p:stCondLst>
                                            <p:cond delay="0"/>
                                          </p:stCondLst>
                                        </p:cTn>
                                        <p:tgtEl>
                                          <p:spTgt spid="23">
                                            <p:txEl>
                                              <p:pRg st="0" end="0"/>
                                            </p:txEl>
                                          </p:spTgt>
                                        </p:tgtEl>
                                        <p:attrNameLst>
                                          <p:attrName>style.visibility</p:attrName>
                                        </p:attrNameLst>
                                      </p:cBhvr>
                                      <p:to>
                                        <p:strVal val="visible"/>
                                      </p:to>
                                    </p:set>
                                    <p:animEffect transition="in" filter="wipe(up)">
                                      <p:cBhvr>
                                        <p:cTn id="35" dur="500"/>
                                        <p:tgtEl>
                                          <p:spTgt spid="23">
                                            <p:txEl>
                                              <p:pRg st="0" end="0"/>
                                            </p:txEl>
                                          </p:spTgt>
                                        </p:tgtEl>
                                      </p:cBhvr>
                                    </p:animEffect>
                                  </p:childTnLst>
                                </p:cTn>
                              </p:par>
                            </p:childTnLst>
                          </p:cTn>
                        </p:par>
                        <p:par>
                          <p:cTn id="36" fill="hold">
                            <p:stCondLst>
                              <p:cond delay="2000"/>
                            </p:stCondLst>
                            <p:childTnLst>
                              <p:par>
                                <p:cTn id="37" presetID="22" presetClass="entr" presetSubtype="1" fill="hold" grpId="0" nodeType="afterEffect">
                                  <p:stCondLst>
                                    <p:cond delay="0"/>
                                  </p:stCondLst>
                                  <p:childTnLst>
                                    <p:set>
                                      <p:cBhvr>
                                        <p:cTn id="38" dur="1" fill="hold">
                                          <p:stCondLst>
                                            <p:cond delay="0"/>
                                          </p:stCondLst>
                                        </p:cTn>
                                        <p:tgtEl>
                                          <p:spTgt spid="23">
                                            <p:txEl>
                                              <p:pRg st="2" end="2"/>
                                            </p:txEl>
                                          </p:spTgt>
                                        </p:tgtEl>
                                        <p:attrNameLst>
                                          <p:attrName>style.visibility</p:attrName>
                                        </p:attrNameLst>
                                      </p:cBhvr>
                                      <p:to>
                                        <p:strVal val="visible"/>
                                      </p:to>
                                    </p:set>
                                    <p:animEffect transition="in" filter="wipe(up)">
                                      <p:cBhvr>
                                        <p:cTn id="39" dur="500"/>
                                        <p:tgtEl>
                                          <p:spTgt spid="23">
                                            <p:txEl>
                                              <p:pRg st="2" end="2"/>
                                            </p:txEl>
                                          </p:spTgt>
                                        </p:tgtEl>
                                      </p:cBhvr>
                                    </p:animEffect>
                                  </p:childTnLst>
                                </p:cTn>
                              </p:par>
                            </p:childTnLst>
                          </p:cTn>
                        </p:par>
                        <p:par>
                          <p:cTn id="40" fill="hold">
                            <p:stCondLst>
                              <p:cond delay="2500"/>
                            </p:stCondLst>
                            <p:childTnLst>
                              <p:par>
                                <p:cTn id="41" presetID="22" presetClass="entr" presetSubtype="1" fill="hold" grpId="0" nodeType="afterEffect">
                                  <p:stCondLst>
                                    <p:cond delay="0"/>
                                  </p:stCondLst>
                                  <p:childTnLst>
                                    <p:set>
                                      <p:cBhvr>
                                        <p:cTn id="42" dur="1" fill="hold">
                                          <p:stCondLst>
                                            <p:cond delay="0"/>
                                          </p:stCondLst>
                                        </p:cTn>
                                        <p:tgtEl>
                                          <p:spTgt spid="23">
                                            <p:txEl>
                                              <p:pRg st="4" end="4"/>
                                            </p:txEl>
                                          </p:spTgt>
                                        </p:tgtEl>
                                        <p:attrNameLst>
                                          <p:attrName>style.visibility</p:attrName>
                                        </p:attrNameLst>
                                      </p:cBhvr>
                                      <p:to>
                                        <p:strVal val="visible"/>
                                      </p:to>
                                    </p:set>
                                    <p:animEffect transition="in" filter="wipe(up)">
                                      <p:cBhvr>
                                        <p:cTn id="43" dur="500"/>
                                        <p:tgtEl>
                                          <p:spTgt spid="23">
                                            <p:txEl>
                                              <p:pRg st="4" end="4"/>
                                            </p:txEl>
                                          </p:spTgt>
                                        </p:tgtEl>
                                      </p:cBhvr>
                                    </p:animEffect>
                                  </p:childTnLst>
                                </p:cTn>
                              </p:par>
                            </p:childTnLst>
                          </p:cTn>
                        </p:par>
                        <p:par>
                          <p:cTn id="44" fill="hold">
                            <p:stCondLst>
                              <p:cond delay="3000"/>
                            </p:stCondLst>
                            <p:childTnLst>
                              <p:par>
                                <p:cTn id="45" presetID="22" presetClass="entr" presetSubtype="1" fill="hold" grpId="0" nodeType="afterEffect">
                                  <p:stCondLst>
                                    <p:cond delay="0"/>
                                  </p:stCondLst>
                                  <p:childTnLst>
                                    <p:set>
                                      <p:cBhvr>
                                        <p:cTn id="46" dur="1" fill="hold">
                                          <p:stCondLst>
                                            <p:cond delay="0"/>
                                          </p:stCondLst>
                                        </p:cTn>
                                        <p:tgtEl>
                                          <p:spTgt spid="23">
                                            <p:txEl>
                                              <p:pRg st="6" end="6"/>
                                            </p:txEl>
                                          </p:spTgt>
                                        </p:tgtEl>
                                        <p:attrNameLst>
                                          <p:attrName>style.visibility</p:attrName>
                                        </p:attrNameLst>
                                      </p:cBhvr>
                                      <p:to>
                                        <p:strVal val="visible"/>
                                      </p:to>
                                    </p:set>
                                    <p:animEffect transition="in" filter="wipe(up)">
                                      <p:cBhvr>
                                        <p:cTn id="47" dur="500"/>
                                        <p:tgtEl>
                                          <p:spTgt spid="23">
                                            <p:txEl>
                                              <p:pRg st="6" end="6"/>
                                            </p:txEl>
                                          </p:spTgt>
                                        </p:tgtEl>
                                      </p:cBhvr>
                                    </p:animEffect>
                                  </p:childTnLst>
                                </p:cTn>
                              </p:par>
                            </p:childTnLst>
                          </p:cTn>
                        </p:par>
                        <p:par>
                          <p:cTn id="48" fill="hold">
                            <p:stCondLst>
                              <p:cond delay="3500"/>
                            </p:stCondLst>
                            <p:childTnLst>
                              <p:par>
                                <p:cTn id="49" presetID="2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500"/>
                                        <p:tgtEl>
                                          <p:spTgt spid="24"/>
                                        </p:tgtEl>
                                      </p:cBhvr>
                                    </p:animEffect>
                                  </p:childTnLst>
                                </p:cTn>
                              </p:par>
                              <p:par>
                                <p:cTn id="52" presetID="2" presetClass="entr" presetSubtype="2"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1+#ppt_w/2"/>
                                          </p:val>
                                        </p:tav>
                                        <p:tav tm="100000">
                                          <p:val>
                                            <p:strVal val="#ppt_x"/>
                                          </p:val>
                                        </p:tav>
                                      </p:tavLst>
                                    </p:anim>
                                    <p:anim calcmode="lin" valueType="num">
                                      <p:cBhvr additive="base">
                                        <p:cTn id="55"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build="p"/>
      <p:bldP spid="24"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217C7-13C3-CAA8-CBDF-E770AE23556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CE7C793-06F7-2BD8-692A-9070B9B968EB}"/>
              </a:ext>
            </a:extLst>
          </p:cNvPr>
          <p:cNvSpPr/>
          <p:nvPr/>
        </p:nvSpPr>
        <p:spPr>
          <a:xfrm>
            <a:off x="0" y="1"/>
            <a:ext cx="12192000" cy="6858000"/>
          </a:xfrm>
          <a:prstGeom prst="rect">
            <a:avLst/>
          </a:prstGeom>
          <a:solidFill>
            <a:srgbClr val="F0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a:extLst>
              <a:ext uri="{FF2B5EF4-FFF2-40B4-BE49-F238E27FC236}">
                <a16:creationId xmlns:a16="http://schemas.microsoft.com/office/drawing/2014/main" id="{6D237D2C-1114-6ACB-CA25-5A5B5B529A4B}"/>
              </a:ext>
            </a:extLst>
          </p:cNvPr>
          <p:cNvSpPr/>
          <p:nvPr/>
        </p:nvSpPr>
        <p:spPr>
          <a:xfrm>
            <a:off x="409576" y="2039894"/>
            <a:ext cx="3835763" cy="1462195"/>
          </a:xfrm>
          <a:prstGeom prst="rect">
            <a:avLst/>
          </a:prstGeom>
        </p:spPr>
        <p:txBody>
          <a:bodyPr wrap="square">
            <a:spAutoFit/>
          </a:bodyPr>
          <a:lstStyle/>
          <a:p>
            <a:pPr>
              <a:lnSpc>
                <a:spcPts val="1800"/>
              </a:lnSpc>
            </a:pPr>
            <a:r>
              <a:rPr lang="en-US" sz="1200" b="1" dirty="0">
                <a:solidFill>
                  <a:srgbClr val="1A1A1A"/>
                </a:solidFill>
                <a:latin typeface="Aptos" panose="020B0004020202020204" pitchFamily="34" charset="0"/>
              </a:rPr>
              <a:t>INNOVATE FOR EXCELLENCE. </a:t>
            </a:r>
            <a:r>
              <a:rPr lang="en-US" sz="1200" dirty="0">
                <a:solidFill>
                  <a:srgbClr val="1A1A1A"/>
                </a:solidFill>
                <a:latin typeface="Aptos" panose="020B0004020202020204" pitchFamily="34" charset="0"/>
              </a:rPr>
              <a:t>At </a:t>
            </a:r>
            <a:r>
              <a:rPr lang="en-US" sz="1200" dirty="0" err="1">
                <a:solidFill>
                  <a:srgbClr val="1A1A1A"/>
                </a:solidFill>
                <a:latin typeface="Aptos" panose="020B0004020202020204" pitchFamily="34" charset="0"/>
              </a:rPr>
              <a:t>VirExit</a:t>
            </a:r>
            <a:r>
              <a:rPr lang="en-US" sz="1200" dirty="0">
                <a:solidFill>
                  <a:srgbClr val="1A1A1A"/>
                </a:solidFill>
                <a:latin typeface="Aptos" panose="020B0004020202020204" pitchFamily="34" charset="0"/>
              </a:rPr>
              <a:t> Technologies, we are not content with the status quo; we challenge it. Our commitment to innovation is the cornerstone of our sphere of activity in which we specialize. We understand that safety and health is not a static concept—it evolves with time and technology.</a:t>
            </a:r>
            <a:endParaRPr lang="id-ID" sz="1200" dirty="0">
              <a:solidFill>
                <a:srgbClr val="1A1A1A"/>
              </a:solidFill>
              <a:latin typeface="Aptos" panose="020B0004020202020204" pitchFamily="34" charset="0"/>
            </a:endParaRPr>
          </a:p>
        </p:txBody>
      </p:sp>
      <p:sp>
        <p:nvSpPr>
          <p:cNvPr id="11" name="TextBox 10">
            <a:extLst>
              <a:ext uri="{FF2B5EF4-FFF2-40B4-BE49-F238E27FC236}">
                <a16:creationId xmlns:a16="http://schemas.microsoft.com/office/drawing/2014/main" id="{5E689E1B-22E1-472C-26B1-1E9E02F73FF8}"/>
              </a:ext>
            </a:extLst>
          </p:cNvPr>
          <p:cNvSpPr txBox="1"/>
          <p:nvPr/>
        </p:nvSpPr>
        <p:spPr>
          <a:xfrm>
            <a:off x="85725" y="2056399"/>
            <a:ext cx="372734" cy="307777"/>
          </a:xfrm>
          <a:prstGeom prst="rect">
            <a:avLst/>
          </a:prstGeom>
          <a:solidFill>
            <a:schemeClr val="bg1"/>
          </a:solidFill>
          <a:ln w="3175">
            <a:solidFill>
              <a:schemeClr val="tx1">
                <a:lumMod val="95000"/>
                <a:lumOff val="5000"/>
                <a:alpha val="60000"/>
              </a:schemeClr>
            </a:solidFill>
          </a:ln>
        </p:spPr>
        <p:txBody>
          <a:bodyPr wrap="square" lIns="45720" rIns="45720" rtlCol="0">
            <a:spAutoFit/>
          </a:bodyPr>
          <a:lstStyle/>
          <a:p>
            <a:pPr algn="ctr"/>
            <a:r>
              <a:rPr lang="en-US" sz="1400" b="1" dirty="0">
                <a:solidFill>
                  <a:srgbClr val="1A1A1A"/>
                </a:solidFill>
                <a:latin typeface="Montserrat" panose="00000300000000000000" pitchFamily="2" charset="0"/>
              </a:rPr>
              <a:t>01</a:t>
            </a:r>
            <a:endParaRPr lang="id-ID" sz="1400" dirty="0">
              <a:solidFill>
                <a:srgbClr val="1A1A1A"/>
              </a:solidFill>
              <a:latin typeface="Montserrat" panose="00000300000000000000" pitchFamily="2" charset="0"/>
            </a:endParaRPr>
          </a:p>
        </p:txBody>
      </p:sp>
      <p:sp>
        <p:nvSpPr>
          <p:cNvPr id="19" name="Rectangle 18">
            <a:extLst>
              <a:ext uri="{FF2B5EF4-FFF2-40B4-BE49-F238E27FC236}">
                <a16:creationId xmlns:a16="http://schemas.microsoft.com/office/drawing/2014/main" id="{9CAE4133-ABBF-7D37-7FB7-938AD0CE5B64}"/>
              </a:ext>
            </a:extLst>
          </p:cNvPr>
          <p:cNvSpPr/>
          <p:nvPr/>
        </p:nvSpPr>
        <p:spPr>
          <a:xfrm>
            <a:off x="409573" y="3643290"/>
            <a:ext cx="3983641" cy="1000530"/>
          </a:xfrm>
          <a:prstGeom prst="rect">
            <a:avLst/>
          </a:prstGeom>
        </p:spPr>
        <p:txBody>
          <a:bodyPr wrap="square">
            <a:spAutoFit/>
          </a:bodyPr>
          <a:lstStyle/>
          <a:p>
            <a:pPr>
              <a:lnSpc>
                <a:spcPts val="1800"/>
              </a:lnSpc>
            </a:pPr>
            <a:r>
              <a:rPr lang="en-US" sz="1200" b="1" dirty="0">
                <a:solidFill>
                  <a:srgbClr val="1A1A1A"/>
                </a:solidFill>
                <a:latin typeface="Aptos" panose="020B0004020202020204" pitchFamily="34" charset="0"/>
              </a:rPr>
              <a:t>TOMORROW’S TECHNOLOGY TODAY. </a:t>
            </a:r>
            <a:r>
              <a:rPr lang="en-US" sz="1200" dirty="0">
                <a:solidFill>
                  <a:srgbClr val="1A1A1A"/>
                </a:solidFill>
                <a:latin typeface="Aptos" panose="020B0004020202020204" pitchFamily="34" charset="0"/>
              </a:rPr>
              <a:t>That’s why we are dedicated to leading the way in innovation, consistently uncovering and introducing cutting-edge safety and health solutions that redefine industry standards.</a:t>
            </a:r>
            <a:endParaRPr lang="id-ID" sz="1200" dirty="0">
              <a:solidFill>
                <a:srgbClr val="1A1A1A"/>
              </a:solidFill>
              <a:latin typeface="Aptos" panose="020B0004020202020204" pitchFamily="34" charset="0"/>
            </a:endParaRPr>
          </a:p>
        </p:txBody>
      </p:sp>
      <p:sp>
        <p:nvSpPr>
          <p:cNvPr id="20" name="TextBox 19">
            <a:extLst>
              <a:ext uri="{FF2B5EF4-FFF2-40B4-BE49-F238E27FC236}">
                <a16:creationId xmlns:a16="http://schemas.microsoft.com/office/drawing/2014/main" id="{65465CA1-8FC5-5515-3F5E-F8AC8CAA88DD}"/>
              </a:ext>
            </a:extLst>
          </p:cNvPr>
          <p:cNvSpPr txBox="1"/>
          <p:nvPr/>
        </p:nvSpPr>
        <p:spPr>
          <a:xfrm>
            <a:off x="32770" y="3661364"/>
            <a:ext cx="416164" cy="307777"/>
          </a:xfrm>
          <a:prstGeom prst="rect">
            <a:avLst/>
          </a:prstGeom>
          <a:solidFill>
            <a:schemeClr val="bg1"/>
          </a:solidFill>
          <a:ln w="3175">
            <a:solidFill>
              <a:schemeClr val="tx1">
                <a:lumMod val="95000"/>
                <a:lumOff val="5000"/>
                <a:alpha val="60000"/>
              </a:schemeClr>
            </a:solidFill>
          </a:ln>
        </p:spPr>
        <p:txBody>
          <a:bodyPr wrap="square" lIns="45720" rIns="45720" rtlCol="0">
            <a:spAutoFit/>
          </a:bodyPr>
          <a:lstStyle>
            <a:defPPr>
              <a:defRPr lang="en-US"/>
            </a:defPPr>
            <a:lvl1pPr algn="ctr">
              <a:defRPr sz="1400" b="1">
                <a:solidFill>
                  <a:srgbClr val="1A1A1A"/>
                </a:solidFill>
                <a:latin typeface="Montserrat" panose="00000300000000000000" pitchFamily="2" charset="0"/>
              </a:defRPr>
            </a:lvl1pPr>
          </a:lstStyle>
          <a:p>
            <a:r>
              <a:rPr lang="en-US" dirty="0"/>
              <a:t>02</a:t>
            </a:r>
            <a:endParaRPr lang="id-ID" dirty="0"/>
          </a:p>
        </p:txBody>
      </p:sp>
      <p:sp>
        <p:nvSpPr>
          <p:cNvPr id="21" name="Rectangle 20">
            <a:extLst>
              <a:ext uri="{FF2B5EF4-FFF2-40B4-BE49-F238E27FC236}">
                <a16:creationId xmlns:a16="http://schemas.microsoft.com/office/drawing/2014/main" id="{10E2B11D-1EEE-4025-4498-3361054C1DD3}"/>
              </a:ext>
            </a:extLst>
          </p:cNvPr>
          <p:cNvSpPr/>
          <p:nvPr/>
        </p:nvSpPr>
        <p:spPr>
          <a:xfrm>
            <a:off x="419101" y="4818016"/>
            <a:ext cx="3848099" cy="1923860"/>
          </a:xfrm>
          <a:prstGeom prst="rect">
            <a:avLst/>
          </a:prstGeom>
        </p:spPr>
        <p:txBody>
          <a:bodyPr wrap="square">
            <a:spAutoFit/>
          </a:bodyPr>
          <a:lstStyle/>
          <a:p>
            <a:pPr>
              <a:lnSpc>
                <a:spcPts val="1800"/>
              </a:lnSpc>
            </a:pPr>
            <a:r>
              <a:rPr lang="en-US" sz="1200" b="1" dirty="0">
                <a:solidFill>
                  <a:srgbClr val="1A1A1A"/>
                </a:solidFill>
                <a:latin typeface="Aptos" panose="020B0004020202020204" pitchFamily="34" charset="0"/>
              </a:rPr>
              <a:t>EXCLUSIVITY UNLEASHED. </a:t>
            </a:r>
            <a:r>
              <a:rPr lang="en-US" sz="1200" dirty="0">
                <a:solidFill>
                  <a:srgbClr val="1A1A1A"/>
                </a:solidFill>
                <a:latin typeface="Aptos" panose="020B0004020202020204" pitchFamily="34" charset="0"/>
              </a:rPr>
              <a:t>In the world of safety, health, and technology, exclusivity is a rare gem. </a:t>
            </a:r>
            <a:r>
              <a:rPr lang="en-US" sz="1200" dirty="0" err="1">
                <a:solidFill>
                  <a:srgbClr val="1A1A1A"/>
                </a:solidFill>
                <a:latin typeface="Aptos" panose="020B0004020202020204" pitchFamily="34" charset="0"/>
              </a:rPr>
              <a:t>VirExit</a:t>
            </a:r>
            <a:r>
              <a:rPr lang="en-US" sz="1200" dirty="0">
                <a:solidFill>
                  <a:srgbClr val="1A1A1A"/>
                </a:solidFill>
                <a:latin typeface="Aptos" panose="020B0004020202020204" pitchFamily="34" charset="0"/>
              </a:rPr>
              <a:t> Technologies offers an invitation-only insight into a future where safety and technology seamlessly integrate. We believe in delivering solutions that are not just effective but also exclusive, ensuring that our clients have access to groundbreaking technologies that set them apart from the competition.</a:t>
            </a:r>
            <a:endParaRPr lang="id-ID" sz="1200" dirty="0">
              <a:solidFill>
                <a:srgbClr val="1A1A1A"/>
              </a:solidFill>
              <a:latin typeface="Aptos" panose="020B0004020202020204" pitchFamily="34" charset="0"/>
            </a:endParaRPr>
          </a:p>
        </p:txBody>
      </p:sp>
      <p:sp>
        <p:nvSpPr>
          <p:cNvPr id="22" name="TextBox 21">
            <a:extLst>
              <a:ext uri="{FF2B5EF4-FFF2-40B4-BE49-F238E27FC236}">
                <a16:creationId xmlns:a16="http://schemas.microsoft.com/office/drawing/2014/main" id="{18F34302-B1A7-1906-1C7D-A9EEE2F7C3B6}"/>
              </a:ext>
            </a:extLst>
          </p:cNvPr>
          <p:cNvSpPr txBox="1"/>
          <p:nvPr/>
        </p:nvSpPr>
        <p:spPr>
          <a:xfrm>
            <a:off x="28576" y="4834521"/>
            <a:ext cx="429883" cy="307777"/>
          </a:xfrm>
          <a:prstGeom prst="rect">
            <a:avLst/>
          </a:prstGeom>
          <a:solidFill>
            <a:schemeClr val="bg1"/>
          </a:solidFill>
          <a:ln w="3175">
            <a:solidFill>
              <a:schemeClr val="tx1">
                <a:lumMod val="95000"/>
                <a:lumOff val="5000"/>
                <a:alpha val="60000"/>
              </a:schemeClr>
            </a:solidFill>
          </a:ln>
        </p:spPr>
        <p:txBody>
          <a:bodyPr wrap="square" lIns="45720" rIns="45720" rtlCol="0">
            <a:spAutoFit/>
          </a:bodyPr>
          <a:lstStyle>
            <a:defPPr>
              <a:defRPr lang="en-US"/>
            </a:defPPr>
            <a:lvl1pPr algn="ctr">
              <a:defRPr sz="1400" b="1">
                <a:solidFill>
                  <a:srgbClr val="1A1A1A"/>
                </a:solidFill>
                <a:latin typeface="Montserrat" panose="00000300000000000000" pitchFamily="2" charset="0"/>
              </a:defRPr>
            </a:lvl1pPr>
          </a:lstStyle>
          <a:p>
            <a:r>
              <a:rPr lang="en-US" dirty="0"/>
              <a:t>03</a:t>
            </a:r>
            <a:endParaRPr lang="id-ID" dirty="0"/>
          </a:p>
        </p:txBody>
      </p:sp>
      <p:cxnSp>
        <p:nvCxnSpPr>
          <p:cNvPr id="47" name="Straight Connector 46">
            <a:extLst>
              <a:ext uri="{FF2B5EF4-FFF2-40B4-BE49-F238E27FC236}">
                <a16:creationId xmlns:a16="http://schemas.microsoft.com/office/drawing/2014/main" id="{7995F7B9-BA9F-9D55-6FB5-613182085898}"/>
              </a:ext>
            </a:extLst>
          </p:cNvPr>
          <p:cNvCxnSpPr>
            <a:cxnSpLocks/>
          </p:cNvCxnSpPr>
          <p:nvPr/>
        </p:nvCxnSpPr>
        <p:spPr>
          <a:xfrm>
            <a:off x="953759" y="3571905"/>
            <a:ext cx="228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95880C2-70CB-FC93-65C5-EA909EAA0AE9}"/>
              </a:ext>
            </a:extLst>
          </p:cNvPr>
          <p:cNvCxnSpPr>
            <a:cxnSpLocks/>
          </p:cNvCxnSpPr>
          <p:nvPr/>
        </p:nvCxnSpPr>
        <p:spPr>
          <a:xfrm>
            <a:off x="925184" y="4738196"/>
            <a:ext cx="228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3140C698-9EB5-7764-02F1-1326AEB21FA7}"/>
              </a:ext>
            </a:extLst>
          </p:cNvPr>
          <p:cNvGrpSpPr/>
          <p:nvPr/>
        </p:nvGrpSpPr>
        <p:grpSpPr>
          <a:xfrm>
            <a:off x="0" y="1"/>
            <a:ext cx="4169139" cy="2017434"/>
            <a:chOff x="0" y="1"/>
            <a:chExt cx="4169139" cy="2017434"/>
          </a:xfrm>
        </p:grpSpPr>
        <p:grpSp>
          <p:nvGrpSpPr>
            <p:cNvPr id="4" name="Group 3">
              <a:extLst>
                <a:ext uri="{FF2B5EF4-FFF2-40B4-BE49-F238E27FC236}">
                  <a16:creationId xmlns:a16="http://schemas.microsoft.com/office/drawing/2014/main" id="{DAC98215-5E65-4953-9924-10F486E7206A}"/>
                </a:ext>
              </a:extLst>
            </p:cNvPr>
            <p:cNvGrpSpPr/>
            <p:nvPr/>
          </p:nvGrpSpPr>
          <p:grpSpPr>
            <a:xfrm>
              <a:off x="0" y="1"/>
              <a:ext cx="4169139" cy="2017434"/>
              <a:chOff x="0" y="1"/>
              <a:chExt cx="4169139" cy="2017434"/>
            </a:xfrm>
          </p:grpSpPr>
          <p:sp>
            <p:nvSpPr>
              <p:cNvPr id="2" name="Rectangle 1">
                <a:extLst>
                  <a:ext uri="{FF2B5EF4-FFF2-40B4-BE49-F238E27FC236}">
                    <a16:creationId xmlns:a16="http://schemas.microsoft.com/office/drawing/2014/main" id="{B965DA01-C4D0-D54E-7307-2AB81B34AE42}"/>
                  </a:ext>
                </a:extLst>
              </p:cNvPr>
              <p:cNvSpPr/>
              <p:nvPr/>
            </p:nvSpPr>
            <p:spPr>
              <a:xfrm>
                <a:off x="0" y="1"/>
                <a:ext cx="4169139" cy="2017434"/>
              </a:xfrm>
              <a:prstGeom prst="rect">
                <a:avLst/>
              </a:prstGeom>
              <a:solidFill>
                <a:srgbClr val="D8E4EA"/>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Box 4">
                <a:extLst>
                  <a:ext uri="{FF2B5EF4-FFF2-40B4-BE49-F238E27FC236}">
                    <a16:creationId xmlns:a16="http://schemas.microsoft.com/office/drawing/2014/main" id="{71CDE1E2-4B1D-652F-56AF-3A3B8C152E44}"/>
                  </a:ext>
                </a:extLst>
              </p:cNvPr>
              <p:cNvSpPr txBox="1"/>
              <p:nvPr/>
            </p:nvSpPr>
            <p:spPr>
              <a:xfrm>
                <a:off x="1002680" y="551868"/>
                <a:ext cx="2242868" cy="995144"/>
              </a:xfrm>
              <a:prstGeom prst="rect">
                <a:avLst/>
              </a:prstGeom>
              <a:noFill/>
              <a:effectLst>
                <a:outerShdw blurRad="101600" dist="12700" dir="5400000" sx="102000" sy="102000" algn="ctr" rotWithShape="0">
                  <a:prstClr val="black">
                    <a:alpha val="79000"/>
                  </a:prstClr>
                </a:outerShdw>
              </a:effectLst>
            </p:spPr>
            <p:txBody>
              <a:bodyPr wrap="square" rtlCol="0">
                <a:spAutoFit/>
              </a:bodyPr>
              <a:lstStyle/>
              <a:p>
                <a:pPr algn="ctr">
                  <a:lnSpc>
                    <a:spcPts val="1400"/>
                  </a:lnSpc>
                  <a:spcBef>
                    <a:spcPts val="1800"/>
                  </a:spcBef>
                </a:pPr>
                <a:r>
                  <a:rPr lang="en-US" sz="3600" dirty="0">
                    <a:solidFill>
                      <a:srgbClr val="25313B"/>
                    </a:solidFill>
                    <a:effectLst>
                      <a:outerShdw blurRad="63500" dist="38100" dir="5400000" sx="101000" sy="101000" algn="tl">
                        <a:srgbClr val="000000">
                          <a:alpha val="43137"/>
                        </a:srgbClr>
                      </a:outerShdw>
                    </a:effectLst>
                    <a:latin typeface="Montserrat" panose="00000300000000000000" pitchFamily="2" charset="0"/>
                  </a:rPr>
                  <a:t>OUR</a:t>
                </a:r>
                <a:r>
                  <a:rPr lang="en-US" sz="3600" b="1" dirty="0">
                    <a:effectLst>
                      <a:outerShdw blurRad="38100" dist="38100" dir="2700000" algn="tl">
                        <a:srgbClr val="000000">
                          <a:alpha val="43137"/>
                        </a:srgbClr>
                      </a:outerShdw>
                    </a:effectLst>
                    <a:latin typeface="Montserrat" panose="00000300000000000000" pitchFamily="2" charset="0"/>
                  </a:rPr>
                  <a:t> </a:t>
                </a:r>
              </a:p>
              <a:p>
                <a:pPr algn="ctr"/>
                <a:endParaRPr lang="en-US" sz="1100" b="1" dirty="0">
                  <a:latin typeface="Montserrat" panose="00000300000000000000" pitchFamily="2" charset="0"/>
                </a:endParaRPr>
              </a:p>
              <a:p>
                <a:pPr algn="ctr"/>
                <a:r>
                  <a:rPr lang="en-US" sz="3600" dirty="0">
                    <a:latin typeface="Montserrat" panose="00000300000000000000" pitchFamily="2" charset="0"/>
                  </a:rPr>
                  <a:t>   </a:t>
                </a:r>
                <a:r>
                  <a:rPr lang="en-US" sz="3600" b="1" dirty="0">
                    <a:solidFill>
                      <a:srgbClr val="0D1115"/>
                    </a:solidFill>
                    <a:effectLst>
                      <a:outerShdw blurRad="63500" dist="38100" dir="5400000" sx="101000" sy="101000" algn="tl">
                        <a:srgbClr val="000000">
                          <a:alpha val="43137"/>
                        </a:srgbClr>
                      </a:outerShdw>
                    </a:effectLst>
                    <a:latin typeface="Montserrat" panose="00000300000000000000" pitchFamily="2" charset="0"/>
                  </a:rPr>
                  <a:t>ISION</a:t>
                </a:r>
                <a:endParaRPr lang="id-ID" sz="3600" b="1" dirty="0">
                  <a:solidFill>
                    <a:srgbClr val="0D1115"/>
                  </a:solidFill>
                  <a:effectLst>
                    <a:outerShdw blurRad="63500" dist="38100" dir="5400000" sx="101000" sy="101000" algn="tl">
                      <a:srgbClr val="000000">
                        <a:alpha val="43137"/>
                      </a:srgbClr>
                    </a:outerShdw>
                  </a:effectLst>
                  <a:latin typeface="Montserrat" panose="00000300000000000000" pitchFamily="2" charset="0"/>
                </a:endParaRPr>
              </a:p>
            </p:txBody>
          </p:sp>
        </p:grpSp>
        <p:pic>
          <p:nvPicPr>
            <p:cNvPr id="16" name="Picture 15">
              <a:extLst>
                <a:ext uri="{FF2B5EF4-FFF2-40B4-BE49-F238E27FC236}">
                  <a16:creationId xmlns:a16="http://schemas.microsoft.com/office/drawing/2014/main" id="{D9C8CE75-19C5-1ED1-8BF8-9676D6F0725F}"/>
                </a:ext>
              </a:extLst>
            </p:cNvPr>
            <p:cNvPicPr>
              <a:picLocks noChangeAspect="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val="0"/>
                </a:ext>
              </a:extLst>
            </a:blip>
            <a:stretch>
              <a:fillRect/>
            </a:stretch>
          </p:blipFill>
          <p:spPr>
            <a:xfrm>
              <a:off x="781049" y="643901"/>
              <a:ext cx="1181101" cy="928641"/>
            </a:xfrm>
            <a:prstGeom prst="rect">
              <a:avLst/>
            </a:prstGeom>
            <a:effectLst>
              <a:outerShdw blurRad="50800" dist="25400" dir="5400000" sx="102000" sy="102000" algn="ctr" rotWithShape="0">
                <a:srgbClr val="000000">
                  <a:alpha val="50000"/>
                </a:srgbClr>
              </a:outerShdw>
            </a:effectLst>
          </p:spPr>
        </p:pic>
      </p:grpSp>
      <p:grpSp>
        <p:nvGrpSpPr>
          <p:cNvPr id="6" name="Group 5">
            <a:extLst>
              <a:ext uri="{FF2B5EF4-FFF2-40B4-BE49-F238E27FC236}">
                <a16:creationId xmlns:a16="http://schemas.microsoft.com/office/drawing/2014/main" id="{5A521E43-CC3B-11A1-0032-56BB1DA776FB}"/>
              </a:ext>
            </a:extLst>
          </p:cNvPr>
          <p:cNvGrpSpPr/>
          <p:nvPr/>
        </p:nvGrpSpPr>
        <p:grpSpPr>
          <a:xfrm>
            <a:off x="8228977" y="0"/>
            <a:ext cx="3938560" cy="2027563"/>
            <a:chOff x="8209565" y="0"/>
            <a:chExt cx="3957972" cy="2027563"/>
          </a:xfrm>
        </p:grpSpPr>
        <p:sp>
          <p:nvSpPr>
            <p:cNvPr id="29" name="Rectangle 28">
              <a:extLst>
                <a:ext uri="{FF2B5EF4-FFF2-40B4-BE49-F238E27FC236}">
                  <a16:creationId xmlns:a16="http://schemas.microsoft.com/office/drawing/2014/main" id="{C78472FF-D197-3E72-FD5C-A90CE3528E0D}"/>
                </a:ext>
              </a:extLst>
            </p:cNvPr>
            <p:cNvSpPr/>
            <p:nvPr/>
          </p:nvSpPr>
          <p:spPr>
            <a:xfrm>
              <a:off x="8209565" y="0"/>
              <a:ext cx="3957972" cy="2027563"/>
            </a:xfrm>
            <a:prstGeom prst="rect">
              <a:avLst/>
            </a:prstGeom>
            <a:solidFill>
              <a:srgbClr val="D8E4EA"/>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extBox 8">
              <a:extLst>
                <a:ext uri="{FF2B5EF4-FFF2-40B4-BE49-F238E27FC236}">
                  <a16:creationId xmlns:a16="http://schemas.microsoft.com/office/drawing/2014/main" id="{892A80D0-ACD2-53E4-DBA8-FD6D1E015016}"/>
                </a:ext>
              </a:extLst>
            </p:cNvPr>
            <p:cNvSpPr txBox="1"/>
            <p:nvPr/>
          </p:nvSpPr>
          <p:spPr>
            <a:xfrm>
              <a:off x="9018557" y="389943"/>
              <a:ext cx="2346385" cy="1200329"/>
            </a:xfrm>
            <a:prstGeom prst="rect">
              <a:avLst/>
            </a:prstGeom>
            <a:noFill/>
          </p:spPr>
          <p:txBody>
            <a:bodyPr wrap="square" rtlCol="0">
              <a:spAutoFit/>
            </a:bodyPr>
            <a:lstStyle/>
            <a:p>
              <a:pPr algn="ctr"/>
              <a:r>
                <a:rPr lang="en-US" sz="3600" b="1" dirty="0">
                  <a:solidFill>
                    <a:srgbClr val="1A1A1A"/>
                  </a:solidFill>
                  <a:latin typeface="Montserrat" panose="00000300000000000000" pitchFamily="2" charset="0"/>
                </a:rPr>
                <a:t>OUR </a:t>
              </a:r>
            </a:p>
            <a:p>
              <a:pPr algn="ctr"/>
              <a:r>
                <a:rPr lang="en-US" sz="3600" dirty="0">
                  <a:solidFill>
                    <a:srgbClr val="1A1A1A"/>
                  </a:solidFill>
                  <a:latin typeface="Montserrat" panose="00000300000000000000" pitchFamily="2" charset="0"/>
                </a:rPr>
                <a:t>MISSION</a:t>
              </a:r>
              <a:endParaRPr lang="id-ID" sz="3600" dirty="0">
                <a:solidFill>
                  <a:srgbClr val="1A1A1A"/>
                </a:solidFill>
                <a:latin typeface="Montserrat" panose="00000300000000000000" pitchFamily="2" charset="0"/>
              </a:endParaRPr>
            </a:p>
          </p:txBody>
        </p:sp>
      </p:grpSp>
      <p:grpSp>
        <p:nvGrpSpPr>
          <p:cNvPr id="15" name="Group 14">
            <a:extLst>
              <a:ext uri="{FF2B5EF4-FFF2-40B4-BE49-F238E27FC236}">
                <a16:creationId xmlns:a16="http://schemas.microsoft.com/office/drawing/2014/main" id="{FA32B533-AC73-1D28-4A13-AE8263FCF563}"/>
              </a:ext>
            </a:extLst>
          </p:cNvPr>
          <p:cNvGrpSpPr/>
          <p:nvPr/>
        </p:nvGrpSpPr>
        <p:grpSpPr>
          <a:xfrm>
            <a:off x="8435682" y="2154194"/>
            <a:ext cx="3433936" cy="1384995"/>
            <a:chOff x="8435682" y="2154194"/>
            <a:chExt cx="3433936" cy="1384995"/>
          </a:xfrm>
        </p:grpSpPr>
        <p:sp>
          <p:nvSpPr>
            <p:cNvPr id="60" name="Rectangle 59">
              <a:extLst>
                <a:ext uri="{FF2B5EF4-FFF2-40B4-BE49-F238E27FC236}">
                  <a16:creationId xmlns:a16="http://schemas.microsoft.com/office/drawing/2014/main" id="{9B2B6F52-348A-7DEA-92CA-EA4DA6CD6370}"/>
                </a:ext>
              </a:extLst>
            </p:cNvPr>
            <p:cNvSpPr/>
            <p:nvPr/>
          </p:nvSpPr>
          <p:spPr>
            <a:xfrm>
              <a:off x="9039039" y="2154194"/>
              <a:ext cx="2830579" cy="1384995"/>
            </a:xfrm>
            <a:prstGeom prst="rect">
              <a:avLst/>
            </a:prstGeom>
          </p:spPr>
          <p:txBody>
            <a:bodyPr wrap="square">
              <a:spAutoFit/>
            </a:bodyPr>
            <a:lstStyle/>
            <a:p>
              <a:r>
                <a:rPr lang="en-US" sz="1400" b="1" dirty="0">
                  <a:latin typeface="Aptos" panose="020B0004020202020204" pitchFamily="34" charset="0"/>
                </a:rPr>
                <a:t>CONNECT VIREXIT’S EXPERT HEALTH, SAFETY, AND SECURITY REPRESENTATIVES TO THE PEOPLE IN SEARCH OF COMPREHENSIVE SOLUTIONS THEY MAY TRUST. </a:t>
              </a:r>
              <a:endParaRPr lang="id-ID" sz="1400" b="1" dirty="0">
                <a:latin typeface="Aptos" panose="020B0004020202020204" pitchFamily="34" charset="0"/>
              </a:endParaRPr>
            </a:p>
          </p:txBody>
        </p:sp>
        <p:sp>
          <p:nvSpPr>
            <p:cNvPr id="61" name="TextBox 60">
              <a:extLst>
                <a:ext uri="{FF2B5EF4-FFF2-40B4-BE49-F238E27FC236}">
                  <a16:creationId xmlns:a16="http://schemas.microsoft.com/office/drawing/2014/main" id="{5C993E90-8D1C-4CC2-7B18-90B96FEF375E}"/>
                </a:ext>
              </a:extLst>
            </p:cNvPr>
            <p:cNvSpPr txBox="1"/>
            <p:nvPr/>
          </p:nvSpPr>
          <p:spPr>
            <a:xfrm>
              <a:off x="8435682" y="2246899"/>
              <a:ext cx="574924" cy="523220"/>
            </a:xfrm>
            <a:prstGeom prst="rect">
              <a:avLst/>
            </a:prstGeom>
            <a:solidFill>
              <a:schemeClr val="bg1"/>
            </a:solidFill>
            <a:ln w="3175">
              <a:solidFill>
                <a:schemeClr val="tx1">
                  <a:lumMod val="95000"/>
                  <a:lumOff val="5000"/>
                  <a:alpha val="60000"/>
                </a:schemeClr>
              </a:solidFill>
            </a:ln>
            <a:effectLst/>
          </p:spPr>
          <p:txBody>
            <a:bodyPr wrap="square" rtlCol="0">
              <a:spAutoFit/>
            </a:bodyPr>
            <a:lstStyle>
              <a:defPPr>
                <a:defRPr lang="en-US"/>
              </a:defPPr>
              <a:lvl1pPr>
                <a:defRPr sz="2800" b="1">
                  <a:latin typeface="Montserrat" panose="00000300000000000000" pitchFamily="2" charset="0"/>
                </a:defRPr>
              </a:lvl1pPr>
            </a:lstStyle>
            <a:p>
              <a:r>
                <a:rPr lang="en-US" dirty="0"/>
                <a:t>01</a:t>
              </a:r>
              <a:endParaRPr lang="id-ID" dirty="0"/>
            </a:p>
          </p:txBody>
        </p:sp>
      </p:grpSp>
      <p:cxnSp>
        <p:nvCxnSpPr>
          <p:cNvPr id="66" name="Straight Connector 65">
            <a:extLst>
              <a:ext uri="{FF2B5EF4-FFF2-40B4-BE49-F238E27FC236}">
                <a16:creationId xmlns:a16="http://schemas.microsoft.com/office/drawing/2014/main" id="{9A3CAD08-7AEC-A5DA-47C4-B36754508B7D}"/>
              </a:ext>
            </a:extLst>
          </p:cNvPr>
          <p:cNvCxnSpPr>
            <a:cxnSpLocks/>
          </p:cNvCxnSpPr>
          <p:nvPr/>
        </p:nvCxnSpPr>
        <p:spPr>
          <a:xfrm>
            <a:off x="9328063" y="3702438"/>
            <a:ext cx="181983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158F82AF-75AA-5BB5-2FE6-68252A5A2670}"/>
              </a:ext>
            </a:extLst>
          </p:cNvPr>
          <p:cNvGrpSpPr/>
          <p:nvPr/>
        </p:nvGrpSpPr>
        <p:grpSpPr>
          <a:xfrm>
            <a:off x="8435682" y="3884164"/>
            <a:ext cx="3464619" cy="849112"/>
            <a:chOff x="8435682" y="3884163"/>
            <a:chExt cx="3464619" cy="738664"/>
          </a:xfrm>
        </p:grpSpPr>
        <p:sp>
          <p:nvSpPr>
            <p:cNvPr id="62" name="Rectangle 61">
              <a:extLst>
                <a:ext uri="{FF2B5EF4-FFF2-40B4-BE49-F238E27FC236}">
                  <a16:creationId xmlns:a16="http://schemas.microsoft.com/office/drawing/2014/main" id="{5E0CF2A1-03A2-E95B-174F-F2439B5607EB}"/>
                </a:ext>
              </a:extLst>
            </p:cNvPr>
            <p:cNvSpPr/>
            <p:nvPr/>
          </p:nvSpPr>
          <p:spPr>
            <a:xfrm>
              <a:off x="9114866" y="3884163"/>
              <a:ext cx="2785435" cy="738664"/>
            </a:xfrm>
            <a:prstGeom prst="rect">
              <a:avLst/>
            </a:prstGeom>
          </p:spPr>
          <p:txBody>
            <a:bodyPr wrap="square">
              <a:spAutoFit/>
            </a:bodyPr>
            <a:lstStyle/>
            <a:p>
              <a:r>
                <a:rPr lang="en-US" sz="1400" b="1" dirty="0">
                  <a:latin typeface="Aptos" panose="020B0004020202020204" pitchFamily="34" charset="0"/>
                </a:rPr>
                <a:t>DELIVERING UNMATCHED SOLUTIONS TAILORED TO YOUR NEEDS .</a:t>
              </a:r>
              <a:endParaRPr lang="id-ID" sz="1400" b="1" dirty="0">
                <a:latin typeface="Aptos" panose="020B0004020202020204" pitchFamily="34" charset="0"/>
              </a:endParaRPr>
            </a:p>
          </p:txBody>
        </p:sp>
        <p:sp>
          <p:nvSpPr>
            <p:cNvPr id="23" name="TextBox 22">
              <a:extLst>
                <a:ext uri="{FF2B5EF4-FFF2-40B4-BE49-F238E27FC236}">
                  <a16:creationId xmlns:a16="http://schemas.microsoft.com/office/drawing/2014/main" id="{CD231031-6F81-DE56-E36E-280094AC1A28}"/>
                </a:ext>
              </a:extLst>
            </p:cNvPr>
            <p:cNvSpPr txBox="1"/>
            <p:nvPr/>
          </p:nvSpPr>
          <p:spPr>
            <a:xfrm>
              <a:off x="8435682" y="3970322"/>
              <a:ext cx="639021" cy="523220"/>
            </a:xfrm>
            <a:prstGeom prst="rect">
              <a:avLst/>
            </a:prstGeom>
            <a:solidFill>
              <a:schemeClr val="bg1"/>
            </a:solidFill>
            <a:ln w="3175">
              <a:solidFill>
                <a:schemeClr val="tx1">
                  <a:lumMod val="95000"/>
                  <a:lumOff val="5000"/>
                  <a:alpha val="60000"/>
                </a:schemeClr>
              </a:solidFill>
            </a:ln>
            <a:effectLst/>
          </p:spPr>
          <p:txBody>
            <a:bodyPr wrap="square" rtlCol="0">
              <a:spAutoFit/>
            </a:bodyPr>
            <a:lstStyle>
              <a:defPPr>
                <a:defRPr lang="en-US"/>
              </a:defPPr>
              <a:lvl1pPr>
                <a:defRPr sz="2800" b="1">
                  <a:latin typeface="Montserrat" panose="00000300000000000000" pitchFamily="2" charset="0"/>
                </a:defRPr>
              </a:lvl1pPr>
            </a:lstStyle>
            <a:p>
              <a:r>
                <a:rPr lang="en-US" dirty="0"/>
                <a:t>02</a:t>
              </a:r>
              <a:endParaRPr lang="id-ID" dirty="0"/>
            </a:p>
          </p:txBody>
        </p:sp>
      </p:grpSp>
      <p:grpSp>
        <p:nvGrpSpPr>
          <p:cNvPr id="25" name="Group 24">
            <a:extLst>
              <a:ext uri="{FF2B5EF4-FFF2-40B4-BE49-F238E27FC236}">
                <a16:creationId xmlns:a16="http://schemas.microsoft.com/office/drawing/2014/main" id="{8E96FE0E-D1AF-5559-607D-14F0C2581887}"/>
              </a:ext>
            </a:extLst>
          </p:cNvPr>
          <p:cNvGrpSpPr/>
          <p:nvPr/>
        </p:nvGrpSpPr>
        <p:grpSpPr>
          <a:xfrm>
            <a:off x="8443550" y="5122816"/>
            <a:ext cx="3625113" cy="738664"/>
            <a:chOff x="8443550" y="5122816"/>
            <a:chExt cx="3625113" cy="738664"/>
          </a:xfrm>
        </p:grpSpPr>
        <p:sp>
          <p:nvSpPr>
            <p:cNvPr id="64" name="Rectangle 63">
              <a:extLst>
                <a:ext uri="{FF2B5EF4-FFF2-40B4-BE49-F238E27FC236}">
                  <a16:creationId xmlns:a16="http://schemas.microsoft.com/office/drawing/2014/main" id="{66DC9C5B-FCD9-78B5-15CB-6DE63B85E2DA}"/>
                </a:ext>
              </a:extLst>
            </p:cNvPr>
            <p:cNvSpPr/>
            <p:nvPr/>
          </p:nvSpPr>
          <p:spPr>
            <a:xfrm>
              <a:off x="9108185" y="5122816"/>
              <a:ext cx="2960478" cy="738664"/>
            </a:xfrm>
            <a:prstGeom prst="rect">
              <a:avLst/>
            </a:prstGeom>
          </p:spPr>
          <p:txBody>
            <a:bodyPr wrap="square">
              <a:spAutoFit/>
            </a:bodyPr>
            <a:lstStyle/>
            <a:p>
              <a:r>
                <a:rPr lang="en-US" sz="1400" b="1" dirty="0">
                  <a:latin typeface="Aptos" panose="020B0004020202020204" pitchFamily="34" charset="0"/>
                </a:rPr>
                <a:t>RESULTING IN PEACE OF MIND FOR COMMUNITES AND BUSINESSES WORLDWIDE .</a:t>
              </a:r>
              <a:endParaRPr lang="id-ID" sz="1400" b="1" dirty="0">
                <a:latin typeface="Aptos" panose="020B0004020202020204" pitchFamily="34" charset="0"/>
              </a:endParaRPr>
            </a:p>
          </p:txBody>
        </p:sp>
        <p:sp>
          <p:nvSpPr>
            <p:cNvPr id="24" name="TextBox 23">
              <a:extLst>
                <a:ext uri="{FF2B5EF4-FFF2-40B4-BE49-F238E27FC236}">
                  <a16:creationId xmlns:a16="http://schemas.microsoft.com/office/drawing/2014/main" id="{B324C432-42C7-2F23-62FA-A3B4768CEA43}"/>
                </a:ext>
              </a:extLst>
            </p:cNvPr>
            <p:cNvSpPr txBox="1"/>
            <p:nvPr/>
          </p:nvSpPr>
          <p:spPr>
            <a:xfrm>
              <a:off x="8443550" y="5195379"/>
              <a:ext cx="639021" cy="523220"/>
            </a:xfrm>
            <a:prstGeom prst="rect">
              <a:avLst/>
            </a:prstGeom>
            <a:solidFill>
              <a:schemeClr val="bg1"/>
            </a:solidFill>
            <a:ln w="3175">
              <a:solidFill>
                <a:schemeClr val="tx1">
                  <a:lumMod val="95000"/>
                  <a:lumOff val="5000"/>
                  <a:alpha val="60000"/>
                </a:schemeClr>
              </a:solidFill>
            </a:ln>
            <a:effectLst/>
          </p:spPr>
          <p:txBody>
            <a:bodyPr wrap="square" rtlCol="0">
              <a:spAutoFit/>
            </a:bodyPr>
            <a:lstStyle>
              <a:defPPr>
                <a:defRPr lang="en-US"/>
              </a:defPPr>
              <a:lvl1pPr>
                <a:defRPr sz="2800" b="1">
                  <a:latin typeface="Montserrat" panose="00000300000000000000" pitchFamily="2" charset="0"/>
                </a:defRPr>
              </a:lvl1pPr>
            </a:lstStyle>
            <a:p>
              <a:r>
                <a:rPr lang="en-US" dirty="0"/>
                <a:t>03</a:t>
              </a:r>
              <a:endParaRPr lang="id-ID" dirty="0"/>
            </a:p>
          </p:txBody>
        </p:sp>
      </p:grpSp>
      <p:grpSp>
        <p:nvGrpSpPr>
          <p:cNvPr id="31" name="Group 30">
            <a:extLst>
              <a:ext uri="{FF2B5EF4-FFF2-40B4-BE49-F238E27FC236}">
                <a16:creationId xmlns:a16="http://schemas.microsoft.com/office/drawing/2014/main" id="{7EE06F55-3BAB-078D-84D0-84BBA0A7E5A9}"/>
              </a:ext>
            </a:extLst>
          </p:cNvPr>
          <p:cNvGrpSpPr/>
          <p:nvPr/>
        </p:nvGrpSpPr>
        <p:grpSpPr>
          <a:xfrm>
            <a:off x="4210050" y="0"/>
            <a:ext cx="3957971" cy="6597755"/>
            <a:chOff x="4210050" y="0"/>
            <a:chExt cx="3957971" cy="6597755"/>
          </a:xfrm>
        </p:grpSpPr>
        <p:pic>
          <p:nvPicPr>
            <p:cNvPr id="8" name="Picture 7">
              <a:extLst>
                <a:ext uri="{FF2B5EF4-FFF2-40B4-BE49-F238E27FC236}">
                  <a16:creationId xmlns:a16="http://schemas.microsoft.com/office/drawing/2014/main" id="{B5EDCC91-CAE8-FB77-D9BC-F1BAC2F544A9}"/>
                </a:ext>
              </a:extLst>
            </p:cNvPr>
            <p:cNvPicPr>
              <a:picLocks noChangeAspect="1"/>
            </p:cNvPicPr>
            <p:nvPr/>
          </p:nvPicPr>
          <p:blipFill>
            <a:blip r:embed="rId4"/>
            <a:srcRect b="17580"/>
            <a:stretch/>
          </p:blipFill>
          <p:spPr>
            <a:xfrm>
              <a:off x="4210050" y="0"/>
              <a:ext cx="3957971" cy="1555975"/>
            </a:xfrm>
            <a:prstGeom prst="rect">
              <a:avLst/>
            </a:prstGeom>
          </p:spPr>
        </p:pic>
        <p:sp>
          <p:nvSpPr>
            <p:cNvPr id="3" name="TextBox 2">
              <a:extLst>
                <a:ext uri="{FF2B5EF4-FFF2-40B4-BE49-F238E27FC236}">
                  <a16:creationId xmlns:a16="http://schemas.microsoft.com/office/drawing/2014/main" id="{F63FAA61-E6B2-22C5-CB34-40A499134568}"/>
                </a:ext>
              </a:extLst>
            </p:cNvPr>
            <p:cNvSpPr txBox="1"/>
            <p:nvPr/>
          </p:nvSpPr>
          <p:spPr>
            <a:xfrm>
              <a:off x="4393214" y="2127557"/>
              <a:ext cx="3639632" cy="4470198"/>
            </a:xfrm>
            <a:prstGeom prst="rect">
              <a:avLst/>
            </a:prstGeom>
            <a:solidFill>
              <a:schemeClr val="accent3">
                <a:lumMod val="20000"/>
                <a:lumOff val="80000"/>
                <a:alpha val="50000"/>
              </a:schemeClr>
            </a:solidFill>
            <a:ln w="34925">
              <a:solidFill>
                <a:schemeClr val="bg1"/>
              </a:solidFill>
            </a:ln>
          </p:spPr>
          <p:txBody>
            <a:bodyPr wrap="square" rtlCol="0">
              <a:spAutoFit/>
            </a:bodyPr>
            <a:lstStyle/>
            <a:p>
              <a:pPr marL="285750" indent="-285750">
                <a:lnSpc>
                  <a:spcPts val="1800"/>
                </a:lnSpc>
                <a:buFont typeface="Wingdings" panose="05000000000000000000" pitchFamily="2" charset="2"/>
                <a:buChar char="Ø"/>
              </a:pPr>
              <a:r>
                <a:rPr lang="en-US" sz="1400" dirty="0">
                  <a:latin typeface="Aptos" panose="020B0004020202020204" pitchFamily="34" charset="0"/>
                </a:rPr>
                <a:t>The indoor air quality solutions market in North America is expected to record a significant growth rate during the forecast period.</a:t>
              </a:r>
            </a:p>
            <a:p>
              <a:pPr>
                <a:lnSpc>
                  <a:spcPts val="1800"/>
                </a:lnSpc>
              </a:pPr>
              <a:endParaRPr lang="en-US" sz="1400" dirty="0">
                <a:latin typeface="Aptos" panose="020B0004020202020204" pitchFamily="34" charset="0"/>
              </a:endParaRPr>
            </a:p>
            <a:p>
              <a:pPr marL="285750" indent="-285750">
                <a:lnSpc>
                  <a:spcPts val="1800"/>
                </a:lnSpc>
                <a:buFont typeface="Wingdings" panose="05000000000000000000" pitchFamily="2" charset="2"/>
                <a:buChar char="Ø"/>
              </a:pPr>
              <a:r>
                <a:rPr lang="en-US" sz="1400" dirty="0">
                  <a:latin typeface="Aptos" panose="020B0004020202020204" pitchFamily="34" charset="0"/>
                </a:rPr>
                <a:t>The region is among the early users of modern technologies in the fields of indoor air quality services and equipment.</a:t>
              </a:r>
            </a:p>
            <a:p>
              <a:pPr>
                <a:lnSpc>
                  <a:spcPts val="1800"/>
                </a:lnSpc>
              </a:pPr>
              <a:endParaRPr lang="en-US" sz="1400" dirty="0">
                <a:latin typeface="Aptos" panose="020B0004020202020204" pitchFamily="34" charset="0"/>
              </a:endParaRPr>
            </a:p>
            <a:p>
              <a:pPr marL="285750" indent="-285750">
                <a:lnSpc>
                  <a:spcPts val="1800"/>
                </a:lnSpc>
                <a:buFont typeface="Wingdings" panose="05000000000000000000" pitchFamily="2" charset="2"/>
                <a:buChar char="Ø"/>
              </a:pPr>
              <a:r>
                <a:rPr lang="en-US" sz="1400" dirty="0">
                  <a:latin typeface="Aptos" panose="020B0004020202020204" pitchFamily="34" charset="0"/>
                </a:rPr>
                <a:t>One of the major factors stimulating the markets growth is the rising variety of pollutants in the region.</a:t>
              </a:r>
            </a:p>
            <a:p>
              <a:pPr>
                <a:lnSpc>
                  <a:spcPts val="1800"/>
                </a:lnSpc>
              </a:pPr>
              <a:endParaRPr lang="en-US" sz="1400" dirty="0">
                <a:latin typeface="Aptos" panose="020B0004020202020204" pitchFamily="34" charset="0"/>
              </a:endParaRPr>
            </a:p>
            <a:p>
              <a:pPr marL="285750" indent="-285750">
                <a:lnSpc>
                  <a:spcPts val="1800"/>
                </a:lnSpc>
                <a:buFont typeface="Wingdings" panose="05000000000000000000" pitchFamily="2" charset="2"/>
                <a:buChar char="Ø"/>
              </a:pPr>
              <a:r>
                <a:rPr lang="en-US" sz="1400" dirty="0">
                  <a:latin typeface="Aptos" panose="020B0004020202020204" pitchFamily="34" charset="0"/>
                </a:rPr>
                <a:t>The number of regulations and regulatory bodies, such as The US Environmental Protection Agency (EPA), is also increasing to further fuel the growth of the market..</a:t>
              </a:r>
            </a:p>
          </p:txBody>
        </p:sp>
        <p:sp>
          <p:nvSpPr>
            <p:cNvPr id="14" name="TextBox 13">
              <a:extLst>
                <a:ext uri="{FF2B5EF4-FFF2-40B4-BE49-F238E27FC236}">
                  <a16:creationId xmlns:a16="http://schemas.microsoft.com/office/drawing/2014/main" id="{B1849EAC-655B-C064-E469-83A564A72FA9}"/>
                </a:ext>
              </a:extLst>
            </p:cNvPr>
            <p:cNvSpPr txBox="1"/>
            <p:nvPr/>
          </p:nvSpPr>
          <p:spPr>
            <a:xfrm>
              <a:off x="4265473" y="1691725"/>
              <a:ext cx="3847124" cy="300082"/>
            </a:xfrm>
            <a:prstGeom prst="rect">
              <a:avLst/>
            </a:prstGeom>
            <a:noFill/>
            <a:ln>
              <a:noFill/>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1350" b="1" dirty="0">
                  <a:latin typeface="Montserrat" panose="00000500000000000000" pitchFamily="2" charset="0"/>
                </a:rPr>
                <a:t>North America Indoor Air Quality Market</a:t>
              </a:r>
            </a:p>
          </p:txBody>
        </p:sp>
      </p:grpSp>
      <p:cxnSp>
        <p:nvCxnSpPr>
          <p:cNvPr id="27" name="Straight Connector 26">
            <a:extLst>
              <a:ext uri="{FF2B5EF4-FFF2-40B4-BE49-F238E27FC236}">
                <a16:creationId xmlns:a16="http://schemas.microsoft.com/office/drawing/2014/main" id="{4CCE8047-EEDD-AA77-5714-99D82F9A4043}"/>
              </a:ext>
            </a:extLst>
          </p:cNvPr>
          <p:cNvCxnSpPr>
            <a:cxnSpLocks/>
          </p:cNvCxnSpPr>
          <p:nvPr/>
        </p:nvCxnSpPr>
        <p:spPr>
          <a:xfrm>
            <a:off x="9328063" y="4838576"/>
            <a:ext cx="181983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8F488889-EC4D-4F95-88FE-8709A6ACC16F}"/>
              </a:ext>
            </a:extLst>
          </p:cNvPr>
          <p:cNvPicPr>
            <a:picLocks noChangeAspect="1"/>
          </p:cNvPicPr>
          <p:nvPr/>
        </p:nvPicPr>
        <p:blipFill>
          <a:blip r:embed="rId5"/>
          <a:stretch>
            <a:fillRect/>
          </a:stretch>
        </p:blipFill>
        <p:spPr>
          <a:xfrm>
            <a:off x="9328063" y="6161818"/>
            <a:ext cx="1828959" cy="6097"/>
          </a:xfrm>
          <a:prstGeom prst="rect">
            <a:avLst/>
          </a:prstGeom>
        </p:spPr>
      </p:pic>
    </p:spTree>
    <p:extLst>
      <p:ext uri="{BB962C8B-B14F-4D97-AF65-F5344CB8AC3E}">
        <p14:creationId xmlns:p14="http://schemas.microsoft.com/office/powerpoint/2010/main" val="2038615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barn(outVertical)">
                                      <p:cBhvr>
                                        <p:cTn id="15" dur="500"/>
                                        <p:tgtEl>
                                          <p:spTgt spid="4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500"/>
                            </p:stCondLst>
                            <p:childTnLst>
                              <p:par>
                                <p:cTn id="25" presetID="16" presetClass="entr" presetSubtype="37"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barn(outVertical)">
                                      <p:cBhvr>
                                        <p:cTn id="27" dur="500"/>
                                        <p:tgtEl>
                                          <p:spTgt spid="4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up)">
                                      <p:cBhvr>
                                        <p:cTn id="35" dur="500"/>
                                        <p:tgtEl>
                                          <p:spTgt spid="21"/>
                                        </p:tgtEl>
                                      </p:cBhvr>
                                    </p:animEffect>
                                  </p:childTnLst>
                                </p:cTn>
                              </p:par>
                            </p:childTnLst>
                          </p:cTn>
                        </p:par>
                        <p:par>
                          <p:cTn id="36" fill="hold">
                            <p:stCondLst>
                              <p:cond delay="4000"/>
                            </p:stCondLst>
                            <p:childTnLst>
                              <p:par>
                                <p:cTn id="37" presetID="47" presetClass="entr" presetSubtype="0"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anim calcmode="lin" valueType="num">
                                      <p:cBhvr>
                                        <p:cTn id="40" dur="500" fill="hold"/>
                                        <p:tgtEl>
                                          <p:spTgt spid="15"/>
                                        </p:tgtEl>
                                        <p:attrNameLst>
                                          <p:attrName>ppt_x</p:attrName>
                                        </p:attrNameLst>
                                      </p:cBhvr>
                                      <p:tavLst>
                                        <p:tav tm="0">
                                          <p:val>
                                            <p:strVal val="#ppt_x"/>
                                          </p:val>
                                        </p:tav>
                                        <p:tav tm="100000">
                                          <p:val>
                                            <p:strVal val="#ppt_x"/>
                                          </p:val>
                                        </p:tav>
                                      </p:tavLst>
                                    </p:anim>
                                    <p:anim calcmode="lin" valueType="num">
                                      <p:cBhvr>
                                        <p:cTn id="41" dur="500" fill="hold"/>
                                        <p:tgtEl>
                                          <p:spTgt spid="15"/>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47" presetClass="entr" presetSubtype="0" fill="hold" nodeType="after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500"/>
                                        <p:tgtEl>
                                          <p:spTgt spid="66"/>
                                        </p:tgtEl>
                                      </p:cBhvr>
                                    </p:animEffect>
                                    <p:anim calcmode="lin" valueType="num">
                                      <p:cBhvr>
                                        <p:cTn id="46" dur="500" fill="hold"/>
                                        <p:tgtEl>
                                          <p:spTgt spid="66"/>
                                        </p:tgtEl>
                                        <p:attrNameLst>
                                          <p:attrName>ppt_x</p:attrName>
                                        </p:attrNameLst>
                                      </p:cBhvr>
                                      <p:tavLst>
                                        <p:tav tm="0">
                                          <p:val>
                                            <p:strVal val="#ppt_x"/>
                                          </p:val>
                                        </p:tav>
                                        <p:tav tm="100000">
                                          <p:val>
                                            <p:strVal val="#ppt_x"/>
                                          </p:val>
                                        </p:tav>
                                      </p:tavLst>
                                    </p:anim>
                                    <p:anim calcmode="lin" valueType="num">
                                      <p:cBhvr>
                                        <p:cTn id="47" dur="500" fill="hold"/>
                                        <p:tgtEl>
                                          <p:spTgt spid="66"/>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47" presetClass="entr" presetSubtype="0"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anim calcmode="lin" valueType="num">
                                      <p:cBhvr>
                                        <p:cTn id="52" dur="500" fill="hold"/>
                                        <p:tgtEl>
                                          <p:spTgt spid="26"/>
                                        </p:tgtEl>
                                        <p:attrNameLst>
                                          <p:attrName>ppt_x</p:attrName>
                                        </p:attrNameLst>
                                      </p:cBhvr>
                                      <p:tavLst>
                                        <p:tav tm="0">
                                          <p:val>
                                            <p:strVal val="#ppt_x"/>
                                          </p:val>
                                        </p:tav>
                                        <p:tav tm="100000">
                                          <p:val>
                                            <p:strVal val="#ppt_x"/>
                                          </p:val>
                                        </p:tav>
                                      </p:tavLst>
                                    </p:anim>
                                    <p:anim calcmode="lin" valueType="num">
                                      <p:cBhvr>
                                        <p:cTn id="53" dur="500" fill="hold"/>
                                        <p:tgtEl>
                                          <p:spTgt spid="26"/>
                                        </p:tgtEl>
                                        <p:attrNameLst>
                                          <p:attrName>ppt_y</p:attrName>
                                        </p:attrNameLst>
                                      </p:cBhvr>
                                      <p:tavLst>
                                        <p:tav tm="0">
                                          <p:val>
                                            <p:strVal val="#ppt_y-.1"/>
                                          </p:val>
                                        </p:tav>
                                        <p:tav tm="100000">
                                          <p:val>
                                            <p:strVal val="#ppt_y"/>
                                          </p:val>
                                        </p:tav>
                                      </p:tavLst>
                                    </p:anim>
                                  </p:childTnLst>
                                </p:cTn>
                              </p:par>
                            </p:childTnLst>
                          </p:cTn>
                        </p:par>
                        <p:par>
                          <p:cTn id="54" fill="hold">
                            <p:stCondLst>
                              <p:cond delay="5500"/>
                            </p:stCondLst>
                            <p:childTnLst>
                              <p:par>
                                <p:cTn id="55" presetID="47" presetClass="entr" presetSubtype="0"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anim calcmode="lin" valueType="num">
                                      <p:cBhvr>
                                        <p:cTn id="58" dur="500" fill="hold"/>
                                        <p:tgtEl>
                                          <p:spTgt spid="27"/>
                                        </p:tgtEl>
                                        <p:attrNameLst>
                                          <p:attrName>ppt_x</p:attrName>
                                        </p:attrNameLst>
                                      </p:cBhvr>
                                      <p:tavLst>
                                        <p:tav tm="0">
                                          <p:val>
                                            <p:strVal val="#ppt_x"/>
                                          </p:val>
                                        </p:tav>
                                        <p:tav tm="100000">
                                          <p:val>
                                            <p:strVal val="#ppt_x"/>
                                          </p:val>
                                        </p:tav>
                                      </p:tavLst>
                                    </p:anim>
                                    <p:anim calcmode="lin" valueType="num">
                                      <p:cBhvr>
                                        <p:cTn id="59" dur="500" fill="hold"/>
                                        <p:tgtEl>
                                          <p:spTgt spid="27"/>
                                        </p:tgtEl>
                                        <p:attrNameLst>
                                          <p:attrName>ppt_y</p:attrName>
                                        </p:attrNameLst>
                                      </p:cBhvr>
                                      <p:tavLst>
                                        <p:tav tm="0">
                                          <p:val>
                                            <p:strVal val="#ppt_y-.1"/>
                                          </p:val>
                                        </p:tav>
                                        <p:tav tm="100000">
                                          <p:val>
                                            <p:strVal val="#ppt_y"/>
                                          </p:val>
                                        </p:tav>
                                      </p:tavLst>
                                    </p:anim>
                                  </p:childTnLst>
                                </p:cTn>
                              </p:par>
                            </p:childTnLst>
                          </p:cTn>
                        </p:par>
                        <p:par>
                          <p:cTn id="60" fill="hold">
                            <p:stCondLst>
                              <p:cond delay="6000"/>
                            </p:stCondLst>
                            <p:childTnLst>
                              <p:par>
                                <p:cTn id="61" presetID="47" presetClass="entr" presetSubtype="0"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anim calcmode="lin" valueType="num">
                                      <p:cBhvr>
                                        <p:cTn id="64" dur="500" fill="hold"/>
                                        <p:tgtEl>
                                          <p:spTgt spid="25"/>
                                        </p:tgtEl>
                                        <p:attrNameLst>
                                          <p:attrName>ppt_x</p:attrName>
                                        </p:attrNameLst>
                                      </p:cBhvr>
                                      <p:tavLst>
                                        <p:tav tm="0">
                                          <p:val>
                                            <p:strVal val="#ppt_x"/>
                                          </p:val>
                                        </p:tav>
                                        <p:tav tm="100000">
                                          <p:val>
                                            <p:strVal val="#ppt_x"/>
                                          </p:val>
                                        </p:tav>
                                      </p:tavLst>
                                    </p:anim>
                                    <p:anim calcmode="lin" valueType="num">
                                      <p:cBhvr>
                                        <p:cTn id="65" dur="500" fill="hold"/>
                                        <p:tgtEl>
                                          <p:spTgt spid="25"/>
                                        </p:tgtEl>
                                        <p:attrNameLst>
                                          <p:attrName>ppt_y</p:attrName>
                                        </p:attrNameLst>
                                      </p:cBhvr>
                                      <p:tavLst>
                                        <p:tav tm="0">
                                          <p:val>
                                            <p:strVal val="#ppt_y-.1"/>
                                          </p:val>
                                        </p:tav>
                                        <p:tav tm="100000">
                                          <p:val>
                                            <p:strVal val="#ppt_y"/>
                                          </p:val>
                                        </p:tav>
                                      </p:tavLst>
                                    </p:anim>
                                  </p:childTnLst>
                                </p:cTn>
                              </p:par>
                            </p:childTnLst>
                          </p:cTn>
                        </p:par>
                        <p:par>
                          <p:cTn id="66" fill="hold">
                            <p:stCondLst>
                              <p:cond delay="6500"/>
                            </p:stCondLst>
                            <p:childTnLst>
                              <p:par>
                                <p:cTn id="67" presetID="47" presetClass="entr" presetSubtype="0"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anim calcmode="lin" valueType="num">
                                      <p:cBhvr>
                                        <p:cTn id="70" dur="500" fill="hold"/>
                                        <p:tgtEl>
                                          <p:spTgt spid="30"/>
                                        </p:tgtEl>
                                        <p:attrNameLst>
                                          <p:attrName>ppt_x</p:attrName>
                                        </p:attrNameLst>
                                      </p:cBhvr>
                                      <p:tavLst>
                                        <p:tav tm="0">
                                          <p:val>
                                            <p:strVal val="#ppt_x"/>
                                          </p:val>
                                        </p:tav>
                                        <p:tav tm="100000">
                                          <p:val>
                                            <p:strVal val="#ppt_x"/>
                                          </p:val>
                                        </p:tav>
                                      </p:tavLst>
                                    </p:anim>
                                    <p:anim calcmode="lin" valueType="num">
                                      <p:cBhvr>
                                        <p:cTn id="71" dur="500" fill="hold"/>
                                        <p:tgtEl>
                                          <p:spTgt spid="30"/>
                                        </p:tgtEl>
                                        <p:attrNameLst>
                                          <p:attrName>ppt_y</p:attrName>
                                        </p:attrNameLst>
                                      </p:cBhvr>
                                      <p:tavLst>
                                        <p:tav tm="0">
                                          <p:val>
                                            <p:strVal val="#ppt_y-.1"/>
                                          </p:val>
                                        </p:tav>
                                        <p:tav tm="100000">
                                          <p:val>
                                            <p:strVal val="#ppt_y"/>
                                          </p:val>
                                        </p:tav>
                                      </p:tavLst>
                                    </p:anim>
                                  </p:childTnLst>
                                </p:cTn>
                              </p:par>
                            </p:childTnLst>
                          </p:cTn>
                        </p:par>
                        <p:par>
                          <p:cTn id="72" fill="hold">
                            <p:stCondLst>
                              <p:cond delay="7000"/>
                            </p:stCondLst>
                            <p:childTnLst>
                              <p:par>
                                <p:cTn id="73" presetID="10" presetClass="entr" presetSubtype="0" fill="hold"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7500"/>
                            </p:stCondLst>
                            <p:childTnLst>
                              <p:par>
                                <p:cTn id="77" presetID="47" presetClass="entr" presetSubtype="0" fill="hold" nodeType="after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fade">
                                      <p:cBhvr>
                                        <p:cTn id="79" dur="500"/>
                                        <p:tgtEl>
                                          <p:spTgt spid="7"/>
                                        </p:tgtEl>
                                      </p:cBhvr>
                                    </p:animEffect>
                                    <p:anim calcmode="lin" valueType="num">
                                      <p:cBhvr>
                                        <p:cTn id="80" dur="500" fill="hold"/>
                                        <p:tgtEl>
                                          <p:spTgt spid="7"/>
                                        </p:tgtEl>
                                        <p:attrNameLst>
                                          <p:attrName>ppt_x</p:attrName>
                                        </p:attrNameLst>
                                      </p:cBhvr>
                                      <p:tavLst>
                                        <p:tav tm="0">
                                          <p:val>
                                            <p:strVal val="#ppt_x"/>
                                          </p:val>
                                        </p:tav>
                                        <p:tav tm="100000">
                                          <p:val>
                                            <p:strVal val="#ppt_x"/>
                                          </p:val>
                                        </p:tav>
                                      </p:tavLst>
                                    </p:anim>
                                    <p:anim calcmode="lin" valueType="num">
                                      <p:cBhvr>
                                        <p:cTn id="81" dur="500" fill="hold"/>
                                        <p:tgtEl>
                                          <p:spTgt spid="7"/>
                                        </p:tgtEl>
                                        <p:attrNameLst>
                                          <p:attrName>ppt_y</p:attrName>
                                        </p:attrNameLst>
                                      </p:cBhvr>
                                      <p:tavLst>
                                        <p:tav tm="0">
                                          <p:val>
                                            <p:strVal val="#ppt_y-.1"/>
                                          </p:val>
                                        </p:tav>
                                        <p:tav tm="100000">
                                          <p:val>
                                            <p:strVal val="#ppt_y"/>
                                          </p:val>
                                        </p:tav>
                                      </p:tavLst>
                                    </p:anim>
                                  </p:childTnLst>
                                </p:cTn>
                              </p:par>
                            </p:childTnLst>
                          </p:cTn>
                        </p:par>
                        <p:par>
                          <p:cTn id="82" fill="hold">
                            <p:stCondLst>
                              <p:cond delay="8000"/>
                            </p:stCondLst>
                            <p:childTnLst>
                              <p:par>
                                <p:cTn id="83" presetID="47" presetClass="entr" presetSubtype="0" fill="hold" nodeType="afterEffect">
                                  <p:stCondLst>
                                    <p:cond delay="0"/>
                                  </p:stCondLst>
                                  <p:childTnLst>
                                    <p:set>
                                      <p:cBhvr>
                                        <p:cTn id="84" dur="1" fill="hold">
                                          <p:stCondLst>
                                            <p:cond delay="0"/>
                                          </p:stCondLst>
                                        </p:cTn>
                                        <p:tgtEl>
                                          <p:spTgt spid="6"/>
                                        </p:tgtEl>
                                        <p:attrNameLst>
                                          <p:attrName>style.visibility</p:attrName>
                                        </p:attrNameLst>
                                      </p:cBhvr>
                                      <p:to>
                                        <p:strVal val="visible"/>
                                      </p:to>
                                    </p:set>
                                    <p:animEffect transition="in" filter="fade">
                                      <p:cBhvr>
                                        <p:cTn id="85" dur="500"/>
                                        <p:tgtEl>
                                          <p:spTgt spid="6"/>
                                        </p:tgtEl>
                                      </p:cBhvr>
                                    </p:animEffect>
                                    <p:anim calcmode="lin" valueType="num">
                                      <p:cBhvr>
                                        <p:cTn id="86" dur="500" fill="hold"/>
                                        <p:tgtEl>
                                          <p:spTgt spid="6"/>
                                        </p:tgtEl>
                                        <p:attrNameLst>
                                          <p:attrName>ppt_x</p:attrName>
                                        </p:attrNameLst>
                                      </p:cBhvr>
                                      <p:tavLst>
                                        <p:tav tm="0">
                                          <p:val>
                                            <p:strVal val="#ppt_x"/>
                                          </p:val>
                                        </p:tav>
                                        <p:tav tm="100000">
                                          <p:val>
                                            <p:strVal val="#ppt_x"/>
                                          </p:val>
                                        </p:tav>
                                      </p:tavLst>
                                    </p:anim>
                                    <p:anim calcmode="lin" valueType="num">
                                      <p:cBhvr>
                                        <p:cTn id="87"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9" grpId="0"/>
      <p:bldP spid="20" grpId="0" animBg="1"/>
      <p:bldP spid="21" grpId="0"/>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1D298-6729-5349-3D7C-6227DEE100B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353AE01-3CD8-366B-37A5-FCA09CD01D3E}"/>
              </a:ext>
            </a:extLst>
          </p:cNvPr>
          <p:cNvSpPr/>
          <p:nvPr/>
        </p:nvSpPr>
        <p:spPr>
          <a:xfrm>
            <a:off x="-1" y="0"/>
            <a:ext cx="12192000" cy="6858000"/>
          </a:xfrm>
          <a:prstGeom prst="rect">
            <a:avLst/>
          </a:prstGeom>
          <a:solidFill>
            <a:srgbClr val="F0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CE04162-62D8-7B7C-F8F8-827D15226854}"/>
              </a:ext>
            </a:extLst>
          </p:cNvPr>
          <p:cNvSpPr txBox="1">
            <a:spLocks/>
          </p:cNvSpPr>
          <p:nvPr/>
        </p:nvSpPr>
        <p:spPr>
          <a:xfrm>
            <a:off x="0" y="209644"/>
            <a:ext cx="12191999" cy="123078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5400" b="1" dirty="0" err="1">
                <a:solidFill>
                  <a:srgbClr val="1A1A1A"/>
                </a:solidFill>
                <a:latin typeface="Montserrat ExtraBold" pitchFamily="2" charset="0"/>
              </a:rPr>
              <a:t>AIRRoS</a:t>
            </a:r>
            <a:r>
              <a:rPr lang="en-US" sz="5400" b="1" dirty="0">
                <a:solidFill>
                  <a:srgbClr val="1A1A1A"/>
                </a:solidFill>
                <a:latin typeface="Montserrat ExtraBold" pitchFamily="2" charset="0"/>
              </a:rPr>
              <a:t> by Sage Industrial</a:t>
            </a:r>
          </a:p>
          <a:p>
            <a:pPr algn="ctr">
              <a:lnSpc>
                <a:spcPct val="150000"/>
              </a:lnSpc>
            </a:pPr>
            <a:r>
              <a:rPr lang="en-US" sz="1500" b="1" i="1" dirty="0">
                <a:solidFill>
                  <a:srgbClr val="1A1A1A"/>
                </a:solidFill>
                <a:latin typeface="Montserrat" panose="00000500000000000000" pitchFamily="2" charset="0"/>
              </a:rPr>
              <a:t>Disruptive Technology Optimizing Indoor Air Quality (IAQ) &amp; Pathogenic Mitigation (PM)</a:t>
            </a:r>
            <a:endParaRPr lang="id-ID" sz="1500" i="1" dirty="0">
              <a:solidFill>
                <a:srgbClr val="1A1A1A"/>
              </a:solidFill>
              <a:latin typeface="Antrilla" panose="02000506000000020004" pitchFamily="2" charset="0"/>
            </a:endParaRPr>
          </a:p>
        </p:txBody>
      </p:sp>
      <p:pic>
        <p:nvPicPr>
          <p:cNvPr id="11" name="Picture 10">
            <a:extLst>
              <a:ext uri="{FF2B5EF4-FFF2-40B4-BE49-F238E27FC236}">
                <a16:creationId xmlns:a16="http://schemas.microsoft.com/office/drawing/2014/main" id="{46C401E1-0E1C-5133-5B14-764CF2CA3E59}"/>
              </a:ext>
            </a:extLst>
          </p:cNvPr>
          <p:cNvPicPr>
            <a:picLocks noChangeAspect="1"/>
          </p:cNvPicPr>
          <p:nvPr/>
        </p:nvPicPr>
        <p:blipFill>
          <a:blip r:embed="rId2">
            <a:extLst>
              <a:ext uri="{28A0092B-C50C-407E-A947-70E740481C1C}">
                <a14:useLocalDpi xmlns:a14="http://schemas.microsoft.com/office/drawing/2010/main" val="0"/>
              </a:ext>
            </a:extLst>
          </a:blip>
          <a:srcRect t="12710" b="2110"/>
          <a:stretch/>
        </p:blipFill>
        <p:spPr>
          <a:xfrm>
            <a:off x="475453" y="1834638"/>
            <a:ext cx="3421801" cy="2914650"/>
          </a:xfrm>
          <a:prstGeom prst="rect">
            <a:avLst/>
          </a:prstGeom>
          <a:noFill/>
          <a:ln>
            <a:noFill/>
          </a:ln>
          <a:effectLst/>
          <a:scene3d>
            <a:camera prst="orthographicFront">
              <a:rot lat="0" lon="0" rev="0"/>
            </a:camera>
            <a:lightRig rig="glow" dir="t">
              <a:rot lat="0" lon="0" rev="14100000"/>
            </a:lightRig>
          </a:scene3d>
          <a:sp3d prstMaterial="softEdge">
            <a:bevelT w="127000" prst="artDeco"/>
          </a:sp3d>
        </p:spPr>
      </p:pic>
      <p:sp>
        <p:nvSpPr>
          <p:cNvPr id="12" name="TextBox 11">
            <a:extLst>
              <a:ext uri="{FF2B5EF4-FFF2-40B4-BE49-F238E27FC236}">
                <a16:creationId xmlns:a16="http://schemas.microsoft.com/office/drawing/2014/main" id="{E7045957-F98B-3BB4-E8A5-B50C00663630}"/>
              </a:ext>
            </a:extLst>
          </p:cNvPr>
          <p:cNvSpPr txBox="1"/>
          <p:nvPr/>
        </p:nvSpPr>
        <p:spPr>
          <a:xfrm>
            <a:off x="3800475" y="2115710"/>
            <a:ext cx="8562209" cy="3855479"/>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sz="3200" b="1" dirty="0">
                <a:latin typeface="Montserrat SemiBold" pitchFamily="2" charset="0"/>
              </a:rPr>
              <a:t>IMPACT ON BUSINESS AND PEOPLE</a:t>
            </a:r>
          </a:p>
          <a:p>
            <a:pPr marL="1028700" lvl="1" indent="-571500">
              <a:lnSpc>
                <a:spcPct val="150000"/>
              </a:lnSpc>
              <a:buFont typeface="Courier New" panose="02070309020205020404" pitchFamily="49" charset="0"/>
              <a:buChar char="o"/>
            </a:pPr>
            <a:r>
              <a:rPr lang="en-US" sz="2400" dirty="0">
                <a:latin typeface="Aptos" panose="020B0004020202020204" pitchFamily="34" charset="0"/>
              </a:rPr>
              <a:t>Why IAQ Matters</a:t>
            </a:r>
          </a:p>
          <a:p>
            <a:pPr marL="1028700" lvl="1" indent="-571500">
              <a:lnSpc>
                <a:spcPct val="150000"/>
              </a:lnSpc>
              <a:buFont typeface="Courier New" panose="02070309020205020404" pitchFamily="49" charset="0"/>
              <a:buChar char="o"/>
            </a:pPr>
            <a:r>
              <a:rPr lang="en-US" sz="2400" dirty="0">
                <a:latin typeface="Aptos" panose="020B0004020202020204" pitchFamily="34" charset="0"/>
              </a:rPr>
              <a:t>Public Awareness</a:t>
            </a:r>
          </a:p>
          <a:p>
            <a:pPr marL="1028700" lvl="1" indent="-571500">
              <a:lnSpc>
                <a:spcPct val="150000"/>
              </a:lnSpc>
              <a:buFont typeface="Courier New" panose="02070309020205020404" pitchFamily="49" charset="0"/>
              <a:buChar char="o"/>
            </a:pPr>
            <a:r>
              <a:rPr lang="en-US" sz="2400" dirty="0">
                <a:latin typeface="Aptos" panose="020B0004020202020204" pitchFamily="34" charset="0"/>
              </a:rPr>
              <a:t>Harmful Pollutants</a:t>
            </a:r>
          </a:p>
          <a:p>
            <a:pPr marL="1028700" lvl="1" indent="-571500">
              <a:lnSpc>
                <a:spcPct val="150000"/>
              </a:lnSpc>
              <a:buFont typeface="Courier New" panose="02070309020205020404" pitchFamily="49" charset="0"/>
              <a:buChar char="o"/>
            </a:pPr>
            <a:r>
              <a:rPr lang="en-US" sz="2400" dirty="0">
                <a:latin typeface="Aptos" panose="020B0004020202020204" pitchFamily="34" charset="0"/>
              </a:rPr>
              <a:t>Harmful Pathogens</a:t>
            </a:r>
          </a:p>
          <a:p>
            <a:pPr marL="1028700" lvl="1" indent="-571500">
              <a:lnSpc>
                <a:spcPct val="150000"/>
              </a:lnSpc>
              <a:buFont typeface="Courier New" panose="02070309020205020404" pitchFamily="49" charset="0"/>
              <a:buChar char="o"/>
            </a:pPr>
            <a:r>
              <a:rPr lang="en-US" sz="2400" dirty="0">
                <a:latin typeface="Aptos" panose="020B0004020202020204" pitchFamily="34" charset="0"/>
              </a:rPr>
              <a:t>Physical Parameters</a:t>
            </a:r>
          </a:p>
          <a:p>
            <a:pPr marL="1028700" lvl="1" indent="-571500">
              <a:lnSpc>
                <a:spcPct val="150000"/>
              </a:lnSpc>
              <a:buFont typeface="Courier New" panose="02070309020205020404" pitchFamily="49" charset="0"/>
              <a:buChar char="o"/>
            </a:pPr>
            <a:r>
              <a:rPr lang="en-US" sz="2400" dirty="0">
                <a:latin typeface="Aptos" panose="020B0004020202020204" pitchFamily="34" charset="0"/>
              </a:rPr>
              <a:t>Negative Impact Of Poor IAQ/PM</a:t>
            </a:r>
          </a:p>
        </p:txBody>
      </p:sp>
    </p:spTree>
    <p:extLst>
      <p:ext uri="{BB962C8B-B14F-4D97-AF65-F5344CB8AC3E}">
        <p14:creationId xmlns:p14="http://schemas.microsoft.com/office/powerpoint/2010/main" val="2415617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5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1500"/>
                            </p:stCondLst>
                            <p:childTnLst>
                              <p:par>
                                <p:cTn id="15" presetID="10" presetClass="entr" presetSubtype="0" fill="hold" grpId="0" nodeType="afterEffect">
                                  <p:stCondLst>
                                    <p:cond delay="25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fade">
                                      <p:cBhvr>
                                        <p:cTn id="17" dur="500"/>
                                        <p:tgtEl>
                                          <p:spTgt spid="12">
                                            <p:txEl>
                                              <p:pRg st="0" end="0"/>
                                            </p:txEl>
                                          </p:spTgt>
                                        </p:tgtEl>
                                      </p:cBhvr>
                                    </p:animEffect>
                                  </p:childTnLst>
                                </p:cTn>
                              </p:par>
                            </p:childTnLst>
                          </p:cTn>
                        </p:par>
                        <p:par>
                          <p:cTn id="18" fill="hold">
                            <p:stCondLst>
                              <p:cond delay="2250"/>
                            </p:stCondLst>
                            <p:childTnLst>
                              <p:par>
                                <p:cTn id="19" presetID="47" presetClass="entr" presetSubtype="0" fill="hold" grpId="0" nodeType="after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fade">
                                      <p:cBhvr>
                                        <p:cTn id="21" dur="500"/>
                                        <p:tgtEl>
                                          <p:spTgt spid="12">
                                            <p:txEl>
                                              <p:pRg st="1" end="1"/>
                                            </p:txEl>
                                          </p:spTgt>
                                        </p:tgtEl>
                                      </p:cBhvr>
                                    </p:animEffect>
                                    <p:anim calcmode="lin" valueType="num">
                                      <p:cBhvr>
                                        <p:cTn id="22"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2750"/>
                            </p:stCondLst>
                            <p:childTnLst>
                              <p:par>
                                <p:cTn id="25" presetID="47" presetClass="entr" presetSubtype="0" fill="hold" grpId="0" nodeType="afterEffect">
                                  <p:stCondLst>
                                    <p:cond delay="0"/>
                                  </p:stCondLst>
                                  <p:childTnLst>
                                    <p:set>
                                      <p:cBhvr>
                                        <p:cTn id="26" dur="1" fill="hold">
                                          <p:stCondLst>
                                            <p:cond delay="0"/>
                                          </p:stCondLst>
                                        </p:cTn>
                                        <p:tgtEl>
                                          <p:spTgt spid="12">
                                            <p:txEl>
                                              <p:pRg st="2" end="2"/>
                                            </p:txEl>
                                          </p:spTgt>
                                        </p:tgtEl>
                                        <p:attrNameLst>
                                          <p:attrName>style.visibility</p:attrName>
                                        </p:attrNameLst>
                                      </p:cBhvr>
                                      <p:to>
                                        <p:strVal val="visible"/>
                                      </p:to>
                                    </p:set>
                                    <p:animEffect transition="in" filter="fade">
                                      <p:cBhvr>
                                        <p:cTn id="27" dur="500"/>
                                        <p:tgtEl>
                                          <p:spTgt spid="12">
                                            <p:txEl>
                                              <p:pRg st="2" end="2"/>
                                            </p:txEl>
                                          </p:spTgt>
                                        </p:tgtEl>
                                      </p:cBhvr>
                                    </p:animEffect>
                                    <p:anim calcmode="lin" valueType="num">
                                      <p:cBhvr>
                                        <p:cTn id="28"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9" dur="5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3250"/>
                            </p:stCondLst>
                            <p:childTnLst>
                              <p:par>
                                <p:cTn id="31" presetID="47" presetClass="entr" presetSubtype="0" fill="hold" grpId="0" nodeType="afterEffect">
                                  <p:stCondLst>
                                    <p:cond delay="0"/>
                                  </p:stCondLst>
                                  <p:childTnLst>
                                    <p:set>
                                      <p:cBhvr>
                                        <p:cTn id="32" dur="1" fill="hold">
                                          <p:stCondLst>
                                            <p:cond delay="0"/>
                                          </p:stCondLst>
                                        </p:cTn>
                                        <p:tgtEl>
                                          <p:spTgt spid="12">
                                            <p:txEl>
                                              <p:pRg st="3" end="3"/>
                                            </p:txEl>
                                          </p:spTgt>
                                        </p:tgtEl>
                                        <p:attrNameLst>
                                          <p:attrName>style.visibility</p:attrName>
                                        </p:attrNameLst>
                                      </p:cBhvr>
                                      <p:to>
                                        <p:strVal val="visible"/>
                                      </p:to>
                                    </p:set>
                                    <p:animEffect transition="in" filter="fade">
                                      <p:cBhvr>
                                        <p:cTn id="33" dur="500"/>
                                        <p:tgtEl>
                                          <p:spTgt spid="12">
                                            <p:txEl>
                                              <p:pRg st="3" end="3"/>
                                            </p:txEl>
                                          </p:spTgt>
                                        </p:tgtEl>
                                      </p:cBhvr>
                                    </p:animEffect>
                                    <p:anim calcmode="lin" valueType="num">
                                      <p:cBhvr>
                                        <p:cTn id="34"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5" dur="5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par>
                          <p:cTn id="36" fill="hold">
                            <p:stCondLst>
                              <p:cond delay="3750"/>
                            </p:stCondLst>
                            <p:childTnLst>
                              <p:par>
                                <p:cTn id="37" presetID="47" presetClass="entr" presetSubtype="0" fill="hold" grpId="0" nodeType="afterEffect">
                                  <p:stCondLst>
                                    <p:cond delay="0"/>
                                  </p:stCondLst>
                                  <p:childTnLst>
                                    <p:set>
                                      <p:cBhvr>
                                        <p:cTn id="38" dur="1" fill="hold">
                                          <p:stCondLst>
                                            <p:cond delay="0"/>
                                          </p:stCondLst>
                                        </p:cTn>
                                        <p:tgtEl>
                                          <p:spTgt spid="12">
                                            <p:txEl>
                                              <p:pRg st="4" end="4"/>
                                            </p:txEl>
                                          </p:spTgt>
                                        </p:tgtEl>
                                        <p:attrNameLst>
                                          <p:attrName>style.visibility</p:attrName>
                                        </p:attrNameLst>
                                      </p:cBhvr>
                                      <p:to>
                                        <p:strVal val="visible"/>
                                      </p:to>
                                    </p:set>
                                    <p:animEffect transition="in" filter="fade">
                                      <p:cBhvr>
                                        <p:cTn id="39" dur="500"/>
                                        <p:tgtEl>
                                          <p:spTgt spid="12">
                                            <p:txEl>
                                              <p:pRg st="4" end="4"/>
                                            </p:txEl>
                                          </p:spTgt>
                                        </p:tgtEl>
                                      </p:cBhvr>
                                    </p:animEffect>
                                    <p:anim calcmode="lin" valueType="num">
                                      <p:cBhvr>
                                        <p:cTn id="40"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41" dur="5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par>
                          <p:cTn id="42" fill="hold">
                            <p:stCondLst>
                              <p:cond delay="4250"/>
                            </p:stCondLst>
                            <p:childTnLst>
                              <p:par>
                                <p:cTn id="43" presetID="47" presetClass="entr" presetSubtype="0" fill="hold" grpId="0" nodeType="afterEffect">
                                  <p:stCondLst>
                                    <p:cond delay="0"/>
                                  </p:stCondLst>
                                  <p:childTnLst>
                                    <p:set>
                                      <p:cBhvr>
                                        <p:cTn id="44" dur="1" fill="hold">
                                          <p:stCondLst>
                                            <p:cond delay="0"/>
                                          </p:stCondLst>
                                        </p:cTn>
                                        <p:tgtEl>
                                          <p:spTgt spid="12">
                                            <p:txEl>
                                              <p:pRg st="5" end="5"/>
                                            </p:txEl>
                                          </p:spTgt>
                                        </p:tgtEl>
                                        <p:attrNameLst>
                                          <p:attrName>style.visibility</p:attrName>
                                        </p:attrNameLst>
                                      </p:cBhvr>
                                      <p:to>
                                        <p:strVal val="visible"/>
                                      </p:to>
                                    </p:set>
                                    <p:animEffect transition="in" filter="fade">
                                      <p:cBhvr>
                                        <p:cTn id="45" dur="500"/>
                                        <p:tgtEl>
                                          <p:spTgt spid="12">
                                            <p:txEl>
                                              <p:pRg st="5" end="5"/>
                                            </p:txEl>
                                          </p:spTgt>
                                        </p:tgtEl>
                                      </p:cBhvr>
                                    </p:animEffect>
                                    <p:anim calcmode="lin" valueType="num">
                                      <p:cBhvr>
                                        <p:cTn id="46"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p:cTn id="47" dur="500" fill="hold"/>
                                        <p:tgtEl>
                                          <p:spTgt spid="12">
                                            <p:txEl>
                                              <p:pRg st="5" end="5"/>
                                            </p:txEl>
                                          </p:spTgt>
                                        </p:tgtEl>
                                        <p:attrNameLst>
                                          <p:attrName>ppt_y</p:attrName>
                                        </p:attrNameLst>
                                      </p:cBhvr>
                                      <p:tavLst>
                                        <p:tav tm="0">
                                          <p:val>
                                            <p:strVal val="#ppt_y-.1"/>
                                          </p:val>
                                        </p:tav>
                                        <p:tav tm="100000">
                                          <p:val>
                                            <p:strVal val="#ppt_y"/>
                                          </p:val>
                                        </p:tav>
                                      </p:tavLst>
                                    </p:anim>
                                  </p:childTnLst>
                                </p:cTn>
                              </p:par>
                            </p:childTnLst>
                          </p:cTn>
                        </p:par>
                        <p:par>
                          <p:cTn id="48" fill="hold">
                            <p:stCondLst>
                              <p:cond delay="4750"/>
                            </p:stCondLst>
                            <p:childTnLst>
                              <p:par>
                                <p:cTn id="49" presetID="47" presetClass="entr" presetSubtype="0" fill="hold" grpId="0" nodeType="afterEffect">
                                  <p:stCondLst>
                                    <p:cond delay="0"/>
                                  </p:stCondLst>
                                  <p:childTnLst>
                                    <p:set>
                                      <p:cBhvr>
                                        <p:cTn id="50" dur="1" fill="hold">
                                          <p:stCondLst>
                                            <p:cond delay="0"/>
                                          </p:stCondLst>
                                        </p:cTn>
                                        <p:tgtEl>
                                          <p:spTgt spid="12">
                                            <p:txEl>
                                              <p:pRg st="6" end="6"/>
                                            </p:txEl>
                                          </p:spTgt>
                                        </p:tgtEl>
                                        <p:attrNameLst>
                                          <p:attrName>style.visibility</p:attrName>
                                        </p:attrNameLst>
                                      </p:cBhvr>
                                      <p:to>
                                        <p:strVal val="visible"/>
                                      </p:to>
                                    </p:set>
                                    <p:animEffect transition="in" filter="fade">
                                      <p:cBhvr>
                                        <p:cTn id="51" dur="500"/>
                                        <p:tgtEl>
                                          <p:spTgt spid="12">
                                            <p:txEl>
                                              <p:pRg st="6" end="6"/>
                                            </p:txEl>
                                          </p:spTgt>
                                        </p:tgtEl>
                                      </p:cBhvr>
                                    </p:animEffect>
                                    <p:anim calcmode="lin" valueType="num">
                                      <p:cBhvr>
                                        <p:cTn id="52"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p:cTn id="53" dur="500" fill="hold"/>
                                        <p:tgtEl>
                                          <p:spTgt spid="1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3181A-B440-C653-3C4D-A4D00DD434CE}"/>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0EE5AD26-A72A-7086-6EF6-10C88D804A29}"/>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5" name="Rectangle 24">
            <a:extLst>
              <a:ext uri="{FF2B5EF4-FFF2-40B4-BE49-F238E27FC236}">
                <a16:creationId xmlns:a16="http://schemas.microsoft.com/office/drawing/2014/main" id="{03CADEB5-32FC-9253-12F3-F664C4B1FF7E}"/>
              </a:ext>
            </a:extLst>
          </p:cNvPr>
          <p:cNvSpPr/>
          <p:nvPr/>
        </p:nvSpPr>
        <p:spPr>
          <a:xfrm>
            <a:off x="641581" y="1173763"/>
            <a:ext cx="10908838" cy="4499820"/>
          </a:xfrm>
          <a:prstGeom prst="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5730507E-08AE-30BF-65D4-F995AC5A4758}"/>
              </a:ext>
            </a:extLst>
          </p:cNvPr>
          <p:cNvSpPr txBox="1"/>
          <p:nvPr/>
        </p:nvSpPr>
        <p:spPr>
          <a:xfrm>
            <a:off x="641581" y="1164784"/>
            <a:ext cx="10940819" cy="4508798"/>
          </a:xfrm>
          <a:prstGeom prst="rect">
            <a:avLst/>
          </a:prstGeom>
          <a:solidFill>
            <a:srgbClr val="FF0000">
              <a:alpha val="50000"/>
            </a:srgbClr>
          </a:solidFill>
          <a:ln>
            <a:noFill/>
          </a:ln>
          <a:effectLst/>
          <a:scene3d>
            <a:camera prst="orthographicFront">
              <a:rot lat="0" lon="0" rev="0"/>
            </a:camera>
            <a:lightRig rig="chilly" dir="t">
              <a:rot lat="0" lon="0" rev="18480000"/>
            </a:lightRig>
          </a:scene3d>
          <a:sp3d prstMaterial="clear">
            <a:bevelT h="63500"/>
          </a:sp3d>
        </p:spPr>
        <p:txBody>
          <a:bodyPr wrap="square" lIns="182880" rIns="182880" rtlCol="0">
            <a:spAutoFit/>
          </a:bodyPr>
          <a:lstStyle/>
          <a:p>
            <a:pPr algn="ctr">
              <a:spcAft>
                <a:spcPts val="1200"/>
              </a:spcAft>
            </a:pPr>
            <a:r>
              <a:rPr lang="en-US" sz="2800" dirty="0">
                <a:solidFill>
                  <a:srgbClr val="C00000"/>
                </a:solidFill>
                <a:latin typeface="Montserrat SemiBold" pitchFamily="2" charset="0"/>
              </a:rPr>
              <a:t>Long Term Impact on Business and Well-Being</a:t>
            </a:r>
          </a:p>
          <a:p>
            <a:pPr>
              <a:spcAft>
                <a:spcPts val="1200"/>
              </a:spcAft>
            </a:pPr>
            <a:r>
              <a:rPr lang="en-US" sz="2000" b="1" dirty="0">
                <a:solidFill>
                  <a:srgbClr val="C00000"/>
                </a:solidFill>
                <a:latin typeface="Aptos" panose="020B0004020202020204" pitchFamily="34" charset="0"/>
              </a:rPr>
              <a:t>RISK OF INACTION: </a:t>
            </a:r>
            <a:r>
              <a:rPr lang="en-US" sz="2000" dirty="0">
                <a:latin typeface="Aptos" panose="020B0004020202020204" pitchFamily="34" charset="0"/>
              </a:rPr>
              <a:t>Substantial impact on employee well-being (physical and mental), hence on business productivity across multiple industries with a year over year impact on business’s financial bottom line.  </a:t>
            </a:r>
            <a:endParaRPr lang="en-US" sz="2000" b="1" i="0" u="none" strike="noStrike" baseline="0" dirty="0">
              <a:latin typeface="Aptos" panose="020B0004020202020204" pitchFamily="34" charset="0"/>
            </a:endParaRPr>
          </a:p>
          <a:p>
            <a:pPr algn="l">
              <a:lnSpc>
                <a:spcPts val="3100"/>
              </a:lnSpc>
            </a:pPr>
            <a:r>
              <a:rPr lang="en-US" sz="2000" b="1" i="0" u="none" strike="noStrike" baseline="0" dirty="0">
                <a:latin typeface="Aptos" panose="020B0004020202020204" pitchFamily="34" charset="0"/>
              </a:rPr>
              <a:t>According to the U.S. Environmental Protection Agency (EPA), poor indoor air quality affects nearly 50% of the commercial buildings in the U.S., and it is also responsible for more than 10 million lost workdays per year.</a:t>
            </a:r>
            <a:r>
              <a:rPr lang="en-US" sz="2000" b="0" i="0" u="none" strike="noStrike" baseline="0" dirty="0">
                <a:latin typeface="Aptos" panose="020B0004020202020204" pitchFamily="34" charset="0"/>
              </a:rPr>
              <a:t> </a:t>
            </a:r>
          </a:p>
          <a:p>
            <a:pPr algn="l">
              <a:lnSpc>
                <a:spcPts val="3100"/>
              </a:lnSpc>
            </a:pPr>
            <a:endParaRPr lang="en-US" sz="2000" dirty="0">
              <a:latin typeface="Aptos" panose="020B0004020202020204" pitchFamily="34" charset="0"/>
            </a:endParaRPr>
          </a:p>
          <a:p>
            <a:pPr algn="l">
              <a:lnSpc>
                <a:spcPts val="3100"/>
              </a:lnSpc>
            </a:pPr>
            <a:r>
              <a:rPr lang="en-US" sz="2000" b="0" i="0" u="none" strike="noStrike" baseline="0" dirty="0">
                <a:latin typeface="Aptos" panose="020B0004020202020204" pitchFamily="34" charset="0"/>
              </a:rPr>
              <a:t>If this issue is not rectified, U.S. businesses will see </a:t>
            </a:r>
            <a:r>
              <a:rPr lang="en-US" sz="2000" b="1" i="0" u="none" strike="noStrike" baseline="0" dirty="0">
                <a:latin typeface="Aptos" panose="020B0004020202020204" pitchFamily="34" charset="0"/>
              </a:rPr>
              <a:t>revenue </a:t>
            </a:r>
            <a:r>
              <a:rPr lang="en-US" sz="2000" b="1" dirty="0">
                <a:latin typeface="Aptos" panose="020B0004020202020204" pitchFamily="34" charset="0"/>
              </a:rPr>
              <a:t>decreases </a:t>
            </a:r>
            <a:r>
              <a:rPr lang="en-US" sz="2000" dirty="0">
                <a:latin typeface="Aptos" panose="020B0004020202020204" pitchFamily="34" charset="0"/>
              </a:rPr>
              <a:t>as a result </a:t>
            </a:r>
            <a:r>
              <a:rPr lang="en-US" sz="2000" b="0" i="0" u="none" strike="noStrike" baseline="0" dirty="0">
                <a:latin typeface="Aptos" panose="020B0004020202020204" pitchFamily="34" charset="0"/>
              </a:rPr>
              <a:t>of </a:t>
            </a:r>
            <a:r>
              <a:rPr lang="en-US" sz="2000" dirty="0">
                <a:latin typeface="Aptos" panose="020B0004020202020204" pitchFamily="34" charset="0"/>
              </a:rPr>
              <a:t>a </a:t>
            </a:r>
            <a:r>
              <a:rPr lang="en-US" sz="2000" b="0" i="0" u="none" strike="noStrike" baseline="0" dirty="0">
                <a:latin typeface="Aptos" panose="020B0004020202020204" pitchFamily="34" charset="0"/>
              </a:rPr>
              <a:t>decrease in employee productivity and an increase in liability. If action is not taken soon, employees’ well-being will pay a significant price in the coming years.    </a:t>
            </a:r>
            <a:endParaRPr lang="en-US" sz="2000" dirty="0">
              <a:latin typeface="Aptos" panose="020B0004020202020204" pitchFamily="34" charset="0"/>
            </a:endParaRPr>
          </a:p>
        </p:txBody>
      </p:sp>
      <p:sp>
        <p:nvSpPr>
          <p:cNvPr id="7" name="TextBox 6">
            <a:extLst>
              <a:ext uri="{FF2B5EF4-FFF2-40B4-BE49-F238E27FC236}">
                <a16:creationId xmlns:a16="http://schemas.microsoft.com/office/drawing/2014/main" id="{8D6CCF72-903F-1C94-3AD0-928F7D951049}"/>
              </a:ext>
            </a:extLst>
          </p:cNvPr>
          <p:cNvSpPr txBox="1"/>
          <p:nvPr/>
        </p:nvSpPr>
        <p:spPr>
          <a:xfrm>
            <a:off x="1304925" y="209550"/>
            <a:ext cx="10125075" cy="769441"/>
          </a:xfrm>
          <a:prstGeom prst="rect">
            <a:avLst/>
          </a:prstGeom>
          <a:noFill/>
        </p:spPr>
        <p:txBody>
          <a:bodyPr wrap="square" rtlCol="0">
            <a:spAutoFit/>
          </a:bodyPr>
          <a:lstStyle/>
          <a:p>
            <a:pPr algn="ctr"/>
            <a:r>
              <a:rPr lang="en-US" sz="4400" dirty="0">
                <a:solidFill>
                  <a:srgbClr val="C00000"/>
                </a:solidFill>
                <a:latin typeface="Montserrat SemiBold" pitchFamily="2" charset="0"/>
              </a:rPr>
              <a:t>WARNING LIGHTS ARE FLASHING.</a:t>
            </a:r>
            <a:endParaRPr lang="en-US" sz="4400" dirty="0">
              <a:latin typeface="Montserrat SemiBold" pitchFamily="2" charset="0"/>
            </a:endParaRPr>
          </a:p>
        </p:txBody>
      </p:sp>
      <p:pic>
        <p:nvPicPr>
          <p:cNvPr id="14" name="Picture 13">
            <a:extLst>
              <a:ext uri="{FF2B5EF4-FFF2-40B4-BE49-F238E27FC236}">
                <a16:creationId xmlns:a16="http://schemas.microsoft.com/office/drawing/2014/main" id="{14902C0B-7716-6746-4EC6-9163E49A96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81" y="266700"/>
            <a:ext cx="644295" cy="644295"/>
          </a:xfrm>
          <a:prstGeom prst="rect">
            <a:avLst/>
          </a:prstGeom>
        </p:spPr>
      </p:pic>
    </p:spTree>
    <p:extLst>
      <p:ext uri="{BB962C8B-B14F-4D97-AF65-F5344CB8AC3E}">
        <p14:creationId xmlns:p14="http://schemas.microsoft.com/office/powerpoint/2010/main" val="540754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500"/>
                                  </p:stCondLst>
                                  <p:childTnLst>
                                    <p:animEffect transition="out" filter="fade">
                                      <p:cBhvr>
                                        <p:cTn id="6" dur="750" tmFilter="0, 0; .2, .5; .8, .5; 1, 0"/>
                                        <p:tgtEl>
                                          <p:spTgt spid="7"/>
                                        </p:tgtEl>
                                      </p:cBhvr>
                                    </p:animEffect>
                                    <p:animScale>
                                      <p:cBhvr>
                                        <p:cTn id="7" dur="375" autoRev="1" fill="hold"/>
                                        <p:tgtEl>
                                          <p:spTgt spid="7"/>
                                        </p:tgtEl>
                                      </p:cBhvr>
                                      <p:by x="105000" y="105000"/>
                                    </p:animScale>
                                  </p:childTnLst>
                                </p:cTn>
                              </p:par>
                            </p:childTnLst>
                          </p:cTn>
                        </p:par>
                        <p:par>
                          <p:cTn id="8" fill="hold">
                            <p:stCondLst>
                              <p:cond delay="1250"/>
                            </p:stCondLst>
                            <p:childTnLst>
                              <p:par>
                                <p:cTn id="9" presetID="47"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1000"/>
                                        <p:tgtEl>
                                          <p:spTgt spid="43"/>
                                        </p:tgtEl>
                                      </p:cBhvr>
                                    </p:animEffect>
                                    <p:anim calcmode="lin" valueType="num">
                                      <p:cBhvr>
                                        <p:cTn id="12" dur="1000" fill="hold"/>
                                        <p:tgtEl>
                                          <p:spTgt spid="43"/>
                                        </p:tgtEl>
                                        <p:attrNameLst>
                                          <p:attrName>ppt_x</p:attrName>
                                        </p:attrNameLst>
                                      </p:cBhvr>
                                      <p:tavLst>
                                        <p:tav tm="0">
                                          <p:val>
                                            <p:strVal val="#ppt_x"/>
                                          </p:val>
                                        </p:tav>
                                        <p:tav tm="100000">
                                          <p:val>
                                            <p:strVal val="#ppt_x"/>
                                          </p:val>
                                        </p:tav>
                                      </p:tavLst>
                                    </p:anim>
                                    <p:anim calcmode="lin" valueType="num">
                                      <p:cBhvr>
                                        <p:cTn id="13"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1DD991-D88C-4637-BAE7-54352BA26138}"/>
              </a:ext>
            </a:extLst>
          </p:cNvPr>
          <p:cNvSpPr txBox="1"/>
          <p:nvPr/>
        </p:nvSpPr>
        <p:spPr>
          <a:xfrm>
            <a:off x="289399" y="133817"/>
            <a:ext cx="11731152" cy="646331"/>
          </a:xfrm>
          <a:prstGeom prst="rect">
            <a:avLst/>
          </a:prstGeom>
          <a:noFill/>
        </p:spPr>
        <p:txBody>
          <a:bodyPr wrap="square" rtlCol="0">
            <a:spAutoFit/>
          </a:bodyPr>
          <a:lstStyle/>
          <a:p>
            <a:pPr algn="ctr"/>
            <a:r>
              <a:rPr lang="en-US" sz="3600" b="1" dirty="0">
                <a:latin typeface="Montserrat" panose="00000300000000000000" pitchFamily="2" charset="0"/>
              </a:rPr>
              <a:t>WHY INDOOR AIR QUALITY</a:t>
            </a:r>
            <a:r>
              <a:rPr lang="en-US" sz="3600" dirty="0">
                <a:latin typeface="Montserrat" panose="00000300000000000000" pitchFamily="2" charset="0"/>
              </a:rPr>
              <a:t> </a:t>
            </a:r>
            <a:r>
              <a:rPr lang="en-US" sz="3600" b="1" dirty="0">
                <a:latin typeface="Montserrat" panose="00000300000000000000" pitchFamily="2" charset="0"/>
              </a:rPr>
              <a:t>(IAQ) MATTERS?</a:t>
            </a:r>
            <a:endParaRPr lang="id-ID" sz="3600" b="1" dirty="0">
              <a:latin typeface="Montserrat" panose="00000300000000000000" pitchFamily="2" charset="0"/>
            </a:endParaRPr>
          </a:p>
        </p:txBody>
      </p:sp>
      <p:sp>
        <p:nvSpPr>
          <p:cNvPr id="3" name="TextBox 2">
            <a:extLst>
              <a:ext uri="{FF2B5EF4-FFF2-40B4-BE49-F238E27FC236}">
                <a16:creationId xmlns:a16="http://schemas.microsoft.com/office/drawing/2014/main" id="{6A187D4E-5024-43CA-AB61-B41A9E7AC6CE}"/>
              </a:ext>
            </a:extLst>
          </p:cNvPr>
          <p:cNvSpPr txBox="1"/>
          <p:nvPr/>
        </p:nvSpPr>
        <p:spPr>
          <a:xfrm>
            <a:off x="263760" y="1909772"/>
            <a:ext cx="4913264" cy="365760"/>
          </a:xfrm>
          <a:prstGeom prst="rect">
            <a:avLst/>
          </a:prstGeom>
          <a:solidFill>
            <a:srgbClr val="CBD5DA"/>
          </a:solidFill>
          <a:ln>
            <a:no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rgbClr val="1A1A1A"/>
                </a:solidFill>
                <a:latin typeface="Aptos" panose="020B00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000" dirty="0"/>
              <a:t>Impact on Students</a:t>
            </a:r>
            <a:endParaRPr lang="id-ID" sz="2000" dirty="0"/>
          </a:p>
        </p:txBody>
      </p:sp>
      <p:sp>
        <p:nvSpPr>
          <p:cNvPr id="5" name="Rectangle 4">
            <a:extLst>
              <a:ext uri="{FF2B5EF4-FFF2-40B4-BE49-F238E27FC236}">
                <a16:creationId xmlns:a16="http://schemas.microsoft.com/office/drawing/2014/main" id="{3ECAF950-D652-4E6D-BC45-73E2ACA63DEB}"/>
              </a:ext>
            </a:extLst>
          </p:cNvPr>
          <p:cNvSpPr/>
          <p:nvPr/>
        </p:nvSpPr>
        <p:spPr>
          <a:xfrm>
            <a:off x="263761" y="2335116"/>
            <a:ext cx="5003564" cy="1883657"/>
          </a:xfrm>
          <a:prstGeom prst="rect">
            <a:avLst/>
          </a:prstGeom>
        </p:spPr>
        <p:txBody>
          <a:bodyPr wrap="square">
            <a:spAutoFit/>
          </a:bodyPr>
          <a:lstStyle/>
          <a:p>
            <a:pPr>
              <a:lnSpc>
                <a:spcPts val="1400"/>
              </a:lnSpc>
            </a:pPr>
            <a:r>
              <a:rPr lang="en-US" sz="1150" b="1" dirty="0">
                <a:latin typeface="Aptos" panose="020B0004020202020204" pitchFamily="34" charset="0"/>
              </a:rPr>
              <a:t>Decreased Concentration &amp; Learning: </a:t>
            </a:r>
            <a:r>
              <a:rPr lang="en-US" sz="1150" dirty="0">
                <a:latin typeface="Aptos" panose="020B0004020202020204" pitchFamily="34" charset="0"/>
              </a:rPr>
              <a:t>Poor air quality causes headaches, fatigue, and irritation, making it harder for students to focus in class.</a:t>
            </a:r>
          </a:p>
          <a:p>
            <a:pPr>
              <a:lnSpc>
                <a:spcPts val="1400"/>
              </a:lnSpc>
            </a:pPr>
            <a:endParaRPr lang="en-US" sz="1150" dirty="0">
              <a:latin typeface="Aptos" panose="020B0004020202020204" pitchFamily="34" charset="0"/>
            </a:endParaRPr>
          </a:p>
          <a:p>
            <a:pPr>
              <a:lnSpc>
                <a:spcPts val="1400"/>
              </a:lnSpc>
            </a:pPr>
            <a:r>
              <a:rPr lang="en-US" sz="1150" b="1" dirty="0">
                <a:latin typeface="Aptos" panose="020B0004020202020204" pitchFamily="34" charset="0"/>
              </a:rPr>
              <a:t>Higher Absenteeism Rates: </a:t>
            </a:r>
            <a:r>
              <a:rPr lang="en-US" sz="1150" dirty="0">
                <a:latin typeface="Aptos" panose="020B0004020202020204" pitchFamily="34" charset="0"/>
              </a:rPr>
              <a:t>Frequent exposure to airborne pathogens (viruses, bacteria, mold) increases the likelihood of illness, leading to more missed school days and lost </a:t>
            </a:r>
            <a:r>
              <a:rPr lang="en-US" sz="1150" dirty="0">
                <a:solidFill>
                  <a:srgbClr val="1A1A1A"/>
                </a:solidFill>
                <a:latin typeface="Aptos" panose="020B0004020202020204" pitchFamily="34" charset="0"/>
              </a:rPr>
              <a:t>funding</a:t>
            </a:r>
            <a:r>
              <a:rPr lang="en-US" sz="1150" dirty="0">
                <a:solidFill>
                  <a:srgbClr val="FF0000"/>
                </a:solidFill>
                <a:latin typeface="Aptos" panose="020B0004020202020204" pitchFamily="34" charset="0"/>
              </a:rPr>
              <a:t>.</a:t>
            </a:r>
          </a:p>
          <a:p>
            <a:pPr>
              <a:lnSpc>
                <a:spcPts val="1400"/>
              </a:lnSpc>
            </a:pPr>
            <a:endParaRPr lang="en-US" sz="1150" dirty="0">
              <a:latin typeface="Aptos" panose="020B0004020202020204" pitchFamily="34" charset="0"/>
            </a:endParaRPr>
          </a:p>
          <a:p>
            <a:pPr>
              <a:lnSpc>
                <a:spcPts val="1400"/>
              </a:lnSpc>
            </a:pPr>
            <a:r>
              <a:rPr lang="en-US" sz="1150" b="1" dirty="0">
                <a:latin typeface="Aptos" panose="020B0004020202020204" pitchFamily="34" charset="0"/>
              </a:rPr>
              <a:t>Worsening of Existing Conditions: </a:t>
            </a:r>
            <a:r>
              <a:rPr lang="en-US" sz="1150" dirty="0">
                <a:solidFill>
                  <a:srgbClr val="1A1A1A"/>
                </a:solidFill>
                <a:latin typeface="Aptos" panose="020B0004020202020204" pitchFamily="34" charset="0"/>
              </a:rPr>
              <a:t>Students with asthma or allergies may experience more severe symptoms, further impacting school performance and well-being.</a:t>
            </a:r>
            <a:endParaRPr lang="id-ID" sz="1150" dirty="0">
              <a:solidFill>
                <a:srgbClr val="1A1A1A"/>
              </a:solidFill>
              <a:latin typeface="Aptos" panose="020B0004020202020204" pitchFamily="34" charset="0"/>
            </a:endParaRPr>
          </a:p>
        </p:txBody>
      </p:sp>
      <p:sp>
        <p:nvSpPr>
          <p:cNvPr id="12" name="TextBox 11">
            <a:extLst>
              <a:ext uri="{FF2B5EF4-FFF2-40B4-BE49-F238E27FC236}">
                <a16:creationId xmlns:a16="http://schemas.microsoft.com/office/drawing/2014/main" id="{1516431A-366B-4547-8BE8-DA1867DAD93D}"/>
              </a:ext>
            </a:extLst>
          </p:cNvPr>
          <p:cNvSpPr txBox="1"/>
          <p:nvPr/>
        </p:nvSpPr>
        <p:spPr>
          <a:xfrm>
            <a:off x="266696" y="4203748"/>
            <a:ext cx="4910328" cy="365760"/>
          </a:xfrm>
          <a:prstGeom prst="rect">
            <a:avLst/>
          </a:prstGeom>
          <a:solidFill>
            <a:srgbClr val="CBD5DA"/>
          </a:solidFill>
          <a:ln>
            <a:no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b="1">
                <a:solidFill>
                  <a:srgbClr val="1A1A1A"/>
                </a:solidFill>
                <a:latin typeface="Aptos" panose="020B00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Impact on Teachers </a:t>
            </a:r>
            <a:r>
              <a:rPr lang="en-US"/>
              <a:t>and Staff</a:t>
            </a:r>
            <a:endParaRPr lang="id-ID" dirty="0"/>
          </a:p>
        </p:txBody>
      </p:sp>
      <p:sp>
        <p:nvSpPr>
          <p:cNvPr id="20" name="TextBox 19">
            <a:extLst>
              <a:ext uri="{FF2B5EF4-FFF2-40B4-BE49-F238E27FC236}">
                <a16:creationId xmlns:a16="http://schemas.microsoft.com/office/drawing/2014/main" id="{C00E4E0F-4A3D-8C54-F969-90823F9F26A4}"/>
              </a:ext>
            </a:extLst>
          </p:cNvPr>
          <p:cNvSpPr txBox="1"/>
          <p:nvPr/>
        </p:nvSpPr>
        <p:spPr>
          <a:xfrm>
            <a:off x="263762" y="1414037"/>
            <a:ext cx="11731152" cy="369332"/>
          </a:xfrm>
          <a:prstGeom prst="rect">
            <a:avLst/>
          </a:prstGeom>
          <a:solidFill>
            <a:srgbClr val="CBD5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400" b="1" dirty="0">
                <a:solidFill>
                  <a:srgbClr val="1A1A1A"/>
                </a:solidFill>
                <a:latin typeface="Aptos" panose="020B0004020202020204" pitchFamily="34" charset="0"/>
              </a:rPr>
              <a:t>UNIVERSITIES AND SCHOOL’S IAQ – SICK BUILDING SYNDROME</a:t>
            </a:r>
          </a:p>
        </p:txBody>
      </p:sp>
      <p:pic>
        <p:nvPicPr>
          <p:cNvPr id="26" name="Picture 25">
            <a:extLst>
              <a:ext uri="{FF2B5EF4-FFF2-40B4-BE49-F238E27FC236}">
                <a16:creationId xmlns:a16="http://schemas.microsoft.com/office/drawing/2014/main" id="{49764F13-E218-B6F9-5742-15081E911C1D}"/>
              </a:ext>
            </a:extLst>
          </p:cNvPr>
          <p:cNvPicPr>
            <a:picLocks noChangeAspect="1"/>
          </p:cNvPicPr>
          <p:nvPr/>
        </p:nvPicPr>
        <p:blipFill>
          <a:blip r:embed="rId2">
            <a:graysc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243699" y="1850946"/>
            <a:ext cx="6751215" cy="4896104"/>
          </a:xfrm>
          <a:prstGeom prst="rect">
            <a:avLst/>
          </a:prstGeom>
          <a:effectLst/>
        </p:spPr>
      </p:pic>
      <p:sp>
        <p:nvSpPr>
          <p:cNvPr id="9" name="TextBox 8">
            <a:extLst>
              <a:ext uri="{FF2B5EF4-FFF2-40B4-BE49-F238E27FC236}">
                <a16:creationId xmlns:a16="http://schemas.microsoft.com/office/drawing/2014/main" id="{F3E0B0AC-989E-1E0C-9AD9-1F1BB3FB64C3}"/>
              </a:ext>
            </a:extLst>
          </p:cNvPr>
          <p:cNvSpPr txBox="1"/>
          <p:nvPr/>
        </p:nvSpPr>
        <p:spPr>
          <a:xfrm>
            <a:off x="315037" y="4638675"/>
            <a:ext cx="4861987" cy="2039020"/>
          </a:xfrm>
          <a:prstGeom prst="rect">
            <a:avLst/>
          </a:prstGeom>
          <a:noFill/>
        </p:spPr>
        <p:txBody>
          <a:bodyPr wrap="square" rtlCol="0">
            <a:spAutoFit/>
          </a:bodyPr>
          <a:lstStyle/>
          <a:p>
            <a:r>
              <a:rPr lang="en-US" sz="1150" b="1" dirty="0">
                <a:latin typeface="Aptos" panose="020B0004020202020204" pitchFamily="34" charset="0"/>
              </a:rPr>
              <a:t>Elevated Stress &amp; Fatigue: </a:t>
            </a:r>
            <a:r>
              <a:rPr lang="en-US" sz="1150" dirty="0">
                <a:latin typeface="Aptos" panose="020B0004020202020204" pitchFamily="34" charset="0"/>
              </a:rPr>
              <a:t>Prolonged exposure to pollutants and pathogens contributes to persistent health issues, reducing energy and effectiveness in teaching.</a:t>
            </a:r>
          </a:p>
          <a:p>
            <a:endParaRPr lang="en-US" sz="1150" dirty="0">
              <a:latin typeface="Aptos" panose="020B0004020202020204" pitchFamily="34" charset="0"/>
            </a:endParaRPr>
          </a:p>
          <a:p>
            <a:r>
              <a:rPr lang="en-US" sz="1150" b="1" dirty="0">
                <a:latin typeface="Aptos" panose="020B0004020202020204" pitchFamily="34" charset="0"/>
              </a:rPr>
              <a:t>Increased Sick Leave: </a:t>
            </a:r>
            <a:r>
              <a:rPr lang="en-US" sz="1150" dirty="0">
                <a:latin typeface="Aptos" panose="020B0004020202020204" pitchFamily="34" charset="0"/>
              </a:rPr>
              <a:t>Chronic respiratory issues or infections among teachers lead to more sick days, disrupting classroom consistency and student progress.</a:t>
            </a:r>
          </a:p>
          <a:p>
            <a:endParaRPr lang="en-US" sz="1150" dirty="0">
              <a:latin typeface="Aptos" panose="020B0004020202020204" pitchFamily="34" charset="0"/>
            </a:endParaRPr>
          </a:p>
          <a:p>
            <a:r>
              <a:rPr lang="en-US" sz="1150" b="1" dirty="0">
                <a:latin typeface="Aptos" panose="020B0004020202020204" pitchFamily="34" charset="0"/>
              </a:rPr>
              <a:t>Reduced Job Satisfaction</a:t>
            </a:r>
            <a:r>
              <a:rPr lang="en-US" sz="1150" b="1" dirty="0">
                <a:solidFill>
                  <a:srgbClr val="1A1A1A"/>
                </a:solidFill>
                <a:latin typeface="Aptos" panose="020B0004020202020204" pitchFamily="34" charset="0"/>
              </a:rPr>
              <a:t>: </a:t>
            </a:r>
            <a:r>
              <a:rPr lang="en-US" sz="1150" dirty="0">
                <a:solidFill>
                  <a:srgbClr val="1A1A1A"/>
                </a:solidFill>
                <a:latin typeface="Aptos" panose="020B0004020202020204" pitchFamily="34" charset="0"/>
              </a:rPr>
              <a:t>Poor indoor air quality may negatively affect morale, specifically when concerns about personal and student health remain unaddressed.</a:t>
            </a:r>
          </a:p>
        </p:txBody>
      </p:sp>
      <p:sp>
        <p:nvSpPr>
          <p:cNvPr id="6" name="TextBox 5">
            <a:extLst>
              <a:ext uri="{FF2B5EF4-FFF2-40B4-BE49-F238E27FC236}">
                <a16:creationId xmlns:a16="http://schemas.microsoft.com/office/drawing/2014/main" id="{99DA975C-9634-ACAB-C321-53D61CF87B8E}"/>
              </a:ext>
            </a:extLst>
          </p:cNvPr>
          <p:cNvSpPr txBox="1"/>
          <p:nvPr/>
        </p:nvSpPr>
        <p:spPr>
          <a:xfrm>
            <a:off x="263760" y="666750"/>
            <a:ext cx="11731152" cy="738664"/>
          </a:xfrm>
          <a:prstGeom prst="rect">
            <a:avLst/>
          </a:prstGeom>
          <a:noFill/>
        </p:spPr>
        <p:txBody>
          <a:bodyPr wrap="square" rtlCol="0">
            <a:spAutoFit/>
          </a:bodyPr>
          <a:lstStyle/>
          <a:p>
            <a:r>
              <a:rPr lang="en-US" sz="1400" dirty="0">
                <a:latin typeface="Aptos" panose="020B0004020202020204" pitchFamily="34" charset="0"/>
              </a:rPr>
              <a:t>Indoor air quality (IAQ) is a significant concern in today's environmental health landscape. As we spend approximately 90% of our time indoors, the air within our homes, offices, schools, and commercial spaces plays a crucial role in our overall health and well-being. IAQ refers to the quality of the air inside buildings as determined by pollutants, humidity, and ventilation levels, and its impact on the occupants' health and comfort.</a:t>
            </a:r>
          </a:p>
        </p:txBody>
      </p:sp>
    </p:spTree>
    <p:extLst>
      <p:ext uri="{BB962C8B-B14F-4D97-AF65-F5344CB8AC3E}">
        <p14:creationId xmlns:p14="http://schemas.microsoft.com/office/powerpoint/2010/main" val="158590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500"/>
                                        <p:tgtEl>
                                          <p:spTgt spid="5">
                                            <p:txEl>
                                              <p:pRg st="0" end="0"/>
                                            </p:txEl>
                                          </p:spTgt>
                                        </p:tgtEl>
                                      </p:cBhvr>
                                    </p:animEffect>
                                    <p:anim calcmode="lin" valueType="num">
                                      <p:cBhvr>
                                        <p:cTn id="1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500"/>
                                        <p:tgtEl>
                                          <p:spTgt spid="5">
                                            <p:txEl>
                                              <p:pRg st="2" end="2"/>
                                            </p:txEl>
                                          </p:spTgt>
                                        </p:tgtEl>
                                      </p:cBhvr>
                                    </p:animEffect>
                                    <p:anim calcmode="lin" valueType="num">
                                      <p:cBhvr>
                                        <p:cTn id="2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grpId="0" nodeType="clickEffect">
                                  <p:stCondLst>
                                    <p:cond delay="0"/>
                                  </p:stCondLst>
                                  <p:childTnLst>
                                    <p:set>
                                      <p:cBhvr>
                                        <p:cTn id="29" dur="1" fill="hold">
                                          <p:stCondLst>
                                            <p:cond delay="0"/>
                                          </p:stCondLst>
                                        </p:cTn>
                                        <p:tgtEl>
                                          <p:spTgt spid="5">
                                            <p:txEl>
                                              <p:pRg st="4" end="4"/>
                                            </p:txEl>
                                          </p:spTgt>
                                        </p:tgtEl>
                                        <p:attrNameLst>
                                          <p:attrName>style.visibility</p:attrName>
                                        </p:attrNameLst>
                                      </p:cBhvr>
                                      <p:to>
                                        <p:strVal val="visible"/>
                                      </p:to>
                                    </p:set>
                                    <p:animEffect transition="in" filter="fade">
                                      <p:cBhvr>
                                        <p:cTn id="30" dur="500"/>
                                        <p:tgtEl>
                                          <p:spTgt spid="5">
                                            <p:txEl>
                                              <p:pRg st="4" end="4"/>
                                            </p:txEl>
                                          </p:spTgt>
                                        </p:tgtEl>
                                      </p:cBhvr>
                                    </p:animEffect>
                                    <p:anim calcmode="lin" valueType="num">
                                      <p:cBhvr>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2"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9">
                                            <p:txEl>
                                              <p:pRg st="0" end="0"/>
                                            </p:txEl>
                                          </p:spTgt>
                                        </p:tgtEl>
                                        <p:attrNameLst>
                                          <p:attrName>style.visibility</p:attrName>
                                        </p:attrNameLst>
                                      </p:cBhvr>
                                      <p:to>
                                        <p:strVal val="visible"/>
                                      </p:to>
                                    </p:set>
                                    <p:animEffect transition="in" filter="fade">
                                      <p:cBhvr>
                                        <p:cTn id="42" dur="500"/>
                                        <p:tgtEl>
                                          <p:spTgt spid="9">
                                            <p:txEl>
                                              <p:pRg st="0" end="0"/>
                                            </p:txEl>
                                          </p:spTgt>
                                        </p:tgtEl>
                                      </p:cBhvr>
                                    </p:animEffect>
                                    <p:anim calcmode="lin" valueType="num">
                                      <p:cBhvr>
                                        <p:cTn id="4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44"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9">
                                            <p:txEl>
                                              <p:pRg st="2" end="2"/>
                                            </p:txEl>
                                          </p:spTgt>
                                        </p:tgtEl>
                                        <p:attrNameLst>
                                          <p:attrName>style.visibility</p:attrName>
                                        </p:attrNameLst>
                                      </p:cBhvr>
                                      <p:to>
                                        <p:strVal val="visible"/>
                                      </p:to>
                                    </p:set>
                                    <p:animEffect transition="in" filter="fade">
                                      <p:cBhvr>
                                        <p:cTn id="49" dur="500"/>
                                        <p:tgtEl>
                                          <p:spTgt spid="9">
                                            <p:txEl>
                                              <p:pRg st="2" end="2"/>
                                            </p:txEl>
                                          </p:spTgt>
                                        </p:tgtEl>
                                      </p:cBhvr>
                                    </p:animEffect>
                                    <p:anim calcmode="lin" valueType="num">
                                      <p:cBhvr>
                                        <p:cTn id="50"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51" dur="5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9">
                                            <p:txEl>
                                              <p:pRg st="4" end="4"/>
                                            </p:txEl>
                                          </p:spTgt>
                                        </p:tgtEl>
                                        <p:attrNameLst>
                                          <p:attrName>style.visibility</p:attrName>
                                        </p:attrNameLst>
                                      </p:cBhvr>
                                      <p:to>
                                        <p:strVal val="visible"/>
                                      </p:to>
                                    </p:set>
                                    <p:animEffect transition="in" filter="fade">
                                      <p:cBhvr>
                                        <p:cTn id="56" dur="500"/>
                                        <p:tgtEl>
                                          <p:spTgt spid="9">
                                            <p:txEl>
                                              <p:pRg st="4" end="4"/>
                                            </p:txEl>
                                          </p:spTgt>
                                        </p:tgtEl>
                                      </p:cBhvr>
                                    </p:animEffect>
                                    <p:anim calcmode="lin" valueType="num">
                                      <p:cBhvr>
                                        <p:cTn id="57"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58" dur="5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25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750"/>
                                        <p:tgtEl>
                                          <p:spTgt spid="26"/>
                                        </p:tgtEl>
                                      </p:cBhvr>
                                    </p:animEffect>
                                  </p:childTnLst>
                                </p:cTn>
                              </p:par>
                            </p:childTnLst>
                          </p:cTn>
                        </p:par>
                        <p:par>
                          <p:cTn id="64" fill="hold">
                            <p:stCondLst>
                              <p:cond delay="1000"/>
                            </p:stCondLst>
                            <p:childTnLst>
                              <p:par>
                                <p:cTn id="65" presetID="47" presetClass="entr" presetSubtype="0" fill="hold" grpId="0" nodeType="after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fade">
                                      <p:cBhvr>
                                        <p:cTn id="67" dur="500"/>
                                        <p:tgtEl>
                                          <p:spTgt spid="2"/>
                                        </p:tgtEl>
                                      </p:cBhvr>
                                    </p:animEffect>
                                    <p:anim calcmode="lin" valueType="num">
                                      <p:cBhvr>
                                        <p:cTn id="68" dur="500" fill="hold"/>
                                        <p:tgtEl>
                                          <p:spTgt spid="2"/>
                                        </p:tgtEl>
                                        <p:attrNameLst>
                                          <p:attrName>ppt_x</p:attrName>
                                        </p:attrNameLst>
                                      </p:cBhvr>
                                      <p:tavLst>
                                        <p:tav tm="0">
                                          <p:val>
                                            <p:strVal val="#ppt_x"/>
                                          </p:val>
                                        </p:tav>
                                        <p:tav tm="100000">
                                          <p:val>
                                            <p:strVal val="#ppt_x"/>
                                          </p:val>
                                        </p:tav>
                                      </p:tavLst>
                                    </p:anim>
                                    <p:anim calcmode="lin" valueType="num">
                                      <p:cBhvr>
                                        <p:cTn id="69" dur="500" fill="hold"/>
                                        <p:tgtEl>
                                          <p:spTgt spid="2"/>
                                        </p:tgtEl>
                                        <p:attrNameLst>
                                          <p:attrName>ppt_y</p:attrName>
                                        </p:attrNameLst>
                                      </p:cBhvr>
                                      <p:tavLst>
                                        <p:tav tm="0">
                                          <p:val>
                                            <p:strVal val="#ppt_y-.1"/>
                                          </p:val>
                                        </p:tav>
                                        <p:tav tm="100000">
                                          <p:val>
                                            <p:strVal val="#ppt_y"/>
                                          </p:val>
                                        </p:tav>
                                      </p:tavLst>
                                    </p:anim>
                                  </p:childTnLst>
                                </p:cTn>
                              </p:par>
                            </p:childTnLst>
                          </p:cTn>
                        </p:par>
                        <p:par>
                          <p:cTn id="70" fill="hold">
                            <p:stCondLst>
                              <p:cond delay="1500"/>
                            </p:stCondLst>
                            <p:childTnLst>
                              <p:par>
                                <p:cTn id="71" presetID="47" presetClass="entr" presetSubtype="0" fill="hold" grpId="0" nodeType="after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fade">
                                      <p:cBhvr>
                                        <p:cTn id="73" dur="500"/>
                                        <p:tgtEl>
                                          <p:spTgt spid="6"/>
                                        </p:tgtEl>
                                      </p:cBhvr>
                                    </p:animEffect>
                                    <p:anim calcmode="lin" valueType="num">
                                      <p:cBhvr>
                                        <p:cTn id="74" dur="500" fill="hold"/>
                                        <p:tgtEl>
                                          <p:spTgt spid="6"/>
                                        </p:tgtEl>
                                        <p:attrNameLst>
                                          <p:attrName>ppt_x</p:attrName>
                                        </p:attrNameLst>
                                      </p:cBhvr>
                                      <p:tavLst>
                                        <p:tav tm="0">
                                          <p:val>
                                            <p:strVal val="#ppt_x"/>
                                          </p:val>
                                        </p:tav>
                                        <p:tav tm="100000">
                                          <p:val>
                                            <p:strVal val="#ppt_x"/>
                                          </p:val>
                                        </p:tav>
                                      </p:tavLst>
                                    </p:anim>
                                    <p:anim calcmode="lin" valueType="num">
                                      <p:cBhvr>
                                        <p:cTn id="7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uiExpand="1" build="p"/>
      <p:bldP spid="12" grpId="0" animBg="1"/>
      <p:bldP spid="20" grpId="0" animBg="1"/>
      <p:bldP spid="9" grpId="0" uiExpand="1" build="p"/>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E88C7-460D-D145-C0CC-DBFE4B7A260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EBA5CC4-8CE4-CB77-51B1-88C7F44FFD79}"/>
              </a:ext>
            </a:extLst>
          </p:cNvPr>
          <p:cNvSpPr txBox="1"/>
          <p:nvPr/>
        </p:nvSpPr>
        <p:spPr>
          <a:xfrm>
            <a:off x="152400" y="143342"/>
            <a:ext cx="11944350" cy="584775"/>
          </a:xfrm>
          <a:prstGeom prst="rect">
            <a:avLst/>
          </a:prstGeom>
          <a:noFill/>
        </p:spPr>
        <p:txBody>
          <a:bodyPr wrap="square" rtlCol="0">
            <a:spAutoFit/>
          </a:bodyPr>
          <a:lstStyle/>
          <a:p>
            <a:pPr algn="ctr"/>
            <a:r>
              <a:rPr lang="en-US" sz="3200" b="1" dirty="0">
                <a:latin typeface="Montserrat" panose="00000300000000000000" pitchFamily="2" charset="0"/>
              </a:rPr>
              <a:t>PUBLIC AWARENESSS OF INDOOR AIR QUALITY</a:t>
            </a:r>
            <a:r>
              <a:rPr lang="en-US" sz="3200" dirty="0">
                <a:latin typeface="Montserrat" panose="00000300000000000000" pitchFamily="2" charset="0"/>
              </a:rPr>
              <a:t> </a:t>
            </a:r>
            <a:r>
              <a:rPr lang="en-US" sz="3200" b="1" dirty="0">
                <a:latin typeface="Montserrat" panose="00000300000000000000" pitchFamily="2" charset="0"/>
              </a:rPr>
              <a:t>(IAQ)?</a:t>
            </a:r>
            <a:endParaRPr lang="id-ID" sz="3200" b="1" dirty="0">
              <a:latin typeface="Montserrat" panose="00000300000000000000" pitchFamily="2" charset="0"/>
            </a:endParaRPr>
          </a:p>
        </p:txBody>
      </p:sp>
      <p:sp>
        <p:nvSpPr>
          <p:cNvPr id="3" name="TextBox 2">
            <a:extLst>
              <a:ext uri="{FF2B5EF4-FFF2-40B4-BE49-F238E27FC236}">
                <a16:creationId xmlns:a16="http://schemas.microsoft.com/office/drawing/2014/main" id="{3AA6ED62-1E8A-5146-4036-A1148E4747C5}"/>
              </a:ext>
            </a:extLst>
          </p:cNvPr>
          <p:cNvSpPr txBox="1"/>
          <p:nvPr/>
        </p:nvSpPr>
        <p:spPr>
          <a:xfrm>
            <a:off x="495794" y="3113911"/>
            <a:ext cx="3318693" cy="369332"/>
          </a:xfrm>
          <a:prstGeom prst="rect">
            <a:avLst/>
          </a:prstGeom>
          <a:solidFill>
            <a:srgbClr val="CBD5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2000" b="1">
                <a:solidFill>
                  <a:schemeClr val="bg1"/>
                </a:solidFill>
                <a:latin typeface="Montserrat" panose="00000300000000000000" pitchFamily="2" charset="0"/>
              </a:defRPr>
            </a:lvl1pPr>
          </a:lstStyle>
          <a:p>
            <a:pPr algn="ctr"/>
            <a:r>
              <a:rPr lang="en-US" sz="1800" dirty="0">
                <a:solidFill>
                  <a:srgbClr val="1A1A1A"/>
                </a:solidFill>
              </a:rPr>
              <a:t>Health Implications</a:t>
            </a:r>
            <a:endParaRPr lang="id-ID" sz="1800" dirty="0">
              <a:solidFill>
                <a:srgbClr val="1A1A1A"/>
              </a:solidFill>
            </a:endParaRPr>
          </a:p>
        </p:txBody>
      </p:sp>
      <p:sp>
        <p:nvSpPr>
          <p:cNvPr id="5" name="Rectangle 4">
            <a:extLst>
              <a:ext uri="{FF2B5EF4-FFF2-40B4-BE49-F238E27FC236}">
                <a16:creationId xmlns:a16="http://schemas.microsoft.com/office/drawing/2014/main" id="{212D1ADB-EA4E-4AFC-719E-9CB95B2CD387}"/>
              </a:ext>
            </a:extLst>
          </p:cNvPr>
          <p:cNvSpPr/>
          <p:nvPr/>
        </p:nvSpPr>
        <p:spPr>
          <a:xfrm>
            <a:off x="495795" y="3575065"/>
            <a:ext cx="3318692" cy="2646622"/>
          </a:xfrm>
          <a:prstGeom prst="rect">
            <a:avLst/>
          </a:prstGeom>
        </p:spPr>
        <p:txBody>
          <a:bodyPr wrap="square">
            <a:spAutoFit/>
          </a:bodyPr>
          <a:lstStyle/>
          <a:p>
            <a:pPr>
              <a:lnSpc>
                <a:spcPct val="150000"/>
              </a:lnSpc>
            </a:pPr>
            <a:r>
              <a:rPr lang="en-US" sz="1400" dirty="0">
                <a:latin typeface="Aptos" panose="020B0004020202020204" pitchFamily="34" charset="0"/>
              </a:rPr>
              <a:t>Poor IAQ may lead to a wide range of health problems, from immediate effects like headaches, dizziness, and fatigue to long-term effects such as respiratory diseases, heart disease, and cancer. Vulnerable groups such as children, the elderly, and those with pre-existing health conditions are particularly at risk.</a:t>
            </a:r>
            <a:endParaRPr lang="id-ID" sz="1400" dirty="0">
              <a:solidFill>
                <a:schemeClr val="bg1">
                  <a:lumMod val="65000"/>
                </a:schemeClr>
              </a:solidFill>
              <a:latin typeface="Aptos" panose="020B0004020202020204" pitchFamily="34" charset="0"/>
            </a:endParaRPr>
          </a:p>
        </p:txBody>
      </p:sp>
      <p:sp>
        <p:nvSpPr>
          <p:cNvPr id="8" name="TextBox 7">
            <a:extLst>
              <a:ext uri="{FF2B5EF4-FFF2-40B4-BE49-F238E27FC236}">
                <a16:creationId xmlns:a16="http://schemas.microsoft.com/office/drawing/2014/main" id="{4B8A2F4C-AF6F-270B-F7E6-675571F427DC}"/>
              </a:ext>
            </a:extLst>
          </p:cNvPr>
          <p:cNvSpPr txBox="1"/>
          <p:nvPr/>
        </p:nvSpPr>
        <p:spPr>
          <a:xfrm>
            <a:off x="4470874" y="3125114"/>
            <a:ext cx="3319272" cy="369332"/>
          </a:xfrm>
          <a:prstGeom prst="rect">
            <a:avLst/>
          </a:prstGeom>
          <a:solidFill>
            <a:srgbClr val="CBD5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lgn="ctr">
              <a:defRPr b="1">
                <a:solidFill>
                  <a:srgbClr val="1A1A1A"/>
                </a:solidFill>
                <a:latin typeface="Montserrat" panose="00000300000000000000" pitchFamily="2" charset="0"/>
              </a:defRPr>
            </a:lvl1pPr>
          </a:lstStyle>
          <a:p>
            <a:r>
              <a:rPr lang="en-US"/>
              <a:t>Economic Impact</a:t>
            </a:r>
            <a:endParaRPr lang="id-ID" dirty="0"/>
          </a:p>
        </p:txBody>
      </p:sp>
      <p:sp>
        <p:nvSpPr>
          <p:cNvPr id="12" name="TextBox 11">
            <a:extLst>
              <a:ext uri="{FF2B5EF4-FFF2-40B4-BE49-F238E27FC236}">
                <a16:creationId xmlns:a16="http://schemas.microsoft.com/office/drawing/2014/main" id="{31477DF9-7CCF-C8A6-64B1-25D38431D9F4}"/>
              </a:ext>
            </a:extLst>
          </p:cNvPr>
          <p:cNvSpPr txBox="1"/>
          <p:nvPr/>
        </p:nvSpPr>
        <p:spPr>
          <a:xfrm>
            <a:off x="8333661" y="3147191"/>
            <a:ext cx="3319272" cy="369332"/>
          </a:xfrm>
          <a:prstGeom prst="rect">
            <a:avLst/>
          </a:prstGeom>
          <a:solidFill>
            <a:srgbClr val="CBD5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lgn="ctr">
              <a:defRPr b="1">
                <a:solidFill>
                  <a:srgbClr val="1A1A1A"/>
                </a:solidFill>
                <a:latin typeface="Montserrat" panose="00000300000000000000" pitchFamily="2" charset="0"/>
              </a:defRPr>
            </a:lvl1pPr>
          </a:lstStyle>
          <a:p>
            <a:r>
              <a:rPr lang="en-US"/>
              <a:t>Public Awareness</a:t>
            </a:r>
            <a:endParaRPr lang="id-ID" dirty="0"/>
          </a:p>
        </p:txBody>
      </p:sp>
      <p:sp>
        <p:nvSpPr>
          <p:cNvPr id="20" name="TextBox 19">
            <a:extLst>
              <a:ext uri="{FF2B5EF4-FFF2-40B4-BE49-F238E27FC236}">
                <a16:creationId xmlns:a16="http://schemas.microsoft.com/office/drawing/2014/main" id="{53F95DC8-7867-50F7-B805-C00E2893D841}"/>
              </a:ext>
            </a:extLst>
          </p:cNvPr>
          <p:cNvSpPr txBox="1"/>
          <p:nvPr/>
        </p:nvSpPr>
        <p:spPr>
          <a:xfrm>
            <a:off x="263762" y="1585487"/>
            <a:ext cx="11731152" cy="458562"/>
          </a:xfrm>
          <a:prstGeom prst="rect">
            <a:avLst/>
          </a:prstGeom>
          <a:solidFill>
            <a:srgbClr val="CBD5DA"/>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400" b="1" dirty="0">
                <a:solidFill>
                  <a:srgbClr val="1A1A1A"/>
                </a:solidFill>
                <a:latin typeface="Aptos" panose="020B0004020202020204" pitchFamily="34" charset="0"/>
              </a:rPr>
              <a:t>Why Indoor Air Quality Matters</a:t>
            </a:r>
          </a:p>
        </p:txBody>
      </p:sp>
      <p:sp>
        <p:nvSpPr>
          <p:cNvPr id="23" name="Rectangle 22">
            <a:extLst>
              <a:ext uri="{FF2B5EF4-FFF2-40B4-BE49-F238E27FC236}">
                <a16:creationId xmlns:a16="http://schemas.microsoft.com/office/drawing/2014/main" id="{E70F836F-46A2-B4AC-7612-46621B5098F8}"/>
              </a:ext>
            </a:extLst>
          </p:cNvPr>
          <p:cNvSpPr/>
          <p:nvPr/>
        </p:nvSpPr>
        <p:spPr>
          <a:xfrm>
            <a:off x="4499449" y="3544273"/>
            <a:ext cx="3282476" cy="2969787"/>
          </a:xfrm>
          <a:prstGeom prst="rect">
            <a:avLst/>
          </a:prstGeom>
        </p:spPr>
        <p:txBody>
          <a:bodyPr wrap="square">
            <a:spAutoFit/>
          </a:bodyPr>
          <a:lstStyle/>
          <a:p>
            <a:pPr>
              <a:lnSpc>
                <a:spcPct val="150000"/>
              </a:lnSpc>
            </a:pPr>
            <a:r>
              <a:rPr lang="en-US" sz="1400" dirty="0">
                <a:latin typeface="Aptos" panose="020B0004020202020204" pitchFamily="34" charset="0"/>
              </a:rPr>
              <a:t>Beyond health, poor indoor air quality also affects productivity and learning. Studies have shown that improved IAQ </a:t>
            </a:r>
            <a:r>
              <a:rPr lang="en-US" sz="1400" dirty="0">
                <a:solidFill>
                  <a:srgbClr val="1A1A1A"/>
                </a:solidFill>
                <a:latin typeface="Aptos" panose="020B0004020202020204" pitchFamily="34" charset="0"/>
              </a:rPr>
              <a:t>may</a:t>
            </a:r>
            <a:r>
              <a:rPr lang="en-US" sz="1400" dirty="0">
                <a:latin typeface="Aptos" panose="020B0004020202020204" pitchFamily="34" charset="0"/>
              </a:rPr>
              <a:t> lead to better job performance, leading to downstream increases in business  revenue and higher academic achievement in schools,</a:t>
            </a:r>
            <a:r>
              <a:rPr lang="en-US" sz="1400" dirty="0">
                <a:solidFill>
                  <a:srgbClr val="1A1A1A"/>
                </a:solidFill>
                <a:latin typeface="Aptos" panose="020B0004020202020204" pitchFamily="34" charset="0"/>
              </a:rPr>
              <a:t> leading </a:t>
            </a:r>
            <a:r>
              <a:rPr lang="en-US" sz="1400" dirty="0">
                <a:latin typeface="Aptos" panose="020B0004020202020204" pitchFamily="34" charset="0"/>
              </a:rPr>
              <a:t>to higher socio-economic achievement.  </a:t>
            </a:r>
            <a:r>
              <a:rPr lang="en-US" sz="1400" i="1" dirty="0">
                <a:solidFill>
                  <a:srgbClr val="C00000"/>
                </a:solidFill>
                <a:latin typeface="Aptos" panose="020B0004020202020204" pitchFamily="34" charset="0"/>
              </a:rPr>
              <a:t>*45 Billion Cost/Year in CA</a:t>
            </a:r>
            <a:endParaRPr lang="id-ID" sz="1400" i="1" dirty="0">
              <a:solidFill>
                <a:srgbClr val="C00000"/>
              </a:solidFill>
              <a:latin typeface="Aptos" panose="020B0004020202020204" pitchFamily="34" charset="0"/>
            </a:endParaRPr>
          </a:p>
        </p:txBody>
      </p:sp>
      <p:sp>
        <p:nvSpPr>
          <p:cNvPr id="24" name="Rectangle 23">
            <a:extLst>
              <a:ext uri="{FF2B5EF4-FFF2-40B4-BE49-F238E27FC236}">
                <a16:creationId xmlns:a16="http://schemas.microsoft.com/office/drawing/2014/main" id="{91A1BE7D-CEEB-095C-EFF0-D1313A014A1D}"/>
              </a:ext>
            </a:extLst>
          </p:cNvPr>
          <p:cNvSpPr/>
          <p:nvPr/>
        </p:nvSpPr>
        <p:spPr>
          <a:xfrm>
            <a:off x="8379062" y="3554825"/>
            <a:ext cx="3193100" cy="2323457"/>
          </a:xfrm>
          <a:prstGeom prst="rect">
            <a:avLst/>
          </a:prstGeom>
        </p:spPr>
        <p:txBody>
          <a:bodyPr wrap="square">
            <a:spAutoFit/>
          </a:bodyPr>
          <a:lstStyle/>
          <a:p>
            <a:pPr>
              <a:lnSpc>
                <a:spcPct val="150000"/>
              </a:lnSpc>
            </a:pPr>
            <a:r>
              <a:rPr lang="en-US" sz="1400" dirty="0">
                <a:latin typeface="Aptos" panose="020B0004020202020204" pitchFamily="34" charset="0"/>
              </a:rPr>
              <a:t>Increasing awareness and tightening regulations around air quality are driving demand for IAQ improvement solutions. Governments and health organizations worldwide are establishing stricter guidelines to ensure safe indoor environments.</a:t>
            </a:r>
            <a:endParaRPr lang="id-ID" sz="1400" dirty="0">
              <a:latin typeface="Aptos" panose="020B0004020202020204" pitchFamily="34" charset="0"/>
            </a:endParaRPr>
          </a:p>
        </p:txBody>
      </p:sp>
      <p:grpSp>
        <p:nvGrpSpPr>
          <p:cNvPr id="16" name="Group 15">
            <a:extLst>
              <a:ext uri="{FF2B5EF4-FFF2-40B4-BE49-F238E27FC236}">
                <a16:creationId xmlns:a16="http://schemas.microsoft.com/office/drawing/2014/main" id="{AA995B09-5195-2BC2-5208-EA9BC0F14E44}"/>
              </a:ext>
            </a:extLst>
          </p:cNvPr>
          <p:cNvGrpSpPr/>
          <p:nvPr/>
        </p:nvGrpSpPr>
        <p:grpSpPr>
          <a:xfrm>
            <a:off x="495794" y="2224801"/>
            <a:ext cx="11282141" cy="903277"/>
            <a:chOff x="495794" y="2224801"/>
            <a:chExt cx="11282141" cy="903277"/>
          </a:xfrm>
        </p:grpSpPr>
        <p:pic>
          <p:nvPicPr>
            <p:cNvPr id="6" name="Picture 5">
              <a:extLst>
                <a:ext uri="{FF2B5EF4-FFF2-40B4-BE49-F238E27FC236}">
                  <a16:creationId xmlns:a16="http://schemas.microsoft.com/office/drawing/2014/main" id="{B3006745-72C9-2A69-7964-2352E8D1D307}"/>
                </a:ext>
              </a:extLst>
            </p:cNvPr>
            <p:cNvPicPr>
              <a:picLocks noChangeAspect="1"/>
            </p:cNvPicPr>
            <p:nvPr/>
          </p:nvPicPr>
          <p:blipFill>
            <a:blip r:embed="rId2"/>
            <a:stretch>
              <a:fillRect/>
            </a:stretch>
          </p:blipFill>
          <p:spPr>
            <a:xfrm>
              <a:off x="5803192" y="2224801"/>
              <a:ext cx="457200" cy="448235"/>
            </a:xfrm>
            <a:prstGeom prst="rect">
              <a:avLst/>
            </a:prstGeom>
          </p:spPr>
        </p:pic>
        <p:pic>
          <p:nvPicPr>
            <p:cNvPr id="9" name="Picture 8">
              <a:extLst>
                <a:ext uri="{FF2B5EF4-FFF2-40B4-BE49-F238E27FC236}">
                  <a16:creationId xmlns:a16="http://schemas.microsoft.com/office/drawing/2014/main" id="{4241BCD7-EA82-8F1A-2ADA-B351A4AB3B4D}"/>
                </a:ext>
              </a:extLst>
            </p:cNvPr>
            <p:cNvPicPr>
              <a:picLocks noChangeAspect="1"/>
            </p:cNvPicPr>
            <p:nvPr/>
          </p:nvPicPr>
          <p:blipFill>
            <a:blip r:embed="rId3"/>
            <a:stretch>
              <a:fillRect/>
            </a:stretch>
          </p:blipFill>
          <p:spPr>
            <a:xfrm>
              <a:off x="9747012" y="2232466"/>
              <a:ext cx="457200" cy="457200"/>
            </a:xfrm>
            <a:prstGeom prst="rect">
              <a:avLst/>
            </a:prstGeom>
          </p:spPr>
        </p:pic>
        <p:sp>
          <p:nvSpPr>
            <p:cNvPr id="13" name="TextBox 12">
              <a:extLst>
                <a:ext uri="{FF2B5EF4-FFF2-40B4-BE49-F238E27FC236}">
                  <a16:creationId xmlns:a16="http://schemas.microsoft.com/office/drawing/2014/main" id="{E3A74705-8D3B-F967-3323-D42F92474543}"/>
                </a:ext>
              </a:extLst>
            </p:cNvPr>
            <p:cNvSpPr txBox="1"/>
            <p:nvPr/>
          </p:nvSpPr>
          <p:spPr>
            <a:xfrm>
              <a:off x="8298371" y="2727968"/>
              <a:ext cx="3479564" cy="400110"/>
            </a:xfrm>
            <a:prstGeom prst="rect">
              <a:avLst/>
            </a:prstGeom>
            <a:noFill/>
          </p:spPr>
          <p:txBody>
            <a:bodyPr wrap="square" rtlCol="0">
              <a:spAutoFit/>
            </a:bodyPr>
            <a:lstStyle/>
            <a:p>
              <a:r>
                <a:rPr lang="en-US" sz="1000" dirty="0"/>
                <a:t>Source: </a:t>
              </a:r>
              <a:r>
                <a:rPr lang="en-US" sz="1000" dirty="0">
                  <a:hlinkClick r:id="rId4"/>
                </a:rPr>
                <a:t>https://healthpolicy-watch.news/indoor-air-pollution-a-slow-killer-in-need-of-awareness-data-and-investment/</a:t>
              </a:r>
              <a:endParaRPr lang="en-US" sz="1000" dirty="0"/>
            </a:p>
          </p:txBody>
        </p:sp>
        <p:pic>
          <p:nvPicPr>
            <p:cNvPr id="10" name="Picture 9">
              <a:extLst>
                <a:ext uri="{FF2B5EF4-FFF2-40B4-BE49-F238E27FC236}">
                  <a16:creationId xmlns:a16="http://schemas.microsoft.com/office/drawing/2014/main" id="{67D569A7-B106-40D8-258D-511C3B1A46CB}"/>
                </a:ext>
              </a:extLst>
            </p:cNvPr>
            <p:cNvPicPr>
              <a:picLocks noChangeAspect="1"/>
            </p:cNvPicPr>
            <p:nvPr/>
          </p:nvPicPr>
          <p:blipFill>
            <a:blip r:embed="rId5"/>
            <a:stretch>
              <a:fillRect/>
            </a:stretch>
          </p:blipFill>
          <p:spPr>
            <a:xfrm>
              <a:off x="1931065" y="2224801"/>
              <a:ext cx="457200" cy="428016"/>
            </a:xfrm>
            <a:prstGeom prst="rect">
              <a:avLst/>
            </a:prstGeom>
          </p:spPr>
        </p:pic>
        <p:sp>
          <p:nvSpPr>
            <p:cNvPr id="14" name="TextBox 13">
              <a:extLst>
                <a:ext uri="{FF2B5EF4-FFF2-40B4-BE49-F238E27FC236}">
                  <a16:creationId xmlns:a16="http://schemas.microsoft.com/office/drawing/2014/main" id="{63D6B17F-05DE-1ABF-5629-31F43336641F}"/>
                </a:ext>
              </a:extLst>
            </p:cNvPr>
            <p:cNvSpPr txBox="1"/>
            <p:nvPr/>
          </p:nvSpPr>
          <p:spPr>
            <a:xfrm>
              <a:off x="495794" y="2696935"/>
              <a:ext cx="3479564" cy="400110"/>
            </a:xfrm>
            <a:prstGeom prst="rect">
              <a:avLst/>
            </a:prstGeom>
            <a:noFill/>
          </p:spPr>
          <p:txBody>
            <a:bodyPr wrap="square" rtlCol="0">
              <a:spAutoFit/>
            </a:bodyPr>
            <a:lstStyle/>
            <a:p>
              <a:r>
                <a:rPr lang="en-US" sz="1000" dirty="0"/>
                <a:t>Source: </a:t>
              </a:r>
              <a:r>
                <a:rPr lang="en-US" sz="1000" dirty="0">
                  <a:hlinkClick r:id="rId6"/>
                </a:rPr>
                <a:t>https://hsph.harvard.edu/news/office-air-quality-may-affect-employees-cognition-productivity/</a:t>
              </a:r>
              <a:endParaRPr lang="en-US" sz="1000" dirty="0"/>
            </a:p>
          </p:txBody>
        </p:sp>
        <p:sp>
          <p:nvSpPr>
            <p:cNvPr id="15" name="TextBox 14">
              <a:extLst>
                <a:ext uri="{FF2B5EF4-FFF2-40B4-BE49-F238E27FC236}">
                  <a16:creationId xmlns:a16="http://schemas.microsoft.com/office/drawing/2014/main" id="{FE5A7404-0114-711A-FEED-F6B03A0F53E3}"/>
                </a:ext>
              </a:extLst>
            </p:cNvPr>
            <p:cNvSpPr txBox="1"/>
            <p:nvPr/>
          </p:nvSpPr>
          <p:spPr>
            <a:xfrm>
              <a:off x="4499448" y="2727575"/>
              <a:ext cx="3193100" cy="400110"/>
            </a:xfrm>
            <a:prstGeom prst="rect">
              <a:avLst/>
            </a:prstGeom>
            <a:noFill/>
          </p:spPr>
          <p:txBody>
            <a:bodyPr wrap="square" rtlCol="0">
              <a:spAutoFit/>
            </a:bodyPr>
            <a:lstStyle/>
            <a:p>
              <a:r>
                <a:rPr lang="en-US" sz="1000" dirty="0"/>
                <a:t>*Source: </a:t>
              </a:r>
              <a:r>
                <a:rPr lang="en-US" sz="1000" dirty="0">
                  <a:hlinkClick r:id="rId7"/>
                </a:rPr>
                <a:t>https://www.sciencedirect.com/science/article</a:t>
              </a:r>
              <a:br>
                <a:rPr lang="en-US" sz="1000" dirty="0">
                  <a:hlinkClick r:id="rId7"/>
                </a:rPr>
              </a:br>
              <a:r>
                <a:rPr lang="en-US" sz="1000" dirty="0">
                  <a:hlinkClick r:id="rId7"/>
                </a:rPr>
                <a:t>/abs/pii/S016041201630681X</a:t>
              </a:r>
              <a:endParaRPr lang="en-US" sz="1000" dirty="0"/>
            </a:p>
          </p:txBody>
        </p:sp>
      </p:grpSp>
      <p:sp>
        <p:nvSpPr>
          <p:cNvPr id="17" name="TextBox 16">
            <a:extLst>
              <a:ext uri="{FF2B5EF4-FFF2-40B4-BE49-F238E27FC236}">
                <a16:creationId xmlns:a16="http://schemas.microsoft.com/office/drawing/2014/main" id="{6FF79CAD-6B86-7C83-44B8-355B2A8CE34E}"/>
              </a:ext>
            </a:extLst>
          </p:cNvPr>
          <p:cNvSpPr txBox="1"/>
          <p:nvPr/>
        </p:nvSpPr>
        <p:spPr>
          <a:xfrm>
            <a:off x="247650" y="616605"/>
            <a:ext cx="11944350" cy="954107"/>
          </a:xfrm>
          <a:prstGeom prst="rect">
            <a:avLst/>
          </a:prstGeom>
          <a:noFill/>
        </p:spPr>
        <p:txBody>
          <a:bodyPr wrap="square" rtlCol="0">
            <a:spAutoFit/>
          </a:bodyPr>
          <a:lstStyle/>
          <a:p>
            <a:r>
              <a:rPr lang="en-US" sz="1400" dirty="0">
                <a:latin typeface="Aptos" panose="020B0004020202020204" pitchFamily="34" charset="0"/>
              </a:rPr>
              <a:t>Public awareness and expectations regarding indoor air quality (IAQ) are rising as studies link poor IAQ to respiratory issues and cognitive decline. Increased ventilation, air filtration, and pollutant monitoring are becoming standard demands in homes and workplaces. According to the EPA, 'Americans, on average, spend approximately 90% of their time indoors, where the concentrations of some pollutants are often 2 to 5 times higher than typical outdoor concentrations' (EPA, 2023).</a:t>
            </a:r>
            <a:endParaRPr lang="id-ID" sz="1400" b="1" dirty="0">
              <a:latin typeface="Aptos" panose="020B0004020202020204" pitchFamily="34" charset="0"/>
            </a:endParaRPr>
          </a:p>
        </p:txBody>
      </p:sp>
    </p:spTree>
    <p:extLst>
      <p:ext uri="{BB962C8B-B14F-4D97-AF65-F5344CB8AC3E}">
        <p14:creationId xmlns:p14="http://schemas.microsoft.com/office/powerpoint/2010/main" val="155532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80">
                                          <p:stCondLst>
                                            <p:cond delay="0"/>
                                          </p:stCondLst>
                                        </p:cTn>
                                        <p:tgtEl>
                                          <p:spTgt spid="16"/>
                                        </p:tgtEl>
                                      </p:cBhvr>
                                    </p:animEffect>
                                    <p:anim calcmode="lin" valueType="num">
                                      <p:cBhvr>
                                        <p:cTn id="13"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8" dur="26">
                                          <p:stCondLst>
                                            <p:cond delay="650"/>
                                          </p:stCondLst>
                                        </p:cTn>
                                        <p:tgtEl>
                                          <p:spTgt spid="16"/>
                                        </p:tgtEl>
                                      </p:cBhvr>
                                      <p:to x="100000" y="60000"/>
                                    </p:animScale>
                                    <p:animScale>
                                      <p:cBhvr>
                                        <p:cTn id="19" dur="166" decel="50000">
                                          <p:stCondLst>
                                            <p:cond delay="676"/>
                                          </p:stCondLst>
                                        </p:cTn>
                                        <p:tgtEl>
                                          <p:spTgt spid="16"/>
                                        </p:tgtEl>
                                      </p:cBhvr>
                                      <p:to x="100000" y="100000"/>
                                    </p:animScale>
                                    <p:animScale>
                                      <p:cBhvr>
                                        <p:cTn id="20" dur="26">
                                          <p:stCondLst>
                                            <p:cond delay="1312"/>
                                          </p:stCondLst>
                                        </p:cTn>
                                        <p:tgtEl>
                                          <p:spTgt spid="16"/>
                                        </p:tgtEl>
                                      </p:cBhvr>
                                      <p:to x="100000" y="80000"/>
                                    </p:animScale>
                                    <p:animScale>
                                      <p:cBhvr>
                                        <p:cTn id="21" dur="166" decel="50000">
                                          <p:stCondLst>
                                            <p:cond delay="1338"/>
                                          </p:stCondLst>
                                        </p:cTn>
                                        <p:tgtEl>
                                          <p:spTgt spid="16"/>
                                        </p:tgtEl>
                                      </p:cBhvr>
                                      <p:to x="100000" y="100000"/>
                                    </p:animScale>
                                    <p:animScale>
                                      <p:cBhvr>
                                        <p:cTn id="22" dur="26">
                                          <p:stCondLst>
                                            <p:cond delay="1642"/>
                                          </p:stCondLst>
                                        </p:cTn>
                                        <p:tgtEl>
                                          <p:spTgt spid="16"/>
                                        </p:tgtEl>
                                      </p:cBhvr>
                                      <p:to x="100000" y="90000"/>
                                    </p:animScale>
                                    <p:animScale>
                                      <p:cBhvr>
                                        <p:cTn id="23" dur="166" decel="50000">
                                          <p:stCondLst>
                                            <p:cond delay="1668"/>
                                          </p:stCondLst>
                                        </p:cTn>
                                        <p:tgtEl>
                                          <p:spTgt spid="16"/>
                                        </p:tgtEl>
                                      </p:cBhvr>
                                      <p:to x="100000" y="100000"/>
                                    </p:animScale>
                                    <p:animScale>
                                      <p:cBhvr>
                                        <p:cTn id="24" dur="26">
                                          <p:stCondLst>
                                            <p:cond delay="1808"/>
                                          </p:stCondLst>
                                        </p:cTn>
                                        <p:tgtEl>
                                          <p:spTgt spid="16"/>
                                        </p:tgtEl>
                                      </p:cBhvr>
                                      <p:to x="100000" y="95000"/>
                                    </p:animScale>
                                    <p:animScale>
                                      <p:cBhvr>
                                        <p:cTn id="25" dur="166" decel="50000">
                                          <p:stCondLst>
                                            <p:cond delay="1834"/>
                                          </p:stCondLst>
                                        </p:cTn>
                                        <p:tgtEl>
                                          <p:spTgt spid="16"/>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mph" presetSubtype="0" fill="hold" nodeType="clickEffect">
                                  <p:stCondLst>
                                    <p:cond delay="0"/>
                                  </p:stCondLst>
                                  <p:childTnLst>
                                    <p:animEffect transition="out" filter="fade">
                                      <p:cBhvr>
                                        <p:cTn id="29" dur="500" tmFilter="0, 0; .2, .5; .8, .5; 1, 0"/>
                                        <p:tgtEl>
                                          <p:spTgt spid="16"/>
                                        </p:tgtEl>
                                      </p:cBhvr>
                                    </p:animEffect>
                                    <p:animScale>
                                      <p:cBhvr>
                                        <p:cTn id="30" dur="250" autoRev="1" fill="hold"/>
                                        <p:tgtEl>
                                          <p:spTgt spid="16"/>
                                        </p:tgtEl>
                                      </p:cBhvr>
                                      <p:by x="105000" y="105000"/>
                                    </p:animScale>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left)">
                                      <p:cBhvr>
                                        <p:cTn id="34" dur="500"/>
                                        <p:tgtEl>
                                          <p:spTgt spid="3"/>
                                        </p:tgtEl>
                                      </p:cBhvr>
                                    </p:animEffect>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250"/>
                                  </p:stCondLst>
                                  <p:childTnLst>
                                    <p:set>
                                      <p:cBhvr>
                                        <p:cTn id="38" dur="1" fill="hold">
                                          <p:stCondLst>
                                            <p:cond delay="0"/>
                                          </p:stCondLst>
                                        </p:cTn>
                                        <p:tgtEl>
                                          <p:spTgt spid="5">
                                            <p:txEl>
                                              <p:pRg st="0" end="0"/>
                                            </p:txEl>
                                          </p:spTgt>
                                        </p:tgtEl>
                                        <p:attrNameLst>
                                          <p:attrName>style.visibility</p:attrName>
                                        </p:attrNameLst>
                                      </p:cBhvr>
                                      <p:to>
                                        <p:strVal val="visible"/>
                                      </p:to>
                                    </p:set>
                                    <p:animEffect transition="in" filter="fade">
                                      <p:cBhvr>
                                        <p:cTn id="39" dur="500"/>
                                        <p:tgtEl>
                                          <p:spTgt spid="5">
                                            <p:txEl>
                                              <p:pRg st="0" end="0"/>
                                            </p:txEl>
                                          </p:spTgt>
                                        </p:tgtEl>
                                      </p:cBhvr>
                                    </p:animEffect>
                                    <p:anim calcmode="lin" valueType="num">
                                      <p:cBhvr>
                                        <p:cTn id="40"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1"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42" fill="hold">
                            <p:stCondLst>
                              <p:cond delay="750"/>
                            </p:stCondLst>
                            <p:childTnLst>
                              <p:par>
                                <p:cTn id="43" presetID="22" presetClass="entr" presetSubtype="8"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250"/>
                                  </p:stCondLst>
                                  <p:childTnLst>
                                    <p:set>
                                      <p:cBhvr>
                                        <p:cTn id="49" dur="1" fill="hold">
                                          <p:stCondLst>
                                            <p:cond delay="0"/>
                                          </p:stCondLst>
                                        </p:cTn>
                                        <p:tgtEl>
                                          <p:spTgt spid="23">
                                            <p:txEl>
                                              <p:pRg st="0" end="0"/>
                                            </p:txEl>
                                          </p:spTgt>
                                        </p:tgtEl>
                                        <p:attrNameLst>
                                          <p:attrName>style.visibility</p:attrName>
                                        </p:attrNameLst>
                                      </p:cBhvr>
                                      <p:to>
                                        <p:strVal val="visible"/>
                                      </p:to>
                                    </p:set>
                                    <p:animEffect transition="in" filter="fade">
                                      <p:cBhvr>
                                        <p:cTn id="50" dur="500"/>
                                        <p:tgtEl>
                                          <p:spTgt spid="23">
                                            <p:txEl>
                                              <p:pRg st="0" end="0"/>
                                            </p:txEl>
                                          </p:spTgt>
                                        </p:tgtEl>
                                      </p:cBhvr>
                                    </p:animEffect>
                                    <p:anim calcmode="lin" valueType="num">
                                      <p:cBhvr>
                                        <p:cTn id="51"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52" dur="5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par>
                          <p:cTn id="53" fill="hold">
                            <p:stCondLst>
                              <p:cond delay="75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grpId="0" nodeType="clickEffect">
                                  <p:stCondLst>
                                    <p:cond delay="250"/>
                                  </p:stCondLst>
                                  <p:childTnLst>
                                    <p:set>
                                      <p:cBhvr>
                                        <p:cTn id="60" dur="1" fill="hold">
                                          <p:stCondLst>
                                            <p:cond delay="0"/>
                                          </p:stCondLst>
                                        </p:cTn>
                                        <p:tgtEl>
                                          <p:spTgt spid="24">
                                            <p:txEl>
                                              <p:pRg st="0" end="0"/>
                                            </p:txEl>
                                          </p:spTgt>
                                        </p:tgtEl>
                                        <p:attrNameLst>
                                          <p:attrName>style.visibility</p:attrName>
                                        </p:attrNameLst>
                                      </p:cBhvr>
                                      <p:to>
                                        <p:strVal val="visible"/>
                                      </p:to>
                                    </p:set>
                                    <p:animEffect transition="in" filter="fade">
                                      <p:cBhvr>
                                        <p:cTn id="61" dur="500"/>
                                        <p:tgtEl>
                                          <p:spTgt spid="24">
                                            <p:txEl>
                                              <p:pRg st="0" end="0"/>
                                            </p:txEl>
                                          </p:spTgt>
                                        </p:tgtEl>
                                      </p:cBhvr>
                                    </p:animEffect>
                                    <p:anim calcmode="lin" valueType="num">
                                      <p:cBhvr>
                                        <p:cTn id="62"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63" dur="5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par>
                          <p:cTn id="64" fill="hold">
                            <p:stCondLst>
                              <p:cond delay="750"/>
                            </p:stCondLst>
                            <p:childTnLst>
                              <p:par>
                                <p:cTn id="65" presetID="47" presetClass="entr" presetSubtype="0" fill="hold" grpId="0" nodeType="after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fade">
                                      <p:cBhvr>
                                        <p:cTn id="67" dur="500"/>
                                        <p:tgtEl>
                                          <p:spTgt spid="2"/>
                                        </p:tgtEl>
                                      </p:cBhvr>
                                    </p:animEffect>
                                    <p:anim calcmode="lin" valueType="num">
                                      <p:cBhvr>
                                        <p:cTn id="68" dur="500" fill="hold"/>
                                        <p:tgtEl>
                                          <p:spTgt spid="2"/>
                                        </p:tgtEl>
                                        <p:attrNameLst>
                                          <p:attrName>ppt_x</p:attrName>
                                        </p:attrNameLst>
                                      </p:cBhvr>
                                      <p:tavLst>
                                        <p:tav tm="0">
                                          <p:val>
                                            <p:strVal val="#ppt_x"/>
                                          </p:val>
                                        </p:tav>
                                        <p:tav tm="100000">
                                          <p:val>
                                            <p:strVal val="#ppt_x"/>
                                          </p:val>
                                        </p:tav>
                                      </p:tavLst>
                                    </p:anim>
                                    <p:anim calcmode="lin" valueType="num">
                                      <p:cBhvr>
                                        <p:cTn id="69" dur="500" fill="hold"/>
                                        <p:tgtEl>
                                          <p:spTgt spid="2"/>
                                        </p:tgtEl>
                                        <p:attrNameLst>
                                          <p:attrName>ppt_y</p:attrName>
                                        </p:attrNameLst>
                                      </p:cBhvr>
                                      <p:tavLst>
                                        <p:tav tm="0">
                                          <p:val>
                                            <p:strVal val="#ppt_y-.1"/>
                                          </p:val>
                                        </p:tav>
                                        <p:tav tm="100000">
                                          <p:val>
                                            <p:strVal val="#ppt_y"/>
                                          </p:val>
                                        </p:tav>
                                      </p:tavLst>
                                    </p:anim>
                                  </p:childTnLst>
                                </p:cTn>
                              </p:par>
                            </p:childTnLst>
                          </p:cTn>
                        </p:par>
                        <p:par>
                          <p:cTn id="70" fill="hold">
                            <p:stCondLst>
                              <p:cond delay="1250"/>
                            </p:stCondLst>
                            <p:childTnLst>
                              <p:par>
                                <p:cTn id="71" presetID="47" presetClass="entr" presetSubtype="0"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500"/>
                                        <p:tgtEl>
                                          <p:spTgt spid="17"/>
                                        </p:tgtEl>
                                      </p:cBhvr>
                                    </p:animEffect>
                                    <p:anim calcmode="lin" valueType="num">
                                      <p:cBhvr>
                                        <p:cTn id="74" dur="500" fill="hold"/>
                                        <p:tgtEl>
                                          <p:spTgt spid="17"/>
                                        </p:tgtEl>
                                        <p:attrNameLst>
                                          <p:attrName>ppt_x</p:attrName>
                                        </p:attrNameLst>
                                      </p:cBhvr>
                                      <p:tavLst>
                                        <p:tav tm="0">
                                          <p:val>
                                            <p:strVal val="#ppt_x"/>
                                          </p:val>
                                        </p:tav>
                                        <p:tav tm="100000">
                                          <p:val>
                                            <p:strVal val="#ppt_x"/>
                                          </p:val>
                                        </p:tav>
                                      </p:tavLst>
                                    </p:anim>
                                    <p:anim calcmode="lin" valueType="num">
                                      <p:cBhvr>
                                        <p:cTn id="75"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build="p"/>
      <p:bldP spid="8" grpId="0" animBg="1"/>
      <p:bldP spid="12" grpId="0" animBg="1"/>
      <p:bldP spid="20" grpId="0" animBg="1"/>
      <p:bldP spid="23" grpId="0" build="p"/>
      <p:bldP spid="24" grpId="0" build="p"/>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1DD991-D88C-4637-BAE7-54352BA26138}"/>
              </a:ext>
            </a:extLst>
          </p:cNvPr>
          <p:cNvSpPr txBox="1"/>
          <p:nvPr/>
        </p:nvSpPr>
        <p:spPr>
          <a:xfrm>
            <a:off x="200025" y="229067"/>
            <a:ext cx="11820525" cy="584775"/>
          </a:xfrm>
          <a:prstGeom prst="rect">
            <a:avLst/>
          </a:prstGeom>
          <a:noFill/>
        </p:spPr>
        <p:txBody>
          <a:bodyPr wrap="square" rtlCol="0">
            <a:spAutoFit/>
          </a:bodyPr>
          <a:lstStyle/>
          <a:p>
            <a:pPr algn="ctr"/>
            <a:r>
              <a:rPr lang="en-US" sz="3200" b="1" dirty="0">
                <a:latin typeface="Montserrat" panose="00000300000000000000" pitchFamily="2" charset="0"/>
              </a:rPr>
              <a:t>HARMFUL INDOOR AIR POLLUTANTS ON WELL-BEING</a:t>
            </a:r>
            <a:endParaRPr lang="id-ID" sz="3200" b="1" dirty="0">
              <a:latin typeface="Montserrat" panose="00000300000000000000" pitchFamily="2" charset="0"/>
            </a:endParaRPr>
          </a:p>
        </p:txBody>
      </p:sp>
      <p:sp>
        <p:nvSpPr>
          <p:cNvPr id="3" name="TextBox 2">
            <a:extLst>
              <a:ext uri="{FF2B5EF4-FFF2-40B4-BE49-F238E27FC236}">
                <a16:creationId xmlns:a16="http://schemas.microsoft.com/office/drawing/2014/main" id="{6A187D4E-5024-43CA-AB61-B41A9E7AC6CE}"/>
              </a:ext>
            </a:extLst>
          </p:cNvPr>
          <p:cNvSpPr txBox="1"/>
          <p:nvPr/>
        </p:nvSpPr>
        <p:spPr>
          <a:xfrm>
            <a:off x="200025" y="1059925"/>
            <a:ext cx="6236873" cy="400110"/>
          </a:xfrm>
          <a:prstGeom prst="rect">
            <a:avLst/>
          </a:prstGeom>
          <a:solidFill>
            <a:srgbClr val="CBD5DA"/>
          </a:solidFill>
          <a:ln>
            <a:no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2000" b="1">
                <a:solidFill>
                  <a:schemeClr val="bg1"/>
                </a:solidFill>
                <a:latin typeface="Montserrat" panose="00000300000000000000" pitchFamily="2" charset="0"/>
              </a:defRPr>
            </a:lvl1pPr>
          </a:lstStyle>
          <a:p>
            <a:pPr algn="ctr"/>
            <a:r>
              <a:rPr lang="en-US" dirty="0">
                <a:solidFill>
                  <a:srgbClr val="1A1A1A"/>
                </a:solidFill>
              </a:rPr>
              <a:t>BIOLOGICAL CONTAMINANTS</a:t>
            </a:r>
            <a:endParaRPr lang="id-ID" dirty="0">
              <a:solidFill>
                <a:srgbClr val="1A1A1A"/>
              </a:solidFill>
            </a:endParaRPr>
          </a:p>
        </p:txBody>
      </p:sp>
      <p:sp>
        <p:nvSpPr>
          <p:cNvPr id="8" name="TextBox 7">
            <a:extLst>
              <a:ext uri="{FF2B5EF4-FFF2-40B4-BE49-F238E27FC236}">
                <a16:creationId xmlns:a16="http://schemas.microsoft.com/office/drawing/2014/main" id="{21304D00-1DDC-44DA-B631-DD4616F54415}"/>
              </a:ext>
            </a:extLst>
          </p:cNvPr>
          <p:cNvSpPr txBox="1"/>
          <p:nvPr/>
        </p:nvSpPr>
        <p:spPr>
          <a:xfrm>
            <a:off x="6656873" y="1068640"/>
            <a:ext cx="5362577" cy="400110"/>
          </a:xfrm>
          <a:prstGeom prst="rect">
            <a:avLst/>
          </a:prstGeom>
          <a:solidFill>
            <a:srgbClr val="CBD5DA"/>
          </a:solidFill>
          <a:ln>
            <a:no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lgn="ctr">
              <a:defRPr sz="1600" b="1">
                <a:solidFill>
                  <a:srgbClr val="1A1A1A"/>
                </a:solidFill>
                <a:latin typeface="Montserrat" panose="00000300000000000000" pitchFamily="2" charset="0"/>
              </a:defRPr>
            </a:lvl1pPr>
          </a:lstStyle>
          <a:p>
            <a:r>
              <a:rPr lang="en-US" sz="2000" dirty="0"/>
              <a:t>CHEMICAL POLLUTANTS</a:t>
            </a:r>
            <a:endParaRPr lang="id-ID" sz="2000" dirty="0"/>
          </a:p>
        </p:txBody>
      </p:sp>
      <p:sp>
        <p:nvSpPr>
          <p:cNvPr id="23" name="Rectangle 22">
            <a:extLst>
              <a:ext uri="{FF2B5EF4-FFF2-40B4-BE49-F238E27FC236}">
                <a16:creationId xmlns:a16="http://schemas.microsoft.com/office/drawing/2014/main" id="{947D4872-18BA-0138-D15E-B9E35EFCFBE3}"/>
              </a:ext>
            </a:extLst>
          </p:cNvPr>
          <p:cNvSpPr/>
          <p:nvPr/>
        </p:nvSpPr>
        <p:spPr>
          <a:xfrm>
            <a:off x="6656873" y="1661992"/>
            <a:ext cx="5362577" cy="5012141"/>
          </a:xfrm>
          <a:prstGeom prst="rect">
            <a:avLst/>
          </a:prstGeom>
          <a:solidFill>
            <a:srgbClr val="F0F4F8"/>
          </a:solidFill>
          <a:ln w="28575">
            <a:solidFill>
              <a:srgbClr val="FFFFFF"/>
            </a:solid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nSpc>
                <a:spcPct val="150000"/>
              </a:lnSpc>
            </a:pPr>
            <a:r>
              <a:rPr lang="en-US" sz="1400" b="1" dirty="0">
                <a:solidFill>
                  <a:srgbClr val="800000"/>
                </a:solidFill>
                <a:latin typeface="Aptos" panose="020B0004020202020204" pitchFamily="34" charset="0"/>
              </a:rPr>
              <a:t>Formaldehyde</a:t>
            </a:r>
          </a:p>
          <a:p>
            <a:pPr>
              <a:lnSpc>
                <a:spcPct val="150000"/>
              </a:lnSpc>
            </a:pPr>
            <a:r>
              <a:rPr lang="en-US" sz="1100" b="1" dirty="0">
                <a:solidFill>
                  <a:srgbClr val="C00000"/>
                </a:solidFill>
                <a:latin typeface="Aptos" panose="020B0004020202020204" pitchFamily="34" charset="0"/>
              </a:rPr>
              <a:t>Sources: </a:t>
            </a:r>
            <a:r>
              <a:rPr lang="en-US" sz="1100" dirty="0">
                <a:latin typeface="Aptos" panose="020B0004020202020204" pitchFamily="34" charset="0"/>
              </a:rPr>
              <a:t>Pressed wood products, furniture, insulation, permanent-press fabrics.</a:t>
            </a:r>
          </a:p>
          <a:p>
            <a:pPr>
              <a:lnSpc>
                <a:spcPct val="150000"/>
              </a:lnSpc>
            </a:pPr>
            <a:r>
              <a:rPr lang="en-US" sz="1100" b="1" dirty="0">
                <a:solidFill>
                  <a:srgbClr val="C00000"/>
                </a:solidFill>
                <a:latin typeface="Aptos" panose="020B0004020202020204" pitchFamily="34" charset="0"/>
              </a:rPr>
              <a:t>Short-Term Impact: </a:t>
            </a:r>
            <a:r>
              <a:rPr lang="en-US" sz="1100" dirty="0">
                <a:latin typeface="Aptos" panose="020B0004020202020204" pitchFamily="34" charset="0"/>
              </a:rPr>
              <a:t>Irritation of eyes, nose, and </a:t>
            </a:r>
            <a:r>
              <a:rPr lang="en-US" sz="1100" dirty="0">
                <a:solidFill>
                  <a:srgbClr val="1A1A1A"/>
                </a:solidFill>
                <a:latin typeface="Aptos" panose="020B0004020202020204" pitchFamily="34" charset="0"/>
              </a:rPr>
              <a:t>throat; headaches; nausea</a:t>
            </a:r>
            <a:r>
              <a:rPr lang="en-US" sz="1100" dirty="0">
                <a:latin typeface="Aptos" panose="020B0004020202020204" pitchFamily="34" charset="0"/>
              </a:rPr>
              <a:t>.</a:t>
            </a:r>
          </a:p>
          <a:p>
            <a:pPr>
              <a:lnSpc>
                <a:spcPct val="150000"/>
              </a:lnSpc>
            </a:pPr>
            <a:r>
              <a:rPr lang="en-US" sz="1100" b="1" dirty="0">
                <a:solidFill>
                  <a:srgbClr val="C00000"/>
                </a:solidFill>
                <a:latin typeface="Aptos" panose="020B0004020202020204" pitchFamily="34" charset="0"/>
              </a:rPr>
              <a:t>Long-Term Impact: </a:t>
            </a:r>
            <a:r>
              <a:rPr lang="en-US" sz="1100" dirty="0">
                <a:latin typeface="Aptos" panose="020B0004020202020204" pitchFamily="34" charset="0"/>
              </a:rPr>
              <a:t>Known human carcinogen; potential to exacerbate asthma.</a:t>
            </a:r>
          </a:p>
          <a:p>
            <a:pPr>
              <a:lnSpc>
                <a:spcPct val="150000"/>
              </a:lnSpc>
            </a:pPr>
            <a:endParaRPr lang="en-US" sz="1100" dirty="0">
              <a:latin typeface="Aptos" panose="020B0004020202020204" pitchFamily="34" charset="0"/>
            </a:endParaRPr>
          </a:p>
          <a:p>
            <a:pPr>
              <a:lnSpc>
                <a:spcPct val="150000"/>
              </a:lnSpc>
            </a:pPr>
            <a:r>
              <a:rPr lang="en-US" sz="1400" b="1" dirty="0">
                <a:solidFill>
                  <a:srgbClr val="800000"/>
                </a:solidFill>
                <a:latin typeface="Aptos" panose="020B0004020202020204" pitchFamily="34" charset="0"/>
              </a:rPr>
              <a:t>Toluene</a:t>
            </a:r>
          </a:p>
          <a:p>
            <a:pPr>
              <a:lnSpc>
                <a:spcPct val="150000"/>
              </a:lnSpc>
            </a:pPr>
            <a:r>
              <a:rPr lang="en-US" sz="1100" b="1" dirty="0">
                <a:solidFill>
                  <a:srgbClr val="C00000"/>
                </a:solidFill>
                <a:latin typeface="Aptos" panose="020B0004020202020204" pitchFamily="34" charset="0"/>
              </a:rPr>
              <a:t>Sources: </a:t>
            </a:r>
            <a:r>
              <a:rPr lang="en-US" sz="1100" dirty="0">
                <a:latin typeface="Aptos" panose="020B0004020202020204" pitchFamily="34" charset="0"/>
              </a:rPr>
              <a:t>Paint thinners, nail polish, adhesives, and some cleaning agents.</a:t>
            </a:r>
          </a:p>
          <a:p>
            <a:pPr>
              <a:lnSpc>
                <a:spcPct val="150000"/>
              </a:lnSpc>
            </a:pPr>
            <a:r>
              <a:rPr lang="en-US" sz="1100" b="1" dirty="0">
                <a:solidFill>
                  <a:srgbClr val="C00000"/>
                </a:solidFill>
                <a:latin typeface="Aptos" panose="020B0004020202020204" pitchFamily="34" charset="0"/>
              </a:rPr>
              <a:t>Short-Term Impact: </a:t>
            </a:r>
            <a:r>
              <a:rPr lang="en-US" sz="1100" dirty="0">
                <a:latin typeface="Aptos" panose="020B0004020202020204" pitchFamily="34" charset="0"/>
              </a:rPr>
              <a:t>Dizziness, headaches, irritation of the eyes and respiratory.</a:t>
            </a:r>
          </a:p>
          <a:p>
            <a:pPr>
              <a:lnSpc>
                <a:spcPct val="150000"/>
              </a:lnSpc>
            </a:pPr>
            <a:r>
              <a:rPr lang="en-US" sz="1100" b="1" dirty="0">
                <a:solidFill>
                  <a:srgbClr val="C00000"/>
                </a:solidFill>
                <a:latin typeface="Aptos" panose="020B0004020202020204" pitchFamily="34" charset="0"/>
              </a:rPr>
              <a:t>Long-Term Impact: </a:t>
            </a:r>
            <a:r>
              <a:rPr lang="en-US" sz="1100" dirty="0">
                <a:latin typeface="Aptos" panose="020B0004020202020204" pitchFamily="34" charset="0"/>
              </a:rPr>
              <a:t>Central nervous system effects (fatigue, difficulty concentrating), potential kidney and liver damage with prolonged exposure.</a:t>
            </a:r>
          </a:p>
          <a:p>
            <a:pPr>
              <a:lnSpc>
                <a:spcPct val="150000"/>
              </a:lnSpc>
            </a:pPr>
            <a:endParaRPr lang="en-US" sz="1100" dirty="0">
              <a:latin typeface="Aptos" panose="020B0004020202020204" pitchFamily="34" charset="0"/>
            </a:endParaRPr>
          </a:p>
          <a:p>
            <a:pPr>
              <a:lnSpc>
                <a:spcPct val="150000"/>
              </a:lnSpc>
            </a:pPr>
            <a:r>
              <a:rPr lang="en-US" sz="1400" b="1" dirty="0">
                <a:solidFill>
                  <a:srgbClr val="800000"/>
                </a:solidFill>
                <a:latin typeface="Aptos" panose="020B0004020202020204" pitchFamily="34" charset="0"/>
              </a:rPr>
              <a:t>Benzene</a:t>
            </a:r>
          </a:p>
          <a:p>
            <a:pPr>
              <a:lnSpc>
                <a:spcPct val="150000"/>
              </a:lnSpc>
            </a:pPr>
            <a:r>
              <a:rPr lang="en-US" sz="1100" b="1" dirty="0">
                <a:solidFill>
                  <a:srgbClr val="C00000"/>
                </a:solidFill>
                <a:latin typeface="Aptos" panose="020B0004020202020204" pitchFamily="34" charset="0"/>
              </a:rPr>
              <a:t>Sources: </a:t>
            </a:r>
            <a:r>
              <a:rPr lang="en-US" sz="1100" dirty="0">
                <a:latin typeface="Aptos" panose="020B0004020202020204" pitchFamily="34" charset="0"/>
              </a:rPr>
              <a:t>Tobacco smoke, vehicle exhaust, stored fuels, certain household products.</a:t>
            </a:r>
          </a:p>
          <a:p>
            <a:pPr>
              <a:lnSpc>
                <a:spcPct val="150000"/>
              </a:lnSpc>
            </a:pPr>
            <a:r>
              <a:rPr lang="en-US" sz="1100" b="1" dirty="0">
                <a:solidFill>
                  <a:srgbClr val="C00000"/>
                </a:solidFill>
                <a:latin typeface="Aptos" panose="020B0004020202020204" pitchFamily="34" charset="0"/>
              </a:rPr>
              <a:t>Short-Term Impact: </a:t>
            </a:r>
            <a:r>
              <a:rPr lang="en-US" sz="1100" dirty="0">
                <a:latin typeface="Aptos" panose="020B0004020202020204" pitchFamily="34" charset="0"/>
              </a:rPr>
              <a:t>Drowsiness, dizziness, increased heart rate; eye, skin, and lung irritation.</a:t>
            </a:r>
          </a:p>
          <a:p>
            <a:pPr>
              <a:lnSpc>
                <a:spcPct val="150000"/>
              </a:lnSpc>
            </a:pPr>
            <a:r>
              <a:rPr lang="en-US" sz="1100" b="1" dirty="0">
                <a:solidFill>
                  <a:srgbClr val="C00000"/>
                </a:solidFill>
                <a:latin typeface="Aptos" panose="020B0004020202020204" pitchFamily="34" charset="0"/>
              </a:rPr>
              <a:t>Long-Term Impact: </a:t>
            </a:r>
            <a:r>
              <a:rPr lang="en-US" sz="1100" dirty="0">
                <a:latin typeface="Aptos" panose="020B0004020202020204" pitchFamily="34" charset="0"/>
              </a:rPr>
              <a:t>Known carcinogen; linked to leukemia and other blood disorders.</a:t>
            </a:r>
          </a:p>
          <a:p>
            <a:pPr>
              <a:lnSpc>
                <a:spcPct val="150000"/>
              </a:lnSpc>
            </a:pPr>
            <a:endParaRPr lang="en-US" sz="1100" dirty="0">
              <a:latin typeface="Aptos" panose="020B0004020202020204" pitchFamily="34" charset="0"/>
            </a:endParaRPr>
          </a:p>
          <a:p>
            <a:pPr>
              <a:lnSpc>
                <a:spcPct val="150000"/>
              </a:lnSpc>
            </a:pPr>
            <a:r>
              <a:rPr lang="en-US" sz="900" b="1" dirty="0">
                <a:solidFill>
                  <a:srgbClr val="800000"/>
                </a:solidFill>
                <a:latin typeface="Aptos" panose="020B0004020202020204" pitchFamily="34" charset="0"/>
              </a:rPr>
              <a:t>* Other Harmful VOC’s</a:t>
            </a:r>
          </a:p>
          <a:p>
            <a:pPr>
              <a:lnSpc>
                <a:spcPct val="150000"/>
              </a:lnSpc>
            </a:pPr>
            <a:r>
              <a:rPr lang="en-US" sz="900" dirty="0">
                <a:latin typeface="Aptos" panose="020B0004020202020204" pitchFamily="34" charset="0"/>
              </a:rPr>
              <a:t>Xylene; Methylene Chloride (Dichloromethane); Perchloroethylene (PERC); Acetone; 2-Butoxyethanol</a:t>
            </a:r>
            <a:endParaRPr lang="id-ID" sz="900" dirty="0">
              <a:latin typeface="Aptos" panose="020B0004020202020204" pitchFamily="34" charset="0"/>
            </a:endParaRPr>
          </a:p>
        </p:txBody>
      </p:sp>
      <p:sp>
        <p:nvSpPr>
          <p:cNvPr id="5" name="Rectangle 4">
            <a:extLst>
              <a:ext uri="{FF2B5EF4-FFF2-40B4-BE49-F238E27FC236}">
                <a16:creationId xmlns:a16="http://schemas.microsoft.com/office/drawing/2014/main" id="{3ECAF950-D652-4E6D-BC45-73E2ACA63DEB}"/>
              </a:ext>
            </a:extLst>
          </p:cNvPr>
          <p:cNvSpPr/>
          <p:nvPr/>
        </p:nvSpPr>
        <p:spPr>
          <a:xfrm>
            <a:off x="161905" y="1645580"/>
            <a:ext cx="6274994" cy="5029200"/>
          </a:xfrm>
          <a:prstGeom prst="rect">
            <a:avLst/>
          </a:prstGeom>
          <a:solidFill>
            <a:srgbClr val="F0F4F8"/>
          </a:solidFill>
          <a:ln>
            <a:no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nSpc>
                <a:spcPct val="150000"/>
              </a:lnSpc>
            </a:pPr>
            <a:r>
              <a:rPr lang="en-US" sz="1400" b="1" dirty="0">
                <a:solidFill>
                  <a:srgbClr val="800000"/>
                </a:solidFill>
                <a:latin typeface="Aptos" panose="020B0004020202020204" pitchFamily="34" charset="0"/>
              </a:rPr>
              <a:t>Viruses</a:t>
            </a:r>
          </a:p>
          <a:p>
            <a:pPr>
              <a:lnSpc>
                <a:spcPct val="150000"/>
              </a:lnSpc>
            </a:pPr>
            <a:r>
              <a:rPr lang="en-US" sz="1100" b="1" dirty="0">
                <a:solidFill>
                  <a:srgbClr val="C00000"/>
                </a:solidFill>
                <a:latin typeface="Aptos" panose="020B0004020202020204" pitchFamily="34" charset="0"/>
              </a:rPr>
              <a:t>Short-Term Impact: </a:t>
            </a:r>
            <a:r>
              <a:rPr lang="en-US" sz="1100" dirty="0">
                <a:latin typeface="Aptos" panose="020B0004020202020204" pitchFamily="34" charset="0"/>
              </a:rPr>
              <a:t>may lead to acute respiratory infections (e.g., colds, flu), fever, and general malaise.</a:t>
            </a:r>
          </a:p>
          <a:p>
            <a:pPr>
              <a:lnSpc>
                <a:spcPct val="150000"/>
              </a:lnSpc>
            </a:pPr>
            <a:r>
              <a:rPr lang="en-US" sz="1100" b="1" dirty="0">
                <a:solidFill>
                  <a:srgbClr val="C00000"/>
                </a:solidFill>
                <a:latin typeface="Aptos" panose="020B0004020202020204" pitchFamily="34" charset="0"/>
              </a:rPr>
              <a:t>Long-Term Impact: </a:t>
            </a:r>
            <a:r>
              <a:rPr lang="en-US" sz="1100" dirty="0">
                <a:latin typeface="Aptos" panose="020B0004020202020204" pitchFamily="34" charset="0"/>
              </a:rPr>
              <a:t>Repeated exposure to airborne viruses may exacerbate chronic respiratory conditions and compromise immune response over time. </a:t>
            </a:r>
          </a:p>
          <a:p>
            <a:pPr>
              <a:lnSpc>
                <a:spcPct val="150000"/>
              </a:lnSpc>
            </a:pPr>
            <a:endParaRPr lang="en-US" sz="1100" dirty="0">
              <a:latin typeface="Aptos" panose="020B0004020202020204" pitchFamily="34" charset="0"/>
            </a:endParaRPr>
          </a:p>
          <a:p>
            <a:pPr>
              <a:lnSpc>
                <a:spcPct val="150000"/>
              </a:lnSpc>
            </a:pPr>
            <a:r>
              <a:rPr lang="en-US" sz="1400" b="1" dirty="0">
                <a:solidFill>
                  <a:srgbClr val="800000"/>
                </a:solidFill>
                <a:latin typeface="Aptos" panose="020B0004020202020204" pitchFamily="34" charset="0"/>
              </a:rPr>
              <a:t>Bacteria</a:t>
            </a:r>
          </a:p>
          <a:p>
            <a:pPr>
              <a:lnSpc>
                <a:spcPct val="150000"/>
              </a:lnSpc>
            </a:pPr>
            <a:r>
              <a:rPr lang="en-US" sz="1100" b="1" dirty="0">
                <a:solidFill>
                  <a:srgbClr val="C00000"/>
                </a:solidFill>
                <a:latin typeface="Aptos" panose="020B0004020202020204" pitchFamily="34" charset="0"/>
              </a:rPr>
              <a:t>Short-Term Impact: </a:t>
            </a:r>
            <a:r>
              <a:rPr lang="en-US" sz="1100" dirty="0">
                <a:latin typeface="Aptos" panose="020B0004020202020204" pitchFamily="34" charset="0"/>
              </a:rPr>
              <a:t>Bacterial pathogens may cause respiratory tract infections, triggering coughs and fevers.</a:t>
            </a:r>
          </a:p>
          <a:p>
            <a:pPr>
              <a:lnSpc>
                <a:spcPct val="150000"/>
              </a:lnSpc>
            </a:pPr>
            <a:r>
              <a:rPr lang="en-US" sz="1100" b="1" dirty="0">
                <a:solidFill>
                  <a:srgbClr val="C00000"/>
                </a:solidFill>
                <a:latin typeface="Aptos" panose="020B0004020202020204" pitchFamily="34" charset="0"/>
              </a:rPr>
              <a:t>Long-Term Impact: </a:t>
            </a:r>
            <a:r>
              <a:rPr lang="en-US" sz="1100" dirty="0">
                <a:latin typeface="Aptos" panose="020B0004020202020204" pitchFamily="34" charset="0"/>
              </a:rPr>
              <a:t>Ongoing exposure increases the risk of more serious infections, particularly in immunocompromised individuals, and may heighten antibiotic resistance issues.</a:t>
            </a:r>
          </a:p>
          <a:p>
            <a:pPr>
              <a:lnSpc>
                <a:spcPct val="150000"/>
              </a:lnSpc>
            </a:pPr>
            <a:endParaRPr lang="en-US" sz="1100" dirty="0">
              <a:latin typeface="Aptos" panose="020B0004020202020204" pitchFamily="34" charset="0"/>
            </a:endParaRPr>
          </a:p>
          <a:p>
            <a:pPr>
              <a:lnSpc>
                <a:spcPct val="150000"/>
              </a:lnSpc>
            </a:pPr>
            <a:r>
              <a:rPr lang="en-US" sz="1400" b="1" dirty="0">
                <a:solidFill>
                  <a:srgbClr val="800000"/>
                </a:solidFill>
                <a:latin typeface="Aptos" panose="020B0004020202020204" pitchFamily="34" charset="0"/>
              </a:rPr>
              <a:t>Mold &amp; Fungal Spores, Allergens</a:t>
            </a:r>
          </a:p>
          <a:p>
            <a:pPr>
              <a:lnSpc>
                <a:spcPct val="150000"/>
              </a:lnSpc>
            </a:pPr>
            <a:r>
              <a:rPr lang="en-US" sz="1100" b="1" dirty="0">
                <a:solidFill>
                  <a:srgbClr val="C00000"/>
                </a:solidFill>
                <a:latin typeface="Aptos" panose="020B0004020202020204" pitchFamily="34" charset="0"/>
              </a:rPr>
              <a:t>Short-Term Impact: </a:t>
            </a:r>
            <a:r>
              <a:rPr lang="en-US" sz="1100" dirty="0">
                <a:latin typeface="Aptos" panose="020B0004020202020204" pitchFamily="34" charset="0"/>
              </a:rPr>
              <a:t>Irritation of eyes, nose, throat; allergic reactions such as sneezing and coughing.</a:t>
            </a:r>
          </a:p>
          <a:p>
            <a:pPr>
              <a:lnSpc>
                <a:spcPct val="150000"/>
              </a:lnSpc>
            </a:pPr>
            <a:r>
              <a:rPr lang="en-US" sz="1100" b="1" dirty="0">
                <a:solidFill>
                  <a:srgbClr val="C00000"/>
                </a:solidFill>
                <a:latin typeface="Aptos" panose="020B0004020202020204" pitchFamily="34" charset="0"/>
              </a:rPr>
              <a:t>Long-Term Impact: </a:t>
            </a:r>
            <a:r>
              <a:rPr lang="en-US" sz="1100" dirty="0">
                <a:latin typeface="Aptos" panose="020B0004020202020204" pitchFamily="34" charset="0"/>
              </a:rPr>
              <a:t>Chronic exposure may lead to or worsen asthma, other pulmonary disorders, and systemic health problems if toxic molds (e.g., black mold) are present. In some cases, repeated exposure may lead to new sensitivities or more severe allergic conditions.</a:t>
            </a:r>
          </a:p>
        </p:txBody>
      </p:sp>
      <p:cxnSp>
        <p:nvCxnSpPr>
          <p:cNvPr id="9" name="Straight Connector 8">
            <a:extLst>
              <a:ext uri="{FF2B5EF4-FFF2-40B4-BE49-F238E27FC236}">
                <a16:creationId xmlns:a16="http://schemas.microsoft.com/office/drawing/2014/main" id="{B0B6CA4E-5CEC-9083-A490-FCF24BBB413A}"/>
              </a:ext>
            </a:extLst>
          </p:cNvPr>
          <p:cNvCxnSpPr>
            <a:cxnSpLocks/>
          </p:cNvCxnSpPr>
          <p:nvPr/>
        </p:nvCxnSpPr>
        <p:spPr>
          <a:xfrm>
            <a:off x="266787" y="1983060"/>
            <a:ext cx="2762321" cy="0"/>
          </a:xfrm>
          <a:prstGeom prst="line">
            <a:avLst/>
          </a:prstGeom>
          <a:solidFill>
            <a:srgbClr val="F0F4F8"/>
          </a:solidFill>
          <a:ln w="3175">
            <a:solidFill>
              <a:schemeClr val="dk1">
                <a:alpha val="67000"/>
              </a:schemeClr>
            </a:solidFill>
          </a:ln>
          <a:effectLst/>
          <a:scene3d>
            <a:camera prst="orthographicFront">
              <a:rot lat="0" lon="0" rev="0"/>
            </a:camera>
            <a:lightRig rig="brightRoom" dir="t">
              <a:rot lat="0" lon="0" rev="600000"/>
            </a:lightRig>
          </a:scene3d>
          <a:sp3d prstMaterial="metal">
            <a:bevelT w="38100" h="57150" prst="angle"/>
          </a:sp3d>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DA826C00-6183-ECCE-0F4A-904982D78C5D}"/>
              </a:ext>
            </a:extLst>
          </p:cNvPr>
          <p:cNvCxnSpPr>
            <a:cxnSpLocks/>
          </p:cNvCxnSpPr>
          <p:nvPr/>
        </p:nvCxnSpPr>
        <p:spPr>
          <a:xfrm>
            <a:off x="266787" y="3573935"/>
            <a:ext cx="2762321" cy="0"/>
          </a:xfrm>
          <a:prstGeom prst="line">
            <a:avLst/>
          </a:prstGeom>
          <a:solidFill>
            <a:srgbClr val="F0F4F8"/>
          </a:solidFill>
          <a:ln w="3175">
            <a:solidFill>
              <a:schemeClr val="dk1">
                <a:alpha val="67000"/>
              </a:schemeClr>
            </a:solidFill>
          </a:ln>
          <a:effectLst/>
          <a:scene3d>
            <a:camera prst="orthographicFront">
              <a:rot lat="0" lon="0" rev="0"/>
            </a:camera>
            <a:lightRig rig="brightRoom" dir="t">
              <a:rot lat="0" lon="0" rev="600000"/>
            </a:lightRig>
          </a:scene3d>
          <a:sp3d prstMaterial="metal">
            <a:bevelT w="38100" h="57150" prst="angle"/>
          </a:sp3d>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FF67CCE1-E571-D472-5E5F-88C375D0BB3F}"/>
              </a:ext>
            </a:extLst>
          </p:cNvPr>
          <p:cNvCxnSpPr>
            <a:cxnSpLocks/>
          </p:cNvCxnSpPr>
          <p:nvPr/>
        </p:nvCxnSpPr>
        <p:spPr>
          <a:xfrm>
            <a:off x="266787" y="5164810"/>
            <a:ext cx="2762321" cy="0"/>
          </a:xfrm>
          <a:prstGeom prst="line">
            <a:avLst/>
          </a:prstGeom>
          <a:solidFill>
            <a:srgbClr val="F0F4F8"/>
          </a:solidFill>
          <a:ln w="3175">
            <a:solidFill>
              <a:schemeClr val="dk1">
                <a:alpha val="67000"/>
              </a:schemeClr>
            </a:solidFill>
          </a:ln>
          <a:effectLst/>
          <a:scene3d>
            <a:camera prst="orthographicFront">
              <a:rot lat="0" lon="0" rev="0"/>
            </a:camera>
            <a:lightRig rig="brightRoom" dir="t">
              <a:rot lat="0" lon="0" rev="600000"/>
            </a:lightRig>
          </a:scene3d>
          <a:sp3d prstMaterial="metal">
            <a:bevelT w="38100" h="57150" prst="angle"/>
          </a:sp3d>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79CB973-7918-ACF0-EF3C-5D8424D2CB3F}"/>
              </a:ext>
            </a:extLst>
          </p:cNvPr>
          <p:cNvCxnSpPr>
            <a:cxnSpLocks/>
          </p:cNvCxnSpPr>
          <p:nvPr/>
        </p:nvCxnSpPr>
        <p:spPr>
          <a:xfrm>
            <a:off x="6754312" y="2001750"/>
            <a:ext cx="2762321" cy="0"/>
          </a:xfrm>
          <a:prstGeom prst="line">
            <a:avLst/>
          </a:prstGeom>
          <a:solidFill>
            <a:srgbClr val="F0F4F8"/>
          </a:solidFill>
          <a:ln w="3175">
            <a:solidFill>
              <a:schemeClr val="dk1">
                <a:alpha val="67000"/>
              </a:schemeClr>
            </a:solidFill>
          </a:ln>
          <a:effectLst/>
          <a:scene3d>
            <a:camera prst="orthographicFront">
              <a:rot lat="0" lon="0" rev="0"/>
            </a:camera>
            <a:lightRig rig="brightRoom" dir="t">
              <a:rot lat="0" lon="0" rev="600000"/>
            </a:lightRig>
          </a:scene3d>
          <a:sp3d prstMaterial="metal">
            <a:bevelT w="38100" h="57150" prst="angle"/>
          </a:sp3d>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B24C8604-DC6D-06C6-6569-797B9F1170F6}"/>
              </a:ext>
            </a:extLst>
          </p:cNvPr>
          <p:cNvCxnSpPr>
            <a:cxnSpLocks/>
          </p:cNvCxnSpPr>
          <p:nvPr/>
        </p:nvCxnSpPr>
        <p:spPr>
          <a:xfrm>
            <a:off x="6754312" y="3325725"/>
            <a:ext cx="2762321" cy="0"/>
          </a:xfrm>
          <a:prstGeom prst="line">
            <a:avLst/>
          </a:prstGeom>
          <a:solidFill>
            <a:srgbClr val="F0F4F8"/>
          </a:solidFill>
          <a:ln w="3175">
            <a:solidFill>
              <a:schemeClr val="dk1">
                <a:alpha val="67000"/>
              </a:schemeClr>
            </a:solidFill>
          </a:ln>
          <a:effectLst/>
          <a:scene3d>
            <a:camera prst="orthographicFront">
              <a:rot lat="0" lon="0" rev="0"/>
            </a:camera>
            <a:lightRig rig="brightRoom" dir="t">
              <a:rot lat="0" lon="0" rev="600000"/>
            </a:lightRig>
          </a:scene3d>
          <a:sp3d prstMaterial="metal">
            <a:bevelT w="38100" h="57150" prst="angle"/>
          </a:sp3d>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99FC1AD7-2BB1-6F59-9083-195392ABEDFC}"/>
              </a:ext>
            </a:extLst>
          </p:cNvPr>
          <p:cNvCxnSpPr>
            <a:cxnSpLocks/>
          </p:cNvCxnSpPr>
          <p:nvPr/>
        </p:nvCxnSpPr>
        <p:spPr>
          <a:xfrm>
            <a:off x="6754312" y="4897350"/>
            <a:ext cx="2762321" cy="0"/>
          </a:xfrm>
          <a:prstGeom prst="line">
            <a:avLst/>
          </a:prstGeom>
          <a:solidFill>
            <a:srgbClr val="F0F4F8"/>
          </a:solidFill>
          <a:ln w="3175">
            <a:solidFill>
              <a:schemeClr val="dk1">
                <a:alpha val="67000"/>
              </a:schemeClr>
            </a:solidFill>
          </a:ln>
          <a:effectLst/>
          <a:scene3d>
            <a:camera prst="orthographicFront">
              <a:rot lat="0" lon="0" rev="0"/>
            </a:camera>
            <a:lightRig rig="brightRoom" dir="t">
              <a:rot lat="0" lon="0" rev="600000"/>
            </a:lightRig>
          </a:scene3d>
          <a:sp3d prstMaterial="metal">
            <a:bevelT w="38100" h="57150" prst="angle"/>
          </a:sp3d>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2178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par>
                          <p:cTn id="22" fill="hold">
                            <p:stCondLst>
                              <p:cond delay="500"/>
                            </p:stCondLst>
                            <p:childTnLst>
                              <p:par>
                                <p:cTn id="23" presetID="47"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anim calcmode="lin" valueType="num">
                                      <p:cBhvr>
                                        <p:cTn id="26" dur="500" fill="hold"/>
                                        <p:tgtEl>
                                          <p:spTgt spid="2"/>
                                        </p:tgtEl>
                                        <p:attrNameLst>
                                          <p:attrName>ppt_x</p:attrName>
                                        </p:attrNameLst>
                                      </p:cBhvr>
                                      <p:tavLst>
                                        <p:tav tm="0">
                                          <p:val>
                                            <p:strVal val="#ppt_x"/>
                                          </p:val>
                                        </p:tav>
                                        <p:tav tm="100000">
                                          <p:val>
                                            <p:strVal val="#ppt_x"/>
                                          </p:val>
                                        </p:tav>
                                      </p:tavLst>
                                    </p:anim>
                                    <p:anim calcmode="lin" valueType="num">
                                      <p:cBhvr>
                                        <p:cTn id="27"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8" grpId="0" animBg="1"/>
      <p:bldP spid="23"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577C7-F6FE-46CF-A496-CD98A932567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7D0E65A-0505-3997-CCBC-532220D08BFF}"/>
              </a:ext>
            </a:extLst>
          </p:cNvPr>
          <p:cNvSpPr txBox="1"/>
          <p:nvPr/>
        </p:nvSpPr>
        <p:spPr>
          <a:xfrm>
            <a:off x="0" y="152867"/>
            <a:ext cx="12191999" cy="646331"/>
          </a:xfrm>
          <a:prstGeom prst="rect">
            <a:avLst/>
          </a:prstGeom>
          <a:noFill/>
        </p:spPr>
        <p:txBody>
          <a:bodyPr wrap="square" rtlCol="0">
            <a:spAutoFit/>
          </a:bodyPr>
          <a:lstStyle/>
          <a:p>
            <a:pPr algn="ctr"/>
            <a:r>
              <a:rPr lang="en-US" sz="3600" b="1" dirty="0">
                <a:latin typeface="Montserrat" panose="00000300000000000000" pitchFamily="2" charset="0"/>
              </a:rPr>
              <a:t>PHYSICAL PARAMETERS IMPACT ON INDOOR AIR</a:t>
            </a:r>
            <a:endParaRPr lang="id-ID" sz="3600" b="1" dirty="0">
              <a:latin typeface="Montserrat" panose="00000300000000000000" pitchFamily="2" charset="0"/>
            </a:endParaRPr>
          </a:p>
        </p:txBody>
      </p:sp>
      <p:sp>
        <p:nvSpPr>
          <p:cNvPr id="3" name="TextBox 2">
            <a:extLst>
              <a:ext uri="{FF2B5EF4-FFF2-40B4-BE49-F238E27FC236}">
                <a16:creationId xmlns:a16="http://schemas.microsoft.com/office/drawing/2014/main" id="{5D588D33-1A44-D273-33E5-801C233CCE39}"/>
              </a:ext>
            </a:extLst>
          </p:cNvPr>
          <p:cNvSpPr txBox="1"/>
          <p:nvPr/>
        </p:nvSpPr>
        <p:spPr>
          <a:xfrm>
            <a:off x="161925" y="840850"/>
            <a:ext cx="11925300" cy="461665"/>
          </a:xfrm>
          <a:prstGeom prst="rect">
            <a:avLst/>
          </a:prstGeom>
          <a:solidFill>
            <a:srgbClr val="CBD5DA"/>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defPPr>
              <a:defRPr lang="en-US"/>
            </a:defPPr>
            <a:lvl1pPr>
              <a:defRPr sz="2000" b="1">
                <a:solidFill>
                  <a:schemeClr val="bg1"/>
                </a:solidFill>
                <a:latin typeface="Montserrat" panose="00000300000000000000" pitchFamily="2" charset="0"/>
              </a:defRPr>
            </a:lvl1pPr>
          </a:lstStyle>
          <a:p>
            <a:pPr algn="ctr"/>
            <a:r>
              <a:rPr lang="en-US" sz="2400" dirty="0">
                <a:solidFill>
                  <a:srgbClr val="1A1A1A"/>
                </a:solidFill>
              </a:rPr>
              <a:t>PHYSICAL PARAMETERS</a:t>
            </a:r>
            <a:endParaRPr lang="id-ID" sz="2400" dirty="0">
              <a:solidFill>
                <a:srgbClr val="1A1A1A"/>
              </a:solidFill>
            </a:endParaRPr>
          </a:p>
        </p:txBody>
      </p:sp>
      <p:sp>
        <p:nvSpPr>
          <p:cNvPr id="5" name="Rectangle 4">
            <a:extLst>
              <a:ext uri="{FF2B5EF4-FFF2-40B4-BE49-F238E27FC236}">
                <a16:creationId xmlns:a16="http://schemas.microsoft.com/office/drawing/2014/main" id="{593F64DC-AA7F-2794-54D5-41A368BCD6D2}"/>
              </a:ext>
            </a:extLst>
          </p:cNvPr>
          <p:cNvSpPr/>
          <p:nvPr/>
        </p:nvSpPr>
        <p:spPr>
          <a:xfrm>
            <a:off x="161926" y="1415120"/>
            <a:ext cx="8648700" cy="5289140"/>
          </a:xfrm>
          <a:prstGeom prst="rect">
            <a:avLst/>
          </a:prstGeom>
          <a:solidFill>
            <a:srgbClr val="F0F4F8"/>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nSpc>
                <a:spcPct val="150000"/>
              </a:lnSpc>
            </a:pPr>
            <a:r>
              <a:rPr lang="en-US" sz="1400" b="1" dirty="0">
                <a:solidFill>
                  <a:srgbClr val="800000"/>
                </a:solidFill>
                <a:latin typeface="Aptos" panose="020B0004020202020204" pitchFamily="34" charset="0"/>
              </a:rPr>
              <a:t>Particulate Matter (PM2.5, PM10)</a:t>
            </a:r>
          </a:p>
          <a:p>
            <a:pPr>
              <a:lnSpc>
                <a:spcPct val="150000"/>
              </a:lnSpc>
            </a:pPr>
            <a:r>
              <a:rPr lang="en-US" sz="1100" b="1" dirty="0">
                <a:solidFill>
                  <a:srgbClr val="C00000"/>
                </a:solidFill>
                <a:latin typeface="Aptos" panose="020B0004020202020204" pitchFamily="34" charset="0"/>
              </a:rPr>
              <a:t>Sources: </a:t>
            </a:r>
            <a:r>
              <a:rPr lang="en-US" sz="1100" dirty="0">
                <a:latin typeface="Aptos" panose="020B0004020202020204" pitchFamily="34" charset="0"/>
              </a:rPr>
              <a:t>Combustion processes (cooking, smoking), outdoor air pollution, dust.</a:t>
            </a:r>
          </a:p>
          <a:p>
            <a:pPr>
              <a:lnSpc>
                <a:spcPct val="150000"/>
              </a:lnSpc>
            </a:pPr>
            <a:r>
              <a:rPr lang="en-US" sz="1100" b="1" dirty="0">
                <a:solidFill>
                  <a:srgbClr val="C00000"/>
                </a:solidFill>
                <a:latin typeface="Aptos" panose="020B0004020202020204" pitchFamily="34" charset="0"/>
              </a:rPr>
              <a:t>Short-Term Impact: </a:t>
            </a:r>
            <a:r>
              <a:rPr lang="en-US" sz="1100" dirty="0">
                <a:latin typeface="Aptos" panose="020B0004020202020204" pitchFamily="34" charset="0"/>
              </a:rPr>
              <a:t>Eye, nose, throat irritation, exacerbation of asthma or COPD.</a:t>
            </a:r>
          </a:p>
          <a:p>
            <a:pPr>
              <a:lnSpc>
                <a:spcPct val="150000"/>
              </a:lnSpc>
              <a:spcAft>
                <a:spcPts val="1200"/>
              </a:spcAft>
            </a:pPr>
            <a:r>
              <a:rPr lang="en-US" sz="1100" b="1" dirty="0">
                <a:solidFill>
                  <a:srgbClr val="C00000"/>
                </a:solidFill>
                <a:latin typeface="Aptos" panose="020B0004020202020204" pitchFamily="34" charset="0"/>
              </a:rPr>
              <a:t>Long-Term Impact: </a:t>
            </a:r>
            <a:r>
              <a:rPr lang="en-US" sz="1100" dirty="0">
                <a:latin typeface="Aptos" panose="020B0004020202020204" pitchFamily="34" charset="0"/>
              </a:rPr>
              <a:t>Heightened risk of cardiovascular disease, chronic bronchitis, reduced lung function.</a:t>
            </a:r>
          </a:p>
          <a:p>
            <a:pPr>
              <a:lnSpc>
                <a:spcPct val="150000"/>
              </a:lnSpc>
            </a:pPr>
            <a:r>
              <a:rPr lang="en-US" sz="1400" b="1" dirty="0">
                <a:solidFill>
                  <a:srgbClr val="800000"/>
                </a:solidFill>
                <a:latin typeface="Aptos" panose="020B0004020202020204" pitchFamily="34" charset="0"/>
              </a:rPr>
              <a:t>Humidity Levels (Too High or Too Low)</a:t>
            </a:r>
          </a:p>
          <a:p>
            <a:pPr>
              <a:lnSpc>
                <a:spcPct val="150000"/>
              </a:lnSpc>
            </a:pPr>
            <a:r>
              <a:rPr lang="en-US" sz="1100" b="1" dirty="0">
                <a:solidFill>
                  <a:srgbClr val="C00000"/>
                </a:solidFill>
                <a:latin typeface="Aptos" panose="020B0004020202020204" pitchFamily="34" charset="0"/>
              </a:rPr>
              <a:t>Short-Term Impact: </a:t>
            </a:r>
            <a:r>
              <a:rPr lang="en-US" sz="1100" b="1" dirty="0">
                <a:solidFill>
                  <a:srgbClr val="1A1A1A"/>
                </a:solidFill>
                <a:latin typeface="Aptos" panose="020B0004020202020204" pitchFamily="34" charset="0"/>
              </a:rPr>
              <a:t>High humidity </a:t>
            </a:r>
            <a:r>
              <a:rPr lang="en-US" sz="1100" dirty="0">
                <a:latin typeface="Aptos" panose="020B0004020202020204" pitchFamily="34" charset="0"/>
              </a:rPr>
              <a:t>encourages mold growth and dust mites, leading to allergic reactions</a:t>
            </a:r>
            <a:r>
              <a:rPr lang="en-US" sz="1100" dirty="0">
                <a:solidFill>
                  <a:srgbClr val="1A1A1A"/>
                </a:solidFill>
                <a:latin typeface="Aptos" panose="020B0004020202020204" pitchFamily="34" charset="0"/>
              </a:rPr>
              <a:t>.  </a:t>
            </a:r>
            <a:r>
              <a:rPr lang="en-US" sz="1100" b="1" dirty="0">
                <a:solidFill>
                  <a:srgbClr val="1A1A1A"/>
                </a:solidFill>
                <a:latin typeface="Aptos" panose="020B0004020202020204" pitchFamily="34" charset="0"/>
              </a:rPr>
              <a:t>Low humidity </a:t>
            </a:r>
            <a:r>
              <a:rPr lang="en-US" sz="1100" dirty="0">
                <a:latin typeface="Aptos" panose="020B0004020202020204" pitchFamily="34" charset="0"/>
              </a:rPr>
              <a:t>causes dry skin, throat, and mucous membranes, making people more susceptible to infections.</a:t>
            </a:r>
          </a:p>
          <a:p>
            <a:pPr>
              <a:lnSpc>
                <a:spcPct val="150000"/>
              </a:lnSpc>
              <a:spcAft>
                <a:spcPts val="1200"/>
              </a:spcAft>
            </a:pPr>
            <a:r>
              <a:rPr lang="en-US" sz="1100" b="1" dirty="0">
                <a:solidFill>
                  <a:srgbClr val="C00000"/>
                </a:solidFill>
                <a:latin typeface="Aptos" panose="020B0004020202020204" pitchFamily="34" charset="0"/>
              </a:rPr>
              <a:t>Long-Term Impact: </a:t>
            </a:r>
            <a:r>
              <a:rPr lang="en-US" sz="1100" dirty="0">
                <a:latin typeface="Aptos" panose="020B0004020202020204" pitchFamily="34" charset="0"/>
              </a:rPr>
              <a:t>Persistent mold or dryness may contribute to chronic respiratory issues and create unhealthy indoor environments.</a:t>
            </a:r>
          </a:p>
          <a:p>
            <a:pPr>
              <a:lnSpc>
                <a:spcPct val="150000"/>
              </a:lnSpc>
            </a:pPr>
            <a:r>
              <a:rPr lang="en-US" sz="1400" b="1" dirty="0">
                <a:solidFill>
                  <a:srgbClr val="800000"/>
                </a:solidFill>
                <a:latin typeface="Aptos" panose="020B0004020202020204" pitchFamily="34" charset="0"/>
              </a:rPr>
              <a:t>Temperature Extremes</a:t>
            </a:r>
          </a:p>
          <a:p>
            <a:pPr>
              <a:lnSpc>
                <a:spcPct val="150000"/>
              </a:lnSpc>
            </a:pPr>
            <a:r>
              <a:rPr lang="en-US" sz="1100" b="1" dirty="0">
                <a:solidFill>
                  <a:srgbClr val="C00000"/>
                </a:solidFill>
                <a:latin typeface="Aptos" panose="020B0004020202020204" pitchFamily="34" charset="0"/>
              </a:rPr>
              <a:t>Short-Term Impact: </a:t>
            </a:r>
            <a:r>
              <a:rPr lang="en-US" sz="1100" dirty="0">
                <a:latin typeface="Aptos" panose="020B0004020202020204" pitchFamily="34" charset="0"/>
              </a:rPr>
              <a:t>Discomfort, fatigue, inability to focus, potential heat exhaustion or hypothermia in extreme cases.</a:t>
            </a:r>
          </a:p>
          <a:p>
            <a:pPr>
              <a:lnSpc>
                <a:spcPct val="150000"/>
              </a:lnSpc>
              <a:spcAft>
                <a:spcPts val="1200"/>
              </a:spcAft>
            </a:pPr>
            <a:r>
              <a:rPr lang="en-US" sz="1100" b="1" dirty="0">
                <a:solidFill>
                  <a:srgbClr val="C00000"/>
                </a:solidFill>
                <a:latin typeface="Aptos" panose="020B0004020202020204" pitchFamily="34" charset="0"/>
              </a:rPr>
              <a:t>Long-Term Impact: </a:t>
            </a:r>
            <a:r>
              <a:rPr lang="en-US" sz="1100" dirty="0">
                <a:latin typeface="Aptos" panose="020B0004020202020204" pitchFamily="34" charset="0"/>
              </a:rPr>
              <a:t>Chronic discomfort and stress on the body, potentially leading to reduced productivity and well-being.</a:t>
            </a:r>
          </a:p>
          <a:p>
            <a:pPr>
              <a:lnSpc>
                <a:spcPct val="150000"/>
              </a:lnSpc>
            </a:pPr>
            <a:r>
              <a:rPr lang="en-US" sz="1400" b="1" dirty="0">
                <a:solidFill>
                  <a:srgbClr val="800000"/>
                </a:solidFill>
                <a:latin typeface="Aptos" panose="020B0004020202020204" pitchFamily="34" charset="0"/>
              </a:rPr>
              <a:t>Air Pressure &amp; Ventilation</a:t>
            </a:r>
          </a:p>
          <a:p>
            <a:pPr>
              <a:lnSpc>
                <a:spcPct val="150000"/>
              </a:lnSpc>
            </a:pPr>
            <a:r>
              <a:rPr lang="en-US" sz="1100" b="1" dirty="0">
                <a:solidFill>
                  <a:srgbClr val="C00000"/>
                </a:solidFill>
                <a:latin typeface="Aptos" panose="020B0004020202020204" pitchFamily="34" charset="0"/>
              </a:rPr>
              <a:t>Short-Term Impact: </a:t>
            </a:r>
            <a:r>
              <a:rPr lang="en-US" sz="1100" dirty="0"/>
              <a:t>Poor ventilation may trap pollutants and pathogens, leading to immediate respiratory irritation.</a:t>
            </a:r>
            <a:endParaRPr lang="en-US" sz="1100" dirty="0">
              <a:latin typeface="Aptos" panose="020B0004020202020204" pitchFamily="34" charset="0"/>
            </a:endParaRPr>
          </a:p>
          <a:p>
            <a:pPr>
              <a:lnSpc>
                <a:spcPct val="150000"/>
              </a:lnSpc>
            </a:pPr>
            <a:r>
              <a:rPr lang="en-US" sz="1100" b="1" dirty="0">
                <a:solidFill>
                  <a:srgbClr val="C00000"/>
                </a:solidFill>
                <a:latin typeface="Aptos" panose="020B0004020202020204" pitchFamily="34" charset="0"/>
              </a:rPr>
              <a:t>Long-Term Impact: </a:t>
            </a:r>
            <a:r>
              <a:rPr lang="en-US" sz="1100" dirty="0"/>
              <a:t>Stale, contaminated air circulation heightens the likelihood of chronic illness, “Sick Building Syndrome.”</a:t>
            </a:r>
          </a:p>
          <a:p>
            <a:pPr>
              <a:lnSpc>
                <a:spcPct val="150000"/>
              </a:lnSpc>
            </a:pPr>
            <a:endParaRPr lang="en-US" sz="1100" dirty="0"/>
          </a:p>
          <a:p>
            <a:pPr>
              <a:lnSpc>
                <a:spcPct val="150000"/>
              </a:lnSpc>
            </a:pPr>
            <a:endParaRPr lang="en-US" sz="1100" dirty="0"/>
          </a:p>
          <a:p>
            <a:pPr>
              <a:lnSpc>
                <a:spcPct val="150000"/>
              </a:lnSpc>
            </a:pPr>
            <a:r>
              <a:rPr lang="en-US" sz="900" dirty="0">
                <a:latin typeface="Aptos" panose="020B0004020202020204" pitchFamily="34" charset="0"/>
              </a:rPr>
              <a:t>Source: </a:t>
            </a:r>
            <a:r>
              <a:rPr lang="en-US" sz="900" dirty="0">
                <a:latin typeface="Aptos" panose="020B0004020202020204" pitchFamily="34" charset="0"/>
                <a:hlinkClick r:id="rId2"/>
              </a:rPr>
              <a:t>https://www.sciencedirect.com/science/article/pii/S2772653324000145#:~:text=It%20is%20stated%20in%20studies,%2C%20and%20agriculture%20%5B23%5D.</a:t>
            </a:r>
            <a:endParaRPr lang="en-US" sz="900" dirty="0">
              <a:latin typeface="Aptos" panose="020B0004020202020204" pitchFamily="34" charset="0"/>
            </a:endParaRPr>
          </a:p>
          <a:p>
            <a:pPr>
              <a:lnSpc>
                <a:spcPct val="150000"/>
              </a:lnSpc>
            </a:pPr>
            <a:r>
              <a:rPr lang="en-US" sz="900" dirty="0">
                <a:latin typeface="Aptos" panose="020B0004020202020204" pitchFamily="34" charset="0"/>
              </a:rPr>
              <a:t>Source: </a:t>
            </a:r>
            <a:r>
              <a:rPr lang="en-US" sz="900" dirty="0">
                <a:latin typeface="Aptos" panose="020B0004020202020204" pitchFamily="34" charset="0"/>
                <a:hlinkClick r:id="rId3"/>
              </a:rPr>
              <a:t>https://pmc.ncbi.nlm.nih.gov/articles/PMC2796751/</a:t>
            </a:r>
            <a:endParaRPr lang="en-US" sz="900" dirty="0">
              <a:latin typeface="Aptos" panose="020B0004020202020204" pitchFamily="34" charset="0"/>
            </a:endParaRPr>
          </a:p>
        </p:txBody>
      </p:sp>
      <p:cxnSp>
        <p:nvCxnSpPr>
          <p:cNvPr id="9" name="Straight Connector 8">
            <a:extLst>
              <a:ext uri="{FF2B5EF4-FFF2-40B4-BE49-F238E27FC236}">
                <a16:creationId xmlns:a16="http://schemas.microsoft.com/office/drawing/2014/main" id="{BF44C15B-466D-4BB5-CCD3-99F566AA7358}"/>
              </a:ext>
            </a:extLst>
          </p:cNvPr>
          <p:cNvCxnSpPr>
            <a:cxnSpLocks/>
          </p:cNvCxnSpPr>
          <p:nvPr/>
        </p:nvCxnSpPr>
        <p:spPr>
          <a:xfrm>
            <a:off x="249737" y="1752600"/>
            <a:ext cx="2762321"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892E2BEB-4B4C-3F1B-71F4-D177300CBCAB}"/>
              </a:ext>
            </a:extLst>
          </p:cNvPr>
          <p:cNvCxnSpPr>
            <a:cxnSpLocks/>
          </p:cNvCxnSpPr>
          <p:nvPr/>
        </p:nvCxnSpPr>
        <p:spPr>
          <a:xfrm>
            <a:off x="249737" y="2981325"/>
            <a:ext cx="2762321"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D34E3134-0F93-709C-E0F3-6B319825CD71}"/>
              </a:ext>
            </a:extLst>
          </p:cNvPr>
          <p:cNvCxnSpPr>
            <a:cxnSpLocks/>
          </p:cNvCxnSpPr>
          <p:nvPr/>
        </p:nvCxnSpPr>
        <p:spPr>
          <a:xfrm>
            <a:off x="240212" y="4219575"/>
            <a:ext cx="2762321"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87BE8A27-586A-9F74-2E9B-A772CB96A6F0}"/>
              </a:ext>
            </a:extLst>
          </p:cNvPr>
          <p:cNvCxnSpPr>
            <a:cxnSpLocks/>
          </p:cNvCxnSpPr>
          <p:nvPr/>
        </p:nvCxnSpPr>
        <p:spPr>
          <a:xfrm>
            <a:off x="240212" y="5172075"/>
            <a:ext cx="2762321"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Rectangle 10">
            <a:extLst>
              <a:ext uri="{FF2B5EF4-FFF2-40B4-BE49-F238E27FC236}">
                <a16:creationId xmlns:a16="http://schemas.microsoft.com/office/drawing/2014/main" id="{8DB4CA5E-A655-1C0C-DA09-9EBE6E28E35C}"/>
              </a:ext>
            </a:extLst>
          </p:cNvPr>
          <p:cNvSpPr/>
          <p:nvPr/>
        </p:nvSpPr>
        <p:spPr>
          <a:xfrm>
            <a:off x="9267824" y="1419182"/>
            <a:ext cx="2569771" cy="5285077"/>
          </a:xfrm>
          <a:prstGeom prst="rect">
            <a:avLst/>
          </a:prstGeom>
          <a:solidFill>
            <a:schemeClr val="bg1"/>
          </a:solidFill>
          <a:ln>
            <a:noFill/>
          </a:ln>
          <a:effectLst>
            <a:outerShdw blurRad="63500" sx="102000" sy="102000" algn="ctr" rotWithShape="0">
              <a:schemeClr val="accent1">
                <a:lumMod val="20000"/>
                <a:lumOff val="8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a:extLst>
              <a:ext uri="{FF2B5EF4-FFF2-40B4-BE49-F238E27FC236}">
                <a16:creationId xmlns:a16="http://schemas.microsoft.com/office/drawing/2014/main" id="{9FC0B641-77FA-600C-E3D6-E6DD4E63D17C}"/>
              </a:ext>
            </a:extLst>
          </p:cNvPr>
          <p:cNvSpPr txBox="1"/>
          <p:nvPr/>
        </p:nvSpPr>
        <p:spPr>
          <a:xfrm>
            <a:off x="9286873" y="1531829"/>
            <a:ext cx="2636445" cy="4985980"/>
          </a:xfrm>
          <a:prstGeom prst="rect">
            <a:avLst/>
          </a:prstGeom>
          <a:noFill/>
        </p:spPr>
        <p:txBody>
          <a:bodyPr wrap="square" rtlCol="0">
            <a:spAutoFit/>
          </a:bodyPr>
          <a:lstStyle/>
          <a:p>
            <a:r>
              <a:rPr lang="en-US" b="1" dirty="0">
                <a:solidFill>
                  <a:schemeClr val="bg1"/>
                </a:solidFill>
                <a:latin typeface="Montserrat" panose="00000500000000000000" pitchFamily="2" charset="0"/>
              </a:rPr>
              <a:t>     </a:t>
            </a:r>
            <a:r>
              <a:rPr lang="en-US" b="1" dirty="0">
                <a:latin typeface="Montserrat" panose="00000500000000000000" pitchFamily="2" charset="0"/>
              </a:rPr>
              <a:t>Key Takeaway</a:t>
            </a:r>
          </a:p>
          <a:p>
            <a:endParaRPr lang="en-US" dirty="0">
              <a:latin typeface="Aptos" panose="020B0004020202020204" pitchFamily="34" charset="0"/>
            </a:endParaRPr>
          </a:p>
          <a:p>
            <a:r>
              <a:rPr lang="en-US" sz="1600" dirty="0">
                <a:latin typeface="Aptos" panose="020B0004020202020204" pitchFamily="34" charset="0"/>
              </a:rPr>
              <a:t>Effective indoor air quality management must address all three categories —</a:t>
            </a:r>
          </a:p>
          <a:p>
            <a:endParaRPr lang="en-US" dirty="0">
              <a:latin typeface="Aptos" panose="020B0004020202020204" pitchFamily="34" charset="0"/>
            </a:endParaRPr>
          </a:p>
          <a:p>
            <a:pPr marL="285750" indent="-285750">
              <a:buFont typeface="Wingdings" panose="05000000000000000000" pitchFamily="2" charset="2"/>
              <a:buChar char="ü"/>
            </a:pPr>
            <a:r>
              <a:rPr lang="en-US" dirty="0">
                <a:latin typeface="Aptos" panose="020B0004020202020204" pitchFamily="34" charset="0"/>
              </a:rPr>
              <a:t>Biological</a:t>
            </a:r>
          </a:p>
          <a:p>
            <a:pPr marL="285750" indent="-285750">
              <a:buFont typeface="Wingdings" panose="05000000000000000000" pitchFamily="2" charset="2"/>
              <a:buChar char="ü"/>
            </a:pPr>
            <a:r>
              <a:rPr lang="en-US" dirty="0">
                <a:latin typeface="Aptos" panose="020B0004020202020204" pitchFamily="34" charset="0"/>
              </a:rPr>
              <a:t>Chemical </a:t>
            </a:r>
          </a:p>
          <a:p>
            <a:pPr marL="285750" indent="-285750">
              <a:buFont typeface="Wingdings" panose="05000000000000000000" pitchFamily="2" charset="2"/>
              <a:buChar char="ü"/>
            </a:pPr>
            <a:r>
              <a:rPr lang="en-US" dirty="0">
                <a:latin typeface="Aptos" panose="020B0004020202020204" pitchFamily="34" charset="0"/>
              </a:rPr>
              <a:t>Physical</a:t>
            </a:r>
          </a:p>
          <a:p>
            <a:endParaRPr lang="en-US" dirty="0">
              <a:latin typeface="Aptos" panose="020B0004020202020204" pitchFamily="34" charset="0"/>
            </a:endParaRPr>
          </a:p>
          <a:p>
            <a:r>
              <a:rPr lang="en-US" sz="1600" dirty="0">
                <a:latin typeface="Aptos" panose="020B0004020202020204" pitchFamily="34" charset="0"/>
              </a:rPr>
              <a:t>— to safeguard short- and long-term health. By systematically reducing pathogens, controlling pollutants, and optimizing humidity and temperature, facilities may significantly improve occupant well-being and productivity.</a:t>
            </a:r>
          </a:p>
        </p:txBody>
      </p:sp>
      <p:cxnSp>
        <p:nvCxnSpPr>
          <p:cNvPr id="13" name="Straight Connector 12">
            <a:extLst>
              <a:ext uri="{FF2B5EF4-FFF2-40B4-BE49-F238E27FC236}">
                <a16:creationId xmlns:a16="http://schemas.microsoft.com/office/drawing/2014/main" id="{B8E65917-30B5-9588-93D5-C6E9EC14CB53}"/>
              </a:ext>
            </a:extLst>
          </p:cNvPr>
          <p:cNvCxnSpPr>
            <a:cxnSpLocks/>
          </p:cNvCxnSpPr>
          <p:nvPr/>
        </p:nvCxnSpPr>
        <p:spPr>
          <a:xfrm>
            <a:off x="9317537" y="1924050"/>
            <a:ext cx="2194560" cy="0"/>
          </a:xfrm>
          <a:prstGeom prst="line">
            <a:avLst/>
          </a:prstGeom>
          <a:ln w="19050">
            <a:solidFill>
              <a:schemeClr val="tx1">
                <a:lumMod val="50000"/>
                <a:lumOff val="50000"/>
                <a:alpha val="22000"/>
              </a:schemeClr>
            </a:solidFill>
          </a:ln>
          <a:effectLst/>
        </p:spPr>
        <p:style>
          <a:lnRef idx="1">
            <a:schemeClr val="dk1"/>
          </a:lnRef>
          <a:fillRef idx="0">
            <a:schemeClr val="dk1"/>
          </a:fillRef>
          <a:effectRef idx="0">
            <a:schemeClr val="dk1"/>
          </a:effectRef>
          <a:fontRef idx="minor">
            <a:schemeClr val="tx1"/>
          </a:fontRef>
        </p:style>
      </p:cxnSp>
      <p:pic>
        <p:nvPicPr>
          <p:cNvPr id="14" name="Picture 13">
            <a:extLst>
              <a:ext uri="{FF2B5EF4-FFF2-40B4-BE49-F238E27FC236}">
                <a16:creationId xmlns:a16="http://schemas.microsoft.com/office/drawing/2014/main" id="{9F9072C8-7E12-38E1-72CB-F320205E6AAC}"/>
              </a:ext>
            </a:extLst>
          </p:cNvPr>
          <p:cNvPicPr>
            <a:picLocks noChangeAspect="1"/>
          </p:cNvPicPr>
          <p:nvPr/>
        </p:nvPicPr>
        <p:blipFill>
          <a:blip r:embed="rId4"/>
          <a:stretch>
            <a:fillRect/>
          </a:stretch>
        </p:blipFill>
        <p:spPr>
          <a:xfrm>
            <a:off x="9315449" y="1589978"/>
            <a:ext cx="304826" cy="280440"/>
          </a:xfrm>
          <a:prstGeom prst="rect">
            <a:avLst/>
          </a:prstGeom>
          <a:noFill/>
        </p:spPr>
      </p:pic>
      <p:pic>
        <p:nvPicPr>
          <p:cNvPr id="15" name="Picture 14">
            <a:extLst>
              <a:ext uri="{FF2B5EF4-FFF2-40B4-BE49-F238E27FC236}">
                <a16:creationId xmlns:a16="http://schemas.microsoft.com/office/drawing/2014/main" id="{EA11A0CF-23E9-8CD3-B734-1CF7DF394E2D}"/>
              </a:ext>
            </a:extLst>
          </p:cNvPr>
          <p:cNvPicPr>
            <a:picLocks noChangeAspect="1"/>
          </p:cNvPicPr>
          <p:nvPr/>
        </p:nvPicPr>
        <p:blipFill>
          <a:blip r:embed="rId5"/>
          <a:stretch>
            <a:fillRect/>
          </a:stretch>
        </p:blipFill>
        <p:spPr>
          <a:xfrm>
            <a:off x="10918486" y="3246229"/>
            <a:ext cx="555511" cy="555511"/>
          </a:xfrm>
          <a:prstGeom prst="rect">
            <a:avLst/>
          </a:prstGeom>
        </p:spPr>
      </p:pic>
    </p:spTree>
    <p:extLst>
      <p:ext uri="{BB962C8B-B14F-4D97-AF65-F5344CB8AC3E}">
        <p14:creationId xmlns:p14="http://schemas.microsoft.com/office/powerpoint/2010/main" val="1553165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anim calcmode="lin" valueType="num">
                                      <p:cBhvr>
                                        <p:cTn id="20" dur="500" fill="hold"/>
                                        <p:tgtEl>
                                          <p:spTgt spid="2"/>
                                        </p:tgtEl>
                                        <p:attrNameLst>
                                          <p:attrName>ppt_x</p:attrName>
                                        </p:attrNameLst>
                                      </p:cBhvr>
                                      <p:tavLst>
                                        <p:tav tm="0">
                                          <p:val>
                                            <p:strVal val="#ppt_x"/>
                                          </p:val>
                                        </p:tav>
                                        <p:tav tm="100000">
                                          <p:val>
                                            <p:strVal val="#ppt_x"/>
                                          </p:val>
                                        </p:tav>
                                      </p:tavLst>
                                    </p:anim>
                                    <p:anim calcmode="lin" valueType="num">
                                      <p:cBhvr>
                                        <p:cTn id="21"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9BB98-735A-909C-0C50-3783DA2BC4A0}"/>
            </a:ext>
          </a:extLst>
        </p:cNvPr>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5787257F-2AD2-6118-ECB7-0C106B6280C2}"/>
              </a:ext>
            </a:extLst>
          </p:cNvPr>
          <p:cNvCxnSpPr/>
          <p:nvPr/>
        </p:nvCxnSpPr>
        <p:spPr>
          <a:xfrm>
            <a:off x="6409426" y="596457"/>
            <a:ext cx="200024" cy="0"/>
          </a:xfrm>
          <a:prstGeom prst="line">
            <a:avLst/>
          </a:prstGeom>
          <a:ln w="12700">
            <a:solidFill>
              <a:schemeClr val="bg1">
                <a:lumMod val="65000"/>
                <a:alpha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EACF94E-E19C-3AAC-D9DC-4712405DCF3F}"/>
              </a:ext>
            </a:extLst>
          </p:cNvPr>
          <p:cNvCxnSpPr/>
          <p:nvPr/>
        </p:nvCxnSpPr>
        <p:spPr>
          <a:xfrm>
            <a:off x="6400800" y="2272857"/>
            <a:ext cx="200024" cy="0"/>
          </a:xfrm>
          <a:prstGeom prst="line">
            <a:avLst/>
          </a:prstGeom>
          <a:ln w="12700">
            <a:solidFill>
              <a:schemeClr val="bg1">
                <a:lumMod val="65000"/>
                <a:alpha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31AA68B-85C2-85D0-A276-C8F696400ED9}"/>
              </a:ext>
            </a:extLst>
          </p:cNvPr>
          <p:cNvCxnSpPr/>
          <p:nvPr/>
        </p:nvCxnSpPr>
        <p:spPr>
          <a:xfrm>
            <a:off x="6391275" y="2634807"/>
            <a:ext cx="200024" cy="0"/>
          </a:xfrm>
          <a:prstGeom prst="line">
            <a:avLst/>
          </a:prstGeom>
          <a:ln w="12700">
            <a:solidFill>
              <a:schemeClr val="bg1">
                <a:lumMod val="65000"/>
                <a:alpha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FD0146A-DD34-74E2-9695-2ED7E0C0614B}"/>
              </a:ext>
            </a:extLst>
          </p:cNvPr>
          <p:cNvCxnSpPr/>
          <p:nvPr/>
        </p:nvCxnSpPr>
        <p:spPr>
          <a:xfrm>
            <a:off x="6400800" y="5111307"/>
            <a:ext cx="200024" cy="0"/>
          </a:xfrm>
          <a:prstGeom prst="line">
            <a:avLst/>
          </a:prstGeom>
          <a:ln w="12700">
            <a:solidFill>
              <a:schemeClr val="bg1">
                <a:lumMod val="65000"/>
                <a:alpha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9B5BB79-680B-7461-C668-B4E9737E9438}"/>
              </a:ext>
            </a:extLst>
          </p:cNvPr>
          <p:cNvCxnSpPr/>
          <p:nvPr/>
        </p:nvCxnSpPr>
        <p:spPr>
          <a:xfrm>
            <a:off x="6400800" y="4749357"/>
            <a:ext cx="200024" cy="0"/>
          </a:xfrm>
          <a:prstGeom prst="line">
            <a:avLst/>
          </a:prstGeom>
          <a:ln w="12700">
            <a:solidFill>
              <a:schemeClr val="bg1">
                <a:lumMod val="65000"/>
                <a:alpha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C228C688-8B20-E516-4AAD-6EB28503C6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7850" y="0"/>
            <a:ext cx="4572000" cy="6858000"/>
          </a:xfrm>
          <a:prstGeom prst="rect">
            <a:avLst/>
          </a:prstGeom>
        </p:spPr>
      </p:pic>
      <p:sp>
        <p:nvSpPr>
          <p:cNvPr id="6" name="Rectangle 5">
            <a:extLst>
              <a:ext uri="{FF2B5EF4-FFF2-40B4-BE49-F238E27FC236}">
                <a16:creationId xmlns:a16="http://schemas.microsoft.com/office/drawing/2014/main" id="{FB41B958-3513-09AB-0007-7B27EA04D68C}"/>
              </a:ext>
            </a:extLst>
          </p:cNvPr>
          <p:cNvSpPr/>
          <p:nvPr/>
        </p:nvSpPr>
        <p:spPr>
          <a:xfrm>
            <a:off x="1" y="838"/>
            <a:ext cx="2873058" cy="6857999"/>
          </a:xfrm>
          <a:prstGeom prst="rect">
            <a:avLst/>
          </a:prstGeom>
          <a:solidFill>
            <a:srgbClr val="CBD5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a:extLst>
              <a:ext uri="{FF2B5EF4-FFF2-40B4-BE49-F238E27FC236}">
                <a16:creationId xmlns:a16="http://schemas.microsoft.com/office/drawing/2014/main" id="{CCB95D76-06EB-DDDD-1B13-F87ED3503823}"/>
              </a:ext>
            </a:extLst>
          </p:cNvPr>
          <p:cNvSpPr txBox="1"/>
          <p:nvPr/>
        </p:nvSpPr>
        <p:spPr>
          <a:xfrm>
            <a:off x="182722" y="497091"/>
            <a:ext cx="2541428" cy="2862322"/>
          </a:xfrm>
          <a:prstGeom prst="rect">
            <a:avLst/>
          </a:prstGeom>
          <a:noFill/>
        </p:spPr>
        <p:txBody>
          <a:bodyPr wrap="square" rtlCol="0">
            <a:spAutoFit/>
          </a:bodyPr>
          <a:lstStyle/>
          <a:p>
            <a:r>
              <a:rPr lang="en-US" sz="3600" b="1" dirty="0">
                <a:solidFill>
                  <a:srgbClr val="1A1A1A"/>
                </a:solidFill>
                <a:latin typeface="Montserrat" panose="00000300000000000000" pitchFamily="2" charset="0"/>
              </a:rPr>
              <a:t>Negative </a:t>
            </a:r>
            <a:r>
              <a:rPr lang="en-US" sz="3600" dirty="0">
                <a:solidFill>
                  <a:srgbClr val="1A1A1A"/>
                </a:solidFill>
                <a:latin typeface="Montserrat" panose="00000300000000000000" pitchFamily="2" charset="0"/>
              </a:rPr>
              <a:t>Impact of Poor Indoor Air Quality</a:t>
            </a:r>
            <a:endParaRPr lang="id-ID" sz="3600" dirty="0">
              <a:solidFill>
                <a:srgbClr val="1A1A1A"/>
              </a:solidFill>
              <a:latin typeface="Montserrat" panose="00000300000000000000" pitchFamily="2" charset="0"/>
            </a:endParaRPr>
          </a:p>
        </p:txBody>
      </p:sp>
      <p:sp>
        <p:nvSpPr>
          <p:cNvPr id="17" name="Rectangle 16">
            <a:extLst>
              <a:ext uri="{FF2B5EF4-FFF2-40B4-BE49-F238E27FC236}">
                <a16:creationId xmlns:a16="http://schemas.microsoft.com/office/drawing/2014/main" id="{C083E015-2C87-7081-65A3-B0E7981C1D93}"/>
              </a:ext>
            </a:extLst>
          </p:cNvPr>
          <p:cNvSpPr/>
          <p:nvPr/>
        </p:nvSpPr>
        <p:spPr>
          <a:xfrm>
            <a:off x="5477774" y="73195"/>
            <a:ext cx="931652" cy="897147"/>
          </a:xfrm>
          <a:prstGeom prst="rect">
            <a:avLst/>
          </a:prstGeom>
          <a:solidFill>
            <a:schemeClr val="bg1"/>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7">
            <a:extLst>
              <a:ext uri="{FF2B5EF4-FFF2-40B4-BE49-F238E27FC236}">
                <a16:creationId xmlns:a16="http://schemas.microsoft.com/office/drawing/2014/main" id="{327FD15D-D966-A281-59B0-FA645DD9BBAF}"/>
              </a:ext>
            </a:extLst>
          </p:cNvPr>
          <p:cNvSpPr/>
          <p:nvPr/>
        </p:nvSpPr>
        <p:spPr>
          <a:xfrm>
            <a:off x="5487299" y="2123176"/>
            <a:ext cx="931652" cy="897147"/>
          </a:xfrm>
          <a:prstGeom prst="rect">
            <a:avLst/>
          </a:prstGeom>
          <a:solidFill>
            <a:schemeClr val="bg1"/>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8">
            <a:extLst>
              <a:ext uri="{FF2B5EF4-FFF2-40B4-BE49-F238E27FC236}">
                <a16:creationId xmlns:a16="http://schemas.microsoft.com/office/drawing/2014/main" id="{BBEB3C6C-137F-D3D6-273F-BF2C62044D12}"/>
              </a:ext>
            </a:extLst>
          </p:cNvPr>
          <p:cNvSpPr/>
          <p:nvPr/>
        </p:nvSpPr>
        <p:spPr>
          <a:xfrm>
            <a:off x="5487299" y="4605966"/>
            <a:ext cx="931652" cy="897147"/>
          </a:xfrm>
          <a:prstGeom prst="rect">
            <a:avLst/>
          </a:prstGeom>
          <a:solidFill>
            <a:schemeClr val="bg1"/>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TextBox 19">
            <a:extLst>
              <a:ext uri="{FF2B5EF4-FFF2-40B4-BE49-F238E27FC236}">
                <a16:creationId xmlns:a16="http://schemas.microsoft.com/office/drawing/2014/main" id="{0AE2B3CB-265E-E18F-4831-79C4997F792A}"/>
              </a:ext>
            </a:extLst>
          </p:cNvPr>
          <p:cNvSpPr txBox="1"/>
          <p:nvPr/>
        </p:nvSpPr>
        <p:spPr>
          <a:xfrm>
            <a:off x="5578775" y="233107"/>
            <a:ext cx="729650" cy="584775"/>
          </a:xfrm>
          <a:prstGeom prst="rect">
            <a:avLst/>
          </a:prstGeom>
          <a:noFill/>
        </p:spPr>
        <p:txBody>
          <a:bodyPr wrap="square" rtlCol="0">
            <a:spAutoFit/>
          </a:bodyPr>
          <a:lstStyle/>
          <a:p>
            <a:pPr algn="ctr"/>
            <a:r>
              <a:rPr lang="en-US" sz="3200" b="1" dirty="0">
                <a:solidFill>
                  <a:srgbClr val="1A1A1A"/>
                </a:solidFill>
                <a:latin typeface="Montserrat" panose="00000300000000000000" pitchFamily="2" charset="0"/>
              </a:rPr>
              <a:t>01</a:t>
            </a:r>
            <a:endParaRPr lang="id-ID" sz="3200" dirty="0">
              <a:solidFill>
                <a:srgbClr val="1A1A1A"/>
              </a:solidFill>
              <a:latin typeface="Montserrat" panose="00000300000000000000" pitchFamily="2" charset="0"/>
            </a:endParaRPr>
          </a:p>
        </p:txBody>
      </p:sp>
      <p:sp>
        <p:nvSpPr>
          <p:cNvPr id="21" name="TextBox 20">
            <a:extLst>
              <a:ext uri="{FF2B5EF4-FFF2-40B4-BE49-F238E27FC236}">
                <a16:creationId xmlns:a16="http://schemas.microsoft.com/office/drawing/2014/main" id="{329A657C-D240-D3A0-256D-2E54C8150B7E}"/>
              </a:ext>
            </a:extLst>
          </p:cNvPr>
          <p:cNvSpPr txBox="1"/>
          <p:nvPr/>
        </p:nvSpPr>
        <p:spPr>
          <a:xfrm>
            <a:off x="5537800" y="2283088"/>
            <a:ext cx="830651" cy="584775"/>
          </a:xfrm>
          <a:prstGeom prst="rect">
            <a:avLst/>
          </a:prstGeom>
          <a:noFill/>
        </p:spPr>
        <p:txBody>
          <a:bodyPr wrap="square" rtlCol="0">
            <a:spAutoFit/>
          </a:bodyPr>
          <a:lstStyle/>
          <a:p>
            <a:pPr algn="ctr"/>
            <a:r>
              <a:rPr lang="en-US" sz="3200" b="1" dirty="0">
                <a:solidFill>
                  <a:srgbClr val="1A1A1A"/>
                </a:solidFill>
                <a:latin typeface="Montserrat" panose="00000300000000000000" pitchFamily="2" charset="0"/>
              </a:rPr>
              <a:t>02</a:t>
            </a:r>
            <a:endParaRPr lang="id-ID" sz="3200" dirty="0">
              <a:solidFill>
                <a:srgbClr val="1A1A1A"/>
              </a:solidFill>
              <a:latin typeface="Montserrat" panose="00000300000000000000" pitchFamily="2" charset="0"/>
            </a:endParaRPr>
          </a:p>
        </p:txBody>
      </p:sp>
      <p:sp>
        <p:nvSpPr>
          <p:cNvPr id="22" name="TextBox 21">
            <a:extLst>
              <a:ext uri="{FF2B5EF4-FFF2-40B4-BE49-F238E27FC236}">
                <a16:creationId xmlns:a16="http://schemas.microsoft.com/office/drawing/2014/main" id="{49931EF2-3D98-B289-D532-9B61B539F946}"/>
              </a:ext>
            </a:extLst>
          </p:cNvPr>
          <p:cNvSpPr txBox="1"/>
          <p:nvPr/>
        </p:nvSpPr>
        <p:spPr>
          <a:xfrm>
            <a:off x="5537800" y="4765878"/>
            <a:ext cx="830651" cy="584775"/>
          </a:xfrm>
          <a:prstGeom prst="rect">
            <a:avLst/>
          </a:prstGeom>
          <a:noFill/>
        </p:spPr>
        <p:txBody>
          <a:bodyPr wrap="square" rtlCol="0">
            <a:spAutoFit/>
          </a:bodyPr>
          <a:lstStyle/>
          <a:p>
            <a:pPr algn="ctr"/>
            <a:r>
              <a:rPr lang="en-US" sz="3200" b="1" dirty="0">
                <a:solidFill>
                  <a:srgbClr val="1A1A1A"/>
                </a:solidFill>
                <a:latin typeface="Montserrat" panose="00000300000000000000" pitchFamily="2" charset="0"/>
              </a:rPr>
              <a:t>03</a:t>
            </a:r>
            <a:endParaRPr lang="id-ID" sz="3200" dirty="0">
              <a:solidFill>
                <a:srgbClr val="1A1A1A"/>
              </a:solidFill>
              <a:latin typeface="Montserrat" panose="00000300000000000000" pitchFamily="2" charset="0"/>
            </a:endParaRPr>
          </a:p>
        </p:txBody>
      </p:sp>
      <p:sp>
        <p:nvSpPr>
          <p:cNvPr id="23" name="Rectangle 22">
            <a:extLst>
              <a:ext uri="{FF2B5EF4-FFF2-40B4-BE49-F238E27FC236}">
                <a16:creationId xmlns:a16="http://schemas.microsoft.com/office/drawing/2014/main" id="{56D8DDF4-088E-1DE5-9F40-59DAD033F371}"/>
              </a:ext>
            </a:extLst>
          </p:cNvPr>
          <p:cNvSpPr/>
          <p:nvPr/>
        </p:nvSpPr>
        <p:spPr>
          <a:xfrm>
            <a:off x="6628501" y="446018"/>
            <a:ext cx="5380777" cy="1547731"/>
          </a:xfrm>
          <a:prstGeom prst="rect">
            <a:avLst/>
          </a:prstGeom>
          <a:solidFill>
            <a:srgbClr val="F0F4F8"/>
          </a:solidFill>
          <a:ln>
            <a:noFill/>
          </a:ln>
          <a:effectLst>
            <a:outerShdw blurRad="38100" sx="101000" sy="101000" algn="ctr" rotWithShape="0">
              <a:schemeClr val="tx1">
                <a:lumMod val="75000"/>
                <a:lumOff val="25000"/>
                <a:alpha val="40000"/>
              </a:scheme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nSpc>
                <a:spcPts val="1600"/>
              </a:lnSpc>
              <a:spcAft>
                <a:spcPts val="300"/>
              </a:spcAft>
            </a:pPr>
            <a:r>
              <a:rPr lang="en-US" sz="1100" dirty="0">
                <a:latin typeface="Aptos" panose="020B0004020202020204" pitchFamily="34" charset="0"/>
              </a:rPr>
              <a:t>Poor IAQ causes increased absenteeism, decreased productivity, and higher operational costs for businesses. Employees frequently become sick or work at reduced capacity, which drives up healthcare expenses and disrupts workflow.</a:t>
            </a:r>
            <a:endParaRPr lang="en-US" sz="1000" dirty="0">
              <a:solidFill>
                <a:schemeClr val="bg1">
                  <a:lumMod val="65000"/>
                </a:schemeClr>
              </a:solidFill>
              <a:latin typeface="Lato Light" panose="020F0302020204030203" pitchFamily="34" charset="0"/>
            </a:endParaRPr>
          </a:p>
          <a:p>
            <a:pPr>
              <a:lnSpc>
                <a:spcPts val="1600"/>
              </a:lnSpc>
            </a:pPr>
            <a:r>
              <a:rPr lang="en-US" sz="900" b="1" dirty="0">
                <a:latin typeface="Aptos" panose="020B0004020202020204" pitchFamily="34" charset="0"/>
              </a:rPr>
              <a:t>Referenced Study: </a:t>
            </a:r>
            <a:r>
              <a:rPr lang="en-US" sz="900" dirty="0">
                <a:latin typeface="Aptos" panose="020B0004020202020204" pitchFamily="34" charset="0"/>
              </a:rPr>
              <a:t>Fisk, W.J., Black, D., &amp; Brunner, G. (2011). Changing occupant health costs due to reductions in indoor environmental exposures in U.S. offices. Indoor Air, 21(5), 357-367.</a:t>
            </a:r>
          </a:p>
          <a:p>
            <a:pPr>
              <a:lnSpc>
                <a:spcPts val="1600"/>
              </a:lnSpc>
            </a:pPr>
            <a:r>
              <a:rPr lang="en-US" sz="900" b="1" dirty="0">
                <a:latin typeface="Aptos" panose="020B0004020202020204" pitchFamily="34" charset="0"/>
              </a:rPr>
              <a:t>Key Finding: </a:t>
            </a:r>
            <a:r>
              <a:rPr lang="en-US" sz="900" dirty="0">
                <a:latin typeface="Aptos" panose="020B0004020202020204" pitchFamily="34" charset="0"/>
              </a:rPr>
              <a:t>Demonstrated that improving indoor environmental quality may reduce employee sick leave, thus lowering health-related costs and increasing overall productivity.</a:t>
            </a:r>
            <a:endParaRPr lang="id-ID" sz="900" dirty="0">
              <a:latin typeface="Aptos" panose="020B0004020202020204" pitchFamily="34" charset="0"/>
            </a:endParaRPr>
          </a:p>
        </p:txBody>
      </p:sp>
      <p:cxnSp>
        <p:nvCxnSpPr>
          <p:cNvPr id="29" name="Straight Connector 28">
            <a:extLst>
              <a:ext uri="{FF2B5EF4-FFF2-40B4-BE49-F238E27FC236}">
                <a16:creationId xmlns:a16="http://schemas.microsoft.com/office/drawing/2014/main" id="{3D1B2134-7AF9-D67D-3E75-029810450CDD}"/>
              </a:ext>
            </a:extLst>
          </p:cNvPr>
          <p:cNvCxnSpPr>
            <a:cxnSpLocks/>
          </p:cNvCxnSpPr>
          <p:nvPr/>
        </p:nvCxnSpPr>
        <p:spPr>
          <a:xfrm>
            <a:off x="7907365" y="2060132"/>
            <a:ext cx="2743200" cy="0"/>
          </a:xfrm>
          <a:prstGeom prst="line">
            <a:avLst/>
          </a:prstGeom>
          <a:ln w="6350">
            <a:solidFill>
              <a:schemeClr val="bg1">
                <a:lumMod val="65000"/>
                <a:alpha val="45000"/>
              </a:schemeClr>
            </a:solidFill>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2AD3D897-C057-09AB-60B4-C47BB27D88FA}"/>
              </a:ext>
            </a:extLst>
          </p:cNvPr>
          <p:cNvSpPr/>
          <p:nvPr/>
        </p:nvSpPr>
        <p:spPr>
          <a:xfrm>
            <a:off x="6597957" y="2498017"/>
            <a:ext cx="5408454" cy="2003690"/>
          </a:xfrm>
          <a:prstGeom prst="rect">
            <a:avLst/>
          </a:prstGeom>
          <a:solidFill>
            <a:srgbClr val="F0F4F8"/>
          </a:solidFill>
          <a:ln>
            <a:noFill/>
          </a:ln>
          <a:effectLst>
            <a:outerShdw blurRad="38100" sx="101000" sy="101000" algn="ctr" rotWithShape="0">
              <a:schemeClr val="tx1">
                <a:lumMod val="75000"/>
                <a:lumOff val="25000"/>
                <a:alpha val="40000"/>
              </a:scheme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nSpc>
                <a:spcPts val="1600"/>
              </a:lnSpc>
              <a:spcAft>
                <a:spcPts val="300"/>
              </a:spcAft>
            </a:pPr>
            <a:r>
              <a:rPr lang="en-US" sz="1100" dirty="0">
                <a:latin typeface="Aptos" panose="020B0004020202020204" pitchFamily="34" charset="0"/>
              </a:rPr>
              <a:t>Poor IAQ disproportionately affects vulnerable communities (e.g., low-income areas, older school buildings), leading to amplified health disparities, educational setbacks, and added strain on public resources. In schools, inadequate air quality correlates with absenteeism and lower academic performance.</a:t>
            </a:r>
          </a:p>
          <a:p>
            <a:pPr>
              <a:lnSpc>
                <a:spcPts val="1600"/>
              </a:lnSpc>
              <a:spcAft>
                <a:spcPts val="300"/>
              </a:spcAft>
            </a:pPr>
            <a:r>
              <a:rPr lang="en-US" sz="900" b="1" dirty="0">
                <a:latin typeface="Aptos" panose="020B0004020202020204" pitchFamily="34" charset="0"/>
              </a:rPr>
              <a:t>Referenced Study: </a:t>
            </a:r>
            <a:r>
              <a:rPr lang="en-US" sz="900" dirty="0">
                <a:latin typeface="Aptos" panose="020B0004020202020204" pitchFamily="34" charset="0"/>
              </a:rPr>
              <a:t>Mendell, M.J., &amp; Heath, G.A. (2005). Do indoor pollutants and thermal conditions in schools influence student performance? A critical review of the published literature. Indoor Air, 15(1), 27.</a:t>
            </a:r>
          </a:p>
          <a:p>
            <a:pPr>
              <a:lnSpc>
                <a:spcPts val="1600"/>
              </a:lnSpc>
              <a:spcAft>
                <a:spcPts val="300"/>
              </a:spcAft>
            </a:pPr>
            <a:r>
              <a:rPr lang="en-US" sz="900" b="1" dirty="0">
                <a:latin typeface="Aptos" panose="020B0004020202020204" pitchFamily="34" charset="0"/>
              </a:rPr>
              <a:t>Key Finding: </a:t>
            </a:r>
            <a:r>
              <a:rPr lang="en-US" sz="900" dirty="0">
                <a:latin typeface="Aptos" panose="020B0004020202020204" pitchFamily="34" charset="0"/>
              </a:rPr>
              <a:t>Highlights that poor ventilation and exposure to indoor pollutants in schools may be associated with reduced test scores and increased absenteeism, thus impacting long-term socio-economic opportunities.</a:t>
            </a:r>
            <a:endParaRPr lang="id-ID" sz="900" dirty="0">
              <a:latin typeface="Aptos" panose="020B0004020202020204" pitchFamily="34" charset="0"/>
            </a:endParaRPr>
          </a:p>
        </p:txBody>
      </p:sp>
      <p:sp>
        <p:nvSpPr>
          <p:cNvPr id="68" name="TextBox 67">
            <a:extLst>
              <a:ext uri="{FF2B5EF4-FFF2-40B4-BE49-F238E27FC236}">
                <a16:creationId xmlns:a16="http://schemas.microsoft.com/office/drawing/2014/main" id="{7A8AA062-0F18-FF93-7BD3-FABA77E7469F}"/>
              </a:ext>
            </a:extLst>
          </p:cNvPr>
          <p:cNvSpPr txBox="1"/>
          <p:nvPr/>
        </p:nvSpPr>
        <p:spPr>
          <a:xfrm>
            <a:off x="6600824" y="2114799"/>
            <a:ext cx="5408454" cy="338554"/>
          </a:xfrm>
          <a:prstGeom prst="rect">
            <a:avLst/>
          </a:prstGeom>
          <a:solidFill>
            <a:srgbClr val="D8E4EA"/>
          </a:solidFill>
          <a:ln>
            <a:noFill/>
          </a:ln>
          <a:effectLst>
            <a:outerShdw blurRad="38100" dist="25400" dir="5400000" sx="101000" sy="101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txBody>
          <a:bodyPr wrap="square" lIns="45720" tIns="45720" bIns="45720" rtlCol="0">
            <a:spAutoFit/>
          </a:bodyPr>
          <a:lstStyle>
            <a:defPPr>
              <a:defRPr lang="en-US"/>
            </a:defPPr>
            <a:lvl1pPr>
              <a:defRPr sz="1600" b="1">
                <a:effectLst>
                  <a:outerShdw blurRad="38100" dist="25400" dir="5400000" algn="t" rotWithShape="0">
                    <a:prstClr val="black">
                      <a:alpha val="40000"/>
                    </a:prstClr>
                  </a:outerShdw>
                </a:effectLst>
                <a:latin typeface="Montserrat" panose="00000500000000000000" pitchFamily="2" charset="0"/>
              </a:defRPr>
            </a:lvl1pPr>
          </a:lstStyle>
          <a:p>
            <a:r>
              <a:rPr lang="en-US">
                <a:effectLst>
                  <a:outerShdw blurRad="38100" dist="12700" dir="5400000" algn="t" rotWithShape="0">
                    <a:prstClr val="black">
                      <a:alpha val="40000"/>
                    </a:prstClr>
                  </a:outerShdw>
                </a:effectLst>
              </a:rPr>
              <a:t>Socio-Economic Impact</a:t>
            </a:r>
            <a:endParaRPr lang="id-ID" dirty="0">
              <a:effectLst>
                <a:outerShdw blurRad="38100" dist="12700" dir="5400000" algn="t" rotWithShape="0">
                  <a:prstClr val="black">
                    <a:alpha val="40000"/>
                  </a:prstClr>
                </a:outerShdw>
              </a:effectLst>
            </a:endParaRPr>
          </a:p>
        </p:txBody>
      </p:sp>
      <p:sp>
        <p:nvSpPr>
          <p:cNvPr id="69" name="Rectangle 68">
            <a:extLst>
              <a:ext uri="{FF2B5EF4-FFF2-40B4-BE49-F238E27FC236}">
                <a16:creationId xmlns:a16="http://schemas.microsoft.com/office/drawing/2014/main" id="{F8AF11CE-1802-6345-5B7D-412E750B59D7}"/>
              </a:ext>
            </a:extLst>
          </p:cNvPr>
          <p:cNvSpPr/>
          <p:nvPr/>
        </p:nvSpPr>
        <p:spPr>
          <a:xfrm>
            <a:off x="6595091" y="4981677"/>
            <a:ext cx="5411320" cy="1791388"/>
          </a:xfrm>
          <a:prstGeom prst="rect">
            <a:avLst/>
          </a:prstGeom>
          <a:solidFill>
            <a:srgbClr val="F0F4F8"/>
          </a:solidFill>
          <a:ln>
            <a:noFill/>
          </a:ln>
          <a:effectLst>
            <a:outerShdw blurRad="38100" sx="101000" sy="101000" algn="ctr" rotWithShape="0">
              <a:schemeClr val="tx1">
                <a:lumMod val="75000"/>
                <a:lumOff val="25000"/>
                <a:alpha val="40000"/>
              </a:scheme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nSpc>
                <a:spcPts val="1600"/>
              </a:lnSpc>
              <a:spcAft>
                <a:spcPts val="300"/>
              </a:spcAft>
            </a:pPr>
            <a:r>
              <a:rPr lang="en-US" sz="1100" dirty="0">
                <a:latin typeface="Aptos" panose="020B0004020202020204" pitchFamily="34" charset="0"/>
              </a:rPr>
              <a:t>Chronic exposure to contaminants such as mold, VOCs, and pathogens may worsen respiratory conditions (e.g., asthma), heighten the risk of cardiovascular problems, and lead to more frequent infections. This contributes to general discomfort, reducing quality of life for building occupants.</a:t>
            </a:r>
          </a:p>
          <a:p>
            <a:pPr>
              <a:lnSpc>
                <a:spcPts val="1600"/>
              </a:lnSpc>
              <a:spcAft>
                <a:spcPts val="300"/>
              </a:spcAft>
            </a:pPr>
            <a:r>
              <a:rPr lang="en-US" sz="900" b="1" dirty="0">
                <a:latin typeface="Aptos" panose="020B0004020202020204" pitchFamily="34" charset="0"/>
              </a:rPr>
              <a:t>Referenced Study: </a:t>
            </a:r>
            <a:r>
              <a:rPr lang="en-US" sz="900" dirty="0">
                <a:latin typeface="Aptos" panose="020B0004020202020204" pitchFamily="34" charset="0"/>
              </a:rPr>
              <a:t>World Health Organization (WHO). (2009). Guidelines for Indoor Air Quality: Dampness and </a:t>
            </a:r>
            <a:r>
              <a:rPr lang="en-US" sz="900" dirty="0" err="1">
                <a:latin typeface="Aptos" panose="020B0004020202020204" pitchFamily="34" charset="0"/>
              </a:rPr>
              <a:t>Mould</a:t>
            </a:r>
            <a:r>
              <a:rPr lang="en-US" sz="900" dirty="0">
                <a:latin typeface="Aptos" panose="020B0004020202020204" pitchFamily="34" charset="0"/>
              </a:rPr>
              <a:t>. WHO Regional Office for Europe.</a:t>
            </a:r>
          </a:p>
          <a:p>
            <a:pPr>
              <a:lnSpc>
                <a:spcPts val="1600"/>
              </a:lnSpc>
              <a:spcAft>
                <a:spcPts val="300"/>
              </a:spcAft>
            </a:pPr>
            <a:r>
              <a:rPr lang="en-US" sz="900" b="1" dirty="0">
                <a:latin typeface="Aptos" panose="020B0004020202020204" pitchFamily="34" charset="0"/>
              </a:rPr>
              <a:t>Key Finding: </a:t>
            </a:r>
            <a:r>
              <a:rPr lang="en-US" sz="900" dirty="0">
                <a:latin typeface="Aptos" panose="020B0004020202020204" pitchFamily="34" charset="0"/>
              </a:rPr>
              <a:t>Indicates a clear link between damp or moldy environments and respiratory illnesses, affirming that poor IAQ may trigger or aggravate health conditions in both children and adults.</a:t>
            </a:r>
            <a:endParaRPr lang="id-ID" sz="900" dirty="0">
              <a:latin typeface="Aptos" panose="020B0004020202020204" pitchFamily="34" charset="0"/>
            </a:endParaRPr>
          </a:p>
        </p:txBody>
      </p:sp>
      <p:sp>
        <p:nvSpPr>
          <p:cNvPr id="70" name="TextBox 69">
            <a:extLst>
              <a:ext uri="{FF2B5EF4-FFF2-40B4-BE49-F238E27FC236}">
                <a16:creationId xmlns:a16="http://schemas.microsoft.com/office/drawing/2014/main" id="{544C22B1-F0F8-BA45-9708-14FDD65595A2}"/>
              </a:ext>
            </a:extLst>
          </p:cNvPr>
          <p:cNvSpPr txBox="1"/>
          <p:nvPr/>
        </p:nvSpPr>
        <p:spPr>
          <a:xfrm>
            <a:off x="6597957" y="4604348"/>
            <a:ext cx="5411320" cy="338554"/>
          </a:xfrm>
          <a:prstGeom prst="rect">
            <a:avLst/>
          </a:prstGeom>
          <a:solidFill>
            <a:srgbClr val="D8E4EA"/>
          </a:solidFill>
          <a:ln>
            <a:noFill/>
          </a:ln>
          <a:effectLst>
            <a:outerShdw blurRad="38100" dist="25400" dir="5400000" sx="101000" sy="101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txBody>
          <a:bodyPr wrap="square" lIns="45720" tIns="45720" bIns="45720" rtlCol="0">
            <a:spAutoFit/>
          </a:bodyPr>
          <a:lstStyle>
            <a:defPPr>
              <a:defRPr lang="en-US"/>
            </a:defPPr>
            <a:lvl1pPr>
              <a:defRPr sz="1600" b="1">
                <a:effectLst>
                  <a:outerShdw blurRad="38100" dist="25400" dir="5400000" algn="t" rotWithShape="0">
                    <a:prstClr val="black">
                      <a:alpha val="40000"/>
                    </a:prstClr>
                  </a:outerShdw>
                </a:effectLst>
                <a:latin typeface="Montserrat" panose="00000500000000000000" pitchFamily="2" charset="0"/>
              </a:defRPr>
            </a:lvl1pPr>
          </a:lstStyle>
          <a:p>
            <a:r>
              <a:rPr lang="en-US">
                <a:effectLst>
                  <a:outerShdw blurRad="38100" dist="12700" dir="5400000" algn="t" rotWithShape="0">
                    <a:prstClr val="black">
                      <a:alpha val="40000"/>
                    </a:prstClr>
                  </a:outerShdw>
                </a:effectLst>
              </a:rPr>
              <a:t>Health Risk</a:t>
            </a:r>
            <a:endParaRPr lang="id-ID" dirty="0">
              <a:effectLst>
                <a:outerShdw blurRad="38100" dist="12700" dir="5400000" algn="t" rotWithShape="0">
                  <a:prstClr val="black">
                    <a:alpha val="40000"/>
                  </a:prstClr>
                </a:outerShdw>
              </a:effectLst>
            </a:endParaRPr>
          </a:p>
        </p:txBody>
      </p:sp>
      <p:cxnSp>
        <p:nvCxnSpPr>
          <p:cNvPr id="9" name="Straight Connector 8">
            <a:extLst>
              <a:ext uri="{FF2B5EF4-FFF2-40B4-BE49-F238E27FC236}">
                <a16:creationId xmlns:a16="http://schemas.microsoft.com/office/drawing/2014/main" id="{61B6E086-8054-AE14-16FF-9E1C74C5371B}"/>
              </a:ext>
            </a:extLst>
          </p:cNvPr>
          <p:cNvCxnSpPr>
            <a:cxnSpLocks/>
          </p:cNvCxnSpPr>
          <p:nvPr/>
        </p:nvCxnSpPr>
        <p:spPr>
          <a:xfrm>
            <a:off x="6697690" y="3384107"/>
            <a:ext cx="5212080" cy="0"/>
          </a:xfrm>
          <a:prstGeom prst="line">
            <a:avLst/>
          </a:prstGeom>
          <a:ln w="3175">
            <a:solidFill>
              <a:schemeClr val="bg1">
                <a:lumMod val="65000"/>
              </a:schemeClr>
            </a:solidFill>
          </a:ln>
          <a:effectLst>
            <a:outerShdw blurRad="38100" sx="101000" sy="101000" algn="ctr"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9FC5749-D7E8-846B-A609-4B34376269C8}"/>
              </a:ext>
            </a:extLst>
          </p:cNvPr>
          <p:cNvSpPr/>
          <p:nvPr/>
        </p:nvSpPr>
        <p:spPr>
          <a:xfrm>
            <a:off x="56251" y="3857624"/>
            <a:ext cx="2772674" cy="2858339"/>
          </a:xfrm>
          <a:prstGeom prst="rect">
            <a:avLst/>
          </a:prstGeom>
          <a:gradFill>
            <a:gsLst>
              <a:gs pos="0">
                <a:srgbClr val="A5ABB2">
                  <a:lumMod val="66000"/>
                  <a:lumOff val="34000"/>
                </a:srgbClr>
              </a:gs>
              <a:gs pos="50000">
                <a:srgbClr val="F2F2F2"/>
              </a:gs>
              <a:gs pos="100000">
                <a:srgbClr val="A5ABB2"/>
              </a:gs>
            </a:gsLst>
          </a:gradFill>
          <a:ln/>
        </p:spPr>
        <p:style>
          <a:lnRef idx="1">
            <a:schemeClr val="dk1"/>
          </a:lnRef>
          <a:fillRef idx="2">
            <a:schemeClr val="dk1"/>
          </a:fillRef>
          <a:effectRef idx="1">
            <a:schemeClr val="dk1"/>
          </a:effectRef>
          <a:fontRef idx="minor">
            <a:schemeClr val="dk1"/>
          </a:fontRef>
        </p:style>
        <p:txBody>
          <a:bodyPr rtlCol="0" anchor="ctr"/>
          <a:lstStyle/>
          <a:p>
            <a:pPr algn="ctr"/>
            <a:endParaRPr lang="id-ID"/>
          </a:p>
        </p:txBody>
      </p:sp>
      <p:sp>
        <p:nvSpPr>
          <p:cNvPr id="11" name="TextBox 10">
            <a:extLst>
              <a:ext uri="{FF2B5EF4-FFF2-40B4-BE49-F238E27FC236}">
                <a16:creationId xmlns:a16="http://schemas.microsoft.com/office/drawing/2014/main" id="{20D0FF27-52D8-93C9-C084-CB2190F62EC0}"/>
              </a:ext>
            </a:extLst>
          </p:cNvPr>
          <p:cNvSpPr txBox="1"/>
          <p:nvPr/>
        </p:nvSpPr>
        <p:spPr>
          <a:xfrm>
            <a:off x="66675" y="3793908"/>
            <a:ext cx="2752725" cy="2902167"/>
          </a:xfrm>
          <a:prstGeom prst="rect">
            <a:avLst/>
          </a:prstGeom>
          <a:solidFill>
            <a:schemeClr val="bg1"/>
          </a:solidFill>
          <a:ln>
            <a:noFill/>
          </a:ln>
          <a:effectLst>
            <a:outerShdw blurRad="63500" sx="102000" sy="102000" algn="ctr" rotWithShape="0">
              <a:schemeClr val="accent1">
                <a:lumMod val="20000"/>
                <a:lumOff val="80000"/>
              </a:scheme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lnSpc>
                <a:spcPct val="200000"/>
              </a:lnSpc>
              <a:spcBef>
                <a:spcPts val="1200"/>
              </a:spcBef>
            </a:pPr>
            <a:r>
              <a:rPr lang="en-US" sz="1400" dirty="0">
                <a:solidFill>
                  <a:srgbClr val="1A1A1A"/>
                </a:solidFill>
                <a:latin typeface="Aptos" panose="020B0004020202020204" pitchFamily="34" charset="0"/>
              </a:rPr>
              <a:t>        </a:t>
            </a:r>
            <a:r>
              <a:rPr lang="en-US" sz="2000" dirty="0">
                <a:solidFill>
                  <a:srgbClr val="1A1A1A"/>
                </a:solidFill>
                <a:latin typeface="Aptos" panose="020B0004020202020204" pitchFamily="34" charset="0"/>
              </a:rPr>
              <a:t>Key Takeaway</a:t>
            </a:r>
            <a:endParaRPr lang="en-US" sz="1400" dirty="0">
              <a:solidFill>
                <a:srgbClr val="1A1A1A"/>
              </a:solidFill>
              <a:latin typeface="Aptos" panose="020B0004020202020204" pitchFamily="34" charset="0"/>
            </a:endParaRPr>
          </a:p>
          <a:p>
            <a:pPr algn="l"/>
            <a:r>
              <a:rPr lang="en-US" sz="1400" dirty="0">
                <a:solidFill>
                  <a:srgbClr val="1A1A1A"/>
                </a:solidFill>
                <a:latin typeface="Aptos" panose="020B0004020202020204" pitchFamily="34" charset="0"/>
              </a:rPr>
              <a:t>From lost business productivity to entrenched health and social inequalities, poor IAQ is a complex issue. These referenced studies and WHO guidelines confirm the broad and quantifiable impact that inadequate air quality may have on economies, communities, and businesses, individual health.</a:t>
            </a:r>
          </a:p>
        </p:txBody>
      </p:sp>
      <p:cxnSp>
        <p:nvCxnSpPr>
          <p:cNvPr id="12" name="Straight Connector 11">
            <a:extLst>
              <a:ext uri="{FF2B5EF4-FFF2-40B4-BE49-F238E27FC236}">
                <a16:creationId xmlns:a16="http://schemas.microsoft.com/office/drawing/2014/main" id="{BDDC9D46-1043-EDC8-AC14-8790811AA8A3}"/>
              </a:ext>
            </a:extLst>
          </p:cNvPr>
          <p:cNvCxnSpPr>
            <a:cxnSpLocks/>
          </p:cNvCxnSpPr>
          <p:nvPr/>
        </p:nvCxnSpPr>
        <p:spPr>
          <a:xfrm>
            <a:off x="127661" y="4309954"/>
            <a:ext cx="2194560" cy="0"/>
          </a:xfrm>
          <a:prstGeom prst="line">
            <a:avLst/>
          </a:prstGeom>
          <a:ln w="19050">
            <a:solidFill>
              <a:schemeClr val="tx1">
                <a:lumMod val="50000"/>
                <a:lumOff val="50000"/>
                <a:alpha val="22000"/>
              </a:schemeClr>
            </a:solidFill>
          </a:ln>
          <a:effectLst/>
        </p:spPr>
        <p:style>
          <a:lnRef idx="1">
            <a:schemeClr val="dk1"/>
          </a:lnRef>
          <a:fillRef idx="0">
            <a:schemeClr val="dk1"/>
          </a:fillRef>
          <a:effectRef idx="0">
            <a:schemeClr val="dk1"/>
          </a:effectRef>
          <a:fontRef idx="minor">
            <a:schemeClr val="tx1"/>
          </a:fontRef>
        </p:style>
      </p:cxnSp>
      <p:pic>
        <p:nvPicPr>
          <p:cNvPr id="13" name="Picture 12">
            <a:extLst>
              <a:ext uri="{FF2B5EF4-FFF2-40B4-BE49-F238E27FC236}">
                <a16:creationId xmlns:a16="http://schemas.microsoft.com/office/drawing/2014/main" id="{D57FD8AB-DB8E-F85B-B673-2B2E9518402E}"/>
              </a:ext>
            </a:extLst>
          </p:cNvPr>
          <p:cNvPicPr>
            <a:picLocks noChangeAspect="1"/>
          </p:cNvPicPr>
          <p:nvPr/>
        </p:nvPicPr>
        <p:blipFill>
          <a:blip r:embed="rId3"/>
          <a:stretch>
            <a:fillRect/>
          </a:stretch>
        </p:blipFill>
        <p:spPr>
          <a:xfrm>
            <a:off x="185589" y="4007914"/>
            <a:ext cx="237372" cy="207912"/>
          </a:xfrm>
          <a:prstGeom prst="rect">
            <a:avLst/>
          </a:prstGeom>
          <a:noFill/>
        </p:spPr>
      </p:pic>
      <p:cxnSp>
        <p:nvCxnSpPr>
          <p:cNvPr id="14" name="Straight Connector 13">
            <a:extLst>
              <a:ext uri="{FF2B5EF4-FFF2-40B4-BE49-F238E27FC236}">
                <a16:creationId xmlns:a16="http://schemas.microsoft.com/office/drawing/2014/main" id="{07FAB5EC-00AE-2529-61A5-FCED39585C2F}"/>
              </a:ext>
            </a:extLst>
          </p:cNvPr>
          <p:cNvCxnSpPr>
            <a:cxnSpLocks/>
          </p:cNvCxnSpPr>
          <p:nvPr/>
        </p:nvCxnSpPr>
        <p:spPr>
          <a:xfrm>
            <a:off x="127661" y="368563"/>
            <a:ext cx="91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887E902-4597-6439-1ED9-EC14B59E43B2}"/>
              </a:ext>
            </a:extLst>
          </p:cNvPr>
          <p:cNvCxnSpPr>
            <a:cxnSpLocks/>
          </p:cNvCxnSpPr>
          <p:nvPr/>
        </p:nvCxnSpPr>
        <p:spPr>
          <a:xfrm>
            <a:off x="1842161" y="387613"/>
            <a:ext cx="91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5F57B63-7FF1-D3B8-DD86-8E67C4C3849C}"/>
              </a:ext>
            </a:extLst>
          </p:cNvPr>
          <p:cNvSpPr txBox="1"/>
          <p:nvPr/>
        </p:nvSpPr>
        <p:spPr>
          <a:xfrm>
            <a:off x="694621" y="-386932"/>
            <a:ext cx="1402656" cy="1566967"/>
          </a:xfrm>
          <a:prstGeom prst="rect">
            <a:avLst/>
          </a:prstGeom>
          <a:noFill/>
        </p:spPr>
        <p:txBody>
          <a:bodyPr wrap="square" rtlCol="0">
            <a:spAutoFit/>
          </a:bodyPr>
          <a:lstStyle/>
          <a:p>
            <a:pPr algn="ctr">
              <a:lnSpc>
                <a:spcPct val="150000"/>
              </a:lnSpc>
            </a:pPr>
            <a:r>
              <a:rPr lang="id-ID" sz="7200" b="1" spc="300" dirty="0">
                <a:solidFill>
                  <a:srgbClr val="1A1A1A"/>
                </a:solidFill>
                <a:latin typeface="Montserrat" panose="00000300000000000000" pitchFamily="2" charset="0"/>
              </a:rPr>
              <a:t>“</a:t>
            </a:r>
            <a:endParaRPr lang="id-ID" sz="7200" b="1" dirty="0">
              <a:solidFill>
                <a:srgbClr val="1A1A1A"/>
              </a:solidFill>
              <a:latin typeface="Montserrat" panose="00000300000000000000" pitchFamily="2" charset="0"/>
            </a:endParaRPr>
          </a:p>
        </p:txBody>
      </p:sp>
      <p:cxnSp>
        <p:nvCxnSpPr>
          <p:cNvPr id="27" name="Straight Connector 26">
            <a:extLst>
              <a:ext uri="{FF2B5EF4-FFF2-40B4-BE49-F238E27FC236}">
                <a16:creationId xmlns:a16="http://schemas.microsoft.com/office/drawing/2014/main" id="{20D3E903-439C-83E7-2B8C-306E075A7C1C}"/>
              </a:ext>
            </a:extLst>
          </p:cNvPr>
          <p:cNvCxnSpPr>
            <a:cxnSpLocks/>
          </p:cNvCxnSpPr>
          <p:nvPr/>
        </p:nvCxnSpPr>
        <p:spPr>
          <a:xfrm flipV="1">
            <a:off x="154146" y="3385076"/>
            <a:ext cx="2560320" cy="29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A13F820-ED9C-FE9E-0B35-171002619F19}"/>
              </a:ext>
            </a:extLst>
          </p:cNvPr>
          <p:cNvSpPr txBox="1"/>
          <p:nvPr/>
        </p:nvSpPr>
        <p:spPr>
          <a:xfrm>
            <a:off x="6628500" y="65081"/>
            <a:ext cx="5380778" cy="338554"/>
          </a:xfrm>
          <a:prstGeom prst="rect">
            <a:avLst/>
          </a:prstGeom>
          <a:solidFill>
            <a:srgbClr val="D8E4EA"/>
          </a:solidFill>
          <a:ln>
            <a:noFill/>
          </a:ln>
          <a:effectLst>
            <a:outerShdw blurRad="38100" dist="25400" dir="5400000" sx="101000" sy="101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txBody>
          <a:bodyPr wrap="square" lIns="45720" tIns="45720" bIns="45720" rtlCol="0">
            <a:spAutoFit/>
          </a:bodyPr>
          <a:lstStyle/>
          <a:p>
            <a:r>
              <a:rPr lang="en-US" sz="1600" b="1" dirty="0">
                <a:effectLst>
                  <a:outerShdw blurRad="38100" dist="12700" dir="5400000" algn="t" rotWithShape="0">
                    <a:prstClr val="black">
                      <a:alpha val="40000"/>
                    </a:prstClr>
                  </a:outerShdw>
                </a:effectLst>
                <a:latin typeface="Montserrat" panose="00000500000000000000" pitchFamily="2" charset="0"/>
              </a:rPr>
              <a:t>Negative Economic &amp; Business Impact</a:t>
            </a:r>
            <a:endParaRPr lang="id-ID" sz="1600" b="1" dirty="0">
              <a:solidFill>
                <a:schemeClr val="tx1">
                  <a:lumMod val="95000"/>
                  <a:lumOff val="5000"/>
                </a:schemeClr>
              </a:solidFill>
              <a:effectLst>
                <a:outerShdw blurRad="38100" dist="12700" dir="5400000" algn="t" rotWithShape="0">
                  <a:prstClr val="black">
                    <a:alpha val="40000"/>
                  </a:prstClr>
                </a:outerShdw>
              </a:effectLst>
              <a:latin typeface="Montserrat" panose="00000500000000000000" pitchFamily="2" charset="0"/>
            </a:endParaRPr>
          </a:p>
        </p:txBody>
      </p:sp>
      <p:cxnSp>
        <p:nvCxnSpPr>
          <p:cNvPr id="4" name="Straight Connector 3">
            <a:extLst>
              <a:ext uri="{FF2B5EF4-FFF2-40B4-BE49-F238E27FC236}">
                <a16:creationId xmlns:a16="http://schemas.microsoft.com/office/drawing/2014/main" id="{F9E50E28-4A3A-2CB8-D652-239D32050C4F}"/>
              </a:ext>
            </a:extLst>
          </p:cNvPr>
          <p:cNvCxnSpPr>
            <a:cxnSpLocks/>
          </p:cNvCxnSpPr>
          <p:nvPr/>
        </p:nvCxnSpPr>
        <p:spPr>
          <a:xfrm>
            <a:off x="6696074" y="1141792"/>
            <a:ext cx="5212080" cy="0"/>
          </a:xfrm>
          <a:prstGeom prst="line">
            <a:avLst/>
          </a:prstGeom>
          <a:ln w="3175">
            <a:solidFill>
              <a:schemeClr val="bg1">
                <a:lumMod val="65000"/>
              </a:schemeClr>
            </a:solidFill>
          </a:ln>
          <a:effectLst>
            <a:outerShdw blurRad="38100" sx="101000" sy="101000" algn="ctr"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3AA1297-FFE3-7D60-3C74-2762D2098E96}"/>
              </a:ext>
            </a:extLst>
          </p:cNvPr>
          <p:cNvCxnSpPr>
            <a:cxnSpLocks/>
          </p:cNvCxnSpPr>
          <p:nvPr/>
        </p:nvCxnSpPr>
        <p:spPr>
          <a:xfrm>
            <a:off x="6696074" y="5879657"/>
            <a:ext cx="5212080" cy="0"/>
          </a:xfrm>
          <a:prstGeom prst="line">
            <a:avLst/>
          </a:prstGeom>
          <a:ln w="3175">
            <a:solidFill>
              <a:schemeClr val="bg1">
                <a:lumMod val="65000"/>
              </a:schemeClr>
            </a:solidFill>
          </a:ln>
          <a:effectLst>
            <a:outerShdw blurRad="38100" sx="101000" sy="101000" algn="ctr"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AE46B81-3D02-9259-049D-041E06BD8CEB}"/>
              </a:ext>
            </a:extLst>
          </p:cNvPr>
          <p:cNvCxnSpPr/>
          <p:nvPr/>
        </p:nvCxnSpPr>
        <p:spPr>
          <a:xfrm>
            <a:off x="6400800" y="239014"/>
            <a:ext cx="200024" cy="0"/>
          </a:xfrm>
          <a:prstGeom prst="line">
            <a:avLst/>
          </a:prstGeom>
          <a:ln w="12700">
            <a:solidFill>
              <a:schemeClr val="bg1">
                <a:lumMod val="65000"/>
                <a:alpha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481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up)">
                                      <p:cBhvr>
                                        <p:cTn id="26" dur="500"/>
                                        <p:tgtEl>
                                          <p:spTgt spid="23"/>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par>
                          <p:cTn id="35" fill="hold">
                            <p:stCondLst>
                              <p:cond delay="3500"/>
                            </p:stCondLst>
                            <p:childTnLst>
                              <p:par>
                                <p:cTn id="36" presetID="53" presetClass="entr" presetSubtype="16"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68"/>
                                        </p:tgtEl>
                                        <p:attrNameLst>
                                          <p:attrName>style.visibility</p:attrName>
                                        </p:attrNameLst>
                                      </p:cBhvr>
                                      <p:to>
                                        <p:strVal val="visible"/>
                                      </p:to>
                                    </p:set>
                                    <p:animEffect transition="in" filter="wipe(left)">
                                      <p:cBhvr>
                                        <p:cTn id="44" dur="500"/>
                                        <p:tgtEl>
                                          <p:spTgt spid="68"/>
                                        </p:tgtEl>
                                      </p:cBhvr>
                                    </p:animEffect>
                                  </p:childTnLst>
                                </p:cTn>
                              </p:par>
                            </p:childTnLst>
                          </p:cTn>
                        </p:par>
                        <p:par>
                          <p:cTn id="45" fill="hold">
                            <p:stCondLst>
                              <p:cond delay="4500"/>
                            </p:stCondLst>
                            <p:childTnLst>
                              <p:par>
                                <p:cTn id="46" presetID="22" presetClass="entr" presetSubtype="1"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wipe(up)">
                                      <p:cBhvr>
                                        <p:cTn id="48" dur="500"/>
                                        <p:tgtEl>
                                          <p:spTgt spid="67"/>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childTnLst>
                          </p:cTn>
                        </p:par>
                        <p:par>
                          <p:cTn id="53" fill="hold">
                            <p:stCondLst>
                              <p:cond delay="5500"/>
                            </p:stCondLst>
                            <p:childTnLst>
                              <p:par>
                                <p:cTn id="54" presetID="53" presetClass="entr" presetSubtype="16"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p:cTn id="56" dur="500" fill="hold"/>
                                        <p:tgtEl>
                                          <p:spTgt spid="22"/>
                                        </p:tgtEl>
                                        <p:attrNameLst>
                                          <p:attrName>ppt_w</p:attrName>
                                        </p:attrNameLst>
                                      </p:cBhvr>
                                      <p:tavLst>
                                        <p:tav tm="0">
                                          <p:val>
                                            <p:fltVal val="0"/>
                                          </p:val>
                                        </p:tav>
                                        <p:tav tm="100000">
                                          <p:val>
                                            <p:strVal val="#ppt_w"/>
                                          </p:val>
                                        </p:tav>
                                      </p:tavLst>
                                    </p:anim>
                                    <p:anim calcmode="lin" valueType="num">
                                      <p:cBhvr>
                                        <p:cTn id="57" dur="500" fill="hold"/>
                                        <p:tgtEl>
                                          <p:spTgt spid="22"/>
                                        </p:tgtEl>
                                        <p:attrNameLst>
                                          <p:attrName>ppt_h</p:attrName>
                                        </p:attrNameLst>
                                      </p:cBhvr>
                                      <p:tavLst>
                                        <p:tav tm="0">
                                          <p:val>
                                            <p:fltVal val="0"/>
                                          </p:val>
                                        </p:tav>
                                        <p:tav tm="100000">
                                          <p:val>
                                            <p:strVal val="#ppt_h"/>
                                          </p:val>
                                        </p:tav>
                                      </p:tavLst>
                                    </p:anim>
                                    <p:animEffect transition="in" filter="fade">
                                      <p:cBhvr>
                                        <p:cTn id="58" dur="500"/>
                                        <p:tgtEl>
                                          <p:spTgt spid="22"/>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70"/>
                                        </p:tgtEl>
                                        <p:attrNameLst>
                                          <p:attrName>style.visibility</p:attrName>
                                        </p:attrNameLst>
                                      </p:cBhvr>
                                      <p:to>
                                        <p:strVal val="visible"/>
                                      </p:to>
                                    </p:set>
                                    <p:animEffect transition="in" filter="wipe(left)">
                                      <p:cBhvr>
                                        <p:cTn id="62" dur="500"/>
                                        <p:tgtEl>
                                          <p:spTgt spid="70"/>
                                        </p:tgtEl>
                                      </p:cBhvr>
                                    </p:animEffect>
                                  </p:childTnLst>
                                </p:cTn>
                              </p:par>
                            </p:childTnLst>
                          </p:cTn>
                        </p:par>
                        <p:par>
                          <p:cTn id="63" fill="hold">
                            <p:stCondLst>
                              <p:cond delay="6500"/>
                            </p:stCondLst>
                            <p:childTnLst>
                              <p:par>
                                <p:cTn id="64" presetID="22" presetClass="entr" presetSubtype="1" fill="hold" grpId="0" nodeType="after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wipe(up)">
                                      <p:cBhvr>
                                        <p:cTn id="66" dur="500"/>
                                        <p:tgtEl>
                                          <p:spTgt spid="69"/>
                                        </p:tgtEl>
                                      </p:cBhvr>
                                    </p:animEffect>
                                  </p:childTnLst>
                                </p:cTn>
                              </p:par>
                            </p:childTnLst>
                          </p:cTn>
                        </p:par>
                        <p:par>
                          <p:cTn id="67" fill="hold">
                            <p:stCondLst>
                              <p:cond delay="7000"/>
                            </p:stCondLst>
                            <p:childTnLst>
                              <p:par>
                                <p:cTn id="68" presetID="22" presetClass="entr" presetSubtype="8" fill="hold" nodeType="after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wipe(left)">
                                      <p:cBhvr>
                                        <p:cTn id="70" dur="500"/>
                                        <p:tgtEl>
                                          <p:spTgt spid="9"/>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wipe(left)">
                                      <p:cBhvr>
                                        <p:cTn id="74" dur="500"/>
                                        <p:tgtEl>
                                          <p:spTgt spid="10"/>
                                        </p:tgtEl>
                                      </p:cBhvr>
                                    </p:animEffect>
                                  </p:childTnLst>
                                </p:cTn>
                              </p:par>
                            </p:childTnLst>
                          </p:cTn>
                        </p:par>
                        <p:par>
                          <p:cTn id="75" fill="hold">
                            <p:stCondLst>
                              <p:cond delay="8000"/>
                            </p:stCondLst>
                            <p:childTnLst>
                              <p:par>
                                <p:cTn id="76" presetID="22" presetClass="entr" presetSubtype="8" fill="hold" nodeType="after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wipe(left)">
                                      <p:cBhvr>
                                        <p:cTn id="78" dur="500"/>
                                        <p:tgtEl>
                                          <p:spTgt spid="14"/>
                                        </p:tgtEl>
                                      </p:cBhvr>
                                    </p:animEffect>
                                  </p:childTnLst>
                                </p:cTn>
                              </p:par>
                            </p:childTnLst>
                          </p:cTn>
                        </p:par>
                        <p:par>
                          <p:cTn id="79" fill="hold">
                            <p:stCondLst>
                              <p:cond delay="8500"/>
                            </p:stCondLst>
                            <p:childTnLst>
                              <p:par>
                                <p:cTn id="80" presetID="22" presetClass="entr" presetSubtype="8"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wipe(left)">
                                      <p:cBhvr>
                                        <p:cTn id="82" dur="500"/>
                                        <p:tgtEl>
                                          <p:spTgt spid="16"/>
                                        </p:tgtEl>
                                      </p:cBhvr>
                                    </p:animEffect>
                                  </p:childTnLst>
                                </p:cTn>
                              </p:par>
                            </p:childTnLst>
                          </p:cTn>
                        </p:par>
                        <p:par>
                          <p:cTn id="83" fill="hold">
                            <p:stCondLst>
                              <p:cond delay="9000"/>
                            </p:stCondLst>
                            <p:childTnLst>
                              <p:par>
                                <p:cTn id="84" presetID="22" presetClass="entr" presetSubtype="8" fill="hold"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left)">
                                      <p:cBhvr>
                                        <p:cTn id="86" dur="500"/>
                                        <p:tgtEl>
                                          <p:spTgt spid="27"/>
                                        </p:tgtEl>
                                      </p:cBhvr>
                                    </p:animEffect>
                                  </p:childTnLst>
                                </p:cTn>
                              </p:par>
                            </p:childTnLst>
                          </p:cTn>
                        </p:par>
                        <p:par>
                          <p:cTn id="87" fill="hold">
                            <p:stCondLst>
                              <p:cond delay="9500"/>
                            </p:stCondLst>
                            <p:childTnLst>
                              <p:par>
                                <p:cTn id="88" presetID="22" presetClass="entr" presetSubtype="8" fill="hold" nodeType="afterEffect">
                                  <p:stCondLst>
                                    <p:cond delay="0"/>
                                  </p:stCondLst>
                                  <p:childTnLst>
                                    <p:set>
                                      <p:cBhvr>
                                        <p:cTn id="89" dur="1" fill="hold">
                                          <p:stCondLst>
                                            <p:cond delay="0"/>
                                          </p:stCondLst>
                                        </p:cTn>
                                        <p:tgtEl>
                                          <p:spTgt spid="4"/>
                                        </p:tgtEl>
                                        <p:attrNameLst>
                                          <p:attrName>style.visibility</p:attrName>
                                        </p:attrNameLst>
                                      </p:cBhvr>
                                      <p:to>
                                        <p:strVal val="visible"/>
                                      </p:to>
                                    </p:set>
                                    <p:animEffect transition="in" filter="wipe(left)">
                                      <p:cBhvr>
                                        <p:cTn id="90" dur="500"/>
                                        <p:tgtEl>
                                          <p:spTgt spid="4"/>
                                        </p:tgtEl>
                                      </p:cBhvr>
                                    </p:animEffect>
                                  </p:childTnLst>
                                </p:cTn>
                              </p:par>
                            </p:childTnLst>
                          </p:cTn>
                        </p:par>
                        <p:par>
                          <p:cTn id="91" fill="hold">
                            <p:stCondLst>
                              <p:cond delay="10000"/>
                            </p:stCondLst>
                            <p:childTnLst>
                              <p:par>
                                <p:cTn id="92" presetID="22" presetClass="entr" presetSubtype="8" fill="hold" nodeType="after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wipe(left)">
                                      <p:cBhvr>
                                        <p:cTn id="9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17" grpId="0" animBg="1"/>
      <p:bldP spid="18" grpId="0" animBg="1"/>
      <p:bldP spid="19" grpId="0" animBg="1"/>
      <p:bldP spid="20" grpId="0"/>
      <p:bldP spid="21" grpId="0"/>
      <p:bldP spid="22" grpId="0"/>
      <p:bldP spid="23" grpId="0" animBg="1"/>
      <p:bldP spid="67" grpId="0" animBg="1"/>
      <p:bldP spid="68" grpId="0" animBg="1"/>
      <p:bldP spid="69" grpId="0" animBg="1"/>
      <p:bldP spid="70"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12F4B-6A26-5222-E0BA-D4520E446C6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1DE8777-923B-225A-23F7-49F30E429536}"/>
              </a:ext>
            </a:extLst>
          </p:cNvPr>
          <p:cNvSpPr/>
          <p:nvPr/>
        </p:nvSpPr>
        <p:spPr>
          <a:xfrm>
            <a:off x="-1" y="0"/>
            <a:ext cx="12192000" cy="6857999"/>
          </a:xfrm>
          <a:prstGeom prst="rect">
            <a:avLst/>
          </a:prstGeom>
          <a:solidFill>
            <a:srgbClr val="F0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58CA0F-B273-C7F6-B7F9-AC108B70E1BA}"/>
              </a:ext>
            </a:extLst>
          </p:cNvPr>
          <p:cNvSpPr txBox="1">
            <a:spLocks/>
          </p:cNvSpPr>
          <p:nvPr/>
        </p:nvSpPr>
        <p:spPr>
          <a:xfrm>
            <a:off x="0" y="209644"/>
            <a:ext cx="12191999" cy="123078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5400" b="1" dirty="0" err="1">
                <a:solidFill>
                  <a:srgbClr val="1A1A1A"/>
                </a:solidFill>
                <a:latin typeface="Montserrat ExtraBold" pitchFamily="2" charset="0"/>
              </a:rPr>
              <a:t>AIRRoS</a:t>
            </a:r>
            <a:r>
              <a:rPr lang="en-US" sz="5400" b="1" dirty="0">
                <a:solidFill>
                  <a:srgbClr val="1A1A1A"/>
                </a:solidFill>
                <a:latin typeface="Montserrat ExtraBold" pitchFamily="2" charset="0"/>
              </a:rPr>
              <a:t> by Sage Industrial</a:t>
            </a:r>
          </a:p>
          <a:p>
            <a:pPr algn="ctr">
              <a:lnSpc>
                <a:spcPct val="150000"/>
              </a:lnSpc>
            </a:pPr>
            <a:r>
              <a:rPr lang="en-US" sz="1500" b="1" i="1" dirty="0">
                <a:solidFill>
                  <a:srgbClr val="1A1A1A"/>
                </a:solidFill>
                <a:latin typeface="Montserrat" panose="00000500000000000000" pitchFamily="2" charset="0"/>
              </a:rPr>
              <a:t>Disruptive Technology Optimizing Indoor Air Quality (IAQ) &amp; Pathogenic Mitigation (PM)</a:t>
            </a:r>
            <a:endParaRPr lang="id-ID" sz="1500" i="1" dirty="0">
              <a:solidFill>
                <a:srgbClr val="1A1A1A"/>
              </a:solidFill>
              <a:latin typeface="Antrilla" panose="02000506000000020004" pitchFamily="2" charset="0"/>
            </a:endParaRPr>
          </a:p>
        </p:txBody>
      </p:sp>
      <p:pic>
        <p:nvPicPr>
          <p:cNvPr id="11" name="Picture 10">
            <a:extLst>
              <a:ext uri="{FF2B5EF4-FFF2-40B4-BE49-F238E27FC236}">
                <a16:creationId xmlns:a16="http://schemas.microsoft.com/office/drawing/2014/main" id="{7DC74031-9324-4BE8-6464-477CCB0F8837}"/>
              </a:ext>
            </a:extLst>
          </p:cNvPr>
          <p:cNvPicPr>
            <a:picLocks noChangeAspect="1"/>
          </p:cNvPicPr>
          <p:nvPr/>
        </p:nvPicPr>
        <p:blipFill>
          <a:blip r:embed="rId2">
            <a:extLst>
              <a:ext uri="{28A0092B-C50C-407E-A947-70E740481C1C}">
                <a14:useLocalDpi xmlns:a14="http://schemas.microsoft.com/office/drawing/2010/main" val="0"/>
              </a:ext>
            </a:extLst>
          </a:blip>
          <a:srcRect t="12710" b="2110"/>
          <a:stretch/>
        </p:blipFill>
        <p:spPr>
          <a:xfrm>
            <a:off x="351628" y="1796538"/>
            <a:ext cx="3421801" cy="2914650"/>
          </a:xfrm>
          <a:prstGeom prst="rect">
            <a:avLst/>
          </a:prstGeom>
          <a:noFill/>
          <a:ln>
            <a:noFill/>
          </a:ln>
          <a:effectLst/>
          <a:scene3d>
            <a:camera prst="orthographicFront">
              <a:rot lat="0" lon="0" rev="0"/>
            </a:camera>
            <a:lightRig rig="glow" dir="t">
              <a:rot lat="0" lon="0" rev="14100000"/>
            </a:lightRig>
          </a:scene3d>
          <a:sp3d prstMaterial="softEdge">
            <a:bevelT w="127000" prst="artDeco"/>
          </a:sp3d>
        </p:spPr>
      </p:pic>
      <p:sp>
        <p:nvSpPr>
          <p:cNvPr id="12" name="TextBox 11">
            <a:extLst>
              <a:ext uri="{FF2B5EF4-FFF2-40B4-BE49-F238E27FC236}">
                <a16:creationId xmlns:a16="http://schemas.microsoft.com/office/drawing/2014/main" id="{0612AB96-5FDE-14B1-5985-690002A7D6DE}"/>
              </a:ext>
            </a:extLst>
          </p:cNvPr>
          <p:cNvSpPr txBox="1"/>
          <p:nvPr/>
        </p:nvSpPr>
        <p:spPr>
          <a:xfrm>
            <a:off x="3726569" y="2069853"/>
            <a:ext cx="8465430" cy="3209148"/>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sz="2600" b="1" dirty="0">
                <a:latin typeface="Montserrat SemiBold" pitchFamily="2" charset="0"/>
              </a:rPr>
              <a:t>SOLUTION – AIRROS BY SAGE INDUSTRIAL</a:t>
            </a:r>
          </a:p>
          <a:p>
            <a:pPr marL="1485900" lvl="2" indent="-571500">
              <a:lnSpc>
                <a:spcPct val="150000"/>
              </a:lnSpc>
              <a:buFont typeface="Arial" panose="020B0604020202020204" pitchFamily="34" charset="0"/>
              <a:buChar char="•"/>
            </a:pPr>
            <a:r>
              <a:rPr lang="en-US" sz="2400" dirty="0">
                <a:latin typeface="Aptos" panose="020B0004020202020204" pitchFamily="34" charset="0"/>
              </a:rPr>
              <a:t>IAQ Market Competitors </a:t>
            </a:r>
          </a:p>
          <a:p>
            <a:pPr marL="1485900" lvl="2" indent="-571500">
              <a:lnSpc>
                <a:spcPct val="150000"/>
              </a:lnSpc>
              <a:buFont typeface="Arial" panose="020B0604020202020204" pitchFamily="34" charset="0"/>
              <a:buChar char="•"/>
            </a:pPr>
            <a:r>
              <a:rPr lang="en-US" sz="2400" dirty="0">
                <a:latin typeface="Aptos" panose="020B0004020202020204" pitchFamily="34" charset="0"/>
              </a:rPr>
              <a:t>Technological Advantages</a:t>
            </a:r>
          </a:p>
          <a:p>
            <a:pPr marL="1485900" lvl="2" indent="-571500">
              <a:lnSpc>
                <a:spcPct val="150000"/>
              </a:lnSpc>
              <a:buFont typeface="Arial" panose="020B0604020202020204" pitchFamily="34" charset="0"/>
              <a:buChar char="•"/>
            </a:pPr>
            <a:r>
              <a:rPr lang="en-US" sz="2400" dirty="0">
                <a:latin typeface="Aptos" panose="020B0004020202020204" pitchFamily="34" charset="0"/>
              </a:rPr>
              <a:t>Positive Impact &amp; Value Proposition</a:t>
            </a:r>
          </a:p>
          <a:p>
            <a:pPr marL="1485900" lvl="2" indent="-571500">
              <a:lnSpc>
                <a:spcPct val="150000"/>
              </a:lnSpc>
              <a:buFont typeface="Arial" panose="020B0604020202020204" pitchFamily="34" charset="0"/>
              <a:buChar char="•"/>
            </a:pPr>
            <a:r>
              <a:rPr lang="en-US" sz="2400" dirty="0">
                <a:latin typeface="Aptos" panose="020B0004020202020204" pitchFamily="34" charset="0"/>
              </a:rPr>
              <a:t>Partnerships </a:t>
            </a:r>
          </a:p>
          <a:p>
            <a:pPr marL="1485900" lvl="2" indent="-571500">
              <a:lnSpc>
                <a:spcPct val="150000"/>
              </a:lnSpc>
              <a:buFont typeface="Arial" panose="020B0604020202020204" pitchFamily="34" charset="0"/>
              <a:buChar char="•"/>
            </a:pPr>
            <a:r>
              <a:rPr lang="en-US" sz="2400" dirty="0">
                <a:latin typeface="Aptos" panose="020B0004020202020204" pitchFamily="34" charset="0"/>
              </a:rPr>
              <a:t>3rd Party Empirical Lab Data</a:t>
            </a:r>
          </a:p>
        </p:txBody>
      </p:sp>
    </p:spTree>
    <p:extLst>
      <p:ext uri="{BB962C8B-B14F-4D97-AF65-F5344CB8AC3E}">
        <p14:creationId xmlns:p14="http://schemas.microsoft.com/office/powerpoint/2010/main" val="145359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12">
                                            <p:txEl>
                                              <p:pRg st="0" end="0"/>
                                            </p:txEl>
                                          </p:spTgt>
                                        </p:tgtEl>
                                        <p:attrNameLst>
                                          <p:attrName>style.visibility</p:attrName>
                                        </p:attrNameLst>
                                      </p:cBhvr>
                                      <p:to>
                                        <p:strVal val="visible"/>
                                      </p:to>
                                    </p:set>
                                    <p:animEffect transition="in" filter="fade">
                                      <p:cBhvr>
                                        <p:cTn id="18" dur="1000"/>
                                        <p:tgtEl>
                                          <p:spTgt spid="12">
                                            <p:txEl>
                                              <p:pRg st="0" end="0"/>
                                            </p:txEl>
                                          </p:spTgt>
                                        </p:tgtEl>
                                      </p:cBhvr>
                                    </p:animEffect>
                                    <p:anim calcmode="lin" valueType="num">
                                      <p:cBhvr>
                                        <p:cTn id="19"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childTnLst>
                          </p:cTn>
                        </p:par>
                        <p:par>
                          <p:cTn id="24" fill="hold">
                            <p:stCondLst>
                              <p:cond delay="1000"/>
                            </p:stCondLst>
                            <p:childTnLst>
                              <p:par>
                                <p:cTn id="25" presetID="47" presetClass="entr" presetSubtype="0" fill="hold" grpId="0" nodeType="afterEffect">
                                  <p:stCondLst>
                                    <p:cond delay="0"/>
                                  </p:stCondLst>
                                  <p:childTnLst>
                                    <p:set>
                                      <p:cBhvr>
                                        <p:cTn id="26" dur="1" fill="hold">
                                          <p:stCondLst>
                                            <p:cond delay="0"/>
                                          </p:stCondLst>
                                        </p:cTn>
                                        <p:tgtEl>
                                          <p:spTgt spid="12">
                                            <p:txEl>
                                              <p:pRg st="1" end="1"/>
                                            </p:txEl>
                                          </p:spTgt>
                                        </p:tgtEl>
                                        <p:attrNameLst>
                                          <p:attrName>style.visibility</p:attrName>
                                        </p:attrNameLst>
                                      </p:cBhvr>
                                      <p:to>
                                        <p:strVal val="visible"/>
                                      </p:to>
                                    </p:set>
                                    <p:animEffect transition="in" filter="fade">
                                      <p:cBhvr>
                                        <p:cTn id="27" dur="500"/>
                                        <p:tgtEl>
                                          <p:spTgt spid="12">
                                            <p:txEl>
                                              <p:pRg st="1" end="1"/>
                                            </p:txEl>
                                          </p:spTgt>
                                        </p:tgtEl>
                                      </p:cBhvr>
                                    </p:animEffect>
                                    <p:anim calcmode="lin" valueType="num">
                                      <p:cBhvr>
                                        <p:cTn id="28"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9" dur="5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7" presetClass="entr" presetSubtype="0" fill="hold" grpId="0" nodeType="afterEffect">
                                  <p:stCondLst>
                                    <p:cond delay="0"/>
                                  </p:stCondLst>
                                  <p:childTnLst>
                                    <p:set>
                                      <p:cBhvr>
                                        <p:cTn id="32" dur="1" fill="hold">
                                          <p:stCondLst>
                                            <p:cond delay="0"/>
                                          </p:stCondLst>
                                        </p:cTn>
                                        <p:tgtEl>
                                          <p:spTgt spid="12">
                                            <p:txEl>
                                              <p:pRg st="2" end="2"/>
                                            </p:txEl>
                                          </p:spTgt>
                                        </p:tgtEl>
                                        <p:attrNameLst>
                                          <p:attrName>style.visibility</p:attrName>
                                        </p:attrNameLst>
                                      </p:cBhvr>
                                      <p:to>
                                        <p:strVal val="visible"/>
                                      </p:to>
                                    </p:set>
                                    <p:animEffect transition="in" filter="fade">
                                      <p:cBhvr>
                                        <p:cTn id="33" dur="500"/>
                                        <p:tgtEl>
                                          <p:spTgt spid="12">
                                            <p:txEl>
                                              <p:pRg st="2" end="2"/>
                                            </p:txEl>
                                          </p:spTgt>
                                        </p:tgtEl>
                                      </p:cBhvr>
                                    </p:animEffect>
                                    <p:anim calcmode="lin" valueType="num">
                                      <p:cBhvr>
                                        <p:cTn id="34"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35" dur="5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7" presetClass="entr" presetSubtype="0" fill="hold" grpId="0" nodeType="afterEffect">
                                  <p:stCondLst>
                                    <p:cond delay="0"/>
                                  </p:stCondLst>
                                  <p:childTnLst>
                                    <p:set>
                                      <p:cBhvr>
                                        <p:cTn id="38" dur="1" fill="hold">
                                          <p:stCondLst>
                                            <p:cond delay="0"/>
                                          </p:stCondLst>
                                        </p:cTn>
                                        <p:tgtEl>
                                          <p:spTgt spid="12">
                                            <p:txEl>
                                              <p:pRg st="3" end="3"/>
                                            </p:txEl>
                                          </p:spTgt>
                                        </p:tgtEl>
                                        <p:attrNameLst>
                                          <p:attrName>style.visibility</p:attrName>
                                        </p:attrNameLst>
                                      </p:cBhvr>
                                      <p:to>
                                        <p:strVal val="visible"/>
                                      </p:to>
                                    </p:set>
                                    <p:animEffect transition="in" filter="fade">
                                      <p:cBhvr>
                                        <p:cTn id="39" dur="500"/>
                                        <p:tgtEl>
                                          <p:spTgt spid="12">
                                            <p:txEl>
                                              <p:pRg st="3" end="3"/>
                                            </p:txEl>
                                          </p:spTgt>
                                        </p:tgtEl>
                                      </p:cBhvr>
                                    </p:animEffect>
                                    <p:anim calcmode="lin" valueType="num">
                                      <p:cBhvr>
                                        <p:cTn id="40"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41" dur="5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47" presetClass="entr" presetSubtype="0" fill="hold" grpId="0" nodeType="afterEffect">
                                  <p:stCondLst>
                                    <p:cond delay="0"/>
                                  </p:stCondLst>
                                  <p:childTnLst>
                                    <p:set>
                                      <p:cBhvr>
                                        <p:cTn id="44" dur="1" fill="hold">
                                          <p:stCondLst>
                                            <p:cond delay="0"/>
                                          </p:stCondLst>
                                        </p:cTn>
                                        <p:tgtEl>
                                          <p:spTgt spid="12">
                                            <p:txEl>
                                              <p:pRg st="4" end="4"/>
                                            </p:txEl>
                                          </p:spTgt>
                                        </p:tgtEl>
                                        <p:attrNameLst>
                                          <p:attrName>style.visibility</p:attrName>
                                        </p:attrNameLst>
                                      </p:cBhvr>
                                      <p:to>
                                        <p:strVal val="visible"/>
                                      </p:to>
                                    </p:set>
                                    <p:animEffect transition="in" filter="fade">
                                      <p:cBhvr>
                                        <p:cTn id="45" dur="500"/>
                                        <p:tgtEl>
                                          <p:spTgt spid="12">
                                            <p:txEl>
                                              <p:pRg st="4" end="4"/>
                                            </p:txEl>
                                          </p:spTgt>
                                        </p:tgtEl>
                                      </p:cBhvr>
                                    </p:animEffect>
                                    <p:anim calcmode="lin" valueType="num">
                                      <p:cBhvr>
                                        <p:cTn id="46"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47" dur="5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par>
                          <p:cTn id="48" fill="hold">
                            <p:stCondLst>
                              <p:cond delay="3000"/>
                            </p:stCondLst>
                            <p:childTnLst>
                              <p:par>
                                <p:cTn id="49" presetID="47" presetClass="entr" presetSubtype="0" fill="hold" grpId="0" nodeType="afterEffect">
                                  <p:stCondLst>
                                    <p:cond delay="0"/>
                                  </p:stCondLst>
                                  <p:childTnLst>
                                    <p:set>
                                      <p:cBhvr>
                                        <p:cTn id="50" dur="1" fill="hold">
                                          <p:stCondLst>
                                            <p:cond delay="0"/>
                                          </p:stCondLst>
                                        </p:cTn>
                                        <p:tgtEl>
                                          <p:spTgt spid="12">
                                            <p:txEl>
                                              <p:pRg st="5" end="5"/>
                                            </p:txEl>
                                          </p:spTgt>
                                        </p:tgtEl>
                                        <p:attrNameLst>
                                          <p:attrName>style.visibility</p:attrName>
                                        </p:attrNameLst>
                                      </p:cBhvr>
                                      <p:to>
                                        <p:strVal val="visible"/>
                                      </p:to>
                                    </p:set>
                                    <p:animEffect transition="in" filter="fade">
                                      <p:cBhvr>
                                        <p:cTn id="51" dur="500"/>
                                        <p:tgtEl>
                                          <p:spTgt spid="12">
                                            <p:txEl>
                                              <p:pRg st="5" end="5"/>
                                            </p:txEl>
                                          </p:spTgt>
                                        </p:tgtEl>
                                      </p:cBhvr>
                                    </p:animEffect>
                                    <p:anim calcmode="lin" valueType="num">
                                      <p:cBhvr>
                                        <p:cTn id="52"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p:cTn id="53" dur="500" fill="hold"/>
                                        <p:tgtEl>
                                          <p:spTgt spid="1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p:bldP spid="1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p:cNvPicPr>
            <a:picLocks noGrp="1" noChangeAspect="1"/>
          </p:cNvPicPr>
          <p:nvPr>
            <p:ph type="pic" sz="quarter" idx="13"/>
          </p:nvPr>
        </p:nvPicPr>
        <p:blipFill>
          <a:blip r:embed="rId2">
            <a:grayscl/>
            <a:extLst>
              <a:ext uri="{28A0092B-C50C-407E-A947-70E740481C1C}">
                <a14:useLocalDpi xmlns:a14="http://schemas.microsoft.com/office/drawing/2010/main" val="0"/>
              </a:ext>
            </a:extLst>
          </a:blip>
          <a:srcRect t="32" b="32"/>
          <a:stretch/>
        </p:blipFill>
        <p:spPr>
          <a:xfrm>
            <a:off x="6218491" y="2999308"/>
            <a:ext cx="5708590" cy="3334817"/>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9" name="Picture Placeholder 8"/>
          <p:cNvPicPr>
            <a:picLocks noGrp="1" noChangeAspect="1"/>
          </p:cNvPicPr>
          <p:nvPr>
            <p:ph type="pic" sz="quarter" idx="11"/>
          </p:nvPr>
        </p:nvPicPr>
        <p:blipFill>
          <a:blip r:embed="rId3">
            <a:grayscl/>
            <a:extLst>
              <a:ext uri="{28A0092B-C50C-407E-A947-70E740481C1C}">
                <a14:useLocalDpi xmlns:a14="http://schemas.microsoft.com/office/drawing/2010/main" val="0"/>
              </a:ext>
            </a:extLst>
          </a:blip>
          <a:srcRect t="1192" b="1192"/>
          <a:stretch/>
        </p:blipFill>
        <p:spPr>
          <a:xfrm>
            <a:off x="264920" y="2999308"/>
            <a:ext cx="5708590" cy="3334817"/>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 name="Picture Placeholder 4"/>
          <p:cNvPicPr>
            <a:picLocks noGrp="1" noChangeAspect="1"/>
          </p:cNvPicPr>
          <p:nvPr>
            <p:ph type="pic" sz="quarter" idx="14"/>
          </p:nvPr>
        </p:nvPicPr>
        <p:blipFill>
          <a:blip r:embed="rId4">
            <a:grayscl/>
            <a:extLst>
              <a:ext uri="{28A0092B-C50C-407E-A947-70E740481C1C}">
                <a14:useLocalDpi xmlns:a14="http://schemas.microsoft.com/office/drawing/2010/main" val="0"/>
              </a:ext>
            </a:extLst>
          </a:blip>
          <a:srcRect l="261" t="-238" r="261" b="-256"/>
          <a:stretch/>
        </p:blipFill>
        <p:spPr>
          <a:xfrm>
            <a:off x="6218491" y="232073"/>
            <a:ext cx="5708590" cy="258112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3" name="Picture Placeholder 2"/>
          <p:cNvPicPr>
            <a:picLocks noGrp="1" noChangeAspect="1"/>
          </p:cNvPicPr>
          <p:nvPr>
            <p:ph type="pic" sz="quarter" idx="12"/>
          </p:nvPr>
        </p:nvPicPr>
        <p:blipFill>
          <a:blip r:embed="rId5">
            <a:grayscl/>
            <a:extLst>
              <a:ext uri="{28A0092B-C50C-407E-A947-70E740481C1C}">
                <a14:useLocalDpi xmlns:a14="http://schemas.microsoft.com/office/drawing/2010/main" val="0"/>
              </a:ext>
            </a:extLst>
          </a:blip>
          <a:srcRect l="-1024" r="290"/>
          <a:stretch/>
        </p:blipFill>
        <p:spPr>
          <a:xfrm>
            <a:off x="236344" y="232072"/>
            <a:ext cx="5824675" cy="258112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Rectangle 5">
            <a:extLst>
              <a:ext uri="{FF2B5EF4-FFF2-40B4-BE49-F238E27FC236}">
                <a16:creationId xmlns:a16="http://schemas.microsoft.com/office/drawing/2014/main" id="{4CB68D99-D39B-4572-A1DC-63B953940C5F}"/>
              </a:ext>
            </a:extLst>
          </p:cNvPr>
          <p:cNvSpPr/>
          <p:nvPr/>
        </p:nvSpPr>
        <p:spPr>
          <a:xfrm>
            <a:off x="762000" y="619125"/>
            <a:ext cx="10553700" cy="5715000"/>
          </a:xfrm>
          <a:prstGeom prst="rect">
            <a:avLst/>
          </a:prstGeom>
          <a:blipFill dpi="0" rotWithShape="1">
            <a:blip r:embed="rId6">
              <a:alphaModFix amt="4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a:extLst>
              <a:ext uri="{FF2B5EF4-FFF2-40B4-BE49-F238E27FC236}">
                <a16:creationId xmlns:a16="http://schemas.microsoft.com/office/drawing/2014/main" id="{6EE46C3B-D4E3-413A-AB87-A39C8B26EBB0}"/>
              </a:ext>
            </a:extLst>
          </p:cNvPr>
          <p:cNvSpPr txBox="1"/>
          <p:nvPr/>
        </p:nvSpPr>
        <p:spPr>
          <a:xfrm>
            <a:off x="4352925" y="2639464"/>
            <a:ext cx="3614876" cy="1077218"/>
          </a:xfrm>
          <a:prstGeom prst="rect">
            <a:avLst/>
          </a:prstGeom>
          <a:solidFill>
            <a:srgbClr val="F0F4F8">
              <a:alpha val="60000"/>
            </a:srgbClr>
          </a:solidFill>
          <a:effectLst>
            <a:glow rad="63500">
              <a:srgbClr val="CBD5DA"/>
            </a:glow>
            <a:softEdge rad="63500"/>
          </a:effectLst>
        </p:spPr>
        <p:txBody>
          <a:bodyPr wrap="square" rtlCol="0">
            <a:spAutoFit/>
          </a:bodyPr>
          <a:lstStyle/>
          <a:p>
            <a:pPr algn="ctr"/>
            <a:r>
              <a:rPr lang="en-US" sz="3200" b="1" dirty="0">
                <a:latin typeface="Montserrat" panose="00000300000000000000" pitchFamily="2" charset="0"/>
              </a:rPr>
              <a:t>OUR SOLUTION </a:t>
            </a:r>
          </a:p>
          <a:p>
            <a:pPr algn="ctr"/>
            <a:r>
              <a:rPr lang="en-US" sz="3200" dirty="0">
                <a:latin typeface="Montserrat" panose="00000300000000000000" pitchFamily="2" charset="0"/>
              </a:rPr>
              <a:t>AirRoS By Sage</a:t>
            </a:r>
            <a:endParaRPr lang="id-ID" sz="3200" dirty="0">
              <a:latin typeface="Montserrat" panose="00000300000000000000" pitchFamily="2" charset="0"/>
            </a:endParaRPr>
          </a:p>
        </p:txBody>
      </p:sp>
      <p:sp>
        <p:nvSpPr>
          <p:cNvPr id="2" name="TextBox 1">
            <a:extLst>
              <a:ext uri="{FF2B5EF4-FFF2-40B4-BE49-F238E27FC236}">
                <a16:creationId xmlns:a16="http://schemas.microsoft.com/office/drawing/2014/main" id="{A32457BB-0248-56D0-44FC-816644A29285}"/>
              </a:ext>
            </a:extLst>
          </p:cNvPr>
          <p:cNvSpPr txBox="1"/>
          <p:nvPr/>
        </p:nvSpPr>
        <p:spPr>
          <a:xfrm>
            <a:off x="76201" y="5142508"/>
            <a:ext cx="5984818" cy="1606594"/>
          </a:xfrm>
          <a:prstGeom prst="rect">
            <a:avLst/>
          </a:prstGeom>
          <a:gradFill flip="none" rotWithShape="1">
            <a:gsLst>
              <a:gs pos="0">
                <a:srgbClr val="CBD5DA"/>
              </a:gs>
              <a:gs pos="23000">
                <a:srgbClr val="C0D4DC"/>
              </a:gs>
              <a:gs pos="69000">
                <a:srgbClr val="C0D4DC"/>
              </a:gs>
              <a:gs pos="97000">
                <a:srgbClr val="D8E4EA"/>
              </a:gs>
            </a:gsLst>
            <a:path path="circle">
              <a:fillToRect l="50000" t="50000" r="50000" b="50000"/>
            </a:path>
            <a:tileRect/>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sz="1600" b="1" i="0" dirty="0">
                <a:solidFill>
                  <a:schemeClr val="tx1"/>
                </a:solidFill>
                <a:effectLst/>
                <a:latin typeface="Montserrat" panose="00000500000000000000" pitchFamily="2" charset="0"/>
              </a:rPr>
              <a:t>HOW OUR TECHNOLOGY WORKS</a:t>
            </a:r>
          </a:p>
          <a:p>
            <a:pPr algn="ctr">
              <a:lnSpc>
                <a:spcPts val="1950"/>
              </a:lnSpc>
            </a:pPr>
            <a:r>
              <a:rPr lang="en-US" sz="1400" i="0" dirty="0" err="1">
                <a:solidFill>
                  <a:schemeClr val="tx1"/>
                </a:solidFill>
                <a:effectLst/>
                <a:latin typeface="Aptos" panose="020B0004020202020204" pitchFamily="34" charset="0"/>
              </a:rPr>
              <a:t>AirROS</a:t>
            </a:r>
            <a:r>
              <a:rPr lang="en-US" sz="1400" i="0" dirty="0">
                <a:solidFill>
                  <a:schemeClr val="tx1"/>
                </a:solidFill>
                <a:effectLst/>
                <a:latin typeface="Aptos" panose="020B0004020202020204" pitchFamily="34" charset="0"/>
              </a:rPr>
              <a:t> by SAGE Surface &amp; Air Purifiers utilize high voltage &amp; high frequency-controlled pulses, but very low amperage to create non-thermal plasma &amp; generate ROS (Reactive Oxygen Species). ROS are the sanitation/cleaning agents that prevent and destroy Molds, Viruses, &amp; other Pathogens and control / eliminate Odor in the Air and Surfaces in 2 stages.</a:t>
            </a:r>
          </a:p>
        </p:txBody>
      </p:sp>
      <p:sp>
        <p:nvSpPr>
          <p:cNvPr id="4" name="TextBox 3">
            <a:extLst>
              <a:ext uri="{FF2B5EF4-FFF2-40B4-BE49-F238E27FC236}">
                <a16:creationId xmlns:a16="http://schemas.microsoft.com/office/drawing/2014/main" id="{F3EFC896-0E69-2D21-9E95-14B260281E87}"/>
              </a:ext>
            </a:extLst>
          </p:cNvPr>
          <p:cNvSpPr txBox="1"/>
          <p:nvPr/>
        </p:nvSpPr>
        <p:spPr>
          <a:xfrm>
            <a:off x="6130984" y="5141516"/>
            <a:ext cx="5953570" cy="1610697"/>
          </a:xfrm>
          <a:prstGeom prst="rect">
            <a:avLst/>
          </a:prstGeom>
          <a:gradFill flip="none" rotWithShape="1">
            <a:gsLst>
              <a:gs pos="0">
                <a:srgbClr val="CBD5DA"/>
              </a:gs>
              <a:gs pos="23000">
                <a:srgbClr val="C0D4DC"/>
              </a:gs>
              <a:gs pos="69000">
                <a:srgbClr val="C0D4DC"/>
              </a:gs>
              <a:gs pos="97000">
                <a:srgbClr val="D8E4EA"/>
              </a:gs>
            </a:gsLst>
            <a:path path="circle">
              <a:fillToRect l="50000" t="50000" r="50000" b="50000"/>
            </a:path>
            <a:tileRect/>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0">
            <a:schemeClr val="accent6"/>
          </a:lnRef>
          <a:fillRef idx="3">
            <a:schemeClr val="accent6"/>
          </a:fillRef>
          <a:effectRef idx="3">
            <a:schemeClr val="accent6"/>
          </a:effectRef>
          <a:fontRef idx="minor">
            <a:schemeClr val="lt1"/>
          </a:fontRef>
        </p:style>
        <p:txBody>
          <a:bodyPr wrap="square" rtlCol="0">
            <a:spAutoFit/>
          </a:bodyPr>
          <a:lstStyle>
            <a:defPPr>
              <a:defRPr lang="en-US"/>
            </a:defPPr>
            <a:lvl1pPr algn="ctr">
              <a:defRPr sz="1600" b="1" i="0">
                <a:solidFill>
                  <a:schemeClr val="tx1"/>
                </a:solidFill>
                <a:effectLst/>
                <a:latin typeface="Montserrat" panose="00000500000000000000" pitchFamily="2" charset="0"/>
              </a:defRPr>
            </a:lvl1pPr>
          </a:lstStyle>
          <a:p>
            <a:r>
              <a:rPr lang="en-US" dirty="0"/>
              <a:t>OUR LOW ENERGY TECHNOLOGY</a:t>
            </a:r>
          </a:p>
          <a:p>
            <a:pPr>
              <a:lnSpc>
                <a:spcPts val="1950"/>
              </a:lnSpc>
            </a:pPr>
            <a:r>
              <a:rPr lang="en-US" sz="1400" b="0" dirty="0">
                <a:latin typeface="Aptos" panose="020B0004020202020204" pitchFamily="34" charset="0"/>
              </a:rPr>
              <a:t>Our patented technology uses ultra-low energy to create ROS which will destroy, purify &amp; defend against bacteria, molds (Botrytis, Salmonella, </a:t>
            </a:r>
            <a:r>
              <a:rPr lang="en-US" sz="1400" b="0" dirty="0" err="1">
                <a:latin typeface="Aptos" panose="020B0004020202020204" pitchFamily="34" charset="0"/>
              </a:rPr>
              <a:t>E.Coli</a:t>
            </a:r>
            <a:r>
              <a:rPr lang="en-US" sz="1400" b="0" dirty="0">
                <a:latin typeface="Aptos" panose="020B0004020202020204" pitchFamily="34" charset="0"/>
              </a:rPr>
              <a:t>, Listeria) and other pathogens, reduces Cross-Contamination and Eliminates/Neutralizes odor.</a:t>
            </a:r>
          </a:p>
          <a:p>
            <a:endParaRPr lang="en-US" dirty="0"/>
          </a:p>
        </p:txBody>
      </p:sp>
    </p:spTree>
    <p:extLst>
      <p:ext uri="{BB962C8B-B14F-4D97-AF65-F5344CB8AC3E}">
        <p14:creationId xmlns:p14="http://schemas.microsoft.com/office/powerpoint/2010/main" val="253823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3DF70-1CDB-CCE9-31B6-9B00B0CF9E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E15D3AA-4DA8-F79B-612D-A4C41B740A21}"/>
              </a:ext>
            </a:extLst>
          </p:cNvPr>
          <p:cNvSpPr txBox="1"/>
          <p:nvPr/>
        </p:nvSpPr>
        <p:spPr>
          <a:xfrm>
            <a:off x="388566" y="52899"/>
            <a:ext cx="11634408" cy="769441"/>
          </a:xfrm>
          <a:prstGeom prst="rect">
            <a:avLst/>
          </a:prstGeom>
          <a:noFill/>
        </p:spPr>
        <p:txBody>
          <a:bodyPr wrap="square" rtlCol="0">
            <a:spAutoFit/>
          </a:bodyPr>
          <a:lstStyle/>
          <a:p>
            <a:pPr algn="ctr"/>
            <a:r>
              <a:rPr lang="en-US" sz="4400" b="1" dirty="0">
                <a:latin typeface="Montserrat" panose="00000300000000000000" pitchFamily="2" charset="0"/>
              </a:rPr>
              <a:t>LARGE COMPETITIVE MOAT</a:t>
            </a:r>
            <a:endParaRPr lang="id-ID" sz="4400" b="1" dirty="0">
              <a:latin typeface="Montserrat" panose="00000300000000000000" pitchFamily="2" charset="0"/>
            </a:endParaRPr>
          </a:p>
        </p:txBody>
      </p:sp>
      <p:pic>
        <p:nvPicPr>
          <p:cNvPr id="23" name="Picture 22">
            <a:extLst>
              <a:ext uri="{FF2B5EF4-FFF2-40B4-BE49-F238E27FC236}">
                <a16:creationId xmlns:a16="http://schemas.microsoft.com/office/drawing/2014/main" id="{8DFF29A7-EB80-C9F0-52BA-F5D5E6488E5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0000"/>
                    </a14:imgEffect>
                  </a14:imgLayer>
                </a14:imgProps>
              </a:ext>
            </a:extLst>
          </a:blip>
          <a:stretch>
            <a:fillRect/>
          </a:stretch>
        </p:blipFill>
        <p:spPr>
          <a:xfrm>
            <a:off x="1123950" y="889015"/>
            <a:ext cx="10197957" cy="577795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1947113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1AB0BF8-989B-79EF-75A3-D357F02BCD0F}"/>
              </a:ext>
            </a:extLst>
          </p:cNvPr>
          <p:cNvPicPr>
            <a:picLocks noChangeAspect="1"/>
          </p:cNvPicPr>
          <p:nvPr/>
        </p:nvPicPr>
        <p:blipFill>
          <a:blip r:embed="rId2">
            <a:grayscl/>
            <a:extLst>
              <a:ext uri="{BEBA8EAE-BF5A-486C-A8C5-ECC9F3942E4B}">
                <a14:imgProps xmlns:a14="http://schemas.microsoft.com/office/drawing/2010/main">
                  <a14:imgLayer r:embed="rId3">
                    <a14:imgEffect>
                      <a14:sharpenSoften amount="25000"/>
                    </a14:imgEffect>
                    <a14:imgEffect>
                      <a14:brightnessContrast bright="-5000" contrast="25000"/>
                    </a14:imgEffect>
                  </a14:imgLayer>
                </a14:imgProps>
              </a:ext>
            </a:extLst>
          </a:blip>
          <a:srcRect r="2359"/>
          <a:stretch/>
        </p:blipFill>
        <p:spPr>
          <a:xfrm>
            <a:off x="7536739" y="-2040"/>
            <a:ext cx="4653109" cy="6840275"/>
          </a:xfrm>
          <a:prstGeom prst="rect">
            <a:avLst/>
          </a:prstGeom>
        </p:spPr>
      </p:pic>
      <p:sp>
        <p:nvSpPr>
          <p:cNvPr id="2" name="TextBox 1">
            <a:extLst>
              <a:ext uri="{FF2B5EF4-FFF2-40B4-BE49-F238E27FC236}">
                <a16:creationId xmlns:a16="http://schemas.microsoft.com/office/drawing/2014/main" id="{E1D40525-0FAA-46AB-A7CE-8AEC58681674}"/>
              </a:ext>
            </a:extLst>
          </p:cNvPr>
          <p:cNvSpPr txBox="1"/>
          <p:nvPr/>
        </p:nvSpPr>
        <p:spPr>
          <a:xfrm>
            <a:off x="117896" y="88970"/>
            <a:ext cx="4075021" cy="1569660"/>
          </a:xfrm>
          <a:prstGeom prst="rect">
            <a:avLst/>
          </a:prstGeom>
          <a:noFill/>
        </p:spPr>
        <p:txBody>
          <a:bodyPr wrap="square" rtlCol="0">
            <a:spAutoFit/>
          </a:bodyPr>
          <a:lstStyle/>
          <a:p>
            <a:r>
              <a:rPr lang="en-US" sz="3200" b="1" dirty="0">
                <a:latin typeface="Montserrat" panose="00000300000000000000" pitchFamily="2" charset="0"/>
              </a:rPr>
              <a:t>VIREXIT’S IAQ </a:t>
            </a:r>
            <a:r>
              <a:rPr lang="en-US" sz="3200" dirty="0">
                <a:latin typeface="Montserrat" panose="00000300000000000000" pitchFamily="2" charset="0"/>
              </a:rPr>
              <a:t>TECHNOLOGICAL BENEFITS</a:t>
            </a:r>
            <a:endParaRPr lang="id-ID" sz="3200" dirty="0">
              <a:latin typeface="Montserrat" panose="00000300000000000000" pitchFamily="2" charset="0"/>
            </a:endParaRPr>
          </a:p>
        </p:txBody>
      </p:sp>
      <p:sp>
        <p:nvSpPr>
          <p:cNvPr id="4" name="Rectangle 3">
            <a:extLst>
              <a:ext uri="{FF2B5EF4-FFF2-40B4-BE49-F238E27FC236}">
                <a16:creationId xmlns:a16="http://schemas.microsoft.com/office/drawing/2014/main" id="{894526C5-39D2-434A-855C-8A18FFFB4DF4}"/>
              </a:ext>
            </a:extLst>
          </p:cNvPr>
          <p:cNvSpPr/>
          <p:nvPr/>
        </p:nvSpPr>
        <p:spPr>
          <a:xfrm>
            <a:off x="117896" y="2929112"/>
            <a:ext cx="3835924" cy="3454792"/>
          </a:xfrm>
          <a:prstGeom prst="rect">
            <a:avLst/>
          </a:prstGeom>
        </p:spPr>
        <p:txBody>
          <a:bodyPr wrap="square">
            <a:spAutoFit/>
          </a:bodyPr>
          <a:lstStyle/>
          <a:p>
            <a:pPr>
              <a:spcAft>
                <a:spcPts val="600"/>
              </a:spcAft>
            </a:pPr>
            <a:r>
              <a:rPr lang="en-US" sz="1400" b="1" dirty="0">
                <a:latin typeface="Aptos" panose="020B0004020202020204" pitchFamily="34" charset="0"/>
              </a:rPr>
              <a:t>Why AirRoS by Sage Deserves your Attention:</a:t>
            </a:r>
            <a:endParaRPr lang="en-US" sz="1200" b="1" dirty="0">
              <a:latin typeface="Aptos" panose="020B0004020202020204" pitchFamily="34" charset="0"/>
            </a:endParaRPr>
          </a:p>
          <a:p>
            <a:pPr marL="171450" indent="-171450">
              <a:buFont typeface="Wingdings" panose="05000000000000000000" pitchFamily="2" charset="2"/>
              <a:buChar char="ü"/>
            </a:pPr>
            <a:r>
              <a:rPr lang="en-US" sz="1050" b="1" dirty="0">
                <a:latin typeface="Aptos" panose="020B0004020202020204" pitchFamily="34" charset="0"/>
              </a:rPr>
              <a:t>Comprehensive IAQ/PM Technology: </a:t>
            </a:r>
            <a:r>
              <a:rPr lang="en-US" sz="1050" dirty="0">
                <a:latin typeface="Aptos" panose="020B0004020202020204" pitchFamily="34" charset="0"/>
              </a:rPr>
              <a:t>AirRoS by Sage goes beyond mere air purification. It’s a comprehensive in-air and on-surface solution designed to combat indoor pollutants effectively.</a:t>
            </a:r>
          </a:p>
          <a:p>
            <a:endParaRPr lang="en-US" sz="1050" dirty="0">
              <a:latin typeface="Aptos" panose="020B0004020202020204" pitchFamily="34" charset="0"/>
            </a:endParaRPr>
          </a:p>
          <a:p>
            <a:pPr marL="171450" indent="-171450">
              <a:buFont typeface="Wingdings" panose="05000000000000000000" pitchFamily="2" charset="2"/>
              <a:buChar char="ü"/>
            </a:pPr>
            <a:r>
              <a:rPr lang="en-US" sz="1050" b="1" dirty="0">
                <a:latin typeface="Aptos" panose="020B0004020202020204" pitchFamily="34" charset="0"/>
              </a:rPr>
              <a:t>Cost-Effective: </a:t>
            </a:r>
            <a:r>
              <a:rPr lang="en-US" sz="1050" dirty="0">
                <a:latin typeface="Aptos" panose="020B0004020202020204" pitchFamily="34" charset="0"/>
              </a:rPr>
              <a:t>While budget constraints are a reality, compromising on indoor air quality shouldn’t be an option. AirRoS by Sage offers a cost-effective approach to cleaner air, providing excellent value without compromising quality.</a:t>
            </a:r>
          </a:p>
          <a:p>
            <a:endParaRPr lang="en-US" sz="1050" dirty="0">
              <a:latin typeface="Aptos" panose="020B0004020202020204" pitchFamily="34" charset="0"/>
            </a:endParaRPr>
          </a:p>
          <a:p>
            <a:pPr marL="171450" indent="-171450">
              <a:buFont typeface="Wingdings" panose="05000000000000000000" pitchFamily="2" charset="2"/>
              <a:buChar char="ü"/>
            </a:pPr>
            <a:r>
              <a:rPr lang="en-US" sz="1050" b="1" dirty="0">
                <a:latin typeface="Aptos" panose="020B0004020202020204" pitchFamily="34" charset="0"/>
              </a:rPr>
              <a:t>Energy Efficient: </a:t>
            </a:r>
            <a:r>
              <a:rPr lang="en-US" sz="1050" dirty="0">
                <a:latin typeface="Aptos" panose="020B0004020202020204" pitchFamily="34" charset="0"/>
              </a:rPr>
              <a:t>It’s crucial to consider the energy efficiency of any solution we implement. AirRoS by Sage not only cleans the air but does so in a cost-efficient manner, ensuring sustainability without sacrificing performance.</a:t>
            </a:r>
          </a:p>
          <a:p>
            <a:endParaRPr lang="en-US" sz="1050" dirty="0">
              <a:latin typeface="Aptos" panose="020B0004020202020204" pitchFamily="34" charset="0"/>
            </a:endParaRPr>
          </a:p>
          <a:p>
            <a:pPr marL="171450" indent="-171450">
              <a:buFont typeface="Wingdings" panose="05000000000000000000" pitchFamily="2" charset="2"/>
              <a:buChar char="ü"/>
            </a:pPr>
            <a:r>
              <a:rPr lang="en-US" sz="1050" b="1" dirty="0">
                <a:latin typeface="Aptos" panose="020B0004020202020204" pitchFamily="34" charset="0"/>
              </a:rPr>
              <a:t>3rd Party Lab Tested: </a:t>
            </a:r>
            <a:r>
              <a:rPr lang="en-US" sz="1050" dirty="0">
                <a:latin typeface="Aptos" panose="020B0004020202020204" pitchFamily="34" charset="0"/>
              </a:rPr>
              <a:t>Skeptical about claims? AirRoS by Sage’s efficacy is backed by rigorous third-party lab testing. Rest assured; you’re investing in a solution that has been proven effective in improving indoor air quality.</a:t>
            </a:r>
          </a:p>
        </p:txBody>
      </p:sp>
      <p:sp>
        <p:nvSpPr>
          <p:cNvPr id="5" name="Rectangle 4">
            <a:extLst>
              <a:ext uri="{FF2B5EF4-FFF2-40B4-BE49-F238E27FC236}">
                <a16:creationId xmlns:a16="http://schemas.microsoft.com/office/drawing/2014/main" id="{7432BEB7-D499-48A2-8138-DFF8E854E5CB}"/>
              </a:ext>
            </a:extLst>
          </p:cNvPr>
          <p:cNvSpPr/>
          <p:nvPr/>
        </p:nvSpPr>
        <p:spPr>
          <a:xfrm>
            <a:off x="3913517" y="0"/>
            <a:ext cx="3781004" cy="6858000"/>
          </a:xfrm>
          <a:prstGeom prst="rect">
            <a:avLst/>
          </a:prstGeom>
          <a:solidFill>
            <a:srgbClr val="748F9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Rectangle 11">
            <a:extLst>
              <a:ext uri="{FF2B5EF4-FFF2-40B4-BE49-F238E27FC236}">
                <a16:creationId xmlns:a16="http://schemas.microsoft.com/office/drawing/2014/main" id="{0D18C13F-CDEC-45E9-B739-3F63E052D0C5}"/>
              </a:ext>
            </a:extLst>
          </p:cNvPr>
          <p:cNvSpPr/>
          <p:nvPr/>
        </p:nvSpPr>
        <p:spPr>
          <a:xfrm>
            <a:off x="4877855" y="413236"/>
            <a:ext cx="2791502" cy="1216102"/>
          </a:xfrm>
          <a:prstGeom prst="rect">
            <a:avLst/>
          </a:prstGeom>
        </p:spPr>
        <p:txBody>
          <a:bodyPr wrap="square">
            <a:spAutoFit/>
          </a:bodyPr>
          <a:lstStyle/>
          <a:p>
            <a:pPr>
              <a:lnSpc>
                <a:spcPct val="150000"/>
              </a:lnSpc>
            </a:pPr>
            <a:r>
              <a:rPr lang="en-US" sz="1000" dirty="0">
                <a:solidFill>
                  <a:schemeClr val="bg1"/>
                </a:solidFill>
                <a:latin typeface="Aptos" panose="020B0004020202020204" pitchFamily="34" charset="0"/>
              </a:rPr>
              <a:t>AirRoS by Sage  employs advanced filtration and purification technology to remove pollutants, allergens, and pathogens from in-room air and direct on-surface, ensuring a healthier environment for occupants.</a:t>
            </a:r>
            <a:endParaRPr lang="id-ID" sz="1000" dirty="0">
              <a:solidFill>
                <a:schemeClr val="bg1"/>
              </a:solidFill>
              <a:latin typeface="Aptos" panose="020B0004020202020204" pitchFamily="34" charset="0"/>
            </a:endParaRPr>
          </a:p>
        </p:txBody>
      </p:sp>
      <p:sp>
        <p:nvSpPr>
          <p:cNvPr id="13" name="TextBox 12">
            <a:extLst>
              <a:ext uri="{FF2B5EF4-FFF2-40B4-BE49-F238E27FC236}">
                <a16:creationId xmlns:a16="http://schemas.microsoft.com/office/drawing/2014/main" id="{2A7A20F1-90FE-4964-A856-B54E28F4B983}"/>
              </a:ext>
            </a:extLst>
          </p:cNvPr>
          <p:cNvSpPr txBox="1"/>
          <p:nvPr/>
        </p:nvSpPr>
        <p:spPr>
          <a:xfrm>
            <a:off x="4874717" y="168832"/>
            <a:ext cx="1544542" cy="276999"/>
          </a:xfrm>
          <a:prstGeom prst="rect">
            <a:avLst/>
          </a:prstGeom>
          <a:noFill/>
        </p:spPr>
        <p:txBody>
          <a:bodyPr wrap="square" rtlCol="0">
            <a:spAutoFit/>
          </a:bodyPr>
          <a:lstStyle/>
          <a:p>
            <a:r>
              <a:rPr lang="en-US" sz="1200" b="1" dirty="0">
                <a:solidFill>
                  <a:schemeClr val="bg1"/>
                </a:solidFill>
                <a:latin typeface="Montserrat" panose="00000300000000000000" pitchFamily="2" charset="0"/>
              </a:rPr>
              <a:t>Optimize IAQ</a:t>
            </a:r>
            <a:endParaRPr lang="id-ID" sz="1200" dirty="0">
              <a:solidFill>
                <a:schemeClr val="bg1"/>
              </a:solidFill>
              <a:latin typeface="Montserrat" panose="00000300000000000000" pitchFamily="2" charset="0"/>
            </a:endParaRPr>
          </a:p>
        </p:txBody>
      </p:sp>
      <p:cxnSp>
        <p:nvCxnSpPr>
          <p:cNvPr id="14" name="Straight Connector 13">
            <a:extLst>
              <a:ext uri="{FF2B5EF4-FFF2-40B4-BE49-F238E27FC236}">
                <a16:creationId xmlns:a16="http://schemas.microsoft.com/office/drawing/2014/main" id="{D34D55EA-84DE-4E27-9988-5687A8D2C905}"/>
              </a:ext>
            </a:extLst>
          </p:cNvPr>
          <p:cNvCxnSpPr>
            <a:cxnSpLocks/>
          </p:cNvCxnSpPr>
          <p:nvPr/>
        </p:nvCxnSpPr>
        <p:spPr>
          <a:xfrm>
            <a:off x="4303572" y="1772047"/>
            <a:ext cx="30446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Group 258">
            <a:extLst>
              <a:ext uri="{FF2B5EF4-FFF2-40B4-BE49-F238E27FC236}">
                <a16:creationId xmlns:a16="http://schemas.microsoft.com/office/drawing/2014/main" id="{399E28B1-A99D-46C9-A90A-9074401587A4}"/>
              </a:ext>
            </a:extLst>
          </p:cNvPr>
          <p:cNvGrpSpPr>
            <a:grpSpLocks noChangeAspect="1"/>
          </p:cNvGrpSpPr>
          <p:nvPr/>
        </p:nvGrpSpPr>
        <p:grpSpPr bwMode="auto">
          <a:xfrm>
            <a:off x="4552417" y="218761"/>
            <a:ext cx="354013" cy="352425"/>
            <a:chOff x="1234" y="3490"/>
            <a:chExt cx="223" cy="222"/>
          </a:xfrm>
          <a:solidFill>
            <a:schemeClr val="bg1"/>
          </a:solidFill>
        </p:grpSpPr>
        <p:sp>
          <p:nvSpPr>
            <p:cNvPr id="16" name="Freeform 260">
              <a:extLst>
                <a:ext uri="{FF2B5EF4-FFF2-40B4-BE49-F238E27FC236}">
                  <a16:creationId xmlns:a16="http://schemas.microsoft.com/office/drawing/2014/main" id="{D599A2F7-3FB0-4D70-A318-45FB676B74F5}"/>
                </a:ext>
              </a:extLst>
            </p:cNvPr>
            <p:cNvSpPr>
              <a:spLocks/>
            </p:cNvSpPr>
            <p:nvPr/>
          </p:nvSpPr>
          <p:spPr bwMode="auto">
            <a:xfrm>
              <a:off x="1316" y="3490"/>
              <a:ext cx="141" cy="140"/>
            </a:xfrm>
            <a:custGeom>
              <a:avLst/>
              <a:gdLst>
                <a:gd name="T0" fmla="*/ 1719 w 2103"/>
                <a:gd name="T1" fmla="*/ 0 h 2097"/>
                <a:gd name="T2" fmla="*/ 1763 w 2103"/>
                <a:gd name="T3" fmla="*/ 339 h 2097"/>
                <a:gd name="T4" fmla="*/ 2103 w 2103"/>
                <a:gd name="T5" fmla="*/ 383 h 2097"/>
                <a:gd name="T6" fmla="*/ 1654 w 2103"/>
                <a:gd name="T7" fmla="*/ 830 h 2097"/>
                <a:gd name="T8" fmla="*/ 1510 w 2103"/>
                <a:gd name="T9" fmla="*/ 811 h 2097"/>
                <a:gd name="T10" fmla="*/ 624 w 2103"/>
                <a:gd name="T11" fmla="*/ 1695 h 2097"/>
                <a:gd name="T12" fmla="*/ 631 w 2103"/>
                <a:gd name="T13" fmla="*/ 1722 h 2097"/>
                <a:gd name="T14" fmla="*/ 635 w 2103"/>
                <a:gd name="T15" fmla="*/ 1751 h 2097"/>
                <a:gd name="T16" fmla="*/ 636 w 2103"/>
                <a:gd name="T17" fmla="*/ 1780 h 2097"/>
                <a:gd name="T18" fmla="*/ 633 w 2103"/>
                <a:gd name="T19" fmla="*/ 1823 h 2097"/>
                <a:gd name="T20" fmla="*/ 625 w 2103"/>
                <a:gd name="T21" fmla="*/ 1864 h 2097"/>
                <a:gd name="T22" fmla="*/ 611 w 2103"/>
                <a:gd name="T23" fmla="*/ 1903 h 2097"/>
                <a:gd name="T24" fmla="*/ 593 w 2103"/>
                <a:gd name="T25" fmla="*/ 1940 h 2097"/>
                <a:gd name="T26" fmla="*/ 570 w 2103"/>
                <a:gd name="T27" fmla="*/ 1974 h 2097"/>
                <a:gd name="T28" fmla="*/ 543 w 2103"/>
                <a:gd name="T29" fmla="*/ 2004 h 2097"/>
                <a:gd name="T30" fmla="*/ 512 w 2103"/>
                <a:gd name="T31" fmla="*/ 2030 h 2097"/>
                <a:gd name="T32" fmla="*/ 479 w 2103"/>
                <a:gd name="T33" fmla="*/ 2054 h 2097"/>
                <a:gd name="T34" fmla="*/ 442 w 2103"/>
                <a:gd name="T35" fmla="*/ 2072 h 2097"/>
                <a:gd name="T36" fmla="*/ 402 w 2103"/>
                <a:gd name="T37" fmla="*/ 2086 h 2097"/>
                <a:gd name="T38" fmla="*/ 361 w 2103"/>
                <a:gd name="T39" fmla="*/ 2094 h 2097"/>
                <a:gd name="T40" fmla="*/ 318 w 2103"/>
                <a:gd name="T41" fmla="*/ 2097 h 2097"/>
                <a:gd name="T42" fmla="*/ 274 w 2103"/>
                <a:gd name="T43" fmla="*/ 2094 h 2097"/>
                <a:gd name="T44" fmla="*/ 234 w 2103"/>
                <a:gd name="T45" fmla="*/ 2086 h 2097"/>
                <a:gd name="T46" fmla="*/ 194 w 2103"/>
                <a:gd name="T47" fmla="*/ 2072 h 2097"/>
                <a:gd name="T48" fmla="*/ 158 w 2103"/>
                <a:gd name="T49" fmla="*/ 2054 h 2097"/>
                <a:gd name="T50" fmla="*/ 124 w 2103"/>
                <a:gd name="T51" fmla="*/ 2030 h 2097"/>
                <a:gd name="T52" fmla="*/ 93 w 2103"/>
                <a:gd name="T53" fmla="*/ 2004 h 2097"/>
                <a:gd name="T54" fmla="*/ 66 w 2103"/>
                <a:gd name="T55" fmla="*/ 1974 h 2097"/>
                <a:gd name="T56" fmla="*/ 44 w 2103"/>
                <a:gd name="T57" fmla="*/ 1940 h 2097"/>
                <a:gd name="T58" fmla="*/ 24 w 2103"/>
                <a:gd name="T59" fmla="*/ 1903 h 2097"/>
                <a:gd name="T60" fmla="*/ 11 w 2103"/>
                <a:gd name="T61" fmla="*/ 1864 h 2097"/>
                <a:gd name="T62" fmla="*/ 3 w 2103"/>
                <a:gd name="T63" fmla="*/ 1823 h 2097"/>
                <a:gd name="T64" fmla="*/ 0 w 2103"/>
                <a:gd name="T65" fmla="*/ 1780 h 2097"/>
                <a:gd name="T66" fmla="*/ 3 w 2103"/>
                <a:gd name="T67" fmla="*/ 1736 h 2097"/>
                <a:gd name="T68" fmla="*/ 11 w 2103"/>
                <a:gd name="T69" fmla="*/ 1696 h 2097"/>
                <a:gd name="T70" fmla="*/ 24 w 2103"/>
                <a:gd name="T71" fmla="*/ 1656 h 2097"/>
                <a:gd name="T72" fmla="*/ 44 w 2103"/>
                <a:gd name="T73" fmla="*/ 1620 h 2097"/>
                <a:gd name="T74" fmla="*/ 66 w 2103"/>
                <a:gd name="T75" fmla="*/ 1585 h 2097"/>
                <a:gd name="T76" fmla="*/ 93 w 2103"/>
                <a:gd name="T77" fmla="*/ 1555 h 2097"/>
                <a:gd name="T78" fmla="*/ 124 w 2103"/>
                <a:gd name="T79" fmla="*/ 1529 h 2097"/>
                <a:gd name="T80" fmla="*/ 158 w 2103"/>
                <a:gd name="T81" fmla="*/ 1505 h 2097"/>
                <a:gd name="T82" fmla="*/ 194 w 2103"/>
                <a:gd name="T83" fmla="*/ 1487 h 2097"/>
                <a:gd name="T84" fmla="*/ 234 w 2103"/>
                <a:gd name="T85" fmla="*/ 1474 h 2097"/>
                <a:gd name="T86" fmla="*/ 274 w 2103"/>
                <a:gd name="T87" fmla="*/ 1466 h 2097"/>
                <a:gd name="T88" fmla="*/ 318 w 2103"/>
                <a:gd name="T89" fmla="*/ 1463 h 2097"/>
                <a:gd name="T90" fmla="*/ 347 w 2103"/>
                <a:gd name="T91" fmla="*/ 1464 h 2097"/>
                <a:gd name="T92" fmla="*/ 375 w 2103"/>
                <a:gd name="T93" fmla="*/ 1468 h 2097"/>
                <a:gd name="T94" fmla="*/ 402 w 2103"/>
                <a:gd name="T95" fmla="*/ 1474 h 2097"/>
                <a:gd name="T96" fmla="*/ 1289 w 2103"/>
                <a:gd name="T97" fmla="*/ 590 h 2097"/>
                <a:gd name="T98" fmla="*/ 1269 w 2103"/>
                <a:gd name="T99" fmla="*/ 447 h 2097"/>
                <a:gd name="T100" fmla="*/ 1719 w 2103"/>
                <a:gd name="T101" fmla="*/ 0 h 2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03" h="2097">
                  <a:moveTo>
                    <a:pt x="1719" y="0"/>
                  </a:moveTo>
                  <a:lnTo>
                    <a:pt x="1763" y="339"/>
                  </a:lnTo>
                  <a:lnTo>
                    <a:pt x="2103" y="383"/>
                  </a:lnTo>
                  <a:lnTo>
                    <a:pt x="1654" y="830"/>
                  </a:lnTo>
                  <a:lnTo>
                    <a:pt x="1510" y="811"/>
                  </a:lnTo>
                  <a:lnTo>
                    <a:pt x="624" y="1695"/>
                  </a:lnTo>
                  <a:lnTo>
                    <a:pt x="631" y="1722"/>
                  </a:lnTo>
                  <a:lnTo>
                    <a:pt x="635" y="1751"/>
                  </a:lnTo>
                  <a:lnTo>
                    <a:pt x="636" y="1780"/>
                  </a:lnTo>
                  <a:lnTo>
                    <a:pt x="633" y="1823"/>
                  </a:lnTo>
                  <a:lnTo>
                    <a:pt x="625" y="1864"/>
                  </a:lnTo>
                  <a:lnTo>
                    <a:pt x="611" y="1903"/>
                  </a:lnTo>
                  <a:lnTo>
                    <a:pt x="593" y="1940"/>
                  </a:lnTo>
                  <a:lnTo>
                    <a:pt x="570" y="1974"/>
                  </a:lnTo>
                  <a:lnTo>
                    <a:pt x="543" y="2004"/>
                  </a:lnTo>
                  <a:lnTo>
                    <a:pt x="512" y="2030"/>
                  </a:lnTo>
                  <a:lnTo>
                    <a:pt x="479" y="2054"/>
                  </a:lnTo>
                  <a:lnTo>
                    <a:pt x="442" y="2072"/>
                  </a:lnTo>
                  <a:lnTo>
                    <a:pt x="402" y="2086"/>
                  </a:lnTo>
                  <a:lnTo>
                    <a:pt x="361" y="2094"/>
                  </a:lnTo>
                  <a:lnTo>
                    <a:pt x="318" y="2097"/>
                  </a:lnTo>
                  <a:lnTo>
                    <a:pt x="274" y="2094"/>
                  </a:lnTo>
                  <a:lnTo>
                    <a:pt x="234" y="2086"/>
                  </a:lnTo>
                  <a:lnTo>
                    <a:pt x="194" y="2072"/>
                  </a:lnTo>
                  <a:lnTo>
                    <a:pt x="158" y="2054"/>
                  </a:lnTo>
                  <a:lnTo>
                    <a:pt x="124" y="2030"/>
                  </a:lnTo>
                  <a:lnTo>
                    <a:pt x="93" y="2004"/>
                  </a:lnTo>
                  <a:lnTo>
                    <a:pt x="66" y="1974"/>
                  </a:lnTo>
                  <a:lnTo>
                    <a:pt x="44" y="1940"/>
                  </a:lnTo>
                  <a:lnTo>
                    <a:pt x="24" y="1903"/>
                  </a:lnTo>
                  <a:lnTo>
                    <a:pt x="11" y="1864"/>
                  </a:lnTo>
                  <a:lnTo>
                    <a:pt x="3" y="1823"/>
                  </a:lnTo>
                  <a:lnTo>
                    <a:pt x="0" y="1780"/>
                  </a:lnTo>
                  <a:lnTo>
                    <a:pt x="3" y="1736"/>
                  </a:lnTo>
                  <a:lnTo>
                    <a:pt x="11" y="1696"/>
                  </a:lnTo>
                  <a:lnTo>
                    <a:pt x="24" y="1656"/>
                  </a:lnTo>
                  <a:lnTo>
                    <a:pt x="44" y="1620"/>
                  </a:lnTo>
                  <a:lnTo>
                    <a:pt x="66" y="1585"/>
                  </a:lnTo>
                  <a:lnTo>
                    <a:pt x="93" y="1555"/>
                  </a:lnTo>
                  <a:lnTo>
                    <a:pt x="124" y="1529"/>
                  </a:lnTo>
                  <a:lnTo>
                    <a:pt x="158" y="1505"/>
                  </a:lnTo>
                  <a:lnTo>
                    <a:pt x="194" y="1487"/>
                  </a:lnTo>
                  <a:lnTo>
                    <a:pt x="234" y="1474"/>
                  </a:lnTo>
                  <a:lnTo>
                    <a:pt x="274" y="1466"/>
                  </a:lnTo>
                  <a:lnTo>
                    <a:pt x="318" y="1463"/>
                  </a:lnTo>
                  <a:lnTo>
                    <a:pt x="347" y="1464"/>
                  </a:lnTo>
                  <a:lnTo>
                    <a:pt x="375" y="1468"/>
                  </a:lnTo>
                  <a:lnTo>
                    <a:pt x="402" y="1474"/>
                  </a:lnTo>
                  <a:lnTo>
                    <a:pt x="1289" y="590"/>
                  </a:lnTo>
                  <a:lnTo>
                    <a:pt x="1269" y="447"/>
                  </a:lnTo>
                  <a:lnTo>
                    <a:pt x="17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261">
              <a:extLst>
                <a:ext uri="{FF2B5EF4-FFF2-40B4-BE49-F238E27FC236}">
                  <a16:creationId xmlns:a16="http://schemas.microsoft.com/office/drawing/2014/main" id="{CBB9D71B-AFBC-4CC4-9AE5-29F130968379}"/>
                </a:ext>
              </a:extLst>
            </p:cNvPr>
            <p:cNvSpPr>
              <a:spLocks/>
            </p:cNvSpPr>
            <p:nvPr/>
          </p:nvSpPr>
          <p:spPr bwMode="auto">
            <a:xfrm>
              <a:off x="1276" y="3548"/>
              <a:ext cx="123" cy="122"/>
            </a:xfrm>
            <a:custGeom>
              <a:avLst/>
              <a:gdLst>
                <a:gd name="T0" fmla="*/ 1088 w 1844"/>
                <a:gd name="T1" fmla="*/ 14 h 1837"/>
                <a:gd name="T2" fmla="*/ 956 w 1844"/>
                <a:gd name="T3" fmla="*/ 309 h 1837"/>
                <a:gd name="T4" fmla="*/ 805 w 1844"/>
                <a:gd name="T5" fmla="*/ 319 h 1837"/>
                <a:gd name="T6" fmla="*/ 661 w 1844"/>
                <a:gd name="T7" fmla="*/ 367 h 1837"/>
                <a:gd name="T8" fmla="*/ 529 w 1844"/>
                <a:gd name="T9" fmla="*/ 451 h 1837"/>
                <a:gd name="T10" fmla="*/ 415 w 1844"/>
                <a:gd name="T11" fmla="*/ 576 h 1837"/>
                <a:gd name="T12" fmla="*/ 340 w 1844"/>
                <a:gd name="T13" fmla="*/ 728 h 1837"/>
                <a:gd name="T14" fmla="*/ 310 w 1844"/>
                <a:gd name="T15" fmla="*/ 891 h 1837"/>
                <a:gd name="T16" fmla="*/ 325 w 1844"/>
                <a:gd name="T17" fmla="*/ 1056 h 1837"/>
                <a:gd name="T18" fmla="*/ 384 w 1844"/>
                <a:gd name="T19" fmla="*/ 1212 h 1837"/>
                <a:gd name="T20" fmla="*/ 489 w 1844"/>
                <a:gd name="T21" fmla="*/ 1351 h 1837"/>
                <a:gd name="T22" fmla="*/ 627 w 1844"/>
                <a:gd name="T23" fmla="*/ 1454 h 1837"/>
                <a:gd name="T24" fmla="*/ 785 w 1844"/>
                <a:gd name="T25" fmla="*/ 1514 h 1837"/>
                <a:gd name="T26" fmla="*/ 950 w 1844"/>
                <a:gd name="T27" fmla="*/ 1528 h 1837"/>
                <a:gd name="T28" fmla="*/ 1113 w 1844"/>
                <a:gd name="T29" fmla="*/ 1499 h 1837"/>
                <a:gd name="T30" fmla="*/ 1265 w 1844"/>
                <a:gd name="T31" fmla="*/ 1425 h 1837"/>
                <a:gd name="T32" fmla="*/ 1392 w 1844"/>
                <a:gd name="T33" fmla="*/ 1310 h 1837"/>
                <a:gd name="T34" fmla="*/ 1476 w 1844"/>
                <a:gd name="T35" fmla="*/ 1180 h 1837"/>
                <a:gd name="T36" fmla="*/ 1523 w 1844"/>
                <a:gd name="T37" fmla="*/ 1035 h 1837"/>
                <a:gd name="T38" fmla="*/ 1533 w 1844"/>
                <a:gd name="T39" fmla="*/ 884 h 1837"/>
                <a:gd name="T40" fmla="*/ 1829 w 1844"/>
                <a:gd name="T41" fmla="*/ 753 h 1837"/>
                <a:gd name="T42" fmla="*/ 1843 w 1844"/>
                <a:gd name="T43" fmla="*/ 953 h 1837"/>
                <a:gd name="T44" fmla="*/ 1813 w 1844"/>
                <a:gd name="T45" fmla="*/ 1153 h 1837"/>
                <a:gd name="T46" fmla="*/ 1740 w 1844"/>
                <a:gd name="T47" fmla="*/ 1343 h 1837"/>
                <a:gd name="T48" fmla="*/ 1622 w 1844"/>
                <a:gd name="T49" fmla="*/ 1516 h 1837"/>
                <a:gd name="T50" fmla="*/ 1466 w 1844"/>
                <a:gd name="T51" fmla="*/ 1662 h 1837"/>
                <a:gd name="T52" fmla="*/ 1285 w 1844"/>
                <a:gd name="T53" fmla="*/ 1764 h 1837"/>
                <a:gd name="T54" fmla="*/ 1090 w 1844"/>
                <a:gd name="T55" fmla="*/ 1823 h 1837"/>
                <a:gd name="T56" fmla="*/ 889 w 1844"/>
                <a:gd name="T57" fmla="*/ 1837 h 1837"/>
                <a:gd name="T58" fmla="*/ 688 w 1844"/>
                <a:gd name="T59" fmla="*/ 1808 h 1837"/>
                <a:gd name="T60" fmla="*/ 497 w 1844"/>
                <a:gd name="T61" fmla="*/ 1735 h 1837"/>
                <a:gd name="T62" fmla="*/ 322 w 1844"/>
                <a:gd name="T63" fmla="*/ 1617 h 1837"/>
                <a:gd name="T64" fmla="*/ 177 w 1844"/>
                <a:gd name="T65" fmla="*/ 1460 h 1837"/>
                <a:gd name="T66" fmla="*/ 74 w 1844"/>
                <a:gd name="T67" fmla="*/ 1281 h 1837"/>
                <a:gd name="T68" fmla="*/ 15 w 1844"/>
                <a:gd name="T69" fmla="*/ 1086 h 1837"/>
                <a:gd name="T70" fmla="*/ 0 w 1844"/>
                <a:gd name="T71" fmla="*/ 885 h 1837"/>
                <a:gd name="T72" fmla="*/ 30 w 1844"/>
                <a:gd name="T73" fmla="*/ 685 h 1837"/>
                <a:gd name="T74" fmla="*/ 103 w 1844"/>
                <a:gd name="T75" fmla="*/ 494 h 1837"/>
                <a:gd name="T76" fmla="*/ 221 w 1844"/>
                <a:gd name="T77" fmla="*/ 321 h 1837"/>
                <a:gd name="T78" fmla="*/ 378 w 1844"/>
                <a:gd name="T79" fmla="*/ 176 h 1837"/>
                <a:gd name="T80" fmla="*/ 558 w 1844"/>
                <a:gd name="T81" fmla="*/ 74 h 1837"/>
                <a:gd name="T82" fmla="*/ 752 w 1844"/>
                <a:gd name="T83" fmla="*/ 15 h 1837"/>
                <a:gd name="T84" fmla="*/ 954 w 1844"/>
                <a:gd name="T85" fmla="*/ 0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44" h="1837">
                  <a:moveTo>
                    <a:pt x="954" y="0"/>
                  </a:moveTo>
                  <a:lnTo>
                    <a:pt x="1021" y="5"/>
                  </a:lnTo>
                  <a:lnTo>
                    <a:pt x="1088" y="14"/>
                  </a:lnTo>
                  <a:lnTo>
                    <a:pt x="1153" y="28"/>
                  </a:lnTo>
                  <a:lnTo>
                    <a:pt x="1218" y="48"/>
                  </a:lnTo>
                  <a:lnTo>
                    <a:pt x="956" y="309"/>
                  </a:lnTo>
                  <a:lnTo>
                    <a:pt x="906" y="309"/>
                  </a:lnTo>
                  <a:lnTo>
                    <a:pt x="855" y="312"/>
                  </a:lnTo>
                  <a:lnTo>
                    <a:pt x="805" y="319"/>
                  </a:lnTo>
                  <a:lnTo>
                    <a:pt x="756" y="331"/>
                  </a:lnTo>
                  <a:lnTo>
                    <a:pt x="708" y="346"/>
                  </a:lnTo>
                  <a:lnTo>
                    <a:pt x="661" y="367"/>
                  </a:lnTo>
                  <a:lnTo>
                    <a:pt x="615" y="390"/>
                  </a:lnTo>
                  <a:lnTo>
                    <a:pt x="570" y="418"/>
                  </a:lnTo>
                  <a:lnTo>
                    <a:pt x="529" y="451"/>
                  </a:lnTo>
                  <a:lnTo>
                    <a:pt x="489" y="487"/>
                  </a:lnTo>
                  <a:lnTo>
                    <a:pt x="449" y="531"/>
                  </a:lnTo>
                  <a:lnTo>
                    <a:pt x="415" y="576"/>
                  </a:lnTo>
                  <a:lnTo>
                    <a:pt x="384" y="625"/>
                  </a:lnTo>
                  <a:lnTo>
                    <a:pt x="360" y="676"/>
                  </a:lnTo>
                  <a:lnTo>
                    <a:pt x="340" y="728"/>
                  </a:lnTo>
                  <a:lnTo>
                    <a:pt x="325" y="782"/>
                  </a:lnTo>
                  <a:lnTo>
                    <a:pt x="315" y="836"/>
                  </a:lnTo>
                  <a:lnTo>
                    <a:pt x="310" y="891"/>
                  </a:lnTo>
                  <a:lnTo>
                    <a:pt x="310" y="946"/>
                  </a:lnTo>
                  <a:lnTo>
                    <a:pt x="315" y="1001"/>
                  </a:lnTo>
                  <a:lnTo>
                    <a:pt x="325" y="1056"/>
                  </a:lnTo>
                  <a:lnTo>
                    <a:pt x="340" y="1110"/>
                  </a:lnTo>
                  <a:lnTo>
                    <a:pt x="360" y="1161"/>
                  </a:lnTo>
                  <a:lnTo>
                    <a:pt x="384" y="1212"/>
                  </a:lnTo>
                  <a:lnTo>
                    <a:pt x="415" y="1261"/>
                  </a:lnTo>
                  <a:lnTo>
                    <a:pt x="449" y="1307"/>
                  </a:lnTo>
                  <a:lnTo>
                    <a:pt x="489" y="1351"/>
                  </a:lnTo>
                  <a:lnTo>
                    <a:pt x="533" y="1390"/>
                  </a:lnTo>
                  <a:lnTo>
                    <a:pt x="579" y="1425"/>
                  </a:lnTo>
                  <a:lnTo>
                    <a:pt x="627" y="1454"/>
                  </a:lnTo>
                  <a:lnTo>
                    <a:pt x="678" y="1479"/>
                  </a:lnTo>
                  <a:lnTo>
                    <a:pt x="731" y="1499"/>
                  </a:lnTo>
                  <a:lnTo>
                    <a:pt x="785" y="1514"/>
                  </a:lnTo>
                  <a:lnTo>
                    <a:pt x="839" y="1523"/>
                  </a:lnTo>
                  <a:lnTo>
                    <a:pt x="895" y="1528"/>
                  </a:lnTo>
                  <a:lnTo>
                    <a:pt x="950" y="1528"/>
                  </a:lnTo>
                  <a:lnTo>
                    <a:pt x="1004" y="1523"/>
                  </a:lnTo>
                  <a:lnTo>
                    <a:pt x="1059" y="1514"/>
                  </a:lnTo>
                  <a:lnTo>
                    <a:pt x="1113" y="1499"/>
                  </a:lnTo>
                  <a:lnTo>
                    <a:pt x="1165" y="1479"/>
                  </a:lnTo>
                  <a:lnTo>
                    <a:pt x="1216" y="1454"/>
                  </a:lnTo>
                  <a:lnTo>
                    <a:pt x="1265" y="1425"/>
                  </a:lnTo>
                  <a:lnTo>
                    <a:pt x="1311" y="1390"/>
                  </a:lnTo>
                  <a:lnTo>
                    <a:pt x="1355" y="1351"/>
                  </a:lnTo>
                  <a:lnTo>
                    <a:pt x="1392" y="1310"/>
                  </a:lnTo>
                  <a:lnTo>
                    <a:pt x="1423" y="1269"/>
                  </a:lnTo>
                  <a:lnTo>
                    <a:pt x="1452" y="1225"/>
                  </a:lnTo>
                  <a:lnTo>
                    <a:pt x="1476" y="1180"/>
                  </a:lnTo>
                  <a:lnTo>
                    <a:pt x="1495" y="1132"/>
                  </a:lnTo>
                  <a:lnTo>
                    <a:pt x="1512" y="1083"/>
                  </a:lnTo>
                  <a:lnTo>
                    <a:pt x="1523" y="1035"/>
                  </a:lnTo>
                  <a:lnTo>
                    <a:pt x="1531" y="985"/>
                  </a:lnTo>
                  <a:lnTo>
                    <a:pt x="1534" y="934"/>
                  </a:lnTo>
                  <a:lnTo>
                    <a:pt x="1533" y="884"/>
                  </a:lnTo>
                  <a:lnTo>
                    <a:pt x="1795" y="622"/>
                  </a:lnTo>
                  <a:lnTo>
                    <a:pt x="1815" y="687"/>
                  </a:lnTo>
                  <a:lnTo>
                    <a:pt x="1829" y="753"/>
                  </a:lnTo>
                  <a:lnTo>
                    <a:pt x="1839" y="820"/>
                  </a:lnTo>
                  <a:lnTo>
                    <a:pt x="1844" y="887"/>
                  </a:lnTo>
                  <a:lnTo>
                    <a:pt x="1843" y="953"/>
                  </a:lnTo>
                  <a:lnTo>
                    <a:pt x="1839" y="1020"/>
                  </a:lnTo>
                  <a:lnTo>
                    <a:pt x="1829" y="1087"/>
                  </a:lnTo>
                  <a:lnTo>
                    <a:pt x="1813" y="1153"/>
                  </a:lnTo>
                  <a:lnTo>
                    <a:pt x="1794" y="1218"/>
                  </a:lnTo>
                  <a:lnTo>
                    <a:pt x="1770" y="1281"/>
                  </a:lnTo>
                  <a:lnTo>
                    <a:pt x="1740" y="1343"/>
                  </a:lnTo>
                  <a:lnTo>
                    <a:pt x="1706" y="1404"/>
                  </a:lnTo>
                  <a:lnTo>
                    <a:pt x="1667" y="1461"/>
                  </a:lnTo>
                  <a:lnTo>
                    <a:pt x="1622" y="1516"/>
                  </a:lnTo>
                  <a:lnTo>
                    <a:pt x="1574" y="1569"/>
                  </a:lnTo>
                  <a:lnTo>
                    <a:pt x="1521" y="1617"/>
                  </a:lnTo>
                  <a:lnTo>
                    <a:pt x="1466" y="1662"/>
                  </a:lnTo>
                  <a:lnTo>
                    <a:pt x="1407" y="1701"/>
                  </a:lnTo>
                  <a:lnTo>
                    <a:pt x="1347" y="1735"/>
                  </a:lnTo>
                  <a:lnTo>
                    <a:pt x="1285" y="1764"/>
                  </a:lnTo>
                  <a:lnTo>
                    <a:pt x="1221" y="1789"/>
                  </a:lnTo>
                  <a:lnTo>
                    <a:pt x="1156" y="1808"/>
                  </a:lnTo>
                  <a:lnTo>
                    <a:pt x="1090" y="1823"/>
                  </a:lnTo>
                  <a:lnTo>
                    <a:pt x="1023" y="1832"/>
                  </a:lnTo>
                  <a:lnTo>
                    <a:pt x="956" y="1837"/>
                  </a:lnTo>
                  <a:lnTo>
                    <a:pt x="889" y="1837"/>
                  </a:lnTo>
                  <a:lnTo>
                    <a:pt x="820" y="1832"/>
                  </a:lnTo>
                  <a:lnTo>
                    <a:pt x="754" y="1823"/>
                  </a:lnTo>
                  <a:lnTo>
                    <a:pt x="688" y="1808"/>
                  </a:lnTo>
                  <a:lnTo>
                    <a:pt x="623" y="1789"/>
                  </a:lnTo>
                  <a:lnTo>
                    <a:pt x="559" y="1764"/>
                  </a:lnTo>
                  <a:lnTo>
                    <a:pt x="497" y="1735"/>
                  </a:lnTo>
                  <a:lnTo>
                    <a:pt x="436" y="1701"/>
                  </a:lnTo>
                  <a:lnTo>
                    <a:pt x="378" y="1662"/>
                  </a:lnTo>
                  <a:lnTo>
                    <a:pt x="322" y="1617"/>
                  </a:lnTo>
                  <a:lnTo>
                    <a:pt x="270" y="1569"/>
                  </a:lnTo>
                  <a:lnTo>
                    <a:pt x="221" y="1516"/>
                  </a:lnTo>
                  <a:lnTo>
                    <a:pt x="177" y="1460"/>
                  </a:lnTo>
                  <a:lnTo>
                    <a:pt x="137" y="1403"/>
                  </a:lnTo>
                  <a:lnTo>
                    <a:pt x="103" y="1343"/>
                  </a:lnTo>
                  <a:lnTo>
                    <a:pt x="74" y="1281"/>
                  </a:lnTo>
                  <a:lnTo>
                    <a:pt x="50" y="1217"/>
                  </a:lnTo>
                  <a:lnTo>
                    <a:pt x="30" y="1152"/>
                  </a:lnTo>
                  <a:lnTo>
                    <a:pt x="15" y="1086"/>
                  </a:lnTo>
                  <a:lnTo>
                    <a:pt x="5" y="1019"/>
                  </a:lnTo>
                  <a:lnTo>
                    <a:pt x="0" y="952"/>
                  </a:lnTo>
                  <a:lnTo>
                    <a:pt x="0" y="885"/>
                  </a:lnTo>
                  <a:lnTo>
                    <a:pt x="5" y="818"/>
                  </a:lnTo>
                  <a:lnTo>
                    <a:pt x="15" y="752"/>
                  </a:lnTo>
                  <a:lnTo>
                    <a:pt x="30" y="685"/>
                  </a:lnTo>
                  <a:lnTo>
                    <a:pt x="50" y="620"/>
                  </a:lnTo>
                  <a:lnTo>
                    <a:pt x="74" y="557"/>
                  </a:lnTo>
                  <a:lnTo>
                    <a:pt x="103" y="494"/>
                  </a:lnTo>
                  <a:lnTo>
                    <a:pt x="137" y="435"/>
                  </a:lnTo>
                  <a:lnTo>
                    <a:pt x="177" y="377"/>
                  </a:lnTo>
                  <a:lnTo>
                    <a:pt x="221" y="321"/>
                  </a:lnTo>
                  <a:lnTo>
                    <a:pt x="270" y="268"/>
                  </a:lnTo>
                  <a:lnTo>
                    <a:pt x="322" y="220"/>
                  </a:lnTo>
                  <a:lnTo>
                    <a:pt x="378" y="176"/>
                  </a:lnTo>
                  <a:lnTo>
                    <a:pt x="436" y="137"/>
                  </a:lnTo>
                  <a:lnTo>
                    <a:pt x="496" y="102"/>
                  </a:lnTo>
                  <a:lnTo>
                    <a:pt x="558" y="74"/>
                  </a:lnTo>
                  <a:lnTo>
                    <a:pt x="621" y="48"/>
                  </a:lnTo>
                  <a:lnTo>
                    <a:pt x="686" y="29"/>
                  </a:lnTo>
                  <a:lnTo>
                    <a:pt x="752" y="15"/>
                  </a:lnTo>
                  <a:lnTo>
                    <a:pt x="819" y="5"/>
                  </a:lnTo>
                  <a:lnTo>
                    <a:pt x="887" y="0"/>
                  </a:lnTo>
                  <a:lnTo>
                    <a:pt x="9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62">
              <a:extLst>
                <a:ext uri="{FF2B5EF4-FFF2-40B4-BE49-F238E27FC236}">
                  <a16:creationId xmlns:a16="http://schemas.microsoft.com/office/drawing/2014/main" id="{786A79DA-DF2A-4105-9BDC-7D3397683FA7}"/>
                </a:ext>
              </a:extLst>
            </p:cNvPr>
            <p:cNvSpPr>
              <a:spLocks/>
            </p:cNvSpPr>
            <p:nvPr/>
          </p:nvSpPr>
          <p:spPr bwMode="auto">
            <a:xfrm>
              <a:off x="1234" y="3506"/>
              <a:ext cx="207" cy="206"/>
            </a:xfrm>
            <a:custGeom>
              <a:avLst/>
              <a:gdLst>
                <a:gd name="T0" fmla="*/ 1748 w 3109"/>
                <a:gd name="T1" fmla="*/ 11 h 3101"/>
                <a:gd name="T2" fmla="*/ 2004 w 3109"/>
                <a:gd name="T3" fmla="*/ 66 h 3101"/>
                <a:gd name="T4" fmla="*/ 2249 w 3109"/>
                <a:gd name="T5" fmla="*/ 162 h 3101"/>
                <a:gd name="T6" fmla="*/ 2005 w 3109"/>
                <a:gd name="T7" fmla="*/ 423 h 3101"/>
                <a:gd name="T8" fmla="*/ 1781 w 3109"/>
                <a:gd name="T9" fmla="*/ 358 h 3101"/>
                <a:gd name="T10" fmla="*/ 1549 w 3109"/>
                <a:gd name="T11" fmla="*/ 338 h 3101"/>
                <a:gd name="T12" fmla="*/ 1318 w 3109"/>
                <a:gd name="T13" fmla="*/ 360 h 3101"/>
                <a:gd name="T14" fmla="*/ 1095 w 3109"/>
                <a:gd name="T15" fmla="*/ 427 h 3101"/>
                <a:gd name="T16" fmla="*/ 884 w 3109"/>
                <a:gd name="T17" fmla="*/ 538 h 3101"/>
                <a:gd name="T18" fmla="*/ 694 w 3109"/>
                <a:gd name="T19" fmla="*/ 692 h 3101"/>
                <a:gd name="T20" fmla="*/ 539 w 3109"/>
                <a:gd name="T21" fmla="*/ 883 h 3101"/>
                <a:gd name="T22" fmla="*/ 427 w 3109"/>
                <a:gd name="T23" fmla="*/ 1094 h 3101"/>
                <a:gd name="T24" fmla="*/ 361 w 3109"/>
                <a:gd name="T25" fmla="*/ 1319 h 3101"/>
                <a:gd name="T26" fmla="*/ 338 w 3109"/>
                <a:gd name="T27" fmla="*/ 1551 h 3101"/>
                <a:gd name="T28" fmla="*/ 361 w 3109"/>
                <a:gd name="T29" fmla="*/ 1782 h 3101"/>
                <a:gd name="T30" fmla="*/ 427 w 3109"/>
                <a:gd name="T31" fmla="*/ 2007 h 3101"/>
                <a:gd name="T32" fmla="*/ 539 w 3109"/>
                <a:gd name="T33" fmla="*/ 2218 h 3101"/>
                <a:gd name="T34" fmla="*/ 694 w 3109"/>
                <a:gd name="T35" fmla="*/ 2409 h 3101"/>
                <a:gd name="T36" fmla="*/ 885 w 3109"/>
                <a:gd name="T37" fmla="*/ 2565 h 3101"/>
                <a:gd name="T38" fmla="*/ 1097 w 3109"/>
                <a:gd name="T39" fmla="*/ 2675 h 3101"/>
                <a:gd name="T40" fmla="*/ 1322 w 3109"/>
                <a:gd name="T41" fmla="*/ 2742 h 3101"/>
                <a:gd name="T42" fmla="*/ 1555 w 3109"/>
                <a:gd name="T43" fmla="*/ 2764 h 3101"/>
                <a:gd name="T44" fmla="*/ 1787 w 3109"/>
                <a:gd name="T45" fmla="*/ 2742 h 3101"/>
                <a:gd name="T46" fmla="*/ 2012 w 3109"/>
                <a:gd name="T47" fmla="*/ 2675 h 3101"/>
                <a:gd name="T48" fmla="*/ 2224 w 3109"/>
                <a:gd name="T49" fmla="*/ 2565 h 3101"/>
                <a:gd name="T50" fmla="*/ 2415 w 3109"/>
                <a:gd name="T51" fmla="*/ 2409 h 3101"/>
                <a:gd name="T52" fmla="*/ 2570 w 3109"/>
                <a:gd name="T53" fmla="*/ 2219 h 3101"/>
                <a:gd name="T54" fmla="*/ 2681 w 3109"/>
                <a:gd name="T55" fmla="*/ 2010 h 3101"/>
                <a:gd name="T56" fmla="*/ 2748 w 3109"/>
                <a:gd name="T57" fmla="*/ 1786 h 3101"/>
                <a:gd name="T58" fmla="*/ 2772 w 3109"/>
                <a:gd name="T59" fmla="*/ 1556 h 3101"/>
                <a:gd name="T60" fmla="*/ 2750 w 3109"/>
                <a:gd name="T61" fmla="*/ 1326 h 3101"/>
                <a:gd name="T62" fmla="*/ 2685 w 3109"/>
                <a:gd name="T63" fmla="*/ 1102 h 3101"/>
                <a:gd name="T64" fmla="*/ 2947 w 3109"/>
                <a:gd name="T65" fmla="*/ 858 h 3101"/>
                <a:gd name="T66" fmla="*/ 3043 w 3109"/>
                <a:gd name="T67" fmla="*/ 1102 h 3101"/>
                <a:gd name="T68" fmla="*/ 3097 w 3109"/>
                <a:gd name="T69" fmla="*/ 1356 h 3101"/>
                <a:gd name="T70" fmla="*/ 3108 w 3109"/>
                <a:gd name="T71" fmla="*/ 1616 h 3101"/>
                <a:gd name="T72" fmla="*/ 3076 w 3109"/>
                <a:gd name="T73" fmla="*/ 1873 h 3101"/>
                <a:gd name="T74" fmla="*/ 2999 w 3109"/>
                <a:gd name="T75" fmla="*/ 2125 h 3101"/>
                <a:gd name="T76" fmla="*/ 2881 w 3109"/>
                <a:gd name="T77" fmla="*/ 2362 h 3101"/>
                <a:gd name="T78" fmla="*/ 2718 w 3109"/>
                <a:gd name="T79" fmla="*/ 2580 h 3101"/>
                <a:gd name="T80" fmla="*/ 2514 w 3109"/>
                <a:gd name="T81" fmla="*/ 2771 h 3101"/>
                <a:gd name="T82" fmla="*/ 2283 w 3109"/>
                <a:gd name="T83" fmla="*/ 2921 h 3101"/>
                <a:gd name="T84" fmla="*/ 2035 w 3109"/>
                <a:gd name="T85" fmla="*/ 3026 h 3101"/>
                <a:gd name="T86" fmla="*/ 1776 w 3109"/>
                <a:gd name="T87" fmla="*/ 3086 h 3101"/>
                <a:gd name="T88" fmla="*/ 1510 w 3109"/>
                <a:gd name="T89" fmla="*/ 3101 h 3101"/>
                <a:gd name="T90" fmla="*/ 1247 w 3109"/>
                <a:gd name="T91" fmla="*/ 3070 h 3101"/>
                <a:gd name="T92" fmla="*/ 990 w 3109"/>
                <a:gd name="T93" fmla="*/ 2996 h 3101"/>
                <a:gd name="T94" fmla="*/ 747 w 3109"/>
                <a:gd name="T95" fmla="*/ 2877 h 3101"/>
                <a:gd name="T96" fmla="*/ 523 w 3109"/>
                <a:gd name="T97" fmla="*/ 2712 h 3101"/>
                <a:gd name="T98" fmla="*/ 330 w 3109"/>
                <a:gd name="T99" fmla="*/ 2507 h 3101"/>
                <a:gd name="T100" fmla="*/ 180 w 3109"/>
                <a:gd name="T101" fmla="*/ 2277 h 3101"/>
                <a:gd name="T102" fmla="*/ 75 w 3109"/>
                <a:gd name="T103" fmla="*/ 2029 h 3101"/>
                <a:gd name="T104" fmla="*/ 15 w 3109"/>
                <a:gd name="T105" fmla="*/ 1771 h 3101"/>
                <a:gd name="T106" fmla="*/ 0 w 3109"/>
                <a:gd name="T107" fmla="*/ 1506 h 3101"/>
                <a:gd name="T108" fmla="*/ 29 w 3109"/>
                <a:gd name="T109" fmla="*/ 1244 h 3101"/>
                <a:gd name="T110" fmla="*/ 105 w 3109"/>
                <a:gd name="T111" fmla="*/ 987 h 3101"/>
                <a:gd name="T112" fmla="*/ 225 w 3109"/>
                <a:gd name="T113" fmla="*/ 745 h 3101"/>
                <a:gd name="T114" fmla="*/ 390 w 3109"/>
                <a:gd name="T115" fmla="*/ 522 h 3101"/>
                <a:gd name="T116" fmla="*/ 593 w 3109"/>
                <a:gd name="T117" fmla="*/ 332 h 3101"/>
                <a:gd name="T118" fmla="*/ 818 w 3109"/>
                <a:gd name="T119" fmla="*/ 184 h 3101"/>
                <a:gd name="T120" fmla="*/ 1061 w 3109"/>
                <a:gd name="T121" fmla="*/ 79 h 3101"/>
                <a:gd name="T122" fmla="*/ 1316 w 3109"/>
                <a:gd name="T123" fmla="*/ 18 h 3101"/>
                <a:gd name="T124" fmla="*/ 1575 w 3109"/>
                <a:gd name="T125" fmla="*/ 0 h 3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09" h="3101">
                  <a:moveTo>
                    <a:pt x="1575" y="0"/>
                  </a:moveTo>
                  <a:lnTo>
                    <a:pt x="1662" y="3"/>
                  </a:lnTo>
                  <a:lnTo>
                    <a:pt x="1748" y="11"/>
                  </a:lnTo>
                  <a:lnTo>
                    <a:pt x="1835" y="24"/>
                  </a:lnTo>
                  <a:lnTo>
                    <a:pt x="1920" y="43"/>
                  </a:lnTo>
                  <a:lnTo>
                    <a:pt x="2004" y="66"/>
                  </a:lnTo>
                  <a:lnTo>
                    <a:pt x="2088" y="93"/>
                  </a:lnTo>
                  <a:lnTo>
                    <a:pt x="2169" y="126"/>
                  </a:lnTo>
                  <a:lnTo>
                    <a:pt x="2249" y="162"/>
                  </a:lnTo>
                  <a:lnTo>
                    <a:pt x="2328" y="205"/>
                  </a:lnTo>
                  <a:lnTo>
                    <a:pt x="2078" y="454"/>
                  </a:lnTo>
                  <a:lnTo>
                    <a:pt x="2005" y="423"/>
                  </a:lnTo>
                  <a:lnTo>
                    <a:pt x="1931" y="396"/>
                  </a:lnTo>
                  <a:lnTo>
                    <a:pt x="1856" y="375"/>
                  </a:lnTo>
                  <a:lnTo>
                    <a:pt x="1781" y="358"/>
                  </a:lnTo>
                  <a:lnTo>
                    <a:pt x="1704" y="347"/>
                  </a:lnTo>
                  <a:lnTo>
                    <a:pt x="1627" y="340"/>
                  </a:lnTo>
                  <a:lnTo>
                    <a:pt x="1549" y="338"/>
                  </a:lnTo>
                  <a:lnTo>
                    <a:pt x="1472" y="340"/>
                  </a:lnTo>
                  <a:lnTo>
                    <a:pt x="1396" y="348"/>
                  </a:lnTo>
                  <a:lnTo>
                    <a:pt x="1318" y="360"/>
                  </a:lnTo>
                  <a:lnTo>
                    <a:pt x="1243" y="378"/>
                  </a:lnTo>
                  <a:lnTo>
                    <a:pt x="1168" y="400"/>
                  </a:lnTo>
                  <a:lnTo>
                    <a:pt x="1095" y="427"/>
                  </a:lnTo>
                  <a:lnTo>
                    <a:pt x="1023" y="459"/>
                  </a:lnTo>
                  <a:lnTo>
                    <a:pt x="952" y="496"/>
                  </a:lnTo>
                  <a:lnTo>
                    <a:pt x="884" y="538"/>
                  </a:lnTo>
                  <a:lnTo>
                    <a:pt x="818" y="585"/>
                  </a:lnTo>
                  <a:lnTo>
                    <a:pt x="755" y="637"/>
                  </a:lnTo>
                  <a:lnTo>
                    <a:pt x="694" y="692"/>
                  </a:lnTo>
                  <a:lnTo>
                    <a:pt x="637" y="753"/>
                  </a:lnTo>
                  <a:lnTo>
                    <a:pt x="585" y="817"/>
                  </a:lnTo>
                  <a:lnTo>
                    <a:pt x="539" y="883"/>
                  </a:lnTo>
                  <a:lnTo>
                    <a:pt x="497" y="952"/>
                  </a:lnTo>
                  <a:lnTo>
                    <a:pt x="459" y="1022"/>
                  </a:lnTo>
                  <a:lnTo>
                    <a:pt x="427" y="1094"/>
                  </a:lnTo>
                  <a:lnTo>
                    <a:pt x="400" y="1168"/>
                  </a:lnTo>
                  <a:lnTo>
                    <a:pt x="378" y="1243"/>
                  </a:lnTo>
                  <a:lnTo>
                    <a:pt x="361" y="1319"/>
                  </a:lnTo>
                  <a:lnTo>
                    <a:pt x="348" y="1396"/>
                  </a:lnTo>
                  <a:lnTo>
                    <a:pt x="340" y="1473"/>
                  </a:lnTo>
                  <a:lnTo>
                    <a:pt x="338" y="1551"/>
                  </a:lnTo>
                  <a:lnTo>
                    <a:pt x="340" y="1628"/>
                  </a:lnTo>
                  <a:lnTo>
                    <a:pt x="348" y="1706"/>
                  </a:lnTo>
                  <a:lnTo>
                    <a:pt x="361" y="1782"/>
                  </a:lnTo>
                  <a:lnTo>
                    <a:pt x="378" y="1858"/>
                  </a:lnTo>
                  <a:lnTo>
                    <a:pt x="400" y="1933"/>
                  </a:lnTo>
                  <a:lnTo>
                    <a:pt x="427" y="2007"/>
                  </a:lnTo>
                  <a:lnTo>
                    <a:pt x="459" y="2079"/>
                  </a:lnTo>
                  <a:lnTo>
                    <a:pt x="497" y="2150"/>
                  </a:lnTo>
                  <a:lnTo>
                    <a:pt x="539" y="2218"/>
                  </a:lnTo>
                  <a:lnTo>
                    <a:pt x="585" y="2285"/>
                  </a:lnTo>
                  <a:lnTo>
                    <a:pt x="637" y="2348"/>
                  </a:lnTo>
                  <a:lnTo>
                    <a:pt x="694" y="2409"/>
                  </a:lnTo>
                  <a:lnTo>
                    <a:pt x="755" y="2465"/>
                  </a:lnTo>
                  <a:lnTo>
                    <a:pt x="819" y="2517"/>
                  </a:lnTo>
                  <a:lnTo>
                    <a:pt x="885" y="2565"/>
                  </a:lnTo>
                  <a:lnTo>
                    <a:pt x="954" y="2606"/>
                  </a:lnTo>
                  <a:lnTo>
                    <a:pt x="1025" y="2643"/>
                  </a:lnTo>
                  <a:lnTo>
                    <a:pt x="1097" y="2675"/>
                  </a:lnTo>
                  <a:lnTo>
                    <a:pt x="1171" y="2703"/>
                  </a:lnTo>
                  <a:lnTo>
                    <a:pt x="1246" y="2725"/>
                  </a:lnTo>
                  <a:lnTo>
                    <a:pt x="1322" y="2742"/>
                  </a:lnTo>
                  <a:lnTo>
                    <a:pt x="1400" y="2754"/>
                  </a:lnTo>
                  <a:lnTo>
                    <a:pt x="1477" y="2761"/>
                  </a:lnTo>
                  <a:lnTo>
                    <a:pt x="1555" y="2764"/>
                  </a:lnTo>
                  <a:lnTo>
                    <a:pt x="1632" y="2761"/>
                  </a:lnTo>
                  <a:lnTo>
                    <a:pt x="1711" y="2754"/>
                  </a:lnTo>
                  <a:lnTo>
                    <a:pt x="1787" y="2742"/>
                  </a:lnTo>
                  <a:lnTo>
                    <a:pt x="1863" y="2725"/>
                  </a:lnTo>
                  <a:lnTo>
                    <a:pt x="1938" y="2703"/>
                  </a:lnTo>
                  <a:lnTo>
                    <a:pt x="2012" y="2675"/>
                  </a:lnTo>
                  <a:lnTo>
                    <a:pt x="2085" y="2643"/>
                  </a:lnTo>
                  <a:lnTo>
                    <a:pt x="2156" y="2606"/>
                  </a:lnTo>
                  <a:lnTo>
                    <a:pt x="2224" y="2565"/>
                  </a:lnTo>
                  <a:lnTo>
                    <a:pt x="2291" y="2517"/>
                  </a:lnTo>
                  <a:lnTo>
                    <a:pt x="2354" y="2465"/>
                  </a:lnTo>
                  <a:lnTo>
                    <a:pt x="2415" y="2409"/>
                  </a:lnTo>
                  <a:lnTo>
                    <a:pt x="2472" y="2349"/>
                  </a:lnTo>
                  <a:lnTo>
                    <a:pt x="2524" y="2285"/>
                  </a:lnTo>
                  <a:lnTo>
                    <a:pt x="2570" y="2219"/>
                  </a:lnTo>
                  <a:lnTo>
                    <a:pt x="2612" y="2151"/>
                  </a:lnTo>
                  <a:lnTo>
                    <a:pt x="2650" y="2081"/>
                  </a:lnTo>
                  <a:lnTo>
                    <a:pt x="2681" y="2010"/>
                  </a:lnTo>
                  <a:lnTo>
                    <a:pt x="2709" y="1936"/>
                  </a:lnTo>
                  <a:lnTo>
                    <a:pt x="2731" y="1862"/>
                  </a:lnTo>
                  <a:lnTo>
                    <a:pt x="2748" y="1786"/>
                  </a:lnTo>
                  <a:lnTo>
                    <a:pt x="2762" y="1710"/>
                  </a:lnTo>
                  <a:lnTo>
                    <a:pt x="2769" y="1633"/>
                  </a:lnTo>
                  <a:lnTo>
                    <a:pt x="2772" y="1556"/>
                  </a:lnTo>
                  <a:lnTo>
                    <a:pt x="2770" y="1479"/>
                  </a:lnTo>
                  <a:lnTo>
                    <a:pt x="2763" y="1402"/>
                  </a:lnTo>
                  <a:lnTo>
                    <a:pt x="2750" y="1326"/>
                  </a:lnTo>
                  <a:lnTo>
                    <a:pt x="2734" y="1250"/>
                  </a:lnTo>
                  <a:lnTo>
                    <a:pt x="2712" y="1175"/>
                  </a:lnTo>
                  <a:lnTo>
                    <a:pt x="2685" y="1102"/>
                  </a:lnTo>
                  <a:lnTo>
                    <a:pt x="2654" y="1030"/>
                  </a:lnTo>
                  <a:lnTo>
                    <a:pt x="2904" y="780"/>
                  </a:lnTo>
                  <a:lnTo>
                    <a:pt x="2947" y="858"/>
                  </a:lnTo>
                  <a:lnTo>
                    <a:pt x="2983" y="938"/>
                  </a:lnTo>
                  <a:lnTo>
                    <a:pt x="3016" y="1019"/>
                  </a:lnTo>
                  <a:lnTo>
                    <a:pt x="3043" y="1102"/>
                  </a:lnTo>
                  <a:lnTo>
                    <a:pt x="3067" y="1186"/>
                  </a:lnTo>
                  <a:lnTo>
                    <a:pt x="3084" y="1271"/>
                  </a:lnTo>
                  <a:lnTo>
                    <a:pt x="3097" y="1356"/>
                  </a:lnTo>
                  <a:lnTo>
                    <a:pt x="3106" y="1444"/>
                  </a:lnTo>
                  <a:lnTo>
                    <a:pt x="3109" y="1530"/>
                  </a:lnTo>
                  <a:lnTo>
                    <a:pt x="3108" y="1616"/>
                  </a:lnTo>
                  <a:lnTo>
                    <a:pt x="3102" y="1702"/>
                  </a:lnTo>
                  <a:lnTo>
                    <a:pt x="3091" y="1788"/>
                  </a:lnTo>
                  <a:lnTo>
                    <a:pt x="3076" y="1873"/>
                  </a:lnTo>
                  <a:lnTo>
                    <a:pt x="3055" y="1959"/>
                  </a:lnTo>
                  <a:lnTo>
                    <a:pt x="3030" y="2042"/>
                  </a:lnTo>
                  <a:lnTo>
                    <a:pt x="2999" y="2125"/>
                  </a:lnTo>
                  <a:lnTo>
                    <a:pt x="2965" y="2205"/>
                  </a:lnTo>
                  <a:lnTo>
                    <a:pt x="2925" y="2284"/>
                  </a:lnTo>
                  <a:lnTo>
                    <a:pt x="2881" y="2362"/>
                  </a:lnTo>
                  <a:lnTo>
                    <a:pt x="2831" y="2437"/>
                  </a:lnTo>
                  <a:lnTo>
                    <a:pt x="2777" y="2509"/>
                  </a:lnTo>
                  <a:lnTo>
                    <a:pt x="2718" y="2580"/>
                  </a:lnTo>
                  <a:lnTo>
                    <a:pt x="2654" y="2647"/>
                  </a:lnTo>
                  <a:lnTo>
                    <a:pt x="2585" y="2712"/>
                  </a:lnTo>
                  <a:lnTo>
                    <a:pt x="2514" y="2771"/>
                  </a:lnTo>
                  <a:lnTo>
                    <a:pt x="2439" y="2826"/>
                  </a:lnTo>
                  <a:lnTo>
                    <a:pt x="2362" y="2877"/>
                  </a:lnTo>
                  <a:lnTo>
                    <a:pt x="2283" y="2921"/>
                  </a:lnTo>
                  <a:lnTo>
                    <a:pt x="2202" y="2961"/>
                  </a:lnTo>
                  <a:lnTo>
                    <a:pt x="2119" y="2996"/>
                  </a:lnTo>
                  <a:lnTo>
                    <a:pt x="2035" y="3026"/>
                  </a:lnTo>
                  <a:lnTo>
                    <a:pt x="1949" y="3051"/>
                  </a:lnTo>
                  <a:lnTo>
                    <a:pt x="1863" y="3070"/>
                  </a:lnTo>
                  <a:lnTo>
                    <a:pt x="1776" y="3086"/>
                  </a:lnTo>
                  <a:lnTo>
                    <a:pt x="1687" y="3096"/>
                  </a:lnTo>
                  <a:lnTo>
                    <a:pt x="1599" y="3101"/>
                  </a:lnTo>
                  <a:lnTo>
                    <a:pt x="1510" y="3101"/>
                  </a:lnTo>
                  <a:lnTo>
                    <a:pt x="1422" y="3096"/>
                  </a:lnTo>
                  <a:lnTo>
                    <a:pt x="1335" y="3086"/>
                  </a:lnTo>
                  <a:lnTo>
                    <a:pt x="1247" y="3070"/>
                  </a:lnTo>
                  <a:lnTo>
                    <a:pt x="1161" y="3051"/>
                  </a:lnTo>
                  <a:lnTo>
                    <a:pt x="1074" y="3026"/>
                  </a:lnTo>
                  <a:lnTo>
                    <a:pt x="990" y="2996"/>
                  </a:lnTo>
                  <a:lnTo>
                    <a:pt x="908" y="2961"/>
                  </a:lnTo>
                  <a:lnTo>
                    <a:pt x="826" y="2921"/>
                  </a:lnTo>
                  <a:lnTo>
                    <a:pt x="747" y="2877"/>
                  </a:lnTo>
                  <a:lnTo>
                    <a:pt x="671" y="2826"/>
                  </a:lnTo>
                  <a:lnTo>
                    <a:pt x="596" y="2771"/>
                  </a:lnTo>
                  <a:lnTo>
                    <a:pt x="523" y="2712"/>
                  </a:lnTo>
                  <a:lnTo>
                    <a:pt x="455" y="2647"/>
                  </a:lnTo>
                  <a:lnTo>
                    <a:pt x="390" y="2578"/>
                  </a:lnTo>
                  <a:lnTo>
                    <a:pt x="330" y="2507"/>
                  </a:lnTo>
                  <a:lnTo>
                    <a:pt x="274" y="2432"/>
                  </a:lnTo>
                  <a:lnTo>
                    <a:pt x="225" y="2356"/>
                  </a:lnTo>
                  <a:lnTo>
                    <a:pt x="180" y="2277"/>
                  </a:lnTo>
                  <a:lnTo>
                    <a:pt x="140" y="2196"/>
                  </a:lnTo>
                  <a:lnTo>
                    <a:pt x="105" y="2114"/>
                  </a:lnTo>
                  <a:lnTo>
                    <a:pt x="75" y="2029"/>
                  </a:lnTo>
                  <a:lnTo>
                    <a:pt x="50" y="1944"/>
                  </a:lnTo>
                  <a:lnTo>
                    <a:pt x="29" y="1858"/>
                  </a:lnTo>
                  <a:lnTo>
                    <a:pt x="15" y="1771"/>
                  </a:lnTo>
                  <a:lnTo>
                    <a:pt x="5" y="1683"/>
                  </a:lnTo>
                  <a:lnTo>
                    <a:pt x="0" y="1595"/>
                  </a:lnTo>
                  <a:lnTo>
                    <a:pt x="0" y="1506"/>
                  </a:lnTo>
                  <a:lnTo>
                    <a:pt x="5" y="1418"/>
                  </a:lnTo>
                  <a:lnTo>
                    <a:pt x="15" y="1331"/>
                  </a:lnTo>
                  <a:lnTo>
                    <a:pt x="29" y="1244"/>
                  </a:lnTo>
                  <a:lnTo>
                    <a:pt x="50" y="1157"/>
                  </a:lnTo>
                  <a:lnTo>
                    <a:pt x="75" y="1072"/>
                  </a:lnTo>
                  <a:lnTo>
                    <a:pt x="105" y="987"/>
                  </a:lnTo>
                  <a:lnTo>
                    <a:pt x="140" y="905"/>
                  </a:lnTo>
                  <a:lnTo>
                    <a:pt x="180" y="824"/>
                  </a:lnTo>
                  <a:lnTo>
                    <a:pt x="225" y="745"/>
                  </a:lnTo>
                  <a:lnTo>
                    <a:pt x="274" y="668"/>
                  </a:lnTo>
                  <a:lnTo>
                    <a:pt x="330" y="594"/>
                  </a:lnTo>
                  <a:lnTo>
                    <a:pt x="390" y="522"/>
                  </a:lnTo>
                  <a:lnTo>
                    <a:pt x="455" y="453"/>
                  </a:lnTo>
                  <a:lnTo>
                    <a:pt x="522" y="390"/>
                  </a:lnTo>
                  <a:lnTo>
                    <a:pt x="593" y="332"/>
                  </a:lnTo>
                  <a:lnTo>
                    <a:pt x="666" y="277"/>
                  </a:lnTo>
                  <a:lnTo>
                    <a:pt x="741" y="228"/>
                  </a:lnTo>
                  <a:lnTo>
                    <a:pt x="818" y="184"/>
                  </a:lnTo>
                  <a:lnTo>
                    <a:pt x="899" y="144"/>
                  </a:lnTo>
                  <a:lnTo>
                    <a:pt x="979" y="110"/>
                  </a:lnTo>
                  <a:lnTo>
                    <a:pt x="1061" y="79"/>
                  </a:lnTo>
                  <a:lnTo>
                    <a:pt x="1145" y="54"/>
                  </a:lnTo>
                  <a:lnTo>
                    <a:pt x="1230" y="34"/>
                  </a:lnTo>
                  <a:lnTo>
                    <a:pt x="1316" y="18"/>
                  </a:lnTo>
                  <a:lnTo>
                    <a:pt x="1402" y="7"/>
                  </a:lnTo>
                  <a:lnTo>
                    <a:pt x="1489" y="1"/>
                  </a:lnTo>
                  <a:lnTo>
                    <a:pt x="15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cxnSp>
        <p:nvCxnSpPr>
          <p:cNvPr id="116" name="Straight Connector 115">
            <a:extLst>
              <a:ext uri="{FF2B5EF4-FFF2-40B4-BE49-F238E27FC236}">
                <a16:creationId xmlns:a16="http://schemas.microsoft.com/office/drawing/2014/main" id="{65D58694-8703-493B-9DCD-C9CA3BCCB99C}"/>
              </a:ext>
            </a:extLst>
          </p:cNvPr>
          <p:cNvCxnSpPr>
            <a:cxnSpLocks/>
          </p:cNvCxnSpPr>
          <p:nvPr/>
        </p:nvCxnSpPr>
        <p:spPr>
          <a:xfrm>
            <a:off x="4313097" y="3270887"/>
            <a:ext cx="30446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40EFA98B-0EA4-4EAA-939E-ACBB121EC1EF}"/>
              </a:ext>
            </a:extLst>
          </p:cNvPr>
          <p:cNvCxnSpPr>
            <a:cxnSpLocks/>
          </p:cNvCxnSpPr>
          <p:nvPr/>
        </p:nvCxnSpPr>
        <p:spPr>
          <a:xfrm>
            <a:off x="4294047" y="5329186"/>
            <a:ext cx="30446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8" name="Rectangle 117">
            <a:extLst>
              <a:ext uri="{FF2B5EF4-FFF2-40B4-BE49-F238E27FC236}">
                <a16:creationId xmlns:a16="http://schemas.microsoft.com/office/drawing/2014/main" id="{3622EDCA-E691-4290-BD19-C280409690A4}"/>
              </a:ext>
            </a:extLst>
          </p:cNvPr>
          <p:cNvSpPr/>
          <p:nvPr/>
        </p:nvSpPr>
        <p:spPr>
          <a:xfrm>
            <a:off x="4841770" y="2138684"/>
            <a:ext cx="2827586" cy="991810"/>
          </a:xfrm>
          <a:prstGeom prst="rect">
            <a:avLst/>
          </a:prstGeom>
        </p:spPr>
        <p:txBody>
          <a:bodyPr wrap="square">
            <a:spAutoFit/>
          </a:bodyPr>
          <a:lstStyle/>
          <a:p>
            <a:pPr>
              <a:lnSpc>
                <a:spcPct val="150000"/>
              </a:lnSpc>
            </a:pPr>
            <a:r>
              <a:rPr lang="en-US" sz="1000" dirty="0">
                <a:solidFill>
                  <a:schemeClr val="bg1"/>
                </a:solidFill>
                <a:latin typeface="Aptos" panose="020B0004020202020204" pitchFamily="34" charset="0"/>
              </a:rPr>
              <a:t>AirRoS by Sage utilizes </a:t>
            </a:r>
            <a:r>
              <a:rPr lang="en-US" sz="1000" dirty="0" err="1">
                <a:solidFill>
                  <a:schemeClr val="bg1"/>
                </a:solidFill>
                <a:latin typeface="Aptos" panose="020B0004020202020204" pitchFamily="34" charset="0"/>
              </a:rPr>
              <a:t>RoS</a:t>
            </a:r>
            <a:r>
              <a:rPr lang="en-US" sz="1000" dirty="0">
                <a:solidFill>
                  <a:schemeClr val="bg1"/>
                </a:solidFill>
                <a:latin typeface="Aptos" panose="020B0004020202020204" pitchFamily="34" charset="0"/>
              </a:rPr>
              <a:t> technology to mitigate pathogens both in the room air and on surfaces, providing comprehensive protection against harmful microorganisms.</a:t>
            </a:r>
            <a:endParaRPr lang="id-ID" sz="1000" dirty="0">
              <a:solidFill>
                <a:schemeClr val="bg1"/>
              </a:solidFill>
              <a:latin typeface="Aptos" panose="020B0004020202020204" pitchFamily="34" charset="0"/>
            </a:endParaRPr>
          </a:p>
        </p:txBody>
      </p:sp>
      <p:sp>
        <p:nvSpPr>
          <p:cNvPr id="119" name="TextBox 118">
            <a:extLst>
              <a:ext uri="{FF2B5EF4-FFF2-40B4-BE49-F238E27FC236}">
                <a16:creationId xmlns:a16="http://schemas.microsoft.com/office/drawing/2014/main" id="{26142D50-ED03-40A7-8B45-1D1A14796274}"/>
              </a:ext>
            </a:extLst>
          </p:cNvPr>
          <p:cNvSpPr txBox="1"/>
          <p:nvPr/>
        </p:nvSpPr>
        <p:spPr>
          <a:xfrm>
            <a:off x="4836617" y="1932592"/>
            <a:ext cx="2145207" cy="276999"/>
          </a:xfrm>
          <a:prstGeom prst="rect">
            <a:avLst/>
          </a:prstGeom>
          <a:noFill/>
        </p:spPr>
        <p:txBody>
          <a:bodyPr wrap="square" rtlCol="0">
            <a:spAutoFit/>
          </a:bodyPr>
          <a:lstStyle/>
          <a:p>
            <a:r>
              <a:rPr lang="en-US" sz="1200" b="1" dirty="0">
                <a:solidFill>
                  <a:schemeClr val="bg1"/>
                </a:solidFill>
                <a:latin typeface="Montserrat" panose="00000300000000000000" pitchFamily="2" charset="0"/>
              </a:rPr>
              <a:t>Pathogenic Mitigation</a:t>
            </a:r>
            <a:endParaRPr lang="id-ID" sz="1200" dirty="0">
              <a:solidFill>
                <a:schemeClr val="bg1"/>
              </a:solidFill>
              <a:latin typeface="Montserrat" panose="00000300000000000000" pitchFamily="2" charset="0"/>
            </a:endParaRPr>
          </a:p>
        </p:txBody>
      </p:sp>
      <p:sp>
        <p:nvSpPr>
          <p:cNvPr id="124" name="Rectangle 123">
            <a:extLst>
              <a:ext uri="{FF2B5EF4-FFF2-40B4-BE49-F238E27FC236}">
                <a16:creationId xmlns:a16="http://schemas.microsoft.com/office/drawing/2014/main" id="{AA2487BB-07E6-4251-929E-BE2F5A3E8B09}"/>
              </a:ext>
            </a:extLst>
          </p:cNvPr>
          <p:cNvSpPr/>
          <p:nvPr/>
        </p:nvSpPr>
        <p:spPr>
          <a:xfrm>
            <a:off x="4871356" y="3730666"/>
            <a:ext cx="2770158" cy="1446935"/>
          </a:xfrm>
          <a:prstGeom prst="rect">
            <a:avLst/>
          </a:prstGeom>
        </p:spPr>
        <p:txBody>
          <a:bodyPr wrap="square">
            <a:spAutoFit/>
          </a:bodyPr>
          <a:lstStyle/>
          <a:p>
            <a:pPr>
              <a:lnSpc>
                <a:spcPct val="150000"/>
              </a:lnSpc>
            </a:pPr>
            <a:r>
              <a:rPr lang="en-US" sz="1000" dirty="0">
                <a:solidFill>
                  <a:schemeClr val="bg1"/>
                </a:solidFill>
                <a:latin typeface="Aptos" panose="020B0004020202020204" pitchFamily="34" charset="0"/>
              </a:rPr>
              <a:t>AirRoS by Sage  treats surfaces within the indoor environment stemming from the unit’s photocatalytic surface coating. This ensures that not only the air but contaminants on surfaces are neutralized, resulting in any lingering odors being effectively eliminated.</a:t>
            </a:r>
            <a:endParaRPr lang="id-ID" sz="1000" dirty="0">
              <a:solidFill>
                <a:schemeClr val="bg1"/>
              </a:solidFill>
              <a:latin typeface="Aptos" panose="020B0004020202020204" pitchFamily="34" charset="0"/>
            </a:endParaRPr>
          </a:p>
        </p:txBody>
      </p:sp>
      <p:sp>
        <p:nvSpPr>
          <p:cNvPr id="125" name="TextBox 124">
            <a:extLst>
              <a:ext uri="{FF2B5EF4-FFF2-40B4-BE49-F238E27FC236}">
                <a16:creationId xmlns:a16="http://schemas.microsoft.com/office/drawing/2014/main" id="{23695937-00F3-41BA-AF1E-7CB61B7F1DC5}"/>
              </a:ext>
            </a:extLst>
          </p:cNvPr>
          <p:cNvSpPr txBox="1"/>
          <p:nvPr/>
        </p:nvSpPr>
        <p:spPr>
          <a:xfrm>
            <a:off x="4864587" y="3478897"/>
            <a:ext cx="1773732" cy="276999"/>
          </a:xfrm>
          <a:prstGeom prst="rect">
            <a:avLst/>
          </a:prstGeom>
          <a:noFill/>
        </p:spPr>
        <p:txBody>
          <a:bodyPr wrap="square" rtlCol="0">
            <a:spAutoFit/>
          </a:bodyPr>
          <a:lstStyle/>
          <a:p>
            <a:r>
              <a:rPr lang="en-US" sz="1200" b="1" dirty="0">
                <a:solidFill>
                  <a:schemeClr val="bg1"/>
                </a:solidFill>
                <a:latin typeface="Montserrat" panose="00000300000000000000" pitchFamily="2" charset="0"/>
              </a:rPr>
              <a:t>Surface Treatment</a:t>
            </a:r>
            <a:endParaRPr lang="id-ID" sz="1200" dirty="0">
              <a:solidFill>
                <a:schemeClr val="bg1"/>
              </a:solidFill>
              <a:latin typeface="Montserrat" panose="00000300000000000000" pitchFamily="2" charset="0"/>
            </a:endParaRPr>
          </a:p>
        </p:txBody>
      </p:sp>
      <p:sp>
        <p:nvSpPr>
          <p:cNvPr id="130" name="Rectangle 129">
            <a:extLst>
              <a:ext uri="{FF2B5EF4-FFF2-40B4-BE49-F238E27FC236}">
                <a16:creationId xmlns:a16="http://schemas.microsoft.com/office/drawing/2014/main" id="{32E93AFB-72B9-4A70-ACB6-3A445BD026C8}"/>
              </a:ext>
            </a:extLst>
          </p:cNvPr>
          <p:cNvSpPr/>
          <p:nvPr/>
        </p:nvSpPr>
        <p:spPr>
          <a:xfrm>
            <a:off x="4818815" y="5619392"/>
            <a:ext cx="2843143" cy="993477"/>
          </a:xfrm>
          <a:prstGeom prst="rect">
            <a:avLst/>
          </a:prstGeom>
        </p:spPr>
        <p:txBody>
          <a:bodyPr wrap="square">
            <a:spAutoFit/>
          </a:bodyPr>
          <a:lstStyle/>
          <a:p>
            <a:pPr>
              <a:lnSpc>
                <a:spcPct val="150000"/>
              </a:lnSpc>
            </a:pPr>
            <a:r>
              <a:rPr lang="en-US" sz="1000" dirty="0">
                <a:solidFill>
                  <a:schemeClr val="bg1"/>
                </a:solidFill>
                <a:latin typeface="Aptos" panose="020B0004020202020204" pitchFamily="34" charset="0"/>
              </a:rPr>
              <a:t>With exposure to unit’s UV light and moisture from the air, it ensures a constant and ongoing process of odor elimination, maintaining a fresh and clean indoor environment for occupants.</a:t>
            </a:r>
            <a:endParaRPr lang="id-ID" sz="1000" dirty="0">
              <a:solidFill>
                <a:schemeClr val="bg1"/>
              </a:solidFill>
              <a:latin typeface="Aptos" panose="020B0004020202020204" pitchFamily="34" charset="0"/>
            </a:endParaRPr>
          </a:p>
        </p:txBody>
      </p:sp>
      <p:sp>
        <p:nvSpPr>
          <p:cNvPr id="131" name="TextBox 130">
            <a:extLst>
              <a:ext uri="{FF2B5EF4-FFF2-40B4-BE49-F238E27FC236}">
                <a16:creationId xmlns:a16="http://schemas.microsoft.com/office/drawing/2014/main" id="{531EF623-E173-45C9-A022-238B1FE94261}"/>
              </a:ext>
            </a:extLst>
          </p:cNvPr>
          <p:cNvSpPr txBox="1"/>
          <p:nvPr/>
        </p:nvSpPr>
        <p:spPr>
          <a:xfrm>
            <a:off x="4805978" y="5451766"/>
            <a:ext cx="2145207" cy="276999"/>
          </a:xfrm>
          <a:prstGeom prst="rect">
            <a:avLst/>
          </a:prstGeom>
          <a:noFill/>
        </p:spPr>
        <p:txBody>
          <a:bodyPr wrap="square" rtlCol="0">
            <a:spAutoFit/>
          </a:bodyPr>
          <a:lstStyle/>
          <a:p>
            <a:r>
              <a:rPr lang="en-US" sz="1200" b="1" dirty="0">
                <a:solidFill>
                  <a:schemeClr val="bg1"/>
                </a:solidFill>
                <a:latin typeface="Montserrat" panose="00000300000000000000" pitchFamily="2" charset="0"/>
              </a:rPr>
              <a:t>Continuous Action 24/7</a:t>
            </a:r>
            <a:endParaRPr lang="id-ID" sz="1200" dirty="0">
              <a:solidFill>
                <a:schemeClr val="bg1"/>
              </a:solidFill>
              <a:latin typeface="Montserrat" panose="00000300000000000000" pitchFamily="2" charset="0"/>
            </a:endParaRPr>
          </a:p>
        </p:txBody>
      </p:sp>
      <p:grpSp>
        <p:nvGrpSpPr>
          <p:cNvPr id="138" name="Group 37">
            <a:extLst>
              <a:ext uri="{FF2B5EF4-FFF2-40B4-BE49-F238E27FC236}">
                <a16:creationId xmlns:a16="http://schemas.microsoft.com/office/drawing/2014/main" id="{FFF58606-EFBE-47DB-9287-21241F870123}"/>
              </a:ext>
            </a:extLst>
          </p:cNvPr>
          <p:cNvGrpSpPr>
            <a:grpSpLocks noChangeAspect="1"/>
          </p:cNvGrpSpPr>
          <p:nvPr/>
        </p:nvGrpSpPr>
        <p:grpSpPr bwMode="auto">
          <a:xfrm>
            <a:off x="4553856" y="3486018"/>
            <a:ext cx="352425" cy="296863"/>
            <a:chOff x="6791" y="3505"/>
            <a:chExt cx="222" cy="187"/>
          </a:xfrm>
          <a:solidFill>
            <a:schemeClr val="bg1"/>
          </a:solidFill>
        </p:grpSpPr>
        <p:sp>
          <p:nvSpPr>
            <p:cNvPr id="139" name="Freeform 39">
              <a:extLst>
                <a:ext uri="{FF2B5EF4-FFF2-40B4-BE49-F238E27FC236}">
                  <a16:creationId xmlns:a16="http://schemas.microsoft.com/office/drawing/2014/main" id="{A9AD9370-9775-4701-AC81-168C6FC4C000}"/>
                </a:ext>
              </a:extLst>
            </p:cNvPr>
            <p:cNvSpPr>
              <a:spLocks/>
            </p:cNvSpPr>
            <p:nvPr/>
          </p:nvSpPr>
          <p:spPr bwMode="auto">
            <a:xfrm>
              <a:off x="6806" y="3626"/>
              <a:ext cx="36" cy="66"/>
            </a:xfrm>
            <a:custGeom>
              <a:avLst/>
              <a:gdLst>
                <a:gd name="T0" fmla="*/ 537 w 537"/>
                <a:gd name="T1" fmla="*/ 0 h 1003"/>
                <a:gd name="T2" fmla="*/ 537 w 537"/>
                <a:gd name="T3" fmla="*/ 944 h 1003"/>
                <a:gd name="T4" fmla="*/ 535 w 537"/>
                <a:gd name="T5" fmla="*/ 960 h 1003"/>
                <a:gd name="T6" fmla="*/ 529 w 537"/>
                <a:gd name="T7" fmla="*/ 974 h 1003"/>
                <a:gd name="T8" fmla="*/ 520 w 537"/>
                <a:gd name="T9" fmla="*/ 986 h 1003"/>
                <a:gd name="T10" fmla="*/ 508 w 537"/>
                <a:gd name="T11" fmla="*/ 995 h 1003"/>
                <a:gd name="T12" fmla="*/ 493 w 537"/>
                <a:gd name="T13" fmla="*/ 1001 h 1003"/>
                <a:gd name="T14" fmla="*/ 477 w 537"/>
                <a:gd name="T15" fmla="*/ 1003 h 1003"/>
                <a:gd name="T16" fmla="*/ 61 w 537"/>
                <a:gd name="T17" fmla="*/ 1003 h 1003"/>
                <a:gd name="T18" fmla="*/ 44 w 537"/>
                <a:gd name="T19" fmla="*/ 1001 h 1003"/>
                <a:gd name="T20" fmla="*/ 30 w 537"/>
                <a:gd name="T21" fmla="*/ 995 h 1003"/>
                <a:gd name="T22" fmla="*/ 18 w 537"/>
                <a:gd name="T23" fmla="*/ 986 h 1003"/>
                <a:gd name="T24" fmla="*/ 8 w 537"/>
                <a:gd name="T25" fmla="*/ 973 h 1003"/>
                <a:gd name="T26" fmla="*/ 2 w 537"/>
                <a:gd name="T27" fmla="*/ 959 h 1003"/>
                <a:gd name="T28" fmla="*/ 0 w 537"/>
                <a:gd name="T29" fmla="*/ 944 h 1003"/>
                <a:gd name="T30" fmla="*/ 0 w 537"/>
                <a:gd name="T31" fmla="*/ 407 h 1003"/>
                <a:gd name="T32" fmla="*/ 43 w 537"/>
                <a:gd name="T33" fmla="*/ 402 h 1003"/>
                <a:gd name="T34" fmla="*/ 86 w 537"/>
                <a:gd name="T35" fmla="*/ 391 h 1003"/>
                <a:gd name="T36" fmla="*/ 126 w 537"/>
                <a:gd name="T37" fmla="*/ 376 h 1003"/>
                <a:gd name="T38" fmla="*/ 165 w 537"/>
                <a:gd name="T39" fmla="*/ 355 h 1003"/>
                <a:gd name="T40" fmla="*/ 201 w 537"/>
                <a:gd name="T41" fmla="*/ 330 h 1003"/>
                <a:gd name="T42" fmla="*/ 235 w 537"/>
                <a:gd name="T43" fmla="*/ 301 h 1003"/>
                <a:gd name="T44" fmla="*/ 537 w 537"/>
                <a:gd name="T45" fmla="*/ 0 h 1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7" h="1003">
                  <a:moveTo>
                    <a:pt x="537" y="0"/>
                  </a:moveTo>
                  <a:lnTo>
                    <a:pt x="537" y="944"/>
                  </a:lnTo>
                  <a:lnTo>
                    <a:pt x="535" y="960"/>
                  </a:lnTo>
                  <a:lnTo>
                    <a:pt x="529" y="974"/>
                  </a:lnTo>
                  <a:lnTo>
                    <a:pt x="520" y="986"/>
                  </a:lnTo>
                  <a:lnTo>
                    <a:pt x="508" y="995"/>
                  </a:lnTo>
                  <a:lnTo>
                    <a:pt x="493" y="1001"/>
                  </a:lnTo>
                  <a:lnTo>
                    <a:pt x="477" y="1003"/>
                  </a:lnTo>
                  <a:lnTo>
                    <a:pt x="61" y="1003"/>
                  </a:lnTo>
                  <a:lnTo>
                    <a:pt x="44" y="1001"/>
                  </a:lnTo>
                  <a:lnTo>
                    <a:pt x="30" y="995"/>
                  </a:lnTo>
                  <a:lnTo>
                    <a:pt x="18" y="986"/>
                  </a:lnTo>
                  <a:lnTo>
                    <a:pt x="8" y="973"/>
                  </a:lnTo>
                  <a:lnTo>
                    <a:pt x="2" y="959"/>
                  </a:lnTo>
                  <a:lnTo>
                    <a:pt x="0" y="944"/>
                  </a:lnTo>
                  <a:lnTo>
                    <a:pt x="0" y="407"/>
                  </a:lnTo>
                  <a:lnTo>
                    <a:pt x="43" y="402"/>
                  </a:lnTo>
                  <a:lnTo>
                    <a:pt x="86" y="391"/>
                  </a:lnTo>
                  <a:lnTo>
                    <a:pt x="126" y="376"/>
                  </a:lnTo>
                  <a:lnTo>
                    <a:pt x="165" y="355"/>
                  </a:lnTo>
                  <a:lnTo>
                    <a:pt x="201" y="330"/>
                  </a:lnTo>
                  <a:lnTo>
                    <a:pt x="235" y="301"/>
                  </a:lnTo>
                  <a:lnTo>
                    <a:pt x="5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40">
              <a:extLst>
                <a:ext uri="{FF2B5EF4-FFF2-40B4-BE49-F238E27FC236}">
                  <a16:creationId xmlns:a16="http://schemas.microsoft.com/office/drawing/2014/main" id="{4A00E0A8-4BAA-43C5-83D5-2C1FFAC07E95}"/>
                </a:ext>
              </a:extLst>
            </p:cNvPr>
            <p:cNvSpPr>
              <a:spLocks/>
            </p:cNvSpPr>
            <p:nvPr/>
          </p:nvSpPr>
          <p:spPr bwMode="auto">
            <a:xfrm>
              <a:off x="6856" y="3625"/>
              <a:ext cx="35" cy="67"/>
            </a:xfrm>
            <a:custGeom>
              <a:avLst/>
              <a:gdLst>
                <a:gd name="T0" fmla="*/ 0 w 537"/>
                <a:gd name="T1" fmla="*/ 0 h 1010"/>
                <a:gd name="T2" fmla="*/ 286 w 537"/>
                <a:gd name="T3" fmla="*/ 285 h 1010"/>
                <a:gd name="T4" fmla="*/ 317 w 537"/>
                <a:gd name="T5" fmla="*/ 312 h 1010"/>
                <a:gd name="T6" fmla="*/ 349 w 537"/>
                <a:gd name="T7" fmla="*/ 334 h 1010"/>
                <a:gd name="T8" fmla="*/ 383 w 537"/>
                <a:gd name="T9" fmla="*/ 354 h 1010"/>
                <a:gd name="T10" fmla="*/ 420 w 537"/>
                <a:gd name="T11" fmla="*/ 369 h 1010"/>
                <a:gd name="T12" fmla="*/ 457 w 537"/>
                <a:gd name="T13" fmla="*/ 381 h 1010"/>
                <a:gd name="T14" fmla="*/ 496 w 537"/>
                <a:gd name="T15" fmla="*/ 388 h 1010"/>
                <a:gd name="T16" fmla="*/ 537 w 537"/>
                <a:gd name="T17" fmla="*/ 391 h 1010"/>
                <a:gd name="T18" fmla="*/ 537 w 537"/>
                <a:gd name="T19" fmla="*/ 951 h 1010"/>
                <a:gd name="T20" fmla="*/ 535 w 537"/>
                <a:gd name="T21" fmla="*/ 967 h 1010"/>
                <a:gd name="T22" fmla="*/ 529 w 537"/>
                <a:gd name="T23" fmla="*/ 981 h 1010"/>
                <a:gd name="T24" fmla="*/ 519 w 537"/>
                <a:gd name="T25" fmla="*/ 993 h 1010"/>
                <a:gd name="T26" fmla="*/ 507 w 537"/>
                <a:gd name="T27" fmla="*/ 1002 h 1010"/>
                <a:gd name="T28" fmla="*/ 492 w 537"/>
                <a:gd name="T29" fmla="*/ 1008 h 1010"/>
                <a:gd name="T30" fmla="*/ 477 w 537"/>
                <a:gd name="T31" fmla="*/ 1010 h 1010"/>
                <a:gd name="T32" fmla="*/ 60 w 537"/>
                <a:gd name="T33" fmla="*/ 1010 h 1010"/>
                <a:gd name="T34" fmla="*/ 44 w 537"/>
                <a:gd name="T35" fmla="*/ 1008 h 1010"/>
                <a:gd name="T36" fmla="*/ 30 w 537"/>
                <a:gd name="T37" fmla="*/ 1002 h 1010"/>
                <a:gd name="T38" fmla="*/ 18 w 537"/>
                <a:gd name="T39" fmla="*/ 993 h 1010"/>
                <a:gd name="T40" fmla="*/ 8 w 537"/>
                <a:gd name="T41" fmla="*/ 980 h 1010"/>
                <a:gd name="T42" fmla="*/ 2 w 537"/>
                <a:gd name="T43" fmla="*/ 966 h 1010"/>
                <a:gd name="T44" fmla="*/ 0 w 537"/>
                <a:gd name="T45" fmla="*/ 951 h 1010"/>
                <a:gd name="T46" fmla="*/ 0 w 537"/>
                <a:gd name="T47" fmla="*/ 0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7" h="1010">
                  <a:moveTo>
                    <a:pt x="0" y="0"/>
                  </a:moveTo>
                  <a:lnTo>
                    <a:pt x="286" y="285"/>
                  </a:lnTo>
                  <a:lnTo>
                    <a:pt x="317" y="312"/>
                  </a:lnTo>
                  <a:lnTo>
                    <a:pt x="349" y="334"/>
                  </a:lnTo>
                  <a:lnTo>
                    <a:pt x="383" y="354"/>
                  </a:lnTo>
                  <a:lnTo>
                    <a:pt x="420" y="369"/>
                  </a:lnTo>
                  <a:lnTo>
                    <a:pt x="457" y="381"/>
                  </a:lnTo>
                  <a:lnTo>
                    <a:pt x="496" y="388"/>
                  </a:lnTo>
                  <a:lnTo>
                    <a:pt x="537" y="391"/>
                  </a:lnTo>
                  <a:lnTo>
                    <a:pt x="537" y="951"/>
                  </a:lnTo>
                  <a:lnTo>
                    <a:pt x="535" y="967"/>
                  </a:lnTo>
                  <a:lnTo>
                    <a:pt x="529" y="981"/>
                  </a:lnTo>
                  <a:lnTo>
                    <a:pt x="519" y="993"/>
                  </a:lnTo>
                  <a:lnTo>
                    <a:pt x="507" y="1002"/>
                  </a:lnTo>
                  <a:lnTo>
                    <a:pt x="492" y="1008"/>
                  </a:lnTo>
                  <a:lnTo>
                    <a:pt x="477" y="1010"/>
                  </a:lnTo>
                  <a:lnTo>
                    <a:pt x="60" y="1010"/>
                  </a:lnTo>
                  <a:lnTo>
                    <a:pt x="44" y="1008"/>
                  </a:lnTo>
                  <a:lnTo>
                    <a:pt x="30" y="1002"/>
                  </a:lnTo>
                  <a:lnTo>
                    <a:pt x="18" y="993"/>
                  </a:lnTo>
                  <a:lnTo>
                    <a:pt x="8" y="980"/>
                  </a:lnTo>
                  <a:lnTo>
                    <a:pt x="2" y="966"/>
                  </a:lnTo>
                  <a:lnTo>
                    <a:pt x="0" y="95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Freeform 41">
              <a:extLst>
                <a:ext uri="{FF2B5EF4-FFF2-40B4-BE49-F238E27FC236}">
                  <a16:creationId xmlns:a16="http://schemas.microsoft.com/office/drawing/2014/main" id="{99032490-9350-44BF-899C-4D13F951320E}"/>
                </a:ext>
              </a:extLst>
            </p:cNvPr>
            <p:cNvSpPr>
              <a:spLocks/>
            </p:cNvSpPr>
            <p:nvPr/>
          </p:nvSpPr>
          <p:spPr bwMode="auto">
            <a:xfrm>
              <a:off x="6905" y="3612"/>
              <a:ext cx="36" cy="80"/>
            </a:xfrm>
            <a:custGeom>
              <a:avLst/>
              <a:gdLst>
                <a:gd name="T0" fmla="*/ 537 w 537"/>
                <a:gd name="T1" fmla="*/ 0 h 1201"/>
                <a:gd name="T2" fmla="*/ 537 w 537"/>
                <a:gd name="T3" fmla="*/ 1142 h 1201"/>
                <a:gd name="T4" fmla="*/ 535 w 537"/>
                <a:gd name="T5" fmla="*/ 1158 h 1201"/>
                <a:gd name="T6" fmla="*/ 529 w 537"/>
                <a:gd name="T7" fmla="*/ 1172 h 1201"/>
                <a:gd name="T8" fmla="*/ 520 w 537"/>
                <a:gd name="T9" fmla="*/ 1184 h 1201"/>
                <a:gd name="T10" fmla="*/ 507 w 537"/>
                <a:gd name="T11" fmla="*/ 1193 h 1201"/>
                <a:gd name="T12" fmla="*/ 493 w 537"/>
                <a:gd name="T13" fmla="*/ 1199 h 1201"/>
                <a:gd name="T14" fmla="*/ 478 w 537"/>
                <a:gd name="T15" fmla="*/ 1201 h 1201"/>
                <a:gd name="T16" fmla="*/ 61 w 537"/>
                <a:gd name="T17" fmla="*/ 1201 h 1201"/>
                <a:gd name="T18" fmla="*/ 45 w 537"/>
                <a:gd name="T19" fmla="*/ 1199 h 1201"/>
                <a:gd name="T20" fmla="*/ 30 w 537"/>
                <a:gd name="T21" fmla="*/ 1193 h 1201"/>
                <a:gd name="T22" fmla="*/ 18 w 537"/>
                <a:gd name="T23" fmla="*/ 1184 h 1201"/>
                <a:gd name="T24" fmla="*/ 9 w 537"/>
                <a:gd name="T25" fmla="*/ 1171 h 1201"/>
                <a:gd name="T26" fmla="*/ 2 w 537"/>
                <a:gd name="T27" fmla="*/ 1157 h 1201"/>
                <a:gd name="T28" fmla="*/ 0 w 537"/>
                <a:gd name="T29" fmla="*/ 1142 h 1201"/>
                <a:gd name="T30" fmla="*/ 0 w 537"/>
                <a:gd name="T31" fmla="*/ 523 h 1201"/>
                <a:gd name="T32" fmla="*/ 32 w 537"/>
                <a:gd name="T33" fmla="*/ 501 h 1201"/>
                <a:gd name="T34" fmla="*/ 60 w 537"/>
                <a:gd name="T35" fmla="*/ 475 h 1201"/>
                <a:gd name="T36" fmla="*/ 537 w 537"/>
                <a:gd name="T37" fmla="*/ 0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1201">
                  <a:moveTo>
                    <a:pt x="537" y="0"/>
                  </a:moveTo>
                  <a:lnTo>
                    <a:pt x="537" y="1142"/>
                  </a:lnTo>
                  <a:lnTo>
                    <a:pt x="535" y="1158"/>
                  </a:lnTo>
                  <a:lnTo>
                    <a:pt x="529" y="1172"/>
                  </a:lnTo>
                  <a:lnTo>
                    <a:pt x="520" y="1184"/>
                  </a:lnTo>
                  <a:lnTo>
                    <a:pt x="507" y="1193"/>
                  </a:lnTo>
                  <a:lnTo>
                    <a:pt x="493" y="1199"/>
                  </a:lnTo>
                  <a:lnTo>
                    <a:pt x="478" y="1201"/>
                  </a:lnTo>
                  <a:lnTo>
                    <a:pt x="61" y="1201"/>
                  </a:lnTo>
                  <a:lnTo>
                    <a:pt x="45" y="1199"/>
                  </a:lnTo>
                  <a:lnTo>
                    <a:pt x="30" y="1193"/>
                  </a:lnTo>
                  <a:lnTo>
                    <a:pt x="18" y="1184"/>
                  </a:lnTo>
                  <a:lnTo>
                    <a:pt x="9" y="1171"/>
                  </a:lnTo>
                  <a:lnTo>
                    <a:pt x="2" y="1157"/>
                  </a:lnTo>
                  <a:lnTo>
                    <a:pt x="0" y="1142"/>
                  </a:lnTo>
                  <a:lnTo>
                    <a:pt x="0" y="523"/>
                  </a:lnTo>
                  <a:lnTo>
                    <a:pt x="32" y="501"/>
                  </a:lnTo>
                  <a:lnTo>
                    <a:pt x="60" y="475"/>
                  </a:lnTo>
                  <a:lnTo>
                    <a:pt x="5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42">
              <a:extLst>
                <a:ext uri="{FF2B5EF4-FFF2-40B4-BE49-F238E27FC236}">
                  <a16:creationId xmlns:a16="http://schemas.microsoft.com/office/drawing/2014/main" id="{83A13D08-067D-451C-8C16-8ADCB4FE72CA}"/>
                </a:ext>
              </a:extLst>
            </p:cNvPr>
            <p:cNvSpPr>
              <a:spLocks/>
            </p:cNvSpPr>
            <p:nvPr/>
          </p:nvSpPr>
          <p:spPr bwMode="auto">
            <a:xfrm>
              <a:off x="6955" y="3566"/>
              <a:ext cx="36" cy="126"/>
            </a:xfrm>
            <a:custGeom>
              <a:avLst/>
              <a:gdLst>
                <a:gd name="T0" fmla="*/ 497 w 537"/>
                <a:gd name="T1" fmla="*/ 0 h 1902"/>
                <a:gd name="T2" fmla="*/ 506 w 537"/>
                <a:gd name="T3" fmla="*/ 9 h 1902"/>
                <a:gd name="T4" fmla="*/ 514 w 537"/>
                <a:gd name="T5" fmla="*/ 17 h 1902"/>
                <a:gd name="T6" fmla="*/ 525 w 537"/>
                <a:gd name="T7" fmla="*/ 27 h 1902"/>
                <a:gd name="T8" fmla="*/ 537 w 537"/>
                <a:gd name="T9" fmla="*/ 38 h 1902"/>
                <a:gd name="T10" fmla="*/ 537 w 537"/>
                <a:gd name="T11" fmla="*/ 1843 h 1902"/>
                <a:gd name="T12" fmla="*/ 535 w 537"/>
                <a:gd name="T13" fmla="*/ 1859 h 1902"/>
                <a:gd name="T14" fmla="*/ 529 w 537"/>
                <a:gd name="T15" fmla="*/ 1873 h 1902"/>
                <a:gd name="T16" fmla="*/ 519 w 537"/>
                <a:gd name="T17" fmla="*/ 1885 h 1902"/>
                <a:gd name="T18" fmla="*/ 507 w 537"/>
                <a:gd name="T19" fmla="*/ 1894 h 1902"/>
                <a:gd name="T20" fmla="*/ 493 w 537"/>
                <a:gd name="T21" fmla="*/ 1900 h 1902"/>
                <a:gd name="T22" fmla="*/ 476 w 537"/>
                <a:gd name="T23" fmla="*/ 1902 h 1902"/>
                <a:gd name="T24" fmla="*/ 60 w 537"/>
                <a:gd name="T25" fmla="*/ 1902 h 1902"/>
                <a:gd name="T26" fmla="*/ 45 w 537"/>
                <a:gd name="T27" fmla="*/ 1900 h 1902"/>
                <a:gd name="T28" fmla="*/ 29 w 537"/>
                <a:gd name="T29" fmla="*/ 1894 h 1902"/>
                <a:gd name="T30" fmla="*/ 17 w 537"/>
                <a:gd name="T31" fmla="*/ 1885 h 1902"/>
                <a:gd name="T32" fmla="*/ 8 w 537"/>
                <a:gd name="T33" fmla="*/ 1872 h 1902"/>
                <a:gd name="T34" fmla="*/ 2 w 537"/>
                <a:gd name="T35" fmla="*/ 1858 h 1902"/>
                <a:gd name="T36" fmla="*/ 0 w 537"/>
                <a:gd name="T37" fmla="*/ 1843 h 1902"/>
                <a:gd name="T38" fmla="*/ 0 w 537"/>
                <a:gd name="T39" fmla="*/ 494 h 1902"/>
                <a:gd name="T40" fmla="*/ 497 w 537"/>
                <a:gd name="T41" fmla="*/ 0 h 1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7" h="1902">
                  <a:moveTo>
                    <a:pt x="497" y="0"/>
                  </a:moveTo>
                  <a:lnTo>
                    <a:pt x="506" y="9"/>
                  </a:lnTo>
                  <a:lnTo>
                    <a:pt x="514" y="17"/>
                  </a:lnTo>
                  <a:lnTo>
                    <a:pt x="525" y="27"/>
                  </a:lnTo>
                  <a:lnTo>
                    <a:pt x="537" y="38"/>
                  </a:lnTo>
                  <a:lnTo>
                    <a:pt x="537" y="1843"/>
                  </a:lnTo>
                  <a:lnTo>
                    <a:pt x="535" y="1859"/>
                  </a:lnTo>
                  <a:lnTo>
                    <a:pt x="529" y="1873"/>
                  </a:lnTo>
                  <a:lnTo>
                    <a:pt x="519" y="1885"/>
                  </a:lnTo>
                  <a:lnTo>
                    <a:pt x="507" y="1894"/>
                  </a:lnTo>
                  <a:lnTo>
                    <a:pt x="493" y="1900"/>
                  </a:lnTo>
                  <a:lnTo>
                    <a:pt x="476" y="1902"/>
                  </a:lnTo>
                  <a:lnTo>
                    <a:pt x="60" y="1902"/>
                  </a:lnTo>
                  <a:lnTo>
                    <a:pt x="45" y="1900"/>
                  </a:lnTo>
                  <a:lnTo>
                    <a:pt x="29" y="1894"/>
                  </a:lnTo>
                  <a:lnTo>
                    <a:pt x="17" y="1885"/>
                  </a:lnTo>
                  <a:lnTo>
                    <a:pt x="8" y="1872"/>
                  </a:lnTo>
                  <a:lnTo>
                    <a:pt x="2" y="1858"/>
                  </a:lnTo>
                  <a:lnTo>
                    <a:pt x="0" y="1843"/>
                  </a:lnTo>
                  <a:lnTo>
                    <a:pt x="0" y="494"/>
                  </a:lnTo>
                  <a:lnTo>
                    <a:pt x="4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43">
              <a:extLst>
                <a:ext uri="{FF2B5EF4-FFF2-40B4-BE49-F238E27FC236}">
                  <a16:creationId xmlns:a16="http://schemas.microsoft.com/office/drawing/2014/main" id="{51D518E4-4379-4073-877A-CD9C61CA42C4}"/>
                </a:ext>
              </a:extLst>
            </p:cNvPr>
            <p:cNvSpPr>
              <a:spLocks/>
            </p:cNvSpPr>
            <p:nvPr/>
          </p:nvSpPr>
          <p:spPr bwMode="auto">
            <a:xfrm>
              <a:off x="6791" y="3505"/>
              <a:ext cx="222" cy="135"/>
            </a:xfrm>
            <a:custGeom>
              <a:avLst/>
              <a:gdLst>
                <a:gd name="T0" fmla="*/ 3208 w 3324"/>
                <a:gd name="T1" fmla="*/ 0 h 2016"/>
                <a:gd name="T2" fmla="*/ 3258 w 3324"/>
                <a:gd name="T3" fmla="*/ 8 h 2016"/>
                <a:gd name="T4" fmla="*/ 3296 w 3324"/>
                <a:gd name="T5" fmla="*/ 32 h 2016"/>
                <a:gd name="T6" fmla="*/ 3318 w 3324"/>
                <a:gd name="T7" fmla="*/ 71 h 2016"/>
                <a:gd name="T8" fmla="*/ 3324 w 3324"/>
                <a:gd name="T9" fmla="*/ 123 h 2016"/>
                <a:gd name="T10" fmla="*/ 3297 w 3324"/>
                <a:gd name="T11" fmla="*/ 688 h 2016"/>
                <a:gd name="T12" fmla="*/ 3292 w 3324"/>
                <a:gd name="T13" fmla="*/ 726 h 2016"/>
                <a:gd name="T14" fmla="*/ 3276 w 3324"/>
                <a:gd name="T15" fmla="*/ 765 h 2016"/>
                <a:gd name="T16" fmla="*/ 3247 w 3324"/>
                <a:gd name="T17" fmla="*/ 794 h 2016"/>
                <a:gd name="T18" fmla="*/ 3216 w 3324"/>
                <a:gd name="T19" fmla="*/ 811 h 2016"/>
                <a:gd name="T20" fmla="*/ 3184 w 3324"/>
                <a:gd name="T21" fmla="*/ 817 h 2016"/>
                <a:gd name="T22" fmla="*/ 3150 w 3324"/>
                <a:gd name="T23" fmla="*/ 810 h 2016"/>
                <a:gd name="T24" fmla="*/ 3124 w 3324"/>
                <a:gd name="T25" fmla="*/ 794 h 2016"/>
                <a:gd name="T26" fmla="*/ 3104 w 3324"/>
                <a:gd name="T27" fmla="*/ 775 h 2016"/>
                <a:gd name="T28" fmla="*/ 1633 w 3324"/>
                <a:gd name="T29" fmla="*/ 1943 h 2016"/>
                <a:gd name="T30" fmla="*/ 1589 w 3324"/>
                <a:gd name="T31" fmla="*/ 1974 h 2016"/>
                <a:gd name="T32" fmla="*/ 1540 w 3324"/>
                <a:gd name="T33" fmla="*/ 1990 h 2016"/>
                <a:gd name="T34" fmla="*/ 1486 w 3324"/>
                <a:gd name="T35" fmla="*/ 1990 h 2016"/>
                <a:gd name="T36" fmla="*/ 1437 w 3324"/>
                <a:gd name="T37" fmla="*/ 1974 h 2016"/>
                <a:gd name="T38" fmla="*/ 1395 w 3324"/>
                <a:gd name="T39" fmla="*/ 1943 h 2016"/>
                <a:gd name="T40" fmla="*/ 317 w 3324"/>
                <a:gd name="T41" fmla="*/ 1967 h 2016"/>
                <a:gd name="T42" fmla="*/ 274 w 3324"/>
                <a:gd name="T43" fmla="*/ 1998 h 2016"/>
                <a:gd name="T44" fmla="*/ 225 w 3324"/>
                <a:gd name="T45" fmla="*/ 2014 h 2016"/>
                <a:gd name="T46" fmla="*/ 172 w 3324"/>
                <a:gd name="T47" fmla="*/ 2014 h 2016"/>
                <a:gd name="T48" fmla="*/ 122 w 3324"/>
                <a:gd name="T49" fmla="*/ 1998 h 2016"/>
                <a:gd name="T50" fmla="*/ 80 w 3324"/>
                <a:gd name="T51" fmla="*/ 1967 h 2016"/>
                <a:gd name="T52" fmla="*/ 28 w 3324"/>
                <a:gd name="T53" fmla="*/ 1912 h 2016"/>
                <a:gd name="T54" fmla="*/ 4 w 3324"/>
                <a:gd name="T55" fmla="*/ 1860 h 2016"/>
                <a:gd name="T56" fmla="*/ 0 w 3324"/>
                <a:gd name="T57" fmla="*/ 1804 h 2016"/>
                <a:gd name="T58" fmla="*/ 14 w 3324"/>
                <a:gd name="T59" fmla="*/ 1749 h 2016"/>
                <a:gd name="T60" fmla="*/ 48 w 3324"/>
                <a:gd name="T61" fmla="*/ 1700 h 2016"/>
                <a:gd name="T62" fmla="*/ 770 w 3324"/>
                <a:gd name="T63" fmla="*/ 986 h 2016"/>
                <a:gd name="T64" fmla="*/ 816 w 3324"/>
                <a:gd name="T65" fmla="*/ 962 h 2016"/>
                <a:gd name="T66" fmla="*/ 868 w 3324"/>
                <a:gd name="T67" fmla="*/ 954 h 2016"/>
                <a:gd name="T68" fmla="*/ 920 w 3324"/>
                <a:gd name="T69" fmla="*/ 962 h 2016"/>
                <a:gd name="T70" fmla="*/ 967 w 3324"/>
                <a:gd name="T71" fmla="*/ 986 h 2016"/>
                <a:gd name="T72" fmla="*/ 1514 w 3324"/>
                <a:gd name="T73" fmla="*/ 1527 h 2016"/>
                <a:gd name="T74" fmla="*/ 2583 w 3324"/>
                <a:gd name="T75" fmla="*/ 259 h 2016"/>
                <a:gd name="T76" fmla="*/ 2528 w 3324"/>
                <a:gd name="T77" fmla="*/ 203 h 2016"/>
                <a:gd name="T78" fmla="*/ 2513 w 3324"/>
                <a:gd name="T79" fmla="*/ 184 h 2016"/>
                <a:gd name="T80" fmla="*/ 2500 w 3324"/>
                <a:gd name="T81" fmla="*/ 159 h 2016"/>
                <a:gd name="T82" fmla="*/ 2494 w 3324"/>
                <a:gd name="T83" fmla="*/ 127 h 2016"/>
                <a:gd name="T84" fmla="*/ 2505 w 3324"/>
                <a:gd name="T85" fmla="*/ 88 h 2016"/>
                <a:gd name="T86" fmla="*/ 2526 w 3324"/>
                <a:gd name="T87" fmla="*/ 57 h 2016"/>
                <a:gd name="T88" fmla="*/ 2556 w 3324"/>
                <a:gd name="T89" fmla="*/ 37 h 2016"/>
                <a:gd name="T90" fmla="*/ 2586 w 3324"/>
                <a:gd name="T91" fmla="*/ 29 h 2016"/>
                <a:gd name="T92" fmla="*/ 2616 w 3324"/>
                <a:gd name="T93" fmla="*/ 27 h 2016"/>
                <a:gd name="T94" fmla="*/ 3197 w 3324"/>
                <a:gd name="T95"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24" h="2016">
                  <a:moveTo>
                    <a:pt x="3197" y="0"/>
                  </a:moveTo>
                  <a:lnTo>
                    <a:pt x="3208" y="0"/>
                  </a:lnTo>
                  <a:lnTo>
                    <a:pt x="3234" y="2"/>
                  </a:lnTo>
                  <a:lnTo>
                    <a:pt x="3258" y="8"/>
                  </a:lnTo>
                  <a:lnTo>
                    <a:pt x="3279" y="18"/>
                  </a:lnTo>
                  <a:lnTo>
                    <a:pt x="3296" y="32"/>
                  </a:lnTo>
                  <a:lnTo>
                    <a:pt x="3309" y="49"/>
                  </a:lnTo>
                  <a:lnTo>
                    <a:pt x="3318" y="71"/>
                  </a:lnTo>
                  <a:lnTo>
                    <a:pt x="3323" y="95"/>
                  </a:lnTo>
                  <a:lnTo>
                    <a:pt x="3324" y="123"/>
                  </a:lnTo>
                  <a:lnTo>
                    <a:pt x="3315" y="311"/>
                  </a:lnTo>
                  <a:lnTo>
                    <a:pt x="3297" y="688"/>
                  </a:lnTo>
                  <a:lnTo>
                    <a:pt x="3296" y="706"/>
                  </a:lnTo>
                  <a:lnTo>
                    <a:pt x="3292" y="726"/>
                  </a:lnTo>
                  <a:lnTo>
                    <a:pt x="3286" y="745"/>
                  </a:lnTo>
                  <a:lnTo>
                    <a:pt x="3276" y="765"/>
                  </a:lnTo>
                  <a:lnTo>
                    <a:pt x="3260" y="783"/>
                  </a:lnTo>
                  <a:lnTo>
                    <a:pt x="3247" y="794"/>
                  </a:lnTo>
                  <a:lnTo>
                    <a:pt x="3232" y="804"/>
                  </a:lnTo>
                  <a:lnTo>
                    <a:pt x="3216" y="811"/>
                  </a:lnTo>
                  <a:lnTo>
                    <a:pt x="3200" y="816"/>
                  </a:lnTo>
                  <a:lnTo>
                    <a:pt x="3184" y="817"/>
                  </a:lnTo>
                  <a:lnTo>
                    <a:pt x="3167" y="815"/>
                  </a:lnTo>
                  <a:lnTo>
                    <a:pt x="3150" y="810"/>
                  </a:lnTo>
                  <a:lnTo>
                    <a:pt x="3137" y="803"/>
                  </a:lnTo>
                  <a:lnTo>
                    <a:pt x="3124" y="794"/>
                  </a:lnTo>
                  <a:lnTo>
                    <a:pt x="3114" y="784"/>
                  </a:lnTo>
                  <a:lnTo>
                    <a:pt x="3104" y="775"/>
                  </a:lnTo>
                  <a:lnTo>
                    <a:pt x="2955" y="627"/>
                  </a:lnTo>
                  <a:lnTo>
                    <a:pt x="1633" y="1943"/>
                  </a:lnTo>
                  <a:lnTo>
                    <a:pt x="1612" y="1960"/>
                  </a:lnTo>
                  <a:lnTo>
                    <a:pt x="1589" y="1974"/>
                  </a:lnTo>
                  <a:lnTo>
                    <a:pt x="1565" y="1984"/>
                  </a:lnTo>
                  <a:lnTo>
                    <a:pt x="1540" y="1990"/>
                  </a:lnTo>
                  <a:lnTo>
                    <a:pt x="1514" y="1992"/>
                  </a:lnTo>
                  <a:lnTo>
                    <a:pt x="1486" y="1990"/>
                  </a:lnTo>
                  <a:lnTo>
                    <a:pt x="1461" y="1984"/>
                  </a:lnTo>
                  <a:lnTo>
                    <a:pt x="1437" y="1974"/>
                  </a:lnTo>
                  <a:lnTo>
                    <a:pt x="1415" y="1960"/>
                  </a:lnTo>
                  <a:lnTo>
                    <a:pt x="1395" y="1943"/>
                  </a:lnTo>
                  <a:lnTo>
                    <a:pt x="868" y="1419"/>
                  </a:lnTo>
                  <a:lnTo>
                    <a:pt x="317" y="1967"/>
                  </a:lnTo>
                  <a:lnTo>
                    <a:pt x="297" y="1984"/>
                  </a:lnTo>
                  <a:lnTo>
                    <a:pt x="274" y="1998"/>
                  </a:lnTo>
                  <a:lnTo>
                    <a:pt x="250" y="2008"/>
                  </a:lnTo>
                  <a:lnTo>
                    <a:pt x="225" y="2014"/>
                  </a:lnTo>
                  <a:lnTo>
                    <a:pt x="199" y="2016"/>
                  </a:lnTo>
                  <a:lnTo>
                    <a:pt x="172" y="2014"/>
                  </a:lnTo>
                  <a:lnTo>
                    <a:pt x="146" y="2008"/>
                  </a:lnTo>
                  <a:lnTo>
                    <a:pt x="122" y="1998"/>
                  </a:lnTo>
                  <a:lnTo>
                    <a:pt x="100" y="1984"/>
                  </a:lnTo>
                  <a:lnTo>
                    <a:pt x="80" y="1967"/>
                  </a:lnTo>
                  <a:lnTo>
                    <a:pt x="48" y="1936"/>
                  </a:lnTo>
                  <a:lnTo>
                    <a:pt x="28" y="1912"/>
                  </a:lnTo>
                  <a:lnTo>
                    <a:pt x="14" y="1887"/>
                  </a:lnTo>
                  <a:lnTo>
                    <a:pt x="4" y="1860"/>
                  </a:lnTo>
                  <a:lnTo>
                    <a:pt x="0" y="1832"/>
                  </a:lnTo>
                  <a:lnTo>
                    <a:pt x="0" y="1804"/>
                  </a:lnTo>
                  <a:lnTo>
                    <a:pt x="4" y="1776"/>
                  </a:lnTo>
                  <a:lnTo>
                    <a:pt x="14" y="1749"/>
                  </a:lnTo>
                  <a:lnTo>
                    <a:pt x="28" y="1723"/>
                  </a:lnTo>
                  <a:lnTo>
                    <a:pt x="48" y="1700"/>
                  </a:lnTo>
                  <a:lnTo>
                    <a:pt x="750" y="1003"/>
                  </a:lnTo>
                  <a:lnTo>
                    <a:pt x="770" y="986"/>
                  </a:lnTo>
                  <a:lnTo>
                    <a:pt x="792" y="972"/>
                  </a:lnTo>
                  <a:lnTo>
                    <a:pt x="816" y="962"/>
                  </a:lnTo>
                  <a:lnTo>
                    <a:pt x="842" y="956"/>
                  </a:lnTo>
                  <a:lnTo>
                    <a:pt x="868" y="954"/>
                  </a:lnTo>
                  <a:lnTo>
                    <a:pt x="894" y="956"/>
                  </a:lnTo>
                  <a:lnTo>
                    <a:pt x="920" y="962"/>
                  </a:lnTo>
                  <a:lnTo>
                    <a:pt x="945" y="972"/>
                  </a:lnTo>
                  <a:lnTo>
                    <a:pt x="967" y="986"/>
                  </a:lnTo>
                  <a:lnTo>
                    <a:pt x="987" y="1003"/>
                  </a:lnTo>
                  <a:lnTo>
                    <a:pt x="1514" y="1527"/>
                  </a:lnTo>
                  <a:lnTo>
                    <a:pt x="2685" y="360"/>
                  </a:lnTo>
                  <a:lnTo>
                    <a:pt x="2583" y="259"/>
                  </a:lnTo>
                  <a:lnTo>
                    <a:pt x="2535" y="210"/>
                  </a:lnTo>
                  <a:lnTo>
                    <a:pt x="2528" y="203"/>
                  </a:lnTo>
                  <a:lnTo>
                    <a:pt x="2521" y="194"/>
                  </a:lnTo>
                  <a:lnTo>
                    <a:pt x="2513" y="184"/>
                  </a:lnTo>
                  <a:lnTo>
                    <a:pt x="2506" y="172"/>
                  </a:lnTo>
                  <a:lnTo>
                    <a:pt x="2500" y="159"/>
                  </a:lnTo>
                  <a:lnTo>
                    <a:pt x="2495" y="144"/>
                  </a:lnTo>
                  <a:lnTo>
                    <a:pt x="2494" y="127"/>
                  </a:lnTo>
                  <a:lnTo>
                    <a:pt x="2498" y="108"/>
                  </a:lnTo>
                  <a:lnTo>
                    <a:pt x="2505" y="88"/>
                  </a:lnTo>
                  <a:lnTo>
                    <a:pt x="2514" y="72"/>
                  </a:lnTo>
                  <a:lnTo>
                    <a:pt x="2526" y="57"/>
                  </a:lnTo>
                  <a:lnTo>
                    <a:pt x="2540" y="45"/>
                  </a:lnTo>
                  <a:lnTo>
                    <a:pt x="2556" y="37"/>
                  </a:lnTo>
                  <a:lnTo>
                    <a:pt x="2571" y="32"/>
                  </a:lnTo>
                  <a:lnTo>
                    <a:pt x="2586" y="29"/>
                  </a:lnTo>
                  <a:lnTo>
                    <a:pt x="2601" y="28"/>
                  </a:lnTo>
                  <a:lnTo>
                    <a:pt x="2616" y="27"/>
                  </a:lnTo>
                  <a:lnTo>
                    <a:pt x="2906" y="13"/>
                  </a:lnTo>
                  <a:lnTo>
                    <a:pt x="31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44" name="Freeform 101">
            <a:extLst>
              <a:ext uri="{FF2B5EF4-FFF2-40B4-BE49-F238E27FC236}">
                <a16:creationId xmlns:a16="http://schemas.microsoft.com/office/drawing/2014/main" id="{E9B29F5B-5E11-4D07-B93E-5E6BB7E9D670}"/>
              </a:ext>
            </a:extLst>
          </p:cNvPr>
          <p:cNvSpPr>
            <a:spLocks/>
          </p:cNvSpPr>
          <p:nvPr/>
        </p:nvSpPr>
        <p:spPr bwMode="auto">
          <a:xfrm>
            <a:off x="4563381" y="1966806"/>
            <a:ext cx="352425" cy="263525"/>
          </a:xfrm>
          <a:custGeom>
            <a:avLst/>
            <a:gdLst>
              <a:gd name="T0" fmla="*/ 3303 w 3325"/>
              <a:gd name="T1" fmla="*/ 0 h 2495"/>
              <a:gd name="T2" fmla="*/ 3312 w 3325"/>
              <a:gd name="T3" fmla="*/ 3 h 2495"/>
              <a:gd name="T4" fmla="*/ 3319 w 3325"/>
              <a:gd name="T5" fmla="*/ 9 h 2495"/>
              <a:gd name="T6" fmla="*/ 3324 w 3325"/>
              <a:gd name="T7" fmla="*/ 18 h 2495"/>
              <a:gd name="T8" fmla="*/ 3325 w 3325"/>
              <a:gd name="T9" fmla="*/ 28 h 2495"/>
              <a:gd name="T10" fmla="*/ 3321 w 3325"/>
              <a:gd name="T11" fmla="*/ 38 h 2495"/>
              <a:gd name="T12" fmla="*/ 1856 w 3325"/>
              <a:gd name="T13" fmla="*/ 2458 h 2495"/>
              <a:gd name="T14" fmla="*/ 1844 w 3325"/>
              <a:gd name="T15" fmla="*/ 2473 h 2495"/>
              <a:gd name="T16" fmla="*/ 1829 w 3325"/>
              <a:gd name="T17" fmla="*/ 2484 h 2495"/>
              <a:gd name="T18" fmla="*/ 1813 w 3325"/>
              <a:gd name="T19" fmla="*/ 2491 h 2495"/>
              <a:gd name="T20" fmla="*/ 1796 w 3325"/>
              <a:gd name="T21" fmla="*/ 2495 h 2495"/>
              <a:gd name="T22" fmla="*/ 1778 w 3325"/>
              <a:gd name="T23" fmla="*/ 2495 h 2495"/>
              <a:gd name="T24" fmla="*/ 1761 w 3325"/>
              <a:gd name="T25" fmla="*/ 2490 h 2495"/>
              <a:gd name="T26" fmla="*/ 1745 w 3325"/>
              <a:gd name="T27" fmla="*/ 2482 h 2495"/>
              <a:gd name="T28" fmla="*/ 1341 w 3325"/>
              <a:gd name="T29" fmla="*/ 2206 h 2495"/>
              <a:gd name="T30" fmla="*/ 931 w 3325"/>
              <a:gd name="T31" fmla="*/ 2478 h 2495"/>
              <a:gd name="T32" fmla="*/ 916 w 3325"/>
              <a:gd name="T33" fmla="*/ 2485 h 2495"/>
              <a:gd name="T34" fmla="*/ 902 w 3325"/>
              <a:gd name="T35" fmla="*/ 2486 h 2495"/>
              <a:gd name="T36" fmla="*/ 888 w 3325"/>
              <a:gd name="T37" fmla="*/ 2483 h 2495"/>
              <a:gd name="T38" fmla="*/ 875 w 3325"/>
              <a:gd name="T39" fmla="*/ 2477 h 2495"/>
              <a:gd name="T40" fmla="*/ 865 w 3325"/>
              <a:gd name="T41" fmla="*/ 2466 h 2495"/>
              <a:gd name="T42" fmla="*/ 859 w 3325"/>
              <a:gd name="T43" fmla="*/ 2453 h 2495"/>
              <a:gd name="T44" fmla="*/ 856 w 3325"/>
              <a:gd name="T45" fmla="*/ 2437 h 2495"/>
              <a:gd name="T46" fmla="*/ 856 w 3325"/>
              <a:gd name="T47" fmla="*/ 1874 h 2495"/>
              <a:gd name="T48" fmla="*/ 2716 w 3325"/>
              <a:gd name="T49" fmla="*/ 483 h 2495"/>
              <a:gd name="T50" fmla="*/ 519 w 3325"/>
              <a:gd name="T51" fmla="*/ 1643 h 2495"/>
              <a:gd name="T52" fmla="*/ 34 w 3325"/>
              <a:gd name="T53" fmla="*/ 1313 h 2495"/>
              <a:gd name="T54" fmla="*/ 19 w 3325"/>
              <a:gd name="T55" fmla="*/ 1299 h 2495"/>
              <a:gd name="T56" fmla="*/ 8 w 3325"/>
              <a:gd name="T57" fmla="*/ 1283 h 2495"/>
              <a:gd name="T58" fmla="*/ 2 w 3325"/>
              <a:gd name="T59" fmla="*/ 1265 h 2495"/>
              <a:gd name="T60" fmla="*/ 0 w 3325"/>
              <a:gd name="T61" fmla="*/ 1247 h 2495"/>
              <a:gd name="T62" fmla="*/ 0 w 3325"/>
              <a:gd name="T63" fmla="*/ 1247 h 2495"/>
              <a:gd name="T64" fmla="*/ 2 w 3325"/>
              <a:gd name="T65" fmla="*/ 1229 h 2495"/>
              <a:gd name="T66" fmla="*/ 9 w 3325"/>
              <a:gd name="T67" fmla="*/ 1212 h 2495"/>
              <a:gd name="T68" fmla="*/ 19 w 3325"/>
              <a:gd name="T69" fmla="*/ 1196 h 2495"/>
              <a:gd name="T70" fmla="*/ 33 w 3325"/>
              <a:gd name="T71" fmla="*/ 1183 h 2495"/>
              <a:gd name="T72" fmla="*/ 51 w 3325"/>
              <a:gd name="T73" fmla="*/ 1174 h 2495"/>
              <a:gd name="T74" fmla="*/ 3292 w 3325"/>
              <a:gd name="T75" fmla="*/ 2 h 2495"/>
              <a:gd name="T76" fmla="*/ 3303 w 3325"/>
              <a:gd name="T77" fmla="*/ 0 h 2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325" h="2495">
                <a:moveTo>
                  <a:pt x="3303" y="0"/>
                </a:moveTo>
                <a:lnTo>
                  <a:pt x="3312" y="3"/>
                </a:lnTo>
                <a:lnTo>
                  <a:pt x="3319" y="9"/>
                </a:lnTo>
                <a:lnTo>
                  <a:pt x="3324" y="18"/>
                </a:lnTo>
                <a:lnTo>
                  <a:pt x="3325" y="28"/>
                </a:lnTo>
                <a:lnTo>
                  <a:pt x="3321" y="38"/>
                </a:lnTo>
                <a:lnTo>
                  <a:pt x="1856" y="2458"/>
                </a:lnTo>
                <a:lnTo>
                  <a:pt x="1844" y="2473"/>
                </a:lnTo>
                <a:lnTo>
                  <a:pt x="1829" y="2484"/>
                </a:lnTo>
                <a:lnTo>
                  <a:pt x="1813" y="2491"/>
                </a:lnTo>
                <a:lnTo>
                  <a:pt x="1796" y="2495"/>
                </a:lnTo>
                <a:lnTo>
                  <a:pt x="1778" y="2495"/>
                </a:lnTo>
                <a:lnTo>
                  <a:pt x="1761" y="2490"/>
                </a:lnTo>
                <a:lnTo>
                  <a:pt x="1745" y="2482"/>
                </a:lnTo>
                <a:lnTo>
                  <a:pt x="1341" y="2206"/>
                </a:lnTo>
                <a:lnTo>
                  <a:pt x="931" y="2478"/>
                </a:lnTo>
                <a:lnTo>
                  <a:pt x="916" y="2485"/>
                </a:lnTo>
                <a:lnTo>
                  <a:pt x="902" y="2486"/>
                </a:lnTo>
                <a:lnTo>
                  <a:pt x="888" y="2483"/>
                </a:lnTo>
                <a:lnTo>
                  <a:pt x="875" y="2477"/>
                </a:lnTo>
                <a:lnTo>
                  <a:pt x="865" y="2466"/>
                </a:lnTo>
                <a:lnTo>
                  <a:pt x="859" y="2453"/>
                </a:lnTo>
                <a:lnTo>
                  <a:pt x="856" y="2437"/>
                </a:lnTo>
                <a:lnTo>
                  <a:pt x="856" y="1874"/>
                </a:lnTo>
                <a:lnTo>
                  <a:pt x="2716" y="483"/>
                </a:lnTo>
                <a:lnTo>
                  <a:pt x="519" y="1643"/>
                </a:lnTo>
                <a:lnTo>
                  <a:pt x="34" y="1313"/>
                </a:lnTo>
                <a:lnTo>
                  <a:pt x="19" y="1299"/>
                </a:lnTo>
                <a:lnTo>
                  <a:pt x="8" y="1283"/>
                </a:lnTo>
                <a:lnTo>
                  <a:pt x="2" y="1265"/>
                </a:lnTo>
                <a:lnTo>
                  <a:pt x="0" y="1247"/>
                </a:lnTo>
                <a:lnTo>
                  <a:pt x="0" y="1247"/>
                </a:lnTo>
                <a:lnTo>
                  <a:pt x="2" y="1229"/>
                </a:lnTo>
                <a:lnTo>
                  <a:pt x="9" y="1212"/>
                </a:lnTo>
                <a:lnTo>
                  <a:pt x="19" y="1196"/>
                </a:lnTo>
                <a:lnTo>
                  <a:pt x="33" y="1183"/>
                </a:lnTo>
                <a:lnTo>
                  <a:pt x="51" y="1174"/>
                </a:lnTo>
                <a:lnTo>
                  <a:pt x="3292" y="2"/>
                </a:lnTo>
                <a:lnTo>
                  <a:pt x="330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45" name="Group 144">
            <a:extLst>
              <a:ext uri="{FF2B5EF4-FFF2-40B4-BE49-F238E27FC236}">
                <a16:creationId xmlns:a16="http://schemas.microsoft.com/office/drawing/2014/main" id="{C4192ED4-0156-4442-9583-1321956A5A43}"/>
              </a:ext>
            </a:extLst>
          </p:cNvPr>
          <p:cNvGrpSpPr/>
          <p:nvPr/>
        </p:nvGrpSpPr>
        <p:grpSpPr>
          <a:xfrm>
            <a:off x="4565122" y="5478136"/>
            <a:ext cx="253693" cy="309068"/>
            <a:chOff x="3900488" y="3781426"/>
            <a:chExt cx="312737" cy="381000"/>
          </a:xfrm>
          <a:solidFill>
            <a:schemeClr val="bg1"/>
          </a:solidFill>
        </p:grpSpPr>
        <p:sp>
          <p:nvSpPr>
            <p:cNvPr id="146" name="Freeform 408">
              <a:extLst>
                <a:ext uri="{FF2B5EF4-FFF2-40B4-BE49-F238E27FC236}">
                  <a16:creationId xmlns:a16="http://schemas.microsoft.com/office/drawing/2014/main" id="{375B409A-DC29-444C-9F32-A9E926F64B29}"/>
                </a:ext>
              </a:extLst>
            </p:cNvPr>
            <p:cNvSpPr>
              <a:spLocks/>
            </p:cNvSpPr>
            <p:nvPr/>
          </p:nvSpPr>
          <p:spPr bwMode="auto">
            <a:xfrm>
              <a:off x="3911600" y="3975101"/>
              <a:ext cx="39687" cy="26988"/>
            </a:xfrm>
            <a:custGeom>
              <a:avLst/>
              <a:gdLst>
                <a:gd name="T0" fmla="*/ 279 w 353"/>
                <a:gd name="T1" fmla="*/ 0 h 227"/>
                <a:gd name="T2" fmla="*/ 296 w 353"/>
                <a:gd name="T3" fmla="*/ 1 h 227"/>
                <a:gd name="T4" fmla="*/ 312 w 353"/>
                <a:gd name="T5" fmla="*/ 6 h 227"/>
                <a:gd name="T6" fmla="*/ 328 w 353"/>
                <a:gd name="T7" fmla="*/ 15 h 227"/>
                <a:gd name="T8" fmla="*/ 340 w 353"/>
                <a:gd name="T9" fmla="*/ 28 h 227"/>
                <a:gd name="T10" fmla="*/ 349 w 353"/>
                <a:gd name="T11" fmla="*/ 43 h 227"/>
                <a:gd name="T12" fmla="*/ 353 w 353"/>
                <a:gd name="T13" fmla="*/ 60 h 227"/>
                <a:gd name="T14" fmla="*/ 353 w 353"/>
                <a:gd name="T15" fmla="*/ 78 h 227"/>
                <a:gd name="T16" fmla="*/ 348 w 353"/>
                <a:gd name="T17" fmla="*/ 95 h 227"/>
                <a:gd name="T18" fmla="*/ 339 w 353"/>
                <a:gd name="T19" fmla="*/ 110 h 227"/>
                <a:gd name="T20" fmla="*/ 327 w 353"/>
                <a:gd name="T21" fmla="*/ 122 h 227"/>
                <a:gd name="T22" fmla="*/ 310 w 353"/>
                <a:gd name="T23" fmla="*/ 131 h 227"/>
                <a:gd name="T24" fmla="*/ 93 w 353"/>
                <a:gd name="T25" fmla="*/ 222 h 227"/>
                <a:gd name="T26" fmla="*/ 76 w 353"/>
                <a:gd name="T27" fmla="*/ 227 h 227"/>
                <a:gd name="T28" fmla="*/ 59 w 353"/>
                <a:gd name="T29" fmla="*/ 226 h 227"/>
                <a:gd name="T30" fmla="*/ 42 w 353"/>
                <a:gd name="T31" fmla="*/ 221 h 227"/>
                <a:gd name="T32" fmla="*/ 27 w 353"/>
                <a:gd name="T33" fmla="*/ 212 h 227"/>
                <a:gd name="T34" fmla="*/ 15 w 353"/>
                <a:gd name="T35" fmla="*/ 199 h 227"/>
                <a:gd name="T36" fmla="*/ 5 w 353"/>
                <a:gd name="T37" fmla="*/ 184 h 227"/>
                <a:gd name="T38" fmla="*/ 0 w 353"/>
                <a:gd name="T39" fmla="*/ 165 h 227"/>
                <a:gd name="T40" fmla="*/ 0 w 353"/>
                <a:gd name="T41" fmla="*/ 147 h 227"/>
                <a:gd name="T42" fmla="*/ 4 w 353"/>
                <a:gd name="T43" fmla="*/ 130 h 227"/>
                <a:gd name="T44" fmla="*/ 13 w 353"/>
                <a:gd name="T45" fmla="*/ 116 h 227"/>
                <a:gd name="T46" fmla="*/ 27 w 353"/>
                <a:gd name="T47" fmla="*/ 104 h 227"/>
                <a:gd name="T48" fmla="*/ 44 w 353"/>
                <a:gd name="T49" fmla="*/ 95 h 227"/>
                <a:gd name="T50" fmla="*/ 261 w 353"/>
                <a:gd name="T51" fmla="*/ 5 h 227"/>
                <a:gd name="T52" fmla="*/ 279 w 353"/>
                <a:gd name="T5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3" h="227">
                  <a:moveTo>
                    <a:pt x="279" y="0"/>
                  </a:moveTo>
                  <a:lnTo>
                    <a:pt x="296" y="1"/>
                  </a:lnTo>
                  <a:lnTo>
                    <a:pt x="312" y="6"/>
                  </a:lnTo>
                  <a:lnTo>
                    <a:pt x="328" y="15"/>
                  </a:lnTo>
                  <a:lnTo>
                    <a:pt x="340" y="28"/>
                  </a:lnTo>
                  <a:lnTo>
                    <a:pt x="349" y="43"/>
                  </a:lnTo>
                  <a:lnTo>
                    <a:pt x="353" y="60"/>
                  </a:lnTo>
                  <a:lnTo>
                    <a:pt x="353" y="78"/>
                  </a:lnTo>
                  <a:lnTo>
                    <a:pt x="348" y="95"/>
                  </a:lnTo>
                  <a:lnTo>
                    <a:pt x="339" y="110"/>
                  </a:lnTo>
                  <a:lnTo>
                    <a:pt x="327" y="122"/>
                  </a:lnTo>
                  <a:lnTo>
                    <a:pt x="310" y="131"/>
                  </a:lnTo>
                  <a:lnTo>
                    <a:pt x="93" y="222"/>
                  </a:lnTo>
                  <a:lnTo>
                    <a:pt x="76" y="227"/>
                  </a:lnTo>
                  <a:lnTo>
                    <a:pt x="59" y="226"/>
                  </a:lnTo>
                  <a:lnTo>
                    <a:pt x="42" y="221"/>
                  </a:lnTo>
                  <a:lnTo>
                    <a:pt x="27" y="212"/>
                  </a:lnTo>
                  <a:lnTo>
                    <a:pt x="15" y="199"/>
                  </a:lnTo>
                  <a:lnTo>
                    <a:pt x="5" y="184"/>
                  </a:lnTo>
                  <a:lnTo>
                    <a:pt x="0" y="165"/>
                  </a:lnTo>
                  <a:lnTo>
                    <a:pt x="0" y="147"/>
                  </a:lnTo>
                  <a:lnTo>
                    <a:pt x="4" y="130"/>
                  </a:lnTo>
                  <a:lnTo>
                    <a:pt x="13" y="116"/>
                  </a:lnTo>
                  <a:lnTo>
                    <a:pt x="27" y="104"/>
                  </a:lnTo>
                  <a:lnTo>
                    <a:pt x="44" y="95"/>
                  </a:lnTo>
                  <a:lnTo>
                    <a:pt x="261" y="5"/>
                  </a:lnTo>
                  <a:lnTo>
                    <a:pt x="2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409">
              <a:extLst>
                <a:ext uri="{FF2B5EF4-FFF2-40B4-BE49-F238E27FC236}">
                  <a16:creationId xmlns:a16="http://schemas.microsoft.com/office/drawing/2014/main" id="{16CF8EE5-CA53-415B-B45F-C2A803C2511F}"/>
                </a:ext>
              </a:extLst>
            </p:cNvPr>
            <p:cNvSpPr>
              <a:spLocks/>
            </p:cNvSpPr>
            <p:nvPr/>
          </p:nvSpPr>
          <p:spPr bwMode="auto">
            <a:xfrm>
              <a:off x="4160838" y="3871913"/>
              <a:ext cx="39687" cy="25400"/>
            </a:xfrm>
            <a:custGeom>
              <a:avLst/>
              <a:gdLst>
                <a:gd name="T0" fmla="*/ 278 w 353"/>
                <a:gd name="T1" fmla="*/ 0 h 227"/>
                <a:gd name="T2" fmla="*/ 295 w 353"/>
                <a:gd name="T3" fmla="*/ 1 h 227"/>
                <a:gd name="T4" fmla="*/ 312 w 353"/>
                <a:gd name="T5" fmla="*/ 6 h 227"/>
                <a:gd name="T6" fmla="*/ 326 w 353"/>
                <a:gd name="T7" fmla="*/ 16 h 227"/>
                <a:gd name="T8" fmla="*/ 339 w 353"/>
                <a:gd name="T9" fmla="*/ 28 h 227"/>
                <a:gd name="T10" fmla="*/ 348 w 353"/>
                <a:gd name="T11" fmla="*/ 43 h 227"/>
                <a:gd name="T12" fmla="*/ 353 w 353"/>
                <a:gd name="T13" fmla="*/ 61 h 227"/>
                <a:gd name="T14" fmla="*/ 353 w 353"/>
                <a:gd name="T15" fmla="*/ 78 h 227"/>
                <a:gd name="T16" fmla="*/ 347 w 353"/>
                <a:gd name="T17" fmla="*/ 96 h 227"/>
                <a:gd name="T18" fmla="*/ 338 w 353"/>
                <a:gd name="T19" fmla="*/ 110 h 227"/>
                <a:gd name="T20" fmla="*/ 325 w 353"/>
                <a:gd name="T21" fmla="*/ 122 h 227"/>
                <a:gd name="T22" fmla="*/ 310 w 353"/>
                <a:gd name="T23" fmla="*/ 132 h 227"/>
                <a:gd name="T24" fmla="*/ 93 w 353"/>
                <a:gd name="T25" fmla="*/ 222 h 227"/>
                <a:gd name="T26" fmla="*/ 75 w 353"/>
                <a:gd name="T27" fmla="*/ 227 h 227"/>
                <a:gd name="T28" fmla="*/ 58 w 353"/>
                <a:gd name="T29" fmla="*/ 226 h 227"/>
                <a:gd name="T30" fmla="*/ 40 w 353"/>
                <a:gd name="T31" fmla="*/ 221 h 227"/>
                <a:gd name="T32" fmla="*/ 26 w 353"/>
                <a:gd name="T33" fmla="*/ 212 h 227"/>
                <a:gd name="T34" fmla="*/ 14 w 353"/>
                <a:gd name="T35" fmla="*/ 199 h 227"/>
                <a:gd name="T36" fmla="*/ 5 w 353"/>
                <a:gd name="T37" fmla="*/ 184 h 227"/>
                <a:gd name="T38" fmla="*/ 0 w 353"/>
                <a:gd name="T39" fmla="*/ 165 h 227"/>
                <a:gd name="T40" fmla="*/ 0 w 353"/>
                <a:gd name="T41" fmla="*/ 147 h 227"/>
                <a:gd name="T42" fmla="*/ 4 w 353"/>
                <a:gd name="T43" fmla="*/ 131 h 227"/>
                <a:gd name="T44" fmla="*/ 13 w 353"/>
                <a:gd name="T45" fmla="*/ 115 h 227"/>
                <a:gd name="T46" fmla="*/ 26 w 353"/>
                <a:gd name="T47" fmla="*/ 104 h 227"/>
                <a:gd name="T48" fmla="*/ 43 w 353"/>
                <a:gd name="T49" fmla="*/ 96 h 227"/>
                <a:gd name="T50" fmla="*/ 260 w 353"/>
                <a:gd name="T51" fmla="*/ 5 h 227"/>
                <a:gd name="T52" fmla="*/ 278 w 353"/>
                <a:gd name="T5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3" h="227">
                  <a:moveTo>
                    <a:pt x="278" y="0"/>
                  </a:moveTo>
                  <a:lnTo>
                    <a:pt x="295" y="1"/>
                  </a:lnTo>
                  <a:lnTo>
                    <a:pt x="312" y="6"/>
                  </a:lnTo>
                  <a:lnTo>
                    <a:pt x="326" y="16"/>
                  </a:lnTo>
                  <a:lnTo>
                    <a:pt x="339" y="28"/>
                  </a:lnTo>
                  <a:lnTo>
                    <a:pt x="348" y="43"/>
                  </a:lnTo>
                  <a:lnTo>
                    <a:pt x="353" y="61"/>
                  </a:lnTo>
                  <a:lnTo>
                    <a:pt x="353" y="78"/>
                  </a:lnTo>
                  <a:lnTo>
                    <a:pt x="347" y="96"/>
                  </a:lnTo>
                  <a:lnTo>
                    <a:pt x="338" y="110"/>
                  </a:lnTo>
                  <a:lnTo>
                    <a:pt x="325" y="122"/>
                  </a:lnTo>
                  <a:lnTo>
                    <a:pt x="310" y="132"/>
                  </a:lnTo>
                  <a:lnTo>
                    <a:pt x="93" y="222"/>
                  </a:lnTo>
                  <a:lnTo>
                    <a:pt x="75" y="227"/>
                  </a:lnTo>
                  <a:lnTo>
                    <a:pt x="58" y="226"/>
                  </a:lnTo>
                  <a:lnTo>
                    <a:pt x="40" y="221"/>
                  </a:lnTo>
                  <a:lnTo>
                    <a:pt x="26" y="212"/>
                  </a:lnTo>
                  <a:lnTo>
                    <a:pt x="14" y="199"/>
                  </a:lnTo>
                  <a:lnTo>
                    <a:pt x="5" y="184"/>
                  </a:lnTo>
                  <a:lnTo>
                    <a:pt x="0" y="165"/>
                  </a:lnTo>
                  <a:lnTo>
                    <a:pt x="0" y="147"/>
                  </a:lnTo>
                  <a:lnTo>
                    <a:pt x="4" y="131"/>
                  </a:lnTo>
                  <a:lnTo>
                    <a:pt x="13" y="115"/>
                  </a:lnTo>
                  <a:lnTo>
                    <a:pt x="26" y="104"/>
                  </a:lnTo>
                  <a:lnTo>
                    <a:pt x="43" y="96"/>
                  </a:lnTo>
                  <a:lnTo>
                    <a:pt x="260" y="5"/>
                  </a:lnTo>
                  <a:lnTo>
                    <a:pt x="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410">
              <a:extLst>
                <a:ext uri="{FF2B5EF4-FFF2-40B4-BE49-F238E27FC236}">
                  <a16:creationId xmlns:a16="http://schemas.microsoft.com/office/drawing/2014/main" id="{F2040878-59BB-459D-B21F-AAF338E9BE8C}"/>
                </a:ext>
              </a:extLst>
            </p:cNvPr>
            <p:cNvSpPr>
              <a:spLocks/>
            </p:cNvSpPr>
            <p:nvPr/>
          </p:nvSpPr>
          <p:spPr bwMode="auto">
            <a:xfrm>
              <a:off x="3900488" y="3929063"/>
              <a:ext cx="41275" cy="15875"/>
            </a:xfrm>
            <a:custGeom>
              <a:avLst/>
              <a:gdLst>
                <a:gd name="T0" fmla="*/ 70 w 371"/>
                <a:gd name="T1" fmla="*/ 0 h 137"/>
                <a:gd name="T2" fmla="*/ 305 w 371"/>
                <a:gd name="T3" fmla="*/ 0 h 137"/>
                <a:gd name="T4" fmla="*/ 322 w 371"/>
                <a:gd name="T5" fmla="*/ 2 h 137"/>
                <a:gd name="T6" fmla="*/ 339 w 371"/>
                <a:gd name="T7" fmla="*/ 9 h 137"/>
                <a:gd name="T8" fmla="*/ 352 w 371"/>
                <a:gd name="T9" fmla="*/ 21 h 137"/>
                <a:gd name="T10" fmla="*/ 362 w 371"/>
                <a:gd name="T11" fmla="*/ 35 h 137"/>
                <a:gd name="T12" fmla="*/ 369 w 371"/>
                <a:gd name="T13" fmla="*/ 52 h 137"/>
                <a:gd name="T14" fmla="*/ 371 w 371"/>
                <a:gd name="T15" fmla="*/ 70 h 137"/>
                <a:gd name="T16" fmla="*/ 369 w 371"/>
                <a:gd name="T17" fmla="*/ 87 h 137"/>
                <a:gd name="T18" fmla="*/ 362 w 371"/>
                <a:gd name="T19" fmla="*/ 104 h 137"/>
                <a:gd name="T20" fmla="*/ 351 w 371"/>
                <a:gd name="T21" fmla="*/ 117 h 137"/>
                <a:gd name="T22" fmla="*/ 337 w 371"/>
                <a:gd name="T23" fmla="*/ 127 h 137"/>
                <a:gd name="T24" fmla="*/ 320 w 371"/>
                <a:gd name="T25" fmla="*/ 134 h 137"/>
                <a:gd name="T26" fmla="*/ 302 w 371"/>
                <a:gd name="T27" fmla="*/ 137 h 137"/>
                <a:gd name="T28" fmla="*/ 66 w 371"/>
                <a:gd name="T29" fmla="*/ 137 h 137"/>
                <a:gd name="T30" fmla="*/ 49 w 371"/>
                <a:gd name="T31" fmla="*/ 134 h 137"/>
                <a:gd name="T32" fmla="*/ 33 w 371"/>
                <a:gd name="T33" fmla="*/ 126 h 137"/>
                <a:gd name="T34" fmla="*/ 19 w 371"/>
                <a:gd name="T35" fmla="*/ 115 h 137"/>
                <a:gd name="T36" fmla="*/ 9 w 371"/>
                <a:gd name="T37" fmla="*/ 102 h 137"/>
                <a:gd name="T38" fmla="*/ 3 w 371"/>
                <a:gd name="T39" fmla="*/ 84 h 137"/>
                <a:gd name="T40" fmla="*/ 0 w 371"/>
                <a:gd name="T41" fmla="*/ 67 h 137"/>
                <a:gd name="T42" fmla="*/ 3 w 371"/>
                <a:gd name="T43" fmla="*/ 47 h 137"/>
                <a:gd name="T44" fmla="*/ 9 w 371"/>
                <a:gd name="T45" fmla="*/ 31 h 137"/>
                <a:gd name="T46" fmla="*/ 20 w 371"/>
                <a:gd name="T47" fmla="*/ 18 h 137"/>
                <a:gd name="T48" fmla="*/ 34 w 371"/>
                <a:gd name="T49" fmla="*/ 7 h 137"/>
                <a:gd name="T50" fmla="*/ 51 w 371"/>
                <a:gd name="T51" fmla="*/ 1 h 137"/>
                <a:gd name="T52" fmla="*/ 70 w 371"/>
                <a:gd name="T5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1" h="137">
                  <a:moveTo>
                    <a:pt x="70" y="0"/>
                  </a:moveTo>
                  <a:lnTo>
                    <a:pt x="305" y="0"/>
                  </a:lnTo>
                  <a:lnTo>
                    <a:pt x="322" y="2"/>
                  </a:lnTo>
                  <a:lnTo>
                    <a:pt x="339" y="9"/>
                  </a:lnTo>
                  <a:lnTo>
                    <a:pt x="352" y="21"/>
                  </a:lnTo>
                  <a:lnTo>
                    <a:pt x="362" y="35"/>
                  </a:lnTo>
                  <a:lnTo>
                    <a:pt x="369" y="52"/>
                  </a:lnTo>
                  <a:lnTo>
                    <a:pt x="371" y="70"/>
                  </a:lnTo>
                  <a:lnTo>
                    <a:pt x="369" y="87"/>
                  </a:lnTo>
                  <a:lnTo>
                    <a:pt x="362" y="104"/>
                  </a:lnTo>
                  <a:lnTo>
                    <a:pt x="351" y="117"/>
                  </a:lnTo>
                  <a:lnTo>
                    <a:pt x="337" y="127"/>
                  </a:lnTo>
                  <a:lnTo>
                    <a:pt x="320" y="134"/>
                  </a:lnTo>
                  <a:lnTo>
                    <a:pt x="302" y="137"/>
                  </a:lnTo>
                  <a:lnTo>
                    <a:pt x="66" y="137"/>
                  </a:lnTo>
                  <a:lnTo>
                    <a:pt x="49" y="134"/>
                  </a:lnTo>
                  <a:lnTo>
                    <a:pt x="33" y="126"/>
                  </a:lnTo>
                  <a:lnTo>
                    <a:pt x="19" y="115"/>
                  </a:lnTo>
                  <a:lnTo>
                    <a:pt x="9" y="102"/>
                  </a:lnTo>
                  <a:lnTo>
                    <a:pt x="3" y="84"/>
                  </a:lnTo>
                  <a:lnTo>
                    <a:pt x="0" y="67"/>
                  </a:lnTo>
                  <a:lnTo>
                    <a:pt x="3" y="47"/>
                  </a:lnTo>
                  <a:lnTo>
                    <a:pt x="9" y="31"/>
                  </a:lnTo>
                  <a:lnTo>
                    <a:pt x="20" y="18"/>
                  </a:lnTo>
                  <a:lnTo>
                    <a:pt x="34" y="7"/>
                  </a:lnTo>
                  <a:lnTo>
                    <a:pt x="51" y="1"/>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411">
              <a:extLst>
                <a:ext uri="{FF2B5EF4-FFF2-40B4-BE49-F238E27FC236}">
                  <a16:creationId xmlns:a16="http://schemas.microsoft.com/office/drawing/2014/main" id="{E1243E0F-1FF4-4D6D-BDEC-5D04E3760C21}"/>
                </a:ext>
              </a:extLst>
            </p:cNvPr>
            <p:cNvSpPr>
              <a:spLocks/>
            </p:cNvSpPr>
            <p:nvPr/>
          </p:nvSpPr>
          <p:spPr bwMode="auto">
            <a:xfrm>
              <a:off x="4170363" y="3929063"/>
              <a:ext cx="42862" cy="15875"/>
            </a:xfrm>
            <a:custGeom>
              <a:avLst/>
              <a:gdLst>
                <a:gd name="T0" fmla="*/ 70 w 372"/>
                <a:gd name="T1" fmla="*/ 0 h 137"/>
                <a:gd name="T2" fmla="*/ 305 w 372"/>
                <a:gd name="T3" fmla="*/ 0 h 137"/>
                <a:gd name="T4" fmla="*/ 324 w 372"/>
                <a:gd name="T5" fmla="*/ 2 h 137"/>
                <a:gd name="T6" fmla="*/ 339 w 372"/>
                <a:gd name="T7" fmla="*/ 9 h 137"/>
                <a:gd name="T8" fmla="*/ 353 w 372"/>
                <a:gd name="T9" fmla="*/ 21 h 137"/>
                <a:gd name="T10" fmla="*/ 363 w 372"/>
                <a:gd name="T11" fmla="*/ 35 h 137"/>
                <a:gd name="T12" fmla="*/ 370 w 372"/>
                <a:gd name="T13" fmla="*/ 52 h 137"/>
                <a:gd name="T14" fmla="*/ 372 w 372"/>
                <a:gd name="T15" fmla="*/ 70 h 137"/>
                <a:gd name="T16" fmla="*/ 370 w 372"/>
                <a:gd name="T17" fmla="*/ 87 h 137"/>
                <a:gd name="T18" fmla="*/ 363 w 372"/>
                <a:gd name="T19" fmla="*/ 104 h 137"/>
                <a:gd name="T20" fmla="*/ 351 w 372"/>
                <a:gd name="T21" fmla="*/ 117 h 137"/>
                <a:gd name="T22" fmla="*/ 337 w 372"/>
                <a:gd name="T23" fmla="*/ 127 h 137"/>
                <a:gd name="T24" fmla="*/ 321 w 372"/>
                <a:gd name="T25" fmla="*/ 134 h 137"/>
                <a:gd name="T26" fmla="*/ 302 w 372"/>
                <a:gd name="T27" fmla="*/ 137 h 137"/>
                <a:gd name="T28" fmla="*/ 67 w 372"/>
                <a:gd name="T29" fmla="*/ 137 h 137"/>
                <a:gd name="T30" fmla="*/ 50 w 372"/>
                <a:gd name="T31" fmla="*/ 134 h 137"/>
                <a:gd name="T32" fmla="*/ 33 w 372"/>
                <a:gd name="T33" fmla="*/ 126 h 137"/>
                <a:gd name="T34" fmla="*/ 20 w 372"/>
                <a:gd name="T35" fmla="*/ 115 h 137"/>
                <a:gd name="T36" fmla="*/ 10 w 372"/>
                <a:gd name="T37" fmla="*/ 102 h 137"/>
                <a:gd name="T38" fmla="*/ 4 w 372"/>
                <a:gd name="T39" fmla="*/ 84 h 137"/>
                <a:gd name="T40" fmla="*/ 0 w 372"/>
                <a:gd name="T41" fmla="*/ 67 h 137"/>
                <a:gd name="T42" fmla="*/ 4 w 372"/>
                <a:gd name="T43" fmla="*/ 47 h 137"/>
                <a:gd name="T44" fmla="*/ 10 w 372"/>
                <a:gd name="T45" fmla="*/ 31 h 137"/>
                <a:gd name="T46" fmla="*/ 21 w 372"/>
                <a:gd name="T47" fmla="*/ 18 h 137"/>
                <a:gd name="T48" fmla="*/ 34 w 372"/>
                <a:gd name="T49" fmla="*/ 7 h 137"/>
                <a:gd name="T50" fmla="*/ 52 w 372"/>
                <a:gd name="T51" fmla="*/ 1 h 137"/>
                <a:gd name="T52" fmla="*/ 70 w 372"/>
                <a:gd name="T5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2" h="137">
                  <a:moveTo>
                    <a:pt x="70" y="0"/>
                  </a:moveTo>
                  <a:lnTo>
                    <a:pt x="305" y="0"/>
                  </a:lnTo>
                  <a:lnTo>
                    <a:pt x="324" y="2"/>
                  </a:lnTo>
                  <a:lnTo>
                    <a:pt x="339" y="9"/>
                  </a:lnTo>
                  <a:lnTo>
                    <a:pt x="353" y="21"/>
                  </a:lnTo>
                  <a:lnTo>
                    <a:pt x="363" y="35"/>
                  </a:lnTo>
                  <a:lnTo>
                    <a:pt x="370" y="52"/>
                  </a:lnTo>
                  <a:lnTo>
                    <a:pt x="372" y="70"/>
                  </a:lnTo>
                  <a:lnTo>
                    <a:pt x="370" y="87"/>
                  </a:lnTo>
                  <a:lnTo>
                    <a:pt x="363" y="104"/>
                  </a:lnTo>
                  <a:lnTo>
                    <a:pt x="351" y="117"/>
                  </a:lnTo>
                  <a:lnTo>
                    <a:pt x="337" y="127"/>
                  </a:lnTo>
                  <a:lnTo>
                    <a:pt x="321" y="134"/>
                  </a:lnTo>
                  <a:lnTo>
                    <a:pt x="302" y="137"/>
                  </a:lnTo>
                  <a:lnTo>
                    <a:pt x="67" y="137"/>
                  </a:lnTo>
                  <a:lnTo>
                    <a:pt x="50" y="134"/>
                  </a:lnTo>
                  <a:lnTo>
                    <a:pt x="33" y="126"/>
                  </a:lnTo>
                  <a:lnTo>
                    <a:pt x="20" y="115"/>
                  </a:lnTo>
                  <a:lnTo>
                    <a:pt x="10" y="102"/>
                  </a:lnTo>
                  <a:lnTo>
                    <a:pt x="4" y="84"/>
                  </a:lnTo>
                  <a:lnTo>
                    <a:pt x="0" y="67"/>
                  </a:lnTo>
                  <a:lnTo>
                    <a:pt x="4" y="47"/>
                  </a:lnTo>
                  <a:lnTo>
                    <a:pt x="10" y="31"/>
                  </a:lnTo>
                  <a:lnTo>
                    <a:pt x="21" y="18"/>
                  </a:lnTo>
                  <a:lnTo>
                    <a:pt x="34" y="7"/>
                  </a:lnTo>
                  <a:lnTo>
                    <a:pt x="52" y="1"/>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412">
              <a:extLst>
                <a:ext uri="{FF2B5EF4-FFF2-40B4-BE49-F238E27FC236}">
                  <a16:creationId xmlns:a16="http://schemas.microsoft.com/office/drawing/2014/main" id="{7CC7FD38-DA9B-4E81-AAC3-44C08E17A1F7}"/>
                </a:ext>
              </a:extLst>
            </p:cNvPr>
            <p:cNvSpPr>
              <a:spLocks/>
            </p:cNvSpPr>
            <p:nvPr/>
          </p:nvSpPr>
          <p:spPr bwMode="auto">
            <a:xfrm>
              <a:off x="4133850" y="3824288"/>
              <a:ext cx="34925" cy="33338"/>
            </a:xfrm>
            <a:custGeom>
              <a:avLst/>
              <a:gdLst>
                <a:gd name="T0" fmla="*/ 238 w 304"/>
                <a:gd name="T1" fmla="*/ 0 h 303"/>
                <a:gd name="T2" fmla="*/ 255 w 304"/>
                <a:gd name="T3" fmla="*/ 2 h 303"/>
                <a:gd name="T4" fmla="*/ 271 w 304"/>
                <a:gd name="T5" fmla="*/ 9 h 303"/>
                <a:gd name="T6" fmla="*/ 286 w 304"/>
                <a:gd name="T7" fmla="*/ 21 h 303"/>
                <a:gd name="T8" fmla="*/ 296 w 304"/>
                <a:gd name="T9" fmla="*/ 35 h 303"/>
                <a:gd name="T10" fmla="*/ 303 w 304"/>
                <a:gd name="T11" fmla="*/ 51 h 303"/>
                <a:gd name="T12" fmla="*/ 304 w 304"/>
                <a:gd name="T13" fmla="*/ 69 h 303"/>
                <a:gd name="T14" fmla="*/ 302 w 304"/>
                <a:gd name="T15" fmla="*/ 86 h 303"/>
                <a:gd name="T16" fmla="*/ 295 w 304"/>
                <a:gd name="T17" fmla="*/ 103 h 303"/>
                <a:gd name="T18" fmla="*/ 284 w 304"/>
                <a:gd name="T19" fmla="*/ 117 h 303"/>
                <a:gd name="T20" fmla="*/ 117 w 304"/>
                <a:gd name="T21" fmla="*/ 283 h 303"/>
                <a:gd name="T22" fmla="*/ 102 w 304"/>
                <a:gd name="T23" fmla="*/ 295 h 303"/>
                <a:gd name="T24" fmla="*/ 87 w 304"/>
                <a:gd name="T25" fmla="*/ 301 h 303"/>
                <a:gd name="T26" fmla="*/ 70 w 304"/>
                <a:gd name="T27" fmla="*/ 303 h 303"/>
                <a:gd name="T28" fmla="*/ 52 w 304"/>
                <a:gd name="T29" fmla="*/ 300 h 303"/>
                <a:gd name="T30" fmla="*/ 36 w 304"/>
                <a:gd name="T31" fmla="*/ 293 h 303"/>
                <a:gd name="T32" fmla="*/ 21 w 304"/>
                <a:gd name="T33" fmla="*/ 281 h 303"/>
                <a:gd name="T34" fmla="*/ 9 w 304"/>
                <a:gd name="T35" fmla="*/ 267 h 303"/>
                <a:gd name="T36" fmla="*/ 2 w 304"/>
                <a:gd name="T37" fmla="*/ 250 h 303"/>
                <a:gd name="T38" fmla="*/ 0 w 304"/>
                <a:gd name="T39" fmla="*/ 233 h 303"/>
                <a:gd name="T40" fmla="*/ 3 w 304"/>
                <a:gd name="T41" fmla="*/ 216 h 303"/>
                <a:gd name="T42" fmla="*/ 10 w 304"/>
                <a:gd name="T43" fmla="*/ 199 h 303"/>
                <a:gd name="T44" fmla="*/ 23 w 304"/>
                <a:gd name="T45" fmla="*/ 185 h 303"/>
                <a:gd name="T46" fmla="*/ 189 w 304"/>
                <a:gd name="T47" fmla="*/ 19 h 303"/>
                <a:gd name="T48" fmla="*/ 204 w 304"/>
                <a:gd name="T49" fmla="*/ 7 h 303"/>
                <a:gd name="T50" fmla="*/ 220 w 304"/>
                <a:gd name="T51" fmla="*/ 1 h 303"/>
                <a:gd name="T52" fmla="*/ 238 w 304"/>
                <a:gd name="T53"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4" h="303">
                  <a:moveTo>
                    <a:pt x="238" y="0"/>
                  </a:moveTo>
                  <a:lnTo>
                    <a:pt x="255" y="2"/>
                  </a:lnTo>
                  <a:lnTo>
                    <a:pt x="271" y="9"/>
                  </a:lnTo>
                  <a:lnTo>
                    <a:pt x="286" y="21"/>
                  </a:lnTo>
                  <a:lnTo>
                    <a:pt x="296" y="35"/>
                  </a:lnTo>
                  <a:lnTo>
                    <a:pt x="303" y="51"/>
                  </a:lnTo>
                  <a:lnTo>
                    <a:pt x="304" y="69"/>
                  </a:lnTo>
                  <a:lnTo>
                    <a:pt x="302" y="86"/>
                  </a:lnTo>
                  <a:lnTo>
                    <a:pt x="295" y="103"/>
                  </a:lnTo>
                  <a:lnTo>
                    <a:pt x="284" y="117"/>
                  </a:lnTo>
                  <a:lnTo>
                    <a:pt x="117" y="283"/>
                  </a:lnTo>
                  <a:lnTo>
                    <a:pt x="102" y="295"/>
                  </a:lnTo>
                  <a:lnTo>
                    <a:pt x="87" y="301"/>
                  </a:lnTo>
                  <a:lnTo>
                    <a:pt x="70" y="303"/>
                  </a:lnTo>
                  <a:lnTo>
                    <a:pt x="52" y="300"/>
                  </a:lnTo>
                  <a:lnTo>
                    <a:pt x="36" y="293"/>
                  </a:lnTo>
                  <a:lnTo>
                    <a:pt x="21" y="281"/>
                  </a:lnTo>
                  <a:lnTo>
                    <a:pt x="9" y="267"/>
                  </a:lnTo>
                  <a:lnTo>
                    <a:pt x="2" y="250"/>
                  </a:lnTo>
                  <a:lnTo>
                    <a:pt x="0" y="233"/>
                  </a:lnTo>
                  <a:lnTo>
                    <a:pt x="3" y="216"/>
                  </a:lnTo>
                  <a:lnTo>
                    <a:pt x="10" y="199"/>
                  </a:lnTo>
                  <a:lnTo>
                    <a:pt x="23" y="185"/>
                  </a:lnTo>
                  <a:lnTo>
                    <a:pt x="189" y="19"/>
                  </a:lnTo>
                  <a:lnTo>
                    <a:pt x="204" y="7"/>
                  </a:lnTo>
                  <a:lnTo>
                    <a:pt x="220" y="1"/>
                  </a:lnTo>
                  <a:lnTo>
                    <a:pt x="2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413">
              <a:extLst>
                <a:ext uri="{FF2B5EF4-FFF2-40B4-BE49-F238E27FC236}">
                  <a16:creationId xmlns:a16="http://schemas.microsoft.com/office/drawing/2014/main" id="{5CB8B4F0-9114-42EA-B5D1-0432D548A9ED}"/>
                </a:ext>
              </a:extLst>
            </p:cNvPr>
            <p:cNvSpPr>
              <a:spLocks/>
            </p:cNvSpPr>
            <p:nvPr/>
          </p:nvSpPr>
          <p:spPr bwMode="auto">
            <a:xfrm>
              <a:off x="4094163" y="3792538"/>
              <a:ext cx="25400" cy="39688"/>
            </a:xfrm>
            <a:custGeom>
              <a:avLst/>
              <a:gdLst>
                <a:gd name="T0" fmla="*/ 153 w 227"/>
                <a:gd name="T1" fmla="*/ 0 h 353"/>
                <a:gd name="T2" fmla="*/ 170 w 227"/>
                <a:gd name="T3" fmla="*/ 0 h 353"/>
                <a:gd name="T4" fmla="*/ 187 w 227"/>
                <a:gd name="T5" fmla="*/ 4 h 353"/>
                <a:gd name="T6" fmla="*/ 204 w 227"/>
                <a:gd name="T7" fmla="*/ 14 h 353"/>
                <a:gd name="T8" fmla="*/ 215 w 227"/>
                <a:gd name="T9" fmla="*/ 26 h 353"/>
                <a:gd name="T10" fmla="*/ 223 w 227"/>
                <a:gd name="T11" fmla="*/ 42 h 353"/>
                <a:gd name="T12" fmla="*/ 227 w 227"/>
                <a:gd name="T13" fmla="*/ 59 h 353"/>
                <a:gd name="T14" fmla="*/ 227 w 227"/>
                <a:gd name="T15" fmla="*/ 77 h 353"/>
                <a:gd name="T16" fmla="*/ 223 w 227"/>
                <a:gd name="T17" fmla="*/ 94 h 353"/>
                <a:gd name="T18" fmla="*/ 133 w 227"/>
                <a:gd name="T19" fmla="*/ 313 h 353"/>
                <a:gd name="T20" fmla="*/ 124 w 227"/>
                <a:gd name="T21" fmla="*/ 328 h 353"/>
                <a:gd name="T22" fmla="*/ 111 w 227"/>
                <a:gd name="T23" fmla="*/ 341 h 353"/>
                <a:gd name="T24" fmla="*/ 95 w 227"/>
                <a:gd name="T25" fmla="*/ 349 h 353"/>
                <a:gd name="T26" fmla="*/ 78 w 227"/>
                <a:gd name="T27" fmla="*/ 353 h 353"/>
                <a:gd name="T28" fmla="*/ 60 w 227"/>
                <a:gd name="T29" fmla="*/ 353 h 353"/>
                <a:gd name="T30" fmla="*/ 43 w 227"/>
                <a:gd name="T31" fmla="*/ 348 h 353"/>
                <a:gd name="T32" fmla="*/ 26 w 227"/>
                <a:gd name="T33" fmla="*/ 339 h 353"/>
                <a:gd name="T34" fmla="*/ 13 w 227"/>
                <a:gd name="T35" fmla="*/ 325 h 353"/>
                <a:gd name="T36" fmla="*/ 4 w 227"/>
                <a:gd name="T37" fmla="*/ 311 h 353"/>
                <a:gd name="T38" fmla="*/ 0 w 227"/>
                <a:gd name="T39" fmla="*/ 293 h 353"/>
                <a:gd name="T40" fmla="*/ 1 w 227"/>
                <a:gd name="T41" fmla="*/ 276 h 353"/>
                <a:gd name="T42" fmla="*/ 7 w 227"/>
                <a:gd name="T43" fmla="*/ 257 h 353"/>
                <a:gd name="T44" fmla="*/ 97 w 227"/>
                <a:gd name="T45" fmla="*/ 40 h 353"/>
                <a:gd name="T46" fmla="*/ 107 w 227"/>
                <a:gd name="T47" fmla="*/ 24 h 353"/>
                <a:gd name="T48" fmla="*/ 120 w 227"/>
                <a:gd name="T49" fmla="*/ 12 h 353"/>
                <a:gd name="T50" fmla="*/ 135 w 227"/>
                <a:gd name="T51" fmla="*/ 4 h 353"/>
                <a:gd name="T52" fmla="*/ 153 w 227"/>
                <a:gd name="T53"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7" h="353">
                  <a:moveTo>
                    <a:pt x="153" y="0"/>
                  </a:moveTo>
                  <a:lnTo>
                    <a:pt x="170" y="0"/>
                  </a:lnTo>
                  <a:lnTo>
                    <a:pt x="187" y="4"/>
                  </a:lnTo>
                  <a:lnTo>
                    <a:pt x="204" y="14"/>
                  </a:lnTo>
                  <a:lnTo>
                    <a:pt x="215" y="26"/>
                  </a:lnTo>
                  <a:lnTo>
                    <a:pt x="223" y="42"/>
                  </a:lnTo>
                  <a:lnTo>
                    <a:pt x="227" y="59"/>
                  </a:lnTo>
                  <a:lnTo>
                    <a:pt x="227" y="77"/>
                  </a:lnTo>
                  <a:lnTo>
                    <a:pt x="223" y="94"/>
                  </a:lnTo>
                  <a:lnTo>
                    <a:pt x="133" y="313"/>
                  </a:lnTo>
                  <a:lnTo>
                    <a:pt x="124" y="328"/>
                  </a:lnTo>
                  <a:lnTo>
                    <a:pt x="111" y="341"/>
                  </a:lnTo>
                  <a:lnTo>
                    <a:pt x="95" y="349"/>
                  </a:lnTo>
                  <a:lnTo>
                    <a:pt x="78" y="353"/>
                  </a:lnTo>
                  <a:lnTo>
                    <a:pt x="60" y="353"/>
                  </a:lnTo>
                  <a:lnTo>
                    <a:pt x="43" y="348"/>
                  </a:lnTo>
                  <a:lnTo>
                    <a:pt x="26" y="339"/>
                  </a:lnTo>
                  <a:lnTo>
                    <a:pt x="13" y="325"/>
                  </a:lnTo>
                  <a:lnTo>
                    <a:pt x="4" y="311"/>
                  </a:lnTo>
                  <a:lnTo>
                    <a:pt x="0" y="293"/>
                  </a:lnTo>
                  <a:lnTo>
                    <a:pt x="1" y="276"/>
                  </a:lnTo>
                  <a:lnTo>
                    <a:pt x="7" y="257"/>
                  </a:lnTo>
                  <a:lnTo>
                    <a:pt x="97" y="40"/>
                  </a:lnTo>
                  <a:lnTo>
                    <a:pt x="107" y="24"/>
                  </a:lnTo>
                  <a:lnTo>
                    <a:pt x="120" y="12"/>
                  </a:lnTo>
                  <a:lnTo>
                    <a:pt x="135" y="4"/>
                  </a:lnTo>
                  <a:lnTo>
                    <a:pt x="1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414">
              <a:extLst>
                <a:ext uri="{FF2B5EF4-FFF2-40B4-BE49-F238E27FC236}">
                  <a16:creationId xmlns:a16="http://schemas.microsoft.com/office/drawing/2014/main" id="{574B8AD6-4F93-4162-96F2-69F49ECF383B}"/>
                </a:ext>
              </a:extLst>
            </p:cNvPr>
            <p:cNvSpPr>
              <a:spLocks/>
            </p:cNvSpPr>
            <p:nvPr/>
          </p:nvSpPr>
          <p:spPr bwMode="auto">
            <a:xfrm>
              <a:off x="4048125" y="3781426"/>
              <a:ext cx="15875" cy="41275"/>
            </a:xfrm>
            <a:custGeom>
              <a:avLst/>
              <a:gdLst>
                <a:gd name="T0" fmla="*/ 69 w 136"/>
                <a:gd name="T1" fmla="*/ 0 h 373"/>
                <a:gd name="T2" fmla="*/ 87 w 136"/>
                <a:gd name="T3" fmla="*/ 3 h 373"/>
                <a:gd name="T4" fmla="*/ 103 w 136"/>
                <a:gd name="T5" fmla="*/ 10 h 373"/>
                <a:gd name="T6" fmla="*/ 116 w 136"/>
                <a:gd name="T7" fmla="*/ 22 h 373"/>
                <a:gd name="T8" fmla="*/ 127 w 136"/>
                <a:gd name="T9" fmla="*/ 36 h 373"/>
                <a:gd name="T10" fmla="*/ 134 w 136"/>
                <a:gd name="T11" fmla="*/ 53 h 373"/>
                <a:gd name="T12" fmla="*/ 136 w 136"/>
                <a:gd name="T13" fmla="*/ 70 h 373"/>
                <a:gd name="T14" fmla="*/ 136 w 136"/>
                <a:gd name="T15" fmla="*/ 306 h 373"/>
                <a:gd name="T16" fmla="*/ 133 w 136"/>
                <a:gd name="T17" fmla="*/ 324 h 373"/>
                <a:gd name="T18" fmla="*/ 126 w 136"/>
                <a:gd name="T19" fmla="*/ 340 h 373"/>
                <a:gd name="T20" fmla="*/ 115 w 136"/>
                <a:gd name="T21" fmla="*/ 353 h 373"/>
                <a:gd name="T22" fmla="*/ 101 w 136"/>
                <a:gd name="T23" fmla="*/ 364 h 373"/>
                <a:gd name="T24" fmla="*/ 85 w 136"/>
                <a:gd name="T25" fmla="*/ 371 h 373"/>
                <a:gd name="T26" fmla="*/ 66 w 136"/>
                <a:gd name="T27" fmla="*/ 373 h 373"/>
                <a:gd name="T28" fmla="*/ 47 w 136"/>
                <a:gd name="T29" fmla="*/ 371 h 373"/>
                <a:gd name="T30" fmla="*/ 30 w 136"/>
                <a:gd name="T31" fmla="*/ 364 h 373"/>
                <a:gd name="T32" fmla="*/ 17 w 136"/>
                <a:gd name="T33" fmla="*/ 353 h 373"/>
                <a:gd name="T34" fmla="*/ 7 w 136"/>
                <a:gd name="T35" fmla="*/ 339 h 373"/>
                <a:gd name="T36" fmla="*/ 1 w 136"/>
                <a:gd name="T37" fmla="*/ 323 h 373"/>
                <a:gd name="T38" fmla="*/ 0 w 136"/>
                <a:gd name="T39" fmla="*/ 303 h 373"/>
                <a:gd name="T40" fmla="*/ 0 w 136"/>
                <a:gd name="T41" fmla="*/ 68 h 373"/>
                <a:gd name="T42" fmla="*/ 2 w 136"/>
                <a:gd name="T43" fmla="*/ 49 h 373"/>
                <a:gd name="T44" fmla="*/ 9 w 136"/>
                <a:gd name="T45" fmla="*/ 34 h 373"/>
                <a:gd name="T46" fmla="*/ 20 w 136"/>
                <a:gd name="T47" fmla="*/ 20 h 373"/>
                <a:gd name="T48" fmla="*/ 35 w 136"/>
                <a:gd name="T49" fmla="*/ 9 h 373"/>
                <a:gd name="T50" fmla="*/ 51 w 136"/>
                <a:gd name="T51" fmla="*/ 3 h 373"/>
                <a:gd name="T52" fmla="*/ 69 w 136"/>
                <a:gd name="T53"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6" h="373">
                  <a:moveTo>
                    <a:pt x="69" y="0"/>
                  </a:moveTo>
                  <a:lnTo>
                    <a:pt x="87" y="3"/>
                  </a:lnTo>
                  <a:lnTo>
                    <a:pt x="103" y="10"/>
                  </a:lnTo>
                  <a:lnTo>
                    <a:pt x="116" y="22"/>
                  </a:lnTo>
                  <a:lnTo>
                    <a:pt x="127" y="36"/>
                  </a:lnTo>
                  <a:lnTo>
                    <a:pt x="134" y="53"/>
                  </a:lnTo>
                  <a:lnTo>
                    <a:pt x="136" y="70"/>
                  </a:lnTo>
                  <a:lnTo>
                    <a:pt x="136" y="306"/>
                  </a:lnTo>
                  <a:lnTo>
                    <a:pt x="133" y="324"/>
                  </a:lnTo>
                  <a:lnTo>
                    <a:pt x="126" y="340"/>
                  </a:lnTo>
                  <a:lnTo>
                    <a:pt x="115" y="353"/>
                  </a:lnTo>
                  <a:lnTo>
                    <a:pt x="101" y="364"/>
                  </a:lnTo>
                  <a:lnTo>
                    <a:pt x="85" y="371"/>
                  </a:lnTo>
                  <a:lnTo>
                    <a:pt x="66" y="373"/>
                  </a:lnTo>
                  <a:lnTo>
                    <a:pt x="47" y="371"/>
                  </a:lnTo>
                  <a:lnTo>
                    <a:pt x="30" y="364"/>
                  </a:lnTo>
                  <a:lnTo>
                    <a:pt x="17" y="353"/>
                  </a:lnTo>
                  <a:lnTo>
                    <a:pt x="7" y="339"/>
                  </a:lnTo>
                  <a:lnTo>
                    <a:pt x="1" y="323"/>
                  </a:lnTo>
                  <a:lnTo>
                    <a:pt x="0" y="303"/>
                  </a:lnTo>
                  <a:lnTo>
                    <a:pt x="0" y="68"/>
                  </a:lnTo>
                  <a:lnTo>
                    <a:pt x="2" y="49"/>
                  </a:lnTo>
                  <a:lnTo>
                    <a:pt x="9" y="34"/>
                  </a:lnTo>
                  <a:lnTo>
                    <a:pt x="20" y="20"/>
                  </a:lnTo>
                  <a:lnTo>
                    <a:pt x="35" y="9"/>
                  </a:lnTo>
                  <a:lnTo>
                    <a:pt x="51" y="3"/>
                  </a:lnTo>
                  <a:lnTo>
                    <a:pt x="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415">
              <a:extLst>
                <a:ext uri="{FF2B5EF4-FFF2-40B4-BE49-F238E27FC236}">
                  <a16:creationId xmlns:a16="http://schemas.microsoft.com/office/drawing/2014/main" id="{DE9CE9F4-933D-4ECB-9CC6-8539076D4918}"/>
                </a:ext>
              </a:extLst>
            </p:cNvPr>
            <p:cNvSpPr>
              <a:spLocks/>
            </p:cNvSpPr>
            <p:nvPr/>
          </p:nvSpPr>
          <p:spPr bwMode="auto">
            <a:xfrm>
              <a:off x="3990975" y="3792538"/>
              <a:ext cx="25400" cy="39688"/>
            </a:xfrm>
            <a:custGeom>
              <a:avLst/>
              <a:gdLst>
                <a:gd name="T0" fmla="*/ 62 w 225"/>
                <a:gd name="T1" fmla="*/ 0 h 355"/>
                <a:gd name="T2" fmla="*/ 79 w 225"/>
                <a:gd name="T3" fmla="*/ 0 h 355"/>
                <a:gd name="T4" fmla="*/ 95 w 225"/>
                <a:gd name="T5" fmla="*/ 5 h 355"/>
                <a:gd name="T6" fmla="*/ 110 w 225"/>
                <a:gd name="T7" fmla="*/ 14 h 355"/>
                <a:gd name="T8" fmla="*/ 123 w 225"/>
                <a:gd name="T9" fmla="*/ 27 h 355"/>
                <a:gd name="T10" fmla="*/ 132 w 225"/>
                <a:gd name="T11" fmla="*/ 43 h 355"/>
                <a:gd name="T12" fmla="*/ 221 w 225"/>
                <a:gd name="T13" fmla="*/ 262 h 355"/>
                <a:gd name="T14" fmla="*/ 225 w 225"/>
                <a:gd name="T15" fmla="*/ 279 h 355"/>
                <a:gd name="T16" fmla="*/ 225 w 225"/>
                <a:gd name="T17" fmla="*/ 297 h 355"/>
                <a:gd name="T18" fmla="*/ 220 w 225"/>
                <a:gd name="T19" fmla="*/ 313 h 355"/>
                <a:gd name="T20" fmla="*/ 211 w 225"/>
                <a:gd name="T21" fmla="*/ 328 h 355"/>
                <a:gd name="T22" fmla="*/ 199 w 225"/>
                <a:gd name="T23" fmla="*/ 341 h 355"/>
                <a:gd name="T24" fmla="*/ 182 w 225"/>
                <a:gd name="T25" fmla="*/ 350 h 355"/>
                <a:gd name="T26" fmla="*/ 164 w 225"/>
                <a:gd name="T27" fmla="*/ 355 h 355"/>
                <a:gd name="T28" fmla="*/ 147 w 225"/>
                <a:gd name="T29" fmla="*/ 355 h 355"/>
                <a:gd name="T30" fmla="*/ 130 w 225"/>
                <a:gd name="T31" fmla="*/ 350 h 355"/>
                <a:gd name="T32" fmla="*/ 115 w 225"/>
                <a:gd name="T33" fmla="*/ 342 h 355"/>
                <a:gd name="T34" fmla="*/ 104 w 225"/>
                <a:gd name="T35" fmla="*/ 328 h 355"/>
                <a:gd name="T36" fmla="*/ 94 w 225"/>
                <a:gd name="T37" fmla="*/ 311 h 355"/>
                <a:gd name="T38" fmla="*/ 5 w 225"/>
                <a:gd name="T39" fmla="*/ 92 h 355"/>
                <a:gd name="T40" fmla="*/ 0 w 225"/>
                <a:gd name="T41" fmla="*/ 75 h 355"/>
                <a:gd name="T42" fmla="*/ 1 w 225"/>
                <a:gd name="T43" fmla="*/ 57 h 355"/>
                <a:gd name="T44" fmla="*/ 6 w 225"/>
                <a:gd name="T45" fmla="*/ 41 h 355"/>
                <a:gd name="T46" fmla="*/ 16 w 225"/>
                <a:gd name="T47" fmla="*/ 26 h 355"/>
                <a:gd name="T48" fmla="*/ 28 w 225"/>
                <a:gd name="T49" fmla="*/ 13 h 355"/>
                <a:gd name="T50" fmla="*/ 44 w 225"/>
                <a:gd name="T51" fmla="*/ 4 h 355"/>
                <a:gd name="T52" fmla="*/ 62 w 225"/>
                <a:gd name="T53"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5" h="355">
                  <a:moveTo>
                    <a:pt x="62" y="0"/>
                  </a:moveTo>
                  <a:lnTo>
                    <a:pt x="79" y="0"/>
                  </a:lnTo>
                  <a:lnTo>
                    <a:pt x="95" y="5"/>
                  </a:lnTo>
                  <a:lnTo>
                    <a:pt x="110" y="14"/>
                  </a:lnTo>
                  <a:lnTo>
                    <a:pt x="123" y="27"/>
                  </a:lnTo>
                  <a:lnTo>
                    <a:pt x="132" y="43"/>
                  </a:lnTo>
                  <a:lnTo>
                    <a:pt x="221" y="262"/>
                  </a:lnTo>
                  <a:lnTo>
                    <a:pt x="225" y="279"/>
                  </a:lnTo>
                  <a:lnTo>
                    <a:pt x="225" y="297"/>
                  </a:lnTo>
                  <a:lnTo>
                    <a:pt x="220" y="313"/>
                  </a:lnTo>
                  <a:lnTo>
                    <a:pt x="211" y="328"/>
                  </a:lnTo>
                  <a:lnTo>
                    <a:pt x="199" y="341"/>
                  </a:lnTo>
                  <a:lnTo>
                    <a:pt x="182" y="350"/>
                  </a:lnTo>
                  <a:lnTo>
                    <a:pt x="164" y="355"/>
                  </a:lnTo>
                  <a:lnTo>
                    <a:pt x="147" y="355"/>
                  </a:lnTo>
                  <a:lnTo>
                    <a:pt x="130" y="350"/>
                  </a:lnTo>
                  <a:lnTo>
                    <a:pt x="115" y="342"/>
                  </a:lnTo>
                  <a:lnTo>
                    <a:pt x="104" y="328"/>
                  </a:lnTo>
                  <a:lnTo>
                    <a:pt x="94" y="311"/>
                  </a:lnTo>
                  <a:lnTo>
                    <a:pt x="5" y="92"/>
                  </a:lnTo>
                  <a:lnTo>
                    <a:pt x="0" y="75"/>
                  </a:lnTo>
                  <a:lnTo>
                    <a:pt x="1" y="57"/>
                  </a:lnTo>
                  <a:lnTo>
                    <a:pt x="6" y="41"/>
                  </a:lnTo>
                  <a:lnTo>
                    <a:pt x="16" y="26"/>
                  </a:lnTo>
                  <a:lnTo>
                    <a:pt x="28" y="13"/>
                  </a:lnTo>
                  <a:lnTo>
                    <a:pt x="44" y="4"/>
                  </a:lnTo>
                  <a:lnTo>
                    <a:pt x="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416">
              <a:extLst>
                <a:ext uri="{FF2B5EF4-FFF2-40B4-BE49-F238E27FC236}">
                  <a16:creationId xmlns:a16="http://schemas.microsoft.com/office/drawing/2014/main" id="{3A3F3B15-E970-4EA7-B4DE-E65531352AB4}"/>
                </a:ext>
              </a:extLst>
            </p:cNvPr>
            <p:cNvSpPr>
              <a:spLocks/>
            </p:cNvSpPr>
            <p:nvPr/>
          </p:nvSpPr>
          <p:spPr bwMode="auto">
            <a:xfrm>
              <a:off x="3943350" y="3824288"/>
              <a:ext cx="33337" cy="34925"/>
            </a:xfrm>
            <a:custGeom>
              <a:avLst/>
              <a:gdLst>
                <a:gd name="T0" fmla="*/ 68 w 301"/>
                <a:gd name="T1" fmla="*/ 0 h 305"/>
                <a:gd name="T2" fmla="*/ 86 w 301"/>
                <a:gd name="T3" fmla="*/ 3 h 305"/>
                <a:gd name="T4" fmla="*/ 102 w 301"/>
                <a:gd name="T5" fmla="*/ 11 h 305"/>
                <a:gd name="T6" fmla="*/ 116 w 301"/>
                <a:gd name="T7" fmla="*/ 21 h 305"/>
                <a:gd name="T8" fmla="*/ 282 w 301"/>
                <a:gd name="T9" fmla="*/ 188 h 305"/>
                <a:gd name="T10" fmla="*/ 293 w 301"/>
                <a:gd name="T11" fmla="*/ 203 h 305"/>
                <a:gd name="T12" fmla="*/ 299 w 301"/>
                <a:gd name="T13" fmla="*/ 219 h 305"/>
                <a:gd name="T14" fmla="*/ 301 w 301"/>
                <a:gd name="T15" fmla="*/ 236 h 305"/>
                <a:gd name="T16" fmla="*/ 298 w 301"/>
                <a:gd name="T17" fmla="*/ 254 h 305"/>
                <a:gd name="T18" fmla="*/ 291 w 301"/>
                <a:gd name="T19" fmla="*/ 270 h 305"/>
                <a:gd name="T20" fmla="*/ 280 w 301"/>
                <a:gd name="T21" fmla="*/ 285 h 305"/>
                <a:gd name="T22" fmla="*/ 266 w 301"/>
                <a:gd name="T23" fmla="*/ 297 h 305"/>
                <a:gd name="T24" fmla="*/ 249 w 301"/>
                <a:gd name="T25" fmla="*/ 303 h 305"/>
                <a:gd name="T26" fmla="*/ 232 w 301"/>
                <a:gd name="T27" fmla="*/ 305 h 305"/>
                <a:gd name="T28" fmla="*/ 214 w 301"/>
                <a:gd name="T29" fmla="*/ 303 h 305"/>
                <a:gd name="T30" fmla="*/ 198 w 301"/>
                <a:gd name="T31" fmla="*/ 295 h 305"/>
                <a:gd name="T32" fmla="*/ 184 w 301"/>
                <a:gd name="T33" fmla="*/ 283 h 305"/>
                <a:gd name="T34" fmla="*/ 18 w 301"/>
                <a:gd name="T35" fmla="*/ 115 h 305"/>
                <a:gd name="T36" fmla="*/ 7 w 301"/>
                <a:gd name="T37" fmla="*/ 101 h 305"/>
                <a:gd name="T38" fmla="*/ 1 w 301"/>
                <a:gd name="T39" fmla="*/ 85 h 305"/>
                <a:gd name="T40" fmla="*/ 0 w 301"/>
                <a:gd name="T41" fmla="*/ 67 h 305"/>
                <a:gd name="T42" fmla="*/ 2 w 301"/>
                <a:gd name="T43" fmla="*/ 50 h 305"/>
                <a:gd name="T44" fmla="*/ 9 w 301"/>
                <a:gd name="T45" fmla="*/ 33 h 305"/>
                <a:gd name="T46" fmla="*/ 20 w 301"/>
                <a:gd name="T47" fmla="*/ 19 h 305"/>
                <a:gd name="T48" fmla="*/ 34 w 301"/>
                <a:gd name="T49" fmla="*/ 9 h 305"/>
                <a:gd name="T50" fmla="*/ 51 w 301"/>
                <a:gd name="T51" fmla="*/ 2 h 305"/>
                <a:gd name="T52" fmla="*/ 68 w 301"/>
                <a:gd name="T53"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1" h="305">
                  <a:moveTo>
                    <a:pt x="68" y="0"/>
                  </a:moveTo>
                  <a:lnTo>
                    <a:pt x="86" y="3"/>
                  </a:lnTo>
                  <a:lnTo>
                    <a:pt x="102" y="11"/>
                  </a:lnTo>
                  <a:lnTo>
                    <a:pt x="116" y="21"/>
                  </a:lnTo>
                  <a:lnTo>
                    <a:pt x="282" y="188"/>
                  </a:lnTo>
                  <a:lnTo>
                    <a:pt x="293" y="203"/>
                  </a:lnTo>
                  <a:lnTo>
                    <a:pt x="299" y="219"/>
                  </a:lnTo>
                  <a:lnTo>
                    <a:pt x="301" y="236"/>
                  </a:lnTo>
                  <a:lnTo>
                    <a:pt x="298" y="254"/>
                  </a:lnTo>
                  <a:lnTo>
                    <a:pt x="291" y="270"/>
                  </a:lnTo>
                  <a:lnTo>
                    <a:pt x="280" y="285"/>
                  </a:lnTo>
                  <a:lnTo>
                    <a:pt x="266" y="297"/>
                  </a:lnTo>
                  <a:lnTo>
                    <a:pt x="249" y="303"/>
                  </a:lnTo>
                  <a:lnTo>
                    <a:pt x="232" y="305"/>
                  </a:lnTo>
                  <a:lnTo>
                    <a:pt x="214" y="303"/>
                  </a:lnTo>
                  <a:lnTo>
                    <a:pt x="198" y="295"/>
                  </a:lnTo>
                  <a:lnTo>
                    <a:pt x="184" y="283"/>
                  </a:lnTo>
                  <a:lnTo>
                    <a:pt x="18" y="115"/>
                  </a:lnTo>
                  <a:lnTo>
                    <a:pt x="7" y="101"/>
                  </a:lnTo>
                  <a:lnTo>
                    <a:pt x="1" y="85"/>
                  </a:lnTo>
                  <a:lnTo>
                    <a:pt x="0" y="67"/>
                  </a:lnTo>
                  <a:lnTo>
                    <a:pt x="2" y="50"/>
                  </a:lnTo>
                  <a:lnTo>
                    <a:pt x="9" y="33"/>
                  </a:lnTo>
                  <a:lnTo>
                    <a:pt x="20" y="19"/>
                  </a:lnTo>
                  <a:lnTo>
                    <a:pt x="34" y="9"/>
                  </a:lnTo>
                  <a:lnTo>
                    <a:pt x="51" y="2"/>
                  </a:lnTo>
                  <a:lnTo>
                    <a:pt x="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417">
              <a:extLst>
                <a:ext uri="{FF2B5EF4-FFF2-40B4-BE49-F238E27FC236}">
                  <a16:creationId xmlns:a16="http://schemas.microsoft.com/office/drawing/2014/main" id="{CBCB1860-42A1-471D-A905-930A18A07F6D}"/>
                </a:ext>
              </a:extLst>
            </p:cNvPr>
            <p:cNvSpPr>
              <a:spLocks/>
            </p:cNvSpPr>
            <p:nvPr/>
          </p:nvSpPr>
          <p:spPr bwMode="auto">
            <a:xfrm>
              <a:off x="4160838" y="3978276"/>
              <a:ext cx="39687" cy="25400"/>
            </a:xfrm>
            <a:custGeom>
              <a:avLst/>
              <a:gdLst>
                <a:gd name="T0" fmla="*/ 60 w 353"/>
                <a:gd name="T1" fmla="*/ 0 h 228"/>
                <a:gd name="T2" fmla="*/ 77 w 353"/>
                <a:gd name="T3" fmla="*/ 0 h 228"/>
                <a:gd name="T4" fmla="*/ 96 w 353"/>
                <a:gd name="T5" fmla="*/ 5 h 228"/>
                <a:gd name="T6" fmla="*/ 313 w 353"/>
                <a:gd name="T7" fmla="*/ 96 h 228"/>
                <a:gd name="T8" fmla="*/ 328 w 353"/>
                <a:gd name="T9" fmla="*/ 104 h 228"/>
                <a:gd name="T10" fmla="*/ 340 w 353"/>
                <a:gd name="T11" fmla="*/ 117 h 228"/>
                <a:gd name="T12" fmla="*/ 348 w 353"/>
                <a:gd name="T13" fmla="*/ 133 h 228"/>
                <a:gd name="T14" fmla="*/ 353 w 353"/>
                <a:gd name="T15" fmla="*/ 150 h 228"/>
                <a:gd name="T16" fmla="*/ 353 w 353"/>
                <a:gd name="T17" fmla="*/ 168 h 228"/>
                <a:gd name="T18" fmla="*/ 347 w 353"/>
                <a:gd name="T19" fmla="*/ 186 h 228"/>
                <a:gd name="T20" fmla="*/ 338 w 353"/>
                <a:gd name="T21" fmla="*/ 203 h 228"/>
                <a:gd name="T22" fmla="*/ 325 w 353"/>
                <a:gd name="T23" fmla="*/ 215 h 228"/>
                <a:gd name="T24" fmla="*/ 311 w 353"/>
                <a:gd name="T25" fmla="*/ 224 h 228"/>
                <a:gd name="T26" fmla="*/ 293 w 353"/>
                <a:gd name="T27" fmla="*/ 228 h 228"/>
                <a:gd name="T28" fmla="*/ 276 w 353"/>
                <a:gd name="T29" fmla="*/ 227 h 228"/>
                <a:gd name="T30" fmla="*/ 257 w 353"/>
                <a:gd name="T31" fmla="*/ 221 h 228"/>
                <a:gd name="T32" fmla="*/ 40 w 353"/>
                <a:gd name="T33" fmla="*/ 131 h 228"/>
                <a:gd name="T34" fmla="*/ 25 w 353"/>
                <a:gd name="T35" fmla="*/ 121 h 228"/>
                <a:gd name="T36" fmla="*/ 13 w 353"/>
                <a:gd name="T37" fmla="*/ 108 h 228"/>
                <a:gd name="T38" fmla="*/ 5 w 353"/>
                <a:gd name="T39" fmla="*/ 93 h 228"/>
                <a:gd name="T40" fmla="*/ 0 w 353"/>
                <a:gd name="T41" fmla="*/ 75 h 228"/>
                <a:gd name="T42" fmla="*/ 0 w 353"/>
                <a:gd name="T43" fmla="*/ 58 h 228"/>
                <a:gd name="T44" fmla="*/ 6 w 353"/>
                <a:gd name="T45" fmla="*/ 40 h 228"/>
                <a:gd name="T46" fmla="*/ 15 w 353"/>
                <a:gd name="T47" fmla="*/ 25 h 228"/>
                <a:gd name="T48" fmla="*/ 27 w 353"/>
                <a:gd name="T49" fmla="*/ 13 h 228"/>
                <a:gd name="T50" fmla="*/ 42 w 353"/>
                <a:gd name="T51" fmla="*/ 4 h 228"/>
                <a:gd name="T52" fmla="*/ 60 w 353"/>
                <a:gd name="T5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3" h="228">
                  <a:moveTo>
                    <a:pt x="60" y="0"/>
                  </a:moveTo>
                  <a:lnTo>
                    <a:pt x="77" y="0"/>
                  </a:lnTo>
                  <a:lnTo>
                    <a:pt x="96" y="5"/>
                  </a:lnTo>
                  <a:lnTo>
                    <a:pt x="313" y="96"/>
                  </a:lnTo>
                  <a:lnTo>
                    <a:pt x="328" y="104"/>
                  </a:lnTo>
                  <a:lnTo>
                    <a:pt x="340" y="117"/>
                  </a:lnTo>
                  <a:lnTo>
                    <a:pt x="348" y="133"/>
                  </a:lnTo>
                  <a:lnTo>
                    <a:pt x="353" y="150"/>
                  </a:lnTo>
                  <a:lnTo>
                    <a:pt x="353" y="168"/>
                  </a:lnTo>
                  <a:lnTo>
                    <a:pt x="347" y="186"/>
                  </a:lnTo>
                  <a:lnTo>
                    <a:pt x="338" y="203"/>
                  </a:lnTo>
                  <a:lnTo>
                    <a:pt x="325" y="215"/>
                  </a:lnTo>
                  <a:lnTo>
                    <a:pt x="311" y="224"/>
                  </a:lnTo>
                  <a:lnTo>
                    <a:pt x="293" y="228"/>
                  </a:lnTo>
                  <a:lnTo>
                    <a:pt x="276" y="227"/>
                  </a:lnTo>
                  <a:lnTo>
                    <a:pt x="257" y="221"/>
                  </a:lnTo>
                  <a:lnTo>
                    <a:pt x="40" y="131"/>
                  </a:lnTo>
                  <a:lnTo>
                    <a:pt x="25" y="121"/>
                  </a:lnTo>
                  <a:lnTo>
                    <a:pt x="13" y="108"/>
                  </a:lnTo>
                  <a:lnTo>
                    <a:pt x="5" y="93"/>
                  </a:lnTo>
                  <a:lnTo>
                    <a:pt x="0" y="75"/>
                  </a:lnTo>
                  <a:lnTo>
                    <a:pt x="0" y="58"/>
                  </a:lnTo>
                  <a:lnTo>
                    <a:pt x="6" y="40"/>
                  </a:lnTo>
                  <a:lnTo>
                    <a:pt x="15" y="25"/>
                  </a:lnTo>
                  <a:lnTo>
                    <a:pt x="27" y="13"/>
                  </a:lnTo>
                  <a:lnTo>
                    <a:pt x="42" y="4"/>
                  </a:lnTo>
                  <a:lnTo>
                    <a:pt x="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418">
              <a:extLst>
                <a:ext uri="{FF2B5EF4-FFF2-40B4-BE49-F238E27FC236}">
                  <a16:creationId xmlns:a16="http://schemas.microsoft.com/office/drawing/2014/main" id="{52FC4847-F5BD-4A86-9E99-09E9055FC16E}"/>
                </a:ext>
              </a:extLst>
            </p:cNvPr>
            <p:cNvSpPr>
              <a:spLocks/>
            </p:cNvSpPr>
            <p:nvPr/>
          </p:nvSpPr>
          <p:spPr bwMode="auto">
            <a:xfrm>
              <a:off x="3911600" y="3873501"/>
              <a:ext cx="39687" cy="25400"/>
            </a:xfrm>
            <a:custGeom>
              <a:avLst/>
              <a:gdLst>
                <a:gd name="T0" fmla="*/ 59 w 353"/>
                <a:gd name="T1" fmla="*/ 0 h 226"/>
                <a:gd name="T2" fmla="*/ 78 w 353"/>
                <a:gd name="T3" fmla="*/ 0 h 226"/>
                <a:gd name="T4" fmla="*/ 95 w 353"/>
                <a:gd name="T5" fmla="*/ 4 h 226"/>
                <a:gd name="T6" fmla="*/ 313 w 353"/>
                <a:gd name="T7" fmla="*/ 94 h 226"/>
                <a:gd name="T8" fmla="*/ 329 w 353"/>
                <a:gd name="T9" fmla="*/ 103 h 226"/>
                <a:gd name="T10" fmla="*/ 341 w 353"/>
                <a:gd name="T11" fmla="*/ 116 h 226"/>
                <a:gd name="T12" fmla="*/ 349 w 353"/>
                <a:gd name="T13" fmla="*/ 132 h 226"/>
                <a:gd name="T14" fmla="*/ 353 w 353"/>
                <a:gd name="T15" fmla="*/ 148 h 226"/>
                <a:gd name="T16" fmla="*/ 353 w 353"/>
                <a:gd name="T17" fmla="*/ 167 h 226"/>
                <a:gd name="T18" fmla="*/ 348 w 353"/>
                <a:gd name="T19" fmla="*/ 184 h 226"/>
                <a:gd name="T20" fmla="*/ 339 w 353"/>
                <a:gd name="T21" fmla="*/ 201 h 226"/>
                <a:gd name="T22" fmla="*/ 326 w 353"/>
                <a:gd name="T23" fmla="*/ 214 h 226"/>
                <a:gd name="T24" fmla="*/ 311 w 353"/>
                <a:gd name="T25" fmla="*/ 222 h 226"/>
                <a:gd name="T26" fmla="*/ 294 w 353"/>
                <a:gd name="T27" fmla="*/ 226 h 226"/>
                <a:gd name="T28" fmla="*/ 276 w 353"/>
                <a:gd name="T29" fmla="*/ 225 h 226"/>
                <a:gd name="T30" fmla="*/ 258 w 353"/>
                <a:gd name="T31" fmla="*/ 219 h 226"/>
                <a:gd name="T32" fmla="*/ 41 w 353"/>
                <a:gd name="T33" fmla="*/ 129 h 226"/>
                <a:gd name="T34" fmla="*/ 26 w 353"/>
                <a:gd name="T35" fmla="*/ 120 h 226"/>
                <a:gd name="T36" fmla="*/ 13 w 353"/>
                <a:gd name="T37" fmla="*/ 107 h 226"/>
                <a:gd name="T38" fmla="*/ 5 w 353"/>
                <a:gd name="T39" fmla="*/ 92 h 226"/>
                <a:gd name="T40" fmla="*/ 0 w 353"/>
                <a:gd name="T41" fmla="*/ 74 h 226"/>
                <a:gd name="T42" fmla="*/ 0 w 353"/>
                <a:gd name="T43" fmla="*/ 57 h 226"/>
                <a:gd name="T44" fmla="*/ 5 w 353"/>
                <a:gd name="T45" fmla="*/ 40 h 226"/>
                <a:gd name="T46" fmla="*/ 14 w 353"/>
                <a:gd name="T47" fmla="*/ 24 h 226"/>
                <a:gd name="T48" fmla="*/ 28 w 353"/>
                <a:gd name="T49" fmla="*/ 12 h 226"/>
                <a:gd name="T50" fmla="*/ 43 w 353"/>
                <a:gd name="T51" fmla="*/ 4 h 226"/>
                <a:gd name="T52" fmla="*/ 59 w 353"/>
                <a:gd name="T5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3" h="226">
                  <a:moveTo>
                    <a:pt x="59" y="0"/>
                  </a:moveTo>
                  <a:lnTo>
                    <a:pt x="78" y="0"/>
                  </a:lnTo>
                  <a:lnTo>
                    <a:pt x="95" y="4"/>
                  </a:lnTo>
                  <a:lnTo>
                    <a:pt x="313" y="94"/>
                  </a:lnTo>
                  <a:lnTo>
                    <a:pt x="329" y="103"/>
                  </a:lnTo>
                  <a:lnTo>
                    <a:pt x="341" y="116"/>
                  </a:lnTo>
                  <a:lnTo>
                    <a:pt x="349" y="132"/>
                  </a:lnTo>
                  <a:lnTo>
                    <a:pt x="353" y="148"/>
                  </a:lnTo>
                  <a:lnTo>
                    <a:pt x="353" y="167"/>
                  </a:lnTo>
                  <a:lnTo>
                    <a:pt x="348" y="184"/>
                  </a:lnTo>
                  <a:lnTo>
                    <a:pt x="339" y="201"/>
                  </a:lnTo>
                  <a:lnTo>
                    <a:pt x="326" y="214"/>
                  </a:lnTo>
                  <a:lnTo>
                    <a:pt x="311" y="222"/>
                  </a:lnTo>
                  <a:lnTo>
                    <a:pt x="294" y="226"/>
                  </a:lnTo>
                  <a:lnTo>
                    <a:pt x="276" y="225"/>
                  </a:lnTo>
                  <a:lnTo>
                    <a:pt x="258" y="219"/>
                  </a:lnTo>
                  <a:lnTo>
                    <a:pt x="41" y="129"/>
                  </a:lnTo>
                  <a:lnTo>
                    <a:pt x="26" y="120"/>
                  </a:lnTo>
                  <a:lnTo>
                    <a:pt x="13" y="107"/>
                  </a:lnTo>
                  <a:lnTo>
                    <a:pt x="5" y="92"/>
                  </a:lnTo>
                  <a:lnTo>
                    <a:pt x="0" y="74"/>
                  </a:lnTo>
                  <a:lnTo>
                    <a:pt x="0" y="57"/>
                  </a:lnTo>
                  <a:lnTo>
                    <a:pt x="5" y="40"/>
                  </a:lnTo>
                  <a:lnTo>
                    <a:pt x="14" y="24"/>
                  </a:lnTo>
                  <a:lnTo>
                    <a:pt x="28" y="12"/>
                  </a:lnTo>
                  <a:lnTo>
                    <a:pt x="43" y="4"/>
                  </a:lnTo>
                  <a:lnTo>
                    <a:pt x="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 name="Freeform 419">
              <a:extLst>
                <a:ext uri="{FF2B5EF4-FFF2-40B4-BE49-F238E27FC236}">
                  <a16:creationId xmlns:a16="http://schemas.microsoft.com/office/drawing/2014/main" id="{93D8B58F-2B8B-426C-9D32-AE614ECC9B80}"/>
                </a:ext>
              </a:extLst>
            </p:cNvPr>
            <p:cNvSpPr>
              <a:spLocks/>
            </p:cNvSpPr>
            <p:nvPr/>
          </p:nvSpPr>
          <p:spPr bwMode="auto">
            <a:xfrm>
              <a:off x="3986213" y="4090988"/>
              <a:ext cx="139700" cy="71438"/>
            </a:xfrm>
            <a:custGeom>
              <a:avLst/>
              <a:gdLst>
                <a:gd name="T0" fmla="*/ 160 w 1223"/>
                <a:gd name="T1" fmla="*/ 0 h 638"/>
                <a:gd name="T2" fmla="*/ 1066 w 1223"/>
                <a:gd name="T3" fmla="*/ 3 h 638"/>
                <a:gd name="T4" fmla="*/ 1066 w 1223"/>
                <a:gd name="T5" fmla="*/ 204 h 638"/>
                <a:gd name="T6" fmla="*/ 1157 w 1223"/>
                <a:gd name="T7" fmla="*/ 204 h 638"/>
                <a:gd name="T8" fmla="*/ 1174 w 1223"/>
                <a:gd name="T9" fmla="*/ 206 h 638"/>
                <a:gd name="T10" fmla="*/ 1191 w 1223"/>
                <a:gd name="T11" fmla="*/ 213 h 638"/>
                <a:gd name="T12" fmla="*/ 1204 w 1223"/>
                <a:gd name="T13" fmla="*/ 223 h 638"/>
                <a:gd name="T14" fmla="*/ 1214 w 1223"/>
                <a:gd name="T15" fmla="*/ 237 h 638"/>
                <a:gd name="T16" fmla="*/ 1221 w 1223"/>
                <a:gd name="T17" fmla="*/ 254 h 638"/>
                <a:gd name="T18" fmla="*/ 1223 w 1223"/>
                <a:gd name="T19" fmla="*/ 273 h 638"/>
                <a:gd name="T20" fmla="*/ 1220 w 1223"/>
                <a:gd name="T21" fmla="*/ 291 h 638"/>
                <a:gd name="T22" fmla="*/ 1213 w 1223"/>
                <a:gd name="T23" fmla="*/ 307 h 638"/>
                <a:gd name="T24" fmla="*/ 1203 w 1223"/>
                <a:gd name="T25" fmla="*/ 321 h 638"/>
                <a:gd name="T26" fmla="*/ 1188 w 1223"/>
                <a:gd name="T27" fmla="*/ 331 h 638"/>
                <a:gd name="T28" fmla="*/ 1172 w 1223"/>
                <a:gd name="T29" fmla="*/ 338 h 638"/>
                <a:gd name="T30" fmla="*/ 1154 w 1223"/>
                <a:gd name="T31" fmla="*/ 340 h 638"/>
                <a:gd name="T32" fmla="*/ 1061 w 1223"/>
                <a:gd name="T33" fmla="*/ 340 h 638"/>
                <a:gd name="T34" fmla="*/ 1050 w 1223"/>
                <a:gd name="T35" fmla="*/ 385 h 638"/>
                <a:gd name="T36" fmla="*/ 1035 w 1223"/>
                <a:gd name="T37" fmla="*/ 427 h 638"/>
                <a:gd name="T38" fmla="*/ 1013 w 1223"/>
                <a:gd name="T39" fmla="*/ 467 h 638"/>
                <a:gd name="T40" fmla="*/ 989 w 1223"/>
                <a:gd name="T41" fmla="*/ 504 h 638"/>
                <a:gd name="T42" fmla="*/ 959 w 1223"/>
                <a:gd name="T43" fmla="*/ 537 h 638"/>
                <a:gd name="T44" fmla="*/ 925 w 1223"/>
                <a:gd name="T45" fmla="*/ 566 h 638"/>
                <a:gd name="T46" fmla="*/ 889 w 1223"/>
                <a:gd name="T47" fmla="*/ 591 h 638"/>
                <a:gd name="T48" fmla="*/ 849 w 1223"/>
                <a:gd name="T49" fmla="*/ 610 h 638"/>
                <a:gd name="T50" fmla="*/ 806 w 1223"/>
                <a:gd name="T51" fmla="*/ 625 h 638"/>
                <a:gd name="T52" fmla="*/ 761 w 1223"/>
                <a:gd name="T53" fmla="*/ 635 h 638"/>
                <a:gd name="T54" fmla="*/ 714 w 1223"/>
                <a:gd name="T55" fmla="*/ 638 h 638"/>
                <a:gd name="T56" fmla="*/ 505 w 1223"/>
                <a:gd name="T57" fmla="*/ 638 h 638"/>
                <a:gd name="T58" fmla="*/ 458 w 1223"/>
                <a:gd name="T59" fmla="*/ 635 h 638"/>
                <a:gd name="T60" fmla="*/ 413 w 1223"/>
                <a:gd name="T61" fmla="*/ 624 h 638"/>
                <a:gd name="T62" fmla="*/ 370 w 1223"/>
                <a:gd name="T63" fmla="*/ 610 h 638"/>
                <a:gd name="T64" fmla="*/ 330 w 1223"/>
                <a:gd name="T65" fmla="*/ 590 h 638"/>
                <a:gd name="T66" fmla="*/ 293 w 1223"/>
                <a:gd name="T67" fmla="*/ 565 h 638"/>
                <a:gd name="T68" fmla="*/ 259 w 1223"/>
                <a:gd name="T69" fmla="*/ 535 h 638"/>
                <a:gd name="T70" fmla="*/ 231 w 1223"/>
                <a:gd name="T71" fmla="*/ 502 h 638"/>
                <a:gd name="T72" fmla="*/ 205 w 1223"/>
                <a:gd name="T73" fmla="*/ 465 h 638"/>
                <a:gd name="T74" fmla="*/ 185 w 1223"/>
                <a:gd name="T75" fmla="*/ 425 h 638"/>
                <a:gd name="T76" fmla="*/ 170 w 1223"/>
                <a:gd name="T77" fmla="*/ 382 h 638"/>
                <a:gd name="T78" fmla="*/ 160 w 1223"/>
                <a:gd name="T79" fmla="*/ 337 h 638"/>
                <a:gd name="T80" fmla="*/ 67 w 1223"/>
                <a:gd name="T81" fmla="*/ 337 h 638"/>
                <a:gd name="T82" fmla="*/ 49 w 1223"/>
                <a:gd name="T83" fmla="*/ 335 h 638"/>
                <a:gd name="T84" fmla="*/ 33 w 1223"/>
                <a:gd name="T85" fmla="*/ 328 h 638"/>
                <a:gd name="T86" fmla="*/ 20 w 1223"/>
                <a:gd name="T87" fmla="*/ 316 h 638"/>
                <a:gd name="T88" fmla="*/ 10 w 1223"/>
                <a:gd name="T89" fmla="*/ 302 h 638"/>
                <a:gd name="T90" fmla="*/ 2 w 1223"/>
                <a:gd name="T91" fmla="*/ 286 h 638"/>
                <a:gd name="T92" fmla="*/ 0 w 1223"/>
                <a:gd name="T93" fmla="*/ 268 h 638"/>
                <a:gd name="T94" fmla="*/ 2 w 1223"/>
                <a:gd name="T95" fmla="*/ 250 h 638"/>
                <a:gd name="T96" fmla="*/ 10 w 1223"/>
                <a:gd name="T97" fmla="*/ 234 h 638"/>
                <a:gd name="T98" fmla="*/ 21 w 1223"/>
                <a:gd name="T99" fmla="*/ 220 h 638"/>
                <a:gd name="T100" fmla="*/ 35 w 1223"/>
                <a:gd name="T101" fmla="*/ 210 h 638"/>
                <a:gd name="T102" fmla="*/ 51 w 1223"/>
                <a:gd name="T103" fmla="*/ 204 h 638"/>
                <a:gd name="T104" fmla="*/ 70 w 1223"/>
                <a:gd name="T105" fmla="*/ 200 h 638"/>
                <a:gd name="T106" fmla="*/ 160 w 1223"/>
                <a:gd name="T107" fmla="*/ 200 h 638"/>
                <a:gd name="T108" fmla="*/ 160 w 1223"/>
                <a:gd name="T109" fmla="*/ 0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23" h="638">
                  <a:moveTo>
                    <a:pt x="160" y="0"/>
                  </a:moveTo>
                  <a:lnTo>
                    <a:pt x="1066" y="3"/>
                  </a:lnTo>
                  <a:lnTo>
                    <a:pt x="1066" y="204"/>
                  </a:lnTo>
                  <a:lnTo>
                    <a:pt x="1157" y="204"/>
                  </a:lnTo>
                  <a:lnTo>
                    <a:pt x="1174" y="206"/>
                  </a:lnTo>
                  <a:lnTo>
                    <a:pt x="1191" y="213"/>
                  </a:lnTo>
                  <a:lnTo>
                    <a:pt x="1204" y="223"/>
                  </a:lnTo>
                  <a:lnTo>
                    <a:pt x="1214" y="237"/>
                  </a:lnTo>
                  <a:lnTo>
                    <a:pt x="1221" y="254"/>
                  </a:lnTo>
                  <a:lnTo>
                    <a:pt x="1223" y="273"/>
                  </a:lnTo>
                  <a:lnTo>
                    <a:pt x="1220" y="291"/>
                  </a:lnTo>
                  <a:lnTo>
                    <a:pt x="1213" y="307"/>
                  </a:lnTo>
                  <a:lnTo>
                    <a:pt x="1203" y="321"/>
                  </a:lnTo>
                  <a:lnTo>
                    <a:pt x="1188" y="331"/>
                  </a:lnTo>
                  <a:lnTo>
                    <a:pt x="1172" y="338"/>
                  </a:lnTo>
                  <a:lnTo>
                    <a:pt x="1154" y="340"/>
                  </a:lnTo>
                  <a:lnTo>
                    <a:pt x="1061" y="340"/>
                  </a:lnTo>
                  <a:lnTo>
                    <a:pt x="1050" y="385"/>
                  </a:lnTo>
                  <a:lnTo>
                    <a:pt x="1035" y="427"/>
                  </a:lnTo>
                  <a:lnTo>
                    <a:pt x="1013" y="467"/>
                  </a:lnTo>
                  <a:lnTo>
                    <a:pt x="989" y="504"/>
                  </a:lnTo>
                  <a:lnTo>
                    <a:pt x="959" y="537"/>
                  </a:lnTo>
                  <a:lnTo>
                    <a:pt x="925" y="566"/>
                  </a:lnTo>
                  <a:lnTo>
                    <a:pt x="889" y="591"/>
                  </a:lnTo>
                  <a:lnTo>
                    <a:pt x="849" y="610"/>
                  </a:lnTo>
                  <a:lnTo>
                    <a:pt x="806" y="625"/>
                  </a:lnTo>
                  <a:lnTo>
                    <a:pt x="761" y="635"/>
                  </a:lnTo>
                  <a:lnTo>
                    <a:pt x="714" y="638"/>
                  </a:lnTo>
                  <a:lnTo>
                    <a:pt x="505" y="638"/>
                  </a:lnTo>
                  <a:lnTo>
                    <a:pt x="458" y="635"/>
                  </a:lnTo>
                  <a:lnTo>
                    <a:pt x="413" y="624"/>
                  </a:lnTo>
                  <a:lnTo>
                    <a:pt x="370" y="610"/>
                  </a:lnTo>
                  <a:lnTo>
                    <a:pt x="330" y="590"/>
                  </a:lnTo>
                  <a:lnTo>
                    <a:pt x="293" y="565"/>
                  </a:lnTo>
                  <a:lnTo>
                    <a:pt x="259" y="535"/>
                  </a:lnTo>
                  <a:lnTo>
                    <a:pt x="231" y="502"/>
                  </a:lnTo>
                  <a:lnTo>
                    <a:pt x="205" y="465"/>
                  </a:lnTo>
                  <a:lnTo>
                    <a:pt x="185" y="425"/>
                  </a:lnTo>
                  <a:lnTo>
                    <a:pt x="170" y="382"/>
                  </a:lnTo>
                  <a:lnTo>
                    <a:pt x="160" y="337"/>
                  </a:lnTo>
                  <a:lnTo>
                    <a:pt x="67" y="337"/>
                  </a:lnTo>
                  <a:lnTo>
                    <a:pt x="49" y="335"/>
                  </a:lnTo>
                  <a:lnTo>
                    <a:pt x="33" y="328"/>
                  </a:lnTo>
                  <a:lnTo>
                    <a:pt x="20" y="316"/>
                  </a:lnTo>
                  <a:lnTo>
                    <a:pt x="10" y="302"/>
                  </a:lnTo>
                  <a:lnTo>
                    <a:pt x="2" y="286"/>
                  </a:lnTo>
                  <a:lnTo>
                    <a:pt x="0" y="268"/>
                  </a:lnTo>
                  <a:lnTo>
                    <a:pt x="2" y="250"/>
                  </a:lnTo>
                  <a:lnTo>
                    <a:pt x="10" y="234"/>
                  </a:lnTo>
                  <a:lnTo>
                    <a:pt x="21" y="220"/>
                  </a:lnTo>
                  <a:lnTo>
                    <a:pt x="35" y="210"/>
                  </a:lnTo>
                  <a:lnTo>
                    <a:pt x="51" y="204"/>
                  </a:lnTo>
                  <a:lnTo>
                    <a:pt x="70" y="200"/>
                  </a:lnTo>
                  <a:lnTo>
                    <a:pt x="160" y="200"/>
                  </a:lnTo>
                  <a:lnTo>
                    <a:pt x="1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 name="Freeform 420">
              <a:extLst>
                <a:ext uri="{FF2B5EF4-FFF2-40B4-BE49-F238E27FC236}">
                  <a16:creationId xmlns:a16="http://schemas.microsoft.com/office/drawing/2014/main" id="{1DD1AAF2-7081-4218-8DFE-6BB412B212BA}"/>
                </a:ext>
              </a:extLst>
            </p:cNvPr>
            <p:cNvSpPr>
              <a:spLocks noEditPoints="1"/>
            </p:cNvSpPr>
            <p:nvPr/>
          </p:nvSpPr>
          <p:spPr bwMode="auto">
            <a:xfrm>
              <a:off x="3957638" y="3836988"/>
              <a:ext cx="198437" cy="238125"/>
            </a:xfrm>
            <a:custGeom>
              <a:avLst/>
              <a:gdLst>
                <a:gd name="T0" fmla="*/ 829 w 1755"/>
                <a:gd name="T1" fmla="*/ 469 h 2100"/>
                <a:gd name="T2" fmla="*/ 809 w 1755"/>
                <a:gd name="T3" fmla="*/ 567 h 2100"/>
                <a:gd name="T4" fmla="*/ 695 w 1755"/>
                <a:gd name="T5" fmla="*/ 640 h 2100"/>
                <a:gd name="T6" fmla="*/ 638 w 1755"/>
                <a:gd name="T7" fmla="*/ 764 h 2100"/>
                <a:gd name="T8" fmla="*/ 663 w 1755"/>
                <a:gd name="T9" fmla="*/ 911 h 2100"/>
                <a:gd name="T10" fmla="*/ 767 w 1755"/>
                <a:gd name="T11" fmla="*/ 1016 h 2100"/>
                <a:gd name="T12" fmla="*/ 901 w 1755"/>
                <a:gd name="T13" fmla="*/ 1045 h 2100"/>
                <a:gd name="T14" fmla="*/ 971 w 1755"/>
                <a:gd name="T15" fmla="*/ 1101 h 2100"/>
                <a:gd name="T16" fmla="*/ 971 w 1755"/>
                <a:gd name="T17" fmla="*/ 1192 h 2100"/>
                <a:gd name="T18" fmla="*/ 901 w 1755"/>
                <a:gd name="T19" fmla="*/ 1248 h 2100"/>
                <a:gd name="T20" fmla="*/ 818 w 1755"/>
                <a:gd name="T21" fmla="*/ 1232 h 2100"/>
                <a:gd name="T22" fmla="*/ 754 w 1755"/>
                <a:gd name="T23" fmla="*/ 1196 h 2100"/>
                <a:gd name="T24" fmla="*/ 693 w 1755"/>
                <a:gd name="T25" fmla="*/ 1229 h 2100"/>
                <a:gd name="T26" fmla="*/ 691 w 1755"/>
                <a:gd name="T27" fmla="*/ 1298 h 2100"/>
                <a:gd name="T28" fmla="*/ 779 w 1755"/>
                <a:gd name="T29" fmla="*/ 1368 h 2100"/>
                <a:gd name="T30" fmla="*/ 818 w 1755"/>
                <a:gd name="T31" fmla="*/ 1462 h 2100"/>
                <a:gd name="T32" fmla="*/ 878 w 1755"/>
                <a:gd name="T33" fmla="*/ 1497 h 2100"/>
                <a:gd name="T34" fmla="*/ 938 w 1755"/>
                <a:gd name="T35" fmla="*/ 1462 h 2100"/>
                <a:gd name="T36" fmla="*/ 980 w 1755"/>
                <a:gd name="T37" fmla="*/ 1367 h 2100"/>
                <a:gd name="T38" fmla="*/ 1081 w 1755"/>
                <a:gd name="T39" fmla="*/ 1278 h 2100"/>
                <a:gd name="T40" fmla="*/ 1121 w 1755"/>
                <a:gd name="T41" fmla="*/ 1146 h 2100"/>
                <a:gd name="T42" fmla="*/ 1074 w 1755"/>
                <a:gd name="T43" fmla="*/ 1002 h 2100"/>
                <a:gd name="T44" fmla="*/ 955 w 1755"/>
                <a:gd name="T45" fmla="*/ 916 h 2100"/>
                <a:gd name="T46" fmla="*/ 833 w 1755"/>
                <a:gd name="T47" fmla="*/ 892 h 2100"/>
                <a:gd name="T48" fmla="*/ 778 w 1755"/>
                <a:gd name="T49" fmla="*/ 823 h 2100"/>
                <a:gd name="T50" fmla="*/ 798 w 1755"/>
                <a:gd name="T51" fmla="*/ 734 h 2100"/>
                <a:gd name="T52" fmla="*/ 878 w 1755"/>
                <a:gd name="T53" fmla="*/ 695 h 2100"/>
                <a:gd name="T54" fmla="*/ 954 w 1755"/>
                <a:gd name="T55" fmla="*/ 728 h 2100"/>
                <a:gd name="T56" fmla="*/ 1020 w 1755"/>
                <a:gd name="T57" fmla="*/ 748 h 2100"/>
                <a:gd name="T58" fmla="*/ 1071 w 1755"/>
                <a:gd name="T59" fmla="*/ 700 h 2100"/>
                <a:gd name="T60" fmla="*/ 1054 w 1755"/>
                <a:gd name="T61" fmla="*/ 633 h 2100"/>
                <a:gd name="T62" fmla="*/ 948 w 1755"/>
                <a:gd name="T63" fmla="*/ 567 h 2100"/>
                <a:gd name="T64" fmla="*/ 928 w 1755"/>
                <a:gd name="T65" fmla="*/ 469 h 2100"/>
                <a:gd name="T66" fmla="*/ 902 w 1755"/>
                <a:gd name="T67" fmla="*/ 0 h 2100"/>
                <a:gd name="T68" fmla="*/ 1186 w 1755"/>
                <a:gd name="T69" fmla="*/ 56 h 2100"/>
                <a:gd name="T70" fmla="*/ 1430 w 1755"/>
                <a:gd name="T71" fmla="*/ 195 h 2100"/>
                <a:gd name="T72" fmla="*/ 1616 w 1755"/>
                <a:gd name="T73" fmla="*/ 405 h 2100"/>
                <a:gd name="T74" fmla="*/ 1729 w 1755"/>
                <a:gd name="T75" fmla="*/ 665 h 2100"/>
                <a:gd name="T76" fmla="*/ 1752 w 1755"/>
                <a:gd name="T77" fmla="*/ 954 h 2100"/>
                <a:gd name="T78" fmla="*/ 1691 w 1755"/>
                <a:gd name="T79" fmla="*/ 1215 h 2100"/>
                <a:gd name="T80" fmla="*/ 1558 w 1755"/>
                <a:gd name="T81" fmla="*/ 1438 h 2100"/>
                <a:gd name="T82" fmla="*/ 1383 w 1755"/>
                <a:gd name="T83" fmla="*/ 1714 h 2100"/>
                <a:gd name="T84" fmla="*/ 1272 w 1755"/>
                <a:gd name="T85" fmla="*/ 2020 h 2100"/>
                <a:gd name="T86" fmla="*/ 445 w 1755"/>
                <a:gd name="T87" fmla="*/ 1915 h 2100"/>
                <a:gd name="T88" fmla="*/ 289 w 1755"/>
                <a:gd name="T89" fmla="*/ 1573 h 2100"/>
                <a:gd name="T90" fmla="*/ 110 w 1755"/>
                <a:gd name="T91" fmla="*/ 1307 h 2100"/>
                <a:gd name="T92" fmla="*/ 18 w 1755"/>
                <a:gd name="T93" fmla="*/ 1059 h 2100"/>
                <a:gd name="T94" fmla="*/ 6 w 1755"/>
                <a:gd name="T95" fmla="*/ 778 h 2100"/>
                <a:gd name="T96" fmla="*/ 87 w 1755"/>
                <a:gd name="T97" fmla="*/ 500 h 2100"/>
                <a:gd name="T98" fmla="*/ 250 w 1755"/>
                <a:gd name="T99" fmla="*/ 267 h 2100"/>
                <a:gd name="T100" fmla="*/ 477 w 1755"/>
                <a:gd name="T101" fmla="*/ 98 h 2100"/>
                <a:gd name="T102" fmla="*/ 752 w 1755"/>
                <a:gd name="T103" fmla="*/ 8 h 2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55" h="2100">
                  <a:moveTo>
                    <a:pt x="878" y="449"/>
                  </a:moveTo>
                  <a:lnTo>
                    <a:pt x="860" y="451"/>
                  </a:lnTo>
                  <a:lnTo>
                    <a:pt x="844" y="458"/>
                  </a:lnTo>
                  <a:lnTo>
                    <a:pt x="829" y="469"/>
                  </a:lnTo>
                  <a:lnTo>
                    <a:pt x="818" y="483"/>
                  </a:lnTo>
                  <a:lnTo>
                    <a:pt x="811" y="499"/>
                  </a:lnTo>
                  <a:lnTo>
                    <a:pt x="809" y="519"/>
                  </a:lnTo>
                  <a:lnTo>
                    <a:pt x="809" y="567"/>
                  </a:lnTo>
                  <a:lnTo>
                    <a:pt x="776" y="579"/>
                  </a:lnTo>
                  <a:lnTo>
                    <a:pt x="746" y="596"/>
                  </a:lnTo>
                  <a:lnTo>
                    <a:pt x="719" y="616"/>
                  </a:lnTo>
                  <a:lnTo>
                    <a:pt x="695" y="640"/>
                  </a:lnTo>
                  <a:lnTo>
                    <a:pt x="675" y="668"/>
                  </a:lnTo>
                  <a:lnTo>
                    <a:pt x="658" y="697"/>
                  </a:lnTo>
                  <a:lnTo>
                    <a:pt x="646" y="729"/>
                  </a:lnTo>
                  <a:lnTo>
                    <a:pt x="638" y="764"/>
                  </a:lnTo>
                  <a:lnTo>
                    <a:pt x="636" y="800"/>
                  </a:lnTo>
                  <a:lnTo>
                    <a:pt x="639" y="839"/>
                  </a:lnTo>
                  <a:lnTo>
                    <a:pt x="648" y="876"/>
                  </a:lnTo>
                  <a:lnTo>
                    <a:pt x="663" y="911"/>
                  </a:lnTo>
                  <a:lnTo>
                    <a:pt x="682" y="943"/>
                  </a:lnTo>
                  <a:lnTo>
                    <a:pt x="707" y="971"/>
                  </a:lnTo>
                  <a:lnTo>
                    <a:pt x="735" y="995"/>
                  </a:lnTo>
                  <a:lnTo>
                    <a:pt x="767" y="1016"/>
                  </a:lnTo>
                  <a:lnTo>
                    <a:pt x="802" y="1030"/>
                  </a:lnTo>
                  <a:lnTo>
                    <a:pt x="839" y="1039"/>
                  </a:lnTo>
                  <a:lnTo>
                    <a:pt x="877" y="1042"/>
                  </a:lnTo>
                  <a:lnTo>
                    <a:pt x="901" y="1045"/>
                  </a:lnTo>
                  <a:lnTo>
                    <a:pt x="923" y="1053"/>
                  </a:lnTo>
                  <a:lnTo>
                    <a:pt x="942" y="1065"/>
                  </a:lnTo>
                  <a:lnTo>
                    <a:pt x="958" y="1081"/>
                  </a:lnTo>
                  <a:lnTo>
                    <a:pt x="971" y="1101"/>
                  </a:lnTo>
                  <a:lnTo>
                    <a:pt x="979" y="1122"/>
                  </a:lnTo>
                  <a:lnTo>
                    <a:pt x="982" y="1147"/>
                  </a:lnTo>
                  <a:lnTo>
                    <a:pt x="979" y="1171"/>
                  </a:lnTo>
                  <a:lnTo>
                    <a:pt x="971" y="1192"/>
                  </a:lnTo>
                  <a:lnTo>
                    <a:pt x="958" y="1212"/>
                  </a:lnTo>
                  <a:lnTo>
                    <a:pt x="942" y="1228"/>
                  </a:lnTo>
                  <a:lnTo>
                    <a:pt x="923" y="1240"/>
                  </a:lnTo>
                  <a:lnTo>
                    <a:pt x="901" y="1248"/>
                  </a:lnTo>
                  <a:lnTo>
                    <a:pt x="877" y="1251"/>
                  </a:lnTo>
                  <a:lnTo>
                    <a:pt x="856" y="1249"/>
                  </a:lnTo>
                  <a:lnTo>
                    <a:pt x="836" y="1242"/>
                  </a:lnTo>
                  <a:lnTo>
                    <a:pt x="818" y="1232"/>
                  </a:lnTo>
                  <a:lnTo>
                    <a:pt x="802" y="1218"/>
                  </a:lnTo>
                  <a:lnTo>
                    <a:pt x="787" y="1206"/>
                  </a:lnTo>
                  <a:lnTo>
                    <a:pt x="771" y="1198"/>
                  </a:lnTo>
                  <a:lnTo>
                    <a:pt x="754" y="1196"/>
                  </a:lnTo>
                  <a:lnTo>
                    <a:pt x="736" y="1197"/>
                  </a:lnTo>
                  <a:lnTo>
                    <a:pt x="720" y="1204"/>
                  </a:lnTo>
                  <a:lnTo>
                    <a:pt x="704" y="1215"/>
                  </a:lnTo>
                  <a:lnTo>
                    <a:pt x="693" y="1229"/>
                  </a:lnTo>
                  <a:lnTo>
                    <a:pt x="686" y="1246"/>
                  </a:lnTo>
                  <a:lnTo>
                    <a:pt x="683" y="1263"/>
                  </a:lnTo>
                  <a:lnTo>
                    <a:pt x="685" y="1280"/>
                  </a:lnTo>
                  <a:lnTo>
                    <a:pt x="691" y="1298"/>
                  </a:lnTo>
                  <a:lnTo>
                    <a:pt x="701" y="1312"/>
                  </a:lnTo>
                  <a:lnTo>
                    <a:pt x="725" y="1335"/>
                  </a:lnTo>
                  <a:lnTo>
                    <a:pt x="752" y="1352"/>
                  </a:lnTo>
                  <a:lnTo>
                    <a:pt x="779" y="1368"/>
                  </a:lnTo>
                  <a:lnTo>
                    <a:pt x="809" y="1379"/>
                  </a:lnTo>
                  <a:lnTo>
                    <a:pt x="809" y="1427"/>
                  </a:lnTo>
                  <a:lnTo>
                    <a:pt x="811" y="1446"/>
                  </a:lnTo>
                  <a:lnTo>
                    <a:pt x="818" y="1462"/>
                  </a:lnTo>
                  <a:lnTo>
                    <a:pt x="829" y="1477"/>
                  </a:lnTo>
                  <a:lnTo>
                    <a:pt x="844" y="1488"/>
                  </a:lnTo>
                  <a:lnTo>
                    <a:pt x="860" y="1494"/>
                  </a:lnTo>
                  <a:lnTo>
                    <a:pt x="878" y="1497"/>
                  </a:lnTo>
                  <a:lnTo>
                    <a:pt x="897" y="1494"/>
                  </a:lnTo>
                  <a:lnTo>
                    <a:pt x="913" y="1488"/>
                  </a:lnTo>
                  <a:lnTo>
                    <a:pt x="928" y="1477"/>
                  </a:lnTo>
                  <a:lnTo>
                    <a:pt x="938" y="1462"/>
                  </a:lnTo>
                  <a:lnTo>
                    <a:pt x="945" y="1446"/>
                  </a:lnTo>
                  <a:lnTo>
                    <a:pt x="948" y="1427"/>
                  </a:lnTo>
                  <a:lnTo>
                    <a:pt x="948" y="1379"/>
                  </a:lnTo>
                  <a:lnTo>
                    <a:pt x="980" y="1367"/>
                  </a:lnTo>
                  <a:lnTo>
                    <a:pt x="1009" y="1350"/>
                  </a:lnTo>
                  <a:lnTo>
                    <a:pt x="1037" y="1330"/>
                  </a:lnTo>
                  <a:lnTo>
                    <a:pt x="1061" y="1305"/>
                  </a:lnTo>
                  <a:lnTo>
                    <a:pt x="1081" y="1278"/>
                  </a:lnTo>
                  <a:lnTo>
                    <a:pt x="1097" y="1249"/>
                  </a:lnTo>
                  <a:lnTo>
                    <a:pt x="1111" y="1216"/>
                  </a:lnTo>
                  <a:lnTo>
                    <a:pt x="1118" y="1182"/>
                  </a:lnTo>
                  <a:lnTo>
                    <a:pt x="1121" y="1146"/>
                  </a:lnTo>
                  <a:lnTo>
                    <a:pt x="1118" y="1107"/>
                  </a:lnTo>
                  <a:lnTo>
                    <a:pt x="1109" y="1069"/>
                  </a:lnTo>
                  <a:lnTo>
                    <a:pt x="1094" y="1034"/>
                  </a:lnTo>
                  <a:lnTo>
                    <a:pt x="1074" y="1002"/>
                  </a:lnTo>
                  <a:lnTo>
                    <a:pt x="1050" y="975"/>
                  </a:lnTo>
                  <a:lnTo>
                    <a:pt x="1022" y="950"/>
                  </a:lnTo>
                  <a:lnTo>
                    <a:pt x="990" y="930"/>
                  </a:lnTo>
                  <a:lnTo>
                    <a:pt x="955" y="916"/>
                  </a:lnTo>
                  <a:lnTo>
                    <a:pt x="918" y="907"/>
                  </a:lnTo>
                  <a:lnTo>
                    <a:pt x="878" y="903"/>
                  </a:lnTo>
                  <a:lnTo>
                    <a:pt x="855" y="901"/>
                  </a:lnTo>
                  <a:lnTo>
                    <a:pt x="833" y="892"/>
                  </a:lnTo>
                  <a:lnTo>
                    <a:pt x="814" y="880"/>
                  </a:lnTo>
                  <a:lnTo>
                    <a:pt x="798" y="864"/>
                  </a:lnTo>
                  <a:lnTo>
                    <a:pt x="785" y="844"/>
                  </a:lnTo>
                  <a:lnTo>
                    <a:pt x="778" y="823"/>
                  </a:lnTo>
                  <a:lnTo>
                    <a:pt x="775" y="799"/>
                  </a:lnTo>
                  <a:lnTo>
                    <a:pt x="778" y="775"/>
                  </a:lnTo>
                  <a:lnTo>
                    <a:pt x="785" y="753"/>
                  </a:lnTo>
                  <a:lnTo>
                    <a:pt x="798" y="734"/>
                  </a:lnTo>
                  <a:lnTo>
                    <a:pt x="814" y="718"/>
                  </a:lnTo>
                  <a:lnTo>
                    <a:pt x="833" y="706"/>
                  </a:lnTo>
                  <a:lnTo>
                    <a:pt x="855" y="697"/>
                  </a:lnTo>
                  <a:lnTo>
                    <a:pt x="878" y="695"/>
                  </a:lnTo>
                  <a:lnTo>
                    <a:pt x="900" y="697"/>
                  </a:lnTo>
                  <a:lnTo>
                    <a:pt x="920" y="703"/>
                  </a:lnTo>
                  <a:lnTo>
                    <a:pt x="939" y="714"/>
                  </a:lnTo>
                  <a:lnTo>
                    <a:pt x="954" y="728"/>
                  </a:lnTo>
                  <a:lnTo>
                    <a:pt x="968" y="739"/>
                  </a:lnTo>
                  <a:lnTo>
                    <a:pt x="985" y="747"/>
                  </a:lnTo>
                  <a:lnTo>
                    <a:pt x="1002" y="750"/>
                  </a:lnTo>
                  <a:lnTo>
                    <a:pt x="1020" y="748"/>
                  </a:lnTo>
                  <a:lnTo>
                    <a:pt x="1037" y="741"/>
                  </a:lnTo>
                  <a:lnTo>
                    <a:pt x="1052" y="730"/>
                  </a:lnTo>
                  <a:lnTo>
                    <a:pt x="1064" y="716"/>
                  </a:lnTo>
                  <a:lnTo>
                    <a:pt x="1071" y="700"/>
                  </a:lnTo>
                  <a:lnTo>
                    <a:pt x="1074" y="683"/>
                  </a:lnTo>
                  <a:lnTo>
                    <a:pt x="1072" y="664"/>
                  </a:lnTo>
                  <a:lnTo>
                    <a:pt x="1066" y="648"/>
                  </a:lnTo>
                  <a:lnTo>
                    <a:pt x="1054" y="633"/>
                  </a:lnTo>
                  <a:lnTo>
                    <a:pt x="1031" y="611"/>
                  </a:lnTo>
                  <a:lnTo>
                    <a:pt x="1005" y="593"/>
                  </a:lnTo>
                  <a:lnTo>
                    <a:pt x="978" y="578"/>
                  </a:lnTo>
                  <a:lnTo>
                    <a:pt x="948" y="567"/>
                  </a:lnTo>
                  <a:lnTo>
                    <a:pt x="948" y="519"/>
                  </a:lnTo>
                  <a:lnTo>
                    <a:pt x="945" y="499"/>
                  </a:lnTo>
                  <a:lnTo>
                    <a:pt x="938" y="483"/>
                  </a:lnTo>
                  <a:lnTo>
                    <a:pt x="928" y="469"/>
                  </a:lnTo>
                  <a:lnTo>
                    <a:pt x="913" y="458"/>
                  </a:lnTo>
                  <a:lnTo>
                    <a:pt x="897" y="451"/>
                  </a:lnTo>
                  <a:lnTo>
                    <a:pt x="878" y="449"/>
                  </a:lnTo>
                  <a:close/>
                  <a:moveTo>
                    <a:pt x="902" y="0"/>
                  </a:moveTo>
                  <a:lnTo>
                    <a:pt x="976" y="5"/>
                  </a:lnTo>
                  <a:lnTo>
                    <a:pt x="1048" y="16"/>
                  </a:lnTo>
                  <a:lnTo>
                    <a:pt x="1119" y="33"/>
                  </a:lnTo>
                  <a:lnTo>
                    <a:pt x="1186" y="56"/>
                  </a:lnTo>
                  <a:lnTo>
                    <a:pt x="1252" y="83"/>
                  </a:lnTo>
                  <a:lnTo>
                    <a:pt x="1314" y="116"/>
                  </a:lnTo>
                  <a:lnTo>
                    <a:pt x="1375" y="153"/>
                  </a:lnTo>
                  <a:lnTo>
                    <a:pt x="1430" y="195"/>
                  </a:lnTo>
                  <a:lnTo>
                    <a:pt x="1483" y="242"/>
                  </a:lnTo>
                  <a:lnTo>
                    <a:pt x="1531" y="293"/>
                  </a:lnTo>
                  <a:lnTo>
                    <a:pt x="1576" y="346"/>
                  </a:lnTo>
                  <a:lnTo>
                    <a:pt x="1616" y="405"/>
                  </a:lnTo>
                  <a:lnTo>
                    <a:pt x="1652" y="465"/>
                  </a:lnTo>
                  <a:lnTo>
                    <a:pt x="1683" y="529"/>
                  </a:lnTo>
                  <a:lnTo>
                    <a:pt x="1708" y="596"/>
                  </a:lnTo>
                  <a:lnTo>
                    <a:pt x="1729" y="665"/>
                  </a:lnTo>
                  <a:lnTo>
                    <a:pt x="1744" y="736"/>
                  </a:lnTo>
                  <a:lnTo>
                    <a:pt x="1752" y="810"/>
                  </a:lnTo>
                  <a:lnTo>
                    <a:pt x="1755" y="885"/>
                  </a:lnTo>
                  <a:lnTo>
                    <a:pt x="1752" y="954"/>
                  </a:lnTo>
                  <a:lnTo>
                    <a:pt x="1744" y="1022"/>
                  </a:lnTo>
                  <a:lnTo>
                    <a:pt x="1732" y="1088"/>
                  </a:lnTo>
                  <a:lnTo>
                    <a:pt x="1714" y="1152"/>
                  </a:lnTo>
                  <a:lnTo>
                    <a:pt x="1691" y="1215"/>
                  </a:lnTo>
                  <a:lnTo>
                    <a:pt x="1663" y="1274"/>
                  </a:lnTo>
                  <a:lnTo>
                    <a:pt x="1632" y="1332"/>
                  </a:lnTo>
                  <a:lnTo>
                    <a:pt x="1597" y="1386"/>
                  </a:lnTo>
                  <a:lnTo>
                    <a:pt x="1558" y="1438"/>
                  </a:lnTo>
                  <a:lnTo>
                    <a:pt x="1508" y="1503"/>
                  </a:lnTo>
                  <a:lnTo>
                    <a:pt x="1462" y="1571"/>
                  </a:lnTo>
                  <a:lnTo>
                    <a:pt x="1421" y="1642"/>
                  </a:lnTo>
                  <a:lnTo>
                    <a:pt x="1383" y="1714"/>
                  </a:lnTo>
                  <a:lnTo>
                    <a:pt x="1349" y="1788"/>
                  </a:lnTo>
                  <a:lnTo>
                    <a:pt x="1320" y="1864"/>
                  </a:lnTo>
                  <a:lnTo>
                    <a:pt x="1294" y="1941"/>
                  </a:lnTo>
                  <a:lnTo>
                    <a:pt x="1272" y="2020"/>
                  </a:lnTo>
                  <a:lnTo>
                    <a:pt x="1256" y="2100"/>
                  </a:lnTo>
                  <a:lnTo>
                    <a:pt x="492" y="2097"/>
                  </a:lnTo>
                  <a:lnTo>
                    <a:pt x="471" y="2005"/>
                  </a:lnTo>
                  <a:lnTo>
                    <a:pt x="445" y="1915"/>
                  </a:lnTo>
                  <a:lnTo>
                    <a:pt x="414" y="1827"/>
                  </a:lnTo>
                  <a:lnTo>
                    <a:pt x="377" y="1739"/>
                  </a:lnTo>
                  <a:lnTo>
                    <a:pt x="335" y="1655"/>
                  </a:lnTo>
                  <a:lnTo>
                    <a:pt x="289" y="1573"/>
                  </a:lnTo>
                  <a:lnTo>
                    <a:pt x="238" y="1493"/>
                  </a:lnTo>
                  <a:lnTo>
                    <a:pt x="182" y="1416"/>
                  </a:lnTo>
                  <a:lnTo>
                    <a:pt x="144" y="1363"/>
                  </a:lnTo>
                  <a:lnTo>
                    <a:pt x="110" y="1307"/>
                  </a:lnTo>
                  <a:lnTo>
                    <a:pt x="80" y="1249"/>
                  </a:lnTo>
                  <a:lnTo>
                    <a:pt x="55" y="1187"/>
                  </a:lnTo>
                  <a:lnTo>
                    <a:pt x="34" y="1124"/>
                  </a:lnTo>
                  <a:lnTo>
                    <a:pt x="18" y="1059"/>
                  </a:lnTo>
                  <a:lnTo>
                    <a:pt x="8" y="992"/>
                  </a:lnTo>
                  <a:lnTo>
                    <a:pt x="1" y="923"/>
                  </a:lnTo>
                  <a:lnTo>
                    <a:pt x="0" y="853"/>
                  </a:lnTo>
                  <a:lnTo>
                    <a:pt x="6" y="778"/>
                  </a:lnTo>
                  <a:lnTo>
                    <a:pt x="18" y="706"/>
                  </a:lnTo>
                  <a:lnTo>
                    <a:pt x="35" y="635"/>
                  </a:lnTo>
                  <a:lnTo>
                    <a:pt x="59" y="566"/>
                  </a:lnTo>
                  <a:lnTo>
                    <a:pt x="87" y="500"/>
                  </a:lnTo>
                  <a:lnTo>
                    <a:pt x="121" y="437"/>
                  </a:lnTo>
                  <a:lnTo>
                    <a:pt x="159" y="377"/>
                  </a:lnTo>
                  <a:lnTo>
                    <a:pt x="203" y="321"/>
                  </a:lnTo>
                  <a:lnTo>
                    <a:pt x="250" y="267"/>
                  </a:lnTo>
                  <a:lnTo>
                    <a:pt x="301" y="218"/>
                  </a:lnTo>
                  <a:lnTo>
                    <a:pt x="357" y="174"/>
                  </a:lnTo>
                  <a:lnTo>
                    <a:pt x="416" y="134"/>
                  </a:lnTo>
                  <a:lnTo>
                    <a:pt x="477" y="98"/>
                  </a:lnTo>
                  <a:lnTo>
                    <a:pt x="543" y="67"/>
                  </a:lnTo>
                  <a:lnTo>
                    <a:pt x="610" y="42"/>
                  </a:lnTo>
                  <a:lnTo>
                    <a:pt x="680" y="23"/>
                  </a:lnTo>
                  <a:lnTo>
                    <a:pt x="752" y="8"/>
                  </a:lnTo>
                  <a:lnTo>
                    <a:pt x="826" y="1"/>
                  </a:lnTo>
                  <a:lnTo>
                    <a:pt x="90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0" name="TextBox 9">
            <a:extLst>
              <a:ext uri="{FF2B5EF4-FFF2-40B4-BE49-F238E27FC236}">
                <a16:creationId xmlns:a16="http://schemas.microsoft.com/office/drawing/2014/main" id="{6E1E9796-5EEE-0340-7FCC-5CD34CFD0677}"/>
              </a:ext>
            </a:extLst>
          </p:cNvPr>
          <p:cNvSpPr txBox="1"/>
          <p:nvPr/>
        </p:nvSpPr>
        <p:spPr>
          <a:xfrm>
            <a:off x="7742146" y="302607"/>
            <a:ext cx="1948499" cy="2375009"/>
          </a:xfrm>
          <a:prstGeom prst="rect">
            <a:avLst/>
          </a:prstGeom>
          <a:gradFill>
            <a:gsLst>
              <a:gs pos="0">
                <a:schemeClr val="bg1"/>
              </a:gs>
              <a:gs pos="50000">
                <a:srgbClr val="F0F4F8"/>
              </a:gs>
              <a:gs pos="100000">
                <a:schemeClr val="bg1"/>
              </a:gs>
            </a:gsLst>
          </a:gradFill>
          <a:effectLst>
            <a:outerShdw blurRad="57150" dist="19050" dir="5400000" algn="ctr" rotWithShape="0">
              <a:srgbClr val="000000">
                <a:alpha val="63000"/>
              </a:srgbClr>
            </a:outerShdw>
            <a:softEdge rad="50800"/>
          </a:effectLst>
        </p:spPr>
        <p:style>
          <a:lnRef idx="0">
            <a:schemeClr val="accent5"/>
          </a:lnRef>
          <a:fillRef idx="3">
            <a:schemeClr val="accent5"/>
          </a:fillRef>
          <a:effectRef idx="3">
            <a:schemeClr val="accent5"/>
          </a:effectRef>
          <a:fontRef idx="minor">
            <a:schemeClr val="lt1"/>
          </a:fontRef>
        </p:style>
        <p:txBody>
          <a:bodyPr wrap="square" rtlCol="0">
            <a:spAutoFit/>
          </a:bodyPr>
          <a:lstStyle/>
          <a:p>
            <a:pPr>
              <a:spcAft>
                <a:spcPts val="400"/>
              </a:spcAft>
            </a:pPr>
            <a:r>
              <a:rPr lang="en-US" sz="1200" b="1" dirty="0">
                <a:solidFill>
                  <a:schemeClr val="tx1"/>
                </a:solidFill>
                <a:latin typeface="Aptos" panose="020B0004020202020204" pitchFamily="34" charset="0"/>
              </a:rPr>
              <a:t>Market Growth Potential:</a:t>
            </a:r>
            <a:endParaRPr lang="en-US" sz="1200" dirty="0">
              <a:solidFill>
                <a:schemeClr val="tx1"/>
              </a:solidFill>
              <a:latin typeface="Aptos" panose="020B0004020202020204" pitchFamily="34" charset="0"/>
            </a:endParaRPr>
          </a:p>
          <a:p>
            <a:pPr algn="just"/>
            <a:r>
              <a:rPr lang="en-US" sz="950" dirty="0">
                <a:solidFill>
                  <a:schemeClr val="tx1"/>
                </a:solidFill>
                <a:latin typeface="Aptos" panose="020B0004020202020204" pitchFamily="34" charset="0"/>
              </a:rPr>
              <a:t>The global IAQ market is projected to grow substantially, driven by an increasing recognition of the health benefits of clean air, advancements in technology, and the integration of smart home and building management systems. As public consciousness rises and technology becomes more accessible, the demand for IAQ solutions is anticipated to surge, offering specific significant investment opportunities.</a:t>
            </a:r>
          </a:p>
        </p:txBody>
      </p:sp>
      <p:sp>
        <p:nvSpPr>
          <p:cNvPr id="11" name="TextBox 10">
            <a:extLst>
              <a:ext uri="{FF2B5EF4-FFF2-40B4-BE49-F238E27FC236}">
                <a16:creationId xmlns:a16="http://schemas.microsoft.com/office/drawing/2014/main" id="{23414F13-B97C-A316-C063-E0AE7A97AFAB}"/>
              </a:ext>
            </a:extLst>
          </p:cNvPr>
          <p:cNvSpPr txBox="1"/>
          <p:nvPr/>
        </p:nvSpPr>
        <p:spPr>
          <a:xfrm>
            <a:off x="7757800" y="3341680"/>
            <a:ext cx="1936695" cy="2428870"/>
          </a:xfrm>
          <a:prstGeom prst="rect">
            <a:avLst/>
          </a:prstGeom>
          <a:gradFill>
            <a:gsLst>
              <a:gs pos="0">
                <a:schemeClr val="bg1"/>
              </a:gs>
              <a:gs pos="50000">
                <a:srgbClr val="F0F4F8"/>
              </a:gs>
              <a:gs pos="100000">
                <a:schemeClr val="bg1"/>
              </a:gs>
            </a:gsLst>
          </a:gradFill>
          <a:effectLst>
            <a:outerShdw blurRad="57150" dist="19050" dir="5400000" algn="ctr" rotWithShape="0">
              <a:srgbClr val="000000">
                <a:alpha val="63000"/>
              </a:srgbClr>
            </a:outerShdw>
            <a:softEdge rad="50800"/>
          </a:effectLst>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spcAft>
                <a:spcPts val="400"/>
              </a:spcAft>
              <a:defRPr sz="1200" b="1">
                <a:solidFill>
                  <a:schemeClr val="tx1"/>
                </a:solidFill>
                <a:latin typeface="Aptos" panose="020B00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Investment Opportunity:</a:t>
            </a:r>
          </a:p>
          <a:p>
            <a:r>
              <a:rPr lang="en-US" sz="1050" b="0" dirty="0"/>
              <a:t>Indoor air quality market is not just about enhancing health and comfort—it's also a rapidly evolving industry ripe with opportunities for innovation, growth, and investment. This intersection of technology, health, and business presents a compelling proposition for stakeholders looking to make a meaningful impact while achieving substantial returns</a:t>
            </a:r>
            <a:r>
              <a:rPr lang="en-US" sz="1050" dirty="0"/>
              <a:t>.</a:t>
            </a:r>
          </a:p>
        </p:txBody>
      </p:sp>
      <p:sp>
        <p:nvSpPr>
          <p:cNvPr id="25" name="Rectangle 24">
            <a:extLst>
              <a:ext uri="{FF2B5EF4-FFF2-40B4-BE49-F238E27FC236}">
                <a16:creationId xmlns:a16="http://schemas.microsoft.com/office/drawing/2014/main" id="{C5B6F2E8-0F98-E3FD-197E-A7B6BBAE6FB9}"/>
              </a:ext>
            </a:extLst>
          </p:cNvPr>
          <p:cNvSpPr/>
          <p:nvPr/>
        </p:nvSpPr>
        <p:spPr>
          <a:xfrm>
            <a:off x="3223644" y="1985857"/>
            <a:ext cx="805431" cy="182880"/>
          </a:xfrm>
          <a:prstGeom prst="rect">
            <a:avLst/>
          </a:prstGeom>
          <a:solidFill>
            <a:srgbClr val="D7D7D7"/>
          </a:solidFill>
          <a:ln>
            <a:noFill/>
          </a:ln>
          <a:effectLst/>
          <a:scene3d>
            <a:camera prst="orthographicFront">
              <a:rot lat="0" lon="0" rev="0"/>
            </a:camera>
            <a:lightRig rig="brightRoom" dir="t">
              <a:rot lat="0" lon="0" rev="600000"/>
            </a:lightRig>
          </a:scene3d>
          <a:sp3d prstMaterial="metal">
            <a:bevelT w="12700" h="50800" prst="angle"/>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2A8E42AD-56B9-F1BA-3420-054E59D8E0F9}"/>
              </a:ext>
            </a:extLst>
          </p:cNvPr>
          <p:cNvSpPr/>
          <p:nvPr/>
        </p:nvSpPr>
        <p:spPr>
          <a:xfrm>
            <a:off x="4016720" y="1894147"/>
            <a:ext cx="529544" cy="364292"/>
          </a:xfrm>
          <a:prstGeom prst="rightArrow">
            <a:avLst/>
          </a:prstGeom>
          <a:solidFill>
            <a:srgbClr val="D7D7D7"/>
          </a:solidFill>
          <a:ln>
            <a:noFill/>
          </a:ln>
          <a:effectLst/>
          <a:scene3d>
            <a:camera prst="orthographicFront">
              <a:rot lat="0" lon="0" rev="0"/>
            </a:camera>
            <a:lightRig rig="brightRoom" dir="t">
              <a:rot lat="0" lon="0" rev="600000"/>
            </a:lightRig>
          </a:scene3d>
          <a:sp3d prstMaterial="metal">
            <a:bevelT w="12700" h="50800" prst="angle"/>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F4CB3AF6-F885-43E6-7648-72AE846F28C9}"/>
              </a:ext>
            </a:extLst>
          </p:cNvPr>
          <p:cNvSpPr/>
          <p:nvPr/>
        </p:nvSpPr>
        <p:spPr>
          <a:xfrm>
            <a:off x="4013196" y="3468224"/>
            <a:ext cx="529544" cy="364292"/>
          </a:xfrm>
          <a:prstGeom prst="rightArrow">
            <a:avLst/>
          </a:prstGeom>
          <a:solidFill>
            <a:srgbClr val="D7D7D7"/>
          </a:solidFill>
          <a:ln>
            <a:noFill/>
          </a:ln>
          <a:effectLst/>
          <a:scene3d>
            <a:camera prst="orthographicFront">
              <a:rot lat="0" lon="0" rev="0"/>
            </a:camera>
            <a:lightRig rig="brightRoom" dir="t">
              <a:rot lat="0" lon="0" rev="600000"/>
            </a:lightRig>
          </a:scene3d>
          <a:sp3d prstMaterial="metal">
            <a:bevelT w="12700" h="50800" prst="angle"/>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99" name="Rectangle: Rounded Corners 98">
            <a:extLst>
              <a:ext uri="{FF2B5EF4-FFF2-40B4-BE49-F238E27FC236}">
                <a16:creationId xmlns:a16="http://schemas.microsoft.com/office/drawing/2014/main" id="{ED79AAD3-9DD9-6110-4C00-607D90F04445}"/>
              </a:ext>
            </a:extLst>
          </p:cNvPr>
          <p:cNvSpPr/>
          <p:nvPr/>
        </p:nvSpPr>
        <p:spPr>
          <a:xfrm>
            <a:off x="209550" y="1607303"/>
            <a:ext cx="3598534" cy="1217034"/>
          </a:xfrm>
          <a:prstGeom prst="roundRect">
            <a:avLst/>
          </a:prstGeom>
          <a:solidFill>
            <a:srgbClr val="D8D8D8"/>
          </a:solidFill>
          <a:ln>
            <a:noFill/>
          </a:ln>
          <a:effectLst>
            <a:softEdge rad="31750"/>
          </a:effectLst>
          <a:scene3d>
            <a:camera prst="orthographicFront">
              <a:rot lat="0" lon="0" rev="0"/>
            </a:camera>
            <a:lightRig rig="glow" dir="t">
              <a:rot lat="0" lon="0" rev="14100000"/>
            </a:lightRig>
          </a:scene3d>
          <a:sp3d prstMaterial="softEdge">
            <a:bevelT w="127000" prst="artDeco"/>
          </a:sp3d>
        </p:spPr>
        <p:style>
          <a:lnRef idx="2">
            <a:schemeClr val="dk1"/>
          </a:lnRef>
          <a:fillRef idx="1">
            <a:schemeClr val="lt1"/>
          </a:fillRef>
          <a:effectRef idx="0">
            <a:schemeClr val="dk1"/>
          </a:effectRef>
          <a:fontRef idx="minor">
            <a:schemeClr val="dk1"/>
          </a:fontRef>
        </p:style>
        <p:txBody>
          <a:bodyPr rtlCol="0" anchor="ctr"/>
          <a:lstStyle/>
          <a:p>
            <a:pPr algn="ctr"/>
            <a:endParaRPr lang="en-US">
              <a:noFill/>
            </a:endParaRPr>
          </a:p>
        </p:txBody>
      </p:sp>
      <p:pic>
        <p:nvPicPr>
          <p:cNvPr id="6" name="Picture 5">
            <a:extLst>
              <a:ext uri="{FF2B5EF4-FFF2-40B4-BE49-F238E27FC236}">
                <a16:creationId xmlns:a16="http://schemas.microsoft.com/office/drawing/2014/main" id="{603C91E3-B2BF-D210-2CEA-98F0A1A12F1F}"/>
              </a:ext>
            </a:extLst>
          </p:cNvPr>
          <p:cNvPicPr>
            <a:picLocks noChangeAspect="1"/>
          </p:cNvPicPr>
          <p:nvPr/>
        </p:nvPicPr>
        <p:blipFill>
          <a:blip r:embed="rId4"/>
          <a:stretch>
            <a:fillRect/>
          </a:stretch>
        </p:blipFill>
        <p:spPr>
          <a:xfrm>
            <a:off x="1294518" y="1701367"/>
            <a:ext cx="1371600" cy="1046336"/>
          </a:xfrm>
          <a:prstGeom prst="rect">
            <a:avLst/>
          </a:prstGeom>
        </p:spPr>
      </p:pic>
      <p:sp>
        <p:nvSpPr>
          <p:cNvPr id="21" name="Arrow: Right 20">
            <a:extLst>
              <a:ext uri="{FF2B5EF4-FFF2-40B4-BE49-F238E27FC236}">
                <a16:creationId xmlns:a16="http://schemas.microsoft.com/office/drawing/2014/main" id="{AD073FE2-ABC5-183E-7A5F-D11EA0FD8141}"/>
              </a:ext>
            </a:extLst>
          </p:cNvPr>
          <p:cNvSpPr/>
          <p:nvPr/>
        </p:nvSpPr>
        <p:spPr>
          <a:xfrm>
            <a:off x="4029074" y="216575"/>
            <a:ext cx="500969" cy="364292"/>
          </a:xfrm>
          <a:prstGeom prst="rightArrow">
            <a:avLst/>
          </a:prstGeom>
          <a:solidFill>
            <a:srgbClr val="D7D7D7"/>
          </a:solidFill>
          <a:ln>
            <a:noFill/>
          </a:ln>
          <a:effectLst/>
          <a:scene3d>
            <a:camera prst="orthographicFront">
              <a:rot lat="0" lon="0" rev="0"/>
            </a:camera>
            <a:lightRig rig="brightRoom" dir="t">
              <a:rot lat="0" lon="0" rev="600000"/>
            </a:lightRig>
          </a:scene3d>
          <a:sp3d prstMaterial="metal">
            <a:bevelT w="12700" h="50800" prst="angle"/>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4" name="Arrow: Right 23">
            <a:extLst>
              <a:ext uri="{FF2B5EF4-FFF2-40B4-BE49-F238E27FC236}">
                <a16:creationId xmlns:a16="http://schemas.microsoft.com/office/drawing/2014/main" id="{BDA894BC-B3AC-D05D-DB39-BF89A4CB6B45}"/>
              </a:ext>
            </a:extLst>
          </p:cNvPr>
          <p:cNvSpPr/>
          <p:nvPr/>
        </p:nvSpPr>
        <p:spPr>
          <a:xfrm>
            <a:off x="4010025" y="5455325"/>
            <a:ext cx="529544" cy="364292"/>
          </a:xfrm>
          <a:prstGeom prst="rightArrow">
            <a:avLst/>
          </a:prstGeom>
          <a:solidFill>
            <a:srgbClr val="D7D7D7"/>
          </a:solidFill>
          <a:ln>
            <a:noFill/>
          </a:ln>
          <a:effectLst/>
          <a:scene3d>
            <a:camera prst="orthographicFront">
              <a:rot lat="0" lon="0" rev="0"/>
            </a:camera>
            <a:lightRig rig="brightRoom" dir="t">
              <a:rot lat="0" lon="0" rev="600000"/>
            </a:lightRig>
          </a:scene3d>
          <a:sp3d prstMaterial="metal">
            <a:bevelT w="12700" h="50800" prst="angle"/>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ACFDD7-4101-5E5E-6D6A-C1E6A20A435A}"/>
              </a:ext>
            </a:extLst>
          </p:cNvPr>
          <p:cNvSpPr/>
          <p:nvPr/>
        </p:nvSpPr>
        <p:spPr>
          <a:xfrm>
            <a:off x="4008086" y="317614"/>
            <a:ext cx="91440" cy="5394960"/>
          </a:xfrm>
          <a:prstGeom prst="rect">
            <a:avLst/>
          </a:prstGeom>
          <a:solidFill>
            <a:srgbClr val="D5D5D5"/>
          </a:solidFill>
          <a:ln w="12700" cap="rnd">
            <a:solidFill>
              <a:schemeClr val="bg1">
                <a:lumMod val="8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4231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500"/>
                                        <p:tgtEl>
                                          <p:spTgt spid="12"/>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144"/>
                                        </p:tgtEl>
                                        <p:attrNameLst>
                                          <p:attrName>style.visibility</p:attrName>
                                        </p:attrNameLst>
                                      </p:cBhvr>
                                      <p:to>
                                        <p:strVal val="visible"/>
                                      </p:to>
                                    </p:set>
                                    <p:anim calcmode="lin" valueType="num">
                                      <p:cBhvr>
                                        <p:cTn id="33" dur="500" fill="hold"/>
                                        <p:tgtEl>
                                          <p:spTgt spid="144"/>
                                        </p:tgtEl>
                                        <p:attrNameLst>
                                          <p:attrName>ppt_w</p:attrName>
                                        </p:attrNameLst>
                                      </p:cBhvr>
                                      <p:tavLst>
                                        <p:tav tm="0">
                                          <p:val>
                                            <p:fltVal val="0"/>
                                          </p:val>
                                        </p:tav>
                                        <p:tav tm="100000">
                                          <p:val>
                                            <p:strVal val="#ppt_w"/>
                                          </p:val>
                                        </p:tav>
                                      </p:tavLst>
                                    </p:anim>
                                    <p:anim calcmode="lin" valueType="num">
                                      <p:cBhvr>
                                        <p:cTn id="34" dur="500" fill="hold"/>
                                        <p:tgtEl>
                                          <p:spTgt spid="144"/>
                                        </p:tgtEl>
                                        <p:attrNameLst>
                                          <p:attrName>ppt_h</p:attrName>
                                        </p:attrNameLst>
                                      </p:cBhvr>
                                      <p:tavLst>
                                        <p:tav tm="0">
                                          <p:val>
                                            <p:fltVal val="0"/>
                                          </p:val>
                                        </p:tav>
                                        <p:tav tm="100000">
                                          <p:val>
                                            <p:strVal val="#ppt_h"/>
                                          </p:val>
                                        </p:tav>
                                      </p:tavLst>
                                    </p:anim>
                                    <p:animEffect transition="in" filter="fade">
                                      <p:cBhvr>
                                        <p:cTn id="35" dur="500"/>
                                        <p:tgtEl>
                                          <p:spTgt spid="144"/>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119"/>
                                        </p:tgtEl>
                                        <p:attrNameLst>
                                          <p:attrName>style.visibility</p:attrName>
                                        </p:attrNameLst>
                                      </p:cBhvr>
                                      <p:to>
                                        <p:strVal val="visible"/>
                                      </p:to>
                                    </p:set>
                                    <p:animEffect transition="in" filter="wipe(left)">
                                      <p:cBhvr>
                                        <p:cTn id="39" dur="500"/>
                                        <p:tgtEl>
                                          <p:spTgt spid="119"/>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wipe(up)">
                                      <p:cBhvr>
                                        <p:cTn id="43" dur="500"/>
                                        <p:tgtEl>
                                          <p:spTgt spid="118"/>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116"/>
                                        </p:tgtEl>
                                        <p:attrNameLst>
                                          <p:attrName>style.visibility</p:attrName>
                                        </p:attrNameLst>
                                      </p:cBhvr>
                                      <p:to>
                                        <p:strVal val="visible"/>
                                      </p:to>
                                    </p:set>
                                    <p:animEffect transition="in" filter="wipe(left)">
                                      <p:cBhvr>
                                        <p:cTn id="47" dur="500"/>
                                        <p:tgtEl>
                                          <p:spTgt spid="116"/>
                                        </p:tgtEl>
                                      </p:cBhvr>
                                    </p:animEffect>
                                  </p:childTnLst>
                                </p:cTn>
                              </p:par>
                            </p:childTnLst>
                          </p:cTn>
                        </p:par>
                        <p:par>
                          <p:cTn id="48" fill="hold">
                            <p:stCondLst>
                              <p:cond delay="5000"/>
                            </p:stCondLst>
                            <p:childTnLst>
                              <p:par>
                                <p:cTn id="49" presetID="53" presetClass="entr" presetSubtype="16" fill="hold" nodeType="afterEffect">
                                  <p:stCondLst>
                                    <p:cond delay="0"/>
                                  </p:stCondLst>
                                  <p:childTnLst>
                                    <p:set>
                                      <p:cBhvr>
                                        <p:cTn id="50" dur="1" fill="hold">
                                          <p:stCondLst>
                                            <p:cond delay="0"/>
                                          </p:stCondLst>
                                        </p:cTn>
                                        <p:tgtEl>
                                          <p:spTgt spid="138"/>
                                        </p:tgtEl>
                                        <p:attrNameLst>
                                          <p:attrName>style.visibility</p:attrName>
                                        </p:attrNameLst>
                                      </p:cBhvr>
                                      <p:to>
                                        <p:strVal val="visible"/>
                                      </p:to>
                                    </p:set>
                                    <p:anim calcmode="lin" valueType="num">
                                      <p:cBhvr>
                                        <p:cTn id="51" dur="500" fill="hold"/>
                                        <p:tgtEl>
                                          <p:spTgt spid="138"/>
                                        </p:tgtEl>
                                        <p:attrNameLst>
                                          <p:attrName>ppt_w</p:attrName>
                                        </p:attrNameLst>
                                      </p:cBhvr>
                                      <p:tavLst>
                                        <p:tav tm="0">
                                          <p:val>
                                            <p:fltVal val="0"/>
                                          </p:val>
                                        </p:tav>
                                        <p:tav tm="100000">
                                          <p:val>
                                            <p:strVal val="#ppt_w"/>
                                          </p:val>
                                        </p:tav>
                                      </p:tavLst>
                                    </p:anim>
                                    <p:anim calcmode="lin" valueType="num">
                                      <p:cBhvr>
                                        <p:cTn id="52" dur="500" fill="hold"/>
                                        <p:tgtEl>
                                          <p:spTgt spid="138"/>
                                        </p:tgtEl>
                                        <p:attrNameLst>
                                          <p:attrName>ppt_h</p:attrName>
                                        </p:attrNameLst>
                                      </p:cBhvr>
                                      <p:tavLst>
                                        <p:tav tm="0">
                                          <p:val>
                                            <p:fltVal val="0"/>
                                          </p:val>
                                        </p:tav>
                                        <p:tav tm="100000">
                                          <p:val>
                                            <p:strVal val="#ppt_h"/>
                                          </p:val>
                                        </p:tav>
                                      </p:tavLst>
                                    </p:anim>
                                    <p:animEffect transition="in" filter="fade">
                                      <p:cBhvr>
                                        <p:cTn id="53" dur="500"/>
                                        <p:tgtEl>
                                          <p:spTgt spid="138"/>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125"/>
                                        </p:tgtEl>
                                        <p:attrNameLst>
                                          <p:attrName>style.visibility</p:attrName>
                                        </p:attrNameLst>
                                      </p:cBhvr>
                                      <p:to>
                                        <p:strVal val="visible"/>
                                      </p:to>
                                    </p:set>
                                    <p:animEffect transition="in" filter="wipe(left)">
                                      <p:cBhvr>
                                        <p:cTn id="57" dur="500"/>
                                        <p:tgtEl>
                                          <p:spTgt spid="125"/>
                                        </p:tgtEl>
                                      </p:cBhvr>
                                    </p:animEffect>
                                  </p:childTnLst>
                                </p:cTn>
                              </p:par>
                            </p:childTnLst>
                          </p:cTn>
                        </p:par>
                        <p:par>
                          <p:cTn id="58" fill="hold">
                            <p:stCondLst>
                              <p:cond delay="6000"/>
                            </p:stCondLst>
                            <p:childTnLst>
                              <p:par>
                                <p:cTn id="59" presetID="22" presetClass="entr" presetSubtype="1" fill="hold" grpId="0" nodeType="afterEffect">
                                  <p:stCondLst>
                                    <p:cond delay="0"/>
                                  </p:stCondLst>
                                  <p:childTnLst>
                                    <p:set>
                                      <p:cBhvr>
                                        <p:cTn id="60" dur="1" fill="hold">
                                          <p:stCondLst>
                                            <p:cond delay="0"/>
                                          </p:stCondLst>
                                        </p:cTn>
                                        <p:tgtEl>
                                          <p:spTgt spid="124"/>
                                        </p:tgtEl>
                                        <p:attrNameLst>
                                          <p:attrName>style.visibility</p:attrName>
                                        </p:attrNameLst>
                                      </p:cBhvr>
                                      <p:to>
                                        <p:strVal val="visible"/>
                                      </p:to>
                                    </p:set>
                                    <p:animEffect transition="in" filter="wipe(up)">
                                      <p:cBhvr>
                                        <p:cTn id="61" dur="500"/>
                                        <p:tgtEl>
                                          <p:spTgt spid="124"/>
                                        </p:tgtEl>
                                      </p:cBhvr>
                                    </p:animEffect>
                                  </p:childTnLst>
                                </p:cTn>
                              </p:par>
                            </p:childTnLst>
                          </p:cTn>
                        </p:par>
                        <p:par>
                          <p:cTn id="62" fill="hold">
                            <p:stCondLst>
                              <p:cond delay="6500"/>
                            </p:stCondLst>
                            <p:childTnLst>
                              <p:par>
                                <p:cTn id="63" presetID="22" presetClass="entr" presetSubtype="8" fill="hold" nodeType="afterEffect">
                                  <p:stCondLst>
                                    <p:cond delay="0"/>
                                  </p:stCondLst>
                                  <p:childTnLst>
                                    <p:set>
                                      <p:cBhvr>
                                        <p:cTn id="64" dur="1" fill="hold">
                                          <p:stCondLst>
                                            <p:cond delay="0"/>
                                          </p:stCondLst>
                                        </p:cTn>
                                        <p:tgtEl>
                                          <p:spTgt spid="117"/>
                                        </p:tgtEl>
                                        <p:attrNameLst>
                                          <p:attrName>style.visibility</p:attrName>
                                        </p:attrNameLst>
                                      </p:cBhvr>
                                      <p:to>
                                        <p:strVal val="visible"/>
                                      </p:to>
                                    </p:set>
                                    <p:animEffect transition="in" filter="wipe(left)">
                                      <p:cBhvr>
                                        <p:cTn id="65" dur="500"/>
                                        <p:tgtEl>
                                          <p:spTgt spid="117"/>
                                        </p:tgtEl>
                                      </p:cBhvr>
                                    </p:animEffect>
                                  </p:childTnLst>
                                </p:cTn>
                              </p:par>
                            </p:childTnLst>
                          </p:cTn>
                        </p:par>
                        <p:par>
                          <p:cTn id="66" fill="hold">
                            <p:stCondLst>
                              <p:cond delay="7000"/>
                            </p:stCondLst>
                            <p:childTnLst>
                              <p:par>
                                <p:cTn id="67" presetID="53" presetClass="entr" presetSubtype="16" fill="hold" nodeType="afterEffect">
                                  <p:stCondLst>
                                    <p:cond delay="0"/>
                                  </p:stCondLst>
                                  <p:childTnLst>
                                    <p:set>
                                      <p:cBhvr>
                                        <p:cTn id="68" dur="1" fill="hold">
                                          <p:stCondLst>
                                            <p:cond delay="0"/>
                                          </p:stCondLst>
                                        </p:cTn>
                                        <p:tgtEl>
                                          <p:spTgt spid="145"/>
                                        </p:tgtEl>
                                        <p:attrNameLst>
                                          <p:attrName>style.visibility</p:attrName>
                                        </p:attrNameLst>
                                      </p:cBhvr>
                                      <p:to>
                                        <p:strVal val="visible"/>
                                      </p:to>
                                    </p:set>
                                    <p:anim calcmode="lin" valueType="num">
                                      <p:cBhvr>
                                        <p:cTn id="69" dur="500" fill="hold"/>
                                        <p:tgtEl>
                                          <p:spTgt spid="145"/>
                                        </p:tgtEl>
                                        <p:attrNameLst>
                                          <p:attrName>ppt_w</p:attrName>
                                        </p:attrNameLst>
                                      </p:cBhvr>
                                      <p:tavLst>
                                        <p:tav tm="0">
                                          <p:val>
                                            <p:fltVal val="0"/>
                                          </p:val>
                                        </p:tav>
                                        <p:tav tm="100000">
                                          <p:val>
                                            <p:strVal val="#ppt_w"/>
                                          </p:val>
                                        </p:tav>
                                      </p:tavLst>
                                    </p:anim>
                                    <p:anim calcmode="lin" valueType="num">
                                      <p:cBhvr>
                                        <p:cTn id="70" dur="500" fill="hold"/>
                                        <p:tgtEl>
                                          <p:spTgt spid="145"/>
                                        </p:tgtEl>
                                        <p:attrNameLst>
                                          <p:attrName>ppt_h</p:attrName>
                                        </p:attrNameLst>
                                      </p:cBhvr>
                                      <p:tavLst>
                                        <p:tav tm="0">
                                          <p:val>
                                            <p:fltVal val="0"/>
                                          </p:val>
                                        </p:tav>
                                        <p:tav tm="100000">
                                          <p:val>
                                            <p:strVal val="#ppt_h"/>
                                          </p:val>
                                        </p:tav>
                                      </p:tavLst>
                                    </p:anim>
                                    <p:animEffect transition="in" filter="fade">
                                      <p:cBhvr>
                                        <p:cTn id="71" dur="500"/>
                                        <p:tgtEl>
                                          <p:spTgt spid="145"/>
                                        </p:tgtEl>
                                      </p:cBhvr>
                                    </p:animEffect>
                                  </p:childTnLst>
                                </p:cTn>
                              </p:par>
                            </p:childTnLst>
                          </p:cTn>
                        </p:par>
                        <p:par>
                          <p:cTn id="72" fill="hold">
                            <p:stCondLst>
                              <p:cond delay="7500"/>
                            </p:stCondLst>
                            <p:childTnLst>
                              <p:par>
                                <p:cTn id="73" presetID="22" presetClass="entr" presetSubtype="8" fill="hold" grpId="0" nodeType="afterEffect">
                                  <p:stCondLst>
                                    <p:cond delay="0"/>
                                  </p:stCondLst>
                                  <p:childTnLst>
                                    <p:set>
                                      <p:cBhvr>
                                        <p:cTn id="74" dur="1" fill="hold">
                                          <p:stCondLst>
                                            <p:cond delay="0"/>
                                          </p:stCondLst>
                                        </p:cTn>
                                        <p:tgtEl>
                                          <p:spTgt spid="131"/>
                                        </p:tgtEl>
                                        <p:attrNameLst>
                                          <p:attrName>style.visibility</p:attrName>
                                        </p:attrNameLst>
                                      </p:cBhvr>
                                      <p:to>
                                        <p:strVal val="visible"/>
                                      </p:to>
                                    </p:set>
                                    <p:animEffect transition="in" filter="wipe(left)">
                                      <p:cBhvr>
                                        <p:cTn id="75" dur="500"/>
                                        <p:tgtEl>
                                          <p:spTgt spid="131"/>
                                        </p:tgtEl>
                                      </p:cBhvr>
                                    </p:animEffect>
                                  </p:childTnLst>
                                </p:cTn>
                              </p:par>
                            </p:childTnLst>
                          </p:cTn>
                        </p:par>
                        <p:par>
                          <p:cTn id="76" fill="hold">
                            <p:stCondLst>
                              <p:cond delay="8000"/>
                            </p:stCondLst>
                            <p:childTnLst>
                              <p:par>
                                <p:cTn id="77" presetID="22" presetClass="entr" presetSubtype="1" fill="hold" grpId="0" nodeType="afterEffect">
                                  <p:stCondLst>
                                    <p:cond delay="0"/>
                                  </p:stCondLst>
                                  <p:childTnLst>
                                    <p:set>
                                      <p:cBhvr>
                                        <p:cTn id="78" dur="1" fill="hold">
                                          <p:stCondLst>
                                            <p:cond delay="0"/>
                                          </p:stCondLst>
                                        </p:cTn>
                                        <p:tgtEl>
                                          <p:spTgt spid="130"/>
                                        </p:tgtEl>
                                        <p:attrNameLst>
                                          <p:attrName>style.visibility</p:attrName>
                                        </p:attrNameLst>
                                      </p:cBhvr>
                                      <p:to>
                                        <p:strVal val="visible"/>
                                      </p:to>
                                    </p:set>
                                    <p:animEffect transition="in" filter="wipe(up)">
                                      <p:cBhvr>
                                        <p:cTn id="79" dur="500"/>
                                        <p:tgtEl>
                                          <p:spTgt spid="130"/>
                                        </p:tgtEl>
                                      </p:cBhvr>
                                    </p:animEffect>
                                  </p:childTnLst>
                                </p:cTn>
                              </p:par>
                            </p:childTnLst>
                          </p:cTn>
                        </p:par>
                        <p:par>
                          <p:cTn id="80" fill="hold">
                            <p:stCondLst>
                              <p:cond delay="8500"/>
                            </p:stCondLst>
                            <p:childTnLst>
                              <p:par>
                                <p:cTn id="81" presetID="47" presetClass="entr" presetSubtype="0" fill="hold" grpId="0" nodeType="afterEffect">
                                  <p:stCondLst>
                                    <p:cond delay="0"/>
                                  </p:stCondLst>
                                  <p:childTnLst>
                                    <p:set>
                                      <p:cBhvr>
                                        <p:cTn id="82" dur="1" fill="hold">
                                          <p:stCondLst>
                                            <p:cond delay="0"/>
                                          </p:stCondLst>
                                        </p:cTn>
                                        <p:tgtEl>
                                          <p:spTgt spid="2"/>
                                        </p:tgtEl>
                                        <p:attrNameLst>
                                          <p:attrName>style.visibility</p:attrName>
                                        </p:attrNameLst>
                                      </p:cBhvr>
                                      <p:to>
                                        <p:strVal val="visible"/>
                                      </p:to>
                                    </p:set>
                                    <p:animEffect transition="in" filter="fade">
                                      <p:cBhvr>
                                        <p:cTn id="83" dur="500"/>
                                        <p:tgtEl>
                                          <p:spTgt spid="2"/>
                                        </p:tgtEl>
                                      </p:cBhvr>
                                    </p:animEffect>
                                    <p:anim calcmode="lin" valueType="num">
                                      <p:cBhvr>
                                        <p:cTn id="84" dur="500" fill="hold"/>
                                        <p:tgtEl>
                                          <p:spTgt spid="2"/>
                                        </p:tgtEl>
                                        <p:attrNameLst>
                                          <p:attrName>ppt_x</p:attrName>
                                        </p:attrNameLst>
                                      </p:cBhvr>
                                      <p:tavLst>
                                        <p:tav tm="0">
                                          <p:val>
                                            <p:strVal val="#ppt_x"/>
                                          </p:val>
                                        </p:tav>
                                        <p:tav tm="100000">
                                          <p:val>
                                            <p:strVal val="#ppt_x"/>
                                          </p:val>
                                        </p:tav>
                                      </p:tavLst>
                                    </p:anim>
                                    <p:anim calcmode="lin" valueType="num">
                                      <p:cBhvr>
                                        <p:cTn id="85"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12" grpId="0"/>
      <p:bldP spid="13" grpId="0"/>
      <p:bldP spid="118" grpId="0"/>
      <p:bldP spid="119" grpId="0"/>
      <p:bldP spid="124" grpId="0"/>
      <p:bldP spid="125" grpId="0"/>
      <p:bldP spid="130" grpId="0"/>
      <p:bldP spid="131" grpId="0"/>
      <p:bldP spid="14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2C796-809E-DBFB-3D30-69DD3C52CA4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D48EA27-13B9-3472-AC8D-38BCA86635BA}"/>
              </a:ext>
            </a:extLst>
          </p:cNvPr>
          <p:cNvSpPr txBox="1"/>
          <p:nvPr/>
        </p:nvSpPr>
        <p:spPr>
          <a:xfrm>
            <a:off x="193356" y="139048"/>
            <a:ext cx="4668123" cy="2062103"/>
          </a:xfrm>
          <a:prstGeom prst="rect">
            <a:avLst/>
          </a:prstGeom>
          <a:noFill/>
        </p:spPr>
        <p:txBody>
          <a:bodyPr wrap="square" rtlCol="0">
            <a:spAutoFit/>
          </a:bodyPr>
          <a:lstStyle/>
          <a:p>
            <a:r>
              <a:rPr lang="en-US" sz="3200" b="1" dirty="0">
                <a:latin typeface="Montserrat" panose="00000300000000000000" pitchFamily="2" charset="0"/>
              </a:rPr>
              <a:t>POSITIVE IMPACT </a:t>
            </a:r>
            <a:r>
              <a:rPr lang="en-US" sz="3200" dirty="0">
                <a:latin typeface="Montserrat" panose="00000300000000000000" pitchFamily="2" charset="0"/>
              </a:rPr>
              <a:t>&amp; VALUE PROPOSITION OF AIRROS BY SAGE INDUSTRIAL</a:t>
            </a:r>
            <a:endParaRPr lang="id-ID" sz="3200" dirty="0">
              <a:latin typeface="Montserrat" panose="00000300000000000000" pitchFamily="2" charset="0"/>
            </a:endParaRPr>
          </a:p>
        </p:txBody>
      </p:sp>
      <p:sp>
        <p:nvSpPr>
          <p:cNvPr id="4" name="Rectangle 3">
            <a:extLst>
              <a:ext uri="{FF2B5EF4-FFF2-40B4-BE49-F238E27FC236}">
                <a16:creationId xmlns:a16="http://schemas.microsoft.com/office/drawing/2014/main" id="{C5FB18BB-5484-33F6-FA7C-6B165D14AAD9}"/>
              </a:ext>
            </a:extLst>
          </p:cNvPr>
          <p:cNvSpPr/>
          <p:nvPr/>
        </p:nvSpPr>
        <p:spPr>
          <a:xfrm>
            <a:off x="76200" y="4238698"/>
            <a:ext cx="12020552" cy="2552801"/>
          </a:xfrm>
          <a:prstGeom prst="rect">
            <a:avLst/>
          </a:prstGeom>
          <a:solidFill>
            <a:srgbClr val="D0DAD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3" name="TextBox 12">
            <a:extLst>
              <a:ext uri="{FF2B5EF4-FFF2-40B4-BE49-F238E27FC236}">
                <a16:creationId xmlns:a16="http://schemas.microsoft.com/office/drawing/2014/main" id="{203D6D5D-F141-A1E5-449D-34F9C3EF5972}"/>
              </a:ext>
            </a:extLst>
          </p:cNvPr>
          <p:cNvSpPr txBox="1"/>
          <p:nvPr/>
        </p:nvSpPr>
        <p:spPr>
          <a:xfrm>
            <a:off x="212907" y="4095485"/>
            <a:ext cx="3036229" cy="2431435"/>
          </a:xfrm>
          <a:prstGeom prst="rect">
            <a:avLst/>
          </a:prstGeom>
          <a:noFill/>
        </p:spPr>
        <p:txBody>
          <a:bodyPr wrap="square" rtlCol="0">
            <a:spAutoFit/>
          </a:bodyPr>
          <a:lstStyle/>
          <a:p>
            <a:pPr algn="ctr"/>
            <a:r>
              <a:rPr lang="en-US" sz="5400" b="1" dirty="0">
                <a:latin typeface="Montserrat" panose="00000500000000000000" pitchFamily="2" charset="0"/>
              </a:rPr>
              <a:t>4</a:t>
            </a:r>
          </a:p>
          <a:p>
            <a:pPr algn="ctr"/>
            <a:r>
              <a:rPr lang="en-US" b="1" dirty="0">
                <a:latin typeface="Montserrat" panose="00000500000000000000" pitchFamily="2" charset="0"/>
              </a:rPr>
              <a:t>MINUTES</a:t>
            </a:r>
          </a:p>
          <a:p>
            <a:pPr algn="ctr"/>
            <a:r>
              <a:rPr lang="en-US" sz="1600" dirty="0">
                <a:latin typeface="Aptos" panose="020B0004020202020204" pitchFamily="34" charset="0"/>
              </a:rPr>
              <a:t>In only 4 minutes of ROS treatment on various types of surfaces (stainless steel, plastic, tile), we had a </a:t>
            </a:r>
            <a:r>
              <a:rPr lang="en-US" sz="1600" b="1" dirty="0">
                <a:latin typeface="Aptos" panose="020B0004020202020204" pitchFamily="34" charset="0"/>
              </a:rPr>
              <a:t>90% reduction/kill</a:t>
            </a:r>
            <a:r>
              <a:rPr lang="en-US" sz="1600" dirty="0">
                <a:latin typeface="Aptos" panose="020B0004020202020204" pitchFamily="34" charset="0"/>
              </a:rPr>
              <a:t>.</a:t>
            </a:r>
            <a:endParaRPr lang="id-ID" sz="1600" dirty="0">
              <a:latin typeface="Aptos" panose="020B0004020202020204" pitchFamily="34" charset="0"/>
            </a:endParaRPr>
          </a:p>
        </p:txBody>
      </p:sp>
      <p:sp>
        <p:nvSpPr>
          <p:cNvPr id="65" name="TextBox 64">
            <a:extLst>
              <a:ext uri="{FF2B5EF4-FFF2-40B4-BE49-F238E27FC236}">
                <a16:creationId xmlns:a16="http://schemas.microsoft.com/office/drawing/2014/main" id="{0192BBC6-CDDF-8DBE-D5BC-FD3E438593A5}"/>
              </a:ext>
            </a:extLst>
          </p:cNvPr>
          <p:cNvSpPr txBox="1"/>
          <p:nvPr/>
        </p:nvSpPr>
        <p:spPr>
          <a:xfrm>
            <a:off x="3427484" y="4114003"/>
            <a:ext cx="2643115" cy="2185214"/>
          </a:xfrm>
          <a:prstGeom prst="rect">
            <a:avLst/>
          </a:prstGeom>
          <a:noFill/>
        </p:spPr>
        <p:txBody>
          <a:bodyPr wrap="square" rtlCol="0">
            <a:spAutoFit/>
          </a:bodyPr>
          <a:lstStyle/>
          <a:p>
            <a:pPr algn="ctr"/>
            <a:r>
              <a:rPr lang="en-US" sz="5400" b="1" dirty="0">
                <a:latin typeface="Montserrat" panose="00000500000000000000" pitchFamily="2" charset="0"/>
              </a:rPr>
              <a:t>15</a:t>
            </a:r>
          </a:p>
          <a:p>
            <a:pPr algn="ctr"/>
            <a:r>
              <a:rPr lang="en-US" b="1" dirty="0">
                <a:latin typeface="Montserrat" panose="00000500000000000000" pitchFamily="2" charset="0"/>
              </a:rPr>
              <a:t>MINUTES</a:t>
            </a:r>
          </a:p>
          <a:p>
            <a:pPr algn="ctr"/>
            <a:r>
              <a:rPr lang="en-US" sz="1600" dirty="0">
                <a:latin typeface="Aptos" panose="020B0004020202020204" pitchFamily="34" charset="0"/>
              </a:rPr>
              <a:t>15 minutes, had a 3.85 log that’s 99.98% reduction/kill (36,000,000CFU’s down to 5,200CFU).</a:t>
            </a:r>
            <a:endParaRPr lang="id-ID" sz="1600" dirty="0">
              <a:latin typeface="Aptos" panose="020B0004020202020204" pitchFamily="34" charset="0"/>
            </a:endParaRPr>
          </a:p>
        </p:txBody>
      </p:sp>
      <p:sp>
        <p:nvSpPr>
          <p:cNvPr id="69" name="TextBox 68">
            <a:extLst>
              <a:ext uri="{FF2B5EF4-FFF2-40B4-BE49-F238E27FC236}">
                <a16:creationId xmlns:a16="http://schemas.microsoft.com/office/drawing/2014/main" id="{9B4A1E42-E545-42B4-09EC-D3C510F4A3AA}"/>
              </a:ext>
            </a:extLst>
          </p:cNvPr>
          <p:cNvSpPr txBox="1"/>
          <p:nvPr/>
        </p:nvSpPr>
        <p:spPr>
          <a:xfrm>
            <a:off x="6225186" y="4105349"/>
            <a:ext cx="2494004" cy="2185214"/>
          </a:xfrm>
          <a:prstGeom prst="rect">
            <a:avLst/>
          </a:prstGeom>
          <a:noFill/>
        </p:spPr>
        <p:txBody>
          <a:bodyPr wrap="square" rtlCol="0">
            <a:spAutoFit/>
          </a:bodyPr>
          <a:lstStyle/>
          <a:p>
            <a:pPr algn="ctr"/>
            <a:r>
              <a:rPr lang="en-US" sz="5400" b="1" dirty="0">
                <a:latin typeface="Montserrat" panose="00000500000000000000" pitchFamily="2" charset="0"/>
              </a:rPr>
              <a:t>30</a:t>
            </a:r>
          </a:p>
          <a:p>
            <a:pPr algn="ctr"/>
            <a:r>
              <a:rPr lang="en-US" b="1" dirty="0">
                <a:latin typeface="Aptos" panose="020B0004020202020204" pitchFamily="34" charset="0"/>
              </a:rPr>
              <a:t>MINUTES</a:t>
            </a:r>
          </a:p>
          <a:p>
            <a:pPr algn="ctr"/>
            <a:r>
              <a:rPr lang="en-US" sz="1600" dirty="0">
                <a:latin typeface="Aptos" panose="020B0004020202020204" pitchFamily="34" charset="0"/>
              </a:rPr>
              <a:t>30 minutes, had a 6.65 log that’s 99.99997% reduction/kill (down to 10CFU’s).</a:t>
            </a:r>
          </a:p>
        </p:txBody>
      </p:sp>
      <p:sp>
        <p:nvSpPr>
          <p:cNvPr id="73" name="TextBox 72">
            <a:extLst>
              <a:ext uri="{FF2B5EF4-FFF2-40B4-BE49-F238E27FC236}">
                <a16:creationId xmlns:a16="http://schemas.microsoft.com/office/drawing/2014/main" id="{B683288D-395F-FF6A-C2B0-42F18ECA865B}"/>
              </a:ext>
            </a:extLst>
          </p:cNvPr>
          <p:cNvSpPr txBox="1"/>
          <p:nvPr/>
        </p:nvSpPr>
        <p:spPr>
          <a:xfrm>
            <a:off x="9020175" y="4096849"/>
            <a:ext cx="2958924" cy="2431435"/>
          </a:xfrm>
          <a:prstGeom prst="rect">
            <a:avLst/>
          </a:prstGeom>
          <a:noFill/>
        </p:spPr>
        <p:txBody>
          <a:bodyPr wrap="square" rtlCol="0">
            <a:spAutoFit/>
          </a:bodyPr>
          <a:lstStyle/>
          <a:p>
            <a:pPr algn="ctr"/>
            <a:r>
              <a:rPr lang="en-US" sz="5400" b="1" dirty="0">
                <a:latin typeface="Montserrat" panose="00000500000000000000" pitchFamily="2" charset="0"/>
              </a:rPr>
              <a:t>45</a:t>
            </a:r>
          </a:p>
          <a:p>
            <a:pPr algn="ctr"/>
            <a:r>
              <a:rPr lang="en-US" b="1" dirty="0">
                <a:latin typeface="Aptos" panose="020B0004020202020204" pitchFamily="34" charset="0"/>
              </a:rPr>
              <a:t>MINUTES</a:t>
            </a:r>
          </a:p>
          <a:p>
            <a:pPr algn="ctr"/>
            <a:r>
              <a:rPr lang="en-US" sz="1600" dirty="0">
                <a:latin typeface="Aptos" panose="020B0004020202020204" pitchFamily="34" charset="0"/>
              </a:rPr>
              <a:t>The coronavirus is undetectable in less than 45 minutes on ALL things the air touches without using any other mitigation processes.</a:t>
            </a:r>
          </a:p>
        </p:txBody>
      </p:sp>
      <p:cxnSp>
        <p:nvCxnSpPr>
          <p:cNvPr id="78" name="Straight Connector 77">
            <a:extLst>
              <a:ext uri="{FF2B5EF4-FFF2-40B4-BE49-F238E27FC236}">
                <a16:creationId xmlns:a16="http://schemas.microsoft.com/office/drawing/2014/main" id="{4437FD98-D1CF-A182-249E-A25526BA7DD4}"/>
              </a:ext>
            </a:extLst>
          </p:cNvPr>
          <p:cNvCxnSpPr>
            <a:cxnSpLocks/>
          </p:cNvCxnSpPr>
          <p:nvPr/>
        </p:nvCxnSpPr>
        <p:spPr>
          <a:xfrm>
            <a:off x="6096000" y="4416523"/>
            <a:ext cx="19551" cy="206413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D876E964-15B2-D5F9-F3CD-E68756FBCFF5}"/>
              </a:ext>
            </a:extLst>
          </p:cNvPr>
          <p:cNvCxnSpPr>
            <a:cxnSpLocks/>
          </p:cNvCxnSpPr>
          <p:nvPr/>
        </p:nvCxnSpPr>
        <p:spPr>
          <a:xfrm>
            <a:off x="3344433" y="4416523"/>
            <a:ext cx="19551" cy="206413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3A26E7CC-86F7-C9EA-42AB-F88303C1D9B7}"/>
              </a:ext>
            </a:extLst>
          </p:cNvPr>
          <p:cNvCxnSpPr>
            <a:cxnSpLocks/>
          </p:cNvCxnSpPr>
          <p:nvPr/>
        </p:nvCxnSpPr>
        <p:spPr>
          <a:xfrm>
            <a:off x="8888340" y="4416523"/>
            <a:ext cx="19551" cy="206413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297C30F-DE5D-82FE-0776-109685637C9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7000"/>
                    </a14:imgEffect>
                  </a14:imgLayer>
                </a14:imgProps>
              </a:ext>
            </a:extLst>
          </a:blip>
          <a:stretch>
            <a:fillRect/>
          </a:stretch>
        </p:blipFill>
        <p:spPr>
          <a:xfrm>
            <a:off x="5848350" y="12195"/>
            <a:ext cx="6343650" cy="3347516"/>
          </a:xfrm>
          <a:prstGeom prst="rect">
            <a:avLst/>
          </a:prstGeom>
          <a:ln w="3175">
            <a:solidFill>
              <a:schemeClr val="bg1"/>
            </a:solidFill>
          </a:ln>
          <a:effectLst/>
          <a:scene3d>
            <a:camera prst="orthographicFront">
              <a:rot lat="0" lon="0" rev="0"/>
            </a:camera>
            <a:lightRig rig="glow" dir="t">
              <a:rot lat="0" lon="0" rev="14100000"/>
            </a:lightRig>
          </a:scene3d>
          <a:sp3d prstMaterial="softEdge">
            <a:bevelT w="127000" prst="artDeco"/>
          </a:sp3d>
        </p:spPr>
      </p:pic>
      <p:sp>
        <p:nvSpPr>
          <p:cNvPr id="8" name="TextBox 7">
            <a:extLst>
              <a:ext uri="{FF2B5EF4-FFF2-40B4-BE49-F238E27FC236}">
                <a16:creationId xmlns:a16="http://schemas.microsoft.com/office/drawing/2014/main" id="{3E12C5D0-9173-9A58-91D6-6A7AA52F2AC4}"/>
              </a:ext>
            </a:extLst>
          </p:cNvPr>
          <p:cNvSpPr txBox="1"/>
          <p:nvPr/>
        </p:nvSpPr>
        <p:spPr>
          <a:xfrm>
            <a:off x="5953125" y="66501"/>
            <a:ext cx="6143626" cy="3293209"/>
          </a:xfrm>
          <a:prstGeom prst="rect">
            <a:avLst/>
          </a:prstGeom>
          <a:solidFill>
            <a:schemeClr val="bg1">
              <a:alpha val="65000"/>
            </a:schemeClr>
          </a:solidFill>
          <a:ln w="25400">
            <a:solidFill>
              <a:schemeClr val="bg1"/>
            </a:solidFill>
          </a:ln>
          <a:effectLst>
            <a:softEdge rad="31750"/>
          </a:effectLst>
        </p:spPr>
        <p:txBody>
          <a:bodyPr wrap="square" rtlCol="0">
            <a:spAutoFit/>
          </a:bodyPr>
          <a:lstStyle/>
          <a:p>
            <a:r>
              <a:rPr lang="en-US" sz="1400" b="1" dirty="0">
                <a:latin typeface="Aptos" panose="020B0004020202020204" pitchFamily="34" charset="0"/>
              </a:rPr>
              <a:t>Proactive Pathogen Mitigation</a:t>
            </a:r>
          </a:p>
          <a:p>
            <a:pPr marL="171450" indent="-171450">
              <a:buFont typeface="Wingdings" panose="05000000000000000000" pitchFamily="2" charset="2"/>
              <a:buChar char="ü"/>
            </a:pPr>
            <a:r>
              <a:rPr lang="en-US" sz="1200" dirty="0" err="1">
                <a:latin typeface="Aptos" panose="020B0004020202020204" pitchFamily="34" charset="0"/>
              </a:rPr>
              <a:t>AirROS</a:t>
            </a:r>
            <a:r>
              <a:rPr lang="en-US" sz="1200" dirty="0">
                <a:latin typeface="Aptos" panose="020B0004020202020204" pitchFamily="34" charset="0"/>
              </a:rPr>
              <a:t> employs advanced oxidation and proprietary technologies, reducing viruses, bacteria, mold, and VOCs.</a:t>
            </a:r>
          </a:p>
          <a:p>
            <a:pPr marL="171450" indent="-171450">
              <a:spcAft>
                <a:spcPts val="400"/>
              </a:spcAft>
              <a:buFont typeface="Wingdings" panose="05000000000000000000" pitchFamily="2" charset="2"/>
              <a:buChar char="ü"/>
            </a:pPr>
            <a:r>
              <a:rPr lang="en-US" sz="1200" dirty="0">
                <a:latin typeface="Aptos" panose="020B0004020202020204" pitchFamily="34" charset="0"/>
              </a:rPr>
              <a:t>Creates safer indoor environments that meet or exceed emerging regulatory standards.</a:t>
            </a:r>
          </a:p>
          <a:p>
            <a:r>
              <a:rPr lang="en-US" sz="1400" b="1" dirty="0">
                <a:latin typeface="Aptos" panose="020B0004020202020204" pitchFamily="34" charset="0"/>
              </a:rPr>
              <a:t>Energy &amp; Cost Savings</a:t>
            </a:r>
          </a:p>
          <a:p>
            <a:pPr marL="171450" indent="-171450">
              <a:buFont typeface="Wingdings" panose="05000000000000000000" pitchFamily="2" charset="2"/>
              <a:buChar char="ü"/>
            </a:pPr>
            <a:r>
              <a:rPr lang="en-US" sz="1200" dirty="0">
                <a:latin typeface="Aptos" panose="020B0004020202020204" pitchFamily="34" charset="0"/>
              </a:rPr>
              <a:t>Efficient purification system reduces load on existing HVAC by maintaining cleaner coils and ductwork.</a:t>
            </a:r>
          </a:p>
          <a:p>
            <a:pPr marL="171450" indent="-171450">
              <a:spcAft>
                <a:spcPts val="400"/>
              </a:spcAft>
              <a:buFont typeface="Wingdings" panose="05000000000000000000" pitchFamily="2" charset="2"/>
              <a:buChar char="ü"/>
            </a:pPr>
            <a:r>
              <a:rPr lang="en-US" sz="1200" dirty="0">
                <a:latin typeface="Aptos" panose="020B0004020202020204" pitchFamily="34" charset="0"/>
              </a:rPr>
              <a:t>Extends the lifespan of HVAC infrastructure in aging buildings.</a:t>
            </a:r>
            <a:endParaRPr lang="en-US" sz="1100" dirty="0">
              <a:latin typeface="Aptos" panose="020B0004020202020204" pitchFamily="34" charset="0"/>
            </a:endParaRPr>
          </a:p>
          <a:p>
            <a:r>
              <a:rPr lang="en-US" sz="1400" b="1" dirty="0">
                <a:latin typeface="Aptos" panose="020B0004020202020204" pitchFamily="34" charset="0"/>
              </a:rPr>
              <a:t>Enhanced Occupant Experience</a:t>
            </a:r>
          </a:p>
          <a:p>
            <a:pPr marL="171450" indent="-171450">
              <a:buFont typeface="Wingdings" panose="05000000000000000000" pitchFamily="2" charset="2"/>
              <a:buChar char="ü"/>
            </a:pPr>
            <a:r>
              <a:rPr lang="en-US" sz="1200" dirty="0">
                <a:latin typeface="Aptos" panose="020B0004020202020204" pitchFamily="34" charset="0"/>
              </a:rPr>
              <a:t>Cleaner air leads to fewer complaints, improved well-being, and greater occupant satisfaction.</a:t>
            </a:r>
          </a:p>
          <a:p>
            <a:pPr marL="171450" indent="-171450">
              <a:spcAft>
                <a:spcPts val="400"/>
              </a:spcAft>
              <a:buFont typeface="Wingdings" panose="05000000000000000000" pitchFamily="2" charset="2"/>
              <a:buChar char="ü"/>
            </a:pPr>
            <a:r>
              <a:rPr lang="en-US" sz="1200" dirty="0">
                <a:latin typeface="Aptos" panose="020B0004020202020204" pitchFamily="34" charset="0"/>
              </a:rPr>
              <a:t>Demonstrable ROI via improved productivity, reduced absenteeism, and compliance with green building certifications.</a:t>
            </a:r>
            <a:endParaRPr lang="en-US" sz="1400" dirty="0">
              <a:latin typeface="Aptos" panose="020B0004020202020204" pitchFamily="34" charset="0"/>
            </a:endParaRPr>
          </a:p>
          <a:p>
            <a:r>
              <a:rPr lang="en-US" sz="1400" b="1" dirty="0">
                <a:latin typeface="Aptos" panose="020B0004020202020204" pitchFamily="34" charset="0"/>
              </a:rPr>
              <a:t>Third-Party Validated</a:t>
            </a:r>
          </a:p>
          <a:p>
            <a:pPr marL="171450" indent="-171450">
              <a:buFont typeface="Wingdings" panose="05000000000000000000" pitchFamily="2" charset="2"/>
              <a:buChar char="ü"/>
            </a:pPr>
            <a:r>
              <a:rPr lang="en-US" sz="1100" dirty="0">
                <a:latin typeface="Aptos" panose="020B0004020202020204" pitchFamily="34" charset="0"/>
              </a:rPr>
              <a:t>Independently tested in labs and on-site before and after installation, providing empirical evidence of effectiveness and immediate proof of ROI.</a:t>
            </a:r>
            <a:endParaRPr lang="id-ID" sz="1100" dirty="0">
              <a:latin typeface="Aptos" panose="020B0004020202020204" pitchFamily="34" charset="0"/>
            </a:endParaRPr>
          </a:p>
        </p:txBody>
      </p:sp>
      <p:sp>
        <p:nvSpPr>
          <p:cNvPr id="9" name="Arrow: Right 8">
            <a:extLst>
              <a:ext uri="{FF2B5EF4-FFF2-40B4-BE49-F238E27FC236}">
                <a16:creationId xmlns:a16="http://schemas.microsoft.com/office/drawing/2014/main" id="{4CEEEB76-EAF0-597F-4801-FEFD601BC33A}"/>
              </a:ext>
            </a:extLst>
          </p:cNvPr>
          <p:cNvSpPr/>
          <p:nvPr/>
        </p:nvSpPr>
        <p:spPr>
          <a:xfrm>
            <a:off x="4512478" y="95076"/>
            <a:ext cx="1335871" cy="668503"/>
          </a:xfrm>
          <a:prstGeom prst="rightArrow">
            <a:avLst/>
          </a:prstGeom>
          <a:solidFill>
            <a:srgbClr val="DAE0E2"/>
          </a:solidFill>
          <a:ln w="15875">
            <a:solidFill>
              <a:srgbClr val="D0DADC"/>
            </a:solidFill>
          </a:ln>
          <a:effectLst>
            <a:outerShdw blurRad="63500" sx="102000" sy="102000" algn="ctr" rotWithShape="0">
              <a:srgbClr val="DDE3E5"/>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64BD52D-440F-CBD6-0371-AE9741355CE9}"/>
              </a:ext>
            </a:extLst>
          </p:cNvPr>
          <p:cNvSpPr txBox="1"/>
          <p:nvPr/>
        </p:nvSpPr>
        <p:spPr>
          <a:xfrm>
            <a:off x="76199" y="3411301"/>
            <a:ext cx="12020552" cy="738664"/>
          </a:xfrm>
          <a:prstGeom prst="rect">
            <a:avLst/>
          </a:prstGeom>
          <a:solidFill>
            <a:srgbClr val="DDE3E5"/>
          </a:solidFill>
          <a:ln>
            <a:no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sz="1400" b="1" dirty="0">
                <a:latin typeface="Aptos" panose="020B0004020202020204" pitchFamily="34" charset="0"/>
              </a:rPr>
              <a:t>PROVEN RESULTS: </a:t>
            </a:r>
            <a:r>
              <a:rPr lang="en-US" sz="1400" dirty="0">
                <a:latin typeface="Aptos" panose="020B0004020202020204" pitchFamily="34" charset="0"/>
              </a:rPr>
              <a:t>Whether it’s commercial buildings, fitness facilities, restaurants, churches, casinos, hotels, events, or more, </a:t>
            </a:r>
            <a:r>
              <a:rPr lang="en-US" sz="1400" dirty="0" err="1">
                <a:latin typeface="Aptos" panose="020B0004020202020204" pitchFamily="34" charset="0"/>
              </a:rPr>
              <a:t>AirROS</a:t>
            </a:r>
            <a:r>
              <a:rPr lang="en-US" sz="1400" dirty="0">
                <a:latin typeface="Aptos" panose="020B0004020202020204" pitchFamily="34" charset="0"/>
              </a:rPr>
              <a:t> commercial air and surface purifiers provide the ultimate solution for eliminating COVID-19 and ensuring top-tier sanitation. Our system offers the only SAFE, EFFECTIVE, and CONTINUOUS 24/7 inactivation and neutralization of airborne and surface viruses, microbes, and odors—all while staff and customers are present.</a:t>
            </a:r>
            <a:endParaRPr lang="id-ID" sz="1200" dirty="0">
              <a:latin typeface="Aptos" panose="020B0004020202020204" pitchFamily="34" charset="0"/>
            </a:endParaRPr>
          </a:p>
        </p:txBody>
      </p:sp>
      <p:pic>
        <p:nvPicPr>
          <p:cNvPr id="14" name="Picture 13">
            <a:extLst>
              <a:ext uri="{FF2B5EF4-FFF2-40B4-BE49-F238E27FC236}">
                <a16:creationId xmlns:a16="http://schemas.microsoft.com/office/drawing/2014/main" id="{8CF94D85-34C6-95B8-BFA5-B04C8C6139A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75000"/>
                    </a14:imgEffect>
                  </a14:imgLayer>
                </a14:imgProps>
              </a:ext>
            </a:extLst>
          </a:blip>
          <a:stretch>
            <a:fillRect/>
          </a:stretch>
        </p:blipFill>
        <p:spPr>
          <a:xfrm>
            <a:off x="1005466" y="4407021"/>
            <a:ext cx="353057" cy="326904"/>
          </a:xfrm>
          <a:prstGeom prst="rect">
            <a:avLst/>
          </a:prstGeom>
          <a:noFill/>
        </p:spPr>
      </p:pic>
      <p:pic>
        <p:nvPicPr>
          <p:cNvPr id="18" name="Picture 17">
            <a:extLst>
              <a:ext uri="{FF2B5EF4-FFF2-40B4-BE49-F238E27FC236}">
                <a16:creationId xmlns:a16="http://schemas.microsoft.com/office/drawing/2014/main" id="{9224FEA3-F2C7-DC6E-8D00-FA4A63182F7E}"/>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75000"/>
                    </a14:imgEffect>
                  </a14:imgLayer>
                </a14:imgProps>
              </a:ext>
            </a:extLst>
          </a:blip>
          <a:stretch>
            <a:fillRect/>
          </a:stretch>
        </p:blipFill>
        <p:spPr>
          <a:xfrm>
            <a:off x="3935121" y="4407021"/>
            <a:ext cx="353057" cy="326904"/>
          </a:xfrm>
          <a:prstGeom prst="rect">
            <a:avLst/>
          </a:prstGeom>
          <a:noFill/>
        </p:spPr>
      </p:pic>
      <p:pic>
        <p:nvPicPr>
          <p:cNvPr id="19" name="Picture 18">
            <a:extLst>
              <a:ext uri="{FF2B5EF4-FFF2-40B4-BE49-F238E27FC236}">
                <a16:creationId xmlns:a16="http://schemas.microsoft.com/office/drawing/2014/main" id="{A7ABDDC1-88E9-CFB0-47AE-F3998B84840E}"/>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75000"/>
                    </a14:imgEffect>
                  </a14:imgLayer>
                </a14:imgProps>
              </a:ext>
            </a:extLst>
          </a:blip>
          <a:stretch>
            <a:fillRect/>
          </a:stretch>
        </p:blipFill>
        <p:spPr>
          <a:xfrm>
            <a:off x="6530611" y="4397496"/>
            <a:ext cx="353057" cy="326904"/>
          </a:xfrm>
          <a:prstGeom prst="rect">
            <a:avLst/>
          </a:prstGeom>
        </p:spPr>
      </p:pic>
      <p:pic>
        <p:nvPicPr>
          <p:cNvPr id="20" name="Picture 19">
            <a:extLst>
              <a:ext uri="{FF2B5EF4-FFF2-40B4-BE49-F238E27FC236}">
                <a16:creationId xmlns:a16="http://schemas.microsoft.com/office/drawing/2014/main" id="{FAD30780-6F46-EEBA-C27E-B783579F3B0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75000"/>
                    </a14:imgEffect>
                  </a14:imgLayer>
                </a14:imgProps>
              </a:ext>
            </a:extLst>
          </a:blip>
          <a:stretch>
            <a:fillRect/>
          </a:stretch>
        </p:blipFill>
        <p:spPr>
          <a:xfrm>
            <a:off x="9569881" y="4397496"/>
            <a:ext cx="353057" cy="326904"/>
          </a:xfrm>
          <a:prstGeom prst="rect">
            <a:avLst/>
          </a:prstGeom>
        </p:spPr>
      </p:pic>
      <p:pic>
        <p:nvPicPr>
          <p:cNvPr id="21" name="Picture 20">
            <a:extLst>
              <a:ext uri="{FF2B5EF4-FFF2-40B4-BE49-F238E27FC236}">
                <a16:creationId xmlns:a16="http://schemas.microsoft.com/office/drawing/2014/main" id="{98715766-D6A7-FACE-EECF-A494681ACFA1}"/>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75000"/>
                    </a14:imgEffect>
                  </a14:imgLayer>
                </a14:imgProps>
              </a:ext>
            </a:extLst>
          </a:blip>
          <a:stretch>
            <a:fillRect/>
          </a:stretch>
        </p:blipFill>
        <p:spPr>
          <a:xfrm>
            <a:off x="4607452" y="6431112"/>
            <a:ext cx="304826" cy="304826"/>
          </a:xfrm>
          <a:prstGeom prst="rect">
            <a:avLst/>
          </a:prstGeom>
        </p:spPr>
      </p:pic>
      <p:pic>
        <p:nvPicPr>
          <p:cNvPr id="22" name="Picture 21">
            <a:extLst>
              <a:ext uri="{FF2B5EF4-FFF2-40B4-BE49-F238E27FC236}">
                <a16:creationId xmlns:a16="http://schemas.microsoft.com/office/drawing/2014/main" id="{56548B00-8B7C-FB64-C19F-CAD18D456E75}"/>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75000"/>
                    </a14:imgEffect>
                  </a14:imgLayer>
                </a14:imgProps>
              </a:ext>
            </a:extLst>
          </a:blip>
          <a:stretch>
            <a:fillRect/>
          </a:stretch>
        </p:blipFill>
        <p:spPr>
          <a:xfrm>
            <a:off x="7353497" y="6431112"/>
            <a:ext cx="304826" cy="304826"/>
          </a:xfrm>
          <a:prstGeom prst="rect">
            <a:avLst/>
          </a:prstGeom>
        </p:spPr>
      </p:pic>
      <p:pic>
        <p:nvPicPr>
          <p:cNvPr id="23" name="Picture 22">
            <a:extLst>
              <a:ext uri="{FF2B5EF4-FFF2-40B4-BE49-F238E27FC236}">
                <a16:creationId xmlns:a16="http://schemas.microsoft.com/office/drawing/2014/main" id="{E80078B8-E2C4-49DD-DB44-6C854B09850F}"/>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75000"/>
                    </a14:imgEffect>
                  </a14:imgLayer>
                </a14:imgProps>
              </a:ext>
            </a:extLst>
          </a:blip>
          <a:stretch>
            <a:fillRect/>
          </a:stretch>
        </p:blipFill>
        <p:spPr>
          <a:xfrm>
            <a:off x="10455486" y="6426701"/>
            <a:ext cx="304826" cy="304826"/>
          </a:xfrm>
          <a:prstGeom prst="rect">
            <a:avLst/>
          </a:prstGeom>
        </p:spPr>
      </p:pic>
      <p:pic>
        <p:nvPicPr>
          <p:cNvPr id="24" name="Picture 23">
            <a:extLst>
              <a:ext uri="{FF2B5EF4-FFF2-40B4-BE49-F238E27FC236}">
                <a16:creationId xmlns:a16="http://schemas.microsoft.com/office/drawing/2014/main" id="{D601E018-955A-E0CD-222C-9D4026CBFB3C}"/>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75000"/>
                    </a14:imgEffect>
                  </a14:imgLayer>
                </a14:imgProps>
              </a:ext>
            </a:extLst>
          </a:blip>
          <a:stretch>
            <a:fillRect/>
          </a:stretch>
        </p:blipFill>
        <p:spPr>
          <a:xfrm>
            <a:off x="1469182" y="6435329"/>
            <a:ext cx="304826" cy="304826"/>
          </a:xfrm>
          <a:prstGeom prst="rect">
            <a:avLst/>
          </a:prstGeom>
        </p:spPr>
      </p:pic>
      <p:grpSp>
        <p:nvGrpSpPr>
          <p:cNvPr id="12" name="Group 11">
            <a:extLst>
              <a:ext uri="{FF2B5EF4-FFF2-40B4-BE49-F238E27FC236}">
                <a16:creationId xmlns:a16="http://schemas.microsoft.com/office/drawing/2014/main" id="{0537F8EE-1ACE-E3D2-7E0F-8514AD4301EF}"/>
              </a:ext>
            </a:extLst>
          </p:cNvPr>
          <p:cNvGrpSpPr/>
          <p:nvPr/>
        </p:nvGrpSpPr>
        <p:grpSpPr>
          <a:xfrm>
            <a:off x="134508" y="2126128"/>
            <a:ext cx="1280160" cy="1188720"/>
            <a:chOff x="134508" y="2126128"/>
            <a:chExt cx="1280160" cy="1188720"/>
          </a:xfrm>
        </p:grpSpPr>
        <p:sp>
          <p:nvSpPr>
            <p:cNvPr id="6" name="Oval 5">
              <a:extLst>
                <a:ext uri="{FF2B5EF4-FFF2-40B4-BE49-F238E27FC236}">
                  <a16:creationId xmlns:a16="http://schemas.microsoft.com/office/drawing/2014/main" id="{90728F76-BCFB-7687-9F6B-94CBF3F1E0D5}"/>
                </a:ext>
              </a:extLst>
            </p:cNvPr>
            <p:cNvSpPr/>
            <p:nvPr/>
          </p:nvSpPr>
          <p:spPr>
            <a:xfrm>
              <a:off x="134508" y="2126128"/>
              <a:ext cx="1280160" cy="1188720"/>
            </a:xfrm>
            <a:prstGeom prst="ellipse">
              <a:avLst/>
            </a:prstGeom>
            <a:gradFill flip="none" rotWithShape="1">
              <a:gsLst>
                <a:gs pos="0">
                  <a:schemeClr val="accent6">
                    <a:lumMod val="5000"/>
                    <a:lumOff val="95000"/>
                    <a:alpha val="50000"/>
                  </a:schemeClr>
                </a:gs>
                <a:gs pos="74000">
                  <a:schemeClr val="accent6">
                    <a:lumMod val="45000"/>
                    <a:lumOff val="55000"/>
                    <a:alpha val="37000"/>
                  </a:schemeClr>
                </a:gs>
                <a:gs pos="83000">
                  <a:schemeClr val="accent6">
                    <a:lumMod val="45000"/>
                    <a:lumOff val="55000"/>
                    <a:alpha val="49000"/>
                  </a:schemeClr>
                </a:gs>
                <a:gs pos="100000">
                  <a:schemeClr val="accent6">
                    <a:lumMod val="30000"/>
                    <a:lumOff val="70000"/>
                    <a:alpha val="58000"/>
                  </a:schemeClr>
                </a:gs>
              </a:gsLst>
              <a:lin ang="5400000" scaled="1"/>
              <a:tileRect/>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93E05CC-B442-3FCB-7ADE-8355FE06FE8D}"/>
                </a:ext>
              </a:extLst>
            </p:cNvPr>
            <p:cNvPicPr>
              <a:picLocks noChangeAspect="1"/>
            </p:cNvPicPr>
            <p:nvPr/>
          </p:nvPicPr>
          <p:blipFill>
            <a:blip r:embed="rId8"/>
            <a:stretch>
              <a:fillRect/>
            </a:stretch>
          </p:blipFill>
          <p:spPr>
            <a:xfrm>
              <a:off x="180975" y="2294549"/>
              <a:ext cx="1200935" cy="918048"/>
            </a:xfrm>
            <a:prstGeom prst="rect">
              <a:avLst/>
            </a:prstGeom>
          </p:spPr>
        </p:pic>
      </p:grpSp>
    </p:spTree>
    <p:extLst>
      <p:ext uri="{BB962C8B-B14F-4D97-AF65-F5344CB8AC3E}">
        <p14:creationId xmlns:p14="http://schemas.microsoft.com/office/powerpoint/2010/main" val="51349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par>
                          <p:cTn id="13" fill="hold">
                            <p:stCondLst>
                              <p:cond delay="1000"/>
                            </p:stCondLst>
                            <p:childTnLst>
                              <p:par>
                                <p:cTn id="14" presetID="16" presetClass="entr" presetSubtype="42" fill="hold" nodeType="afterEffect">
                                  <p:stCondLst>
                                    <p:cond delay="0"/>
                                  </p:stCondLst>
                                  <p:childTnLst>
                                    <p:set>
                                      <p:cBhvr>
                                        <p:cTn id="15" dur="1" fill="hold">
                                          <p:stCondLst>
                                            <p:cond delay="0"/>
                                          </p:stCondLst>
                                        </p:cTn>
                                        <p:tgtEl>
                                          <p:spTgt spid="143"/>
                                        </p:tgtEl>
                                        <p:attrNameLst>
                                          <p:attrName>style.visibility</p:attrName>
                                        </p:attrNameLst>
                                      </p:cBhvr>
                                      <p:to>
                                        <p:strVal val="visible"/>
                                      </p:to>
                                    </p:set>
                                    <p:animEffect transition="in" filter="barn(outHorizontal)">
                                      <p:cBhvr>
                                        <p:cTn id="16" dur="500"/>
                                        <p:tgtEl>
                                          <p:spTgt spid="14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500"/>
                                        <p:tgtEl>
                                          <p:spTgt spid="65"/>
                                        </p:tgtEl>
                                      </p:cBhvr>
                                    </p:animEffect>
                                  </p:childTnLst>
                                </p:cTn>
                              </p:par>
                            </p:childTnLst>
                          </p:cTn>
                        </p:par>
                        <p:par>
                          <p:cTn id="21" fill="hold">
                            <p:stCondLst>
                              <p:cond delay="2000"/>
                            </p:stCondLst>
                            <p:childTnLst>
                              <p:par>
                                <p:cTn id="22" presetID="16" presetClass="entr" presetSubtype="42"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barn(outHorizontal)">
                                      <p:cBhvr>
                                        <p:cTn id="24" dur="500"/>
                                        <p:tgtEl>
                                          <p:spTgt spid="78"/>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wipe(left)">
                                      <p:cBhvr>
                                        <p:cTn id="28" dur="500"/>
                                        <p:tgtEl>
                                          <p:spTgt spid="69"/>
                                        </p:tgtEl>
                                      </p:cBhvr>
                                    </p:animEffect>
                                  </p:childTnLst>
                                </p:cTn>
                              </p:par>
                            </p:childTnLst>
                          </p:cTn>
                        </p:par>
                        <p:par>
                          <p:cTn id="29" fill="hold">
                            <p:stCondLst>
                              <p:cond delay="3000"/>
                            </p:stCondLst>
                            <p:childTnLst>
                              <p:par>
                                <p:cTn id="30" presetID="16" presetClass="entr" presetSubtype="42" fill="hold" nodeType="afterEffect">
                                  <p:stCondLst>
                                    <p:cond delay="0"/>
                                  </p:stCondLst>
                                  <p:childTnLst>
                                    <p:set>
                                      <p:cBhvr>
                                        <p:cTn id="31" dur="1" fill="hold">
                                          <p:stCondLst>
                                            <p:cond delay="0"/>
                                          </p:stCondLst>
                                        </p:cTn>
                                        <p:tgtEl>
                                          <p:spTgt spid="144"/>
                                        </p:tgtEl>
                                        <p:attrNameLst>
                                          <p:attrName>style.visibility</p:attrName>
                                        </p:attrNameLst>
                                      </p:cBhvr>
                                      <p:to>
                                        <p:strVal val="visible"/>
                                      </p:to>
                                    </p:set>
                                    <p:animEffect transition="in" filter="barn(outHorizontal)">
                                      <p:cBhvr>
                                        <p:cTn id="32" dur="500"/>
                                        <p:tgtEl>
                                          <p:spTgt spid="144"/>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left)">
                                      <p:cBhvr>
                                        <p:cTn id="36" dur="500"/>
                                        <p:tgtEl>
                                          <p:spTgt spid="73"/>
                                        </p:tgtEl>
                                      </p:cBhvr>
                                    </p:animEffect>
                                  </p:childTnLst>
                                </p:cTn>
                              </p:par>
                            </p:childTnLst>
                          </p:cTn>
                        </p:par>
                        <p:par>
                          <p:cTn id="37" fill="hold">
                            <p:stCondLst>
                              <p:cond delay="4000"/>
                            </p:stCondLst>
                            <p:childTnLst>
                              <p:par>
                                <p:cTn id="38" presetID="2" presetClass="entr" presetSubtype="8"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0-#ppt_w/2"/>
                                          </p:val>
                                        </p:tav>
                                        <p:tav tm="100000">
                                          <p:val>
                                            <p:strVal val="#ppt_x"/>
                                          </p:val>
                                        </p:tav>
                                      </p:tavLst>
                                    </p:anim>
                                    <p:anim calcmode="lin" valueType="num">
                                      <p:cBhvr additive="base">
                                        <p:cTn id="41" dur="500" fill="hold"/>
                                        <p:tgtEl>
                                          <p:spTgt spid="8"/>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0-#ppt_w/2"/>
                                          </p:val>
                                        </p:tav>
                                        <p:tav tm="100000">
                                          <p:val>
                                            <p:strVal val="#ppt_x"/>
                                          </p:val>
                                        </p:tav>
                                      </p:tavLst>
                                    </p:anim>
                                    <p:anim calcmode="lin" valueType="num">
                                      <p:cBhvr additive="base">
                                        <p:cTn id="46" dur="500" fill="hold"/>
                                        <p:tgtEl>
                                          <p:spTgt spid="10"/>
                                        </p:tgtEl>
                                        <p:attrNameLst>
                                          <p:attrName>ppt_y</p:attrName>
                                        </p:attrNameLst>
                                      </p:cBhvr>
                                      <p:tavLst>
                                        <p:tav tm="0">
                                          <p:val>
                                            <p:strVal val="#ppt_y"/>
                                          </p:val>
                                        </p:tav>
                                        <p:tav tm="100000">
                                          <p:val>
                                            <p:strVal val="#ppt_y"/>
                                          </p:val>
                                        </p:tav>
                                      </p:tavLst>
                                    </p:anim>
                                  </p:childTnLst>
                                </p:cTn>
                              </p:par>
                            </p:childTnLst>
                          </p:cTn>
                        </p:par>
                        <p:par>
                          <p:cTn id="47" fill="hold">
                            <p:stCondLst>
                              <p:cond delay="5000"/>
                            </p:stCondLst>
                            <p:childTnLst>
                              <p:par>
                                <p:cTn id="48" presetID="47" presetClass="entr" presetSubtype="0" fill="hold" grpId="0"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500"/>
                                        <p:tgtEl>
                                          <p:spTgt spid="2"/>
                                        </p:tgtEl>
                                      </p:cBhvr>
                                    </p:animEffect>
                                    <p:anim calcmode="lin" valueType="num">
                                      <p:cBhvr>
                                        <p:cTn id="51" dur="500" fill="hold"/>
                                        <p:tgtEl>
                                          <p:spTgt spid="2"/>
                                        </p:tgtEl>
                                        <p:attrNameLst>
                                          <p:attrName>ppt_x</p:attrName>
                                        </p:attrNameLst>
                                      </p:cBhvr>
                                      <p:tavLst>
                                        <p:tav tm="0">
                                          <p:val>
                                            <p:strVal val="#ppt_x"/>
                                          </p:val>
                                        </p:tav>
                                        <p:tav tm="100000">
                                          <p:val>
                                            <p:strVal val="#ppt_x"/>
                                          </p:val>
                                        </p:tav>
                                      </p:tavLst>
                                    </p:anim>
                                    <p:anim calcmode="lin" valueType="num">
                                      <p:cBhvr>
                                        <p:cTn id="52"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13" grpId="0"/>
      <p:bldP spid="65" grpId="0"/>
      <p:bldP spid="69" grpId="0"/>
      <p:bldP spid="73" grpId="0"/>
      <p:bldP spid="8"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57A54-222F-825F-70EF-8D4557240BF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6AA312C-811D-58F9-2FA3-A08AF91102EF}"/>
              </a:ext>
            </a:extLst>
          </p:cNvPr>
          <p:cNvSpPr txBox="1"/>
          <p:nvPr/>
        </p:nvSpPr>
        <p:spPr>
          <a:xfrm>
            <a:off x="6457951" y="174554"/>
            <a:ext cx="5724524" cy="1200329"/>
          </a:xfrm>
          <a:prstGeom prst="rect">
            <a:avLst/>
          </a:prstGeom>
          <a:solidFill>
            <a:srgbClr val="DDE3E5"/>
          </a:solidFill>
          <a:ln>
            <a:solidFill>
              <a:schemeClr val="bg1"/>
            </a:solidFill>
          </a:ln>
          <a:effectLst/>
        </p:spPr>
        <p:txBody>
          <a:bodyPr wrap="square" rtlCol="0">
            <a:spAutoFit/>
          </a:bodyPr>
          <a:lstStyle/>
          <a:p>
            <a:r>
              <a:rPr lang="en-US" sz="3600" b="1" dirty="0">
                <a:latin typeface="Montserrat" panose="00000300000000000000" pitchFamily="2" charset="0"/>
              </a:rPr>
              <a:t>STRONG  </a:t>
            </a:r>
            <a:r>
              <a:rPr lang="en-US" sz="3600" dirty="0">
                <a:latin typeface="Montserrat" panose="00000300000000000000" pitchFamily="2" charset="0"/>
              </a:rPr>
              <a:t>PARTNERSHIPS</a:t>
            </a:r>
          </a:p>
        </p:txBody>
      </p:sp>
      <p:sp>
        <p:nvSpPr>
          <p:cNvPr id="7" name="Rectangle 6">
            <a:extLst>
              <a:ext uri="{FF2B5EF4-FFF2-40B4-BE49-F238E27FC236}">
                <a16:creationId xmlns:a16="http://schemas.microsoft.com/office/drawing/2014/main" id="{4770050D-2B7B-647B-E2CD-5B7912C0F4AF}"/>
              </a:ext>
            </a:extLst>
          </p:cNvPr>
          <p:cNvSpPr/>
          <p:nvPr/>
        </p:nvSpPr>
        <p:spPr>
          <a:xfrm>
            <a:off x="6467476" y="2089258"/>
            <a:ext cx="5553074" cy="4478149"/>
          </a:xfrm>
          <a:prstGeom prst="rect">
            <a:avLst/>
          </a:prstGeom>
        </p:spPr>
        <p:txBody>
          <a:bodyPr wrap="square">
            <a:spAutoFit/>
          </a:bodyPr>
          <a:lstStyle/>
          <a:p>
            <a:r>
              <a:rPr lang="en-US" sz="1400" b="1" dirty="0">
                <a:latin typeface="Montserrat" panose="00000500000000000000" pitchFamily="2" charset="0"/>
              </a:rPr>
              <a:t>Empirical Evidence: Pre- and Post-Installation Testing</a:t>
            </a:r>
            <a:endParaRPr lang="en-US" sz="1400" dirty="0">
              <a:latin typeface="Montserrat" panose="00000500000000000000" pitchFamily="2" charset="0"/>
            </a:endParaRPr>
          </a:p>
          <a:p>
            <a:pPr marL="742950" lvl="1" indent="-285750">
              <a:spcAft>
                <a:spcPts val="300"/>
              </a:spcAft>
              <a:buFont typeface="Wingdings" panose="05000000000000000000" pitchFamily="2" charset="2"/>
              <a:buChar char="q"/>
            </a:pPr>
            <a:r>
              <a:rPr lang="en-US" sz="1450" dirty="0">
                <a:latin typeface="Aptos" panose="020B0004020202020204" pitchFamily="34" charset="0"/>
              </a:rPr>
              <a:t>Partner with certified independent labs to perform microbial and particle count tests.</a:t>
            </a:r>
          </a:p>
          <a:p>
            <a:pPr marL="742950" lvl="1" indent="-285750">
              <a:spcAft>
                <a:spcPts val="600"/>
              </a:spcAft>
              <a:buFont typeface="Wingdings" panose="05000000000000000000" pitchFamily="2" charset="2"/>
              <a:buChar char="q"/>
            </a:pPr>
            <a:r>
              <a:rPr lang="en-US" sz="1450" dirty="0">
                <a:latin typeface="Aptos" panose="020B0004020202020204" pitchFamily="34" charset="0"/>
              </a:rPr>
              <a:t>Data is collected </a:t>
            </a:r>
            <a:r>
              <a:rPr lang="en-US" sz="1450" b="1" dirty="0">
                <a:latin typeface="Aptos" panose="020B0004020202020204" pitchFamily="34" charset="0"/>
              </a:rPr>
              <a:t>before</a:t>
            </a:r>
            <a:r>
              <a:rPr lang="en-US" sz="1450" dirty="0">
                <a:latin typeface="Aptos" panose="020B0004020202020204" pitchFamily="34" charset="0"/>
              </a:rPr>
              <a:t> </a:t>
            </a:r>
            <a:r>
              <a:rPr lang="en-US" sz="1450" dirty="0" err="1">
                <a:latin typeface="Aptos" panose="020B0004020202020204" pitchFamily="34" charset="0"/>
              </a:rPr>
              <a:t>AirROS</a:t>
            </a:r>
            <a:r>
              <a:rPr lang="en-US" sz="1450" dirty="0">
                <a:latin typeface="Aptos" panose="020B0004020202020204" pitchFamily="34" charset="0"/>
              </a:rPr>
              <a:t> installation and again </a:t>
            </a:r>
            <a:r>
              <a:rPr lang="en-US" sz="1450" b="1" dirty="0">
                <a:latin typeface="Aptos" panose="020B0004020202020204" pitchFamily="34" charset="0"/>
              </a:rPr>
              <a:t>after</a:t>
            </a:r>
            <a:r>
              <a:rPr lang="en-US" sz="1450" dirty="0">
                <a:latin typeface="Aptos" panose="020B0004020202020204" pitchFamily="34" charset="0"/>
              </a:rPr>
              <a:t> a determined run-time, illustrating clear pathogen and contaminant reductions.</a:t>
            </a:r>
          </a:p>
          <a:p>
            <a:r>
              <a:rPr lang="en-US" b="1" dirty="0">
                <a:latin typeface="Aptos" panose="020B0004020202020204" pitchFamily="34" charset="0"/>
              </a:rPr>
              <a:t>Reporting and Transparency</a:t>
            </a:r>
            <a:endParaRPr lang="en-US" dirty="0">
              <a:latin typeface="Aptos" panose="020B0004020202020204" pitchFamily="34" charset="0"/>
            </a:endParaRPr>
          </a:p>
          <a:p>
            <a:pPr marL="742950" lvl="1" indent="-285750">
              <a:spcAft>
                <a:spcPts val="300"/>
              </a:spcAft>
              <a:buFont typeface="Wingdings" panose="05000000000000000000" pitchFamily="2" charset="2"/>
              <a:buChar char="q"/>
            </a:pPr>
            <a:r>
              <a:rPr lang="en-US" sz="1450" dirty="0">
                <a:latin typeface="Aptos" panose="020B0004020202020204" pitchFamily="34" charset="0"/>
              </a:rPr>
              <a:t>Provide clients with detailed, easy-to-read reports that demonstrate tangible improvements in air and surface quality.</a:t>
            </a:r>
          </a:p>
          <a:p>
            <a:pPr marL="742950" lvl="1" indent="-285750">
              <a:spcAft>
                <a:spcPts val="600"/>
              </a:spcAft>
              <a:buFont typeface="Wingdings" panose="05000000000000000000" pitchFamily="2" charset="2"/>
              <a:buChar char="q"/>
            </a:pPr>
            <a:r>
              <a:rPr lang="en-US" sz="1450" dirty="0">
                <a:latin typeface="Aptos" panose="020B0004020202020204" pitchFamily="34" charset="0"/>
              </a:rPr>
              <a:t>This empirical data supports compliance requirements, and justifying budget allocations.</a:t>
            </a:r>
          </a:p>
          <a:p>
            <a:r>
              <a:rPr lang="en-US" b="1" dirty="0">
                <a:latin typeface="Aptos" panose="020B0004020202020204" pitchFamily="34" charset="0"/>
              </a:rPr>
              <a:t>Ongoing Monitoring</a:t>
            </a:r>
            <a:endParaRPr lang="en-US" dirty="0">
              <a:latin typeface="Aptos" panose="020B0004020202020204" pitchFamily="34" charset="0"/>
            </a:endParaRPr>
          </a:p>
          <a:p>
            <a:pPr marL="742950" lvl="1" indent="-285750">
              <a:spcAft>
                <a:spcPts val="300"/>
              </a:spcAft>
              <a:buFont typeface="Wingdings" panose="05000000000000000000" pitchFamily="2" charset="2"/>
              <a:buChar char="q"/>
            </a:pPr>
            <a:r>
              <a:rPr lang="en-US" sz="1450" dirty="0">
                <a:latin typeface="Aptos" panose="020B0004020202020204" pitchFamily="34" charset="0"/>
              </a:rPr>
              <a:t>Continuous IAQ monitoring services, giving building managers real-time oversight of air quality metrics.</a:t>
            </a:r>
          </a:p>
          <a:p>
            <a:pPr marL="742950" lvl="1" indent="-285750">
              <a:buFont typeface="Wingdings" panose="05000000000000000000" pitchFamily="2" charset="2"/>
              <a:buChar char="q"/>
            </a:pPr>
            <a:r>
              <a:rPr lang="en-US" sz="1450" dirty="0">
                <a:latin typeface="Aptos" panose="020B0004020202020204" pitchFamily="34" charset="0"/>
              </a:rPr>
              <a:t>Positions </a:t>
            </a:r>
            <a:r>
              <a:rPr lang="en-US" sz="1450" dirty="0" err="1">
                <a:latin typeface="Aptos" panose="020B0004020202020204" pitchFamily="34" charset="0"/>
              </a:rPr>
              <a:t>AirROS</a:t>
            </a:r>
            <a:r>
              <a:rPr lang="en-US" sz="1450" dirty="0">
                <a:latin typeface="Aptos" panose="020B0004020202020204" pitchFamily="34" charset="0"/>
              </a:rPr>
              <a:t> as a comprehensive indoor air solution with recurring maintenance revenue, not just a one-time installation cost.</a:t>
            </a:r>
          </a:p>
        </p:txBody>
      </p:sp>
      <p:pic>
        <p:nvPicPr>
          <p:cNvPr id="15" name="Picture 14">
            <a:extLst>
              <a:ext uri="{FF2B5EF4-FFF2-40B4-BE49-F238E27FC236}">
                <a16:creationId xmlns:a16="http://schemas.microsoft.com/office/drawing/2014/main" id="{BEDCA5F7-ACB9-3432-F24B-5D56D001E276}"/>
              </a:ext>
            </a:extLst>
          </p:cNvPr>
          <p:cNvPicPr>
            <a:picLocks noChangeAspect="1"/>
          </p:cNvPicPr>
          <p:nvPr/>
        </p:nvPicPr>
        <p:blipFill>
          <a:blip r:embed="rId2"/>
          <a:stretch>
            <a:fillRect/>
          </a:stretch>
        </p:blipFill>
        <p:spPr>
          <a:xfrm>
            <a:off x="812114" y="933450"/>
            <a:ext cx="5322598" cy="5753101"/>
          </a:xfrm>
          <a:prstGeom prst="rect">
            <a:avLst/>
          </a:prstGeom>
          <a:effectLst>
            <a:outerShdw blurRad="63500" sx="101000" sy="101000" algn="ctr" rotWithShape="0">
              <a:prstClr val="black">
                <a:alpha val="25000"/>
              </a:prstClr>
            </a:outerShdw>
          </a:effectLst>
        </p:spPr>
      </p:pic>
      <p:pic>
        <p:nvPicPr>
          <p:cNvPr id="16" name="Picture 15">
            <a:extLst>
              <a:ext uri="{FF2B5EF4-FFF2-40B4-BE49-F238E27FC236}">
                <a16:creationId xmlns:a16="http://schemas.microsoft.com/office/drawing/2014/main" id="{1AE7084C-4940-C284-C42E-252AD5A81668}"/>
              </a:ext>
            </a:extLst>
          </p:cNvPr>
          <p:cNvPicPr>
            <a:picLocks noChangeAspect="1"/>
          </p:cNvPicPr>
          <p:nvPr/>
        </p:nvPicPr>
        <p:blipFill>
          <a:blip r:embed="rId3"/>
          <a:stretch>
            <a:fillRect/>
          </a:stretch>
        </p:blipFill>
        <p:spPr>
          <a:xfrm>
            <a:off x="2113850" y="266696"/>
            <a:ext cx="502290" cy="409273"/>
          </a:xfrm>
          <a:prstGeom prst="rect">
            <a:avLst/>
          </a:prstGeom>
        </p:spPr>
      </p:pic>
      <p:pic>
        <p:nvPicPr>
          <p:cNvPr id="19" name="Picture 18">
            <a:extLst>
              <a:ext uri="{FF2B5EF4-FFF2-40B4-BE49-F238E27FC236}">
                <a16:creationId xmlns:a16="http://schemas.microsoft.com/office/drawing/2014/main" id="{753BEF87-4581-5E4F-FD42-CA63F3F26466}"/>
              </a:ext>
            </a:extLst>
          </p:cNvPr>
          <p:cNvPicPr>
            <a:picLocks noChangeAspect="1"/>
          </p:cNvPicPr>
          <p:nvPr/>
        </p:nvPicPr>
        <p:blipFill>
          <a:blip r:embed="rId4"/>
          <a:stretch>
            <a:fillRect/>
          </a:stretch>
        </p:blipFill>
        <p:spPr>
          <a:xfrm>
            <a:off x="1343316" y="1027111"/>
            <a:ext cx="627677" cy="634891"/>
          </a:xfrm>
          <a:prstGeom prst="rect">
            <a:avLst/>
          </a:prstGeom>
        </p:spPr>
      </p:pic>
      <p:pic>
        <p:nvPicPr>
          <p:cNvPr id="21" name="Picture 20">
            <a:extLst>
              <a:ext uri="{FF2B5EF4-FFF2-40B4-BE49-F238E27FC236}">
                <a16:creationId xmlns:a16="http://schemas.microsoft.com/office/drawing/2014/main" id="{88896693-65CC-E8D9-52BD-A8545AF22C81}"/>
              </a:ext>
            </a:extLst>
          </p:cNvPr>
          <p:cNvPicPr>
            <a:picLocks noChangeAspect="1"/>
          </p:cNvPicPr>
          <p:nvPr/>
        </p:nvPicPr>
        <p:blipFill>
          <a:blip r:embed="rId5"/>
          <a:stretch>
            <a:fillRect/>
          </a:stretch>
        </p:blipFill>
        <p:spPr>
          <a:xfrm>
            <a:off x="3013600" y="158028"/>
            <a:ext cx="907404" cy="692221"/>
          </a:xfrm>
          <a:prstGeom prst="rect">
            <a:avLst/>
          </a:prstGeom>
        </p:spPr>
      </p:pic>
      <p:pic>
        <p:nvPicPr>
          <p:cNvPr id="23" name="Picture 22">
            <a:extLst>
              <a:ext uri="{FF2B5EF4-FFF2-40B4-BE49-F238E27FC236}">
                <a16:creationId xmlns:a16="http://schemas.microsoft.com/office/drawing/2014/main" id="{7458FADA-D652-5946-9BBC-6D33D33F9F8B}"/>
              </a:ext>
            </a:extLst>
          </p:cNvPr>
          <p:cNvPicPr>
            <a:picLocks noChangeAspect="1"/>
          </p:cNvPicPr>
          <p:nvPr/>
        </p:nvPicPr>
        <p:blipFill>
          <a:blip r:embed="rId6"/>
          <a:stretch>
            <a:fillRect/>
          </a:stretch>
        </p:blipFill>
        <p:spPr>
          <a:xfrm>
            <a:off x="800947" y="171449"/>
            <a:ext cx="1046815" cy="598181"/>
          </a:xfrm>
          <a:prstGeom prst="rect">
            <a:avLst/>
          </a:prstGeom>
        </p:spPr>
      </p:pic>
      <p:pic>
        <p:nvPicPr>
          <p:cNvPr id="24" name="Picture 23">
            <a:extLst>
              <a:ext uri="{FF2B5EF4-FFF2-40B4-BE49-F238E27FC236}">
                <a16:creationId xmlns:a16="http://schemas.microsoft.com/office/drawing/2014/main" id="{E2DDB9AB-CB68-5B49-C948-56D6536202EE}"/>
              </a:ext>
            </a:extLst>
          </p:cNvPr>
          <p:cNvPicPr>
            <a:picLocks noChangeAspect="1"/>
          </p:cNvPicPr>
          <p:nvPr/>
        </p:nvPicPr>
        <p:blipFill>
          <a:blip r:embed="rId3"/>
          <a:stretch>
            <a:fillRect/>
          </a:stretch>
        </p:blipFill>
        <p:spPr>
          <a:xfrm>
            <a:off x="4318464" y="299501"/>
            <a:ext cx="502290" cy="409273"/>
          </a:xfrm>
          <a:prstGeom prst="rect">
            <a:avLst/>
          </a:prstGeom>
        </p:spPr>
      </p:pic>
      <p:sp>
        <p:nvSpPr>
          <p:cNvPr id="5" name="TextBox 4">
            <a:extLst>
              <a:ext uri="{FF2B5EF4-FFF2-40B4-BE49-F238E27FC236}">
                <a16:creationId xmlns:a16="http://schemas.microsoft.com/office/drawing/2014/main" id="{ADF6D34C-3236-F0C6-91BB-E89B629059A3}"/>
              </a:ext>
            </a:extLst>
          </p:cNvPr>
          <p:cNvSpPr txBox="1"/>
          <p:nvPr/>
        </p:nvSpPr>
        <p:spPr>
          <a:xfrm>
            <a:off x="6467475" y="1587391"/>
            <a:ext cx="5714999" cy="369332"/>
          </a:xfrm>
          <a:prstGeom prst="rect">
            <a:avLst/>
          </a:prstGeom>
          <a:solidFill>
            <a:srgbClr val="DDE3E5"/>
          </a:solidFill>
          <a:ln>
            <a:solidFill>
              <a:schemeClr val="bg1"/>
            </a:solidFill>
          </a:ln>
          <a:effectLst/>
        </p:spPr>
        <p:txBody>
          <a:bodyPr wrap="square" rtlCol="0">
            <a:spAutoFit/>
          </a:bodyPr>
          <a:lstStyle/>
          <a:p>
            <a:r>
              <a:rPr lang="en-US" sz="1800" b="1" dirty="0">
                <a:latin typeface="Montserrat" panose="00000500000000000000" pitchFamily="2" charset="0"/>
              </a:rPr>
              <a:t>THIRD-PARTY LAB TESTING: PROOF POSITIVE</a:t>
            </a:r>
          </a:p>
        </p:txBody>
      </p:sp>
      <p:pic>
        <p:nvPicPr>
          <p:cNvPr id="8" name="Picture 7">
            <a:extLst>
              <a:ext uri="{FF2B5EF4-FFF2-40B4-BE49-F238E27FC236}">
                <a16:creationId xmlns:a16="http://schemas.microsoft.com/office/drawing/2014/main" id="{94DB6106-CDA1-C21D-C7DF-B5CFC435336B}"/>
              </a:ext>
            </a:extLst>
          </p:cNvPr>
          <p:cNvPicPr>
            <a:picLocks noChangeAspect="1"/>
          </p:cNvPicPr>
          <p:nvPr/>
        </p:nvPicPr>
        <p:blipFill>
          <a:blip r:embed="rId7"/>
          <a:srcRect t="11192" b="11192"/>
          <a:stretch/>
        </p:blipFill>
        <p:spPr>
          <a:xfrm>
            <a:off x="5218214" y="183566"/>
            <a:ext cx="660760" cy="595589"/>
          </a:xfrm>
          <a:prstGeom prst="rect">
            <a:avLst/>
          </a:prstGeom>
        </p:spPr>
      </p:pic>
    </p:spTree>
    <p:extLst>
      <p:ext uri="{BB962C8B-B14F-4D97-AF65-F5344CB8AC3E}">
        <p14:creationId xmlns:p14="http://schemas.microsoft.com/office/powerpoint/2010/main" val="371160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765AA-2B8A-5AAE-507C-ABAE79D5F2D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D628A6E-0308-DCA0-2125-5BC82CE96CBD}"/>
              </a:ext>
            </a:extLst>
          </p:cNvPr>
          <p:cNvSpPr txBox="1"/>
          <p:nvPr/>
        </p:nvSpPr>
        <p:spPr>
          <a:xfrm>
            <a:off x="7059510" y="241229"/>
            <a:ext cx="5165254" cy="954107"/>
          </a:xfrm>
          <a:prstGeom prst="rect">
            <a:avLst/>
          </a:prstGeom>
          <a:noFill/>
        </p:spPr>
        <p:txBody>
          <a:bodyPr wrap="square" rtlCol="0">
            <a:spAutoFit/>
          </a:bodyPr>
          <a:lstStyle/>
          <a:p>
            <a:r>
              <a:rPr lang="en-US" sz="2800" b="1" dirty="0">
                <a:latin typeface="Montserrat" panose="00000300000000000000" pitchFamily="2" charset="0"/>
              </a:rPr>
              <a:t>3</a:t>
            </a:r>
            <a:r>
              <a:rPr lang="en-US" sz="2800" b="1" baseline="30000" dirty="0">
                <a:latin typeface="Montserrat" panose="00000300000000000000" pitchFamily="2" charset="0"/>
              </a:rPr>
              <a:t>RD</a:t>
            </a:r>
            <a:r>
              <a:rPr lang="en-US" sz="2800" b="1" dirty="0">
                <a:latin typeface="Montserrat" panose="00000300000000000000" pitchFamily="2" charset="0"/>
              </a:rPr>
              <a:t> PARTY LAB </a:t>
            </a:r>
            <a:r>
              <a:rPr lang="en-US" sz="2800" dirty="0">
                <a:latin typeface="Montserrat" panose="00000300000000000000" pitchFamily="2" charset="0"/>
              </a:rPr>
              <a:t>SCIENTIFIC AIR SOLUTIONS</a:t>
            </a:r>
          </a:p>
        </p:txBody>
      </p:sp>
      <p:sp>
        <p:nvSpPr>
          <p:cNvPr id="6" name="TextBox 5">
            <a:extLst>
              <a:ext uri="{FF2B5EF4-FFF2-40B4-BE49-F238E27FC236}">
                <a16:creationId xmlns:a16="http://schemas.microsoft.com/office/drawing/2014/main" id="{9DA88763-E8F2-EA63-7629-0271A43A71D7}"/>
              </a:ext>
            </a:extLst>
          </p:cNvPr>
          <p:cNvSpPr txBox="1"/>
          <p:nvPr/>
        </p:nvSpPr>
        <p:spPr>
          <a:xfrm>
            <a:off x="7153275" y="1248438"/>
            <a:ext cx="4943475" cy="615553"/>
          </a:xfrm>
          <a:prstGeom prst="rect">
            <a:avLst/>
          </a:prstGeom>
          <a:solidFill>
            <a:schemeClr val="bg1">
              <a:lumMod val="85000"/>
            </a:schemeClr>
          </a:solidFill>
          <a:ln>
            <a:no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0">
            <a:schemeClr val="dk1"/>
          </a:lnRef>
          <a:fillRef idx="3">
            <a:schemeClr val="dk1"/>
          </a:fillRef>
          <a:effectRef idx="3">
            <a:schemeClr val="dk1"/>
          </a:effectRef>
          <a:fontRef idx="minor">
            <a:schemeClr val="lt1"/>
          </a:fontRef>
        </p:style>
        <p:txBody>
          <a:bodyPr wrap="square" rtlCol="0">
            <a:spAutoFit/>
          </a:bodyPr>
          <a:lstStyle/>
          <a:p>
            <a:pPr>
              <a:spcAft>
                <a:spcPts val="400"/>
              </a:spcAft>
            </a:pPr>
            <a:r>
              <a:rPr lang="en-US" b="1" dirty="0">
                <a:solidFill>
                  <a:schemeClr val="tx1"/>
                </a:solidFill>
                <a:latin typeface="Montserrat" panose="00000500000000000000" pitchFamily="2" charset="0"/>
              </a:rPr>
              <a:t>AIR TEST SAMPLES</a:t>
            </a:r>
            <a:br>
              <a:rPr lang="en-US" sz="1600" b="1" dirty="0">
                <a:solidFill>
                  <a:schemeClr val="tx1"/>
                </a:solidFill>
                <a:latin typeface="Aptos" panose="020B0004020202020204" pitchFamily="34" charset="0"/>
              </a:rPr>
            </a:br>
            <a:r>
              <a:rPr lang="en-US" sz="1600" b="1" dirty="0">
                <a:solidFill>
                  <a:schemeClr val="tx1"/>
                </a:solidFill>
                <a:latin typeface="Aptos" panose="020B0004020202020204" pitchFamily="34" charset="0"/>
              </a:rPr>
              <a:t>Pre-Treatment Sampling vs In-Treatment Sampling</a:t>
            </a:r>
          </a:p>
        </p:txBody>
      </p:sp>
      <p:cxnSp>
        <p:nvCxnSpPr>
          <p:cNvPr id="9" name="Straight Connector 8">
            <a:extLst>
              <a:ext uri="{FF2B5EF4-FFF2-40B4-BE49-F238E27FC236}">
                <a16:creationId xmlns:a16="http://schemas.microsoft.com/office/drawing/2014/main" id="{81876B86-B5BD-87EE-8388-0AFD1FA89E89}"/>
              </a:ext>
            </a:extLst>
          </p:cNvPr>
          <p:cNvCxnSpPr>
            <a:cxnSpLocks/>
          </p:cNvCxnSpPr>
          <p:nvPr/>
        </p:nvCxnSpPr>
        <p:spPr>
          <a:xfrm>
            <a:off x="2173901" y="3336483"/>
            <a:ext cx="3009183"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66B2AD2D-BF2F-BA56-5D09-8B9F5428899A}"/>
              </a:ext>
            </a:extLst>
          </p:cNvPr>
          <p:cNvSpPr txBox="1"/>
          <p:nvPr/>
        </p:nvSpPr>
        <p:spPr>
          <a:xfrm>
            <a:off x="7158619" y="1928463"/>
            <a:ext cx="4943474" cy="2056973"/>
          </a:xfrm>
          <a:prstGeom prst="rect">
            <a:avLst/>
          </a:prstGeom>
          <a:solidFill>
            <a:schemeClr val="bg1">
              <a:lumMod val="95000"/>
            </a:schemeClr>
          </a:solidFill>
          <a:ln>
            <a:noFill/>
          </a:ln>
          <a:effectLst/>
          <a:scene3d>
            <a:camera prst="orthographicFront">
              <a:rot lat="0" lon="0" rev="0"/>
            </a:camera>
            <a:lightRig rig="brightRoom" dir="t">
              <a:rot lat="0" lon="0" rev="600000"/>
            </a:lightRig>
          </a:scene3d>
          <a:sp3d prstMaterial="metal">
            <a:bevelT w="38100" h="57150" prst="angle"/>
          </a:sp3d>
        </p:spPr>
        <p:style>
          <a:lnRef idx="1">
            <a:schemeClr val="dk1"/>
          </a:lnRef>
          <a:fillRef idx="3">
            <a:schemeClr val="dk1"/>
          </a:fillRef>
          <a:effectRef idx="2">
            <a:schemeClr val="dk1"/>
          </a:effectRef>
          <a:fontRef idx="minor">
            <a:schemeClr val="lt1"/>
          </a:fontRef>
        </p:style>
        <p:txBody>
          <a:bodyPr wrap="square" rtlCol="0">
            <a:spAutoFit/>
          </a:bodyPr>
          <a:lstStyle/>
          <a:p>
            <a:pPr>
              <a:spcAft>
                <a:spcPts val="400"/>
              </a:spcAft>
            </a:pPr>
            <a:r>
              <a:rPr lang="en-US" sz="1400" b="1" cap="all" dirty="0">
                <a:solidFill>
                  <a:schemeClr val="tx2">
                    <a:lumMod val="50000"/>
                  </a:schemeClr>
                </a:solidFill>
                <a:latin typeface="Montserrat" panose="00000500000000000000" pitchFamily="2" charset="0"/>
              </a:rPr>
              <a:t>summary of results</a:t>
            </a:r>
          </a:p>
          <a:p>
            <a:pPr>
              <a:spcAft>
                <a:spcPts val="400"/>
              </a:spcAft>
            </a:pPr>
            <a:r>
              <a:rPr lang="en-US" sz="1500" b="1" dirty="0">
                <a:solidFill>
                  <a:schemeClr val="tx2">
                    <a:lumMod val="50000"/>
                  </a:schemeClr>
                </a:solidFill>
                <a:latin typeface="Aptos" panose="020B0004020202020204" pitchFamily="34" charset="0"/>
              </a:rPr>
              <a:t>3/28/23</a:t>
            </a:r>
            <a:r>
              <a:rPr lang="en-US" sz="1500" b="1" dirty="0">
                <a:latin typeface="Aptos" panose="020B0004020202020204" pitchFamily="34" charset="0"/>
              </a:rPr>
              <a:t> </a:t>
            </a:r>
            <a:r>
              <a:rPr lang="en-US" sz="1500" b="1" dirty="0">
                <a:solidFill>
                  <a:schemeClr val="tx2">
                    <a:lumMod val="50000"/>
                  </a:schemeClr>
                </a:solidFill>
                <a:latin typeface="Aptos" panose="020B0004020202020204" pitchFamily="34" charset="0"/>
              </a:rPr>
              <a:t>– </a:t>
            </a:r>
            <a:r>
              <a:rPr lang="en-US" sz="1500" dirty="0">
                <a:solidFill>
                  <a:schemeClr val="tx2">
                    <a:lumMod val="50000"/>
                  </a:schemeClr>
                </a:solidFill>
                <a:latin typeface="Aptos" panose="020B0004020202020204" pitchFamily="34" charset="0"/>
              </a:rPr>
              <a:t>Pre-Treatment Sampling:</a:t>
            </a:r>
            <a:br>
              <a:rPr lang="en-US" sz="1500" dirty="0">
                <a:solidFill>
                  <a:schemeClr val="tx2">
                    <a:lumMod val="50000"/>
                  </a:schemeClr>
                </a:solidFill>
                <a:latin typeface="Aptos" panose="020B0004020202020204" pitchFamily="34" charset="0"/>
              </a:rPr>
            </a:br>
            <a:r>
              <a:rPr lang="en-US" sz="1500" dirty="0">
                <a:solidFill>
                  <a:schemeClr val="tx2">
                    <a:lumMod val="50000"/>
                  </a:schemeClr>
                </a:solidFill>
                <a:latin typeface="Aptos" panose="020B0004020202020204" pitchFamily="34" charset="0"/>
              </a:rPr>
              <a:t>Bio-burden Air Samples are </a:t>
            </a:r>
            <a:r>
              <a:rPr lang="en-US" sz="1500" b="1" dirty="0">
                <a:solidFill>
                  <a:schemeClr val="accent1">
                    <a:lumMod val="50000"/>
                  </a:schemeClr>
                </a:solidFill>
                <a:latin typeface="Aptos" panose="020B0004020202020204" pitchFamily="34" charset="0"/>
              </a:rPr>
              <a:t>much above &gt; 300 </a:t>
            </a:r>
            <a:r>
              <a:rPr lang="en-US" sz="1500" b="1" dirty="0" err="1">
                <a:solidFill>
                  <a:schemeClr val="accent1">
                    <a:lumMod val="50000"/>
                  </a:schemeClr>
                </a:solidFill>
                <a:latin typeface="Aptos" panose="020B0004020202020204" pitchFamily="34" charset="0"/>
              </a:rPr>
              <a:t>cfu</a:t>
            </a:r>
            <a:r>
              <a:rPr lang="en-US" sz="1500" b="1" dirty="0">
                <a:solidFill>
                  <a:schemeClr val="accent1">
                    <a:lumMod val="50000"/>
                  </a:schemeClr>
                </a:solidFill>
                <a:latin typeface="Aptos" panose="020B0004020202020204" pitchFamily="34" charset="0"/>
              </a:rPr>
              <a:t>/m</a:t>
            </a:r>
            <a:r>
              <a:rPr lang="en-US" sz="1500" b="1" baseline="30000" dirty="0">
                <a:solidFill>
                  <a:schemeClr val="accent1">
                    <a:lumMod val="50000"/>
                  </a:schemeClr>
                </a:solidFill>
                <a:latin typeface="Aptos" panose="020B0004020202020204" pitchFamily="34" charset="0"/>
              </a:rPr>
              <a:t>3</a:t>
            </a:r>
            <a:r>
              <a:rPr lang="en-US" sz="1500" b="1" dirty="0">
                <a:solidFill>
                  <a:schemeClr val="accent1">
                    <a:lumMod val="50000"/>
                  </a:schemeClr>
                </a:solidFill>
                <a:latin typeface="Aptos" panose="020B0004020202020204" pitchFamily="34" charset="0"/>
              </a:rPr>
              <a:t> </a:t>
            </a:r>
            <a:r>
              <a:rPr lang="en-US" sz="1500" dirty="0">
                <a:solidFill>
                  <a:schemeClr val="tx2">
                    <a:lumMod val="50000"/>
                  </a:schemeClr>
                </a:solidFill>
                <a:latin typeface="Aptos" panose="020B0004020202020204" pitchFamily="34" charset="0"/>
              </a:rPr>
              <a:t>which fall in </a:t>
            </a:r>
            <a:r>
              <a:rPr lang="en-US" sz="1500" b="1" dirty="0">
                <a:solidFill>
                  <a:schemeClr val="accent1">
                    <a:lumMod val="50000"/>
                  </a:schemeClr>
                </a:solidFill>
                <a:latin typeface="Aptos" panose="020B0004020202020204" pitchFamily="34" charset="0"/>
              </a:rPr>
              <a:t>“not acceptable range and require corrective action.”</a:t>
            </a:r>
          </a:p>
          <a:p>
            <a:r>
              <a:rPr lang="en-US" sz="1500" b="1" dirty="0">
                <a:solidFill>
                  <a:schemeClr val="tx2">
                    <a:lumMod val="50000"/>
                  </a:schemeClr>
                </a:solidFill>
                <a:latin typeface="Aptos" panose="020B0004020202020204" pitchFamily="34" charset="0"/>
              </a:rPr>
              <a:t>5/01/23</a:t>
            </a:r>
            <a:r>
              <a:rPr lang="en-US" sz="1500" b="1" dirty="0">
                <a:latin typeface="Aptos" panose="020B0004020202020204" pitchFamily="34" charset="0"/>
              </a:rPr>
              <a:t> </a:t>
            </a:r>
            <a:r>
              <a:rPr lang="en-US" sz="1500" b="1" dirty="0">
                <a:solidFill>
                  <a:schemeClr val="tx1">
                    <a:lumMod val="85000"/>
                    <a:lumOff val="15000"/>
                  </a:schemeClr>
                </a:solidFill>
                <a:latin typeface="Aptos" panose="020B0004020202020204" pitchFamily="34" charset="0"/>
              </a:rPr>
              <a:t>– (</a:t>
            </a:r>
            <a:r>
              <a:rPr lang="en-US" sz="1500" b="1" dirty="0" err="1">
                <a:solidFill>
                  <a:schemeClr val="tx1">
                    <a:lumMod val="85000"/>
                    <a:lumOff val="15000"/>
                  </a:schemeClr>
                </a:solidFill>
                <a:latin typeface="Aptos" panose="020B0004020202020204" pitchFamily="34" charset="0"/>
              </a:rPr>
              <a:t>AirROS</a:t>
            </a:r>
            <a:r>
              <a:rPr lang="en-US" sz="1500" b="1" dirty="0">
                <a:solidFill>
                  <a:schemeClr val="tx1">
                    <a:lumMod val="85000"/>
                    <a:lumOff val="15000"/>
                  </a:schemeClr>
                </a:solidFill>
                <a:latin typeface="Aptos" panose="020B0004020202020204" pitchFamily="34" charset="0"/>
              </a:rPr>
              <a:t>), </a:t>
            </a:r>
            <a:r>
              <a:rPr lang="en-US" sz="1500" dirty="0">
                <a:solidFill>
                  <a:schemeClr val="tx1">
                    <a:lumMod val="85000"/>
                    <a:lumOff val="15000"/>
                  </a:schemeClr>
                </a:solidFill>
                <a:latin typeface="Aptos" panose="020B0004020202020204" pitchFamily="34" charset="0"/>
              </a:rPr>
              <a:t>In-Treatment Sampling:</a:t>
            </a:r>
            <a:br>
              <a:rPr lang="en-US" sz="1500" dirty="0">
                <a:solidFill>
                  <a:schemeClr val="tx1">
                    <a:lumMod val="85000"/>
                    <a:lumOff val="15000"/>
                  </a:schemeClr>
                </a:solidFill>
                <a:latin typeface="Aptos" panose="020B0004020202020204" pitchFamily="34" charset="0"/>
              </a:rPr>
            </a:br>
            <a:r>
              <a:rPr lang="en-US" sz="1500" dirty="0">
                <a:solidFill>
                  <a:schemeClr val="tx1">
                    <a:lumMod val="85000"/>
                    <a:lumOff val="15000"/>
                  </a:schemeClr>
                </a:solidFill>
                <a:latin typeface="Aptos" panose="020B0004020202020204" pitchFamily="34" charset="0"/>
              </a:rPr>
              <a:t>Bio-burden Air Samples </a:t>
            </a:r>
            <a:r>
              <a:rPr lang="en-US" sz="1500" b="1" dirty="0">
                <a:solidFill>
                  <a:schemeClr val="accent1">
                    <a:lumMod val="50000"/>
                  </a:schemeClr>
                </a:solidFill>
                <a:latin typeface="Aptos" panose="020B0004020202020204" pitchFamily="34" charset="0"/>
              </a:rPr>
              <a:t>show 90% reduction and &lt; 100 </a:t>
            </a:r>
            <a:r>
              <a:rPr lang="en-US" sz="1500" b="1" dirty="0" err="1">
                <a:solidFill>
                  <a:schemeClr val="accent1">
                    <a:lumMod val="50000"/>
                  </a:schemeClr>
                </a:solidFill>
                <a:latin typeface="Aptos" panose="020B0004020202020204" pitchFamily="34" charset="0"/>
              </a:rPr>
              <a:t>cfu</a:t>
            </a:r>
            <a:r>
              <a:rPr lang="en-US" sz="1500" b="1" dirty="0">
                <a:solidFill>
                  <a:schemeClr val="accent1">
                    <a:lumMod val="50000"/>
                  </a:schemeClr>
                </a:solidFill>
                <a:latin typeface="Aptos" panose="020B0004020202020204" pitchFamily="34" charset="0"/>
              </a:rPr>
              <a:t>/m</a:t>
            </a:r>
            <a:r>
              <a:rPr lang="en-US" sz="1500" b="1" baseline="30000" dirty="0">
                <a:solidFill>
                  <a:schemeClr val="accent1">
                    <a:lumMod val="50000"/>
                  </a:schemeClr>
                </a:solidFill>
                <a:latin typeface="Aptos" panose="020B0004020202020204" pitchFamily="34" charset="0"/>
              </a:rPr>
              <a:t>3</a:t>
            </a:r>
            <a:r>
              <a:rPr lang="en-US" sz="1500" b="1" dirty="0">
                <a:solidFill>
                  <a:schemeClr val="accent1">
                    <a:lumMod val="50000"/>
                  </a:schemeClr>
                </a:solidFill>
                <a:latin typeface="Aptos" panose="020B0004020202020204" pitchFamily="34" charset="0"/>
              </a:rPr>
              <a:t>,</a:t>
            </a:r>
            <a:r>
              <a:rPr lang="en-US" sz="1500" dirty="0">
                <a:solidFill>
                  <a:schemeClr val="accent1">
                    <a:lumMod val="50000"/>
                  </a:schemeClr>
                </a:solidFill>
                <a:latin typeface="Aptos" panose="020B0004020202020204" pitchFamily="34" charset="0"/>
              </a:rPr>
              <a:t> </a:t>
            </a:r>
            <a:r>
              <a:rPr lang="en-US" sz="1500" dirty="0">
                <a:solidFill>
                  <a:schemeClr val="tx1">
                    <a:lumMod val="85000"/>
                    <a:lumOff val="15000"/>
                  </a:schemeClr>
                </a:solidFill>
                <a:latin typeface="Aptos" panose="020B0004020202020204" pitchFamily="34" charset="0"/>
              </a:rPr>
              <a:t>which falls in the </a:t>
            </a:r>
            <a:r>
              <a:rPr lang="en-US" sz="1500" dirty="0">
                <a:solidFill>
                  <a:schemeClr val="accent1">
                    <a:lumMod val="50000"/>
                  </a:schemeClr>
                </a:solidFill>
                <a:latin typeface="Aptos" panose="020B0004020202020204" pitchFamily="34" charset="0"/>
              </a:rPr>
              <a:t>“</a:t>
            </a:r>
            <a:r>
              <a:rPr lang="en-US" sz="1500" b="1" dirty="0">
                <a:solidFill>
                  <a:schemeClr val="accent1">
                    <a:lumMod val="50000"/>
                  </a:schemeClr>
                </a:solidFill>
                <a:latin typeface="Aptos" panose="020B0004020202020204" pitchFamily="34" charset="0"/>
              </a:rPr>
              <a:t>clean and acceptable.”</a:t>
            </a:r>
          </a:p>
        </p:txBody>
      </p:sp>
      <p:pic>
        <p:nvPicPr>
          <p:cNvPr id="14" name="Picture 13">
            <a:extLst>
              <a:ext uri="{FF2B5EF4-FFF2-40B4-BE49-F238E27FC236}">
                <a16:creationId xmlns:a16="http://schemas.microsoft.com/office/drawing/2014/main" id="{D5D9EF66-D863-0B0F-AE4A-3792919448E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0"/>
                    </a14:imgEffect>
                  </a14:imgLayer>
                </a14:imgProps>
              </a:ext>
            </a:extLst>
          </a:blip>
          <a:stretch>
            <a:fillRect/>
          </a:stretch>
        </p:blipFill>
        <p:spPr>
          <a:xfrm>
            <a:off x="23879" y="67059"/>
            <a:ext cx="7169517" cy="3361941"/>
          </a:xfrm>
          <a:prstGeom prst="rect">
            <a:avLst/>
          </a:prstGeom>
        </p:spPr>
      </p:pic>
      <p:sp>
        <p:nvSpPr>
          <p:cNvPr id="15" name="TextBox 14">
            <a:extLst>
              <a:ext uri="{FF2B5EF4-FFF2-40B4-BE49-F238E27FC236}">
                <a16:creationId xmlns:a16="http://schemas.microsoft.com/office/drawing/2014/main" id="{7ECB75E6-A47A-C7D7-6476-42895166E989}"/>
              </a:ext>
            </a:extLst>
          </p:cNvPr>
          <p:cNvSpPr txBox="1"/>
          <p:nvPr/>
        </p:nvSpPr>
        <p:spPr>
          <a:xfrm>
            <a:off x="6460474" y="388474"/>
            <a:ext cx="532360" cy="400110"/>
          </a:xfrm>
          <a:prstGeom prst="rect">
            <a:avLst/>
          </a:prstGeom>
          <a:solidFill>
            <a:schemeClr val="bg1">
              <a:lumMod val="95000"/>
              <a:alpha val="50000"/>
            </a:schemeClr>
          </a:solidFill>
          <a:ln w="3175">
            <a:solidFill>
              <a:schemeClr val="dk1">
                <a:alpha val="50000"/>
              </a:schemeClr>
            </a:solidFill>
          </a:ln>
        </p:spPr>
        <p:txBody>
          <a:bodyPr wrap="square" rtlCol="0">
            <a:spAutoFit/>
          </a:bodyPr>
          <a:lstStyle>
            <a:defPPr>
              <a:defRPr lang="en-US"/>
            </a:defPPr>
            <a:lvl1pPr algn="ctr">
              <a:defRPr sz="2000" b="1">
                <a:solidFill>
                  <a:schemeClr val="tx1">
                    <a:lumMod val="95000"/>
                    <a:lumOff val="5000"/>
                  </a:schemeClr>
                </a:solidFill>
                <a:latin typeface="Montserrat" panose="00000300000000000000" pitchFamily="2" charset="0"/>
              </a:defRPr>
            </a:lvl1pPr>
          </a:lstStyle>
          <a:p>
            <a:r>
              <a:rPr lang="en-US"/>
              <a:t>01</a:t>
            </a:r>
            <a:endParaRPr lang="id-ID" dirty="0"/>
          </a:p>
        </p:txBody>
      </p:sp>
      <p:pic>
        <p:nvPicPr>
          <p:cNvPr id="17" name="Picture 16">
            <a:extLst>
              <a:ext uri="{FF2B5EF4-FFF2-40B4-BE49-F238E27FC236}">
                <a16:creationId xmlns:a16="http://schemas.microsoft.com/office/drawing/2014/main" id="{F83AA6ED-8143-8695-2F73-6D40FBB7DFCC}"/>
              </a:ext>
            </a:extLst>
          </p:cNvPr>
          <p:cNvPicPr>
            <a:picLocks noChangeAspect="1"/>
          </p:cNvPicPr>
          <p:nvPr/>
        </p:nvPicPr>
        <p:blipFill>
          <a:blip r:embed="rId4">
            <a:grayscl/>
          </a:blip>
          <a:stretch>
            <a:fillRect/>
          </a:stretch>
        </p:blipFill>
        <p:spPr>
          <a:xfrm>
            <a:off x="210705" y="3556277"/>
            <a:ext cx="6772635" cy="3047188"/>
          </a:xfrm>
          <a:prstGeom prst="rect">
            <a:avLst/>
          </a:prstGeom>
          <a:effectLst>
            <a:outerShdw blurRad="63500" sx="102000" sy="102000" algn="ctr" rotWithShape="0">
              <a:prstClr val="black">
                <a:alpha val="40000"/>
              </a:prstClr>
            </a:outerShdw>
          </a:effectLst>
        </p:spPr>
      </p:pic>
      <p:sp>
        <p:nvSpPr>
          <p:cNvPr id="40" name="TextBox 39">
            <a:extLst>
              <a:ext uri="{FF2B5EF4-FFF2-40B4-BE49-F238E27FC236}">
                <a16:creationId xmlns:a16="http://schemas.microsoft.com/office/drawing/2014/main" id="{910E730F-E13C-D2B0-4977-AF3D3156A302}"/>
              </a:ext>
            </a:extLst>
          </p:cNvPr>
          <p:cNvSpPr txBox="1"/>
          <p:nvPr/>
        </p:nvSpPr>
        <p:spPr>
          <a:xfrm>
            <a:off x="6441455" y="3673356"/>
            <a:ext cx="532360" cy="400110"/>
          </a:xfrm>
          <a:prstGeom prst="rect">
            <a:avLst/>
          </a:prstGeom>
          <a:solidFill>
            <a:schemeClr val="bg1">
              <a:lumMod val="95000"/>
              <a:alpha val="50000"/>
            </a:schemeClr>
          </a:solidFill>
          <a:ln w="3175">
            <a:solidFill>
              <a:schemeClr val="dk1">
                <a:alpha val="50000"/>
              </a:schemeClr>
            </a:solidFill>
          </a:ln>
        </p:spPr>
        <p:txBody>
          <a:bodyPr wrap="square" rtlCol="0">
            <a:spAutoFit/>
          </a:bodyPr>
          <a:lstStyle>
            <a:defPPr>
              <a:defRPr lang="en-US"/>
            </a:defPPr>
            <a:lvl1pPr algn="ctr">
              <a:defRPr sz="2000" b="1">
                <a:solidFill>
                  <a:schemeClr val="tx1">
                    <a:lumMod val="95000"/>
                    <a:lumOff val="5000"/>
                  </a:schemeClr>
                </a:solidFill>
                <a:latin typeface="Montserrat" panose="00000300000000000000" pitchFamily="2" charset="0"/>
              </a:defRPr>
            </a:lvl1pPr>
          </a:lstStyle>
          <a:p>
            <a:r>
              <a:rPr lang="en-US" dirty="0"/>
              <a:t>02</a:t>
            </a:r>
            <a:endParaRPr lang="id-ID" dirty="0"/>
          </a:p>
        </p:txBody>
      </p:sp>
      <p:sp>
        <p:nvSpPr>
          <p:cNvPr id="18" name="TextBox 17">
            <a:extLst>
              <a:ext uri="{FF2B5EF4-FFF2-40B4-BE49-F238E27FC236}">
                <a16:creationId xmlns:a16="http://schemas.microsoft.com/office/drawing/2014/main" id="{A53B1CDA-1732-3C01-D458-E6737EB68099}"/>
              </a:ext>
            </a:extLst>
          </p:cNvPr>
          <p:cNvSpPr txBox="1"/>
          <p:nvPr/>
        </p:nvSpPr>
        <p:spPr>
          <a:xfrm>
            <a:off x="7153275" y="4140783"/>
            <a:ext cx="4943475" cy="1246495"/>
          </a:xfrm>
          <a:prstGeom prst="rect">
            <a:avLst/>
          </a:prstGeom>
          <a:solidFill>
            <a:schemeClr val="bg1">
              <a:lumMod val="95000"/>
            </a:schemeClr>
          </a:solidFill>
          <a:ln>
            <a:noFill/>
          </a:ln>
          <a:effectLst/>
          <a:scene3d>
            <a:camera prst="orthographicFront">
              <a:rot lat="0" lon="0" rev="0"/>
            </a:camera>
            <a:lightRig rig="brightRoom" dir="t">
              <a:rot lat="0" lon="0" rev="600000"/>
            </a:lightRig>
          </a:scene3d>
          <a:sp3d prstMaterial="metal">
            <a:bevelT w="38100" h="57150" prst="angle"/>
          </a:sp3d>
        </p:spPr>
        <p:style>
          <a:lnRef idx="0">
            <a:schemeClr val="dk1"/>
          </a:lnRef>
          <a:fillRef idx="3">
            <a:schemeClr val="dk1"/>
          </a:fillRef>
          <a:effectRef idx="3">
            <a:schemeClr val="dk1"/>
          </a:effectRef>
          <a:fontRef idx="minor">
            <a:schemeClr val="lt1"/>
          </a:fontRef>
        </p:style>
        <p:txBody>
          <a:bodyPr wrap="square" rtlCol="0">
            <a:spAutoFit/>
          </a:bodyPr>
          <a:lstStyle/>
          <a:p>
            <a:r>
              <a:rPr lang="en-US" sz="1600" b="1" cap="all" dirty="0">
                <a:solidFill>
                  <a:schemeClr val="tx2">
                    <a:lumMod val="50000"/>
                  </a:schemeClr>
                </a:solidFill>
                <a:latin typeface="Montserrat" panose="00000500000000000000" pitchFamily="2" charset="0"/>
              </a:rPr>
              <a:t>OBSERVATIONS</a:t>
            </a:r>
            <a:endParaRPr lang="en-US" sz="1600" b="1" dirty="0">
              <a:solidFill>
                <a:schemeClr val="tx2">
                  <a:lumMod val="50000"/>
                </a:schemeClr>
              </a:solidFill>
              <a:latin typeface="Montserrat" panose="00000500000000000000" pitchFamily="2" charset="0"/>
            </a:endParaRPr>
          </a:p>
          <a:p>
            <a:r>
              <a:rPr lang="en-US" sz="1400" b="1" dirty="0">
                <a:solidFill>
                  <a:schemeClr val="tx1">
                    <a:lumMod val="85000"/>
                    <a:lumOff val="15000"/>
                  </a:schemeClr>
                </a:solidFill>
                <a:latin typeface="Aptos" panose="020B0004020202020204" pitchFamily="34" charset="0"/>
              </a:rPr>
              <a:t>OUTSIDE AIR SAMPLES RANGE:</a:t>
            </a:r>
            <a:br>
              <a:rPr lang="en-US" sz="1600" b="1" u="sng" dirty="0">
                <a:solidFill>
                  <a:schemeClr val="tx1"/>
                </a:solidFill>
                <a:latin typeface="Aptos" panose="020B0004020202020204" pitchFamily="34" charset="0"/>
              </a:rPr>
            </a:br>
            <a:r>
              <a:rPr lang="en-US" sz="1500" dirty="0">
                <a:solidFill>
                  <a:schemeClr val="accent1">
                    <a:lumMod val="50000"/>
                  </a:schemeClr>
                </a:solidFill>
                <a:latin typeface="Aptos" panose="020B0004020202020204" pitchFamily="34" charset="0"/>
              </a:rPr>
              <a:t>“1400 to 1567 </a:t>
            </a:r>
            <a:r>
              <a:rPr lang="en-US" sz="1500" dirty="0" err="1">
                <a:solidFill>
                  <a:schemeClr val="accent1">
                    <a:lumMod val="50000"/>
                  </a:schemeClr>
                </a:solidFill>
                <a:latin typeface="Aptos" panose="020B0004020202020204" pitchFamily="34" charset="0"/>
              </a:rPr>
              <a:t>cfu</a:t>
            </a:r>
            <a:r>
              <a:rPr lang="en-US" sz="1500" dirty="0">
                <a:solidFill>
                  <a:schemeClr val="accent1">
                    <a:lumMod val="50000"/>
                  </a:schemeClr>
                </a:solidFill>
                <a:latin typeface="Aptos" panose="020B0004020202020204" pitchFamily="34" charset="0"/>
              </a:rPr>
              <a:t>/m</a:t>
            </a:r>
            <a:r>
              <a:rPr lang="en-US" sz="1500" baseline="30000" dirty="0">
                <a:solidFill>
                  <a:schemeClr val="accent1">
                    <a:lumMod val="50000"/>
                  </a:schemeClr>
                </a:solidFill>
                <a:latin typeface="Aptos" panose="020B0004020202020204" pitchFamily="34" charset="0"/>
              </a:rPr>
              <a:t>3</a:t>
            </a:r>
            <a:r>
              <a:rPr lang="en-US" sz="1500" dirty="0">
                <a:solidFill>
                  <a:schemeClr val="accent1">
                    <a:lumMod val="50000"/>
                  </a:schemeClr>
                </a:solidFill>
                <a:latin typeface="Aptos" panose="020B0004020202020204" pitchFamily="34" charset="0"/>
              </a:rPr>
              <a:t> </a:t>
            </a:r>
            <a:r>
              <a:rPr lang="en-US" sz="1500" dirty="0">
                <a:solidFill>
                  <a:schemeClr val="tx1"/>
                </a:solidFill>
                <a:latin typeface="Aptos" panose="020B0004020202020204" pitchFamily="34" charset="0"/>
              </a:rPr>
              <a:t>shows </a:t>
            </a:r>
            <a:r>
              <a:rPr lang="en-US" sz="1500" b="1" dirty="0">
                <a:solidFill>
                  <a:schemeClr val="accent1">
                    <a:lumMod val="50000"/>
                  </a:schemeClr>
                </a:solidFill>
                <a:latin typeface="Aptos" panose="020B0004020202020204" pitchFamily="34" charset="0"/>
              </a:rPr>
              <a:t>significant amount </a:t>
            </a:r>
            <a:r>
              <a:rPr lang="en-US" sz="1500" dirty="0">
                <a:solidFill>
                  <a:schemeClr val="tx1"/>
                </a:solidFill>
                <a:latin typeface="Aptos" panose="020B0004020202020204" pitchFamily="34" charset="0"/>
              </a:rPr>
              <a:t>of Bio-burden coming from outside air that falls in the </a:t>
            </a:r>
            <a:r>
              <a:rPr lang="en-US" sz="1500" b="1" dirty="0">
                <a:solidFill>
                  <a:schemeClr val="accent1">
                    <a:lumMod val="50000"/>
                  </a:schemeClr>
                </a:solidFill>
                <a:latin typeface="Aptos" panose="020B0004020202020204" pitchFamily="34" charset="0"/>
              </a:rPr>
              <a:t>“not acceptable/needs corrective action range.”</a:t>
            </a:r>
          </a:p>
        </p:txBody>
      </p:sp>
      <p:sp>
        <p:nvSpPr>
          <p:cNvPr id="19" name="TextBox 18">
            <a:extLst>
              <a:ext uri="{FF2B5EF4-FFF2-40B4-BE49-F238E27FC236}">
                <a16:creationId xmlns:a16="http://schemas.microsoft.com/office/drawing/2014/main" id="{87FD9088-C943-787B-5EF8-DB4DE9DD0C87}"/>
              </a:ext>
            </a:extLst>
          </p:cNvPr>
          <p:cNvSpPr txBox="1"/>
          <p:nvPr/>
        </p:nvSpPr>
        <p:spPr>
          <a:xfrm>
            <a:off x="7149094" y="5591711"/>
            <a:ext cx="4943475" cy="984885"/>
          </a:xfrm>
          <a:prstGeom prst="rect">
            <a:avLst/>
          </a:prstGeom>
          <a:solidFill>
            <a:srgbClr val="EDF0F1"/>
          </a:solidFill>
          <a:ln>
            <a:noFill/>
          </a:ln>
          <a:effectLst>
            <a:glow rad="25400">
              <a:schemeClr val="bg1">
                <a:alpha val="86000"/>
              </a:schemeClr>
            </a:glow>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0">
            <a:schemeClr val="dk1"/>
          </a:lnRef>
          <a:fillRef idx="3">
            <a:schemeClr val="dk1"/>
          </a:fillRef>
          <a:effectRef idx="3">
            <a:schemeClr val="dk1"/>
          </a:effectRef>
          <a:fontRef idx="minor">
            <a:schemeClr val="lt1"/>
          </a:fontRef>
        </p:style>
        <p:txBody>
          <a:bodyPr wrap="square" rtlCol="0">
            <a:spAutoFit/>
          </a:bodyPr>
          <a:lstStyle/>
          <a:p>
            <a:r>
              <a:rPr lang="en-US" sz="1600" b="1" cap="all" dirty="0">
                <a:solidFill>
                  <a:schemeClr val="tx2">
                    <a:lumMod val="50000"/>
                  </a:schemeClr>
                </a:solidFill>
                <a:latin typeface="Montserrat" panose="00000500000000000000" pitchFamily="2" charset="0"/>
              </a:rPr>
              <a:t>Conclusion</a:t>
            </a:r>
          </a:p>
          <a:p>
            <a:r>
              <a:rPr lang="en-US" sz="1400" b="1" cap="all" dirty="0">
                <a:solidFill>
                  <a:schemeClr val="tx1"/>
                </a:solidFill>
                <a:latin typeface="Aptos" panose="020B0004020202020204" pitchFamily="34" charset="0"/>
              </a:rPr>
              <a:t>The AIR-</a:t>
            </a:r>
            <a:r>
              <a:rPr lang="en-US" sz="1400" b="1" cap="all" dirty="0" err="1">
                <a:solidFill>
                  <a:schemeClr val="tx1"/>
                </a:solidFill>
                <a:latin typeface="Aptos" panose="020B0004020202020204" pitchFamily="34" charset="0"/>
              </a:rPr>
              <a:t>R</a:t>
            </a:r>
            <a:r>
              <a:rPr lang="en-US" sz="1400" b="1" dirty="0" err="1">
                <a:solidFill>
                  <a:schemeClr val="tx1"/>
                </a:solidFill>
                <a:latin typeface="Aptos" panose="020B0004020202020204" pitchFamily="34" charset="0"/>
              </a:rPr>
              <a:t>o</a:t>
            </a:r>
            <a:r>
              <a:rPr lang="en-US" sz="1400" b="1" cap="all" dirty="0" err="1">
                <a:solidFill>
                  <a:schemeClr val="tx1"/>
                </a:solidFill>
                <a:latin typeface="Aptos" panose="020B0004020202020204" pitchFamily="34" charset="0"/>
              </a:rPr>
              <a:t>S</a:t>
            </a:r>
            <a:r>
              <a:rPr lang="en-US" sz="1400" b="1" cap="all" dirty="0">
                <a:solidFill>
                  <a:schemeClr val="tx1"/>
                </a:solidFill>
                <a:latin typeface="Aptos" panose="020B0004020202020204" pitchFamily="34" charset="0"/>
              </a:rPr>
              <a:t> by Sage Treatment System is having a noticeable and measurable impact on reducing this bio-burden.</a:t>
            </a:r>
            <a:endParaRPr lang="en-US" sz="1400" dirty="0">
              <a:solidFill>
                <a:schemeClr val="tx1"/>
              </a:solidFill>
              <a:latin typeface="Aptos" panose="020B0004020202020204" pitchFamily="34" charset="0"/>
            </a:endParaRPr>
          </a:p>
        </p:txBody>
      </p:sp>
    </p:spTree>
    <p:extLst>
      <p:ext uri="{BB962C8B-B14F-4D97-AF65-F5344CB8AC3E}">
        <p14:creationId xmlns:p14="http://schemas.microsoft.com/office/powerpoint/2010/main" val="299842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16" presetClass="entr" presetSubtype="37"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outVertical)">
                                      <p:cBhvr>
                                        <p:cTn id="17" dur="500"/>
                                        <p:tgtEl>
                                          <p:spTgt spid="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3500"/>
                            </p:stCondLst>
                            <p:childTnLst>
                              <p:par>
                                <p:cTn id="37" presetID="47" presetClass="entr" presetSubtype="0"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anim calcmode="lin" valueType="num">
                                      <p:cBhvr>
                                        <p:cTn id="40" dur="500" fill="hold"/>
                                        <p:tgtEl>
                                          <p:spTgt spid="4"/>
                                        </p:tgtEl>
                                        <p:attrNameLst>
                                          <p:attrName>ppt_x</p:attrName>
                                        </p:attrNameLst>
                                      </p:cBhvr>
                                      <p:tavLst>
                                        <p:tav tm="0">
                                          <p:val>
                                            <p:strVal val="#ppt_x"/>
                                          </p:val>
                                        </p:tav>
                                        <p:tav tm="100000">
                                          <p:val>
                                            <p:strVal val="#ppt_x"/>
                                          </p:val>
                                        </p:tav>
                                      </p:tavLst>
                                    </p:anim>
                                    <p:anim calcmode="lin" valueType="num">
                                      <p:cBhvr>
                                        <p:cTn id="41"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2" grpId="0" animBg="1"/>
      <p:bldP spid="15" grpId="0" animBg="1"/>
      <p:bldP spid="40" grpId="0" animBg="1"/>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AC7E6-AFEC-EC0C-F288-EDBCC9092CD6}"/>
            </a:ext>
          </a:extLst>
        </p:cNvPr>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AACFB711-FF6E-F342-16B3-2BC9031E74DD}"/>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0480" b="10480"/>
          <a:stretch>
            <a:fillRect/>
          </a:stretch>
        </p:blipFill>
        <p:spPr/>
      </p:pic>
      <p:pic>
        <p:nvPicPr>
          <p:cNvPr id="3" name="Picture Placeholder 2">
            <a:extLst>
              <a:ext uri="{FF2B5EF4-FFF2-40B4-BE49-F238E27FC236}">
                <a16:creationId xmlns:a16="http://schemas.microsoft.com/office/drawing/2014/main" id="{9841DD95-58DE-FC90-E51A-27C4880F9F8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0480" b="10480"/>
          <a:stretch>
            <a:fillRect/>
          </a:stretch>
        </p:blipFill>
        <p:spPr/>
      </p:pic>
      <p:sp>
        <p:nvSpPr>
          <p:cNvPr id="4" name="TextBox 3">
            <a:extLst>
              <a:ext uri="{FF2B5EF4-FFF2-40B4-BE49-F238E27FC236}">
                <a16:creationId xmlns:a16="http://schemas.microsoft.com/office/drawing/2014/main" id="{72F7E7E3-692F-7154-60CE-C470CDE27D34}"/>
              </a:ext>
            </a:extLst>
          </p:cNvPr>
          <p:cNvSpPr txBox="1"/>
          <p:nvPr/>
        </p:nvSpPr>
        <p:spPr>
          <a:xfrm>
            <a:off x="7149092" y="241229"/>
            <a:ext cx="5042908" cy="954107"/>
          </a:xfrm>
          <a:prstGeom prst="rect">
            <a:avLst/>
          </a:prstGeom>
          <a:noFill/>
        </p:spPr>
        <p:txBody>
          <a:bodyPr wrap="square" rtlCol="0">
            <a:spAutoFit/>
          </a:bodyPr>
          <a:lstStyle/>
          <a:p>
            <a:r>
              <a:rPr lang="en-US" sz="2700" b="1" dirty="0">
                <a:latin typeface="Montserrat" panose="00000300000000000000" pitchFamily="2" charset="0"/>
              </a:rPr>
              <a:t>3</a:t>
            </a:r>
            <a:r>
              <a:rPr lang="en-US" sz="2700" b="1" baseline="30000" dirty="0">
                <a:latin typeface="Montserrat" panose="00000300000000000000" pitchFamily="2" charset="0"/>
              </a:rPr>
              <a:t>RD</a:t>
            </a:r>
            <a:r>
              <a:rPr lang="en-US" sz="2700" b="1" dirty="0">
                <a:latin typeface="Montserrat" panose="00000300000000000000" pitchFamily="2" charset="0"/>
              </a:rPr>
              <a:t> PARTY LAB </a:t>
            </a:r>
            <a:r>
              <a:rPr lang="en-US" sz="2700" dirty="0">
                <a:latin typeface="Montserrat" panose="00000300000000000000" pitchFamily="2" charset="0"/>
              </a:rPr>
              <a:t>SCIENTIFIC AIR SOLUTIONS</a:t>
            </a:r>
          </a:p>
        </p:txBody>
      </p:sp>
      <p:sp>
        <p:nvSpPr>
          <p:cNvPr id="6" name="TextBox 5">
            <a:extLst>
              <a:ext uri="{FF2B5EF4-FFF2-40B4-BE49-F238E27FC236}">
                <a16:creationId xmlns:a16="http://schemas.microsoft.com/office/drawing/2014/main" id="{DB645CB3-51A8-BFA2-639A-45C1D504147B}"/>
              </a:ext>
            </a:extLst>
          </p:cNvPr>
          <p:cNvSpPr txBox="1"/>
          <p:nvPr/>
        </p:nvSpPr>
        <p:spPr>
          <a:xfrm>
            <a:off x="7153275" y="1410363"/>
            <a:ext cx="4943475" cy="584775"/>
          </a:xfrm>
          <a:prstGeom prst="rect">
            <a:avLst/>
          </a:prstGeom>
          <a:solidFill>
            <a:schemeClr val="bg1">
              <a:lumMod val="85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0">
            <a:schemeClr val="dk1"/>
          </a:lnRef>
          <a:fillRef idx="3">
            <a:schemeClr val="dk1"/>
          </a:fillRef>
          <a:effectRef idx="3">
            <a:schemeClr val="dk1"/>
          </a:effectRef>
          <a:fontRef idx="minor">
            <a:schemeClr val="lt1"/>
          </a:fontRef>
        </p:style>
        <p:txBody>
          <a:bodyPr wrap="square" rtlCol="0">
            <a:spAutoFit/>
          </a:bodyPr>
          <a:lstStyle/>
          <a:p>
            <a:pPr>
              <a:spcAft>
                <a:spcPts val="400"/>
              </a:spcAft>
            </a:pPr>
            <a:r>
              <a:rPr lang="en-US" sz="1600" b="1" dirty="0">
                <a:solidFill>
                  <a:schemeClr val="tx1"/>
                </a:solidFill>
                <a:latin typeface="Montserrat" panose="00000500000000000000" pitchFamily="2" charset="0"/>
              </a:rPr>
              <a:t>SURFACE TEST SAMPLES</a:t>
            </a:r>
            <a:br>
              <a:rPr lang="en-US" sz="1600" b="1" dirty="0">
                <a:latin typeface="Aptos" panose="020B0004020202020204" pitchFamily="34" charset="0"/>
              </a:rPr>
            </a:br>
            <a:r>
              <a:rPr lang="en-US" sz="1600" b="1" dirty="0">
                <a:solidFill>
                  <a:schemeClr val="tx2">
                    <a:lumMod val="50000"/>
                  </a:schemeClr>
                </a:solidFill>
                <a:latin typeface="Aptos" panose="020B0004020202020204" pitchFamily="34" charset="0"/>
              </a:rPr>
              <a:t>Pre-Treatment Sampling vs In-Treatment Sampling</a:t>
            </a:r>
          </a:p>
        </p:txBody>
      </p:sp>
      <p:cxnSp>
        <p:nvCxnSpPr>
          <p:cNvPr id="9" name="Straight Connector 8">
            <a:extLst>
              <a:ext uri="{FF2B5EF4-FFF2-40B4-BE49-F238E27FC236}">
                <a16:creationId xmlns:a16="http://schemas.microsoft.com/office/drawing/2014/main" id="{8851BAF4-2442-A1C1-8F65-A87AE79144CE}"/>
              </a:ext>
            </a:extLst>
          </p:cNvPr>
          <p:cNvCxnSpPr>
            <a:cxnSpLocks/>
          </p:cNvCxnSpPr>
          <p:nvPr/>
        </p:nvCxnSpPr>
        <p:spPr>
          <a:xfrm>
            <a:off x="7149093" y="1207594"/>
            <a:ext cx="4114800" cy="0"/>
          </a:xfrm>
          <a:prstGeom prst="line">
            <a:avLst/>
          </a:prstGeom>
          <a:ln/>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93AEB50E-3368-54D7-1EDA-141C2DE288CD}"/>
              </a:ext>
            </a:extLst>
          </p:cNvPr>
          <p:cNvSpPr txBox="1"/>
          <p:nvPr/>
        </p:nvSpPr>
        <p:spPr>
          <a:xfrm>
            <a:off x="7149092" y="2034540"/>
            <a:ext cx="4943474" cy="1364476"/>
          </a:xfrm>
          <a:prstGeom prst="rect">
            <a:avLst/>
          </a:prstGeom>
          <a:solidFill>
            <a:schemeClr val="bg1">
              <a:lumMod val="95000"/>
            </a:schemeClr>
          </a:solidFill>
          <a:ln>
            <a:noFill/>
          </a:ln>
          <a:effectLst/>
          <a:scene3d>
            <a:camera prst="orthographicFront">
              <a:rot lat="0" lon="0" rev="0"/>
            </a:camera>
            <a:lightRig rig="brightRoom" dir="t">
              <a:rot lat="0" lon="0" rev="600000"/>
            </a:lightRig>
          </a:scene3d>
          <a:sp3d prstMaterial="metal">
            <a:bevelT w="38100" h="57150" prst="angle"/>
          </a:sp3d>
        </p:spPr>
        <p:style>
          <a:lnRef idx="1">
            <a:schemeClr val="dk1"/>
          </a:lnRef>
          <a:fillRef idx="3">
            <a:schemeClr val="dk1"/>
          </a:fillRef>
          <a:effectRef idx="2">
            <a:schemeClr val="dk1"/>
          </a:effectRef>
          <a:fontRef idx="minor">
            <a:schemeClr val="lt1"/>
          </a:fontRef>
        </p:style>
        <p:txBody>
          <a:bodyPr wrap="square" rtlCol="0">
            <a:spAutoFit/>
          </a:bodyPr>
          <a:lstStyle/>
          <a:p>
            <a:pPr>
              <a:spcAft>
                <a:spcPts val="400"/>
              </a:spcAft>
            </a:pPr>
            <a:r>
              <a:rPr lang="en-US" sz="1600" b="1" cap="all" dirty="0">
                <a:solidFill>
                  <a:schemeClr val="tx2">
                    <a:lumMod val="50000"/>
                  </a:schemeClr>
                </a:solidFill>
                <a:latin typeface="Montserrat" panose="00000500000000000000" pitchFamily="2" charset="0"/>
              </a:rPr>
              <a:t>summary of SURFACE results</a:t>
            </a:r>
          </a:p>
          <a:p>
            <a:pPr>
              <a:spcAft>
                <a:spcPts val="400"/>
              </a:spcAft>
            </a:pPr>
            <a:r>
              <a:rPr lang="en-US" sz="1500" b="1" dirty="0">
                <a:solidFill>
                  <a:schemeClr val="accent1">
                    <a:lumMod val="50000"/>
                  </a:schemeClr>
                </a:solidFill>
                <a:latin typeface="Aptos" panose="020B0004020202020204" pitchFamily="34" charset="0"/>
              </a:rPr>
              <a:t>3/28/23</a:t>
            </a:r>
            <a:r>
              <a:rPr lang="en-US" sz="1500" b="1" dirty="0">
                <a:latin typeface="Aptos" panose="020B0004020202020204" pitchFamily="34" charset="0"/>
              </a:rPr>
              <a:t> </a:t>
            </a:r>
            <a:r>
              <a:rPr lang="en-US" sz="1500" b="1" dirty="0">
                <a:solidFill>
                  <a:schemeClr val="tx1"/>
                </a:solidFill>
                <a:latin typeface="Aptos" panose="020B0004020202020204" pitchFamily="34" charset="0"/>
              </a:rPr>
              <a:t>– </a:t>
            </a:r>
            <a:r>
              <a:rPr lang="en-US" sz="1500" dirty="0">
                <a:solidFill>
                  <a:schemeClr val="tx1"/>
                </a:solidFill>
                <a:latin typeface="Aptos" panose="020B0004020202020204" pitchFamily="34" charset="0"/>
              </a:rPr>
              <a:t>Pre-Treatment Sampling:   </a:t>
            </a:r>
            <a:br>
              <a:rPr lang="en-US" sz="1500" dirty="0">
                <a:solidFill>
                  <a:schemeClr val="tx1"/>
                </a:solidFill>
                <a:latin typeface="Aptos" panose="020B0004020202020204" pitchFamily="34" charset="0"/>
              </a:rPr>
            </a:br>
            <a:r>
              <a:rPr lang="en-US" sz="1500" dirty="0">
                <a:solidFill>
                  <a:schemeClr val="tx1"/>
                </a:solidFill>
                <a:latin typeface="Aptos" panose="020B0004020202020204" pitchFamily="34" charset="0"/>
              </a:rPr>
              <a:t>Average 43.5 </a:t>
            </a:r>
            <a:r>
              <a:rPr lang="en-US" sz="1500" dirty="0" err="1">
                <a:solidFill>
                  <a:schemeClr val="tx1"/>
                </a:solidFill>
                <a:latin typeface="Aptos" panose="020B0004020202020204" pitchFamily="34" charset="0"/>
              </a:rPr>
              <a:t>cfu</a:t>
            </a:r>
            <a:r>
              <a:rPr lang="en-US" sz="1500" dirty="0">
                <a:solidFill>
                  <a:schemeClr val="tx1"/>
                </a:solidFill>
                <a:latin typeface="Aptos" panose="020B0004020202020204" pitchFamily="34" charset="0"/>
              </a:rPr>
              <a:t>/cm</a:t>
            </a:r>
            <a:r>
              <a:rPr lang="en-US" sz="1500" baseline="30000" dirty="0">
                <a:solidFill>
                  <a:schemeClr val="tx1"/>
                </a:solidFill>
                <a:latin typeface="Aptos" panose="020B0004020202020204" pitchFamily="34" charset="0"/>
              </a:rPr>
              <a:t>2</a:t>
            </a:r>
            <a:r>
              <a:rPr lang="en-US" sz="1500" dirty="0">
                <a:solidFill>
                  <a:schemeClr val="tx1"/>
                </a:solidFill>
                <a:latin typeface="Aptos" panose="020B0004020202020204" pitchFamily="34" charset="0"/>
              </a:rPr>
              <a:t>; Range 25.0/70.0 </a:t>
            </a:r>
            <a:r>
              <a:rPr lang="en-US" sz="1500" dirty="0" err="1">
                <a:solidFill>
                  <a:schemeClr val="tx1"/>
                </a:solidFill>
                <a:latin typeface="Aptos" panose="020B0004020202020204" pitchFamily="34" charset="0"/>
              </a:rPr>
              <a:t>cfu</a:t>
            </a:r>
            <a:r>
              <a:rPr lang="en-US" sz="1500" dirty="0">
                <a:solidFill>
                  <a:schemeClr val="tx1"/>
                </a:solidFill>
                <a:latin typeface="Aptos" panose="020B0004020202020204" pitchFamily="34" charset="0"/>
              </a:rPr>
              <a:t>/cm</a:t>
            </a:r>
            <a:r>
              <a:rPr lang="en-US" sz="1500" baseline="30000" dirty="0">
                <a:solidFill>
                  <a:schemeClr val="tx1"/>
                </a:solidFill>
                <a:latin typeface="Aptos" panose="020B0004020202020204" pitchFamily="34" charset="0"/>
              </a:rPr>
              <a:t>2</a:t>
            </a:r>
            <a:r>
              <a:rPr lang="en-US" sz="1500" dirty="0">
                <a:solidFill>
                  <a:schemeClr val="tx1"/>
                </a:solidFill>
                <a:latin typeface="Aptos" panose="020B0004020202020204" pitchFamily="34" charset="0"/>
              </a:rPr>
              <a:t>; SD 12.9</a:t>
            </a:r>
          </a:p>
          <a:p>
            <a:pPr>
              <a:spcAft>
                <a:spcPts val="400"/>
              </a:spcAft>
            </a:pPr>
            <a:r>
              <a:rPr lang="en-US" sz="1500" b="1" dirty="0">
                <a:solidFill>
                  <a:schemeClr val="accent1">
                    <a:lumMod val="50000"/>
                  </a:schemeClr>
                </a:solidFill>
                <a:latin typeface="Aptos" panose="020B0004020202020204" pitchFamily="34" charset="0"/>
              </a:rPr>
              <a:t>5/01/23</a:t>
            </a:r>
            <a:r>
              <a:rPr lang="en-US" sz="1500" b="1" dirty="0">
                <a:solidFill>
                  <a:schemeClr val="tx1"/>
                </a:solidFill>
                <a:latin typeface="Aptos" panose="020B0004020202020204" pitchFamily="34" charset="0"/>
              </a:rPr>
              <a:t> – (</a:t>
            </a:r>
            <a:r>
              <a:rPr lang="en-US" sz="1500" b="1" dirty="0" err="1">
                <a:solidFill>
                  <a:schemeClr val="tx1"/>
                </a:solidFill>
                <a:latin typeface="Aptos" panose="020B0004020202020204" pitchFamily="34" charset="0"/>
              </a:rPr>
              <a:t>AirROS</a:t>
            </a:r>
            <a:r>
              <a:rPr lang="en-US" sz="1500" b="1" dirty="0">
                <a:solidFill>
                  <a:schemeClr val="tx1"/>
                </a:solidFill>
                <a:latin typeface="Aptos" panose="020B0004020202020204" pitchFamily="34" charset="0"/>
              </a:rPr>
              <a:t>), </a:t>
            </a:r>
            <a:r>
              <a:rPr lang="en-US" sz="1500" dirty="0">
                <a:solidFill>
                  <a:schemeClr val="tx1"/>
                </a:solidFill>
                <a:latin typeface="Aptos" panose="020B0004020202020204" pitchFamily="34" charset="0"/>
              </a:rPr>
              <a:t>In-Treatment Sampling:</a:t>
            </a:r>
            <a:br>
              <a:rPr lang="en-US" sz="1500" dirty="0">
                <a:solidFill>
                  <a:schemeClr val="tx1"/>
                </a:solidFill>
                <a:latin typeface="Aptos" panose="020B0004020202020204" pitchFamily="34" charset="0"/>
              </a:rPr>
            </a:br>
            <a:r>
              <a:rPr lang="en-US" sz="1500" dirty="0">
                <a:solidFill>
                  <a:schemeClr val="tx1"/>
                </a:solidFill>
                <a:latin typeface="Aptos" panose="020B0004020202020204" pitchFamily="34" charset="0"/>
              </a:rPr>
              <a:t>Average 4.3 </a:t>
            </a:r>
            <a:r>
              <a:rPr lang="en-US" sz="1500" dirty="0" err="1">
                <a:solidFill>
                  <a:schemeClr val="tx1"/>
                </a:solidFill>
                <a:latin typeface="Aptos" panose="020B0004020202020204" pitchFamily="34" charset="0"/>
              </a:rPr>
              <a:t>cfu</a:t>
            </a:r>
            <a:r>
              <a:rPr lang="en-US" sz="1500" dirty="0">
                <a:solidFill>
                  <a:schemeClr val="tx1"/>
                </a:solidFill>
                <a:latin typeface="Aptos" panose="020B0004020202020204" pitchFamily="34" charset="0"/>
              </a:rPr>
              <a:t>/cm</a:t>
            </a:r>
            <a:r>
              <a:rPr lang="en-US" sz="1500" baseline="30000" dirty="0">
                <a:solidFill>
                  <a:schemeClr val="tx1"/>
                </a:solidFill>
                <a:latin typeface="Aptos" panose="020B0004020202020204" pitchFamily="34" charset="0"/>
              </a:rPr>
              <a:t>2</a:t>
            </a:r>
            <a:r>
              <a:rPr lang="en-US" sz="1500" dirty="0">
                <a:solidFill>
                  <a:schemeClr val="tx1"/>
                </a:solidFill>
                <a:latin typeface="Aptos" panose="020B0004020202020204" pitchFamily="34" charset="0"/>
              </a:rPr>
              <a:t>; Range 2.5/7.0 </a:t>
            </a:r>
            <a:r>
              <a:rPr lang="en-US" sz="1500" dirty="0" err="1">
                <a:solidFill>
                  <a:schemeClr val="tx1"/>
                </a:solidFill>
                <a:latin typeface="Aptos" panose="020B0004020202020204" pitchFamily="34" charset="0"/>
              </a:rPr>
              <a:t>cfu</a:t>
            </a:r>
            <a:r>
              <a:rPr lang="en-US" sz="1500" dirty="0">
                <a:solidFill>
                  <a:schemeClr val="tx1"/>
                </a:solidFill>
                <a:latin typeface="Aptos" panose="020B0004020202020204" pitchFamily="34" charset="0"/>
              </a:rPr>
              <a:t>/cm</a:t>
            </a:r>
            <a:r>
              <a:rPr lang="en-US" sz="1500" baseline="30000" dirty="0">
                <a:solidFill>
                  <a:schemeClr val="tx1"/>
                </a:solidFill>
                <a:latin typeface="Aptos" panose="020B0004020202020204" pitchFamily="34" charset="0"/>
              </a:rPr>
              <a:t>2</a:t>
            </a:r>
            <a:r>
              <a:rPr lang="en-US" sz="1500" dirty="0">
                <a:solidFill>
                  <a:schemeClr val="tx1"/>
                </a:solidFill>
                <a:latin typeface="Aptos" panose="020B0004020202020204" pitchFamily="34" charset="0"/>
              </a:rPr>
              <a:t>; SD 1.3</a:t>
            </a:r>
          </a:p>
        </p:txBody>
      </p:sp>
      <p:sp>
        <p:nvSpPr>
          <p:cNvPr id="40" name="TextBox 39">
            <a:extLst>
              <a:ext uri="{FF2B5EF4-FFF2-40B4-BE49-F238E27FC236}">
                <a16:creationId xmlns:a16="http://schemas.microsoft.com/office/drawing/2014/main" id="{685B73E0-365B-E9AC-180F-1F5D5CF35F6F}"/>
              </a:ext>
            </a:extLst>
          </p:cNvPr>
          <p:cNvSpPr txBox="1"/>
          <p:nvPr/>
        </p:nvSpPr>
        <p:spPr>
          <a:xfrm>
            <a:off x="6479555" y="3673356"/>
            <a:ext cx="532360" cy="400110"/>
          </a:xfrm>
          <a:prstGeom prst="rect">
            <a:avLst/>
          </a:prstGeom>
          <a:noFill/>
        </p:spPr>
        <p:txBody>
          <a:bodyPr wrap="square" rtlCol="0">
            <a:spAutoFit/>
          </a:bodyPr>
          <a:lstStyle/>
          <a:p>
            <a:pPr algn="ctr"/>
            <a:r>
              <a:rPr lang="en-US" sz="2000" b="1" dirty="0">
                <a:solidFill>
                  <a:schemeClr val="tx1">
                    <a:lumMod val="95000"/>
                    <a:lumOff val="5000"/>
                  </a:schemeClr>
                </a:solidFill>
                <a:latin typeface="Montserrat" panose="00000300000000000000" pitchFamily="2" charset="0"/>
              </a:rPr>
              <a:t>02</a:t>
            </a:r>
            <a:endParaRPr lang="id-ID" sz="2000" dirty="0">
              <a:solidFill>
                <a:schemeClr val="tx1">
                  <a:lumMod val="95000"/>
                  <a:lumOff val="5000"/>
                </a:schemeClr>
              </a:solidFill>
              <a:latin typeface="Montserrat" panose="00000300000000000000" pitchFamily="2" charset="0"/>
            </a:endParaRPr>
          </a:p>
        </p:txBody>
      </p:sp>
      <p:sp>
        <p:nvSpPr>
          <p:cNvPr id="19" name="TextBox 18">
            <a:extLst>
              <a:ext uri="{FF2B5EF4-FFF2-40B4-BE49-F238E27FC236}">
                <a16:creationId xmlns:a16="http://schemas.microsoft.com/office/drawing/2014/main" id="{CBC89710-0564-AE02-572F-7028875C4A56}"/>
              </a:ext>
            </a:extLst>
          </p:cNvPr>
          <p:cNvSpPr txBox="1"/>
          <p:nvPr/>
        </p:nvSpPr>
        <p:spPr>
          <a:xfrm>
            <a:off x="7149093" y="4898144"/>
            <a:ext cx="4943475" cy="553998"/>
          </a:xfrm>
          <a:prstGeom prst="rect">
            <a:avLst/>
          </a:prstGeom>
          <a:solidFill>
            <a:srgbClr val="DDE3E5"/>
          </a:solidFill>
          <a:ln>
            <a:noFill/>
          </a:ln>
          <a:effectLst>
            <a:glow rad="101600">
              <a:schemeClr val="accent3">
                <a:satMod val="175000"/>
                <a:alpha val="40000"/>
              </a:schemeClr>
            </a:glow>
            <a:outerShdw blurRad="63500"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0">
            <a:schemeClr val="dk1"/>
          </a:lnRef>
          <a:fillRef idx="3">
            <a:schemeClr val="dk1"/>
          </a:fillRef>
          <a:effectRef idx="3">
            <a:schemeClr val="dk1"/>
          </a:effectRef>
          <a:fontRef idx="minor">
            <a:schemeClr val="lt1"/>
          </a:fontRef>
        </p:style>
        <p:txBody>
          <a:bodyPr wrap="square" rtlCol="0">
            <a:spAutoFit/>
          </a:bodyPr>
          <a:lstStyle/>
          <a:p>
            <a:r>
              <a:rPr lang="en-US" sz="1600" b="1" cap="all" dirty="0">
                <a:solidFill>
                  <a:schemeClr val="tx1"/>
                </a:solidFill>
                <a:latin typeface="Montserrat" panose="00000500000000000000" pitchFamily="2" charset="0"/>
              </a:rPr>
              <a:t>Conclusion OF SURFACE TESTING</a:t>
            </a:r>
          </a:p>
          <a:p>
            <a:r>
              <a:rPr lang="en-US" sz="1400" b="1" cap="all" dirty="0">
                <a:solidFill>
                  <a:schemeClr val="tx1"/>
                </a:solidFill>
                <a:latin typeface="Aptos" panose="020B0004020202020204" pitchFamily="34" charset="0"/>
              </a:rPr>
              <a:t>Resulted in % Reduction of 90.1%</a:t>
            </a:r>
            <a:endParaRPr lang="en-US" sz="1400" dirty="0">
              <a:solidFill>
                <a:schemeClr val="tx1"/>
              </a:solidFill>
              <a:latin typeface="Aptos" panose="020B0004020202020204" pitchFamily="34" charset="0"/>
            </a:endParaRPr>
          </a:p>
        </p:txBody>
      </p:sp>
      <p:pic>
        <p:nvPicPr>
          <p:cNvPr id="7" name="Picture 6">
            <a:extLst>
              <a:ext uri="{FF2B5EF4-FFF2-40B4-BE49-F238E27FC236}">
                <a16:creationId xmlns:a16="http://schemas.microsoft.com/office/drawing/2014/main" id="{7CC7BE7B-71C5-FA9A-912C-A4293E9D45ED}"/>
              </a:ext>
            </a:extLst>
          </p:cNvPr>
          <p:cNvPicPr>
            <a:picLocks noChangeAspect="1"/>
          </p:cNvPicPr>
          <p:nvPr/>
        </p:nvPicPr>
        <p:blipFill>
          <a:blip r:embed="rId3">
            <a:grayscl/>
            <a:extLst>
              <a:ext uri="{BEBA8EAE-BF5A-486C-A8C5-ECC9F3942E4B}">
                <a14:imgProps xmlns:a14="http://schemas.microsoft.com/office/drawing/2010/main">
                  <a14:imgLayer r:embed="rId4">
                    <a14:imgEffect>
                      <a14:sharpenSoften amount="20000"/>
                    </a14:imgEffect>
                  </a14:imgLayer>
                </a14:imgProps>
              </a:ext>
            </a:extLst>
          </a:blip>
          <a:stretch>
            <a:fillRect/>
          </a:stretch>
        </p:blipFill>
        <p:spPr>
          <a:xfrm>
            <a:off x="239278" y="254535"/>
            <a:ext cx="6820231" cy="3031510"/>
          </a:xfrm>
          <a:prstGeom prst="rect">
            <a:avLst/>
          </a:prstGeom>
          <a:effectLst>
            <a:outerShdw blurRad="63500" sx="102000" sy="102000" algn="ctr" rotWithShape="0">
              <a:prstClr val="black">
                <a:alpha val="40000"/>
              </a:prstClr>
            </a:outerShdw>
          </a:effectLst>
        </p:spPr>
      </p:pic>
      <p:sp>
        <p:nvSpPr>
          <p:cNvPr id="39" name="TextBox 38">
            <a:extLst>
              <a:ext uri="{FF2B5EF4-FFF2-40B4-BE49-F238E27FC236}">
                <a16:creationId xmlns:a16="http://schemas.microsoft.com/office/drawing/2014/main" id="{1FC1D769-2778-9830-7A1A-CE53132B5E8A}"/>
              </a:ext>
            </a:extLst>
          </p:cNvPr>
          <p:cNvSpPr txBox="1"/>
          <p:nvPr/>
        </p:nvSpPr>
        <p:spPr>
          <a:xfrm>
            <a:off x="6565280" y="331569"/>
            <a:ext cx="478965" cy="400110"/>
          </a:xfrm>
          <a:prstGeom prst="rect">
            <a:avLst/>
          </a:prstGeom>
          <a:noFill/>
          <a:ln w="3175">
            <a:solidFill>
              <a:schemeClr val="dk1">
                <a:alpha val="50000"/>
              </a:schemeClr>
            </a:solidFill>
          </a:ln>
        </p:spPr>
        <p:txBody>
          <a:bodyPr wrap="square" rtlCol="0">
            <a:spAutoFit/>
          </a:bodyPr>
          <a:lstStyle/>
          <a:p>
            <a:pPr algn="ctr"/>
            <a:r>
              <a:rPr lang="en-US" sz="2000" b="1" dirty="0">
                <a:solidFill>
                  <a:schemeClr val="tx1">
                    <a:lumMod val="95000"/>
                    <a:lumOff val="5000"/>
                  </a:schemeClr>
                </a:solidFill>
                <a:latin typeface="Montserrat" panose="00000300000000000000" pitchFamily="2" charset="0"/>
              </a:rPr>
              <a:t>01</a:t>
            </a:r>
            <a:endParaRPr lang="id-ID" sz="2000" dirty="0">
              <a:solidFill>
                <a:schemeClr val="tx1">
                  <a:lumMod val="95000"/>
                  <a:lumOff val="5000"/>
                </a:schemeClr>
              </a:solidFill>
              <a:latin typeface="Montserrat" panose="00000300000000000000" pitchFamily="2" charset="0"/>
            </a:endParaRPr>
          </a:p>
        </p:txBody>
      </p:sp>
      <p:pic>
        <p:nvPicPr>
          <p:cNvPr id="13" name="Picture 12">
            <a:extLst>
              <a:ext uri="{FF2B5EF4-FFF2-40B4-BE49-F238E27FC236}">
                <a16:creationId xmlns:a16="http://schemas.microsoft.com/office/drawing/2014/main" id="{224B3BED-2464-E8E8-6BC3-B7F4C8BD8F2E}"/>
              </a:ext>
            </a:extLst>
          </p:cNvPr>
          <p:cNvPicPr>
            <a:picLocks noChangeAspect="1"/>
          </p:cNvPicPr>
          <p:nvPr/>
        </p:nvPicPr>
        <p:blipFill>
          <a:blip r:embed="rId5">
            <a:grayscl/>
            <a:extLst>
              <a:ext uri="{BEBA8EAE-BF5A-486C-A8C5-ECC9F3942E4B}">
                <a14:imgProps xmlns:a14="http://schemas.microsoft.com/office/drawing/2010/main">
                  <a14:imgLayer r:embed="rId6">
                    <a14:imgEffect>
                      <a14:sharpenSoften amount="20000"/>
                    </a14:imgEffect>
                  </a14:imgLayer>
                </a14:imgProps>
              </a:ext>
            </a:extLst>
          </a:blip>
          <a:stretch>
            <a:fillRect/>
          </a:stretch>
        </p:blipFill>
        <p:spPr>
          <a:xfrm>
            <a:off x="239279" y="3584961"/>
            <a:ext cx="6782160" cy="3012392"/>
          </a:xfrm>
          <a:prstGeom prst="rect">
            <a:avLst/>
          </a:prstGeom>
          <a:effectLst>
            <a:outerShdw blurRad="63500" sx="102000" sy="102000" algn="ctr" rotWithShape="0">
              <a:prstClr val="black">
                <a:alpha val="40000"/>
              </a:prstClr>
            </a:outerShdw>
          </a:effectLst>
        </p:spPr>
      </p:pic>
      <p:sp>
        <p:nvSpPr>
          <p:cNvPr id="16" name="TextBox 15">
            <a:extLst>
              <a:ext uri="{FF2B5EF4-FFF2-40B4-BE49-F238E27FC236}">
                <a16:creationId xmlns:a16="http://schemas.microsoft.com/office/drawing/2014/main" id="{3E0E528C-99A6-AF5E-4F73-F066787A2120}"/>
              </a:ext>
            </a:extLst>
          </p:cNvPr>
          <p:cNvSpPr txBox="1"/>
          <p:nvPr/>
        </p:nvSpPr>
        <p:spPr>
          <a:xfrm>
            <a:off x="6479555" y="3674167"/>
            <a:ext cx="540370" cy="400110"/>
          </a:xfrm>
          <a:prstGeom prst="rect">
            <a:avLst/>
          </a:prstGeom>
          <a:noFill/>
          <a:ln w="3175">
            <a:solidFill>
              <a:schemeClr val="dk1">
                <a:alpha val="50000"/>
              </a:schemeClr>
            </a:solidFill>
          </a:ln>
        </p:spPr>
        <p:txBody>
          <a:bodyPr wrap="square" rtlCol="0">
            <a:spAutoFit/>
          </a:bodyPr>
          <a:lstStyle/>
          <a:p>
            <a:pPr algn="ctr"/>
            <a:r>
              <a:rPr lang="en-US" sz="2000" b="1" dirty="0">
                <a:solidFill>
                  <a:schemeClr val="tx1">
                    <a:lumMod val="95000"/>
                    <a:lumOff val="5000"/>
                  </a:schemeClr>
                </a:solidFill>
                <a:latin typeface="Montserrat" panose="00000300000000000000" pitchFamily="2" charset="0"/>
              </a:rPr>
              <a:t>02</a:t>
            </a:r>
            <a:endParaRPr lang="id-ID" sz="2000" dirty="0">
              <a:solidFill>
                <a:schemeClr val="tx1">
                  <a:lumMod val="95000"/>
                  <a:lumOff val="5000"/>
                </a:schemeClr>
              </a:solidFill>
              <a:latin typeface="Montserrat" panose="00000300000000000000" pitchFamily="2" charset="0"/>
            </a:endParaRPr>
          </a:p>
        </p:txBody>
      </p:sp>
      <p:pic>
        <p:nvPicPr>
          <p:cNvPr id="5" name="Picture 4">
            <a:extLst>
              <a:ext uri="{FF2B5EF4-FFF2-40B4-BE49-F238E27FC236}">
                <a16:creationId xmlns:a16="http://schemas.microsoft.com/office/drawing/2014/main" id="{95A466EB-65F9-A68B-872E-78000D8BEFE4}"/>
              </a:ext>
            </a:extLst>
          </p:cNvPr>
          <p:cNvPicPr>
            <a:picLocks noChangeAspect="1"/>
          </p:cNvPicPr>
          <p:nvPr/>
        </p:nvPicPr>
        <p:blipFill>
          <a:blip r:embed="rId7"/>
          <a:stretch>
            <a:fillRect/>
          </a:stretch>
        </p:blipFill>
        <p:spPr>
          <a:xfrm>
            <a:off x="8493199" y="3481010"/>
            <a:ext cx="1426588" cy="1335140"/>
          </a:xfrm>
          <a:prstGeom prst="rect">
            <a:avLst/>
          </a:prstGeom>
        </p:spPr>
      </p:pic>
    </p:spTree>
    <p:extLst>
      <p:ext uri="{BB962C8B-B14F-4D97-AF65-F5344CB8AC3E}">
        <p14:creationId xmlns:p14="http://schemas.microsoft.com/office/powerpoint/2010/main" val="1619112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500" fill="hold"/>
                                        <p:tgtEl>
                                          <p:spTgt spid="40"/>
                                        </p:tgtEl>
                                        <p:attrNameLst>
                                          <p:attrName>ppt_w</p:attrName>
                                        </p:attrNameLst>
                                      </p:cBhvr>
                                      <p:tavLst>
                                        <p:tav tm="0">
                                          <p:val>
                                            <p:fltVal val="0"/>
                                          </p:val>
                                        </p:tav>
                                        <p:tav tm="100000">
                                          <p:val>
                                            <p:strVal val="#ppt_w"/>
                                          </p:val>
                                        </p:tav>
                                      </p:tavLst>
                                    </p:anim>
                                    <p:anim calcmode="lin" valueType="num">
                                      <p:cBhvr>
                                        <p:cTn id="14" dur="500" fill="hold"/>
                                        <p:tgtEl>
                                          <p:spTgt spid="40"/>
                                        </p:tgtEl>
                                        <p:attrNameLst>
                                          <p:attrName>ppt_h</p:attrName>
                                        </p:attrNameLst>
                                      </p:cBhvr>
                                      <p:tavLst>
                                        <p:tav tm="0">
                                          <p:val>
                                            <p:fltVal val="0"/>
                                          </p:val>
                                        </p:tav>
                                        <p:tav tm="100000">
                                          <p:val>
                                            <p:strVal val="#ppt_h"/>
                                          </p:val>
                                        </p:tav>
                                      </p:tavLst>
                                    </p:anim>
                                    <p:animEffect transition="in" filter="fade">
                                      <p:cBhvr>
                                        <p:cTn id="15" dur="500"/>
                                        <p:tgtEl>
                                          <p:spTgt spid="40"/>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500"/>
                            </p:stCondLst>
                            <p:childTnLst>
                              <p:par>
                                <p:cTn id="21" presetID="16" presetClass="entr" presetSubtype="37"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outVertical)">
                                      <p:cBhvr>
                                        <p:cTn id="23" dur="500"/>
                                        <p:tgtEl>
                                          <p:spTgt spid="9"/>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par>
                          <p:cTn id="38" fill="hold">
                            <p:stCondLst>
                              <p:cond delay="3500"/>
                            </p:stCondLst>
                            <p:childTnLst>
                              <p:par>
                                <p:cTn id="39" presetID="47" presetClass="entr" presetSubtype="0"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anim calcmode="lin" valueType="num">
                                      <p:cBhvr>
                                        <p:cTn id="42" dur="500" fill="hold"/>
                                        <p:tgtEl>
                                          <p:spTgt spid="4"/>
                                        </p:tgtEl>
                                        <p:attrNameLst>
                                          <p:attrName>ppt_x</p:attrName>
                                        </p:attrNameLst>
                                      </p:cBhvr>
                                      <p:tavLst>
                                        <p:tav tm="0">
                                          <p:val>
                                            <p:strVal val="#ppt_x"/>
                                          </p:val>
                                        </p:tav>
                                        <p:tav tm="100000">
                                          <p:val>
                                            <p:strVal val="#ppt_x"/>
                                          </p:val>
                                        </p:tav>
                                      </p:tavLst>
                                    </p:anim>
                                    <p:anim calcmode="lin" valueType="num">
                                      <p:cBhvr>
                                        <p:cTn id="43"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2" grpId="0" animBg="1"/>
      <p:bldP spid="40" grpId="0"/>
      <p:bldP spid="19" grpId="0" animBg="1"/>
      <p:bldP spid="39"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963DF-460F-D121-896A-DDFB585EF1E4}"/>
            </a:ext>
          </a:extLst>
        </p:cNvPr>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0CA9B167-CC64-617D-7876-4509309D459B}"/>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0480" b="10480"/>
          <a:stretch>
            <a:fillRect/>
          </a:stretch>
        </p:blipFill>
        <p:spPr/>
      </p:pic>
      <p:pic>
        <p:nvPicPr>
          <p:cNvPr id="3" name="Picture Placeholder 2">
            <a:extLst>
              <a:ext uri="{FF2B5EF4-FFF2-40B4-BE49-F238E27FC236}">
                <a16:creationId xmlns:a16="http://schemas.microsoft.com/office/drawing/2014/main" id="{507F67FF-AC32-4BE8-03D8-66346EDA893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0480" b="10480"/>
          <a:stretch>
            <a:fillRect/>
          </a:stretch>
        </p:blipFill>
        <p:spPr/>
      </p:pic>
      <p:sp>
        <p:nvSpPr>
          <p:cNvPr id="4" name="TextBox 3">
            <a:extLst>
              <a:ext uri="{FF2B5EF4-FFF2-40B4-BE49-F238E27FC236}">
                <a16:creationId xmlns:a16="http://schemas.microsoft.com/office/drawing/2014/main" id="{E6311A51-2570-3FC3-6292-0DD0A62231C0}"/>
              </a:ext>
            </a:extLst>
          </p:cNvPr>
          <p:cNvSpPr txBox="1"/>
          <p:nvPr/>
        </p:nvSpPr>
        <p:spPr>
          <a:xfrm>
            <a:off x="7149092" y="241229"/>
            <a:ext cx="5042908" cy="954107"/>
          </a:xfrm>
          <a:prstGeom prst="rect">
            <a:avLst/>
          </a:prstGeom>
          <a:noFill/>
        </p:spPr>
        <p:txBody>
          <a:bodyPr wrap="square" rtlCol="0">
            <a:spAutoFit/>
          </a:bodyPr>
          <a:lstStyle/>
          <a:p>
            <a:r>
              <a:rPr lang="en-US" sz="2700" b="1" dirty="0">
                <a:latin typeface="Montserrat" panose="00000300000000000000" pitchFamily="2" charset="0"/>
              </a:rPr>
              <a:t>3</a:t>
            </a:r>
            <a:r>
              <a:rPr lang="en-US" sz="2700" b="1" baseline="30000" dirty="0">
                <a:latin typeface="Montserrat" panose="00000300000000000000" pitchFamily="2" charset="0"/>
              </a:rPr>
              <a:t>RD</a:t>
            </a:r>
            <a:r>
              <a:rPr lang="en-US" sz="2700" b="1" dirty="0">
                <a:latin typeface="Montserrat" panose="00000300000000000000" pitchFamily="2" charset="0"/>
              </a:rPr>
              <a:t> PARTY LAB </a:t>
            </a:r>
            <a:r>
              <a:rPr lang="en-US" sz="2700" dirty="0">
                <a:latin typeface="Montserrat" panose="00000300000000000000" pitchFamily="2" charset="0"/>
              </a:rPr>
              <a:t>SCIENTIFIC AIR SOLUTIONS</a:t>
            </a:r>
          </a:p>
        </p:txBody>
      </p:sp>
      <p:cxnSp>
        <p:nvCxnSpPr>
          <p:cNvPr id="9" name="Straight Connector 8">
            <a:extLst>
              <a:ext uri="{FF2B5EF4-FFF2-40B4-BE49-F238E27FC236}">
                <a16:creationId xmlns:a16="http://schemas.microsoft.com/office/drawing/2014/main" id="{775EE776-61A8-BBB9-2652-C7EF13DC99AC}"/>
              </a:ext>
            </a:extLst>
          </p:cNvPr>
          <p:cNvCxnSpPr>
            <a:cxnSpLocks/>
          </p:cNvCxnSpPr>
          <p:nvPr/>
        </p:nvCxnSpPr>
        <p:spPr>
          <a:xfrm>
            <a:off x="7149093" y="1131394"/>
            <a:ext cx="4114800"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469C1CC4-5F0B-216F-7751-E91E2A2B5E25}"/>
              </a:ext>
            </a:extLst>
          </p:cNvPr>
          <p:cNvPicPr>
            <a:picLocks noChangeAspect="1"/>
          </p:cNvPicPr>
          <p:nvPr/>
        </p:nvPicPr>
        <p:blipFill>
          <a:blip r:embed="rId3"/>
          <a:stretch>
            <a:fillRect/>
          </a:stretch>
        </p:blipFill>
        <p:spPr>
          <a:xfrm>
            <a:off x="104130" y="3482021"/>
            <a:ext cx="7053683" cy="3225064"/>
          </a:xfrm>
          <a:prstGeom prst="rect">
            <a:avLst/>
          </a:prstGeom>
        </p:spPr>
      </p:pic>
      <p:sp>
        <p:nvSpPr>
          <p:cNvPr id="40" name="TextBox 39">
            <a:extLst>
              <a:ext uri="{FF2B5EF4-FFF2-40B4-BE49-F238E27FC236}">
                <a16:creationId xmlns:a16="http://schemas.microsoft.com/office/drawing/2014/main" id="{AF8B39DE-62E2-F71C-FE4A-3AEF7CFCF8A4}"/>
              </a:ext>
            </a:extLst>
          </p:cNvPr>
          <p:cNvSpPr txBox="1"/>
          <p:nvPr/>
        </p:nvSpPr>
        <p:spPr>
          <a:xfrm>
            <a:off x="6425772" y="3693092"/>
            <a:ext cx="532360" cy="400110"/>
          </a:xfrm>
          <a:prstGeom prst="rect">
            <a:avLst/>
          </a:prstGeom>
          <a:noFill/>
        </p:spPr>
        <p:txBody>
          <a:bodyPr wrap="square" rtlCol="0">
            <a:spAutoFit/>
          </a:bodyPr>
          <a:lstStyle/>
          <a:p>
            <a:pPr algn="ctr"/>
            <a:r>
              <a:rPr lang="en-US" sz="2000" b="1" dirty="0">
                <a:solidFill>
                  <a:schemeClr val="tx1">
                    <a:lumMod val="95000"/>
                    <a:lumOff val="5000"/>
                  </a:schemeClr>
                </a:solidFill>
                <a:latin typeface="Montserrat" panose="00000300000000000000" pitchFamily="2" charset="0"/>
              </a:rPr>
              <a:t>02</a:t>
            </a:r>
            <a:endParaRPr lang="id-ID" sz="2000" dirty="0">
              <a:solidFill>
                <a:schemeClr val="tx1">
                  <a:lumMod val="95000"/>
                  <a:lumOff val="5000"/>
                </a:schemeClr>
              </a:solidFill>
              <a:latin typeface="Montserrat" panose="00000300000000000000" pitchFamily="2" charset="0"/>
            </a:endParaRPr>
          </a:p>
        </p:txBody>
      </p:sp>
      <p:pic>
        <p:nvPicPr>
          <p:cNvPr id="15" name="Picture 14">
            <a:extLst>
              <a:ext uri="{FF2B5EF4-FFF2-40B4-BE49-F238E27FC236}">
                <a16:creationId xmlns:a16="http://schemas.microsoft.com/office/drawing/2014/main" id="{0C19B0EF-73B6-9FE5-EEE1-218206FA7E5A}"/>
              </a:ext>
            </a:extLst>
          </p:cNvPr>
          <p:cNvPicPr>
            <a:picLocks noChangeAspect="1"/>
          </p:cNvPicPr>
          <p:nvPr/>
        </p:nvPicPr>
        <p:blipFill>
          <a:blip r:embed="rId4"/>
          <a:stretch>
            <a:fillRect/>
          </a:stretch>
        </p:blipFill>
        <p:spPr>
          <a:xfrm>
            <a:off x="240784" y="241229"/>
            <a:ext cx="6775312" cy="3063106"/>
          </a:xfrm>
          <a:prstGeom prst="rect">
            <a:avLst/>
          </a:prstGeom>
          <a:effectLst>
            <a:outerShdw blurRad="63500" sx="102000" sy="102000" algn="ctr" rotWithShape="0">
              <a:prstClr val="black">
                <a:alpha val="40000"/>
              </a:prstClr>
            </a:outerShdw>
          </a:effectLst>
        </p:spPr>
      </p:pic>
      <p:sp>
        <p:nvSpPr>
          <p:cNvPr id="10" name="TextBox 9">
            <a:extLst>
              <a:ext uri="{FF2B5EF4-FFF2-40B4-BE49-F238E27FC236}">
                <a16:creationId xmlns:a16="http://schemas.microsoft.com/office/drawing/2014/main" id="{7F64D979-6B3D-1B9D-4872-33ACD3C00071}"/>
              </a:ext>
            </a:extLst>
          </p:cNvPr>
          <p:cNvSpPr txBox="1"/>
          <p:nvPr/>
        </p:nvSpPr>
        <p:spPr>
          <a:xfrm>
            <a:off x="6096000" y="318172"/>
            <a:ext cx="478965" cy="400110"/>
          </a:xfrm>
          <a:prstGeom prst="rect">
            <a:avLst/>
          </a:prstGeom>
          <a:noFill/>
        </p:spPr>
        <p:txBody>
          <a:bodyPr wrap="square" rtlCol="0">
            <a:spAutoFit/>
          </a:bodyPr>
          <a:lstStyle/>
          <a:p>
            <a:pPr algn="ctr"/>
            <a:r>
              <a:rPr lang="en-US" sz="2000" b="1" dirty="0">
                <a:solidFill>
                  <a:schemeClr val="tx1">
                    <a:lumMod val="95000"/>
                    <a:lumOff val="5000"/>
                  </a:schemeClr>
                </a:solidFill>
                <a:latin typeface="Montserrat" panose="00000300000000000000" pitchFamily="2" charset="0"/>
              </a:rPr>
              <a:t>01</a:t>
            </a:r>
            <a:endParaRPr lang="id-ID" sz="2000" dirty="0">
              <a:solidFill>
                <a:schemeClr val="tx1">
                  <a:lumMod val="95000"/>
                  <a:lumOff val="5000"/>
                </a:schemeClr>
              </a:solidFill>
              <a:latin typeface="Montserrat" panose="00000300000000000000" pitchFamily="2" charset="0"/>
            </a:endParaRPr>
          </a:p>
        </p:txBody>
      </p:sp>
      <p:sp>
        <p:nvSpPr>
          <p:cNvPr id="19" name="TextBox 18">
            <a:extLst>
              <a:ext uri="{FF2B5EF4-FFF2-40B4-BE49-F238E27FC236}">
                <a16:creationId xmlns:a16="http://schemas.microsoft.com/office/drawing/2014/main" id="{6CEEBD40-ED3E-71A8-CF04-C736F82050F0}"/>
              </a:ext>
            </a:extLst>
          </p:cNvPr>
          <p:cNvSpPr txBox="1"/>
          <p:nvPr/>
        </p:nvSpPr>
        <p:spPr>
          <a:xfrm>
            <a:off x="5715639" y="5703836"/>
            <a:ext cx="6062543" cy="697627"/>
          </a:xfrm>
          <a:prstGeom prst="rect">
            <a:avLst/>
          </a:prstGeom>
          <a:solidFill>
            <a:schemeClr val="bg1">
              <a:lumMod val="95000"/>
            </a:schemeClr>
          </a:solidFill>
          <a:ln>
            <a:no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1">
            <a:schemeClr val="dk1"/>
          </a:lnRef>
          <a:fillRef idx="3">
            <a:schemeClr val="dk1"/>
          </a:fillRef>
          <a:effectRef idx="2">
            <a:schemeClr val="dk1"/>
          </a:effectRef>
          <a:fontRef idx="minor">
            <a:schemeClr val="lt1"/>
          </a:fontRef>
        </p:style>
        <p:txBody>
          <a:bodyPr wrap="square" rtlCol="0">
            <a:spAutoFit/>
          </a:bodyPr>
          <a:lstStyle>
            <a:defPPr>
              <a:defRPr lang="en-US"/>
            </a:defPPr>
            <a:lvl1pPr>
              <a:spcAft>
                <a:spcPts val="400"/>
              </a:spcAft>
              <a:defRPr b="1" cap="all">
                <a:solidFill>
                  <a:schemeClr val="tx1"/>
                </a:solidFill>
                <a:latin typeface="Montserrat" panose="00000500000000000000" pitchFamily="2" charset="0"/>
              </a:defRPr>
            </a:lvl1pPr>
          </a:lstStyle>
          <a:p>
            <a:r>
              <a:rPr lang="en-US" dirty="0"/>
              <a:t>IN-TREATMENT AIR PICTURE SAMPLES</a:t>
            </a:r>
          </a:p>
          <a:p>
            <a:r>
              <a:rPr lang="en-US" dirty="0">
                <a:solidFill>
                  <a:schemeClr val="accent1">
                    <a:lumMod val="50000"/>
                  </a:schemeClr>
                </a:solidFill>
                <a:latin typeface="Aptos" panose="020B0004020202020204" pitchFamily="34" charset="0"/>
              </a:rPr>
              <a:t>5/01/23</a:t>
            </a:r>
            <a:r>
              <a:rPr lang="en-US" dirty="0"/>
              <a:t> </a:t>
            </a:r>
            <a:r>
              <a:rPr lang="en-US" cap="none" dirty="0">
                <a:latin typeface="Aptos" panose="020B0004020202020204" pitchFamily="34" charset="0"/>
              </a:rPr>
              <a:t>- In-Treatment Air Samples</a:t>
            </a:r>
            <a:endParaRPr lang="en-US" dirty="0">
              <a:latin typeface="Aptos" panose="020B0004020202020204" pitchFamily="34" charset="0"/>
            </a:endParaRPr>
          </a:p>
        </p:txBody>
      </p:sp>
      <p:sp>
        <p:nvSpPr>
          <p:cNvPr id="2" name="TextBox 1">
            <a:extLst>
              <a:ext uri="{FF2B5EF4-FFF2-40B4-BE49-F238E27FC236}">
                <a16:creationId xmlns:a16="http://schemas.microsoft.com/office/drawing/2014/main" id="{BBE4988B-86ED-9E3A-A161-F6C37F6A6DB8}"/>
              </a:ext>
            </a:extLst>
          </p:cNvPr>
          <p:cNvSpPr txBox="1"/>
          <p:nvPr/>
        </p:nvSpPr>
        <p:spPr>
          <a:xfrm>
            <a:off x="5759022" y="1212338"/>
            <a:ext cx="5975778" cy="697627"/>
          </a:xfrm>
          <a:prstGeom prst="rect">
            <a:avLst/>
          </a:prstGeom>
          <a:solidFill>
            <a:schemeClr val="bg1">
              <a:lumMod val="95000"/>
            </a:schemeClr>
          </a:solidFill>
          <a:ln>
            <a:no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1">
            <a:schemeClr val="dk1"/>
          </a:lnRef>
          <a:fillRef idx="3">
            <a:schemeClr val="dk1"/>
          </a:fillRef>
          <a:effectRef idx="2">
            <a:schemeClr val="dk1"/>
          </a:effectRef>
          <a:fontRef idx="minor">
            <a:schemeClr val="lt1"/>
          </a:fontRef>
        </p:style>
        <p:txBody>
          <a:bodyPr wrap="square" rtlCol="0">
            <a:spAutoFit/>
          </a:bodyPr>
          <a:lstStyle/>
          <a:p>
            <a:pPr>
              <a:spcAft>
                <a:spcPts val="400"/>
              </a:spcAft>
            </a:pPr>
            <a:r>
              <a:rPr lang="en-US" b="1" cap="all" dirty="0">
                <a:solidFill>
                  <a:schemeClr val="tx1"/>
                </a:solidFill>
                <a:latin typeface="Montserrat" panose="00000500000000000000" pitchFamily="2" charset="0"/>
              </a:rPr>
              <a:t>PRE-TREATMENT AIR PICTURE SAMPLES</a:t>
            </a:r>
          </a:p>
          <a:p>
            <a:pPr>
              <a:spcAft>
                <a:spcPts val="400"/>
              </a:spcAft>
            </a:pPr>
            <a:r>
              <a:rPr lang="en-US" b="1" dirty="0">
                <a:solidFill>
                  <a:schemeClr val="accent1">
                    <a:lumMod val="50000"/>
                  </a:schemeClr>
                </a:solidFill>
                <a:latin typeface="Aptos" panose="020B0004020202020204" pitchFamily="34" charset="0"/>
              </a:rPr>
              <a:t>3/28/23</a:t>
            </a:r>
            <a:r>
              <a:rPr lang="en-US" b="1" dirty="0">
                <a:latin typeface="Aptos" panose="020B0004020202020204" pitchFamily="34" charset="0"/>
              </a:rPr>
              <a:t> </a:t>
            </a:r>
            <a:r>
              <a:rPr lang="en-US" b="1" dirty="0">
                <a:solidFill>
                  <a:schemeClr val="tx1"/>
                </a:solidFill>
                <a:latin typeface="Aptos" panose="020B0004020202020204" pitchFamily="34" charset="0"/>
              </a:rPr>
              <a:t>– Pre-Treatment Air Sample Pictures  </a:t>
            </a:r>
          </a:p>
        </p:txBody>
      </p:sp>
      <p:pic>
        <p:nvPicPr>
          <p:cNvPr id="18" name="Picture 17">
            <a:extLst>
              <a:ext uri="{FF2B5EF4-FFF2-40B4-BE49-F238E27FC236}">
                <a16:creationId xmlns:a16="http://schemas.microsoft.com/office/drawing/2014/main" id="{18671C83-90FF-37B3-8007-8F479E7ED777}"/>
              </a:ext>
            </a:extLst>
          </p:cNvPr>
          <p:cNvPicPr>
            <a:picLocks noChangeAspect="1"/>
          </p:cNvPicPr>
          <p:nvPr/>
        </p:nvPicPr>
        <p:blipFill>
          <a:blip r:embed="rId5"/>
          <a:stretch>
            <a:fillRect/>
          </a:stretch>
        </p:blipFill>
        <p:spPr>
          <a:xfrm>
            <a:off x="201181" y="2638424"/>
            <a:ext cx="1894319" cy="1445097"/>
          </a:xfrm>
          <a:prstGeom prst="rect">
            <a:avLst/>
          </a:prstGeom>
        </p:spPr>
      </p:pic>
      <p:pic>
        <p:nvPicPr>
          <p:cNvPr id="21" name="Picture 20">
            <a:extLst>
              <a:ext uri="{FF2B5EF4-FFF2-40B4-BE49-F238E27FC236}">
                <a16:creationId xmlns:a16="http://schemas.microsoft.com/office/drawing/2014/main" id="{3B42B532-D5B5-9181-51B0-F7B8CD78C52D}"/>
              </a:ext>
            </a:extLst>
          </p:cNvPr>
          <p:cNvPicPr>
            <a:picLocks noChangeAspect="1"/>
          </p:cNvPicPr>
          <p:nvPr/>
        </p:nvPicPr>
        <p:blipFill>
          <a:blip r:embed="rId6"/>
          <a:stretch>
            <a:fillRect/>
          </a:stretch>
        </p:blipFill>
        <p:spPr>
          <a:xfrm>
            <a:off x="7332111" y="2029007"/>
            <a:ext cx="4402689" cy="3582313"/>
          </a:xfrm>
          <a:prstGeom prst="rect">
            <a:avLst/>
          </a:prstGeom>
          <a:ln>
            <a:noFill/>
          </a:ln>
          <a:effectLst>
            <a:outerShdw blurRad="63500" algn="ctr" rotWithShape="0">
              <a:prstClr val="black">
                <a:alpha val="40000"/>
              </a:prstClr>
            </a:outerShdw>
          </a:effectLst>
          <a:scene3d>
            <a:camera prst="orthographicFront">
              <a:rot lat="0" lon="0" rev="0"/>
            </a:camera>
            <a:lightRig rig="glow" dir="t">
              <a:rot lat="0" lon="0" rev="14100000"/>
            </a:lightRig>
          </a:scene3d>
          <a:sp3d prstMaterial="softEdge">
            <a:bevelT w="127000" prst="artDeco"/>
          </a:sp3d>
        </p:spPr>
      </p:pic>
    </p:spTree>
    <p:extLst>
      <p:ext uri="{BB962C8B-B14F-4D97-AF65-F5344CB8AC3E}">
        <p14:creationId xmlns:p14="http://schemas.microsoft.com/office/powerpoint/2010/main" val="369902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outVertical)">
                                      <p:cBhvr>
                                        <p:cTn id="13" dur="500"/>
                                        <p:tgtEl>
                                          <p:spTgt spid="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500"/>
                            </p:stCondLst>
                            <p:childTnLst>
                              <p:par>
                                <p:cTn id="29" presetID="47"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anim calcmode="lin" valueType="num">
                                      <p:cBhvr>
                                        <p:cTn id="32" dur="500" fill="hold"/>
                                        <p:tgtEl>
                                          <p:spTgt spid="4"/>
                                        </p:tgtEl>
                                        <p:attrNameLst>
                                          <p:attrName>ppt_x</p:attrName>
                                        </p:attrNameLst>
                                      </p:cBhvr>
                                      <p:tavLst>
                                        <p:tav tm="0">
                                          <p:val>
                                            <p:strVal val="#ppt_x"/>
                                          </p:val>
                                        </p:tav>
                                        <p:tav tm="100000">
                                          <p:val>
                                            <p:strVal val="#ppt_x"/>
                                          </p:val>
                                        </p:tav>
                                      </p:tavLst>
                                    </p:anim>
                                    <p:anim calcmode="lin" valueType="num">
                                      <p:cBhvr>
                                        <p:cTn id="33"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0" grpId="0"/>
      <p:bldP spid="10" grpId="0"/>
      <p:bldP spid="19" grpId="0" animBg="1"/>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5C3BA-0D08-2C10-2A57-F5C90AE40540}"/>
            </a:ext>
          </a:extLst>
        </p:cNvPr>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68293B8C-1CFC-3C38-E262-9156E02FBE3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15" name="Rectangle 14">
            <a:extLst>
              <a:ext uri="{FF2B5EF4-FFF2-40B4-BE49-F238E27FC236}">
                <a16:creationId xmlns:a16="http://schemas.microsoft.com/office/drawing/2014/main" id="{848D4EE8-1C3F-DB7B-8034-AA45835CEAA9}"/>
              </a:ext>
            </a:extLst>
          </p:cNvPr>
          <p:cNvSpPr/>
          <p:nvPr/>
        </p:nvSpPr>
        <p:spPr>
          <a:xfrm>
            <a:off x="-1" y="0"/>
            <a:ext cx="12192000" cy="6857999"/>
          </a:xfrm>
          <a:prstGeom prst="rect">
            <a:avLst/>
          </a:prstGeom>
          <a:solidFill>
            <a:srgbClr val="F0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CD2DA2-84C1-D202-9304-A4AD5B9084A5}"/>
              </a:ext>
            </a:extLst>
          </p:cNvPr>
          <p:cNvSpPr txBox="1">
            <a:spLocks/>
          </p:cNvSpPr>
          <p:nvPr/>
        </p:nvSpPr>
        <p:spPr>
          <a:xfrm>
            <a:off x="0" y="181069"/>
            <a:ext cx="12191999" cy="123078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5400" b="1" dirty="0" err="1">
                <a:solidFill>
                  <a:srgbClr val="1A1A1A"/>
                </a:solidFill>
                <a:latin typeface="Montserrat ExtraBold" pitchFamily="2" charset="0"/>
              </a:rPr>
              <a:t>AIRRoS</a:t>
            </a:r>
            <a:r>
              <a:rPr lang="en-US" sz="5400" b="1" dirty="0">
                <a:solidFill>
                  <a:srgbClr val="1A1A1A"/>
                </a:solidFill>
                <a:latin typeface="Montserrat ExtraBold" pitchFamily="2" charset="0"/>
              </a:rPr>
              <a:t> by Sage Industrial</a:t>
            </a:r>
          </a:p>
          <a:p>
            <a:pPr algn="ctr">
              <a:lnSpc>
                <a:spcPct val="150000"/>
              </a:lnSpc>
            </a:pPr>
            <a:r>
              <a:rPr lang="en-US" sz="1500" b="1" i="1" dirty="0">
                <a:solidFill>
                  <a:srgbClr val="1A1A1A"/>
                </a:solidFill>
                <a:latin typeface="Montserrat" panose="00000500000000000000" pitchFamily="2" charset="0"/>
              </a:rPr>
              <a:t>Disruptive Technology Optimizing Indoor Air Quality (IAQ) &amp; Pathogenic Mitigation (PM)</a:t>
            </a:r>
            <a:endParaRPr lang="id-ID" sz="1500" i="1" dirty="0">
              <a:solidFill>
                <a:srgbClr val="1A1A1A"/>
              </a:solidFill>
              <a:latin typeface="Antrilla" panose="02000506000000020004" pitchFamily="2" charset="0"/>
            </a:endParaRPr>
          </a:p>
        </p:txBody>
      </p:sp>
      <p:pic>
        <p:nvPicPr>
          <p:cNvPr id="11" name="Picture 10">
            <a:extLst>
              <a:ext uri="{FF2B5EF4-FFF2-40B4-BE49-F238E27FC236}">
                <a16:creationId xmlns:a16="http://schemas.microsoft.com/office/drawing/2014/main" id="{B8C406F6-739D-4F47-A1FF-F0994FA8C441}"/>
              </a:ext>
            </a:extLst>
          </p:cNvPr>
          <p:cNvPicPr>
            <a:picLocks noChangeAspect="1"/>
          </p:cNvPicPr>
          <p:nvPr/>
        </p:nvPicPr>
        <p:blipFill>
          <a:blip r:embed="rId3">
            <a:extLst>
              <a:ext uri="{28A0092B-C50C-407E-A947-70E740481C1C}">
                <a14:useLocalDpi xmlns:a14="http://schemas.microsoft.com/office/drawing/2010/main" val="0"/>
              </a:ext>
            </a:extLst>
          </a:blip>
          <a:srcRect t="12710" b="2110"/>
          <a:stretch/>
        </p:blipFill>
        <p:spPr>
          <a:xfrm>
            <a:off x="351628" y="1653663"/>
            <a:ext cx="3421801" cy="2914650"/>
          </a:xfrm>
          <a:prstGeom prst="rect">
            <a:avLst/>
          </a:prstGeom>
          <a:noFill/>
          <a:ln>
            <a:noFill/>
          </a:ln>
          <a:effectLst/>
          <a:scene3d>
            <a:camera prst="orthographicFront">
              <a:rot lat="0" lon="0" rev="0"/>
            </a:camera>
            <a:lightRig rig="glow" dir="t">
              <a:rot lat="0" lon="0" rev="14100000"/>
            </a:lightRig>
          </a:scene3d>
          <a:sp3d prstMaterial="softEdge">
            <a:bevelT w="127000" prst="artDeco"/>
          </a:sp3d>
        </p:spPr>
      </p:pic>
      <p:sp>
        <p:nvSpPr>
          <p:cNvPr id="12" name="TextBox 11">
            <a:extLst>
              <a:ext uri="{FF2B5EF4-FFF2-40B4-BE49-F238E27FC236}">
                <a16:creationId xmlns:a16="http://schemas.microsoft.com/office/drawing/2014/main" id="{63D13DEA-C7B7-841E-F0FD-CC78EBAAD6EE}"/>
              </a:ext>
            </a:extLst>
          </p:cNvPr>
          <p:cNvSpPr txBox="1"/>
          <p:nvPr/>
        </p:nvSpPr>
        <p:spPr>
          <a:xfrm>
            <a:off x="3842958" y="1944260"/>
            <a:ext cx="7348917" cy="4409477"/>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sz="3200" b="1" dirty="0">
                <a:latin typeface="Montserrat SemiBold" pitchFamily="2" charset="0"/>
              </a:rPr>
              <a:t>SALES STRATEGY </a:t>
            </a:r>
          </a:p>
          <a:p>
            <a:pPr marL="1485900" lvl="2" indent="-571500">
              <a:lnSpc>
                <a:spcPct val="150000"/>
              </a:lnSpc>
              <a:buFont typeface="Courier New" panose="02070309020205020404" pitchFamily="49" charset="0"/>
              <a:buChar char="o"/>
            </a:pPr>
            <a:r>
              <a:rPr lang="en-US" sz="2400" dirty="0">
                <a:latin typeface="Aptos" panose="020B0004020202020204" pitchFamily="34" charset="0"/>
              </a:rPr>
              <a:t>Use Cases</a:t>
            </a:r>
          </a:p>
          <a:p>
            <a:pPr marL="1485900" lvl="2" indent="-571500">
              <a:lnSpc>
                <a:spcPct val="150000"/>
              </a:lnSpc>
              <a:buFont typeface="Courier New" panose="02070309020205020404" pitchFamily="49" charset="0"/>
              <a:buChar char="o"/>
            </a:pPr>
            <a:r>
              <a:rPr lang="en-US" sz="2400" dirty="0">
                <a:latin typeface="Aptos" panose="020B0004020202020204" pitchFamily="34" charset="0"/>
              </a:rPr>
              <a:t>Referral Incentive Program</a:t>
            </a:r>
          </a:p>
          <a:p>
            <a:pPr marL="1485900" lvl="2" indent="-571500">
              <a:lnSpc>
                <a:spcPct val="150000"/>
              </a:lnSpc>
              <a:buFont typeface="Courier New" panose="02070309020205020404" pitchFamily="49" charset="0"/>
              <a:buChar char="o"/>
            </a:pPr>
            <a:r>
              <a:rPr lang="en-US" sz="2400" dirty="0">
                <a:latin typeface="Aptos" panose="020B0004020202020204" pitchFamily="34" charset="0"/>
              </a:rPr>
              <a:t>Launch In Metropolitan NYC – Why NYC?</a:t>
            </a:r>
          </a:p>
          <a:p>
            <a:pPr marL="1485900" lvl="2" indent="-571500">
              <a:lnSpc>
                <a:spcPct val="150000"/>
              </a:lnSpc>
              <a:buFont typeface="Courier New" panose="02070309020205020404" pitchFamily="49" charset="0"/>
              <a:buChar char="o"/>
            </a:pPr>
            <a:r>
              <a:rPr lang="en-US" sz="2400" dirty="0">
                <a:latin typeface="Aptos" panose="020B0004020202020204" pitchFamily="34" charset="0"/>
              </a:rPr>
              <a:t>Targeted Approach </a:t>
            </a:r>
          </a:p>
          <a:p>
            <a:pPr marL="2400300" lvl="4" indent="-571500">
              <a:lnSpc>
                <a:spcPct val="150000"/>
              </a:lnSpc>
              <a:buFont typeface="Courier New" panose="02070309020205020404" pitchFamily="49" charset="0"/>
              <a:buChar char="o"/>
            </a:pPr>
            <a:r>
              <a:rPr lang="en-US" sz="2400" dirty="0">
                <a:latin typeface="Aptos" panose="020B0004020202020204" pitchFamily="34" charset="0"/>
              </a:rPr>
              <a:t>Partnerships</a:t>
            </a:r>
          </a:p>
          <a:p>
            <a:pPr marL="2400300" lvl="4" indent="-571500">
              <a:lnSpc>
                <a:spcPct val="150000"/>
              </a:lnSpc>
              <a:buFont typeface="Courier New" panose="02070309020205020404" pitchFamily="49" charset="0"/>
              <a:buChar char="o"/>
            </a:pPr>
            <a:r>
              <a:rPr lang="en-US" sz="2400" dirty="0">
                <a:latin typeface="Aptos" panose="020B0004020202020204" pitchFamily="34" charset="0"/>
              </a:rPr>
              <a:t>Penetration</a:t>
            </a:r>
          </a:p>
          <a:p>
            <a:pPr marL="2400300" lvl="4" indent="-571500">
              <a:lnSpc>
                <a:spcPct val="150000"/>
              </a:lnSpc>
              <a:spcAft>
                <a:spcPts val="1200"/>
              </a:spcAft>
              <a:buFont typeface="Courier New" panose="02070309020205020404" pitchFamily="49" charset="0"/>
              <a:buChar char="o"/>
            </a:pPr>
            <a:r>
              <a:rPr lang="en-US" sz="2400" dirty="0">
                <a:latin typeface="Aptos" panose="020B0004020202020204" pitchFamily="34" charset="0"/>
              </a:rPr>
              <a:t>Scaling</a:t>
            </a:r>
          </a:p>
        </p:txBody>
      </p:sp>
    </p:spTree>
    <p:extLst>
      <p:ext uri="{BB962C8B-B14F-4D97-AF65-F5344CB8AC3E}">
        <p14:creationId xmlns:p14="http://schemas.microsoft.com/office/powerpoint/2010/main" val="1069002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921AAD0-FAF9-844D-D612-ED6F3922ADD0}"/>
              </a:ext>
            </a:extLst>
          </p:cNvPr>
          <p:cNvSpPr/>
          <p:nvPr/>
        </p:nvSpPr>
        <p:spPr>
          <a:xfrm>
            <a:off x="339916" y="2035528"/>
            <a:ext cx="3025665" cy="4631972"/>
          </a:xfrm>
          <a:prstGeom prst="rect">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FA40A96-7BAC-4CE4-A575-33FA402BE087}"/>
              </a:ext>
            </a:extLst>
          </p:cNvPr>
          <p:cNvSpPr/>
          <p:nvPr/>
        </p:nvSpPr>
        <p:spPr>
          <a:xfrm>
            <a:off x="396135" y="3988759"/>
            <a:ext cx="3011986" cy="993477"/>
          </a:xfrm>
          <a:prstGeom prst="rect">
            <a:avLst/>
          </a:prstGeom>
        </p:spPr>
        <p:txBody>
          <a:bodyPr wrap="square">
            <a:spAutoFit/>
          </a:bodyPr>
          <a:lstStyle/>
          <a:p>
            <a:pPr>
              <a:lnSpc>
                <a:spcPct val="150000"/>
              </a:lnSpc>
            </a:pPr>
            <a:r>
              <a:rPr lang="en-US" sz="1000" b="1" dirty="0">
                <a:latin typeface="Aptos" panose="020B0004020202020204" pitchFamily="34" charset="0"/>
              </a:rPr>
              <a:t>Problem: </a:t>
            </a:r>
            <a:r>
              <a:rPr lang="en-US" sz="1000" dirty="0">
                <a:latin typeface="Aptos" panose="020B0004020202020204" pitchFamily="34" charset="0"/>
              </a:rPr>
              <a:t>Shared hallways, lobbies, gym spaces often poorly ventilated; occupant turnover is high.</a:t>
            </a:r>
          </a:p>
          <a:p>
            <a:pPr>
              <a:lnSpc>
                <a:spcPct val="150000"/>
              </a:lnSpc>
            </a:pPr>
            <a:r>
              <a:rPr lang="en-US" sz="1000" b="1" dirty="0">
                <a:latin typeface="Aptos" panose="020B0004020202020204" pitchFamily="34" charset="0"/>
              </a:rPr>
              <a:t>Solution: </a:t>
            </a:r>
            <a:r>
              <a:rPr lang="en-US" sz="1000" dirty="0">
                <a:latin typeface="Aptos" panose="020B0004020202020204" pitchFamily="34" charset="0"/>
              </a:rPr>
              <a:t>Continuous air quality control in common areas increases tenant satisfaction and retention.</a:t>
            </a:r>
            <a:endParaRPr lang="id-ID" sz="1000" dirty="0">
              <a:latin typeface="Aptos" panose="020B0004020202020204" pitchFamily="34" charset="0"/>
            </a:endParaRPr>
          </a:p>
        </p:txBody>
      </p:sp>
      <p:sp>
        <p:nvSpPr>
          <p:cNvPr id="26" name="TextBox 25">
            <a:extLst>
              <a:ext uri="{FF2B5EF4-FFF2-40B4-BE49-F238E27FC236}">
                <a16:creationId xmlns:a16="http://schemas.microsoft.com/office/drawing/2014/main" id="{427B1809-CBA3-4D4F-9951-02873331AF0A}"/>
              </a:ext>
            </a:extLst>
          </p:cNvPr>
          <p:cNvSpPr txBox="1"/>
          <p:nvPr/>
        </p:nvSpPr>
        <p:spPr>
          <a:xfrm>
            <a:off x="386610" y="3683422"/>
            <a:ext cx="2815082"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400" b="1">
                <a:latin typeface="Montserrat" panose="00000500000000000000" pitchFamily="2" charset="0"/>
              </a:defRPr>
            </a:lvl1pPr>
          </a:lstStyle>
          <a:p>
            <a:r>
              <a:rPr lang="en-US" dirty="0"/>
              <a:t>Apartment Complexes</a:t>
            </a:r>
            <a:endParaRPr lang="id-ID" dirty="0"/>
          </a:p>
        </p:txBody>
      </p:sp>
      <p:sp>
        <p:nvSpPr>
          <p:cNvPr id="34" name="Rectangle 33">
            <a:extLst>
              <a:ext uri="{FF2B5EF4-FFF2-40B4-BE49-F238E27FC236}">
                <a16:creationId xmlns:a16="http://schemas.microsoft.com/office/drawing/2014/main" id="{30BF1AD2-2236-4B0D-8A92-BF87B53FCBA4}"/>
              </a:ext>
            </a:extLst>
          </p:cNvPr>
          <p:cNvSpPr/>
          <p:nvPr/>
        </p:nvSpPr>
        <p:spPr>
          <a:xfrm>
            <a:off x="404304" y="2380133"/>
            <a:ext cx="3096415" cy="1216102"/>
          </a:xfrm>
          <a:prstGeom prst="rect">
            <a:avLst/>
          </a:prstGeom>
        </p:spPr>
        <p:txBody>
          <a:bodyPr wrap="square">
            <a:spAutoFit/>
          </a:bodyPr>
          <a:lstStyle/>
          <a:p>
            <a:pPr>
              <a:lnSpc>
                <a:spcPct val="150000"/>
              </a:lnSpc>
            </a:pPr>
            <a:r>
              <a:rPr lang="id-ID" sz="1000" b="1" dirty="0">
                <a:latin typeface="Aptos" panose="020B0004020202020204" pitchFamily="34" charset="0"/>
              </a:rPr>
              <a:t>Problem: </a:t>
            </a:r>
            <a:r>
              <a:rPr lang="id-ID" sz="1000" dirty="0">
                <a:latin typeface="Aptos" panose="020B0004020202020204" pitchFamily="34" charset="0"/>
              </a:rPr>
              <a:t>High density, older buildings, susceptible populations (children, young adults).</a:t>
            </a:r>
            <a:endParaRPr lang="en-US" sz="1000" dirty="0">
              <a:latin typeface="Aptos" panose="020B0004020202020204" pitchFamily="34" charset="0"/>
            </a:endParaRPr>
          </a:p>
          <a:p>
            <a:pPr>
              <a:lnSpc>
                <a:spcPct val="150000"/>
              </a:lnSpc>
            </a:pPr>
            <a:r>
              <a:rPr lang="id-ID" sz="1000" b="1" dirty="0">
                <a:latin typeface="Aptos" panose="020B0004020202020204" pitchFamily="34" charset="0"/>
              </a:rPr>
              <a:t>Solution: </a:t>
            </a:r>
            <a:r>
              <a:rPr lang="id-ID" sz="1000" dirty="0">
                <a:latin typeface="Aptos" panose="020B0004020202020204" pitchFamily="34" charset="0"/>
              </a:rPr>
              <a:t>AirROS reduces airborne pathogens, lowering absenteeism and creating a safer learning environment.</a:t>
            </a:r>
          </a:p>
        </p:txBody>
      </p:sp>
      <p:sp>
        <p:nvSpPr>
          <p:cNvPr id="35" name="TextBox 34">
            <a:extLst>
              <a:ext uri="{FF2B5EF4-FFF2-40B4-BE49-F238E27FC236}">
                <a16:creationId xmlns:a16="http://schemas.microsoft.com/office/drawing/2014/main" id="{EB435DE9-2090-4A17-A4FD-5418AA1D0352}"/>
              </a:ext>
            </a:extLst>
          </p:cNvPr>
          <p:cNvSpPr txBox="1"/>
          <p:nvPr/>
        </p:nvSpPr>
        <p:spPr>
          <a:xfrm>
            <a:off x="404304" y="2106076"/>
            <a:ext cx="2815082"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sz="1400" b="1" dirty="0">
                <a:latin typeface="Montserrat" panose="00000500000000000000" pitchFamily="2" charset="0"/>
              </a:rPr>
              <a:t>Schools &amp; Universities</a:t>
            </a:r>
            <a:endParaRPr lang="id-ID" sz="1400" b="1" dirty="0">
              <a:latin typeface="Montserrat" panose="00000500000000000000" pitchFamily="2" charset="0"/>
            </a:endParaRPr>
          </a:p>
        </p:txBody>
      </p:sp>
      <p:sp>
        <p:nvSpPr>
          <p:cNvPr id="9" name="Rectangle 8">
            <a:extLst>
              <a:ext uri="{FF2B5EF4-FFF2-40B4-BE49-F238E27FC236}">
                <a16:creationId xmlns:a16="http://schemas.microsoft.com/office/drawing/2014/main" id="{578E36D9-46D3-D7D2-AC7F-756E0AA90563}"/>
              </a:ext>
            </a:extLst>
          </p:cNvPr>
          <p:cNvSpPr/>
          <p:nvPr/>
        </p:nvSpPr>
        <p:spPr>
          <a:xfrm>
            <a:off x="389853" y="5330922"/>
            <a:ext cx="3053716" cy="1216102"/>
          </a:xfrm>
          <a:prstGeom prst="rect">
            <a:avLst/>
          </a:prstGeom>
        </p:spPr>
        <p:txBody>
          <a:bodyPr wrap="square">
            <a:spAutoFit/>
          </a:bodyPr>
          <a:lstStyle/>
          <a:p>
            <a:pPr>
              <a:lnSpc>
                <a:spcPct val="150000"/>
              </a:lnSpc>
            </a:pPr>
            <a:r>
              <a:rPr lang="en-US" sz="1000" b="1" dirty="0">
                <a:latin typeface="Aptos" panose="020B0004020202020204" pitchFamily="34" charset="0"/>
              </a:rPr>
              <a:t>Problem: </a:t>
            </a:r>
            <a:r>
              <a:rPr lang="en-US" sz="1000" dirty="0">
                <a:latin typeface="Aptos" panose="020B0004020202020204" pitchFamily="34" charset="0"/>
              </a:rPr>
              <a:t>Highly vulnerable occupants, strict regulations, and existing HVAC often inadequate.</a:t>
            </a:r>
          </a:p>
          <a:p>
            <a:pPr>
              <a:lnSpc>
                <a:spcPct val="150000"/>
              </a:lnSpc>
            </a:pPr>
            <a:r>
              <a:rPr lang="en-US" sz="1000" b="1" dirty="0">
                <a:latin typeface="Aptos" panose="020B0004020202020204" pitchFamily="34" charset="0"/>
              </a:rPr>
              <a:t>Solution: </a:t>
            </a:r>
            <a:r>
              <a:rPr lang="en-US" sz="1000" dirty="0">
                <a:latin typeface="Aptos" panose="020B0004020202020204" pitchFamily="34" charset="0"/>
              </a:rPr>
              <a:t>Significantly reduces risk of hospital-acquired infections and cross-contamination; satisfies regulatory compliance.</a:t>
            </a:r>
            <a:endParaRPr lang="id-ID" sz="1000" dirty="0">
              <a:latin typeface="Aptos" panose="020B0004020202020204" pitchFamily="34" charset="0"/>
            </a:endParaRPr>
          </a:p>
        </p:txBody>
      </p:sp>
      <p:sp>
        <p:nvSpPr>
          <p:cNvPr id="7" name="Rectangle 6">
            <a:extLst>
              <a:ext uri="{FF2B5EF4-FFF2-40B4-BE49-F238E27FC236}">
                <a16:creationId xmlns:a16="http://schemas.microsoft.com/office/drawing/2014/main" id="{2A9EFDF2-4697-12C3-B74D-A28520084221}"/>
              </a:ext>
            </a:extLst>
          </p:cNvPr>
          <p:cNvSpPr/>
          <p:nvPr/>
        </p:nvSpPr>
        <p:spPr>
          <a:xfrm>
            <a:off x="3677994" y="413539"/>
            <a:ext cx="2639239" cy="6354308"/>
          </a:xfrm>
          <a:prstGeom prst="rect">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617C48B-547D-7508-5CAA-042F73E1FC4C}"/>
              </a:ext>
            </a:extLst>
          </p:cNvPr>
          <p:cNvSpPr txBox="1"/>
          <p:nvPr/>
        </p:nvSpPr>
        <p:spPr>
          <a:xfrm>
            <a:off x="386610" y="5042998"/>
            <a:ext cx="2827162"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400" b="1">
                <a:latin typeface="Montserrat" panose="00000500000000000000" pitchFamily="2" charset="0"/>
              </a:defRPr>
            </a:lvl1pPr>
          </a:lstStyle>
          <a:p>
            <a:r>
              <a:rPr lang="en-US" dirty="0"/>
              <a:t>Long-Term Care</a:t>
            </a:r>
            <a:endParaRPr lang="id-ID" dirty="0"/>
          </a:p>
        </p:txBody>
      </p:sp>
      <p:sp>
        <p:nvSpPr>
          <p:cNvPr id="11" name="Rectangle 10">
            <a:extLst>
              <a:ext uri="{FF2B5EF4-FFF2-40B4-BE49-F238E27FC236}">
                <a16:creationId xmlns:a16="http://schemas.microsoft.com/office/drawing/2014/main" id="{E8A58062-00E6-3F71-1227-5CC0C296C444}"/>
              </a:ext>
            </a:extLst>
          </p:cNvPr>
          <p:cNvSpPr/>
          <p:nvPr/>
        </p:nvSpPr>
        <p:spPr>
          <a:xfrm>
            <a:off x="3688931" y="2227496"/>
            <a:ext cx="2697068" cy="1453347"/>
          </a:xfrm>
          <a:prstGeom prst="rect">
            <a:avLst/>
          </a:prstGeom>
        </p:spPr>
        <p:txBody>
          <a:bodyPr wrap="square">
            <a:spAutoFit/>
          </a:bodyPr>
          <a:lstStyle/>
          <a:p>
            <a:pPr>
              <a:lnSpc>
                <a:spcPct val="150000"/>
              </a:lnSpc>
            </a:pPr>
            <a:r>
              <a:rPr lang="en-US" sz="1000" b="1" dirty="0">
                <a:latin typeface="Aptos" panose="020B0004020202020204" pitchFamily="34" charset="0"/>
              </a:rPr>
              <a:t>Problem: </a:t>
            </a:r>
            <a:r>
              <a:rPr lang="en-US" sz="1000" dirty="0">
                <a:latin typeface="Aptos" panose="020B0004020202020204" pitchFamily="34" charset="0"/>
              </a:rPr>
              <a:t>Guests demand clean, safe spaces; negative reviews if air feels “stale” or there are odor issues.</a:t>
            </a:r>
          </a:p>
          <a:p>
            <a:pPr>
              <a:lnSpc>
                <a:spcPct val="150000"/>
              </a:lnSpc>
            </a:pPr>
            <a:r>
              <a:rPr lang="en-US" sz="1000" b="1" dirty="0">
                <a:latin typeface="Aptos" panose="020B0004020202020204" pitchFamily="34" charset="0"/>
              </a:rPr>
              <a:t>Solution: </a:t>
            </a:r>
            <a:r>
              <a:rPr lang="en-US" sz="1000" dirty="0">
                <a:latin typeface="Aptos" panose="020B0004020202020204" pitchFamily="34" charset="0"/>
              </a:rPr>
              <a:t>Proactive purification leads to better guest experiences, online reviews, and return visits</a:t>
            </a:r>
            <a:r>
              <a:rPr lang="en-US" sz="1000" dirty="0">
                <a:solidFill>
                  <a:schemeClr val="bg1">
                    <a:lumMod val="65000"/>
                  </a:schemeClr>
                </a:solidFill>
                <a:latin typeface="Lato Light" panose="020F0302020204030203" pitchFamily="34" charset="0"/>
              </a:rPr>
              <a:t>.</a:t>
            </a:r>
            <a:endParaRPr lang="id-ID" sz="1000" dirty="0">
              <a:solidFill>
                <a:schemeClr val="bg1">
                  <a:lumMod val="65000"/>
                </a:schemeClr>
              </a:solidFill>
              <a:latin typeface="Lato Light" panose="020F0302020204030203" pitchFamily="34" charset="0"/>
            </a:endParaRPr>
          </a:p>
        </p:txBody>
      </p:sp>
      <p:sp>
        <p:nvSpPr>
          <p:cNvPr id="12" name="TextBox 11">
            <a:extLst>
              <a:ext uri="{FF2B5EF4-FFF2-40B4-BE49-F238E27FC236}">
                <a16:creationId xmlns:a16="http://schemas.microsoft.com/office/drawing/2014/main" id="{5079A663-7B0B-5A97-163B-9D3EF61CFD15}"/>
              </a:ext>
            </a:extLst>
          </p:cNvPr>
          <p:cNvSpPr txBox="1"/>
          <p:nvPr/>
        </p:nvSpPr>
        <p:spPr>
          <a:xfrm>
            <a:off x="3688930" y="1952187"/>
            <a:ext cx="2454999"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400" b="1">
                <a:latin typeface="Montserrat" panose="00000500000000000000" pitchFamily="2" charset="0"/>
              </a:defRPr>
            </a:lvl1pPr>
          </a:lstStyle>
          <a:p>
            <a:r>
              <a:rPr lang="en-US" dirty="0"/>
              <a:t>Hotels &amp; Restaurants</a:t>
            </a:r>
            <a:endParaRPr lang="id-ID" dirty="0"/>
          </a:p>
        </p:txBody>
      </p:sp>
      <p:sp>
        <p:nvSpPr>
          <p:cNvPr id="13" name="Rectangle 12">
            <a:extLst>
              <a:ext uri="{FF2B5EF4-FFF2-40B4-BE49-F238E27FC236}">
                <a16:creationId xmlns:a16="http://schemas.microsoft.com/office/drawing/2014/main" id="{8C61C5B0-341A-B64D-6C9F-146EEF125104}"/>
              </a:ext>
            </a:extLst>
          </p:cNvPr>
          <p:cNvSpPr/>
          <p:nvPr/>
        </p:nvSpPr>
        <p:spPr>
          <a:xfrm>
            <a:off x="3675441" y="733170"/>
            <a:ext cx="2707512" cy="1224310"/>
          </a:xfrm>
          <a:prstGeom prst="rect">
            <a:avLst/>
          </a:prstGeom>
        </p:spPr>
        <p:txBody>
          <a:bodyPr wrap="square">
            <a:spAutoFit/>
          </a:bodyPr>
          <a:lstStyle/>
          <a:p>
            <a:pPr>
              <a:lnSpc>
                <a:spcPct val="150000"/>
              </a:lnSpc>
            </a:pPr>
            <a:r>
              <a:rPr lang="en-US" sz="1000" b="1" dirty="0">
                <a:latin typeface="Aptos" panose="020B0004020202020204" pitchFamily="34" charset="0"/>
              </a:rPr>
              <a:t>Problem: </a:t>
            </a:r>
            <a:r>
              <a:rPr lang="en-US" sz="1000" dirty="0">
                <a:latin typeface="Aptos" panose="020B0004020202020204" pitchFamily="34" charset="0"/>
              </a:rPr>
              <a:t>Employee productivity, absenteeism, &amp; liability from poor air quality.</a:t>
            </a:r>
          </a:p>
          <a:p>
            <a:pPr>
              <a:lnSpc>
                <a:spcPct val="150000"/>
              </a:lnSpc>
            </a:pPr>
            <a:r>
              <a:rPr lang="en-US" sz="1000" b="1" dirty="0">
                <a:latin typeface="Aptos" panose="020B0004020202020204" pitchFamily="34" charset="0"/>
              </a:rPr>
              <a:t>Solution: </a:t>
            </a:r>
            <a:r>
              <a:rPr lang="en-US" sz="1000" dirty="0">
                <a:latin typeface="Aptos" panose="020B0004020202020204" pitchFamily="34" charset="0"/>
              </a:rPr>
              <a:t>A healthier workplace environment improves morale, reduces sick days, and enhances corporate reputation.</a:t>
            </a:r>
            <a:endParaRPr lang="id-ID" sz="1000" dirty="0">
              <a:latin typeface="Aptos" panose="020B0004020202020204" pitchFamily="34" charset="0"/>
            </a:endParaRPr>
          </a:p>
        </p:txBody>
      </p:sp>
      <p:sp>
        <p:nvSpPr>
          <p:cNvPr id="14" name="TextBox 13">
            <a:extLst>
              <a:ext uri="{FF2B5EF4-FFF2-40B4-BE49-F238E27FC236}">
                <a16:creationId xmlns:a16="http://schemas.microsoft.com/office/drawing/2014/main" id="{50BF9496-DDD2-AABA-236D-6000CE30BC6E}"/>
              </a:ext>
            </a:extLst>
          </p:cNvPr>
          <p:cNvSpPr txBox="1"/>
          <p:nvPr/>
        </p:nvSpPr>
        <p:spPr>
          <a:xfrm>
            <a:off x="3688930" y="461165"/>
            <a:ext cx="2454999"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400" b="1">
                <a:latin typeface="Montserrat" panose="00000500000000000000" pitchFamily="2" charset="0"/>
              </a:defRPr>
            </a:lvl1pPr>
          </a:lstStyle>
          <a:p>
            <a:r>
              <a:rPr lang="en-US" dirty="0"/>
              <a:t>Office Buildings</a:t>
            </a:r>
            <a:endParaRPr lang="id-ID" dirty="0"/>
          </a:p>
        </p:txBody>
      </p:sp>
      <p:sp>
        <p:nvSpPr>
          <p:cNvPr id="19" name="Rectangle 18">
            <a:extLst>
              <a:ext uri="{FF2B5EF4-FFF2-40B4-BE49-F238E27FC236}">
                <a16:creationId xmlns:a16="http://schemas.microsoft.com/office/drawing/2014/main" id="{817516A3-71E4-A35C-5260-D94566F6D679}"/>
              </a:ext>
            </a:extLst>
          </p:cNvPr>
          <p:cNvSpPr/>
          <p:nvPr/>
        </p:nvSpPr>
        <p:spPr>
          <a:xfrm>
            <a:off x="3649557" y="4005474"/>
            <a:ext cx="2697068" cy="985270"/>
          </a:xfrm>
          <a:prstGeom prst="rect">
            <a:avLst/>
          </a:prstGeom>
        </p:spPr>
        <p:txBody>
          <a:bodyPr wrap="square">
            <a:spAutoFit/>
          </a:bodyPr>
          <a:lstStyle/>
          <a:p>
            <a:pPr>
              <a:lnSpc>
                <a:spcPct val="150000"/>
              </a:lnSpc>
            </a:pPr>
            <a:r>
              <a:rPr lang="en-US" sz="1000" b="1" dirty="0">
                <a:latin typeface="Aptos" panose="020B0004020202020204" pitchFamily="34" charset="0"/>
              </a:rPr>
              <a:t>Problem: </a:t>
            </a:r>
            <a:r>
              <a:rPr lang="en-US" sz="1000" dirty="0">
                <a:latin typeface="Aptos" panose="020B0004020202020204" pitchFamily="34" charset="0"/>
              </a:rPr>
              <a:t>High foot traffic, varied ventilation, must ensure customer comfort and safety.</a:t>
            </a:r>
          </a:p>
          <a:p>
            <a:pPr>
              <a:lnSpc>
                <a:spcPct val="150000"/>
              </a:lnSpc>
            </a:pPr>
            <a:r>
              <a:rPr lang="en-US" sz="1000" b="1" dirty="0">
                <a:latin typeface="Aptos" panose="020B0004020202020204" pitchFamily="34" charset="0"/>
              </a:rPr>
              <a:t>Solution: </a:t>
            </a:r>
            <a:r>
              <a:rPr lang="en-US" sz="1000" dirty="0">
                <a:latin typeface="Aptos" panose="020B0004020202020204" pitchFamily="34" charset="0"/>
              </a:rPr>
              <a:t>Cleaner air extends customer dwell time and purchase likelihood.</a:t>
            </a:r>
            <a:endParaRPr lang="id-ID" sz="1000" dirty="0">
              <a:latin typeface="Aptos" panose="020B0004020202020204" pitchFamily="34" charset="0"/>
            </a:endParaRPr>
          </a:p>
        </p:txBody>
      </p:sp>
      <p:sp>
        <p:nvSpPr>
          <p:cNvPr id="20" name="TextBox 19">
            <a:extLst>
              <a:ext uri="{FF2B5EF4-FFF2-40B4-BE49-F238E27FC236}">
                <a16:creationId xmlns:a16="http://schemas.microsoft.com/office/drawing/2014/main" id="{74B546EF-C434-C6F1-9F2D-8E2E4AF47243}"/>
              </a:ext>
            </a:extLst>
          </p:cNvPr>
          <p:cNvSpPr txBox="1"/>
          <p:nvPr/>
        </p:nvSpPr>
        <p:spPr>
          <a:xfrm>
            <a:off x="3682472" y="3695641"/>
            <a:ext cx="2459736"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400" b="1">
                <a:latin typeface="Montserrat" panose="00000500000000000000" pitchFamily="2" charset="0"/>
              </a:defRPr>
            </a:lvl1pPr>
          </a:lstStyle>
          <a:p>
            <a:r>
              <a:rPr lang="en-US" dirty="0"/>
              <a:t>Retail</a:t>
            </a:r>
            <a:endParaRPr lang="id-ID" dirty="0"/>
          </a:p>
        </p:txBody>
      </p:sp>
      <p:sp>
        <p:nvSpPr>
          <p:cNvPr id="8" name="Rectangle 7">
            <a:extLst>
              <a:ext uri="{FF2B5EF4-FFF2-40B4-BE49-F238E27FC236}">
                <a16:creationId xmlns:a16="http://schemas.microsoft.com/office/drawing/2014/main" id="{5345DC9B-85F1-44C8-3233-19D5D28CF468}"/>
              </a:ext>
            </a:extLst>
          </p:cNvPr>
          <p:cNvSpPr/>
          <p:nvPr/>
        </p:nvSpPr>
        <p:spPr>
          <a:xfrm>
            <a:off x="6478481" y="413539"/>
            <a:ext cx="2753374" cy="6401934"/>
          </a:xfrm>
          <a:prstGeom prst="rect">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00EE275-C28C-8039-9125-AB978E2149F7}"/>
              </a:ext>
            </a:extLst>
          </p:cNvPr>
          <p:cNvSpPr/>
          <p:nvPr/>
        </p:nvSpPr>
        <p:spPr>
          <a:xfrm>
            <a:off x="3646895" y="5314500"/>
            <a:ext cx="2502243" cy="1453347"/>
          </a:xfrm>
          <a:prstGeom prst="rect">
            <a:avLst/>
          </a:prstGeom>
        </p:spPr>
        <p:txBody>
          <a:bodyPr wrap="square">
            <a:spAutoFit/>
          </a:bodyPr>
          <a:lstStyle/>
          <a:p>
            <a:pPr>
              <a:lnSpc>
                <a:spcPct val="150000"/>
              </a:lnSpc>
            </a:pPr>
            <a:r>
              <a:rPr lang="en-US" sz="1000" b="1" dirty="0">
                <a:latin typeface="Aptos" panose="020B0004020202020204" pitchFamily="34" charset="0"/>
              </a:rPr>
              <a:t>Problem: </a:t>
            </a:r>
            <a:r>
              <a:rPr lang="en-US" sz="1000" dirty="0">
                <a:latin typeface="Aptos" panose="020B0004020202020204" pitchFamily="34" charset="0"/>
              </a:rPr>
              <a:t>Aging infrastructure, large volume of visitors, compliance with public health mandates.</a:t>
            </a:r>
          </a:p>
          <a:p>
            <a:pPr>
              <a:lnSpc>
                <a:spcPct val="150000"/>
              </a:lnSpc>
            </a:pPr>
            <a:r>
              <a:rPr lang="en-US" sz="1000" b="1" dirty="0">
                <a:latin typeface="Aptos" panose="020B0004020202020204" pitchFamily="34" charset="0"/>
              </a:rPr>
              <a:t>Solution: </a:t>
            </a:r>
            <a:r>
              <a:rPr lang="en-US" sz="1000" dirty="0">
                <a:latin typeface="Aptos" panose="020B0004020202020204" pitchFamily="34" charset="0"/>
              </a:rPr>
              <a:t>Demonstrates government commitment to public well-being and cost savings on HVAC upgrades</a:t>
            </a:r>
            <a:r>
              <a:rPr lang="en-US" sz="1000" dirty="0">
                <a:solidFill>
                  <a:schemeClr val="bg1">
                    <a:lumMod val="65000"/>
                  </a:schemeClr>
                </a:solidFill>
                <a:latin typeface="Lato Light" panose="020F0302020204030203" pitchFamily="34" charset="0"/>
              </a:rPr>
              <a:t>.</a:t>
            </a:r>
            <a:endParaRPr lang="id-ID" sz="1000" dirty="0">
              <a:solidFill>
                <a:schemeClr val="bg1">
                  <a:lumMod val="65000"/>
                </a:schemeClr>
              </a:solidFill>
              <a:latin typeface="Lato Light" panose="020F0302020204030203" pitchFamily="34" charset="0"/>
            </a:endParaRPr>
          </a:p>
        </p:txBody>
      </p:sp>
      <p:sp>
        <p:nvSpPr>
          <p:cNvPr id="23" name="TextBox 22">
            <a:extLst>
              <a:ext uri="{FF2B5EF4-FFF2-40B4-BE49-F238E27FC236}">
                <a16:creationId xmlns:a16="http://schemas.microsoft.com/office/drawing/2014/main" id="{367BA4DF-2540-0259-6055-2E9FDF22B898}"/>
              </a:ext>
            </a:extLst>
          </p:cNvPr>
          <p:cNvSpPr txBox="1"/>
          <p:nvPr/>
        </p:nvSpPr>
        <p:spPr>
          <a:xfrm>
            <a:off x="3682472" y="5042195"/>
            <a:ext cx="2454999"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400" b="1">
                <a:latin typeface="Montserrat" panose="00000500000000000000" pitchFamily="2" charset="0"/>
              </a:defRPr>
            </a:lvl1pPr>
          </a:lstStyle>
          <a:p>
            <a:r>
              <a:rPr lang="en-US" dirty="0"/>
              <a:t>Government Facilities</a:t>
            </a:r>
            <a:endParaRPr lang="id-ID" dirty="0"/>
          </a:p>
        </p:txBody>
      </p:sp>
      <p:sp>
        <p:nvSpPr>
          <p:cNvPr id="44" name="Rectangle 43">
            <a:extLst>
              <a:ext uri="{FF2B5EF4-FFF2-40B4-BE49-F238E27FC236}">
                <a16:creationId xmlns:a16="http://schemas.microsoft.com/office/drawing/2014/main" id="{620D1C23-BB4B-AAA3-3A6C-EBC13453DF10}"/>
              </a:ext>
            </a:extLst>
          </p:cNvPr>
          <p:cNvSpPr/>
          <p:nvPr/>
        </p:nvSpPr>
        <p:spPr>
          <a:xfrm>
            <a:off x="6507269" y="2022621"/>
            <a:ext cx="2602859" cy="1216102"/>
          </a:xfrm>
          <a:prstGeom prst="rect">
            <a:avLst/>
          </a:prstGeom>
        </p:spPr>
        <p:txBody>
          <a:bodyPr wrap="square">
            <a:spAutoFit/>
          </a:bodyPr>
          <a:lstStyle/>
          <a:p>
            <a:pPr>
              <a:lnSpc>
                <a:spcPct val="150000"/>
              </a:lnSpc>
            </a:pPr>
            <a:r>
              <a:rPr lang="id-ID" sz="1000" b="1" dirty="0">
                <a:latin typeface="Aptos" panose="020B0004020202020204" pitchFamily="34" charset="0"/>
              </a:rPr>
              <a:t>Problem: </a:t>
            </a:r>
            <a:r>
              <a:rPr lang="id-ID" sz="1000" dirty="0">
                <a:latin typeface="Aptos" panose="020B0004020202020204" pitchFamily="34" charset="0"/>
              </a:rPr>
              <a:t>Mold, mildew, and humidity control; short product life cycles.</a:t>
            </a:r>
            <a:endParaRPr lang="en-US" sz="1000" dirty="0">
              <a:latin typeface="Aptos" panose="020B0004020202020204" pitchFamily="34" charset="0"/>
            </a:endParaRPr>
          </a:p>
          <a:p>
            <a:pPr>
              <a:lnSpc>
                <a:spcPct val="150000"/>
              </a:lnSpc>
            </a:pPr>
            <a:r>
              <a:rPr lang="id-ID" sz="1000" b="1" dirty="0">
                <a:latin typeface="Aptos" panose="020B0004020202020204" pitchFamily="34" charset="0"/>
              </a:rPr>
              <a:t>Solution: </a:t>
            </a:r>
            <a:r>
              <a:rPr lang="id-ID" sz="1000" dirty="0">
                <a:latin typeface="Aptos" panose="020B0004020202020204" pitchFamily="34" charset="0"/>
              </a:rPr>
              <a:t>AirROS technology keeps perishable plants fresh longer, reducing shrinkage and waste.</a:t>
            </a:r>
          </a:p>
        </p:txBody>
      </p:sp>
      <p:sp>
        <p:nvSpPr>
          <p:cNvPr id="45" name="TextBox 44">
            <a:extLst>
              <a:ext uri="{FF2B5EF4-FFF2-40B4-BE49-F238E27FC236}">
                <a16:creationId xmlns:a16="http://schemas.microsoft.com/office/drawing/2014/main" id="{30FE3C21-5933-4277-A36C-28F3DCA67260}"/>
              </a:ext>
            </a:extLst>
          </p:cNvPr>
          <p:cNvSpPr txBox="1"/>
          <p:nvPr/>
        </p:nvSpPr>
        <p:spPr>
          <a:xfrm>
            <a:off x="6507269" y="1727751"/>
            <a:ext cx="2596896"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400" b="1">
                <a:latin typeface="Montserrat" panose="00000500000000000000" pitchFamily="2" charset="0"/>
              </a:defRPr>
            </a:lvl1pPr>
          </a:lstStyle>
          <a:p>
            <a:r>
              <a:rPr lang="en-US" dirty="0"/>
              <a:t>Florist Shops</a:t>
            </a:r>
            <a:endParaRPr lang="id-ID" dirty="0"/>
          </a:p>
        </p:txBody>
      </p:sp>
      <p:sp>
        <p:nvSpPr>
          <p:cNvPr id="46" name="Rectangle 45">
            <a:extLst>
              <a:ext uri="{FF2B5EF4-FFF2-40B4-BE49-F238E27FC236}">
                <a16:creationId xmlns:a16="http://schemas.microsoft.com/office/drawing/2014/main" id="{D9B3BCE1-87F9-E0F5-D8D3-2EB540A4C3A9}"/>
              </a:ext>
            </a:extLst>
          </p:cNvPr>
          <p:cNvSpPr/>
          <p:nvPr/>
        </p:nvSpPr>
        <p:spPr>
          <a:xfrm>
            <a:off x="6507477" y="737019"/>
            <a:ext cx="2818637" cy="985270"/>
          </a:xfrm>
          <a:prstGeom prst="rect">
            <a:avLst/>
          </a:prstGeom>
        </p:spPr>
        <p:txBody>
          <a:bodyPr wrap="square">
            <a:spAutoFit/>
          </a:bodyPr>
          <a:lstStyle/>
          <a:p>
            <a:pPr>
              <a:lnSpc>
                <a:spcPct val="150000"/>
              </a:lnSpc>
            </a:pPr>
            <a:r>
              <a:rPr lang="en-US" sz="1000" b="1" dirty="0">
                <a:latin typeface="Aptos" panose="020B0004020202020204" pitchFamily="34" charset="0"/>
              </a:rPr>
              <a:t>Problem: </a:t>
            </a:r>
            <a:r>
              <a:rPr lang="en-US" sz="1000" dirty="0">
                <a:latin typeface="Aptos" panose="020B0004020202020204" pitchFamily="34" charset="0"/>
              </a:rPr>
              <a:t>Huge crowds, high likelihood of disease spread, reputational risk if fans get sick</a:t>
            </a:r>
            <a:r>
              <a:rPr lang="en-US" sz="1000" dirty="0">
                <a:solidFill>
                  <a:schemeClr val="bg1">
                    <a:lumMod val="65000"/>
                  </a:schemeClr>
                </a:solidFill>
                <a:latin typeface="Lato Light" panose="020F0302020204030203" pitchFamily="34" charset="0"/>
              </a:rPr>
              <a:t>.</a:t>
            </a:r>
          </a:p>
          <a:p>
            <a:pPr>
              <a:lnSpc>
                <a:spcPct val="150000"/>
              </a:lnSpc>
            </a:pPr>
            <a:r>
              <a:rPr lang="en-US" sz="1000" b="1" dirty="0">
                <a:latin typeface="Aptos" panose="020B0004020202020204" pitchFamily="34" charset="0"/>
              </a:rPr>
              <a:t>Solution: </a:t>
            </a:r>
            <a:r>
              <a:rPr lang="en-US" sz="1000" dirty="0">
                <a:latin typeface="Aptos" panose="020B0004020202020204" pitchFamily="34" charset="0"/>
              </a:rPr>
              <a:t>Comprehensive air purification to ensure safe, enjoyable fan experiences.</a:t>
            </a:r>
            <a:endParaRPr lang="id-ID" sz="1000" dirty="0">
              <a:latin typeface="Aptos" panose="020B0004020202020204" pitchFamily="34" charset="0"/>
            </a:endParaRPr>
          </a:p>
        </p:txBody>
      </p:sp>
      <p:sp>
        <p:nvSpPr>
          <p:cNvPr id="47" name="TextBox 46">
            <a:extLst>
              <a:ext uri="{FF2B5EF4-FFF2-40B4-BE49-F238E27FC236}">
                <a16:creationId xmlns:a16="http://schemas.microsoft.com/office/drawing/2014/main" id="{BF2FE484-2483-6C53-2DF0-2EF1D0FDB395}"/>
              </a:ext>
            </a:extLst>
          </p:cNvPr>
          <p:cNvSpPr txBox="1"/>
          <p:nvPr/>
        </p:nvSpPr>
        <p:spPr>
          <a:xfrm>
            <a:off x="6475573" y="470689"/>
            <a:ext cx="2597942"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400" b="1">
                <a:latin typeface="Montserrat" panose="00000500000000000000" pitchFamily="2" charset="0"/>
              </a:defRPr>
            </a:lvl1pPr>
          </a:lstStyle>
          <a:p>
            <a:r>
              <a:rPr lang="en-US" dirty="0"/>
              <a:t>Pro Sports Arenas</a:t>
            </a:r>
            <a:endParaRPr lang="id-ID" dirty="0"/>
          </a:p>
        </p:txBody>
      </p:sp>
      <p:sp>
        <p:nvSpPr>
          <p:cNvPr id="52" name="Rectangle 51">
            <a:extLst>
              <a:ext uri="{FF2B5EF4-FFF2-40B4-BE49-F238E27FC236}">
                <a16:creationId xmlns:a16="http://schemas.microsoft.com/office/drawing/2014/main" id="{A168A53B-66F9-279F-494E-7058FCCADE7E}"/>
              </a:ext>
            </a:extLst>
          </p:cNvPr>
          <p:cNvSpPr/>
          <p:nvPr/>
        </p:nvSpPr>
        <p:spPr>
          <a:xfrm>
            <a:off x="6534474" y="3594404"/>
            <a:ext cx="2606398" cy="1446935"/>
          </a:xfrm>
          <a:prstGeom prst="rect">
            <a:avLst/>
          </a:prstGeom>
        </p:spPr>
        <p:txBody>
          <a:bodyPr wrap="square">
            <a:spAutoFit/>
          </a:bodyPr>
          <a:lstStyle/>
          <a:p>
            <a:pPr>
              <a:lnSpc>
                <a:spcPct val="150000"/>
              </a:lnSpc>
            </a:pPr>
            <a:r>
              <a:rPr lang="en-US" sz="1000" b="1" dirty="0">
                <a:latin typeface="Aptos" panose="020B0004020202020204" pitchFamily="34" charset="0"/>
              </a:rPr>
              <a:t>Problem: </a:t>
            </a:r>
            <a:r>
              <a:rPr lang="en-US" sz="1000" dirty="0">
                <a:latin typeface="Aptos" panose="020B0004020202020204" pitchFamily="34" charset="0"/>
              </a:rPr>
              <a:t>Children are more susceptible to infections; close interactions spread illnesses quickly</a:t>
            </a:r>
            <a:r>
              <a:rPr lang="en-US" sz="1000" dirty="0">
                <a:solidFill>
                  <a:schemeClr val="bg1">
                    <a:lumMod val="65000"/>
                  </a:schemeClr>
                </a:solidFill>
                <a:latin typeface="Lato Light" panose="020F0302020204030203" pitchFamily="34" charset="0"/>
              </a:rPr>
              <a:t>.</a:t>
            </a:r>
          </a:p>
          <a:p>
            <a:pPr>
              <a:lnSpc>
                <a:spcPct val="150000"/>
              </a:lnSpc>
            </a:pPr>
            <a:r>
              <a:rPr lang="en-US" sz="1000" b="1" dirty="0">
                <a:latin typeface="Aptos" panose="020B0004020202020204" pitchFamily="34" charset="0"/>
              </a:rPr>
              <a:t>Solution: </a:t>
            </a:r>
            <a:r>
              <a:rPr lang="en-US" sz="1000" dirty="0">
                <a:latin typeface="Aptos" panose="020B0004020202020204" pitchFamily="34" charset="0"/>
              </a:rPr>
              <a:t>Continuous pathogen mitigation may drastically reduce outbreak occurrences.</a:t>
            </a:r>
            <a:endParaRPr lang="id-ID" sz="1000" dirty="0">
              <a:latin typeface="Aptos" panose="020B0004020202020204" pitchFamily="34" charset="0"/>
            </a:endParaRPr>
          </a:p>
        </p:txBody>
      </p:sp>
      <p:sp>
        <p:nvSpPr>
          <p:cNvPr id="15" name="Rectangle 14">
            <a:extLst>
              <a:ext uri="{FF2B5EF4-FFF2-40B4-BE49-F238E27FC236}">
                <a16:creationId xmlns:a16="http://schemas.microsoft.com/office/drawing/2014/main" id="{1B8E2847-C3A2-91C7-1065-98597524D22E}"/>
              </a:ext>
            </a:extLst>
          </p:cNvPr>
          <p:cNvSpPr/>
          <p:nvPr/>
        </p:nvSpPr>
        <p:spPr>
          <a:xfrm>
            <a:off x="9360874" y="413539"/>
            <a:ext cx="2763625" cy="6401934"/>
          </a:xfrm>
          <a:prstGeom prst="rect">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A6EBDF37-8452-35BC-4056-05CEC74D8987}"/>
              </a:ext>
            </a:extLst>
          </p:cNvPr>
          <p:cNvSpPr txBox="1"/>
          <p:nvPr/>
        </p:nvSpPr>
        <p:spPr>
          <a:xfrm>
            <a:off x="6534474" y="3331148"/>
            <a:ext cx="2572790"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400" b="1">
                <a:latin typeface="Montserrat" panose="00000500000000000000" pitchFamily="2" charset="0"/>
              </a:defRPr>
            </a:lvl1pPr>
          </a:lstStyle>
          <a:p>
            <a:r>
              <a:rPr lang="en-US"/>
              <a:t>Daycare Centers</a:t>
            </a:r>
            <a:endParaRPr lang="id-ID" dirty="0"/>
          </a:p>
        </p:txBody>
      </p:sp>
      <p:sp>
        <p:nvSpPr>
          <p:cNvPr id="55" name="Rectangle 54">
            <a:extLst>
              <a:ext uri="{FF2B5EF4-FFF2-40B4-BE49-F238E27FC236}">
                <a16:creationId xmlns:a16="http://schemas.microsoft.com/office/drawing/2014/main" id="{708EED96-4919-CAB1-72EC-FF87A15178EC}"/>
              </a:ext>
            </a:extLst>
          </p:cNvPr>
          <p:cNvSpPr/>
          <p:nvPr/>
        </p:nvSpPr>
        <p:spPr>
          <a:xfrm>
            <a:off x="6505860" y="5311872"/>
            <a:ext cx="2707512" cy="1224310"/>
          </a:xfrm>
          <a:prstGeom prst="rect">
            <a:avLst/>
          </a:prstGeom>
        </p:spPr>
        <p:txBody>
          <a:bodyPr wrap="square">
            <a:spAutoFit/>
          </a:bodyPr>
          <a:lstStyle/>
          <a:p>
            <a:pPr>
              <a:lnSpc>
                <a:spcPct val="150000"/>
              </a:lnSpc>
            </a:pPr>
            <a:r>
              <a:rPr lang="en-US" sz="1000" b="1" dirty="0">
                <a:latin typeface="Aptos" panose="020B0004020202020204" pitchFamily="34" charset="0"/>
              </a:rPr>
              <a:t>Problem: </a:t>
            </a:r>
            <a:r>
              <a:rPr lang="en-US" sz="1000" dirty="0">
                <a:latin typeface="Aptos" panose="020B0004020202020204" pitchFamily="34" charset="0"/>
              </a:rPr>
              <a:t>Large-scale facilities with complex HVAC systems; occupant complaints.</a:t>
            </a:r>
          </a:p>
          <a:p>
            <a:pPr>
              <a:lnSpc>
                <a:spcPct val="150000"/>
              </a:lnSpc>
            </a:pPr>
            <a:r>
              <a:rPr lang="en-US" sz="1000" b="1" dirty="0">
                <a:latin typeface="Aptos" panose="020B0004020202020204" pitchFamily="34" charset="0"/>
              </a:rPr>
              <a:t>Solution: </a:t>
            </a:r>
            <a:r>
              <a:rPr lang="en-US" sz="1000" dirty="0">
                <a:latin typeface="Aptos" panose="020B0004020202020204" pitchFamily="34" charset="0"/>
              </a:rPr>
              <a:t>Centralized systems that handle large volumes of air, ensuring consistent air quality.</a:t>
            </a:r>
            <a:endParaRPr lang="id-ID" sz="1000" dirty="0">
              <a:latin typeface="Aptos" panose="020B0004020202020204" pitchFamily="34" charset="0"/>
            </a:endParaRPr>
          </a:p>
        </p:txBody>
      </p:sp>
      <p:sp>
        <p:nvSpPr>
          <p:cNvPr id="56" name="TextBox 55">
            <a:extLst>
              <a:ext uri="{FF2B5EF4-FFF2-40B4-BE49-F238E27FC236}">
                <a16:creationId xmlns:a16="http://schemas.microsoft.com/office/drawing/2014/main" id="{DB205441-0E03-C918-9876-C4E58C73CDB4}"/>
              </a:ext>
            </a:extLst>
          </p:cNvPr>
          <p:cNvSpPr txBox="1"/>
          <p:nvPr/>
        </p:nvSpPr>
        <p:spPr>
          <a:xfrm>
            <a:off x="6502007" y="5047786"/>
            <a:ext cx="2572790"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400" b="1">
                <a:latin typeface="Montserrat" panose="00000500000000000000" pitchFamily="2" charset="0"/>
              </a:defRPr>
            </a:lvl1pPr>
          </a:lstStyle>
          <a:p>
            <a:r>
              <a:rPr lang="en-US" dirty="0"/>
              <a:t>Commercial Buildings</a:t>
            </a:r>
            <a:endParaRPr lang="id-ID" dirty="0"/>
          </a:p>
        </p:txBody>
      </p:sp>
      <p:sp>
        <p:nvSpPr>
          <p:cNvPr id="58" name="TextBox 57">
            <a:extLst>
              <a:ext uri="{FF2B5EF4-FFF2-40B4-BE49-F238E27FC236}">
                <a16:creationId xmlns:a16="http://schemas.microsoft.com/office/drawing/2014/main" id="{C4419038-FD5B-6709-31B7-4581B14E2B51}"/>
              </a:ext>
            </a:extLst>
          </p:cNvPr>
          <p:cNvSpPr txBox="1"/>
          <p:nvPr/>
        </p:nvSpPr>
        <p:spPr>
          <a:xfrm>
            <a:off x="9378200" y="1920668"/>
            <a:ext cx="2602858"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400" b="1">
                <a:latin typeface="Montserrat" panose="00000500000000000000" pitchFamily="2" charset="0"/>
              </a:defRPr>
            </a:lvl1pPr>
          </a:lstStyle>
          <a:p>
            <a:r>
              <a:rPr lang="en-US" dirty="0"/>
              <a:t>Hospitality Industry</a:t>
            </a:r>
            <a:endParaRPr lang="id-ID" dirty="0"/>
          </a:p>
        </p:txBody>
      </p:sp>
      <p:sp>
        <p:nvSpPr>
          <p:cNvPr id="59" name="Rectangle 58">
            <a:extLst>
              <a:ext uri="{FF2B5EF4-FFF2-40B4-BE49-F238E27FC236}">
                <a16:creationId xmlns:a16="http://schemas.microsoft.com/office/drawing/2014/main" id="{CE8F5850-68DB-179C-8BFF-CE98165BC60A}"/>
              </a:ext>
            </a:extLst>
          </p:cNvPr>
          <p:cNvSpPr/>
          <p:nvPr/>
        </p:nvSpPr>
        <p:spPr>
          <a:xfrm>
            <a:off x="9360715" y="693666"/>
            <a:ext cx="2753374" cy="1224310"/>
          </a:xfrm>
          <a:prstGeom prst="rect">
            <a:avLst/>
          </a:prstGeom>
        </p:spPr>
        <p:txBody>
          <a:bodyPr wrap="square">
            <a:spAutoFit/>
          </a:bodyPr>
          <a:lstStyle/>
          <a:p>
            <a:pPr>
              <a:lnSpc>
                <a:spcPct val="150000"/>
              </a:lnSpc>
            </a:pPr>
            <a:r>
              <a:rPr lang="en-US" sz="1000" b="1" dirty="0">
                <a:latin typeface="Aptos" panose="020B0004020202020204" pitchFamily="34" charset="0"/>
              </a:rPr>
              <a:t>Problem: </a:t>
            </a:r>
            <a:r>
              <a:rPr lang="en-US" sz="1000" dirty="0">
                <a:latin typeface="Aptos" panose="020B0004020202020204" pitchFamily="34" charset="0"/>
              </a:rPr>
              <a:t>Strict humidity and pathogen control for cultivation; odor management; regulatory environment.</a:t>
            </a:r>
          </a:p>
          <a:p>
            <a:pPr>
              <a:lnSpc>
                <a:spcPct val="150000"/>
              </a:lnSpc>
            </a:pPr>
            <a:r>
              <a:rPr lang="en-US" sz="1000" b="1" dirty="0">
                <a:latin typeface="Aptos" panose="020B0004020202020204" pitchFamily="34" charset="0"/>
              </a:rPr>
              <a:t>Solution: </a:t>
            </a:r>
            <a:r>
              <a:rPr lang="en-US" sz="1000" dirty="0">
                <a:latin typeface="Aptos" panose="020B0004020202020204" pitchFamily="34" charset="0"/>
              </a:rPr>
              <a:t>Maintains mold-free operations, reduces odor, and helps meet compliance.</a:t>
            </a:r>
            <a:endParaRPr lang="id-ID" sz="1000" dirty="0">
              <a:latin typeface="Aptos" panose="020B0004020202020204" pitchFamily="34" charset="0"/>
            </a:endParaRPr>
          </a:p>
        </p:txBody>
      </p:sp>
      <p:sp>
        <p:nvSpPr>
          <p:cNvPr id="60" name="TextBox 59">
            <a:extLst>
              <a:ext uri="{FF2B5EF4-FFF2-40B4-BE49-F238E27FC236}">
                <a16:creationId xmlns:a16="http://schemas.microsoft.com/office/drawing/2014/main" id="{B1D99263-B9C7-5280-BB4C-4793C9439EEB}"/>
              </a:ext>
            </a:extLst>
          </p:cNvPr>
          <p:cNvSpPr txBox="1"/>
          <p:nvPr/>
        </p:nvSpPr>
        <p:spPr>
          <a:xfrm>
            <a:off x="9383116" y="421486"/>
            <a:ext cx="2597942"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400" b="1">
                <a:latin typeface="Montserrat" panose="00000500000000000000" pitchFamily="2" charset="0"/>
              </a:defRPr>
            </a:lvl1pPr>
          </a:lstStyle>
          <a:p>
            <a:r>
              <a:rPr lang="en-US" dirty="0"/>
              <a:t>Cannabis Industry</a:t>
            </a:r>
            <a:endParaRPr lang="id-ID" dirty="0"/>
          </a:p>
        </p:txBody>
      </p:sp>
      <p:sp>
        <p:nvSpPr>
          <p:cNvPr id="65" name="Rectangle 64">
            <a:extLst>
              <a:ext uri="{FF2B5EF4-FFF2-40B4-BE49-F238E27FC236}">
                <a16:creationId xmlns:a16="http://schemas.microsoft.com/office/drawing/2014/main" id="{7D1C75D9-E05F-5B7C-99E4-C3536445D89F}"/>
              </a:ext>
            </a:extLst>
          </p:cNvPr>
          <p:cNvSpPr/>
          <p:nvPr/>
        </p:nvSpPr>
        <p:spPr>
          <a:xfrm>
            <a:off x="9340395" y="3973111"/>
            <a:ext cx="2818636" cy="1224310"/>
          </a:xfrm>
          <a:prstGeom prst="rect">
            <a:avLst/>
          </a:prstGeom>
        </p:spPr>
        <p:txBody>
          <a:bodyPr wrap="square">
            <a:spAutoFit/>
          </a:bodyPr>
          <a:lstStyle/>
          <a:p>
            <a:pPr>
              <a:lnSpc>
                <a:spcPct val="150000"/>
              </a:lnSpc>
            </a:pPr>
            <a:r>
              <a:rPr lang="en-US" sz="1000" b="1" dirty="0">
                <a:latin typeface="Aptos" panose="020B0004020202020204" pitchFamily="34" charset="0"/>
              </a:rPr>
              <a:t>Problem: </a:t>
            </a:r>
            <a:r>
              <a:rPr lang="en-US" sz="1000" dirty="0">
                <a:latin typeface="Aptos" panose="020B0004020202020204" pitchFamily="34" charset="0"/>
              </a:rPr>
              <a:t>Strict regulatory environment for food safety, odor control, perishable goods.</a:t>
            </a:r>
          </a:p>
          <a:p>
            <a:pPr>
              <a:lnSpc>
                <a:spcPct val="150000"/>
              </a:lnSpc>
            </a:pPr>
            <a:r>
              <a:rPr lang="en-US" sz="1000" b="1" dirty="0">
                <a:latin typeface="Aptos" panose="020B0004020202020204" pitchFamily="34" charset="0"/>
              </a:rPr>
              <a:t>Solution: </a:t>
            </a:r>
            <a:r>
              <a:rPr lang="en-US" sz="1000" dirty="0">
                <a:latin typeface="Aptos" panose="020B0004020202020204" pitchFamily="34" charset="0"/>
              </a:rPr>
              <a:t>Improves shelf life of products, reduces contamination risk, aligns with HACCP (Hazard Analysis and Critical Control Points).</a:t>
            </a:r>
            <a:endParaRPr lang="id-ID" sz="1000" dirty="0">
              <a:latin typeface="Aptos" panose="020B0004020202020204" pitchFamily="34" charset="0"/>
            </a:endParaRPr>
          </a:p>
        </p:txBody>
      </p:sp>
      <p:sp>
        <p:nvSpPr>
          <p:cNvPr id="66" name="TextBox 65">
            <a:extLst>
              <a:ext uri="{FF2B5EF4-FFF2-40B4-BE49-F238E27FC236}">
                <a16:creationId xmlns:a16="http://schemas.microsoft.com/office/drawing/2014/main" id="{8D858B76-F307-2F36-8F8C-33E72F2D87C5}"/>
              </a:ext>
            </a:extLst>
          </p:cNvPr>
          <p:cNvSpPr txBox="1"/>
          <p:nvPr/>
        </p:nvSpPr>
        <p:spPr>
          <a:xfrm>
            <a:off x="9383115" y="3695640"/>
            <a:ext cx="2597941"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400" b="1">
                <a:latin typeface="Montserrat" panose="00000500000000000000" pitchFamily="2" charset="0"/>
              </a:defRPr>
            </a:lvl1pPr>
          </a:lstStyle>
          <a:p>
            <a:r>
              <a:rPr lang="en-US" dirty="0"/>
              <a:t>Grocery Stores</a:t>
            </a:r>
            <a:endParaRPr lang="id-ID" dirty="0"/>
          </a:p>
        </p:txBody>
      </p:sp>
      <p:sp>
        <p:nvSpPr>
          <p:cNvPr id="68" name="Rectangle 67">
            <a:extLst>
              <a:ext uri="{FF2B5EF4-FFF2-40B4-BE49-F238E27FC236}">
                <a16:creationId xmlns:a16="http://schemas.microsoft.com/office/drawing/2014/main" id="{8F586725-83E1-5567-F016-8A9F4E92F00D}"/>
              </a:ext>
            </a:extLst>
          </p:cNvPr>
          <p:cNvSpPr/>
          <p:nvPr/>
        </p:nvSpPr>
        <p:spPr>
          <a:xfrm>
            <a:off x="9321345" y="5524302"/>
            <a:ext cx="2904837" cy="1216102"/>
          </a:xfrm>
          <a:prstGeom prst="rect">
            <a:avLst/>
          </a:prstGeom>
        </p:spPr>
        <p:txBody>
          <a:bodyPr wrap="square">
            <a:spAutoFit/>
          </a:bodyPr>
          <a:lstStyle/>
          <a:p>
            <a:pPr>
              <a:lnSpc>
                <a:spcPct val="150000"/>
              </a:lnSpc>
            </a:pPr>
            <a:r>
              <a:rPr lang="en-US" sz="1000" b="1" dirty="0">
                <a:latin typeface="Aptos" panose="020B0004020202020204" pitchFamily="34" charset="0"/>
              </a:rPr>
              <a:t>Problem: </a:t>
            </a:r>
            <a:r>
              <a:rPr lang="en-US" sz="1000" dirty="0">
                <a:latin typeface="Aptos" panose="020B0004020202020204" pitchFamily="34" charset="0"/>
              </a:rPr>
              <a:t>Shared equipment, gym spaces, often poorly ventilated; occupant turnover is high</a:t>
            </a:r>
            <a:r>
              <a:rPr lang="en-US" sz="1000" dirty="0">
                <a:solidFill>
                  <a:schemeClr val="bg1">
                    <a:lumMod val="65000"/>
                  </a:schemeClr>
                </a:solidFill>
                <a:latin typeface="Lato Light" panose="020F0302020204030203" pitchFamily="34" charset="0"/>
              </a:rPr>
              <a:t>.</a:t>
            </a:r>
          </a:p>
          <a:p>
            <a:pPr>
              <a:lnSpc>
                <a:spcPct val="150000"/>
              </a:lnSpc>
            </a:pPr>
            <a:r>
              <a:rPr lang="en-US" sz="1000" b="1" dirty="0">
                <a:latin typeface="Aptos" panose="020B0004020202020204" pitchFamily="34" charset="0"/>
              </a:rPr>
              <a:t>Solution: </a:t>
            </a:r>
            <a:r>
              <a:rPr lang="en-US" sz="1000" dirty="0">
                <a:latin typeface="Aptos" panose="020B0004020202020204" pitchFamily="34" charset="0"/>
              </a:rPr>
              <a:t>Continuous air quality control in common areas increases tenant satisfaction and retention. </a:t>
            </a:r>
            <a:endParaRPr lang="id-ID" sz="1000" dirty="0">
              <a:solidFill>
                <a:srgbClr val="FF0000"/>
              </a:solidFill>
              <a:latin typeface="Aptos" panose="020B0004020202020204" pitchFamily="34" charset="0"/>
            </a:endParaRPr>
          </a:p>
        </p:txBody>
      </p:sp>
      <p:sp>
        <p:nvSpPr>
          <p:cNvPr id="69" name="TextBox 68">
            <a:extLst>
              <a:ext uri="{FF2B5EF4-FFF2-40B4-BE49-F238E27FC236}">
                <a16:creationId xmlns:a16="http://schemas.microsoft.com/office/drawing/2014/main" id="{B8B7D503-DFAA-D40F-35D3-3A581E25A5EF}"/>
              </a:ext>
            </a:extLst>
          </p:cNvPr>
          <p:cNvSpPr txBox="1"/>
          <p:nvPr/>
        </p:nvSpPr>
        <p:spPr>
          <a:xfrm>
            <a:off x="9360715" y="5234663"/>
            <a:ext cx="2620342" cy="307777"/>
          </a:xfrm>
          <a:prstGeom prst="rect">
            <a:avLst/>
          </a:prstGeom>
          <a:solidFill>
            <a:srgbClr val="EDF0F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400" b="1">
                <a:latin typeface="Montserrat" panose="00000500000000000000" pitchFamily="2" charset="0"/>
              </a:defRPr>
            </a:lvl1pPr>
          </a:lstStyle>
          <a:p>
            <a:r>
              <a:rPr lang="en-US" dirty="0"/>
              <a:t>Fitness Facilities</a:t>
            </a:r>
            <a:endParaRPr lang="id-ID" dirty="0"/>
          </a:p>
        </p:txBody>
      </p:sp>
      <p:sp>
        <p:nvSpPr>
          <p:cNvPr id="83" name="Rectangle 82">
            <a:extLst>
              <a:ext uri="{FF2B5EF4-FFF2-40B4-BE49-F238E27FC236}">
                <a16:creationId xmlns:a16="http://schemas.microsoft.com/office/drawing/2014/main" id="{27DD7CC7-91B0-C4B4-757B-EE0C42C5CA02}"/>
              </a:ext>
            </a:extLst>
          </p:cNvPr>
          <p:cNvSpPr/>
          <p:nvPr/>
        </p:nvSpPr>
        <p:spPr>
          <a:xfrm>
            <a:off x="9375297" y="2194314"/>
            <a:ext cx="2653384" cy="1453347"/>
          </a:xfrm>
          <a:prstGeom prst="rect">
            <a:avLst/>
          </a:prstGeom>
        </p:spPr>
        <p:txBody>
          <a:bodyPr wrap="square">
            <a:spAutoFit/>
          </a:bodyPr>
          <a:lstStyle/>
          <a:p>
            <a:pPr>
              <a:lnSpc>
                <a:spcPct val="150000"/>
              </a:lnSpc>
            </a:pPr>
            <a:r>
              <a:rPr lang="en-US" sz="1000" b="1" dirty="0">
                <a:latin typeface="Aptos" panose="020B0004020202020204" pitchFamily="34" charset="0"/>
              </a:rPr>
              <a:t>Problem: </a:t>
            </a:r>
            <a:r>
              <a:rPr lang="en-US" sz="1000" dirty="0">
                <a:latin typeface="Aptos" panose="020B0004020202020204" pitchFamily="34" charset="0"/>
              </a:rPr>
              <a:t>Guests demand clean, safe spaces; negative reviews if air feels “stale” or odor issues.</a:t>
            </a:r>
          </a:p>
          <a:p>
            <a:pPr>
              <a:lnSpc>
                <a:spcPct val="150000"/>
              </a:lnSpc>
            </a:pPr>
            <a:r>
              <a:rPr lang="en-US" sz="1000" b="1" dirty="0">
                <a:latin typeface="Aptos" panose="020B0004020202020204" pitchFamily="34" charset="0"/>
              </a:rPr>
              <a:t>Solution: </a:t>
            </a:r>
            <a:r>
              <a:rPr lang="en-US" sz="1000" dirty="0">
                <a:latin typeface="Aptos" panose="020B0004020202020204" pitchFamily="34" charset="0"/>
              </a:rPr>
              <a:t>Proactive purification leads to better guest experiences, online reviews, and return visits</a:t>
            </a:r>
            <a:r>
              <a:rPr lang="en-US" sz="1000" dirty="0">
                <a:solidFill>
                  <a:schemeClr val="bg1">
                    <a:lumMod val="65000"/>
                  </a:schemeClr>
                </a:solidFill>
                <a:latin typeface="Lato Light" panose="020F0302020204030203" pitchFamily="34" charset="0"/>
              </a:rPr>
              <a:t>.</a:t>
            </a:r>
            <a:endParaRPr lang="id-ID" sz="1000" dirty="0">
              <a:solidFill>
                <a:schemeClr val="bg1">
                  <a:lumMod val="65000"/>
                </a:schemeClr>
              </a:solidFill>
              <a:latin typeface="Lato Light" panose="020F0302020204030203" pitchFamily="34" charset="0"/>
            </a:endParaRPr>
          </a:p>
        </p:txBody>
      </p:sp>
      <p:grpSp>
        <p:nvGrpSpPr>
          <p:cNvPr id="4" name="Group 3">
            <a:extLst>
              <a:ext uri="{FF2B5EF4-FFF2-40B4-BE49-F238E27FC236}">
                <a16:creationId xmlns:a16="http://schemas.microsoft.com/office/drawing/2014/main" id="{05B38F66-6087-F4E1-6C5B-A05E2507CFBF}"/>
              </a:ext>
            </a:extLst>
          </p:cNvPr>
          <p:cNvGrpSpPr/>
          <p:nvPr/>
        </p:nvGrpSpPr>
        <p:grpSpPr>
          <a:xfrm>
            <a:off x="114300" y="36613"/>
            <a:ext cx="9496424" cy="1940551"/>
            <a:chOff x="114300" y="36613"/>
            <a:chExt cx="9496424" cy="1940551"/>
          </a:xfrm>
        </p:grpSpPr>
        <p:sp>
          <p:nvSpPr>
            <p:cNvPr id="2" name="TextBox 1">
              <a:extLst>
                <a:ext uri="{FF2B5EF4-FFF2-40B4-BE49-F238E27FC236}">
                  <a16:creationId xmlns:a16="http://schemas.microsoft.com/office/drawing/2014/main" id="{C103DE78-BC9E-4A74-800B-3B38A8D35632}"/>
                </a:ext>
              </a:extLst>
            </p:cNvPr>
            <p:cNvSpPr txBox="1"/>
            <p:nvPr/>
          </p:nvSpPr>
          <p:spPr>
            <a:xfrm>
              <a:off x="114300" y="57151"/>
              <a:ext cx="3495346" cy="1920013"/>
            </a:xfrm>
            <a:prstGeom prst="rect">
              <a:avLst/>
            </a:prstGeom>
            <a:solidFill>
              <a:schemeClr val="bg1"/>
            </a:solidFill>
            <a:ln w="19050">
              <a:solidFill>
                <a:schemeClr val="bg1"/>
              </a:solidFill>
            </a:ln>
            <a:effectLst>
              <a:outerShdw blurRad="76200" sx="102000" sy="102000" algn="ctr" rotWithShape="0">
                <a:schemeClr val="accent6">
                  <a:lumMod val="50000"/>
                  <a:alpha val="50000"/>
                </a:schemeClr>
              </a:outerShdw>
            </a:effectLst>
            <a:scene3d>
              <a:camera prst="orthographicFront">
                <a:rot lat="0" lon="0" rev="0"/>
              </a:camera>
              <a:lightRig rig="brightRoom" dir="t">
                <a:rot lat="0" lon="0" rev="600000"/>
              </a:lightRig>
            </a:scene3d>
            <a:sp3d prstMaterial="metal">
              <a:bevelT w="0" h="0" prst="angle"/>
            </a:sp3d>
          </p:spPr>
          <p:txBody>
            <a:bodyPr wrap="square" rtlCol="0">
              <a:spAutoFit/>
            </a:bodyPr>
            <a:lstStyle/>
            <a:p>
              <a:pPr algn="ctr"/>
              <a:r>
                <a:rPr lang="en-US" sz="1600" b="1" cap="all" dirty="0">
                  <a:latin typeface="Montserrat SemiBold" pitchFamily="2" charset="0"/>
                </a:rPr>
                <a:t>Virexit referral incentive </a:t>
              </a:r>
            </a:p>
            <a:p>
              <a:pPr algn="ctr">
                <a:spcAft>
                  <a:spcPts val="600"/>
                </a:spcAft>
              </a:pPr>
              <a:r>
                <a:rPr lang="en-US" sz="1400" b="1" i="1" dirty="0">
                  <a:latin typeface="Aptos" panose="020B0004020202020204" pitchFamily="34" charset="0"/>
                </a:rPr>
                <a:t>MONETIZE LEADS THAT TRANSACT!</a:t>
              </a:r>
              <a:endParaRPr lang="en-US" sz="1000" b="1" dirty="0">
                <a:latin typeface="Aptos" panose="020B0004020202020204" pitchFamily="34" charset="0"/>
              </a:endParaRPr>
            </a:p>
            <a:p>
              <a:pPr algn="ctr">
                <a:lnSpc>
                  <a:spcPts val="1700"/>
                </a:lnSpc>
              </a:pPr>
              <a:r>
                <a:rPr lang="en-US" sz="1000" b="1" dirty="0">
                  <a:latin typeface="Aptos" panose="020B0004020202020204" pitchFamily="34" charset="0"/>
                </a:rPr>
                <a:t>Tier 01: Profits from $0 - $100,000.00; </a:t>
              </a:r>
              <a:r>
                <a:rPr lang="en-US" sz="1000" b="1" dirty="0">
                  <a:solidFill>
                    <a:srgbClr val="003300"/>
                  </a:solidFill>
                  <a:latin typeface="Aptos" panose="020B0004020202020204" pitchFamily="34" charset="0"/>
                </a:rPr>
                <a:t>Earn 2%.</a:t>
              </a:r>
            </a:p>
            <a:p>
              <a:pPr algn="ctr">
                <a:lnSpc>
                  <a:spcPts val="1700"/>
                </a:lnSpc>
              </a:pPr>
              <a:r>
                <a:rPr lang="en-US" sz="1000" b="1" dirty="0">
                  <a:latin typeface="Aptos" panose="020B0004020202020204" pitchFamily="34" charset="0"/>
                </a:rPr>
                <a:t>Tier 02: Profits from $100,000.01 - $250,000.00; </a:t>
              </a:r>
              <a:r>
                <a:rPr lang="en-US" sz="1000" b="1" dirty="0">
                  <a:solidFill>
                    <a:srgbClr val="003300"/>
                  </a:solidFill>
                  <a:latin typeface="Aptos" panose="020B0004020202020204" pitchFamily="34" charset="0"/>
                </a:rPr>
                <a:t>Earn 3%</a:t>
              </a:r>
              <a:r>
                <a:rPr lang="en-US" sz="1000" b="1" dirty="0">
                  <a:latin typeface="Aptos" panose="020B0004020202020204" pitchFamily="34" charset="0"/>
                </a:rPr>
                <a:t>.</a:t>
              </a:r>
            </a:p>
            <a:p>
              <a:pPr algn="ctr">
                <a:lnSpc>
                  <a:spcPts val="1700"/>
                </a:lnSpc>
              </a:pPr>
              <a:r>
                <a:rPr lang="en-US" sz="1000" b="1" dirty="0">
                  <a:latin typeface="Aptos" panose="020B0004020202020204" pitchFamily="34" charset="0"/>
                </a:rPr>
                <a:t>Tier 03: Profits from $250,000.01 - $500,000.00; </a:t>
              </a:r>
              <a:r>
                <a:rPr lang="en-US" sz="1000" b="1" dirty="0">
                  <a:solidFill>
                    <a:srgbClr val="003300"/>
                  </a:solidFill>
                  <a:latin typeface="Aptos" panose="020B0004020202020204" pitchFamily="34" charset="0"/>
                </a:rPr>
                <a:t>Earn 4%.</a:t>
              </a:r>
            </a:p>
            <a:p>
              <a:pPr algn="ctr">
                <a:lnSpc>
                  <a:spcPts val="1700"/>
                </a:lnSpc>
              </a:pPr>
              <a:r>
                <a:rPr lang="en-US" sz="1000" b="1" dirty="0">
                  <a:latin typeface="Aptos" panose="020B0004020202020204" pitchFamily="34" charset="0"/>
                </a:rPr>
                <a:t>Tier 04: Profits from $500,000.01 - $750,000.00; </a:t>
              </a:r>
              <a:r>
                <a:rPr lang="en-US" sz="1000" b="1" dirty="0">
                  <a:solidFill>
                    <a:srgbClr val="003300"/>
                  </a:solidFill>
                  <a:latin typeface="Aptos" panose="020B0004020202020204" pitchFamily="34" charset="0"/>
                </a:rPr>
                <a:t>Earn 5%.</a:t>
              </a:r>
            </a:p>
            <a:p>
              <a:pPr algn="ctr">
                <a:lnSpc>
                  <a:spcPts val="1700"/>
                </a:lnSpc>
              </a:pPr>
              <a:r>
                <a:rPr lang="en-US" sz="1000" b="1" dirty="0">
                  <a:latin typeface="Aptos" panose="020B0004020202020204" pitchFamily="34" charset="0"/>
                </a:rPr>
                <a:t>Tier 05: Profits from $750,000.00 - $1,000,000.00; </a:t>
              </a:r>
              <a:r>
                <a:rPr lang="en-US" sz="1000" b="1" dirty="0">
                  <a:solidFill>
                    <a:srgbClr val="003300"/>
                  </a:solidFill>
                  <a:latin typeface="Aptos" panose="020B0004020202020204" pitchFamily="34" charset="0"/>
                </a:rPr>
                <a:t>Earn 6%.</a:t>
              </a:r>
            </a:p>
            <a:p>
              <a:pPr algn="ctr">
                <a:lnSpc>
                  <a:spcPts val="1700"/>
                </a:lnSpc>
              </a:pPr>
              <a:r>
                <a:rPr lang="en-US" sz="1000" b="1" dirty="0">
                  <a:latin typeface="Aptos" panose="020B0004020202020204" pitchFamily="34" charset="0"/>
                </a:rPr>
                <a:t>Tier 06: Profits above $1,000,000.00; </a:t>
              </a:r>
              <a:r>
                <a:rPr lang="en-US" sz="1000" b="1" dirty="0">
                  <a:solidFill>
                    <a:srgbClr val="003300"/>
                  </a:solidFill>
                  <a:latin typeface="Aptos" panose="020B0004020202020204" pitchFamily="34" charset="0"/>
                </a:rPr>
                <a:t>Earn 7% of Profits.</a:t>
              </a:r>
            </a:p>
          </p:txBody>
        </p:sp>
        <p:cxnSp>
          <p:nvCxnSpPr>
            <p:cNvPr id="40" name="Straight Connector 39">
              <a:extLst>
                <a:ext uri="{FF2B5EF4-FFF2-40B4-BE49-F238E27FC236}">
                  <a16:creationId xmlns:a16="http://schemas.microsoft.com/office/drawing/2014/main" id="{51613694-C722-4036-8726-DF6B46F0F24D}"/>
                </a:ext>
              </a:extLst>
            </p:cNvPr>
            <p:cNvCxnSpPr>
              <a:cxnSpLocks/>
            </p:cNvCxnSpPr>
            <p:nvPr/>
          </p:nvCxnSpPr>
          <p:spPr>
            <a:xfrm>
              <a:off x="935066" y="602023"/>
              <a:ext cx="1887749" cy="0"/>
            </a:xfrm>
            <a:prstGeom prst="line">
              <a:avLst/>
            </a:prstGeom>
            <a:ln>
              <a:solidFill>
                <a:srgbClr val="0033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A67CB6A-60A0-D6D8-A3B6-6C1828AFF1D8}"/>
                </a:ext>
              </a:extLst>
            </p:cNvPr>
            <p:cNvSpPr txBox="1"/>
            <p:nvPr/>
          </p:nvSpPr>
          <p:spPr>
            <a:xfrm>
              <a:off x="5905499" y="36613"/>
              <a:ext cx="3705225" cy="270843"/>
            </a:xfrm>
            <a:prstGeom prst="rect">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tIns="27432" bIns="27432" rtlCol="0">
              <a:spAutoFit/>
            </a:bodyPr>
            <a:lstStyle/>
            <a:p>
              <a:pPr algn="ctr"/>
              <a:r>
                <a:rPr lang="en-US" sz="1400" b="1" dirty="0">
                  <a:latin typeface="Montserrat SemiBold" pitchFamily="2" charset="0"/>
                </a:rPr>
                <a:t>AirRoS USE CASES - DIVERSE MARKET</a:t>
              </a:r>
            </a:p>
          </p:txBody>
        </p:sp>
      </p:grpSp>
    </p:spTree>
    <p:extLst>
      <p:ext uri="{BB962C8B-B14F-4D97-AF65-F5344CB8AC3E}">
        <p14:creationId xmlns:p14="http://schemas.microsoft.com/office/powerpoint/2010/main" val="3969003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250"/>
                                        <p:tgtEl>
                                          <p:spTgt spid="35"/>
                                        </p:tgtEl>
                                      </p:cBhvr>
                                    </p:animEffect>
                                  </p:childTnLst>
                                </p:cTn>
                              </p:par>
                            </p:childTnLst>
                          </p:cTn>
                        </p:par>
                        <p:par>
                          <p:cTn id="15" fill="hold">
                            <p:stCondLst>
                              <p:cond delay="250"/>
                            </p:stCondLst>
                            <p:childTnLst>
                              <p:par>
                                <p:cTn id="16" presetID="47" presetClass="entr" presetSubtype="0" fill="hold" grpId="0" nodeType="afterEffect">
                                  <p:stCondLst>
                                    <p:cond delay="0"/>
                                  </p:stCondLst>
                                  <p:childTnLst>
                                    <p:set>
                                      <p:cBhvr>
                                        <p:cTn id="17" dur="1" fill="hold">
                                          <p:stCondLst>
                                            <p:cond delay="0"/>
                                          </p:stCondLst>
                                        </p:cTn>
                                        <p:tgtEl>
                                          <p:spTgt spid="34">
                                            <p:txEl>
                                              <p:pRg st="0" end="0"/>
                                            </p:txEl>
                                          </p:spTgt>
                                        </p:tgtEl>
                                        <p:attrNameLst>
                                          <p:attrName>style.visibility</p:attrName>
                                        </p:attrNameLst>
                                      </p:cBhvr>
                                      <p:to>
                                        <p:strVal val="visible"/>
                                      </p:to>
                                    </p:set>
                                    <p:animEffect transition="in" filter="fade">
                                      <p:cBhvr>
                                        <p:cTn id="18" dur="500"/>
                                        <p:tgtEl>
                                          <p:spTgt spid="34">
                                            <p:txEl>
                                              <p:pRg st="0" end="0"/>
                                            </p:txEl>
                                          </p:spTgt>
                                        </p:tgtEl>
                                      </p:cBhvr>
                                    </p:animEffect>
                                    <p:anim calcmode="lin" valueType="num">
                                      <p:cBhvr>
                                        <p:cTn id="19"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20" dur="5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par>
                          <p:cTn id="21" fill="hold">
                            <p:stCondLst>
                              <p:cond delay="750"/>
                            </p:stCondLst>
                            <p:childTnLst>
                              <p:par>
                                <p:cTn id="22" presetID="47" presetClass="entr" presetSubtype="0" fill="hold" grpId="0" nodeType="afterEffect">
                                  <p:stCondLst>
                                    <p:cond delay="0"/>
                                  </p:stCondLst>
                                  <p:childTnLst>
                                    <p:set>
                                      <p:cBhvr>
                                        <p:cTn id="23" dur="1" fill="hold">
                                          <p:stCondLst>
                                            <p:cond delay="0"/>
                                          </p:stCondLst>
                                        </p:cTn>
                                        <p:tgtEl>
                                          <p:spTgt spid="34">
                                            <p:txEl>
                                              <p:pRg st="1" end="1"/>
                                            </p:txEl>
                                          </p:spTgt>
                                        </p:tgtEl>
                                        <p:attrNameLst>
                                          <p:attrName>style.visibility</p:attrName>
                                        </p:attrNameLst>
                                      </p:cBhvr>
                                      <p:to>
                                        <p:strVal val="visible"/>
                                      </p:to>
                                    </p:set>
                                    <p:animEffect transition="in" filter="fade">
                                      <p:cBhvr>
                                        <p:cTn id="24" dur="500"/>
                                        <p:tgtEl>
                                          <p:spTgt spid="34">
                                            <p:txEl>
                                              <p:pRg st="1" end="1"/>
                                            </p:txEl>
                                          </p:spTgt>
                                        </p:tgtEl>
                                      </p:cBhvr>
                                    </p:animEffect>
                                    <p:anim calcmode="lin" valueType="num">
                                      <p:cBhvr>
                                        <p:cTn id="25" dur="500" fill="hold"/>
                                        <p:tgtEl>
                                          <p:spTgt spid="34">
                                            <p:txEl>
                                              <p:pRg st="1" end="1"/>
                                            </p:txEl>
                                          </p:spTgt>
                                        </p:tgtEl>
                                        <p:attrNameLst>
                                          <p:attrName>ppt_x</p:attrName>
                                        </p:attrNameLst>
                                      </p:cBhvr>
                                      <p:tavLst>
                                        <p:tav tm="0">
                                          <p:val>
                                            <p:strVal val="#ppt_x"/>
                                          </p:val>
                                        </p:tav>
                                        <p:tav tm="100000">
                                          <p:val>
                                            <p:strVal val="#ppt_x"/>
                                          </p:val>
                                        </p:tav>
                                      </p:tavLst>
                                    </p:anim>
                                    <p:anim calcmode="lin" valueType="num">
                                      <p:cBhvr>
                                        <p:cTn id="26" dur="500" fill="hold"/>
                                        <p:tgtEl>
                                          <p:spTgt spid="3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250"/>
                                        <p:tgtEl>
                                          <p:spTgt spid="26"/>
                                        </p:tgtEl>
                                      </p:cBhvr>
                                    </p:animEffect>
                                  </p:childTnLst>
                                </p:cTn>
                              </p:par>
                            </p:childTnLst>
                          </p:cTn>
                        </p:par>
                        <p:par>
                          <p:cTn id="32" fill="hold">
                            <p:stCondLst>
                              <p:cond delay="250"/>
                            </p:stCondLst>
                            <p:childTnLst>
                              <p:par>
                                <p:cTn id="33" presetID="47" presetClass="entr" presetSubtype="0" fill="hold" grpId="0" nodeType="afterEffect">
                                  <p:stCondLst>
                                    <p:cond delay="0"/>
                                  </p:stCondLst>
                                  <p:childTnLst>
                                    <p:set>
                                      <p:cBhvr>
                                        <p:cTn id="34" dur="1" fill="hold">
                                          <p:stCondLst>
                                            <p:cond delay="0"/>
                                          </p:stCondLst>
                                        </p:cTn>
                                        <p:tgtEl>
                                          <p:spTgt spid="25">
                                            <p:txEl>
                                              <p:pRg st="0" end="0"/>
                                            </p:txEl>
                                          </p:spTgt>
                                        </p:tgtEl>
                                        <p:attrNameLst>
                                          <p:attrName>style.visibility</p:attrName>
                                        </p:attrNameLst>
                                      </p:cBhvr>
                                      <p:to>
                                        <p:strVal val="visible"/>
                                      </p:to>
                                    </p:set>
                                    <p:animEffect transition="in" filter="fade">
                                      <p:cBhvr>
                                        <p:cTn id="35" dur="500"/>
                                        <p:tgtEl>
                                          <p:spTgt spid="25">
                                            <p:txEl>
                                              <p:pRg st="0" end="0"/>
                                            </p:txEl>
                                          </p:spTgt>
                                        </p:tgtEl>
                                      </p:cBhvr>
                                    </p:animEffect>
                                    <p:anim calcmode="lin" valueType="num">
                                      <p:cBhvr>
                                        <p:cTn id="36"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37" dur="5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par>
                          <p:cTn id="38" fill="hold">
                            <p:stCondLst>
                              <p:cond delay="750"/>
                            </p:stCondLst>
                            <p:childTnLst>
                              <p:par>
                                <p:cTn id="39" presetID="47" presetClass="entr" presetSubtype="0" fill="hold" grpId="0" nodeType="afterEffect">
                                  <p:stCondLst>
                                    <p:cond delay="0"/>
                                  </p:stCondLst>
                                  <p:childTnLst>
                                    <p:set>
                                      <p:cBhvr>
                                        <p:cTn id="40" dur="1" fill="hold">
                                          <p:stCondLst>
                                            <p:cond delay="0"/>
                                          </p:stCondLst>
                                        </p:cTn>
                                        <p:tgtEl>
                                          <p:spTgt spid="25">
                                            <p:txEl>
                                              <p:pRg st="1" end="1"/>
                                            </p:txEl>
                                          </p:spTgt>
                                        </p:tgtEl>
                                        <p:attrNameLst>
                                          <p:attrName>style.visibility</p:attrName>
                                        </p:attrNameLst>
                                      </p:cBhvr>
                                      <p:to>
                                        <p:strVal val="visible"/>
                                      </p:to>
                                    </p:set>
                                    <p:animEffect transition="in" filter="fade">
                                      <p:cBhvr>
                                        <p:cTn id="41" dur="500"/>
                                        <p:tgtEl>
                                          <p:spTgt spid="25">
                                            <p:txEl>
                                              <p:pRg st="1" end="1"/>
                                            </p:txEl>
                                          </p:spTgt>
                                        </p:tgtEl>
                                      </p:cBhvr>
                                    </p:animEffect>
                                    <p:anim calcmode="lin" valueType="num">
                                      <p:cBhvr>
                                        <p:cTn id="42" dur="500" fill="hold"/>
                                        <p:tgtEl>
                                          <p:spTgt spid="25">
                                            <p:txEl>
                                              <p:pRg st="1" end="1"/>
                                            </p:txEl>
                                          </p:spTgt>
                                        </p:tgtEl>
                                        <p:attrNameLst>
                                          <p:attrName>ppt_x</p:attrName>
                                        </p:attrNameLst>
                                      </p:cBhvr>
                                      <p:tavLst>
                                        <p:tav tm="0">
                                          <p:val>
                                            <p:strVal val="#ppt_x"/>
                                          </p:val>
                                        </p:tav>
                                        <p:tav tm="100000">
                                          <p:val>
                                            <p:strVal val="#ppt_x"/>
                                          </p:val>
                                        </p:tav>
                                      </p:tavLst>
                                    </p:anim>
                                    <p:anim calcmode="lin" valueType="num">
                                      <p:cBhvr>
                                        <p:cTn id="43" dur="500" fill="hold"/>
                                        <p:tgtEl>
                                          <p:spTgt spid="2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250"/>
                                        <p:tgtEl>
                                          <p:spTgt spid="10"/>
                                        </p:tgtEl>
                                      </p:cBhvr>
                                    </p:animEffect>
                                  </p:childTnLst>
                                </p:cTn>
                              </p:par>
                            </p:childTnLst>
                          </p:cTn>
                        </p:par>
                        <p:par>
                          <p:cTn id="49" fill="hold">
                            <p:stCondLst>
                              <p:cond delay="250"/>
                            </p:stCondLst>
                            <p:childTnLst>
                              <p:par>
                                <p:cTn id="50" presetID="47" presetClass="entr" presetSubtype="0" fill="hold" grpId="0" nodeType="afterEffect">
                                  <p:stCondLst>
                                    <p:cond delay="0"/>
                                  </p:stCondLst>
                                  <p:childTnLst>
                                    <p:set>
                                      <p:cBhvr>
                                        <p:cTn id="51" dur="1" fill="hold">
                                          <p:stCondLst>
                                            <p:cond delay="0"/>
                                          </p:stCondLst>
                                        </p:cTn>
                                        <p:tgtEl>
                                          <p:spTgt spid="9">
                                            <p:txEl>
                                              <p:pRg st="0" end="0"/>
                                            </p:txEl>
                                          </p:spTgt>
                                        </p:tgtEl>
                                        <p:attrNameLst>
                                          <p:attrName>style.visibility</p:attrName>
                                        </p:attrNameLst>
                                      </p:cBhvr>
                                      <p:to>
                                        <p:strVal val="visible"/>
                                      </p:to>
                                    </p:set>
                                    <p:animEffect transition="in" filter="fade">
                                      <p:cBhvr>
                                        <p:cTn id="52" dur="500"/>
                                        <p:tgtEl>
                                          <p:spTgt spid="9">
                                            <p:txEl>
                                              <p:pRg st="0" end="0"/>
                                            </p:txEl>
                                          </p:spTgt>
                                        </p:tgtEl>
                                      </p:cBhvr>
                                    </p:animEffect>
                                    <p:anim calcmode="lin" valueType="num">
                                      <p:cBhvr>
                                        <p:cTn id="5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54"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55" fill="hold">
                            <p:stCondLst>
                              <p:cond delay="750"/>
                            </p:stCondLst>
                            <p:childTnLst>
                              <p:par>
                                <p:cTn id="56" presetID="47" presetClass="entr" presetSubtype="0" fill="hold" grpId="0" nodeType="afterEffect">
                                  <p:stCondLst>
                                    <p:cond delay="0"/>
                                  </p:stCondLst>
                                  <p:childTnLst>
                                    <p:set>
                                      <p:cBhvr>
                                        <p:cTn id="57" dur="1" fill="hold">
                                          <p:stCondLst>
                                            <p:cond delay="0"/>
                                          </p:stCondLst>
                                        </p:cTn>
                                        <p:tgtEl>
                                          <p:spTgt spid="9">
                                            <p:txEl>
                                              <p:pRg st="1" end="1"/>
                                            </p:txEl>
                                          </p:spTgt>
                                        </p:tgtEl>
                                        <p:attrNameLst>
                                          <p:attrName>style.visibility</p:attrName>
                                        </p:attrNameLst>
                                      </p:cBhvr>
                                      <p:to>
                                        <p:strVal val="visible"/>
                                      </p:to>
                                    </p:set>
                                    <p:animEffect transition="in" filter="fade">
                                      <p:cBhvr>
                                        <p:cTn id="58" dur="500"/>
                                        <p:tgtEl>
                                          <p:spTgt spid="9">
                                            <p:txEl>
                                              <p:pRg st="1" end="1"/>
                                            </p:txEl>
                                          </p:spTgt>
                                        </p:tgtEl>
                                      </p:cBhvr>
                                    </p:animEffect>
                                    <p:anim calcmode="lin" valueType="num">
                                      <p:cBhvr>
                                        <p:cTn id="59"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60" dur="5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250"/>
                                        <p:tgtEl>
                                          <p:spTgt spid="14"/>
                                        </p:tgtEl>
                                      </p:cBhvr>
                                    </p:animEffect>
                                  </p:childTnLst>
                                </p:cTn>
                              </p:par>
                              <p:par>
                                <p:cTn id="66" presetID="47" presetClass="entr" presetSubtype="0" fill="hold" grpId="0" nodeType="withEffect">
                                  <p:stCondLst>
                                    <p:cond delay="0"/>
                                  </p:stCondLst>
                                  <p:childTnLst>
                                    <p:set>
                                      <p:cBhvr>
                                        <p:cTn id="67" dur="1" fill="hold">
                                          <p:stCondLst>
                                            <p:cond delay="0"/>
                                          </p:stCondLst>
                                        </p:cTn>
                                        <p:tgtEl>
                                          <p:spTgt spid="13">
                                            <p:txEl>
                                              <p:pRg st="0" end="0"/>
                                            </p:txEl>
                                          </p:spTgt>
                                        </p:tgtEl>
                                        <p:attrNameLst>
                                          <p:attrName>style.visibility</p:attrName>
                                        </p:attrNameLst>
                                      </p:cBhvr>
                                      <p:to>
                                        <p:strVal val="visible"/>
                                      </p:to>
                                    </p:set>
                                    <p:animEffect transition="in" filter="fade">
                                      <p:cBhvr>
                                        <p:cTn id="68" dur="500"/>
                                        <p:tgtEl>
                                          <p:spTgt spid="13">
                                            <p:txEl>
                                              <p:pRg st="0" end="0"/>
                                            </p:txEl>
                                          </p:spTgt>
                                        </p:tgtEl>
                                      </p:cBhvr>
                                    </p:animEffect>
                                    <p:anim calcmode="lin" valueType="num">
                                      <p:cBhvr>
                                        <p:cTn id="69"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70" dur="500" fill="hold"/>
                                        <p:tgtEl>
                                          <p:spTgt spid="13">
                                            <p:txEl>
                                              <p:pRg st="0" end="0"/>
                                            </p:tx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13">
                                            <p:txEl>
                                              <p:pRg st="1" end="1"/>
                                            </p:txEl>
                                          </p:spTgt>
                                        </p:tgtEl>
                                        <p:attrNameLst>
                                          <p:attrName>style.visibility</p:attrName>
                                        </p:attrNameLst>
                                      </p:cBhvr>
                                      <p:to>
                                        <p:strVal val="visible"/>
                                      </p:to>
                                    </p:set>
                                    <p:animEffect transition="in" filter="fade">
                                      <p:cBhvr>
                                        <p:cTn id="73" dur="500"/>
                                        <p:tgtEl>
                                          <p:spTgt spid="13">
                                            <p:txEl>
                                              <p:pRg st="1" end="1"/>
                                            </p:txEl>
                                          </p:spTgt>
                                        </p:tgtEl>
                                      </p:cBhvr>
                                    </p:animEffect>
                                    <p:anim calcmode="lin" valueType="num">
                                      <p:cBhvr>
                                        <p:cTn id="74"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75" dur="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250"/>
                                        <p:tgtEl>
                                          <p:spTgt spid="12"/>
                                        </p:tgtEl>
                                      </p:cBhvr>
                                    </p:animEffect>
                                  </p:childTnLst>
                                </p:cTn>
                              </p:par>
                            </p:childTnLst>
                          </p:cTn>
                        </p:par>
                        <p:par>
                          <p:cTn id="81" fill="hold">
                            <p:stCondLst>
                              <p:cond delay="250"/>
                            </p:stCondLst>
                            <p:childTnLst>
                              <p:par>
                                <p:cTn id="82" presetID="47" presetClass="entr" presetSubtype="0" fill="hold" grpId="0" nodeType="afterEffect">
                                  <p:stCondLst>
                                    <p:cond delay="0"/>
                                  </p:stCondLst>
                                  <p:childTnLst>
                                    <p:set>
                                      <p:cBhvr>
                                        <p:cTn id="83" dur="1" fill="hold">
                                          <p:stCondLst>
                                            <p:cond delay="0"/>
                                          </p:stCondLst>
                                        </p:cTn>
                                        <p:tgtEl>
                                          <p:spTgt spid="11">
                                            <p:txEl>
                                              <p:pRg st="0" end="0"/>
                                            </p:txEl>
                                          </p:spTgt>
                                        </p:tgtEl>
                                        <p:attrNameLst>
                                          <p:attrName>style.visibility</p:attrName>
                                        </p:attrNameLst>
                                      </p:cBhvr>
                                      <p:to>
                                        <p:strVal val="visible"/>
                                      </p:to>
                                    </p:set>
                                    <p:animEffect transition="in" filter="fade">
                                      <p:cBhvr>
                                        <p:cTn id="84" dur="500"/>
                                        <p:tgtEl>
                                          <p:spTgt spid="11">
                                            <p:txEl>
                                              <p:pRg st="0" end="0"/>
                                            </p:txEl>
                                          </p:spTgt>
                                        </p:tgtEl>
                                      </p:cBhvr>
                                    </p:animEffect>
                                    <p:anim calcmode="lin" valueType="num">
                                      <p:cBhvr>
                                        <p:cTn id="8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86"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87" fill="hold">
                            <p:stCondLst>
                              <p:cond delay="750"/>
                            </p:stCondLst>
                            <p:childTnLst>
                              <p:par>
                                <p:cTn id="88" presetID="47" presetClass="entr" presetSubtype="0" fill="hold" grpId="0" nodeType="afterEffect">
                                  <p:stCondLst>
                                    <p:cond delay="0"/>
                                  </p:stCondLst>
                                  <p:childTnLst>
                                    <p:set>
                                      <p:cBhvr>
                                        <p:cTn id="89" dur="1" fill="hold">
                                          <p:stCondLst>
                                            <p:cond delay="0"/>
                                          </p:stCondLst>
                                        </p:cTn>
                                        <p:tgtEl>
                                          <p:spTgt spid="11">
                                            <p:txEl>
                                              <p:pRg st="1" end="1"/>
                                            </p:txEl>
                                          </p:spTgt>
                                        </p:tgtEl>
                                        <p:attrNameLst>
                                          <p:attrName>style.visibility</p:attrName>
                                        </p:attrNameLst>
                                      </p:cBhvr>
                                      <p:to>
                                        <p:strVal val="visible"/>
                                      </p:to>
                                    </p:set>
                                    <p:animEffect transition="in" filter="fade">
                                      <p:cBhvr>
                                        <p:cTn id="90" dur="500"/>
                                        <p:tgtEl>
                                          <p:spTgt spid="11">
                                            <p:txEl>
                                              <p:pRg st="1" end="1"/>
                                            </p:txEl>
                                          </p:spTgt>
                                        </p:tgtEl>
                                      </p:cBhvr>
                                    </p:animEffect>
                                    <p:anim calcmode="lin" valueType="num">
                                      <p:cBhvr>
                                        <p:cTn id="9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92" dur="5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fade">
                                      <p:cBhvr>
                                        <p:cTn id="97" dur="250"/>
                                        <p:tgtEl>
                                          <p:spTgt spid="20"/>
                                        </p:tgtEl>
                                      </p:cBhvr>
                                    </p:animEffect>
                                  </p:childTnLst>
                                </p:cTn>
                              </p:par>
                            </p:childTnLst>
                          </p:cTn>
                        </p:par>
                        <p:par>
                          <p:cTn id="98" fill="hold">
                            <p:stCondLst>
                              <p:cond delay="250"/>
                            </p:stCondLst>
                            <p:childTnLst>
                              <p:par>
                                <p:cTn id="99" presetID="47" presetClass="entr" presetSubtype="0" fill="hold" grpId="0" nodeType="afterEffect">
                                  <p:stCondLst>
                                    <p:cond delay="0"/>
                                  </p:stCondLst>
                                  <p:childTnLst>
                                    <p:set>
                                      <p:cBhvr>
                                        <p:cTn id="100" dur="1" fill="hold">
                                          <p:stCondLst>
                                            <p:cond delay="0"/>
                                          </p:stCondLst>
                                        </p:cTn>
                                        <p:tgtEl>
                                          <p:spTgt spid="19">
                                            <p:txEl>
                                              <p:pRg st="0" end="0"/>
                                            </p:txEl>
                                          </p:spTgt>
                                        </p:tgtEl>
                                        <p:attrNameLst>
                                          <p:attrName>style.visibility</p:attrName>
                                        </p:attrNameLst>
                                      </p:cBhvr>
                                      <p:to>
                                        <p:strVal val="visible"/>
                                      </p:to>
                                    </p:set>
                                    <p:animEffect transition="in" filter="fade">
                                      <p:cBhvr>
                                        <p:cTn id="101" dur="500"/>
                                        <p:tgtEl>
                                          <p:spTgt spid="19">
                                            <p:txEl>
                                              <p:pRg st="0" end="0"/>
                                            </p:txEl>
                                          </p:spTgt>
                                        </p:tgtEl>
                                      </p:cBhvr>
                                    </p:animEffect>
                                    <p:anim calcmode="lin" valueType="num">
                                      <p:cBhvr>
                                        <p:cTn id="102"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03" dur="5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104" fill="hold">
                            <p:stCondLst>
                              <p:cond delay="750"/>
                            </p:stCondLst>
                            <p:childTnLst>
                              <p:par>
                                <p:cTn id="105" presetID="47" presetClass="entr" presetSubtype="0" fill="hold" grpId="0" nodeType="afterEffect">
                                  <p:stCondLst>
                                    <p:cond delay="0"/>
                                  </p:stCondLst>
                                  <p:childTnLst>
                                    <p:set>
                                      <p:cBhvr>
                                        <p:cTn id="106" dur="1" fill="hold">
                                          <p:stCondLst>
                                            <p:cond delay="0"/>
                                          </p:stCondLst>
                                        </p:cTn>
                                        <p:tgtEl>
                                          <p:spTgt spid="19">
                                            <p:txEl>
                                              <p:pRg st="1" end="1"/>
                                            </p:txEl>
                                          </p:spTgt>
                                        </p:tgtEl>
                                        <p:attrNameLst>
                                          <p:attrName>style.visibility</p:attrName>
                                        </p:attrNameLst>
                                      </p:cBhvr>
                                      <p:to>
                                        <p:strVal val="visible"/>
                                      </p:to>
                                    </p:set>
                                    <p:animEffect transition="in" filter="fade">
                                      <p:cBhvr>
                                        <p:cTn id="107" dur="500"/>
                                        <p:tgtEl>
                                          <p:spTgt spid="19">
                                            <p:txEl>
                                              <p:pRg st="1" end="1"/>
                                            </p:txEl>
                                          </p:spTgt>
                                        </p:tgtEl>
                                      </p:cBhvr>
                                    </p:animEffect>
                                    <p:anim calcmode="lin" valueType="num">
                                      <p:cBhvr>
                                        <p:cTn id="108"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109" dur="5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23"/>
                                        </p:tgtEl>
                                        <p:attrNameLst>
                                          <p:attrName>style.visibility</p:attrName>
                                        </p:attrNameLst>
                                      </p:cBhvr>
                                      <p:to>
                                        <p:strVal val="visible"/>
                                      </p:to>
                                    </p:set>
                                    <p:animEffect transition="in" filter="fade">
                                      <p:cBhvr>
                                        <p:cTn id="114" dur="250"/>
                                        <p:tgtEl>
                                          <p:spTgt spid="23"/>
                                        </p:tgtEl>
                                      </p:cBhvr>
                                    </p:animEffect>
                                  </p:childTnLst>
                                </p:cTn>
                              </p:par>
                            </p:childTnLst>
                          </p:cTn>
                        </p:par>
                        <p:par>
                          <p:cTn id="115" fill="hold">
                            <p:stCondLst>
                              <p:cond delay="250"/>
                            </p:stCondLst>
                            <p:childTnLst>
                              <p:par>
                                <p:cTn id="116" presetID="47" presetClass="entr" presetSubtype="0" fill="hold" grpId="0" nodeType="afterEffect">
                                  <p:stCondLst>
                                    <p:cond delay="0"/>
                                  </p:stCondLst>
                                  <p:childTnLst>
                                    <p:set>
                                      <p:cBhvr>
                                        <p:cTn id="117" dur="1" fill="hold">
                                          <p:stCondLst>
                                            <p:cond delay="0"/>
                                          </p:stCondLst>
                                        </p:cTn>
                                        <p:tgtEl>
                                          <p:spTgt spid="22">
                                            <p:txEl>
                                              <p:pRg st="0" end="0"/>
                                            </p:txEl>
                                          </p:spTgt>
                                        </p:tgtEl>
                                        <p:attrNameLst>
                                          <p:attrName>style.visibility</p:attrName>
                                        </p:attrNameLst>
                                      </p:cBhvr>
                                      <p:to>
                                        <p:strVal val="visible"/>
                                      </p:to>
                                    </p:set>
                                    <p:animEffect transition="in" filter="fade">
                                      <p:cBhvr>
                                        <p:cTn id="118" dur="500"/>
                                        <p:tgtEl>
                                          <p:spTgt spid="22">
                                            <p:txEl>
                                              <p:pRg st="0" end="0"/>
                                            </p:txEl>
                                          </p:spTgt>
                                        </p:tgtEl>
                                      </p:cBhvr>
                                    </p:animEffect>
                                    <p:anim calcmode="lin" valueType="num">
                                      <p:cBhvr>
                                        <p:cTn id="119"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120" dur="5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121" fill="hold">
                            <p:stCondLst>
                              <p:cond delay="750"/>
                            </p:stCondLst>
                            <p:childTnLst>
                              <p:par>
                                <p:cTn id="122" presetID="47" presetClass="entr" presetSubtype="0" fill="hold" grpId="0" nodeType="afterEffect">
                                  <p:stCondLst>
                                    <p:cond delay="0"/>
                                  </p:stCondLst>
                                  <p:childTnLst>
                                    <p:set>
                                      <p:cBhvr>
                                        <p:cTn id="123" dur="1" fill="hold">
                                          <p:stCondLst>
                                            <p:cond delay="0"/>
                                          </p:stCondLst>
                                        </p:cTn>
                                        <p:tgtEl>
                                          <p:spTgt spid="22">
                                            <p:txEl>
                                              <p:pRg st="1" end="1"/>
                                            </p:txEl>
                                          </p:spTgt>
                                        </p:tgtEl>
                                        <p:attrNameLst>
                                          <p:attrName>style.visibility</p:attrName>
                                        </p:attrNameLst>
                                      </p:cBhvr>
                                      <p:to>
                                        <p:strVal val="visible"/>
                                      </p:to>
                                    </p:set>
                                    <p:animEffect transition="in" filter="fade">
                                      <p:cBhvr>
                                        <p:cTn id="124" dur="500"/>
                                        <p:tgtEl>
                                          <p:spTgt spid="22">
                                            <p:txEl>
                                              <p:pRg st="1" end="1"/>
                                            </p:txEl>
                                          </p:spTgt>
                                        </p:tgtEl>
                                      </p:cBhvr>
                                    </p:animEffect>
                                    <p:anim calcmode="lin" valueType="num">
                                      <p:cBhvr>
                                        <p:cTn id="125" dur="5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126" dur="500" fill="hold"/>
                                        <p:tgtEl>
                                          <p:spTgt spid="2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47"/>
                                        </p:tgtEl>
                                        <p:attrNameLst>
                                          <p:attrName>style.visibility</p:attrName>
                                        </p:attrNameLst>
                                      </p:cBhvr>
                                      <p:to>
                                        <p:strVal val="visible"/>
                                      </p:to>
                                    </p:set>
                                    <p:animEffect transition="in" filter="fade">
                                      <p:cBhvr>
                                        <p:cTn id="131" dur="250"/>
                                        <p:tgtEl>
                                          <p:spTgt spid="47"/>
                                        </p:tgtEl>
                                      </p:cBhvr>
                                    </p:animEffect>
                                  </p:childTnLst>
                                </p:cTn>
                              </p:par>
                            </p:childTnLst>
                          </p:cTn>
                        </p:par>
                        <p:par>
                          <p:cTn id="132" fill="hold">
                            <p:stCondLst>
                              <p:cond delay="250"/>
                            </p:stCondLst>
                            <p:childTnLst>
                              <p:par>
                                <p:cTn id="133" presetID="47" presetClass="entr" presetSubtype="0" fill="hold" grpId="0" nodeType="afterEffect">
                                  <p:stCondLst>
                                    <p:cond delay="0"/>
                                  </p:stCondLst>
                                  <p:childTnLst>
                                    <p:set>
                                      <p:cBhvr>
                                        <p:cTn id="134" dur="1" fill="hold">
                                          <p:stCondLst>
                                            <p:cond delay="0"/>
                                          </p:stCondLst>
                                        </p:cTn>
                                        <p:tgtEl>
                                          <p:spTgt spid="46">
                                            <p:txEl>
                                              <p:pRg st="0" end="0"/>
                                            </p:txEl>
                                          </p:spTgt>
                                        </p:tgtEl>
                                        <p:attrNameLst>
                                          <p:attrName>style.visibility</p:attrName>
                                        </p:attrNameLst>
                                      </p:cBhvr>
                                      <p:to>
                                        <p:strVal val="visible"/>
                                      </p:to>
                                    </p:set>
                                    <p:animEffect transition="in" filter="fade">
                                      <p:cBhvr>
                                        <p:cTn id="135" dur="500"/>
                                        <p:tgtEl>
                                          <p:spTgt spid="46">
                                            <p:txEl>
                                              <p:pRg st="0" end="0"/>
                                            </p:txEl>
                                          </p:spTgt>
                                        </p:tgtEl>
                                      </p:cBhvr>
                                    </p:animEffect>
                                    <p:anim calcmode="lin" valueType="num">
                                      <p:cBhvr>
                                        <p:cTn id="136" dur="5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137" dur="500" fill="hold"/>
                                        <p:tgtEl>
                                          <p:spTgt spid="46">
                                            <p:txEl>
                                              <p:pRg st="0" end="0"/>
                                            </p:txEl>
                                          </p:spTgt>
                                        </p:tgtEl>
                                        <p:attrNameLst>
                                          <p:attrName>ppt_y</p:attrName>
                                        </p:attrNameLst>
                                      </p:cBhvr>
                                      <p:tavLst>
                                        <p:tav tm="0">
                                          <p:val>
                                            <p:strVal val="#ppt_y-.1"/>
                                          </p:val>
                                        </p:tav>
                                        <p:tav tm="100000">
                                          <p:val>
                                            <p:strVal val="#ppt_y"/>
                                          </p:val>
                                        </p:tav>
                                      </p:tavLst>
                                    </p:anim>
                                  </p:childTnLst>
                                </p:cTn>
                              </p:par>
                            </p:childTnLst>
                          </p:cTn>
                        </p:par>
                        <p:par>
                          <p:cTn id="138" fill="hold">
                            <p:stCondLst>
                              <p:cond delay="750"/>
                            </p:stCondLst>
                            <p:childTnLst>
                              <p:par>
                                <p:cTn id="139" presetID="47" presetClass="entr" presetSubtype="0" fill="hold" grpId="0" nodeType="afterEffect">
                                  <p:stCondLst>
                                    <p:cond delay="0"/>
                                  </p:stCondLst>
                                  <p:childTnLst>
                                    <p:set>
                                      <p:cBhvr>
                                        <p:cTn id="140" dur="1" fill="hold">
                                          <p:stCondLst>
                                            <p:cond delay="0"/>
                                          </p:stCondLst>
                                        </p:cTn>
                                        <p:tgtEl>
                                          <p:spTgt spid="46">
                                            <p:txEl>
                                              <p:pRg st="1" end="1"/>
                                            </p:txEl>
                                          </p:spTgt>
                                        </p:tgtEl>
                                        <p:attrNameLst>
                                          <p:attrName>style.visibility</p:attrName>
                                        </p:attrNameLst>
                                      </p:cBhvr>
                                      <p:to>
                                        <p:strVal val="visible"/>
                                      </p:to>
                                    </p:set>
                                    <p:animEffect transition="in" filter="fade">
                                      <p:cBhvr>
                                        <p:cTn id="141" dur="500"/>
                                        <p:tgtEl>
                                          <p:spTgt spid="46">
                                            <p:txEl>
                                              <p:pRg st="1" end="1"/>
                                            </p:txEl>
                                          </p:spTgt>
                                        </p:tgtEl>
                                      </p:cBhvr>
                                    </p:animEffect>
                                    <p:anim calcmode="lin" valueType="num">
                                      <p:cBhvr>
                                        <p:cTn id="142" dur="500" fill="hold"/>
                                        <p:tgtEl>
                                          <p:spTgt spid="46">
                                            <p:txEl>
                                              <p:pRg st="1" end="1"/>
                                            </p:txEl>
                                          </p:spTgt>
                                        </p:tgtEl>
                                        <p:attrNameLst>
                                          <p:attrName>ppt_x</p:attrName>
                                        </p:attrNameLst>
                                      </p:cBhvr>
                                      <p:tavLst>
                                        <p:tav tm="0">
                                          <p:val>
                                            <p:strVal val="#ppt_x"/>
                                          </p:val>
                                        </p:tav>
                                        <p:tav tm="100000">
                                          <p:val>
                                            <p:strVal val="#ppt_x"/>
                                          </p:val>
                                        </p:tav>
                                      </p:tavLst>
                                    </p:anim>
                                    <p:anim calcmode="lin" valueType="num">
                                      <p:cBhvr>
                                        <p:cTn id="143" dur="500" fill="hold"/>
                                        <p:tgtEl>
                                          <p:spTgt spid="4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45"/>
                                        </p:tgtEl>
                                        <p:attrNameLst>
                                          <p:attrName>style.visibility</p:attrName>
                                        </p:attrNameLst>
                                      </p:cBhvr>
                                      <p:to>
                                        <p:strVal val="visible"/>
                                      </p:to>
                                    </p:set>
                                    <p:animEffect transition="in" filter="fade">
                                      <p:cBhvr>
                                        <p:cTn id="148" dur="250"/>
                                        <p:tgtEl>
                                          <p:spTgt spid="45"/>
                                        </p:tgtEl>
                                      </p:cBhvr>
                                    </p:animEffect>
                                  </p:childTnLst>
                                </p:cTn>
                              </p:par>
                            </p:childTnLst>
                          </p:cTn>
                        </p:par>
                        <p:par>
                          <p:cTn id="149" fill="hold">
                            <p:stCondLst>
                              <p:cond delay="250"/>
                            </p:stCondLst>
                            <p:childTnLst>
                              <p:par>
                                <p:cTn id="150" presetID="47" presetClass="entr" presetSubtype="0" fill="hold" grpId="0" nodeType="afterEffect">
                                  <p:stCondLst>
                                    <p:cond delay="0"/>
                                  </p:stCondLst>
                                  <p:childTnLst>
                                    <p:set>
                                      <p:cBhvr>
                                        <p:cTn id="151" dur="1" fill="hold">
                                          <p:stCondLst>
                                            <p:cond delay="0"/>
                                          </p:stCondLst>
                                        </p:cTn>
                                        <p:tgtEl>
                                          <p:spTgt spid="44">
                                            <p:txEl>
                                              <p:pRg st="0" end="0"/>
                                            </p:txEl>
                                          </p:spTgt>
                                        </p:tgtEl>
                                        <p:attrNameLst>
                                          <p:attrName>style.visibility</p:attrName>
                                        </p:attrNameLst>
                                      </p:cBhvr>
                                      <p:to>
                                        <p:strVal val="visible"/>
                                      </p:to>
                                    </p:set>
                                    <p:animEffect transition="in" filter="fade">
                                      <p:cBhvr>
                                        <p:cTn id="152" dur="500"/>
                                        <p:tgtEl>
                                          <p:spTgt spid="44">
                                            <p:txEl>
                                              <p:pRg st="0" end="0"/>
                                            </p:txEl>
                                          </p:spTgt>
                                        </p:tgtEl>
                                      </p:cBhvr>
                                    </p:animEffect>
                                    <p:anim calcmode="lin" valueType="num">
                                      <p:cBhvr>
                                        <p:cTn id="153"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154" dur="500" fill="hold"/>
                                        <p:tgtEl>
                                          <p:spTgt spid="44">
                                            <p:txEl>
                                              <p:pRg st="0" end="0"/>
                                            </p:txEl>
                                          </p:spTgt>
                                        </p:tgtEl>
                                        <p:attrNameLst>
                                          <p:attrName>ppt_y</p:attrName>
                                        </p:attrNameLst>
                                      </p:cBhvr>
                                      <p:tavLst>
                                        <p:tav tm="0">
                                          <p:val>
                                            <p:strVal val="#ppt_y-.1"/>
                                          </p:val>
                                        </p:tav>
                                        <p:tav tm="100000">
                                          <p:val>
                                            <p:strVal val="#ppt_y"/>
                                          </p:val>
                                        </p:tav>
                                      </p:tavLst>
                                    </p:anim>
                                  </p:childTnLst>
                                </p:cTn>
                              </p:par>
                            </p:childTnLst>
                          </p:cTn>
                        </p:par>
                        <p:par>
                          <p:cTn id="155" fill="hold">
                            <p:stCondLst>
                              <p:cond delay="750"/>
                            </p:stCondLst>
                            <p:childTnLst>
                              <p:par>
                                <p:cTn id="156" presetID="47" presetClass="entr" presetSubtype="0" fill="hold" grpId="0" nodeType="afterEffect">
                                  <p:stCondLst>
                                    <p:cond delay="0"/>
                                  </p:stCondLst>
                                  <p:childTnLst>
                                    <p:set>
                                      <p:cBhvr>
                                        <p:cTn id="157" dur="1" fill="hold">
                                          <p:stCondLst>
                                            <p:cond delay="0"/>
                                          </p:stCondLst>
                                        </p:cTn>
                                        <p:tgtEl>
                                          <p:spTgt spid="44">
                                            <p:txEl>
                                              <p:pRg st="1" end="1"/>
                                            </p:txEl>
                                          </p:spTgt>
                                        </p:tgtEl>
                                        <p:attrNameLst>
                                          <p:attrName>style.visibility</p:attrName>
                                        </p:attrNameLst>
                                      </p:cBhvr>
                                      <p:to>
                                        <p:strVal val="visible"/>
                                      </p:to>
                                    </p:set>
                                    <p:animEffect transition="in" filter="fade">
                                      <p:cBhvr>
                                        <p:cTn id="158" dur="500"/>
                                        <p:tgtEl>
                                          <p:spTgt spid="44">
                                            <p:txEl>
                                              <p:pRg st="1" end="1"/>
                                            </p:txEl>
                                          </p:spTgt>
                                        </p:tgtEl>
                                      </p:cBhvr>
                                    </p:animEffect>
                                    <p:anim calcmode="lin" valueType="num">
                                      <p:cBhvr>
                                        <p:cTn id="159" dur="500" fill="hold"/>
                                        <p:tgtEl>
                                          <p:spTgt spid="44">
                                            <p:txEl>
                                              <p:pRg st="1" end="1"/>
                                            </p:txEl>
                                          </p:spTgt>
                                        </p:tgtEl>
                                        <p:attrNameLst>
                                          <p:attrName>ppt_x</p:attrName>
                                        </p:attrNameLst>
                                      </p:cBhvr>
                                      <p:tavLst>
                                        <p:tav tm="0">
                                          <p:val>
                                            <p:strVal val="#ppt_x"/>
                                          </p:val>
                                        </p:tav>
                                        <p:tav tm="100000">
                                          <p:val>
                                            <p:strVal val="#ppt_x"/>
                                          </p:val>
                                        </p:tav>
                                      </p:tavLst>
                                    </p:anim>
                                    <p:anim calcmode="lin" valueType="num">
                                      <p:cBhvr>
                                        <p:cTn id="160" dur="500" fill="hold"/>
                                        <p:tgtEl>
                                          <p:spTgt spid="4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10" presetClass="entr" presetSubtype="0" fill="hold" grpId="0" nodeType="clickEffect">
                                  <p:stCondLst>
                                    <p:cond delay="0"/>
                                  </p:stCondLst>
                                  <p:childTnLst>
                                    <p:set>
                                      <p:cBhvr>
                                        <p:cTn id="164" dur="1" fill="hold">
                                          <p:stCondLst>
                                            <p:cond delay="0"/>
                                          </p:stCondLst>
                                        </p:cTn>
                                        <p:tgtEl>
                                          <p:spTgt spid="53"/>
                                        </p:tgtEl>
                                        <p:attrNameLst>
                                          <p:attrName>style.visibility</p:attrName>
                                        </p:attrNameLst>
                                      </p:cBhvr>
                                      <p:to>
                                        <p:strVal val="visible"/>
                                      </p:to>
                                    </p:set>
                                    <p:animEffect transition="in" filter="fade">
                                      <p:cBhvr>
                                        <p:cTn id="165" dur="250"/>
                                        <p:tgtEl>
                                          <p:spTgt spid="53"/>
                                        </p:tgtEl>
                                      </p:cBhvr>
                                    </p:animEffect>
                                  </p:childTnLst>
                                </p:cTn>
                              </p:par>
                            </p:childTnLst>
                          </p:cTn>
                        </p:par>
                        <p:par>
                          <p:cTn id="166" fill="hold">
                            <p:stCondLst>
                              <p:cond delay="250"/>
                            </p:stCondLst>
                            <p:childTnLst>
                              <p:par>
                                <p:cTn id="167" presetID="47" presetClass="entr" presetSubtype="0" fill="hold" grpId="0" nodeType="afterEffect">
                                  <p:stCondLst>
                                    <p:cond delay="0"/>
                                  </p:stCondLst>
                                  <p:childTnLst>
                                    <p:set>
                                      <p:cBhvr>
                                        <p:cTn id="168" dur="1" fill="hold">
                                          <p:stCondLst>
                                            <p:cond delay="0"/>
                                          </p:stCondLst>
                                        </p:cTn>
                                        <p:tgtEl>
                                          <p:spTgt spid="52">
                                            <p:txEl>
                                              <p:pRg st="0" end="0"/>
                                            </p:txEl>
                                          </p:spTgt>
                                        </p:tgtEl>
                                        <p:attrNameLst>
                                          <p:attrName>style.visibility</p:attrName>
                                        </p:attrNameLst>
                                      </p:cBhvr>
                                      <p:to>
                                        <p:strVal val="visible"/>
                                      </p:to>
                                    </p:set>
                                    <p:animEffect transition="in" filter="fade">
                                      <p:cBhvr>
                                        <p:cTn id="169" dur="500"/>
                                        <p:tgtEl>
                                          <p:spTgt spid="52">
                                            <p:txEl>
                                              <p:pRg st="0" end="0"/>
                                            </p:txEl>
                                          </p:spTgt>
                                        </p:tgtEl>
                                      </p:cBhvr>
                                    </p:animEffect>
                                    <p:anim calcmode="lin" valueType="num">
                                      <p:cBhvr>
                                        <p:cTn id="170" dur="500" fill="hold"/>
                                        <p:tgtEl>
                                          <p:spTgt spid="52">
                                            <p:txEl>
                                              <p:pRg st="0" end="0"/>
                                            </p:txEl>
                                          </p:spTgt>
                                        </p:tgtEl>
                                        <p:attrNameLst>
                                          <p:attrName>ppt_x</p:attrName>
                                        </p:attrNameLst>
                                      </p:cBhvr>
                                      <p:tavLst>
                                        <p:tav tm="0">
                                          <p:val>
                                            <p:strVal val="#ppt_x"/>
                                          </p:val>
                                        </p:tav>
                                        <p:tav tm="100000">
                                          <p:val>
                                            <p:strVal val="#ppt_x"/>
                                          </p:val>
                                        </p:tav>
                                      </p:tavLst>
                                    </p:anim>
                                    <p:anim calcmode="lin" valueType="num">
                                      <p:cBhvr>
                                        <p:cTn id="171" dur="500" fill="hold"/>
                                        <p:tgtEl>
                                          <p:spTgt spid="52">
                                            <p:txEl>
                                              <p:pRg st="0" end="0"/>
                                            </p:txEl>
                                          </p:spTgt>
                                        </p:tgtEl>
                                        <p:attrNameLst>
                                          <p:attrName>ppt_y</p:attrName>
                                        </p:attrNameLst>
                                      </p:cBhvr>
                                      <p:tavLst>
                                        <p:tav tm="0">
                                          <p:val>
                                            <p:strVal val="#ppt_y-.1"/>
                                          </p:val>
                                        </p:tav>
                                        <p:tav tm="100000">
                                          <p:val>
                                            <p:strVal val="#ppt_y"/>
                                          </p:val>
                                        </p:tav>
                                      </p:tavLst>
                                    </p:anim>
                                  </p:childTnLst>
                                </p:cTn>
                              </p:par>
                            </p:childTnLst>
                          </p:cTn>
                        </p:par>
                        <p:par>
                          <p:cTn id="172" fill="hold">
                            <p:stCondLst>
                              <p:cond delay="750"/>
                            </p:stCondLst>
                            <p:childTnLst>
                              <p:par>
                                <p:cTn id="173" presetID="47" presetClass="entr" presetSubtype="0" fill="hold" grpId="0" nodeType="afterEffect">
                                  <p:stCondLst>
                                    <p:cond delay="0"/>
                                  </p:stCondLst>
                                  <p:childTnLst>
                                    <p:set>
                                      <p:cBhvr>
                                        <p:cTn id="174" dur="1" fill="hold">
                                          <p:stCondLst>
                                            <p:cond delay="0"/>
                                          </p:stCondLst>
                                        </p:cTn>
                                        <p:tgtEl>
                                          <p:spTgt spid="52">
                                            <p:txEl>
                                              <p:pRg st="1" end="1"/>
                                            </p:txEl>
                                          </p:spTgt>
                                        </p:tgtEl>
                                        <p:attrNameLst>
                                          <p:attrName>style.visibility</p:attrName>
                                        </p:attrNameLst>
                                      </p:cBhvr>
                                      <p:to>
                                        <p:strVal val="visible"/>
                                      </p:to>
                                    </p:set>
                                    <p:animEffect transition="in" filter="fade">
                                      <p:cBhvr>
                                        <p:cTn id="175" dur="500"/>
                                        <p:tgtEl>
                                          <p:spTgt spid="52">
                                            <p:txEl>
                                              <p:pRg st="1" end="1"/>
                                            </p:txEl>
                                          </p:spTgt>
                                        </p:tgtEl>
                                      </p:cBhvr>
                                    </p:animEffect>
                                    <p:anim calcmode="lin" valueType="num">
                                      <p:cBhvr>
                                        <p:cTn id="176" dur="500" fill="hold"/>
                                        <p:tgtEl>
                                          <p:spTgt spid="52">
                                            <p:txEl>
                                              <p:pRg st="1" end="1"/>
                                            </p:txEl>
                                          </p:spTgt>
                                        </p:tgtEl>
                                        <p:attrNameLst>
                                          <p:attrName>ppt_x</p:attrName>
                                        </p:attrNameLst>
                                      </p:cBhvr>
                                      <p:tavLst>
                                        <p:tav tm="0">
                                          <p:val>
                                            <p:strVal val="#ppt_x"/>
                                          </p:val>
                                        </p:tav>
                                        <p:tav tm="100000">
                                          <p:val>
                                            <p:strVal val="#ppt_x"/>
                                          </p:val>
                                        </p:tav>
                                      </p:tavLst>
                                    </p:anim>
                                    <p:anim calcmode="lin" valueType="num">
                                      <p:cBhvr>
                                        <p:cTn id="177" dur="500" fill="hold"/>
                                        <p:tgtEl>
                                          <p:spTgt spid="5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8" fill="hold">
                      <p:stCondLst>
                        <p:cond delay="indefinite"/>
                      </p:stCondLst>
                      <p:childTnLst>
                        <p:par>
                          <p:cTn id="179" fill="hold">
                            <p:stCondLst>
                              <p:cond delay="0"/>
                            </p:stCondLst>
                            <p:childTnLst>
                              <p:par>
                                <p:cTn id="180" presetID="10" presetClass="entr" presetSubtype="0" fill="hold" grpId="0" nodeType="clickEffect">
                                  <p:stCondLst>
                                    <p:cond delay="0"/>
                                  </p:stCondLst>
                                  <p:childTnLst>
                                    <p:set>
                                      <p:cBhvr>
                                        <p:cTn id="181" dur="1" fill="hold">
                                          <p:stCondLst>
                                            <p:cond delay="0"/>
                                          </p:stCondLst>
                                        </p:cTn>
                                        <p:tgtEl>
                                          <p:spTgt spid="56"/>
                                        </p:tgtEl>
                                        <p:attrNameLst>
                                          <p:attrName>style.visibility</p:attrName>
                                        </p:attrNameLst>
                                      </p:cBhvr>
                                      <p:to>
                                        <p:strVal val="visible"/>
                                      </p:to>
                                    </p:set>
                                    <p:animEffect transition="in" filter="fade">
                                      <p:cBhvr>
                                        <p:cTn id="182" dur="250"/>
                                        <p:tgtEl>
                                          <p:spTgt spid="56"/>
                                        </p:tgtEl>
                                      </p:cBhvr>
                                    </p:animEffect>
                                  </p:childTnLst>
                                </p:cTn>
                              </p:par>
                            </p:childTnLst>
                          </p:cTn>
                        </p:par>
                        <p:par>
                          <p:cTn id="183" fill="hold">
                            <p:stCondLst>
                              <p:cond delay="250"/>
                            </p:stCondLst>
                            <p:childTnLst>
                              <p:par>
                                <p:cTn id="184" presetID="47" presetClass="entr" presetSubtype="0" fill="hold" grpId="0" nodeType="afterEffect">
                                  <p:stCondLst>
                                    <p:cond delay="0"/>
                                  </p:stCondLst>
                                  <p:childTnLst>
                                    <p:set>
                                      <p:cBhvr>
                                        <p:cTn id="185" dur="1" fill="hold">
                                          <p:stCondLst>
                                            <p:cond delay="0"/>
                                          </p:stCondLst>
                                        </p:cTn>
                                        <p:tgtEl>
                                          <p:spTgt spid="55">
                                            <p:txEl>
                                              <p:pRg st="0" end="0"/>
                                            </p:txEl>
                                          </p:spTgt>
                                        </p:tgtEl>
                                        <p:attrNameLst>
                                          <p:attrName>style.visibility</p:attrName>
                                        </p:attrNameLst>
                                      </p:cBhvr>
                                      <p:to>
                                        <p:strVal val="visible"/>
                                      </p:to>
                                    </p:set>
                                    <p:animEffect transition="in" filter="fade">
                                      <p:cBhvr>
                                        <p:cTn id="186" dur="500"/>
                                        <p:tgtEl>
                                          <p:spTgt spid="55">
                                            <p:txEl>
                                              <p:pRg st="0" end="0"/>
                                            </p:txEl>
                                          </p:spTgt>
                                        </p:tgtEl>
                                      </p:cBhvr>
                                    </p:animEffect>
                                    <p:anim calcmode="lin" valueType="num">
                                      <p:cBhvr>
                                        <p:cTn id="187" dur="500" fill="hold"/>
                                        <p:tgtEl>
                                          <p:spTgt spid="55">
                                            <p:txEl>
                                              <p:pRg st="0" end="0"/>
                                            </p:txEl>
                                          </p:spTgt>
                                        </p:tgtEl>
                                        <p:attrNameLst>
                                          <p:attrName>ppt_x</p:attrName>
                                        </p:attrNameLst>
                                      </p:cBhvr>
                                      <p:tavLst>
                                        <p:tav tm="0">
                                          <p:val>
                                            <p:strVal val="#ppt_x"/>
                                          </p:val>
                                        </p:tav>
                                        <p:tav tm="100000">
                                          <p:val>
                                            <p:strVal val="#ppt_x"/>
                                          </p:val>
                                        </p:tav>
                                      </p:tavLst>
                                    </p:anim>
                                    <p:anim calcmode="lin" valueType="num">
                                      <p:cBhvr>
                                        <p:cTn id="188" dur="500" fill="hold"/>
                                        <p:tgtEl>
                                          <p:spTgt spid="55">
                                            <p:txEl>
                                              <p:pRg st="0" end="0"/>
                                            </p:txEl>
                                          </p:spTgt>
                                        </p:tgtEl>
                                        <p:attrNameLst>
                                          <p:attrName>ppt_y</p:attrName>
                                        </p:attrNameLst>
                                      </p:cBhvr>
                                      <p:tavLst>
                                        <p:tav tm="0">
                                          <p:val>
                                            <p:strVal val="#ppt_y-.1"/>
                                          </p:val>
                                        </p:tav>
                                        <p:tav tm="100000">
                                          <p:val>
                                            <p:strVal val="#ppt_y"/>
                                          </p:val>
                                        </p:tav>
                                      </p:tavLst>
                                    </p:anim>
                                  </p:childTnLst>
                                </p:cTn>
                              </p:par>
                            </p:childTnLst>
                          </p:cTn>
                        </p:par>
                        <p:par>
                          <p:cTn id="189" fill="hold">
                            <p:stCondLst>
                              <p:cond delay="750"/>
                            </p:stCondLst>
                            <p:childTnLst>
                              <p:par>
                                <p:cTn id="190" presetID="47" presetClass="entr" presetSubtype="0" fill="hold" grpId="0" nodeType="afterEffect">
                                  <p:stCondLst>
                                    <p:cond delay="0"/>
                                  </p:stCondLst>
                                  <p:childTnLst>
                                    <p:set>
                                      <p:cBhvr>
                                        <p:cTn id="191" dur="1" fill="hold">
                                          <p:stCondLst>
                                            <p:cond delay="0"/>
                                          </p:stCondLst>
                                        </p:cTn>
                                        <p:tgtEl>
                                          <p:spTgt spid="55">
                                            <p:txEl>
                                              <p:pRg st="1" end="1"/>
                                            </p:txEl>
                                          </p:spTgt>
                                        </p:tgtEl>
                                        <p:attrNameLst>
                                          <p:attrName>style.visibility</p:attrName>
                                        </p:attrNameLst>
                                      </p:cBhvr>
                                      <p:to>
                                        <p:strVal val="visible"/>
                                      </p:to>
                                    </p:set>
                                    <p:animEffect transition="in" filter="fade">
                                      <p:cBhvr>
                                        <p:cTn id="192" dur="500"/>
                                        <p:tgtEl>
                                          <p:spTgt spid="55">
                                            <p:txEl>
                                              <p:pRg st="1" end="1"/>
                                            </p:txEl>
                                          </p:spTgt>
                                        </p:tgtEl>
                                      </p:cBhvr>
                                    </p:animEffect>
                                    <p:anim calcmode="lin" valueType="num">
                                      <p:cBhvr>
                                        <p:cTn id="193" dur="500" fill="hold"/>
                                        <p:tgtEl>
                                          <p:spTgt spid="55">
                                            <p:txEl>
                                              <p:pRg st="1" end="1"/>
                                            </p:txEl>
                                          </p:spTgt>
                                        </p:tgtEl>
                                        <p:attrNameLst>
                                          <p:attrName>ppt_x</p:attrName>
                                        </p:attrNameLst>
                                      </p:cBhvr>
                                      <p:tavLst>
                                        <p:tav tm="0">
                                          <p:val>
                                            <p:strVal val="#ppt_x"/>
                                          </p:val>
                                        </p:tav>
                                        <p:tav tm="100000">
                                          <p:val>
                                            <p:strVal val="#ppt_x"/>
                                          </p:val>
                                        </p:tav>
                                      </p:tavLst>
                                    </p:anim>
                                    <p:anim calcmode="lin" valueType="num">
                                      <p:cBhvr>
                                        <p:cTn id="194" dur="500" fill="hold"/>
                                        <p:tgtEl>
                                          <p:spTgt spid="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presetID="10" presetClass="entr" presetSubtype="0" fill="hold" grpId="0" nodeType="clickEffect">
                                  <p:stCondLst>
                                    <p:cond delay="0"/>
                                  </p:stCondLst>
                                  <p:childTnLst>
                                    <p:set>
                                      <p:cBhvr>
                                        <p:cTn id="198" dur="1" fill="hold">
                                          <p:stCondLst>
                                            <p:cond delay="0"/>
                                          </p:stCondLst>
                                        </p:cTn>
                                        <p:tgtEl>
                                          <p:spTgt spid="60"/>
                                        </p:tgtEl>
                                        <p:attrNameLst>
                                          <p:attrName>style.visibility</p:attrName>
                                        </p:attrNameLst>
                                      </p:cBhvr>
                                      <p:to>
                                        <p:strVal val="visible"/>
                                      </p:to>
                                    </p:set>
                                    <p:animEffect transition="in" filter="fade">
                                      <p:cBhvr>
                                        <p:cTn id="199" dur="250"/>
                                        <p:tgtEl>
                                          <p:spTgt spid="60"/>
                                        </p:tgtEl>
                                      </p:cBhvr>
                                    </p:animEffect>
                                  </p:childTnLst>
                                </p:cTn>
                              </p:par>
                            </p:childTnLst>
                          </p:cTn>
                        </p:par>
                        <p:par>
                          <p:cTn id="200" fill="hold">
                            <p:stCondLst>
                              <p:cond delay="250"/>
                            </p:stCondLst>
                            <p:childTnLst>
                              <p:par>
                                <p:cTn id="201" presetID="47" presetClass="entr" presetSubtype="0" fill="hold" grpId="0" nodeType="afterEffect">
                                  <p:stCondLst>
                                    <p:cond delay="0"/>
                                  </p:stCondLst>
                                  <p:childTnLst>
                                    <p:set>
                                      <p:cBhvr>
                                        <p:cTn id="202" dur="1" fill="hold">
                                          <p:stCondLst>
                                            <p:cond delay="0"/>
                                          </p:stCondLst>
                                        </p:cTn>
                                        <p:tgtEl>
                                          <p:spTgt spid="59">
                                            <p:txEl>
                                              <p:pRg st="0" end="0"/>
                                            </p:txEl>
                                          </p:spTgt>
                                        </p:tgtEl>
                                        <p:attrNameLst>
                                          <p:attrName>style.visibility</p:attrName>
                                        </p:attrNameLst>
                                      </p:cBhvr>
                                      <p:to>
                                        <p:strVal val="visible"/>
                                      </p:to>
                                    </p:set>
                                    <p:animEffect transition="in" filter="fade">
                                      <p:cBhvr>
                                        <p:cTn id="203" dur="500"/>
                                        <p:tgtEl>
                                          <p:spTgt spid="59">
                                            <p:txEl>
                                              <p:pRg st="0" end="0"/>
                                            </p:txEl>
                                          </p:spTgt>
                                        </p:tgtEl>
                                      </p:cBhvr>
                                    </p:animEffect>
                                    <p:anim calcmode="lin" valueType="num">
                                      <p:cBhvr>
                                        <p:cTn id="204" dur="500" fill="hold"/>
                                        <p:tgtEl>
                                          <p:spTgt spid="59">
                                            <p:txEl>
                                              <p:pRg st="0" end="0"/>
                                            </p:txEl>
                                          </p:spTgt>
                                        </p:tgtEl>
                                        <p:attrNameLst>
                                          <p:attrName>ppt_x</p:attrName>
                                        </p:attrNameLst>
                                      </p:cBhvr>
                                      <p:tavLst>
                                        <p:tav tm="0">
                                          <p:val>
                                            <p:strVal val="#ppt_x"/>
                                          </p:val>
                                        </p:tav>
                                        <p:tav tm="100000">
                                          <p:val>
                                            <p:strVal val="#ppt_x"/>
                                          </p:val>
                                        </p:tav>
                                      </p:tavLst>
                                    </p:anim>
                                    <p:anim calcmode="lin" valueType="num">
                                      <p:cBhvr>
                                        <p:cTn id="205" dur="500" fill="hold"/>
                                        <p:tgtEl>
                                          <p:spTgt spid="59">
                                            <p:txEl>
                                              <p:pRg st="0" end="0"/>
                                            </p:txEl>
                                          </p:spTgt>
                                        </p:tgtEl>
                                        <p:attrNameLst>
                                          <p:attrName>ppt_y</p:attrName>
                                        </p:attrNameLst>
                                      </p:cBhvr>
                                      <p:tavLst>
                                        <p:tav tm="0">
                                          <p:val>
                                            <p:strVal val="#ppt_y-.1"/>
                                          </p:val>
                                        </p:tav>
                                        <p:tav tm="100000">
                                          <p:val>
                                            <p:strVal val="#ppt_y"/>
                                          </p:val>
                                        </p:tav>
                                      </p:tavLst>
                                    </p:anim>
                                  </p:childTnLst>
                                </p:cTn>
                              </p:par>
                            </p:childTnLst>
                          </p:cTn>
                        </p:par>
                        <p:par>
                          <p:cTn id="206" fill="hold">
                            <p:stCondLst>
                              <p:cond delay="750"/>
                            </p:stCondLst>
                            <p:childTnLst>
                              <p:par>
                                <p:cTn id="207" presetID="47" presetClass="entr" presetSubtype="0" fill="hold" grpId="0" nodeType="afterEffect">
                                  <p:stCondLst>
                                    <p:cond delay="0"/>
                                  </p:stCondLst>
                                  <p:childTnLst>
                                    <p:set>
                                      <p:cBhvr>
                                        <p:cTn id="208" dur="1" fill="hold">
                                          <p:stCondLst>
                                            <p:cond delay="0"/>
                                          </p:stCondLst>
                                        </p:cTn>
                                        <p:tgtEl>
                                          <p:spTgt spid="59">
                                            <p:txEl>
                                              <p:pRg st="1" end="1"/>
                                            </p:txEl>
                                          </p:spTgt>
                                        </p:tgtEl>
                                        <p:attrNameLst>
                                          <p:attrName>style.visibility</p:attrName>
                                        </p:attrNameLst>
                                      </p:cBhvr>
                                      <p:to>
                                        <p:strVal val="visible"/>
                                      </p:to>
                                    </p:set>
                                    <p:animEffect transition="in" filter="fade">
                                      <p:cBhvr>
                                        <p:cTn id="209" dur="500"/>
                                        <p:tgtEl>
                                          <p:spTgt spid="59">
                                            <p:txEl>
                                              <p:pRg st="1" end="1"/>
                                            </p:txEl>
                                          </p:spTgt>
                                        </p:tgtEl>
                                      </p:cBhvr>
                                    </p:animEffect>
                                    <p:anim calcmode="lin" valueType="num">
                                      <p:cBhvr>
                                        <p:cTn id="210" dur="500" fill="hold"/>
                                        <p:tgtEl>
                                          <p:spTgt spid="59">
                                            <p:txEl>
                                              <p:pRg st="1" end="1"/>
                                            </p:txEl>
                                          </p:spTgt>
                                        </p:tgtEl>
                                        <p:attrNameLst>
                                          <p:attrName>ppt_x</p:attrName>
                                        </p:attrNameLst>
                                      </p:cBhvr>
                                      <p:tavLst>
                                        <p:tav tm="0">
                                          <p:val>
                                            <p:strVal val="#ppt_x"/>
                                          </p:val>
                                        </p:tav>
                                        <p:tav tm="100000">
                                          <p:val>
                                            <p:strVal val="#ppt_x"/>
                                          </p:val>
                                        </p:tav>
                                      </p:tavLst>
                                    </p:anim>
                                    <p:anim calcmode="lin" valueType="num">
                                      <p:cBhvr>
                                        <p:cTn id="211" dur="500" fill="hold"/>
                                        <p:tgtEl>
                                          <p:spTgt spid="5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2" fill="hold">
                      <p:stCondLst>
                        <p:cond delay="indefinite"/>
                      </p:stCondLst>
                      <p:childTnLst>
                        <p:par>
                          <p:cTn id="213" fill="hold">
                            <p:stCondLst>
                              <p:cond delay="0"/>
                            </p:stCondLst>
                            <p:childTnLst>
                              <p:par>
                                <p:cTn id="214" presetID="10" presetClass="entr" presetSubtype="0" fill="hold" grpId="0" nodeType="clickEffect">
                                  <p:stCondLst>
                                    <p:cond delay="0"/>
                                  </p:stCondLst>
                                  <p:childTnLst>
                                    <p:set>
                                      <p:cBhvr>
                                        <p:cTn id="215" dur="1" fill="hold">
                                          <p:stCondLst>
                                            <p:cond delay="0"/>
                                          </p:stCondLst>
                                        </p:cTn>
                                        <p:tgtEl>
                                          <p:spTgt spid="58"/>
                                        </p:tgtEl>
                                        <p:attrNameLst>
                                          <p:attrName>style.visibility</p:attrName>
                                        </p:attrNameLst>
                                      </p:cBhvr>
                                      <p:to>
                                        <p:strVal val="visible"/>
                                      </p:to>
                                    </p:set>
                                    <p:animEffect transition="in" filter="fade">
                                      <p:cBhvr>
                                        <p:cTn id="216" dur="250"/>
                                        <p:tgtEl>
                                          <p:spTgt spid="58"/>
                                        </p:tgtEl>
                                      </p:cBhvr>
                                    </p:animEffect>
                                  </p:childTnLst>
                                </p:cTn>
                              </p:par>
                            </p:childTnLst>
                          </p:cTn>
                        </p:par>
                        <p:par>
                          <p:cTn id="217" fill="hold">
                            <p:stCondLst>
                              <p:cond delay="250"/>
                            </p:stCondLst>
                            <p:childTnLst>
                              <p:par>
                                <p:cTn id="218" presetID="47" presetClass="entr" presetSubtype="0" fill="hold" grpId="0" nodeType="afterEffect">
                                  <p:stCondLst>
                                    <p:cond delay="0"/>
                                  </p:stCondLst>
                                  <p:childTnLst>
                                    <p:set>
                                      <p:cBhvr>
                                        <p:cTn id="219" dur="1" fill="hold">
                                          <p:stCondLst>
                                            <p:cond delay="0"/>
                                          </p:stCondLst>
                                        </p:cTn>
                                        <p:tgtEl>
                                          <p:spTgt spid="83">
                                            <p:txEl>
                                              <p:pRg st="0" end="0"/>
                                            </p:txEl>
                                          </p:spTgt>
                                        </p:tgtEl>
                                        <p:attrNameLst>
                                          <p:attrName>style.visibility</p:attrName>
                                        </p:attrNameLst>
                                      </p:cBhvr>
                                      <p:to>
                                        <p:strVal val="visible"/>
                                      </p:to>
                                    </p:set>
                                    <p:animEffect transition="in" filter="fade">
                                      <p:cBhvr>
                                        <p:cTn id="220" dur="500"/>
                                        <p:tgtEl>
                                          <p:spTgt spid="83">
                                            <p:txEl>
                                              <p:pRg st="0" end="0"/>
                                            </p:txEl>
                                          </p:spTgt>
                                        </p:tgtEl>
                                      </p:cBhvr>
                                    </p:animEffect>
                                    <p:anim calcmode="lin" valueType="num">
                                      <p:cBhvr>
                                        <p:cTn id="221" dur="500" fill="hold"/>
                                        <p:tgtEl>
                                          <p:spTgt spid="83">
                                            <p:txEl>
                                              <p:pRg st="0" end="0"/>
                                            </p:txEl>
                                          </p:spTgt>
                                        </p:tgtEl>
                                        <p:attrNameLst>
                                          <p:attrName>ppt_x</p:attrName>
                                        </p:attrNameLst>
                                      </p:cBhvr>
                                      <p:tavLst>
                                        <p:tav tm="0">
                                          <p:val>
                                            <p:strVal val="#ppt_x"/>
                                          </p:val>
                                        </p:tav>
                                        <p:tav tm="100000">
                                          <p:val>
                                            <p:strVal val="#ppt_x"/>
                                          </p:val>
                                        </p:tav>
                                      </p:tavLst>
                                    </p:anim>
                                    <p:anim calcmode="lin" valueType="num">
                                      <p:cBhvr>
                                        <p:cTn id="222" dur="500" fill="hold"/>
                                        <p:tgtEl>
                                          <p:spTgt spid="83">
                                            <p:txEl>
                                              <p:pRg st="0" end="0"/>
                                            </p:txEl>
                                          </p:spTgt>
                                        </p:tgtEl>
                                        <p:attrNameLst>
                                          <p:attrName>ppt_y</p:attrName>
                                        </p:attrNameLst>
                                      </p:cBhvr>
                                      <p:tavLst>
                                        <p:tav tm="0">
                                          <p:val>
                                            <p:strVal val="#ppt_y-.1"/>
                                          </p:val>
                                        </p:tav>
                                        <p:tav tm="100000">
                                          <p:val>
                                            <p:strVal val="#ppt_y"/>
                                          </p:val>
                                        </p:tav>
                                      </p:tavLst>
                                    </p:anim>
                                  </p:childTnLst>
                                </p:cTn>
                              </p:par>
                            </p:childTnLst>
                          </p:cTn>
                        </p:par>
                        <p:par>
                          <p:cTn id="223" fill="hold">
                            <p:stCondLst>
                              <p:cond delay="750"/>
                            </p:stCondLst>
                            <p:childTnLst>
                              <p:par>
                                <p:cTn id="224" presetID="47" presetClass="entr" presetSubtype="0" fill="hold" grpId="0" nodeType="afterEffect">
                                  <p:stCondLst>
                                    <p:cond delay="0"/>
                                  </p:stCondLst>
                                  <p:childTnLst>
                                    <p:set>
                                      <p:cBhvr>
                                        <p:cTn id="225" dur="1" fill="hold">
                                          <p:stCondLst>
                                            <p:cond delay="0"/>
                                          </p:stCondLst>
                                        </p:cTn>
                                        <p:tgtEl>
                                          <p:spTgt spid="83">
                                            <p:txEl>
                                              <p:pRg st="1" end="1"/>
                                            </p:txEl>
                                          </p:spTgt>
                                        </p:tgtEl>
                                        <p:attrNameLst>
                                          <p:attrName>style.visibility</p:attrName>
                                        </p:attrNameLst>
                                      </p:cBhvr>
                                      <p:to>
                                        <p:strVal val="visible"/>
                                      </p:to>
                                    </p:set>
                                    <p:animEffect transition="in" filter="fade">
                                      <p:cBhvr>
                                        <p:cTn id="226" dur="500"/>
                                        <p:tgtEl>
                                          <p:spTgt spid="83">
                                            <p:txEl>
                                              <p:pRg st="1" end="1"/>
                                            </p:txEl>
                                          </p:spTgt>
                                        </p:tgtEl>
                                      </p:cBhvr>
                                    </p:animEffect>
                                    <p:anim calcmode="lin" valueType="num">
                                      <p:cBhvr>
                                        <p:cTn id="227" dur="500" fill="hold"/>
                                        <p:tgtEl>
                                          <p:spTgt spid="83">
                                            <p:txEl>
                                              <p:pRg st="1" end="1"/>
                                            </p:txEl>
                                          </p:spTgt>
                                        </p:tgtEl>
                                        <p:attrNameLst>
                                          <p:attrName>ppt_x</p:attrName>
                                        </p:attrNameLst>
                                      </p:cBhvr>
                                      <p:tavLst>
                                        <p:tav tm="0">
                                          <p:val>
                                            <p:strVal val="#ppt_x"/>
                                          </p:val>
                                        </p:tav>
                                        <p:tav tm="100000">
                                          <p:val>
                                            <p:strVal val="#ppt_x"/>
                                          </p:val>
                                        </p:tav>
                                      </p:tavLst>
                                    </p:anim>
                                    <p:anim calcmode="lin" valueType="num">
                                      <p:cBhvr>
                                        <p:cTn id="228" dur="500" fill="hold"/>
                                        <p:tgtEl>
                                          <p:spTgt spid="8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9" fill="hold">
                      <p:stCondLst>
                        <p:cond delay="indefinite"/>
                      </p:stCondLst>
                      <p:childTnLst>
                        <p:par>
                          <p:cTn id="230" fill="hold">
                            <p:stCondLst>
                              <p:cond delay="0"/>
                            </p:stCondLst>
                            <p:childTnLst>
                              <p:par>
                                <p:cTn id="231" presetID="10" presetClass="entr" presetSubtype="0" fill="hold" grpId="0" nodeType="clickEffect">
                                  <p:stCondLst>
                                    <p:cond delay="0"/>
                                  </p:stCondLst>
                                  <p:childTnLst>
                                    <p:set>
                                      <p:cBhvr>
                                        <p:cTn id="232" dur="1" fill="hold">
                                          <p:stCondLst>
                                            <p:cond delay="0"/>
                                          </p:stCondLst>
                                        </p:cTn>
                                        <p:tgtEl>
                                          <p:spTgt spid="66"/>
                                        </p:tgtEl>
                                        <p:attrNameLst>
                                          <p:attrName>style.visibility</p:attrName>
                                        </p:attrNameLst>
                                      </p:cBhvr>
                                      <p:to>
                                        <p:strVal val="visible"/>
                                      </p:to>
                                    </p:set>
                                    <p:animEffect transition="in" filter="fade">
                                      <p:cBhvr>
                                        <p:cTn id="233" dur="250"/>
                                        <p:tgtEl>
                                          <p:spTgt spid="66"/>
                                        </p:tgtEl>
                                      </p:cBhvr>
                                    </p:animEffect>
                                  </p:childTnLst>
                                </p:cTn>
                              </p:par>
                            </p:childTnLst>
                          </p:cTn>
                        </p:par>
                        <p:par>
                          <p:cTn id="234" fill="hold">
                            <p:stCondLst>
                              <p:cond delay="250"/>
                            </p:stCondLst>
                            <p:childTnLst>
                              <p:par>
                                <p:cTn id="235" presetID="47" presetClass="entr" presetSubtype="0" fill="hold" grpId="0" nodeType="afterEffect">
                                  <p:stCondLst>
                                    <p:cond delay="0"/>
                                  </p:stCondLst>
                                  <p:childTnLst>
                                    <p:set>
                                      <p:cBhvr>
                                        <p:cTn id="236" dur="1" fill="hold">
                                          <p:stCondLst>
                                            <p:cond delay="0"/>
                                          </p:stCondLst>
                                        </p:cTn>
                                        <p:tgtEl>
                                          <p:spTgt spid="65">
                                            <p:txEl>
                                              <p:pRg st="0" end="0"/>
                                            </p:txEl>
                                          </p:spTgt>
                                        </p:tgtEl>
                                        <p:attrNameLst>
                                          <p:attrName>style.visibility</p:attrName>
                                        </p:attrNameLst>
                                      </p:cBhvr>
                                      <p:to>
                                        <p:strVal val="visible"/>
                                      </p:to>
                                    </p:set>
                                    <p:animEffect transition="in" filter="fade">
                                      <p:cBhvr>
                                        <p:cTn id="237" dur="500"/>
                                        <p:tgtEl>
                                          <p:spTgt spid="65">
                                            <p:txEl>
                                              <p:pRg st="0" end="0"/>
                                            </p:txEl>
                                          </p:spTgt>
                                        </p:tgtEl>
                                      </p:cBhvr>
                                    </p:animEffect>
                                    <p:anim calcmode="lin" valueType="num">
                                      <p:cBhvr>
                                        <p:cTn id="238" dur="500" fill="hold"/>
                                        <p:tgtEl>
                                          <p:spTgt spid="65">
                                            <p:txEl>
                                              <p:pRg st="0" end="0"/>
                                            </p:txEl>
                                          </p:spTgt>
                                        </p:tgtEl>
                                        <p:attrNameLst>
                                          <p:attrName>ppt_x</p:attrName>
                                        </p:attrNameLst>
                                      </p:cBhvr>
                                      <p:tavLst>
                                        <p:tav tm="0">
                                          <p:val>
                                            <p:strVal val="#ppt_x"/>
                                          </p:val>
                                        </p:tav>
                                        <p:tav tm="100000">
                                          <p:val>
                                            <p:strVal val="#ppt_x"/>
                                          </p:val>
                                        </p:tav>
                                      </p:tavLst>
                                    </p:anim>
                                    <p:anim calcmode="lin" valueType="num">
                                      <p:cBhvr>
                                        <p:cTn id="239" dur="500" fill="hold"/>
                                        <p:tgtEl>
                                          <p:spTgt spid="65">
                                            <p:txEl>
                                              <p:pRg st="0" end="0"/>
                                            </p:txEl>
                                          </p:spTgt>
                                        </p:tgtEl>
                                        <p:attrNameLst>
                                          <p:attrName>ppt_y</p:attrName>
                                        </p:attrNameLst>
                                      </p:cBhvr>
                                      <p:tavLst>
                                        <p:tav tm="0">
                                          <p:val>
                                            <p:strVal val="#ppt_y-.1"/>
                                          </p:val>
                                        </p:tav>
                                        <p:tav tm="100000">
                                          <p:val>
                                            <p:strVal val="#ppt_y"/>
                                          </p:val>
                                        </p:tav>
                                      </p:tavLst>
                                    </p:anim>
                                  </p:childTnLst>
                                </p:cTn>
                              </p:par>
                            </p:childTnLst>
                          </p:cTn>
                        </p:par>
                        <p:par>
                          <p:cTn id="240" fill="hold">
                            <p:stCondLst>
                              <p:cond delay="750"/>
                            </p:stCondLst>
                            <p:childTnLst>
                              <p:par>
                                <p:cTn id="241" presetID="47" presetClass="entr" presetSubtype="0" fill="hold" grpId="0" nodeType="afterEffect">
                                  <p:stCondLst>
                                    <p:cond delay="0"/>
                                  </p:stCondLst>
                                  <p:childTnLst>
                                    <p:set>
                                      <p:cBhvr>
                                        <p:cTn id="242" dur="1" fill="hold">
                                          <p:stCondLst>
                                            <p:cond delay="0"/>
                                          </p:stCondLst>
                                        </p:cTn>
                                        <p:tgtEl>
                                          <p:spTgt spid="65">
                                            <p:txEl>
                                              <p:pRg st="1" end="1"/>
                                            </p:txEl>
                                          </p:spTgt>
                                        </p:tgtEl>
                                        <p:attrNameLst>
                                          <p:attrName>style.visibility</p:attrName>
                                        </p:attrNameLst>
                                      </p:cBhvr>
                                      <p:to>
                                        <p:strVal val="visible"/>
                                      </p:to>
                                    </p:set>
                                    <p:animEffect transition="in" filter="fade">
                                      <p:cBhvr>
                                        <p:cTn id="243" dur="500"/>
                                        <p:tgtEl>
                                          <p:spTgt spid="65">
                                            <p:txEl>
                                              <p:pRg st="1" end="1"/>
                                            </p:txEl>
                                          </p:spTgt>
                                        </p:tgtEl>
                                      </p:cBhvr>
                                    </p:animEffect>
                                    <p:anim calcmode="lin" valueType="num">
                                      <p:cBhvr>
                                        <p:cTn id="244" dur="500" fill="hold"/>
                                        <p:tgtEl>
                                          <p:spTgt spid="65">
                                            <p:txEl>
                                              <p:pRg st="1" end="1"/>
                                            </p:txEl>
                                          </p:spTgt>
                                        </p:tgtEl>
                                        <p:attrNameLst>
                                          <p:attrName>ppt_x</p:attrName>
                                        </p:attrNameLst>
                                      </p:cBhvr>
                                      <p:tavLst>
                                        <p:tav tm="0">
                                          <p:val>
                                            <p:strVal val="#ppt_x"/>
                                          </p:val>
                                        </p:tav>
                                        <p:tav tm="100000">
                                          <p:val>
                                            <p:strVal val="#ppt_x"/>
                                          </p:val>
                                        </p:tav>
                                      </p:tavLst>
                                    </p:anim>
                                    <p:anim calcmode="lin" valueType="num">
                                      <p:cBhvr>
                                        <p:cTn id="245" dur="500" fill="hold"/>
                                        <p:tgtEl>
                                          <p:spTgt spid="6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6" fill="hold">
                      <p:stCondLst>
                        <p:cond delay="indefinite"/>
                      </p:stCondLst>
                      <p:childTnLst>
                        <p:par>
                          <p:cTn id="247" fill="hold">
                            <p:stCondLst>
                              <p:cond delay="0"/>
                            </p:stCondLst>
                            <p:childTnLst>
                              <p:par>
                                <p:cTn id="248" presetID="10" presetClass="entr" presetSubtype="0" fill="hold" grpId="0" nodeType="clickEffect">
                                  <p:stCondLst>
                                    <p:cond delay="0"/>
                                  </p:stCondLst>
                                  <p:childTnLst>
                                    <p:set>
                                      <p:cBhvr>
                                        <p:cTn id="249" dur="1" fill="hold">
                                          <p:stCondLst>
                                            <p:cond delay="0"/>
                                          </p:stCondLst>
                                        </p:cTn>
                                        <p:tgtEl>
                                          <p:spTgt spid="69"/>
                                        </p:tgtEl>
                                        <p:attrNameLst>
                                          <p:attrName>style.visibility</p:attrName>
                                        </p:attrNameLst>
                                      </p:cBhvr>
                                      <p:to>
                                        <p:strVal val="visible"/>
                                      </p:to>
                                    </p:set>
                                    <p:animEffect transition="in" filter="fade">
                                      <p:cBhvr>
                                        <p:cTn id="250" dur="250"/>
                                        <p:tgtEl>
                                          <p:spTgt spid="69"/>
                                        </p:tgtEl>
                                      </p:cBhvr>
                                    </p:animEffect>
                                  </p:childTnLst>
                                </p:cTn>
                              </p:par>
                            </p:childTnLst>
                          </p:cTn>
                        </p:par>
                        <p:par>
                          <p:cTn id="251" fill="hold">
                            <p:stCondLst>
                              <p:cond delay="250"/>
                            </p:stCondLst>
                            <p:childTnLst>
                              <p:par>
                                <p:cTn id="252" presetID="47" presetClass="entr" presetSubtype="0" fill="hold" grpId="0" nodeType="afterEffect">
                                  <p:stCondLst>
                                    <p:cond delay="0"/>
                                  </p:stCondLst>
                                  <p:childTnLst>
                                    <p:set>
                                      <p:cBhvr>
                                        <p:cTn id="253" dur="1" fill="hold">
                                          <p:stCondLst>
                                            <p:cond delay="0"/>
                                          </p:stCondLst>
                                        </p:cTn>
                                        <p:tgtEl>
                                          <p:spTgt spid="68">
                                            <p:txEl>
                                              <p:pRg st="0" end="0"/>
                                            </p:txEl>
                                          </p:spTgt>
                                        </p:tgtEl>
                                        <p:attrNameLst>
                                          <p:attrName>style.visibility</p:attrName>
                                        </p:attrNameLst>
                                      </p:cBhvr>
                                      <p:to>
                                        <p:strVal val="visible"/>
                                      </p:to>
                                    </p:set>
                                    <p:animEffect transition="in" filter="fade">
                                      <p:cBhvr>
                                        <p:cTn id="254" dur="500"/>
                                        <p:tgtEl>
                                          <p:spTgt spid="68">
                                            <p:txEl>
                                              <p:pRg st="0" end="0"/>
                                            </p:txEl>
                                          </p:spTgt>
                                        </p:tgtEl>
                                      </p:cBhvr>
                                    </p:animEffect>
                                    <p:anim calcmode="lin" valueType="num">
                                      <p:cBhvr>
                                        <p:cTn id="255"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p:cTn id="256" dur="500" fill="hold"/>
                                        <p:tgtEl>
                                          <p:spTgt spid="68">
                                            <p:txEl>
                                              <p:pRg st="0" end="0"/>
                                            </p:txEl>
                                          </p:spTgt>
                                        </p:tgtEl>
                                        <p:attrNameLst>
                                          <p:attrName>ppt_y</p:attrName>
                                        </p:attrNameLst>
                                      </p:cBhvr>
                                      <p:tavLst>
                                        <p:tav tm="0">
                                          <p:val>
                                            <p:strVal val="#ppt_y-.1"/>
                                          </p:val>
                                        </p:tav>
                                        <p:tav tm="100000">
                                          <p:val>
                                            <p:strVal val="#ppt_y"/>
                                          </p:val>
                                        </p:tav>
                                      </p:tavLst>
                                    </p:anim>
                                  </p:childTnLst>
                                </p:cTn>
                              </p:par>
                            </p:childTnLst>
                          </p:cTn>
                        </p:par>
                        <p:par>
                          <p:cTn id="257" fill="hold">
                            <p:stCondLst>
                              <p:cond delay="750"/>
                            </p:stCondLst>
                            <p:childTnLst>
                              <p:par>
                                <p:cTn id="258" presetID="47" presetClass="entr" presetSubtype="0" fill="hold" grpId="0" nodeType="afterEffect">
                                  <p:stCondLst>
                                    <p:cond delay="0"/>
                                  </p:stCondLst>
                                  <p:childTnLst>
                                    <p:set>
                                      <p:cBhvr>
                                        <p:cTn id="259" dur="1" fill="hold">
                                          <p:stCondLst>
                                            <p:cond delay="0"/>
                                          </p:stCondLst>
                                        </p:cTn>
                                        <p:tgtEl>
                                          <p:spTgt spid="68">
                                            <p:txEl>
                                              <p:pRg st="1" end="1"/>
                                            </p:txEl>
                                          </p:spTgt>
                                        </p:tgtEl>
                                        <p:attrNameLst>
                                          <p:attrName>style.visibility</p:attrName>
                                        </p:attrNameLst>
                                      </p:cBhvr>
                                      <p:to>
                                        <p:strVal val="visible"/>
                                      </p:to>
                                    </p:set>
                                    <p:animEffect transition="in" filter="fade">
                                      <p:cBhvr>
                                        <p:cTn id="260" dur="500"/>
                                        <p:tgtEl>
                                          <p:spTgt spid="68">
                                            <p:txEl>
                                              <p:pRg st="1" end="1"/>
                                            </p:txEl>
                                          </p:spTgt>
                                        </p:tgtEl>
                                      </p:cBhvr>
                                    </p:animEffect>
                                    <p:anim calcmode="lin" valueType="num">
                                      <p:cBhvr>
                                        <p:cTn id="261" dur="5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262" dur="500" fill="hold"/>
                                        <p:tgtEl>
                                          <p:spTgt spid="6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6" grpId="0" animBg="1"/>
      <p:bldP spid="34" grpId="0" build="p"/>
      <p:bldP spid="35" grpId="0" animBg="1"/>
      <p:bldP spid="9" grpId="0" uiExpand="1" build="p"/>
      <p:bldP spid="10" grpId="0" animBg="1"/>
      <p:bldP spid="11" grpId="0" build="p"/>
      <p:bldP spid="12" grpId="0" animBg="1"/>
      <p:bldP spid="13" grpId="0" build="p"/>
      <p:bldP spid="14" grpId="0" animBg="1"/>
      <p:bldP spid="19" grpId="0" build="p"/>
      <p:bldP spid="20" grpId="0" animBg="1"/>
      <p:bldP spid="22" grpId="0" build="p"/>
      <p:bldP spid="23" grpId="0" animBg="1"/>
      <p:bldP spid="44" grpId="0" build="p"/>
      <p:bldP spid="45" grpId="0" animBg="1"/>
      <p:bldP spid="46" grpId="0" build="p"/>
      <p:bldP spid="47" grpId="0" animBg="1"/>
      <p:bldP spid="52" grpId="0" build="p"/>
      <p:bldP spid="53" grpId="0" animBg="1"/>
      <p:bldP spid="55" grpId="0" build="p"/>
      <p:bldP spid="56" grpId="0" animBg="1"/>
      <p:bldP spid="58" grpId="0" animBg="1"/>
      <p:bldP spid="59" grpId="0" uiExpand="1" build="p"/>
      <p:bldP spid="60" grpId="0" animBg="1"/>
      <p:bldP spid="65" grpId="0" uiExpand="1" build="p"/>
      <p:bldP spid="66" grpId="0" animBg="1"/>
      <p:bldP spid="68" grpId="0" uiExpand="1" build="p"/>
      <p:bldP spid="69" grpId="0" animBg="1"/>
      <p:bldP spid="8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D80A7-BB93-BA59-BE1B-2E75BD0F1562}"/>
            </a:ext>
          </a:extLst>
        </p:cNvPr>
        <p:cNvGrpSpPr/>
        <p:nvPr/>
      </p:nvGrpSpPr>
      <p:grpSpPr>
        <a:xfrm>
          <a:off x="0" y="0"/>
          <a:ext cx="0" cy="0"/>
          <a:chOff x="0" y="0"/>
          <a:chExt cx="0" cy="0"/>
        </a:xfrm>
      </p:grpSpPr>
      <p:cxnSp>
        <p:nvCxnSpPr>
          <p:cNvPr id="83" name="Straight Connector 82">
            <a:extLst>
              <a:ext uri="{FF2B5EF4-FFF2-40B4-BE49-F238E27FC236}">
                <a16:creationId xmlns:a16="http://schemas.microsoft.com/office/drawing/2014/main" id="{30BAA558-B485-1F93-CB87-D79CE420E97C}"/>
              </a:ext>
            </a:extLst>
          </p:cNvPr>
          <p:cNvCxnSpPr/>
          <p:nvPr/>
        </p:nvCxnSpPr>
        <p:spPr>
          <a:xfrm>
            <a:off x="7436060" y="4927600"/>
            <a:ext cx="267566"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610AAF16-201D-67BA-3D3F-2C94078F19A5}"/>
              </a:ext>
            </a:extLst>
          </p:cNvPr>
          <p:cNvCxnSpPr/>
          <p:nvPr/>
        </p:nvCxnSpPr>
        <p:spPr>
          <a:xfrm>
            <a:off x="7425900" y="3952240"/>
            <a:ext cx="267566"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176168D-EEA5-9B69-964D-4A83E098044A}"/>
              </a:ext>
            </a:extLst>
          </p:cNvPr>
          <p:cNvCxnSpPr/>
          <p:nvPr/>
        </p:nvCxnSpPr>
        <p:spPr>
          <a:xfrm>
            <a:off x="7425900" y="2489200"/>
            <a:ext cx="267566"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2FC170E-2BD0-1F96-7586-C2B6912F59E4}"/>
              </a:ext>
            </a:extLst>
          </p:cNvPr>
          <p:cNvCxnSpPr/>
          <p:nvPr/>
        </p:nvCxnSpPr>
        <p:spPr>
          <a:xfrm>
            <a:off x="7415740" y="599440"/>
            <a:ext cx="267566"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63890B5D-8F35-EA4F-669C-257607BC2B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3603" y="-2337"/>
            <a:ext cx="3734386" cy="2714556"/>
          </a:xfrm>
          <a:prstGeom prst="rect">
            <a:avLst/>
          </a:prstGeom>
          <a:solidFill>
            <a:schemeClr val="tx1"/>
          </a:solidFill>
        </p:spPr>
      </p:pic>
      <p:pic>
        <p:nvPicPr>
          <p:cNvPr id="10" name="Picture 9">
            <a:extLst>
              <a:ext uri="{FF2B5EF4-FFF2-40B4-BE49-F238E27FC236}">
                <a16:creationId xmlns:a16="http://schemas.microsoft.com/office/drawing/2014/main" id="{0F5C3C4A-7BEE-D813-7C05-A563F38BF1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7091" y="3541316"/>
            <a:ext cx="4795710" cy="3315639"/>
          </a:xfrm>
          <a:prstGeom prst="rect">
            <a:avLst/>
          </a:prstGeom>
        </p:spPr>
      </p:pic>
      <p:sp>
        <p:nvSpPr>
          <p:cNvPr id="6" name="Rectangle 5">
            <a:extLst>
              <a:ext uri="{FF2B5EF4-FFF2-40B4-BE49-F238E27FC236}">
                <a16:creationId xmlns:a16="http://schemas.microsoft.com/office/drawing/2014/main" id="{2F86CEEE-0AAE-1885-F705-E9F08E591512}"/>
              </a:ext>
            </a:extLst>
          </p:cNvPr>
          <p:cNvSpPr/>
          <p:nvPr/>
        </p:nvSpPr>
        <p:spPr>
          <a:xfrm>
            <a:off x="0" y="-1"/>
            <a:ext cx="3762373" cy="6858001"/>
          </a:xfrm>
          <a:prstGeom prst="rect">
            <a:avLst/>
          </a:prstGeom>
          <a:solidFill>
            <a:schemeClr val="accent5">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a:extLst>
              <a:ext uri="{FF2B5EF4-FFF2-40B4-BE49-F238E27FC236}">
                <a16:creationId xmlns:a16="http://schemas.microsoft.com/office/drawing/2014/main" id="{881C58FA-1B25-EB8D-5423-7057E623E0C8}"/>
              </a:ext>
            </a:extLst>
          </p:cNvPr>
          <p:cNvSpPr txBox="1"/>
          <p:nvPr/>
        </p:nvSpPr>
        <p:spPr>
          <a:xfrm>
            <a:off x="104775" y="227242"/>
            <a:ext cx="3631732" cy="1569660"/>
          </a:xfrm>
          <a:prstGeom prst="rect">
            <a:avLst/>
          </a:prstGeom>
          <a:noFill/>
        </p:spPr>
        <p:txBody>
          <a:bodyPr wrap="square" rtlCol="0">
            <a:spAutoFit/>
          </a:bodyPr>
          <a:lstStyle/>
          <a:p>
            <a:r>
              <a:rPr lang="en-US" sz="4800" b="1" dirty="0">
                <a:latin typeface="Montserrat" panose="00000300000000000000" pitchFamily="2" charset="0"/>
              </a:rPr>
              <a:t>SALES </a:t>
            </a:r>
          </a:p>
          <a:p>
            <a:r>
              <a:rPr lang="en-US" sz="4800" dirty="0">
                <a:latin typeface="Montserrat" panose="00000300000000000000" pitchFamily="2" charset="0"/>
              </a:rPr>
              <a:t>STRATEGY</a:t>
            </a:r>
            <a:endParaRPr lang="id-ID" sz="4800" dirty="0">
              <a:latin typeface="Montserrat" panose="00000300000000000000" pitchFamily="2" charset="0"/>
            </a:endParaRPr>
          </a:p>
        </p:txBody>
      </p:sp>
      <p:pic>
        <p:nvPicPr>
          <p:cNvPr id="13" name="Picture 12">
            <a:extLst>
              <a:ext uri="{FF2B5EF4-FFF2-40B4-BE49-F238E27FC236}">
                <a16:creationId xmlns:a16="http://schemas.microsoft.com/office/drawing/2014/main" id="{AC9AE874-2FBB-0085-497A-D494997CA7A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2427912" y="361538"/>
            <a:ext cx="551056" cy="453810"/>
          </a:xfrm>
          <a:prstGeom prst="rect">
            <a:avLst/>
          </a:prstGeom>
        </p:spPr>
      </p:pic>
      <p:pic>
        <p:nvPicPr>
          <p:cNvPr id="28" name="Picture 27">
            <a:extLst>
              <a:ext uri="{FF2B5EF4-FFF2-40B4-BE49-F238E27FC236}">
                <a16:creationId xmlns:a16="http://schemas.microsoft.com/office/drawing/2014/main" id="{7A8EDEE0-50E7-F2E9-2B9D-88D69B73571E}"/>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0" y="4185904"/>
            <a:ext cx="3757012" cy="2557796"/>
          </a:xfrm>
          <a:prstGeom prst="rect">
            <a:avLst/>
          </a:prstGeom>
        </p:spPr>
      </p:pic>
      <p:sp>
        <p:nvSpPr>
          <p:cNvPr id="31" name="TextBox 30">
            <a:extLst>
              <a:ext uri="{FF2B5EF4-FFF2-40B4-BE49-F238E27FC236}">
                <a16:creationId xmlns:a16="http://schemas.microsoft.com/office/drawing/2014/main" id="{ABFD5EDB-5097-85DF-D879-D28A551CB062}"/>
              </a:ext>
            </a:extLst>
          </p:cNvPr>
          <p:cNvSpPr txBox="1"/>
          <p:nvPr/>
        </p:nvSpPr>
        <p:spPr>
          <a:xfrm>
            <a:off x="3756583" y="1045"/>
            <a:ext cx="3451405" cy="2709413"/>
          </a:xfrm>
          <a:prstGeom prst="rect">
            <a:avLst/>
          </a:prstGeom>
          <a:solidFill>
            <a:schemeClr val="tx1">
              <a:alpha val="25000"/>
            </a:schemeClr>
          </a:solidFill>
        </p:spPr>
        <p:txBody>
          <a:bodyPr wrap="square" rtlCol="0">
            <a:spAutoFit/>
          </a:bodyPr>
          <a:lstStyle/>
          <a:p>
            <a:endParaRPr lang="en-US" dirty="0"/>
          </a:p>
        </p:txBody>
      </p:sp>
      <p:sp>
        <p:nvSpPr>
          <p:cNvPr id="64" name="TextBox 63">
            <a:extLst>
              <a:ext uri="{FF2B5EF4-FFF2-40B4-BE49-F238E27FC236}">
                <a16:creationId xmlns:a16="http://schemas.microsoft.com/office/drawing/2014/main" id="{D8B3D9DC-A28C-4239-E291-27B01393E84F}"/>
              </a:ext>
            </a:extLst>
          </p:cNvPr>
          <p:cNvSpPr txBox="1"/>
          <p:nvPr/>
        </p:nvSpPr>
        <p:spPr>
          <a:xfrm>
            <a:off x="3756583" y="3534241"/>
            <a:ext cx="3406218" cy="3331269"/>
          </a:xfrm>
          <a:prstGeom prst="rect">
            <a:avLst/>
          </a:prstGeom>
          <a:solidFill>
            <a:schemeClr val="tx1">
              <a:alpha val="25000"/>
            </a:schemeClr>
          </a:solidFill>
        </p:spPr>
        <p:txBody>
          <a:bodyPr wrap="square" rtlCol="0">
            <a:spAutoFit/>
          </a:bodyPr>
          <a:lstStyle/>
          <a:p>
            <a:endParaRPr lang="en-US" dirty="0"/>
          </a:p>
        </p:txBody>
      </p:sp>
      <p:sp>
        <p:nvSpPr>
          <p:cNvPr id="17" name="Rectangle 16">
            <a:extLst>
              <a:ext uri="{FF2B5EF4-FFF2-40B4-BE49-F238E27FC236}">
                <a16:creationId xmlns:a16="http://schemas.microsoft.com/office/drawing/2014/main" id="{A2110146-C215-DBC1-DC2F-C7BB78691D9E}"/>
              </a:ext>
            </a:extLst>
          </p:cNvPr>
          <p:cNvSpPr/>
          <p:nvPr/>
        </p:nvSpPr>
        <p:spPr>
          <a:xfrm>
            <a:off x="6646813" y="477054"/>
            <a:ext cx="822960" cy="73152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Box 64">
            <a:extLst>
              <a:ext uri="{FF2B5EF4-FFF2-40B4-BE49-F238E27FC236}">
                <a16:creationId xmlns:a16="http://schemas.microsoft.com/office/drawing/2014/main" id="{7CC8054D-2907-6321-E5EB-4B7671F5D100}"/>
              </a:ext>
            </a:extLst>
          </p:cNvPr>
          <p:cNvSpPr txBox="1"/>
          <p:nvPr/>
        </p:nvSpPr>
        <p:spPr>
          <a:xfrm>
            <a:off x="7668704" y="35763"/>
            <a:ext cx="4503220" cy="6586418"/>
          </a:xfrm>
          <a:prstGeom prst="rect">
            <a:avLst/>
          </a:prstGeom>
          <a:noFill/>
        </p:spPr>
        <p:txBody>
          <a:bodyPr wrap="square" rtlCol="0">
            <a:spAutoFit/>
          </a:bodyPr>
          <a:lstStyle/>
          <a:p>
            <a:pPr marL="285750" indent="-285750">
              <a:spcAft>
                <a:spcPts val="300"/>
              </a:spcAft>
              <a:buFont typeface="Wingdings" panose="05000000000000000000" pitchFamily="2" charset="2"/>
              <a:buChar char="q"/>
            </a:pPr>
            <a:endParaRPr lang="en-US" sz="1300" dirty="0">
              <a:latin typeface="Aptos" panose="020B0004020202020204" pitchFamily="34" charset="0"/>
            </a:endParaRPr>
          </a:p>
          <a:p>
            <a:pPr marL="285750" indent="-285750">
              <a:spcAft>
                <a:spcPts val="300"/>
              </a:spcAft>
              <a:buFont typeface="Wingdings" panose="05000000000000000000" pitchFamily="2" charset="2"/>
              <a:buChar char="q"/>
            </a:pPr>
            <a:endParaRPr lang="en-US" sz="1300" dirty="0">
              <a:latin typeface="Aptos" panose="020B0004020202020204" pitchFamily="34" charset="0"/>
            </a:endParaRPr>
          </a:p>
          <a:p>
            <a:pPr marL="285750" indent="-285750">
              <a:spcAft>
                <a:spcPts val="300"/>
              </a:spcAft>
              <a:buFont typeface="Wingdings" panose="05000000000000000000" pitchFamily="2" charset="2"/>
              <a:buChar char="q"/>
            </a:pPr>
            <a:endParaRPr lang="en-US" sz="1300" dirty="0">
              <a:latin typeface="Aptos" panose="020B0004020202020204" pitchFamily="34" charset="0"/>
            </a:endParaRPr>
          </a:p>
          <a:p>
            <a:pPr marL="285750" indent="-285750">
              <a:spcAft>
                <a:spcPts val="300"/>
              </a:spcAft>
              <a:buFont typeface="Wingdings" panose="05000000000000000000" pitchFamily="2" charset="2"/>
              <a:buChar char="q"/>
            </a:pPr>
            <a:r>
              <a:rPr lang="en-US" sz="1300" dirty="0">
                <a:latin typeface="Aptos" panose="020B0004020202020204" pitchFamily="34" charset="0"/>
              </a:rPr>
              <a:t>Huge concentration of public and private buildings, global business center, and diverse industry verticals.</a:t>
            </a:r>
          </a:p>
          <a:p>
            <a:pPr marL="285750" indent="-285750">
              <a:spcAft>
                <a:spcPts val="300"/>
              </a:spcAft>
              <a:buFont typeface="Wingdings" panose="05000000000000000000" pitchFamily="2" charset="2"/>
              <a:buChar char="q"/>
            </a:pPr>
            <a:r>
              <a:rPr lang="en-US" sz="1300" dirty="0">
                <a:latin typeface="Aptos" panose="020B0004020202020204" pitchFamily="34" charset="0"/>
              </a:rPr>
              <a:t>Regulatory Stringency: NYC often leads in adopting stricter building codes and health mandates.</a:t>
            </a:r>
          </a:p>
          <a:p>
            <a:pPr marL="285750" indent="-285750">
              <a:buFont typeface="Wingdings" panose="05000000000000000000" pitchFamily="2" charset="2"/>
              <a:buChar char="q"/>
            </a:pPr>
            <a:r>
              <a:rPr lang="en-US" sz="1300" dirty="0">
                <a:latin typeface="Aptos" panose="020B0004020202020204" pitchFamily="34" charset="0"/>
              </a:rPr>
              <a:t>High ROI Case Study Potential: Successful implementation in NYC resonates nationwide and globally.</a:t>
            </a:r>
          </a:p>
          <a:p>
            <a:pPr marL="285750" indent="-285750">
              <a:buFont typeface="Wingdings" panose="05000000000000000000" pitchFamily="2" charset="2"/>
              <a:buChar char="q"/>
            </a:pPr>
            <a:endParaRPr lang="en-US" sz="1350" dirty="0">
              <a:latin typeface="Aptos" panose="020B0004020202020204" pitchFamily="34" charset="0"/>
            </a:endParaRPr>
          </a:p>
          <a:p>
            <a:pPr marL="285750" indent="-285750">
              <a:spcAft>
                <a:spcPts val="300"/>
              </a:spcAft>
              <a:buFont typeface="Wingdings" panose="05000000000000000000" pitchFamily="2" charset="2"/>
              <a:buChar char="q"/>
            </a:pPr>
            <a:endParaRPr lang="en-US" sz="1300" dirty="0">
              <a:latin typeface="Aptos" panose="020B0004020202020204" pitchFamily="34" charset="0"/>
            </a:endParaRPr>
          </a:p>
          <a:p>
            <a:pPr marL="285750" indent="-285750">
              <a:spcAft>
                <a:spcPts val="300"/>
              </a:spcAft>
              <a:buFont typeface="Wingdings" panose="05000000000000000000" pitchFamily="2" charset="2"/>
              <a:buChar char="q"/>
            </a:pPr>
            <a:r>
              <a:rPr lang="en-US" sz="1300" dirty="0">
                <a:latin typeface="Aptos" panose="020B0004020202020204" pitchFamily="34" charset="0"/>
              </a:rPr>
              <a:t>2 Public Libraries, 4  Subway System, 1 Government Buildings, 3 Schools</a:t>
            </a:r>
          </a:p>
          <a:p>
            <a:pPr marL="285750" indent="-285750">
              <a:buFont typeface="Wingdings" panose="05000000000000000000" pitchFamily="2" charset="2"/>
              <a:buChar char="q"/>
            </a:pPr>
            <a:r>
              <a:rPr lang="en-US" sz="1300" dirty="0">
                <a:latin typeface="Aptos" panose="020B0004020202020204" pitchFamily="34" charset="0"/>
              </a:rPr>
              <a:t>Millions pass through daily; strong public interest in improved air quality to reduce disease transmission and enhance public trust.</a:t>
            </a:r>
          </a:p>
          <a:p>
            <a:pPr marL="285750" indent="-285750">
              <a:buFont typeface="Wingdings" panose="05000000000000000000" pitchFamily="2" charset="2"/>
              <a:buChar char="q"/>
            </a:pPr>
            <a:endParaRPr lang="en-US" sz="1350" dirty="0">
              <a:latin typeface="Aptos" panose="020B0004020202020204" pitchFamily="34" charset="0"/>
            </a:endParaRPr>
          </a:p>
          <a:p>
            <a:pPr marL="285750" indent="-285750">
              <a:buFont typeface="Wingdings" panose="05000000000000000000" pitchFamily="2" charset="2"/>
              <a:buChar char="q"/>
            </a:pPr>
            <a:endParaRPr lang="en-US" sz="1300" dirty="0">
              <a:latin typeface="Aptos" panose="020B0004020202020204" pitchFamily="34" charset="0"/>
            </a:endParaRPr>
          </a:p>
          <a:p>
            <a:pPr marL="285750" indent="-285750">
              <a:buFont typeface="Wingdings" panose="05000000000000000000" pitchFamily="2" charset="2"/>
              <a:buChar char="q"/>
            </a:pPr>
            <a:r>
              <a:rPr lang="en-US" sz="1300" dirty="0">
                <a:latin typeface="Aptos" panose="020B0004020202020204" pitchFamily="34" charset="0"/>
              </a:rPr>
              <a:t>NYC is a global culinary and hospitality hub; compliance with new ventilation standards is a must, and brand reputation is paramount.</a:t>
            </a:r>
          </a:p>
          <a:p>
            <a:pPr marL="285750" indent="-285750">
              <a:buFont typeface="Wingdings" panose="05000000000000000000" pitchFamily="2" charset="2"/>
              <a:buChar char="q"/>
            </a:pPr>
            <a:endParaRPr lang="en-US" sz="1350" dirty="0">
              <a:latin typeface="Aptos" panose="020B0004020202020204" pitchFamily="34" charset="0"/>
            </a:endParaRPr>
          </a:p>
          <a:p>
            <a:pPr marL="285750" indent="-285750">
              <a:buFont typeface="Wingdings" panose="05000000000000000000" pitchFamily="2" charset="2"/>
              <a:buChar char="q"/>
            </a:pPr>
            <a:endParaRPr lang="en-US" sz="1300" dirty="0">
              <a:latin typeface="Aptos" panose="020B0004020202020204" pitchFamily="34" charset="0"/>
            </a:endParaRPr>
          </a:p>
          <a:p>
            <a:pPr marL="285750" indent="-285750">
              <a:buFont typeface="Wingdings" panose="05000000000000000000" pitchFamily="2" charset="2"/>
              <a:buChar char="q"/>
            </a:pPr>
            <a:r>
              <a:rPr lang="en-US" sz="1300" dirty="0">
                <a:latin typeface="Aptos" panose="020B0004020202020204" pitchFamily="34" charset="0"/>
              </a:rPr>
              <a:t>Identify pilot programs in high-visibility public facilities (libraries, municipal buildings).</a:t>
            </a:r>
          </a:p>
          <a:p>
            <a:pPr marL="285750" indent="-285750">
              <a:buFont typeface="Wingdings" panose="05000000000000000000" pitchFamily="2" charset="2"/>
              <a:buChar char="q"/>
            </a:pPr>
            <a:r>
              <a:rPr lang="en-US" sz="1300" dirty="0">
                <a:latin typeface="Aptos" panose="020B0004020202020204" pitchFamily="34" charset="0"/>
              </a:rPr>
              <a:t>Partner with real estate developers, public private facilitators and property managers for office and multi-family projects.</a:t>
            </a:r>
          </a:p>
          <a:p>
            <a:pPr marL="285750" indent="-285750">
              <a:buFont typeface="Wingdings" panose="05000000000000000000" pitchFamily="2" charset="2"/>
              <a:buChar char="q"/>
            </a:pPr>
            <a:r>
              <a:rPr lang="en-US" sz="1300" dirty="0">
                <a:latin typeface="Aptos" panose="020B0004020202020204" pitchFamily="34" charset="0"/>
              </a:rPr>
              <a:t>Showcase successful transformations to generate international and global awareness.</a:t>
            </a:r>
          </a:p>
        </p:txBody>
      </p:sp>
      <p:sp>
        <p:nvSpPr>
          <p:cNvPr id="20" name="TextBox 19">
            <a:extLst>
              <a:ext uri="{FF2B5EF4-FFF2-40B4-BE49-F238E27FC236}">
                <a16:creationId xmlns:a16="http://schemas.microsoft.com/office/drawing/2014/main" id="{26723DFB-94BA-8147-2F83-1B4857F66257}"/>
              </a:ext>
            </a:extLst>
          </p:cNvPr>
          <p:cNvSpPr txBox="1"/>
          <p:nvPr/>
        </p:nvSpPr>
        <p:spPr>
          <a:xfrm>
            <a:off x="6689426" y="543526"/>
            <a:ext cx="729650" cy="584775"/>
          </a:xfrm>
          <a:prstGeom prst="rect">
            <a:avLst/>
          </a:prstGeom>
          <a:noFill/>
          <a:ln>
            <a:noFill/>
          </a:ln>
          <a:effectLst/>
        </p:spPr>
        <p:txBody>
          <a:bodyPr wrap="square" rtlCol="0">
            <a:spAutoFit/>
          </a:bodyPr>
          <a:lstStyle/>
          <a:p>
            <a:pPr algn="ctr"/>
            <a:r>
              <a:rPr lang="en-US" sz="3200" b="1" dirty="0">
                <a:latin typeface="Montserrat" panose="00000300000000000000" pitchFamily="2" charset="0"/>
              </a:rPr>
              <a:t>01</a:t>
            </a:r>
            <a:endParaRPr lang="id-ID" sz="3200" dirty="0">
              <a:latin typeface="Montserrat" panose="00000300000000000000" pitchFamily="2" charset="0"/>
            </a:endParaRPr>
          </a:p>
        </p:txBody>
      </p:sp>
      <p:pic>
        <p:nvPicPr>
          <p:cNvPr id="71" name="Picture 70">
            <a:extLst>
              <a:ext uri="{FF2B5EF4-FFF2-40B4-BE49-F238E27FC236}">
                <a16:creationId xmlns:a16="http://schemas.microsoft.com/office/drawing/2014/main" id="{DB6C14BB-5202-EFE6-C96C-89CDD2A330AC}"/>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4000"/>
                    </a14:imgEffect>
                  </a14:imgLayer>
                </a14:imgProps>
              </a:ext>
            </a:extLst>
          </a:blip>
          <a:stretch>
            <a:fillRect/>
          </a:stretch>
        </p:blipFill>
        <p:spPr>
          <a:xfrm>
            <a:off x="3756583" y="2732850"/>
            <a:ext cx="3406218" cy="781652"/>
          </a:xfrm>
          <a:prstGeom prst="rect">
            <a:avLst/>
          </a:prstGeom>
          <a:noFill/>
        </p:spPr>
      </p:pic>
      <p:sp>
        <p:nvSpPr>
          <p:cNvPr id="12" name="Rectangle 11">
            <a:extLst>
              <a:ext uri="{FF2B5EF4-FFF2-40B4-BE49-F238E27FC236}">
                <a16:creationId xmlns:a16="http://schemas.microsoft.com/office/drawing/2014/main" id="{BD22F566-5D6E-C979-8C73-8940A3B4CD99}"/>
              </a:ext>
            </a:extLst>
          </p:cNvPr>
          <p:cNvSpPr/>
          <p:nvPr/>
        </p:nvSpPr>
        <p:spPr>
          <a:xfrm>
            <a:off x="6646813" y="4811014"/>
            <a:ext cx="822960" cy="73152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TextBox 14">
            <a:extLst>
              <a:ext uri="{FF2B5EF4-FFF2-40B4-BE49-F238E27FC236}">
                <a16:creationId xmlns:a16="http://schemas.microsoft.com/office/drawing/2014/main" id="{190C1ACD-9EDF-4BFD-13C2-582A6E62A1B6}"/>
              </a:ext>
            </a:extLst>
          </p:cNvPr>
          <p:cNvSpPr txBox="1"/>
          <p:nvPr/>
        </p:nvSpPr>
        <p:spPr>
          <a:xfrm>
            <a:off x="6679177" y="4890403"/>
            <a:ext cx="782423" cy="584775"/>
          </a:xfrm>
          <a:prstGeom prst="rect">
            <a:avLst/>
          </a:prstGeom>
          <a:noFill/>
        </p:spPr>
        <p:txBody>
          <a:bodyPr wrap="square" rtlCol="0">
            <a:spAutoFit/>
          </a:bodyPr>
          <a:lstStyle/>
          <a:p>
            <a:pPr algn="ctr"/>
            <a:r>
              <a:rPr lang="en-US" sz="3200" b="1" dirty="0">
                <a:latin typeface="Montserrat" panose="00000300000000000000" pitchFamily="2" charset="0"/>
              </a:rPr>
              <a:t>04</a:t>
            </a:r>
            <a:endParaRPr lang="id-ID" sz="3200" dirty="0">
              <a:latin typeface="Montserrat" panose="00000300000000000000" pitchFamily="2" charset="0"/>
            </a:endParaRPr>
          </a:p>
        </p:txBody>
      </p:sp>
      <p:sp>
        <p:nvSpPr>
          <p:cNvPr id="16" name="Rectangle 15">
            <a:extLst>
              <a:ext uri="{FF2B5EF4-FFF2-40B4-BE49-F238E27FC236}">
                <a16:creationId xmlns:a16="http://schemas.microsoft.com/office/drawing/2014/main" id="{0020551A-E003-D3EC-F081-63E4726B46DC}"/>
              </a:ext>
            </a:extLst>
          </p:cNvPr>
          <p:cNvSpPr/>
          <p:nvPr/>
        </p:nvSpPr>
        <p:spPr>
          <a:xfrm>
            <a:off x="6633317" y="3827478"/>
            <a:ext cx="822960" cy="73152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TextBox 22">
            <a:extLst>
              <a:ext uri="{FF2B5EF4-FFF2-40B4-BE49-F238E27FC236}">
                <a16:creationId xmlns:a16="http://schemas.microsoft.com/office/drawing/2014/main" id="{3AA548D0-A5A0-FB4E-55E6-0CDB2B7C6308}"/>
              </a:ext>
            </a:extLst>
          </p:cNvPr>
          <p:cNvSpPr txBox="1"/>
          <p:nvPr/>
        </p:nvSpPr>
        <p:spPr>
          <a:xfrm>
            <a:off x="6686090" y="3904110"/>
            <a:ext cx="729650" cy="584775"/>
          </a:xfrm>
          <a:prstGeom prst="rect">
            <a:avLst/>
          </a:prstGeom>
          <a:noFill/>
        </p:spPr>
        <p:txBody>
          <a:bodyPr wrap="square" rtlCol="0">
            <a:spAutoFit/>
          </a:bodyPr>
          <a:lstStyle/>
          <a:p>
            <a:pPr algn="ctr"/>
            <a:r>
              <a:rPr lang="en-US" sz="3200" b="1" dirty="0">
                <a:latin typeface="Montserrat" panose="00000300000000000000" pitchFamily="2" charset="0"/>
              </a:rPr>
              <a:t>03</a:t>
            </a:r>
            <a:endParaRPr lang="id-ID" sz="3200" dirty="0">
              <a:latin typeface="Montserrat" panose="00000300000000000000" pitchFamily="2" charset="0"/>
            </a:endParaRPr>
          </a:p>
        </p:txBody>
      </p:sp>
      <p:sp>
        <p:nvSpPr>
          <p:cNvPr id="24" name="Rectangle 23">
            <a:extLst>
              <a:ext uri="{FF2B5EF4-FFF2-40B4-BE49-F238E27FC236}">
                <a16:creationId xmlns:a16="http://schemas.microsoft.com/office/drawing/2014/main" id="{F73C018D-DE63-FF78-A9AA-818B75048400}"/>
              </a:ext>
            </a:extLst>
          </p:cNvPr>
          <p:cNvSpPr/>
          <p:nvPr/>
        </p:nvSpPr>
        <p:spPr>
          <a:xfrm>
            <a:off x="6633317" y="2376809"/>
            <a:ext cx="822960" cy="73152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TextBox 24">
            <a:extLst>
              <a:ext uri="{FF2B5EF4-FFF2-40B4-BE49-F238E27FC236}">
                <a16:creationId xmlns:a16="http://schemas.microsoft.com/office/drawing/2014/main" id="{A9A1C49B-C17C-6B70-820F-E00D0D247696}"/>
              </a:ext>
            </a:extLst>
          </p:cNvPr>
          <p:cNvSpPr txBox="1"/>
          <p:nvPr/>
        </p:nvSpPr>
        <p:spPr>
          <a:xfrm>
            <a:off x="6686090" y="2453441"/>
            <a:ext cx="729650" cy="584775"/>
          </a:xfrm>
          <a:prstGeom prst="rect">
            <a:avLst/>
          </a:prstGeom>
          <a:noFill/>
        </p:spPr>
        <p:txBody>
          <a:bodyPr wrap="square" rtlCol="0">
            <a:spAutoFit/>
          </a:bodyPr>
          <a:lstStyle/>
          <a:p>
            <a:pPr algn="ctr"/>
            <a:r>
              <a:rPr lang="en-US" sz="3200" b="1" dirty="0">
                <a:latin typeface="Montserrat" panose="00000300000000000000" pitchFamily="2" charset="0"/>
              </a:rPr>
              <a:t>02</a:t>
            </a:r>
            <a:endParaRPr lang="id-ID" sz="3200" dirty="0">
              <a:latin typeface="Montserrat" panose="00000300000000000000" pitchFamily="2" charset="0"/>
            </a:endParaRPr>
          </a:p>
        </p:txBody>
      </p:sp>
      <p:sp>
        <p:nvSpPr>
          <p:cNvPr id="29" name="TextBox 28">
            <a:extLst>
              <a:ext uri="{FF2B5EF4-FFF2-40B4-BE49-F238E27FC236}">
                <a16:creationId xmlns:a16="http://schemas.microsoft.com/office/drawing/2014/main" id="{25B33372-462B-DD49-6208-04265F0C78E5}"/>
              </a:ext>
            </a:extLst>
          </p:cNvPr>
          <p:cNvSpPr txBox="1"/>
          <p:nvPr/>
        </p:nvSpPr>
        <p:spPr>
          <a:xfrm>
            <a:off x="7670104" y="477054"/>
            <a:ext cx="4417497" cy="246221"/>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tIns="0" bIns="0" rtlCol="0">
            <a:spAutoFit/>
          </a:bodyPr>
          <a:lstStyle/>
          <a:p>
            <a:r>
              <a:rPr lang="en-US" sz="1600" b="1" dirty="0">
                <a:latin typeface="Aptos" panose="020B0004020202020204" pitchFamily="34" charset="0"/>
              </a:rPr>
              <a:t>Density &amp; Visibility: </a:t>
            </a:r>
          </a:p>
        </p:txBody>
      </p:sp>
      <p:sp>
        <p:nvSpPr>
          <p:cNvPr id="30" name="TextBox 29">
            <a:extLst>
              <a:ext uri="{FF2B5EF4-FFF2-40B4-BE49-F238E27FC236}">
                <a16:creationId xmlns:a16="http://schemas.microsoft.com/office/drawing/2014/main" id="{02C57BCE-6508-27D8-F7F5-4E37D48C891A}"/>
              </a:ext>
            </a:extLst>
          </p:cNvPr>
          <p:cNvSpPr txBox="1"/>
          <p:nvPr/>
        </p:nvSpPr>
        <p:spPr>
          <a:xfrm>
            <a:off x="7668704" y="2376809"/>
            <a:ext cx="4417497" cy="246221"/>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tIns="0" bIns="0" rtlCol="0">
            <a:spAutoFit/>
          </a:bodyPr>
          <a:lstStyle/>
          <a:p>
            <a:pPr>
              <a:spcAft>
                <a:spcPts val="400"/>
              </a:spcAft>
            </a:pPr>
            <a:r>
              <a:rPr lang="en-US" sz="1600" b="1" dirty="0">
                <a:latin typeface="Aptos" panose="020B0004020202020204" pitchFamily="34" charset="0"/>
              </a:rPr>
              <a:t>NYC Public Facilities:</a:t>
            </a:r>
          </a:p>
        </p:txBody>
      </p:sp>
      <p:sp>
        <p:nvSpPr>
          <p:cNvPr id="66" name="TextBox 65">
            <a:extLst>
              <a:ext uri="{FF2B5EF4-FFF2-40B4-BE49-F238E27FC236}">
                <a16:creationId xmlns:a16="http://schemas.microsoft.com/office/drawing/2014/main" id="{EBF54495-1078-A257-0F12-6559C30B3E08}"/>
              </a:ext>
            </a:extLst>
          </p:cNvPr>
          <p:cNvSpPr txBox="1"/>
          <p:nvPr/>
        </p:nvSpPr>
        <p:spPr>
          <a:xfrm>
            <a:off x="7683306" y="3827478"/>
            <a:ext cx="4417497" cy="246221"/>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tIns="0" bIns="0" rtlCol="0">
            <a:spAutoFit/>
          </a:bodyPr>
          <a:lstStyle/>
          <a:p>
            <a:pPr>
              <a:spcAft>
                <a:spcPts val="400"/>
              </a:spcAft>
            </a:pPr>
            <a:r>
              <a:rPr lang="en-US" sz="1600" b="1" dirty="0">
                <a:latin typeface="Aptos" panose="020B0004020202020204" pitchFamily="34" charset="0"/>
              </a:rPr>
              <a:t>Restaurants &amp; Hospitality:</a:t>
            </a:r>
          </a:p>
        </p:txBody>
      </p:sp>
      <p:sp>
        <p:nvSpPr>
          <p:cNvPr id="67" name="TextBox 66">
            <a:extLst>
              <a:ext uri="{FF2B5EF4-FFF2-40B4-BE49-F238E27FC236}">
                <a16:creationId xmlns:a16="http://schemas.microsoft.com/office/drawing/2014/main" id="{562605B3-F9C9-AC27-2F73-9952668FE5C5}"/>
              </a:ext>
            </a:extLst>
          </p:cNvPr>
          <p:cNvSpPr txBox="1"/>
          <p:nvPr/>
        </p:nvSpPr>
        <p:spPr>
          <a:xfrm>
            <a:off x="7683306" y="4811225"/>
            <a:ext cx="4417497" cy="246221"/>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tIns="0" bIns="0" rtlCol="0">
            <a:spAutoFit/>
          </a:bodyPr>
          <a:lstStyle/>
          <a:p>
            <a:pPr>
              <a:spcAft>
                <a:spcPts val="400"/>
              </a:spcAft>
            </a:pPr>
            <a:r>
              <a:rPr lang="en-US" sz="1600" b="1" dirty="0">
                <a:latin typeface="Aptos" panose="020B0004020202020204" pitchFamily="34" charset="0"/>
              </a:rPr>
              <a:t>Launch Plan:</a:t>
            </a:r>
          </a:p>
        </p:txBody>
      </p:sp>
      <p:sp>
        <p:nvSpPr>
          <p:cNvPr id="68" name="TextBox 67">
            <a:extLst>
              <a:ext uri="{FF2B5EF4-FFF2-40B4-BE49-F238E27FC236}">
                <a16:creationId xmlns:a16="http://schemas.microsoft.com/office/drawing/2014/main" id="{D6E7E419-1488-9F61-B7C4-11DD517AEABF}"/>
              </a:ext>
            </a:extLst>
          </p:cNvPr>
          <p:cNvSpPr txBox="1"/>
          <p:nvPr/>
        </p:nvSpPr>
        <p:spPr>
          <a:xfrm>
            <a:off x="7248525" y="20320"/>
            <a:ext cx="4943475" cy="338554"/>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en-US" sz="1600" b="1" dirty="0">
                <a:effectLst>
                  <a:outerShdw blurRad="38100" dist="38100" dir="2700000" algn="tl">
                    <a:srgbClr val="000000">
                      <a:alpha val="43137"/>
                    </a:srgbClr>
                  </a:outerShdw>
                </a:effectLst>
                <a:latin typeface="Montserrat" panose="00000500000000000000" pitchFamily="2" charset="0"/>
              </a:rPr>
              <a:t>WHY LAUNCH IN METROPOLITON NYC ?</a:t>
            </a:r>
          </a:p>
        </p:txBody>
      </p:sp>
      <p:cxnSp>
        <p:nvCxnSpPr>
          <p:cNvPr id="84" name="Straight Connector 83">
            <a:extLst>
              <a:ext uri="{FF2B5EF4-FFF2-40B4-BE49-F238E27FC236}">
                <a16:creationId xmlns:a16="http://schemas.microsoft.com/office/drawing/2014/main" id="{D401EA5E-2D59-B967-9DF9-6DDA1EEAB96F}"/>
              </a:ext>
            </a:extLst>
          </p:cNvPr>
          <p:cNvCxnSpPr/>
          <p:nvPr/>
        </p:nvCxnSpPr>
        <p:spPr>
          <a:xfrm>
            <a:off x="8025340" y="1209040"/>
            <a:ext cx="26756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5AC9D601-1E19-2125-45AB-EF35F5230970}"/>
              </a:ext>
            </a:extLst>
          </p:cNvPr>
          <p:cNvSpPr txBox="1"/>
          <p:nvPr/>
        </p:nvSpPr>
        <p:spPr>
          <a:xfrm>
            <a:off x="9917" y="3725878"/>
            <a:ext cx="3762375" cy="969496"/>
          </a:xfrm>
          <a:prstGeom prst="rect">
            <a:avLst/>
          </a:prstGeom>
          <a:noFill/>
        </p:spPr>
        <p:txBody>
          <a:bodyPr wrap="square" rtlCol="0">
            <a:spAutoFit/>
          </a:bodyPr>
          <a:lstStyle/>
          <a:p>
            <a:r>
              <a:rPr lang="en-US" sz="2100" b="1" dirty="0">
                <a:latin typeface="Montserrat" panose="00000500000000000000" pitchFamily="2" charset="0"/>
              </a:rPr>
              <a:t>AGGRESSIVE CAMPAIGN </a:t>
            </a:r>
            <a:r>
              <a:rPr lang="en-US" sz="3600" b="1" dirty="0">
                <a:latin typeface="Amithen" panose="02000506000000020003" pitchFamily="2" charset="0"/>
              </a:rPr>
              <a:t>NEW YORK CITY</a:t>
            </a:r>
            <a:endParaRPr lang="id-ID" sz="3600" dirty="0">
              <a:latin typeface="Amithen" panose="02000506000000020003" pitchFamily="2" charset="0"/>
            </a:endParaRPr>
          </a:p>
        </p:txBody>
      </p:sp>
      <p:pic>
        <p:nvPicPr>
          <p:cNvPr id="8" name="Picture 7">
            <a:extLst>
              <a:ext uri="{FF2B5EF4-FFF2-40B4-BE49-F238E27FC236}">
                <a16:creationId xmlns:a16="http://schemas.microsoft.com/office/drawing/2014/main" id="{9EA8A8BD-5C49-210B-0A2C-389E5249FA8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16648" y="1682545"/>
            <a:ext cx="1775496" cy="1775496"/>
          </a:xfrm>
          <a:prstGeom prst="rect">
            <a:avLst/>
          </a:prstGeom>
          <a:noFill/>
          <a:effectLst>
            <a:outerShdw blurRad="50800" dist="38100" dir="5400000" algn="t" rotWithShape="0">
              <a:prstClr val="black">
                <a:alpha val="40000"/>
              </a:prstClr>
            </a:outerShdw>
          </a:effectLst>
        </p:spPr>
      </p:pic>
      <p:sp>
        <p:nvSpPr>
          <p:cNvPr id="14" name="TextBox 13">
            <a:extLst>
              <a:ext uri="{FF2B5EF4-FFF2-40B4-BE49-F238E27FC236}">
                <a16:creationId xmlns:a16="http://schemas.microsoft.com/office/drawing/2014/main" id="{50341418-6AA5-46DC-354C-B130A2503255}"/>
              </a:ext>
            </a:extLst>
          </p:cNvPr>
          <p:cNvSpPr txBox="1"/>
          <p:nvPr/>
        </p:nvSpPr>
        <p:spPr>
          <a:xfrm>
            <a:off x="104775" y="1891950"/>
            <a:ext cx="1857275" cy="1575357"/>
          </a:xfrm>
          <a:prstGeom prst="rect">
            <a:avLst/>
          </a:prstGeom>
          <a:blipFill dpi="0" rotWithShape="1">
            <a:blip r:embed="rId11">
              <a:duotone>
                <a:prstClr val="black"/>
                <a:schemeClr val="accent6">
                  <a:tint val="45000"/>
                  <a:satMod val="400000"/>
                </a:schemeClr>
              </a:duotone>
              <a:extLst>
                <a:ext uri="{BEBA8EAE-BF5A-486C-A8C5-ECC9F3942E4B}">
                  <a14:imgProps xmlns:a14="http://schemas.microsoft.com/office/drawing/2010/main">
                    <a14:imgLayer r:embed="rId12">
                      <a14:imgEffect>
                        <a14:colorTemperature colorTemp="11500"/>
                      </a14:imgEffect>
                      <a14:imgEffect>
                        <a14:saturation sat="0"/>
                      </a14:imgEffect>
                      <a14:imgEffect>
                        <a14:brightnessContrast bright="-20000" contrast="20000"/>
                      </a14:imgEffect>
                    </a14:imgLayer>
                  </a14:imgProps>
                </a:ext>
              </a:extLst>
            </a:blip>
            <a:srcRect/>
            <a:stretch>
              <a:fillRect/>
            </a:stretch>
          </a:blipFill>
          <a:effectLst>
            <a:outerShdw blurRad="50800" dist="38100" dir="5400000" algn="t" rotWithShape="0">
              <a:prstClr val="black">
                <a:alpha val="40000"/>
              </a:prstClr>
            </a:outerShdw>
          </a:effectLst>
        </p:spPr>
        <p:txBody>
          <a:bodyPr wrap="square" rtlCol="0">
            <a:spAutoFit/>
          </a:bodyPr>
          <a:lstStyle/>
          <a:p>
            <a:endParaRPr lang="en-US" dirty="0"/>
          </a:p>
        </p:txBody>
      </p:sp>
      <p:pic>
        <p:nvPicPr>
          <p:cNvPr id="26" name="Picture 25">
            <a:extLst>
              <a:ext uri="{FF2B5EF4-FFF2-40B4-BE49-F238E27FC236}">
                <a16:creationId xmlns:a16="http://schemas.microsoft.com/office/drawing/2014/main" id="{9762AEB1-95CB-54A7-586E-B251FB6E4BF5}"/>
              </a:ext>
            </a:extLst>
          </p:cNvPr>
          <p:cNvPicPr>
            <a:picLocks noChangeAspect="1"/>
          </p:cNvPicPr>
          <p:nvPr/>
        </p:nvPicPr>
        <p:blipFill>
          <a:blip r:embed="rId13"/>
          <a:stretch>
            <a:fillRect/>
          </a:stretch>
        </p:blipFill>
        <p:spPr>
          <a:xfrm>
            <a:off x="1374108" y="2473823"/>
            <a:ext cx="708919" cy="479884"/>
          </a:xfrm>
          <a:prstGeom prst="rect">
            <a:avLst/>
          </a:prstGeom>
        </p:spPr>
      </p:pic>
    </p:spTree>
    <p:extLst>
      <p:ext uri="{BB962C8B-B14F-4D97-AF65-F5344CB8AC3E}">
        <p14:creationId xmlns:p14="http://schemas.microsoft.com/office/powerpoint/2010/main" val="3413589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32C10-FE27-DCB3-0CC1-5209CF92A051}"/>
            </a:ext>
          </a:extLst>
        </p:cNvPr>
        <p:cNvGrpSpPr/>
        <p:nvPr/>
      </p:nvGrpSpPr>
      <p:grpSpPr>
        <a:xfrm>
          <a:off x="0" y="0"/>
          <a:ext cx="0" cy="0"/>
          <a:chOff x="0" y="0"/>
          <a:chExt cx="0" cy="0"/>
        </a:xfrm>
      </p:grpSpPr>
      <p:cxnSp>
        <p:nvCxnSpPr>
          <p:cNvPr id="83" name="Straight Connector 82">
            <a:extLst>
              <a:ext uri="{FF2B5EF4-FFF2-40B4-BE49-F238E27FC236}">
                <a16:creationId xmlns:a16="http://schemas.microsoft.com/office/drawing/2014/main" id="{AAFB26BC-2A38-6961-5119-81380EE3D908}"/>
              </a:ext>
            </a:extLst>
          </p:cNvPr>
          <p:cNvCxnSpPr/>
          <p:nvPr/>
        </p:nvCxnSpPr>
        <p:spPr>
          <a:xfrm>
            <a:off x="7436060" y="5241925"/>
            <a:ext cx="267566"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6C560B56-A143-32D6-CA7B-61858198E29A}"/>
              </a:ext>
            </a:extLst>
          </p:cNvPr>
          <p:cNvCxnSpPr/>
          <p:nvPr/>
        </p:nvCxnSpPr>
        <p:spPr>
          <a:xfrm>
            <a:off x="7425900" y="3712845"/>
            <a:ext cx="267566"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6CDAA093-8B63-F6BB-39A2-F0DB460116D0}"/>
              </a:ext>
            </a:extLst>
          </p:cNvPr>
          <p:cNvCxnSpPr/>
          <p:nvPr/>
        </p:nvCxnSpPr>
        <p:spPr>
          <a:xfrm>
            <a:off x="7425900" y="2336165"/>
            <a:ext cx="267566"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07608F1-6417-C971-43A7-22B79F320BE4}"/>
              </a:ext>
            </a:extLst>
          </p:cNvPr>
          <p:cNvCxnSpPr/>
          <p:nvPr/>
        </p:nvCxnSpPr>
        <p:spPr>
          <a:xfrm>
            <a:off x="7415740" y="608965"/>
            <a:ext cx="267566"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5D36930-F1B4-6A88-8685-7FDE8F3F1D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3603" y="-2337"/>
            <a:ext cx="3734386" cy="2714556"/>
          </a:xfrm>
          <a:prstGeom prst="rect">
            <a:avLst/>
          </a:prstGeom>
          <a:solidFill>
            <a:schemeClr val="tx1"/>
          </a:solidFill>
        </p:spPr>
      </p:pic>
      <p:pic>
        <p:nvPicPr>
          <p:cNvPr id="10" name="Picture 9">
            <a:extLst>
              <a:ext uri="{FF2B5EF4-FFF2-40B4-BE49-F238E27FC236}">
                <a16:creationId xmlns:a16="http://schemas.microsoft.com/office/drawing/2014/main" id="{044F1ACC-99E2-56AC-2100-B954984309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7091" y="3541316"/>
            <a:ext cx="4795710" cy="3343496"/>
          </a:xfrm>
          <a:prstGeom prst="rect">
            <a:avLst/>
          </a:prstGeom>
        </p:spPr>
      </p:pic>
      <p:sp>
        <p:nvSpPr>
          <p:cNvPr id="6" name="Rectangle 5">
            <a:extLst>
              <a:ext uri="{FF2B5EF4-FFF2-40B4-BE49-F238E27FC236}">
                <a16:creationId xmlns:a16="http://schemas.microsoft.com/office/drawing/2014/main" id="{E061405A-1C2D-0DDF-8ACF-DFBFB73423EC}"/>
              </a:ext>
            </a:extLst>
          </p:cNvPr>
          <p:cNvSpPr/>
          <p:nvPr/>
        </p:nvSpPr>
        <p:spPr>
          <a:xfrm>
            <a:off x="0" y="-1"/>
            <a:ext cx="3762373" cy="6884813"/>
          </a:xfrm>
          <a:prstGeom prst="rect">
            <a:avLst/>
          </a:prstGeom>
          <a:solidFill>
            <a:schemeClr val="accent5">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a:extLst>
              <a:ext uri="{FF2B5EF4-FFF2-40B4-BE49-F238E27FC236}">
                <a16:creationId xmlns:a16="http://schemas.microsoft.com/office/drawing/2014/main" id="{A0934B78-0968-2602-4A53-116948608AF4}"/>
              </a:ext>
            </a:extLst>
          </p:cNvPr>
          <p:cNvSpPr txBox="1"/>
          <p:nvPr/>
        </p:nvSpPr>
        <p:spPr>
          <a:xfrm>
            <a:off x="104775" y="37377"/>
            <a:ext cx="3611271" cy="1569660"/>
          </a:xfrm>
          <a:prstGeom prst="rect">
            <a:avLst/>
          </a:prstGeom>
          <a:noFill/>
        </p:spPr>
        <p:txBody>
          <a:bodyPr wrap="square" rtlCol="0">
            <a:spAutoFit/>
          </a:bodyPr>
          <a:lstStyle/>
          <a:p>
            <a:r>
              <a:rPr lang="en-US" sz="4800" b="1" dirty="0">
                <a:latin typeface="Montserrat" panose="00000300000000000000" pitchFamily="2" charset="0"/>
              </a:rPr>
              <a:t>SALES </a:t>
            </a:r>
          </a:p>
          <a:p>
            <a:r>
              <a:rPr lang="en-US" sz="4800" dirty="0">
                <a:latin typeface="Montserrat" panose="00000300000000000000" pitchFamily="2" charset="0"/>
              </a:rPr>
              <a:t>STRATEGY</a:t>
            </a:r>
            <a:endParaRPr lang="id-ID" sz="4800" dirty="0">
              <a:latin typeface="Montserrat" panose="00000300000000000000" pitchFamily="2" charset="0"/>
            </a:endParaRPr>
          </a:p>
        </p:txBody>
      </p:sp>
      <p:pic>
        <p:nvPicPr>
          <p:cNvPr id="13" name="Picture 12">
            <a:extLst>
              <a:ext uri="{FF2B5EF4-FFF2-40B4-BE49-F238E27FC236}">
                <a16:creationId xmlns:a16="http://schemas.microsoft.com/office/drawing/2014/main" id="{D9F370F1-9D1F-0865-E001-2C6570EDCF3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2466012" y="218028"/>
            <a:ext cx="551056" cy="453810"/>
          </a:xfrm>
          <a:prstGeom prst="rect">
            <a:avLst/>
          </a:prstGeom>
        </p:spPr>
      </p:pic>
      <p:sp>
        <p:nvSpPr>
          <p:cNvPr id="14" name="TextBox 13">
            <a:extLst>
              <a:ext uri="{FF2B5EF4-FFF2-40B4-BE49-F238E27FC236}">
                <a16:creationId xmlns:a16="http://schemas.microsoft.com/office/drawing/2014/main" id="{5FBB10CE-8649-0CCF-B9B2-9C5D16915D3A}"/>
              </a:ext>
            </a:extLst>
          </p:cNvPr>
          <p:cNvSpPr txBox="1"/>
          <p:nvPr/>
        </p:nvSpPr>
        <p:spPr>
          <a:xfrm>
            <a:off x="9346" y="3708401"/>
            <a:ext cx="3762375" cy="954107"/>
          </a:xfrm>
          <a:prstGeom prst="rect">
            <a:avLst/>
          </a:prstGeom>
          <a:noFill/>
        </p:spPr>
        <p:txBody>
          <a:bodyPr wrap="square" rtlCol="0">
            <a:spAutoFit/>
          </a:bodyPr>
          <a:lstStyle/>
          <a:p>
            <a:r>
              <a:rPr lang="en-US" sz="2000" b="1" dirty="0">
                <a:latin typeface="Montserrat" panose="00000500000000000000" pitchFamily="2" charset="0"/>
              </a:rPr>
              <a:t>AGGRESSIVE CAMPAIGN </a:t>
            </a:r>
            <a:r>
              <a:rPr lang="en-US" sz="3600" b="1" dirty="0">
                <a:latin typeface="Amithen" panose="02000506000000020003" pitchFamily="2" charset="0"/>
              </a:rPr>
              <a:t>NEW YORK CITY</a:t>
            </a:r>
            <a:endParaRPr lang="id-ID" sz="3600" dirty="0">
              <a:latin typeface="Amithen" panose="02000506000000020003" pitchFamily="2" charset="0"/>
            </a:endParaRPr>
          </a:p>
        </p:txBody>
      </p:sp>
      <p:pic>
        <p:nvPicPr>
          <p:cNvPr id="28" name="Picture 27">
            <a:extLst>
              <a:ext uri="{FF2B5EF4-FFF2-40B4-BE49-F238E27FC236}">
                <a16:creationId xmlns:a16="http://schemas.microsoft.com/office/drawing/2014/main" id="{17EC2E7F-5DEB-E4A0-AFDF-0903AEA33F1C}"/>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0" y="4185904"/>
            <a:ext cx="3757012" cy="2557796"/>
          </a:xfrm>
          <a:prstGeom prst="rect">
            <a:avLst/>
          </a:prstGeom>
        </p:spPr>
      </p:pic>
      <p:sp>
        <p:nvSpPr>
          <p:cNvPr id="31" name="TextBox 30">
            <a:extLst>
              <a:ext uri="{FF2B5EF4-FFF2-40B4-BE49-F238E27FC236}">
                <a16:creationId xmlns:a16="http://schemas.microsoft.com/office/drawing/2014/main" id="{E2044D15-C7BE-E5D8-F200-00EE1D5882C8}"/>
              </a:ext>
            </a:extLst>
          </p:cNvPr>
          <p:cNvSpPr txBox="1"/>
          <p:nvPr/>
        </p:nvSpPr>
        <p:spPr>
          <a:xfrm>
            <a:off x="3756583" y="1045"/>
            <a:ext cx="3451405" cy="2709413"/>
          </a:xfrm>
          <a:prstGeom prst="rect">
            <a:avLst/>
          </a:prstGeom>
          <a:solidFill>
            <a:schemeClr val="tx1">
              <a:alpha val="25000"/>
            </a:schemeClr>
          </a:solidFill>
        </p:spPr>
        <p:txBody>
          <a:bodyPr wrap="square" rtlCol="0">
            <a:spAutoFit/>
          </a:bodyPr>
          <a:lstStyle/>
          <a:p>
            <a:endParaRPr lang="en-US" dirty="0"/>
          </a:p>
        </p:txBody>
      </p:sp>
      <p:sp>
        <p:nvSpPr>
          <p:cNvPr id="64" name="TextBox 63">
            <a:extLst>
              <a:ext uri="{FF2B5EF4-FFF2-40B4-BE49-F238E27FC236}">
                <a16:creationId xmlns:a16="http://schemas.microsoft.com/office/drawing/2014/main" id="{DBEB7969-4349-DE87-7110-7FB3F92C843E}"/>
              </a:ext>
            </a:extLst>
          </p:cNvPr>
          <p:cNvSpPr txBox="1"/>
          <p:nvPr/>
        </p:nvSpPr>
        <p:spPr>
          <a:xfrm>
            <a:off x="3756583" y="3534241"/>
            <a:ext cx="3406218" cy="3331269"/>
          </a:xfrm>
          <a:prstGeom prst="rect">
            <a:avLst/>
          </a:prstGeom>
          <a:solidFill>
            <a:schemeClr val="tx1">
              <a:alpha val="25000"/>
            </a:schemeClr>
          </a:solidFill>
        </p:spPr>
        <p:txBody>
          <a:bodyPr wrap="square" rtlCol="0">
            <a:spAutoFit/>
          </a:bodyPr>
          <a:lstStyle/>
          <a:p>
            <a:endParaRPr lang="en-US" dirty="0"/>
          </a:p>
        </p:txBody>
      </p:sp>
      <p:sp>
        <p:nvSpPr>
          <p:cNvPr id="17" name="Rectangle 16">
            <a:extLst>
              <a:ext uri="{FF2B5EF4-FFF2-40B4-BE49-F238E27FC236}">
                <a16:creationId xmlns:a16="http://schemas.microsoft.com/office/drawing/2014/main" id="{7A5BEF44-CC97-AFC0-423D-1FC4873CCB06}"/>
              </a:ext>
            </a:extLst>
          </p:cNvPr>
          <p:cNvSpPr/>
          <p:nvPr/>
        </p:nvSpPr>
        <p:spPr>
          <a:xfrm>
            <a:off x="6646813" y="486579"/>
            <a:ext cx="822960" cy="73152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Box 64">
            <a:extLst>
              <a:ext uri="{FF2B5EF4-FFF2-40B4-BE49-F238E27FC236}">
                <a16:creationId xmlns:a16="http://schemas.microsoft.com/office/drawing/2014/main" id="{40291090-10F7-0ECB-8888-6B2E7F21C1DA}"/>
              </a:ext>
            </a:extLst>
          </p:cNvPr>
          <p:cNvSpPr txBox="1"/>
          <p:nvPr/>
        </p:nvSpPr>
        <p:spPr>
          <a:xfrm>
            <a:off x="7668704" y="35763"/>
            <a:ext cx="4503220" cy="6655668"/>
          </a:xfrm>
          <a:prstGeom prst="rect">
            <a:avLst/>
          </a:prstGeom>
          <a:noFill/>
        </p:spPr>
        <p:txBody>
          <a:bodyPr wrap="square" rtlCol="0">
            <a:spAutoFit/>
          </a:bodyPr>
          <a:lstStyle/>
          <a:p>
            <a:pPr marL="285750" indent="-285750">
              <a:spcAft>
                <a:spcPts val="300"/>
              </a:spcAft>
              <a:buFont typeface="Wingdings" panose="05000000000000000000" pitchFamily="2" charset="2"/>
              <a:buChar char="q"/>
            </a:pPr>
            <a:endParaRPr lang="en-US" sz="1300" dirty="0">
              <a:latin typeface="Aptos" panose="020B0004020202020204" pitchFamily="34" charset="0"/>
            </a:endParaRPr>
          </a:p>
          <a:p>
            <a:pPr marL="285750" indent="-285750">
              <a:spcAft>
                <a:spcPts val="300"/>
              </a:spcAft>
              <a:buFont typeface="Wingdings" panose="05000000000000000000" pitchFamily="2" charset="2"/>
              <a:buChar char="q"/>
            </a:pPr>
            <a:endParaRPr lang="en-US" sz="1300" dirty="0">
              <a:latin typeface="Aptos" panose="020B0004020202020204" pitchFamily="34" charset="0"/>
            </a:endParaRPr>
          </a:p>
          <a:p>
            <a:pPr marL="285750" indent="-285750">
              <a:spcAft>
                <a:spcPts val="300"/>
              </a:spcAft>
              <a:buFont typeface="Wingdings" panose="05000000000000000000" pitchFamily="2" charset="2"/>
              <a:buChar char="q"/>
            </a:pPr>
            <a:endParaRPr lang="en-US" sz="1300" dirty="0">
              <a:latin typeface="Aptos" panose="020B0004020202020204" pitchFamily="34" charset="0"/>
            </a:endParaRPr>
          </a:p>
          <a:p>
            <a:pPr marL="285750" indent="-285750">
              <a:spcAft>
                <a:spcPts val="600"/>
              </a:spcAft>
              <a:buFont typeface="Wingdings" panose="05000000000000000000" pitchFamily="2" charset="2"/>
              <a:buChar char="q"/>
            </a:pPr>
            <a:r>
              <a:rPr lang="en-US" sz="1300" b="1" dirty="0">
                <a:latin typeface="Aptos" panose="020B0004020202020204" pitchFamily="34" charset="0"/>
              </a:rPr>
              <a:t>Direct Sales &amp; Key Account Management: </a:t>
            </a:r>
            <a:r>
              <a:rPr lang="en-US" sz="1300" dirty="0">
                <a:latin typeface="Aptos" panose="020B0004020202020204" pitchFamily="34" charset="0"/>
              </a:rPr>
              <a:t>Focus on large facility owners, property management firms, and government agencies.</a:t>
            </a:r>
          </a:p>
          <a:p>
            <a:pPr marL="285750" indent="-285750">
              <a:spcAft>
                <a:spcPts val="1800"/>
              </a:spcAft>
              <a:buFont typeface="Wingdings" panose="05000000000000000000" pitchFamily="2" charset="2"/>
              <a:buChar char="q"/>
            </a:pPr>
            <a:r>
              <a:rPr lang="en-US" sz="1300" b="1" dirty="0">
                <a:latin typeface="Aptos" panose="020B0004020202020204" pitchFamily="34" charset="0"/>
              </a:rPr>
              <a:t>Partnerships: </a:t>
            </a:r>
            <a:r>
              <a:rPr lang="en-US" sz="1300" dirty="0">
                <a:latin typeface="Aptos" panose="020B0004020202020204" pitchFamily="34" charset="0"/>
              </a:rPr>
              <a:t>Collaborate with major HVAC service companies, facility management solutions providers, and industry-specific associations.</a:t>
            </a:r>
          </a:p>
          <a:p>
            <a:pPr>
              <a:spcAft>
                <a:spcPts val="300"/>
              </a:spcAft>
            </a:pPr>
            <a:endParaRPr lang="en-US" sz="1300" dirty="0">
              <a:latin typeface="Aptos" panose="020B0004020202020204" pitchFamily="34" charset="0"/>
            </a:endParaRPr>
          </a:p>
          <a:p>
            <a:pPr marL="285750" indent="-285750">
              <a:spcAft>
                <a:spcPts val="600"/>
              </a:spcAft>
              <a:buFont typeface="Wingdings" panose="05000000000000000000" pitchFamily="2" charset="2"/>
              <a:buChar char="q"/>
            </a:pPr>
            <a:r>
              <a:rPr lang="en-US" sz="1300" b="1" dirty="0">
                <a:latin typeface="Aptos" panose="020B0004020202020204" pitchFamily="34" charset="0"/>
              </a:rPr>
              <a:t>Case studies: </a:t>
            </a:r>
            <a:r>
              <a:rPr lang="en-US" sz="1300" dirty="0">
                <a:latin typeface="Aptos" panose="020B0004020202020204" pitchFamily="34" charset="0"/>
              </a:rPr>
              <a:t>highlighting quantifiable benefits (cost savings, occupant satisfaction, regulatory compliance).</a:t>
            </a:r>
          </a:p>
          <a:p>
            <a:pPr marL="285750" indent="-285750">
              <a:spcAft>
                <a:spcPts val="2400"/>
              </a:spcAft>
              <a:buFont typeface="Wingdings" panose="05000000000000000000" pitchFamily="2" charset="2"/>
              <a:buChar char="q"/>
            </a:pPr>
            <a:r>
              <a:rPr lang="en-US" sz="1300" b="1" dirty="0">
                <a:latin typeface="Aptos" panose="020B0004020202020204" pitchFamily="34" charset="0"/>
              </a:rPr>
              <a:t>Tailored ROI calculators </a:t>
            </a:r>
            <a:r>
              <a:rPr lang="en-US" sz="1300" dirty="0">
                <a:latin typeface="Aptos" panose="020B0004020202020204" pitchFamily="34" charset="0"/>
              </a:rPr>
              <a:t>for each segment (schools, healthcare, hospitality, etc.).</a:t>
            </a:r>
          </a:p>
          <a:p>
            <a:endParaRPr lang="en-US" sz="1300" dirty="0">
              <a:latin typeface="Aptos" panose="020B0004020202020204" pitchFamily="34" charset="0"/>
            </a:endParaRPr>
          </a:p>
          <a:p>
            <a:pPr marL="285750" indent="-285750">
              <a:spcAft>
                <a:spcPts val="600"/>
              </a:spcAft>
              <a:buFont typeface="Wingdings" panose="05000000000000000000" pitchFamily="2" charset="2"/>
              <a:buChar char="q"/>
            </a:pPr>
            <a:r>
              <a:rPr lang="en-US" sz="1300" dirty="0">
                <a:latin typeface="Aptos" panose="020B0004020202020204" pitchFamily="34" charset="0"/>
              </a:rPr>
              <a:t>Utilize high-profile clients in NYC to endorse success stories.</a:t>
            </a:r>
          </a:p>
          <a:p>
            <a:pPr marL="285750" indent="-285750">
              <a:spcAft>
                <a:spcPts val="600"/>
              </a:spcAft>
              <a:buFont typeface="Wingdings" panose="05000000000000000000" pitchFamily="2" charset="2"/>
              <a:buChar char="q"/>
            </a:pPr>
            <a:r>
              <a:rPr lang="en-US" sz="1300" dirty="0">
                <a:latin typeface="Aptos" panose="020B0004020202020204" pitchFamily="34" charset="0"/>
              </a:rPr>
              <a:t>Collaborate with local chambers of commerce, building associations, and city government programs for healthier buildings.</a:t>
            </a:r>
          </a:p>
          <a:p>
            <a:endParaRPr lang="en-US" sz="1350" dirty="0">
              <a:latin typeface="Aptos" panose="020B0004020202020204" pitchFamily="34" charset="0"/>
            </a:endParaRPr>
          </a:p>
          <a:p>
            <a:endParaRPr lang="en-US" sz="1300" dirty="0">
              <a:latin typeface="Aptos" panose="020B0004020202020204" pitchFamily="34" charset="0"/>
            </a:endParaRPr>
          </a:p>
          <a:p>
            <a:pPr marL="285750" indent="-285750">
              <a:spcAft>
                <a:spcPts val="600"/>
              </a:spcAft>
              <a:buFont typeface="Wingdings" panose="05000000000000000000" pitchFamily="2" charset="2"/>
              <a:buChar char="q"/>
            </a:pPr>
            <a:r>
              <a:rPr lang="en-US" sz="1300" dirty="0">
                <a:latin typeface="Aptos" panose="020B0004020202020204" pitchFamily="34" charset="0"/>
              </a:rPr>
              <a:t>After building a strong portfolio of Metropolitan NYC success stories, replicate with major urban centers across the U.S.</a:t>
            </a:r>
          </a:p>
          <a:p>
            <a:pPr marL="285750" indent="-285750">
              <a:spcAft>
                <a:spcPts val="600"/>
              </a:spcAft>
              <a:buFont typeface="Wingdings" panose="05000000000000000000" pitchFamily="2" charset="2"/>
              <a:buChar char="q"/>
            </a:pPr>
            <a:r>
              <a:rPr lang="en-US" sz="1300" dirty="0">
                <a:latin typeface="Aptos" panose="020B0004020202020204" pitchFamily="34" charset="0"/>
              </a:rPr>
              <a:t>Partner with global organizations, trade missions, and conferences to expand internationally.</a:t>
            </a:r>
          </a:p>
        </p:txBody>
      </p:sp>
      <p:sp>
        <p:nvSpPr>
          <p:cNvPr id="20" name="TextBox 19">
            <a:extLst>
              <a:ext uri="{FF2B5EF4-FFF2-40B4-BE49-F238E27FC236}">
                <a16:creationId xmlns:a16="http://schemas.microsoft.com/office/drawing/2014/main" id="{8089D1BB-D229-57A9-FD49-1F714A0456A2}"/>
              </a:ext>
            </a:extLst>
          </p:cNvPr>
          <p:cNvSpPr txBox="1"/>
          <p:nvPr/>
        </p:nvSpPr>
        <p:spPr>
          <a:xfrm>
            <a:off x="6689426" y="553051"/>
            <a:ext cx="729650" cy="584775"/>
          </a:xfrm>
          <a:prstGeom prst="rect">
            <a:avLst/>
          </a:prstGeom>
          <a:noFill/>
          <a:ln>
            <a:noFill/>
          </a:ln>
          <a:effectLst/>
        </p:spPr>
        <p:txBody>
          <a:bodyPr wrap="square" rtlCol="0">
            <a:spAutoFit/>
          </a:bodyPr>
          <a:lstStyle/>
          <a:p>
            <a:pPr algn="ctr"/>
            <a:r>
              <a:rPr lang="en-US" sz="3200" b="1" dirty="0">
                <a:latin typeface="Montserrat" panose="00000300000000000000" pitchFamily="2" charset="0"/>
              </a:rPr>
              <a:t>01</a:t>
            </a:r>
            <a:endParaRPr lang="id-ID" sz="3200" dirty="0">
              <a:latin typeface="Montserrat" panose="00000300000000000000" pitchFamily="2" charset="0"/>
            </a:endParaRPr>
          </a:p>
        </p:txBody>
      </p:sp>
      <p:pic>
        <p:nvPicPr>
          <p:cNvPr id="71" name="Picture 70">
            <a:extLst>
              <a:ext uri="{FF2B5EF4-FFF2-40B4-BE49-F238E27FC236}">
                <a16:creationId xmlns:a16="http://schemas.microsoft.com/office/drawing/2014/main" id="{6006B2AD-144B-00FF-95C7-F19E7A7BCE99}"/>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4000"/>
                    </a14:imgEffect>
                  </a14:imgLayer>
                </a14:imgProps>
              </a:ext>
            </a:extLst>
          </a:blip>
          <a:stretch>
            <a:fillRect/>
          </a:stretch>
        </p:blipFill>
        <p:spPr>
          <a:xfrm>
            <a:off x="3756583" y="2732850"/>
            <a:ext cx="3406218" cy="781652"/>
          </a:xfrm>
          <a:prstGeom prst="rect">
            <a:avLst/>
          </a:prstGeom>
          <a:noFill/>
        </p:spPr>
      </p:pic>
      <p:sp>
        <p:nvSpPr>
          <p:cNvPr id="12" name="Rectangle 11">
            <a:extLst>
              <a:ext uri="{FF2B5EF4-FFF2-40B4-BE49-F238E27FC236}">
                <a16:creationId xmlns:a16="http://schemas.microsoft.com/office/drawing/2014/main" id="{7B957729-FE8B-32BF-B4A4-E790136C15D1}"/>
              </a:ext>
            </a:extLst>
          </p:cNvPr>
          <p:cNvSpPr/>
          <p:nvPr/>
        </p:nvSpPr>
        <p:spPr>
          <a:xfrm>
            <a:off x="6646813" y="5125339"/>
            <a:ext cx="822960" cy="73152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TextBox 14">
            <a:extLst>
              <a:ext uri="{FF2B5EF4-FFF2-40B4-BE49-F238E27FC236}">
                <a16:creationId xmlns:a16="http://schemas.microsoft.com/office/drawing/2014/main" id="{0422D6FB-E9A7-BC84-9248-07D7CE62C9EA}"/>
              </a:ext>
            </a:extLst>
          </p:cNvPr>
          <p:cNvSpPr txBox="1"/>
          <p:nvPr/>
        </p:nvSpPr>
        <p:spPr>
          <a:xfrm>
            <a:off x="6679177" y="5204728"/>
            <a:ext cx="782423" cy="584775"/>
          </a:xfrm>
          <a:prstGeom prst="rect">
            <a:avLst/>
          </a:prstGeom>
          <a:noFill/>
        </p:spPr>
        <p:txBody>
          <a:bodyPr wrap="square" rtlCol="0">
            <a:spAutoFit/>
          </a:bodyPr>
          <a:lstStyle/>
          <a:p>
            <a:pPr algn="ctr"/>
            <a:r>
              <a:rPr lang="en-US" sz="3200" b="1" dirty="0">
                <a:latin typeface="Montserrat" panose="00000300000000000000" pitchFamily="2" charset="0"/>
              </a:rPr>
              <a:t>04</a:t>
            </a:r>
            <a:endParaRPr lang="id-ID" sz="3200" dirty="0">
              <a:latin typeface="Montserrat" panose="00000300000000000000" pitchFamily="2" charset="0"/>
            </a:endParaRPr>
          </a:p>
        </p:txBody>
      </p:sp>
      <p:sp>
        <p:nvSpPr>
          <p:cNvPr id="16" name="Rectangle 15">
            <a:extLst>
              <a:ext uri="{FF2B5EF4-FFF2-40B4-BE49-F238E27FC236}">
                <a16:creationId xmlns:a16="http://schemas.microsoft.com/office/drawing/2014/main" id="{8EE447E2-B601-6DD8-B8F9-04874FE6D70F}"/>
              </a:ext>
            </a:extLst>
          </p:cNvPr>
          <p:cNvSpPr/>
          <p:nvPr/>
        </p:nvSpPr>
        <p:spPr>
          <a:xfrm>
            <a:off x="6633317" y="3588083"/>
            <a:ext cx="822960" cy="73152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TextBox 22">
            <a:extLst>
              <a:ext uri="{FF2B5EF4-FFF2-40B4-BE49-F238E27FC236}">
                <a16:creationId xmlns:a16="http://schemas.microsoft.com/office/drawing/2014/main" id="{49DC0E4F-D044-7934-B37D-8AD94743C36A}"/>
              </a:ext>
            </a:extLst>
          </p:cNvPr>
          <p:cNvSpPr txBox="1"/>
          <p:nvPr/>
        </p:nvSpPr>
        <p:spPr>
          <a:xfrm>
            <a:off x="6686090" y="3664715"/>
            <a:ext cx="729650" cy="584775"/>
          </a:xfrm>
          <a:prstGeom prst="rect">
            <a:avLst/>
          </a:prstGeom>
          <a:noFill/>
        </p:spPr>
        <p:txBody>
          <a:bodyPr wrap="square" rtlCol="0">
            <a:spAutoFit/>
          </a:bodyPr>
          <a:lstStyle/>
          <a:p>
            <a:pPr algn="ctr"/>
            <a:r>
              <a:rPr lang="en-US" sz="3200" b="1" dirty="0">
                <a:latin typeface="Montserrat" panose="00000300000000000000" pitchFamily="2" charset="0"/>
              </a:rPr>
              <a:t>03</a:t>
            </a:r>
            <a:endParaRPr lang="id-ID" sz="3200" dirty="0">
              <a:latin typeface="Montserrat" panose="00000300000000000000" pitchFamily="2" charset="0"/>
            </a:endParaRPr>
          </a:p>
        </p:txBody>
      </p:sp>
      <p:sp>
        <p:nvSpPr>
          <p:cNvPr id="24" name="Rectangle 23">
            <a:extLst>
              <a:ext uri="{FF2B5EF4-FFF2-40B4-BE49-F238E27FC236}">
                <a16:creationId xmlns:a16="http://schemas.microsoft.com/office/drawing/2014/main" id="{78370841-2761-AA28-2631-A69BE042D98A}"/>
              </a:ext>
            </a:extLst>
          </p:cNvPr>
          <p:cNvSpPr/>
          <p:nvPr/>
        </p:nvSpPr>
        <p:spPr>
          <a:xfrm>
            <a:off x="6633317" y="2223774"/>
            <a:ext cx="822960" cy="73152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TextBox 24">
            <a:extLst>
              <a:ext uri="{FF2B5EF4-FFF2-40B4-BE49-F238E27FC236}">
                <a16:creationId xmlns:a16="http://schemas.microsoft.com/office/drawing/2014/main" id="{6C09D86A-DE24-CFB0-2DC2-7CDA3D426C24}"/>
              </a:ext>
            </a:extLst>
          </p:cNvPr>
          <p:cNvSpPr txBox="1"/>
          <p:nvPr/>
        </p:nvSpPr>
        <p:spPr>
          <a:xfrm>
            <a:off x="6686090" y="2300406"/>
            <a:ext cx="729650" cy="584775"/>
          </a:xfrm>
          <a:prstGeom prst="rect">
            <a:avLst/>
          </a:prstGeom>
          <a:noFill/>
        </p:spPr>
        <p:txBody>
          <a:bodyPr wrap="square" rtlCol="0">
            <a:spAutoFit/>
          </a:bodyPr>
          <a:lstStyle/>
          <a:p>
            <a:pPr algn="ctr"/>
            <a:r>
              <a:rPr lang="en-US" sz="3200" b="1" dirty="0">
                <a:latin typeface="Montserrat" panose="00000300000000000000" pitchFamily="2" charset="0"/>
              </a:rPr>
              <a:t>02</a:t>
            </a:r>
            <a:endParaRPr lang="id-ID" sz="3200" dirty="0">
              <a:latin typeface="Montserrat" panose="00000300000000000000" pitchFamily="2" charset="0"/>
            </a:endParaRPr>
          </a:p>
        </p:txBody>
      </p:sp>
      <p:sp>
        <p:nvSpPr>
          <p:cNvPr id="29" name="TextBox 28">
            <a:extLst>
              <a:ext uri="{FF2B5EF4-FFF2-40B4-BE49-F238E27FC236}">
                <a16:creationId xmlns:a16="http://schemas.microsoft.com/office/drawing/2014/main" id="{E0A48A2F-8D92-37A6-63A2-9197718FFEBF}"/>
              </a:ext>
            </a:extLst>
          </p:cNvPr>
          <p:cNvSpPr txBox="1"/>
          <p:nvPr/>
        </p:nvSpPr>
        <p:spPr>
          <a:xfrm>
            <a:off x="7670104" y="486579"/>
            <a:ext cx="4417497" cy="246221"/>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tIns="0" bIns="0" rtlCol="0">
            <a:spAutoFit/>
          </a:bodyPr>
          <a:lstStyle/>
          <a:p>
            <a:r>
              <a:rPr lang="en-US" sz="1600" b="1" dirty="0">
                <a:latin typeface="Aptos" panose="020B0004020202020204" pitchFamily="34" charset="0"/>
              </a:rPr>
              <a:t>Hyperfocused Targeted Approach : </a:t>
            </a:r>
          </a:p>
        </p:txBody>
      </p:sp>
      <p:sp>
        <p:nvSpPr>
          <p:cNvPr id="30" name="TextBox 29">
            <a:extLst>
              <a:ext uri="{FF2B5EF4-FFF2-40B4-BE49-F238E27FC236}">
                <a16:creationId xmlns:a16="http://schemas.microsoft.com/office/drawing/2014/main" id="{DA406A0B-8B6B-6371-F55B-219B20FE3B6A}"/>
              </a:ext>
            </a:extLst>
          </p:cNvPr>
          <p:cNvSpPr txBox="1"/>
          <p:nvPr/>
        </p:nvSpPr>
        <p:spPr>
          <a:xfrm>
            <a:off x="7668704" y="2223774"/>
            <a:ext cx="4417497" cy="246221"/>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tIns="0" bIns="0" rtlCol="0">
            <a:spAutoFit/>
          </a:bodyPr>
          <a:lstStyle/>
          <a:p>
            <a:pPr>
              <a:spcAft>
                <a:spcPts val="400"/>
              </a:spcAft>
            </a:pPr>
            <a:r>
              <a:rPr lang="en-US" sz="1600" b="1" dirty="0">
                <a:latin typeface="Aptos" panose="020B0004020202020204" pitchFamily="34" charset="0"/>
              </a:rPr>
              <a:t>Vertical-Specific Marketing :</a:t>
            </a:r>
          </a:p>
        </p:txBody>
      </p:sp>
      <p:sp>
        <p:nvSpPr>
          <p:cNvPr id="66" name="TextBox 65">
            <a:extLst>
              <a:ext uri="{FF2B5EF4-FFF2-40B4-BE49-F238E27FC236}">
                <a16:creationId xmlns:a16="http://schemas.microsoft.com/office/drawing/2014/main" id="{6BAF010F-B994-5D70-3DC4-32064D1A0136}"/>
              </a:ext>
            </a:extLst>
          </p:cNvPr>
          <p:cNvSpPr txBox="1"/>
          <p:nvPr/>
        </p:nvSpPr>
        <p:spPr>
          <a:xfrm>
            <a:off x="7683306" y="3588083"/>
            <a:ext cx="4417497" cy="246221"/>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tIns="0" bIns="0" rtlCol="0">
            <a:spAutoFit/>
          </a:bodyPr>
          <a:lstStyle/>
          <a:p>
            <a:pPr>
              <a:spcAft>
                <a:spcPts val="600"/>
              </a:spcAft>
            </a:pPr>
            <a:r>
              <a:rPr lang="en-US" sz="1600" b="1" dirty="0">
                <a:latin typeface="Aptos" panose="020B0004020202020204" pitchFamily="34" charset="0"/>
              </a:rPr>
              <a:t>Leverage Local NYC Influence :</a:t>
            </a:r>
          </a:p>
        </p:txBody>
      </p:sp>
      <p:sp>
        <p:nvSpPr>
          <p:cNvPr id="67" name="TextBox 66">
            <a:extLst>
              <a:ext uri="{FF2B5EF4-FFF2-40B4-BE49-F238E27FC236}">
                <a16:creationId xmlns:a16="http://schemas.microsoft.com/office/drawing/2014/main" id="{851AA9AD-340B-6F87-3534-0FC2AB80DEBA}"/>
              </a:ext>
            </a:extLst>
          </p:cNvPr>
          <p:cNvSpPr txBox="1"/>
          <p:nvPr/>
        </p:nvSpPr>
        <p:spPr>
          <a:xfrm>
            <a:off x="7683306" y="5125550"/>
            <a:ext cx="4417497" cy="246221"/>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tIns="0" bIns="0" rtlCol="0">
            <a:spAutoFit/>
          </a:bodyPr>
          <a:lstStyle/>
          <a:p>
            <a:pPr>
              <a:spcAft>
                <a:spcPts val="400"/>
              </a:spcAft>
            </a:pPr>
            <a:r>
              <a:rPr lang="en-US" sz="1600" b="1" dirty="0">
                <a:latin typeface="Aptos" panose="020B0004020202020204" pitchFamily="34" charset="0"/>
              </a:rPr>
              <a:t>Scaling Nationally &amp; Globally :</a:t>
            </a:r>
          </a:p>
        </p:txBody>
      </p:sp>
      <p:sp>
        <p:nvSpPr>
          <p:cNvPr id="68" name="TextBox 67">
            <a:extLst>
              <a:ext uri="{FF2B5EF4-FFF2-40B4-BE49-F238E27FC236}">
                <a16:creationId xmlns:a16="http://schemas.microsoft.com/office/drawing/2014/main" id="{D280DBC8-EC93-5D86-9A43-FA2FF7B74277}"/>
              </a:ext>
            </a:extLst>
          </p:cNvPr>
          <p:cNvSpPr txBox="1"/>
          <p:nvPr/>
        </p:nvSpPr>
        <p:spPr>
          <a:xfrm>
            <a:off x="7215657" y="67945"/>
            <a:ext cx="4956024" cy="323165"/>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sz="1500" b="1" dirty="0">
                <a:effectLst>
                  <a:outerShdw blurRad="38100" dist="38100" dir="2700000" algn="tl">
                    <a:srgbClr val="000000">
                      <a:alpha val="43137"/>
                    </a:srgbClr>
                  </a:outerShdw>
                </a:effectLst>
                <a:latin typeface="Montserrat" panose="00000500000000000000" pitchFamily="2" charset="0"/>
              </a:rPr>
              <a:t>TARGETED APPROACH IN METROPOLITON NYC </a:t>
            </a:r>
          </a:p>
        </p:txBody>
      </p:sp>
      <p:cxnSp>
        <p:nvCxnSpPr>
          <p:cNvPr id="84" name="Straight Connector 83">
            <a:extLst>
              <a:ext uri="{FF2B5EF4-FFF2-40B4-BE49-F238E27FC236}">
                <a16:creationId xmlns:a16="http://schemas.microsoft.com/office/drawing/2014/main" id="{86E76F9E-782E-744D-C02C-2F432056733F}"/>
              </a:ext>
            </a:extLst>
          </p:cNvPr>
          <p:cNvCxnSpPr/>
          <p:nvPr/>
        </p:nvCxnSpPr>
        <p:spPr>
          <a:xfrm>
            <a:off x="8025340" y="1218565"/>
            <a:ext cx="26756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B31DF83-435E-992B-6D7D-B9BB6C38219D}"/>
              </a:ext>
            </a:extLst>
          </p:cNvPr>
          <p:cNvSpPr txBox="1"/>
          <p:nvPr/>
        </p:nvSpPr>
        <p:spPr>
          <a:xfrm>
            <a:off x="-12550" y="1511958"/>
            <a:ext cx="3795001" cy="1554480"/>
          </a:xfrm>
          <a:prstGeom prst="rect">
            <a:avLst/>
          </a:prstGeom>
          <a:solidFill>
            <a:schemeClr val="accent5">
              <a:lumMod val="40000"/>
              <a:lumOff val="60000"/>
              <a:alpha val="30000"/>
            </a:schemeClr>
          </a:solidFill>
          <a:effectLst>
            <a:softEdge rad="63500"/>
          </a:effectLst>
        </p:spPr>
        <p:txBody>
          <a:bodyPr wrap="square" rtlCol="0">
            <a:spAutoFit/>
          </a:bodyPr>
          <a:lstStyle>
            <a:defPPr>
              <a:defRPr lang="en-US"/>
            </a:defPPr>
          </a:lstStyle>
          <a:p>
            <a:endParaRPr lang="en-US" dirty="0"/>
          </a:p>
        </p:txBody>
      </p:sp>
      <p:sp>
        <p:nvSpPr>
          <p:cNvPr id="7" name="TextBox 6">
            <a:extLst>
              <a:ext uri="{FF2B5EF4-FFF2-40B4-BE49-F238E27FC236}">
                <a16:creationId xmlns:a16="http://schemas.microsoft.com/office/drawing/2014/main" id="{AA3EC0FA-D0E5-9B2D-8345-EC061C5B5E9C}"/>
              </a:ext>
            </a:extLst>
          </p:cNvPr>
          <p:cNvSpPr txBox="1"/>
          <p:nvPr/>
        </p:nvSpPr>
        <p:spPr>
          <a:xfrm>
            <a:off x="621690" y="2030581"/>
            <a:ext cx="2411475" cy="400110"/>
          </a:xfrm>
          <a:prstGeom prst="rect">
            <a:avLst/>
          </a:prstGeom>
          <a:noFill/>
        </p:spPr>
        <p:txBody>
          <a:bodyPr wrap="square" rtlCol="0">
            <a:spAutoFit/>
          </a:bodyPr>
          <a:lstStyle>
            <a:defPPr>
              <a:defRPr lang="en-US"/>
            </a:defPPr>
            <a:lvl1pPr>
              <a:defRPr sz="2000" b="1">
                <a:latin typeface="Montserrat" panose="00000500000000000000" pitchFamily="2" charset="0"/>
              </a:defRPr>
            </a:lvl1pPr>
          </a:lstStyle>
          <a:p>
            <a:r>
              <a:rPr lang="en-US" dirty="0"/>
              <a:t>PENETRATION</a:t>
            </a:r>
            <a:endParaRPr lang="id-ID" dirty="0"/>
          </a:p>
        </p:txBody>
      </p:sp>
      <p:sp>
        <p:nvSpPr>
          <p:cNvPr id="8" name="TextBox 7">
            <a:extLst>
              <a:ext uri="{FF2B5EF4-FFF2-40B4-BE49-F238E27FC236}">
                <a16:creationId xmlns:a16="http://schemas.microsoft.com/office/drawing/2014/main" id="{CB4FA8DF-519C-5929-B59A-45BE2E6F48D1}"/>
              </a:ext>
            </a:extLst>
          </p:cNvPr>
          <p:cNvSpPr txBox="1"/>
          <p:nvPr/>
        </p:nvSpPr>
        <p:spPr>
          <a:xfrm>
            <a:off x="645082" y="1603938"/>
            <a:ext cx="2519769" cy="400110"/>
          </a:xfrm>
          <a:prstGeom prst="rect">
            <a:avLst/>
          </a:prstGeom>
          <a:noFill/>
        </p:spPr>
        <p:txBody>
          <a:bodyPr wrap="square" rtlCol="0">
            <a:spAutoFit/>
          </a:bodyPr>
          <a:lstStyle/>
          <a:p>
            <a:r>
              <a:rPr lang="en-US" sz="2000" b="1" dirty="0">
                <a:latin typeface="Montserrat" panose="00000500000000000000" pitchFamily="2" charset="0"/>
              </a:rPr>
              <a:t>PARTNERSHIPS</a:t>
            </a:r>
            <a:endParaRPr lang="id-ID" sz="2000" b="1" dirty="0">
              <a:latin typeface="Montserrat" panose="00000500000000000000" pitchFamily="2" charset="0"/>
            </a:endParaRPr>
          </a:p>
        </p:txBody>
      </p:sp>
      <p:sp>
        <p:nvSpPr>
          <p:cNvPr id="9" name="TextBox 8">
            <a:extLst>
              <a:ext uri="{FF2B5EF4-FFF2-40B4-BE49-F238E27FC236}">
                <a16:creationId xmlns:a16="http://schemas.microsoft.com/office/drawing/2014/main" id="{1C1EF5C7-2315-3406-8BFA-5397DA93B866}"/>
              </a:ext>
            </a:extLst>
          </p:cNvPr>
          <p:cNvSpPr txBox="1"/>
          <p:nvPr/>
        </p:nvSpPr>
        <p:spPr>
          <a:xfrm>
            <a:off x="645081" y="2529685"/>
            <a:ext cx="1593293" cy="400110"/>
          </a:xfrm>
          <a:prstGeom prst="rect">
            <a:avLst/>
          </a:prstGeom>
          <a:noFill/>
        </p:spPr>
        <p:txBody>
          <a:bodyPr wrap="square" rtlCol="0">
            <a:spAutoFit/>
          </a:bodyPr>
          <a:lstStyle>
            <a:defPPr>
              <a:defRPr lang="en-US"/>
            </a:defPPr>
            <a:lvl1pPr>
              <a:defRPr sz="2000" b="1">
                <a:latin typeface="Montserrat" panose="00000500000000000000" pitchFamily="2" charset="0"/>
              </a:defRPr>
            </a:lvl1pPr>
          </a:lstStyle>
          <a:p>
            <a:r>
              <a:rPr lang="en-US" dirty="0"/>
              <a:t>SCALING</a:t>
            </a:r>
            <a:endParaRPr lang="id-ID" dirty="0"/>
          </a:p>
        </p:txBody>
      </p:sp>
      <p:pic>
        <p:nvPicPr>
          <p:cNvPr id="11" name="Picture 10">
            <a:extLst>
              <a:ext uri="{FF2B5EF4-FFF2-40B4-BE49-F238E27FC236}">
                <a16:creationId xmlns:a16="http://schemas.microsoft.com/office/drawing/2014/main" id="{84E62A50-C438-BAFB-4FDD-B98AD55630A9}"/>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100000"/>
                    </a14:imgEffect>
                  </a14:imgLayer>
                </a14:imgProps>
              </a:ext>
            </a:extLst>
          </a:blip>
          <a:stretch>
            <a:fillRect/>
          </a:stretch>
        </p:blipFill>
        <p:spPr>
          <a:xfrm>
            <a:off x="336331" y="1644262"/>
            <a:ext cx="265066" cy="254463"/>
          </a:xfrm>
          <a:prstGeom prst="rect">
            <a:avLst/>
          </a:prstGeom>
          <a:effectLst>
            <a:outerShdw blurRad="63500" sx="102000" sy="102000" algn="ctr" rotWithShape="0">
              <a:prstClr val="black">
                <a:alpha val="40000"/>
              </a:prstClr>
            </a:outerShdw>
          </a:effectLst>
        </p:spPr>
      </p:pic>
      <p:pic>
        <p:nvPicPr>
          <p:cNvPr id="18" name="Picture 17">
            <a:extLst>
              <a:ext uri="{FF2B5EF4-FFF2-40B4-BE49-F238E27FC236}">
                <a16:creationId xmlns:a16="http://schemas.microsoft.com/office/drawing/2014/main" id="{E70CC256-62E0-92DB-54C5-D0EF10D54867}"/>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100000"/>
                    </a14:imgEffect>
                  </a14:imgLayer>
                </a14:imgProps>
              </a:ext>
            </a:extLst>
          </a:blip>
          <a:stretch>
            <a:fillRect/>
          </a:stretch>
        </p:blipFill>
        <p:spPr>
          <a:xfrm>
            <a:off x="317631" y="2010350"/>
            <a:ext cx="359333" cy="359333"/>
          </a:xfrm>
          <a:prstGeom prst="rect">
            <a:avLst/>
          </a:prstGeom>
        </p:spPr>
      </p:pic>
      <p:pic>
        <p:nvPicPr>
          <p:cNvPr id="19" name="Picture 18">
            <a:extLst>
              <a:ext uri="{FF2B5EF4-FFF2-40B4-BE49-F238E27FC236}">
                <a16:creationId xmlns:a16="http://schemas.microsoft.com/office/drawing/2014/main" id="{6200C4CB-19B8-B73F-47D1-63384763A408}"/>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100000"/>
                    </a14:imgEffect>
                  </a14:imgLayer>
                </a14:imgProps>
              </a:ext>
            </a:extLst>
          </a:blip>
          <a:stretch>
            <a:fillRect/>
          </a:stretch>
        </p:blipFill>
        <p:spPr>
          <a:xfrm>
            <a:off x="224903" y="2521006"/>
            <a:ext cx="430143" cy="353827"/>
          </a:xfrm>
          <a:prstGeom prst="rect">
            <a:avLst/>
          </a:prstGeom>
        </p:spPr>
      </p:pic>
      <p:pic>
        <p:nvPicPr>
          <p:cNvPr id="3" name="Picture 2">
            <a:extLst>
              <a:ext uri="{FF2B5EF4-FFF2-40B4-BE49-F238E27FC236}">
                <a16:creationId xmlns:a16="http://schemas.microsoft.com/office/drawing/2014/main" id="{DD4133D1-9F37-DB1E-7F40-8237589DF182}"/>
              </a:ext>
            </a:extLst>
          </p:cNvPr>
          <p:cNvPicPr>
            <a:picLocks noChangeAspect="1"/>
          </p:cNvPicPr>
          <p:nvPr/>
        </p:nvPicPr>
        <p:blipFill>
          <a:blip r:embed="rId16"/>
          <a:stretch>
            <a:fillRect/>
          </a:stretch>
        </p:blipFill>
        <p:spPr>
          <a:xfrm>
            <a:off x="645082" y="2850060"/>
            <a:ext cx="2137241" cy="1050286"/>
          </a:xfrm>
          <a:prstGeom prst="rect">
            <a:avLst/>
          </a:prstGeom>
        </p:spPr>
      </p:pic>
    </p:spTree>
    <p:extLst>
      <p:ext uri="{BB962C8B-B14F-4D97-AF65-F5344CB8AC3E}">
        <p14:creationId xmlns:p14="http://schemas.microsoft.com/office/powerpoint/2010/main" val="2076366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6BFA1-923F-D2E1-92A4-766C4497CCBE}"/>
            </a:ext>
          </a:extLst>
        </p:cNvPr>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5CD84A1E-BAFA-B71C-3CD5-BAE76C122BD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15" name="Rectangle 14">
            <a:extLst>
              <a:ext uri="{FF2B5EF4-FFF2-40B4-BE49-F238E27FC236}">
                <a16:creationId xmlns:a16="http://schemas.microsoft.com/office/drawing/2014/main" id="{C5E83979-B2EB-9E05-4224-B732C4B57772}"/>
              </a:ext>
            </a:extLst>
          </p:cNvPr>
          <p:cNvSpPr/>
          <p:nvPr/>
        </p:nvSpPr>
        <p:spPr>
          <a:xfrm>
            <a:off x="-1" y="0"/>
            <a:ext cx="12192000" cy="6857999"/>
          </a:xfrm>
          <a:prstGeom prst="rect">
            <a:avLst/>
          </a:prstGeom>
          <a:solidFill>
            <a:srgbClr val="F0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044A0C7-8960-54AB-975A-DAC27F48E925}"/>
              </a:ext>
            </a:extLst>
          </p:cNvPr>
          <p:cNvSpPr txBox="1">
            <a:spLocks/>
          </p:cNvSpPr>
          <p:nvPr/>
        </p:nvSpPr>
        <p:spPr>
          <a:xfrm>
            <a:off x="0" y="123919"/>
            <a:ext cx="12191999" cy="123078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5400" b="1" dirty="0" err="1">
                <a:solidFill>
                  <a:srgbClr val="1A1A1A"/>
                </a:solidFill>
                <a:latin typeface="Montserrat ExtraBold" pitchFamily="2" charset="0"/>
              </a:rPr>
              <a:t>AIRRoS</a:t>
            </a:r>
            <a:r>
              <a:rPr lang="en-US" sz="5400" b="1" dirty="0">
                <a:solidFill>
                  <a:srgbClr val="1A1A1A"/>
                </a:solidFill>
                <a:latin typeface="Montserrat ExtraBold" pitchFamily="2" charset="0"/>
              </a:rPr>
              <a:t> by Sage Industrial</a:t>
            </a:r>
          </a:p>
          <a:p>
            <a:pPr algn="ctr">
              <a:lnSpc>
                <a:spcPct val="150000"/>
              </a:lnSpc>
            </a:pPr>
            <a:r>
              <a:rPr lang="en-US" sz="1500" b="1" i="1" dirty="0">
                <a:solidFill>
                  <a:srgbClr val="1A1A1A"/>
                </a:solidFill>
                <a:latin typeface="Montserrat" panose="00000500000000000000" pitchFamily="2" charset="0"/>
              </a:rPr>
              <a:t>Disruptive Technology Optimizing Indoor Air Quality (IAQ) &amp; Pathogenic Mitigation (PM)</a:t>
            </a:r>
            <a:endParaRPr lang="id-ID" sz="1500" i="1" dirty="0">
              <a:solidFill>
                <a:srgbClr val="1A1A1A"/>
              </a:solidFill>
              <a:latin typeface="Antrilla" panose="02000506000000020004" pitchFamily="2" charset="0"/>
            </a:endParaRPr>
          </a:p>
        </p:txBody>
      </p:sp>
      <p:pic>
        <p:nvPicPr>
          <p:cNvPr id="11" name="Picture 10">
            <a:extLst>
              <a:ext uri="{FF2B5EF4-FFF2-40B4-BE49-F238E27FC236}">
                <a16:creationId xmlns:a16="http://schemas.microsoft.com/office/drawing/2014/main" id="{8151CB5D-2C0F-7820-5D5F-BC5A1A743466}"/>
              </a:ext>
            </a:extLst>
          </p:cNvPr>
          <p:cNvPicPr>
            <a:picLocks noChangeAspect="1"/>
          </p:cNvPicPr>
          <p:nvPr/>
        </p:nvPicPr>
        <p:blipFill>
          <a:blip r:embed="rId3">
            <a:extLst>
              <a:ext uri="{28A0092B-C50C-407E-A947-70E740481C1C}">
                <a14:useLocalDpi xmlns:a14="http://schemas.microsoft.com/office/drawing/2010/main" val="0"/>
              </a:ext>
            </a:extLst>
          </a:blip>
          <a:srcRect t="12710" b="2110"/>
          <a:stretch/>
        </p:blipFill>
        <p:spPr>
          <a:xfrm>
            <a:off x="351629" y="2006088"/>
            <a:ext cx="3252706" cy="2914650"/>
          </a:xfrm>
          <a:prstGeom prst="rect">
            <a:avLst/>
          </a:prstGeom>
          <a:noFill/>
          <a:ln>
            <a:noFill/>
          </a:ln>
          <a:effectLst/>
          <a:scene3d>
            <a:camera prst="orthographicFront">
              <a:rot lat="0" lon="0" rev="0"/>
            </a:camera>
            <a:lightRig rig="glow" dir="t">
              <a:rot lat="0" lon="0" rev="14100000"/>
            </a:lightRig>
          </a:scene3d>
          <a:sp3d prstMaterial="softEdge">
            <a:bevelT w="127000" prst="artDeco"/>
          </a:sp3d>
        </p:spPr>
      </p:pic>
      <p:sp>
        <p:nvSpPr>
          <p:cNvPr id="12" name="TextBox 11">
            <a:extLst>
              <a:ext uri="{FF2B5EF4-FFF2-40B4-BE49-F238E27FC236}">
                <a16:creationId xmlns:a16="http://schemas.microsoft.com/office/drawing/2014/main" id="{18981404-4647-9A80-A210-3B2954EEF37B}"/>
              </a:ext>
            </a:extLst>
          </p:cNvPr>
          <p:cNvSpPr txBox="1"/>
          <p:nvPr/>
        </p:nvSpPr>
        <p:spPr>
          <a:xfrm>
            <a:off x="3773430" y="2144285"/>
            <a:ext cx="8047095" cy="2154436"/>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spcAft>
                <a:spcPts val="1200"/>
              </a:spcAft>
            </a:pPr>
            <a:r>
              <a:rPr lang="en-US" sz="3200" dirty="0">
                <a:latin typeface="Montserrat SemiBold" pitchFamily="2" charset="0"/>
              </a:rPr>
              <a:t>EVENTS WITH DECISION MAKERS</a:t>
            </a:r>
          </a:p>
          <a:p>
            <a:pPr marL="1485900" lvl="2" indent="-571500">
              <a:spcAft>
                <a:spcPts val="1200"/>
              </a:spcAft>
              <a:buFont typeface="Arial" panose="020B0604020202020204" pitchFamily="34" charset="0"/>
              <a:buChar char="•"/>
            </a:pPr>
            <a:r>
              <a:rPr lang="en-US" sz="2400" dirty="0">
                <a:latin typeface="Aptos" panose="020B0004020202020204" pitchFamily="34" charset="0"/>
              </a:rPr>
              <a:t>Trade Shows</a:t>
            </a:r>
          </a:p>
          <a:p>
            <a:pPr marL="1485900" lvl="2" indent="-571500">
              <a:spcAft>
                <a:spcPts val="1200"/>
              </a:spcAft>
              <a:buFont typeface="Arial" panose="020B0604020202020204" pitchFamily="34" charset="0"/>
              <a:buChar char="•"/>
            </a:pPr>
            <a:r>
              <a:rPr lang="en-US" sz="2400" dirty="0">
                <a:latin typeface="Aptos" panose="020B0004020202020204" pitchFamily="34" charset="0"/>
              </a:rPr>
              <a:t>Booth Strategy</a:t>
            </a:r>
          </a:p>
          <a:p>
            <a:pPr marL="1485900" lvl="2" indent="-571500">
              <a:spcAft>
                <a:spcPts val="1200"/>
              </a:spcAft>
              <a:buFont typeface="Arial" panose="020B0604020202020204" pitchFamily="34" charset="0"/>
              <a:buChar char="•"/>
            </a:pPr>
            <a:r>
              <a:rPr lang="en-US" sz="2400" dirty="0">
                <a:latin typeface="Aptos" panose="020B0004020202020204" pitchFamily="34" charset="0"/>
              </a:rPr>
              <a:t>Conferences</a:t>
            </a:r>
          </a:p>
        </p:txBody>
      </p:sp>
    </p:spTree>
    <p:extLst>
      <p:ext uri="{BB962C8B-B14F-4D97-AF65-F5344CB8AC3E}">
        <p14:creationId xmlns:p14="http://schemas.microsoft.com/office/powerpoint/2010/main" val="198776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a:extLst>
            <a:ext uri="{FF2B5EF4-FFF2-40B4-BE49-F238E27FC236}">
              <a16:creationId xmlns:a16="http://schemas.microsoft.com/office/drawing/2014/main" id="{E463F6D2-304C-A076-A9CA-DF4CD9CEAB9C}"/>
            </a:ext>
          </a:extLst>
        </p:cNvPr>
        <p:cNvGrpSpPr/>
        <p:nvPr/>
      </p:nvGrpSpPr>
      <p:grpSpPr>
        <a:xfrm>
          <a:off x="0" y="0"/>
          <a:ext cx="0" cy="0"/>
          <a:chOff x="0" y="0"/>
          <a:chExt cx="0" cy="0"/>
        </a:xfrm>
      </p:grpSpPr>
      <p:cxnSp>
        <p:nvCxnSpPr>
          <p:cNvPr id="87" name="Straight Connector 86">
            <a:extLst>
              <a:ext uri="{FF2B5EF4-FFF2-40B4-BE49-F238E27FC236}">
                <a16:creationId xmlns:a16="http://schemas.microsoft.com/office/drawing/2014/main" id="{01769E68-8184-540B-8A33-5B92F61B6880}"/>
              </a:ext>
            </a:extLst>
          </p:cNvPr>
          <p:cNvCxnSpPr/>
          <p:nvPr/>
        </p:nvCxnSpPr>
        <p:spPr>
          <a:xfrm>
            <a:off x="7535672" y="5915025"/>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2D2E0A99-A7F7-593F-17AA-FC15CFB72DE8}"/>
              </a:ext>
            </a:extLst>
          </p:cNvPr>
          <p:cNvCxnSpPr/>
          <p:nvPr/>
        </p:nvCxnSpPr>
        <p:spPr>
          <a:xfrm>
            <a:off x="7545197" y="4876800"/>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284D56AA-D701-A890-0E7F-0A10C35D67EC}"/>
              </a:ext>
            </a:extLst>
          </p:cNvPr>
          <p:cNvCxnSpPr/>
          <p:nvPr/>
        </p:nvCxnSpPr>
        <p:spPr>
          <a:xfrm>
            <a:off x="7535672" y="3829050"/>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5DB9F05-E302-0F31-CCCC-AA62D5FF23C7}"/>
              </a:ext>
            </a:extLst>
          </p:cNvPr>
          <p:cNvCxnSpPr/>
          <p:nvPr/>
        </p:nvCxnSpPr>
        <p:spPr>
          <a:xfrm>
            <a:off x="7535672" y="2762250"/>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62AAFE9-A642-BB0A-75CF-25363AA98BC9}"/>
              </a:ext>
            </a:extLst>
          </p:cNvPr>
          <p:cNvCxnSpPr/>
          <p:nvPr/>
        </p:nvCxnSpPr>
        <p:spPr>
          <a:xfrm>
            <a:off x="7526147" y="1714500"/>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57692F5-F366-829E-9156-5B236FEDD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3602" y="-2337"/>
            <a:ext cx="3762373" cy="2714556"/>
          </a:xfrm>
          <a:prstGeom prst="rect">
            <a:avLst/>
          </a:prstGeom>
          <a:solidFill>
            <a:schemeClr val="tx1"/>
          </a:solidFill>
        </p:spPr>
      </p:pic>
      <p:pic>
        <p:nvPicPr>
          <p:cNvPr id="10" name="Picture 9">
            <a:extLst>
              <a:ext uri="{FF2B5EF4-FFF2-40B4-BE49-F238E27FC236}">
                <a16:creationId xmlns:a16="http://schemas.microsoft.com/office/drawing/2014/main" id="{B2D9AB3C-5CA5-79B1-154C-909A2889D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2397" y="3541316"/>
            <a:ext cx="4580403" cy="3316684"/>
          </a:xfrm>
          <a:prstGeom prst="rect">
            <a:avLst/>
          </a:prstGeom>
        </p:spPr>
      </p:pic>
      <p:sp>
        <p:nvSpPr>
          <p:cNvPr id="6" name="Rectangle 5">
            <a:extLst>
              <a:ext uri="{FF2B5EF4-FFF2-40B4-BE49-F238E27FC236}">
                <a16:creationId xmlns:a16="http://schemas.microsoft.com/office/drawing/2014/main" id="{08C33174-4B07-7158-A3DB-AEF263566773}"/>
              </a:ext>
            </a:extLst>
          </p:cNvPr>
          <p:cNvSpPr/>
          <p:nvPr/>
        </p:nvSpPr>
        <p:spPr>
          <a:xfrm>
            <a:off x="0" y="-13681"/>
            <a:ext cx="3762373" cy="6871681"/>
          </a:xfrm>
          <a:prstGeom prst="rect">
            <a:avLst/>
          </a:prstGeom>
          <a:solidFill>
            <a:schemeClr val="accent5">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a:extLst>
              <a:ext uri="{FF2B5EF4-FFF2-40B4-BE49-F238E27FC236}">
                <a16:creationId xmlns:a16="http://schemas.microsoft.com/office/drawing/2014/main" id="{6A5347AF-C788-D950-D111-54F398DC9A51}"/>
              </a:ext>
            </a:extLst>
          </p:cNvPr>
          <p:cNvSpPr txBox="1"/>
          <p:nvPr/>
        </p:nvSpPr>
        <p:spPr>
          <a:xfrm>
            <a:off x="118460" y="256503"/>
            <a:ext cx="3029701" cy="1384995"/>
          </a:xfrm>
          <a:prstGeom prst="rect">
            <a:avLst/>
          </a:prstGeom>
          <a:noFill/>
        </p:spPr>
        <p:txBody>
          <a:bodyPr wrap="square" rtlCol="0">
            <a:spAutoFit/>
          </a:bodyPr>
          <a:lstStyle/>
          <a:p>
            <a:r>
              <a:rPr lang="en-US" sz="4200" b="1" dirty="0">
                <a:latin typeface="Montserrat" panose="00000300000000000000" pitchFamily="2" charset="0"/>
              </a:rPr>
              <a:t>SALES </a:t>
            </a:r>
          </a:p>
          <a:p>
            <a:r>
              <a:rPr lang="en-US" sz="4200" dirty="0">
                <a:latin typeface="Montserrat" panose="00000300000000000000" pitchFamily="2" charset="0"/>
              </a:rPr>
              <a:t>STRATEGY</a:t>
            </a:r>
            <a:endParaRPr lang="id-ID" sz="4200" dirty="0">
              <a:latin typeface="Montserrat" panose="00000300000000000000" pitchFamily="2" charset="0"/>
            </a:endParaRPr>
          </a:p>
        </p:txBody>
      </p:sp>
      <p:pic>
        <p:nvPicPr>
          <p:cNvPr id="13" name="Picture 12">
            <a:extLst>
              <a:ext uri="{FF2B5EF4-FFF2-40B4-BE49-F238E27FC236}">
                <a16:creationId xmlns:a16="http://schemas.microsoft.com/office/drawing/2014/main" id="{C3AB640A-3F62-C286-15EB-85892B9DC109}"/>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2351712" y="399638"/>
            <a:ext cx="551056" cy="453810"/>
          </a:xfrm>
          <a:prstGeom prst="rect">
            <a:avLst/>
          </a:prstGeom>
        </p:spPr>
      </p:pic>
      <p:sp>
        <p:nvSpPr>
          <p:cNvPr id="14" name="TextBox 13">
            <a:extLst>
              <a:ext uri="{FF2B5EF4-FFF2-40B4-BE49-F238E27FC236}">
                <a16:creationId xmlns:a16="http://schemas.microsoft.com/office/drawing/2014/main" id="{BA3CCDFF-18B9-91C7-1C2C-CADE16A106D7}"/>
              </a:ext>
            </a:extLst>
          </p:cNvPr>
          <p:cNvSpPr txBox="1"/>
          <p:nvPr/>
        </p:nvSpPr>
        <p:spPr>
          <a:xfrm>
            <a:off x="0" y="3855967"/>
            <a:ext cx="3702983" cy="1015663"/>
          </a:xfrm>
          <a:prstGeom prst="rect">
            <a:avLst/>
          </a:prstGeom>
          <a:noFill/>
        </p:spPr>
        <p:txBody>
          <a:bodyPr wrap="square" rtlCol="0">
            <a:spAutoFit/>
          </a:bodyPr>
          <a:lstStyle/>
          <a:p>
            <a:pPr algn="ctr"/>
            <a:r>
              <a:rPr lang="en-US" sz="2000" b="1" dirty="0">
                <a:latin typeface="Montserrat" panose="00000500000000000000" pitchFamily="2" charset="0"/>
              </a:rPr>
              <a:t>AGGRESSIVE MARKETING </a:t>
            </a:r>
            <a:r>
              <a:rPr lang="en-US" sz="4000" b="1" dirty="0">
                <a:latin typeface="Amithen" panose="02000506000000020003" pitchFamily="2" charset="0"/>
              </a:rPr>
              <a:t>Nationwide</a:t>
            </a:r>
            <a:endParaRPr lang="id-ID" sz="4000" dirty="0">
              <a:latin typeface="Amithen" panose="02000506000000020003" pitchFamily="2" charset="0"/>
            </a:endParaRPr>
          </a:p>
        </p:txBody>
      </p:sp>
      <p:pic>
        <p:nvPicPr>
          <p:cNvPr id="28" name="Picture 27">
            <a:extLst>
              <a:ext uri="{FF2B5EF4-FFF2-40B4-BE49-F238E27FC236}">
                <a16:creationId xmlns:a16="http://schemas.microsoft.com/office/drawing/2014/main" id="{9A972945-B706-E029-EF24-4902490E2701}"/>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0" y="4185904"/>
            <a:ext cx="3757012" cy="2557796"/>
          </a:xfrm>
          <a:prstGeom prst="rect">
            <a:avLst/>
          </a:prstGeom>
        </p:spPr>
      </p:pic>
      <p:sp>
        <p:nvSpPr>
          <p:cNvPr id="31" name="TextBox 30">
            <a:extLst>
              <a:ext uri="{FF2B5EF4-FFF2-40B4-BE49-F238E27FC236}">
                <a16:creationId xmlns:a16="http://schemas.microsoft.com/office/drawing/2014/main" id="{FCEB1DF4-C452-4073-00DF-8772BF8FE5CC}"/>
              </a:ext>
            </a:extLst>
          </p:cNvPr>
          <p:cNvSpPr txBox="1"/>
          <p:nvPr/>
        </p:nvSpPr>
        <p:spPr>
          <a:xfrm>
            <a:off x="3744033" y="-13681"/>
            <a:ext cx="3463538" cy="2709413"/>
          </a:xfrm>
          <a:prstGeom prst="rect">
            <a:avLst/>
          </a:prstGeom>
          <a:solidFill>
            <a:schemeClr val="tx1">
              <a:alpha val="25000"/>
            </a:schemeClr>
          </a:solidFill>
        </p:spPr>
        <p:txBody>
          <a:bodyPr wrap="square" rtlCol="0">
            <a:spAutoFit/>
          </a:bodyPr>
          <a:lstStyle/>
          <a:p>
            <a:endParaRPr lang="en-US" dirty="0"/>
          </a:p>
        </p:txBody>
      </p:sp>
      <p:sp>
        <p:nvSpPr>
          <p:cNvPr id="64" name="TextBox 63">
            <a:extLst>
              <a:ext uri="{FF2B5EF4-FFF2-40B4-BE49-F238E27FC236}">
                <a16:creationId xmlns:a16="http://schemas.microsoft.com/office/drawing/2014/main" id="{BD6B3C05-0501-3A78-41D1-688AAEB63288}"/>
              </a:ext>
            </a:extLst>
          </p:cNvPr>
          <p:cNvSpPr txBox="1"/>
          <p:nvPr/>
        </p:nvSpPr>
        <p:spPr>
          <a:xfrm>
            <a:off x="3744033" y="3534241"/>
            <a:ext cx="3418767" cy="3331269"/>
          </a:xfrm>
          <a:prstGeom prst="rect">
            <a:avLst/>
          </a:prstGeom>
          <a:solidFill>
            <a:schemeClr val="tx1">
              <a:alpha val="25000"/>
            </a:schemeClr>
          </a:solidFill>
        </p:spPr>
        <p:txBody>
          <a:bodyPr wrap="square" rtlCol="0">
            <a:spAutoFit/>
          </a:bodyPr>
          <a:lstStyle/>
          <a:p>
            <a:endParaRPr lang="en-US" dirty="0"/>
          </a:p>
        </p:txBody>
      </p:sp>
      <p:pic>
        <p:nvPicPr>
          <p:cNvPr id="71" name="Picture 70">
            <a:extLst>
              <a:ext uri="{FF2B5EF4-FFF2-40B4-BE49-F238E27FC236}">
                <a16:creationId xmlns:a16="http://schemas.microsoft.com/office/drawing/2014/main" id="{53F12A7F-C34A-862C-03F4-1F3FFA8F1B12}"/>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4000"/>
                    </a14:imgEffect>
                  </a14:imgLayer>
                </a14:imgProps>
              </a:ext>
            </a:extLst>
          </a:blip>
          <a:stretch>
            <a:fillRect/>
          </a:stretch>
        </p:blipFill>
        <p:spPr>
          <a:xfrm>
            <a:off x="3756583" y="2732850"/>
            <a:ext cx="3491942" cy="781652"/>
          </a:xfrm>
          <a:prstGeom prst="rect">
            <a:avLst/>
          </a:prstGeom>
          <a:noFill/>
        </p:spPr>
      </p:pic>
      <p:sp>
        <p:nvSpPr>
          <p:cNvPr id="12" name="TextBox 11">
            <a:extLst>
              <a:ext uri="{FF2B5EF4-FFF2-40B4-BE49-F238E27FC236}">
                <a16:creationId xmlns:a16="http://schemas.microsoft.com/office/drawing/2014/main" id="{6AD1FF13-52E4-2C0E-CF1E-E1D792B50E28}"/>
              </a:ext>
            </a:extLst>
          </p:cNvPr>
          <p:cNvSpPr txBox="1"/>
          <p:nvPr/>
        </p:nvSpPr>
        <p:spPr>
          <a:xfrm>
            <a:off x="-12550" y="1574823"/>
            <a:ext cx="3756583" cy="1371600"/>
          </a:xfrm>
          <a:prstGeom prst="rect">
            <a:avLst/>
          </a:prstGeom>
          <a:solidFill>
            <a:schemeClr val="accent5">
              <a:lumMod val="40000"/>
              <a:lumOff val="60000"/>
              <a:alpha val="30000"/>
            </a:schemeClr>
          </a:solidFill>
          <a:effectLst>
            <a:softEdge rad="63500"/>
          </a:effectLst>
        </p:spPr>
        <p:txBody>
          <a:bodyPr wrap="square" rtlCol="0">
            <a:spAutoFit/>
          </a:bodyPr>
          <a:lstStyle>
            <a:defPPr>
              <a:defRPr lang="en-US"/>
            </a:defPPr>
          </a:lstStyle>
          <a:p>
            <a:endParaRPr lang="en-US" dirty="0"/>
          </a:p>
        </p:txBody>
      </p:sp>
      <p:sp>
        <p:nvSpPr>
          <p:cNvPr id="4" name="TextBox 3">
            <a:extLst>
              <a:ext uri="{FF2B5EF4-FFF2-40B4-BE49-F238E27FC236}">
                <a16:creationId xmlns:a16="http://schemas.microsoft.com/office/drawing/2014/main" id="{A4C75B88-8CED-A77C-7111-85524781B4EA}"/>
              </a:ext>
            </a:extLst>
          </p:cNvPr>
          <p:cNvSpPr txBox="1"/>
          <p:nvPr/>
        </p:nvSpPr>
        <p:spPr>
          <a:xfrm>
            <a:off x="619884" y="1813208"/>
            <a:ext cx="3063955" cy="646331"/>
          </a:xfrm>
          <a:prstGeom prst="rect">
            <a:avLst/>
          </a:prstGeom>
          <a:noFill/>
        </p:spPr>
        <p:txBody>
          <a:bodyPr wrap="square" rtlCol="0">
            <a:spAutoFit/>
          </a:bodyPr>
          <a:lstStyle/>
          <a:p>
            <a:r>
              <a:rPr lang="en-US" b="1" dirty="0">
                <a:latin typeface="Montserrat" panose="00000500000000000000" pitchFamily="2" charset="0"/>
              </a:rPr>
              <a:t>Attend Key Trade Shows &amp; Conferences</a:t>
            </a:r>
            <a:endParaRPr lang="id-ID" b="1" dirty="0">
              <a:latin typeface="Montserrat" panose="00000500000000000000" pitchFamily="2" charset="0"/>
            </a:endParaRPr>
          </a:p>
        </p:txBody>
      </p:sp>
      <p:pic>
        <p:nvPicPr>
          <p:cNvPr id="9" name="Picture 8">
            <a:extLst>
              <a:ext uri="{FF2B5EF4-FFF2-40B4-BE49-F238E27FC236}">
                <a16:creationId xmlns:a16="http://schemas.microsoft.com/office/drawing/2014/main" id="{5DF6A6F9-8A91-6F89-8343-D5C2CDFABE0B}"/>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100000"/>
                    </a14:imgEffect>
                  </a14:imgLayer>
                </a14:imgProps>
              </a:ext>
            </a:extLst>
          </a:blip>
          <a:stretch>
            <a:fillRect/>
          </a:stretch>
        </p:blipFill>
        <p:spPr>
          <a:xfrm>
            <a:off x="178635" y="1747507"/>
            <a:ext cx="500393" cy="500393"/>
          </a:xfrm>
          <a:prstGeom prst="rect">
            <a:avLst/>
          </a:prstGeom>
        </p:spPr>
      </p:pic>
      <p:sp>
        <p:nvSpPr>
          <p:cNvPr id="24" name="Rectangle 23">
            <a:extLst>
              <a:ext uri="{FF2B5EF4-FFF2-40B4-BE49-F238E27FC236}">
                <a16:creationId xmlns:a16="http://schemas.microsoft.com/office/drawing/2014/main" id="{4F03A094-1797-9122-8FEA-EA5CB3D6A170}"/>
              </a:ext>
            </a:extLst>
          </p:cNvPr>
          <p:cNvSpPr/>
          <p:nvPr/>
        </p:nvSpPr>
        <p:spPr>
          <a:xfrm>
            <a:off x="3683839" y="2219325"/>
            <a:ext cx="2259761" cy="254263"/>
          </a:xfrm>
          <a:prstGeom prst="rect">
            <a:avLst/>
          </a:prstGeom>
          <a:solidFill>
            <a:schemeClr val="accent1">
              <a:lumMod val="20000"/>
              <a:lumOff val="80000"/>
              <a:alpha val="40000"/>
            </a:schemeClr>
          </a:solidFill>
          <a:effectLst>
            <a:softEdge rad="31750"/>
          </a:effectLst>
        </p:spPr>
        <p:txBody>
          <a:bodyPr wrap="square" rtlCol="0">
            <a:spAutoFit/>
          </a:bodyPr>
          <a:lstStyle/>
          <a:p>
            <a:endParaRPr lang="en-US">
              <a:solidFill>
                <a:schemeClr val="tx1"/>
              </a:solidFill>
            </a:endParaRPr>
          </a:p>
        </p:txBody>
      </p:sp>
      <p:sp>
        <p:nvSpPr>
          <p:cNvPr id="66" name="Rectangle 65">
            <a:extLst>
              <a:ext uri="{FF2B5EF4-FFF2-40B4-BE49-F238E27FC236}">
                <a16:creationId xmlns:a16="http://schemas.microsoft.com/office/drawing/2014/main" id="{710052CE-9402-F938-E637-C4FBA3B86FB6}"/>
              </a:ext>
            </a:extLst>
          </p:cNvPr>
          <p:cNvSpPr/>
          <p:nvPr/>
        </p:nvSpPr>
        <p:spPr>
          <a:xfrm>
            <a:off x="5580769" y="689509"/>
            <a:ext cx="1283451"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69" name="Rectangle 68">
            <a:extLst>
              <a:ext uri="{FF2B5EF4-FFF2-40B4-BE49-F238E27FC236}">
                <a16:creationId xmlns:a16="http://schemas.microsoft.com/office/drawing/2014/main" id="{8951B564-AFBE-477C-EB72-F6CB7FA13ED0}"/>
              </a:ext>
            </a:extLst>
          </p:cNvPr>
          <p:cNvSpPr/>
          <p:nvPr/>
        </p:nvSpPr>
        <p:spPr>
          <a:xfrm>
            <a:off x="5580769" y="5815070"/>
            <a:ext cx="1283452"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26" name="Rectangle 25">
            <a:extLst>
              <a:ext uri="{FF2B5EF4-FFF2-40B4-BE49-F238E27FC236}">
                <a16:creationId xmlns:a16="http://schemas.microsoft.com/office/drawing/2014/main" id="{F38E3AF5-4DCF-CB9C-E4BC-27D826D6136A}"/>
              </a:ext>
            </a:extLst>
          </p:cNvPr>
          <p:cNvSpPr/>
          <p:nvPr/>
        </p:nvSpPr>
        <p:spPr>
          <a:xfrm>
            <a:off x="6829896" y="1465567"/>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TextBox 26">
            <a:extLst>
              <a:ext uri="{FF2B5EF4-FFF2-40B4-BE49-F238E27FC236}">
                <a16:creationId xmlns:a16="http://schemas.microsoft.com/office/drawing/2014/main" id="{DF86D76E-7E25-98CA-35C5-36DBA0E3C318}"/>
              </a:ext>
            </a:extLst>
          </p:cNvPr>
          <p:cNvSpPr txBox="1"/>
          <p:nvPr/>
        </p:nvSpPr>
        <p:spPr>
          <a:xfrm>
            <a:off x="6864221" y="1514013"/>
            <a:ext cx="655801" cy="523220"/>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02</a:t>
            </a:r>
            <a:endParaRPr lang="id-ID" dirty="0"/>
          </a:p>
        </p:txBody>
      </p:sp>
      <p:sp>
        <p:nvSpPr>
          <p:cNvPr id="29" name="Rectangle 28">
            <a:extLst>
              <a:ext uri="{FF2B5EF4-FFF2-40B4-BE49-F238E27FC236}">
                <a16:creationId xmlns:a16="http://schemas.microsoft.com/office/drawing/2014/main" id="{DCFF0B4E-4CD6-B2BA-DC42-0E186B87725F}"/>
              </a:ext>
            </a:extLst>
          </p:cNvPr>
          <p:cNvSpPr/>
          <p:nvPr/>
        </p:nvSpPr>
        <p:spPr>
          <a:xfrm>
            <a:off x="6820906" y="2467898"/>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TextBox 29">
            <a:extLst>
              <a:ext uri="{FF2B5EF4-FFF2-40B4-BE49-F238E27FC236}">
                <a16:creationId xmlns:a16="http://schemas.microsoft.com/office/drawing/2014/main" id="{9A1646C8-6DD7-F080-2F80-931F1D199716}"/>
              </a:ext>
            </a:extLst>
          </p:cNvPr>
          <p:cNvSpPr txBox="1"/>
          <p:nvPr/>
        </p:nvSpPr>
        <p:spPr>
          <a:xfrm>
            <a:off x="6855231" y="2516344"/>
            <a:ext cx="655801" cy="523220"/>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03</a:t>
            </a:r>
            <a:endParaRPr lang="id-ID" dirty="0"/>
          </a:p>
        </p:txBody>
      </p:sp>
      <p:sp>
        <p:nvSpPr>
          <p:cNvPr id="70" name="Rectangle 69">
            <a:extLst>
              <a:ext uri="{FF2B5EF4-FFF2-40B4-BE49-F238E27FC236}">
                <a16:creationId xmlns:a16="http://schemas.microsoft.com/office/drawing/2014/main" id="{3DAA9A1B-2D0F-7786-1E4D-7E9FF597F2B6}"/>
              </a:ext>
            </a:extLst>
          </p:cNvPr>
          <p:cNvSpPr/>
          <p:nvPr/>
        </p:nvSpPr>
        <p:spPr>
          <a:xfrm>
            <a:off x="6820906" y="3557971"/>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2" name="TextBox 71">
            <a:extLst>
              <a:ext uri="{FF2B5EF4-FFF2-40B4-BE49-F238E27FC236}">
                <a16:creationId xmlns:a16="http://schemas.microsoft.com/office/drawing/2014/main" id="{70DD0BB8-4151-3CED-EB21-CA1BC7549BC5}"/>
              </a:ext>
            </a:extLst>
          </p:cNvPr>
          <p:cNvSpPr txBox="1"/>
          <p:nvPr/>
        </p:nvSpPr>
        <p:spPr>
          <a:xfrm>
            <a:off x="6807499" y="3606417"/>
            <a:ext cx="731520" cy="523220"/>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04</a:t>
            </a:r>
            <a:endParaRPr lang="id-ID" dirty="0"/>
          </a:p>
        </p:txBody>
      </p:sp>
      <p:sp>
        <p:nvSpPr>
          <p:cNvPr id="73" name="Rectangle 72">
            <a:extLst>
              <a:ext uri="{FF2B5EF4-FFF2-40B4-BE49-F238E27FC236}">
                <a16:creationId xmlns:a16="http://schemas.microsoft.com/office/drawing/2014/main" id="{DA79DD1A-170B-392F-013A-01E8B8D8C218}"/>
              </a:ext>
            </a:extLst>
          </p:cNvPr>
          <p:cNvSpPr/>
          <p:nvPr/>
        </p:nvSpPr>
        <p:spPr>
          <a:xfrm>
            <a:off x="6820906" y="4602861"/>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TextBox 73">
            <a:extLst>
              <a:ext uri="{FF2B5EF4-FFF2-40B4-BE49-F238E27FC236}">
                <a16:creationId xmlns:a16="http://schemas.microsoft.com/office/drawing/2014/main" id="{57953B48-5D04-1DD8-9E3C-15893FFE61D7}"/>
              </a:ext>
            </a:extLst>
          </p:cNvPr>
          <p:cNvSpPr txBox="1"/>
          <p:nvPr/>
        </p:nvSpPr>
        <p:spPr>
          <a:xfrm>
            <a:off x="6854848" y="4655472"/>
            <a:ext cx="655801" cy="523220"/>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05</a:t>
            </a:r>
            <a:endParaRPr lang="id-ID" dirty="0"/>
          </a:p>
        </p:txBody>
      </p:sp>
      <p:sp>
        <p:nvSpPr>
          <p:cNvPr id="75" name="Rectangle 74">
            <a:extLst>
              <a:ext uri="{FF2B5EF4-FFF2-40B4-BE49-F238E27FC236}">
                <a16:creationId xmlns:a16="http://schemas.microsoft.com/office/drawing/2014/main" id="{5BEA91CC-3D9D-889A-0736-B7263DD604AF}"/>
              </a:ext>
            </a:extLst>
          </p:cNvPr>
          <p:cNvSpPr/>
          <p:nvPr/>
        </p:nvSpPr>
        <p:spPr>
          <a:xfrm>
            <a:off x="6820906" y="5645615"/>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6" name="TextBox 75">
            <a:extLst>
              <a:ext uri="{FF2B5EF4-FFF2-40B4-BE49-F238E27FC236}">
                <a16:creationId xmlns:a16="http://schemas.microsoft.com/office/drawing/2014/main" id="{DBD448AC-C689-8896-6233-CDF69947A697}"/>
              </a:ext>
            </a:extLst>
          </p:cNvPr>
          <p:cNvSpPr txBox="1"/>
          <p:nvPr/>
        </p:nvSpPr>
        <p:spPr>
          <a:xfrm>
            <a:off x="6855364" y="5716576"/>
            <a:ext cx="655801" cy="523220"/>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06</a:t>
            </a:r>
            <a:endParaRPr lang="id-ID" dirty="0"/>
          </a:p>
        </p:txBody>
      </p:sp>
      <p:sp>
        <p:nvSpPr>
          <p:cNvPr id="77" name="Rectangle 76">
            <a:extLst>
              <a:ext uri="{FF2B5EF4-FFF2-40B4-BE49-F238E27FC236}">
                <a16:creationId xmlns:a16="http://schemas.microsoft.com/office/drawing/2014/main" id="{73DE253C-2F51-CB1F-C510-19E0CE2CBD9D}"/>
              </a:ext>
            </a:extLst>
          </p:cNvPr>
          <p:cNvSpPr/>
          <p:nvPr/>
        </p:nvSpPr>
        <p:spPr>
          <a:xfrm>
            <a:off x="5790677" y="4749018"/>
            <a:ext cx="1073544"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78" name="Rectangle 77">
            <a:extLst>
              <a:ext uri="{FF2B5EF4-FFF2-40B4-BE49-F238E27FC236}">
                <a16:creationId xmlns:a16="http://schemas.microsoft.com/office/drawing/2014/main" id="{14F1398D-03D3-3ACF-7A38-41839ACA781F}"/>
              </a:ext>
            </a:extLst>
          </p:cNvPr>
          <p:cNvSpPr/>
          <p:nvPr/>
        </p:nvSpPr>
        <p:spPr>
          <a:xfrm>
            <a:off x="5655909" y="3699521"/>
            <a:ext cx="1208311"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79" name="Rectangle 78">
            <a:extLst>
              <a:ext uri="{FF2B5EF4-FFF2-40B4-BE49-F238E27FC236}">
                <a16:creationId xmlns:a16="http://schemas.microsoft.com/office/drawing/2014/main" id="{75220EFC-C22C-725E-94FB-0038DEB00B72}"/>
              </a:ext>
            </a:extLst>
          </p:cNvPr>
          <p:cNvSpPr/>
          <p:nvPr/>
        </p:nvSpPr>
        <p:spPr>
          <a:xfrm>
            <a:off x="5655910" y="2625873"/>
            <a:ext cx="1253970"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80" name="Rectangle 79">
            <a:extLst>
              <a:ext uri="{FF2B5EF4-FFF2-40B4-BE49-F238E27FC236}">
                <a16:creationId xmlns:a16="http://schemas.microsoft.com/office/drawing/2014/main" id="{CBD0E8E0-B6B3-9FFA-10EF-6DC2B8B964C9}"/>
              </a:ext>
            </a:extLst>
          </p:cNvPr>
          <p:cNvSpPr/>
          <p:nvPr/>
        </p:nvSpPr>
        <p:spPr>
          <a:xfrm>
            <a:off x="5692908" y="1616098"/>
            <a:ext cx="1208311"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25" name="Rectangle 24">
            <a:extLst>
              <a:ext uri="{FF2B5EF4-FFF2-40B4-BE49-F238E27FC236}">
                <a16:creationId xmlns:a16="http://schemas.microsoft.com/office/drawing/2014/main" id="{64BC3879-1201-F766-0C45-4A9197B47D59}"/>
              </a:ext>
            </a:extLst>
          </p:cNvPr>
          <p:cNvSpPr/>
          <p:nvPr/>
        </p:nvSpPr>
        <p:spPr>
          <a:xfrm rot="5400000">
            <a:off x="3090728" y="3220124"/>
            <a:ext cx="5430557"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cxnSp>
        <p:nvCxnSpPr>
          <p:cNvPr id="82" name="Straight Connector 81">
            <a:extLst>
              <a:ext uri="{FF2B5EF4-FFF2-40B4-BE49-F238E27FC236}">
                <a16:creationId xmlns:a16="http://schemas.microsoft.com/office/drawing/2014/main" id="{A313DC09-51F1-2AE1-8D10-17DEA681DBAF}"/>
              </a:ext>
            </a:extLst>
          </p:cNvPr>
          <p:cNvCxnSpPr/>
          <p:nvPr/>
        </p:nvCxnSpPr>
        <p:spPr>
          <a:xfrm>
            <a:off x="7440422" y="666750"/>
            <a:ext cx="36576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B80ABFA7-AA26-65B3-C872-17B3E19F03B4}"/>
              </a:ext>
            </a:extLst>
          </p:cNvPr>
          <p:cNvSpPr/>
          <p:nvPr/>
        </p:nvSpPr>
        <p:spPr>
          <a:xfrm>
            <a:off x="6829896" y="547950"/>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TextBox 19">
            <a:extLst>
              <a:ext uri="{FF2B5EF4-FFF2-40B4-BE49-F238E27FC236}">
                <a16:creationId xmlns:a16="http://schemas.microsoft.com/office/drawing/2014/main" id="{49807EDA-AAD0-2A01-DC96-5B318446F511}"/>
              </a:ext>
            </a:extLst>
          </p:cNvPr>
          <p:cNvSpPr txBox="1"/>
          <p:nvPr/>
        </p:nvSpPr>
        <p:spPr>
          <a:xfrm>
            <a:off x="6864221" y="596396"/>
            <a:ext cx="655801" cy="523220"/>
          </a:xfrm>
          <a:prstGeom prst="rect">
            <a:avLst/>
          </a:prstGeom>
          <a:noFill/>
        </p:spPr>
        <p:txBody>
          <a:bodyPr wrap="square" rtlCol="0">
            <a:spAutoFit/>
          </a:bodyPr>
          <a:lstStyle/>
          <a:p>
            <a:pPr algn="ctr"/>
            <a:r>
              <a:rPr lang="en-US" sz="2800" b="1" dirty="0">
                <a:latin typeface="Montserrat" panose="00000300000000000000" pitchFamily="2" charset="0"/>
              </a:rPr>
              <a:t>01</a:t>
            </a:r>
            <a:endParaRPr lang="id-ID" sz="2800" dirty="0">
              <a:latin typeface="Montserrat" panose="00000300000000000000" pitchFamily="2" charset="0"/>
            </a:endParaRPr>
          </a:p>
        </p:txBody>
      </p:sp>
      <p:sp>
        <p:nvSpPr>
          <p:cNvPr id="3" name="TextBox 2">
            <a:extLst>
              <a:ext uri="{FF2B5EF4-FFF2-40B4-BE49-F238E27FC236}">
                <a16:creationId xmlns:a16="http://schemas.microsoft.com/office/drawing/2014/main" id="{C513D10C-BD33-5301-B415-83BABF66D57D}"/>
              </a:ext>
            </a:extLst>
          </p:cNvPr>
          <p:cNvSpPr txBox="1"/>
          <p:nvPr/>
        </p:nvSpPr>
        <p:spPr>
          <a:xfrm>
            <a:off x="7248525" y="66675"/>
            <a:ext cx="4943475" cy="369332"/>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500" b="1">
                <a:effectLst>
                  <a:outerShdw blurRad="38100" dist="38100" dir="2700000" algn="tl">
                    <a:srgbClr val="000000">
                      <a:alpha val="43137"/>
                    </a:srgbClr>
                  </a:outerShdw>
                </a:effectLst>
                <a:latin typeface="Montserrat" panose="00000500000000000000" pitchFamily="2" charset="0"/>
              </a:defRPr>
            </a:lvl1pPr>
          </a:lstStyle>
          <a:p>
            <a:pPr algn="ctr"/>
            <a:r>
              <a:rPr lang="en-US" sz="1800" dirty="0"/>
              <a:t>TRADE SHOWS AND CONFERENCES</a:t>
            </a:r>
          </a:p>
        </p:txBody>
      </p:sp>
      <p:pic>
        <p:nvPicPr>
          <p:cNvPr id="7" name="Picture 6">
            <a:extLst>
              <a:ext uri="{FF2B5EF4-FFF2-40B4-BE49-F238E27FC236}">
                <a16:creationId xmlns:a16="http://schemas.microsoft.com/office/drawing/2014/main" id="{F0E8755E-FB75-6784-BEA2-42DF35BD9B86}"/>
              </a:ext>
            </a:extLst>
          </p:cNvPr>
          <p:cNvPicPr>
            <a:picLocks noChangeAspect="1"/>
          </p:cNvPicPr>
          <p:nvPr/>
        </p:nvPicPr>
        <p:blipFill>
          <a:blip r:embed="rId12"/>
          <a:stretch>
            <a:fillRect/>
          </a:stretch>
        </p:blipFill>
        <p:spPr>
          <a:xfrm>
            <a:off x="589040" y="2785614"/>
            <a:ext cx="2403568" cy="1181182"/>
          </a:xfrm>
          <a:prstGeom prst="rect">
            <a:avLst/>
          </a:prstGeom>
        </p:spPr>
      </p:pic>
      <p:sp>
        <p:nvSpPr>
          <p:cNvPr id="65" name="TextBox 64">
            <a:extLst>
              <a:ext uri="{FF2B5EF4-FFF2-40B4-BE49-F238E27FC236}">
                <a16:creationId xmlns:a16="http://schemas.microsoft.com/office/drawing/2014/main" id="{7519B690-4178-FC77-A3A8-9B9731A56A18}"/>
              </a:ext>
            </a:extLst>
          </p:cNvPr>
          <p:cNvSpPr txBox="1"/>
          <p:nvPr/>
        </p:nvSpPr>
        <p:spPr>
          <a:xfrm>
            <a:off x="7684077" y="512921"/>
            <a:ext cx="4312421" cy="6309360"/>
          </a:xfrm>
          <a:prstGeom prst="rect">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spcAft>
                <a:spcPts val="600"/>
              </a:spcAft>
            </a:pPr>
            <a:r>
              <a:rPr lang="en-US" sz="1100" b="1" dirty="0">
                <a:latin typeface="Montserrat" panose="00000500000000000000" pitchFamily="2" charset="0"/>
              </a:rPr>
              <a:t>BuildingsNY (New York)</a:t>
            </a:r>
            <a:br>
              <a:rPr lang="en-US" sz="1100" b="1" dirty="0">
                <a:latin typeface="Montserrat" panose="00000500000000000000" pitchFamily="2" charset="0"/>
              </a:rPr>
            </a:br>
            <a:r>
              <a:rPr lang="en-US" sz="1050" b="1" dirty="0">
                <a:latin typeface="Aptos" panose="020B0004020202020204" pitchFamily="34" charset="0"/>
              </a:rPr>
              <a:t>website: </a:t>
            </a:r>
            <a:r>
              <a:rPr lang="en-US" sz="1050" dirty="0">
                <a:latin typeface="Aptos" panose="020B0004020202020204" pitchFamily="34" charset="0"/>
                <a:hlinkClick r:id="rId13"/>
              </a:rPr>
              <a:t>buildingsny.com</a:t>
            </a:r>
            <a:br>
              <a:rPr lang="en-US" sz="1050" dirty="0">
                <a:latin typeface="Aptos" panose="020B0004020202020204" pitchFamily="34" charset="0"/>
              </a:rPr>
            </a:br>
            <a:r>
              <a:rPr lang="en-US" sz="1050" b="1" dirty="0">
                <a:latin typeface="Aptos" panose="020B0004020202020204" pitchFamily="34" charset="0"/>
              </a:rPr>
              <a:t>d</a:t>
            </a:r>
            <a:r>
              <a:rPr lang="en-US" sz="1050" b="1" dirty="0"/>
              <a:t>ate: </a:t>
            </a:r>
            <a:r>
              <a:rPr lang="en-US" sz="1050" dirty="0">
                <a:latin typeface="Aptos" panose="020B0004020202020204" pitchFamily="34" charset="0"/>
              </a:rPr>
              <a:t>2025 dates TBD (typically held in May)</a:t>
            </a:r>
            <a:br>
              <a:rPr lang="en-US" sz="1050" dirty="0">
                <a:latin typeface="Aptos" panose="020B0004020202020204" pitchFamily="34" charset="0"/>
              </a:rPr>
            </a:br>
            <a:r>
              <a:rPr lang="en-US" sz="1050" b="1" dirty="0">
                <a:latin typeface="Aptos" panose="020B0004020202020204" pitchFamily="34" charset="0"/>
              </a:rPr>
              <a:t>location: </a:t>
            </a:r>
            <a:r>
              <a:rPr lang="en-US" sz="1050" dirty="0">
                <a:latin typeface="Aptos" panose="020B0004020202020204" pitchFamily="34" charset="0"/>
              </a:rPr>
              <a:t>New York, NY</a:t>
            </a:r>
            <a:br>
              <a:rPr lang="en-US" sz="1050" b="1" dirty="0">
                <a:latin typeface="Aptos" panose="020B0004020202020204" pitchFamily="34" charset="0"/>
              </a:rPr>
            </a:br>
            <a:r>
              <a:rPr lang="en-US" sz="1050" b="1" dirty="0">
                <a:latin typeface="Aptos" panose="020B0004020202020204" pitchFamily="34" charset="0"/>
              </a:rPr>
              <a:t>about: </a:t>
            </a:r>
            <a:r>
              <a:rPr lang="en-US" sz="1100" dirty="0">
                <a:latin typeface="Aptos" panose="020B0004020202020204" pitchFamily="34" charset="0"/>
              </a:rPr>
              <a:t>Ideal for reaching building owners, property managers, and facility engineers in the NYC region.</a:t>
            </a:r>
          </a:p>
          <a:p>
            <a:pPr>
              <a:spcAft>
                <a:spcPts val="600"/>
              </a:spcAft>
            </a:pPr>
            <a:r>
              <a:rPr lang="en-US" sz="1100" b="1" dirty="0">
                <a:latin typeface="Montserrat" panose="00000500000000000000" pitchFamily="2" charset="0"/>
              </a:rPr>
              <a:t>AHR Expo (International HVACR Event)</a:t>
            </a:r>
            <a:br>
              <a:rPr lang="en-US" sz="1100" b="1" dirty="0">
                <a:latin typeface="Montserrat" panose="00000500000000000000" pitchFamily="2" charset="0"/>
              </a:rPr>
            </a:br>
            <a:r>
              <a:rPr lang="en-US" sz="1050" b="1" dirty="0">
                <a:latin typeface="Aptos" panose="020B0004020202020204" pitchFamily="34" charset="0"/>
              </a:rPr>
              <a:t>website: </a:t>
            </a:r>
            <a:r>
              <a:rPr lang="en-US" sz="1050" dirty="0">
                <a:latin typeface="Aptos" panose="020B0004020202020204" pitchFamily="34" charset="0"/>
                <a:hlinkClick r:id="rId14"/>
              </a:rPr>
              <a:t>ahrexpo.com</a:t>
            </a:r>
            <a:br>
              <a:rPr lang="en-US" sz="1050" dirty="0">
                <a:latin typeface="Aptos" panose="020B0004020202020204" pitchFamily="34" charset="0"/>
              </a:rPr>
            </a:br>
            <a:r>
              <a:rPr lang="en-US" sz="1050" b="1" dirty="0">
                <a:latin typeface="Aptos" panose="020B0004020202020204" pitchFamily="34" charset="0"/>
              </a:rPr>
              <a:t>date: </a:t>
            </a:r>
            <a:r>
              <a:rPr lang="en-US" sz="1050" dirty="0">
                <a:latin typeface="Aptos" panose="020B0004020202020204" pitchFamily="34" charset="0"/>
              </a:rPr>
              <a:t>2026 dates TBD </a:t>
            </a:r>
            <a:br>
              <a:rPr lang="en-US" sz="1050" dirty="0">
                <a:latin typeface="Aptos" panose="020B0004020202020204" pitchFamily="34" charset="0"/>
              </a:rPr>
            </a:br>
            <a:r>
              <a:rPr lang="en-US" sz="1050" b="1" dirty="0">
                <a:latin typeface="Aptos" panose="020B0004020202020204" pitchFamily="34" charset="0"/>
              </a:rPr>
              <a:t>location: </a:t>
            </a:r>
            <a:r>
              <a:rPr lang="en-US" sz="1050" dirty="0">
                <a:latin typeface="Aptos" panose="020B0004020202020204" pitchFamily="34" charset="0"/>
              </a:rPr>
              <a:t>Orange County Convention Center in Orlando, Florida</a:t>
            </a:r>
            <a:br>
              <a:rPr lang="en-US" sz="1200" b="1" dirty="0">
                <a:latin typeface="Aptos" panose="020B0004020202020204" pitchFamily="34" charset="0"/>
              </a:rPr>
            </a:br>
            <a:r>
              <a:rPr lang="en-US" sz="1050" b="1" dirty="0">
                <a:latin typeface="Aptos" panose="020B0004020202020204" pitchFamily="34" charset="0"/>
              </a:rPr>
              <a:t>about: </a:t>
            </a:r>
            <a:r>
              <a:rPr lang="en-US" sz="1050" dirty="0">
                <a:latin typeface="Aptos" panose="020B0004020202020204" pitchFamily="34" charset="0"/>
              </a:rPr>
              <a:t>One of the largest gatherings for HVAC and refrigeration professionals, key for forging partnerships.</a:t>
            </a:r>
          </a:p>
          <a:p>
            <a:pPr>
              <a:spcAft>
                <a:spcPts val="600"/>
              </a:spcAft>
            </a:pPr>
            <a:r>
              <a:rPr lang="en-US" sz="1100" b="1" dirty="0">
                <a:latin typeface="Montserrat" panose="00000500000000000000" pitchFamily="2" charset="0"/>
              </a:rPr>
              <a:t>Greenbuild International Conference and Expo </a:t>
            </a:r>
            <a:br>
              <a:rPr lang="en-US" sz="1100" b="1" dirty="0">
                <a:latin typeface="Montserrat" panose="00000500000000000000" pitchFamily="2" charset="0"/>
              </a:rPr>
            </a:br>
            <a:r>
              <a:rPr lang="en-US" sz="1050" b="1" dirty="0">
                <a:latin typeface="Aptos" panose="020B0004020202020204" pitchFamily="34" charset="0"/>
              </a:rPr>
              <a:t>website: </a:t>
            </a:r>
            <a:r>
              <a:rPr lang="en-US" sz="1050" dirty="0">
                <a:latin typeface="Aptos" panose="020B0004020202020204" pitchFamily="34" charset="0"/>
                <a:hlinkClick r:id="rId15"/>
              </a:rPr>
              <a:t>greenbuildexpo.com</a:t>
            </a:r>
            <a:br>
              <a:rPr lang="en-US" sz="1050" dirty="0">
                <a:latin typeface="Aptos" panose="020B0004020202020204" pitchFamily="34" charset="0"/>
              </a:rPr>
            </a:br>
            <a:r>
              <a:rPr lang="en-US" sz="1050" b="1" dirty="0">
                <a:latin typeface="Aptos" panose="020B0004020202020204" pitchFamily="34" charset="0"/>
              </a:rPr>
              <a:t>dates: </a:t>
            </a:r>
            <a:r>
              <a:rPr lang="en-US" sz="1050" dirty="0">
                <a:latin typeface="Aptos" panose="020B0004020202020204" pitchFamily="34" charset="0"/>
              </a:rPr>
              <a:t>November 4–7, 2025</a:t>
            </a:r>
            <a:br>
              <a:rPr lang="en-US" sz="1050" dirty="0">
                <a:latin typeface="Aptos" panose="020B0004020202020204" pitchFamily="34" charset="0"/>
              </a:rPr>
            </a:br>
            <a:r>
              <a:rPr lang="en-US" sz="1050" b="1" dirty="0">
                <a:latin typeface="Aptos" panose="020B0004020202020204" pitchFamily="34" charset="0"/>
              </a:rPr>
              <a:t>location: </a:t>
            </a:r>
            <a:r>
              <a:rPr lang="en-US" sz="1050" dirty="0">
                <a:latin typeface="Aptos" panose="020B0004020202020204" pitchFamily="34" charset="0"/>
              </a:rPr>
              <a:t>Los Angeles Convention Center, Los Angeles, California</a:t>
            </a:r>
            <a:br>
              <a:rPr lang="en-US" sz="1050" dirty="0">
                <a:latin typeface="Aptos" panose="020B0004020202020204" pitchFamily="34" charset="0"/>
              </a:rPr>
            </a:br>
            <a:r>
              <a:rPr lang="en-US" sz="1050" b="1" dirty="0">
                <a:latin typeface="Aptos" panose="020B0004020202020204" pitchFamily="34" charset="0"/>
              </a:rPr>
              <a:t>about: </a:t>
            </a:r>
            <a:r>
              <a:rPr lang="en-US" sz="1100" dirty="0">
                <a:latin typeface="Aptos" panose="020B0004020202020204" pitchFamily="34" charset="0"/>
              </a:rPr>
              <a:t>Focus on sustainable building, perfect platform to showcase AirROS’s energy and health benefits.</a:t>
            </a:r>
          </a:p>
          <a:p>
            <a:pPr>
              <a:spcAft>
                <a:spcPts val="600"/>
              </a:spcAft>
            </a:pPr>
            <a:r>
              <a:rPr lang="en-US" sz="1100" b="1" dirty="0">
                <a:latin typeface="Montserrat" panose="00000500000000000000" pitchFamily="2" charset="0"/>
              </a:rPr>
              <a:t>Infection Control Today Summit</a:t>
            </a:r>
            <a:br>
              <a:rPr lang="en-US" sz="1200" b="1" dirty="0">
                <a:latin typeface="Montserrat" panose="00000500000000000000" pitchFamily="2" charset="0"/>
              </a:rPr>
            </a:br>
            <a:r>
              <a:rPr lang="en-US" sz="1050" b="1" dirty="0">
                <a:latin typeface="Aptos" panose="020B0004020202020204" pitchFamily="34" charset="0"/>
              </a:rPr>
              <a:t>website: </a:t>
            </a:r>
            <a:r>
              <a:rPr lang="en-US" sz="1050" dirty="0">
                <a:latin typeface="Aptos" panose="020B0004020202020204" pitchFamily="34" charset="0"/>
                <a:hlinkClick r:id="rId16"/>
              </a:rPr>
              <a:t>infectioncontroltoday.com</a:t>
            </a:r>
            <a:br>
              <a:rPr lang="en-US" sz="1050" dirty="0">
                <a:latin typeface="Aptos" panose="020B0004020202020204" pitchFamily="34" charset="0"/>
              </a:rPr>
            </a:br>
            <a:r>
              <a:rPr lang="en-US" sz="1050" b="1" dirty="0">
                <a:latin typeface="Aptos" panose="020B0004020202020204" pitchFamily="34" charset="0"/>
              </a:rPr>
              <a:t>dates: </a:t>
            </a:r>
            <a:r>
              <a:rPr lang="en-US" sz="1050" dirty="0">
                <a:latin typeface="Aptos" panose="020B0004020202020204" pitchFamily="34" charset="0"/>
              </a:rPr>
              <a:t>2025 dates TBD</a:t>
            </a:r>
            <a:br>
              <a:rPr lang="en-US" sz="1050" dirty="0">
                <a:latin typeface="Aptos" panose="020B0004020202020204" pitchFamily="34" charset="0"/>
              </a:rPr>
            </a:br>
            <a:r>
              <a:rPr lang="en-US" sz="1050" b="1" dirty="0">
                <a:latin typeface="Aptos" panose="020B0004020202020204" pitchFamily="34" charset="0"/>
              </a:rPr>
              <a:t>location: </a:t>
            </a:r>
            <a:r>
              <a:rPr lang="en-US" sz="1050" dirty="0">
                <a:latin typeface="Aptos" panose="020B0004020202020204" pitchFamily="34" charset="0"/>
              </a:rPr>
              <a:t>TBD</a:t>
            </a:r>
            <a:br>
              <a:rPr lang="en-US" sz="1050" dirty="0">
                <a:latin typeface="Aptos" panose="020B0004020202020204" pitchFamily="34" charset="0"/>
              </a:rPr>
            </a:br>
            <a:r>
              <a:rPr lang="en-US" sz="1050" b="1" dirty="0">
                <a:latin typeface="Aptos" panose="020B0004020202020204" pitchFamily="34" charset="0"/>
              </a:rPr>
              <a:t>about: </a:t>
            </a:r>
            <a:r>
              <a:rPr lang="en-US" sz="1100" dirty="0">
                <a:latin typeface="Aptos" panose="020B0004020202020204" pitchFamily="34" charset="0"/>
              </a:rPr>
              <a:t>Targets healthcare decision makers, a direct audience for AirROS’s pathogen mitigation.</a:t>
            </a:r>
          </a:p>
          <a:p>
            <a:pPr>
              <a:spcAft>
                <a:spcPts val="600"/>
              </a:spcAft>
            </a:pPr>
            <a:r>
              <a:rPr lang="en-US" sz="1000" b="1" dirty="0">
                <a:latin typeface="Montserrat" panose="00000500000000000000" pitchFamily="2" charset="0"/>
              </a:rPr>
              <a:t>HITEC (Hospitality Industry Tech Exposition &amp; Conference) </a:t>
            </a:r>
            <a:br>
              <a:rPr lang="en-US" sz="1200" b="1" dirty="0">
                <a:latin typeface="Montserrat" panose="00000500000000000000" pitchFamily="2" charset="0"/>
              </a:rPr>
            </a:br>
            <a:r>
              <a:rPr lang="en-US" sz="1050" b="1" dirty="0">
                <a:latin typeface="Aptos" panose="020B0004020202020204" pitchFamily="34" charset="0"/>
              </a:rPr>
              <a:t>website: </a:t>
            </a:r>
            <a:r>
              <a:rPr lang="en-US" sz="1050" dirty="0">
                <a:latin typeface="Aptos" panose="020B0004020202020204" pitchFamily="34" charset="0"/>
                <a:hlinkClick r:id="rId17"/>
              </a:rPr>
              <a:t>hftp.org</a:t>
            </a:r>
            <a:br>
              <a:rPr lang="en-US" sz="1050" dirty="0">
                <a:latin typeface="Aptos" panose="020B0004020202020204" pitchFamily="34" charset="0"/>
              </a:rPr>
            </a:br>
            <a:r>
              <a:rPr lang="en-US" sz="1050" b="1" dirty="0">
                <a:latin typeface="Aptos" panose="020B0004020202020204" pitchFamily="34" charset="0"/>
              </a:rPr>
              <a:t>dates: </a:t>
            </a:r>
            <a:r>
              <a:rPr lang="en-US" sz="1050" dirty="0">
                <a:latin typeface="Aptos" panose="020B0004020202020204" pitchFamily="34" charset="0"/>
              </a:rPr>
              <a:t>June 16–19, 2025</a:t>
            </a:r>
            <a:br>
              <a:rPr lang="en-US" sz="1050" dirty="0">
                <a:latin typeface="Aptos" panose="020B0004020202020204" pitchFamily="34" charset="0"/>
              </a:rPr>
            </a:br>
            <a:r>
              <a:rPr lang="en-US" sz="1050" b="1" dirty="0">
                <a:latin typeface="Aptos" panose="020B0004020202020204" pitchFamily="34" charset="0"/>
              </a:rPr>
              <a:t>location: </a:t>
            </a:r>
            <a:r>
              <a:rPr lang="en-US" sz="1050" dirty="0">
                <a:latin typeface="Aptos" panose="020B0004020202020204" pitchFamily="34" charset="0"/>
              </a:rPr>
              <a:t>Indiana Convention Center, Indianapolis, Indiana</a:t>
            </a:r>
            <a:br>
              <a:rPr lang="en-US" sz="1050" dirty="0">
                <a:latin typeface="Aptos" panose="020B0004020202020204" pitchFamily="34" charset="0"/>
              </a:rPr>
            </a:br>
            <a:r>
              <a:rPr lang="en-US" sz="1050" b="1" dirty="0">
                <a:latin typeface="Aptos" panose="020B0004020202020204" pitchFamily="34" charset="0"/>
              </a:rPr>
              <a:t>about: </a:t>
            </a:r>
            <a:r>
              <a:rPr lang="en-US" sz="1100" dirty="0">
                <a:latin typeface="Aptos" panose="020B0004020202020204" pitchFamily="34" charset="0"/>
              </a:rPr>
              <a:t>Specifically for hotels, large resorts, and restaurant chains seeking innovative technology solutions.</a:t>
            </a:r>
          </a:p>
          <a:p>
            <a:pPr>
              <a:spcAft>
                <a:spcPts val="600"/>
              </a:spcAft>
            </a:pPr>
            <a:r>
              <a:rPr lang="en-US" sz="1050" b="1" dirty="0">
                <a:latin typeface="Montserrat" panose="00000500000000000000" pitchFamily="2" charset="0"/>
              </a:rPr>
              <a:t>Cannabis Business Conference &amp; Expo</a:t>
            </a:r>
            <a:br>
              <a:rPr lang="en-US" sz="1200" b="1" dirty="0">
                <a:latin typeface="Montserrat" panose="00000500000000000000" pitchFamily="2" charset="0"/>
              </a:rPr>
            </a:br>
            <a:r>
              <a:rPr lang="en-US" sz="1050" b="1" dirty="0">
                <a:latin typeface="Aptos" panose="020B0004020202020204" pitchFamily="34" charset="0"/>
              </a:rPr>
              <a:t>website: </a:t>
            </a:r>
            <a:r>
              <a:rPr lang="en-US" sz="1050" dirty="0">
                <a:latin typeface="Aptos" panose="020B0004020202020204" pitchFamily="34" charset="0"/>
                <a:hlinkClick r:id="rId18"/>
              </a:rPr>
              <a:t>cannabismeansbusiness.com</a:t>
            </a:r>
            <a:br>
              <a:rPr lang="en-US" sz="1050" dirty="0">
                <a:latin typeface="Aptos" panose="020B0004020202020204" pitchFamily="34" charset="0"/>
              </a:rPr>
            </a:br>
            <a:r>
              <a:rPr lang="en-US" sz="1050" b="1" dirty="0">
                <a:latin typeface="Aptos" panose="020B0004020202020204" pitchFamily="34" charset="0"/>
              </a:rPr>
              <a:t>dates: </a:t>
            </a:r>
            <a:r>
              <a:rPr lang="en-US" sz="1050" dirty="0">
                <a:latin typeface="Aptos" panose="020B0004020202020204" pitchFamily="34" charset="0"/>
              </a:rPr>
              <a:t>June 4–5, 2025</a:t>
            </a:r>
            <a:br>
              <a:rPr lang="en-US" sz="1050" dirty="0">
                <a:latin typeface="Aptos" panose="020B0004020202020204" pitchFamily="34" charset="0"/>
              </a:rPr>
            </a:br>
            <a:r>
              <a:rPr lang="en-US" sz="1050" b="1" dirty="0">
                <a:latin typeface="Aptos" panose="020B0004020202020204" pitchFamily="34" charset="0"/>
              </a:rPr>
              <a:t>location: </a:t>
            </a:r>
            <a:r>
              <a:rPr lang="en-US" sz="1050" dirty="0">
                <a:latin typeface="Aptos" panose="020B0004020202020204" pitchFamily="34" charset="0"/>
              </a:rPr>
              <a:t>Javits Convention Center, New York City</a:t>
            </a:r>
            <a:br>
              <a:rPr lang="en-US" sz="1050" b="1" dirty="0">
                <a:latin typeface="Aptos" panose="020B0004020202020204" pitchFamily="34" charset="0"/>
              </a:rPr>
            </a:br>
            <a:r>
              <a:rPr lang="en-US" sz="1050" b="1" dirty="0">
                <a:latin typeface="Aptos" panose="020B0004020202020204" pitchFamily="34" charset="0"/>
              </a:rPr>
              <a:t>about: </a:t>
            </a:r>
            <a:r>
              <a:rPr lang="en-US" sz="1050" dirty="0">
                <a:latin typeface="Aptos" panose="020B0004020202020204" pitchFamily="34" charset="0"/>
              </a:rPr>
              <a:t>Direct line to growing cannabis industry players and addresses their unique regulatory and air quality needs. </a:t>
            </a:r>
          </a:p>
        </p:txBody>
      </p:sp>
    </p:spTree>
    <p:extLst>
      <p:ext uri="{BB962C8B-B14F-4D97-AF65-F5344CB8AC3E}">
        <p14:creationId xmlns:p14="http://schemas.microsoft.com/office/powerpoint/2010/main" val="150946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0-#ppt_w/2"/>
                                          </p:val>
                                        </p:tav>
                                        <p:tav tm="100000">
                                          <p:val>
                                            <p:strVal val="#ppt_x"/>
                                          </p:val>
                                        </p:tav>
                                      </p:tavLst>
                                    </p:anim>
                                    <p:anim calcmode="lin" valueType="num">
                                      <p:cBhvr additive="base">
                                        <p:cTn id="27" dur="500" fill="hold"/>
                                        <p:tgtEl>
                                          <p:spTgt spid="14"/>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animEffect transition="in" filter="fade">
                                      <p:cBhvr>
                                        <p:cTn id="42" dur="500"/>
                                        <p:tgtEl>
                                          <p:spTgt spid="27"/>
                                        </p:tgtEl>
                                      </p:cBhvr>
                                    </p:animEffect>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wipe(left)">
                                      <p:cBhvr>
                                        <p:cTn id="56" dur="500"/>
                                        <p:tgtEl>
                                          <p:spTgt spid="70"/>
                                        </p:tgtEl>
                                      </p:cBhvr>
                                    </p:animEffect>
                                  </p:childTnLst>
                                </p:cTn>
                              </p:par>
                            </p:childTnLst>
                          </p:cTn>
                        </p:par>
                        <p:par>
                          <p:cTn id="57" fill="hold">
                            <p:stCondLst>
                              <p:cond delay="5500"/>
                            </p:stCondLst>
                            <p:childTnLst>
                              <p:par>
                                <p:cTn id="58" presetID="53" presetClass="entr" presetSubtype="16" fill="hold" grpId="0" nodeType="afterEffect">
                                  <p:stCondLst>
                                    <p:cond delay="0"/>
                                  </p:stCondLst>
                                  <p:childTnLst>
                                    <p:set>
                                      <p:cBhvr>
                                        <p:cTn id="59" dur="1" fill="hold">
                                          <p:stCondLst>
                                            <p:cond delay="0"/>
                                          </p:stCondLst>
                                        </p:cTn>
                                        <p:tgtEl>
                                          <p:spTgt spid="72"/>
                                        </p:tgtEl>
                                        <p:attrNameLst>
                                          <p:attrName>style.visibility</p:attrName>
                                        </p:attrNameLst>
                                      </p:cBhvr>
                                      <p:to>
                                        <p:strVal val="visible"/>
                                      </p:to>
                                    </p:set>
                                    <p:anim calcmode="lin" valueType="num">
                                      <p:cBhvr>
                                        <p:cTn id="60" dur="500" fill="hold"/>
                                        <p:tgtEl>
                                          <p:spTgt spid="72"/>
                                        </p:tgtEl>
                                        <p:attrNameLst>
                                          <p:attrName>ppt_w</p:attrName>
                                        </p:attrNameLst>
                                      </p:cBhvr>
                                      <p:tavLst>
                                        <p:tav tm="0">
                                          <p:val>
                                            <p:fltVal val="0"/>
                                          </p:val>
                                        </p:tav>
                                        <p:tav tm="100000">
                                          <p:val>
                                            <p:strVal val="#ppt_w"/>
                                          </p:val>
                                        </p:tav>
                                      </p:tavLst>
                                    </p:anim>
                                    <p:anim calcmode="lin" valueType="num">
                                      <p:cBhvr>
                                        <p:cTn id="61" dur="500" fill="hold"/>
                                        <p:tgtEl>
                                          <p:spTgt spid="72"/>
                                        </p:tgtEl>
                                        <p:attrNameLst>
                                          <p:attrName>ppt_h</p:attrName>
                                        </p:attrNameLst>
                                      </p:cBhvr>
                                      <p:tavLst>
                                        <p:tav tm="0">
                                          <p:val>
                                            <p:fltVal val="0"/>
                                          </p:val>
                                        </p:tav>
                                        <p:tav tm="100000">
                                          <p:val>
                                            <p:strVal val="#ppt_h"/>
                                          </p:val>
                                        </p:tav>
                                      </p:tavLst>
                                    </p:anim>
                                    <p:animEffect transition="in" filter="fade">
                                      <p:cBhvr>
                                        <p:cTn id="62" dur="500"/>
                                        <p:tgtEl>
                                          <p:spTgt spid="72"/>
                                        </p:tgtEl>
                                      </p:cBhvr>
                                    </p:animEffect>
                                  </p:childTnLst>
                                </p:cTn>
                              </p:par>
                            </p:childTnLst>
                          </p:cTn>
                        </p:par>
                        <p:par>
                          <p:cTn id="63" fill="hold">
                            <p:stCondLst>
                              <p:cond delay="6000"/>
                            </p:stCondLst>
                            <p:childTnLst>
                              <p:par>
                                <p:cTn id="64" presetID="22" presetClass="entr" presetSubtype="8" fill="hold" grpId="0" nodeType="afterEffect">
                                  <p:stCondLst>
                                    <p:cond delay="0"/>
                                  </p:stCondLst>
                                  <p:childTnLst>
                                    <p:set>
                                      <p:cBhvr>
                                        <p:cTn id="65" dur="1" fill="hold">
                                          <p:stCondLst>
                                            <p:cond delay="0"/>
                                          </p:stCondLst>
                                        </p:cTn>
                                        <p:tgtEl>
                                          <p:spTgt spid="73"/>
                                        </p:tgtEl>
                                        <p:attrNameLst>
                                          <p:attrName>style.visibility</p:attrName>
                                        </p:attrNameLst>
                                      </p:cBhvr>
                                      <p:to>
                                        <p:strVal val="visible"/>
                                      </p:to>
                                    </p:set>
                                    <p:animEffect transition="in" filter="wipe(left)">
                                      <p:cBhvr>
                                        <p:cTn id="66" dur="500"/>
                                        <p:tgtEl>
                                          <p:spTgt spid="73"/>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74"/>
                                        </p:tgtEl>
                                        <p:attrNameLst>
                                          <p:attrName>style.visibility</p:attrName>
                                        </p:attrNameLst>
                                      </p:cBhvr>
                                      <p:to>
                                        <p:strVal val="visible"/>
                                      </p:to>
                                    </p:set>
                                    <p:anim calcmode="lin" valueType="num">
                                      <p:cBhvr>
                                        <p:cTn id="70" dur="500" fill="hold"/>
                                        <p:tgtEl>
                                          <p:spTgt spid="74"/>
                                        </p:tgtEl>
                                        <p:attrNameLst>
                                          <p:attrName>ppt_w</p:attrName>
                                        </p:attrNameLst>
                                      </p:cBhvr>
                                      <p:tavLst>
                                        <p:tav tm="0">
                                          <p:val>
                                            <p:fltVal val="0"/>
                                          </p:val>
                                        </p:tav>
                                        <p:tav tm="100000">
                                          <p:val>
                                            <p:strVal val="#ppt_w"/>
                                          </p:val>
                                        </p:tav>
                                      </p:tavLst>
                                    </p:anim>
                                    <p:anim calcmode="lin" valueType="num">
                                      <p:cBhvr>
                                        <p:cTn id="71" dur="500" fill="hold"/>
                                        <p:tgtEl>
                                          <p:spTgt spid="74"/>
                                        </p:tgtEl>
                                        <p:attrNameLst>
                                          <p:attrName>ppt_h</p:attrName>
                                        </p:attrNameLst>
                                      </p:cBhvr>
                                      <p:tavLst>
                                        <p:tav tm="0">
                                          <p:val>
                                            <p:fltVal val="0"/>
                                          </p:val>
                                        </p:tav>
                                        <p:tav tm="100000">
                                          <p:val>
                                            <p:strVal val="#ppt_h"/>
                                          </p:val>
                                        </p:tav>
                                      </p:tavLst>
                                    </p:anim>
                                    <p:animEffect transition="in" filter="fade">
                                      <p:cBhvr>
                                        <p:cTn id="72" dur="500"/>
                                        <p:tgtEl>
                                          <p:spTgt spid="74"/>
                                        </p:tgtEl>
                                      </p:cBhvr>
                                    </p:animEffect>
                                  </p:childTnLst>
                                </p:cTn>
                              </p:par>
                            </p:childTnLst>
                          </p:cTn>
                        </p:par>
                        <p:par>
                          <p:cTn id="73" fill="hold">
                            <p:stCondLst>
                              <p:cond delay="7000"/>
                            </p:stCondLst>
                            <p:childTnLst>
                              <p:par>
                                <p:cTn id="74" presetID="22" presetClass="entr" presetSubtype="8" fill="hold" grpId="0" nodeType="afterEffect">
                                  <p:stCondLst>
                                    <p:cond delay="0"/>
                                  </p:stCondLst>
                                  <p:childTnLst>
                                    <p:set>
                                      <p:cBhvr>
                                        <p:cTn id="75" dur="1" fill="hold">
                                          <p:stCondLst>
                                            <p:cond delay="0"/>
                                          </p:stCondLst>
                                        </p:cTn>
                                        <p:tgtEl>
                                          <p:spTgt spid="75"/>
                                        </p:tgtEl>
                                        <p:attrNameLst>
                                          <p:attrName>style.visibility</p:attrName>
                                        </p:attrNameLst>
                                      </p:cBhvr>
                                      <p:to>
                                        <p:strVal val="visible"/>
                                      </p:to>
                                    </p:set>
                                    <p:animEffect transition="in" filter="wipe(left)">
                                      <p:cBhvr>
                                        <p:cTn id="76" dur="500"/>
                                        <p:tgtEl>
                                          <p:spTgt spid="75"/>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76"/>
                                        </p:tgtEl>
                                        <p:attrNameLst>
                                          <p:attrName>style.visibility</p:attrName>
                                        </p:attrNameLst>
                                      </p:cBhvr>
                                      <p:to>
                                        <p:strVal val="visible"/>
                                      </p:to>
                                    </p:set>
                                    <p:anim calcmode="lin" valueType="num">
                                      <p:cBhvr>
                                        <p:cTn id="80" dur="500" fill="hold"/>
                                        <p:tgtEl>
                                          <p:spTgt spid="76"/>
                                        </p:tgtEl>
                                        <p:attrNameLst>
                                          <p:attrName>ppt_w</p:attrName>
                                        </p:attrNameLst>
                                      </p:cBhvr>
                                      <p:tavLst>
                                        <p:tav tm="0">
                                          <p:val>
                                            <p:fltVal val="0"/>
                                          </p:val>
                                        </p:tav>
                                        <p:tav tm="100000">
                                          <p:val>
                                            <p:strVal val="#ppt_w"/>
                                          </p:val>
                                        </p:tav>
                                      </p:tavLst>
                                    </p:anim>
                                    <p:anim calcmode="lin" valueType="num">
                                      <p:cBhvr>
                                        <p:cTn id="81" dur="500" fill="hold"/>
                                        <p:tgtEl>
                                          <p:spTgt spid="76"/>
                                        </p:tgtEl>
                                        <p:attrNameLst>
                                          <p:attrName>ppt_h</p:attrName>
                                        </p:attrNameLst>
                                      </p:cBhvr>
                                      <p:tavLst>
                                        <p:tav tm="0">
                                          <p:val>
                                            <p:fltVal val="0"/>
                                          </p:val>
                                        </p:tav>
                                        <p:tav tm="100000">
                                          <p:val>
                                            <p:strVal val="#ppt_h"/>
                                          </p:val>
                                        </p:tav>
                                      </p:tavLst>
                                    </p:anim>
                                    <p:animEffect transition="in" filter="fade">
                                      <p:cBhvr>
                                        <p:cTn id="8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14" grpId="0"/>
      <p:bldP spid="4" grpId="0"/>
      <p:bldP spid="26" grpId="0" animBg="1"/>
      <p:bldP spid="27" grpId="0"/>
      <p:bldP spid="29" grpId="0" animBg="1"/>
      <p:bldP spid="30" grpId="0"/>
      <p:bldP spid="70" grpId="0" animBg="1"/>
      <p:bldP spid="72" grpId="0"/>
      <p:bldP spid="73" grpId="0" animBg="1"/>
      <p:bldP spid="74" grpId="0"/>
      <p:bldP spid="75" grpId="0" animBg="1"/>
      <p:bldP spid="76" grpId="0"/>
      <p:bldP spid="17" grpId="0" animBg="1"/>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1000"/>
          </a:schemeClr>
        </a:solidFill>
        <a:effectLst/>
      </p:bgPr>
    </p:bg>
    <p:spTree>
      <p:nvGrpSpPr>
        <p:cNvPr id="1" name="">
          <a:extLst>
            <a:ext uri="{FF2B5EF4-FFF2-40B4-BE49-F238E27FC236}">
              <a16:creationId xmlns:a16="http://schemas.microsoft.com/office/drawing/2014/main" id="{DCEEBFA0-0E93-5242-E4C1-0CDD5FB945EC}"/>
            </a:ext>
          </a:extLst>
        </p:cNvPr>
        <p:cNvGrpSpPr/>
        <p:nvPr/>
      </p:nvGrpSpPr>
      <p:grpSpPr>
        <a:xfrm>
          <a:off x="0" y="0"/>
          <a:ext cx="0" cy="0"/>
          <a:chOff x="0" y="0"/>
          <a:chExt cx="0" cy="0"/>
        </a:xfrm>
      </p:grpSpPr>
      <p:cxnSp>
        <p:nvCxnSpPr>
          <p:cNvPr id="85" name="Straight Connector 84">
            <a:extLst>
              <a:ext uri="{FF2B5EF4-FFF2-40B4-BE49-F238E27FC236}">
                <a16:creationId xmlns:a16="http://schemas.microsoft.com/office/drawing/2014/main" id="{E9727DAA-8181-2771-E4F0-8641A3CAEA7A}"/>
              </a:ext>
            </a:extLst>
          </p:cNvPr>
          <p:cNvCxnSpPr/>
          <p:nvPr/>
        </p:nvCxnSpPr>
        <p:spPr>
          <a:xfrm>
            <a:off x="7478522" y="5295900"/>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E54513FE-B14C-AB0D-528D-5F6C8A4EDABD}"/>
              </a:ext>
            </a:extLst>
          </p:cNvPr>
          <p:cNvCxnSpPr/>
          <p:nvPr/>
        </p:nvCxnSpPr>
        <p:spPr>
          <a:xfrm>
            <a:off x="7468997" y="3971925"/>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0D8A2DA5-DBBC-6A32-48C2-7902A592AB1B}"/>
              </a:ext>
            </a:extLst>
          </p:cNvPr>
          <p:cNvCxnSpPr/>
          <p:nvPr/>
        </p:nvCxnSpPr>
        <p:spPr>
          <a:xfrm>
            <a:off x="7468997" y="2486025"/>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A6D4C13B-E5DA-E5BB-39A9-6CE769CE65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3602" y="-2337"/>
            <a:ext cx="3762373" cy="2714556"/>
          </a:xfrm>
          <a:prstGeom prst="rect">
            <a:avLst/>
          </a:prstGeom>
          <a:solidFill>
            <a:schemeClr val="tx1"/>
          </a:solidFill>
        </p:spPr>
      </p:pic>
      <p:pic>
        <p:nvPicPr>
          <p:cNvPr id="10" name="Picture 9">
            <a:extLst>
              <a:ext uri="{FF2B5EF4-FFF2-40B4-BE49-F238E27FC236}">
                <a16:creationId xmlns:a16="http://schemas.microsoft.com/office/drawing/2014/main" id="{D090F385-CC91-955E-EC08-1DF14B4C62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2397" y="3541316"/>
            <a:ext cx="4580403" cy="3316684"/>
          </a:xfrm>
          <a:prstGeom prst="rect">
            <a:avLst/>
          </a:prstGeom>
        </p:spPr>
      </p:pic>
      <p:sp>
        <p:nvSpPr>
          <p:cNvPr id="6" name="Rectangle 5">
            <a:extLst>
              <a:ext uri="{FF2B5EF4-FFF2-40B4-BE49-F238E27FC236}">
                <a16:creationId xmlns:a16="http://schemas.microsoft.com/office/drawing/2014/main" id="{E3CDF921-0672-EB38-3FF1-1EAA0D4622A0}"/>
              </a:ext>
            </a:extLst>
          </p:cNvPr>
          <p:cNvSpPr/>
          <p:nvPr/>
        </p:nvSpPr>
        <p:spPr>
          <a:xfrm>
            <a:off x="0" y="-13681"/>
            <a:ext cx="3762373" cy="6871681"/>
          </a:xfrm>
          <a:prstGeom prst="rect">
            <a:avLst/>
          </a:prstGeom>
          <a:solidFill>
            <a:schemeClr val="accent5">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a:extLst>
              <a:ext uri="{FF2B5EF4-FFF2-40B4-BE49-F238E27FC236}">
                <a16:creationId xmlns:a16="http://schemas.microsoft.com/office/drawing/2014/main" id="{A36C8789-C1D9-195C-B1EF-A571C3B69721}"/>
              </a:ext>
            </a:extLst>
          </p:cNvPr>
          <p:cNvSpPr txBox="1"/>
          <p:nvPr/>
        </p:nvSpPr>
        <p:spPr>
          <a:xfrm>
            <a:off x="118460" y="256503"/>
            <a:ext cx="3029701" cy="1384995"/>
          </a:xfrm>
          <a:prstGeom prst="rect">
            <a:avLst/>
          </a:prstGeom>
          <a:noFill/>
        </p:spPr>
        <p:txBody>
          <a:bodyPr wrap="square" rtlCol="0">
            <a:spAutoFit/>
          </a:bodyPr>
          <a:lstStyle/>
          <a:p>
            <a:r>
              <a:rPr lang="en-US" sz="4200" b="1" dirty="0">
                <a:latin typeface="Montserrat" panose="00000300000000000000" pitchFamily="2" charset="0"/>
              </a:rPr>
              <a:t>SALES </a:t>
            </a:r>
          </a:p>
          <a:p>
            <a:r>
              <a:rPr lang="en-US" sz="4200" dirty="0">
                <a:latin typeface="Montserrat" panose="00000300000000000000" pitchFamily="2" charset="0"/>
              </a:rPr>
              <a:t>STRATEGY</a:t>
            </a:r>
            <a:endParaRPr lang="id-ID" sz="4200" dirty="0">
              <a:latin typeface="Montserrat" panose="00000300000000000000" pitchFamily="2" charset="0"/>
            </a:endParaRPr>
          </a:p>
        </p:txBody>
      </p:sp>
      <p:pic>
        <p:nvPicPr>
          <p:cNvPr id="13" name="Picture 12">
            <a:extLst>
              <a:ext uri="{FF2B5EF4-FFF2-40B4-BE49-F238E27FC236}">
                <a16:creationId xmlns:a16="http://schemas.microsoft.com/office/drawing/2014/main" id="{0A6216D4-F7E7-0B62-5A69-1BC494E35DB3}"/>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2351712" y="399638"/>
            <a:ext cx="551056" cy="453810"/>
          </a:xfrm>
          <a:prstGeom prst="rect">
            <a:avLst/>
          </a:prstGeom>
        </p:spPr>
      </p:pic>
      <p:sp>
        <p:nvSpPr>
          <p:cNvPr id="14" name="TextBox 13">
            <a:extLst>
              <a:ext uri="{FF2B5EF4-FFF2-40B4-BE49-F238E27FC236}">
                <a16:creationId xmlns:a16="http://schemas.microsoft.com/office/drawing/2014/main" id="{028AB223-B00A-AD94-CACD-8C8B21B883BB}"/>
              </a:ext>
            </a:extLst>
          </p:cNvPr>
          <p:cNvSpPr txBox="1"/>
          <p:nvPr/>
        </p:nvSpPr>
        <p:spPr>
          <a:xfrm>
            <a:off x="14218" y="3863160"/>
            <a:ext cx="3742366" cy="1015663"/>
          </a:xfrm>
          <a:prstGeom prst="rect">
            <a:avLst/>
          </a:prstGeom>
          <a:noFill/>
        </p:spPr>
        <p:txBody>
          <a:bodyPr wrap="square" rtlCol="0">
            <a:spAutoFit/>
          </a:bodyPr>
          <a:lstStyle/>
          <a:p>
            <a:pPr algn="ctr"/>
            <a:r>
              <a:rPr lang="en-US" sz="2000" b="1" dirty="0">
                <a:latin typeface="Montserrat" panose="00000500000000000000" pitchFamily="2" charset="0"/>
              </a:rPr>
              <a:t>AGGRESSIVE MARKETING</a:t>
            </a:r>
          </a:p>
          <a:p>
            <a:pPr algn="ctr"/>
            <a:r>
              <a:rPr lang="en-US" sz="4000" b="1" dirty="0">
                <a:latin typeface="Amithen" panose="02000506000000020003" pitchFamily="2" charset="0"/>
              </a:rPr>
              <a:t>Nationwide</a:t>
            </a:r>
            <a:endParaRPr lang="id-ID" sz="4000" dirty="0">
              <a:latin typeface="Amithen" panose="02000506000000020003" pitchFamily="2" charset="0"/>
            </a:endParaRPr>
          </a:p>
        </p:txBody>
      </p:sp>
      <p:pic>
        <p:nvPicPr>
          <p:cNvPr id="28" name="Picture 27">
            <a:extLst>
              <a:ext uri="{FF2B5EF4-FFF2-40B4-BE49-F238E27FC236}">
                <a16:creationId xmlns:a16="http://schemas.microsoft.com/office/drawing/2014/main" id="{675C1058-91ED-270B-E51A-A0F7D294F4E2}"/>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0" y="4185904"/>
            <a:ext cx="3757012" cy="2557796"/>
          </a:xfrm>
          <a:prstGeom prst="rect">
            <a:avLst/>
          </a:prstGeom>
        </p:spPr>
      </p:pic>
      <p:sp>
        <p:nvSpPr>
          <p:cNvPr id="31" name="TextBox 30">
            <a:extLst>
              <a:ext uri="{FF2B5EF4-FFF2-40B4-BE49-F238E27FC236}">
                <a16:creationId xmlns:a16="http://schemas.microsoft.com/office/drawing/2014/main" id="{BE0BD654-B750-EF71-DFFA-951601FA7A72}"/>
              </a:ext>
            </a:extLst>
          </p:cNvPr>
          <p:cNvSpPr txBox="1"/>
          <p:nvPr/>
        </p:nvSpPr>
        <p:spPr>
          <a:xfrm>
            <a:off x="3744033" y="-13681"/>
            <a:ext cx="3463538" cy="2709413"/>
          </a:xfrm>
          <a:prstGeom prst="rect">
            <a:avLst/>
          </a:prstGeom>
          <a:solidFill>
            <a:schemeClr val="tx1">
              <a:alpha val="25000"/>
            </a:schemeClr>
          </a:solidFill>
        </p:spPr>
        <p:txBody>
          <a:bodyPr wrap="square" rtlCol="0">
            <a:spAutoFit/>
          </a:bodyPr>
          <a:lstStyle/>
          <a:p>
            <a:endParaRPr lang="en-US" dirty="0"/>
          </a:p>
        </p:txBody>
      </p:sp>
      <p:sp>
        <p:nvSpPr>
          <p:cNvPr id="64" name="TextBox 63">
            <a:extLst>
              <a:ext uri="{FF2B5EF4-FFF2-40B4-BE49-F238E27FC236}">
                <a16:creationId xmlns:a16="http://schemas.microsoft.com/office/drawing/2014/main" id="{5484F515-3E15-23B2-887A-784B86245E89}"/>
              </a:ext>
            </a:extLst>
          </p:cNvPr>
          <p:cNvSpPr txBox="1"/>
          <p:nvPr/>
        </p:nvSpPr>
        <p:spPr>
          <a:xfrm>
            <a:off x="3744033" y="3534241"/>
            <a:ext cx="3418767" cy="3331269"/>
          </a:xfrm>
          <a:prstGeom prst="rect">
            <a:avLst/>
          </a:prstGeom>
          <a:solidFill>
            <a:schemeClr val="tx1">
              <a:alpha val="25000"/>
            </a:schemeClr>
          </a:solidFill>
        </p:spPr>
        <p:txBody>
          <a:bodyPr wrap="square" rtlCol="0">
            <a:spAutoFit/>
          </a:bodyPr>
          <a:lstStyle/>
          <a:p>
            <a:endParaRPr lang="en-US" dirty="0"/>
          </a:p>
        </p:txBody>
      </p:sp>
      <p:pic>
        <p:nvPicPr>
          <p:cNvPr id="71" name="Picture 70">
            <a:extLst>
              <a:ext uri="{FF2B5EF4-FFF2-40B4-BE49-F238E27FC236}">
                <a16:creationId xmlns:a16="http://schemas.microsoft.com/office/drawing/2014/main" id="{99767960-6CA0-3320-3943-E86D5E902963}"/>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4000"/>
                    </a14:imgEffect>
                  </a14:imgLayer>
                </a14:imgProps>
              </a:ext>
            </a:extLst>
          </a:blip>
          <a:stretch>
            <a:fillRect/>
          </a:stretch>
        </p:blipFill>
        <p:spPr>
          <a:xfrm>
            <a:off x="3756583" y="2732850"/>
            <a:ext cx="3491942" cy="781652"/>
          </a:xfrm>
          <a:prstGeom prst="rect">
            <a:avLst/>
          </a:prstGeom>
          <a:noFill/>
        </p:spPr>
      </p:pic>
      <p:sp>
        <p:nvSpPr>
          <p:cNvPr id="12" name="TextBox 11">
            <a:extLst>
              <a:ext uri="{FF2B5EF4-FFF2-40B4-BE49-F238E27FC236}">
                <a16:creationId xmlns:a16="http://schemas.microsoft.com/office/drawing/2014/main" id="{D0CAAC9B-01CA-BE7C-9737-020912D2F153}"/>
              </a:ext>
            </a:extLst>
          </p:cNvPr>
          <p:cNvSpPr txBox="1"/>
          <p:nvPr/>
        </p:nvSpPr>
        <p:spPr>
          <a:xfrm>
            <a:off x="-12550" y="1574823"/>
            <a:ext cx="3756583" cy="1371600"/>
          </a:xfrm>
          <a:prstGeom prst="rect">
            <a:avLst/>
          </a:prstGeom>
          <a:solidFill>
            <a:schemeClr val="accent5">
              <a:lumMod val="40000"/>
              <a:lumOff val="60000"/>
              <a:alpha val="30000"/>
            </a:schemeClr>
          </a:solidFill>
          <a:effectLst>
            <a:softEdge rad="63500"/>
          </a:effectLst>
        </p:spPr>
        <p:txBody>
          <a:bodyPr wrap="square" rtlCol="0">
            <a:spAutoFit/>
          </a:bodyPr>
          <a:lstStyle>
            <a:defPPr>
              <a:defRPr lang="en-US"/>
            </a:defPPr>
          </a:lstStyle>
          <a:p>
            <a:endParaRPr lang="en-US" dirty="0"/>
          </a:p>
        </p:txBody>
      </p:sp>
      <p:sp>
        <p:nvSpPr>
          <p:cNvPr id="4" name="TextBox 3">
            <a:extLst>
              <a:ext uri="{FF2B5EF4-FFF2-40B4-BE49-F238E27FC236}">
                <a16:creationId xmlns:a16="http://schemas.microsoft.com/office/drawing/2014/main" id="{BE67CF03-540D-DDF6-C284-F27AF169C509}"/>
              </a:ext>
            </a:extLst>
          </p:cNvPr>
          <p:cNvSpPr txBox="1"/>
          <p:nvPr/>
        </p:nvSpPr>
        <p:spPr>
          <a:xfrm>
            <a:off x="619884" y="1813208"/>
            <a:ext cx="3063955" cy="646331"/>
          </a:xfrm>
          <a:prstGeom prst="rect">
            <a:avLst/>
          </a:prstGeom>
          <a:noFill/>
        </p:spPr>
        <p:txBody>
          <a:bodyPr wrap="square" rtlCol="0">
            <a:spAutoFit/>
          </a:bodyPr>
          <a:lstStyle/>
          <a:p>
            <a:r>
              <a:rPr lang="en-US" b="1" dirty="0">
                <a:latin typeface="Montserrat" panose="00000500000000000000" pitchFamily="2" charset="0"/>
              </a:rPr>
              <a:t>Attend Key Trade Shows &amp; Conferences</a:t>
            </a:r>
            <a:endParaRPr lang="id-ID" b="1" dirty="0">
              <a:latin typeface="Montserrat" panose="00000500000000000000" pitchFamily="2" charset="0"/>
            </a:endParaRPr>
          </a:p>
        </p:txBody>
      </p:sp>
      <p:pic>
        <p:nvPicPr>
          <p:cNvPr id="9" name="Picture 8">
            <a:extLst>
              <a:ext uri="{FF2B5EF4-FFF2-40B4-BE49-F238E27FC236}">
                <a16:creationId xmlns:a16="http://schemas.microsoft.com/office/drawing/2014/main" id="{5F8F62B8-B58A-9BDC-6FB6-7AEA792206E5}"/>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100000"/>
                    </a14:imgEffect>
                  </a14:imgLayer>
                </a14:imgProps>
              </a:ext>
            </a:extLst>
          </a:blip>
          <a:stretch>
            <a:fillRect/>
          </a:stretch>
        </p:blipFill>
        <p:spPr>
          <a:xfrm>
            <a:off x="178635" y="1747507"/>
            <a:ext cx="500393" cy="500393"/>
          </a:xfrm>
          <a:prstGeom prst="rect">
            <a:avLst/>
          </a:prstGeom>
        </p:spPr>
      </p:pic>
      <p:sp>
        <p:nvSpPr>
          <p:cNvPr id="24" name="Rectangle 23">
            <a:extLst>
              <a:ext uri="{FF2B5EF4-FFF2-40B4-BE49-F238E27FC236}">
                <a16:creationId xmlns:a16="http://schemas.microsoft.com/office/drawing/2014/main" id="{B647064E-0108-D20A-FDA8-F88F8ED409F6}"/>
              </a:ext>
            </a:extLst>
          </p:cNvPr>
          <p:cNvSpPr/>
          <p:nvPr/>
        </p:nvSpPr>
        <p:spPr>
          <a:xfrm>
            <a:off x="3683839" y="2219325"/>
            <a:ext cx="2259761" cy="254263"/>
          </a:xfrm>
          <a:prstGeom prst="rect">
            <a:avLst/>
          </a:prstGeom>
          <a:solidFill>
            <a:schemeClr val="accent1">
              <a:lumMod val="20000"/>
              <a:lumOff val="80000"/>
              <a:alpha val="40000"/>
            </a:schemeClr>
          </a:solidFill>
          <a:effectLst>
            <a:softEdge rad="31750"/>
          </a:effectLst>
        </p:spPr>
        <p:txBody>
          <a:bodyPr wrap="square" rtlCol="0">
            <a:spAutoFit/>
          </a:bodyPr>
          <a:lstStyle/>
          <a:p>
            <a:endParaRPr lang="en-US">
              <a:solidFill>
                <a:schemeClr val="tx1"/>
              </a:solidFill>
            </a:endParaRPr>
          </a:p>
        </p:txBody>
      </p:sp>
      <p:sp>
        <p:nvSpPr>
          <p:cNvPr id="66" name="Rectangle 65">
            <a:extLst>
              <a:ext uri="{FF2B5EF4-FFF2-40B4-BE49-F238E27FC236}">
                <a16:creationId xmlns:a16="http://schemas.microsoft.com/office/drawing/2014/main" id="{A6C05CC5-6675-3106-B73B-32485597C2E5}"/>
              </a:ext>
            </a:extLst>
          </p:cNvPr>
          <p:cNvSpPr/>
          <p:nvPr/>
        </p:nvSpPr>
        <p:spPr>
          <a:xfrm>
            <a:off x="5580769" y="737134"/>
            <a:ext cx="1283451"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26" name="Rectangle 25">
            <a:extLst>
              <a:ext uri="{FF2B5EF4-FFF2-40B4-BE49-F238E27FC236}">
                <a16:creationId xmlns:a16="http://schemas.microsoft.com/office/drawing/2014/main" id="{27F9D76E-DA1E-7CA4-167F-B448E2306C55}"/>
              </a:ext>
            </a:extLst>
          </p:cNvPr>
          <p:cNvSpPr/>
          <p:nvPr/>
        </p:nvSpPr>
        <p:spPr>
          <a:xfrm>
            <a:off x="6772746" y="2237092"/>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TextBox 26">
            <a:extLst>
              <a:ext uri="{FF2B5EF4-FFF2-40B4-BE49-F238E27FC236}">
                <a16:creationId xmlns:a16="http://schemas.microsoft.com/office/drawing/2014/main" id="{8C1EB9FE-5936-C822-7AE5-03CAA6F90AD2}"/>
              </a:ext>
            </a:extLst>
          </p:cNvPr>
          <p:cNvSpPr txBox="1"/>
          <p:nvPr/>
        </p:nvSpPr>
        <p:spPr>
          <a:xfrm>
            <a:off x="6807071" y="2285538"/>
            <a:ext cx="674476" cy="523220"/>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08</a:t>
            </a:r>
            <a:endParaRPr lang="id-ID" dirty="0"/>
          </a:p>
        </p:txBody>
      </p:sp>
      <p:sp>
        <p:nvSpPr>
          <p:cNvPr id="29" name="Rectangle 28">
            <a:extLst>
              <a:ext uri="{FF2B5EF4-FFF2-40B4-BE49-F238E27FC236}">
                <a16:creationId xmlns:a16="http://schemas.microsoft.com/office/drawing/2014/main" id="{C3210C97-6777-0C4E-09A3-07781AD6014B}"/>
              </a:ext>
            </a:extLst>
          </p:cNvPr>
          <p:cNvSpPr/>
          <p:nvPr/>
        </p:nvSpPr>
        <p:spPr>
          <a:xfrm>
            <a:off x="6754231" y="3677573"/>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TextBox 29">
            <a:extLst>
              <a:ext uri="{FF2B5EF4-FFF2-40B4-BE49-F238E27FC236}">
                <a16:creationId xmlns:a16="http://schemas.microsoft.com/office/drawing/2014/main" id="{A45AC8B4-8CD1-D782-7036-43FE355FA783}"/>
              </a:ext>
            </a:extLst>
          </p:cNvPr>
          <p:cNvSpPr txBox="1"/>
          <p:nvPr/>
        </p:nvSpPr>
        <p:spPr>
          <a:xfrm>
            <a:off x="6788556" y="3726019"/>
            <a:ext cx="655801" cy="523220"/>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09</a:t>
            </a:r>
            <a:endParaRPr lang="id-ID" dirty="0"/>
          </a:p>
        </p:txBody>
      </p:sp>
      <p:sp>
        <p:nvSpPr>
          <p:cNvPr id="70" name="Rectangle 69">
            <a:extLst>
              <a:ext uri="{FF2B5EF4-FFF2-40B4-BE49-F238E27FC236}">
                <a16:creationId xmlns:a16="http://schemas.microsoft.com/office/drawing/2014/main" id="{0E254CDB-A99E-0F8F-7C60-38126B60D531}"/>
              </a:ext>
            </a:extLst>
          </p:cNvPr>
          <p:cNvSpPr/>
          <p:nvPr/>
        </p:nvSpPr>
        <p:spPr>
          <a:xfrm>
            <a:off x="6763756" y="5024821"/>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2" name="TextBox 71">
            <a:extLst>
              <a:ext uri="{FF2B5EF4-FFF2-40B4-BE49-F238E27FC236}">
                <a16:creationId xmlns:a16="http://schemas.microsoft.com/office/drawing/2014/main" id="{3C02C059-A8B5-27D1-9FBA-873AF5AE393C}"/>
              </a:ext>
            </a:extLst>
          </p:cNvPr>
          <p:cNvSpPr txBox="1"/>
          <p:nvPr/>
        </p:nvSpPr>
        <p:spPr>
          <a:xfrm>
            <a:off x="6750349" y="5073267"/>
            <a:ext cx="731520" cy="523220"/>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10</a:t>
            </a:r>
            <a:endParaRPr lang="id-ID" dirty="0"/>
          </a:p>
        </p:txBody>
      </p:sp>
      <p:sp>
        <p:nvSpPr>
          <p:cNvPr id="77" name="Rectangle 76">
            <a:extLst>
              <a:ext uri="{FF2B5EF4-FFF2-40B4-BE49-F238E27FC236}">
                <a16:creationId xmlns:a16="http://schemas.microsoft.com/office/drawing/2014/main" id="{3A99D6F6-F226-AAC1-0C71-1564105C3409}"/>
              </a:ext>
            </a:extLst>
          </p:cNvPr>
          <p:cNvSpPr/>
          <p:nvPr/>
        </p:nvSpPr>
        <p:spPr>
          <a:xfrm>
            <a:off x="5790677" y="5120493"/>
            <a:ext cx="1073544"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78" name="Rectangle 77">
            <a:extLst>
              <a:ext uri="{FF2B5EF4-FFF2-40B4-BE49-F238E27FC236}">
                <a16:creationId xmlns:a16="http://schemas.microsoft.com/office/drawing/2014/main" id="{2D923094-2D46-16A8-0826-97A4E6DEF362}"/>
              </a:ext>
            </a:extLst>
          </p:cNvPr>
          <p:cNvSpPr/>
          <p:nvPr/>
        </p:nvSpPr>
        <p:spPr>
          <a:xfrm>
            <a:off x="5655909" y="3823346"/>
            <a:ext cx="1208311"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80" name="Rectangle 79">
            <a:extLst>
              <a:ext uri="{FF2B5EF4-FFF2-40B4-BE49-F238E27FC236}">
                <a16:creationId xmlns:a16="http://schemas.microsoft.com/office/drawing/2014/main" id="{9E0E6684-32B2-3D96-9CEF-C45354E6F496}"/>
              </a:ext>
            </a:extLst>
          </p:cNvPr>
          <p:cNvSpPr/>
          <p:nvPr/>
        </p:nvSpPr>
        <p:spPr>
          <a:xfrm>
            <a:off x="5692908" y="2311423"/>
            <a:ext cx="1208311"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25" name="Rectangle 24">
            <a:extLst>
              <a:ext uri="{FF2B5EF4-FFF2-40B4-BE49-F238E27FC236}">
                <a16:creationId xmlns:a16="http://schemas.microsoft.com/office/drawing/2014/main" id="{15D67143-936A-0318-61C6-27C865B86610}"/>
              </a:ext>
            </a:extLst>
          </p:cNvPr>
          <p:cNvSpPr/>
          <p:nvPr/>
        </p:nvSpPr>
        <p:spPr>
          <a:xfrm rot="5400000">
            <a:off x="3464710" y="2893767"/>
            <a:ext cx="4682593"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cxnSp>
        <p:nvCxnSpPr>
          <p:cNvPr id="82" name="Straight Connector 81">
            <a:extLst>
              <a:ext uri="{FF2B5EF4-FFF2-40B4-BE49-F238E27FC236}">
                <a16:creationId xmlns:a16="http://schemas.microsoft.com/office/drawing/2014/main" id="{4AFBABD5-E83F-9A6F-17C9-770EEB2D7890}"/>
              </a:ext>
            </a:extLst>
          </p:cNvPr>
          <p:cNvCxnSpPr/>
          <p:nvPr/>
        </p:nvCxnSpPr>
        <p:spPr>
          <a:xfrm>
            <a:off x="7392797" y="904875"/>
            <a:ext cx="36576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CBC86A6F-66B9-6051-65A9-A80996B73F66}"/>
              </a:ext>
            </a:extLst>
          </p:cNvPr>
          <p:cNvSpPr/>
          <p:nvPr/>
        </p:nvSpPr>
        <p:spPr>
          <a:xfrm>
            <a:off x="6782271" y="605100"/>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TextBox 19">
            <a:extLst>
              <a:ext uri="{FF2B5EF4-FFF2-40B4-BE49-F238E27FC236}">
                <a16:creationId xmlns:a16="http://schemas.microsoft.com/office/drawing/2014/main" id="{0E35C62B-3A9C-5E2B-9DE8-D472AD7B38E4}"/>
              </a:ext>
            </a:extLst>
          </p:cNvPr>
          <p:cNvSpPr txBox="1"/>
          <p:nvPr/>
        </p:nvSpPr>
        <p:spPr>
          <a:xfrm>
            <a:off x="6816596" y="653546"/>
            <a:ext cx="655801" cy="523220"/>
          </a:xfrm>
          <a:prstGeom prst="rect">
            <a:avLst/>
          </a:prstGeom>
          <a:noFill/>
        </p:spPr>
        <p:txBody>
          <a:bodyPr wrap="square" rtlCol="0">
            <a:spAutoFit/>
          </a:bodyPr>
          <a:lstStyle/>
          <a:p>
            <a:pPr algn="ctr"/>
            <a:r>
              <a:rPr lang="en-US" sz="2800" b="1" dirty="0">
                <a:latin typeface="Montserrat" panose="00000300000000000000" pitchFamily="2" charset="0"/>
              </a:rPr>
              <a:t>07</a:t>
            </a:r>
            <a:endParaRPr lang="id-ID" sz="2800" dirty="0">
              <a:latin typeface="Montserrat" panose="00000300000000000000" pitchFamily="2" charset="0"/>
            </a:endParaRPr>
          </a:p>
        </p:txBody>
      </p:sp>
      <p:sp>
        <p:nvSpPr>
          <p:cNvPr id="3" name="TextBox 2">
            <a:extLst>
              <a:ext uri="{FF2B5EF4-FFF2-40B4-BE49-F238E27FC236}">
                <a16:creationId xmlns:a16="http://schemas.microsoft.com/office/drawing/2014/main" id="{2CCF4D62-CA17-9BEC-8724-B62D0EA7A444}"/>
              </a:ext>
            </a:extLst>
          </p:cNvPr>
          <p:cNvSpPr txBox="1"/>
          <p:nvPr/>
        </p:nvSpPr>
        <p:spPr>
          <a:xfrm>
            <a:off x="7248525" y="66675"/>
            <a:ext cx="4943475" cy="369332"/>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500" b="1">
                <a:effectLst>
                  <a:outerShdw blurRad="38100" dist="38100" dir="2700000" algn="tl">
                    <a:srgbClr val="000000">
                      <a:alpha val="43137"/>
                    </a:srgbClr>
                  </a:outerShdw>
                </a:effectLst>
                <a:latin typeface="Montserrat" panose="00000500000000000000" pitchFamily="2" charset="0"/>
              </a:defRPr>
            </a:lvl1pPr>
          </a:lstStyle>
          <a:p>
            <a:pPr algn="ctr"/>
            <a:r>
              <a:rPr lang="en-US" sz="1800" dirty="0"/>
              <a:t>TRADE SHOWS AND CONFERENCES</a:t>
            </a:r>
          </a:p>
        </p:txBody>
      </p:sp>
      <p:pic>
        <p:nvPicPr>
          <p:cNvPr id="7" name="Picture 6">
            <a:extLst>
              <a:ext uri="{FF2B5EF4-FFF2-40B4-BE49-F238E27FC236}">
                <a16:creationId xmlns:a16="http://schemas.microsoft.com/office/drawing/2014/main" id="{8C56AEF3-DEEA-45E0-A7D7-7EF3F1255F28}"/>
              </a:ext>
            </a:extLst>
          </p:cNvPr>
          <p:cNvPicPr>
            <a:picLocks noChangeAspect="1"/>
          </p:cNvPicPr>
          <p:nvPr/>
        </p:nvPicPr>
        <p:blipFill>
          <a:blip r:embed="rId12"/>
          <a:stretch>
            <a:fillRect/>
          </a:stretch>
        </p:blipFill>
        <p:spPr>
          <a:xfrm>
            <a:off x="589040" y="2785614"/>
            <a:ext cx="2403568" cy="1181182"/>
          </a:xfrm>
          <a:prstGeom prst="rect">
            <a:avLst/>
          </a:prstGeom>
        </p:spPr>
      </p:pic>
      <p:sp>
        <p:nvSpPr>
          <p:cNvPr id="65" name="TextBox 64">
            <a:extLst>
              <a:ext uri="{FF2B5EF4-FFF2-40B4-BE49-F238E27FC236}">
                <a16:creationId xmlns:a16="http://schemas.microsoft.com/office/drawing/2014/main" id="{4DD70990-954E-8C27-4E36-8B8D98B37EDC}"/>
              </a:ext>
            </a:extLst>
          </p:cNvPr>
          <p:cNvSpPr txBox="1"/>
          <p:nvPr/>
        </p:nvSpPr>
        <p:spPr>
          <a:xfrm>
            <a:off x="7700944" y="640988"/>
            <a:ext cx="4372596" cy="5970865"/>
          </a:xfrm>
          <a:prstGeom prst="rect">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spcAft>
                <a:spcPts val="600"/>
              </a:spcAft>
            </a:pPr>
            <a:r>
              <a:rPr lang="en-US" sz="1400" b="1" dirty="0">
                <a:latin typeface="Aptos" panose="020B0004020202020204" pitchFamily="34" charset="0"/>
              </a:rPr>
              <a:t>AHCA/NCAL Convention &amp; Expo (Nursing Homes Long-Term Care Facilities)</a:t>
            </a:r>
            <a:br>
              <a:rPr lang="en-US" sz="1400" b="1" dirty="0">
                <a:latin typeface="Aptos" panose="020B0004020202020204" pitchFamily="34" charset="0"/>
              </a:rPr>
            </a:br>
            <a:r>
              <a:rPr lang="en-US" sz="1100" b="1" dirty="0">
                <a:latin typeface="Aptos" panose="020B0004020202020204" pitchFamily="34" charset="0"/>
              </a:rPr>
              <a:t>website: </a:t>
            </a:r>
            <a:r>
              <a:rPr lang="en-US" sz="1100" dirty="0">
                <a:latin typeface="Aptos" panose="020B0004020202020204" pitchFamily="34" charset="0"/>
                <a:hlinkClick r:id="rId13"/>
              </a:rPr>
              <a:t>ahcancal.org</a:t>
            </a:r>
            <a:br>
              <a:rPr lang="en-US" sz="1100" dirty="0">
                <a:latin typeface="Aptos" panose="020B0004020202020204" pitchFamily="34" charset="0"/>
              </a:rPr>
            </a:br>
            <a:r>
              <a:rPr lang="en-US" sz="1100" b="1" dirty="0">
                <a:latin typeface="Aptos" panose="020B0004020202020204" pitchFamily="34" charset="0"/>
              </a:rPr>
              <a:t>Dates</a:t>
            </a:r>
            <a:r>
              <a:rPr lang="en-US" sz="1100" dirty="0">
                <a:latin typeface="Aptos" panose="020B0004020202020204" pitchFamily="34" charset="0"/>
              </a:rPr>
              <a:t>: October 19–22, 2025​</a:t>
            </a:r>
            <a:br>
              <a:rPr lang="en-US" sz="1100" b="1" dirty="0">
                <a:latin typeface="Aptos" panose="020B0004020202020204" pitchFamily="34" charset="0"/>
              </a:rPr>
            </a:br>
            <a:r>
              <a:rPr lang="en-US" sz="1100" b="1" dirty="0">
                <a:latin typeface="Aptos" panose="020B0004020202020204" pitchFamily="34" charset="0"/>
              </a:rPr>
              <a:t>Location: </a:t>
            </a:r>
            <a:r>
              <a:rPr lang="en-US" sz="1100" dirty="0">
                <a:latin typeface="Aptos" panose="020B0004020202020204" pitchFamily="34" charset="0"/>
              </a:rPr>
              <a:t>Mandalay Bay Resort, Las Vegas, Nevada​</a:t>
            </a:r>
            <a:br>
              <a:rPr lang="en-US" sz="1100" dirty="0">
                <a:latin typeface="Aptos" panose="020B0004020202020204" pitchFamily="34" charset="0"/>
              </a:rPr>
            </a:br>
            <a:r>
              <a:rPr lang="en-US" sz="1100" b="1" dirty="0">
                <a:latin typeface="Aptos" panose="020B0004020202020204" pitchFamily="34" charset="0"/>
              </a:rPr>
              <a:t>about: </a:t>
            </a:r>
            <a:r>
              <a:rPr lang="en-US" sz="1100" dirty="0">
                <a:latin typeface="Aptos" panose="020B0004020202020204" pitchFamily="34" charset="0"/>
              </a:rPr>
              <a:t>This convention brings together professionals from nursing centers and assisted living communities, offering </a:t>
            </a:r>
            <a:r>
              <a:rPr lang="en-US" sz="1100" dirty="0" err="1">
                <a:latin typeface="Aptos" panose="020B0004020202020204" pitchFamily="34" charset="0"/>
              </a:rPr>
              <a:t>AirROS</a:t>
            </a:r>
            <a:r>
              <a:rPr lang="en-US" sz="1100" dirty="0">
                <a:latin typeface="Aptos" panose="020B0004020202020204" pitchFamily="34" charset="0"/>
              </a:rPr>
              <a:t> the opportunity to demonstrate its air purification systems that enhance resident health and comply with stringent health standards.​ </a:t>
            </a:r>
          </a:p>
          <a:p>
            <a:pPr>
              <a:spcAft>
                <a:spcPts val="600"/>
              </a:spcAft>
            </a:pPr>
            <a:r>
              <a:rPr lang="en-US" sz="1400" b="1" dirty="0">
                <a:latin typeface="Aptos" panose="020B0004020202020204" pitchFamily="34" charset="0"/>
              </a:rPr>
              <a:t>Virginia Health Care Association (VHCA-VCAL) Trade Show</a:t>
            </a:r>
            <a:br>
              <a:rPr lang="en-US" sz="1100" b="1" dirty="0">
                <a:latin typeface="Aptos" panose="020B0004020202020204" pitchFamily="34" charset="0"/>
              </a:rPr>
            </a:br>
            <a:r>
              <a:rPr lang="en-US" sz="1100" b="1" dirty="0">
                <a:latin typeface="Aptos" panose="020B0004020202020204" pitchFamily="34" charset="0"/>
              </a:rPr>
              <a:t>website: </a:t>
            </a:r>
            <a:r>
              <a:rPr lang="en-US" sz="1100" dirty="0">
                <a:latin typeface="Aptos" panose="020B0004020202020204" pitchFamily="34" charset="0"/>
                <a:hlinkClick r:id="rId14"/>
              </a:rPr>
              <a:t>vhca.org</a:t>
            </a:r>
            <a:br>
              <a:rPr lang="en-US" sz="1100" dirty="0">
                <a:latin typeface="Aptos" panose="020B0004020202020204" pitchFamily="34" charset="0"/>
              </a:rPr>
            </a:br>
            <a:r>
              <a:rPr lang="en-US" sz="1100" b="1" dirty="0">
                <a:latin typeface="Aptos" panose="020B0004020202020204" pitchFamily="34" charset="0"/>
              </a:rPr>
              <a:t>dates: </a:t>
            </a:r>
            <a:r>
              <a:rPr lang="en-US" sz="1100" dirty="0">
                <a:latin typeface="Aptos" panose="020B0004020202020204" pitchFamily="34" charset="0"/>
              </a:rPr>
              <a:t>September 15–18, 2025​</a:t>
            </a:r>
            <a:br>
              <a:rPr lang="en-US" sz="1100" dirty="0">
                <a:latin typeface="Aptos" panose="020B0004020202020204" pitchFamily="34" charset="0"/>
              </a:rPr>
            </a:br>
            <a:r>
              <a:rPr lang="en-US" sz="1100" b="1" dirty="0">
                <a:latin typeface="Aptos" panose="020B0004020202020204" pitchFamily="34" charset="0"/>
              </a:rPr>
              <a:t>location: </a:t>
            </a:r>
            <a:r>
              <a:rPr lang="en-US" sz="1100" dirty="0">
                <a:latin typeface="Aptos" panose="020B0004020202020204" pitchFamily="34" charset="0"/>
              </a:rPr>
              <a:t>The Hotel Roanoke &amp; Conference Center, Roanoke, Virginia</a:t>
            </a:r>
            <a:br>
              <a:rPr lang="en-US" sz="1100" dirty="0">
                <a:latin typeface="Aptos" panose="020B0004020202020204" pitchFamily="34" charset="0"/>
              </a:rPr>
            </a:br>
            <a:r>
              <a:rPr lang="en-US" sz="1100" b="1" dirty="0">
                <a:latin typeface="Aptos" panose="020B0004020202020204" pitchFamily="34" charset="0"/>
              </a:rPr>
              <a:t>about: </a:t>
            </a:r>
            <a:r>
              <a:rPr lang="en-US" sz="1100" dirty="0">
                <a:latin typeface="Aptos" panose="020B0004020202020204" pitchFamily="34" charset="0"/>
              </a:rPr>
              <a:t>A prime venue to connect with decision-makers and purchasing officers in Virginia's nursing centers, showcasing </a:t>
            </a:r>
            <a:r>
              <a:rPr lang="en-US" sz="1100" dirty="0" err="1">
                <a:latin typeface="Aptos" panose="020B0004020202020204" pitchFamily="34" charset="0"/>
              </a:rPr>
              <a:t>AirROS's</a:t>
            </a:r>
            <a:r>
              <a:rPr lang="en-US" sz="1100" dirty="0">
                <a:latin typeface="Aptos" panose="020B0004020202020204" pitchFamily="34" charset="0"/>
              </a:rPr>
              <a:t> solutions for improving air quality and infection control.​</a:t>
            </a:r>
          </a:p>
          <a:p>
            <a:pPr>
              <a:spcAft>
                <a:spcPts val="600"/>
              </a:spcAft>
            </a:pPr>
            <a:r>
              <a:rPr lang="en-US" sz="1400" b="1" dirty="0">
                <a:latin typeface="Aptos" panose="020B0004020202020204" pitchFamily="34" charset="0"/>
              </a:rPr>
              <a:t>Health Care Facilities Innovation Conference</a:t>
            </a:r>
            <a:br>
              <a:rPr lang="en-US" sz="1100" b="1" dirty="0">
                <a:latin typeface="Montserrat" panose="00000500000000000000" pitchFamily="2" charset="0"/>
              </a:rPr>
            </a:br>
            <a:r>
              <a:rPr lang="en-US" sz="1100" b="1" dirty="0">
                <a:latin typeface="Aptos" panose="020B0004020202020204" pitchFamily="34" charset="0"/>
              </a:rPr>
              <a:t>website: </a:t>
            </a:r>
            <a:r>
              <a:rPr lang="en-US" sz="1100" dirty="0">
                <a:latin typeface="Aptos" panose="020B0004020202020204" pitchFamily="34" charset="0"/>
              </a:rPr>
              <a:t>​ </a:t>
            </a:r>
            <a:r>
              <a:rPr lang="en-US" sz="1100" dirty="0">
                <a:latin typeface="Aptos" panose="020B0004020202020204" pitchFamily="34" charset="0"/>
                <a:hlinkClick r:id="rId15"/>
              </a:rPr>
              <a:t>ashe.org</a:t>
            </a:r>
            <a:br>
              <a:rPr lang="en-US" sz="1100" dirty="0">
                <a:latin typeface="Aptos" panose="020B0004020202020204" pitchFamily="34" charset="0"/>
              </a:rPr>
            </a:br>
            <a:r>
              <a:rPr lang="en-US" sz="1100" b="1" dirty="0">
                <a:latin typeface="Aptos" panose="020B0004020202020204" pitchFamily="34" charset="0"/>
              </a:rPr>
              <a:t>dates: </a:t>
            </a:r>
            <a:r>
              <a:rPr lang="en-US" sz="1100" dirty="0">
                <a:latin typeface="Aptos" panose="020B0004020202020204" pitchFamily="34" charset="0"/>
              </a:rPr>
              <a:t>July 27–30, 2025</a:t>
            </a:r>
            <a:br>
              <a:rPr lang="en-US" sz="1100" b="1" dirty="0">
                <a:latin typeface="Aptos" panose="020B0004020202020204" pitchFamily="34" charset="0"/>
              </a:rPr>
            </a:br>
            <a:r>
              <a:rPr lang="en-US" sz="1100" b="1" dirty="0">
                <a:latin typeface="Aptos" panose="020B0004020202020204" pitchFamily="34" charset="0"/>
              </a:rPr>
              <a:t>location: </a:t>
            </a:r>
            <a:r>
              <a:rPr lang="en-US" sz="1100" dirty="0">
                <a:latin typeface="Aptos" panose="020B0004020202020204" pitchFamily="34" charset="0"/>
              </a:rPr>
              <a:t>Greater Columbus Convention Center, Columbus, Ohio</a:t>
            </a:r>
            <a:br>
              <a:rPr lang="en-US" sz="1100" b="1" dirty="0">
                <a:latin typeface="Aptos" panose="020B0004020202020204" pitchFamily="34" charset="0"/>
              </a:rPr>
            </a:br>
            <a:r>
              <a:rPr lang="en-US" sz="1100" b="1" dirty="0">
                <a:latin typeface="Aptos" panose="020B0004020202020204" pitchFamily="34" charset="0"/>
              </a:rPr>
              <a:t>about: </a:t>
            </a:r>
            <a:r>
              <a:rPr lang="en-US" sz="1100" dirty="0">
                <a:latin typeface="Aptos" panose="020B0004020202020204" pitchFamily="34" charset="0"/>
              </a:rPr>
              <a:t>This conference provides a platform to engage with healthcare facility professionals, presenting </a:t>
            </a:r>
            <a:r>
              <a:rPr lang="en-US" sz="1100" dirty="0" err="1">
                <a:latin typeface="Aptos" panose="020B0004020202020204" pitchFamily="34" charset="0"/>
              </a:rPr>
              <a:t>AirROS's</a:t>
            </a:r>
            <a:r>
              <a:rPr lang="en-US" sz="1100" dirty="0">
                <a:latin typeface="Aptos" panose="020B0004020202020204" pitchFamily="34" charset="0"/>
              </a:rPr>
              <a:t> innovative air purification technologies that contribute to safer patient environments.</a:t>
            </a:r>
          </a:p>
          <a:p>
            <a:pPr>
              <a:spcAft>
                <a:spcPts val="600"/>
              </a:spcAft>
            </a:pPr>
            <a:r>
              <a:rPr lang="en-US" sz="1400" b="1" dirty="0">
                <a:latin typeface="Aptos" panose="020B0004020202020204" pitchFamily="34" charset="0"/>
              </a:rPr>
              <a:t>The HFA Show 2025 - Fitness Facilities</a:t>
            </a:r>
            <a:br>
              <a:rPr lang="en-US" sz="1200" b="1" dirty="0">
                <a:latin typeface="Montserrat" panose="00000500000000000000" pitchFamily="2" charset="0"/>
              </a:rPr>
            </a:br>
            <a:r>
              <a:rPr lang="en-US" sz="1100" b="1" dirty="0">
                <a:latin typeface="Aptos" panose="020B0004020202020204" pitchFamily="34" charset="0"/>
              </a:rPr>
              <a:t>website: </a:t>
            </a:r>
            <a:r>
              <a:rPr lang="en-US" sz="1100" dirty="0">
                <a:latin typeface="Aptos" panose="020B0004020202020204" pitchFamily="34" charset="0"/>
                <a:hlinkClick r:id="rId16"/>
              </a:rPr>
              <a:t>healthandfitness.org</a:t>
            </a:r>
            <a:br>
              <a:rPr lang="en-US" sz="1100" dirty="0">
                <a:latin typeface="Aptos" panose="020B0004020202020204" pitchFamily="34" charset="0"/>
              </a:rPr>
            </a:br>
            <a:r>
              <a:rPr lang="en-US" sz="1100" b="1" dirty="0">
                <a:latin typeface="Aptos" panose="020B0004020202020204" pitchFamily="34" charset="0"/>
              </a:rPr>
              <a:t>dates: </a:t>
            </a:r>
            <a:r>
              <a:rPr lang="en-US" sz="1100" dirty="0">
                <a:latin typeface="Aptos" panose="020B0004020202020204" pitchFamily="34" charset="0"/>
              </a:rPr>
              <a:t>2025 dates TBD</a:t>
            </a:r>
            <a:br>
              <a:rPr lang="en-US" sz="1100" dirty="0">
                <a:latin typeface="Aptos" panose="020B0004020202020204" pitchFamily="34" charset="0"/>
              </a:rPr>
            </a:br>
            <a:r>
              <a:rPr lang="en-US" sz="1100" b="1" dirty="0">
                <a:latin typeface="Aptos" panose="020B0004020202020204" pitchFamily="34" charset="0"/>
              </a:rPr>
              <a:t>location: </a:t>
            </a:r>
            <a:r>
              <a:rPr lang="en-US" sz="1100" dirty="0">
                <a:latin typeface="Aptos" panose="020B0004020202020204" pitchFamily="34" charset="0"/>
              </a:rPr>
              <a:t>TBD</a:t>
            </a:r>
            <a:br>
              <a:rPr lang="en-US" sz="1100" dirty="0">
                <a:latin typeface="Aptos" panose="020B0004020202020204" pitchFamily="34" charset="0"/>
              </a:rPr>
            </a:br>
            <a:r>
              <a:rPr lang="en-US" sz="1100" b="1" dirty="0">
                <a:latin typeface="Aptos" panose="020B0004020202020204" pitchFamily="34" charset="0"/>
              </a:rPr>
              <a:t>about: </a:t>
            </a:r>
            <a:r>
              <a:rPr lang="en-US" sz="1100" dirty="0">
                <a:latin typeface="Aptos" panose="020B0004020202020204" pitchFamily="34" charset="0"/>
              </a:rPr>
              <a:t>As a premier event for health and fitness brands, this show allows </a:t>
            </a:r>
            <a:r>
              <a:rPr lang="en-US" sz="1100" dirty="0" err="1">
                <a:latin typeface="Aptos" panose="020B0004020202020204" pitchFamily="34" charset="0"/>
              </a:rPr>
              <a:t>AirROS</a:t>
            </a:r>
            <a:r>
              <a:rPr lang="en-US" sz="1100" dirty="0">
                <a:latin typeface="Aptos" panose="020B0004020202020204" pitchFamily="34" charset="0"/>
              </a:rPr>
              <a:t> to connect with fitness facility operators seeking advanced air purification to ensure clean and safe workout environments. </a:t>
            </a:r>
          </a:p>
        </p:txBody>
      </p:sp>
    </p:spTree>
    <p:extLst>
      <p:ext uri="{BB962C8B-B14F-4D97-AF65-F5344CB8AC3E}">
        <p14:creationId xmlns:p14="http://schemas.microsoft.com/office/powerpoint/2010/main" val="101817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0-#ppt_w/2"/>
                                          </p:val>
                                        </p:tav>
                                        <p:tav tm="100000">
                                          <p:val>
                                            <p:strVal val="#ppt_x"/>
                                          </p:val>
                                        </p:tav>
                                      </p:tavLst>
                                    </p:anim>
                                    <p:anim calcmode="lin" valueType="num">
                                      <p:cBhvr additive="base">
                                        <p:cTn id="27" dur="500" fill="hold"/>
                                        <p:tgtEl>
                                          <p:spTgt spid="14"/>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animEffect transition="in" filter="fade">
                                      <p:cBhvr>
                                        <p:cTn id="42" dur="500"/>
                                        <p:tgtEl>
                                          <p:spTgt spid="27"/>
                                        </p:tgtEl>
                                      </p:cBhvr>
                                    </p:animEffect>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wipe(left)">
                                      <p:cBhvr>
                                        <p:cTn id="56" dur="500"/>
                                        <p:tgtEl>
                                          <p:spTgt spid="70"/>
                                        </p:tgtEl>
                                      </p:cBhvr>
                                    </p:animEffect>
                                  </p:childTnLst>
                                </p:cTn>
                              </p:par>
                            </p:childTnLst>
                          </p:cTn>
                        </p:par>
                        <p:par>
                          <p:cTn id="57" fill="hold">
                            <p:stCondLst>
                              <p:cond delay="5500"/>
                            </p:stCondLst>
                            <p:childTnLst>
                              <p:par>
                                <p:cTn id="58" presetID="53" presetClass="entr" presetSubtype="16" fill="hold" grpId="0" nodeType="afterEffect">
                                  <p:stCondLst>
                                    <p:cond delay="0"/>
                                  </p:stCondLst>
                                  <p:childTnLst>
                                    <p:set>
                                      <p:cBhvr>
                                        <p:cTn id="59" dur="1" fill="hold">
                                          <p:stCondLst>
                                            <p:cond delay="0"/>
                                          </p:stCondLst>
                                        </p:cTn>
                                        <p:tgtEl>
                                          <p:spTgt spid="72"/>
                                        </p:tgtEl>
                                        <p:attrNameLst>
                                          <p:attrName>style.visibility</p:attrName>
                                        </p:attrNameLst>
                                      </p:cBhvr>
                                      <p:to>
                                        <p:strVal val="visible"/>
                                      </p:to>
                                    </p:set>
                                    <p:anim calcmode="lin" valueType="num">
                                      <p:cBhvr>
                                        <p:cTn id="60" dur="500" fill="hold"/>
                                        <p:tgtEl>
                                          <p:spTgt spid="72"/>
                                        </p:tgtEl>
                                        <p:attrNameLst>
                                          <p:attrName>ppt_w</p:attrName>
                                        </p:attrNameLst>
                                      </p:cBhvr>
                                      <p:tavLst>
                                        <p:tav tm="0">
                                          <p:val>
                                            <p:fltVal val="0"/>
                                          </p:val>
                                        </p:tav>
                                        <p:tav tm="100000">
                                          <p:val>
                                            <p:strVal val="#ppt_w"/>
                                          </p:val>
                                        </p:tav>
                                      </p:tavLst>
                                    </p:anim>
                                    <p:anim calcmode="lin" valueType="num">
                                      <p:cBhvr>
                                        <p:cTn id="61" dur="500" fill="hold"/>
                                        <p:tgtEl>
                                          <p:spTgt spid="72"/>
                                        </p:tgtEl>
                                        <p:attrNameLst>
                                          <p:attrName>ppt_h</p:attrName>
                                        </p:attrNameLst>
                                      </p:cBhvr>
                                      <p:tavLst>
                                        <p:tav tm="0">
                                          <p:val>
                                            <p:fltVal val="0"/>
                                          </p:val>
                                        </p:tav>
                                        <p:tav tm="100000">
                                          <p:val>
                                            <p:strVal val="#ppt_h"/>
                                          </p:val>
                                        </p:tav>
                                      </p:tavLst>
                                    </p:anim>
                                    <p:animEffect transition="in" filter="fade">
                                      <p:cBhvr>
                                        <p:cTn id="6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14" grpId="0"/>
      <p:bldP spid="4" grpId="0"/>
      <p:bldP spid="26" grpId="0" animBg="1"/>
      <p:bldP spid="27" grpId="0"/>
      <p:bldP spid="29" grpId="0" animBg="1"/>
      <p:bldP spid="30" grpId="0"/>
      <p:bldP spid="70" grpId="0" animBg="1"/>
      <p:bldP spid="72" grpId="0"/>
      <p:bldP spid="17" grpId="0" animBg="1"/>
      <p:bldP spid="20"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a:extLst>
            <a:ext uri="{FF2B5EF4-FFF2-40B4-BE49-F238E27FC236}">
              <a16:creationId xmlns:a16="http://schemas.microsoft.com/office/drawing/2014/main" id="{8AD84CB0-3E39-A690-051C-1077BEADBA34}"/>
            </a:ext>
          </a:extLst>
        </p:cNvPr>
        <p:cNvGrpSpPr/>
        <p:nvPr/>
      </p:nvGrpSpPr>
      <p:grpSpPr>
        <a:xfrm>
          <a:off x="0" y="0"/>
          <a:ext cx="0" cy="0"/>
          <a:chOff x="0" y="0"/>
          <a:chExt cx="0" cy="0"/>
        </a:xfrm>
      </p:grpSpPr>
      <p:cxnSp>
        <p:nvCxnSpPr>
          <p:cNvPr id="85" name="Straight Connector 84">
            <a:extLst>
              <a:ext uri="{FF2B5EF4-FFF2-40B4-BE49-F238E27FC236}">
                <a16:creationId xmlns:a16="http://schemas.microsoft.com/office/drawing/2014/main" id="{A513CA09-2AB0-45B3-62C7-D9DA08637B23}"/>
              </a:ext>
            </a:extLst>
          </p:cNvPr>
          <p:cNvCxnSpPr/>
          <p:nvPr/>
        </p:nvCxnSpPr>
        <p:spPr>
          <a:xfrm>
            <a:off x="7535672" y="5476875"/>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E23F279-10E5-9015-2979-9F6847EE288A}"/>
              </a:ext>
            </a:extLst>
          </p:cNvPr>
          <p:cNvCxnSpPr/>
          <p:nvPr/>
        </p:nvCxnSpPr>
        <p:spPr>
          <a:xfrm>
            <a:off x="7535672" y="4086225"/>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03A776D4-BEC6-0518-A471-5108C88A9E1C}"/>
              </a:ext>
            </a:extLst>
          </p:cNvPr>
          <p:cNvCxnSpPr/>
          <p:nvPr/>
        </p:nvCxnSpPr>
        <p:spPr>
          <a:xfrm>
            <a:off x="7526147" y="2571750"/>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5D803AD-D09E-CF1B-591A-80C7031B01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3602" y="-2337"/>
            <a:ext cx="3762373" cy="2714556"/>
          </a:xfrm>
          <a:prstGeom prst="rect">
            <a:avLst/>
          </a:prstGeom>
          <a:solidFill>
            <a:schemeClr val="tx1"/>
          </a:solidFill>
        </p:spPr>
      </p:pic>
      <p:pic>
        <p:nvPicPr>
          <p:cNvPr id="10" name="Picture 9">
            <a:extLst>
              <a:ext uri="{FF2B5EF4-FFF2-40B4-BE49-F238E27FC236}">
                <a16:creationId xmlns:a16="http://schemas.microsoft.com/office/drawing/2014/main" id="{D4DA10C4-72DB-C8C8-EFA5-CAD0453AB5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2397" y="3541316"/>
            <a:ext cx="4580403" cy="3316684"/>
          </a:xfrm>
          <a:prstGeom prst="rect">
            <a:avLst/>
          </a:prstGeom>
        </p:spPr>
      </p:pic>
      <p:sp>
        <p:nvSpPr>
          <p:cNvPr id="6" name="Rectangle 5">
            <a:extLst>
              <a:ext uri="{FF2B5EF4-FFF2-40B4-BE49-F238E27FC236}">
                <a16:creationId xmlns:a16="http://schemas.microsoft.com/office/drawing/2014/main" id="{2F98C689-CD1C-4140-0861-19C73CA07F32}"/>
              </a:ext>
            </a:extLst>
          </p:cNvPr>
          <p:cNvSpPr/>
          <p:nvPr/>
        </p:nvSpPr>
        <p:spPr>
          <a:xfrm>
            <a:off x="0" y="-13681"/>
            <a:ext cx="3762373" cy="6871681"/>
          </a:xfrm>
          <a:prstGeom prst="rect">
            <a:avLst/>
          </a:prstGeom>
          <a:solidFill>
            <a:schemeClr val="accent5">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a:extLst>
              <a:ext uri="{FF2B5EF4-FFF2-40B4-BE49-F238E27FC236}">
                <a16:creationId xmlns:a16="http://schemas.microsoft.com/office/drawing/2014/main" id="{618FE59E-58E7-61CB-A288-9F20A0BE2C60}"/>
              </a:ext>
            </a:extLst>
          </p:cNvPr>
          <p:cNvSpPr txBox="1"/>
          <p:nvPr/>
        </p:nvSpPr>
        <p:spPr>
          <a:xfrm>
            <a:off x="118460" y="256503"/>
            <a:ext cx="3029701" cy="1384995"/>
          </a:xfrm>
          <a:prstGeom prst="rect">
            <a:avLst/>
          </a:prstGeom>
          <a:noFill/>
        </p:spPr>
        <p:txBody>
          <a:bodyPr wrap="square" rtlCol="0">
            <a:spAutoFit/>
          </a:bodyPr>
          <a:lstStyle/>
          <a:p>
            <a:r>
              <a:rPr lang="en-US" sz="4200" b="1" dirty="0">
                <a:latin typeface="Montserrat" panose="00000300000000000000" pitchFamily="2" charset="0"/>
              </a:rPr>
              <a:t>SALES </a:t>
            </a:r>
          </a:p>
          <a:p>
            <a:r>
              <a:rPr lang="en-US" sz="4200" dirty="0">
                <a:latin typeface="Montserrat" panose="00000300000000000000" pitchFamily="2" charset="0"/>
              </a:rPr>
              <a:t>STRATEGY</a:t>
            </a:r>
            <a:endParaRPr lang="id-ID" sz="4200" dirty="0">
              <a:latin typeface="Montserrat" panose="00000300000000000000" pitchFamily="2" charset="0"/>
            </a:endParaRPr>
          </a:p>
        </p:txBody>
      </p:sp>
      <p:pic>
        <p:nvPicPr>
          <p:cNvPr id="13" name="Picture 12">
            <a:extLst>
              <a:ext uri="{FF2B5EF4-FFF2-40B4-BE49-F238E27FC236}">
                <a16:creationId xmlns:a16="http://schemas.microsoft.com/office/drawing/2014/main" id="{7562F071-8A4B-E867-BBC8-1A31C76F34D5}"/>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2351712" y="399638"/>
            <a:ext cx="551056" cy="453810"/>
          </a:xfrm>
          <a:prstGeom prst="rect">
            <a:avLst/>
          </a:prstGeom>
        </p:spPr>
      </p:pic>
      <p:sp>
        <p:nvSpPr>
          <p:cNvPr id="14" name="TextBox 13">
            <a:extLst>
              <a:ext uri="{FF2B5EF4-FFF2-40B4-BE49-F238E27FC236}">
                <a16:creationId xmlns:a16="http://schemas.microsoft.com/office/drawing/2014/main" id="{641252A6-BE6A-0A5F-946A-0D62FDB20281}"/>
              </a:ext>
            </a:extLst>
          </p:cNvPr>
          <p:cNvSpPr txBox="1"/>
          <p:nvPr/>
        </p:nvSpPr>
        <p:spPr>
          <a:xfrm>
            <a:off x="12548" y="3890091"/>
            <a:ext cx="3762375" cy="1015663"/>
          </a:xfrm>
          <a:prstGeom prst="rect">
            <a:avLst/>
          </a:prstGeom>
          <a:noFill/>
        </p:spPr>
        <p:txBody>
          <a:bodyPr wrap="square" rtlCol="0">
            <a:spAutoFit/>
          </a:bodyPr>
          <a:lstStyle/>
          <a:p>
            <a:pPr algn="ctr"/>
            <a:r>
              <a:rPr lang="en-US" sz="2000" b="1" dirty="0">
                <a:latin typeface="Montserrat" panose="00000500000000000000" pitchFamily="2" charset="0"/>
              </a:rPr>
              <a:t>AGGRESSIVE MARKETING </a:t>
            </a:r>
            <a:r>
              <a:rPr lang="en-US" sz="4000" b="1" dirty="0">
                <a:latin typeface="Amithen" panose="02000506000000020003" pitchFamily="2" charset="0"/>
              </a:rPr>
              <a:t>Nationwide</a:t>
            </a:r>
            <a:endParaRPr lang="id-ID" sz="4000" dirty="0">
              <a:latin typeface="Amithen" panose="02000506000000020003" pitchFamily="2" charset="0"/>
            </a:endParaRPr>
          </a:p>
        </p:txBody>
      </p:sp>
      <p:pic>
        <p:nvPicPr>
          <p:cNvPr id="28" name="Picture 27">
            <a:extLst>
              <a:ext uri="{FF2B5EF4-FFF2-40B4-BE49-F238E27FC236}">
                <a16:creationId xmlns:a16="http://schemas.microsoft.com/office/drawing/2014/main" id="{86E8E89D-9AA2-C1F6-3AAF-B11D50194074}"/>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0" y="4185904"/>
            <a:ext cx="3757012" cy="2557796"/>
          </a:xfrm>
          <a:prstGeom prst="rect">
            <a:avLst/>
          </a:prstGeom>
        </p:spPr>
      </p:pic>
      <p:sp>
        <p:nvSpPr>
          <p:cNvPr id="31" name="TextBox 30">
            <a:extLst>
              <a:ext uri="{FF2B5EF4-FFF2-40B4-BE49-F238E27FC236}">
                <a16:creationId xmlns:a16="http://schemas.microsoft.com/office/drawing/2014/main" id="{8CF28685-F2BD-8836-4D25-84100C103B32}"/>
              </a:ext>
            </a:extLst>
          </p:cNvPr>
          <p:cNvSpPr txBox="1"/>
          <p:nvPr/>
        </p:nvSpPr>
        <p:spPr>
          <a:xfrm>
            <a:off x="3744033" y="-13681"/>
            <a:ext cx="3463538" cy="2709413"/>
          </a:xfrm>
          <a:prstGeom prst="rect">
            <a:avLst/>
          </a:prstGeom>
          <a:solidFill>
            <a:schemeClr val="tx1">
              <a:alpha val="25000"/>
            </a:schemeClr>
          </a:solidFill>
        </p:spPr>
        <p:txBody>
          <a:bodyPr wrap="square" rtlCol="0">
            <a:spAutoFit/>
          </a:bodyPr>
          <a:lstStyle/>
          <a:p>
            <a:endParaRPr lang="en-US" dirty="0"/>
          </a:p>
        </p:txBody>
      </p:sp>
      <p:sp>
        <p:nvSpPr>
          <p:cNvPr id="64" name="TextBox 63">
            <a:extLst>
              <a:ext uri="{FF2B5EF4-FFF2-40B4-BE49-F238E27FC236}">
                <a16:creationId xmlns:a16="http://schemas.microsoft.com/office/drawing/2014/main" id="{8807AA5C-33CD-C0DB-BE7D-B390BBA3C7A7}"/>
              </a:ext>
            </a:extLst>
          </p:cNvPr>
          <p:cNvSpPr txBox="1"/>
          <p:nvPr/>
        </p:nvSpPr>
        <p:spPr>
          <a:xfrm>
            <a:off x="3744033" y="3534241"/>
            <a:ext cx="3418767" cy="3331269"/>
          </a:xfrm>
          <a:prstGeom prst="rect">
            <a:avLst/>
          </a:prstGeom>
          <a:solidFill>
            <a:schemeClr val="tx1">
              <a:alpha val="25000"/>
            </a:schemeClr>
          </a:solidFill>
        </p:spPr>
        <p:txBody>
          <a:bodyPr wrap="square" rtlCol="0">
            <a:spAutoFit/>
          </a:bodyPr>
          <a:lstStyle/>
          <a:p>
            <a:endParaRPr lang="en-US" dirty="0"/>
          </a:p>
        </p:txBody>
      </p:sp>
      <p:pic>
        <p:nvPicPr>
          <p:cNvPr id="71" name="Picture 70">
            <a:extLst>
              <a:ext uri="{FF2B5EF4-FFF2-40B4-BE49-F238E27FC236}">
                <a16:creationId xmlns:a16="http://schemas.microsoft.com/office/drawing/2014/main" id="{2EC8731C-CC25-15F5-3488-C1761F7FB539}"/>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4000"/>
                    </a14:imgEffect>
                  </a14:imgLayer>
                </a14:imgProps>
              </a:ext>
            </a:extLst>
          </a:blip>
          <a:stretch>
            <a:fillRect/>
          </a:stretch>
        </p:blipFill>
        <p:spPr>
          <a:xfrm>
            <a:off x="3756583" y="2732850"/>
            <a:ext cx="3491942" cy="781652"/>
          </a:xfrm>
          <a:prstGeom prst="rect">
            <a:avLst/>
          </a:prstGeom>
          <a:noFill/>
        </p:spPr>
      </p:pic>
      <p:sp>
        <p:nvSpPr>
          <p:cNvPr id="12" name="TextBox 11">
            <a:extLst>
              <a:ext uri="{FF2B5EF4-FFF2-40B4-BE49-F238E27FC236}">
                <a16:creationId xmlns:a16="http://schemas.microsoft.com/office/drawing/2014/main" id="{DF29189D-61E5-C7CB-3D12-9A3C5C9FB1AA}"/>
              </a:ext>
            </a:extLst>
          </p:cNvPr>
          <p:cNvSpPr txBox="1"/>
          <p:nvPr/>
        </p:nvSpPr>
        <p:spPr>
          <a:xfrm>
            <a:off x="-12550" y="1574823"/>
            <a:ext cx="3756583" cy="1371600"/>
          </a:xfrm>
          <a:prstGeom prst="rect">
            <a:avLst/>
          </a:prstGeom>
          <a:solidFill>
            <a:schemeClr val="accent5">
              <a:lumMod val="40000"/>
              <a:lumOff val="60000"/>
              <a:alpha val="30000"/>
            </a:schemeClr>
          </a:solidFill>
          <a:effectLst>
            <a:softEdge rad="63500"/>
          </a:effectLst>
        </p:spPr>
        <p:txBody>
          <a:bodyPr wrap="square" rtlCol="0">
            <a:spAutoFit/>
          </a:bodyPr>
          <a:lstStyle>
            <a:defPPr>
              <a:defRPr lang="en-US"/>
            </a:defPPr>
          </a:lstStyle>
          <a:p>
            <a:endParaRPr lang="en-US" dirty="0"/>
          </a:p>
        </p:txBody>
      </p:sp>
      <p:sp>
        <p:nvSpPr>
          <p:cNvPr id="4" name="TextBox 3">
            <a:extLst>
              <a:ext uri="{FF2B5EF4-FFF2-40B4-BE49-F238E27FC236}">
                <a16:creationId xmlns:a16="http://schemas.microsoft.com/office/drawing/2014/main" id="{1EEEBA4F-B167-3D1D-BCC2-EC721D092904}"/>
              </a:ext>
            </a:extLst>
          </p:cNvPr>
          <p:cNvSpPr txBox="1"/>
          <p:nvPr/>
        </p:nvSpPr>
        <p:spPr>
          <a:xfrm>
            <a:off x="619884" y="1813208"/>
            <a:ext cx="3063955" cy="646331"/>
          </a:xfrm>
          <a:prstGeom prst="rect">
            <a:avLst/>
          </a:prstGeom>
          <a:noFill/>
        </p:spPr>
        <p:txBody>
          <a:bodyPr wrap="square" rtlCol="0">
            <a:spAutoFit/>
          </a:bodyPr>
          <a:lstStyle/>
          <a:p>
            <a:r>
              <a:rPr lang="en-US" b="1" dirty="0">
                <a:latin typeface="Montserrat" panose="00000500000000000000" pitchFamily="2" charset="0"/>
              </a:rPr>
              <a:t>Attend Key Trade Shows &amp; Conferences</a:t>
            </a:r>
            <a:endParaRPr lang="id-ID" b="1" dirty="0">
              <a:latin typeface="Montserrat" panose="00000500000000000000" pitchFamily="2" charset="0"/>
            </a:endParaRPr>
          </a:p>
        </p:txBody>
      </p:sp>
      <p:pic>
        <p:nvPicPr>
          <p:cNvPr id="9" name="Picture 8">
            <a:extLst>
              <a:ext uri="{FF2B5EF4-FFF2-40B4-BE49-F238E27FC236}">
                <a16:creationId xmlns:a16="http://schemas.microsoft.com/office/drawing/2014/main" id="{F8BDDE3B-89AF-3639-81DD-BAE4EF5DCFF9}"/>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100000"/>
                    </a14:imgEffect>
                  </a14:imgLayer>
                </a14:imgProps>
              </a:ext>
            </a:extLst>
          </a:blip>
          <a:stretch>
            <a:fillRect/>
          </a:stretch>
        </p:blipFill>
        <p:spPr>
          <a:xfrm>
            <a:off x="178635" y="1747507"/>
            <a:ext cx="500393" cy="500393"/>
          </a:xfrm>
          <a:prstGeom prst="rect">
            <a:avLst/>
          </a:prstGeom>
        </p:spPr>
      </p:pic>
      <p:sp>
        <p:nvSpPr>
          <p:cNvPr id="24" name="Rectangle 23">
            <a:extLst>
              <a:ext uri="{FF2B5EF4-FFF2-40B4-BE49-F238E27FC236}">
                <a16:creationId xmlns:a16="http://schemas.microsoft.com/office/drawing/2014/main" id="{6C050234-D2AE-4F2B-F490-33D1774A8EC8}"/>
              </a:ext>
            </a:extLst>
          </p:cNvPr>
          <p:cNvSpPr/>
          <p:nvPr/>
        </p:nvSpPr>
        <p:spPr>
          <a:xfrm>
            <a:off x="3683839" y="2219325"/>
            <a:ext cx="2259761" cy="254263"/>
          </a:xfrm>
          <a:prstGeom prst="rect">
            <a:avLst/>
          </a:prstGeom>
          <a:solidFill>
            <a:schemeClr val="accent1">
              <a:lumMod val="20000"/>
              <a:lumOff val="80000"/>
              <a:alpha val="40000"/>
            </a:schemeClr>
          </a:solidFill>
          <a:effectLst>
            <a:softEdge rad="31750"/>
          </a:effectLst>
        </p:spPr>
        <p:txBody>
          <a:bodyPr wrap="square" rtlCol="0">
            <a:spAutoFit/>
          </a:bodyPr>
          <a:lstStyle/>
          <a:p>
            <a:endParaRPr lang="en-US">
              <a:solidFill>
                <a:schemeClr val="tx1"/>
              </a:solidFill>
            </a:endParaRPr>
          </a:p>
        </p:txBody>
      </p:sp>
      <p:sp>
        <p:nvSpPr>
          <p:cNvPr id="66" name="Rectangle 65">
            <a:extLst>
              <a:ext uri="{FF2B5EF4-FFF2-40B4-BE49-F238E27FC236}">
                <a16:creationId xmlns:a16="http://schemas.microsoft.com/office/drawing/2014/main" id="{0E7E716D-5F6D-2108-FE0A-F92F05ECA75E}"/>
              </a:ext>
            </a:extLst>
          </p:cNvPr>
          <p:cNvSpPr/>
          <p:nvPr/>
        </p:nvSpPr>
        <p:spPr>
          <a:xfrm>
            <a:off x="5580769" y="822859"/>
            <a:ext cx="1283451"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69" name="Rectangle 68">
            <a:extLst>
              <a:ext uri="{FF2B5EF4-FFF2-40B4-BE49-F238E27FC236}">
                <a16:creationId xmlns:a16="http://schemas.microsoft.com/office/drawing/2014/main" id="{862DB398-F414-C17E-D3FF-D59D2D77041E}"/>
              </a:ext>
            </a:extLst>
          </p:cNvPr>
          <p:cNvSpPr/>
          <p:nvPr/>
        </p:nvSpPr>
        <p:spPr>
          <a:xfrm>
            <a:off x="5580769" y="5815070"/>
            <a:ext cx="1283452"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26" name="Rectangle 25">
            <a:extLst>
              <a:ext uri="{FF2B5EF4-FFF2-40B4-BE49-F238E27FC236}">
                <a16:creationId xmlns:a16="http://schemas.microsoft.com/office/drawing/2014/main" id="{9D484A38-6BD9-0898-BCA3-D17B16FA3186}"/>
              </a:ext>
            </a:extLst>
          </p:cNvPr>
          <p:cNvSpPr/>
          <p:nvPr/>
        </p:nvSpPr>
        <p:spPr>
          <a:xfrm>
            <a:off x="6829896" y="2322817"/>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TextBox 26">
            <a:extLst>
              <a:ext uri="{FF2B5EF4-FFF2-40B4-BE49-F238E27FC236}">
                <a16:creationId xmlns:a16="http://schemas.microsoft.com/office/drawing/2014/main" id="{67C0B3F1-31F4-D6E2-91E4-E58A917F7F96}"/>
              </a:ext>
            </a:extLst>
          </p:cNvPr>
          <p:cNvSpPr txBox="1"/>
          <p:nvPr/>
        </p:nvSpPr>
        <p:spPr>
          <a:xfrm>
            <a:off x="6864221" y="2371263"/>
            <a:ext cx="655801" cy="523220"/>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12</a:t>
            </a:r>
            <a:endParaRPr lang="id-ID" dirty="0"/>
          </a:p>
        </p:txBody>
      </p:sp>
      <p:sp>
        <p:nvSpPr>
          <p:cNvPr id="29" name="Rectangle 28">
            <a:extLst>
              <a:ext uri="{FF2B5EF4-FFF2-40B4-BE49-F238E27FC236}">
                <a16:creationId xmlns:a16="http://schemas.microsoft.com/office/drawing/2014/main" id="{34281512-4A08-EC99-5EE1-7BF6485D02CA}"/>
              </a:ext>
            </a:extLst>
          </p:cNvPr>
          <p:cNvSpPr/>
          <p:nvPr/>
        </p:nvSpPr>
        <p:spPr>
          <a:xfrm>
            <a:off x="6820906" y="3791873"/>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TextBox 29">
            <a:extLst>
              <a:ext uri="{FF2B5EF4-FFF2-40B4-BE49-F238E27FC236}">
                <a16:creationId xmlns:a16="http://schemas.microsoft.com/office/drawing/2014/main" id="{D2B3CB7C-802B-9679-260D-27BB46EA15D2}"/>
              </a:ext>
            </a:extLst>
          </p:cNvPr>
          <p:cNvSpPr txBox="1"/>
          <p:nvPr/>
        </p:nvSpPr>
        <p:spPr>
          <a:xfrm>
            <a:off x="6855231" y="3840319"/>
            <a:ext cx="655801" cy="523220"/>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13</a:t>
            </a:r>
            <a:endParaRPr lang="id-ID" dirty="0"/>
          </a:p>
        </p:txBody>
      </p:sp>
      <p:sp>
        <p:nvSpPr>
          <p:cNvPr id="70" name="Rectangle 69">
            <a:extLst>
              <a:ext uri="{FF2B5EF4-FFF2-40B4-BE49-F238E27FC236}">
                <a16:creationId xmlns:a16="http://schemas.microsoft.com/office/drawing/2014/main" id="{C6A486DB-83E0-2B7B-5304-27CCFCA207EB}"/>
              </a:ext>
            </a:extLst>
          </p:cNvPr>
          <p:cNvSpPr/>
          <p:nvPr/>
        </p:nvSpPr>
        <p:spPr>
          <a:xfrm>
            <a:off x="6820906" y="5205796"/>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2" name="TextBox 71">
            <a:extLst>
              <a:ext uri="{FF2B5EF4-FFF2-40B4-BE49-F238E27FC236}">
                <a16:creationId xmlns:a16="http://schemas.microsoft.com/office/drawing/2014/main" id="{E3005430-161C-59C6-23E8-78B1FB93FFE3}"/>
              </a:ext>
            </a:extLst>
          </p:cNvPr>
          <p:cNvSpPr txBox="1"/>
          <p:nvPr/>
        </p:nvSpPr>
        <p:spPr>
          <a:xfrm>
            <a:off x="6807499" y="5254242"/>
            <a:ext cx="731520" cy="523220"/>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14</a:t>
            </a:r>
            <a:endParaRPr lang="id-ID" dirty="0"/>
          </a:p>
        </p:txBody>
      </p:sp>
      <p:sp>
        <p:nvSpPr>
          <p:cNvPr id="77" name="Rectangle 76">
            <a:extLst>
              <a:ext uri="{FF2B5EF4-FFF2-40B4-BE49-F238E27FC236}">
                <a16:creationId xmlns:a16="http://schemas.microsoft.com/office/drawing/2014/main" id="{C857BA81-B4D1-0C50-EE58-E290B40D8492}"/>
              </a:ext>
            </a:extLst>
          </p:cNvPr>
          <p:cNvSpPr/>
          <p:nvPr/>
        </p:nvSpPr>
        <p:spPr>
          <a:xfrm>
            <a:off x="5790677" y="4939518"/>
            <a:ext cx="1073544"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78" name="Rectangle 77">
            <a:extLst>
              <a:ext uri="{FF2B5EF4-FFF2-40B4-BE49-F238E27FC236}">
                <a16:creationId xmlns:a16="http://schemas.microsoft.com/office/drawing/2014/main" id="{EB188ED2-6DB2-B5CF-5B2E-818A34C1BB40}"/>
              </a:ext>
            </a:extLst>
          </p:cNvPr>
          <p:cNvSpPr/>
          <p:nvPr/>
        </p:nvSpPr>
        <p:spPr>
          <a:xfrm>
            <a:off x="5655909" y="3823346"/>
            <a:ext cx="1208311"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79" name="Rectangle 78">
            <a:extLst>
              <a:ext uri="{FF2B5EF4-FFF2-40B4-BE49-F238E27FC236}">
                <a16:creationId xmlns:a16="http://schemas.microsoft.com/office/drawing/2014/main" id="{DF4B1064-806E-07EA-7F7E-7A7C28E525BD}"/>
              </a:ext>
            </a:extLst>
          </p:cNvPr>
          <p:cNvSpPr/>
          <p:nvPr/>
        </p:nvSpPr>
        <p:spPr>
          <a:xfrm>
            <a:off x="5655910" y="2968773"/>
            <a:ext cx="1253970"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80" name="Rectangle 79">
            <a:extLst>
              <a:ext uri="{FF2B5EF4-FFF2-40B4-BE49-F238E27FC236}">
                <a16:creationId xmlns:a16="http://schemas.microsoft.com/office/drawing/2014/main" id="{777EC41B-83E5-938B-1294-4F4BA68D5306}"/>
              </a:ext>
            </a:extLst>
          </p:cNvPr>
          <p:cNvSpPr/>
          <p:nvPr/>
        </p:nvSpPr>
        <p:spPr>
          <a:xfrm>
            <a:off x="5692908" y="1701823"/>
            <a:ext cx="1208311"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25" name="Rectangle 24">
            <a:extLst>
              <a:ext uri="{FF2B5EF4-FFF2-40B4-BE49-F238E27FC236}">
                <a16:creationId xmlns:a16="http://schemas.microsoft.com/office/drawing/2014/main" id="{7C673058-B2A4-D9E2-7C61-26011FCD3A90}"/>
              </a:ext>
            </a:extLst>
          </p:cNvPr>
          <p:cNvSpPr/>
          <p:nvPr/>
        </p:nvSpPr>
        <p:spPr>
          <a:xfrm rot="5400000">
            <a:off x="3158409" y="3287804"/>
            <a:ext cx="5295195"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cxnSp>
        <p:nvCxnSpPr>
          <p:cNvPr id="82" name="Straight Connector 81">
            <a:extLst>
              <a:ext uri="{FF2B5EF4-FFF2-40B4-BE49-F238E27FC236}">
                <a16:creationId xmlns:a16="http://schemas.microsoft.com/office/drawing/2014/main" id="{9E00D038-E5FD-6101-FD7D-6770042F210A}"/>
              </a:ext>
            </a:extLst>
          </p:cNvPr>
          <p:cNvCxnSpPr/>
          <p:nvPr/>
        </p:nvCxnSpPr>
        <p:spPr>
          <a:xfrm>
            <a:off x="7440422" y="885825"/>
            <a:ext cx="36576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333B5B42-EF2D-F18F-84BF-947A36496B4C}"/>
              </a:ext>
            </a:extLst>
          </p:cNvPr>
          <p:cNvSpPr/>
          <p:nvPr/>
        </p:nvSpPr>
        <p:spPr>
          <a:xfrm>
            <a:off x="6829896" y="586050"/>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TextBox 19">
            <a:extLst>
              <a:ext uri="{FF2B5EF4-FFF2-40B4-BE49-F238E27FC236}">
                <a16:creationId xmlns:a16="http://schemas.microsoft.com/office/drawing/2014/main" id="{103558CB-7948-7F69-39CC-D8D4375B4004}"/>
              </a:ext>
            </a:extLst>
          </p:cNvPr>
          <p:cNvSpPr txBox="1"/>
          <p:nvPr/>
        </p:nvSpPr>
        <p:spPr>
          <a:xfrm>
            <a:off x="6864221" y="634496"/>
            <a:ext cx="655801" cy="523220"/>
          </a:xfrm>
          <a:prstGeom prst="rect">
            <a:avLst/>
          </a:prstGeom>
          <a:noFill/>
        </p:spPr>
        <p:txBody>
          <a:bodyPr wrap="square" rtlCol="0">
            <a:spAutoFit/>
          </a:bodyPr>
          <a:lstStyle/>
          <a:p>
            <a:pPr algn="ctr"/>
            <a:r>
              <a:rPr lang="en-US" sz="2800" b="1" dirty="0">
                <a:latin typeface="Montserrat" panose="00000300000000000000" pitchFamily="2" charset="0"/>
              </a:rPr>
              <a:t>11</a:t>
            </a:r>
            <a:endParaRPr lang="id-ID" sz="2800" dirty="0">
              <a:latin typeface="Montserrat" panose="00000300000000000000" pitchFamily="2" charset="0"/>
            </a:endParaRPr>
          </a:p>
        </p:txBody>
      </p:sp>
      <p:sp>
        <p:nvSpPr>
          <p:cNvPr id="3" name="TextBox 2">
            <a:extLst>
              <a:ext uri="{FF2B5EF4-FFF2-40B4-BE49-F238E27FC236}">
                <a16:creationId xmlns:a16="http://schemas.microsoft.com/office/drawing/2014/main" id="{70F91D7E-0087-DEC7-1C3E-15AAE824C751}"/>
              </a:ext>
            </a:extLst>
          </p:cNvPr>
          <p:cNvSpPr txBox="1"/>
          <p:nvPr/>
        </p:nvSpPr>
        <p:spPr>
          <a:xfrm>
            <a:off x="7248525" y="66675"/>
            <a:ext cx="4943475" cy="369332"/>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500" b="1">
                <a:effectLst>
                  <a:outerShdw blurRad="38100" dist="38100" dir="2700000" algn="tl">
                    <a:srgbClr val="000000">
                      <a:alpha val="43137"/>
                    </a:srgbClr>
                  </a:outerShdw>
                </a:effectLst>
                <a:latin typeface="Montserrat" panose="00000500000000000000" pitchFamily="2" charset="0"/>
              </a:defRPr>
            </a:lvl1pPr>
          </a:lstStyle>
          <a:p>
            <a:pPr algn="ctr"/>
            <a:r>
              <a:rPr lang="en-US" sz="1800" dirty="0"/>
              <a:t>TRADE SHOWS AND CONFERENCES</a:t>
            </a:r>
          </a:p>
        </p:txBody>
      </p:sp>
      <p:pic>
        <p:nvPicPr>
          <p:cNvPr id="7" name="Picture 6">
            <a:extLst>
              <a:ext uri="{FF2B5EF4-FFF2-40B4-BE49-F238E27FC236}">
                <a16:creationId xmlns:a16="http://schemas.microsoft.com/office/drawing/2014/main" id="{B61FDB50-A0AC-434A-D3B6-E8398E599AFC}"/>
              </a:ext>
            </a:extLst>
          </p:cNvPr>
          <p:cNvPicPr>
            <a:picLocks noChangeAspect="1"/>
          </p:cNvPicPr>
          <p:nvPr/>
        </p:nvPicPr>
        <p:blipFill>
          <a:blip r:embed="rId12"/>
          <a:stretch>
            <a:fillRect/>
          </a:stretch>
        </p:blipFill>
        <p:spPr>
          <a:xfrm>
            <a:off x="589040" y="2785614"/>
            <a:ext cx="2403568" cy="1181182"/>
          </a:xfrm>
          <a:prstGeom prst="rect">
            <a:avLst/>
          </a:prstGeom>
        </p:spPr>
      </p:pic>
      <p:sp>
        <p:nvSpPr>
          <p:cNvPr id="65" name="TextBox 64">
            <a:extLst>
              <a:ext uri="{FF2B5EF4-FFF2-40B4-BE49-F238E27FC236}">
                <a16:creationId xmlns:a16="http://schemas.microsoft.com/office/drawing/2014/main" id="{A868B4E4-1491-7B0E-D752-8FCF0F949C15}"/>
              </a:ext>
            </a:extLst>
          </p:cNvPr>
          <p:cNvSpPr txBox="1"/>
          <p:nvPr/>
        </p:nvSpPr>
        <p:spPr>
          <a:xfrm>
            <a:off x="7700944" y="631463"/>
            <a:ext cx="4312421" cy="6063198"/>
          </a:xfrm>
          <a:prstGeom prst="rect">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International Contemporary Furniture Fair (ICFF) - Office Buildings</a:t>
            </a:r>
            <a:b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website: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hlinkClick r:id="rId13"/>
              </a:rPr>
              <a:t>javitscenter.com</a:t>
            </a:r>
            <a:b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dates: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TBD</a:t>
            </a: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typically held in May</a:t>
            </a:r>
            <a:b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location: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Jacob K. Javits Convention Center, New York City, New York</a:t>
            </a:r>
            <a:b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about: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ICFF attracts architects and designers involved in office building projects, offering </a:t>
            </a:r>
            <a:r>
              <a:rPr kumimoji="0" lang="en-US" sz="1100" b="0" i="0" u="none" strike="noStrike" kern="1200" cap="none" spc="0" normalizeH="0" baseline="0" noProof="0" dirty="0" err="1">
                <a:ln>
                  <a:noFill/>
                </a:ln>
                <a:solidFill>
                  <a:prstClr val="black"/>
                </a:solidFill>
                <a:effectLst/>
                <a:uLnTx/>
                <a:uFillTx/>
                <a:latin typeface="Aptos" panose="020B0004020202020204" pitchFamily="34" charset="0"/>
                <a:ea typeface="+mn-ea"/>
                <a:cs typeface="+mn-cs"/>
              </a:rPr>
              <a:t>AirROS</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the chance to highlight its solutions for enhancing indoor air quality in modern workspaces.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National School Boards Association (NSBA) Annual Conference</a:t>
            </a:r>
            <a:b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website: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hlinkClick r:id="rId14"/>
              </a:rPr>
              <a:t>nsba.org</a:t>
            </a:r>
            <a:b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dates: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April 4–6, 2025</a:t>
            </a:r>
            <a:b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location: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Georgia World Congress Center</a:t>
            </a:r>
            <a:b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about: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This conference gathers education leaders, providing </a:t>
            </a:r>
            <a:r>
              <a:rPr kumimoji="0" lang="en-US" sz="1100" b="0" i="0" u="none" strike="noStrike" kern="1200" cap="none" spc="0" normalizeH="0" baseline="0" noProof="0" dirty="0" err="1">
                <a:ln>
                  <a:noFill/>
                </a:ln>
                <a:solidFill>
                  <a:prstClr val="black"/>
                </a:solidFill>
                <a:effectLst/>
                <a:uLnTx/>
                <a:uFillTx/>
                <a:latin typeface="Aptos" panose="020B0004020202020204" pitchFamily="34" charset="0"/>
                <a:ea typeface="+mn-ea"/>
                <a:cs typeface="+mn-cs"/>
              </a:rPr>
              <a:t>AirROS</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an avenue to present air purification systems that create healthier learning environments in schools.</a:t>
            </a:r>
          </a:p>
          <a:p>
            <a:pPr>
              <a:spcAft>
                <a:spcPts val="600"/>
              </a:spcAft>
            </a:pPr>
            <a:r>
              <a:rPr lang="en-US" sz="1400" b="1" dirty="0">
                <a:latin typeface="Aptos" panose="020B0004020202020204" pitchFamily="34" charset="0"/>
              </a:rPr>
              <a:t>American Association of School Administrators (AASA) National Conference on Education</a:t>
            </a:r>
            <a:br>
              <a:rPr lang="en-US" sz="1400" b="1" dirty="0">
                <a:latin typeface="Montserrat" panose="00000500000000000000" pitchFamily="2" charset="0"/>
              </a:rPr>
            </a:br>
            <a:r>
              <a:rPr lang="en-US" sz="1100" b="1" dirty="0">
                <a:latin typeface="Aptos" panose="020B0004020202020204" pitchFamily="34" charset="0"/>
              </a:rPr>
              <a:t>website: </a:t>
            </a:r>
            <a:r>
              <a:rPr lang="en-US" sz="1100" dirty="0">
                <a:latin typeface="Aptos" panose="020B0004020202020204" pitchFamily="34" charset="0"/>
              </a:rPr>
              <a:t>​aasa.org</a:t>
            </a:r>
            <a:br>
              <a:rPr lang="en-US" sz="1100" dirty="0">
                <a:latin typeface="Aptos" panose="020B0004020202020204" pitchFamily="34" charset="0"/>
              </a:rPr>
            </a:br>
            <a:r>
              <a:rPr lang="en-US" sz="1100" b="1" dirty="0">
                <a:latin typeface="Aptos" panose="020B0004020202020204" pitchFamily="34" charset="0"/>
              </a:rPr>
              <a:t>dates: </a:t>
            </a:r>
            <a:r>
              <a:rPr lang="en-US" sz="1100" dirty="0">
                <a:latin typeface="Aptos" panose="020B0004020202020204" pitchFamily="34" charset="0"/>
              </a:rPr>
              <a:t>July 27–30, 2025</a:t>
            </a:r>
            <a:br>
              <a:rPr lang="en-US" sz="1100" b="1" dirty="0">
                <a:latin typeface="Aptos" panose="020B0004020202020204" pitchFamily="34" charset="0"/>
              </a:rPr>
            </a:br>
            <a:r>
              <a:rPr lang="en-US" sz="1100" b="1" dirty="0">
                <a:latin typeface="Aptos" panose="020B0004020202020204" pitchFamily="34" charset="0"/>
              </a:rPr>
              <a:t>location: </a:t>
            </a:r>
            <a:r>
              <a:rPr lang="en-US" sz="1100" dirty="0">
                <a:latin typeface="Aptos" panose="020B0004020202020204" pitchFamily="34" charset="0"/>
              </a:rPr>
              <a:t>TBD</a:t>
            </a:r>
            <a:br>
              <a:rPr lang="en-US" sz="1100" b="1" dirty="0">
                <a:latin typeface="Aptos" panose="020B0004020202020204" pitchFamily="34" charset="0"/>
              </a:rPr>
            </a:br>
            <a:r>
              <a:rPr lang="en-US" sz="1100" b="1" dirty="0">
                <a:latin typeface="Aptos" panose="020B0004020202020204" pitchFamily="34" charset="0"/>
              </a:rPr>
              <a:t>about: </a:t>
            </a:r>
            <a:r>
              <a:rPr lang="en-US" sz="1100" dirty="0">
                <a:latin typeface="Aptos" panose="020B0004020202020204" pitchFamily="34" charset="0"/>
              </a:rPr>
              <a:t>Engage with superintendents and school administrators to discuss how </a:t>
            </a:r>
            <a:r>
              <a:rPr lang="en-US" sz="1100" dirty="0" err="1">
                <a:latin typeface="Aptos" panose="020B0004020202020204" pitchFamily="34" charset="0"/>
              </a:rPr>
              <a:t>AirROS</a:t>
            </a:r>
            <a:r>
              <a:rPr lang="en-US" sz="1100" dirty="0">
                <a:latin typeface="Aptos" panose="020B0004020202020204" pitchFamily="34" charset="0"/>
              </a:rPr>
              <a:t> can improve air quality, supporting student and staff health.</a:t>
            </a:r>
          </a:p>
          <a:p>
            <a:pPr>
              <a:spcAft>
                <a:spcPts val="600"/>
              </a:spcAft>
            </a:pPr>
            <a:r>
              <a:rPr lang="en-US" sz="1400" b="1" dirty="0">
                <a:latin typeface="Aptos" panose="020B0004020202020204" pitchFamily="34" charset="0"/>
              </a:rPr>
              <a:t>Florists' Review 50 Must-Attend Floral Events</a:t>
            </a:r>
            <a:br>
              <a:rPr lang="en-US" sz="1400" b="1" dirty="0">
                <a:latin typeface="Montserrat" panose="00000500000000000000" pitchFamily="2" charset="0"/>
              </a:rPr>
            </a:br>
            <a:r>
              <a:rPr lang="en-US" sz="1100" b="1" dirty="0">
                <a:latin typeface="Aptos" panose="020B0004020202020204" pitchFamily="34" charset="0"/>
              </a:rPr>
              <a:t>website: </a:t>
            </a:r>
            <a:r>
              <a:rPr lang="en-US" sz="1100" dirty="0">
                <a:latin typeface="Aptos" panose="020B0004020202020204" pitchFamily="34" charset="0"/>
              </a:rPr>
              <a:t>floristsreview.com</a:t>
            </a:r>
            <a:br>
              <a:rPr lang="en-US" sz="1100" dirty="0">
                <a:latin typeface="Aptos" panose="020B0004020202020204" pitchFamily="34" charset="0"/>
              </a:rPr>
            </a:br>
            <a:r>
              <a:rPr lang="en-US" sz="1100" b="1" dirty="0">
                <a:latin typeface="Aptos" panose="020B0004020202020204" pitchFamily="34" charset="0"/>
              </a:rPr>
              <a:t>dates: </a:t>
            </a:r>
            <a:r>
              <a:rPr lang="en-US" sz="1100" dirty="0">
                <a:latin typeface="Aptos" panose="020B0004020202020204" pitchFamily="34" charset="0"/>
              </a:rPr>
              <a:t>Multiple Dates</a:t>
            </a:r>
            <a:br>
              <a:rPr lang="en-US" sz="1100" dirty="0">
                <a:latin typeface="Aptos" panose="020B0004020202020204" pitchFamily="34" charset="0"/>
              </a:rPr>
            </a:br>
            <a:r>
              <a:rPr lang="en-US" sz="1100" b="1" dirty="0">
                <a:latin typeface="Aptos" panose="020B0004020202020204" pitchFamily="34" charset="0"/>
              </a:rPr>
              <a:t>location: </a:t>
            </a:r>
            <a:r>
              <a:rPr lang="en-US" sz="1100" dirty="0">
                <a:latin typeface="Aptos" panose="020B0004020202020204" pitchFamily="34" charset="0"/>
              </a:rPr>
              <a:t>Multiple Locations</a:t>
            </a:r>
            <a:br>
              <a:rPr lang="en-US" sz="1100" dirty="0">
                <a:latin typeface="Aptos" panose="020B0004020202020204" pitchFamily="34" charset="0"/>
              </a:rPr>
            </a:br>
            <a:r>
              <a:rPr lang="en-US" sz="1100" b="1" dirty="0">
                <a:latin typeface="Aptos" panose="020B0004020202020204" pitchFamily="34" charset="0"/>
              </a:rPr>
              <a:t>about: </a:t>
            </a:r>
            <a:r>
              <a:rPr lang="en-US" sz="1100" dirty="0">
                <a:latin typeface="Aptos" panose="020B0004020202020204" pitchFamily="34" charset="0"/>
              </a:rPr>
              <a:t>Participating in top floral events allows </a:t>
            </a:r>
            <a:r>
              <a:rPr lang="en-US" sz="1100" dirty="0" err="1">
                <a:latin typeface="Aptos" panose="020B0004020202020204" pitchFamily="34" charset="0"/>
              </a:rPr>
              <a:t>AirROS</a:t>
            </a:r>
            <a:r>
              <a:rPr lang="en-US" sz="1100" dirty="0">
                <a:latin typeface="Aptos" panose="020B0004020202020204" pitchFamily="34" charset="0"/>
              </a:rPr>
              <a:t> to demonstrate how its technology can extend the freshness of floral products by maintaining optimal air quality.</a:t>
            </a:r>
          </a:p>
        </p:txBody>
      </p:sp>
    </p:spTree>
    <p:extLst>
      <p:ext uri="{BB962C8B-B14F-4D97-AF65-F5344CB8AC3E}">
        <p14:creationId xmlns:p14="http://schemas.microsoft.com/office/powerpoint/2010/main" val="1711666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0-#ppt_w/2"/>
                                          </p:val>
                                        </p:tav>
                                        <p:tav tm="100000">
                                          <p:val>
                                            <p:strVal val="#ppt_x"/>
                                          </p:val>
                                        </p:tav>
                                      </p:tavLst>
                                    </p:anim>
                                    <p:anim calcmode="lin" valueType="num">
                                      <p:cBhvr additive="base">
                                        <p:cTn id="27" dur="500" fill="hold"/>
                                        <p:tgtEl>
                                          <p:spTgt spid="14"/>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animEffect transition="in" filter="fade">
                                      <p:cBhvr>
                                        <p:cTn id="42" dur="500"/>
                                        <p:tgtEl>
                                          <p:spTgt spid="27"/>
                                        </p:tgtEl>
                                      </p:cBhvr>
                                    </p:animEffect>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wipe(left)">
                                      <p:cBhvr>
                                        <p:cTn id="56" dur="500"/>
                                        <p:tgtEl>
                                          <p:spTgt spid="70"/>
                                        </p:tgtEl>
                                      </p:cBhvr>
                                    </p:animEffect>
                                  </p:childTnLst>
                                </p:cTn>
                              </p:par>
                            </p:childTnLst>
                          </p:cTn>
                        </p:par>
                        <p:par>
                          <p:cTn id="57" fill="hold">
                            <p:stCondLst>
                              <p:cond delay="5500"/>
                            </p:stCondLst>
                            <p:childTnLst>
                              <p:par>
                                <p:cTn id="58" presetID="53" presetClass="entr" presetSubtype="16" fill="hold" grpId="0" nodeType="afterEffect">
                                  <p:stCondLst>
                                    <p:cond delay="0"/>
                                  </p:stCondLst>
                                  <p:childTnLst>
                                    <p:set>
                                      <p:cBhvr>
                                        <p:cTn id="59" dur="1" fill="hold">
                                          <p:stCondLst>
                                            <p:cond delay="0"/>
                                          </p:stCondLst>
                                        </p:cTn>
                                        <p:tgtEl>
                                          <p:spTgt spid="72"/>
                                        </p:tgtEl>
                                        <p:attrNameLst>
                                          <p:attrName>style.visibility</p:attrName>
                                        </p:attrNameLst>
                                      </p:cBhvr>
                                      <p:to>
                                        <p:strVal val="visible"/>
                                      </p:to>
                                    </p:set>
                                    <p:anim calcmode="lin" valueType="num">
                                      <p:cBhvr>
                                        <p:cTn id="60" dur="500" fill="hold"/>
                                        <p:tgtEl>
                                          <p:spTgt spid="72"/>
                                        </p:tgtEl>
                                        <p:attrNameLst>
                                          <p:attrName>ppt_w</p:attrName>
                                        </p:attrNameLst>
                                      </p:cBhvr>
                                      <p:tavLst>
                                        <p:tav tm="0">
                                          <p:val>
                                            <p:fltVal val="0"/>
                                          </p:val>
                                        </p:tav>
                                        <p:tav tm="100000">
                                          <p:val>
                                            <p:strVal val="#ppt_w"/>
                                          </p:val>
                                        </p:tav>
                                      </p:tavLst>
                                    </p:anim>
                                    <p:anim calcmode="lin" valueType="num">
                                      <p:cBhvr>
                                        <p:cTn id="61" dur="500" fill="hold"/>
                                        <p:tgtEl>
                                          <p:spTgt spid="72"/>
                                        </p:tgtEl>
                                        <p:attrNameLst>
                                          <p:attrName>ppt_h</p:attrName>
                                        </p:attrNameLst>
                                      </p:cBhvr>
                                      <p:tavLst>
                                        <p:tav tm="0">
                                          <p:val>
                                            <p:fltVal val="0"/>
                                          </p:val>
                                        </p:tav>
                                        <p:tav tm="100000">
                                          <p:val>
                                            <p:strVal val="#ppt_h"/>
                                          </p:val>
                                        </p:tav>
                                      </p:tavLst>
                                    </p:anim>
                                    <p:animEffect transition="in" filter="fade">
                                      <p:cBhvr>
                                        <p:cTn id="6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14" grpId="0"/>
      <p:bldP spid="4" grpId="0"/>
      <p:bldP spid="26" grpId="0" animBg="1"/>
      <p:bldP spid="27" grpId="0"/>
      <p:bldP spid="29" grpId="0" animBg="1"/>
      <p:bldP spid="30" grpId="0"/>
      <p:bldP spid="70" grpId="0" animBg="1"/>
      <p:bldP spid="72" grpId="0"/>
      <p:bldP spid="17" grpId="0" animBg="1"/>
      <p:bldP spid="20"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45000"/>
          </a:schemeClr>
        </a:solidFill>
        <a:effectLst/>
      </p:bgPr>
    </p:bg>
    <p:spTree>
      <p:nvGrpSpPr>
        <p:cNvPr id="1" name="">
          <a:extLst>
            <a:ext uri="{FF2B5EF4-FFF2-40B4-BE49-F238E27FC236}">
              <a16:creationId xmlns:a16="http://schemas.microsoft.com/office/drawing/2014/main" id="{1272485C-0548-80B3-4EA9-4CC3BC819288}"/>
            </a:ext>
          </a:extLst>
        </p:cNvPr>
        <p:cNvGrpSpPr/>
        <p:nvPr/>
      </p:nvGrpSpPr>
      <p:grpSpPr>
        <a:xfrm>
          <a:off x="0" y="0"/>
          <a:ext cx="0" cy="0"/>
          <a:chOff x="0" y="0"/>
          <a:chExt cx="0" cy="0"/>
        </a:xfrm>
      </p:grpSpPr>
      <p:cxnSp>
        <p:nvCxnSpPr>
          <p:cNvPr id="85" name="Straight Connector 84">
            <a:extLst>
              <a:ext uri="{FF2B5EF4-FFF2-40B4-BE49-F238E27FC236}">
                <a16:creationId xmlns:a16="http://schemas.microsoft.com/office/drawing/2014/main" id="{6E262909-CA53-829A-E149-B270A528B765}"/>
              </a:ext>
            </a:extLst>
          </p:cNvPr>
          <p:cNvCxnSpPr/>
          <p:nvPr/>
        </p:nvCxnSpPr>
        <p:spPr>
          <a:xfrm>
            <a:off x="7411847" y="5381625"/>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46499209-1A4C-B5C2-14C4-AAD7A7E1A0CB}"/>
              </a:ext>
            </a:extLst>
          </p:cNvPr>
          <p:cNvCxnSpPr/>
          <p:nvPr/>
        </p:nvCxnSpPr>
        <p:spPr>
          <a:xfrm>
            <a:off x="7411847" y="3895725"/>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B0588EF1-4C03-A742-0352-30D39C35270E}"/>
              </a:ext>
            </a:extLst>
          </p:cNvPr>
          <p:cNvCxnSpPr/>
          <p:nvPr/>
        </p:nvCxnSpPr>
        <p:spPr>
          <a:xfrm>
            <a:off x="7402322" y="2371725"/>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962AAD8-FA88-C6D8-2337-BA8627B6D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3602" y="-2337"/>
            <a:ext cx="3762373" cy="2714556"/>
          </a:xfrm>
          <a:prstGeom prst="rect">
            <a:avLst/>
          </a:prstGeom>
          <a:solidFill>
            <a:schemeClr val="tx1"/>
          </a:solidFill>
        </p:spPr>
      </p:pic>
      <p:pic>
        <p:nvPicPr>
          <p:cNvPr id="10" name="Picture 9">
            <a:extLst>
              <a:ext uri="{FF2B5EF4-FFF2-40B4-BE49-F238E27FC236}">
                <a16:creationId xmlns:a16="http://schemas.microsoft.com/office/drawing/2014/main" id="{47E976B6-8B0C-F7EC-B85E-1579350238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2397" y="3541316"/>
            <a:ext cx="4580403" cy="3316684"/>
          </a:xfrm>
          <a:prstGeom prst="rect">
            <a:avLst/>
          </a:prstGeom>
        </p:spPr>
      </p:pic>
      <p:sp>
        <p:nvSpPr>
          <p:cNvPr id="6" name="Rectangle 5">
            <a:extLst>
              <a:ext uri="{FF2B5EF4-FFF2-40B4-BE49-F238E27FC236}">
                <a16:creationId xmlns:a16="http://schemas.microsoft.com/office/drawing/2014/main" id="{708FEE65-1C98-C591-A16E-7CE3B5E1E742}"/>
              </a:ext>
            </a:extLst>
          </p:cNvPr>
          <p:cNvSpPr/>
          <p:nvPr/>
        </p:nvSpPr>
        <p:spPr>
          <a:xfrm>
            <a:off x="0" y="-13681"/>
            <a:ext cx="3762373" cy="6871681"/>
          </a:xfrm>
          <a:prstGeom prst="rect">
            <a:avLst/>
          </a:prstGeom>
          <a:solidFill>
            <a:schemeClr val="accent5">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a:extLst>
              <a:ext uri="{FF2B5EF4-FFF2-40B4-BE49-F238E27FC236}">
                <a16:creationId xmlns:a16="http://schemas.microsoft.com/office/drawing/2014/main" id="{3282E091-166C-FB47-7E6E-3EB8482C314D}"/>
              </a:ext>
            </a:extLst>
          </p:cNvPr>
          <p:cNvSpPr txBox="1"/>
          <p:nvPr/>
        </p:nvSpPr>
        <p:spPr>
          <a:xfrm>
            <a:off x="118460" y="256503"/>
            <a:ext cx="3029701" cy="1384995"/>
          </a:xfrm>
          <a:prstGeom prst="rect">
            <a:avLst/>
          </a:prstGeom>
          <a:noFill/>
        </p:spPr>
        <p:txBody>
          <a:bodyPr wrap="square" rtlCol="0">
            <a:spAutoFit/>
          </a:bodyPr>
          <a:lstStyle/>
          <a:p>
            <a:r>
              <a:rPr lang="en-US" sz="4200" b="1" dirty="0">
                <a:latin typeface="Montserrat" panose="00000300000000000000" pitchFamily="2" charset="0"/>
              </a:rPr>
              <a:t>SALES </a:t>
            </a:r>
          </a:p>
          <a:p>
            <a:r>
              <a:rPr lang="en-US" sz="4200" dirty="0">
                <a:latin typeface="Montserrat" panose="00000300000000000000" pitchFamily="2" charset="0"/>
              </a:rPr>
              <a:t>STRATEGY</a:t>
            </a:r>
            <a:endParaRPr lang="id-ID" sz="4200" dirty="0">
              <a:latin typeface="Montserrat" panose="00000300000000000000" pitchFamily="2" charset="0"/>
            </a:endParaRPr>
          </a:p>
        </p:txBody>
      </p:sp>
      <p:pic>
        <p:nvPicPr>
          <p:cNvPr id="13" name="Picture 12">
            <a:extLst>
              <a:ext uri="{FF2B5EF4-FFF2-40B4-BE49-F238E27FC236}">
                <a16:creationId xmlns:a16="http://schemas.microsoft.com/office/drawing/2014/main" id="{9FB0EA28-B8F7-AE91-7E57-641A383FB66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2351712" y="399638"/>
            <a:ext cx="551056" cy="453810"/>
          </a:xfrm>
          <a:prstGeom prst="rect">
            <a:avLst/>
          </a:prstGeom>
        </p:spPr>
      </p:pic>
      <p:sp>
        <p:nvSpPr>
          <p:cNvPr id="14" name="TextBox 13">
            <a:extLst>
              <a:ext uri="{FF2B5EF4-FFF2-40B4-BE49-F238E27FC236}">
                <a16:creationId xmlns:a16="http://schemas.microsoft.com/office/drawing/2014/main" id="{EF9268F7-B34A-A46D-34B2-9ACD8F8CE2AE}"/>
              </a:ext>
            </a:extLst>
          </p:cNvPr>
          <p:cNvSpPr txBox="1"/>
          <p:nvPr/>
        </p:nvSpPr>
        <p:spPr>
          <a:xfrm>
            <a:off x="0" y="3918596"/>
            <a:ext cx="3762375" cy="1015663"/>
          </a:xfrm>
          <a:prstGeom prst="rect">
            <a:avLst/>
          </a:prstGeom>
          <a:noFill/>
        </p:spPr>
        <p:txBody>
          <a:bodyPr wrap="square" rtlCol="0">
            <a:spAutoFit/>
          </a:bodyPr>
          <a:lstStyle/>
          <a:p>
            <a:pPr algn="ctr"/>
            <a:r>
              <a:rPr lang="en-US" sz="2000" b="1" dirty="0">
                <a:latin typeface="Montserrat" panose="00000500000000000000" pitchFamily="2" charset="0"/>
              </a:rPr>
              <a:t>AGGRESSIVE MARKETING </a:t>
            </a:r>
            <a:r>
              <a:rPr lang="en-US" sz="4000" b="1" dirty="0">
                <a:latin typeface="Amithen" panose="02000506000000020003" pitchFamily="2" charset="0"/>
              </a:rPr>
              <a:t>Nationwide</a:t>
            </a:r>
            <a:endParaRPr lang="id-ID" sz="4000" dirty="0">
              <a:latin typeface="Amithen" panose="02000506000000020003" pitchFamily="2" charset="0"/>
            </a:endParaRPr>
          </a:p>
        </p:txBody>
      </p:sp>
      <p:pic>
        <p:nvPicPr>
          <p:cNvPr id="28" name="Picture 27">
            <a:extLst>
              <a:ext uri="{FF2B5EF4-FFF2-40B4-BE49-F238E27FC236}">
                <a16:creationId xmlns:a16="http://schemas.microsoft.com/office/drawing/2014/main" id="{055CB284-FACF-1B4C-376A-9838C832FBED}"/>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0" y="4185904"/>
            <a:ext cx="3757012" cy="2557796"/>
          </a:xfrm>
          <a:prstGeom prst="rect">
            <a:avLst/>
          </a:prstGeom>
        </p:spPr>
      </p:pic>
      <p:sp>
        <p:nvSpPr>
          <p:cNvPr id="31" name="TextBox 30">
            <a:extLst>
              <a:ext uri="{FF2B5EF4-FFF2-40B4-BE49-F238E27FC236}">
                <a16:creationId xmlns:a16="http://schemas.microsoft.com/office/drawing/2014/main" id="{D831B395-FA82-C5DD-2594-56901027E6F0}"/>
              </a:ext>
            </a:extLst>
          </p:cNvPr>
          <p:cNvSpPr txBox="1"/>
          <p:nvPr/>
        </p:nvSpPr>
        <p:spPr>
          <a:xfrm>
            <a:off x="3744033" y="-13681"/>
            <a:ext cx="3463538" cy="2709413"/>
          </a:xfrm>
          <a:prstGeom prst="rect">
            <a:avLst/>
          </a:prstGeom>
          <a:solidFill>
            <a:schemeClr val="tx1">
              <a:alpha val="25000"/>
            </a:schemeClr>
          </a:solidFill>
        </p:spPr>
        <p:txBody>
          <a:bodyPr wrap="square" rtlCol="0">
            <a:spAutoFit/>
          </a:bodyPr>
          <a:lstStyle/>
          <a:p>
            <a:endParaRPr lang="en-US" dirty="0"/>
          </a:p>
        </p:txBody>
      </p:sp>
      <p:sp>
        <p:nvSpPr>
          <p:cNvPr id="64" name="TextBox 63">
            <a:extLst>
              <a:ext uri="{FF2B5EF4-FFF2-40B4-BE49-F238E27FC236}">
                <a16:creationId xmlns:a16="http://schemas.microsoft.com/office/drawing/2014/main" id="{96C3B972-E9C7-11EF-8941-4041D8B6A46C}"/>
              </a:ext>
            </a:extLst>
          </p:cNvPr>
          <p:cNvSpPr txBox="1"/>
          <p:nvPr/>
        </p:nvSpPr>
        <p:spPr>
          <a:xfrm>
            <a:off x="3744033" y="3534241"/>
            <a:ext cx="3418767" cy="3331269"/>
          </a:xfrm>
          <a:prstGeom prst="rect">
            <a:avLst/>
          </a:prstGeom>
          <a:solidFill>
            <a:schemeClr val="tx1">
              <a:alpha val="25000"/>
            </a:schemeClr>
          </a:solidFill>
        </p:spPr>
        <p:txBody>
          <a:bodyPr wrap="square" rtlCol="0">
            <a:spAutoFit/>
          </a:bodyPr>
          <a:lstStyle/>
          <a:p>
            <a:endParaRPr lang="en-US" dirty="0"/>
          </a:p>
        </p:txBody>
      </p:sp>
      <p:pic>
        <p:nvPicPr>
          <p:cNvPr id="71" name="Picture 70">
            <a:extLst>
              <a:ext uri="{FF2B5EF4-FFF2-40B4-BE49-F238E27FC236}">
                <a16:creationId xmlns:a16="http://schemas.microsoft.com/office/drawing/2014/main" id="{3E684414-B0C1-67BE-E78E-D7E45DACF4BD}"/>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4000"/>
                    </a14:imgEffect>
                  </a14:imgLayer>
                </a14:imgProps>
              </a:ext>
            </a:extLst>
          </a:blip>
          <a:stretch>
            <a:fillRect/>
          </a:stretch>
        </p:blipFill>
        <p:spPr>
          <a:xfrm>
            <a:off x="3756583" y="2732850"/>
            <a:ext cx="3491942" cy="781652"/>
          </a:xfrm>
          <a:prstGeom prst="rect">
            <a:avLst/>
          </a:prstGeom>
          <a:noFill/>
        </p:spPr>
      </p:pic>
      <p:sp>
        <p:nvSpPr>
          <p:cNvPr id="12" name="TextBox 11">
            <a:extLst>
              <a:ext uri="{FF2B5EF4-FFF2-40B4-BE49-F238E27FC236}">
                <a16:creationId xmlns:a16="http://schemas.microsoft.com/office/drawing/2014/main" id="{645DAF6D-7D6E-E636-EB1D-859E0CE328DC}"/>
              </a:ext>
            </a:extLst>
          </p:cNvPr>
          <p:cNvSpPr txBox="1"/>
          <p:nvPr/>
        </p:nvSpPr>
        <p:spPr>
          <a:xfrm>
            <a:off x="-12550" y="1574823"/>
            <a:ext cx="3756583" cy="1371600"/>
          </a:xfrm>
          <a:prstGeom prst="rect">
            <a:avLst/>
          </a:prstGeom>
          <a:solidFill>
            <a:schemeClr val="accent5">
              <a:lumMod val="40000"/>
              <a:lumOff val="60000"/>
              <a:alpha val="30000"/>
            </a:schemeClr>
          </a:solidFill>
          <a:effectLst>
            <a:softEdge rad="63500"/>
          </a:effectLst>
        </p:spPr>
        <p:txBody>
          <a:bodyPr wrap="square" rtlCol="0">
            <a:spAutoFit/>
          </a:bodyPr>
          <a:lstStyle>
            <a:defPPr>
              <a:defRPr lang="en-US"/>
            </a:defPPr>
          </a:lstStyle>
          <a:p>
            <a:endParaRPr lang="en-US" dirty="0"/>
          </a:p>
        </p:txBody>
      </p:sp>
      <p:sp>
        <p:nvSpPr>
          <p:cNvPr id="4" name="TextBox 3">
            <a:extLst>
              <a:ext uri="{FF2B5EF4-FFF2-40B4-BE49-F238E27FC236}">
                <a16:creationId xmlns:a16="http://schemas.microsoft.com/office/drawing/2014/main" id="{E2183E68-98A4-CA23-75C6-FA8D22EEA6FE}"/>
              </a:ext>
            </a:extLst>
          </p:cNvPr>
          <p:cNvSpPr txBox="1"/>
          <p:nvPr/>
        </p:nvSpPr>
        <p:spPr>
          <a:xfrm>
            <a:off x="619884" y="1813208"/>
            <a:ext cx="3063955" cy="646331"/>
          </a:xfrm>
          <a:prstGeom prst="rect">
            <a:avLst/>
          </a:prstGeom>
          <a:noFill/>
        </p:spPr>
        <p:txBody>
          <a:bodyPr wrap="square" rtlCol="0">
            <a:spAutoFit/>
          </a:bodyPr>
          <a:lstStyle/>
          <a:p>
            <a:r>
              <a:rPr lang="en-US" b="1" dirty="0">
                <a:latin typeface="Montserrat" panose="00000500000000000000" pitchFamily="2" charset="0"/>
              </a:rPr>
              <a:t>Attend Key Trade Shows &amp; Conferences</a:t>
            </a:r>
            <a:endParaRPr lang="id-ID" b="1" dirty="0">
              <a:latin typeface="Montserrat" panose="00000500000000000000" pitchFamily="2" charset="0"/>
            </a:endParaRPr>
          </a:p>
        </p:txBody>
      </p:sp>
      <p:pic>
        <p:nvPicPr>
          <p:cNvPr id="9" name="Picture 8">
            <a:extLst>
              <a:ext uri="{FF2B5EF4-FFF2-40B4-BE49-F238E27FC236}">
                <a16:creationId xmlns:a16="http://schemas.microsoft.com/office/drawing/2014/main" id="{AC0EAE67-DB51-453E-E424-5FB37E23E673}"/>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100000"/>
                    </a14:imgEffect>
                  </a14:imgLayer>
                </a14:imgProps>
              </a:ext>
            </a:extLst>
          </a:blip>
          <a:stretch>
            <a:fillRect/>
          </a:stretch>
        </p:blipFill>
        <p:spPr>
          <a:xfrm>
            <a:off x="178635" y="1747507"/>
            <a:ext cx="500393" cy="500393"/>
          </a:xfrm>
          <a:prstGeom prst="rect">
            <a:avLst/>
          </a:prstGeom>
        </p:spPr>
      </p:pic>
      <p:sp>
        <p:nvSpPr>
          <p:cNvPr id="24" name="Rectangle 23">
            <a:extLst>
              <a:ext uri="{FF2B5EF4-FFF2-40B4-BE49-F238E27FC236}">
                <a16:creationId xmlns:a16="http://schemas.microsoft.com/office/drawing/2014/main" id="{A7F76BBF-48D8-F7E7-CE31-8A3949765B80}"/>
              </a:ext>
            </a:extLst>
          </p:cNvPr>
          <p:cNvSpPr/>
          <p:nvPr/>
        </p:nvSpPr>
        <p:spPr>
          <a:xfrm>
            <a:off x="3683839" y="2219325"/>
            <a:ext cx="2259761" cy="254263"/>
          </a:xfrm>
          <a:prstGeom prst="rect">
            <a:avLst/>
          </a:prstGeom>
          <a:solidFill>
            <a:schemeClr val="accent1">
              <a:lumMod val="20000"/>
              <a:lumOff val="80000"/>
              <a:alpha val="40000"/>
            </a:schemeClr>
          </a:solidFill>
          <a:effectLst>
            <a:softEdge rad="31750"/>
          </a:effectLst>
        </p:spPr>
        <p:txBody>
          <a:bodyPr wrap="square" rtlCol="0">
            <a:spAutoFit/>
          </a:bodyPr>
          <a:lstStyle/>
          <a:p>
            <a:endParaRPr lang="en-US">
              <a:solidFill>
                <a:schemeClr val="tx1"/>
              </a:solidFill>
            </a:endParaRPr>
          </a:p>
        </p:txBody>
      </p:sp>
      <p:sp>
        <p:nvSpPr>
          <p:cNvPr id="66" name="Rectangle 65">
            <a:extLst>
              <a:ext uri="{FF2B5EF4-FFF2-40B4-BE49-F238E27FC236}">
                <a16:creationId xmlns:a16="http://schemas.microsoft.com/office/drawing/2014/main" id="{3B94BF47-9858-0E1D-AFCC-A314320ACB29}"/>
              </a:ext>
            </a:extLst>
          </p:cNvPr>
          <p:cNvSpPr/>
          <p:nvPr/>
        </p:nvSpPr>
        <p:spPr>
          <a:xfrm>
            <a:off x="5580769" y="822859"/>
            <a:ext cx="1283451"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69" name="Rectangle 68">
            <a:extLst>
              <a:ext uri="{FF2B5EF4-FFF2-40B4-BE49-F238E27FC236}">
                <a16:creationId xmlns:a16="http://schemas.microsoft.com/office/drawing/2014/main" id="{D6A9027B-FEAE-A861-FF0D-53D7AC07706D}"/>
              </a:ext>
            </a:extLst>
          </p:cNvPr>
          <p:cNvSpPr/>
          <p:nvPr/>
        </p:nvSpPr>
        <p:spPr>
          <a:xfrm>
            <a:off x="5580769" y="5815070"/>
            <a:ext cx="1283452"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26" name="Rectangle 25">
            <a:extLst>
              <a:ext uri="{FF2B5EF4-FFF2-40B4-BE49-F238E27FC236}">
                <a16:creationId xmlns:a16="http://schemas.microsoft.com/office/drawing/2014/main" id="{4EEE9677-D6B5-8D51-3717-1945B4A6767E}"/>
              </a:ext>
            </a:extLst>
          </p:cNvPr>
          <p:cNvSpPr/>
          <p:nvPr/>
        </p:nvSpPr>
        <p:spPr>
          <a:xfrm>
            <a:off x="6706071" y="2122792"/>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TextBox 26">
            <a:extLst>
              <a:ext uri="{FF2B5EF4-FFF2-40B4-BE49-F238E27FC236}">
                <a16:creationId xmlns:a16="http://schemas.microsoft.com/office/drawing/2014/main" id="{E16544CA-D1E5-D20C-26DD-1034A348308B}"/>
              </a:ext>
            </a:extLst>
          </p:cNvPr>
          <p:cNvSpPr txBox="1"/>
          <p:nvPr/>
        </p:nvSpPr>
        <p:spPr>
          <a:xfrm>
            <a:off x="6740396" y="2171238"/>
            <a:ext cx="655801" cy="523220"/>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16</a:t>
            </a:r>
            <a:endParaRPr lang="id-ID" dirty="0"/>
          </a:p>
        </p:txBody>
      </p:sp>
      <p:sp>
        <p:nvSpPr>
          <p:cNvPr id="29" name="Rectangle 28">
            <a:extLst>
              <a:ext uri="{FF2B5EF4-FFF2-40B4-BE49-F238E27FC236}">
                <a16:creationId xmlns:a16="http://schemas.microsoft.com/office/drawing/2014/main" id="{66B121C4-DA1B-CF09-969F-12AC8BDD2565}"/>
              </a:ext>
            </a:extLst>
          </p:cNvPr>
          <p:cNvSpPr/>
          <p:nvPr/>
        </p:nvSpPr>
        <p:spPr>
          <a:xfrm>
            <a:off x="6697081" y="3601373"/>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TextBox 29">
            <a:extLst>
              <a:ext uri="{FF2B5EF4-FFF2-40B4-BE49-F238E27FC236}">
                <a16:creationId xmlns:a16="http://schemas.microsoft.com/office/drawing/2014/main" id="{F5A69417-9322-B71D-79B4-6B67B5B5947F}"/>
              </a:ext>
            </a:extLst>
          </p:cNvPr>
          <p:cNvSpPr txBox="1"/>
          <p:nvPr/>
        </p:nvSpPr>
        <p:spPr>
          <a:xfrm>
            <a:off x="6731406" y="3649819"/>
            <a:ext cx="655801" cy="523220"/>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17</a:t>
            </a:r>
            <a:endParaRPr lang="id-ID" dirty="0"/>
          </a:p>
        </p:txBody>
      </p:sp>
      <p:sp>
        <p:nvSpPr>
          <p:cNvPr id="70" name="Rectangle 69">
            <a:extLst>
              <a:ext uri="{FF2B5EF4-FFF2-40B4-BE49-F238E27FC236}">
                <a16:creationId xmlns:a16="http://schemas.microsoft.com/office/drawing/2014/main" id="{52E48F03-613E-FCF0-69BD-D99053B68F16}"/>
              </a:ext>
            </a:extLst>
          </p:cNvPr>
          <p:cNvSpPr/>
          <p:nvPr/>
        </p:nvSpPr>
        <p:spPr>
          <a:xfrm>
            <a:off x="6697081" y="5110546"/>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2" name="TextBox 71">
            <a:extLst>
              <a:ext uri="{FF2B5EF4-FFF2-40B4-BE49-F238E27FC236}">
                <a16:creationId xmlns:a16="http://schemas.microsoft.com/office/drawing/2014/main" id="{CC713AB9-D64A-7880-11EB-730093CC5184}"/>
              </a:ext>
            </a:extLst>
          </p:cNvPr>
          <p:cNvSpPr txBox="1"/>
          <p:nvPr/>
        </p:nvSpPr>
        <p:spPr>
          <a:xfrm>
            <a:off x="6683674" y="5158992"/>
            <a:ext cx="731520" cy="523220"/>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18</a:t>
            </a:r>
            <a:endParaRPr lang="id-ID" dirty="0"/>
          </a:p>
        </p:txBody>
      </p:sp>
      <p:sp>
        <p:nvSpPr>
          <p:cNvPr id="77" name="Rectangle 76">
            <a:extLst>
              <a:ext uri="{FF2B5EF4-FFF2-40B4-BE49-F238E27FC236}">
                <a16:creationId xmlns:a16="http://schemas.microsoft.com/office/drawing/2014/main" id="{AF97736F-D1AB-B0B7-9EFE-8E780531EF42}"/>
              </a:ext>
            </a:extLst>
          </p:cNvPr>
          <p:cNvSpPr/>
          <p:nvPr/>
        </p:nvSpPr>
        <p:spPr>
          <a:xfrm>
            <a:off x="5790677" y="4939518"/>
            <a:ext cx="1073544"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78" name="Rectangle 77">
            <a:extLst>
              <a:ext uri="{FF2B5EF4-FFF2-40B4-BE49-F238E27FC236}">
                <a16:creationId xmlns:a16="http://schemas.microsoft.com/office/drawing/2014/main" id="{61DCBDF4-B548-ED2C-8BF0-AF79E62E68EE}"/>
              </a:ext>
            </a:extLst>
          </p:cNvPr>
          <p:cNvSpPr/>
          <p:nvPr/>
        </p:nvSpPr>
        <p:spPr>
          <a:xfrm>
            <a:off x="5655909" y="3823346"/>
            <a:ext cx="1208311"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79" name="Rectangle 78">
            <a:extLst>
              <a:ext uri="{FF2B5EF4-FFF2-40B4-BE49-F238E27FC236}">
                <a16:creationId xmlns:a16="http://schemas.microsoft.com/office/drawing/2014/main" id="{A50139B2-8982-4233-B245-A7E2B028B97F}"/>
              </a:ext>
            </a:extLst>
          </p:cNvPr>
          <p:cNvSpPr/>
          <p:nvPr/>
        </p:nvSpPr>
        <p:spPr>
          <a:xfrm>
            <a:off x="5655910" y="2968773"/>
            <a:ext cx="1253970"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80" name="Rectangle 79">
            <a:extLst>
              <a:ext uri="{FF2B5EF4-FFF2-40B4-BE49-F238E27FC236}">
                <a16:creationId xmlns:a16="http://schemas.microsoft.com/office/drawing/2014/main" id="{9CFD6CC7-F7D2-6770-2C28-0C8E1D49455F}"/>
              </a:ext>
            </a:extLst>
          </p:cNvPr>
          <p:cNvSpPr/>
          <p:nvPr/>
        </p:nvSpPr>
        <p:spPr>
          <a:xfrm>
            <a:off x="5692908" y="1701823"/>
            <a:ext cx="1208311"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25" name="Rectangle 24">
            <a:extLst>
              <a:ext uri="{FF2B5EF4-FFF2-40B4-BE49-F238E27FC236}">
                <a16:creationId xmlns:a16="http://schemas.microsoft.com/office/drawing/2014/main" id="{258FFECB-D6F7-957B-963B-7734980DA5E7}"/>
              </a:ext>
            </a:extLst>
          </p:cNvPr>
          <p:cNvSpPr/>
          <p:nvPr/>
        </p:nvSpPr>
        <p:spPr>
          <a:xfrm rot="5400000">
            <a:off x="3158409" y="3287804"/>
            <a:ext cx="5295195"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cxnSp>
        <p:nvCxnSpPr>
          <p:cNvPr id="82" name="Straight Connector 81">
            <a:extLst>
              <a:ext uri="{FF2B5EF4-FFF2-40B4-BE49-F238E27FC236}">
                <a16:creationId xmlns:a16="http://schemas.microsoft.com/office/drawing/2014/main" id="{C7102BEB-D734-C1B9-13EC-DE4C3B477082}"/>
              </a:ext>
            </a:extLst>
          </p:cNvPr>
          <p:cNvCxnSpPr/>
          <p:nvPr/>
        </p:nvCxnSpPr>
        <p:spPr>
          <a:xfrm>
            <a:off x="7316597" y="866775"/>
            <a:ext cx="36576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4EC4579-0EB1-707F-49EA-DDE30A9DD59C}"/>
              </a:ext>
            </a:extLst>
          </p:cNvPr>
          <p:cNvSpPr/>
          <p:nvPr/>
        </p:nvSpPr>
        <p:spPr>
          <a:xfrm>
            <a:off x="6706071" y="567000"/>
            <a:ext cx="731520" cy="64008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TextBox 19">
            <a:extLst>
              <a:ext uri="{FF2B5EF4-FFF2-40B4-BE49-F238E27FC236}">
                <a16:creationId xmlns:a16="http://schemas.microsoft.com/office/drawing/2014/main" id="{2CD8463E-2234-C475-1CFB-6C7FB65C5D26}"/>
              </a:ext>
            </a:extLst>
          </p:cNvPr>
          <p:cNvSpPr txBox="1"/>
          <p:nvPr/>
        </p:nvSpPr>
        <p:spPr>
          <a:xfrm>
            <a:off x="6740396" y="615446"/>
            <a:ext cx="655801" cy="523220"/>
          </a:xfrm>
          <a:prstGeom prst="rect">
            <a:avLst/>
          </a:prstGeom>
          <a:noFill/>
        </p:spPr>
        <p:txBody>
          <a:bodyPr wrap="square" rtlCol="0">
            <a:spAutoFit/>
          </a:bodyPr>
          <a:lstStyle/>
          <a:p>
            <a:pPr algn="ctr"/>
            <a:r>
              <a:rPr lang="en-US" sz="2800" b="1" dirty="0">
                <a:latin typeface="Montserrat" panose="00000300000000000000" pitchFamily="2" charset="0"/>
              </a:rPr>
              <a:t>15</a:t>
            </a:r>
            <a:endParaRPr lang="id-ID" sz="2800" dirty="0">
              <a:latin typeface="Montserrat" panose="00000300000000000000" pitchFamily="2" charset="0"/>
            </a:endParaRPr>
          </a:p>
        </p:txBody>
      </p:sp>
      <p:sp>
        <p:nvSpPr>
          <p:cNvPr id="3" name="TextBox 2">
            <a:extLst>
              <a:ext uri="{FF2B5EF4-FFF2-40B4-BE49-F238E27FC236}">
                <a16:creationId xmlns:a16="http://schemas.microsoft.com/office/drawing/2014/main" id="{12B1E99C-9D42-B481-A9F5-B3E02E0AB88B}"/>
              </a:ext>
            </a:extLst>
          </p:cNvPr>
          <p:cNvSpPr txBox="1"/>
          <p:nvPr/>
        </p:nvSpPr>
        <p:spPr>
          <a:xfrm>
            <a:off x="7248525" y="66675"/>
            <a:ext cx="4943475" cy="369332"/>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defRPr sz="1500" b="1">
                <a:effectLst>
                  <a:outerShdw blurRad="38100" dist="38100" dir="2700000" algn="tl">
                    <a:srgbClr val="000000">
                      <a:alpha val="43137"/>
                    </a:srgbClr>
                  </a:outerShdw>
                </a:effectLst>
                <a:latin typeface="Montserrat" panose="00000500000000000000" pitchFamily="2" charset="0"/>
              </a:defRPr>
            </a:lvl1pPr>
          </a:lstStyle>
          <a:p>
            <a:pPr algn="ctr"/>
            <a:r>
              <a:rPr lang="en-US" sz="1800" dirty="0"/>
              <a:t>TRADE SHOWS AND CONFERENCES</a:t>
            </a:r>
          </a:p>
        </p:txBody>
      </p:sp>
      <p:pic>
        <p:nvPicPr>
          <p:cNvPr id="7" name="Picture 6">
            <a:extLst>
              <a:ext uri="{FF2B5EF4-FFF2-40B4-BE49-F238E27FC236}">
                <a16:creationId xmlns:a16="http://schemas.microsoft.com/office/drawing/2014/main" id="{CCB130D8-659E-6F71-6004-93C758D13E6C}"/>
              </a:ext>
            </a:extLst>
          </p:cNvPr>
          <p:cNvPicPr>
            <a:picLocks noChangeAspect="1"/>
          </p:cNvPicPr>
          <p:nvPr/>
        </p:nvPicPr>
        <p:blipFill>
          <a:blip r:embed="rId12"/>
          <a:stretch>
            <a:fillRect/>
          </a:stretch>
        </p:blipFill>
        <p:spPr>
          <a:xfrm>
            <a:off x="589040" y="2785614"/>
            <a:ext cx="2403568" cy="1181182"/>
          </a:xfrm>
          <a:prstGeom prst="rect">
            <a:avLst/>
          </a:prstGeom>
        </p:spPr>
      </p:pic>
      <p:sp>
        <p:nvSpPr>
          <p:cNvPr id="65" name="TextBox 64">
            <a:extLst>
              <a:ext uri="{FF2B5EF4-FFF2-40B4-BE49-F238E27FC236}">
                <a16:creationId xmlns:a16="http://schemas.microsoft.com/office/drawing/2014/main" id="{CF21E639-934C-6BCD-BAC9-094412B75463}"/>
              </a:ext>
            </a:extLst>
          </p:cNvPr>
          <p:cNvSpPr txBox="1"/>
          <p:nvPr/>
        </p:nvSpPr>
        <p:spPr>
          <a:xfrm>
            <a:off x="7633554" y="603814"/>
            <a:ext cx="4301271" cy="6063198"/>
          </a:xfrm>
          <a:prstGeom prst="rect">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400" b="1" dirty="0">
                <a:solidFill>
                  <a:prstClr val="black"/>
                </a:solidFill>
                <a:latin typeface="Aptos" panose="020B0004020202020204" pitchFamily="34" charset="0"/>
              </a:rPr>
              <a:t>Building Owners and Managers Association (BOMA) International Conference &amp; Expo</a:t>
            </a:r>
            <a:br>
              <a:rPr kumimoji="0" lang="en-US" sz="1200" b="0" i="0" u="none" strike="noStrike" kern="1200" cap="none" spc="0" normalizeH="0" baseline="0" noProof="0" dirty="0">
                <a:ln>
                  <a:noFill/>
                </a:ln>
                <a:solidFill>
                  <a:prstClr val="black"/>
                </a:solidFill>
                <a:effectLst/>
                <a:uLnTx/>
                <a:uFillTx/>
                <a:latin typeface="Aptos" panose="020B0004020202020204" pitchFamily="34" charset="0"/>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website: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hlinkClick r:id="rId13"/>
              </a:rPr>
              <a:t>boma.org</a:t>
            </a:r>
            <a:b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dates: </a:t>
            </a:r>
            <a:r>
              <a:rPr lang="en-US" sz="1100" dirty="0">
                <a:latin typeface="Aptos" panose="020B0004020202020204" pitchFamily="34" charset="0"/>
              </a:rPr>
              <a:t>June 28- July 1, 2025</a:t>
            </a:r>
            <a:b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location: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Boston Convention &amp; Exposition Center</a:t>
            </a:r>
            <a:b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about: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Connect with property managers and building owners to showcase </a:t>
            </a:r>
            <a:r>
              <a:rPr kumimoji="0" lang="en-US" sz="1100" b="0" i="0" u="none" strike="noStrike" kern="1200" cap="none" spc="0" normalizeH="0" baseline="0" noProof="0" dirty="0" err="1">
                <a:ln>
                  <a:noFill/>
                </a:ln>
                <a:solidFill>
                  <a:prstClr val="black"/>
                </a:solidFill>
                <a:effectLst/>
                <a:uLnTx/>
                <a:uFillTx/>
                <a:latin typeface="Aptos" panose="020B0004020202020204" pitchFamily="34" charset="0"/>
                <a:ea typeface="+mn-ea"/>
                <a:cs typeface="+mn-cs"/>
              </a:rPr>
              <a:t>AirROS's</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role in enhancing indoor air quality, contributing to tenant satisfaction and building value.</a:t>
            </a:r>
            <a:endParaRPr kumimoji="0" lang="en-US" sz="105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1400" b="1" dirty="0">
                <a:solidFill>
                  <a:prstClr val="black"/>
                </a:solidFill>
                <a:latin typeface="Aptos" panose="020B0004020202020204" pitchFamily="34" charset="0"/>
              </a:rPr>
              <a:t>National Association of Home Builders (NAHB) International Builders' Show (IBS)</a:t>
            </a:r>
            <a:br>
              <a:rPr lang="en-US" sz="1400" b="1" dirty="0">
                <a:solidFill>
                  <a:prstClr val="black"/>
                </a:solidFill>
                <a:latin typeface="Aptos" panose="020B0004020202020204" pitchFamily="34" charset="0"/>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website: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hlinkClick r:id="rId14"/>
              </a:rPr>
              <a:t>buildersshow.com</a:t>
            </a:r>
            <a:b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dates: </a:t>
            </a:r>
            <a:r>
              <a:rPr lang="en-US" sz="1100" dirty="0">
                <a:latin typeface="Aptos" panose="020B0004020202020204" pitchFamily="34" charset="0"/>
              </a:rPr>
              <a:t>February 17-19, 2026</a:t>
            </a:r>
            <a:b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location: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Orlando, Florida, Orange County Convention Center</a:t>
            </a:r>
            <a:b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br>
            <a:r>
              <a:rPr kumimoji="0" lang="en-US" sz="11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about: </a:t>
            </a:r>
            <a:r>
              <a:rPr kumimoji="0" lang="en-US" sz="110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Present </a:t>
            </a:r>
            <a:r>
              <a:rPr kumimoji="0" lang="en-US" sz="1100" i="0" u="none" strike="noStrike" kern="1200" cap="none" spc="0" normalizeH="0" baseline="0" noProof="0" dirty="0" err="1">
                <a:ln>
                  <a:noFill/>
                </a:ln>
                <a:solidFill>
                  <a:prstClr val="black"/>
                </a:solidFill>
                <a:effectLst/>
                <a:uLnTx/>
                <a:uFillTx/>
                <a:latin typeface="Aptos" panose="020B0004020202020204" pitchFamily="34" charset="0"/>
                <a:ea typeface="+mn-ea"/>
                <a:cs typeface="+mn-cs"/>
              </a:rPr>
              <a:t>AirROS's</a:t>
            </a:r>
            <a:r>
              <a:rPr kumimoji="0" lang="en-US" sz="110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solutions to builders interested in integrating advanced air purification systems into new constructions, promoting healthier living and working spaces.</a:t>
            </a:r>
          </a:p>
          <a:p>
            <a:pPr marL="0" marR="0" lvl="0" indent="0" algn="l" defTabSz="914400" rtl="0" eaLnBrk="1" fontAlgn="auto" latinLnBrk="0" hangingPunct="1">
              <a:lnSpc>
                <a:spcPct val="100000"/>
              </a:lnSpc>
              <a:spcBef>
                <a:spcPts val="0"/>
              </a:spcBef>
              <a:spcAft>
                <a:spcPts val="600"/>
              </a:spcAft>
              <a:buClrTx/>
              <a:buSzTx/>
              <a:buFontTx/>
              <a:buNone/>
              <a:tabLst/>
              <a:defRPr/>
            </a:pPr>
            <a:r>
              <a:rPr lang="en-US" sz="1400" b="1" dirty="0">
                <a:solidFill>
                  <a:prstClr val="black"/>
                </a:solidFill>
                <a:latin typeface="Aptos" panose="020B0004020202020204" pitchFamily="34" charset="0"/>
              </a:rPr>
              <a:t>American Institute of Architects (AIA) Conference on Architecture</a:t>
            </a:r>
            <a:br>
              <a:rPr lang="en-US" sz="1100" b="1" dirty="0">
                <a:latin typeface="Montserrat" panose="00000500000000000000" pitchFamily="2" charset="0"/>
              </a:rPr>
            </a:br>
            <a:r>
              <a:rPr lang="en-US" sz="1100" b="1" dirty="0">
                <a:latin typeface="Aptos" panose="020B0004020202020204" pitchFamily="34" charset="0"/>
              </a:rPr>
              <a:t>website: </a:t>
            </a:r>
            <a:r>
              <a:rPr lang="en-US" sz="1100" dirty="0">
                <a:latin typeface="Aptos" panose="020B0004020202020204" pitchFamily="34" charset="0"/>
              </a:rPr>
              <a:t>​</a:t>
            </a:r>
            <a:r>
              <a:rPr lang="en-US" sz="1100" dirty="0">
                <a:latin typeface="Aptos" panose="020B0004020202020204" pitchFamily="34" charset="0"/>
                <a:hlinkClick r:id="rId15"/>
              </a:rPr>
              <a:t>conferenceonarchitecture.com</a:t>
            </a:r>
            <a:br>
              <a:rPr lang="en-US" sz="1100" dirty="0">
                <a:latin typeface="Aptos" panose="020B0004020202020204" pitchFamily="34" charset="0"/>
              </a:rPr>
            </a:br>
            <a:r>
              <a:rPr lang="en-US" sz="1100" b="1" dirty="0">
                <a:latin typeface="Aptos" panose="020B0004020202020204" pitchFamily="34" charset="0"/>
              </a:rPr>
              <a:t>dates: </a:t>
            </a:r>
            <a:r>
              <a:rPr lang="en-US" sz="1100" dirty="0">
                <a:latin typeface="Aptos" panose="020B0004020202020204" pitchFamily="34" charset="0"/>
              </a:rPr>
              <a:t>June 10-13, 2026</a:t>
            </a:r>
            <a:br>
              <a:rPr lang="en-US" sz="1100" dirty="0">
                <a:latin typeface="Aptos" panose="020B0004020202020204" pitchFamily="34" charset="0"/>
              </a:rPr>
            </a:br>
            <a:r>
              <a:rPr lang="en-US" sz="1100" b="1" dirty="0">
                <a:latin typeface="Aptos" panose="020B0004020202020204" pitchFamily="34" charset="0"/>
              </a:rPr>
              <a:t>location: </a:t>
            </a:r>
            <a:r>
              <a:rPr lang="en-US" sz="1100" dirty="0">
                <a:latin typeface="Aptos" panose="020B0004020202020204" pitchFamily="34" charset="0"/>
              </a:rPr>
              <a:t>San Diego Convention Center</a:t>
            </a:r>
            <a:br>
              <a:rPr lang="en-US" sz="1100" b="1" dirty="0">
                <a:latin typeface="Aptos" panose="020B0004020202020204" pitchFamily="34" charset="0"/>
              </a:rPr>
            </a:br>
            <a:r>
              <a:rPr lang="en-US" sz="1100" b="1" dirty="0">
                <a:latin typeface="Aptos" panose="020B0004020202020204" pitchFamily="34" charset="0"/>
              </a:rPr>
              <a:t>about: </a:t>
            </a:r>
            <a:r>
              <a:rPr lang="en-US" sz="1100" dirty="0">
                <a:latin typeface="Aptos" panose="020B0004020202020204" pitchFamily="34" charset="0"/>
              </a:rPr>
              <a:t>Engage with professionals who influence building designs, introducing </a:t>
            </a:r>
            <a:r>
              <a:rPr lang="en-US" sz="1100" dirty="0" err="1">
                <a:latin typeface="Aptos" panose="020B0004020202020204" pitchFamily="34" charset="0"/>
              </a:rPr>
              <a:t>AirROS's</a:t>
            </a:r>
            <a:r>
              <a:rPr lang="en-US" sz="1100" dirty="0">
                <a:latin typeface="Aptos" panose="020B0004020202020204" pitchFamily="34" charset="0"/>
              </a:rPr>
              <a:t> technologies that can be incorporated to enhance air quality in various structures.</a:t>
            </a:r>
          </a:p>
          <a:p>
            <a:pPr marL="0" marR="0" lvl="0" indent="0" algn="l" defTabSz="914400" rtl="0" eaLnBrk="1" fontAlgn="auto" latinLnBrk="0" hangingPunct="1">
              <a:lnSpc>
                <a:spcPct val="100000"/>
              </a:lnSpc>
              <a:spcBef>
                <a:spcPts val="0"/>
              </a:spcBef>
              <a:spcAft>
                <a:spcPts val="600"/>
              </a:spcAft>
              <a:buClrTx/>
              <a:buSzTx/>
              <a:buFontTx/>
              <a:buNone/>
              <a:tabLst/>
              <a:defRPr/>
            </a:pPr>
            <a:r>
              <a:rPr lang="en-US" sz="1400" b="1" dirty="0">
                <a:solidFill>
                  <a:prstClr val="black"/>
                </a:solidFill>
                <a:latin typeface="Aptos" panose="020B0004020202020204" pitchFamily="34" charset="0"/>
              </a:rPr>
              <a:t>International Facility Management Association (IFMA) World Workplace Conference &amp; Expo</a:t>
            </a:r>
            <a:br>
              <a:rPr lang="en-US" sz="1400" b="1" dirty="0">
                <a:solidFill>
                  <a:prstClr val="black"/>
                </a:solidFill>
                <a:latin typeface="Aptos" panose="020B0004020202020204" pitchFamily="34" charset="0"/>
              </a:rPr>
            </a:br>
            <a:r>
              <a:rPr lang="en-US" sz="1100" b="1" dirty="0">
                <a:latin typeface="Aptos" panose="020B0004020202020204" pitchFamily="34" charset="0"/>
              </a:rPr>
              <a:t>website: </a:t>
            </a:r>
            <a:r>
              <a:rPr lang="en-US" sz="1100" dirty="0">
                <a:latin typeface="Aptos" panose="020B0004020202020204" pitchFamily="34" charset="0"/>
                <a:hlinkClick r:id="rId16"/>
              </a:rPr>
              <a:t>worldworkplace.ifma.org</a:t>
            </a:r>
            <a:br>
              <a:rPr lang="en-US" sz="1100" dirty="0">
                <a:latin typeface="Aptos" panose="020B0004020202020204" pitchFamily="34" charset="0"/>
              </a:rPr>
            </a:br>
            <a:r>
              <a:rPr lang="en-US" sz="1100" b="1" dirty="0">
                <a:latin typeface="Aptos" panose="020B0004020202020204" pitchFamily="34" charset="0"/>
              </a:rPr>
              <a:t>dates: </a:t>
            </a:r>
            <a:r>
              <a:rPr lang="en-US" sz="1100" dirty="0">
                <a:latin typeface="Aptos" panose="020B0004020202020204" pitchFamily="34" charset="0"/>
              </a:rPr>
              <a:t>Sept 17-19, 2025</a:t>
            </a:r>
            <a:br>
              <a:rPr lang="en-US" sz="1100" dirty="0">
                <a:latin typeface="Aptos" panose="020B0004020202020204" pitchFamily="34" charset="0"/>
              </a:rPr>
            </a:br>
            <a:r>
              <a:rPr lang="en-US" sz="1100" b="1" dirty="0">
                <a:latin typeface="Aptos" panose="020B0004020202020204" pitchFamily="34" charset="0"/>
              </a:rPr>
              <a:t>location: </a:t>
            </a:r>
            <a:r>
              <a:rPr lang="en-US" sz="1100" dirty="0">
                <a:latin typeface="Aptos" panose="020B0004020202020204" pitchFamily="34" charset="0"/>
              </a:rPr>
              <a:t>Minneapolis, MN</a:t>
            </a:r>
            <a:br>
              <a:rPr lang="en-US" sz="1100" dirty="0">
                <a:latin typeface="Aptos" panose="020B0004020202020204" pitchFamily="34" charset="0"/>
              </a:rPr>
            </a:br>
            <a:r>
              <a:rPr lang="en-US" sz="1100" b="1" dirty="0">
                <a:latin typeface="Aptos" panose="020B0004020202020204" pitchFamily="34" charset="0"/>
              </a:rPr>
              <a:t>about: </a:t>
            </a:r>
            <a:r>
              <a:rPr lang="en-US" sz="1100" dirty="0">
                <a:latin typeface="Aptos" panose="020B0004020202020204" pitchFamily="34" charset="0"/>
              </a:rPr>
              <a:t>A gathering of facility management professionals, offering </a:t>
            </a:r>
            <a:r>
              <a:rPr lang="en-US" sz="1100" dirty="0" err="1">
                <a:latin typeface="Aptos" panose="020B0004020202020204" pitchFamily="34" charset="0"/>
              </a:rPr>
              <a:t>AirROS</a:t>
            </a:r>
            <a:r>
              <a:rPr lang="en-US" sz="1100" dirty="0">
                <a:latin typeface="Aptos" panose="020B0004020202020204" pitchFamily="34" charset="0"/>
              </a:rPr>
              <a:t> the chance to demonstrate how its products can improve air quality management across diverse facilities.</a:t>
            </a:r>
          </a:p>
        </p:txBody>
      </p:sp>
    </p:spTree>
    <p:extLst>
      <p:ext uri="{BB962C8B-B14F-4D97-AF65-F5344CB8AC3E}">
        <p14:creationId xmlns:p14="http://schemas.microsoft.com/office/powerpoint/2010/main" val="2620351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0-#ppt_w/2"/>
                                          </p:val>
                                        </p:tav>
                                        <p:tav tm="100000">
                                          <p:val>
                                            <p:strVal val="#ppt_x"/>
                                          </p:val>
                                        </p:tav>
                                      </p:tavLst>
                                    </p:anim>
                                    <p:anim calcmode="lin" valueType="num">
                                      <p:cBhvr additive="base">
                                        <p:cTn id="27" dur="500" fill="hold"/>
                                        <p:tgtEl>
                                          <p:spTgt spid="14"/>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animEffect transition="in" filter="fade">
                                      <p:cBhvr>
                                        <p:cTn id="42" dur="500"/>
                                        <p:tgtEl>
                                          <p:spTgt spid="27"/>
                                        </p:tgtEl>
                                      </p:cBhvr>
                                    </p:animEffect>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wipe(left)">
                                      <p:cBhvr>
                                        <p:cTn id="56" dur="500"/>
                                        <p:tgtEl>
                                          <p:spTgt spid="70"/>
                                        </p:tgtEl>
                                      </p:cBhvr>
                                    </p:animEffect>
                                  </p:childTnLst>
                                </p:cTn>
                              </p:par>
                            </p:childTnLst>
                          </p:cTn>
                        </p:par>
                        <p:par>
                          <p:cTn id="57" fill="hold">
                            <p:stCondLst>
                              <p:cond delay="5500"/>
                            </p:stCondLst>
                            <p:childTnLst>
                              <p:par>
                                <p:cTn id="58" presetID="53" presetClass="entr" presetSubtype="16" fill="hold" grpId="0" nodeType="afterEffect">
                                  <p:stCondLst>
                                    <p:cond delay="0"/>
                                  </p:stCondLst>
                                  <p:childTnLst>
                                    <p:set>
                                      <p:cBhvr>
                                        <p:cTn id="59" dur="1" fill="hold">
                                          <p:stCondLst>
                                            <p:cond delay="0"/>
                                          </p:stCondLst>
                                        </p:cTn>
                                        <p:tgtEl>
                                          <p:spTgt spid="72"/>
                                        </p:tgtEl>
                                        <p:attrNameLst>
                                          <p:attrName>style.visibility</p:attrName>
                                        </p:attrNameLst>
                                      </p:cBhvr>
                                      <p:to>
                                        <p:strVal val="visible"/>
                                      </p:to>
                                    </p:set>
                                    <p:anim calcmode="lin" valueType="num">
                                      <p:cBhvr>
                                        <p:cTn id="60" dur="500" fill="hold"/>
                                        <p:tgtEl>
                                          <p:spTgt spid="72"/>
                                        </p:tgtEl>
                                        <p:attrNameLst>
                                          <p:attrName>ppt_w</p:attrName>
                                        </p:attrNameLst>
                                      </p:cBhvr>
                                      <p:tavLst>
                                        <p:tav tm="0">
                                          <p:val>
                                            <p:fltVal val="0"/>
                                          </p:val>
                                        </p:tav>
                                        <p:tav tm="100000">
                                          <p:val>
                                            <p:strVal val="#ppt_w"/>
                                          </p:val>
                                        </p:tav>
                                      </p:tavLst>
                                    </p:anim>
                                    <p:anim calcmode="lin" valueType="num">
                                      <p:cBhvr>
                                        <p:cTn id="61" dur="500" fill="hold"/>
                                        <p:tgtEl>
                                          <p:spTgt spid="72"/>
                                        </p:tgtEl>
                                        <p:attrNameLst>
                                          <p:attrName>ppt_h</p:attrName>
                                        </p:attrNameLst>
                                      </p:cBhvr>
                                      <p:tavLst>
                                        <p:tav tm="0">
                                          <p:val>
                                            <p:fltVal val="0"/>
                                          </p:val>
                                        </p:tav>
                                        <p:tav tm="100000">
                                          <p:val>
                                            <p:strVal val="#ppt_h"/>
                                          </p:val>
                                        </p:tav>
                                      </p:tavLst>
                                    </p:anim>
                                    <p:animEffect transition="in" filter="fade">
                                      <p:cBhvr>
                                        <p:cTn id="6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14" grpId="0"/>
      <p:bldP spid="4" grpId="0"/>
      <p:bldP spid="26" grpId="0" animBg="1"/>
      <p:bldP spid="27" grpId="0"/>
      <p:bldP spid="29" grpId="0" animBg="1"/>
      <p:bldP spid="30" grpId="0"/>
      <p:bldP spid="70" grpId="0" animBg="1"/>
      <p:bldP spid="72" grpId="0"/>
      <p:bldP spid="17" grpId="0" animBg="1"/>
      <p:bldP spid="2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407EE-45B7-07E4-DF12-06AAD5D8EB14}"/>
            </a:ext>
          </a:extLst>
        </p:cNvPr>
        <p:cNvGrpSpPr/>
        <p:nvPr/>
      </p:nvGrpSpPr>
      <p:grpSpPr>
        <a:xfrm>
          <a:off x="0" y="0"/>
          <a:ext cx="0" cy="0"/>
          <a:chOff x="0" y="0"/>
          <a:chExt cx="0" cy="0"/>
        </a:xfrm>
      </p:grpSpPr>
      <p:cxnSp>
        <p:nvCxnSpPr>
          <p:cNvPr id="74" name="Straight Connector 73">
            <a:extLst>
              <a:ext uri="{FF2B5EF4-FFF2-40B4-BE49-F238E27FC236}">
                <a16:creationId xmlns:a16="http://schemas.microsoft.com/office/drawing/2014/main" id="{F0F63430-1FBE-314A-BB18-20B9698534FD}"/>
              </a:ext>
            </a:extLst>
          </p:cNvPr>
          <p:cNvCxnSpPr/>
          <p:nvPr/>
        </p:nvCxnSpPr>
        <p:spPr>
          <a:xfrm>
            <a:off x="7419393" y="2562225"/>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D7450C2-51AD-CE5E-D60C-9FE5BA095520}"/>
              </a:ext>
            </a:extLst>
          </p:cNvPr>
          <p:cNvCxnSpPr/>
          <p:nvPr/>
        </p:nvCxnSpPr>
        <p:spPr>
          <a:xfrm>
            <a:off x="7419393" y="3295650"/>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A103C6F-B23A-0CFB-FDC1-CBBE383096B6}"/>
              </a:ext>
            </a:extLst>
          </p:cNvPr>
          <p:cNvCxnSpPr/>
          <p:nvPr/>
        </p:nvCxnSpPr>
        <p:spPr>
          <a:xfrm>
            <a:off x="7419393" y="3752850"/>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3A51D60-E61B-9E40-9B6B-941DC4AB5513}"/>
              </a:ext>
            </a:extLst>
          </p:cNvPr>
          <p:cNvCxnSpPr/>
          <p:nvPr/>
        </p:nvCxnSpPr>
        <p:spPr>
          <a:xfrm>
            <a:off x="7419393" y="4495800"/>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A1721B5-5CD1-FE59-1266-2686DF320350}"/>
              </a:ext>
            </a:extLst>
          </p:cNvPr>
          <p:cNvCxnSpPr/>
          <p:nvPr/>
        </p:nvCxnSpPr>
        <p:spPr>
          <a:xfrm>
            <a:off x="7419393" y="4953000"/>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408D201-3AC3-A1A5-003B-D8E3BE4D4352}"/>
              </a:ext>
            </a:extLst>
          </p:cNvPr>
          <p:cNvCxnSpPr/>
          <p:nvPr/>
        </p:nvCxnSpPr>
        <p:spPr>
          <a:xfrm>
            <a:off x="7409868" y="5686425"/>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50ED90F4-5AED-618F-C848-53D6A1D7BE24}"/>
              </a:ext>
            </a:extLst>
          </p:cNvPr>
          <p:cNvCxnSpPr/>
          <p:nvPr/>
        </p:nvCxnSpPr>
        <p:spPr>
          <a:xfrm>
            <a:off x="7419393" y="6143625"/>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15BE32D-DDC4-C756-D75B-D3D98BAF3081}"/>
              </a:ext>
            </a:extLst>
          </p:cNvPr>
          <p:cNvCxnSpPr/>
          <p:nvPr/>
        </p:nvCxnSpPr>
        <p:spPr>
          <a:xfrm>
            <a:off x="7409868" y="2105025"/>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229E6A4-060C-8B78-7805-F7947A7A23DF}"/>
              </a:ext>
            </a:extLst>
          </p:cNvPr>
          <p:cNvCxnSpPr/>
          <p:nvPr/>
        </p:nvCxnSpPr>
        <p:spPr>
          <a:xfrm>
            <a:off x="7419393" y="1362075"/>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B316D8A-C605-3114-C171-C9642268E76F}"/>
              </a:ext>
            </a:extLst>
          </p:cNvPr>
          <p:cNvCxnSpPr/>
          <p:nvPr/>
        </p:nvCxnSpPr>
        <p:spPr>
          <a:xfrm>
            <a:off x="7409868" y="895350"/>
            <a:ext cx="274320"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6241CCB8-6E79-2AB5-044A-C95A502B2F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3602" y="-2337"/>
            <a:ext cx="3762373" cy="2714556"/>
          </a:xfrm>
          <a:prstGeom prst="rect">
            <a:avLst/>
          </a:prstGeom>
          <a:solidFill>
            <a:schemeClr val="tx1"/>
          </a:solidFill>
        </p:spPr>
      </p:pic>
      <p:pic>
        <p:nvPicPr>
          <p:cNvPr id="10" name="Picture 9">
            <a:extLst>
              <a:ext uri="{FF2B5EF4-FFF2-40B4-BE49-F238E27FC236}">
                <a16:creationId xmlns:a16="http://schemas.microsoft.com/office/drawing/2014/main" id="{562CBCCA-1322-DE46-F001-8ED3C6F1C4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7091" y="3541316"/>
            <a:ext cx="4795710" cy="3324194"/>
          </a:xfrm>
          <a:prstGeom prst="rect">
            <a:avLst/>
          </a:prstGeom>
        </p:spPr>
      </p:pic>
      <p:sp>
        <p:nvSpPr>
          <p:cNvPr id="6" name="Rectangle 5">
            <a:extLst>
              <a:ext uri="{FF2B5EF4-FFF2-40B4-BE49-F238E27FC236}">
                <a16:creationId xmlns:a16="http://schemas.microsoft.com/office/drawing/2014/main" id="{FB05D055-7931-F671-2370-B7320A7B6D54}"/>
              </a:ext>
            </a:extLst>
          </p:cNvPr>
          <p:cNvSpPr/>
          <p:nvPr/>
        </p:nvSpPr>
        <p:spPr>
          <a:xfrm>
            <a:off x="-30574" y="-2337"/>
            <a:ext cx="3700643" cy="6867847"/>
          </a:xfrm>
          <a:prstGeom prst="rect">
            <a:avLst/>
          </a:prstGeom>
          <a:solidFill>
            <a:schemeClr val="accent5">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extBox 1">
            <a:extLst>
              <a:ext uri="{FF2B5EF4-FFF2-40B4-BE49-F238E27FC236}">
                <a16:creationId xmlns:a16="http://schemas.microsoft.com/office/drawing/2014/main" id="{A46DDA56-7430-8FC8-D579-FE5D681EAC80}"/>
              </a:ext>
            </a:extLst>
          </p:cNvPr>
          <p:cNvSpPr txBox="1"/>
          <p:nvPr/>
        </p:nvSpPr>
        <p:spPr>
          <a:xfrm>
            <a:off x="118460" y="94578"/>
            <a:ext cx="3585059" cy="1569660"/>
          </a:xfrm>
          <a:prstGeom prst="rect">
            <a:avLst/>
          </a:prstGeom>
          <a:noFill/>
        </p:spPr>
        <p:txBody>
          <a:bodyPr wrap="square" rtlCol="0">
            <a:spAutoFit/>
          </a:bodyPr>
          <a:lstStyle/>
          <a:p>
            <a:r>
              <a:rPr lang="en-US" sz="4800" b="1" dirty="0">
                <a:latin typeface="Montserrat" panose="00000300000000000000" pitchFamily="2" charset="0"/>
              </a:rPr>
              <a:t>SALES </a:t>
            </a:r>
          </a:p>
          <a:p>
            <a:r>
              <a:rPr lang="en-US" sz="4800" dirty="0">
                <a:latin typeface="Montserrat" panose="00000300000000000000" pitchFamily="2" charset="0"/>
              </a:rPr>
              <a:t>STRATEGY</a:t>
            </a:r>
            <a:endParaRPr lang="id-ID" sz="4800" dirty="0">
              <a:latin typeface="Montserrat" panose="00000300000000000000" pitchFamily="2" charset="0"/>
            </a:endParaRPr>
          </a:p>
        </p:txBody>
      </p:sp>
      <p:pic>
        <p:nvPicPr>
          <p:cNvPr id="13" name="Picture 12">
            <a:extLst>
              <a:ext uri="{FF2B5EF4-FFF2-40B4-BE49-F238E27FC236}">
                <a16:creationId xmlns:a16="http://schemas.microsoft.com/office/drawing/2014/main" id="{420F36BC-5686-091D-1AB2-58251AA9D58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2370762" y="266288"/>
            <a:ext cx="551056" cy="453810"/>
          </a:xfrm>
          <a:prstGeom prst="rect">
            <a:avLst/>
          </a:prstGeom>
        </p:spPr>
      </p:pic>
      <p:sp>
        <p:nvSpPr>
          <p:cNvPr id="14" name="TextBox 13">
            <a:extLst>
              <a:ext uri="{FF2B5EF4-FFF2-40B4-BE49-F238E27FC236}">
                <a16:creationId xmlns:a16="http://schemas.microsoft.com/office/drawing/2014/main" id="{A2A12B96-417C-E272-BC1C-67DED319E4F5}"/>
              </a:ext>
            </a:extLst>
          </p:cNvPr>
          <p:cNvSpPr txBox="1"/>
          <p:nvPr/>
        </p:nvSpPr>
        <p:spPr>
          <a:xfrm>
            <a:off x="-49944" y="3890944"/>
            <a:ext cx="3720013" cy="1015663"/>
          </a:xfrm>
          <a:prstGeom prst="rect">
            <a:avLst/>
          </a:prstGeom>
          <a:noFill/>
        </p:spPr>
        <p:txBody>
          <a:bodyPr wrap="square" rtlCol="0">
            <a:spAutoFit/>
          </a:bodyPr>
          <a:lstStyle/>
          <a:p>
            <a:pPr algn="ctr"/>
            <a:r>
              <a:rPr lang="en-US" sz="2000" b="1" dirty="0">
                <a:latin typeface="Montserrat" panose="00000500000000000000" pitchFamily="2" charset="0"/>
              </a:rPr>
              <a:t>AGGRESSIVE MARKETING </a:t>
            </a:r>
            <a:r>
              <a:rPr lang="en-US" sz="4000" b="1" dirty="0">
                <a:latin typeface="Amithen" panose="02000506000000020003" pitchFamily="2" charset="0"/>
              </a:rPr>
              <a:t>Nationwide</a:t>
            </a:r>
            <a:endParaRPr lang="id-ID" sz="4000" dirty="0">
              <a:latin typeface="Amithen" panose="02000506000000020003" pitchFamily="2" charset="0"/>
            </a:endParaRPr>
          </a:p>
        </p:txBody>
      </p:sp>
      <p:pic>
        <p:nvPicPr>
          <p:cNvPr id="28" name="Picture 27">
            <a:extLst>
              <a:ext uri="{FF2B5EF4-FFF2-40B4-BE49-F238E27FC236}">
                <a16:creationId xmlns:a16="http://schemas.microsoft.com/office/drawing/2014/main" id="{1B0A995A-6D27-F46A-1301-E72F6E18D3A9}"/>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0" y="4185904"/>
            <a:ext cx="3757012" cy="2557796"/>
          </a:xfrm>
          <a:prstGeom prst="rect">
            <a:avLst/>
          </a:prstGeom>
        </p:spPr>
      </p:pic>
      <p:sp>
        <p:nvSpPr>
          <p:cNvPr id="31" name="TextBox 30">
            <a:extLst>
              <a:ext uri="{FF2B5EF4-FFF2-40B4-BE49-F238E27FC236}">
                <a16:creationId xmlns:a16="http://schemas.microsoft.com/office/drawing/2014/main" id="{9DD1471C-79C4-83D4-70F3-D17D5F730FF1}"/>
              </a:ext>
            </a:extLst>
          </p:cNvPr>
          <p:cNvSpPr txBox="1"/>
          <p:nvPr/>
        </p:nvSpPr>
        <p:spPr>
          <a:xfrm>
            <a:off x="3670069" y="1045"/>
            <a:ext cx="3578456" cy="2709413"/>
          </a:xfrm>
          <a:prstGeom prst="rect">
            <a:avLst/>
          </a:prstGeom>
          <a:solidFill>
            <a:schemeClr val="tx1">
              <a:alpha val="25000"/>
            </a:schemeClr>
          </a:solidFill>
        </p:spPr>
        <p:txBody>
          <a:bodyPr wrap="square" rtlCol="0">
            <a:spAutoFit/>
          </a:bodyPr>
          <a:lstStyle/>
          <a:p>
            <a:endParaRPr lang="en-US" dirty="0"/>
          </a:p>
        </p:txBody>
      </p:sp>
      <p:sp>
        <p:nvSpPr>
          <p:cNvPr id="64" name="TextBox 63">
            <a:extLst>
              <a:ext uri="{FF2B5EF4-FFF2-40B4-BE49-F238E27FC236}">
                <a16:creationId xmlns:a16="http://schemas.microsoft.com/office/drawing/2014/main" id="{B0455F33-9EC0-AB00-59A9-BE9DA825EDBC}"/>
              </a:ext>
            </a:extLst>
          </p:cNvPr>
          <p:cNvSpPr txBox="1"/>
          <p:nvPr/>
        </p:nvSpPr>
        <p:spPr>
          <a:xfrm>
            <a:off x="3670069" y="3534241"/>
            <a:ext cx="3492731" cy="3331269"/>
          </a:xfrm>
          <a:prstGeom prst="rect">
            <a:avLst/>
          </a:prstGeom>
          <a:solidFill>
            <a:schemeClr val="tx1">
              <a:alpha val="25000"/>
            </a:schemeClr>
          </a:solidFill>
        </p:spPr>
        <p:txBody>
          <a:bodyPr wrap="square" rtlCol="0">
            <a:spAutoFit/>
          </a:bodyPr>
          <a:lstStyle/>
          <a:p>
            <a:endParaRPr lang="en-US" dirty="0"/>
          </a:p>
        </p:txBody>
      </p:sp>
      <p:sp>
        <p:nvSpPr>
          <p:cNvPr id="17" name="Rectangle 16">
            <a:extLst>
              <a:ext uri="{FF2B5EF4-FFF2-40B4-BE49-F238E27FC236}">
                <a16:creationId xmlns:a16="http://schemas.microsoft.com/office/drawing/2014/main" id="{E3686121-0CEE-156A-0118-C90DF97AE08A}"/>
              </a:ext>
            </a:extLst>
          </p:cNvPr>
          <p:cNvSpPr/>
          <p:nvPr/>
        </p:nvSpPr>
        <p:spPr>
          <a:xfrm>
            <a:off x="6620774" y="768520"/>
            <a:ext cx="822960" cy="73152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TextBox 19">
            <a:extLst>
              <a:ext uri="{FF2B5EF4-FFF2-40B4-BE49-F238E27FC236}">
                <a16:creationId xmlns:a16="http://schemas.microsoft.com/office/drawing/2014/main" id="{8C0035D6-AAB3-96B0-4902-913382A66568}"/>
              </a:ext>
            </a:extLst>
          </p:cNvPr>
          <p:cNvSpPr txBox="1"/>
          <p:nvPr/>
        </p:nvSpPr>
        <p:spPr>
          <a:xfrm>
            <a:off x="6674150" y="842707"/>
            <a:ext cx="729650" cy="584775"/>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01</a:t>
            </a:r>
            <a:endParaRPr lang="id-ID" dirty="0"/>
          </a:p>
        </p:txBody>
      </p:sp>
      <p:sp>
        <p:nvSpPr>
          <p:cNvPr id="65" name="TextBox 64">
            <a:extLst>
              <a:ext uri="{FF2B5EF4-FFF2-40B4-BE49-F238E27FC236}">
                <a16:creationId xmlns:a16="http://schemas.microsoft.com/office/drawing/2014/main" id="{EA72ADF2-6B1C-EA91-E628-EC168BE70BF8}"/>
              </a:ext>
            </a:extLst>
          </p:cNvPr>
          <p:cNvSpPr txBox="1"/>
          <p:nvPr/>
        </p:nvSpPr>
        <p:spPr>
          <a:xfrm>
            <a:off x="7583877" y="492963"/>
            <a:ext cx="4568997" cy="6247864"/>
          </a:xfrm>
          <a:prstGeom prst="rect">
            <a:avLst/>
          </a:prstGeom>
          <a:noFill/>
        </p:spPr>
        <p:txBody>
          <a:bodyPr wrap="square" rtlCol="0">
            <a:spAutoFit/>
          </a:bodyPr>
          <a:lstStyle/>
          <a:p>
            <a:pPr>
              <a:spcAft>
                <a:spcPts val="600"/>
              </a:spcAft>
            </a:pPr>
            <a:r>
              <a:rPr lang="en-US" sz="1350" b="1" dirty="0">
                <a:latin typeface="Montserrat" panose="00000500000000000000" pitchFamily="2" charset="0"/>
              </a:rPr>
              <a:t>Table Layout &amp; Visuals</a:t>
            </a:r>
          </a:p>
          <a:p>
            <a:pPr marL="285750" indent="-285750">
              <a:spcAft>
                <a:spcPts val="600"/>
              </a:spcAft>
              <a:buFont typeface="Wingdings" panose="05000000000000000000" pitchFamily="2" charset="2"/>
              <a:buChar char="q"/>
            </a:pPr>
            <a:r>
              <a:rPr lang="en-US" sz="1250" dirty="0">
                <a:latin typeface="Aptos" panose="020B0004020202020204" pitchFamily="34" charset="0"/>
              </a:rPr>
              <a:t>Large, bold signage emphasizing “PROVEN Pathogen &amp; VOC Mitigation” and “On-Site 3rd Party Testing Before &amp; After.”</a:t>
            </a:r>
          </a:p>
          <a:p>
            <a:pPr marL="285750" indent="-285750">
              <a:spcAft>
                <a:spcPts val="600"/>
              </a:spcAft>
              <a:buFont typeface="Wingdings" panose="05000000000000000000" pitchFamily="2" charset="2"/>
              <a:buChar char="q"/>
            </a:pPr>
            <a:r>
              <a:rPr lang="en-US" sz="1250" dirty="0">
                <a:latin typeface="Aptos" panose="020B0004020202020204" pitchFamily="34" charset="0"/>
              </a:rPr>
              <a:t>Interactive monitors showcasing  IAQ data, time-lapse disinfection demonstrations, and customer testimonials.</a:t>
            </a:r>
          </a:p>
          <a:p>
            <a:pPr>
              <a:spcAft>
                <a:spcPts val="600"/>
              </a:spcAft>
            </a:pPr>
            <a:r>
              <a:rPr lang="en-US" sz="1350" b="1" dirty="0">
                <a:latin typeface="Montserrat" panose="00000500000000000000" pitchFamily="2" charset="0"/>
              </a:rPr>
              <a:t>Live Demonstrations</a:t>
            </a:r>
          </a:p>
          <a:p>
            <a:pPr marL="285750" indent="-285750">
              <a:spcAft>
                <a:spcPts val="600"/>
              </a:spcAft>
              <a:buFont typeface="Wingdings" panose="05000000000000000000" pitchFamily="2" charset="2"/>
              <a:buChar char="q"/>
            </a:pPr>
            <a:r>
              <a:rPr lang="en-US" sz="1250" dirty="0">
                <a:latin typeface="Aptos" panose="020B0004020202020204" pitchFamily="34" charset="0"/>
              </a:rPr>
              <a:t>Compact demonstration unit to show instant pathogen reduction results (or a controlled lab-simulation video).</a:t>
            </a:r>
          </a:p>
          <a:p>
            <a:pPr marL="285750" indent="-285750">
              <a:spcAft>
                <a:spcPts val="600"/>
              </a:spcAft>
              <a:buFont typeface="Wingdings" panose="05000000000000000000" pitchFamily="2" charset="2"/>
              <a:buChar char="q"/>
            </a:pPr>
            <a:r>
              <a:rPr lang="en-US" sz="1250" dirty="0">
                <a:latin typeface="Aptos" panose="020B0004020202020204" pitchFamily="34" charset="0"/>
              </a:rPr>
              <a:t>Display easy-to-understand lab reports and side-by-side “before &amp; after” air quality metrics.</a:t>
            </a:r>
          </a:p>
          <a:p>
            <a:pPr>
              <a:spcAft>
                <a:spcPts val="600"/>
              </a:spcAft>
            </a:pPr>
            <a:r>
              <a:rPr lang="en-US" sz="1350" b="1" dirty="0">
                <a:latin typeface="Montserrat" panose="00000500000000000000" pitchFamily="2" charset="0"/>
              </a:rPr>
              <a:t>Value-Driven Collateral</a:t>
            </a:r>
          </a:p>
          <a:p>
            <a:pPr marL="285750" indent="-285750">
              <a:spcAft>
                <a:spcPts val="600"/>
              </a:spcAft>
              <a:buFont typeface="Wingdings" panose="05000000000000000000" pitchFamily="2" charset="2"/>
              <a:buChar char="q"/>
            </a:pPr>
            <a:r>
              <a:rPr lang="en-US" sz="1250" dirty="0">
                <a:latin typeface="Aptos" panose="020B0004020202020204" pitchFamily="34" charset="0"/>
              </a:rPr>
              <a:t>Industry-specific brochures with real ROI figures, quotes from satisfied customers, and compliance data.</a:t>
            </a:r>
          </a:p>
          <a:p>
            <a:pPr marL="285750" indent="-285750">
              <a:spcAft>
                <a:spcPts val="600"/>
              </a:spcAft>
              <a:buFont typeface="Wingdings" panose="05000000000000000000" pitchFamily="2" charset="2"/>
              <a:buChar char="q"/>
            </a:pPr>
            <a:r>
              <a:rPr lang="en-US" sz="1250" dirty="0">
                <a:latin typeface="Aptos" panose="020B0004020202020204" pitchFamily="34" charset="0"/>
              </a:rPr>
              <a:t>Handouts on how </a:t>
            </a:r>
            <a:r>
              <a:rPr lang="en-US" sz="1250" dirty="0" err="1">
                <a:latin typeface="Aptos" panose="020B0004020202020204" pitchFamily="34" charset="0"/>
              </a:rPr>
              <a:t>AirROS</a:t>
            </a:r>
            <a:r>
              <a:rPr lang="en-US" sz="1250" dirty="0">
                <a:latin typeface="Aptos" panose="020B0004020202020204" pitchFamily="34" charset="0"/>
              </a:rPr>
              <a:t> integrates with existing HVAC systems, emphasizing easy deployment.</a:t>
            </a:r>
          </a:p>
          <a:p>
            <a:pPr>
              <a:spcAft>
                <a:spcPts val="600"/>
              </a:spcAft>
            </a:pPr>
            <a:r>
              <a:rPr lang="en-US" sz="1350" b="1" dirty="0">
                <a:latin typeface="Montserrat" panose="00000500000000000000" pitchFamily="2" charset="0"/>
              </a:rPr>
              <a:t>Lead Capture &amp; Follow-Up</a:t>
            </a:r>
          </a:p>
          <a:p>
            <a:pPr marL="285750" indent="-285750">
              <a:spcAft>
                <a:spcPts val="600"/>
              </a:spcAft>
              <a:buFont typeface="Wingdings" panose="05000000000000000000" pitchFamily="2" charset="2"/>
              <a:buChar char="q"/>
            </a:pPr>
            <a:r>
              <a:rPr lang="en-US" sz="1250" dirty="0">
                <a:latin typeface="Aptos" panose="020B0004020202020204" pitchFamily="34" charset="0"/>
              </a:rPr>
              <a:t>Incentivize sign-ups for free site assessments or pilot installations with special trade show discounts.</a:t>
            </a:r>
          </a:p>
          <a:p>
            <a:pPr marL="285750" indent="-285750">
              <a:spcAft>
                <a:spcPts val="600"/>
              </a:spcAft>
              <a:buFont typeface="Wingdings" panose="05000000000000000000" pitchFamily="2" charset="2"/>
              <a:buChar char="q"/>
            </a:pPr>
            <a:r>
              <a:rPr lang="en-US" sz="1250" dirty="0">
                <a:latin typeface="Aptos" panose="020B0004020202020204" pitchFamily="34" charset="0"/>
              </a:rPr>
              <a:t>Use digital lead capture (tablet or QR codes) for immediate follow-up, scheduling in-person visits or webinars.</a:t>
            </a:r>
          </a:p>
          <a:p>
            <a:pPr>
              <a:spcAft>
                <a:spcPts val="600"/>
              </a:spcAft>
            </a:pPr>
            <a:r>
              <a:rPr lang="en-US" sz="1350" b="1" dirty="0">
                <a:latin typeface="Montserrat" panose="00000500000000000000" pitchFamily="2" charset="0"/>
              </a:rPr>
              <a:t>Expert Presence</a:t>
            </a:r>
          </a:p>
          <a:p>
            <a:pPr marL="285750" indent="-285750">
              <a:spcAft>
                <a:spcPts val="600"/>
              </a:spcAft>
              <a:buFont typeface="Wingdings" panose="05000000000000000000" pitchFamily="2" charset="2"/>
              <a:buChar char="q"/>
            </a:pPr>
            <a:r>
              <a:rPr lang="en-US" sz="1250" dirty="0">
                <a:latin typeface="Aptos" panose="020B0004020202020204" pitchFamily="34" charset="0"/>
              </a:rPr>
              <a:t>Have technical staff on-hand to answer in-depth questions from engineers or facility managers.</a:t>
            </a:r>
          </a:p>
          <a:p>
            <a:pPr marL="285750" indent="-285750">
              <a:spcAft>
                <a:spcPts val="600"/>
              </a:spcAft>
              <a:buFont typeface="Wingdings" panose="05000000000000000000" pitchFamily="2" charset="2"/>
              <a:buChar char="q"/>
            </a:pPr>
            <a:r>
              <a:rPr lang="en-US" sz="1250" dirty="0">
                <a:latin typeface="Aptos" panose="020B0004020202020204" pitchFamily="34" charset="0"/>
              </a:rPr>
              <a:t>Schedule mini-presentations every hour on the hour to gather an audience and demonstrate the technology’s effectiveness.</a:t>
            </a:r>
          </a:p>
        </p:txBody>
      </p:sp>
      <p:pic>
        <p:nvPicPr>
          <p:cNvPr id="71" name="Picture 70">
            <a:extLst>
              <a:ext uri="{FF2B5EF4-FFF2-40B4-BE49-F238E27FC236}">
                <a16:creationId xmlns:a16="http://schemas.microsoft.com/office/drawing/2014/main" id="{0349CBFF-3F74-C946-3754-CA805C2F040E}"/>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4000"/>
                    </a14:imgEffect>
                  </a14:imgLayer>
                </a14:imgProps>
              </a:ext>
            </a:extLst>
          </a:blip>
          <a:stretch>
            <a:fillRect/>
          </a:stretch>
        </p:blipFill>
        <p:spPr>
          <a:xfrm>
            <a:off x="3670069" y="2732850"/>
            <a:ext cx="3578456" cy="781652"/>
          </a:xfrm>
          <a:prstGeom prst="rect">
            <a:avLst/>
          </a:prstGeom>
          <a:noFill/>
        </p:spPr>
      </p:pic>
      <p:sp>
        <p:nvSpPr>
          <p:cNvPr id="18" name="Rectangle 17">
            <a:extLst>
              <a:ext uri="{FF2B5EF4-FFF2-40B4-BE49-F238E27FC236}">
                <a16:creationId xmlns:a16="http://schemas.microsoft.com/office/drawing/2014/main" id="{10A2D96A-145C-47B0-5DC1-8772D527A95A}"/>
              </a:ext>
            </a:extLst>
          </p:cNvPr>
          <p:cNvSpPr/>
          <p:nvPr/>
        </p:nvSpPr>
        <p:spPr>
          <a:xfrm>
            <a:off x="6620774" y="1980301"/>
            <a:ext cx="822960" cy="73152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TextBox 20">
            <a:extLst>
              <a:ext uri="{FF2B5EF4-FFF2-40B4-BE49-F238E27FC236}">
                <a16:creationId xmlns:a16="http://schemas.microsoft.com/office/drawing/2014/main" id="{53D99BB3-52BF-E4C8-82A6-A627ABA9D545}"/>
              </a:ext>
            </a:extLst>
          </p:cNvPr>
          <p:cNvSpPr txBox="1"/>
          <p:nvPr/>
        </p:nvSpPr>
        <p:spPr>
          <a:xfrm>
            <a:off x="6671276" y="2064013"/>
            <a:ext cx="716518" cy="584775"/>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02</a:t>
            </a:r>
            <a:endParaRPr lang="id-ID" dirty="0"/>
          </a:p>
        </p:txBody>
      </p:sp>
      <p:sp>
        <p:nvSpPr>
          <p:cNvPr id="12" name="TextBox 11">
            <a:extLst>
              <a:ext uri="{FF2B5EF4-FFF2-40B4-BE49-F238E27FC236}">
                <a16:creationId xmlns:a16="http://schemas.microsoft.com/office/drawing/2014/main" id="{1A5B75E5-54B8-203D-FB56-C908736AED8B}"/>
              </a:ext>
            </a:extLst>
          </p:cNvPr>
          <p:cNvSpPr txBox="1"/>
          <p:nvPr/>
        </p:nvSpPr>
        <p:spPr>
          <a:xfrm>
            <a:off x="-12550" y="1679598"/>
            <a:ext cx="3769133" cy="1188720"/>
          </a:xfrm>
          <a:prstGeom prst="rect">
            <a:avLst/>
          </a:prstGeom>
          <a:solidFill>
            <a:schemeClr val="accent5">
              <a:lumMod val="40000"/>
              <a:lumOff val="60000"/>
              <a:alpha val="40000"/>
            </a:schemeClr>
          </a:solidFill>
          <a:effectLst>
            <a:softEdge rad="63500"/>
          </a:effectLst>
        </p:spPr>
        <p:txBody>
          <a:bodyPr wrap="square" rtlCol="0">
            <a:spAutoFit/>
          </a:bodyPr>
          <a:lstStyle>
            <a:defPPr>
              <a:defRPr lang="en-US"/>
            </a:defPPr>
          </a:lstStyle>
          <a:p>
            <a:endParaRPr lang="en-US" dirty="0"/>
          </a:p>
        </p:txBody>
      </p:sp>
      <p:pic>
        <p:nvPicPr>
          <p:cNvPr id="9" name="Picture 8">
            <a:extLst>
              <a:ext uri="{FF2B5EF4-FFF2-40B4-BE49-F238E27FC236}">
                <a16:creationId xmlns:a16="http://schemas.microsoft.com/office/drawing/2014/main" id="{8B5D34AE-FF63-CDD7-8D14-E7F29EFF7F0F}"/>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100000"/>
                    </a14:imgEffect>
                  </a14:imgLayer>
                </a14:imgProps>
              </a:ext>
            </a:extLst>
          </a:blip>
          <a:stretch>
            <a:fillRect/>
          </a:stretch>
        </p:blipFill>
        <p:spPr>
          <a:xfrm>
            <a:off x="146181" y="1792079"/>
            <a:ext cx="411480" cy="411480"/>
          </a:xfrm>
          <a:prstGeom prst="rect">
            <a:avLst/>
          </a:prstGeom>
        </p:spPr>
      </p:pic>
      <p:sp>
        <p:nvSpPr>
          <p:cNvPr id="16" name="Rectangle 15">
            <a:extLst>
              <a:ext uri="{FF2B5EF4-FFF2-40B4-BE49-F238E27FC236}">
                <a16:creationId xmlns:a16="http://schemas.microsoft.com/office/drawing/2014/main" id="{61BFAEFE-FD66-6098-FC2E-FD9878A91AA6}"/>
              </a:ext>
            </a:extLst>
          </p:cNvPr>
          <p:cNvSpPr/>
          <p:nvPr/>
        </p:nvSpPr>
        <p:spPr>
          <a:xfrm>
            <a:off x="6620774" y="4377366"/>
            <a:ext cx="822960" cy="73152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TextBox 22">
            <a:extLst>
              <a:ext uri="{FF2B5EF4-FFF2-40B4-BE49-F238E27FC236}">
                <a16:creationId xmlns:a16="http://schemas.microsoft.com/office/drawing/2014/main" id="{CCB6B6F4-EBF2-F7A4-7819-B7064AAEE89C}"/>
              </a:ext>
            </a:extLst>
          </p:cNvPr>
          <p:cNvSpPr txBox="1"/>
          <p:nvPr/>
        </p:nvSpPr>
        <p:spPr>
          <a:xfrm>
            <a:off x="6652226" y="4461078"/>
            <a:ext cx="749500" cy="584775"/>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04</a:t>
            </a:r>
            <a:endParaRPr lang="id-ID" dirty="0"/>
          </a:p>
        </p:txBody>
      </p:sp>
      <p:sp>
        <p:nvSpPr>
          <p:cNvPr id="24" name="Rectangle 23">
            <a:extLst>
              <a:ext uri="{FF2B5EF4-FFF2-40B4-BE49-F238E27FC236}">
                <a16:creationId xmlns:a16="http://schemas.microsoft.com/office/drawing/2014/main" id="{43DD5480-DB2F-FA23-EF5E-63486E67C956}"/>
              </a:ext>
            </a:extLst>
          </p:cNvPr>
          <p:cNvSpPr/>
          <p:nvPr/>
        </p:nvSpPr>
        <p:spPr>
          <a:xfrm>
            <a:off x="3683839" y="2219325"/>
            <a:ext cx="2259761" cy="254263"/>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25" name="Rectangle 24">
            <a:extLst>
              <a:ext uri="{FF2B5EF4-FFF2-40B4-BE49-F238E27FC236}">
                <a16:creationId xmlns:a16="http://schemas.microsoft.com/office/drawing/2014/main" id="{C64A3937-C056-20BC-CD98-502EA596A49A}"/>
              </a:ext>
            </a:extLst>
          </p:cNvPr>
          <p:cNvSpPr/>
          <p:nvPr/>
        </p:nvSpPr>
        <p:spPr>
          <a:xfrm rot="5400000">
            <a:off x="3158409" y="3287804"/>
            <a:ext cx="5295195"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66" name="Rectangle 65">
            <a:extLst>
              <a:ext uri="{FF2B5EF4-FFF2-40B4-BE49-F238E27FC236}">
                <a16:creationId xmlns:a16="http://schemas.microsoft.com/office/drawing/2014/main" id="{78E262DD-EBA0-2BDB-2D84-F0543B363F6E}"/>
              </a:ext>
            </a:extLst>
          </p:cNvPr>
          <p:cNvSpPr/>
          <p:nvPr/>
        </p:nvSpPr>
        <p:spPr>
          <a:xfrm>
            <a:off x="5580769" y="851434"/>
            <a:ext cx="1090505"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67" name="Rectangle 66">
            <a:extLst>
              <a:ext uri="{FF2B5EF4-FFF2-40B4-BE49-F238E27FC236}">
                <a16:creationId xmlns:a16="http://schemas.microsoft.com/office/drawing/2014/main" id="{45747937-3043-D1DC-6209-E0F0CCDE4ADA}"/>
              </a:ext>
            </a:extLst>
          </p:cNvPr>
          <p:cNvSpPr/>
          <p:nvPr/>
        </p:nvSpPr>
        <p:spPr>
          <a:xfrm>
            <a:off x="5621341" y="2175664"/>
            <a:ext cx="1049934"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68" name="Rectangle 67">
            <a:extLst>
              <a:ext uri="{FF2B5EF4-FFF2-40B4-BE49-F238E27FC236}">
                <a16:creationId xmlns:a16="http://schemas.microsoft.com/office/drawing/2014/main" id="{011B471C-BF81-1850-F881-4363CAB1EFEA}"/>
              </a:ext>
            </a:extLst>
          </p:cNvPr>
          <p:cNvSpPr/>
          <p:nvPr/>
        </p:nvSpPr>
        <p:spPr>
          <a:xfrm>
            <a:off x="5637368" y="3395329"/>
            <a:ext cx="1043432"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69" name="Rectangle 68">
            <a:extLst>
              <a:ext uri="{FF2B5EF4-FFF2-40B4-BE49-F238E27FC236}">
                <a16:creationId xmlns:a16="http://schemas.microsoft.com/office/drawing/2014/main" id="{E33B80F3-D1F2-27A8-2B1B-BF9298BE2E00}"/>
              </a:ext>
            </a:extLst>
          </p:cNvPr>
          <p:cNvSpPr/>
          <p:nvPr/>
        </p:nvSpPr>
        <p:spPr>
          <a:xfrm>
            <a:off x="5590294" y="5796020"/>
            <a:ext cx="1090505"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sp>
        <p:nvSpPr>
          <p:cNvPr id="15" name="TextBox 14">
            <a:extLst>
              <a:ext uri="{FF2B5EF4-FFF2-40B4-BE49-F238E27FC236}">
                <a16:creationId xmlns:a16="http://schemas.microsoft.com/office/drawing/2014/main" id="{1AB9D940-C348-CE9D-0373-264E0B2DDA01}"/>
              </a:ext>
            </a:extLst>
          </p:cNvPr>
          <p:cNvSpPr txBox="1"/>
          <p:nvPr/>
        </p:nvSpPr>
        <p:spPr>
          <a:xfrm>
            <a:off x="517511" y="1824493"/>
            <a:ext cx="3166328" cy="1015663"/>
          </a:xfrm>
          <a:prstGeom prst="rect">
            <a:avLst/>
          </a:prstGeom>
          <a:noFill/>
        </p:spPr>
        <p:txBody>
          <a:bodyPr wrap="square" rtlCol="0">
            <a:spAutoFit/>
          </a:bodyPr>
          <a:lstStyle/>
          <a:p>
            <a:r>
              <a:rPr lang="en-US" sz="2000" b="1" dirty="0">
                <a:latin typeface="Montserrat" panose="00000500000000000000" pitchFamily="2" charset="0"/>
              </a:rPr>
              <a:t>Trade Show Table Strategy for Maximum Impact</a:t>
            </a:r>
            <a:endParaRPr lang="id-ID" sz="2000" b="1" dirty="0">
              <a:latin typeface="Montserrat" panose="00000500000000000000" pitchFamily="2" charset="0"/>
            </a:endParaRPr>
          </a:p>
        </p:txBody>
      </p:sp>
      <p:sp>
        <p:nvSpPr>
          <p:cNvPr id="27" name="TextBox 26">
            <a:extLst>
              <a:ext uri="{FF2B5EF4-FFF2-40B4-BE49-F238E27FC236}">
                <a16:creationId xmlns:a16="http://schemas.microsoft.com/office/drawing/2014/main" id="{A078AC99-9D71-E723-12D5-8F0BDC4067BA}"/>
              </a:ext>
            </a:extLst>
          </p:cNvPr>
          <p:cNvSpPr txBox="1"/>
          <p:nvPr/>
        </p:nvSpPr>
        <p:spPr>
          <a:xfrm>
            <a:off x="7265329" y="87306"/>
            <a:ext cx="4887546" cy="369332"/>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defPPr>
              <a:defRPr lang="en-US"/>
            </a:defPPr>
            <a:lvl1pPr algn="ctr">
              <a:defRPr b="1">
                <a:effectLst>
                  <a:outerShdw blurRad="38100" dist="38100" dir="2700000" algn="tl">
                    <a:srgbClr val="000000">
                      <a:alpha val="43137"/>
                    </a:srgbClr>
                  </a:outerShdw>
                </a:effectLst>
                <a:latin typeface="Montserrat" panose="00000500000000000000" pitchFamily="2" charset="0"/>
              </a:defRPr>
            </a:lvl1pPr>
          </a:lstStyle>
          <a:p>
            <a:r>
              <a:rPr lang="en-US" dirty="0"/>
              <a:t>TRADE SHOW TABLE STRATEGY</a:t>
            </a:r>
          </a:p>
        </p:txBody>
      </p:sp>
      <p:sp>
        <p:nvSpPr>
          <p:cNvPr id="19" name="Rectangle 18">
            <a:extLst>
              <a:ext uri="{FF2B5EF4-FFF2-40B4-BE49-F238E27FC236}">
                <a16:creationId xmlns:a16="http://schemas.microsoft.com/office/drawing/2014/main" id="{E93ED575-F2E2-DDE3-188E-43357B103CA6}"/>
              </a:ext>
            </a:extLst>
          </p:cNvPr>
          <p:cNvSpPr/>
          <p:nvPr/>
        </p:nvSpPr>
        <p:spPr>
          <a:xfrm>
            <a:off x="6620774" y="3186741"/>
            <a:ext cx="822960" cy="73152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a:extLst>
              <a:ext uri="{FF2B5EF4-FFF2-40B4-BE49-F238E27FC236}">
                <a16:creationId xmlns:a16="http://schemas.microsoft.com/office/drawing/2014/main" id="{B44F9B08-3581-F5D5-670E-2B8CF21DCBCF}"/>
              </a:ext>
            </a:extLst>
          </p:cNvPr>
          <p:cNvSpPr txBox="1"/>
          <p:nvPr/>
        </p:nvSpPr>
        <p:spPr>
          <a:xfrm>
            <a:off x="6661751" y="3260928"/>
            <a:ext cx="749500" cy="584775"/>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03</a:t>
            </a:r>
            <a:endParaRPr lang="id-ID" dirty="0"/>
          </a:p>
        </p:txBody>
      </p:sp>
      <p:sp>
        <p:nvSpPr>
          <p:cNvPr id="29" name="Rectangle 28">
            <a:extLst>
              <a:ext uri="{FF2B5EF4-FFF2-40B4-BE49-F238E27FC236}">
                <a16:creationId xmlns:a16="http://schemas.microsoft.com/office/drawing/2014/main" id="{914C632B-BA00-41AD-48AF-F0B94D058D01}"/>
              </a:ext>
            </a:extLst>
          </p:cNvPr>
          <p:cNvSpPr/>
          <p:nvPr/>
        </p:nvSpPr>
        <p:spPr>
          <a:xfrm>
            <a:off x="6616475" y="5581002"/>
            <a:ext cx="822960" cy="731520"/>
          </a:xfrm>
          <a:prstGeom prst="rect">
            <a:avLst/>
          </a:prstGeom>
          <a:solidFill>
            <a:schemeClr val="accent6">
              <a:lumMod val="20000"/>
              <a:lumOff val="80000"/>
            </a:schemeClr>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TextBox 29">
            <a:extLst>
              <a:ext uri="{FF2B5EF4-FFF2-40B4-BE49-F238E27FC236}">
                <a16:creationId xmlns:a16="http://schemas.microsoft.com/office/drawing/2014/main" id="{8331BAB4-9E5F-2AC2-B8D2-7D8C8256EAD0}"/>
              </a:ext>
            </a:extLst>
          </p:cNvPr>
          <p:cNvSpPr txBox="1"/>
          <p:nvPr/>
        </p:nvSpPr>
        <p:spPr>
          <a:xfrm>
            <a:off x="6647927" y="5664714"/>
            <a:ext cx="749500" cy="584775"/>
          </a:xfrm>
          <a:prstGeom prst="rect">
            <a:avLst/>
          </a:prstGeom>
          <a:noFill/>
        </p:spPr>
        <p:txBody>
          <a:bodyPr wrap="square" rtlCol="0">
            <a:spAutoFit/>
          </a:bodyPr>
          <a:lstStyle>
            <a:defPPr>
              <a:defRPr lang="en-US"/>
            </a:defPPr>
            <a:lvl1pPr algn="ctr">
              <a:defRPr sz="2800" b="1">
                <a:latin typeface="Montserrat" panose="00000300000000000000" pitchFamily="2" charset="0"/>
              </a:defRPr>
            </a:lvl1pPr>
          </a:lstStyle>
          <a:p>
            <a:r>
              <a:rPr lang="en-US" dirty="0"/>
              <a:t>05</a:t>
            </a:r>
            <a:endParaRPr lang="id-ID" dirty="0"/>
          </a:p>
        </p:txBody>
      </p:sp>
      <p:sp>
        <p:nvSpPr>
          <p:cNvPr id="82" name="Rectangle 81">
            <a:extLst>
              <a:ext uri="{FF2B5EF4-FFF2-40B4-BE49-F238E27FC236}">
                <a16:creationId xmlns:a16="http://schemas.microsoft.com/office/drawing/2014/main" id="{4CC58E5B-B0FF-4B96-3721-B27447277DD2}"/>
              </a:ext>
            </a:extLst>
          </p:cNvPr>
          <p:cNvSpPr/>
          <p:nvPr/>
        </p:nvSpPr>
        <p:spPr>
          <a:xfrm>
            <a:off x="5609344" y="4567295"/>
            <a:ext cx="1090505" cy="369332"/>
          </a:xfrm>
          <a:prstGeom prst="rect">
            <a:avLst/>
          </a:prstGeom>
          <a:solidFill>
            <a:schemeClr val="accent1">
              <a:lumMod val="20000"/>
              <a:lumOff val="80000"/>
              <a:alpha val="40000"/>
            </a:schemeClr>
          </a:solidFill>
          <a:effectLst>
            <a:softEdge rad="63500"/>
          </a:effectLst>
        </p:spPr>
        <p:txBody>
          <a:bodyPr wrap="square" rtlCol="0">
            <a:spAutoFit/>
          </a:bodyPr>
          <a:lstStyle/>
          <a:p>
            <a:endParaRPr lang="en-US">
              <a:solidFill>
                <a:schemeClr val="tx1"/>
              </a:solidFill>
            </a:endParaRPr>
          </a:p>
        </p:txBody>
      </p:sp>
      <p:pic>
        <p:nvPicPr>
          <p:cNvPr id="3" name="Picture 2">
            <a:extLst>
              <a:ext uri="{FF2B5EF4-FFF2-40B4-BE49-F238E27FC236}">
                <a16:creationId xmlns:a16="http://schemas.microsoft.com/office/drawing/2014/main" id="{465BAAC1-2BBE-F639-1E26-BC82D5CC2B11}"/>
              </a:ext>
            </a:extLst>
          </p:cNvPr>
          <p:cNvPicPr>
            <a:picLocks noChangeAspect="1"/>
          </p:cNvPicPr>
          <p:nvPr/>
        </p:nvPicPr>
        <p:blipFill>
          <a:blip r:embed="rId12"/>
          <a:stretch>
            <a:fillRect/>
          </a:stretch>
        </p:blipFill>
        <p:spPr>
          <a:xfrm>
            <a:off x="709072" y="2787270"/>
            <a:ext cx="2133785" cy="1048603"/>
          </a:xfrm>
          <a:prstGeom prst="rect">
            <a:avLst/>
          </a:prstGeom>
        </p:spPr>
      </p:pic>
    </p:spTree>
    <p:extLst>
      <p:ext uri="{BB962C8B-B14F-4D97-AF65-F5344CB8AC3E}">
        <p14:creationId xmlns:p14="http://schemas.microsoft.com/office/powerpoint/2010/main" val="226854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ppt_w</p:attrName>
                                        </p:attrNameLst>
                                      </p:cBhvr>
                                      <p:tavLst>
                                        <p:tav tm="0">
                                          <p:val>
                                            <p:fltVal val="0"/>
                                          </p:val>
                                        </p:tav>
                                        <p:tav tm="100000">
                                          <p:val>
                                            <p:strVal val="#ppt_w"/>
                                          </p:val>
                                        </p:tav>
                                      </p:tavLst>
                                    </p:anim>
                                    <p:anim calcmode="lin" valueType="num">
                                      <p:cBhvr>
                                        <p:cTn id="41" dur="500" fill="hold"/>
                                        <p:tgtEl>
                                          <p:spTgt spid="22"/>
                                        </p:tgtEl>
                                        <p:attrNameLst>
                                          <p:attrName>ppt_h</p:attrName>
                                        </p:attrNameLst>
                                      </p:cBhvr>
                                      <p:tavLst>
                                        <p:tav tm="0">
                                          <p:val>
                                            <p:fltVal val="0"/>
                                          </p:val>
                                        </p:tav>
                                        <p:tav tm="100000">
                                          <p:val>
                                            <p:strVal val="#ppt_h"/>
                                          </p:val>
                                        </p:tav>
                                      </p:tavLst>
                                    </p:anim>
                                    <p:animEffect transition="in" filter="fade">
                                      <p:cBhvr>
                                        <p:cTn id="42" dur="500"/>
                                        <p:tgtEl>
                                          <p:spTgt spid="22"/>
                                        </p:tgtEl>
                                      </p:cBhvr>
                                    </p:animEffect>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0-#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0-#ppt_w/2"/>
                                          </p:val>
                                        </p:tav>
                                        <p:tav tm="100000">
                                          <p:val>
                                            <p:strVal val="#ppt_x"/>
                                          </p:val>
                                        </p:tav>
                                      </p:tavLst>
                                    </p:anim>
                                    <p:anim calcmode="lin" valueType="num">
                                      <p:cBhvr additive="base">
                                        <p:cTn id="62" dur="500" fill="hold"/>
                                        <p:tgtEl>
                                          <p:spTgt spid="15"/>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8"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p:cTn id="70" dur="500" fill="hold"/>
                                        <p:tgtEl>
                                          <p:spTgt spid="30"/>
                                        </p:tgtEl>
                                        <p:attrNameLst>
                                          <p:attrName>ppt_w</p:attrName>
                                        </p:attrNameLst>
                                      </p:cBhvr>
                                      <p:tavLst>
                                        <p:tav tm="0">
                                          <p:val>
                                            <p:fltVal val="0"/>
                                          </p:val>
                                        </p:tav>
                                        <p:tav tm="100000">
                                          <p:val>
                                            <p:strVal val="#ppt_w"/>
                                          </p:val>
                                        </p:tav>
                                      </p:tavLst>
                                    </p:anim>
                                    <p:anim calcmode="lin" valueType="num">
                                      <p:cBhvr>
                                        <p:cTn id="71" dur="500" fill="hold"/>
                                        <p:tgtEl>
                                          <p:spTgt spid="30"/>
                                        </p:tgtEl>
                                        <p:attrNameLst>
                                          <p:attrName>ppt_h</p:attrName>
                                        </p:attrNameLst>
                                      </p:cBhvr>
                                      <p:tavLst>
                                        <p:tav tm="0">
                                          <p:val>
                                            <p:fltVal val="0"/>
                                          </p:val>
                                        </p:tav>
                                        <p:tav tm="100000">
                                          <p:val>
                                            <p:strVal val="#ppt_h"/>
                                          </p:val>
                                        </p:tav>
                                      </p:tavLst>
                                    </p:anim>
                                    <p:animEffect transition="in" filter="fade">
                                      <p:cBhvr>
                                        <p:cTn id="7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14" grpId="0"/>
      <p:bldP spid="17" grpId="0" animBg="1"/>
      <p:bldP spid="20" grpId="0"/>
      <p:bldP spid="18" grpId="0" animBg="1"/>
      <p:bldP spid="21" grpId="0"/>
      <p:bldP spid="16" grpId="0" animBg="1"/>
      <p:bldP spid="23" grpId="0"/>
      <p:bldP spid="15" grpId="0"/>
      <p:bldP spid="19" grpId="0" animBg="1"/>
      <p:bldP spid="22" grpId="0"/>
      <p:bldP spid="29" grpId="0" animBg="1"/>
      <p:bldP spid="3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8EB24-F073-C2D9-0AF9-DC90A7416650}"/>
            </a:ext>
          </a:extLst>
        </p:cNvPr>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C34188AF-B145-857D-245E-746FCE48FBC5}"/>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15" name="Rectangle 14">
            <a:extLst>
              <a:ext uri="{FF2B5EF4-FFF2-40B4-BE49-F238E27FC236}">
                <a16:creationId xmlns:a16="http://schemas.microsoft.com/office/drawing/2014/main" id="{4C85F0CC-982B-628B-90A2-E1115C654029}"/>
              </a:ext>
            </a:extLst>
          </p:cNvPr>
          <p:cNvSpPr/>
          <p:nvPr/>
        </p:nvSpPr>
        <p:spPr>
          <a:xfrm>
            <a:off x="-1" y="0"/>
            <a:ext cx="12192000" cy="6857999"/>
          </a:xfrm>
          <a:prstGeom prst="rect">
            <a:avLst/>
          </a:prstGeom>
          <a:solidFill>
            <a:srgbClr val="F0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7FFC86-E717-A3B8-DD4F-7E8281D85178}"/>
              </a:ext>
            </a:extLst>
          </p:cNvPr>
          <p:cNvSpPr txBox="1">
            <a:spLocks/>
          </p:cNvSpPr>
          <p:nvPr/>
        </p:nvSpPr>
        <p:spPr>
          <a:xfrm>
            <a:off x="0" y="123919"/>
            <a:ext cx="12191999" cy="123078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5400" b="1" dirty="0" err="1">
                <a:solidFill>
                  <a:srgbClr val="1A1A1A"/>
                </a:solidFill>
                <a:latin typeface="Montserrat ExtraBold" pitchFamily="2" charset="0"/>
              </a:rPr>
              <a:t>AIRRoS</a:t>
            </a:r>
            <a:r>
              <a:rPr lang="en-US" sz="5400" b="1" dirty="0">
                <a:solidFill>
                  <a:srgbClr val="1A1A1A"/>
                </a:solidFill>
                <a:latin typeface="Montserrat ExtraBold" pitchFamily="2" charset="0"/>
              </a:rPr>
              <a:t> by Sage Industrial</a:t>
            </a:r>
          </a:p>
          <a:p>
            <a:pPr algn="ctr">
              <a:lnSpc>
                <a:spcPct val="150000"/>
              </a:lnSpc>
            </a:pPr>
            <a:r>
              <a:rPr lang="en-US" sz="1500" b="1" i="1" dirty="0">
                <a:solidFill>
                  <a:srgbClr val="1A1A1A"/>
                </a:solidFill>
                <a:latin typeface="Montserrat" panose="00000500000000000000" pitchFamily="2" charset="0"/>
              </a:rPr>
              <a:t>Disruptive Technology Optimizing Indoor Air Quality (IAQ) &amp; Pathogenic Mitigation (PM)</a:t>
            </a:r>
            <a:endParaRPr lang="id-ID" sz="1500" i="1" dirty="0">
              <a:solidFill>
                <a:srgbClr val="1A1A1A"/>
              </a:solidFill>
              <a:latin typeface="Antrilla" panose="02000506000000020004" pitchFamily="2" charset="0"/>
            </a:endParaRPr>
          </a:p>
        </p:txBody>
      </p:sp>
      <p:pic>
        <p:nvPicPr>
          <p:cNvPr id="11" name="Picture 10">
            <a:extLst>
              <a:ext uri="{FF2B5EF4-FFF2-40B4-BE49-F238E27FC236}">
                <a16:creationId xmlns:a16="http://schemas.microsoft.com/office/drawing/2014/main" id="{4B0DF932-4C62-9CD9-756F-B68D4EA73437}"/>
              </a:ext>
            </a:extLst>
          </p:cNvPr>
          <p:cNvPicPr>
            <a:picLocks noChangeAspect="1"/>
          </p:cNvPicPr>
          <p:nvPr/>
        </p:nvPicPr>
        <p:blipFill>
          <a:blip r:embed="rId3">
            <a:extLst>
              <a:ext uri="{28A0092B-C50C-407E-A947-70E740481C1C}">
                <a14:useLocalDpi xmlns:a14="http://schemas.microsoft.com/office/drawing/2010/main" val="0"/>
              </a:ext>
            </a:extLst>
          </a:blip>
          <a:srcRect t="12710" b="2110"/>
          <a:stretch/>
        </p:blipFill>
        <p:spPr>
          <a:xfrm>
            <a:off x="351628" y="1977513"/>
            <a:ext cx="3421801" cy="2914650"/>
          </a:xfrm>
          <a:prstGeom prst="rect">
            <a:avLst/>
          </a:prstGeom>
          <a:noFill/>
          <a:ln>
            <a:noFill/>
          </a:ln>
          <a:effectLst/>
          <a:scene3d>
            <a:camera prst="orthographicFront">
              <a:rot lat="0" lon="0" rev="0"/>
            </a:camera>
            <a:lightRig rig="glow" dir="t">
              <a:rot lat="0" lon="0" rev="14100000"/>
            </a:lightRig>
          </a:scene3d>
          <a:sp3d prstMaterial="softEdge">
            <a:bevelT w="127000" prst="artDeco"/>
          </a:sp3d>
        </p:spPr>
      </p:pic>
      <p:sp>
        <p:nvSpPr>
          <p:cNvPr id="12" name="TextBox 11">
            <a:extLst>
              <a:ext uri="{FF2B5EF4-FFF2-40B4-BE49-F238E27FC236}">
                <a16:creationId xmlns:a16="http://schemas.microsoft.com/office/drawing/2014/main" id="{6A693CA1-02E4-2A1F-6F97-BA0C84C89AF5}"/>
              </a:ext>
            </a:extLst>
          </p:cNvPr>
          <p:cNvSpPr txBox="1"/>
          <p:nvPr/>
        </p:nvSpPr>
        <p:spPr>
          <a:xfrm>
            <a:off x="3773430" y="2115710"/>
            <a:ext cx="6732645" cy="3170099"/>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sz="3200" b="1" dirty="0">
                <a:latin typeface="Montserrat SemiBold" pitchFamily="2" charset="0"/>
              </a:rPr>
              <a:t>FINANCIAL HIGHLIGHTS &amp; ASK</a:t>
            </a:r>
          </a:p>
          <a:p>
            <a:pPr marL="914400" lvl="1" indent="-457200">
              <a:lnSpc>
                <a:spcPct val="150000"/>
              </a:lnSpc>
              <a:buFont typeface="Arial" panose="020B0604020202020204" pitchFamily="34" charset="0"/>
              <a:buChar char="•"/>
            </a:pPr>
            <a:r>
              <a:rPr lang="en-US" sz="2400" dirty="0">
                <a:latin typeface="Aptos" panose="020B0004020202020204" pitchFamily="34" charset="0"/>
              </a:rPr>
              <a:t>Revenue Model</a:t>
            </a:r>
          </a:p>
          <a:p>
            <a:pPr marL="914400" lvl="1" indent="-457200">
              <a:lnSpc>
                <a:spcPct val="150000"/>
              </a:lnSpc>
              <a:buFont typeface="Arial" panose="020B0604020202020204" pitchFamily="34" charset="0"/>
              <a:buChar char="•"/>
            </a:pPr>
            <a:r>
              <a:rPr lang="en-US" sz="2400" dirty="0">
                <a:latin typeface="Aptos" panose="020B0004020202020204" pitchFamily="34" charset="0"/>
              </a:rPr>
              <a:t>Forecast &amp; ROI</a:t>
            </a:r>
          </a:p>
          <a:p>
            <a:pPr marL="914400" lvl="1" indent="-457200">
              <a:lnSpc>
                <a:spcPct val="150000"/>
              </a:lnSpc>
              <a:buFont typeface="Arial" panose="020B0604020202020204" pitchFamily="34" charset="0"/>
              <a:buChar char="•"/>
            </a:pPr>
            <a:r>
              <a:rPr lang="en-US" sz="2400" dirty="0">
                <a:latin typeface="Aptos" panose="020B0004020202020204" pitchFamily="34" charset="0"/>
              </a:rPr>
              <a:t>Use of Funds</a:t>
            </a:r>
          </a:p>
          <a:p>
            <a:pPr marL="914400" lvl="1" indent="-457200">
              <a:lnSpc>
                <a:spcPct val="150000"/>
              </a:lnSpc>
              <a:buFont typeface="Arial" panose="020B0604020202020204" pitchFamily="34" charset="0"/>
              <a:buChar char="•"/>
            </a:pPr>
            <a:r>
              <a:rPr lang="en-US" sz="2400" dirty="0">
                <a:latin typeface="Aptos" panose="020B0004020202020204" pitchFamily="34" charset="0"/>
              </a:rPr>
              <a:t>Exit Opportunities</a:t>
            </a:r>
          </a:p>
          <a:p>
            <a:pPr marL="914400" lvl="1" indent="-457200">
              <a:buFont typeface="Arial" panose="020B0604020202020204" pitchFamily="34" charset="0"/>
              <a:buChar char="•"/>
            </a:pPr>
            <a:endParaRPr lang="en-US" sz="2400" b="1" dirty="0">
              <a:latin typeface="Montserrat" panose="00000500000000000000" pitchFamily="2" charset="0"/>
            </a:endParaRPr>
          </a:p>
        </p:txBody>
      </p:sp>
    </p:spTree>
    <p:extLst>
      <p:ext uri="{BB962C8B-B14F-4D97-AF65-F5344CB8AC3E}">
        <p14:creationId xmlns:p14="http://schemas.microsoft.com/office/powerpoint/2010/main" val="3176727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D11E30CE-6C05-99DF-7FF9-791D0B5A231A}"/>
              </a:ext>
            </a:extLst>
          </p:cNvPr>
          <p:cNvSpPr/>
          <p:nvPr/>
        </p:nvSpPr>
        <p:spPr>
          <a:xfrm rot="8965698">
            <a:off x="7550180" y="946388"/>
            <a:ext cx="3752690" cy="580705"/>
          </a:xfrm>
          <a:prstGeom prst="roundRect">
            <a:avLst>
              <a:gd name="adj" fmla="val 31463"/>
            </a:avLst>
          </a:prstGeom>
          <a:gradFill flip="none" rotWithShape="1">
            <a:gsLst>
              <a:gs pos="100000">
                <a:schemeClr val="accent1">
                  <a:lumMod val="20000"/>
                  <a:lumOff val="80000"/>
                </a:schemeClr>
              </a:gs>
              <a:gs pos="48000">
                <a:schemeClr val="accent5">
                  <a:lumMod val="40000"/>
                  <a:lumOff val="60000"/>
                </a:schemeClr>
              </a:gs>
              <a:gs pos="0">
                <a:schemeClr val="accent5">
                  <a:lumMod val="75000"/>
                  <a:alpha val="70000"/>
                </a:schemeClr>
              </a:gs>
            </a:gsLst>
            <a:lin ang="19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29F3891-2971-4877-99E0-220DCBAF9642}"/>
              </a:ext>
            </a:extLst>
          </p:cNvPr>
          <p:cNvGrpSpPr/>
          <p:nvPr/>
        </p:nvGrpSpPr>
        <p:grpSpPr>
          <a:xfrm>
            <a:off x="7404115" y="3099632"/>
            <a:ext cx="1416530" cy="1627869"/>
            <a:chOff x="7404115" y="3099632"/>
            <a:chExt cx="1416530" cy="1627869"/>
          </a:xfr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grpSpPr>
        <p:sp>
          <p:nvSpPr>
            <p:cNvPr id="90" name="Freeform 76">
              <a:extLst>
                <a:ext uri="{FF2B5EF4-FFF2-40B4-BE49-F238E27FC236}">
                  <a16:creationId xmlns:a16="http://schemas.microsoft.com/office/drawing/2014/main" id="{A49A3D63-4B7F-408B-A076-BE0B15BECC9E}"/>
                </a:ext>
              </a:extLst>
            </p:cNvPr>
            <p:cNvSpPr>
              <a:spLocks/>
            </p:cNvSpPr>
            <p:nvPr/>
          </p:nvSpPr>
          <p:spPr bwMode="auto">
            <a:xfrm flipH="1">
              <a:off x="7404115" y="3099632"/>
              <a:ext cx="1416530" cy="668284"/>
            </a:xfrm>
            <a:custGeom>
              <a:avLst/>
              <a:gdLst>
                <a:gd name="T0" fmla="*/ 123 w 248"/>
                <a:gd name="T1" fmla="*/ 0 h 117"/>
                <a:gd name="T2" fmla="*/ 0 w 248"/>
                <a:gd name="T3" fmla="*/ 59 h 117"/>
                <a:gd name="T4" fmla="*/ 123 w 248"/>
                <a:gd name="T5" fmla="*/ 117 h 117"/>
                <a:gd name="T6" fmla="*/ 248 w 248"/>
                <a:gd name="T7" fmla="*/ 59 h 117"/>
                <a:gd name="T8" fmla="*/ 123 w 248"/>
                <a:gd name="T9" fmla="*/ 0 h 117"/>
              </a:gdLst>
              <a:ahLst/>
              <a:cxnLst>
                <a:cxn ang="0">
                  <a:pos x="T0" y="T1"/>
                </a:cxn>
                <a:cxn ang="0">
                  <a:pos x="T2" y="T3"/>
                </a:cxn>
                <a:cxn ang="0">
                  <a:pos x="T4" y="T5"/>
                </a:cxn>
                <a:cxn ang="0">
                  <a:pos x="T6" y="T7"/>
                </a:cxn>
                <a:cxn ang="0">
                  <a:pos x="T8" y="T9"/>
                </a:cxn>
              </a:cxnLst>
              <a:rect l="0" t="0" r="r" b="b"/>
              <a:pathLst>
                <a:path w="248" h="117">
                  <a:moveTo>
                    <a:pt x="123" y="0"/>
                  </a:moveTo>
                  <a:lnTo>
                    <a:pt x="0" y="59"/>
                  </a:lnTo>
                  <a:lnTo>
                    <a:pt x="123" y="117"/>
                  </a:lnTo>
                  <a:lnTo>
                    <a:pt x="248" y="59"/>
                  </a:lnTo>
                  <a:lnTo>
                    <a:pt x="123" y="0"/>
                  </a:lnTo>
                  <a:close/>
                </a:path>
              </a:pathLst>
            </a:custGeom>
            <a:grpFill/>
            <a:ln>
              <a:solidFill>
                <a:schemeClr val="bg1">
                  <a:alpha val="25000"/>
                </a:schemeClr>
              </a:solidFill>
            </a:ln>
          </p:spPr>
          <p:txBody>
            <a:bodyPr vert="horz" wrap="square" lIns="91440" tIns="45720" rIns="91440" bIns="45720" numCol="1" anchor="t" anchorCtr="0" compatLnSpc="1">
              <a:prstTxWarp prst="textNoShape">
                <a:avLst/>
              </a:prstTxWarp>
            </a:bodyPr>
            <a:lstStyle/>
            <a:p>
              <a:endParaRPr lang="id-ID"/>
            </a:p>
          </p:txBody>
        </p:sp>
        <p:sp>
          <p:nvSpPr>
            <p:cNvPr id="95" name="Freeform 81">
              <a:extLst>
                <a:ext uri="{FF2B5EF4-FFF2-40B4-BE49-F238E27FC236}">
                  <a16:creationId xmlns:a16="http://schemas.microsoft.com/office/drawing/2014/main" id="{EEF366F5-99F4-4981-8666-F399CE280724}"/>
                </a:ext>
              </a:extLst>
            </p:cNvPr>
            <p:cNvSpPr>
              <a:spLocks/>
            </p:cNvSpPr>
            <p:nvPr/>
          </p:nvSpPr>
          <p:spPr bwMode="auto">
            <a:xfrm flipH="1">
              <a:off x="7404119" y="3436631"/>
              <a:ext cx="713975" cy="1290870"/>
            </a:xfrm>
            <a:custGeom>
              <a:avLst/>
              <a:gdLst>
                <a:gd name="T0" fmla="*/ 0 w 125"/>
                <a:gd name="T1" fmla="*/ 58 h 226"/>
                <a:gd name="T2" fmla="*/ 0 w 125"/>
                <a:gd name="T3" fmla="*/ 226 h 226"/>
                <a:gd name="T4" fmla="*/ 125 w 125"/>
                <a:gd name="T5" fmla="*/ 168 h 226"/>
                <a:gd name="T6" fmla="*/ 125 w 125"/>
                <a:gd name="T7" fmla="*/ 0 h 226"/>
                <a:gd name="T8" fmla="*/ 0 w 125"/>
                <a:gd name="T9" fmla="*/ 58 h 226"/>
              </a:gdLst>
              <a:ahLst/>
              <a:cxnLst>
                <a:cxn ang="0">
                  <a:pos x="T0" y="T1"/>
                </a:cxn>
                <a:cxn ang="0">
                  <a:pos x="T2" y="T3"/>
                </a:cxn>
                <a:cxn ang="0">
                  <a:pos x="T4" y="T5"/>
                </a:cxn>
                <a:cxn ang="0">
                  <a:pos x="T6" y="T7"/>
                </a:cxn>
                <a:cxn ang="0">
                  <a:pos x="T8" y="T9"/>
                </a:cxn>
              </a:cxnLst>
              <a:rect l="0" t="0" r="r" b="b"/>
              <a:pathLst>
                <a:path w="125" h="226">
                  <a:moveTo>
                    <a:pt x="0" y="58"/>
                  </a:moveTo>
                  <a:lnTo>
                    <a:pt x="0" y="226"/>
                  </a:lnTo>
                  <a:lnTo>
                    <a:pt x="125" y="168"/>
                  </a:lnTo>
                  <a:lnTo>
                    <a:pt x="125" y="0"/>
                  </a:lnTo>
                  <a:lnTo>
                    <a:pt x="0" y="58"/>
                  </a:lnTo>
                  <a:close/>
                </a:path>
              </a:pathLst>
            </a:custGeom>
            <a:grpFill/>
            <a:ln>
              <a:solidFill>
                <a:schemeClr val="bg1">
                  <a:alpha val="25000"/>
                </a:schemeClr>
              </a:solidFill>
            </a:ln>
          </p:spPr>
          <p:txBody>
            <a:bodyPr vert="horz" wrap="square" lIns="91440" tIns="45720" rIns="91440" bIns="45720" numCol="1" anchor="t" anchorCtr="0" compatLnSpc="1">
              <a:prstTxWarp prst="textNoShape">
                <a:avLst/>
              </a:prstTxWarp>
            </a:bodyPr>
            <a:lstStyle/>
            <a:p>
              <a:endParaRPr lang="id-ID" dirty="0"/>
            </a:p>
          </p:txBody>
        </p:sp>
        <p:sp>
          <p:nvSpPr>
            <p:cNvPr id="96" name="Freeform 82">
              <a:extLst>
                <a:ext uri="{FF2B5EF4-FFF2-40B4-BE49-F238E27FC236}">
                  <a16:creationId xmlns:a16="http://schemas.microsoft.com/office/drawing/2014/main" id="{8B398EBB-D935-4ECB-92D5-C7EE2BAD79A2}"/>
                </a:ext>
              </a:extLst>
            </p:cNvPr>
            <p:cNvSpPr>
              <a:spLocks/>
            </p:cNvSpPr>
            <p:nvPr/>
          </p:nvSpPr>
          <p:spPr bwMode="auto">
            <a:xfrm flipH="1">
              <a:off x="8118093" y="3436631"/>
              <a:ext cx="702551" cy="1290870"/>
            </a:xfrm>
            <a:custGeom>
              <a:avLst/>
              <a:gdLst>
                <a:gd name="T0" fmla="*/ 123 w 123"/>
                <a:gd name="T1" fmla="*/ 58 h 226"/>
                <a:gd name="T2" fmla="*/ 123 w 123"/>
                <a:gd name="T3" fmla="*/ 226 h 226"/>
                <a:gd name="T4" fmla="*/ 0 w 123"/>
                <a:gd name="T5" fmla="*/ 168 h 226"/>
                <a:gd name="T6" fmla="*/ 0 w 123"/>
                <a:gd name="T7" fmla="*/ 0 h 226"/>
                <a:gd name="T8" fmla="*/ 123 w 123"/>
                <a:gd name="T9" fmla="*/ 58 h 226"/>
              </a:gdLst>
              <a:ahLst/>
              <a:cxnLst>
                <a:cxn ang="0">
                  <a:pos x="T0" y="T1"/>
                </a:cxn>
                <a:cxn ang="0">
                  <a:pos x="T2" y="T3"/>
                </a:cxn>
                <a:cxn ang="0">
                  <a:pos x="T4" y="T5"/>
                </a:cxn>
                <a:cxn ang="0">
                  <a:pos x="T6" y="T7"/>
                </a:cxn>
                <a:cxn ang="0">
                  <a:pos x="T8" y="T9"/>
                </a:cxn>
              </a:cxnLst>
              <a:rect l="0" t="0" r="r" b="b"/>
              <a:pathLst>
                <a:path w="123" h="226">
                  <a:moveTo>
                    <a:pt x="123" y="58"/>
                  </a:moveTo>
                  <a:lnTo>
                    <a:pt x="123" y="226"/>
                  </a:lnTo>
                  <a:lnTo>
                    <a:pt x="0" y="168"/>
                  </a:lnTo>
                  <a:lnTo>
                    <a:pt x="0" y="0"/>
                  </a:lnTo>
                  <a:lnTo>
                    <a:pt x="123" y="58"/>
                  </a:lnTo>
                  <a:close/>
                </a:path>
              </a:pathLst>
            </a:custGeom>
            <a:grpFill/>
            <a:ln>
              <a:solidFill>
                <a:schemeClr val="bg1">
                  <a:alpha val="25000"/>
                </a:schemeClr>
              </a:solidFill>
            </a:ln>
          </p:spPr>
          <p:txBody>
            <a:bodyPr vert="horz" wrap="square" lIns="91440" tIns="45720" rIns="91440" bIns="45720" numCol="1" anchor="t" anchorCtr="0" compatLnSpc="1">
              <a:prstTxWarp prst="textNoShape">
                <a:avLst/>
              </a:prstTxWarp>
            </a:bodyPr>
            <a:lstStyle/>
            <a:p>
              <a:endParaRPr lang="id-ID"/>
            </a:p>
          </p:txBody>
        </p:sp>
      </p:grpSp>
      <p:grpSp>
        <p:nvGrpSpPr>
          <p:cNvPr id="4" name="Group 3">
            <a:extLst>
              <a:ext uri="{FF2B5EF4-FFF2-40B4-BE49-F238E27FC236}">
                <a16:creationId xmlns:a16="http://schemas.microsoft.com/office/drawing/2014/main" id="{E823B6FD-FCAE-415A-A1D8-8CF8295FE618}"/>
              </a:ext>
            </a:extLst>
          </p:cNvPr>
          <p:cNvGrpSpPr/>
          <p:nvPr/>
        </p:nvGrpSpPr>
        <p:grpSpPr>
          <a:xfrm>
            <a:off x="8278024" y="2602706"/>
            <a:ext cx="1427954" cy="2558892"/>
            <a:chOff x="8278024" y="2602706"/>
            <a:chExt cx="1427954" cy="2558892"/>
          </a:xfr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grpSpPr>
        <p:sp>
          <p:nvSpPr>
            <p:cNvPr id="94" name="Freeform 80">
              <a:extLst>
                <a:ext uri="{FF2B5EF4-FFF2-40B4-BE49-F238E27FC236}">
                  <a16:creationId xmlns:a16="http://schemas.microsoft.com/office/drawing/2014/main" id="{1A423CAF-633F-42B2-B8CC-4B891D342DC8}"/>
                </a:ext>
              </a:extLst>
            </p:cNvPr>
            <p:cNvSpPr>
              <a:spLocks/>
            </p:cNvSpPr>
            <p:nvPr/>
          </p:nvSpPr>
          <p:spPr bwMode="auto">
            <a:xfrm flipH="1">
              <a:off x="8278024" y="2602706"/>
              <a:ext cx="1427953" cy="679708"/>
            </a:xfrm>
            <a:custGeom>
              <a:avLst/>
              <a:gdLst>
                <a:gd name="T0" fmla="*/ 125 w 250"/>
                <a:gd name="T1" fmla="*/ 0 h 119"/>
                <a:gd name="T2" fmla="*/ 0 w 250"/>
                <a:gd name="T3" fmla="*/ 60 h 119"/>
                <a:gd name="T4" fmla="*/ 125 w 250"/>
                <a:gd name="T5" fmla="*/ 119 h 119"/>
                <a:gd name="T6" fmla="*/ 250 w 250"/>
                <a:gd name="T7" fmla="*/ 60 h 119"/>
                <a:gd name="T8" fmla="*/ 125 w 250"/>
                <a:gd name="T9" fmla="*/ 0 h 119"/>
              </a:gdLst>
              <a:ahLst/>
              <a:cxnLst>
                <a:cxn ang="0">
                  <a:pos x="T0" y="T1"/>
                </a:cxn>
                <a:cxn ang="0">
                  <a:pos x="T2" y="T3"/>
                </a:cxn>
                <a:cxn ang="0">
                  <a:pos x="T4" y="T5"/>
                </a:cxn>
                <a:cxn ang="0">
                  <a:pos x="T6" y="T7"/>
                </a:cxn>
                <a:cxn ang="0">
                  <a:pos x="T8" y="T9"/>
                </a:cxn>
              </a:cxnLst>
              <a:rect l="0" t="0" r="r" b="b"/>
              <a:pathLst>
                <a:path w="250" h="119">
                  <a:moveTo>
                    <a:pt x="125" y="0"/>
                  </a:moveTo>
                  <a:lnTo>
                    <a:pt x="0" y="60"/>
                  </a:lnTo>
                  <a:lnTo>
                    <a:pt x="125" y="119"/>
                  </a:lnTo>
                  <a:lnTo>
                    <a:pt x="250" y="60"/>
                  </a:lnTo>
                  <a:lnTo>
                    <a:pt x="125" y="0"/>
                  </a:lnTo>
                  <a:close/>
                </a:path>
              </a:pathLst>
            </a:custGeom>
            <a:grpFill/>
            <a:ln>
              <a:solidFill>
                <a:schemeClr val="bg1">
                  <a:alpha val="25000"/>
                </a:schemeClr>
              </a:solidFill>
            </a:ln>
          </p:spPr>
          <p:txBody>
            <a:bodyPr vert="horz" wrap="square" lIns="91440" tIns="45720" rIns="91440" bIns="45720" numCol="1" anchor="t" anchorCtr="0" compatLnSpc="1">
              <a:prstTxWarp prst="textNoShape">
                <a:avLst/>
              </a:prstTxWarp>
            </a:bodyPr>
            <a:lstStyle/>
            <a:p>
              <a:endParaRPr lang="id-ID"/>
            </a:p>
          </p:txBody>
        </p:sp>
        <p:sp>
          <p:nvSpPr>
            <p:cNvPr id="97" name="Freeform 83">
              <a:extLst>
                <a:ext uri="{FF2B5EF4-FFF2-40B4-BE49-F238E27FC236}">
                  <a16:creationId xmlns:a16="http://schemas.microsoft.com/office/drawing/2014/main" id="{A9DED0F8-7931-42C8-B377-7CDED1373939}"/>
                </a:ext>
              </a:extLst>
            </p:cNvPr>
            <p:cNvSpPr>
              <a:spLocks/>
            </p:cNvSpPr>
            <p:nvPr/>
          </p:nvSpPr>
          <p:spPr bwMode="auto">
            <a:xfrm flipH="1">
              <a:off x="8278024" y="2945415"/>
              <a:ext cx="713975" cy="2216183"/>
            </a:xfrm>
            <a:custGeom>
              <a:avLst/>
              <a:gdLst>
                <a:gd name="T0" fmla="*/ 0 w 125"/>
                <a:gd name="T1" fmla="*/ 59 h 388"/>
                <a:gd name="T2" fmla="*/ 0 w 125"/>
                <a:gd name="T3" fmla="*/ 388 h 388"/>
                <a:gd name="T4" fmla="*/ 125 w 125"/>
                <a:gd name="T5" fmla="*/ 329 h 388"/>
                <a:gd name="T6" fmla="*/ 125 w 125"/>
                <a:gd name="T7" fmla="*/ 0 h 388"/>
                <a:gd name="T8" fmla="*/ 0 w 125"/>
                <a:gd name="T9" fmla="*/ 59 h 388"/>
              </a:gdLst>
              <a:ahLst/>
              <a:cxnLst>
                <a:cxn ang="0">
                  <a:pos x="T0" y="T1"/>
                </a:cxn>
                <a:cxn ang="0">
                  <a:pos x="T2" y="T3"/>
                </a:cxn>
                <a:cxn ang="0">
                  <a:pos x="T4" y="T5"/>
                </a:cxn>
                <a:cxn ang="0">
                  <a:pos x="T6" y="T7"/>
                </a:cxn>
                <a:cxn ang="0">
                  <a:pos x="T8" y="T9"/>
                </a:cxn>
              </a:cxnLst>
              <a:rect l="0" t="0" r="r" b="b"/>
              <a:pathLst>
                <a:path w="125" h="388">
                  <a:moveTo>
                    <a:pt x="0" y="59"/>
                  </a:moveTo>
                  <a:lnTo>
                    <a:pt x="0" y="388"/>
                  </a:lnTo>
                  <a:lnTo>
                    <a:pt x="125" y="329"/>
                  </a:lnTo>
                  <a:lnTo>
                    <a:pt x="125" y="0"/>
                  </a:lnTo>
                  <a:lnTo>
                    <a:pt x="0" y="59"/>
                  </a:lnTo>
                  <a:close/>
                </a:path>
              </a:pathLst>
            </a:custGeom>
            <a:grpFill/>
            <a:ln>
              <a:solidFill>
                <a:schemeClr val="bg1">
                  <a:alpha val="25000"/>
                </a:schemeClr>
              </a:solidFill>
            </a:ln>
          </p:spPr>
          <p:txBody>
            <a:bodyPr vert="horz" wrap="square" lIns="91440" tIns="45720" rIns="91440" bIns="45720" numCol="1" anchor="t" anchorCtr="0" compatLnSpc="1">
              <a:prstTxWarp prst="textNoShape">
                <a:avLst/>
              </a:prstTxWarp>
            </a:bodyPr>
            <a:lstStyle/>
            <a:p>
              <a:endParaRPr lang="id-ID" dirty="0"/>
            </a:p>
          </p:txBody>
        </p:sp>
        <p:sp>
          <p:nvSpPr>
            <p:cNvPr id="98" name="Freeform 84">
              <a:extLst>
                <a:ext uri="{FF2B5EF4-FFF2-40B4-BE49-F238E27FC236}">
                  <a16:creationId xmlns:a16="http://schemas.microsoft.com/office/drawing/2014/main" id="{71A6739D-CE3B-40DD-A28E-523FD4A5A0B6}"/>
                </a:ext>
              </a:extLst>
            </p:cNvPr>
            <p:cNvSpPr>
              <a:spLocks/>
            </p:cNvSpPr>
            <p:nvPr/>
          </p:nvSpPr>
          <p:spPr bwMode="auto">
            <a:xfrm flipH="1">
              <a:off x="8992003" y="2945415"/>
              <a:ext cx="713975" cy="2216183"/>
            </a:xfrm>
            <a:custGeom>
              <a:avLst/>
              <a:gdLst>
                <a:gd name="T0" fmla="*/ 125 w 125"/>
                <a:gd name="T1" fmla="*/ 59 h 388"/>
                <a:gd name="T2" fmla="*/ 125 w 125"/>
                <a:gd name="T3" fmla="*/ 388 h 388"/>
                <a:gd name="T4" fmla="*/ 0 w 125"/>
                <a:gd name="T5" fmla="*/ 329 h 388"/>
                <a:gd name="T6" fmla="*/ 0 w 125"/>
                <a:gd name="T7" fmla="*/ 0 h 388"/>
                <a:gd name="T8" fmla="*/ 125 w 125"/>
                <a:gd name="T9" fmla="*/ 59 h 388"/>
              </a:gdLst>
              <a:ahLst/>
              <a:cxnLst>
                <a:cxn ang="0">
                  <a:pos x="T0" y="T1"/>
                </a:cxn>
                <a:cxn ang="0">
                  <a:pos x="T2" y="T3"/>
                </a:cxn>
                <a:cxn ang="0">
                  <a:pos x="T4" y="T5"/>
                </a:cxn>
                <a:cxn ang="0">
                  <a:pos x="T6" y="T7"/>
                </a:cxn>
                <a:cxn ang="0">
                  <a:pos x="T8" y="T9"/>
                </a:cxn>
              </a:cxnLst>
              <a:rect l="0" t="0" r="r" b="b"/>
              <a:pathLst>
                <a:path w="125" h="388">
                  <a:moveTo>
                    <a:pt x="125" y="59"/>
                  </a:moveTo>
                  <a:lnTo>
                    <a:pt x="125" y="388"/>
                  </a:lnTo>
                  <a:lnTo>
                    <a:pt x="0" y="329"/>
                  </a:lnTo>
                  <a:lnTo>
                    <a:pt x="0" y="0"/>
                  </a:lnTo>
                  <a:lnTo>
                    <a:pt x="125" y="59"/>
                  </a:lnTo>
                  <a:close/>
                </a:path>
              </a:pathLst>
            </a:custGeom>
            <a:grpFill/>
            <a:ln>
              <a:solidFill>
                <a:schemeClr val="bg1">
                  <a:alpha val="25000"/>
                </a:schemeClr>
              </a:solidFill>
            </a:ln>
          </p:spPr>
          <p:txBody>
            <a:bodyPr vert="horz" wrap="square" lIns="91440" tIns="45720" rIns="91440" bIns="45720" numCol="1" anchor="t" anchorCtr="0" compatLnSpc="1">
              <a:prstTxWarp prst="textNoShape">
                <a:avLst/>
              </a:prstTxWarp>
            </a:bodyPr>
            <a:lstStyle/>
            <a:p>
              <a:endParaRPr lang="id-ID"/>
            </a:p>
          </p:txBody>
        </p:sp>
      </p:grpSp>
      <p:grpSp>
        <p:nvGrpSpPr>
          <p:cNvPr id="3" name="Group 2">
            <a:extLst>
              <a:ext uri="{FF2B5EF4-FFF2-40B4-BE49-F238E27FC236}">
                <a16:creationId xmlns:a16="http://schemas.microsoft.com/office/drawing/2014/main" id="{65F74F96-EFF3-4A4E-A555-85C216609450}"/>
              </a:ext>
            </a:extLst>
          </p:cNvPr>
          <p:cNvGrpSpPr/>
          <p:nvPr/>
        </p:nvGrpSpPr>
        <p:grpSpPr>
          <a:xfrm>
            <a:off x="9163353" y="2088643"/>
            <a:ext cx="1416530" cy="3501343"/>
            <a:chOff x="9163353" y="2088643"/>
            <a:chExt cx="1416530" cy="3501343"/>
          </a:xfr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grpSpPr>
        <p:sp>
          <p:nvSpPr>
            <p:cNvPr id="93" name="Freeform 79">
              <a:extLst>
                <a:ext uri="{FF2B5EF4-FFF2-40B4-BE49-F238E27FC236}">
                  <a16:creationId xmlns:a16="http://schemas.microsoft.com/office/drawing/2014/main" id="{BBE9E038-2E40-4CD6-A397-69CA1186FF37}"/>
                </a:ext>
              </a:extLst>
            </p:cNvPr>
            <p:cNvSpPr>
              <a:spLocks/>
            </p:cNvSpPr>
            <p:nvPr/>
          </p:nvSpPr>
          <p:spPr bwMode="auto">
            <a:xfrm flipH="1">
              <a:off x="9163353" y="2088643"/>
              <a:ext cx="1416530" cy="679708"/>
            </a:xfrm>
            <a:custGeom>
              <a:avLst/>
              <a:gdLst>
                <a:gd name="T0" fmla="*/ 123 w 248"/>
                <a:gd name="T1" fmla="*/ 0 h 119"/>
                <a:gd name="T2" fmla="*/ 0 w 248"/>
                <a:gd name="T3" fmla="*/ 60 h 119"/>
                <a:gd name="T4" fmla="*/ 123 w 248"/>
                <a:gd name="T5" fmla="*/ 119 h 119"/>
                <a:gd name="T6" fmla="*/ 248 w 248"/>
                <a:gd name="T7" fmla="*/ 60 h 119"/>
                <a:gd name="T8" fmla="*/ 123 w 248"/>
                <a:gd name="T9" fmla="*/ 0 h 119"/>
              </a:gdLst>
              <a:ahLst/>
              <a:cxnLst>
                <a:cxn ang="0">
                  <a:pos x="T0" y="T1"/>
                </a:cxn>
                <a:cxn ang="0">
                  <a:pos x="T2" y="T3"/>
                </a:cxn>
                <a:cxn ang="0">
                  <a:pos x="T4" y="T5"/>
                </a:cxn>
                <a:cxn ang="0">
                  <a:pos x="T6" y="T7"/>
                </a:cxn>
                <a:cxn ang="0">
                  <a:pos x="T8" y="T9"/>
                </a:cxn>
              </a:cxnLst>
              <a:rect l="0" t="0" r="r" b="b"/>
              <a:pathLst>
                <a:path w="248" h="119">
                  <a:moveTo>
                    <a:pt x="123" y="0"/>
                  </a:moveTo>
                  <a:lnTo>
                    <a:pt x="0" y="60"/>
                  </a:lnTo>
                  <a:lnTo>
                    <a:pt x="123" y="119"/>
                  </a:lnTo>
                  <a:lnTo>
                    <a:pt x="248" y="60"/>
                  </a:lnTo>
                  <a:lnTo>
                    <a:pt x="123" y="0"/>
                  </a:lnTo>
                  <a:close/>
                </a:path>
              </a:pathLst>
            </a:custGeom>
            <a:grpFill/>
            <a:ln>
              <a:solidFill>
                <a:schemeClr val="bg1">
                  <a:alpha val="25000"/>
                </a:schemeClr>
              </a:solidFill>
            </a:ln>
          </p:spPr>
          <p:txBody>
            <a:bodyPr vert="horz" wrap="square" lIns="91440" tIns="45720" rIns="91440" bIns="45720" numCol="1" anchor="t" anchorCtr="0" compatLnSpc="1">
              <a:prstTxWarp prst="textNoShape">
                <a:avLst/>
              </a:prstTxWarp>
            </a:bodyPr>
            <a:lstStyle/>
            <a:p>
              <a:endParaRPr lang="id-ID"/>
            </a:p>
          </p:txBody>
        </p:sp>
        <p:sp>
          <p:nvSpPr>
            <p:cNvPr id="99" name="Freeform 85">
              <a:extLst>
                <a:ext uri="{FF2B5EF4-FFF2-40B4-BE49-F238E27FC236}">
                  <a16:creationId xmlns:a16="http://schemas.microsoft.com/office/drawing/2014/main" id="{41389273-2F28-4457-9894-8A482BEB52D9}"/>
                </a:ext>
              </a:extLst>
            </p:cNvPr>
            <p:cNvSpPr>
              <a:spLocks/>
            </p:cNvSpPr>
            <p:nvPr/>
          </p:nvSpPr>
          <p:spPr bwMode="auto">
            <a:xfrm flipH="1">
              <a:off x="9163357" y="2431352"/>
              <a:ext cx="713975" cy="3158634"/>
            </a:xfrm>
            <a:custGeom>
              <a:avLst/>
              <a:gdLst>
                <a:gd name="T0" fmla="*/ 0 w 125"/>
                <a:gd name="T1" fmla="*/ 59 h 553"/>
                <a:gd name="T2" fmla="*/ 0 w 125"/>
                <a:gd name="T3" fmla="*/ 553 h 553"/>
                <a:gd name="T4" fmla="*/ 125 w 125"/>
                <a:gd name="T5" fmla="*/ 494 h 553"/>
                <a:gd name="T6" fmla="*/ 125 w 125"/>
                <a:gd name="T7" fmla="*/ 0 h 553"/>
                <a:gd name="T8" fmla="*/ 0 w 125"/>
                <a:gd name="T9" fmla="*/ 59 h 553"/>
              </a:gdLst>
              <a:ahLst/>
              <a:cxnLst>
                <a:cxn ang="0">
                  <a:pos x="T0" y="T1"/>
                </a:cxn>
                <a:cxn ang="0">
                  <a:pos x="T2" y="T3"/>
                </a:cxn>
                <a:cxn ang="0">
                  <a:pos x="T4" y="T5"/>
                </a:cxn>
                <a:cxn ang="0">
                  <a:pos x="T6" y="T7"/>
                </a:cxn>
                <a:cxn ang="0">
                  <a:pos x="T8" y="T9"/>
                </a:cxn>
              </a:cxnLst>
              <a:rect l="0" t="0" r="r" b="b"/>
              <a:pathLst>
                <a:path w="125" h="553">
                  <a:moveTo>
                    <a:pt x="0" y="59"/>
                  </a:moveTo>
                  <a:lnTo>
                    <a:pt x="0" y="553"/>
                  </a:lnTo>
                  <a:lnTo>
                    <a:pt x="125" y="494"/>
                  </a:lnTo>
                  <a:lnTo>
                    <a:pt x="125" y="0"/>
                  </a:lnTo>
                  <a:lnTo>
                    <a:pt x="0" y="59"/>
                  </a:lnTo>
                  <a:close/>
                </a:path>
              </a:pathLst>
            </a:custGeom>
            <a:grpFill/>
            <a:ln>
              <a:solidFill>
                <a:schemeClr val="bg1">
                  <a:alpha val="25000"/>
                </a:schemeClr>
              </a:solidFill>
            </a:ln>
          </p:spPr>
          <p:txBody>
            <a:bodyPr vert="horz" wrap="square" lIns="91440" tIns="45720" rIns="91440" bIns="45720" numCol="1" anchor="t" anchorCtr="0" compatLnSpc="1">
              <a:prstTxWarp prst="textNoShape">
                <a:avLst/>
              </a:prstTxWarp>
            </a:bodyPr>
            <a:lstStyle/>
            <a:p>
              <a:endParaRPr lang="id-ID"/>
            </a:p>
          </p:txBody>
        </p:sp>
        <p:sp>
          <p:nvSpPr>
            <p:cNvPr id="100" name="Freeform 86">
              <a:extLst>
                <a:ext uri="{FF2B5EF4-FFF2-40B4-BE49-F238E27FC236}">
                  <a16:creationId xmlns:a16="http://schemas.microsoft.com/office/drawing/2014/main" id="{A1D5DAFB-CE95-4822-9FDA-17532A68CB6C}"/>
                </a:ext>
              </a:extLst>
            </p:cNvPr>
            <p:cNvSpPr>
              <a:spLocks/>
            </p:cNvSpPr>
            <p:nvPr/>
          </p:nvSpPr>
          <p:spPr bwMode="auto">
            <a:xfrm flipH="1">
              <a:off x="9877332" y="2431352"/>
              <a:ext cx="702551" cy="3158634"/>
            </a:xfrm>
            <a:custGeom>
              <a:avLst/>
              <a:gdLst>
                <a:gd name="T0" fmla="*/ 123 w 123"/>
                <a:gd name="T1" fmla="*/ 59 h 553"/>
                <a:gd name="T2" fmla="*/ 123 w 123"/>
                <a:gd name="T3" fmla="*/ 553 h 553"/>
                <a:gd name="T4" fmla="*/ 0 w 123"/>
                <a:gd name="T5" fmla="*/ 494 h 553"/>
                <a:gd name="T6" fmla="*/ 0 w 123"/>
                <a:gd name="T7" fmla="*/ 0 h 553"/>
                <a:gd name="T8" fmla="*/ 123 w 123"/>
                <a:gd name="T9" fmla="*/ 59 h 553"/>
              </a:gdLst>
              <a:ahLst/>
              <a:cxnLst>
                <a:cxn ang="0">
                  <a:pos x="T0" y="T1"/>
                </a:cxn>
                <a:cxn ang="0">
                  <a:pos x="T2" y="T3"/>
                </a:cxn>
                <a:cxn ang="0">
                  <a:pos x="T4" y="T5"/>
                </a:cxn>
                <a:cxn ang="0">
                  <a:pos x="T6" y="T7"/>
                </a:cxn>
                <a:cxn ang="0">
                  <a:pos x="T8" y="T9"/>
                </a:cxn>
              </a:cxnLst>
              <a:rect l="0" t="0" r="r" b="b"/>
              <a:pathLst>
                <a:path w="123" h="553">
                  <a:moveTo>
                    <a:pt x="123" y="59"/>
                  </a:moveTo>
                  <a:lnTo>
                    <a:pt x="123" y="553"/>
                  </a:lnTo>
                  <a:lnTo>
                    <a:pt x="0" y="494"/>
                  </a:lnTo>
                  <a:lnTo>
                    <a:pt x="0" y="0"/>
                  </a:lnTo>
                  <a:lnTo>
                    <a:pt x="123" y="59"/>
                  </a:lnTo>
                  <a:close/>
                </a:path>
              </a:pathLst>
            </a:custGeom>
            <a:grpFill/>
            <a:ln>
              <a:solidFill>
                <a:schemeClr val="bg1">
                  <a:alpha val="25000"/>
                </a:schemeClr>
              </a:solidFill>
            </a:ln>
          </p:spPr>
          <p:txBody>
            <a:bodyPr vert="horz" wrap="square" lIns="91440" tIns="45720" rIns="91440" bIns="45720" numCol="1" anchor="t" anchorCtr="0" compatLnSpc="1">
              <a:prstTxWarp prst="textNoShape">
                <a:avLst/>
              </a:prstTxWarp>
            </a:bodyPr>
            <a:lstStyle/>
            <a:p>
              <a:endParaRPr lang="id-ID"/>
            </a:p>
          </p:txBody>
        </p:sp>
      </p:grpSp>
      <p:grpSp>
        <p:nvGrpSpPr>
          <p:cNvPr id="2" name="Group 1">
            <a:extLst>
              <a:ext uri="{FF2B5EF4-FFF2-40B4-BE49-F238E27FC236}">
                <a16:creationId xmlns:a16="http://schemas.microsoft.com/office/drawing/2014/main" id="{D2410214-0F82-4930-B2EC-6C7D36B0955C}"/>
              </a:ext>
            </a:extLst>
          </p:cNvPr>
          <p:cNvGrpSpPr/>
          <p:nvPr/>
        </p:nvGrpSpPr>
        <p:grpSpPr>
          <a:xfrm>
            <a:off x="10037262" y="1660255"/>
            <a:ext cx="1422240" cy="4363825"/>
            <a:chOff x="10037262" y="1660255"/>
            <a:chExt cx="1422240" cy="4363825"/>
          </a:xfrm>
          <a:gradFill flip="none" rotWithShape="1">
            <a:gsLst>
              <a:gs pos="0">
                <a:schemeClr val="accent1">
                  <a:lumMod val="65000"/>
                </a:schemeClr>
              </a:gs>
              <a:gs pos="48000">
                <a:schemeClr val="accent1">
                  <a:lumMod val="97000"/>
                  <a:lumOff val="3000"/>
                </a:schemeClr>
              </a:gs>
              <a:gs pos="100000">
                <a:schemeClr val="accent1">
                  <a:lumMod val="60000"/>
                  <a:lumOff val="40000"/>
                </a:schemeClr>
              </a:gs>
            </a:gsLst>
            <a:lin ang="16200000" scaled="1"/>
            <a:tileRect/>
          </a:gradFill>
        </p:grpSpPr>
        <p:sp>
          <p:nvSpPr>
            <p:cNvPr id="91" name="Freeform 77">
              <a:extLst>
                <a:ext uri="{FF2B5EF4-FFF2-40B4-BE49-F238E27FC236}">
                  <a16:creationId xmlns:a16="http://schemas.microsoft.com/office/drawing/2014/main" id="{B2E93DC9-9346-45F4-8F76-2C718462006C}"/>
                </a:ext>
              </a:extLst>
            </p:cNvPr>
            <p:cNvSpPr>
              <a:spLocks/>
            </p:cNvSpPr>
            <p:nvPr/>
          </p:nvSpPr>
          <p:spPr bwMode="auto">
            <a:xfrm flipH="1">
              <a:off x="10037262" y="1660255"/>
              <a:ext cx="1422240" cy="673994"/>
            </a:xfrm>
            <a:custGeom>
              <a:avLst/>
              <a:gdLst>
                <a:gd name="T0" fmla="*/ 124 w 249"/>
                <a:gd name="T1" fmla="*/ 0 h 118"/>
                <a:gd name="T2" fmla="*/ 0 w 249"/>
                <a:gd name="T3" fmla="*/ 58 h 118"/>
                <a:gd name="T4" fmla="*/ 124 w 249"/>
                <a:gd name="T5" fmla="*/ 118 h 118"/>
                <a:gd name="T6" fmla="*/ 249 w 249"/>
                <a:gd name="T7" fmla="*/ 58 h 118"/>
                <a:gd name="T8" fmla="*/ 124 w 249"/>
                <a:gd name="T9" fmla="*/ 0 h 118"/>
              </a:gdLst>
              <a:ahLst/>
              <a:cxnLst>
                <a:cxn ang="0">
                  <a:pos x="T0" y="T1"/>
                </a:cxn>
                <a:cxn ang="0">
                  <a:pos x="T2" y="T3"/>
                </a:cxn>
                <a:cxn ang="0">
                  <a:pos x="T4" y="T5"/>
                </a:cxn>
                <a:cxn ang="0">
                  <a:pos x="T6" y="T7"/>
                </a:cxn>
                <a:cxn ang="0">
                  <a:pos x="T8" y="T9"/>
                </a:cxn>
              </a:cxnLst>
              <a:rect l="0" t="0" r="r" b="b"/>
              <a:pathLst>
                <a:path w="249" h="118">
                  <a:moveTo>
                    <a:pt x="124" y="0"/>
                  </a:moveTo>
                  <a:lnTo>
                    <a:pt x="0" y="58"/>
                  </a:lnTo>
                  <a:lnTo>
                    <a:pt x="124" y="118"/>
                  </a:lnTo>
                  <a:lnTo>
                    <a:pt x="249" y="58"/>
                  </a:lnTo>
                  <a:lnTo>
                    <a:pt x="124" y="0"/>
                  </a:lnTo>
                  <a:close/>
                </a:path>
              </a:pathLst>
            </a:custGeom>
            <a:grpFill/>
            <a:ln>
              <a:solidFill>
                <a:schemeClr val="bg1">
                  <a:alpha val="30000"/>
                </a:schemeClr>
              </a:solidFill>
            </a:ln>
          </p:spPr>
          <p:txBody>
            <a:bodyPr vert="horz" wrap="square" lIns="91440" tIns="45720" rIns="91440" bIns="45720" numCol="1" anchor="t" anchorCtr="0" compatLnSpc="1">
              <a:prstTxWarp prst="textNoShape">
                <a:avLst/>
              </a:prstTxWarp>
            </a:bodyPr>
            <a:lstStyle/>
            <a:p>
              <a:endParaRPr lang="id-ID"/>
            </a:p>
          </p:txBody>
        </p:sp>
        <p:sp>
          <p:nvSpPr>
            <p:cNvPr id="101" name="Freeform 87">
              <a:extLst>
                <a:ext uri="{FF2B5EF4-FFF2-40B4-BE49-F238E27FC236}">
                  <a16:creationId xmlns:a16="http://schemas.microsoft.com/office/drawing/2014/main" id="{26EAA3A4-7383-41AE-AE85-1130CC773D3A}"/>
                </a:ext>
              </a:extLst>
            </p:cNvPr>
            <p:cNvSpPr>
              <a:spLocks/>
            </p:cNvSpPr>
            <p:nvPr/>
          </p:nvSpPr>
          <p:spPr bwMode="auto">
            <a:xfrm flipH="1">
              <a:off x="10037262" y="1991540"/>
              <a:ext cx="713975" cy="4032540"/>
            </a:xfrm>
            <a:custGeom>
              <a:avLst/>
              <a:gdLst>
                <a:gd name="T0" fmla="*/ 0 w 125"/>
                <a:gd name="T1" fmla="*/ 60 h 706"/>
                <a:gd name="T2" fmla="*/ 0 w 125"/>
                <a:gd name="T3" fmla="*/ 706 h 706"/>
                <a:gd name="T4" fmla="*/ 125 w 125"/>
                <a:gd name="T5" fmla="*/ 646 h 706"/>
                <a:gd name="T6" fmla="*/ 125 w 125"/>
                <a:gd name="T7" fmla="*/ 0 h 706"/>
                <a:gd name="T8" fmla="*/ 0 w 125"/>
                <a:gd name="T9" fmla="*/ 60 h 706"/>
              </a:gdLst>
              <a:ahLst/>
              <a:cxnLst>
                <a:cxn ang="0">
                  <a:pos x="T0" y="T1"/>
                </a:cxn>
                <a:cxn ang="0">
                  <a:pos x="T2" y="T3"/>
                </a:cxn>
                <a:cxn ang="0">
                  <a:pos x="T4" y="T5"/>
                </a:cxn>
                <a:cxn ang="0">
                  <a:pos x="T6" y="T7"/>
                </a:cxn>
                <a:cxn ang="0">
                  <a:pos x="T8" y="T9"/>
                </a:cxn>
              </a:cxnLst>
              <a:rect l="0" t="0" r="r" b="b"/>
              <a:pathLst>
                <a:path w="125" h="706">
                  <a:moveTo>
                    <a:pt x="0" y="60"/>
                  </a:moveTo>
                  <a:lnTo>
                    <a:pt x="0" y="706"/>
                  </a:lnTo>
                  <a:lnTo>
                    <a:pt x="125" y="646"/>
                  </a:lnTo>
                  <a:lnTo>
                    <a:pt x="125" y="0"/>
                  </a:lnTo>
                  <a:lnTo>
                    <a:pt x="0" y="60"/>
                  </a:lnTo>
                  <a:close/>
                </a:path>
              </a:pathLst>
            </a:custGeom>
            <a:grpFill/>
            <a:ln>
              <a:solidFill>
                <a:schemeClr val="bg1">
                  <a:alpha val="30000"/>
                </a:schemeClr>
              </a:solidFill>
            </a:ln>
          </p:spPr>
          <p:txBody>
            <a:bodyPr vert="horz" wrap="square" lIns="91440" tIns="45720" rIns="91440" bIns="45720" numCol="1" anchor="t" anchorCtr="0" compatLnSpc="1">
              <a:prstTxWarp prst="textNoShape">
                <a:avLst/>
              </a:prstTxWarp>
            </a:bodyPr>
            <a:lstStyle/>
            <a:p>
              <a:endParaRPr lang="id-ID"/>
            </a:p>
          </p:txBody>
        </p:sp>
        <p:sp>
          <p:nvSpPr>
            <p:cNvPr id="102" name="Freeform 88">
              <a:extLst>
                <a:ext uri="{FF2B5EF4-FFF2-40B4-BE49-F238E27FC236}">
                  <a16:creationId xmlns:a16="http://schemas.microsoft.com/office/drawing/2014/main" id="{8194E9E0-9E3B-4E3D-859A-C01543F8C805}"/>
                </a:ext>
              </a:extLst>
            </p:cNvPr>
            <p:cNvSpPr>
              <a:spLocks/>
            </p:cNvSpPr>
            <p:nvPr/>
          </p:nvSpPr>
          <p:spPr bwMode="auto">
            <a:xfrm flipH="1">
              <a:off x="10751237" y="1991540"/>
              <a:ext cx="708265" cy="4032540"/>
            </a:xfrm>
            <a:custGeom>
              <a:avLst/>
              <a:gdLst>
                <a:gd name="T0" fmla="*/ 124 w 124"/>
                <a:gd name="T1" fmla="*/ 59 h 706"/>
                <a:gd name="T2" fmla="*/ 124 w 124"/>
                <a:gd name="T3" fmla="*/ 706 h 706"/>
                <a:gd name="T4" fmla="*/ 0 w 124"/>
                <a:gd name="T5" fmla="*/ 646 h 706"/>
                <a:gd name="T6" fmla="*/ 0 w 124"/>
                <a:gd name="T7" fmla="*/ 0 h 706"/>
                <a:gd name="T8" fmla="*/ 124 w 124"/>
                <a:gd name="T9" fmla="*/ 59 h 706"/>
              </a:gdLst>
              <a:ahLst/>
              <a:cxnLst>
                <a:cxn ang="0">
                  <a:pos x="T0" y="T1"/>
                </a:cxn>
                <a:cxn ang="0">
                  <a:pos x="T2" y="T3"/>
                </a:cxn>
                <a:cxn ang="0">
                  <a:pos x="T4" y="T5"/>
                </a:cxn>
                <a:cxn ang="0">
                  <a:pos x="T6" y="T7"/>
                </a:cxn>
                <a:cxn ang="0">
                  <a:pos x="T8" y="T9"/>
                </a:cxn>
              </a:cxnLst>
              <a:rect l="0" t="0" r="r" b="b"/>
              <a:pathLst>
                <a:path w="124" h="706">
                  <a:moveTo>
                    <a:pt x="124" y="59"/>
                  </a:moveTo>
                  <a:lnTo>
                    <a:pt x="124" y="706"/>
                  </a:lnTo>
                  <a:lnTo>
                    <a:pt x="0" y="646"/>
                  </a:lnTo>
                  <a:lnTo>
                    <a:pt x="0" y="0"/>
                  </a:lnTo>
                  <a:lnTo>
                    <a:pt x="124" y="59"/>
                  </a:lnTo>
                  <a:close/>
                </a:path>
              </a:pathLst>
            </a:custGeom>
            <a:grpFill/>
            <a:ln>
              <a:solidFill>
                <a:schemeClr val="bg1">
                  <a:alpha val="30000"/>
                </a:schemeClr>
              </a:solidFill>
            </a:ln>
          </p:spPr>
          <p:txBody>
            <a:bodyPr vert="horz" wrap="square" lIns="91440" tIns="45720" rIns="91440" bIns="45720" numCol="1" anchor="t" anchorCtr="0" compatLnSpc="1">
              <a:prstTxWarp prst="textNoShape">
                <a:avLst/>
              </a:prstTxWarp>
            </a:bodyPr>
            <a:lstStyle/>
            <a:p>
              <a:endParaRPr lang="id-ID"/>
            </a:p>
          </p:txBody>
        </p:sp>
      </p:grpSp>
      <p:sp>
        <p:nvSpPr>
          <p:cNvPr id="103" name="TextBox 102">
            <a:extLst>
              <a:ext uri="{FF2B5EF4-FFF2-40B4-BE49-F238E27FC236}">
                <a16:creationId xmlns:a16="http://schemas.microsoft.com/office/drawing/2014/main" id="{9D0867C6-8F93-4B1F-9AD8-C84968B434E4}"/>
              </a:ext>
            </a:extLst>
          </p:cNvPr>
          <p:cNvSpPr txBox="1"/>
          <p:nvPr/>
        </p:nvSpPr>
        <p:spPr>
          <a:xfrm rot="1433546">
            <a:off x="9784794" y="5894312"/>
            <a:ext cx="836773" cy="338554"/>
          </a:xfrm>
          <a:prstGeom prst="rect">
            <a:avLst/>
          </a:prstGeom>
          <a:noFill/>
        </p:spPr>
        <p:txBody>
          <a:bodyPr wrap="square" rtlCol="0">
            <a:spAutoFit/>
          </a:bodyPr>
          <a:lstStyle/>
          <a:p>
            <a:pPr algn="ctr"/>
            <a:r>
              <a:rPr lang="en-US" sz="1600" b="1" dirty="0">
                <a:solidFill>
                  <a:schemeClr val="tx1">
                    <a:lumMod val="95000"/>
                    <a:lumOff val="5000"/>
                  </a:schemeClr>
                </a:solidFill>
                <a:latin typeface="Montserrat" panose="00000300000000000000" pitchFamily="2" charset="0"/>
              </a:rPr>
              <a:t>2028</a:t>
            </a:r>
            <a:endParaRPr lang="id-ID" sz="1600" dirty="0">
              <a:solidFill>
                <a:schemeClr val="tx1">
                  <a:lumMod val="95000"/>
                  <a:lumOff val="5000"/>
                </a:schemeClr>
              </a:solidFill>
              <a:latin typeface="Montserrat" panose="00000300000000000000" pitchFamily="2" charset="0"/>
            </a:endParaRPr>
          </a:p>
        </p:txBody>
      </p:sp>
      <p:sp>
        <p:nvSpPr>
          <p:cNvPr id="107" name="TextBox 106">
            <a:extLst>
              <a:ext uri="{FF2B5EF4-FFF2-40B4-BE49-F238E27FC236}">
                <a16:creationId xmlns:a16="http://schemas.microsoft.com/office/drawing/2014/main" id="{337A734F-0FB6-4A70-8D2C-DD7282435FF8}"/>
              </a:ext>
            </a:extLst>
          </p:cNvPr>
          <p:cNvSpPr txBox="1"/>
          <p:nvPr/>
        </p:nvSpPr>
        <p:spPr>
          <a:xfrm rot="1433546">
            <a:off x="8920803" y="5465646"/>
            <a:ext cx="836773" cy="338554"/>
          </a:xfrm>
          <a:prstGeom prst="rect">
            <a:avLst/>
          </a:prstGeom>
          <a:noFill/>
        </p:spPr>
        <p:txBody>
          <a:bodyPr wrap="square" rtlCol="0">
            <a:spAutoFit/>
          </a:bodyPr>
          <a:lstStyle/>
          <a:p>
            <a:pPr algn="ctr"/>
            <a:r>
              <a:rPr lang="en-US" sz="1600" b="1" dirty="0">
                <a:solidFill>
                  <a:schemeClr val="tx1">
                    <a:lumMod val="95000"/>
                    <a:lumOff val="5000"/>
                  </a:schemeClr>
                </a:solidFill>
                <a:latin typeface="Montserrat" panose="00000300000000000000" pitchFamily="2" charset="0"/>
              </a:rPr>
              <a:t>2027</a:t>
            </a:r>
            <a:endParaRPr lang="id-ID" sz="1600" dirty="0">
              <a:solidFill>
                <a:schemeClr val="tx1">
                  <a:lumMod val="95000"/>
                  <a:lumOff val="5000"/>
                </a:schemeClr>
              </a:solidFill>
              <a:latin typeface="Montserrat" panose="00000300000000000000" pitchFamily="2" charset="0"/>
            </a:endParaRPr>
          </a:p>
        </p:txBody>
      </p:sp>
      <p:sp>
        <p:nvSpPr>
          <p:cNvPr id="108" name="TextBox 107">
            <a:extLst>
              <a:ext uri="{FF2B5EF4-FFF2-40B4-BE49-F238E27FC236}">
                <a16:creationId xmlns:a16="http://schemas.microsoft.com/office/drawing/2014/main" id="{5A94510A-4FD6-4658-9124-62D60399C49C}"/>
              </a:ext>
            </a:extLst>
          </p:cNvPr>
          <p:cNvSpPr txBox="1"/>
          <p:nvPr/>
        </p:nvSpPr>
        <p:spPr>
          <a:xfrm rot="1433546">
            <a:off x="8091499" y="5080100"/>
            <a:ext cx="836773" cy="338554"/>
          </a:xfrm>
          <a:prstGeom prst="rect">
            <a:avLst/>
          </a:prstGeom>
          <a:noFill/>
        </p:spPr>
        <p:txBody>
          <a:bodyPr wrap="square" rtlCol="0">
            <a:spAutoFit/>
          </a:bodyPr>
          <a:lstStyle/>
          <a:p>
            <a:pPr algn="ctr"/>
            <a:r>
              <a:rPr lang="en-US" sz="1600" b="1" dirty="0">
                <a:solidFill>
                  <a:schemeClr val="tx1">
                    <a:lumMod val="95000"/>
                    <a:lumOff val="5000"/>
                  </a:schemeClr>
                </a:solidFill>
                <a:latin typeface="Montserrat" panose="00000300000000000000" pitchFamily="2" charset="0"/>
              </a:rPr>
              <a:t>2026</a:t>
            </a:r>
            <a:endParaRPr lang="id-ID" sz="1600" dirty="0">
              <a:solidFill>
                <a:schemeClr val="tx1">
                  <a:lumMod val="95000"/>
                  <a:lumOff val="5000"/>
                </a:schemeClr>
              </a:solidFill>
              <a:latin typeface="Montserrat" panose="00000300000000000000" pitchFamily="2" charset="0"/>
            </a:endParaRPr>
          </a:p>
        </p:txBody>
      </p:sp>
      <p:sp>
        <p:nvSpPr>
          <p:cNvPr id="109" name="TextBox 108">
            <a:extLst>
              <a:ext uri="{FF2B5EF4-FFF2-40B4-BE49-F238E27FC236}">
                <a16:creationId xmlns:a16="http://schemas.microsoft.com/office/drawing/2014/main" id="{3768096F-CDB9-4C7B-82DD-3AB18219D820}"/>
              </a:ext>
            </a:extLst>
          </p:cNvPr>
          <p:cNvSpPr txBox="1"/>
          <p:nvPr/>
        </p:nvSpPr>
        <p:spPr>
          <a:xfrm rot="1433546">
            <a:off x="7227587" y="4648297"/>
            <a:ext cx="836773" cy="338554"/>
          </a:xfrm>
          <a:prstGeom prst="rect">
            <a:avLst/>
          </a:prstGeom>
          <a:noFill/>
        </p:spPr>
        <p:txBody>
          <a:bodyPr wrap="square" rtlCol="0">
            <a:spAutoFit/>
          </a:bodyPr>
          <a:lstStyle/>
          <a:p>
            <a:pPr algn="ctr"/>
            <a:r>
              <a:rPr lang="en-US" sz="1600" b="1" dirty="0">
                <a:solidFill>
                  <a:schemeClr val="tx1">
                    <a:lumMod val="95000"/>
                    <a:lumOff val="5000"/>
                  </a:schemeClr>
                </a:solidFill>
                <a:latin typeface="Montserrat" panose="00000300000000000000" pitchFamily="2" charset="0"/>
              </a:rPr>
              <a:t>2025</a:t>
            </a:r>
            <a:endParaRPr lang="id-ID" sz="1600" dirty="0">
              <a:solidFill>
                <a:schemeClr val="tx1">
                  <a:lumMod val="95000"/>
                  <a:lumOff val="5000"/>
                </a:schemeClr>
              </a:solidFill>
              <a:latin typeface="Montserrat" panose="00000300000000000000" pitchFamily="2" charset="0"/>
            </a:endParaRPr>
          </a:p>
        </p:txBody>
      </p:sp>
      <p:sp>
        <p:nvSpPr>
          <p:cNvPr id="110" name="TextBox 109">
            <a:extLst>
              <a:ext uri="{FF2B5EF4-FFF2-40B4-BE49-F238E27FC236}">
                <a16:creationId xmlns:a16="http://schemas.microsoft.com/office/drawing/2014/main" id="{2F384D7F-9A56-4814-A9DE-751B68EFA970}"/>
              </a:ext>
            </a:extLst>
          </p:cNvPr>
          <p:cNvSpPr txBox="1"/>
          <p:nvPr/>
        </p:nvSpPr>
        <p:spPr>
          <a:xfrm>
            <a:off x="7827631" y="2648457"/>
            <a:ext cx="580924" cy="276999"/>
          </a:xfrm>
          <a:prstGeom prst="rect">
            <a:avLst/>
          </a:prstGeom>
          <a:noFill/>
        </p:spPr>
        <p:txBody>
          <a:bodyPr wrap="square" rtlCol="0">
            <a:spAutoFit/>
          </a:bodyPr>
          <a:lstStyle/>
          <a:p>
            <a:r>
              <a:rPr lang="en-US" sz="1200" b="1" dirty="0">
                <a:solidFill>
                  <a:schemeClr val="tx1">
                    <a:lumMod val="95000"/>
                    <a:lumOff val="5000"/>
                  </a:schemeClr>
                </a:solidFill>
                <a:latin typeface="Montserrat" panose="00000300000000000000" pitchFamily="2" charset="0"/>
              </a:rPr>
              <a:t>30%</a:t>
            </a:r>
            <a:endParaRPr lang="id-ID" sz="1200" dirty="0">
              <a:solidFill>
                <a:schemeClr val="tx1">
                  <a:lumMod val="95000"/>
                  <a:lumOff val="5000"/>
                </a:schemeClr>
              </a:solidFill>
              <a:latin typeface="Montserrat" panose="00000300000000000000" pitchFamily="2" charset="0"/>
            </a:endParaRPr>
          </a:p>
        </p:txBody>
      </p:sp>
      <p:sp>
        <p:nvSpPr>
          <p:cNvPr id="111" name="TextBox 110">
            <a:extLst>
              <a:ext uri="{FF2B5EF4-FFF2-40B4-BE49-F238E27FC236}">
                <a16:creationId xmlns:a16="http://schemas.microsoft.com/office/drawing/2014/main" id="{774FDBBB-3790-4EDB-A558-C10AB9DA83CD}"/>
              </a:ext>
            </a:extLst>
          </p:cNvPr>
          <p:cNvSpPr txBox="1"/>
          <p:nvPr/>
        </p:nvSpPr>
        <p:spPr>
          <a:xfrm>
            <a:off x="8670519" y="2135519"/>
            <a:ext cx="580924" cy="276999"/>
          </a:xfrm>
          <a:prstGeom prst="rect">
            <a:avLst/>
          </a:prstGeom>
          <a:noFill/>
        </p:spPr>
        <p:txBody>
          <a:bodyPr wrap="square" rtlCol="0">
            <a:spAutoFit/>
          </a:bodyPr>
          <a:lstStyle/>
          <a:p>
            <a:r>
              <a:rPr lang="en-US" sz="1200" b="1" dirty="0">
                <a:solidFill>
                  <a:schemeClr val="tx1">
                    <a:lumMod val="95000"/>
                    <a:lumOff val="5000"/>
                  </a:schemeClr>
                </a:solidFill>
                <a:latin typeface="Montserrat" panose="00000300000000000000" pitchFamily="2" charset="0"/>
              </a:rPr>
              <a:t>60%</a:t>
            </a:r>
            <a:endParaRPr lang="id-ID" sz="1200" dirty="0">
              <a:solidFill>
                <a:schemeClr val="tx1">
                  <a:lumMod val="95000"/>
                  <a:lumOff val="5000"/>
                </a:schemeClr>
              </a:solidFill>
              <a:latin typeface="Montserrat" panose="00000300000000000000" pitchFamily="2" charset="0"/>
            </a:endParaRPr>
          </a:p>
        </p:txBody>
      </p:sp>
      <p:sp>
        <p:nvSpPr>
          <p:cNvPr id="112" name="TextBox 111">
            <a:extLst>
              <a:ext uri="{FF2B5EF4-FFF2-40B4-BE49-F238E27FC236}">
                <a16:creationId xmlns:a16="http://schemas.microsoft.com/office/drawing/2014/main" id="{0954EAE2-6321-4884-9B28-8DFB00741A30}"/>
              </a:ext>
            </a:extLst>
          </p:cNvPr>
          <p:cNvSpPr txBox="1"/>
          <p:nvPr/>
        </p:nvSpPr>
        <p:spPr>
          <a:xfrm>
            <a:off x="9581156" y="1685573"/>
            <a:ext cx="580924" cy="276999"/>
          </a:xfrm>
          <a:prstGeom prst="rect">
            <a:avLst/>
          </a:prstGeom>
          <a:noFill/>
        </p:spPr>
        <p:txBody>
          <a:bodyPr wrap="square" rtlCol="0">
            <a:spAutoFit/>
          </a:bodyPr>
          <a:lstStyle/>
          <a:p>
            <a:r>
              <a:rPr lang="en-US" sz="1200" b="1" dirty="0">
                <a:solidFill>
                  <a:schemeClr val="tx1">
                    <a:lumMod val="95000"/>
                    <a:lumOff val="5000"/>
                  </a:schemeClr>
                </a:solidFill>
                <a:latin typeface="Montserrat" panose="00000300000000000000" pitchFamily="2" charset="0"/>
              </a:rPr>
              <a:t>70%</a:t>
            </a:r>
            <a:endParaRPr lang="id-ID" sz="1200" dirty="0">
              <a:solidFill>
                <a:schemeClr val="tx1">
                  <a:lumMod val="95000"/>
                  <a:lumOff val="5000"/>
                </a:schemeClr>
              </a:solidFill>
              <a:latin typeface="Montserrat" panose="00000300000000000000" pitchFamily="2" charset="0"/>
            </a:endParaRPr>
          </a:p>
        </p:txBody>
      </p:sp>
      <p:sp>
        <p:nvSpPr>
          <p:cNvPr id="113" name="TextBox 112">
            <a:extLst>
              <a:ext uri="{FF2B5EF4-FFF2-40B4-BE49-F238E27FC236}">
                <a16:creationId xmlns:a16="http://schemas.microsoft.com/office/drawing/2014/main" id="{FB92613C-7FF3-4001-8156-811680074DC2}"/>
              </a:ext>
            </a:extLst>
          </p:cNvPr>
          <p:cNvSpPr txBox="1"/>
          <p:nvPr/>
        </p:nvSpPr>
        <p:spPr>
          <a:xfrm>
            <a:off x="10504252" y="1245768"/>
            <a:ext cx="580924" cy="276999"/>
          </a:xfrm>
          <a:prstGeom prst="rect">
            <a:avLst/>
          </a:prstGeom>
          <a:noFill/>
        </p:spPr>
        <p:txBody>
          <a:bodyPr wrap="square" rtlCol="0">
            <a:spAutoFit/>
          </a:bodyPr>
          <a:lstStyle/>
          <a:p>
            <a:r>
              <a:rPr lang="en-US" sz="1200" b="1" dirty="0">
                <a:solidFill>
                  <a:schemeClr val="tx1">
                    <a:lumMod val="95000"/>
                    <a:lumOff val="5000"/>
                  </a:schemeClr>
                </a:solidFill>
                <a:latin typeface="Montserrat" panose="00000300000000000000" pitchFamily="2" charset="0"/>
              </a:rPr>
              <a:t>80%</a:t>
            </a:r>
            <a:endParaRPr lang="id-ID" sz="1200" dirty="0">
              <a:solidFill>
                <a:schemeClr val="tx1">
                  <a:lumMod val="95000"/>
                  <a:lumOff val="5000"/>
                </a:schemeClr>
              </a:solidFill>
              <a:latin typeface="Montserrat" panose="00000300000000000000" pitchFamily="2" charset="0"/>
            </a:endParaRPr>
          </a:p>
        </p:txBody>
      </p:sp>
      <p:sp>
        <p:nvSpPr>
          <p:cNvPr id="114" name="TextBox 113">
            <a:extLst>
              <a:ext uri="{FF2B5EF4-FFF2-40B4-BE49-F238E27FC236}">
                <a16:creationId xmlns:a16="http://schemas.microsoft.com/office/drawing/2014/main" id="{510DA6BD-373A-4EF5-B677-29B04F4E7D8F}"/>
              </a:ext>
            </a:extLst>
          </p:cNvPr>
          <p:cNvSpPr txBox="1"/>
          <p:nvPr/>
        </p:nvSpPr>
        <p:spPr>
          <a:xfrm>
            <a:off x="0" y="180393"/>
            <a:ext cx="7811299" cy="1200329"/>
          </a:xfrm>
          <a:prstGeom prst="rect">
            <a:avLst/>
          </a:prstGeom>
          <a:solidFill>
            <a:srgbClr val="DDE3E5"/>
          </a:solidFill>
          <a:ln w="3175">
            <a:solidFill>
              <a:schemeClr val="bg1"/>
            </a:solidFill>
          </a:ln>
        </p:spPr>
        <p:txBody>
          <a:bodyPr wrap="square" rtlCol="0">
            <a:spAutoFit/>
          </a:bodyPr>
          <a:lstStyle/>
          <a:p>
            <a:r>
              <a:rPr lang="en-US" sz="3600" b="1" dirty="0">
                <a:latin typeface="Montserrat" panose="00000300000000000000" pitchFamily="2" charset="0"/>
              </a:rPr>
              <a:t>FINANCIAL HIGHLIGHTS &amp; ASK (For Investors)</a:t>
            </a:r>
            <a:endParaRPr lang="id-ID" sz="3600" dirty="0">
              <a:latin typeface="Montserrat" panose="00000300000000000000" pitchFamily="2" charset="0"/>
            </a:endParaRPr>
          </a:p>
        </p:txBody>
      </p:sp>
      <p:sp>
        <p:nvSpPr>
          <p:cNvPr id="69" name="Rectangle 68">
            <a:extLst>
              <a:ext uri="{FF2B5EF4-FFF2-40B4-BE49-F238E27FC236}">
                <a16:creationId xmlns:a16="http://schemas.microsoft.com/office/drawing/2014/main" id="{D3EAB161-55D0-4D97-8577-0E26ED0E7338}"/>
              </a:ext>
            </a:extLst>
          </p:cNvPr>
          <p:cNvSpPr/>
          <p:nvPr/>
        </p:nvSpPr>
        <p:spPr>
          <a:xfrm>
            <a:off x="238124" y="1409348"/>
            <a:ext cx="7886538" cy="5324278"/>
          </a:xfrm>
          <a:prstGeom prst="rect">
            <a:avLst/>
          </a:prstGeom>
        </p:spPr>
        <p:txBody>
          <a:bodyPr wrap="square">
            <a:spAutoFit/>
          </a:bodyPr>
          <a:lstStyle/>
          <a:p>
            <a:pPr>
              <a:lnSpc>
                <a:spcPct val="150000"/>
              </a:lnSpc>
            </a:pPr>
            <a:r>
              <a:rPr lang="en-US" sz="1600" b="1" dirty="0">
                <a:latin typeface="Montserrat" panose="00000500000000000000" pitchFamily="2" charset="0"/>
              </a:rPr>
              <a:t>Revenue Model</a:t>
            </a:r>
          </a:p>
          <a:p>
            <a:pPr marL="285750" indent="-285750">
              <a:lnSpc>
                <a:spcPct val="150000"/>
              </a:lnSpc>
              <a:buFont typeface="Wingdings" panose="05000000000000000000" pitchFamily="2" charset="2"/>
              <a:buChar char="q"/>
            </a:pPr>
            <a:r>
              <a:rPr lang="en-US" sz="1400" b="1" dirty="0">
                <a:latin typeface="Aptos" panose="020B0004020202020204" pitchFamily="34" charset="0"/>
              </a:rPr>
              <a:t>Product Sales &amp; Installation: </a:t>
            </a:r>
            <a:r>
              <a:rPr lang="en-US" sz="1400" dirty="0">
                <a:latin typeface="Aptos" panose="020B0004020202020204" pitchFamily="34" charset="0"/>
              </a:rPr>
              <a:t>Initial unit plus installation charges.</a:t>
            </a:r>
          </a:p>
          <a:p>
            <a:pPr marL="285750" indent="-285750">
              <a:lnSpc>
                <a:spcPct val="150000"/>
              </a:lnSpc>
              <a:spcAft>
                <a:spcPts val="600"/>
              </a:spcAft>
              <a:buFont typeface="Wingdings" panose="05000000000000000000" pitchFamily="2" charset="2"/>
              <a:buChar char="q"/>
            </a:pPr>
            <a:r>
              <a:rPr lang="en-US" sz="1400" b="1" dirty="0">
                <a:latin typeface="Aptos" panose="020B0004020202020204" pitchFamily="34" charset="0"/>
              </a:rPr>
              <a:t>Subscription &amp; Maintenance: </a:t>
            </a:r>
            <a:r>
              <a:rPr lang="en-US" sz="1400" dirty="0">
                <a:latin typeface="Aptos" panose="020B0004020202020204" pitchFamily="34" charset="0"/>
              </a:rPr>
              <a:t>Recurring revenue from filter replacements, maintenance, remote monitoring subscriptions.</a:t>
            </a:r>
          </a:p>
          <a:p>
            <a:pPr>
              <a:lnSpc>
                <a:spcPct val="150000"/>
              </a:lnSpc>
            </a:pPr>
            <a:r>
              <a:rPr lang="en-US" sz="1600" b="1" dirty="0">
                <a:latin typeface="Montserrat" panose="00000500000000000000" pitchFamily="2" charset="0"/>
              </a:rPr>
              <a:t>Forecast &amp; ROI</a:t>
            </a:r>
          </a:p>
          <a:p>
            <a:pPr marL="285750" indent="-285750">
              <a:lnSpc>
                <a:spcPct val="150000"/>
              </a:lnSpc>
              <a:buFont typeface="Wingdings" panose="05000000000000000000" pitchFamily="2" charset="2"/>
              <a:buChar char="q"/>
            </a:pPr>
            <a:r>
              <a:rPr lang="en-US" sz="1400" b="1" dirty="0">
                <a:latin typeface="Aptos" panose="020B0004020202020204" pitchFamily="34" charset="0"/>
              </a:rPr>
              <a:t>High-Margin Technology: </a:t>
            </a:r>
            <a:r>
              <a:rPr lang="en-US" sz="1400" dirty="0">
                <a:latin typeface="Aptos" panose="020B0004020202020204" pitchFamily="34" charset="0"/>
              </a:rPr>
              <a:t>IP-protected product with premium pricing justified by proven results.</a:t>
            </a:r>
          </a:p>
          <a:p>
            <a:pPr marL="285750" indent="-285750">
              <a:lnSpc>
                <a:spcPct val="150000"/>
              </a:lnSpc>
              <a:spcAft>
                <a:spcPts val="600"/>
              </a:spcAft>
              <a:buFont typeface="Wingdings" panose="05000000000000000000" pitchFamily="2" charset="2"/>
              <a:buChar char="q"/>
            </a:pPr>
            <a:r>
              <a:rPr lang="en-US" sz="1400" b="1" dirty="0">
                <a:latin typeface="Aptos" panose="020B0004020202020204" pitchFamily="34" charset="0"/>
              </a:rPr>
              <a:t>Scalable Service Model: </a:t>
            </a:r>
            <a:r>
              <a:rPr lang="en-US" sz="1400" dirty="0">
                <a:latin typeface="Aptos" panose="020B0004020202020204" pitchFamily="34" charset="0"/>
              </a:rPr>
              <a:t>Maintenance and subscription fees create a stable, growing revenue base.</a:t>
            </a:r>
          </a:p>
          <a:p>
            <a:pPr>
              <a:lnSpc>
                <a:spcPct val="150000"/>
              </a:lnSpc>
            </a:pPr>
            <a:r>
              <a:rPr lang="en-US" sz="1600" b="1" dirty="0">
                <a:latin typeface="Montserrat" panose="00000500000000000000" pitchFamily="2" charset="0"/>
              </a:rPr>
              <a:t>Use of Funds</a:t>
            </a:r>
          </a:p>
          <a:p>
            <a:pPr marL="285750" indent="-285750">
              <a:lnSpc>
                <a:spcPct val="150000"/>
              </a:lnSpc>
              <a:buFont typeface="Wingdings" panose="05000000000000000000" pitchFamily="2" charset="2"/>
              <a:buChar char="q"/>
            </a:pPr>
            <a:r>
              <a:rPr lang="en-US" sz="1400" dirty="0">
                <a:latin typeface="Aptos" panose="020B0004020202020204" pitchFamily="34" charset="0"/>
              </a:rPr>
              <a:t>R&amp;D to refine and expand product lines for new pathogens and targeted industries.</a:t>
            </a:r>
          </a:p>
          <a:p>
            <a:pPr marL="285750" indent="-285750">
              <a:lnSpc>
                <a:spcPct val="150000"/>
              </a:lnSpc>
              <a:buFont typeface="Wingdings" panose="05000000000000000000" pitchFamily="2" charset="2"/>
              <a:buChar char="q"/>
            </a:pPr>
            <a:r>
              <a:rPr lang="en-US" sz="1400" dirty="0">
                <a:latin typeface="Aptos" panose="020B0004020202020204" pitchFamily="34" charset="0"/>
              </a:rPr>
              <a:t>Marketing &amp; Sales to quickly penetrate NYC, then expand across the U.S. and globally.</a:t>
            </a:r>
          </a:p>
          <a:p>
            <a:pPr marL="285750" indent="-285750">
              <a:lnSpc>
                <a:spcPct val="150000"/>
              </a:lnSpc>
              <a:spcAft>
                <a:spcPts val="600"/>
              </a:spcAft>
              <a:buFont typeface="Wingdings" panose="05000000000000000000" pitchFamily="2" charset="2"/>
              <a:buChar char="q"/>
            </a:pPr>
            <a:r>
              <a:rPr lang="en-US" sz="1400" dirty="0">
                <a:latin typeface="Aptos" panose="020B0004020202020204" pitchFamily="34" charset="0"/>
              </a:rPr>
              <a:t>Strategic Partnerships &amp; Distribution Channels to increase brand visibility and adoption rate.</a:t>
            </a:r>
          </a:p>
          <a:p>
            <a:pPr>
              <a:lnSpc>
                <a:spcPct val="150000"/>
              </a:lnSpc>
            </a:pPr>
            <a:r>
              <a:rPr lang="en-US" sz="1600" b="1" dirty="0">
                <a:latin typeface="Montserrat" panose="00000500000000000000" pitchFamily="2" charset="0"/>
              </a:rPr>
              <a:t>Exit Opportunities</a:t>
            </a:r>
          </a:p>
          <a:p>
            <a:pPr marL="285750" indent="-285750">
              <a:lnSpc>
                <a:spcPct val="150000"/>
              </a:lnSpc>
              <a:buFont typeface="Wingdings" panose="05000000000000000000" pitchFamily="2" charset="2"/>
              <a:buChar char="q"/>
            </a:pPr>
            <a:r>
              <a:rPr lang="en-US" sz="1400" dirty="0">
                <a:latin typeface="Aptos" panose="020B0004020202020204" pitchFamily="34" charset="0"/>
              </a:rPr>
              <a:t>Acquisition by a major HVAC or facility management conglomerate.</a:t>
            </a:r>
          </a:p>
          <a:p>
            <a:pPr marL="285750" indent="-285750">
              <a:lnSpc>
                <a:spcPct val="150000"/>
              </a:lnSpc>
              <a:buFont typeface="Wingdings" panose="05000000000000000000" pitchFamily="2" charset="2"/>
              <a:buChar char="q"/>
            </a:pPr>
            <a:r>
              <a:rPr lang="en-US" sz="1400" dirty="0">
                <a:latin typeface="Aptos" panose="020B0004020202020204" pitchFamily="34" charset="0"/>
              </a:rPr>
              <a:t>Ongoing stable dividend model for investors as the business matures.</a:t>
            </a:r>
            <a:endParaRPr lang="id-ID" sz="1400" dirty="0">
              <a:latin typeface="Aptos" panose="020B0004020202020204" pitchFamily="34" charset="0"/>
            </a:endParaRPr>
          </a:p>
        </p:txBody>
      </p:sp>
      <p:pic>
        <p:nvPicPr>
          <p:cNvPr id="6" name="Picture 5">
            <a:extLst>
              <a:ext uri="{FF2B5EF4-FFF2-40B4-BE49-F238E27FC236}">
                <a16:creationId xmlns:a16="http://schemas.microsoft.com/office/drawing/2014/main" id="{64DC2B82-2066-FED2-3DAF-473CE51435FB}"/>
              </a:ext>
            </a:extLst>
          </p:cNvPr>
          <p:cNvPicPr>
            <a:picLocks noChangeAspect="1"/>
          </p:cNvPicPr>
          <p:nvPr/>
        </p:nvPicPr>
        <p:blipFill>
          <a:blip r:embed="rId2"/>
          <a:stretch>
            <a:fillRect/>
          </a:stretch>
        </p:blipFill>
        <p:spPr>
          <a:xfrm>
            <a:off x="10654276" y="264206"/>
            <a:ext cx="319067" cy="406811"/>
          </a:xfrm>
          <a:prstGeom prst="rect">
            <a:avLst/>
          </a:prstGeom>
        </p:spPr>
      </p:pic>
      <p:pic>
        <p:nvPicPr>
          <p:cNvPr id="7" name="Picture 6">
            <a:extLst>
              <a:ext uri="{FF2B5EF4-FFF2-40B4-BE49-F238E27FC236}">
                <a16:creationId xmlns:a16="http://schemas.microsoft.com/office/drawing/2014/main" id="{B7B69D90-AB13-DA69-CB15-A43DC5A11A8F}"/>
              </a:ext>
            </a:extLst>
          </p:cNvPr>
          <p:cNvPicPr>
            <a:picLocks noChangeAspect="1"/>
          </p:cNvPicPr>
          <p:nvPr/>
        </p:nvPicPr>
        <p:blipFill>
          <a:blip r:embed="rId2"/>
          <a:stretch>
            <a:fillRect/>
          </a:stretch>
        </p:blipFill>
        <p:spPr>
          <a:xfrm>
            <a:off x="9712084" y="806028"/>
            <a:ext cx="319067" cy="406811"/>
          </a:xfrm>
          <a:prstGeom prst="rect">
            <a:avLst/>
          </a:prstGeom>
        </p:spPr>
      </p:pic>
      <p:pic>
        <p:nvPicPr>
          <p:cNvPr id="8" name="Picture 7">
            <a:extLst>
              <a:ext uri="{FF2B5EF4-FFF2-40B4-BE49-F238E27FC236}">
                <a16:creationId xmlns:a16="http://schemas.microsoft.com/office/drawing/2014/main" id="{B72ECF24-F277-A052-EB5A-8C6439B520B6}"/>
              </a:ext>
            </a:extLst>
          </p:cNvPr>
          <p:cNvPicPr>
            <a:picLocks noChangeAspect="1"/>
          </p:cNvPicPr>
          <p:nvPr/>
        </p:nvPicPr>
        <p:blipFill>
          <a:blip r:embed="rId2"/>
          <a:stretch>
            <a:fillRect/>
          </a:stretch>
        </p:blipFill>
        <p:spPr>
          <a:xfrm>
            <a:off x="8798558" y="1346423"/>
            <a:ext cx="319067" cy="406811"/>
          </a:xfrm>
          <a:prstGeom prst="rect">
            <a:avLst/>
          </a:prstGeom>
        </p:spPr>
      </p:pic>
      <p:pic>
        <p:nvPicPr>
          <p:cNvPr id="9" name="Picture 8">
            <a:extLst>
              <a:ext uri="{FF2B5EF4-FFF2-40B4-BE49-F238E27FC236}">
                <a16:creationId xmlns:a16="http://schemas.microsoft.com/office/drawing/2014/main" id="{D6083691-FB45-178F-EDCD-F4E79ECC8739}"/>
              </a:ext>
            </a:extLst>
          </p:cNvPr>
          <p:cNvPicPr>
            <a:picLocks noChangeAspect="1"/>
          </p:cNvPicPr>
          <p:nvPr/>
        </p:nvPicPr>
        <p:blipFill>
          <a:blip r:embed="rId2"/>
          <a:stretch>
            <a:fillRect/>
          </a:stretch>
        </p:blipFill>
        <p:spPr>
          <a:xfrm>
            <a:off x="7937535" y="1812418"/>
            <a:ext cx="319067" cy="406811"/>
          </a:xfrm>
          <a:prstGeom prst="rect">
            <a:avLst/>
          </a:prstGeom>
        </p:spPr>
      </p:pic>
    </p:spTree>
    <p:extLst>
      <p:ext uri="{BB962C8B-B14F-4D97-AF65-F5344CB8AC3E}">
        <p14:creationId xmlns:p14="http://schemas.microsoft.com/office/powerpoint/2010/main" val="350282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additive="base">
                                        <p:cTn id="7" dur="500" fill="hold"/>
                                        <p:tgtEl>
                                          <p:spTgt spid="114"/>
                                        </p:tgtEl>
                                        <p:attrNameLst>
                                          <p:attrName>ppt_x</p:attrName>
                                        </p:attrNameLst>
                                      </p:cBhvr>
                                      <p:tavLst>
                                        <p:tav tm="0">
                                          <p:val>
                                            <p:strVal val="0-#ppt_w/2"/>
                                          </p:val>
                                        </p:tav>
                                        <p:tav tm="100000">
                                          <p:val>
                                            <p:strVal val="#ppt_x"/>
                                          </p:val>
                                        </p:tav>
                                      </p:tavLst>
                                    </p:anim>
                                    <p:anim calcmode="lin" valueType="num">
                                      <p:cBhvr additive="base">
                                        <p:cTn id="8" dur="500" fill="hold"/>
                                        <p:tgtEl>
                                          <p:spTgt spid="1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09"/>
                                        </p:tgtEl>
                                        <p:attrNameLst>
                                          <p:attrName>style.visibility</p:attrName>
                                        </p:attrNameLst>
                                      </p:cBhvr>
                                      <p:to>
                                        <p:strVal val="visible"/>
                                      </p:to>
                                    </p:set>
                                    <p:anim calcmode="lin" valueType="num">
                                      <p:cBhvr>
                                        <p:cTn id="12" dur="500" fill="hold"/>
                                        <p:tgtEl>
                                          <p:spTgt spid="109"/>
                                        </p:tgtEl>
                                        <p:attrNameLst>
                                          <p:attrName>ppt_w</p:attrName>
                                        </p:attrNameLst>
                                      </p:cBhvr>
                                      <p:tavLst>
                                        <p:tav tm="0">
                                          <p:val>
                                            <p:fltVal val="0"/>
                                          </p:val>
                                        </p:tav>
                                        <p:tav tm="100000">
                                          <p:val>
                                            <p:strVal val="#ppt_w"/>
                                          </p:val>
                                        </p:tav>
                                      </p:tavLst>
                                    </p:anim>
                                    <p:anim calcmode="lin" valueType="num">
                                      <p:cBhvr>
                                        <p:cTn id="13" dur="500" fill="hold"/>
                                        <p:tgtEl>
                                          <p:spTgt spid="109"/>
                                        </p:tgtEl>
                                        <p:attrNameLst>
                                          <p:attrName>ppt_h</p:attrName>
                                        </p:attrNameLst>
                                      </p:cBhvr>
                                      <p:tavLst>
                                        <p:tav tm="0">
                                          <p:val>
                                            <p:fltVal val="0"/>
                                          </p:val>
                                        </p:tav>
                                        <p:tav tm="100000">
                                          <p:val>
                                            <p:strVal val="#ppt_h"/>
                                          </p:val>
                                        </p:tav>
                                      </p:tavLst>
                                    </p:anim>
                                    <p:animEffect transition="in" filter="fade">
                                      <p:cBhvr>
                                        <p:cTn id="14" dur="500"/>
                                        <p:tgtEl>
                                          <p:spTgt spid="109"/>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10"/>
                                        </p:tgtEl>
                                        <p:attrNameLst>
                                          <p:attrName>style.visibility</p:attrName>
                                        </p:attrNameLst>
                                      </p:cBhvr>
                                      <p:to>
                                        <p:strVal val="visible"/>
                                      </p:to>
                                    </p:set>
                                    <p:anim calcmode="lin" valueType="num">
                                      <p:cBhvr>
                                        <p:cTn id="22" dur="500" fill="hold"/>
                                        <p:tgtEl>
                                          <p:spTgt spid="110"/>
                                        </p:tgtEl>
                                        <p:attrNameLst>
                                          <p:attrName>ppt_w</p:attrName>
                                        </p:attrNameLst>
                                      </p:cBhvr>
                                      <p:tavLst>
                                        <p:tav tm="0">
                                          <p:val>
                                            <p:fltVal val="0"/>
                                          </p:val>
                                        </p:tav>
                                        <p:tav tm="100000">
                                          <p:val>
                                            <p:strVal val="#ppt_w"/>
                                          </p:val>
                                        </p:tav>
                                      </p:tavLst>
                                    </p:anim>
                                    <p:anim calcmode="lin" valueType="num">
                                      <p:cBhvr>
                                        <p:cTn id="23" dur="500" fill="hold"/>
                                        <p:tgtEl>
                                          <p:spTgt spid="110"/>
                                        </p:tgtEl>
                                        <p:attrNameLst>
                                          <p:attrName>ppt_h</p:attrName>
                                        </p:attrNameLst>
                                      </p:cBhvr>
                                      <p:tavLst>
                                        <p:tav tm="0">
                                          <p:val>
                                            <p:fltVal val="0"/>
                                          </p:val>
                                        </p:tav>
                                        <p:tav tm="100000">
                                          <p:val>
                                            <p:strVal val="#ppt_h"/>
                                          </p:val>
                                        </p:tav>
                                      </p:tavLst>
                                    </p:anim>
                                    <p:animEffect transition="in" filter="fade">
                                      <p:cBhvr>
                                        <p:cTn id="24" dur="500"/>
                                        <p:tgtEl>
                                          <p:spTgt spid="110"/>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08"/>
                                        </p:tgtEl>
                                        <p:attrNameLst>
                                          <p:attrName>style.visibility</p:attrName>
                                        </p:attrNameLst>
                                      </p:cBhvr>
                                      <p:to>
                                        <p:strVal val="visible"/>
                                      </p:to>
                                    </p:set>
                                    <p:anim calcmode="lin" valueType="num">
                                      <p:cBhvr>
                                        <p:cTn id="28" dur="500" fill="hold"/>
                                        <p:tgtEl>
                                          <p:spTgt spid="108"/>
                                        </p:tgtEl>
                                        <p:attrNameLst>
                                          <p:attrName>ppt_w</p:attrName>
                                        </p:attrNameLst>
                                      </p:cBhvr>
                                      <p:tavLst>
                                        <p:tav tm="0">
                                          <p:val>
                                            <p:fltVal val="0"/>
                                          </p:val>
                                        </p:tav>
                                        <p:tav tm="100000">
                                          <p:val>
                                            <p:strVal val="#ppt_w"/>
                                          </p:val>
                                        </p:tav>
                                      </p:tavLst>
                                    </p:anim>
                                    <p:anim calcmode="lin" valueType="num">
                                      <p:cBhvr>
                                        <p:cTn id="29" dur="500" fill="hold"/>
                                        <p:tgtEl>
                                          <p:spTgt spid="108"/>
                                        </p:tgtEl>
                                        <p:attrNameLst>
                                          <p:attrName>ppt_h</p:attrName>
                                        </p:attrNameLst>
                                      </p:cBhvr>
                                      <p:tavLst>
                                        <p:tav tm="0">
                                          <p:val>
                                            <p:fltVal val="0"/>
                                          </p:val>
                                        </p:tav>
                                        <p:tav tm="100000">
                                          <p:val>
                                            <p:strVal val="#ppt_h"/>
                                          </p:val>
                                        </p:tav>
                                      </p:tavLst>
                                    </p:anim>
                                    <p:animEffect transition="in" filter="fade">
                                      <p:cBhvr>
                                        <p:cTn id="30" dur="500"/>
                                        <p:tgtEl>
                                          <p:spTgt spid="108"/>
                                        </p:tgtEl>
                                      </p:cBhvr>
                                    </p:animEffect>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cBhvr>
                                        <p:cTn id="34" dur="500"/>
                                        <p:tgtEl>
                                          <p:spTgt spid="4"/>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11"/>
                                        </p:tgtEl>
                                        <p:attrNameLst>
                                          <p:attrName>style.visibility</p:attrName>
                                        </p:attrNameLst>
                                      </p:cBhvr>
                                      <p:to>
                                        <p:strVal val="visible"/>
                                      </p:to>
                                    </p:set>
                                    <p:anim calcmode="lin" valueType="num">
                                      <p:cBhvr>
                                        <p:cTn id="38" dur="500" fill="hold"/>
                                        <p:tgtEl>
                                          <p:spTgt spid="111"/>
                                        </p:tgtEl>
                                        <p:attrNameLst>
                                          <p:attrName>ppt_w</p:attrName>
                                        </p:attrNameLst>
                                      </p:cBhvr>
                                      <p:tavLst>
                                        <p:tav tm="0">
                                          <p:val>
                                            <p:fltVal val="0"/>
                                          </p:val>
                                        </p:tav>
                                        <p:tav tm="100000">
                                          <p:val>
                                            <p:strVal val="#ppt_w"/>
                                          </p:val>
                                        </p:tav>
                                      </p:tavLst>
                                    </p:anim>
                                    <p:anim calcmode="lin" valueType="num">
                                      <p:cBhvr>
                                        <p:cTn id="39" dur="500" fill="hold"/>
                                        <p:tgtEl>
                                          <p:spTgt spid="111"/>
                                        </p:tgtEl>
                                        <p:attrNameLst>
                                          <p:attrName>ppt_h</p:attrName>
                                        </p:attrNameLst>
                                      </p:cBhvr>
                                      <p:tavLst>
                                        <p:tav tm="0">
                                          <p:val>
                                            <p:fltVal val="0"/>
                                          </p:val>
                                        </p:tav>
                                        <p:tav tm="100000">
                                          <p:val>
                                            <p:strVal val="#ppt_h"/>
                                          </p:val>
                                        </p:tav>
                                      </p:tavLst>
                                    </p:anim>
                                    <p:animEffect transition="in" filter="fade">
                                      <p:cBhvr>
                                        <p:cTn id="40" dur="500"/>
                                        <p:tgtEl>
                                          <p:spTgt spid="111"/>
                                        </p:tgtEl>
                                      </p:cBhvr>
                                    </p:animEffect>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107"/>
                                        </p:tgtEl>
                                        <p:attrNameLst>
                                          <p:attrName>style.visibility</p:attrName>
                                        </p:attrNameLst>
                                      </p:cBhvr>
                                      <p:to>
                                        <p:strVal val="visible"/>
                                      </p:to>
                                    </p:set>
                                    <p:anim calcmode="lin" valueType="num">
                                      <p:cBhvr>
                                        <p:cTn id="44" dur="500" fill="hold"/>
                                        <p:tgtEl>
                                          <p:spTgt spid="107"/>
                                        </p:tgtEl>
                                        <p:attrNameLst>
                                          <p:attrName>ppt_w</p:attrName>
                                        </p:attrNameLst>
                                      </p:cBhvr>
                                      <p:tavLst>
                                        <p:tav tm="0">
                                          <p:val>
                                            <p:fltVal val="0"/>
                                          </p:val>
                                        </p:tav>
                                        <p:tav tm="100000">
                                          <p:val>
                                            <p:strVal val="#ppt_w"/>
                                          </p:val>
                                        </p:tav>
                                      </p:tavLst>
                                    </p:anim>
                                    <p:anim calcmode="lin" valueType="num">
                                      <p:cBhvr>
                                        <p:cTn id="45" dur="500" fill="hold"/>
                                        <p:tgtEl>
                                          <p:spTgt spid="107"/>
                                        </p:tgtEl>
                                        <p:attrNameLst>
                                          <p:attrName>ppt_h</p:attrName>
                                        </p:attrNameLst>
                                      </p:cBhvr>
                                      <p:tavLst>
                                        <p:tav tm="0">
                                          <p:val>
                                            <p:fltVal val="0"/>
                                          </p:val>
                                        </p:tav>
                                        <p:tav tm="100000">
                                          <p:val>
                                            <p:strVal val="#ppt_h"/>
                                          </p:val>
                                        </p:tav>
                                      </p:tavLst>
                                    </p:anim>
                                    <p:animEffect transition="in" filter="fade">
                                      <p:cBhvr>
                                        <p:cTn id="46" dur="500"/>
                                        <p:tgtEl>
                                          <p:spTgt spid="107"/>
                                        </p:tgtEl>
                                      </p:cBhvr>
                                    </p:animEffect>
                                  </p:childTnLst>
                                </p:cTn>
                              </p:par>
                            </p:childTnLst>
                          </p:cTn>
                        </p:par>
                        <p:par>
                          <p:cTn id="47" fill="hold">
                            <p:stCondLst>
                              <p:cond delay="4000"/>
                            </p:stCondLst>
                            <p:childTnLst>
                              <p:par>
                                <p:cTn id="48" presetID="22" presetClass="entr" presetSubtype="4" fill="hold" nodeType="after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ipe(down)">
                                      <p:cBhvr>
                                        <p:cTn id="50" dur="500"/>
                                        <p:tgtEl>
                                          <p:spTgt spid="3"/>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112"/>
                                        </p:tgtEl>
                                        <p:attrNameLst>
                                          <p:attrName>style.visibility</p:attrName>
                                        </p:attrNameLst>
                                      </p:cBhvr>
                                      <p:to>
                                        <p:strVal val="visible"/>
                                      </p:to>
                                    </p:set>
                                    <p:anim calcmode="lin" valueType="num">
                                      <p:cBhvr>
                                        <p:cTn id="54" dur="500" fill="hold"/>
                                        <p:tgtEl>
                                          <p:spTgt spid="112"/>
                                        </p:tgtEl>
                                        <p:attrNameLst>
                                          <p:attrName>ppt_w</p:attrName>
                                        </p:attrNameLst>
                                      </p:cBhvr>
                                      <p:tavLst>
                                        <p:tav tm="0">
                                          <p:val>
                                            <p:fltVal val="0"/>
                                          </p:val>
                                        </p:tav>
                                        <p:tav tm="100000">
                                          <p:val>
                                            <p:strVal val="#ppt_w"/>
                                          </p:val>
                                        </p:tav>
                                      </p:tavLst>
                                    </p:anim>
                                    <p:anim calcmode="lin" valueType="num">
                                      <p:cBhvr>
                                        <p:cTn id="55" dur="500" fill="hold"/>
                                        <p:tgtEl>
                                          <p:spTgt spid="112"/>
                                        </p:tgtEl>
                                        <p:attrNameLst>
                                          <p:attrName>ppt_h</p:attrName>
                                        </p:attrNameLst>
                                      </p:cBhvr>
                                      <p:tavLst>
                                        <p:tav tm="0">
                                          <p:val>
                                            <p:fltVal val="0"/>
                                          </p:val>
                                        </p:tav>
                                        <p:tav tm="100000">
                                          <p:val>
                                            <p:strVal val="#ppt_h"/>
                                          </p:val>
                                        </p:tav>
                                      </p:tavLst>
                                    </p:anim>
                                    <p:animEffect transition="in" filter="fade">
                                      <p:cBhvr>
                                        <p:cTn id="56" dur="500"/>
                                        <p:tgtEl>
                                          <p:spTgt spid="112"/>
                                        </p:tgtEl>
                                      </p:cBhvr>
                                    </p:animEffect>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103"/>
                                        </p:tgtEl>
                                        <p:attrNameLst>
                                          <p:attrName>style.visibility</p:attrName>
                                        </p:attrNameLst>
                                      </p:cBhvr>
                                      <p:to>
                                        <p:strVal val="visible"/>
                                      </p:to>
                                    </p:set>
                                    <p:anim calcmode="lin" valueType="num">
                                      <p:cBhvr>
                                        <p:cTn id="60" dur="500" fill="hold"/>
                                        <p:tgtEl>
                                          <p:spTgt spid="103"/>
                                        </p:tgtEl>
                                        <p:attrNameLst>
                                          <p:attrName>ppt_w</p:attrName>
                                        </p:attrNameLst>
                                      </p:cBhvr>
                                      <p:tavLst>
                                        <p:tav tm="0">
                                          <p:val>
                                            <p:fltVal val="0"/>
                                          </p:val>
                                        </p:tav>
                                        <p:tav tm="100000">
                                          <p:val>
                                            <p:strVal val="#ppt_w"/>
                                          </p:val>
                                        </p:tav>
                                      </p:tavLst>
                                    </p:anim>
                                    <p:anim calcmode="lin" valueType="num">
                                      <p:cBhvr>
                                        <p:cTn id="61" dur="500" fill="hold"/>
                                        <p:tgtEl>
                                          <p:spTgt spid="103"/>
                                        </p:tgtEl>
                                        <p:attrNameLst>
                                          <p:attrName>ppt_h</p:attrName>
                                        </p:attrNameLst>
                                      </p:cBhvr>
                                      <p:tavLst>
                                        <p:tav tm="0">
                                          <p:val>
                                            <p:fltVal val="0"/>
                                          </p:val>
                                        </p:tav>
                                        <p:tav tm="100000">
                                          <p:val>
                                            <p:strVal val="#ppt_h"/>
                                          </p:val>
                                        </p:tav>
                                      </p:tavLst>
                                    </p:anim>
                                    <p:animEffect transition="in" filter="fade">
                                      <p:cBhvr>
                                        <p:cTn id="62" dur="500"/>
                                        <p:tgtEl>
                                          <p:spTgt spid="103"/>
                                        </p:tgtEl>
                                      </p:cBhvr>
                                    </p:animEffect>
                                  </p:childTnLst>
                                </p:cTn>
                              </p:par>
                            </p:childTnLst>
                          </p:cTn>
                        </p:par>
                        <p:par>
                          <p:cTn id="63" fill="hold">
                            <p:stCondLst>
                              <p:cond delay="5500"/>
                            </p:stCondLst>
                            <p:childTnLst>
                              <p:par>
                                <p:cTn id="64" presetID="22" presetClass="entr" presetSubtype="4" fill="hold" nodeType="after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wipe(down)">
                                      <p:cBhvr>
                                        <p:cTn id="66" dur="500"/>
                                        <p:tgtEl>
                                          <p:spTgt spid="2"/>
                                        </p:tgtEl>
                                      </p:cBhvr>
                                    </p:animEffect>
                                  </p:childTnLst>
                                </p:cTn>
                              </p:par>
                            </p:childTnLst>
                          </p:cTn>
                        </p:par>
                        <p:par>
                          <p:cTn id="67" fill="hold">
                            <p:stCondLst>
                              <p:cond delay="6000"/>
                            </p:stCondLst>
                            <p:childTnLst>
                              <p:par>
                                <p:cTn id="68" presetID="53" presetClass="entr" presetSubtype="16" fill="hold" grpId="0" nodeType="afterEffect">
                                  <p:stCondLst>
                                    <p:cond delay="0"/>
                                  </p:stCondLst>
                                  <p:childTnLst>
                                    <p:set>
                                      <p:cBhvr>
                                        <p:cTn id="69" dur="1" fill="hold">
                                          <p:stCondLst>
                                            <p:cond delay="0"/>
                                          </p:stCondLst>
                                        </p:cTn>
                                        <p:tgtEl>
                                          <p:spTgt spid="113"/>
                                        </p:tgtEl>
                                        <p:attrNameLst>
                                          <p:attrName>style.visibility</p:attrName>
                                        </p:attrNameLst>
                                      </p:cBhvr>
                                      <p:to>
                                        <p:strVal val="visible"/>
                                      </p:to>
                                    </p:set>
                                    <p:anim calcmode="lin" valueType="num">
                                      <p:cBhvr>
                                        <p:cTn id="70" dur="500" fill="hold"/>
                                        <p:tgtEl>
                                          <p:spTgt spid="113"/>
                                        </p:tgtEl>
                                        <p:attrNameLst>
                                          <p:attrName>ppt_w</p:attrName>
                                        </p:attrNameLst>
                                      </p:cBhvr>
                                      <p:tavLst>
                                        <p:tav tm="0">
                                          <p:val>
                                            <p:fltVal val="0"/>
                                          </p:val>
                                        </p:tav>
                                        <p:tav tm="100000">
                                          <p:val>
                                            <p:strVal val="#ppt_w"/>
                                          </p:val>
                                        </p:tav>
                                      </p:tavLst>
                                    </p:anim>
                                    <p:anim calcmode="lin" valueType="num">
                                      <p:cBhvr>
                                        <p:cTn id="71" dur="500" fill="hold"/>
                                        <p:tgtEl>
                                          <p:spTgt spid="113"/>
                                        </p:tgtEl>
                                        <p:attrNameLst>
                                          <p:attrName>ppt_h</p:attrName>
                                        </p:attrNameLst>
                                      </p:cBhvr>
                                      <p:tavLst>
                                        <p:tav tm="0">
                                          <p:val>
                                            <p:fltVal val="0"/>
                                          </p:val>
                                        </p:tav>
                                        <p:tav tm="100000">
                                          <p:val>
                                            <p:strVal val="#ppt_h"/>
                                          </p:val>
                                        </p:tav>
                                      </p:tavLst>
                                    </p:anim>
                                    <p:animEffect transition="in" filter="fade">
                                      <p:cBhvr>
                                        <p:cTn id="72" dur="500"/>
                                        <p:tgtEl>
                                          <p:spTgt spid="113"/>
                                        </p:tgtEl>
                                      </p:cBhvr>
                                    </p:animEffect>
                                  </p:childTnLst>
                                </p:cTn>
                              </p:par>
                            </p:childTnLst>
                          </p:cTn>
                        </p:par>
                        <p:par>
                          <p:cTn id="73" fill="hold">
                            <p:stCondLst>
                              <p:cond delay="6500"/>
                            </p:stCondLst>
                            <p:childTnLst>
                              <p:par>
                                <p:cTn id="74" presetID="22" presetClass="entr" presetSubtype="1"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wipe(up)">
                                      <p:cBhvr>
                                        <p:cTn id="7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7" grpId="0"/>
      <p:bldP spid="108" grpId="0"/>
      <p:bldP spid="109" grpId="0"/>
      <p:bldP spid="110" grpId="0"/>
      <p:bldP spid="111" grpId="0"/>
      <p:bldP spid="112" grpId="0"/>
      <p:bldP spid="113" grpId="0"/>
      <p:bldP spid="114" grpId="0" animBg="1"/>
      <p:bldP spid="6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326D4D-7D6A-4FAE-8108-260D858FB644}"/>
              </a:ext>
            </a:extLst>
          </p:cNvPr>
          <p:cNvSpPr txBox="1"/>
          <p:nvPr/>
        </p:nvSpPr>
        <p:spPr>
          <a:xfrm>
            <a:off x="630268" y="256593"/>
            <a:ext cx="3932207" cy="1200329"/>
          </a:xfrm>
          <a:prstGeom prst="rect">
            <a:avLst/>
          </a:prstGeom>
          <a:solidFill>
            <a:srgbClr val="DAE0E2"/>
          </a:solidFill>
          <a:ln>
            <a:solidFill>
              <a:schemeClr val="bg1"/>
            </a:solidFill>
          </a:ln>
        </p:spPr>
        <p:txBody>
          <a:bodyPr wrap="square" rtlCol="0">
            <a:spAutoFit/>
          </a:bodyPr>
          <a:lstStyle/>
          <a:p>
            <a:r>
              <a:rPr lang="en-US" sz="3600" b="1" dirty="0">
                <a:latin typeface="Montserrat" panose="00000300000000000000" pitchFamily="2" charset="0"/>
              </a:rPr>
              <a:t>CLOSING &amp;</a:t>
            </a:r>
          </a:p>
          <a:p>
            <a:r>
              <a:rPr lang="en-US" sz="3600" dirty="0">
                <a:latin typeface="Montserrat" panose="00000300000000000000" pitchFamily="2" charset="0"/>
              </a:rPr>
              <a:t>NEXT STEPS</a:t>
            </a:r>
            <a:endParaRPr lang="id-ID" sz="3600" dirty="0">
              <a:latin typeface="Montserrat" panose="00000300000000000000" pitchFamily="2" charset="0"/>
            </a:endParaRPr>
          </a:p>
        </p:txBody>
      </p:sp>
      <p:sp>
        <p:nvSpPr>
          <p:cNvPr id="3" name="Rectangle 2">
            <a:extLst>
              <a:ext uri="{FF2B5EF4-FFF2-40B4-BE49-F238E27FC236}">
                <a16:creationId xmlns:a16="http://schemas.microsoft.com/office/drawing/2014/main" id="{7DCCB0FB-88DD-425D-A7CD-4C357D0F26F7}"/>
              </a:ext>
            </a:extLst>
          </p:cNvPr>
          <p:cNvSpPr/>
          <p:nvPr/>
        </p:nvSpPr>
        <p:spPr>
          <a:xfrm>
            <a:off x="630268" y="1661662"/>
            <a:ext cx="11552207" cy="4939745"/>
          </a:xfrm>
          <a:prstGeom prst="rect">
            <a:avLst/>
          </a:prstGeom>
          <a:solidFill>
            <a:srgbClr val="DAE0E2">
              <a:alpha val="90000"/>
            </a:srgbClr>
          </a:solid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BB9E6703-3DFA-4EC7-BD09-C7C9A20EF2AB}"/>
              </a:ext>
            </a:extLst>
          </p:cNvPr>
          <p:cNvSpPr/>
          <p:nvPr/>
        </p:nvSpPr>
        <p:spPr>
          <a:xfrm>
            <a:off x="914940" y="1975449"/>
            <a:ext cx="11267535" cy="534838"/>
          </a:xfrm>
          <a:prstGeom prst="rect">
            <a:avLst/>
          </a:prstGeom>
          <a:solidFill>
            <a:schemeClr val="bg1">
              <a:lumMod val="95000"/>
            </a:schemeClr>
          </a:solidFill>
          <a:ln w="3175">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6" name="Group 5">
            <a:extLst>
              <a:ext uri="{FF2B5EF4-FFF2-40B4-BE49-F238E27FC236}">
                <a16:creationId xmlns:a16="http://schemas.microsoft.com/office/drawing/2014/main" id="{EF2F5888-FC44-13BD-E845-DB2AC82BFF9F}"/>
              </a:ext>
            </a:extLst>
          </p:cNvPr>
          <p:cNvGrpSpPr/>
          <p:nvPr/>
        </p:nvGrpSpPr>
        <p:grpSpPr>
          <a:xfrm>
            <a:off x="914939" y="2047994"/>
            <a:ext cx="3876136" cy="4744696"/>
            <a:chOff x="914939" y="2047994"/>
            <a:chExt cx="3876136" cy="4744696"/>
          </a:xfrm>
        </p:grpSpPr>
        <p:sp>
          <p:nvSpPr>
            <p:cNvPr id="5" name="Rectangle 4">
              <a:extLst>
                <a:ext uri="{FF2B5EF4-FFF2-40B4-BE49-F238E27FC236}">
                  <a16:creationId xmlns:a16="http://schemas.microsoft.com/office/drawing/2014/main" id="{1104D573-9286-41C7-BA8A-DD8D99027829}"/>
                </a:ext>
              </a:extLst>
            </p:cNvPr>
            <p:cNvSpPr/>
            <p:nvPr/>
          </p:nvSpPr>
          <p:spPr>
            <a:xfrm>
              <a:off x="1143538" y="2574869"/>
              <a:ext cx="3647537" cy="4217821"/>
            </a:xfrm>
            <a:prstGeom prst="rect">
              <a:avLst/>
            </a:prstGeom>
          </p:spPr>
          <p:txBody>
            <a:bodyPr wrap="square">
              <a:spAutoFit/>
            </a:bodyPr>
            <a:lstStyle/>
            <a:p>
              <a:pPr>
                <a:lnSpc>
                  <a:spcPct val="150000"/>
                </a:lnSpc>
              </a:pPr>
              <a:r>
                <a:rPr lang="en-US" sz="1350" b="1" dirty="0">
                  <a:latin typeface="Montserrat" panose="00000500000000000000" pitchFamily="2" charset="0"/>
                </a:rPr>
                <a:t>FOR INVESTORS </a:t>
              </a:r>
            </a:p>
            <a:p>
              <a:pPr marL="285750" indent="-285750">
                <a:spcAft>
                  <a:spcPts val="600"/>
                </a:spcAft>
                <a:buFont typeface="Wingdings" panose="05000000000000000000" pitchFamily="2" charset="2"/>
                <a:buChar char="Ø"/>
              </a:pPr>
              <a:r>
                <a:rPr lang="en-US" sz="1300" dirty="0">
                  <a:latin typeface="Aptos" panose="020B0004020202020204" pitchFamily="34" charset="0"/>
                  <a:ea typeface="Open Sans" panose="020B0606030504020204" pitchFamily="34" charset="0"/>
                  <a:cs typeface="Open Sans" panose="020B0606030504020204" pitchFamily="34" charset="0"/>
                </a:rPr>
                <a:t>Join us in transforming global health by championing better indoor air with tomorrow’s technology today and onsite 3</a:t>
              </a:r>
              <a:r>
                <a:rPr lang="en-US" sz="1300" baseline="30000" dirty="0">
                  <a:latin typeface="Aptos" panose="020B0004020202020204" pitchFamily="34" charset="0"/>
                  <a:ea typeface="Open Sans" panose="020B0606030504020204" pitchFamily="34" charset="0"/>
                  <a:cs typeface="Open Sans" panose="020B0606030504020204" pitchFamily="34" charset="0"/>
                </a:rPr>
                <a:t>rd</a:t>
              </a:r>
              <a:r>
                <a:rPr lang="en-US" sz="1300" dirty="0">
                  <a:latin typeface="Aptos" panose="020B0004020202020204" pitchFamily="34" charset="0"/>
                  <a:ea typeface="Open Sans" panose="020B0606030504020204" pitchFamily="34" charset="0"/>
                  <a:cs typeface="Open Sans" panose="020B0606030504020204" pitchFamily="34" charset="0"/>
                </a:rPr>
                <a:t> Party Lab Verification.</a:t>
              </a:r>
              <a:endParaRPr lang="en-US" sz="1300" dirty="0">
                <a:latin typeface="Aptos" panose="020B0004020202020204" pitchFamily="34" charset="0"/>
              </a:endParaRPr>
            </a:p>
            <a:p>
              <a:pPr>
                <a:lnSpc>
                  <a:spcPct val="150000"/>
                </a:lnSpc>
              </a:pPr>
              <a:r>
                <a:rPr lang="en-US" sz="1350" b="1" dirty="0">
                  <a:latin typeface="Montserrat" panose="00000500000000000000" pitchFamily="2" charset="0"/>
                </a:rPr>
                <a:t>FOR FACILITY MANAGERS &amp; OWNERS </a:t>
              </a:r>
            </a:p>
            <a:p>
              <a:pPr marL="285750" indent="-285750">
                <a:spcAft>
                  <a:spcPts val="600"/>
                </a:spcAft>
                <a:buFont typeface="Wingdings" panose="05000000000000000000" pitchFamily="2" charset="2"/>
                <a:buChar char="Ø"/>
              </a:pPr>
              <a:r>
                <a:rPr lang="en-US" sz="1300" dirty="0">
                  <a:latin typeface="Aptos" panose="020B0004020202020204" pitchFamily="34" charset="0"/>
                  <a:ea typeface="Open Sans" panose="020B0606030504020204" pitchFamily="34" charset="0"/>
                  <a:cs typeface="Open Sans" panose="020B0606030504020204" pitchFamily="34" charset="0"/>
                </a:rPr>
                <a:t>Let’s schedule a pilot program or site assessment to demonstrate measurable IAQ improvements with AirRoS.</a:t>
              </a:r>
            </a:p>
            <a:p>
              <a:pPr>
                <a:lnSpc>
                  <a:spcPct val="150000"/>
                </a:lnSpc>
              </a:pPr>
              <a:r>
                <a:rPr lang="en-US" sz="1350" b="1" dirty="0">
                  <a:latin typeface="Montserrat" panose="00000500000000000000" pitchFamily="2" charset="0"/>
                </a:rPr>
                <a:t>FOR COMMUNITY MEMBERS</a:t>
              </a:r>
            </a:p>
            <a:p>
              <a:pPr marL="285750" indent="-285750">
                <a:spcAft>
                  <a:spcPts val="400"/>
                </a:spcAft>
                <a:buFont typeface="Wingdings" panose="05000000000000000000" pitchFamily="2" charset="2"/>
                <a:buChar char="Ø"/>
              </a:pPr>
              <a:r>
                <a:rPr lang="en-US" sz="1300" dirty="0">
                  <a:latin typeface="Aptos" panose="020B0004020202020204" pitchFamily="34" charset="0"/>
                  <a:ea typeface="Open Sans" panose="020B0606030504020204" pitchFamily="34" charset="0"/>
                  <a:cs typeface="Open Sans" panose="020B0606030504020204" pitchFamily="34" charset="0"/>
                </a:rPr>
                <a:t>Take advantage of Virexit’s Referral Incentive Program and Monetize Leads that Transact!</a:t>
              </a:r>
            </a:p>
            <a:p>
              <a:pPr lvl="1">
                <a:spcAft>
                  <a:spcPts val="400"/>
                </a:spcAft>
              </a:pPr>
              <a:r>
                <a:rPr lang="en-US" sz="1100" dirty="0">
                  <a:latin typeface="Aptos" panose="020B0004020202020204" pitchFamily="34" charset="0"/>
                  <a:ea typeface="Open Sans" panose="020B0606030504020204" pitchFamily="34" charset="0"/>
                  <a:cs typeface="Open Sans" panose="020B0606030504020204" pitchFamily="34" charset="0"/>
                </a:rPr>
                <a:t>Referrals: </a:t>
              </a:r>
              <a:r>
                <a:rPr lang="en-US" sz="1100" b="1" dirty="0">
                  <a:solidFill>
                    <a:schemeClr val="accent1">
                      <a:lumMod val="50000"/>
                    </a:schemeClr>
                  </a:solidFill>
                  <a:latin typeface="Aptos" panose="020B0004020202020204" pitchFamily="34" charset="0"/>
                  <a:ea typeface="Open Sans" panose="020B0606030504020204" pitchFamily="34" charset="0"/>
                  <a:cs typeface="Open Sans" panose="020B0606030504020204" pitchFamily="34" charset="0"/>
                  <a:hlinkClick r:id="rId2">
                    <a:extLst>
                      <a:ext uri="{A12FA001-AC4F-418D-AE19-62706E023703}">
                        <ahyp:hlinkClr xmlns:ahyp="http://schemas.microsoft.com/office/drawing/2018/hyperlinkcolor" val="tx"/>
                      </a:ext>
                    </a:extLst>
                  </a:hlinkClick>
                </a:rPr>
                <a:t>referrals@virexittechnologies.com</a:t>
              </a:r>
              <a:endParaRPr lang="en-US" sz="1300" dirty="0">
                <a:latin typeface="Aptos" panose="020B0004020202020204" pitchFamily="34" charset="0"/>
                <a:ea typeface="Open Sans" panose="020B0606030504020204" pitchFamily="34" charset="0"/>
                <a:cs typeface="Open Sans" panose="020B0606030504020204" pitchFamily="34" charset="0"/>
              </a:endParaRPr>
            </a:p>
            <a:p>
              <a:pPr marL="285750" indent="-285750">
                <a:buFont typeface="Wingdings" panose="05000000000000000000" pitchFamily="2" charset="2"/>
                <a:buChar char="Ø"/>
              </a:pPr>
              <a:r>
                <a:rPr lang="en-US" sz="1300" dirty="0">
                  <a:latin typeface="Aptos" panose="020B0004020202020204" pitchFamily="34" charset="0"/>
                  <a:ea typeface="Open Sans" panose="020B0606030504020204" pitchFamily="34" charset="0"/>
                  <a:cs typeface="Open Sans" panose="020B0606030504020204" pitchFamily="34" charset="0"/>
                </a:rPr>
                <a:t>Refer to Slide 27 - Endless Use Cases Scenarios where AirRoS can maintain a healthy indoor air environment 24/7. </a:t>
              </a:r>
              <a:endParaRPr lang="id-ID" sz="1300" dirty="0">
                <a:latin typeface="Aptos" panose="020B0004020202020204" pitchFamily="34" charset="0"/>
                <a:ea typeface="Open Sans" panose="020B0606030504020204" pitchFamily="34" charset="0"/>
                <a:cs typeface="Open Sans" panose="020B0606030504020204" pitchFamily="34" charset="0"/>
              </a:endParaRPr>
            </a:p>
            <a:p>
              <a:pPr marL="285750" indent="-285750">
                <a:spcAft>
                  <a:spcPts val="600"/>
                </a:spcAft>
                <a:buFont typeface="Wingdings" panose="05000000000000000000" pitchFamily="2" charset="2"/>
                <a:buChar char="Ø"/>
              </a:pPr>
              <a:endParaRPr lang="id-ID" sz="1400" dirty="0">
                <a:latin typeface="Aptos" panose="020B0004020202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60EE5B31-5DFB-4A85-8586-672D1ADB15AC}"/>
                </a:ext>
              </a:extLst>
            </p:cNvPr>
            <p:cNvSpPr txBox="1"/>
            <p:nvPr/>
          </p:nvSpPr>
          <p:spPr>
            <a:xfrm>
              <a:off x="1146800" y="2047994"/>
              <a:ext cx="2053600" cy="400110"/>
            </a:xfrm>
            <a:prstGeom prst="rect">
              <a:avLst/>
            </a:prstGeom>
            <a:noFill/>
          </p:spPr>
          <p:txBody>
            <a:bodyPr wrap="square" rtlCol="0">
              <a:spAutoFit/>
            </a:bodyPr>
            <a:lstStyle/>
            <a:p>
              <a:r>
                <a:rPr lang="en-US" sz="2000" b="1" dirty="0">
                  <a:latin typeface="Montserrat" panose="00000500000000000000" pitchFamily="2" charset="0"/>
                </a:rPr>
                <a:t>Call to Action</a:t>
              </a:r>
              <a:endParaRPr lang="id-ID" sz="2000" b="1" dirty="0">
                <a:latin typeface="Montserrat" panose="00000500000000000000" pitchFamily="2" charset="0"/>
              </a:endParaRPr>
            </a:p>
          </p:txBody>
        </p:sp>
        <p:sp>
          <p:nvSpPr>
            <p:cNvPr id="10" name="TextBox 9">
              <a:extLst>
                <a:ext uri="{FF2B5EF4-FFF2-40B4-BE49-F238E27FC236}">
                  <a16:creationId xmlns:a16="http://schemas.microsoft.com/office/drawing/2014/main" id="{4DF1BC7A-E17A-40D5-8075-13C30CBE1BA0}"/>
                </a:ext>
              </a:extLst>
            </p:cNvPr>
            <p:cNvSpPr txBox="1"/>
            <p:nvPr/>
          </p:nvSpPr>
          <p:spPr>
            <a:xfrm>
              <a:off x="914939" y="2051002"/>
              <a:ext cx="361411" cy="400110"/>
            </a:xfrm>
            <a:prstGeom prst="rect">
              <a:avLst/>
            </a:prstGeom>
            <a:noFill/>
          </p:spPr>
          <p:txBody>
            <a:bodyPr wrap="square" rtlCol="0">
              <a:spAutoFit/>
            </a:bodyPr>
            <a:lstStyle/>
            <a:p>
              <a:r>
                <a:rPr lang="en-US" sz="2000" b="1" dirty="0">
                  <a:latin typeface="Montserrat" panose="00000300000000000000" pitchFamily="2" charset="0"/>
                </a:rPr>
                <a:t>1.</a:t>
              </a:r>
              <a:endParaRPr lang="id-ID" sz="2000" dirty="0">
                <a:latin typeface="Montserrat" panose="00000300000000000000" pitchFamily="2" charset="0"/>
              </a:endParaRPr>
            </a:p>
          </p:txBody>
        </p:sp>
      </p:grpSp>
      <p:grpSp>
        <p:nvGrpSpPr>
          <p:cNvPr id="8" name="Group 7">
            <a:extLst>
              <a:ext uri="{FF2B5EF4-FFF2-40B4-BE49-F238E27FC236}">
                <a16:creationId xmlns:a16="http://schemas.microsoft.com/office/drawing/2014/main" id="{DBE3DB92-6519-9216-4764-96ABEA25792A}"/>
              </a:ext>
            </a:extLst>
          </p:cNvPr>
          <p:cNvGrpSpPr/>
          <p:nvPr/>
        </p:nvGrpSpPr>
        <p:grpSpPr>
          <a:xfrm>
            <a:off x="4743450" y="2042813"/>
            <a:ext cx="3845328" cy="4575471"/>
            <a:chOff x="4743450" y="2042813"/>
            <a:chExt cx="3845328" cy="4575471"/>
          </a:xfrm>
        </p:grpSpPr>
        <p:sp>
          <p:nvSpPr>
            <p:cNvPr id="14" name="TextBox 13">
              <a:extLst>
                <a:ext uri="{FF2B5EF4-FFF2-40B4-BE49-F238E27FC236}">
                  <a16:creationId xmlns:a16="http://schemas.microsoft.com/office/drawing/2014/main" id="{346953D0-097D-4364-F7A8-98A63AA87C46}"/>
                </a:ext>
              </a:extLst>
            </p:cNvPr>
            <p:cNvSpPr txBox="1"/>
            <p:nvPr/>
          </p:nvSpPr>
          <p:spPr>
            <a:xfrm>
              <a:off x="5023475" y="2042813"/>
              <a:ext cx="2053600" cy="400110"/>
            </a:xfrm>
            <a:prstGeom prst="rect">
              <a:avLst/>
            </a:prstGeom>
            <a:noFill/>
          </p:spPr>
          <p:txBody>
            <a:bodyPr wrap="square" rtlCol="0">
              <a:spAutoFit/>
            </a:bodyPr>
            <a:lstStyle/>
            <a:p>
              <a:r>
                <a:rPr lang="en-US" sz="2000" b="1" dirty="0">
                  <a:latin typeface="Montserrat" panose="00000500000000000000" pitchFamily="2" charset="0"/>
                </a:rPr>
                <a:t>Roadmap</a:t>
              </a:r>
              <a:endParaRPr lang="id-ID" sz="2000" b="1" dirty="0">
                <a:latin typeface="Montserrat" panose="00000500000000000000" pitchFamily="2" charset="0"/>
              </a:endParaRPr>
            </a:p>
          </p:txBody>
        </p:sp>
        <p:sp>
          <p:nvSpPr>
            <p:cNvPr id="15" name="TextBox 14">
              <a:extLst>
                <a:ext uri="{FF2B5EF4-FFF2-40B4-BE49-F238E27FC236}">
                  <a16:creationId xmlns:a16="http://schemas.microsoft.com/office/drawing/2014/main" id="{C7B3EC5C-25C7-D250-8A77-9C258333E286}"/>
                </a:ext>
              </a:extLst>
            </p:cNvPr>
            <p:cNvSpPr txBox="1"/>
            <p:nvPr/>
          </p:nvSpPr>
          <p:spPr>
            <a:xfrm>
              <a:off x="4743450" y="2042813"/>
              <a:ext cx="436287" cy="400110"/>
            </a:xfrm>
            <a:prstGeom prst="rect">
              <a:avLst/>
            </a:prstGeom>
            <a:noFill/>
          </p:spPr>
          <p:txBody>
            <a:bodyPr wrap="square" rtlCol="0">
              <a:spAutoFit/>
            </a:bodyPr>
            <a:lstStyle/>
            <a:p>
              <a:r>
                <a:rPr lang="en-US" sz="2000" b="1" dirty="0">
                  <a:latin typeface="Montserrat" panose="00000300000000000000" pitchFamily="2" charset="0"/>
                </a:rPr>
                <a:t>2.</a:t>
              </a:r>
              <a:endParaRPr lang="id-ID" sz="2000" dirty="0">
                <a:latin typeface="Montserrat" panose="00000300000000000000" pitchFamily="2" charset="0"/>
              </a:endParaRPr>
            </a:p>
          </p:txBody>
        </p:sp>
        <p:sp>
          <p:nvSpPr>
            <p:cNvPr id="19" name="Rectangle 18">
              <a:extLst>
                <a:ext uri="{FF2B5EF4-FFF2-40B4-BE49-F238E27FC236}">
                  <a16:creationId xmlns:a16="http://schemas.microsoft.com/office/drawing/2014/main" id="{992066D9-80EB-208E-295D-1E3310382E7D}"/>
                </a:ext>
              </a:extLst>
            </p:cNvPr>
            <p:cNvSpPr/>
            <p:nvPr/>
          </p:nvSpPr>
          <p:spPr>
            <a:xfrm>
              <a:off x="5038726" y="2574869"/>
              <a:ext cx="3550052" cy="4043415"/>
            </a:xfrm>
            <a:prstGeom prst="rect">
              <a:avLst/>
            </a:prstGeom>
          </p:spPr>
          <p:txBody>
            <a:bodyPr wrap="square">
              <a:spAutoFit/>
            </a:bodyPr>
            <a:lstStyle/>
            <a:p>
              <a:pPr>
                <a:lnSpc>
                  <a:spcPct val="150000"/>
                </a:lnSpc>
              </a:pPr>
              <a:r>
                <a:rPr lang="en-US" sz="1350" b="1" dirty="0">
                  <a:latin typeface="Montserrat" panose="00000500000000000000" pitchFamily="2" charset="0"/>
                </a:rPr>
                <a:t>IMMEDIATE FOCUS</a:t>
              </a:r>
            </a:p>
            <a:p>
              <a:pPr marL="285750" indent="-285750">
                <a:spcAft>
                  <a:spcPts val="600"/>
                </a:spcAft>
                <a:buFont typeface="Wingdings" panose="05000000000000000000" pitchFamily="2" charset="2"/>
                <a:buChar char="Ø"/>
              </a:pPr>
              <a:r>
                <a:rPr lang="en-US" sz="1300" dirty="0">
                  <a:latin typeface="Aptos" panose="020B0004020202020204" pitchFamily="34" charset="0"/>
                  <a:ea typeface="Open Sans" panose="020B0606030504020204" pitchFamily="34" charset="0"/>
                  <a:cs typeface="Open Sans" panose="020B0606030504020204" pitchFamily="34" charset="0"/>
                </a:rPr>
                <a:t>Join us in transforming global health by championing better indoor air with AirRoS. </a:t>
              </a:r>
            </a:p>
            <a:p>
              <a:pPr marL="285750" indent="-285750">
                <a:spcAft>
                  <a:spcPts val="600"/>
                </a:spcAft>
                <a:buFont typeface="Wingdings" panose="05000000000000000000" pitchFamily="2" charset="2"/>
                <a:buChar char="Ø"/>
              </a:pPr>
              <a:r>
                <a:rPr lang="en-US" sz="1300" dirty="0">
                  <a:latin typeface="Aptos" panose="020B0004020202020204" pitchFamily="34" charset="0"/>
                  <a:ea typeface="Open Sans" panose="020B0606030504020204" pitchFamily="34" charset="0"/>
                  <a:cs typeface="Open Sans" panose="020B0606030504020204" pitchFamily="34" charset="0"/>
                </a:rPr>
                <a:t>Focus on AirRoS NYC pilot programs (public libraries, subway system, key government buildings, fitness facilities).</a:t>
              </a:r>
            </a:p>
            <a:p>
              <a:pPr marL="285750" indent="-285750">
                <a:spcAft>
                  <a:spcPts val="600"/>
                </a:spcAft>
                <a:buFont typeface="Wingdings" panose="05000000000000000000" pitchFamily="2" charset="2"/>
                <a:buChar char="Ø"/>
              </a:pPr>
              <a:r>
                <a:rPr lang="en-US" sz="1300" dirty="0">
                  <a:latin typeface="Aptos" panose="020B0004020202020204" pitchFamily="34" charset="0"/>
                  <a:ea typeface="Open Sans" panose="020B0606030504020204" pitchFamily="34" charset="0"/>
                  <a:cs typeface="Open Sans" panose="020B0606030504020204" pitchFamily="34" charset="0"/>
                </a:rPr>
                <a:t>Invite communities to join our mission and monetize leads that transact with Virexit’s Referral Incentive Program.</a:t>
              </a:r>
            </a:p>
            <a:p>
              <a:pPr>
                <a:spcAft>
                  <a:spcPts val="600"/>
                </a:spcAft>
              </a:pPr>
              <a:r>
                <a:rPr lang="en-US" sz="1350" b="1" dirty="0">
                  <a:latin typeface="Montserrat" panose="00000500000000000000" pitchFamily="2" charset="0"/>
                </a:rPr>
                <a:t>NEAR-TERM</a:t>
              </a:r>
            </a:p>
            <a:p>
              <a:pPr marL="285750" indent="-285750">
                <a:buFont typeface="Wingdings" panose="05000000000000000000" pitchFamily="2" charset="2"/>
                <a:buChar char="Ø"/>
              </a:pPr>
              <a:r>
                <a:rPr lang="en-US" sz="1300" dirty="0">
                  <a:latin typeface="Aptos" panose="020B0004020202020204" pitchFamily="34" charset="0"/>
                  <a:ea typeface="Open Sans" panose="020B0606030504020204" pitchFamily="34" charset="0"/>
                  <a:cs typeface="Open Sans" panose="020B0606030504020204" pitchFamily="34" charset="0"/>
                </a:rPr>
                <a:t>Let’s schedule a pilot program or site assessment to demonstrate measurable IAQ and security.</a:t>
              </a:r>
            </a:p>
            <a:p>
              <a:pPr>
                <a:lnSpc>
                  <a:spcPct val="150000"/>
                </a:lnSpc>
              </a:pPr>
              <a:r>
                <a:rPr lang="id-ID" sz="1400" b="1" dirty="0">
                  <a:latin typeface="Aptos" panose="020B0004020202020204" pitchFamily="34" charset="0"/>
                  <a:ea typeface="Open Sans" panose="020B0606030504020204" pitchFamily="34" charset="0"/>
                  <a:cs typeface="Open Sans" panose="020B0606030504020204" pitchFamily="34" charset="0"/>
                </a:rPr>
                <a:t>LONG-TERM</a:t>
              </a:r>
              <a:endParaRPr lang="en-US" sz="1400" b="1" dirty="0">
                <a:latin typeface="Aptos" panose="020B0004020202020204" pitchFamily="34" charset="0"/>
                <a:ea typeface="Open Sans" panose="020B0606030504020204" pitchFamily="34" charset="0"/>
                <a:cs typeface="Open Sans" panose="020B0606030504020204" pitchFamily="34" charset="0"/>
              </a:endParaRPr>
            </a:p>
            <a:p>
              <a:pPr marL="285750" indent="-285750">
                <a:buFont typeface="Wingdings" panose="05000000000000000000" pitchFamily="2" charset="2"/>
                <a:buChar char="Ø"/>
              </a:pPr>
              <a:r>
                <a:rPr lang="en-US" sz="1300" dirty="0">
                  <a:latin typeface="Aptos" panose="020B0004020202020204" pitchFamily="34" charset="0"/>
                </a:rPr>
                <a:t>Rapid national and global expansion, leveraging results from high-profile NYC implementations.</a:t>
              </a:r>
              <a:endParaRPr lang="en-US" sz="1300" b="1" dirty="0">
                <a:latin typeface="Aptos" panose="020B0004020202020204" pitchFamily="34" charset="0"/>
                <a:ea typeface="Open Sans" panose="020B0606030504020204" pitchFamily="34" charset="0"/>
                <a:cs typeface="Open Sans" panose="020B0606030504020204" pitchFamily="34" charset="0"/>
              </a:endParaRPr>
            </a:p>
          </p:txBody>
        </p:sp>
      </p:grpSp>
      <p:grpSp>
        <p:nvGrpSpPr>
          <p:cNvPr id="9" name="Group 8">
            <a:extLst>
              <a:ext uri="{FF2B5EF4-FFF2-40B4-BE49-F238E27FC236}">
                <a16:creationId xmlns:a16="http://schemas.microsoft.com/office/drawing/2014/main" id="{4C74ACD4-CFCA-F6D2-6232-5CE65110D840}"/>
              </a:ext>
            </a:extLst>
          </p:cNvPr>
          <p:cNvGrpSpPr/>
          <p:nvPr/>
        </p:nvGrpSpPr>
        <p:grpSpPr>
          <a:xfrm>
            <a:off x="8619195" y="2042813"/>
            <a:ext cx="3563280" cy="3884896"/>
            <a:chOff x="8619195" y="2042813"/>
            <a:chExt cx="3563280" cy="3884896"/>
          </a:xfrm>
        </p:grpSpPr>
        <p:sp>
          <p:nvSpPr>
            <p:cNvPr id="16" name="TextBox 15">
              <a:extLst>
                <a:ext uri="{FF2B5EF4-FFF2-40B4-BE49-F238E27FC236}">
                  <a16:creationId xmlns:a16="http://schemas.microsoft.com/office/drawing/2014/main" id="{63AF4613-D100-D0CA-2898-F2D174802EA7}"/>
                </a:ext>
              </a:extLst>
            </p:cNvPr>
            <p:cNvSpPr txBox="1"/>
            <p:nvPr/>
          </p:nvSpPr>
          <p:spPr>
            <a:xfrm>
              <a:off x="8877302" y="2042813"/>
              <a:ext cx="2933698" cy="400110"/>
            </a:xfrm>
            <a:prstGeom prst="rect">
              <a:avLst/>
            </a:prstGeom>
            <a:noFill/>
          </p:spPr>
          <p:txBody>
            <a:bodyPr wrap="square" rtlCol="0">
              <a:spAutoFit/>
            </a:bodyPr>
            <a:lstStyle/>
            <a:p>
              <a:r>
                <a:rPr lang="en-US" sz="2000" b="1" dirty="0">
                  <a:latin typeface="Montserrat" panose="00000500000000000000" pitchFamily="2" charset="0"/>
                </a:rPr>
                <a:t>Contact Information</a:t>
              </a:r>
              <a:endParaRPr lang="id-ID" sz="2000" b="1" dirty="0">
                <a:latin typeface="Montserrat" panose="00000500000000000000" pitchFamily="2" charset="0"/>
              </a:endParaRPr>
            </a:p>
          </p:txBody>
        </p:sp>
        <p:sp>
          <p:nvSpPr>
            <p:cNvPr id="17" name="TextBox 16">
              <a:extLst>
                <a:ext uri="{FF2B5EF4-FFF2-40B4-BE49-F238E27FC236}">
                  <a16:creationId xmlns:a16="http://schemas.microsoft.com/office/drawing/2014/main" id="{91F5BD28-65DB-D1DC-6803-B2FD58C3D4E3}"/>
                </a:ext>
              </a:extLst>
            </p:cNvPr>
            <p:cNvSpPr txBox="1"/>
            <p:nvPr/>
          </p:nvSpPr>
          <p:spPr>
            <a:xfrm>
              <a:off x="8619195" y="2042813"/>
              <a:ext cx="440416" cy="400110"/>
            </a:xfrm>
            <a:prstGeom prst="rect">
              <a:avLst/>
            </a:prstGeom>
            <a:noFill/>
          </p:spPr>
          <p:txBody>
            <a:bodyPr wrap="square" rtlCol="0">
              <a:spAutoFit/>
            </a:bodyPr>
            <a:lstStyle/>
            <a:p>
              <a:r>
                <a:rPr lang="en-US" sz="2000" b="1" dirty="0">
                  <a:latin typeface="Montserrat" panose="00000300000000000000" pitchFamily="2" charset="0"/>
                </a:rPr>
                <a:t>3.</a:t>
              </a:r>
              <a:endParaRPr lang="id-ID" sz="2000" dirty="0">
                <a:latin typeface="Montserrat" panose="00000300000000000000" pitchFamily="2" charset="0"/>
              </a:endParaRPr>
            </a:p>
          </p:txBody>
        </p:sp>
        <p:sp>
          <p:nvSpPr>
            <p:cNvPr id="20" name="Rectangle 19">
              <a:extLst>
                <a:ext uri="{FF2B5EF4-FFF2-40B4-BE49-F238E27FC236}">
                  <a16:creationId xmlns:a16="http://schemas.microsoft.com/office/drawing/2014/main" id="{B684189B-3D5A-A167-E1CB-DF3EEF3B77DE}"/>
                </a:ext>
              </a:extLst>
            </p:cNvPr>
            <p:cNvSpPr/>
            <p:nvPr/>
          </p:nvSpPr>
          <p:spPr>
            <a:xfrm>
              <a:off x="8912628" y="2522931"/>
              <a:ext cx="3269847" cy="3404778"/>
            </a:xfrm>
            <a:prstGeom prst="rect">
              <a:avLst/>
            </a:prstGeom>
          </p:spPr>
          <p:txBody>
            <a:bodyPr wrap="square">
              <a:spAutoFit/>
            </a:bodyPr>
            <a:lstStyle/>
            <a:p>
              <a:pPr>
                <a:lnSpc>
                  <a:spcPct val="150000"/>
                </a:lnSpc>
              </a:pPr>
              <a:r>
                <a:rPr lang="en-US" sz="1350" b="1" dirty="0">
                  <a:latin typeface="Montserrat" panose="00000500000000000000" pitchFamily="2" charset="0"/>
                </a:rPr>
                <a:t>EMAIL</a:t>
              </a:r>
            </a:p>
            <a:p>
              <a:pPr marL="285750" indent="-285750">
                <a:spcAft>
                  <a:spcPts val="600"/>
                </a:spcAft>
                <a:buFont typeface="Wingdings" panose="05000000000000000000" pitchFamily="2" charset="2"/>
                <a:buChar char="Ø"/>
              </a:pPr>
              <a:r>
                <a:rPr lang="en-US" sz="1400" b="1" dirty="0">
                  <a:latin typeface="Aptos" panose="020B0004020202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jim@katzaroff.com</a:t>
              </a:r>
              <a:endParaRPr lang="en-US" sz="1400" b="1" dirty="0">
                <a:latin typeface="Aptos" panose="020B0004020202020204" pitchFamily="34" charset="0"/>
                <a:ea typeface="Open Sans" panose="020B0606030504020204" pitchFamily="34" charset="0"/>
                <a:cs typeface="Open Sans" panose="020B0606030504020204" pitchFamily="34" charset="0"/>
              </a:endParaRPr>
            </a:p>
            <a:p>
              <a:pPr>
                <a:spcAft>
                  <a:spcPts val="600"/>
                </a:spcAft>
              </a:pPr>
              <a:r>
                <a:rPr lang="en-US" sz="1350" b="1" dirty="0">
                  <a:latin typeface="Montserrat" panose="00000500000000000000" pitchFamily="2" charset="0"/>
                  <a:ea typeface="Open Sans" panose="020B0606030504020204" pitchFamily="34" charset="0"/>
                  <a:cs typeface="Open Sans" panose="020B0606030504020204" pitchFamily="34" charset="0"/>
                </a:rPr>
                <a:t>PHONE</a:t>
              </a:r>
            </a:p>
            <a:p>
              <a:pPr marL="285750" indent="-285750">
                <a:spcAft>
                  <a:spcPts val="600"/>
                </a:spcAft>
                <a:buFont typeface="Wingdings" panose="05000000000000000000" pitchFamily="2" charset="2"/>
                <a:buChar char="Ø"/>
              </a:pPr>
              <a:r>
                <a:rPr lang="en-US" sz="1350" b="1" dirty="0">
                  <a:latin typeface="Montserrat" panose="00000500000000000000" pitchFamily="2" charset="0"/>
                </a:rPr>
                <a:t>509.531.1671</a:t>
              </a:r>
              <a:endParaRPr lang="en-US" sz="1400" dirty="0">
                <a:latin typeface="Aptos" panose="020B0004020202020204" pitchFamily="34" charset="0"/>
                <a:ea typeface="Open Sans" panose="020B0606030504020204" pitchFamily="34" charset="0"/>
                <a:cs typeface="Open Sans" panose="020B0606030504020204" pitchFamily="34" charset="0"/>
              </a:endParaRPr>
            </a:p>
            <a:p>
              <a:pPr>
                <a:lnSpc>
                  <a:spcPct val="150000"/>
                </a:lnSpc>
              </a:pPr>
              <a:r>
                <a:rPr lang="en-US" sz="1400" b="1" dirty="0">
                  <a:latin typeface="Aptos" panose="020B0004020202020204" pitchFamily="34" charset="0"/>
                  <a:ea typeface="Open Sans" panose="020B0606030504020204" pitchFamily="34" charset="0"/>
                  <a:cs typeface="Open Sans" panose="020B0606030504020204" pitchFamily="34" charset="0"/>
                </a:rPr>
                <a:t>WEBSITE</a:t>
              </a:r>
            </a:p>
            <a:p>
              <a:pPr marL="285750" indent="-285750">
                <a:buFont typeface="Wingdings" panose="05000000000000000000" pitchFamily="2" charset="2"/>
                <a:buChar char="Ø"/>
              </a:pPr>
              <a:r>
                <a:rPr lang="en-US" sz="1400" b="1" dirty="0">
                  <a:solidFill>
                    <a:schemeClr val="accent1">
                      <a:lumMod val="50000"/>
                    </a:schemeClr>
                  </a:solidFill>
                  <a:latin typeface="Aptos" panose="020B0004020202020204" pitchFamily="34" charset="0"/>
                  <a:hlinkClick r:id="rId4">
                    <a:extLst>
                      <a:ext uri="{A12FA001-AC4F-418D-AE19-62706E023703}">
                        <ahyp:hlinkClr xmlns:ahyp="http://schemas.microsoft.com/office/drawing/2018/hyperlinkcolor" val="tx"/>
                      </a:ext>
                    </a:extLst>
                  </a:hlinkClick>
                </a:rPr>
                <a:t>https://virexittechnologies.com</a:t>
              </a:r>
              <a:endParaRPr lang="en-US" sz="1400" b="1" dirty="0">
                <a:solidFill>
                  <a:schemeClr val="accent1">
                    <a:lumMod val="50000"/>
                  </a:schemeClr>
                </a:solidFill>
                <a:latin typeface="Aptos" panose="020B0004020202020204" pitchFamily="34" charset="0"/>
                <a:ea typeface="Open Sans" panose="020B0606030504020204" pitchFamily="34" charset="0"/>
                <a:cs typeface="Open Sans" panose="020B0606030504020204" pitchFamily="34" charset="0"/>
              </a:endParaRPr>
            </a:p>
            <a:p>
              <a:pPr>
                <a:spcBef>
                  <a:spcPts val="1200"/>
                </a:spcBef>
              </a:pPr>
              <a:r>
                <a:rPr lang="en-US" sz="1400" b="1" dirty="0">
                  <a:latin typeface="Aptos" panose="020B0004020202020204" pitchFamily="34" charset="0"/>
                  <a:ea typeface="Open Sans" panose="020B0606030504020204" pitchFamily="34" charset="0"/>
                  <a:cs typeface="Open Sans" panose="020B0606030504020204" pitchFamily="34" charset="0"/>
                </a:rPr>
                <a:t>SALES</a:t>
              </a:r>
            </a:p>
            <a:p>
              <a:pPr marL="285750" indent="-285750">
                <a:spcBef>
                  <a:spcPts val="600"/>
                </a:spcBef>
                <a:buFont typeface="Wingdings" panose="05000000000000000000" pitchFamily="2" charset="2"/>
                <a:buChar char="Ø"/>
              </a:pPr>
              <a:r>
                <a:rPr lang="en-US" sz="1400" b="1" dirty="0">
                  <a:solidFill>
                    <a:schemeClr val="accent1">
                      <a:lumMod val="50000"/>
                    </a:schemeClr>
                  </a:solidFill>
                  <a:latin typeface="Aptos" panose="020B0004020202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sales@virexittechnologies.com</a:t>
              </a:r>
              <a:endParaRPr lang="en-US" sz="1400" b="1" dirty="0">
                <a:solidFill>
                  <a:schemeClr val="accent1">
                    <a:lumMod val="50000"/>
                  </a:schemeClr>
                </a:solidFill>
                <a:latin typeface="Aptos" panose="020B0004020202020204" pitchFamily="34" charset="0"/>
                <a:ea typeface="Open Sans" panose="020B0606030504020204" pitchFamily="34" charset="0"/>
                <a:cs typeface="Open Sans" panose="020B0606030504020204" pitchFamily="34" charset="0"/>
              </a:endParaRPr>
            </a:p>
            <a:p>
              <a:pPr>
                <a:spcBef>
                  <a:spcPts val="1200"/>
                </a:spcBef>
              </a:pPr>
              <a:r>
                <a:rPr lang="en-US" sz="1300" i="1" dirty="0">
                  <a:latin typeface="Aptos" panose="020B0004020202020204" pitchFamily="34" charset="0"/>
                  <a:ea typeface="Open Sans" panose="020B0606030504020204" pitchFamily="34" charset="0"/>
                  <a:cs typeface="Open Sans" panose="020B0606030504020204" pitchFamily="34" charset="0"/>
                </a:rPr>
                <a:t>Virexit Leadership stands ready to share industry use case results, schedule test pilots, demos, site assessments, or have investor discussions immediately.</a:t>
              </a:r>
              <a:endParaRPr lang="id-ID" sz="1300" i="1" dirty="0">
                <a:latin typeface="Aptos" panose="020B0004020202020204" pitchFamily="34" charset="0"/>
                <a:ea typeface="Open Sans" panose="020B0606030504020204" pitchFamily="34" charset="0"/>
                <a:cs typeface="Open Sans" panose="020B0606030504020204" pitchFamily="34" charset="0"/>
              </a:endParaRPr>
            </a:p>
          </p:txBody>
        </p:sp>
      </p:grpSp>
      <p:cxnSp>
        <p:nvCxnSpPr>
          <p:cNvPr id="23" name="Straight Connector 22">
            <a:extLst>
              <a:ext uri="{FF2B5EF4-FFF2-40B4-BE49-F238E27FC236}">
                <a16:creationId xmlns:a16="http://schemas.microsoft.com/office/drawing/2014/main" id="{D4451CBC-4D9A-F479-151D-D30476FC5F10}"/>
              </a:ext>
            </a:extLst>
          </p:cNvPr>
          <p:cNvCxnSpPr/>
          <p:nvPr/>
        </p:nvCxnSpPr>
        <p:spPr>
          <a:xfrm flipH="1">
            <a:off x="4871075" y="2971800"/>
            <a:ext cx="0" cy="283464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75EBE3E-4BAB-3422-9AEC-D101938FF8A5}"/>
              </a:ext>
            </a:extLst>
          </p:cNvPr>
          <p:cNvCxnSpPr/>
          <p:nvPr/>
        </p:nvCxnSpPr>
        <p:spPr>
          <a:xfrm flipH="1">
            <a:off x="8622995" y="2971800"/>
            <a:ext cx="0" cy="27432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3797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5A516-2027-2ABC-14AA-876CE98ADC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49DE1EA-D143-D13E-AC70-F82896FD679C}"/>
              </a:ext>
            </a:extLst>
          </p:cNvPr>
          <p:cNvSpPr/>
          <p:nvPr/>
        </p:nvSpPr>
        <p:spPr>
          <a:xfrm>
            <a:off x="1" y="0"/>
            <a:ext cx="12191999" cy="6858000"/>
          </a:xfrm>
          <a:prstGeom prst="rect">
            <a:avLst/>
          </a:prstGeom>
          <a:solidFill>
            <a:schemeClr val="bg1">
              <a:lumMod val="85000"/>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8" name="Group 7">
            <a:extLst>
              <a:ext uri="{FF2B5EF4-FFF2-40B4-BE49-F238E27FC236}">
                <a16:creationId xmlns:a16="http://schemas.microsoft.com/office/drawing/2014/main" id="{5719846A-6DE9-39B2-7336-15B1323A90BC}"/>
              </a:ext>
            </a:extLst>
          </p:cNvPr>
          <p:cNvGrpSpPr/>
          <p:nvPr/>
        </p:nvGrpSpPr>
        <p:grpSpPr>
          <a:xfrm>
            <a:off x="1" y="381029"/>
            <a:ext cx="12191998" cy="6352627"/>
            <a:chOff x="1" y="381029"/>
            <a:chExt cx="12191998" cy="6352627"/>
          </a:xfrm>
        </p:grpSpPr>
        <p:cxnSp>
          <p:nvCxnSpPr>
            <p:cNvPr id="9" name="Straight Connector 8">
              <a:extLst>
                <a:ext uri="{FF2B5EF4-FFF2-40B4-BE49-F238E27FC236}">
                  <a16:creationId xmlns:a16="http://schemas.microsoft.com/office/drawing/2014/main" id="{C26B53F3-3A26-D316-646A-302BB5E05F1D}"/>
                </a:ext>
              </a:extLst>
            </p:cNvPr>
            <p:cNvCxnSpPr>
              <a:cxnSpLocks/>
            </p:cNvCxnSpPr>
            <p:nvPr/>
          </p:nvCxnSpPr>
          <p:spPr>
            <a:xfrm>
              <a:off x="4668568" y="1245108"/>
              <a:ext cx="3017520" cy="1"/>
            </a:xfrm>
            <a:prstGeom prst="line">
              <a:avLst/>
            </a:prstGeom>
            <a:ln>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3D493B4-103D-43D7-D691-409E75AAD246}"/>
                </a:ext>
              </a:extLst>
            </p:cNvPr>
            <p:cNvCxnSpPr>
              <a:cxnSpLocks/>
            </p:cNvCxnSpPr>
            <p:nvPr/>
          </p:nvCxnSpPr>
          <p:spPr>
            <a:xfrm>
              <a:off x="5570211" y="6036115"/>
              <a:ext cx="1572583" cy="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D140895C-735D-E699-00EC-C774F035D1A9}"/>
                </a:ext>
              </a:extLst>
            </p:cNvPr>
            <p:cNvGrpSpPr/>
            <p:nvPr/>
          </p:nvGrpSpPr>
          <p:grpSpPr>
            <a:xfrm>
              <a:off x="1" y="381029"/>
              <a:ext cx="12191998" cy="942946"/>
              <a:chOff x="1" y="381029"/>
              <a:chExt cx="12191998" cy="942946"/>
            </a:xfrm>
          </p:grpSpPr>
          <p:sp>
            <p:nvSpPr>
              <p:cNvPr id="2" name="TextBox 1">
                <a:extLst>
                  <a:ext uri="{FF2B5EF4-FFF2-40B4-BE49-F238E27FC236}">
                    <a16:creationId xmlns:a16="http://schemas.microsoft.com/office/drawing/2014/main" id="{5B309B5F-0D97-6DE4-731A-1EE18AC2F015}"/>
                  </a:ext>
                </a:extLst>
              </p:cNvPr>
              <p:cNvSpPr txBox="1"/>
              <p:nvPr/>
            </p:nvSpPr>
            <p:spPr>
              <a:xfrm>
                <a:off x="1" y="475668"/>
                <a:ext cx="12191998" cy="769441"/>
              </a:xfrm>
              <a:prstGeom prst="rect">
                <a:avLst/>
              </a:prstGeom>
              <a:noFill/>
            </p:spPr>
            <p:txBody>
              <a:bodyPr wrap="square" rtlCol="0">
                <a:spAutoFit/>
              </a:bodyPr>
              <a:lstStyle/>
              <a:p>
                <a:pPr algn="ctr"/>
                <a:r>
                  <a:rPr lang="en-US" sz="4400" b="1" dirty="0">
                    <a:latin typeface="Montserrat" panose="00000300000000000000" pitchFamily="2" charset="0"/>
                  </a:rPr>
                  <a:t>FINAL </a:t>
                </a:r>
                <a:r>
                  <a:rPr lang="en-US" sz="4400" dirty="0">
                    <a:latin typeface="Montserrat" panose="00000300000000000000" pitchFamily="2" charset="0"/>
                  </a:rPr>
                  <a:t>NOTE</a:t>
                </a:r>
                <a:endParaRPr lang="id-ID" sz="4400" dirty="0">
                  <a:latin typeface="Montserrat" panose="00000300000000000000" pitchFamily="2" charset="0"/>
                </a:endParaRPr>
              </a:p>
            </p:txBody>
          </p:sp>
          <p:sp>
            <p:nvSpPr>
              <p:cNvPr id="5" name="Oval 4">
                <a:extLst>
                  <a:ext uri="{FF2B5EF4-FFF2-40B4-BE49-F238E27FC236}">
                    <a16:creationId xmlns:a16="http://schemas.microsoft.com/office/drawing/2014/main" id="{5E27C500-2303-6C84-E32C-EE9A88284041}"/>
                  </a:ext>
                </a:extLst>
              </p:cNvPr>
              <p:cNvSpPr/>
              <p:nvPr/>
            </p:nvSpPr>
            <p:spPr>
              <a:xfrm>
                <a:off x="8327163" y="381029"/>
                <a:ext cx="974441" cy="94294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9" name="Graphic 18">
                <a:extLst>
                  <a:ext uri="{FF2B5EF4-FFF2-40B4-BE49-F238E27FC236}">
                    <a16:creationId xmlns:a16="http://schemas.microsoft.com/office/drawing/2014/main" id="{AC60C354-00B0-7827-C79B-B411B2BB707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11088" y="596965"/>
                <a:ext cx="657202" cy="500604"/>
              </a:xfrm>
              <a:prstGeom prst="rect">
                <a:avLst/>
              </a:prstGeom>
            </p:spPr>
          </p:pic>
        </p:grpSp>
        <p:sp>
          <p:nvSpPr>
            <p:cNvPr id="4" name="TextBox 3">
              <a:extLst>
                <a:ext uri="{FF2B5EF4-FFF2-40B4-BE49-F238E27FC236}">
                  <a16:creationId xmlns:a16="http://schemas.microsoft.com/office/drawing/2014/main" id="{02A0305C-E32E-23A4-EF74-D20917FB2782}"/>
                </a:ext>
              </a:extLst>
            </p:cNvPr>
            <p:cNvSpPr txBox="1"/>
            <p:nvPr/>
          </p:nvSpPr>
          <p:spPr>
            <a:xfrm>
              <a:off x="904875" y="2277698"/>
              <a:ext cx="10906124" cy="1842299"/>
            </a:xfrm>
            <a:prstGeom prst="rect">
              <a:avLst/>
            </a:prstGeom>
            <a:solidFill>
              <a:schemeClr val="accent5">
                <a:lumMod val="20000"/>
                <a:lumOff val="80000"/>
              </a:schemeClr>
            </a:solidFill>
            <a:ln>
              <a:noFill/>
            </a:ln>
            <a:effectLst>
              <a:outerShdw blurRad="50800" dist="38100" dir="5400000" sx="101000" sy="101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lnSpc>
                  <a:spcPts val="2800"/>
                </a:lnSpc>
              </a:pPr>
              <a:r>
                <a:rPr lang="en-US" sz="1400" dirty="0">
                  <a:latin typeface="Montserrat" panose="00000500000000000000" pitchFamily="2" charset="0"/>
                </a:rPr>
                <a:t>With </a:t>
              </a:r>
              <a:r>
                <a:rPr lang="en-US" sz="1400" b="1" dirty="0" err="1">
                  <a:latin typeface="Montserrat" panose="00000500000000000000" pitchFamily="2" charset="0"/>
                </a:rPr>
                <a:t>AirROS</a:t>
              </a:r>
              <a:r>
                <a:rPr lang="en-US" sz="1400" b="1" dirty="0">
                  <a:latin typeface="Montserrat" panose="00000500000000000000" pitchFamily="2" charset="0"/>
                </a:rPr>
                <a:t> by Sage Industrial</a:t>
              </a:r>
              <a:r>
                <a:rPr lang="en-US" sz="1400" dirty="0">
                  <a:latin typeface="Montserrat" panose="00000500000000000000" pitchFamily="2" charset="0"/>
                </a:rPr>
                <a:t>, we deliver a </a:t>
              </a:r>
              <a:r>
                <a:rPr lang="en-US" sz="1400" b="1" dirty="0">
                  <a:latin typeface="Montserrat" panose="00000500000000000000" pitchFamily="2" charset="0"/>
                </a:rPr>
                <a:t>proven</a:t>
              </a:r>
              <a:r>
                <a:rPr lang="en-US" sz="1400" dirty="0">
                  <a:latin typeface="Montserrat" panose="00000500000000000000" pitchFamily="2" charset="0"/>
                </a:rPr>
                <a:t>, lab-validated solution that </a:t>
              </a:r>
              <a:r>
                <a:rPr lang="en-US" sz="1400" b="1" dirty="0">
                  <a:latin typeface="Montserrat" panose="00000500000000000000" pitchFamily="2" charset="0"/>
                </a:rPr>
                <a:t>redefines</a:t>
              </a:r>
              <a:r>
                <a:rPr lang="en-US" sz="1400" dirty="0">
                  <a:latin typeface="Montserrat" panose="00000500000000000000" pitchFamily="2" charset="0"/>
                </a:rPr>
                <a:t> indoor air quality in a </a:t>
              </a:r>
              <a:r>
                <a:rPr lang="en-US" sz="1400" b="1" dirty="0">
                  <a:latin typeface="Montserrat" panose="00000500000000000000" pitchFamily="2" charset="0"/>
                </a:rPr>
                <a:t>rapidly evolving </a:t>
              </a:r>
              <a:r>
                <a:rPr lang="en-US" sz="1400" dirty="0">
                  <a:latin typeface="Montserrat" panose="00000500000000000000" pitchFamily="2" charset="0"/>
                </a:rPr>
                <a:t>market.</a:t>
              </a:r>
              <a:r>
                <a:rPr lang="en-US" sz="1400" b="1" dirty="0">
                  <a:latin typeface="Montserrat" panose="00000500000000000000" pitchFamily="2" charset="0"/>
                </a:rPr>
                <a:t> </a:t>
              </a:r>
              <a:r>
                <a:rPr lang="en-US" sz="1400" dirty="0">
                  <a:latin typeface="Montserrat" panose="00000500000000000000" pitchFamily="2" charset="0"/>
                </a:rPr>
                <a:t>By </a:t>
              </a:r>
              <a:r>
                <a:rPr lang="en-US" sz="1400" b="1" dirty="0">
                  <a:latin typeface="Montserrat" panose="00000500000000000000" pitchFamily="2" charset="0"/>
                </a:rPr>
                <a:t>focusing</a:t>
              </a:r>
              <a:r>
                <a:rPr lang="en-US" sz="1400" dirty="0">
                  <a:latin typeface="Montserrat" panose="00000500000000000000" pitchFamily="2" charset="0"/>
                </a:rPr>
                <a:t> on New York City first—where dense population, aging infrastructure, and strict regulatory oversight converge—we create a </a:t>
              </a:r>
              <a:r>
                <a:rPr lang="en-US" sz="1400" b="1" dirty="0">
                  <a:latin typeface="Montserrat" panose="00000500000000000000" pitchFamily="2" charset="0"/>
                </a:rPr>
                <a:t>high-impact</a:t>
              </a:r>
              <a:r>
                <a:rPr lang="en-US" sz="1400" dirty="0">
                  <a:latin typeface="Montserrat" panose="00000500000000000000" pitchFamily="2" charset="0"/>
                </a:rPr>
                <a:t> showcase that can </a:t>
              </a:r>
              <a:r>
                <a:rPr lang="en-US" sz="1400" b="1" dirty="0">
                  <a:latin typeface="Montserrat" panose="00000500000000000000" pitchFamily="2" charset="0"/>
                </a:rPr>
                <a:t>scale</a:t>
              </a:r>
              <a:r>
                <a:rPr lang="en-US" sz="1400" dirty="0">
                  <a:latin typeface="Montserrat" panose="00000500000000000000" pitchFamily="2" charset="0"/>
                </a:rPr>
                <a:t> nationally and internationally. More than a mere HVAC improvement, it’s a </a:t>
              </a:r>
              <a:r>
                <a:rPr lang="en-US" sz="1400" b="1" dirty="0">
                  <a:latin typeface="Montserrat" panose="00000500000000000000" pitchFamily="2" charset="0"/>
                </a:rPr>
                <a:t>disruptive</a:t>
              </a:r>
              <a:r>
                <a:rPr lang="en-US" sz="1400" dirty="0">
                  <a:latin typeface="Montserrat" panose="00000500000000000000" pitchFamily="2" charset="0"/>
                </a:rPr>
                <a:t> technology targeting one of the </a:t>
              </a:r>
              <a:r>
                <a:rPr lang="en-US" sz="1400" b="1" dirty="0">
                  <a:latin typeface="Montserrat" panose="00000500000000000000" pitchFamily="2" charset="0"/>
                </a:rPr>
                <a:t>most critical</a:t>
              </a:r>
              <a:r>
                <a:rPr lang="en-US" sz="1400" dirty="0">
                  <a:latin typeface="Montserrat" panose="00000500000000000000" pitchFamily="2" charset="0"/>
                </a:rPr>
                <a:t> yet often overlooked issues in every occupied space: </a:t>
              </a:r>
              <a:r>
                <a:rPr lang="en-US" sz="1400" b="1" dirty="0">
                  <a:latin typeface="Montserrat" panose="00000500000000000000" pitchFamily="2" charset="0"/>
                </a:rPr>
                <a:t>the air we breathe.</a:t>
              </a:r>
            </a:p>
          </p:txBody>
        </p:sp>
        <p:sp>
          <p:nvSpPr>
            <p:cNvPr id="12" name="TextBox 11">
              <a:extLst>
                <a:ext uri="{FF2B5EF4-FFF2-40B4-BE49-F238E27FC236}">
                  <a16:creationId xmlns:a16="http://schemas.microsoft.com/office/drawing/2014/main" id="{1A4152F5-8EDF-7802-4931-21B19F50AB8C}"/>
                </a:ext>
              </a:extLst>
            </p:cNvPr>
            <p:cNvSpPr txBox="1"/>
            <p:nvPr/>
          </p:nvSpPr>
          <p:spPr>
            <a:xfrm>
              <a:off x="1962150" y="6064690"/>
              <a:ext cx="8610599" cy="668966"/>
            </a:xfrm>
            <a:prstGeom prst="rect">
              <a:avLst/>
            </a:prstGeom>
            <a:noFill/>
          </p:spPr>
          <p:txBody>
            <a:bodyPr wrap="square" rtlCol="0">
              <a:spAutoFit/>
            </a:bodyPr>
            <a:lstStyle/>
            <a:p>
              <a:pPr algn="ctr">
                <a:lnSpc>
                  <a:spcPts val="2400"/>
                </a:lnSpc>
              </a:pPr>
              <a:r>
                <a:rPr lang="en-US" sz="1200" dirty="0">
                  <a:latin typeface="Montserrat" panose="00000500000000000000" pitchFamily="2" charset="0"/>
                </a:rPr>
                <a:t>Thank you for considering these investment and partnership opportunities. We look forward to working with you to make both indoor air quality and public security a standard everyone can count on.</a:t>
              </a:r>
              <a:endParaRPr lang="id-ID" sz="1200" dirty="0">
                <a:latin typeface="Montserrat" panose="00000500000000000000" pitchFamily="2" charset="0"/>
              </a:endParaRPr>
            </a:p>
          </p:txBody>
        </p:sp>
      </p:grpSp>
    </p:spTree>
    <p:extLst>
      <p:ext uri="{BB962C8B-B14F-4D97-AF65-F5344CB8AC3E}">
        <p14:creationId xmlns:p14="http://schemas.microsoft.com/office/powerpoint/2010/main" val="323211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D4BFCE5-E312-3E31-D38B-E4F52A04696A}"/>
              </a:ext>
            </a:extLst>
          </p:cNvPr>
          <p:cNvPicPr>
            <a:picLocks noChangeAspect="1"/>
          </p:cNvPicPr>
          <p:nvPr/>
        </p:nvPicPr>
        <p:blipFill>
          <a:blip r:embed="rId2">
            <a:extLst>
              <a:ext uri="{28A0092B-C50C-407E-A947-70E740481C1C}">
                <a14:useLocalDpi xmlns:a14="http://schemas.microsoft.com/office/drawing/2010/main" val="0"/>
              </a:ext>
            </a:extLst>
          </a:blip>
          <a:srcRect t="15497" b="60203"/>
          <a:stretch/>
        </p:blipFill>
        <p:spPr>
          <a:xfrm>
            <a:off x="7042" y="5263775"/>
            <a:ext cx="12184957" cy="1654342"/>
          </a:xfrm>
          <a:prstGeom prst="rect">
            <a:avLst/>
          </a:prstGeom>
          <a:effectLst/>
        </p:spPr>
      </p:pic>
      <p:pic>
        <p:nvPicPr>
          <p:cNvPr id="25" name="Picture 24">
            <a:extLst>
              <a:ext uri="{FF2B5EF4-FFF2-40B4-BE49-F238E27FC236}">
                <a16:creationId xmlns:a16="http://schemas.microsoft.com/office/drawing/2014/main" id="{BC8FC56D-8873-CDDA-87BA-950BAD86F3C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
                    </a14:imgEffect>
                  </a14:imgLayer>
                </a14:imgProps>
              </a:ext>
              <a:ext uri="{28A0092B-C50C-407E-A947-70E740481C1C}">
                <a14:useLocalDpi xmlns:a14="http://schemas.microsoft.com/office/drawing/2010/main" val="0"/>
              </a:ext>
            </a:extLst>
          </a:blip>
          <a:srcRect t="16111" b="60800"/>
          <a:stretch/>
        </p:blipFill>
        <p:spPr>
          <a:xfrm>
            <a:off x="-2685" y="0"/>
            <a:ext cx="12194685" cy="1583461"/>
          </a:xfrm>
          <a:prstGeom prst="rect">
            <a:avLst/>
          </a:prstGeom>
          <a:noFill/>
        </p:spPr>
      </p:pic>
      <p:sp>
        <p:nvSpPr>
          <p:cNvPr id="45" name="Rectangle 44">
            <a:extLst>
              <a:ext uri="{FF2B5EF4-FFF2-40B4-BE49-F238E27FC236}">
                <a16:creationId xmlns:a16="http://schemas.microsoft.com/office/drawing/2014/main" id="{DEB664CE-6254-45F6-85FF-2EBFB32896E8}"/>
              </a:ext>
            </a:extLst>
          </p:cNvPr>
          <p:cNvSpPr/>
          <p:nvPr/>
        </p:nvSpPr>
        <p:spPr>
          <a:xfrm>
            <a:off x="-9525" y="1583461"/>
            <a:ext cx="12208363" cy="3694400"/>
          </a:xfrm>
          <a:prstGeom prst="rect">
            <a:avLst/>
          </a:prstGeom>
          <a:solidFill>
            <a:srgbClr val="CBD5DA">
              <a:alpha val="25000"/>
            </a:srgbClr>
          </a:solidFill>
          <a:ln w="38100">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E3812E4B-0AC0-4502-856A-7A436E8ABD9D}"/>
              </a:ext>
            </a:extLst>
          </p:cNvPr>
          <p:cNvSpPr txBox="1"/>
          <p:nvPr/>
        </p:nvSpPr>
        <p:spPr>
          <a:xfrm>
            <a:off x="4879427" y="1782632"/>
            <a:ext cx="2449627" cy="1200329"/>
          </a:xfrm>
          <a:prstGeom prst="rect">
            <a:avLst/>
          </a:prstGeom>
          <a:noFill/>
        </p:spPr>
        <p:txBody>
          <a:bodyPr wrap="square" rtlCol="0">
            <a:spAutoFit/>
          </a:bodyPr>
          <a:lstStyle/>
          <a:p>
            <a:pPr algn="ctr"/>
            <a:r>
              <a:rPr lang="en-US" sz="3600" b="1" dirty="0">
                <a:latin typeface="Montserrat" panose="00000300000000000000" pitchFamily="2" charset="0"/>
              </a:rPr>
              <a:t>OUR</a:t>
            </a:r>
          </a:p>
          <a:p>
            <a:pPr algn="ctr"/>
            <a:r>
              <a:rPr lang="en-US" sz="3600" dirty="0">
                <a:latin typeface="Montserrat" panose="00000300000000000000" pitchFamily="2" charset="0"/>
              </a:rPr>
              <a:t>CONTACT</a:t>
            </a:r>
            <a:endParaRPr lang="id-ID" sz="3600" dirty="0">
              <a:latin typeface="Montserrat" panose="00000300000000000000" pitchFamily="2" charset="0"/>
            </a:endParaRPr>
          </a:p>
        </p:txBody>
      </p:sp>
      <p:sp>
        <p:nvSpPr>
          <p:cNvPr id="15" name="Rectangle 14">
            <a:extLst>
              <a:ext uri="{FF2B5EF4-FFF2-40B4-BE49-F238E27FC236}">
                <a16:creationId xmlns:a16="http://schemas.microsoft.com/office/drawing/2014/main" id="{6DF36173-910D-832B-7627-C990636AA924}"/>
              </a:ext>
            </a:extLst>
          </p:cNvPr>
          <p:cNvSpPr/>
          <p:nvPr/>
        </p:nvSpPr>
        <p:spPr>
          <a:xfrm>
            <a:off x="3208434" y="3264710"/>
            <a:ext cx="2743200" cy="1828800"/>
          </a:xfrm>
          <a:prstGeom prst="rect">
            <a:avLst/>
          </a:prstGeom>
          <a:blipFill dpi="0" rotWithShape="1">
            <a:blip r:embed="rId5">
              <a:alphaModFix amt="40000"/>
            </a:blip>
            <a:srcRect/>
            <a:stretch>
              <a:fillRect l="-18000" t="-1000" r="-18000" b="-4000"/>
            </a:stretch>
          </a:blipFill>
          <a:ln w="3175">
            <a:solidFill>
              <a:schemeClr val="bg1"/>
            </a:solidFill>
          </a:ln>
          <a:effectLst>
            <a:glow rad="139700">
              <a:schemeClr val="bg1"/>
            </a:glow>
          </a:effectLst>
        </p:spPr>
        <p:txBody>
          <a:bodyPr wrap="square" rtlCol="0">
            <a:spAutoFit/>
          </a:bodyPr>
          <a:lstStyle/>
          <a:p>
            <a:endParaRPr lang="en-US">
              <a:solidFill>
                <a:schemeClr val="tx1"/>
              </a:solidFill>
            </a:endParaRPr>
          </a:p>
        </p:txBody>
      </p:sp>
      <p:sp>
        <p:nvSpPr>
          <p:cNvPr id="16" name="TextBox 15">
            <a:extLst>
              <a:ext uri="{FF2B5EF4-FFF2-40B4-BE49-F238E27FC236}">
                <a16:creationId xmlns:a16="http://schemas.microsoft.com/office/drawing/2014/main" id="{08B760B5-5DD4-FDC5-C79D-90D8397E878C}"/>
              </a:ext>
            </a:extLst>
          </p:cNvPr>
          <p:cNvSpPr txBox="1"/>
          <p:nvPr/>
        </p:nvSpPr>
        <p:spPr>
          <a:xfrm>
            <a:off x="6275456" y="3265344"/>
            <a:ext cx="2743200" cy="1828800"/>
          </a:xfrm>
          <a:prstGeom prst="rect">
            <a:avLst/>
          </a:prstGeom>
          <a:blipFill dpi="0" rotWithShape="1">
            <a:blip r:embed="rId5">
              <a:alphaModFix amt="40000"/>
            </a:blip>
            <a:srcRect/>
            <a:stretch>
              <a:fillRect l="-18000" t="-1000" r="-18000" b="-4000"/>
            </a:stretch>
          </a:blipFill>
          <a:ln w="3175">
            <a:solidFill>
              <a:schemeClr val="bg1"/>
            </a:solidFill>
          </a:ln>
          <a:effectLst>
            <a:glow rad="139700">
              <a:schemeClr val="bg1"/>
            </a:glow>
          </a:effectLst>
        </p:spPr>
        <p:txBody>
          <a:bodyPr wrap="square" rtlCol="0">
            <a:spAutoFit/>
          </a:bodyPr>
          <a:lstStyle>
            <a:defPPr>
              <a:defRPr lang="en-US"/>
            </a:defPPr>
          </a:lstStyle>
          <a:p>
            <a:endParaRPr lang="en-US" dirty="0"/>
          </a:p>
        </p:txBody>
      </p:sp>
      <p:sp>
        <p:nvSpPr>
          <p:cNvPr id="14" name="Rectangle 13">
            <a:extLst>
              <a:ext uri="{FF2B5EF4-FFF2-40B4-BE49-F238E27FC236}">
                <a16:creationId xmlns:a16="http://schemas.microsoft.com/office/drawing/2014/main" id="{579770C6-9A67-A679-A2DB-6D56F8A9CC80}"/>
              </a:ext>
            </a:extLst>
          </p:cNvPr>
          <p:cNvSpPr/>
          <p:nvPr/>
        </p:nvSpPr>
        <p:spPr>
          <a:xfrm>
            <a:off x="231952" y="3267074"/>
            <a:ext cx="2594718" cy="1828800"/>
          </a:xfrm>
          <a:prstGeom prst="rect">
            <a:avLst/>
          </a:prstGeom>
          <a:blipFill dpi="0" rotWithShape="1">
            <a:blip r:embed="rId5">
              <a:alphaModFix amt="40000"/>
            </a:blip>
            <a:srcRect/>
            <a:stretch>
              <a:fillRect l="-18000" t="-1000" r="-18000" b="-4000"/>
            </a:stretch>
          </a:blipFill>
          <a:ln w="3175">
            <a:solidFill>
              <a:schemeClr val="bg1"/>
            </a:solidFill>
          </a:ln>
          <a:effectLst>
            <a:glow rad="139700">
              <a:schemeClr val="bg1"/>
            </a:glow>
          </a:effectLst>
        </p:spPr>
        <p:txBody>
          <a:bodyPr wrap="square" rtlCol="0">
            <a:spAutoFit/>
          </a:bodyPr>
          <a:lstStyle/>
          <a:p>
            <a:endParaRPr lang="en-US">
              <a:solidFill>
                <a:schemeClr val="tx1"/>
              </a:solidFill>
            </a:endParaRPr>
          </a:p>
        </p:txBody>
      </p:sp>
      <p:sp>
        <p:nvSpPr>
          <p:cNvPr id="29" name="TextBox 28">
            <a:extLst>
              <a:ext uri="{FF2B5EF4-FFF2-40B4-BE49-F238E27FC236}">
                <a16:creationId xmlns:a16="http://schemas.microsoft.com/office/drawing/2014/main" id="{497D62E0-E6BE-4F15-BF7C-CCD8BFD5F058}"/>
              </a:ext>
            </a:extLst>
          </p:cNvPr>
          <p:cNvSpPr txBox="1"/>
          <p:nvPr/>
        </p:nvSpPr>
        <p:spPr>
          <a:xfrm>
            <a:off x="3764303" y="3929679"/>
            <a:ext cx="1583057" cy="338554"/>
          </a:xfrm>
          <a:prstGeom prst="rect">
            <a:avLst/>
          </a:prstGeom>
          <a:noFill/>
        </p:spPr>
        <p:txBody>
          <a:bodyPr wrap="square" rtlCol="0">
            <a:spAutoFit/>
          </a:bodyPr>
          <a:lstStyle/>
          <a:p>
            <a:pPr algn="ctr"/>
            <a:r>
              <a:rPr lang="id-ID" sz="1600" b="1" dirty="0">
                <a:latin typeface="Montserrat" panose="00000500000000000000" pitchFamily="2" charset="0"/>
              </a:rPr>
              <a:t>LOCATION</a:t>
            </a:r>
            <a:r>
              <a:rPr lang="id-ID" sz="1400" b="1" dirty="0">
                <a:latin typeface="Montserrat" panose="00000500000000000000" pitchFamily="2" charset="0"/>
              </a:rPr>
              <a:t> </a:t>
            </a:r>
          </a:p>
        </p:txBody>
      </p:sp>
      <p:sp>
        <p:nvSpPr>
          <p:cNvPr id="30" name="TextBox 29">
            <a:extLst>
              <a:ext uri="{FF2B5EF4-FFF2-40B4-BE49-F238E27FC236}">
                <a16:creationId xmlns:a16="http://schemas.microsoft.com/office/drawing/2014/main" id="{416DD930-463D-49A0-92A3-99E6FDFAFAB2}"/>
              </a:ext>
            </a:extLst>
          </p:cNvPr>
          <p:cNvSpPr txBox="1"/>
          <p:nvPr/>
        </p:nvSpPr>
        <p:spPr>
          <a:xfrm>
            <a:off x="3012377" y="4170047"/>
            <a:ext cx="3190874" cy="938719"/>
          </a:xfrm>
          <a:prstGeom prst="rect">
            <a:avLst/>
          </a:prstGeom>
          <a:noFill/>
        </p:spPr>
        <p:txBody>
          <a:bodyPr wrap="square" rtlCol="0">
            <a:spAutoFit/>
          </a:bodyPr>
          <a:lstStyle/>
          <a:p>
            <a:pPr algn="ctr"/>
            <a:r>
              <a:rPr lang="en-US" sz="1600" b="1" dirty="0">
                <a:latin typeface="Aptos" panose="020B0004020202020204" pitchFamily="34" charset="0"/>
                <a:ea typeface="Open Sans" panose="020B0606030504020204" pitchFamily="34" charset="0"/>
                <a:cs typeface="Open Sans" panose="020B0606030504020204" pitchFamily="34" charset="0"/>
              </a:rPr>
              <a:t>Virexit Technologies INC.</a:t>
            </a:r>
          </a:p>
          <a:p>
            <a:pPr algn="ctr"/>
            <a:r>
              <a:rPr lang="en-US" sz="1300" b="1" dirty="0">
                <a:latin typeface="Aptos" panose="020B0004020202020204" pitchFamily="34" charset="0"/>
                <a:ea typeface="Open Sans" panose="020B0606030504020204" pitchFamily="34" charset="0"/>
                <a:cs typeface="Open Sans" panose="020B0606030504020204" pitchFamily="34" charset="0"/>
              </a:rPr>
              <a:t>1280 Lexington Avenue</a:t>
            </a:r>
          </a:p>
          <a:p>
            <a:pPr algn="ctr"/>
            <a:r>
              <a:rPr lang="en-US" sz="1300" b="1" dirty="0">
                <a:latin typeface="Aptos" panose="020B0004020202020204" pitchFamily="34" charset="0"/>
                <a:ea typeface="Open Sans" panose="020B0606030504020204" pitchFamily="34" charset="0"/>
                <a:cs typeface="Open Sans" panose="020B0606030504020204" pitchFamily="34" charset="0"/>
              </a:rPr>
              <a:t>FRNT2 #1292</a:t>
            </a:r>
          </a:p>
          <a:p>
            <a:pPr algn="ctr"/>
            <a:r>
              <a:rPr lang="en-US" sz="1300" b="1" dirty="0">
                <a:latin typeface="Aptos" panose="020B0004020202020204" pitchFamily="34" charset="0"/>
                <a:ea typeface="Open Sans" panose="020B0606030504020204" pitchFamily="34" charset="0"/>
                <a:cs typeface="Open Sans" panose="020B0606030504020204" pitchFamily="34" charset="0"/>
              </a:rPr>
              <a:t>New York, NY 10028</a:t>
            </a:r>
            <a:endParaRPr lang="id-ID" sz="1300" b="1" dirty="0">
              <a:latin typeface="Aptos" panose="020B0004020202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600F9D10-DEB3-4738-9BE5-3DC4F8D84FA8}"/>
              </a:ext>
            </a:extLst>
          </p:cNvPr>
          <p:cNvSpPr txBox="1"/>
          <p:nvPr/>
        </p:nvSpPr>
        <p:spPr>
          <a:xfrm>
            <a:off x="681064" y="3934858"/>
            <a:ext cx="1583057" cy="338554"/>
          </a:xfrm>
          <a:prstGeom prst="rect">
            <a:avLst/>
          </a:prstGeom>
          <a:noFill/>
        </p:spPr>
        <p:txBody>
          <a:bodyPr wrap="square" rtlCol="0">
            <a:spAutoFit/>
          </a:bodyPr>
          <a:lstStyle/>
          <a:p>
            <a:pPr algn="ctr"/>
            <a:r>
              <a:rPr lang="id-ID" sz="1600" b="1" dirty="0">
                <a:latin typeface="Montserrat" panose="00000500000000000000" pitchFamily="2" charset="0"/>
              </a:rPr>
              <a:t>PHONE</a:t>
            </a:r>
          </a:p>
        </p:txBody>
      </p:sp>
      <p:sp>
        <p:nvSpPr>
          <p:cNvPr id="8" name="TextBox 7">
            <a:extLst>
              <a:ext uri="{FF2B5EF4-FFF2-40B4-BE49-F238E27FC236}">
                <a16:creationId xmlns:a16="http://schemas.microsoft.com/office/drawing/2014/main" id="{110A12BD-FBA4-45DB-B608-E28E257CD900}"/>
              </a:ext>
            </a:extLst>
          </p:cNvPr>
          <p:cNvSpPr txBox="1"/>
          <p:nvPr/>
        </p:nvSpPr>
        <p:spPr>
          <a:xfrm>
            <a:off x="257181" y="4250938"/>
            <a:ext cx="2449626" cy="523220"/>
          </a:xfrm>
          <a:prstGeom prst="rect">
            <a:avLst/>
          </a:prstGeom>
          <a:noFill/>
        </p:spPr>
        <p:txBody>
          <a:bodyPr wrap="square" rtlCol="0">
            <a:spAutoFit/>
          </a:bodyPr>
          <a:lstStyle/>
          <a:p>
            <a:pPr algn="ctr"/>
            <a:r>
              <a:rPr lang="en-US" sz="1400" b="1" dirty="0">
                <a:latin typeface="Aptos" panose="020B0004020202020204" pitchFamily="34" charset="0"/>
                <a:ea typeface="Open Sans" panose="020B0606030504020204" pitchFamily="34" charset="0"/>
                <a:cs typeface="Open Sans" panose="020B0606030504020204" pitchFamily="34" charset="0"/>
              </a:rPr>
              <a:t>James Carl Katzaroff, CEO</a:t>
            </a:r>
          </a:p>
          <a:p>
            <a:pPr algn="ctr"/>
            <a:r>
              <a:rPr lang="id-ID" sz="1400" b="1" dirty="0">
                <a:latin typeface="Aptos" panose="020B0004020202020204" pitchFamily="34" charset="0"/>
                <a:ea typeface="Open Sans" panose="020B0606030504020204" pitchFamily="34" charset="0"/>
                <a:cs typeface="Open Sans" panose="020B0606030504020204" pitchFamily="34" charset="0"/>
              </a:rPr>
              <a:t>+1 509-531-1671</a:t>
            </a:r>
          </a:p>
        </p:txBody>
      </p:sp>
      <p:sp>
        <p:nvSpPr>
          <p:cNvPr id="39" name="TextBox 38">
            <a:extLst>
              <a:ext uri="{FF2B5EF4-FFF2-40B4-BE49-F238E27FC236}">
                <a16:creationId xmlns:a16="http://schemas.microsoft.com/office/drawing/2014/main" id="{4680B5C0-119E-48B4-A25F-DFFB8AC8FB46}"/>
              </a:ext>
            </a:extLst>
          </p:cNvPr>
          <p:cNvSpPr txBox="1"/>
          <p:nvPr/>
        </p:nvSpPr>
        <p:spPr>
          <a:xfrm>
            <a:off x="6800826" y="3929679"/>
            <a:ext cx="1583057" cy="338554"/>
          </a:xfrm>
          <a:prstGeom prst="rect">
            <a:avLst/>
          </a:prstGeom>
          <a:noFill/>
        </p:spPr>
        <p:txBody>
          <a:bodyPr wrap="square" rtlCol="0">
            <a:spAutoFit/>
          </a:bodyPr>
          <a:lstStyle/>
          <a:p>
            <a:pPr algn="ctr"/>
            <a:r>
              <a:rPr lang="id-ID" sz="1600" b="1" dirty="0">
                <a:latin typeface="Montserrat" panose="00000500000000000000" pitchFamily="2" charset="0"/>
              </a:rPr>
              <a:t>EMAIL</a:t>
            </a:r>
          </a:p>
        </p:txBody>
      </p:sp>
      <p:sp>
        <p:nvSpPr>
          <p:cNvPr id="40" name="TextBox 39">
            <a:extLst>
              <a:ext uri="{FF2B5EF4-FFF2-40B4-BE49-F238E27FC236}">
                <a16:creationId xmlns:a16="http://schemas.microsoft.com/office/drawing/2014/main" id="{B3BD2B90-2C1F-4057-9F4E-349AC5EE94AC}"/>
              </a:ext>
            </a:extLst>
          </p:cNvPr>
          <p:cNvSpPr txBox="1"/>
          <p:nvPr/>
        </p:nvSpPr>
        <p:spPr>
          <a:xfrm>
            <a:off x="6435361" y="4258213"/>
            <a:ext cx="2449627" cy="307777"/>
          </a:xfrm>
          <a:prstGeom prst="rect">
            <a:avLst/>
          </a:prstGeom>
          <a:noFill/>
        </p:spPr>
        <p:txBody>
          <a:bodyPr wrap="square" rtlCol="0">
            <a:spAutoFit/>
          </a:bodyPr>
          <a:lstStyle/>
          <a:p>
            <a:pPr algn="ctr"/>
            <a:r>
              <a:rPr lang="en-US" sz="1400" b="1" dirty="0">
                <a:latin typeface="Aptos" panose="020B0004020202020204" pitchFamily="34" charset="0"/>
                <a:ea typeface="Open Sans" panose="020B0606030504020204" pitchFamily="34" charset="0"/>
                <a:cs typeface="Open Sans" panose="020B0606030504020204" pitchFamily="34" charset="0"/>
              </a:rPr>
              <a:t>jim@katzaroff.com</a:t>
            </a:r>
          </a:p>
        </p:txBody>
      </p:sp>
      <p:sp>
        <p:nvSpPr>
          <p:cNvPr id="19" name="TextBox 18">
            <a:extLst>
              <a:ext uri="{FF2B5EF4-FFF2-40B4-BE49-F238E27FC236}">
                <a16:creationId xmlns:a16="http://schemas.microsoft.com/office/drawing/2014/main" id="{8962B5B7-D519-E913-9A0B-8FB0C7917FDC}"/>
              </a:ext>
            </a:extLst>
          </p:cNvPr>
          <p:cNvSpPr txBox="1"/>
          <p:nvPr/>
        </p:nvSpPr>
        <p:spPr>
          <a:xfrm>
            <a:off x="9324226" y="3264710"/>
            <a:ext cx="2635822" cy="1828800"/>
          </a:xfrm>
          <a:prstGeom prst="rect">
            <a:avLst/>
          </a:prstGeom>
          <a:blipFill dpi="0" rotWithShape="1">
            <a:blip r:embed="rId5">
              <a:alphaModFix amt="40000"/>
            </a:blip>
            <a:srcRect/>
            <a:stretch>
              <a:fillRect l="-18000" t="-1000" r="-18000" b="-4000"/>
            </a:stretch>
          </a:blipFill>
          <a:ln w="3175">
            <a:solidFill>
              <a:schemeClr val="bg1"/>
            </a:solidFill>
          </a:ln>
          <a:effectLst>
            <a:glow rad="139700">
              <a:schemeClr val="bg1"/>
            </a:glow>
          </a:effectLst>
        </p:spPr>
        <p:txBody>
          <a:bodyPr wrap="square" rtlCol="0">
            <a:spAutoFit/>
          </a:bodyPr>
          <a:lstStyle/>
          <a:p>
            <a:endParaRPr lang="en-US" dirty="0"/>
          </a:p>
        </p:txBody>
      </p:sp>
      <p:pic>
        <p:nvPicPr>
          <p:cNvPr id="6" name="Picture 5">
            <a:extLst>
              <a:ext uri="{FF2B5EF4-FFF2-40B4-BE49-F238E27FC236}">
                <a16:creationId xmlns:a16="http://schemas.microsoft.com/office/drawing/2014/main" id="{3A2EA574-ACB3-2AD6-CCD2-A37110ADCF5F}"/>
              </a:ext>
            </a:extLst>
          </p:cNvPr>
          <p:cNvPicPr>
            <a:picLocks noChangeAspect="1"/>
          </p:cNvPicPr>
          <p:nvPr/>
        </p:nvPicPr>
        <p:blipFill>
          <a:blip r:embed="rId6"/>
          <a:stretch>
            <a:fillRect/>
          </a:stretch>
        </p:blipFill>
        <p:spPr>
          <a:xfrm>
            <a:off x="10262637" y="3374868"/>
            <a:ext cx="409795" cy="423511"/>
          </a:xfrm>
          <a:prstGeom prst="rect">
            <a:avLst/>
          </a:prstGeom>
          <a:effectLst/>
        </p:spPr>
      </p:pic>
      <p:pic>
        <p:nvPicPr>
          <p:cNvPr id="10" name="Picture 9">
            <a:extLst>
              <a:ext uri="{FF2B5EF4-FFF2-40B4-BE49-F238E27FC236}">
                <a16:creationId xmlns:a16="http://schemas.microsoft.com/office/drawing/2014/main" id="{4CCE4C08-E90D-0ABE-E0E2-F371050E6B93}"/>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50000"/>
                    </a14:imgEffect>
                  </a14:imgLayer>
                </a14:imgProps>
              </a:ext>
            </a:extLst>
          </a:blip>
          <a:stretch>
            <a:fillRect/>
          </a:stretch>
        </p:blipFill>
        <p:spPr>
          <a:xfrm>
            <a:off x="10698267" y="3545547"/>
            <a:ext cx="330142" cy="207282"/>
          </a:xfrm>
          <a:prstGeom prst="rect">
            <a:avLst/>
          </a:prstGeom>
          <a:effectLst/>
        </p:spPr>
      </p:pic>
      <p:sp>
        <p:nvSpPr>
          <p:cNvPr id="11" name="TextBox 10">
            <a:extLst>
              <a:ext uri="{FF2B5EF4-FFF2-40B4-BE49-F238E27FC236}">
                <a16:creationId xmlns:a16="http://schemas.microsoft.com/office/drawing/2014/main" id="{5D55952B-D40D-081B-FCB4-B8B9FBF8D4E9}"/>
              </a:ext>
            </a:extLst>
          </p:cNvPr>
          <p:cNvSpPr txBox="1"/>
          <p:nvPr/>
        </p:nvSpPr>
        <p:spPr>
          <a:xfrm>
            <a:off x="9903119" y="3931070"/>
            <a:ext cx="1478036" cy="338554"/>
          </a:xfrm>
          <a:prstGeom prst="rect">
            <a:avLst/>
          </a:prstGeom>
          <a:noFill/>
        </p:spPr>
        <p:txBody>
          <a:bodyPr wrap="square" rtlCol="0">
            <a:spAutoFit/>
          </a:bodyPr>
          <a:lstStyle/>
          <a:p>
            <a:pPr algn="ctr"/>
            <a:r>
              <a:rPr lang="en-US" sz="1600" b="1" dirty="0">
                <a:latin typeface="Montserrat" panose="00000500000000000000" pitchFamily="2" charset="0"/>
              </a:rPr>
              <a:t>INVESTORS</a:t>
            </a:r>
            <a:endParaRPr lang="id-ID" sz="1600" b="1" dirty="0">
              <a:latin typeface="Montserrat" panose="00000500000000000000" pitchFamily="2" charset="0"/>
            </a:endParaRPr>
          </a:p>
        </p:txBody>
      </p:sp>
      <p:sp>
        <p:nvSpPr>
          <p:cNvPr id="13" name="TextBox 12">
            <a:extLst>
              <a:ext uri="{FF2B5EF4-FFF2-40B4-BE49-F238E27FC236}">
                <a16:creationId xmlns:a16="http://schemas.microsoft.com/office/drawing/2014/main" id="{9687FF6B-EBE3-4CCB-ECC0-C9ED5BC2BC22}"/>
              </a:ext>
            </a:extLst>
          </p:cNvPr>
          <p:cNvSpPr txBox="1"/>
          <p:nvPr/>
        </p:nvSpPr>
        <p:spPr>
          <a:xfrm>
            <a:off x="9225153" y="4271951"/>
            <a:ext cx="2914819" cy="307777"/>
          </a:xfrm>
          <a:prstGeom prst="rect">
            <a:avLst/>
          </a:prstGeom>
          <a:noFill/>
        </p:spPr>
        <p:txBody>
          <a:bodyPr wrap="square" rtlCol="0">
            <a:spAutoFit/>
          </a:bodyPr>
          <a:lstStyle/>
          <a:p>
            <a:pPr algn="ctr"/>
            <a:r>
              <a:rPr lang="en-US" sz="1400" b="1" dirty="0">
                <a:latin typeface="Aptos" panose="020B0004020202020204" pitchFamily="34" charset="0"/>
                <a:ea typeface="Open Sans" panose="020B0606030504020204" pitchFamily="34" charset="0"/>
                <a:cs typeface="Open Sans" panose="020B0606030504020204" pitchFamily="34" charset="0"/>
              </a:rPr>
              <a:t>ir@virexittechnologies.com</a:t>
            </a:r>
            <a:endParaRPr lang="id-ID" sz="1400" b="1" dirty="0">
              <a:latin typeface="Aptos" panose="020B0004020202020204" pitchFamily="34" charset="0"/>
              <a:ea typeface="Open Sans" panose="020B0606030504020204" pitchFamily="34" charset="0"/>
              <a:cs typeface="Open Sans" panose="020B0606030504020204" pitchFamily="34" charset="0"/>
            </a:endParaRPr>
          </a:p>
        </p:txBody>
      </p:sp>
      <p:pic>
        <p:nvPicPr>
          <p:cNvPr id="21" name="Picture 20">
            <a:extLst>
              <a:ext uri="{FF2B5EF4-FFF2-40B4-BE49-F238E27FC236}">
                <a16:creationId xmlns:a16="http://schemas.microsoft.com/office/drawing/2014/main" id="{CCB03CD7-4025-5427-5BE3-853BA37E8A37}"/>
              </a:ext>
            </a:extLst>
          </p:cNvPr>
          <p:cNvPicPr>
            <a:picLocks noChangeAspect="1"/>
          </p:cNvPicPr>
          <p:nvPr/>
        </p:nvPicPr>
        <p:blipFill>
          <a:blip r:embed="rId9"/>
          <a:stretch>
            <a:fillRect/>
          </a:stretch>
        </p:blipFill>
        <p:spPr>
          <a:xfrm>
            <a:off x="4333507" y="3396825"/>
            <a:ext cx="438912" cy="438912"/>
          </a:xfrm>
          <a:prstGeom prst="rect">
            <a:avLst/>
          </a:prstGeom>
        </p:spPr>
      </p:pic>
      <p:pic>
        <p:nvPicPr>
          <p:cNvPr id="22" name="Picture 21">
            <a:extLst>
              <a:ext uri="{FF2B5EF4-FFF2-40B4-BE49-F238E27FC236}">
                <a16:creationId xmlns:a16="http://schemas.microsoft.com/office/drawing/2014/main" id="{6120A0B8-2CAA-9503-31BE-D86F210A02CF}"/>
              </a:ext>
            </a:extLst>
          </p:cNvPr>
          <p:cNvPicPr>
            <a:picLocks noChangeAspect="1"/>
          </p:cNvPicPr>
          <p:nvPr/>
        </p:nvPicPr>
        <p:blipFill>
          <a:blip r:embed="rId10"/>
          <a:stretch>
            <a:fillRect/>
          </a:stretch>
        </p:blipFill>
        <p:spPr>
          <a:xfrm>
            <a:off x="7370848" y="3395749"/>
            <a:ext cx="438912" cy="275396"/>
          </a:xfrm>
          <a:prstGeom prst="rect">
            <a:avLst/>
          </a:prstGeom>
        </p:spPr>
      </p:pic>
      <p:pic>
        <p:nvPicPr>
          <p:cNvPr id="23" name="Picture 22">
            <a:extLst>
              <a:ext uri="{FF2B5EF4-FFF2-40B4-BE49-F238E27FC236}">
                <a16:creationId xmlns:a16="http://schemas.microsoft.com/office/drawing/2014/main" id="{545FB9D7-DD4A-A85B-3D0C-7B19D31D83B1}"/>
              </a:ext>
            </a:extLst>
          </p:cNvPr>
          <p:cNvPicPr>
            <a:picLocks noChangeAspect="1"/>
          </p:cNvPicPr>
          <p:nvPr/>
        </p:nvPicPr>
        <p:blipFill>
          <a:blip r:embed="rId11"/>
          <a:stretch>
            <a:fillRect/>
          </a:stretch>
        </p:blipFill>
        <p:spPr>
          <a:xfrm>
            <a:off x="1257813" y="3396825"/>
            <a:ext cx="438912" cy="438912"/>
          </a:xfrm>
          <a:prstGeom prst="rect">
            <a:avLst/>
          </a:prstGeom>
        </p:spPr>
      </p:pic>
      <p:cxnSp>
        <p:nvCxnSpPr>
          <p:cNvPr id="35" name="Straight Connector 34">
            <a:extLst>
              <a:ext uri="{FF2B5EF4-FFF2-40B4-BE49-F238E27FC236}">
                <a16:creationId xmlns:a16="http://schemas.microsoft.com/office/drawing/2014/main" id="{112C8E19-AB08-CFCE-5A97-08F429D20126}"/>
              </a:ext>
            </a:extLst>
          </p:cNvPr>
          <p:cNvCxnSpPr>
            <a:cxnSpLocks/>
          </p:cNvCxnSpPr>
          <p:nvPr/>
        </p:nvCxnSpPr>
        <p:spPr>
          <a:xfrm>
            <a:off x="0" y="1562100"/>
            <a:ext cx="12192000" cy="0"/>
          </a:xfrm>
          <a:prstGeom prst="line">
            <a:avLst/>
          </a:prstGeom>
          <a:ln w="38100">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B7C079C1-4F8D-D3CB-E809-5DCB6CC60386}"/>
              </a:ext>
            </a:extLst>
          </p:cNvPr>
          <p:cNvPicPr>
            <a:picLocks noChangeAspect="1"/>
          </p:cNvPicPr>
          <p:nvPr/>
        </p:nvPicPr>
        <p:blipFill>
          <a:blip r:embed="rId12"/>
          <a:stretch>
            <a:fillRect/>
          </a:stretch>
        </p:blipFill>
        <p:spPr>
          <a:xfrm>
            <a:off x="9930" y="5258468"/>
            <a:ext cx="12198096" cy="56109"/>
          </a:xfrm>
          <a:prstGeom prst="rect">
            <a:avLst/>
          </a:prstGeom>
        </p:spPr>
      </p:pic>
      <p:sp>
        <p:nvSpPr>
          <p:cNvPr id="2" name="Rectangle 1">
            <a:extLst>
              <a:ext uri="{FF2B5EF4-FFF2-40B4-BE49-F238E27FC236}">
                <a16:creationId xmlns:a16="http://schemas.microsoft.com/office/drawing/2014/main" id="{6C5FDA77-2641-C711-5FA5-DF8A2418D3B2}"/>
              </a:ext>
            </a:extLst>
          </p:cNvPr>
          <p:cNvSpPr/>
          <p:nvPr/>
        </p:nvSpPr>
        <p:spPr>
          <a:xfrm>
            <a:off x="1" y="0"/>
            <a:ext cx="12191999" cy="1543535"/>
          </a:xfrm>
          <a:prstGeom prst="rect">
            <a:avLst/>
          </a:prstGeom>
          <a:gradFill>
            <a:gsLst>
              <a:gs pos="81000">
                <a:srgbClr val="D0DADC">
                  <a:alpha val="90000"/>
                  <a:lumMod val="60000"/>
                  <a:lumOff val="40000"/>
                </a:srgbClr>
              </a:gs>
              <a:gs pos="40000">
                <a:srgbClr val="D0DADC">
                  <a:alpha val="70000"/>
                  <a:lumMod val="90000"/>
                  <a:lumOff val="10000"/>
                </a:srgbClr>
              </a:gs>
              <a:gs pos="0">
                <a:srgbClr val="EDF0F1">
                  <a:alpha val="60000"/>
                  <a:lumMod val="25000"/>
                </a:srgbClr>
              </a:gs>
            </a:gsLst>
            <a:lin ang="19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0B6C9C7-FFC5-F898-9420-CB7F27DC52B1}"/>
              </a:ext>
            </a:extLst>
          </p:cNvPr>
          <p:cNvSpPr/>
          <p:nvPr/>
        </p:nvSpPr>
        <p:spPr>
          <a:xfrm>
            <a:off x="-9526" y="5314408"/>
            <a:ext cx="12208363" cy="1603709"/>
          </a:xfrm>
          <a:prstGeom prst="rect">
            <a:avLst/>
          </a:prstGeom>
          <a:gradFill>
            <a:gsLst>
              <a:gs pos="81000">
                <a:srgbClr val="D0DADC">
                  <a:alpha val="90000"/>
                  <a:lumMod val="60000"/>
                  <a:lumOff val="40000"/>
                </a:srgbClr>
              </a:gs>
              <a:gs pos="40000">
                <a:srgbClr val="D0DADC">
                  <a:alpha val="70000"/>
                  <a:lumMod val="90000"/>
                  <a:lumOff val="10000"/>
                </a:srgbClr>
              </a:gs>
              <a:gs pos="0">
                <a:srgbClr val="EDF0F1">
                  <a:alpha val="60000"/>
                  <a:lumMod val="25000"/>
                </a:srgbClr>
              </a:gs>
            </a:gsLst>
            <a:lin ang="19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687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outVertical)">
                                      <p:cBhvr>
                                        <p:cTn id="7" dur="500"/>
                                        <p:tgtEl>
                                          <p:spTgt spid="45"/>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500"/>
                                        <p:tgtEl>
                                          <p:spTgt spid="30"/>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wipe(left)">
                                      <p:cBhvr>
                                        <p:cTn id="32" dur="500"/>
                                        <p:tgtEl>
                                          <p:spTgt spid="39"/>
                                        </p:tgtEl>
                                      </p:cBhvr>
                                    </p:animEffect>
                                  </p:childTnLst>
                                </p:cTn>
                              </p:par>
                            </p:childTnLst>
                          </p:cTn>
                        </p:par>
                        <p:par>
                          <p:cTn id="33" fill="hold">
                            <p:stCondLst>
                              <p:cond delay="3500"/>
                            </p:stCondLst>
                            <p:childTnLst>
                              <p:par>
                                <p:cTn id="34" presetID="22" presetClass="entr" presetSubtype="1"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up)">
                                      <p:cBhvr>
                                        <p:cTn id="36" dur="500"/>
                                        <p:tgtEl>
                                          <p:spTgt spid="40"/>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4500"/>
                            </p:stCondLst>
                            <p:childTnLst>
                              <p:par>
                                <p:cTn id="42" presetID="22" presetClass="entr" presetSubtype="1"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up)">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3" grpId="0"/>
      <p:bldP spid="29" grpId="0"/>
      <p:bldP spid="30" grpId="0"/>
      <p:bldP spid="7" grpId="0"/>
      <p:bldP spid="8" grpId="0"/>
      <p:bldP spid="39" grpId="0"/>
      <p:bldP spid="40" grpId="0"/>
      <p:bldP spid="11" grpId="0"/>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DE3378-D674-4B2A-B6D6-4EDF52887573}"/>
              </a:ext>
            </a:extLst>
          </p:cNvPr>
          <p:cNvSpPr/>
          <p:nvPr/>
        </p:nvSpPr>
        <p:spPr>
          <a:xfrm>
            <a:off x="0" y="-3"/>
            <a:ext cx="12192000" cy="6858003"/>
          </a:xfrm>
          <a:prstGeom prst="rect">
            <a:avLst/>
          </a:prstGeom>
          <a:solidFill>
            <a:srgbClr val="EDF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659F5EF-F23A-4C89-85A5-E3088D050E54}"/>
              </a:ext>
            </a:extLst>
          </p:cNvPr>
          <p:cNvSpPr/>
          <p:nvPr/>
        </p:nvSpPr>
        <p:spPr>
          <a:xfrm>
            <a:off x="4405223" y="2311152"/>
            <a:ext cx="3381555" cy="22356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extBox 2">
            <a:extLst>
              <a:ext uri="{FF2B5EF4-FFF2-40B4-BE49-F238E27FC236}">
                <a16:creationId xmlns:a16="http://schemas.microsoft.com/office/drawing/2014/main" id="{155E4E6E-C703-40C5-B81A-18D6452B5827}"/>
              </a:ext>
            </a:extLst>
          </p:cNvPr>
          <p:cNvSpPr txBox="1"/>
          <p:nvPr/>
        </p:nvSpPr>
        <p:spPr>
          <a:xfrm>
            <a:off x="4288084" y="2459504"/>
            <a:ext cx="3615833" cy="1938992"/>
          </a:xfrm>
          <a:prstGeom prst="rect">
            <a:avLst/>
          </a:prstGeom>
          <a:noFill/>
        </p:spPr>
        <p:txBody>
          <a:bodyPr wrap="square" rtlCol="0">
            <a:spAutoFit/>
          </a:bodyPr>
          <a:lstStyle/>
          <a:p>
            <a:pPr algn="ctr"/>
            <a:r>
              <a:rPr lang="en-US" sz="6000" b="1" dirty="0">
                <a:latin typeface="Montserrat" panose="00000300000000000000" pitchFamily="2" charset="0"/>
              </a:rPr>
              <a:t>THANK YOU</a:t>
            </a:r>
            <a:endParaRPr lang="id-ID" sz="6000" dirty="0">
              <a:latin typeface="Montserrat" panose="00000300000000000000" pitchFamily="2" charset="0"/>
            </a:endParaRPr>
          </a:p>
        </p:txBody>
      </p:sp>
    </p:spTree>
    <p:extLst>
      <p:ext uri="{BB962C8B-B14F-4D97-AF65-F5344CB8AC3E}">
        <p14:creationId xmlns:p14="http://schemas.microsoft.com/office/powerpoint/2010/main" val="308445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4520</TotalTime>
  <Words>7709</Words>
  <Application>Microsoft Office PowerPoint</Application>
  <PresentationFormat>Widescreen</PresentationFormat>
  <Paragraphs>662</Paragraphs>
  <Slides>41</Slides>
  <Notes>0</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41</vt:i4>
      </vt:variant>
    </vt:vector>
  </HeadingPairs>
  <TitlesOfParts>
    <vt:vector size="60" baseType="lpstr">
      <vt:lpstr>Amithen</vt:lpstr>
      <vt:lpstr>Antrilla</vt:lpstr>
      <vt:lpstr>Aptos</vt:lpstr>
      <vt:lpstr>Arial</vt:lpstr>
      <vt:lpstr>Better Grade</vt:lpstr>
      <vt:lpstr>Calibri</vt:lpstr>
      <vt:lpstr>Calibri Light</vt:lpstr>
      <vt:lpstr>Candara Light</vt:lpstr>
      <vt:lpstr>Courier New</vt:lpstr>
      <vt:lpstr>Edwardian Script ITC</vt:lpstr>
      <vt:lpstr>Lato Black</vt:lpstr>
      <vt:lpstr>Lato Light</vt:lpstr>
      <vt:lpstr>Montserrat</vt:lpstr>
      <vt:lpstr>Montserrat Black</vt:lpstr>
      <vt:lpstr>Montserrat ExtraBold</vt:lpstr>
      <vt:lpstr>Montserrat ExtraLight</vt:lpstr>
      <vt:lpstr>Montserrat SemiBold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X</dc:creator>
  <cp:lastModifiedBy>X</cp:lastModifiedBy>
  <cp:revision>7</cp:revision>
  <dcterms:created xsi:type="dcterms:W3CDTF">2025-03-19T18:07:12Z</dcterms:created>
  <dcterms:modified xsi:type="dcterms:W3CDTF">2025-05-15T08:31:50Z</dcterms:modified>
</cp:coreProperties>
</file>