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21" autoAdjust="0"/>
    <p:restoredTop sz="94660"/>
  </p:normalViewPr>
  <p:slideViewPr>
    <p:cSldViewPr>
      <p:cViewPr varScale="1">
        <p:scale>
          <a:sx n="42" d="100"/>
          <a:sy n="42" d="100"/>
        </p:scale>
        <p:origin x="-12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34188-EB13-4AA4-8613-75812B639FC8}" type="datetimeFigureOut">
              <a:rPr lang="pt-BR"/>
              <a:pPr>
                <a:defRPr/>
              </a:pPr>
              <a:t>11/3/2010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8399E-CCBB-4FA5-9CF8-F21AF184F6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EA3A2-8794-4D2E-A97F-953C66EC4CF1}" type="datetimeFigureOut">
              <a:rPr lang="pt-BR"/>
              <a:pPr>
                <a:defRPr/>
              </a:pPr>
              <a:t>11/3/2010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C4209-7708-4EB8-A93B-D5638E35E10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F13F6-19B5-451E-8E77-56ADF1476F98}" type="datetimeFigureOut">
              <a:rPr lang="pt-BR"/>
              <a:pPr>
                <a:defRPr/>
              </a:pPr>
              <a:t>11/3/2010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9E69E-7C2D-4DFA-8EDB-7AA9CEB144E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15835-EF68-43CC-9BFB-B845DEFC6C27}" type="datetimeFigureOut">
              <a:rPr lang="pt-BR"/>
              <a:pPr>
                <a:defRPr/>
              </a:pPr>
              <a:t>11/3/2010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E4319-6D3E-4749-BB52-86D8ABFD880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2B678-2FA7-4256-993B-2E392C85B73B}" type="datetimeFigureOut">
              <a:rPr lang="pt-BR"/>
              <a:pPr>
                <a:defRPr/>
              </a:pPr>
              <a:t>11/3/2010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20BE0-3A66-42B3-82A0-B81712DFE04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608FB-E085-4070-8A10-864D30872D93}" type="datetimeFigureOut">
              <a:rPr lang="pt-BR"/>
              <a:pPr>
                <a:defRPr/>
              </a:pPr>
              <a:t>11/3/2010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7CD6D-A249-4E1F-AFB3-F933D4181F8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113AA-96ED-4D33-A2C9-D19F61BB4F11}" type="datetimeFigureOut">
              <a:rPr lang="pt-BR"/>
              <a:pPr>
                <a:defRPr/>
              </a:pPr>
              <a:t>11/3/2010</a:t>
            </a:fld>
            <a:endParaRPr lang="pt-BR"/>
          </a:p>
        </p:txBody>
      </p:sp>
      <p:sp>
        <p:nvSpPr>
          <p:cNvPr id="8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3D5A8-0F58-4A6A-8B54-2E001509659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E0EFD-A2F3-492B-8CB1-C2AC72516EDE}" type="datetimeFigureOut">
              <a:rPr lang="pt-BR"/>
              <a:pPr>
                <a:defRPr/>
              </a:pPr>
              <a:t>11/3/2010</a:t>
            </a:fld>
            <a:endParaRPr lang="pt-BR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55775-E675-43D9-9C87-08347424378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1BAB8-5587-44B0-8470-55EADF8ABF93}" type="datetimeFigureOut">
              <a:rPr lang="pt-BR"/>
              <a:pPr>
                <a:defRPr/>
              </a:pPr>
              <a:t>11/3/2010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51F1B-ECCE-4175-AEDD-D2E8A3BB77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5A752-8F1A-40DC-8964-EE4A358F187D}" type="datetimeFigureOut">
              <a:rPr lang="pt-BR"/>
              <a:pPr>
                <a:defRPr/>
              </a:pPr>
              <a:t>11/3/2010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5AE4E-E430-4A8B-871D-92963B9E2DF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187DC-661C-4917-B08B-1338B958810A}" type="datetimeFigureOut">
              <a:rPr lang="pt-BR"/>
              <a:pPr>
                <a:defRPr/>
              </a:pPr>
              <a:t>11/3/2010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2B9BA-9E64-4FD7-8D9D-CFC92AA483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27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258F42D-6766-4FF4-B5B6-AF3917AC4B19}" type="datetimeFigureOut">
              <a:rPr lang="pt-BR"/>
              <a:pPr>
                <a:defRPr/>
              </a:pPr>
              <a:t>11/3/2010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684D26-2370-47EF-957D-DB1C8358CBD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72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RECURSOS MATERIAIS E PATRIMONIAIS</a:t>
            </a:r>
            <a:endParaRPr lang="pt-BR" dirty="0"/>
          </a:p>
        </p:txBody>
      </p:sp>
      <p:sp>
        <p:nvSpPr>
          <p:cNvPr id="13314" name="Subtítulo 2"/>
          <p:cNvSpPr>
            <a:spLocks noGrp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r>
              <a:rPr lang="pt-BR" smtClean="0">
                <a:solidFill>
                  <a:schemeClr val="accent1"/>
                </a:solidFill>
              </a:rPr>
              <a:t>Prof. André Luiz Teixeira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2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PATRIMÔNIO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Notas da última aula</a:t>
            </a: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285750" y="1928813"/>
            <a:ext cx="8572500" cy="4429125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 patrimônio é composto de elementos </a:t>
            </a:r>
            <a:r>
              <a:rPr lang="pt-BR" sz="37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positivos</a:t>
            </a:r>
            <a:r>
              <a:rPr lang="pt-BR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e </a:t>
            </a:r>
            <a:r>
              <a:rPr lang="pt-BR" sz="37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negativos</a:t>
            </a:r>
            <a:r>
              <a:rPr lang="pt-BR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Os </a:t>
            </a:r>
            <a:r>
              <a:rPr lang="pt-BR" sz="37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bens</a:t>
            </a:r>
            <a:r>
              <a:rPr lang="pt-BR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e </a:t>
            </a:r>
            <a:r>
              <a:rPr lang="pt-BR" sz="37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direitos</a:t>
            </a:r>
            <a:r>
              <a:rPr lang="pt-BR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representam o aspecto </a:t>
            </a:r>
            <a:r>
              <a:rPr lang="pt-BR" sz="37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positivo </a:t>
            </a:r>
            <a:r>
              <a:rPr lang="pt-BR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patrimonial. As </a:t>
            </a:r>
            <a:r>
              <a:rPr lang="pt-BR" sz="37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obrigações</a:t>
            </a:r>
            <a:r>
              <a:rPr lang="pt-BR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o aspecto </a:t>
            </a:r>
            <a:r>
              <a:rPr lang="pt-BR" sz="37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negativo</a:t>
            </a:r>
            <a:r>
              <a:rPr lang="pt-BR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2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PATRIMÔNIO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Notas da última aula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85750" y="1571625"/>
            <a:ext cx="8572500" cy="4429125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Bens</a:t>
            </a:r>
          </a:p>
          <a:p>
            <a:pPr marL="92075" indent="4445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São coisas que servem para satisfazer uma necessidade humana.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2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PATRIMÔNIO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Notas da última aula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85750" y="1571625"/>
            <a:ext cx="8572500" cy="4786313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Bens Corpóreos</a:t>
            </a:r>
          </a:p>
          <a:p>
            <a:pPr marL="92075" indent="444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São materiais, quer dizer, têm existência física.</a:t>
            </a:r>
          </a:p>
          <a:p>
            <a:pPr marL="92075" indent="4445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Ex: Dinheiro; edificações; terrenos; veículos; móveis e utensílios de escritório;  equipamentos de informática; máquinas e equipamentos industriais.</a:t>
            </a:r>
          </a:p>
          <a:p>
            <a:pPr marL="92075" indent="444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endParaRPr lang="pt-B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2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PATRIMÔNIO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Notas da última aula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85750" y="1571625"/>
            <a:ext cx="8572500" cy="4786313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Bens Incorpóreos</a:t>
            </a:r>
          </a:p>
          <a:p>
            <a:pPr marL="92075" indent="444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Não existem fisicamente.</a:t>
            </a:r>
          </a:p>
          <a:p>
            <a:pPr marL="92075" indent="4445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Ex: Programas de computador; marcas e signos de propaganda; patentes de fabricação; propriedade literária; ponto comercial; concessões públicas.</a:t>
            </a:r>
            <a:endParaRPr lang="pt-B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2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PATRIMÔNIO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Notas da última aula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85750" y="1428750"/>
            <a:ext cx="8572500" cy="4786313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Direitos</a:t>
            </a:r>
          </a:p>
          <a:p>
            <a:pPr marL="92075" indent="444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Representam créditos. São valores a receber ou a recuperar nas transações com terceiros.</a:t>
            </a:r>
          </a:p>
          <a:p>
            <a:pPr marL="92075" indent="444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Em regra, os direitos são representados por títulos e documentos.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2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PATRIMÔNIO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Notas da última aula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4786313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Nota Fiscal</a:t>
            </a:r>
          </a:p>
          <a:p>
            <a:pPr marL="92075" indent="444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Mesmo quando não há incidência de tributos, os contribuintes são obrigados a emitir nota fiscal para as operações que realizam, sob pena de apreensão das mercadorias e multa.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2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PATRIMÔNIO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Notas da última aula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4786313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Fatura</a:t>
            </a:r>
          </a:p>
          <a:p>
            <a:pPr marL="92075" indent="444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 venda a prazo, além da nota fiscal, o comerciante precisa emitir um documento que sirva especificamente para a cobrança de seu crédito: a fatura.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2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PATRIMÔNIO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Notas da última aula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4786313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Fatura</a:t>
            </a:r>
          </a:p>
          <a:p>
            <a:pPr marL="92075" indent="444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fatura comercial é um documento que lista as mercadorias vendidas, indicando sua quantidade, qualidade, espécie, preço, nomes e endereços do vendedor e comprador, data de sua emissão e a data da remessa das mercadorias, entre outras informações.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2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PATRIMÔNIO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Notas da última aula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4786313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Duplicata</a:t>
            </a:r>
          </a:p>
          <a:p>
            <a:pPr marL="92075" indent="444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Ao contrário da fatura, a duplicata é um título de crédito. Por isso, a duplicata pode ser transferida por endosso e tem força executiva.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2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PATRIMÔNIO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Notas da última aula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4786313"/>
          </a:xfrm>
          <a:prstGeom prst="rect">
            <a:avLst/>
          </a:prstGeom>
        </p:spPr>
        <p:txBody>
          <a:bodyPr/>
          <a:lstStyle/>
          <a:p>
            <a:pPr marL="92075" indent="444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Hoje, todos esses documentos são concentrados na nota fiscal.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pt-BR" sz="4400" dirty="0" smtClean="0">
                <a:solidFill>
                  <a:schemeClr val="accent1"/>
                </a:solidFill>
              </a:rPr>
              <a:t>Fatores de produção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Natureza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Capital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pt-BR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Trabalho</a:t>
            </a:r>
            <a:endParaRPr lang="pt-BR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have direita 3"/>
          <p:cNvSpPr/>
          <p:nvPr/>
        </p:nvSpPr>
        <p:spPr>
          <a:xfrm>
            <a:off x="3421063" y="2357438"/>
            <a:ext cx="714375" cy="21431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214813" y="3071813"/>
            <a:ext cx="3114675" cy="714375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</p:spPr>
        <p:txBody>
          <a:bodyPr>
            <a:normAutofit/>
          </a:bodyPr>
          <a:lstStyle/>
          <a:p>
            <a:pPr marL="868680" lvl="1" indent="-283464" fontAlgn="auto"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defRPr/>
            </a:pPr>
            <a:r>
              <a:rPr lang="pt-BR" sz="3800" dirty="0">
                <a:solidFill>
                  <a:schemeClr val="accent1"/>
                </a:solidFill>
                <a:latin typeface="+mn-lt"/>
              </a:rPr>
              <a:t>Empresa</a:t>
            </a: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Notas da última aula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2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PATRIMÔNIO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Notas da última aula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4786313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Nota Promissória</a:t>
            </a:r>
          </a:p>
          <a:p>
            <a:pPr marL="92075" indent="444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É uma promessa de pagamento feita pelo devedor em favor de seu credor.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2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PATRIMÔNIO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Notas da última aula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4786313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Cheque</a:t>
            </a:r>
          </a:p>
          <a:p>
            <a:pPr marL="92075" indent="444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Apesar de legalmente ser uma ordem de pagamento à vista, na prática, o cheque é largamente utilizado como se fosse uma promessa de pagamento, de forma idêntica à nota promissória.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2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PATRIMÔNIO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4786313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Obrigações</a:t>
            </a:r>
          </a:p>
          <a:p>
            <a:pPr marL="92075" indent="444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São representadas por contas a pagar ou a compensar nas transações com terceiros.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2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PATRIMÔNIO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4786313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Obrigações - </a:t>
            </a: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Ex:</a:t>
            </a:r>
          </a:p>
          <a:p>
            <a:pPr marL="457200" indent="-320675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 compra a prazo de mercadorias e bens para uso;</a:t>
            </a:r>
          </a:p>
          <a:p>
            <a:pPr marL="457200" indent="-320675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 empréstimos e financiamentos bancários ainda não pagos;</a:t>
            </a:r>
          </a:p>
          <a:p>
            <a:pPr marL="457200" indent="-320675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 salários a pagar aos empregados;</a:t>
            </a:r>
          </a:p>
          <a:p>
            <a:pPr marL="457200" indent="-320675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 impostos e demais tributos devidos e não pagos;</a:t>
            </a:r>
          </a:p>
          <a:p>
            <a:pPr marL="92075" indent="444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endParaRPr lang="pt-B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2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PATRIMÔNIO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4786313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Exercício:</a:t>
            </a:r>
          </a:p>
          <a:p>
            <a:pPr marL="92075" indent="444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Determinada pessoa física resolveu fazer um levantamento de seu patrimônio e constatou que tinha: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2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PATRIMÔNIO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4786313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Exercício:</a:t>
            </a:r>
          </a:p>
          <a:p>
            <a:pPr marL="92075" indent="444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Determinada pessoa física resolveu fazer um levantamento de seu patrimônio e constatou que tinha: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88" y="571500"/>
            <a:ext cx="4329112" cy="785813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2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PATRIMÔNIO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pic>
        <p:nvPicPr>
          <p:cNvPr id="6" name="Imagem 5" descr="carr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13" y="1214438"/>
            <a:ext cx="1571625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m 7" descr="mansão.jpg"/>
          <p:cNvPicPr>
            <a:picLocks noChangeAspect="1"/>
          </p:cNvPicPr>
          <p:nvPr/>
        </p:nvPicPr>
        <p:blipFill>
          <a:blip r:embed="rId3"/>
          <a:srcRect b="39999"/>
          <a:stretch>
            <a:fillRect/>
          </a:stretch>
        </p:blipFill>
        <p:spPr bwMode="auto">
          <a:xfrm>
            <a:off x="357188" y="1285875"/>
            <a:ext cx="237490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m 8" descr="móveis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88" y="1000125"/>
            <a:ext cx="34036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agem 10" descr="saldo bancário.jpg"/>
          <p:cNvPicPr>
            <a:picLocks noChangeAspect="1"/>
          </p:cNvPicPr>
          <p:nvPr/>
        </p:nvPicPr>
        <p:blipFill>
          <a:blip r:embed="rId5"/>
          <a:srcRect b="37436"/>
          <a:stretch>
            <a:fillRect/>
          </a:stretch>
        </p:blipFill>
        <p:spPr bwMode="auto">
          <a:xfrm>
            <a:off x="357188" y="2452688"/>
            <a:ext cx="2643187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m 9" descr="grana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71813" y="2449513"/>
            <a:ext cx="1785937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ço Reservado para Conteúdo 2"/>
          <p:cNvSpPr txBox="1">
            <a:spLocks/>
          </p:cNvSpPr>
          <p:nvPr/>
        </p:nvSpPr>
        <p:spPr>
          <a:xfrm>
            <a:off x="4714875" y="2786063"/>
            <a:ext cx="4429125" cy="2286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48640" indent="-41148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000" dirty="0">
                <a:solidFill>
                  <a:schemeClr val="accent1"/>
                </a:solidFill>
                <a:latin typeface="+mn-lt"/>
              </a:rPr>
              <a:t>+ contas a receber da sogra e do cunhado;</a:t>
            </a:r>
          </a:p>
          <a:p>
            <a:pPr marL="548640" indent="-41148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+ saldo em caderneta de poupança;</a:t>
            </a:r>
            <a:endParaRPr lang="pt-BR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357188" y="4500563"/>
            <a:ext cx="4214812" cy="235743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48640" indent="-41148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000" dirty="0">
                <a:solidFill>
                  <a:schemeClr val="accent1"/>
                </a:solidFill>
                <a:latin typeface="+mn-lt"/>
              </a:rPr>
              <a:t>+ prestações a pagar do financiamento obtido para a compra da casa;</a:t>
            </a:r>
            <a:endParaRPr lang="pt-BR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4572000" y="4929188"/>
            <a:ext cx="4572000" cy="235743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48640" indent="-41148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000" dirty="0">
                <a:solidFill>
                  <a:schemeClr val="accent1"/>
                </a:solidFill>
                <a:latin typeface="+mn-lt"/>
              </a:rPr>
              <a:t>+ prestações a pagar do financiamento obtido para a compra do veículo.</a:t>
            </a:r>
            <a:endParaRPr lang="pt-BR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3" grpId="0" build="p"/>
      <p:bldP spid="14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85750" y="1071563"/>
            <a:ext cx="8858250" cy="1643062"/>
          </a:xfrm>
          <a:prstGeom prst="rect">
            <a:avLst/>
          </a:prstGeom>
        </p:spPr>
        <p:txBody>
          <a:bodyPr/>
          <a:lstStyle/>
          <a:p>
            <a:pPr marL="92075" indent="444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 patrimônio dessa pessoa pode ser dividido da seguinte forma: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85750" y="2460625"/>
          <a:ext cx="8715405" cy="361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3143272"/>
                <a:gridCol w="3286117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2500" b="1" dirty="0" smtClean="0">
                          <a:solidFill>
                            <a:sysClr val="windowText" lastClr="000000"/>
                          </a:solidFill>
                        </a:rPr>
                        <a:t>BENS</a:t>
                      </a:r>
                      <a:endParaRPr lang="pt-BR" sz="25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500" b="1" dirty="0" smtClean="0">
                          <a:solidFill>
                            <a:sysClr val="windowText" lastClr="000000"/>
                          </a:solidFill>
                        </a:rPr>
                        <a:t>DIREITOS</a:t>
                      </a:r>
                      <a:endParaRPr lang="pt-BR" sz="25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500" b="1" dirty="0" smtClean="0">
                          <a:solidFill>
                            <a:sysClr val="windowText" lastClr="000000"/>
                          </a:solidFill>
                        </a:rPr>
                        <a:t>OBRIGAÇÕES</a:t>
                      </a:r>
                      <a:endParaRPr lang="pt-BR" sz="25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500" dirty="0" smtClean="0"/>
                        <a:t>- um veículo;</a:t>
                      </a:r>
                    </a:p>
                    <a:p>
                      <a:r>
                        <a:rPr lang="pt-BR" sz="2500" dirty="0" smtClean="0"/>
                        <a:t>- uma casa;</a:t>
                      </a:r>
                    </a:p>
                    <a:p>
                      <a:r>
                        <a:rPr lang="pt-BR" sz="2500" dirty="0" smtClean="0"/>
                        <a:t>- móveis e utensílios domésticos;</a:t>
                      </a:r>
                    </a:p>
                    <a:p>
                      <a:r>
                        <a:rPr lang="pt-BR" sz="2500" dirty="0" smtClean="0"/>
                        <a:t>- dinheiro em espécie.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500" dirty="0" smtClean="0"/>
                        <a:t>- saldo em conta corrente bancária;</a:t>
                      </a:r>
                    </a:p>
                    <a:p>
                      <a:r>
                        <a:rPr lang="pt-BR" sz="2500" dirty="0" smtClean="0"/>
                        <a:t>- contas a receber da sogra e do cunhado;</a:t>
                      </a:r>
                    </a:p>
                    <a:p>
                      <a:r>
                        <a:rPr lang="pt-BR" sz="2500" dirty="0" smtClean="0"/>
                        <a:t>- saldo em caderneta de poupança.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500" dirty="0" smtClean="0"/>
                        <a:t>- prestações a pagar do financiamento obtido para a compra da casa;</a:t>
                      </a:r>
                    </a:p>
                    <a:p>
                      <a:r>
                        <a:rPr lang="pt-BR" sz="2500" dirty="0" smtClean="0"/>
                        <a:t>- prestações a pagar do financiamento obtido para a compra do veículo.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357188" y="571500"/>
            <a:ext cx="4329112" cy="785813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2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PATRIMÔNIO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3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FINANCEIROS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85750" y="1571625"/>
            <a:ext cx="8858250" cy="4786313"/>
          </a:xfrm>
          <a:prstGeom prst="rect">
            <a:avLst/>
          </a:prstGeom>
        </p:spPr>
        <p:txBody>
          <a:bodyPr/>
          <a:lstStyle/>
          <a:p>
            <a:pPr marL="92075" indent="444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administração financeira é a disciplina que trata dos assuntos relacionados à administração das finanças de empresas e organizações.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3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FINANCEIROS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4786313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Áreas de atuação</a:t>
            </a:r>
          </a:p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* Finanças Corporativas</a:t>
            </a:r>
          </a:p>
          <a:p>
            <a:pPr marL="549275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Abrangem na maioria, relações com cooperações (sociedades anônimas).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14438"/>
            <a:ext cx="8858250" cy="5143500"/>
          </a:xfrm>
        </p:spPr>
        <p:txBody>
          <a:bodyPr>
            <a:normAutofit fontScale="92500" lnSpcReduction="10000"/>
          </a:bodyPr>
          <a:lstStyle/>
          <a:p>
            <a:pPr marL="651510" indent="-514350" fontAlgn="auto">
              <a:lnSpc>
                <a:spcPct val="150000"/>
              </a:lnSpc>
              <a:spcAft>
                <a:spcPts val="60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pt-BR" sz="3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ADMINISTRAÇÃO DE MATERIAIS</a:t>
            </a:r>
          </a:p>
          <a:p>
            <a:pPr marL="548640" indent="-411480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“Conjunto de atividades desenvolvidas dentro de uma empresa destinadas a suprir as diversas unidades, com os materiais necessários ao desempenho normal das respectivas atribuições. “</a:t>
            </a:r>
            <a:endParaRPr lang="pt-B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Notas da última aula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3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FINANCEIROS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5143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Áreas de atuação</a:t>
            </a:r>
          </a:p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* Investimentos</a:t>
            </a:r>
          </a:p>
          <a:p>
            <a:pPr marL="549275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São recursos depositados de forma temporária ou permanente em certo negócio ou atividade da empresa, com finalidade de agregar valor.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3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FINANCEIROS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5143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Áreas de atuação</a:t>
            </a:r>
          </a:p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* Instituições financeiras</a:t>
            </a:r>
          </a:p>
          <a:p>
            <a:pPr marL="549275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São empresas onde analisam os diversos negócios disponíveis no mercado de capitais, determinando qual apresentará vantagem para atingir objetivos financeiros.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3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FINANCEIROS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5143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Áreas de atuação</a:t>
            </a:r>
          </a:p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* Finanças Internacionais</a:t>
            </a:r>
          </a:p>
          <a:p>
            <a:pPr marL="549275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São transações diversas podendo envolver cooperativas, investimentos ou instituições, mas que serão feitas no exterior.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3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FINANCEIROS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5143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Funções Básicas</a:t>
            </a:r>
          </a:p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charset="0"/>
              <a:buChar char="•"/>
              <a:defRPr/>
            </a:pP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Análise, planejamento e controle financeiro; </a:t>
            </a:r>
          </a:p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charset="0"/>
              <a:buChar char="•"/>
              <a:defRPr/>
            </a:pP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Tomada de decisões de investimento;</a:t>
            </a:r>
          </a:p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charset="0"/>
              <a:buChar char="•"/>
              <a:defRPr/>
            </a:pP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Tomada de decisões de financiamentos.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3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FINANCEIROS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5143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Função na empresa</a:t>
            </a:r>
          </a:p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administração financeira de uma empresa pode ser realizada por pessoas ou grupos de pessoas que podem ser denominadas como: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3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FINANCEIROS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5143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Função na empresa</a:t>
            </a:r>
          </a:p>
          <a:p>
            <a:pPr marL="365125" indent="-22860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Vice-presidente</a:t>
            </a: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de finanças (conhecido como </a:t>
            </a:r>
            <a:r>
              <a:rPr lang="pt-BR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Chief</a:t>
            </a: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Financial </a:t>
            </a:r>
            <a:r>
              <a:rPr lang="pt-BR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Officer</a:t>
            </a: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– CFO);</a:t>
            </a:r>
          </a:p>
          <a:p>
            <a:pPr marL="365125" indent="-22860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Diretor financeiro;</a:t>
            </a:r>
          </a:p>
          <a:p>
            <a:pPr marL="365125" indent="-22860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Controller</a:t>
            </a: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;</a:t>
            </a:r>
          </a:p>
          <a:p>
            <a:pPr marL="365125" indent="-22860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Gerente Financeiro.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3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FINANCEIROS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5143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Áreas de atuação</a:t>
            </a:r>
          </a:p>
          <a:p>
            <a:pPr marL="365125" indent="-22860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Analista financeiro;</a:t>
            </a:r>
          </a:p>
          <a:p>
            <a:pPr marL="365125" indent="-22860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Gerente de orçamento de capital;</a:t>
            </a:r>
          </a:p>
          <a:p>
            <a:pPr marL="365125" indent="-22860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Gerente de projetos de financiamentos;</a:t>
            </a:r>
          </a:p>
          <a:p>
            <a:pPr marL="365125" indent="-22860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Gerente de caixa;</a:t>
            </a:r>
          </a:p>
          <a:p>
            <a:pPr marL="365125" indent="-22860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Analista/gerente de crédito.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4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HUMANOS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85750" y="1571625"/>
            <a:ext cx="8858250" cy="4786313"/>
          </a:xfrm>
          <a:prstGeom prst="rect">
            <a:avLst/>
          </a:prstGeom>
        </p:spPr>
        <p:txBody>
          <a:bodyPr/>
          <a:lstStyle/>
          <a:p>
            <a:pPr marL="92075" indent="444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Gestão de recursos humanos tem por finalidade de selecionar, gerir e nortear os colaboradores na direção dos objetivos e metas da empresa.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4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HUMANOS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85750" y="1571625"/>
            <a:ext cx="8858250" cy="4786313"/>
          </a:xfrm>
          <a:prstGeom prst="rect">
            <a:avLst/>
          </a:prstGeom>
        </p:spPr>
        <p:txBody>
          <a:bodyPr/>
          <a:lstStyle/>
          <a:p>
            <a:pPr marL="92075" indent="444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 objetivo básico que persegue a função de Recursos Humanos (RH) é alinhar as políticas de RH com a estratégia da organização.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4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HUMANOS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85750" y="1571625"/>
            <a:ext cx="8858250" cy="4786313"/>
          </a:xfrm>
          <a:prstGeom prst="rect">
            <a:avLst/>
          </a:prstGeom>
        </p:spPr>
        <p:txBody>
          <a:bodyPr/>
          <a:lstStyle/>
          <a:p>
            <a:pPr marL="92075" indent="444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 principal modelo de gestão de pessoas atualmente é a Gestão por Competências.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ADMINISTRAÇÃO DE MATERIAIS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928813"/>
            <a:ext cx="8572500" cy="4429125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Abrangem: compras, o recebimento, a armazenagem dos materiais, o fornecimento dos mesmos aos órgãos requisitantes, até as operações gerais de controle de estoques.</a:t>
            </a: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Notas da última aula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4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HUMANOS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85750" y="1571625"/>
            <a:ext cx="8858250" cy="4786313"/>
          </a:xfrm>
          <a:prstGeom prst="rect">
            <a:avLst/>
          </a:prstGeom>
        </p:spPr>
        <p:txBody>
          <a:bodyPr/>
          <a:lstStyle/>
          <a:p>
            <a:pPr marL="92075" indent="444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gestão por competências tem o objetivo de fornecer à área de recursos humanos e gestores das empresas ferramentas alinhadas às atribuições dos cargos e funções de cada organização.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4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HUMANOS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5143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Sub-sistemas da gestão por competências:</a:t>
            </a:r>
          </a:p>
          <a:p>
            <a:pPr marL="365125" indent="-22860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Mapeamento e mensuração por competências</a:t>
            </a:r>
          </a:p>
          <a:p>
            <a:pPr marL="92075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São identificados os conhecimentos, habilidades e atitudes necessários para a execução das atividades de um cargo ou função e mensurados os graus ideais para cada grupo de competências.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4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HUMANOS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5143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Sub-sistemas da gestão por competências:</a:t>
            </a:r>
          </a:p>
          <a:p>
            <a:pPr marL="365125" indent="-22860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Seleção por competências</a:t>
            </a:r>
          </a:p>
          <a:p>
            <a:pPr marL="92075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São realizadas entrevistas comportamentais, visando identificar se o candidato possui o perfil ideal para a vaga de emprego.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4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HUMANOS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5143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Sub-sistemas da gestão por competências:</a:t>
            </a:r>
          </a:p>
          <a:p>
            <a:pPr marL="365125" indent="-22860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Avaliação por competências</a:t>
            </a:r>
          </a:p>
          <a:p>
            <a:pPr marL="92075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É verificado se o perfil comportamental e técnico dos colaboradores de uma corporação estão alinhados ao perfil ideal exigido pelos cargos e funções.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4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HUMANOS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5143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Sub-sistemas da gestão por competências:</a:t>
            </a:r>
          </a:p>
          <a:p>
            <a:pPr marL="365125" indent="-22860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Plano de desenvolvimento por competências</a:t>
            </a:r>
          </a:p>
          <a:p>
            <a:pPr marL="92075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 busca aperfeiçoar e potencializar o perfil individual de cada empregado através de ações de desenvolvimento.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4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HUMANOS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5143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Serviços mais usuais em recursos humanos:</a:t>
            </a:r>
          </a:p>
          <a:p>
            <a:pPr marL="365125" indent="-22860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5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Headhunting</a:t>
            </a:r>
            <a:endParaRPr lang="pt-BR" sz="35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92075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Abordagem confidencial e direta de quadros superiores, com o objetivo de selecionar os profissionais que se destacam no seu setor de atividade.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4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HUMANOS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5143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Serviços mais usuais em recursos humanos:</a:t>
            </a:r>
          </a:p>
          <a:p>
            <a:pPr marL="365125" indent="-22860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5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Outplacement</a:t>
            </a:r>
            <a:endParaRPr lang="pt-BR" sz="35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92075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É uma forma de ajudar os indivíduos a prosseguirem a sua vida profissional e na maior parte dos casos isto significa arranjar uma nova oportunidade profissional.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4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HUMANOS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5143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Serviços mais usuais em recursos humanos:</a:t>
            </a:r>
          </a:p>
          <a:p>
            <a:pPr marL="365125" indent="-22860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Outsourcing</a:t>
            </a:r>
          </a:p>
          <a:p>
            <a:pPr marL="92075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 ato de terceirizar um serviço não considerado central para o negócio, para que seja executado por uma entidade externa.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4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HUMANOS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04/03/10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5143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Serviços mais usuais em recursos humanos:</a:t>
            </a:r>
          </a:p>
          <a:p>
            <a:pPr marL="365125" indent="-22860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Recrutamento e seleção</a:t>
            </a:r>
          </a:p>
          <a:p>
            <a:pPr marL="92075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Tem por objetivo atrair e selecionar os melhores profissionais para o desempenho de uma determinada função.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5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TECNOLÓGICOS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11/03/10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85750" y="1571625"/>
            <a:ext cx="8858250" cy="4786313"/>
          </a:xfrm>
          <a:prstGeom prst="rect">
            <a:avLst/>
          </a:prstGeom>
        </p:spPr>
        <p:txBody>
          <a:bodyPr/>
          <a:lstStyle/>
          <a:p>
            <a:pPr marL="92075" indent="444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Tecnologia (do grego </a:t>
            </a:r>
            <a:r>
              <a:rPr lang="pt-BR" sz="4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tecno</a:t>
            </a: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— "ofício" e </a:t>
            </a:r>
            <a:r>
              <a:rPr lang="pt-BR" sz="4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logia</a:t>
            </a: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— "estudo") é um termo que envolve o conhecimento técnico e científico e as ferramentas, processos e materiais criados e/ou utilizados a partir de tal conhecimento.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ADMINISTRAÇÃO DE MATERIAIS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928813"/>
            <a:ext cx="8572500" cy="4429125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7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Subsistemas Típicos:</a:t>
            </a:r>
          </a:p>
          <a:p>
            <a:pPr marL="365125" indent="-2286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Controle de Estoque</a:t>
            </a:r>
          </a:p>
          <a:p>
            <a:pPr marL="365125" indent="-2286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Classificação de Material</a:t>
            </a:r>
          </a:p>
          <a:p>
            <a:pPr marL="365125" indent="-2286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Armazenagem / Almoxarifado</a:t>
            </a:r>
          </a:p>
          <a:p>
            <a:pPr marL="365125" indent="-2286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Movimentação de Material</a:t>
            </a: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Notas da última aula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5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TECNOLÓGICOS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11/03/10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85750" y="1285875"/>
            <a:ext cx="8858250" cy="1071563"/>
          </a:xfrm>
          <a:prstGeom prst="rect">
            <a:avLst/>
          </a:prstGeom>
        </p:spPr>
        <p:txBody>
          <a:bodyPr/>
          <a:lstStyle/>
          <a:p>
            <a:pPr marL="92075" indent="444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Exemplos:</a:t>
            </a:r>
          </a:p>
        </p:txBody>
      </p:sp>
      <p:pic>
        <p:nvPicPr>
          <p:cNvPr id="64516" name="Imagem 5" descr="robô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2071688"/>
            <a:ext cx="4214813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7" name="Imagem 7" descr="relógi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38" y="1571625"/>
            <a:ext cx="2720975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8" name="Imagem 8" descr="construçã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5" y="3714750"/>
            <a:ext cx="3638550" cy="272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5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TECNOLÓGICOS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11/03/10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5143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Tipos de tecnologia</a:t>
            </a:r>
          </a:p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Ciências aplicadas</a:t>
            </a:r>
          </a:p>
          <a:p>
            <a:pPr marL="92075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Visam a aplicação do conhecimento para a solução de problemas práticos.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5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TECNOLÓGICOS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11/03/10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5143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Tipos de tecnologia</a:t>
            </a:r>
          </a:p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Tecnologia da informação</a:t>
            </a:r>
          </a:p>
          <a:p>
            <a:pPr marL="92075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Conjunto de todas as atividades e soluções providas por recursos de computação.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5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TECNOLÓGICOS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11/03/10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5143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Tipos de tecnologia</a:t>
            </a:r>
          </a:p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Tecnologia militar</a:t>
            </a:r>
          </a:p>
          <a:p>
            <a:pPr marL="92075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Conjunto de recursos tecnológicos que podem ser usados em prol da defesa e da segurança nacional.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5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TECNOLÓGICOS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11/03/10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5143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Tipos de tecnologia</a:t>
            </a:r>
          </a:p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Tecnologia medicinal</a:t>
            </a:r>
          </a:p>
          <a:p>
            <a:pPr marL="92075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 concentra em aplicações médicas para os campos da estética, geriatria, patologia, pediatria, entre outros ramos.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5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RECURSOS TECNOLÓGICOS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Aula do dia 11/03/10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5143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Tipos de tecnologia</a:t>
            </a:r>
          </a:p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Tecnologia educacional</a:t>
            </a:r>
          </a:p>
          <a:p>
            <a:pPr marL="92075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Ainda hoje se usa a tecnologia do giz e da lousa, que antigamente eram feitas de pedra - ardósia; também usa-se a tecnologia do livros didáticos.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 Complementar</a:t>
            </a:r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5143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Filme: “A Procura da Felicidade”</a:t>
            </a:r>
            <a:endParaRPr lang="pt-BR" sz="4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Identificar:</a:t>
            </a:r>
            <a:endParaRPr lang="pt-BR" sz="35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365125" indent="-2730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As necessidades dos protagonistas – como eram atendidas e como ficaram no final;</a:t>
            </a:r>
          </a:p>
          <a:p>
            <a:pPr marL="365125" indent="-2730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Os fatores de produção – lembre-se da resposta dada pelo homem do carro vermelho;</a:t>
            </a:r>
            <a:endParaRPr lang="pt-BR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 Complementar</a:t>
            </a:r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5143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Filme: “A Procura da Felicidade”</a:t>
            </a:r>
            <a:endParaRPr lang="pt-BR" sz="4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Identificar:</a:t>
            </a:r>
            <a:endParaRPr lang="pt-BR" sz="35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365125" indent="-2730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As estratégias usadas pelo personagem principal;</a:t>
            </a:r>
          </a:p>
          <a:p>
            <a:pPr marL="365125" indent="-2730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Como ele administrou os recursos materiais (super-estocagem, roubo </a:t>
            </a:r>
            <a:r>
              <a:rPr lang="pt-BR" sz="3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etc</a:t>
            </a:r>
            <a:r>
              <a:rPr lang="pt-BR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);</a:t>
            </a:r>
          </a:p>
          <a:p>
            <a:pPr marL="365125" indent="-2730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Os recursos patrimoniais (antes e depois);</a:t>
            </a:r>
            <a:endParaRPr lang="pt-BR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 Complementar</a:t>
            </a:r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5143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Filme: “A Procura da Felicidade”</a:t>
            </a:r>
            <a:endParaRPr lang="pt-BR" sz="4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Identificar:</a:t>
            </a:r>
            <a:endParaRPr lang="pt-BR" sz="35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365125" indent="-2730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Os recursos financeiros (antes e depois);</a:t>
            </a:r>
          </a:p>
          <a:p>
            <a:pPr marL="365125" indent="-2730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tecnologia (como impactou – Ex: na venda das máquinas, na lição do cubo);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 Complementar</a:t>
            </a:r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5143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Filme: “A Procura da Felicidade”</a:t>
            </a:r>
            <a:endParaRPr lang="pt-BR" sz="4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5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Identificar:</a:t>
            </a:r>
            <a:endParaRPr lang="pt-BR" sz="35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365125" indent="-2730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Os recursos humanos  (auto-motivação e desmotivação da esposa; dificuldades para ser selecionado no curso; a demonstração das habilidades naturais; a conquista do crédito das pessoas certas).</a:t>
            </a:r>
            <a:endParaRPr lang="pt-BR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ADMINISTRAÇÃO DE MATERIAIS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928813"/>
            <a:ext cx="8572500" cy="2857500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7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Subsistemas Típicos:</a:t>
            </a:r>
          </a:p>
          <a:p>
            <a:pPr marL="365125" indent="-2286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Inspeção de Recebimento</a:t>
            </a:r>
          </a:p>
          <a:p>
            <a:pPr marL="365125" indent="-2286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Cadastro</a:t>
            </a: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Notas da última aula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 Complementar</a:t>
            </a:r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285750" y="1428750"/>
            <a:ext cx="8858250" cy="2214564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Filme: “A Procura da Felicidade”</a:t>
            </a:r>
            <a:endParaRPr lang="pt-BR" sz="4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365125" indent="-2730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Relatório individual a ser entregue na próxima aula.</a:t>
            </a:r>
            <a:endParaRPr lang="pt-BR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ADMINISTRAÇÃO DE MATERIAIS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928813"/>
            <a:ext cx="8572500" cy="4429125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7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Objetivos principais </a:t>
            </a:r>
          </a:p>
          <a:p>
            <a:pPr marL="365125" indent="-2286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Preço Baixo</a:t>
            </a:r>
          </a:p>
          <a:p>
            <a:pPr marL="365125" indent="-2286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Alto Giro de Estoques</a:t>
            </a:r>
          </a:p>
          <a:p>
            <a:pPr marL="365125" indent="-2286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Baixo Custo de Aquisição e Posse</a:t>
            </a:r>
          </a:p>
          <a:p>
            <a:pPr marL="365125" indent="-2286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Continuidade de Fornecimento</a:t>
            </a: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Notas da última aula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Notas da última aula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ADMINISTRAÇÃO DE MATERIAIS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85750" y="1928813"/>
            <a:ext cx="8572500" cy="4429125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7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Objetivos principais </a:t>
            </a:r>
          </a:p>
          <a:p>
            <a:pPr marL="365125" indent="-2286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Consistência de Qualidade</a:t>
            </a:r>
          </a:p>
          <a:p>
            <a:pPr marL="365125" indent="-2286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Despesas com Pessoal</a:t>
            </a:r>
          </a:p>
          <a:p>
            <a:pPr marL="365125" indent="-2286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Relações Favoráveis com Fornecedores</a:t>
            </a:r>
          </a:p>
          <a:p>
            <a:pPr marL="365125" indent="-2286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pt-B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Aperfeiçoamento de Pessoal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785812"/>
          </a:xfrm>
        </p:spPr>
        <p:txBody>
          <a:bodyPr>
            <a:norm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 startAt="2"/>
              <a:defRPr/>
            </a:pPr>
            <a:r>
              <a:rPr lang="pt-BR" sz="35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PATRIMÔNIO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pt-BR" sz="35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500" dirty="0" smtClean="0"/>
              <a:t>Notas da última aula</a:t>
            </a: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285750" y="1928813"/>
            <a:ext cx="8572500" cy="4429125"/>
          </a:xfrm>
          <a:prstGeom prst="rect">
            <a:avLst/>
          </a:prstGeom>
        </p:spPr>
        <p:txBody>
          <a:bodyPr/>
          <a:lstStyle/>
          <a:p>
            <a:pPr marL="182563" indent="-46038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pt-BR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“É o conjunto de bens, direitos e obrigações de uma pessoa, física ou jurídica, que possam ser avaliados em dinheiro.”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Personalizada 1">
      <a:dk1>
        <a:sysClr val="windowText" lastClr="000000"/>
      </a:dk1>
      <a:lt1>
        <a:sysClr val="window" lastClr="FFFFFF"/>
      </a:lt1>
      <a:dk2>
        <a:srgbClr val="365BB0"/>
      </a:dk2>
      <a:lt2>
        <a:srgbClr val="C9C2D1"/>
      </a:lt2>
      <a:accent1>
        <a:srgbClr val="FFFF00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338</TotalTime>
  <Words>1911</Words>
  <Application>Microsoft Office PowerPoint</Application>
  <PresentationFormat>Apresentação na tela (4:3)</PresentationFormat>
  <Paragraphs>286</Paragraphs>
  <Slides>60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60</vt:i4>
      </vt:variant>
    </vt:vector>
  </HeadingPairs>
  <TitlesOfParts>
    <vt:vector size="61" baseType="lpstr">
      <vt:lpstr>Ápice</vt:lpstr>
      <vt:lpstr>RECURSOS MATERIAIS E PATRIMONIAIS</vt:lpstr>
      <vt:lpstr>Notas da última aula</vt:lpstr>
      <vt:lpstr>Notas da última aula</vt:lpstr>
      <vt:lpstr>Notas da última aula</vt:lpstr>
      <vt:lpstr>Notas da última aula</vt:lpstr>
      <vt:lpstr>Notas da última aula</vt:lpstr>
      <vt:lpstr>Notas da última aula</vt:lpstr>
      <vt:lpstr>Notas da última aula</vt:lpstr>
      <vt:lpstr>Notas da última aula</vt:lpstr>
      <vt:lpstr>Notas da última aula</vt:lpstr>
      <vt:lpstr>Notas da última aula</vt:lpstr>
      <vt:lpstr>Notas da última aula</vt:lpstr>
      <vt:lpstr>Notas da última aula</vt:lpstr>
      <vt:lpstr>Notas da última aula</vt:lpstr>
      <vt:lpstr>Notas da última aula</vt:lpstr>
      <vt:lpstr>Notas da última aula</vt:lpstr>
      <vt:lpstr>Notas da última aula</vt:lpstr>
      <vt:lpstr>Notas da última aula</vt:lpstr>
      <vt:lpstr>Notas da última aula</vt:lpstr>
      <vt:lpstr>Notas da última aula</vt:lpstr>
      <vt:lpstr>Notas da última aula</vt:lpstr>
      <vt:lpstr>Aula do dia 04/03/10</vt:lpstr>
      <vt:lpstr>Aula do dia 04/03/10</vt:lpstr>
      <vt:lpstr>Aula do dia 04/03/10</vt:lpstr>
      <vt:lpstr>Aula do dia 04/03/10</vt:lpstr>
      <vt:lpstr>Aula do dia 04/03/10</vt:lpstr>
      <vt:lpstr>Aula do dia 04/03/10</vt:lpstr>
      <vt:lpstr>Aula do dia 04/03/10</vt:lpstr>
      <vt:lpstr>Aula do dia 04/03/10</vt:lpstr>
      <vt:lpstr>Aula do dia 04/03/10</vt:lpstr>
      <vt:lpstr>Aula do dia 04/03/10</vt:lpstr>
      <vt:lpstr>Aula do dia 04/03/10</vt:lpstr>
      <vt:lpstr>Aula do dia 04/03/10</vt:lpstr>
      <vt:lpstr>Aula do dia 04/03/10</vt:lpstr>
      <vt:lpstr>Aula do dia 04/03/10</vt:lpstr>
      <vt:lpstr>Aula do dia 04/03/10</vt:lpstr>
      <vt:lpstr>Aula do dia 04/03/10</vt:lpstr>
      <vt:lpstr>Aula do dia 04/03/10</vt:lpstr>
      <vt:lpstr>Aula do dia 04/03/10</vt:lpstr>
      <vt:lpstr>Aula do dia 04/03/10</vt:lpstr>
      <vt:lpstr>Aula do dia 04/03/10</vt:lpstr>
      <vt:lpstr>Aula do dia 04/03/10</vt:lpstr>
      <vt:lpstr>Aula do dia 04/03/10</vt:lpstr>
      <vt:lpstr>Aula do dia 04/03/10</vt:lpstr>
      <vt:lpstr>Aula do dia 04/03/10</vt:lpstr>
      <vt:lpstr>Aula do dia 04/03/10</vt:lpstr>
      <vt:lpstr>Aula do dia 04/03/10</vt:lpstr>
      <vt:lpstr>Aula do dia 04/03/10</vt:lpstr>
      <vt:lpstr>Aula do dia 11/03/10</vt:lpstr>
      <vt:lpstr>Aula do dia 11/03/10</vt:lpstr>
      <vt:lpstr>Aula do dia 11/03/10</vt:lpstr>
      <vt:lpstr>Aula do dia 11/03/10</vt:lpstr>
      <vt:lpstr>Aula do dia 11/03/10</vt:lpstr>
      <vt:lpstr>Aula do dia 11/03/10</vt:lpstr>
      <vt:lpstr>Aula do dia 11/03/10</vt:lpstr>
      <vt:lpstr>Atividade Complementar</vt:lpstr>
      <vt:lpstr>Atividade Complementar</vt:lpstr>
      <vt:lpstr>Atividade Complementar</vt:lpstr>
      <vt:lpstr>Atividade Complementar</vt:lpstr>
      <vt:lpstr>Atividade Complementar</vt:lpstr>
    </vt:vector>
  </TitlesOfParts>
  <Company>MOURA E TEIXEIRA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MATERIAIS E PATRIMONIAIS</dc:title>
  <dc:creator>Seu nome de usuário</dc:creator>
  <cp:lastModifiedBy>Seu nome de usuário</cp:lastModifiedBy>
  <cp:revision>33</cp:revision>
  <dcterms:created xsi:type="dcterms:W3CDTF">2010-03-04T17:18:39Z</dcterms:created>
  <dcterms:modified xsi:type="dcterms:W3CDTF">2010-03-12T00:31:49Z</dcterms:modified>
</cp:coreProperties>
</file>