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68" r:id="rId11"/>
    <p:sldMasterId id="2147483780" r:id="rId12"/>
    <p:sldMasterId id="2147483792" r:id="rId13"/>
    <p:sldMasterId id="2147483804" r:id="rId14"/>
    <p:sldMasterId id="2147483816" r:id="rId15"/>
    <p:sldMasterId id="2147483828" r:id="rId16"/>
    <p:sldMasterId id="2147483840" r:id="rId17"/>
    <p:sldMasterId id="2147483852" r:id="rId18"/>
    <p:sldMasterId id="2147483876" r:id="rId19"/>
    <p:sldMasterId id="2147483888" r:id="rId20"/>
    <p:sldMasterId id="2147483900" r:id="rId21"/>
  </p:sldMasterIdLst>
  <p:sldIdLst>
    <p:sldId id="256" r:id="rId22"/>
    <p:sldId id="257" r:id="rId23"/>
    <p:sldId id="258" r:id="rId24"/>
    <p:sldId id="259" r:id="rId25"/>
    <p:sldId id="260" r:id="rId26"/>
    <p:sldId id="261" r:id="rId27"/>
    <p:sldId id="262" r:id="rId28"/>
    <p:sldId id="263" r:id="rId29"/>
    <p:sldId id="264" r:id="rId30"/>
    <p:sldId id="265" r:id="rId31"/>
    <p:sldId id="266" r:id="rId32"/>
    <p:sldId id="291" r:id="rId33"/>
    <p:sldId id="267" r:id="rId34"/>
    <p:sldId id="268" r:id="rId35"/>
    <p:sldId id="269" r:id="rId36"/>
    <p:sldId id="270" r:id="rId37"/>
    <p:sldId id="271" r:id="rId38"/>
    <p:sldId id="272" r:id="rId39"/>
    <p:sldId id="273" r:id="rId40"/>
    <p:sldId id="274" r:id="rId41"/>
    <p:sldId id="275" r:id="rId42"/>
    <p:sldId id="276" r:id="rId43"/>
    <p:sldId id="277" r:id="rId44"/>
    <p:sldId id="278" r:id="rId45"/>
    <p:sldId id="279" r:id="rId46"/>
    <p:sldId id="280" r:id="rId47"/>
    <p:sldId id="281" r:id="rId48"/>
    <p:sldId id="282" r:id="rId49"/>
    <p:sldId id="283" r:id="rId50"/>
    <p:sldId id="284" r:id="rId51"/>
    <p:sldId id="285" r:id="rId52"/>
    <p:sldId id="286" r:id="rId53"/>
    <p:sldId id="287" r:id="rId54"/>
    <p:sldId id="288" r:id="rId55"/>
    <p:sldId id="289" r:id="rId56"/>
    <p:sldId id="290" r:id="rId57"/>
    <p:sldId id="293" r:id="rId58"/>
    <p:sldId id="294" r:id="rId59"/>
    <p:sldId id="295" r:id="rId60"/>
    <p:sldId id="296" r:id="rId61"/>
    <p:sldId id="297" r:id="rId62"/>
    <p:sldId id="298" r:id="rId63"/>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0A0A"/>
    <a:srgbClr val="0606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105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5.xml"/><Relationship Id="rId39" Type="http://schemas.openxmlformats.org/officeDocument/2006/relationships/slide" Target="slides/slide18.xml"/><Relationship Id="rId21" Type="http://schemas.openxmlformats.org/officeDocument/2006/relationships/slideMaster" Target="slideMasters/slideMaster21.xml"/><Relationship Id="rId34" Type="http://schemas.openxmlformats.org/officeDocument/2006/relationships/slide" Target="slides/slide13.xml"/><Relationship Id="rId42" Type="http://schemas.openxmlformats.org/officeDocument/2006/relationships/slide" Target="slides/slide21.xml"/><Relationship Id="rId47" Type="http://schemas.openxmlformats.org/officeDocument/2006/relationships/slide" Target="slides/slide26.xml"/><Relationship Id="rId50" Type="http://schemas.openxmlformats.org/officeDocument/2006/relationships/slide" Target="slides/slide29.xml"/><Relationship Id="rId55" Type="http://schemas.openxmlformats.org/officeDocument/2006/relationships/slide" Target="slides/slide34.xml"/><Relationship Id="rId63" Type="http://schemas.openxmlformats.org/officeDocument/2006/relationships/slide" Target="slides/slide42.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slide" Target="slides/slide19.xml"/><Relationship Id="rId45" Type="http://schemas.openxmlformats.org/officeDocument/2006/relationships/slide" Target="slides/slide24.xml"/><Relationship Id="rId53" Type="http://schemas.openxmlformats.org/officeDocument/2006/relationships/slide" Target="slides/slide32.xml"/><Relationship Id="rId58" Type="http://schemas.openxmlformats.org/officeDocument/2006/relationships/slide" Target="slides/slide37.xml"/><Relationship Id="rId66"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slide" Target="slides/slide28.xml"/><Relationship Id="rId57" Type="http://schemas.openxmlformats.org/officeDocument/2006/relationships/slide" Target="slides/slide36.xml"/><Relationship Id="rId61" Type="http://schemas.openxmlformats.org/officeDocument/2006/relationships/slide" Target="slides/slide40.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slide" Target="slides/slide31.xml"/><Relationship Id="rId60" Type="http://schemas.openxmlformats.org/officeDocument/2006/relationships/slide" Target="slides/slide39.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slide" Target="slides/slide22.xml"/><Relationship Id="rId48" Type="http://schemas.openxmlformats.org/officeDocument/2006/relationships/slide" Target="slides/slide27.xml"/><Relationship Id="rId56" Type="http://schemas.openxmlformats.org/officeDocument/2006/relationships/slide" Target="slides/slide35.xml"/><Relationship Id="rId64"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0.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slide" Target="slides/slide25.xml"/><Relationship Id="rId59" Type="http://schemas.openxmlformats.org/officeDocument/2006/relationships/slide" Target="slides/slide38.xml"/><Relationship Id="rId67" Type="http://schemas.openxmlformats.org/officeDocument/2006/relationships/tableStyles" Target="tableStyles.xml"/><Relationship Id="rId20" Type="http://schemas.openxmlformats.org/officeDocument/2006/relationships/slideMaster" Target="slideMasters/slideMaster20.xml"/><Relationship Id="rId41" Type="http://schemas.openxmlformats.org/officeDocument/2006/relationships/slide" Target="slides/slide20.xml"/><Relationship Id="rId54" Type="http://schemas.openxmlformats.org/officeDocument/2006/relationships/slide" Target="slides/slide33.xml"/><Relationship Id="rId62" Type="http://schemas.openxmlformats.org/officeDocument/2006/relationships/slide" Target="slides/slide41.xml"/></Relationships>
</file>

<file path=ppt/charts/_rels/chart1.xml.rels><?xml version="1.0" encoding="UTF-8" standalone="yes"?>
<Relationships xmlns="http://schemas.openxmlformats.org/package/2006/relationships"><Relationship Id="rId1" Type="http://schemas.openxmlformats.org/officeDocument/2006/relationships/package" Target="../embeddings/Planilha_do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26"/>
    </mc:Choice>
    <mc:Fallback>
      <c:style val="26"/>
    </mc:Fallback>
  </mc:AlternateContent>
  <c:chart>
    <c:title>
      <c:layout>
        <c:manualLayout>
          <c:xMode val="edge"/>
          <c:yMode val="edge"/>
          <c:x val="0.67889282589676292"/>
          <c:y val="4.8309178743961352E-2"/>
        </c:manualLayout>
      </c:layout>
      <c:overlay val="0"/>
    </c:title>
    <c:autoTitleDeleted val="0"/>
    <c:plotArea>
      <c:layout>
        <c:manualLayout>
          <c:layoutTarget val="inner"/>
          <c:xMode val="edge"/>
          <c:yMode val="edge"/>
          <c:x val="0.16724057062311656"/>
          <c:y val="0"/>
          <c:w val="0.61613626421697287"/>
          <c:h val="0.96438719616569668"/>
        </c:manualLayout>
      </c:layout>
      <c:pieChart>
        <c:varyColors val="1"/>
        <c:ser>
          <c:idx val="0"/>
          <c:order val="0"/>
          <c:tx>
            <c:strRef>
              <c:f>Plan1!$B$1</c:f>
              <c:strCache>
                <c:ptCount val="1"/>
                <c:pt idx="0">
                  <c:v>Custos de Implantação do ERP</c:v>
                </c:pt>
              </c:strCache>
            </c:strRef>
          </c:tx>
          <c:dLbls>
            <c:dLbl>
              <c:idx val="0"/>
              <c:spPr/>
              <c:txPr>
                <a:bodyPr/>
                <a:lstStyle/>
                <a:p>
                  <a:pPr algn="ctr" rtl="0">
                    <a:defRPr lang="pt-BR" sz="2000" b="0" i="0" u="none" strike="noStrike" kern="1200" baseline="0">
                      <a:solidFill>
                        <a:prstClr val="black"/>
                      </a:solidFill>
                      <a:latin typeface="+mn-lt"/>
                      <a:ea typeface="+mn-ea"/>
                      <a:cs typeface="+mn-cs"/>
                    </a:defRPr>
                  </a:pPr>
                  <a:endParaRPr lang="pt-BR"/>
                </a:p>
              </c:txPr>
              <c:showLegendKey val="0"/>
              <c:showVal val="0"/>
              <c:showCatName val="1"/>
              <c:showSerName val="0"/>
              <c:showPercent val="1"/>
              <c:showBubbleSize val="0"/>
            </c:dLbl>
            <c:dLbl>
              <c:idx val="1"/>
              <c:layout>
                <c:manualLayout>
                  <c:x val="-0.18562040682414699"/>
                  <c:y val="8.7290501730761916E-2"/>
                </c:manualLayout>
              </c:layout>
              <c:tx>
                <c:rich>
                  <a:bodyPr/>
                  <a:lstStyle/>
                  <a:p>
                    <a:pPr algn="ctr" rtl="0">
                      <a:defRPr lang="pt-BR" sz="2400" b="0" i="0" u="none" strike="noStrike" kern="1200" baseline="0">
                        <a:solidFill>
                          <a:prstClr val="black"/>
                        </a:solidFill>
                        <a:latin typeface="+mn-lt"/>
                        <a:ea typeface="+mn-ea"/>
                        <a:cs typeface="+mn-cs"/>
                      </a:defRPr>
                    </a:pPr>
                    <a:r>
                      <a:rPr lang="pt-BR" sz="2000" b="0" i="0" u="none" strike="noStrike" kern="1200" baseline="0" dirty="0">
                        <a:solidFill>
                          <a:prstClr val="black"/>
                        </a:solidFill>
                        <a:latin typeface="+mn-lt"/>
                        <a:ea typeface="+mn-ea"/>
                        <a:cs typeface="+mn-cs"/>
                      </a:rPr>
                      <a:t>Treinamento &amp; Gestão de Mudança
15%</a:t>
                    </a:r>
                  </a:p>
                </c:rich>
              </c:tx>
              <c:spPr/>
              <c:showLegendKey val="0"/>
              <c:showVal val="0"/>
              <c:showCatName val="1"/>
              <c:showSerName val="0"/>
              <c:showPercent val="1"/>
              <c:showBubbleSize val="0"/>
            </c:dLbl>
            <c:dLbl>
              <c:idx val="2"/>
              <c:spPr/>
              <c:txPr>
                <a:bodyPr/>
                <a:lstStyle/>
                <a:p>
                  <a:pPr algn="ctr" rtl="0">
                    <a:defRPr lang="pt-BR" sz="2400" b="0" i="0" u="none" strike="noStrike" kern="1200" baseline="0">
                      <a:solidFill>
                        <a:prstClr val="black"/>
                      </a:solidFill>
                      <a:latin typeface="+mn-lt"/>
                      <a:ea typeface="+mn-ea"/>
                      <a:cs typeface="+mn-cs"/>
                    </a:defRPr>
                  </a:pPr>
                  <a:endParaRPr lang="pt-BR"/>
                </a:p>
              </c:txPr>
              <c:showLegendKey val="0"/>
              <c:showVal val="0"/>
              <c:showCatName val="1"/>
              <c:showSerName val="0"/>
              <c:showPercent val="1"/>
              <c:showBubbleSize val="0"/>
            </c:dLbl>
            <c:dLbl>
              <c:idx val="3"/>
              <c:layout/>
              <c:tx>
                <c:rich>
                  <a:bodyPr/>
                  <a:lstStyle/>
                  <a:p>
                    <a:pPr algn="ctr" rtl="0">
                      <a:defRPr lang="pt-BR" sz="2800" b="0" i="0" u="none" strike="noStrike" kern="1200" baseline="0">
                        <a:solidFill>
                          <a:prstClr val="black"/>
                        </a:solidFill>
                        <a:latin typeface="+mn-lt"/>
                        <a:ea typeface="+mn-ea"/>
                        <a:cs typeface="+mn-cs"/>
                      </a:defRPr>
                    </a:pPr>
                    <a:r>
                      <a:rPr lang="en-US" sz="2400" dirty="0" err="1"/>
                      <a:t>Reengenharia</a:t>
                    </a:r>
                    <a:r>
                      <a:rPr lang="en-US" sz="2400" dirty="0"/>
                      <a:t>
43%</a:t>
                    </a:r>
                  </a:p>
                </c:rich>
              </c:tx>
              <c:spPr/>
              <c:showLegendKey val="0"/>
              <c:showVal val="0"/>
              <c:showCatName val="1"/>
              <c:showSerName val="0"/>
              <c:showPercent val="1"/>
              <c:showBubbleSize val="0"/>
            </c:dLbl>
            <c:dLbl>
              <c:idx val="4"/>
              <c:layout>
                <c:manualLayout>
                  <c:x val="0.11490583989501313"/>
                  <c:y val="0.14009661835748793"/>
                </c:manualLayout>
              </c:layout>
              <c:tx>
                <c:rich>
                  <a:bodyPr/>
                  <a:lstStyle/>
                  <a:p>
                    <a:r>
                      <a:rPr lang="en-US" sz="2400" dirty="0"/>
                      <a:t>Hardware
12%</a:t>
                    </a:r>
                  </a:p>
                </c:rich>
              </c:tx>
              <c:showLegendKey val="0"/>
              <c:showVal val="0"/>
              <c:showCatName val="1"/>
              <c:showSerName val="0"/>
              <c:showPercent val="1"/>
              <c:showBubbleSize val="0"/>
            </c:dLbl>
            <c:showLegendKey val="0"/>
            <c:showVal val="0"/>
            <c:showCatName val="1"/>
            <c:showSerName val="0"/>
            <c:showPercent val="1"/>
            <c:showBubbleSize val="0"/>
            <c:showLeaderLines val="0"/>
          </c:dLbls>
          <c:cat>
            <c:strRef>
              <c:f>Plan1!$A$2:$A$6</c:f>
              <c:strCache>
                <c:ptCount val="5"/>
                <c:pt idx="0">
                  <c:v>Conversão de Dados </c:v>
                </c:pt>
                <c:pt idx="1">
                  <c:v>Treinamento &amp; Gestão de Mudança</c:v>
                </c:pt>
                <c:pt idx="2">
                  <c:v>Software</c:v>
                </c:pt>
                <c:pt idx="3">
                  <c:v>Reengenharia</c:v>
                </c:pt>
                <c:pt idx="4">
                  <c:v>Hardware</c:v>
                </c:pt>
              </c:strCache>
            </c:strRef>
          </c:cat>
          <c:val>
            <c:numRef>
              <c:f>Plan1!$B$2:$B$6</c:f>
              <c:numCache>
                <c:formatCode>0%</c:formatCode>
                <c:ptCount val="5"/>
                <c:pt idx="0">
                  <c:v>0.15</c:v>
                </c:pt>
                <c:pt idx="1">
                  <c:v>0.15</c:v>
                </c:pt>
                <c:pt idx="2">
                  <c:v>0.15</c:v>
                </c:pt>
                <c:pt idx="3">
                  <c:v>0.43</c:v>
                </c:pt>
                <c:pt idx="4">
                  <c:v>0.12</c:v>
                </c:pt>
              </c:numCache>
            </c:numRef>
          </c:val>
        </c:ser>
        <c:dLbls>
          <c:showLegendKey val="0"/>
          <c:showVal val="0"/>
          <c:showCatName val="1"/>
          <c:showSerName val="0"/>
          <c:showPercent val="1"/>
          <c:showBubbleSize val="0"/>
          <c:showLeaderLines val="0"/>
        </c:dLbls>
        <c:firstSliceAng val="0"/>
      </c:pieChart>
    </c:plotArea>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B2066887-C641-41BF-B961-D8AAB9E60F23}" type="datetimeFigureOut">
              <a:rPr lang="pt-BR" smtClean="0"/>
              <a:t>04/11/2011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A3156D3-CBB5-460B-867A-31E15A15BAD6}" type="slidenum">
              <a:rPr lang="pt-BR" smtClean="0"/>
              <a:t>‹nº›</a:t>
            </a:fld>
            <a:endParaRPr lang="pt-BR"/>
          </a:p>
        </p:txBody>
      </p:sp>
    </p:spTree>
    <p:extLst>
      <p:ext uri="{BB962C8B-B14F-4D97-AF65-F5344CB8AC3E}">
        <p14:creationId xmlns:p14="http://schemas.microsoft.com/office/powerpoint/2010/main" val="16921284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2066887-C641-41BF-B961-D8AAB9E60F23}" type="datetimeFigureOut">
              <a:rPr lang="pt-BR" smtClean="0"/>
              <a:t>04/11/2011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A3156D3-CBB5-460B-867A-31E15A15BAD6}" type="slidenum">
              <a:rPr lang="pt-BR" smtClean="0"/>
              <a:t>‹nº›</a:t>
            </a:fld>
            <a:endParaRPr lang="pt-BR"/>
          </a:p>
        </p:txBody>
      </p:sp>
    </p:spTree>
    <p:extLst>
      <p:ext uri="{BB962C8B-B14F-4D97-AF65-F5344CB8AC3E}">
        <p14:creationId xmlns:p14="http://schemas.microsoft.com/office/powerpoint/2010/main" val="16552266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9671285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6943452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6907609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7486270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8" name="Espaço Reservado para Rodapé 7"/>
          <p:cNvSpPr>
            <a:spLocks noGrp="1"/>
          </p:cNvSpPr>
          <p:nvPr>
            <p:ph type="ftr" sz="quarter" idx="11"/>
          </p:nvPr>
        </p:nvSpPr>
        <p:spPr/>
        <p:txBody>
          <a:bodyPr/>
          <a:lstStyle/>
          <a:p>
            <a:endParaRPr lang="pt-BR">
              <a:solidFill>
                <a:prstClr val="black">
                  <a:tint val="75000"/>
                </a:prstClr>
              </a:solidFill>
            </a:endParaRPr>
          </a:p>
        </p:txBody>
      </p:sp>
      <p:sp>
        <p:nvSpPr>
          <p:cNvPr id="9" name="Espaço Reservado para Número de Slide 8"/>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794594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4" name="Espaço Reservado para Rodapé 3"/>
          <p:cNvSpPr>
            <a:spLocks noGrp="1"/>
          </p:cNvSpPr>
          <p:nvPr>
            <p:ph type="ftr" sz="quarter" idx="11"/>
          </p:nvPr>
        </p:nvSpPr>
        <p:spPr/>
        <p:txBody>
          <a:bodyPr/>
          <a:lstStyle/>
          <a:p>
            <a:endParaRPr lang="pt-BR">
              <a:solidFill>
                <a:prstClr val="black">
                  <a:tint val="75000"/>
                </a:prstClr>
              </a:solidFill>
            </a:endParaRPr>
          </a:p>
        </p:txBody>
      </p:sp>
      <p:sp>
        <p:nvSpPr>
          <p:cNvPr id="5" name="Espaço Reservado para Número de Slide 4"/>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7782857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3" name="Espaço Reservado para Rodapé 2"/>
          <p:cNvSpPr>
            <a:spLocks noGrp="1"/>
          </p:cNvSpPr>
          <p:nvPr>
            <p:ph type="ftr" sz="quarter" idx="11"/>
          </p:nvPr>
        </p:nvSpPr>
        <p:spPr/>
        <p:txBody>
          <a:bodyPr/>
          <a:lstStyle/>
          <a:p>
            <a:endParaRPr lang="pt-BR">
              <a:solidFill>
                <a:prstClr val="black">
                  <a:tint val="75000"/>
                </a:prstClr>
              </a:solidFill>
            </a:endParaRPr>
          </a:p>
        </p:txBody>
      </p:sp>
      <p:sp>
        <p:nvSpPr>
          <p:cNvPr id="4" name="Espaço Reservado para Número de Slide 3"/>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40593202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4431463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943641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40309851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2066887-C641-41BF-B961-D8AAB9E60F23}" type="datetimeFigureOut">
              <a:rPr lang="pt-BR" smtClean="0"/>
              <a:t>04/11/2011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A3156D3-CBB5-460B-867A-31E15A15BAD6}" type="slidenum">
              <a:rPr lang="pt-BR" smtClean="0"/>
              <a:t>‹nº›</a:t>
            </a:fld>
            <a:endParaRPr lang="pt-BR"/>
          </a:p>
        </p:txBody>
      </p:sp>
    </p:spTree>
    <p:extLst>
      <p:ext uri="{BB962C8B-B14F-4D97-AF65-F5344CB8AC3E}">
        <p14:creationId xmlns:p14="http://schemas.microsoft.com/office/powerpoint/2010/main" val="36896039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6801958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0114227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3393975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7705628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1689974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8" name="Espaço Reservado para Rodapé 7"/>
          <p:cNvSpPr>
            <a:spLocks noGrp="1"/>
          </p:cNvSpPr>
          <p:nvPr>
            <p:ph type="ftr" sz="quarter" idx="11"/>
          </p:nvPr>
        </p:nvSpPr>
        <p:spPr/>
        <p:txBody>
          <a:bodyPr/>
          <a:lstStyle/>
          <a:p>
            <a:endParaRPr lang="pt-BR">
              <a:solidFill>
                <a:prstClr val="black">
                  <a:tint val="75000"/>
                </a:prstClr>
              </a:solidFill>
            </a:endParaRPr>
          </a:p>
        </p:txBody>
      </p:sp>
      <p:sp>
        <p:nvSpPr>
          <p:cNvPr id="9" name="Espaço Reservado para Número de Slide 8"/>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3024132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4" name="Espaço Reservado para Rodapé 3"/>
          <p:cNvSpPr>
            <a:spLocks noGrp="1"/>
          </p:cNvSpPr>
          <p:nvPr>
            <p:ph type="ftr" sz="quarter" idx="11"/>
          </p:nvPr>
        </p:nvSpPr>
        <p:spPr/>
        <p:txBody>
          <a:bodyPr/>
          <a:lstStyle/>
          <a:p>
            <a:endParaRPr lang="pt-BR">
              <a:solidFill>
                <a:prstClr val="black">
                  <a:tint val="75000"/>
                </a:prstClr>
              </a:solidFill>
            </a:endParaRPr>
          </a:p>
        </p:txBody>
      </p:sp>
      <p:sp>
        <p:nvSpPr>
          <p:cNvPr id="5" name="Espaço Reservado para Número de Slide 4"/>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8385677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3" name="Espaço Reservado para Rodapé 2"/>
          <p:cNvSpPr>
            <a:spLocks noGrp="1"/>
          </p:cNvSpPr>
          <p:nvPr>
            <p:ph type="ftr" sz="quarter" idx="11"/>
          </p:nvPr>
        </p:nvSpPr>
        <p:spPr/>
        <p:txBody>
          <a:bodyPr/>
          <a:lstStyle/>
          <a:p>
            <a:endParaRPr lang="pt-BR">
              <a:solidFill>
                <a:prstClr val="black">
                  <a:tint val="75000"/>
                </a:prstClr>
              </a:solidFill>
            </a:endParaRPr>
          </a:p>
        </p:txBody>
      </p:sp>
      <p:sp>
        <p:nvSpPr>
          <p:cNvPr id="4" name="Espaço Reservado para Número de Slide 3"/>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632053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4993645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6741017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722245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9947395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1196021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0114227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3393975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7705628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1689974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8" name="Espaço Reservado para Rodapé 7"/>
          <p:cNvSpPr>
            <a:spLocks noGrp="1"/>
          </p:cNvSpPr>
          <p:nvPr>
            <p:ph type="ftr" sz="quarter" idx="11"/>
          </p:nvPr>
        </p:nvSpPr>
        <p:spPr/>
        <p:txBody>
          <a:bodyPr/>
          <a:lstStyle/>
          <a:p>
            <a:endParaRPr lang="pt-BR">
              <a:solidFill>
                <a:prstClr val="black">
                  <a:tint val="75000"/>
                </a:prstClr>
              </a:solidFill>
            </a:endParaRPr>
          </a:p>
        </p:txBody>
      </p:sp>
      <p:sp>
        <p:nvSpPr>
          <p:cNvPr id="9" name="Espaço Reservado para Número de Slide 8"/>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3024132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4" name="Espaço Reservado para Rodapé 3"/>
          <p:cNvSpPr>
            <a:spLocks noGrp="1"/>
          </p:cNvSpPr>
          <p:nvPr>
            <p:ph type="ftr" sz="quarter" idx="11"/>
          </p:nvPr>
        </p:nvSpPr>
        <p:spPr/>
        <p:txBody>
          <a:bodyPr/>
          <a:lstStyle/>
          <a:p>
            <a:endParaRPr lang="pt-BR">
              <a:solidFill>
                <a:prstClr val="black">
                  <a:tint val="75000"/>
                </a:prstClr>
              </a:solidFill>
            </a:endParaRPr>
          </a:p>
        </p:txBody>
      </p:sp>
      <p:sp>
        <p:nvSpPr>
          <p:cNvPr id="5" name="Espaço Reservado para Número de Slide 4"/>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8385677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3" name="Espaço Reservado para Rodapé 2"/>
          <p:cNvSpPr>
            <a:spLocks noGrp="1"/>
          </p:cNvSpPr>
          <p:nvPr>
            <p:ph type="ftr" sz="quarter" idx="11"/>
          </p:nvPr>
        </p:nvSpPr>
        <p:spPr/>
        <p:txBody>
          <a:bodyPr/>
          <a:lstStyle/>
          <a:p>
            <a:endParaRPr lang="pt-BR">
              <a:solidFill>
                <a:prstClr val="black">
                  <a:tint val="75000"/>
                </a:prstClr>
              </a:solidFill>
            </a:endParaRPr>
          </a:p>
        </p:txBody>
      </p:sp>
      <p:sp>
        <p:nvSpPr>
          <p:cNvPr id="4" name="Espaço Reservado para Número de Slide 3"/>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632053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4993645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8245183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6741017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9947395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1196021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0114227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3393975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7705628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1689974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8" name="Espaço Reservado para Rodapé 7"/>
          <p:cNvSpPr>
            <a:spLocks noGrp="1"/>
          </p:cNvSpPr>
          <p:nvPr>
            <p:ph type="ftr" sz="quarter" idx="11"/>
          </p:nvPr>
        </p:nvSpPr>
        <p:spPr/>
        <p:txBody>
          <a:bodyPr/>
          <a:lstStyle/>
          <a:p>
            <a:endParaRPr lang="pt-BR">
              <a:solidFill>
                <a:prstClr val="black">
                  <a:tint val="75000"/>
                </a:prstClr>
              </a:solidFill>
            </a:endParaRPr>
          </a:p>
        </p:txBody>
      </p:sp>
      <p:sp>
        <p:nvSpPr>
          <p:cNvPr id="9" name="Espaço Reservado para Número de Slide 8"/>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3024132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4" name="Espaço Reservado para Rodapé 3"/>
          <p:cNvSpPr>
            <a:spLocks noGrp="1"/>
          </p:cNvSpPr>
          <p:nvPr>
            <p:ph type="ftr" sz="quarter" idx="11"/>
          </p:nvPr>
        </p:nvSpPr>
        <p:spPr/>
        <p:txBody>
          <a:bodyPr/>
          <a:lstStyle/>
          <a:p>
            <a:endParaRPr lang="pt-BR">
              <a:solidFill>
                <a:prstClr val="black">
                  <a:tint val="75000"/>
                </a:prstClr>
              </a:solidFill>
            </a:endParaRPr>
          </a:p>
        </p:txBody>
      </p:sp>
      <p:sp>
        <p:nvSpPr>
          <p:cNvPr id="5" name="Espaço Reservado para Número de Slide 4"/>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8385677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3" name="Espaço Reservado para Rodapé 2"/>
          <p:cNvSpPr>
            <a:spLocks noGrp="1"/>
          </p:cNvSpPr>
          <p:nvPr>
            <p:ph type="ftr" sz="quarter" idx="11"/>
          </p:nvPr>
        </p:nvSpPr>
        <p:spPr/>
        <p:txBody>
          <a:bodyPr/>
          <a:lstStyle/>
          <a:p>
            <a:endParaRPr lang="pt-BR">
              <a:solidFill>
                <a:prstClr val="black">
                  <a:tint val="75000"/>
                </a:prstClr>
              </a:solidFill>
            </a:endParaRPr>
          </a:p>
        </p:txBody>
      </p:sp>
      <p:sp>
        <p:nvSpPr>
          <p:cNvPr id="4" name="Espaço Reservado para Número de Slide 3"/>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632053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9720486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4993645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6741017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9947395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1196021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595128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08149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8964507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4973075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8" name="Espaço Reservado para Rodapé 7"/>
          <p:cNvSpPr>
            <a:spLocks noGrp="1"/>
          </p:cNvSpPr>
          <p:nvPr>
            <p:ph type="ftr" sz="quarter" idx="11"/>
          </p:nvPr>
        </p:nvSpPr>
        <p:spPr/>
        <p:txBody>
          <a:bodyPr/>
          <a:lstStyle/>
          <a:p>
            <a:endParaRPr lang="pt-BR">
              <a:solidFill>
                <a:prstClr val="black">
                  <a:tint val="75000"/>
                </a:prstClr>
              </a:solidFill>
            </a:endParaRPr>
          </a:p>
        </p:txBody>
      </p:sp>
      <p:sp>
        <p:nvSpPr>
          <p:cNvPr id="9" name="Espaço Reservado para Número de Slide 8"/>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42550279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4" name="Espaço Reservado para Rodapé 3"/>
          <p:cNvSpPr>
            <a:spLocks noGrp="1"/>
          </p:cNvSpPr>
          <p:nvPr>
            <p:ph type="ftr" sz="quarter" idx="11"/>
          </p:nvPr>
        </p:nvSpPr>
        <p:spPr/>
        <p:txBody>
          <a:bodyPr/>
          <a:lstStyle/>
          <a:p>
            <a:endParaRPr lang="pt-BR">
              <a:solidFill>
                <a:prstClr val="black">
                  <a:tint val="75000"/>
                </a:prstClr>
              </a:solidFill>
            </a:endParaRPr>
          </a:p>
        </p:txBody>
      </p:sp>
      <p:sp>
        <p:nvSpPr>
          <p:cNvPr id="5" name="Espaço Reservado para Número de Slide 4"/>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7058955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41592007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3" name="Espaço Reservado para Rodapé 2"/>
          <p:cNvSpPr>
            <a:spLocks noGrp="1"/>
          </p:cNvSpPr>
          <p:nvPr>
            <p:ph type="ftr" sz="quarter" idx="11"/>
          </p:nvPr>
        </p:nvSpPr>
        <p:spPr/>
        <p:txBody>
          <a:bodyPr/>
          <a:lstStyle/>
          <a:p>
            <a:endParaRPr lang="pt-BR">
              <a:solidFill>
                <a:prstClr val="black">
                  <a:tint val="75000"/>
                </a:prstClr>
              </a:solidFill>
            </a:endParaRPr>
          </a:p>
        </p:txBody>
      </p:sp>
      <p:sp>
        <p:nvSpPr>
          <p:cNvPr id="4" name="Espaço Reservado para Número de Slide 3"/>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3510774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41818791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8881247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3740310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8025223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0161201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203991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4599213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0477589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8" name="Espaço Reservado para Rodapé 7"/>
          <p:cNvSpPr>
            <a:spLocks noGrp="1"/>
          </p:cNvSpPr>
          <p:nvPr>
            <p:ph type="ftr" sz="quarter" idx="11"/>
          </p:nvPr>
        </p:nvSpPr>
        <p:spPr/>
        <p:txBody>
          <a:bodyPr/>
          <a:lstStyle/>
          <a:p>
            <a:endParaRPr lang="pt-BR">
              <a:solidFill>
                <a:prstClr val="black">
                  <a:tint val="75000"/>
                </a:prstClr>
              </a:solidFill>
            </a:endParaRPr>
          </a:p>
        </p:txBody>
      </p:sp>
      <p:sp>
        <p:nvSpPr>
          <p:cNvPr id="9" name="Espaço Reservado para Número de Slide 8"/>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8711240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8" name="Espaço Reservado para Rodapé 7"/>
          <p:cNvSpPr>
            <a:spLocks noGrp="1"/>
          </p:cNvSpPr>
          <p:nvPr>
            <p:ph type="ftr" sz="quarter" idx="11"/>
          </p:nvPr>
        </p:nvSpPr>
        <p:spPr/>
        <p:txBody>
          <a:bodyPr/>
          <a:lstStyle/>
          <a:p>
            <a:endParaRPr lang="pt-BR">
              <a:solidFill>
                <a:prstClr val="black">
                  <a:tint val="75000"/>
                </a:prstClr>
              </a:solidFill>
            </a:endParaRPr>
          </a:p>
        </p:txBody>
      </p:sp>
      <p:sp>
        <p:nvSpPr>
          <p:cNvPr id="9" name="Espaço Reservado para Número de Slide 8"/>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0098869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4" name="Espaço Reservado para Rodapé 3"/>
          <p:cNvSpPr>
            <a:spLocks noGrp="1"/>
          </p:cNvSpPr>
          <p:nvPr>
            <p:ph type="ftr" sz="quarter" idx="11"/>
          </p:nvPr>
        </p:nvSpPr>
        <p:spPr/>
        <p:txBody>
          <a:bodyPr/>
          <a:lstStyle/>
          <a:p>
            <a:endParaRPr lang="pt-BR">
              <a:solidFill>
                <a:prstClr val="black">
                  <a:tint val="75000"/>
                </a:prstClr>
              </a:solidFill>
            </a:endParaRPr>
          </a:p>
        </p:txBody>
      </p:sp>
      <p:sp>
        <p:nvSpPr>
          <p:cNvPr id="5" name="Espaço Reservado para Número de Slide 4"/>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1635581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3" name="Espaço Reservado para Rodapé 2"/>
          <p:cNvSpPr>
            <a:spLocks noGrp="1"/>
          </p:cNvSpPr>
          <p:nvPr>
            <p:ph type="ftr" sz="quarter" idx="11"/>
          </p:nvPr>
        </p:nvSpPr>
        <p:spPr/>
        <p:txBody>
          <a:bodyPr/>
          <a:lstStyle/>
          <a:p>
            <a:endParaRPr lang="pt-BR">
              <a:solidFill>
                <a:prstClr val="black">
                  <a:tint val="75000"/>
                </a:prstClr>
              </a:solidFill>
            </a:endParaRPr>
          </a:p>
        </p:txBody>
      </p:sp>
      <p:sp>
        <p:nvSpPr>
          <p:cNvPr id="4" name="Espaço Reservado para Número de Slide 3"/>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5722608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7736890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7777453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5154352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7206510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8480634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6492087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4428180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789342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4" name="Espaço Reservado para Rodapé 3"/>
          <p:cNvSpPr>
            <a:spLocks noGrp="1"/>
          </p:cNvSpPr>
          <p:nvPr>
            <p:ph type="ftr" sz="quarter" idx="11"/>
          </p:nvPr>
        </p:nvSpPr>
        <p:spPr/>
        <p:txBody>
          <a:bodyPr/>
          <a:lstStyle/>
          <a:p>
            <a:endParaRPr lang="pt-BR">
              <a:solidFill>
                <a:prstClr val="black">
                  <a:tint val="75000"/>
                </a:prstClr>
              </a:solidFill>
            </a:endParaRPr>
          </a:p>
        </p:txBody>
      </p:sp>
      <p:sp>
        <p:nvSpPr>
          <p:cNvPr id="5" name="Espaço Reservado para Número de Slide 4"/>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998774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8" name="Espaço Reservado para Rodapé 7"/>
          <p:cNvSpPr>
            <a:spLocks noGrp="1"/>
          </p:cNvSpPr>
          <p:nvPr>
            <p:ph type="ftr" sz="quarter" idx="11"/>
          </p:nvPr>
        </p:nvSpPr>
        <p:spPr/>
        <p:txBody>
          <a:bodyPr/>
          <a:lstStyle/>
          <a:p>
            <a:endParaRPr lang="pt-BR">
              <a:solidFill>
                <a:prstClr val="black">
                  <a:tint val="75000"/>
                </a:prstClr>
              </a:solidFill>
            </a:endParaRPr>
          </a:p>
        </p:txBody>
      </p:sp>
      <p:sp>
        <p:nvSpPr>
          <p:cNvPr id="9" name="Espaço Reservado para Número de Slide 8"/>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5606002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4" name="Espaço Reservado para Rodapé 3"/>
          <p:cNvSpPr>
            <a:spLocks noGrp="1"/>
          </p:cNvSpPr>
          <p:nvPr>
            <p:ph type="ftr" sz="quarter" idx="11"/>
          </p:nvPr>
        </p:nvSpPr>
        <p:spPr/>
        <p:txBody>
          <a:bodyPr/>
          <a:lstStyle/>
          <a:p>
            <a:endParaRPr lang="pt-BR">
              <a:solidFill>
                <a:prstClr val="black">
                  <a:tint val="75000"/>
                </a:prstClr>
              </a:solidFill>
            </a:endParaRPr>
          </a:p>
        </p:txBody>
      </p:sp>
      <p:sp>
        <p:nvSpPr>
          <p:cNvPr id="5" name="Espaço Reservado para Número de Slide 4"/>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7940869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3" name="Espaço Reservado para Rodapé 2"/>
          <p:cNvSpPr>
            <a:spLocks noGrp="1"/>
          </p:cNvSpPr>
          <p:nvPr>
            <p:ph type="ftr" sz="quarter" idx="11"/>
          </p:nvPr>
        </p:nvSpPr>
        <p:spPr/>
        <p:txBody>
          <a:bodyPr/>
          <a:lstStyle/>
          <a:p>
            <a:endParaRPr lang="pt-BR">
              <a:solidFill>
                <a:prstClr val="black">
                  <a:tint val="75000"/>
                </a:prstClr>
              </a:solidFill>
            </a:endParaRPr>
          </a:p>
        </p:txBody>
      </p:sp>
      <p:sp>
        <p:nvSpPr>
          <p:cNvPr id="4" name="Espaço Reservado para Número de Slide 3"/>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9319643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5256622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7317650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6277559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9989176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7830620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41852073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0851017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3" name="Espaço Reservado para Rodapé 2"/>
          <p:cNvSpPr>
            <a:spLocks noGrp="1"/>
          </p:cNvSpPr>
          <p:nvPr>
            <p:ph type="ftr" sz="quarter" idx="11"/>
          </p:nvPr>
        </p:nvSpPr>
        <p:spPr/>
        <p:txBody>
          <a:bodyPr/>
          <a:lstStyle/>
          <a:p>
            <a:endParaRPr lang="pt-BR">
              <a:solidFill>
                <a:prstClr val="black">
                  <a:tint val="75000"/>
                </a:prstClr>
              </a:solidFill>
            </a:endParaRPr>
          </a:p>
        </p:txBody>
      </p:sp>
      <p:sp>
        <p:nvSpPr>
          <p:cNvPr id="4" name="Espaço Reservado para Número de Slide 3"/>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6330180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2417857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8" name="Espaço Reservado para Rodapé 7"/>
          <p:cNvSpPr>
            <a:spLocks noGrp="1"/>
          </p:cNvSpPr>
          <p:nvPr>
            <p:ph type="ftr" sz="quarter" idx="11"/>
          </p:nvPr>
        </p:nvSpPr>
        <p:spPr/>
        <p:txBody>
          <a:bodyPr/>
          <a:lstStyle/>
          <a:p>
            <a:endParaRPr lang="pt-BR">
              <a:solidFill>
                <a:prstClr val="black">
                  <a:tint val="75000"/>
                </a:prstClr>
              </a:solidFill>
            </a:endParaRPr>
          </a:p>
        </p:txBody>
      </p:sp>
      <p:sp>
        <p:nvSpPr>
          <p:cNvPr id="9" name="Espaço Reservado para Número de Slide 8"/>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1491981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4" name="Espaço Reservado para Rodapé 3"/>
          <p:cNvSpPr>
            <a:spLocks noGrp="1"/>
          </p:cNvSpPr>
          <p:nvPr>
            <p:ph type="ftr" sz="quarter" idx="11"/>
          </p:nvPr>
        </p:nvSpPr>
        <p:spPr/>
        <p:txBody>
          <a:bodyPr/>
          <a:lstStyle/>
          <a:p>
            <a:endParaRPr lang="pt-BR">
              <a:solidFill>
                <a:prstClr val="black">
                  <a:tint val="75000"/>
                </a:prstClr>
              </a:solidFill>
            </a:endParaRPr>
          </a:p>
        </p:txBody>
      </p:sp>
      <p:sp>
        <p:nvSpPr>
          <p:cNvPr id="5" name="Espaço Reservado para Número de Slide 4"/>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2473267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3" name="Espaço Reservado para Rodapé 2"/>
          <p:cNvSpPr>
            <a:spLocks noGrp="1"/>
          </p:cNvSpPr>
          <p:nvPr>
            <p:ph type="ftr" sz="quarter" idx="11"/>
          </p:nvPr>
        </p:nvSpPr>
        <p:spPr/>
        <p:txBody>
          <a:bodyPr/>
          <a:lstStyle/>
          <a:p>
            <a:endParaRPr lang="pt-BR">
              <a:solidFill>
                <a:prstClr val="black">
                  <a:tint val="75000"/>
                </a:prstClr>
              </a:solidFill>
            </a:endParaRPr>
          </a:p>
        </p:txBody>
      </p:sp>
      <p:sp>
        <p:nvSpPr>
          <p:cNvPr id="4" name="Espaço Reservado para Número de Slide 3"/>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42490961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7282969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673154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606947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2124818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3523073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1253729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4577144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9657686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2443941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8" name="Espaço Reservado para Rodapé 7"/>
          <p:cNvSpPr>
            <a:spLocks noGrp="1"/>
          </p:cNvSpPr>
          <p:nvPr>
            <p:ph type="ftr" sz="quarter" idx="11"/>
          </p:nvPr>
        </p:nvSpPr>
        <p:spPr/>
        <p:txBody>
          <a:bodyPr/>
          <a:lstStyle/>
          <a:p>
            <a:endParaRPr lang="pt-BR">
              <a:solidFill>
                <a:prstClr val="black">
                  <a:tint val="75000"/>
                </a:prstClr>
              </a:solidFill>
            </a:endParaRPr>
          </a:p>
        </p:txBody>
      </p:sp>
      <p:sp>
        <p:nvSpPr>
          <p:cNvPr id="9" name="Espaço Reservado para Número de Slide 8"/>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914637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4" name="Espaço Reservado para Rodapé 3"/>
          <p:cNvSpPr>
            <a:spLocks noGrp="1"/>
          </p:cNvSpPr>
          <p:nvPr>
            <p:ph type="ftr" sz="quarter" idx="11"/>
          </p:nvPr>
        </p:nvSpPr>
        <p:spPr/>
        <p:txBody>
          <a:bodyPr/>
          <a:lstStyle/>
          <a:p>
            <a:endParaRPr lang="pt-BR">
              <a:solidFill>
                <a:prstClr val="black">
                  <a:tint val="75000"/>
                </a:prstClr>
              </a:solidFill>
            </a:endParaRPr>
          </a:p>
        </p:txBody>
      </p:sp>
      <p:sp>
        <p:nvSpPr>
          <p:cNvPr id="5" name="Espaço Reservado para Número de Slide 4"/>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647548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3" name="Espaço Reservado para Rodapé 2"/>
          <p:cNvSpPr>
            <a:spLocks noGrp="1"/>
          </p:cNvSpPr>
          <p:nvPr>
            <p:ph type="ftr" sz="quarter" idx="11"/>
          </p:nvPr>
        </p:nvSpPr>
        <p:spPr/>
        <p:txBody>
          <a:bodyPr/>
          <a:lstStyle/>
          <a:p>
            <a:endParaRPr lang="pt-BR">
              <a:solidFill>
                <a:prstClr val="black">
                  <a:tint val="75000"/>
                </a:prstClr>
              </a:solidFill>
            </a:endParaRPr>
          </a:p>
        </p:txBody>
      </p:sp>
      <p:sp>
        <p:nvSpPr>
          <p:cNvPr id="4" name="Espaço Reservado para Número de Slide 3"/>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4762241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4804824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0158984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3524382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8906400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4416099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2066887-C641-41BF-B961-D8AAB9E60F23}" type="datetimeFigureOut">
              <a:rPr lang="pt-BR" smtClean="0"/>
              <a:t>04/11/2011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A3156D3-CBB5-460B-867A-31E15A15BAD6}" type="slidenum">
              <a:rPr lang="pt-BR" smtClean="0"/>
              <a:t>‹nº›</a:t>
            </a:fld>
            <a:endParaRPr lang="pt-BR"/>
          </a:p>
        </p:txBody>
      </p:sp>
    </p:spTree>
    <p:extLst>
      <p:ext uri="{BB962C8B-B14F-4D97-AF65-F5344CB8AC3E}">
        <p14:creationId xmlns:p14="http://schemas.microsoft.com/office/powerpoint/2010/main" val="8504798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7891997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6823164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4180881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8249648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8" name="Espaço Reservado para Rodapé 7"/>
          <p:cNvSpPr>
            <a:spLocks noGrp="1"/>
          </p:cNvSpPr>
          <p:nvPr>
            <p:ph type="ftr" sz="quarter" idx="11"/>
          </p:nvPr>
        </p:nvSpPr>
        <p:spPr/>
        <p:txBody>
          <a:bodyPr/>
          <a:lstStyle/>
          <a:p>
            <a:endParaRPr lang="pt-BR">
              <a:solidFill>
                <a:prstClr val="black">
                  <a:tint val="75000"/>
                </a:prstClr>
              </a:solidFill>
            </a:endParaRPr>
          </a:p>
        </p:txBody>
      </p:sp>
      <p:sp>
        <p:nvSpPr>
          <p:cNvPr id="9" name="Espaço Reservado para Número de Slide 8"/>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545689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4" name="Espaço Reservado para Rodapé 3"/>
          <p:cNvSpPr>
            <a:spLocks noGrp="1"/>
          </p:cNvSpPr>
          <p:nvPr>
            <p:ph type="ftr" sz="quarter" idx="11"/>
          </p:nvPr>
        </p:nvSpPr>
        <p:spPr/>
        <p:txBody>
          <a:bodyPr/>
          <a:lstStyle/>
          <a:p>
            <a:endParaRPr lang="pt-BR">
              <a:solidFill>
                <a:prstClr val="black">
                  <a:tint val="75000"/>
                </a:prstClr>
              </a:solidFill>
            </a:endParaRPr>
          </a:p>
        </p:txBody>
      </p:sp>
      <p:sp>
        <p:nvSpPr>
          <p:cNvPr id="5" name="Espaço Reservado para Número de Slide 4"/>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0193934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3" name="Espaço Reservado para Rodapé 2"/>
          <p:cNvSpPr>
            <a:spLocks noGrp="1"/>
          </p:cNvSpPr>
          <p:nvPr>
            <p:ph type="ftr" sz="quarter" idx="11"/>
          </p:nvPr>
        </p:nvSpPr>
        <p:spPr/>
        <p:txBody>
          <a:bodyPr/>
          <a:lstStyle/>
          <a:p>
            <a:endParaRPr lang="pt-BR">
              <a:solidFill>
                <a:prstClr val="black">
                  <a:tint val="75000"/>
                </a:prstClr>
              </a:solidFill>
            </a:endParaRPr>
          </a:p>
        </p:txBody>
      </p:sp>
      <p:sp>
        <p:nvSpPr>
          <p:cNvPr id="4" name="Espaço Reservado para Número de Slide 3"/>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2157585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677592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7818636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8636456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0943716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7261630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5398342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8619172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8356660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2601672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8" name="Espaço Reservado para Rodapé 7"/>
          <p:cNvSpPr>
            <a:spLocks noGrp="1"/>
          </p:cNvSpPr>
          <p:nvPr>
            <p:ph type="ftr" sz="quarter" idx="11"/>
          </p:nvPr>
        </p:nvSpPr>
        <p:spPr/>
        <p:txBody>
          <a:bodyPr/>
          <a:lstStyle/>
          <a:p>
            <a:endParaRPr lang="pt-BR">
              <a:solidFill>
                <a:prstClr val="black">
                  <a:tint val="75000"/>
                </a:prstClr>
              </a:solidFill>
            </a:endParaRPr>
          </a:p>
        </p:txBody>
      </p:sp>
      <p:sp>
        <p:nvSpPr>
          <p:cNvPr id="9" name="Espaço Reservado para Número de Slide 8"/>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9772239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4" name="Espaço Reservado para Rodapé 3"/>
          <p:cNvSpPr>
            <a:spLocks noGrp="1"/>
          </p:cNvSpPr>
          <p:nvPr>
            <p:ph type="ftr" sz="quarter" idx="11"/>
          </p:nvPr>
        </p:nvSpPr>
        <p:spPr/>
        <p:txBody>
          <a:bodyPr/>
          <a:lstStyle/>
          <a:p>
            <a:endParaRPr lang="pt-BR">
              <a:solidFill>
                <a:prstClr val="black">
                  <a:tint val="75000"/>
                </a:prstClr>
              </a:solidFill>
            </a:endParaRPr>
          </a:p>
        </p:txBody>
      </p:sp>
      <p:sp>
        <p:nvSpPr>
          <p:cNvPr id="5" name="Espaço Reservado para Número de Slide 4"/>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543296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3" name="Espaço Reservado para Rodapé 2"/>
          <p:cNvSpPr>
            <a:spLocks noGrp="1"/>
          </p:cNvSpPr>
          <p:nvPr>
            <p:ph type="ftr" sz="quarter" idx="11"/>
          </p:nvPr>
        </p:nvSpPr>
        <p:spPr/>
        <p:txBody>
          <a:bodyPr/>
          <a:lstStyle/>
          <a:p>
            <a:endParaRPr lang="pt-BR">
              <a:solidFill>
                <a:prstClr val="black">
                  <a:tint val="75000"/>
                </a:prstClr>
              </a:solidFill>
            </a:endParaRPr>
          </a:p>
        </p:txBody>
      </p:sp>
      <p:sp>
        <p:nvSpPr>
          <p:cNvPr id="4" name="Espaço Reservado para Número de Slide 3"/>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9797682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564858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0685382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7735712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0830895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9335141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0752604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5199523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0894976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4264400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8" name="Espaço Reservado para Rodapé 7"/>
          <p:cNvSpPr>
            <a:spLocks noGrp="1"/>
          </p:cNvSpPr>
          <p:nvPr>
            <p:ph type="ftr" sz="quarter" idx="11"/>
          </p:nvPr>
        </p:nvSpPr>
        <p:spPr/>
        <p:txBody>
          <a:bodyPr/>
          <a:lstStyle/>
          <a:p>
            <a:endParaRPr lang="pt-BR">
              <a:solidFill>
                <a:prstClr val="black">
                  <a:tint val="75000"/>
                </a:prstClr>
              </a:solidFill>
            </a:endParaRPr>
          </a:p>
        </p:txBody>
      </p:sp>
      <p:sp>
        <p:nvSpPr>
          <p:cNvPr id="9" name="Espaço Reservado para Número de Slide 8"/>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987668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4" name="Espaço Reservado para Rodapé 3"/>
          <p:cNvSpPr>
            <a:spLocks noGrp="1"/>
          </p:cNvSpPr>
          <p:nvPr>
            <p:ph type="ftr" sz="quarter" idx="11"/>
          </p:nvPr>
        </p:nvSpPr>
        <p:spPr/>
        <p:txBody>
          <a:bodyPr/>
          <a:lstStyle/>
          <a:p>
            <a:endParaRPr lang="pt-BR">
              <a:solidFill>
                <a:prstClr val="black">
                  <a:tint val="75000"/>
                </a:prstClr>
              </a:solidFill>
            </a:endParaRPr>
          </a:p>
        </p:txBody>
      </p:sp>
      <p:sp>
        <p:nvSpPr>
          <p:cNvPr id="5" name="Espaço Reservado para Número de Slide 4"/>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2425563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3" name="Espaço Reservado para Rodapé 2"/>
          <p:cNvSpPr>
            <a:spLocks noGrp="1"/>
          </p:cNvSpPr>
          <p:nvPr>
            <p:ph type="ftr" sz="quarter" idx="11"/>
          </p:nvPr>
        </p:nvSpPr>
        <p:spPr/>
        <p:txBody>
          <a:bodyPr/>
          <a:lstStyle/>
          <a:p>
            <a:endParaRPr lang="pt-BR">
              <a:solidFill>
                <a:prstClr val="black">
                  <a:tint val="75000"/>
                </a:prstClr>
              </a:solidFill>
            </a:endParaRPr>
          </a:p>
        </p:txBody>
      </p:sp>
      <p:sp>
        <p:nvSpPr>
          <p:cNvPr id="4" name="Espaço Reservado para Número de Slide 3"/>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536354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7504950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5545019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722245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8722436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1701177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8245183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9720486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41592007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8" name="Espaço Reservado para Rodapé 7"/>
          <p:cNvSpPr>
            <a:spLocks noGrp="1"/>
          </p:cNvSpPr>
          <p:nvPr>
            <p:ph type="ftr" sz="quarter" idx="11"/>
          </p:nvPr>
        </p:nvSpPr>
        <p:spPr/>
        <p:txBody>
          <a:bodyPr/>
          <a:lstStyle/>
          <a:p>
            <a:endParaRPr lang="pt-BR">
              <a:solidFill>
                <a:prstClr val="black">
                  <a:tint val="75000"/>
                </a:prstClr>
              </a:solidFill>
            </a:endParaRPr>
          </a:p>
        </p:txBody>
      </p:sp>
      <p:sp>
        <p:nvSpPr>
          <p:cNvPr id="9" name="Espaço Reservado para Número de Slide 8"/>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0098869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4" name="Espaço Reservado para Rodapé 3"/>
          <p:cNvSpPr>
            <a:spLocks noGrp="1"/>
          </p:cNvSpPr>
          <p:nvPr>
            <p:ph type="ftr" sz="quarter" idx="11"/>
          </p:nvPr>
        </p:nvSpPr>
        <p:spPr/>
        <p:txBody>
          <a:bodyPr/>
          <a:lstStyle/>
          <a:p>
            <a:endParaRPr lang="pt-BR">
              <a:solidFill>
                <a:prstClr val="black">
                  <a:tint val="75000"/>
                </a:prstClr>
              </a:solidFill>
            </a:endParaRPr>
          </a:p>
        </p:txBody>
      </p:sp>
      <p:sp>
        <p:nvSpPr>
          <p:cNvPr id="5" name="Espaço Reservado para Número de Slide 4"/>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998774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3" name="Espaço Reservado para Rodapé 2"/>
          <p:cNvSpPr>
            <a:spLocks noGrp="1"/>
          </p:cNvSpPr>
          <p:nvPr>
            <p:ph type="ftr" sz="quarter" idx="11"/>
          </p:nvPr>
        </p:nvSpPr>
        <p:spPr/>
        <p:txBody>
          <a:bodyPr/>
          <a:lstStyle/>
          <a:p>
            <a:endParaRPr lang="pt-BR">
              <a:solidFill>
                <a:prstClr val="black">
                  <a:tint val="75000"/>
                </a:prstClr>
              </a:solidFill>
            </a:endParaRPr>
          </a:p>
        </p:txBody>
      </p:sp>
      <p:sp>
        <p:nvSpPr>
          <p:cNvPr id="4" name="Espaço Reservado para Número de Slide 3"/>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6330180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B2066887-C641-41BF-B961-D8AAB9E60F23}" type="datetimeFigureOut">
              <a:rPr lang="pt-BR" smtClean="0"/>
              <a:t>04/11/2011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A3156D3-CBB5-460B-867A-31E15A15BAD6}" type="slidenum">
              <a:rPr lang="pt-BR" smtClean="0"/>
              <a:t>‹nº›</a:t>
            </a:fld>
            <a:endParaRPr lang="pt-BR"/>
          </a:p>
        </p:txBody>
      </p:sp>
    </p:spTree>
    <p:extLst>
      <p:ext uri="{BB962C8B-B14F-4D97-AF65-F5344CB8AC3E}">
        <p14:creationId xmlns:p14="http://schemas.microsoft.com/office/powerpoint/2010/main" val="6669678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4577144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7891997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7261630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0830895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722245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8245183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9720486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41592007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8" name="Espaço Reservado para Rodapé 7"/>
          <p:cNvSpPr>
            <a:spLocks noGrp="1"/>
          </p:cNvSpPr>
          <p:nvPr>
            <p:ph type="ftr" sz="quarter" idx="11"/>
          </p:nvPr>
        </p:nvSpPr>
        <p:spPr/>
        <p:txBody>
          <a:bodyPr/>
          <a:lstStyle/>
          <a:p>
            <a:endParaRPr lang="pt-BR">
              <a:solidFill>
                <a:prstClr val="black">
                  <a:tint val="75000"/>
                </a:prstClr>
              </a:solidFill>
            </a:endParaRPr>
          </a:p>
        </p:txBody>
      </p:sp>
      <p:sp>
        <p:nvSpPr>
          <p:cNvPr id="9" name="Espaço Reservado para Número de Slide 8"/>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0098869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4" name="Espaço Reservado para Rodapé 3"/>
          <p:cNvSpPr>
            <a:spLocks noGrp="1"/>
          </p:cNvSpPr>
          <p:nvPr>
            <p:ph type="ftr" sz="quarter" idx="11"/>
          </p:nvPr>
        </p:nvSpPr>
        <p:spPr/>
        <p:txBody>
          <a:bodyPr/>
          <a:lstStyle/>
          <a:p>
            <a:endParaRPr lang="pt-BR">
              <a:solidFill>
                <a:prstClr val="black">
                  <a:tint val="75000"/>
                </a:prstClr>
              </a:solidFill>
            </a:endParaRPr>
          </a:p>
        </p:txBody>
      </p:sp>
      <p:sp>
        <p:nvSpPr>
          <p:cNvPr id="5" name="Espaço Reservado para Número de Slide 4"/>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998774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B2066887-C641-41BF-B961-D8AAB9E60F23}" type="datetimeFigureOut">
              <a:rPr lang="pt-BR" smtClean="0"/>
              <a:t>04/11/2011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A3156D3-CBB5-460B-867A-31E15A15BAD6}" type="slidenum">
              <a:rPr lang="pt-BR" smtClean="0"/>
              <a:t>‹nº›</a:t>
            </a:fld>
            <a:endParaRPr lang="pt-BR"/>
          </a:p>
        </p:txBody>
      </p:sp>
    </p:spTree>
    <p:extLst>
      <p:ext uri="{BB962C8B-B14F-4D97-AF65-F5344CB8AC3E}">
        <p14:creationId xmlns:p14="http://schemas.microsoft.com/office/powerpoint/2010/main" val="40517986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3" name="Espaço Reservado para Rodapé 2"/>
          <p:cNvSpPr>
            <a:spLocks noGrp="1"/>
          </p:cNvSpPr>
          <p:nvPr>
            <p:ph type="ftr" sz="quarter" idx="11"/>
          </p:nvPr>
        </p:nvSpPr>
        <p:spPr/>
        <p:txBody>
          <a:bodyPr/>
          <a:lstStyle/>
          <a:p>
            <a:endParaRPr lang="pt-BR">
              <a:solidFill>
                <a:prstClr val="black">
                  <a:tint val="75000"/>
                </a:prstClr>
              </a:solidFill>
            </a:endParaRPr>
          </a:p>
        </p:txBody>
      </p:sp>
      <p:sp>
        <p:nvSpPr>
          <p:cNvPr id="4" name="Espaço Reservado para Número de Slide 3"/>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6330180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4577144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7891997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7261630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0830895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722245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8245183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9720486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41592007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8" name="Espaço Reservado para Rodapé 7"/>
          <p:cNvSpPr>
            <a:spLocks noGrp="1"/>
          </p:cNvSpPr>
          <p:nvPr>
            <p:ph type="ftr" sz="quarter" idx="11"/>
          </p:nvPr>
        </p:nvSpPr>
        <p:spPr/>
        <p:txBody>
          <a:bodyPr/>
          <a:lstStyle/>
          <a:p>
            <a:endParaRPr lang="pt-BR">
              <a:solidFill>
                <a:prstClr val="black">
                  <a:tint val="75000"/>
                </a:prstClr>
              </a:solidFill>
            </a:endParaRPr>
          </a:p>
        </p:txBody>
      </p:sp>
      <p:sp>
        <p:nvSpPr>
          <p:cNvPr id="9" name="Espaço Reservado para Número de Slide 8"/>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0098869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B2066887-C641-41BF-B961-D8AAB9E60F23}" type="datetimeFigureOut">
              <a:rPr lang="pt-BR" smtClean="0"/>
              <a:t>04/11/2011</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CA3156D3-CBB5-460B-867A-31E15A15BAD6}" type="slidenum">
              <a:rPr lang="pt-BR" smtClean="0"/>
              <a:t>‹nº›</a:t>
            </a:fld>
            <a:endParaRPr lang="pt-BR"/>
          </a:p>
        </p:txBody>
      </p:sp>
    </p:spTree>
    <p:extLst>
      <p:ext uri="{BB962C8B-B14F-4D97-AF65-F5344CB8AC3E}">
        <p14:creationId xmlns:p14="http://schemas.microsoft.com/office/powerpoint/2010/main" val="42281541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4" name="Espaço Reservado para Rodapé 3"/>
          <p:cNvSpPr>
            <a:spLocks noGrp="1"/>
          </p:cNvSpPr>
          <p:nvPr>
            <p:ph type="ftr" sz="quarter" idx="11"/>
          </p:nvPr>
        </p:nvSpPr>
        <p:spPr/>
        <p:txBody>
          <a:bodyPr/>
          <a:lstStyle/>
          <a:p>
            <a:endParaRPr lang="pt-BR">
              <a:solidFill>
                <a:prstClr val="black">
                  <a:tint val="75000"/>
                </a:prstClr>
              </a:solidFill>
            </a:endParaRPr>
          </a:p>
        </p:txBody>
      </p:sp>
      <p:sp>
        <p:nvSpPr>
          <p:cNvPr id="5" name="Espaço Reservado para Número de Slide 4"/>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998774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3" name="Espaço Reservado para Rodapé 2"/>
          <p:cNvSpPr>
            <a:spLocks noGrp="1"/>
          </p:cNvSpPr>
          <p:nvPr>
            <p:ph type="ftr" sz="quarter" idx="11"/>
          </p:nvPr>
        </p:nvSpPr>
        <p:spPr/>
        <p:txBody>
          <a:bodyPr/>
          <a:lstStyle/>
          <a:p>
            <a:endParaRPr lang="pt-BR">
              <a:solidFill>
                <a:prstClr val="black">
                  <a:tint val="75000"/>
                </a:prstClr>
              </a:solidFill>
            </a:endParaRPr>
          </a:p>
        </p:txBody>
      </p:sp>
      <p:sp>
        <p:nvSpPr>
          <p:cNvPr id="4" name="Espaço Reservado para Número de Slide 3"/>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6330180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4577144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7891997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7261630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0830895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722245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8245183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9720486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41592007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B2066887-C641-41BF-B961-D8AAB9E60F23}" type="datetimeFigureOut">
              <a:rPr lang="pt-BR" smtClean="0"/>
              <a:t>04/11/2011</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CA3156D3-CBB5-460B-867A-31E15A15BAD6}" type="slidenum">
              <a:rPr lang="pt-BR" smtClean="0"/>
              <a:t>‹nº›</a:t>
            </a:fld>
            <a:endParaRPr lang="pt-BR"/>
          </a:p>
        </p:txBody>
      </p:sp>
    </p:spTree>
    <p:extLst>
      <p:ext uri="{BB962C8B-B14F-4D97-AF65-F5344CB8AC3E}">
        <p14:creationId xmlns:p14="http://schemas.microsoft.com/office/powerpoint/2010/main" val="15992571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8" name="Espaço Reservado para Rodapé 7"/>
          <p:cNvSpPr>
            <a:spLocks noGrp="1"/>
          </p:cNvSpPr>
          <p:nvPr>
            <p:ph type="ftr" sz="quarter" idx="11"/>
          </p:nvPr>
        </p:nvSpPr>
        <p:spPr/>
        <p:txBody>
          <a:bodyPr/>
          <a:lstStyle/>
          <a:p>
            <a:endParaRPr lang="pt-BR">
              <a:solidFill>
                <a:prstClr val="black">
                  <a:tint val="75000"/>
                </a:prstClr>
              </a:solidFill>
            </a:endParaRPr>
          </a:p>
        </p:txBody>
      </p:sp>
      <p:sp>
        <p:nvSpPr>
          <p:cNvPr id="9" name="Espaço Reservado para Número de Slide 8"/>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0098869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4" name="Espaço Reservado para Rodapé 3"/>
          <p:cNvSpPr>
            <a:spLocks noGrp="1"/>
          </p:cNvSpPr>
          <p:nvPr>
            <p:ph type="ftr" sz="quarter" idx="11"/>
          </p:nvPr>
        </p:nvSpPr>
        <p:spPr/>
        <p:txBody>
          <a:bodyPr/>
          <a:lstStyle/>
          <a:p>
            <a:endParaRPr lang="pt-BR">
              <a:solidFill>
                <a:prstClr val="black">
                  <a:tint val="75000"/>
                </a:prstClr>
              </a:solidFill>
            </a:endParaRPr>
          </a:p>
        </p:txBody>
      </p:sp>
      <p:sp>
        <p:nvSpPr>
          <p:cNvPr id="5" name="Espaço Reservado para Número de Slide 4"/>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998774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3" name="Espaço Reservado para Rodapé 2"/>
          <p:cNvSpPr>
            <a:spLocks noGrp="1"/>
          </p:cNvSpPr>
          <p:nvPr>
            <p:ph type="ftr" sz="quarter" idx="11"/>
          </p:nvPr>
        </p:nvSpPr>
        <p:spPr/>
        <p:txBody>
          <a:bodyPr/>
          <a:lstStyle/>
          <a:p>
            <a:endParaRPr lang="pt-BR">
              <a:solidFill>
                <a:prstClr val="black">
                  <a:tint val="75000"/>
                </a:prstClr>
              </a:solidFill>
            </a:endParaRPr>
          </a:p>
        </p:txBody>
      </p:sp>
      <p:sp>
        <p:nvSpPr>
          <p:cNvPr id="4" name="Espaço Reservado para Número de Slide 3"/>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6330180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4577144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7891997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7261630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0830895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5333779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1596335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4267660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B2066887-C641-41BF-B961-D8AAB9E60F23}" type="datetimeFigureOut">
              <a:rPr lang="pt-BR" smtClean="0"/>
              <a:t>04/11/2011</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CA3156D3-CBB5-460B-867A-31E15A15BAD6}" type="slidenum">
              <a:rPr lang="pt-BR" smtClean="0"/>
              <a:t>‹nº›</a:t>
            </a:fld>
            <a:endParaRPr lang="pt-BR"/>
          </a:p>
        </p:txBody>
      </p:sp>
    </p:spTree>
    <p:extLst>
      <p:ext uri="{BB962C8B-B14F-4D97-AF65-F5344CB8AC3E}">
        <p14:creationId xmlns:p14="http://schemas.microsoft.com/office/powerpoint/2010/main" val="33600323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9688963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8" name="Espaço Reservado para Rodapé 7"/>
          <p:cNvSpPr>
            <a:spLocks noGrp="1"/>
          </p:cNvSpPr>
          <p:nvPr>
            <p:ph type="ftr" sz="quarter" idx="11"/>
          </p:nvPr>
        </p:nvSpPr>
        <p:spPr/>
        <p:txBody>
          <a:bodyPr/>
          <a:lstStyle/>
          <a:p>
            <a:endParaRPr lang="pt-BR">
              <a:solidFill>
                <a:prstClr val="black">
                  <a:tint val="75000"/>
                </a:prstClr>
              </a:solidFill>
            </a:endParaRPr>
          </a:p>
        </p:txBody>
      </p:sp>
      <p:sp>
        <p:nvSpPr>
          <p:cNvPr id="9" name="Espaço Reservado para Número de Slide 8"/>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9941592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4" name="Espaço Reservado para Rodapé 3"/>
          <p:cNvSpPr>
            <a:spLocks noGrp="1"/>
          </p:cNvSpPr>
          <p:nvPr>
            <p:ph type="ftr" sz="quarter" idx="11"/>
          </p:nvPr>
        </p:nvSpPr>
        <p:spPr/>
        <p:txBody>
          <a:bodyPr/>
          <a:lstStyle/>
          <a:p>
            <a:endParaRPr lang="pt-BR">
              <a:solidFill>
                <a:prstClr val="black">
                  <a:tint val="75000"/>
                </a:prstClr>
              </a:solidFill>
            </a:endParaRPr>
          </a:p>
        </p:txBody>
      </p:sp>
      <p:sp>
        <p:nvSpPr>
          <p:cNvPr id="5" name="Espaço Reservado para Número de Slide 4"/>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0759289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3" name="Espaço Reservado para Rodapé 2"/>
          <p:cNvSpPr>
            <a:spLocks noGrp="1"/>
          </p:cNvSpPr>
          <p:nvPr>
            <p:ph type="ftr" sz="quarter" idx="11"/>
          </p:nvPr>
        </p:nvSpPr>
        <p:spPr/>
        <p:txBody>
          <a:bodyPr/>
          <a:lstStyle/>
          <a:p>
            <a:endParaRPr lang="pt-BR">
              <a:solidFill>
                <a:prstClr val="black">
                  <a:tint val="75000"/>
                </a:prstClr>
              </a:solidFill>
            </a:endParaRPr>
          </a:p>
        </p:txBody>
      </p:sp>
      <p:sp>
        <p:nvSpPr>
          <p:cNvPr id="4" name="Espaço Reservado para Número de Slide 3"/>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8621784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8097823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1968268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5168405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7186550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9671285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6943452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B2066887-C641-41BF-B961-D8AAB9E60F23}" type="datetimeFigureOut">
              <a:rPr lang="pt-BR" smtClean="0"/>
              <a:t>04/11/2011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A3156D3-CBB5-460B-867A-31E15A15BAD6}" type="slidenum">
              <a:rPr lang="pt-BR" smtClean="0"/>
              <a:t>‹nº›</a:t>
            </a:fld>
            <a:endParaRPr lang="pt-BR"/>
          </a:p>
        </p:txBody>
      </p:sp>
    </p:spTree>
    <p:extLst>
      <p:ext uri="{BB962C8B-B14F-4D97-AF65-F5344CB8AC3E}">
        <p14:creationId xmlns:p14="http://schemas.microsoft.com/office/powerpoint/2010/main" val="445458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6907609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7486270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8" name="Espaço Reservado para Rodapé 7"/>
          <p:cNvSpPr>
            <a:spLocks noGrp="1"/>
          </p:cNvSpPr>
          <p:nvPr>
            <p:ph type="ftr" sz="quarter" idx="11"/>
          </p:nvPr>
        </p:nvSpPr>
        <p:spPr/>
        <p:txBody>
          <a:bodyPr/>
          <a:lstStyle/>
          <a:p>
            <a:endParaRPr lang="pt-BR">
              <a:solidFill>
                <a:prstClr val="black">
                  <a:tint val="75000"/>
                </a:prstClr>
              </a:solidFill>
            </a:endParaRPr>
          </a:p>
        </p:txBody>
      </p:sp>
      <p:sp>
        <p:nvSpPr>
          <p:cNvPr id="9" name="Espaço Reservado para Número de Slide 8"/>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794594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4" name="Espaço Reservado para Rodapé 3"/>
          <p:cNvSpPr>
            <a:spLocks noGrp="1"/>
          </p:cNvSpPr>
          <p:nvPr>
            <p:ph type="ftr" sz="quarter" idx="11"/>
          </p:nvPr>
        </p:nvSpPr>
        <p:spPr/>
        <p:txBody>
          <a:bodyPr/>
          <a:lstStyle/>
          <a:p>
            <a:endParaRPr lang="pt-BR">
              <a:solidFill>
                <a:prstClr val="black">
                  <a:tint val="75000"/>
                </a:prstClr>
              </a:solidFill>
            </a:endParaRPr>
          </a:p>
        </p:txBody>
      </p:sp>
      <p:sp>
        <p:nvSpPr>
          <p:cNvPr id="5" name="Espaço Reservado para Número de Slide 4"/>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7782857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3" name="Espaço Reservado para Rodapé 2"/>
          <p:cNvSpPr>
            <a:spLocks noGrp="1"/>
          </p:cNvSpPr>
          <p:nvPr>
            <p:ph type="ftr" sz="quarter" idx="11"/>
          </p:nvPr>
        </p:nvSpPr>
        <p:spPr/>
        <p:txBody>
          <a:bodyPr/>
          <a:lstStyle/>
          <a:p>
            <a:endParaRPr lang="pt-BR">
              <a:solidFill>
                <a:prstClr val="black">
                  <a:tint val="75000"/>
                </a:prstClr>
              </a:solidFill>
            </a:endParaRPr>
          </a:p>
        </p:txBody>
      </p:sp>
      <p:sp>
        <p:nvSpPr>
          <p:cNvPr id="4" name="Espaço Reservado para Número de Slide 3"/>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40593202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4431463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943641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40309851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6801958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9671285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B2066887-C641-41BF-B961-D8AAB9E60F23}" type="datetimeFigureOut">
              <a:rPr lang="pt-BR" smtClean="0"/>
              <a:t>04/11/2011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A3156D3-CBB5-460B-867A-31E15A15BAD6}" type="slidenum">
              <a:rPr lang="pt-BR" smtClean="0"/>
              <a:t>‹nº›</a:t>
            </a:fld>
            <a:endParaRPr lang="pt-BR"/>
          </a:p>
        </p:txBody>
      </p:sp>
    </p:spTree>
    <p:extLst>
      <p:ext uri="{BB962C8B-B14F-4D97-AF65-F5344CB8AC3E}">
        <p14:creationId xmlns:p14="http://schemas.microsoft.com/office/powerpoint/2010/main" val="26389926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6943452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6907609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7486270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8" name="Espaço Reservado para Rodapé 7"/>
          <p:cNvSpPr>
            <a:spLocks noGrp="1"/>
          </p:cNvSpPr>
          <p:nvPr>
            <p:ph type="ftr" sz="quarter" idx="11"/>
          </p:nvPr>
        </p:nvSpPr>
        <p:spPr/>
        <p:txBody>
          <a:bodyPr/>
          <a:lstStyle/>
          <a:p>
            <a:endParaRPr lang="pt-BR">
              <a:solidFill>
                <a:prstClr val="black">
                  <a:tint val="75000"/>
                </a:prstClr>
              </a:solidFill>
            </a:endParaRPr>
          </a:p>
        </p:txBody>
      </p:sp>
      <p:sp>
        <p:nvSpPr>
          <p:cNvPr id="9" name="Espaço Reservado para Número de Slide 8"/>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794594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4" name="Espaço Reservado para Rodapé 3"/>
          <p:cNvSpPr>
            <a:spLocks noGrp="1"/>
          </p:cNvSpPr>
          <p:nvPr>
            <p:ph type="ftr" sz="quarter" idx="11"/>
          </p:nvPr>
        </p:nvSpPr>
        <p:spPr/>
        <p:txBody>
          <a:bodyPr/>
          <a:lstStyle/>
          <a:p>
            <a:endParaRPr lang="pt-BR">
              <a:solidFill>
                <a:prstClr val="black">
                  <a:tint val="75000"/>
                </a:prstClr>
              </a:solidFill>
            </a:endParaRPr>
          </a:p>
        </p:txBody>
      </p:sp>
      <p:sp>
        <p:nvSpPr>
          <p:cNvPr id="5" name="Espaço Reservado para Número de Slide 4"/>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7782857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3" name="Espaço Reservado para Rodapé 2"/>
          <p:cNvSpPr>
            <a:spLocks noGrp="1"/>
          </p:cNvSpPr>
          <p:nvPr>
            <p:ph type="ftr" sz="quarter" idx="11"/>
          </p:nvPr>
        </p:nvSpPr>
        <p:spPr/>
        <p:txBody>
          <a:bodyPr/>
          <a:lstStyle/>
          <a:p>
            <a:endParaRPr lang="pt-BR">
              <a:solidFill>
                <a:prstClr val="black">
                  <a:tint val="75000"/>
                </a:prstClr>
              </a:solidFill>
            </a:endParaRPr>
          </a:p>
        </p:txBody>
      </p:sp>
      <p:sp>
        <p:nvSpPr>
          <p:cNvPr id="4" name="Espaço Reservado para Número de Slide 3"/>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40593202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4431463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943641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40309851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6801958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jp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jp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1.jp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1.jp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1.jp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1.jp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image" Target="../media/image1.jpg"/><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image" Target="../media/image1.jpg"/><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7000" t="-2000" r="-7000" b="-3000"/>
          </a:stretch>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066887-C641-41BF-B961-D8AAB9E60F23}" type="datetimeFigureOut">
              <a:rPr lang="pt-BR" smtClean="0"/>
              <a:t>04/11/2011</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3156D3-CBB5-460B-867A-31E15A15BAD6}" type="slidenum">
              <a:rPr lang="pt-BR" smtClean="0"/>
              <a:t>‹nº›</a:t>
            </a:fld>
            <a:endParaRPr lang="pt-BR"/>
          </a:p>
        </p:txBody>
      </p:sp>
    </p:spTree>
    <p:extLst>
      <p:ext uri="{BB962C8B-B14F-4D97-AF65-F5344CB8AC3E}">
        <p14:creationId xmlns:p14="http://schemas.microsoft.com/office/powerpoint/2010/main" val="3240204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7000" t="-2000" r="-7000" b="-3000"/>
          </a:stretch>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solidFill>
                <a:prstClr val="black">
                  <a:tint val="75000"/>
                </a:prstClr>
              </a:solidFill>
            </a:endParaRP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6278004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7000" t="-2000" r="-7000" b="-3000"/>
          </a:stretch>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solidFill>
                <a:prstClr val="black">
                  <a:tint val="75000"/>
                </a:prstClr>
              </a:solidFill>
            </a:endParaRP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57521299"/>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7000" t="-2000" r="-7000" b="-3000"/>
          </a:stretch>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solidFill>
                <a:prstClr val="black">
                  <a:tint val="75000"/>
                </a:prstClr>
              </a:solidFill>
            </a:endParaRP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5752129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7000" t="-2000" r="-7000" b="-3000"/>
          </a:stretch>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solidFill>
                <a:prstClr val="black">
                  <a:tint val="75000"/>
                </a:prstClr>
              </a:solidFill>
            </a:endParaRP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57521299"/>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7000" t="-2000" r="-7000" b="-3000"/>
          </a:stretch>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solidFill>
                <a:prstClr val="black">
                  <a:tint val="75000"/>
                </a:prstClr>
              </a:solidFill>
            </a:endParaRP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562064890"/>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7000" t="-2000" r="-7000" b="-3000"/>
          </a:stretch>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solidFill>
                <a:prstClr val="black">
                  <a:tint val="75000"/>
                </a:prstClr>
              </a:solidFill>
            </a:endParaRP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651016279"/>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7000" t="-2000" r="-7000" b="-3000"/>
          </a:stretch>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solidFill>
                <a:prstClr val="black">
                  <a:tint val="75000"/>
                </a:prstClr>
              </a:solidFill>
            </a:endParaRP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96831814"/>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7000" t="-2000" r="-7000" b="-3000"/>
          </a:stretch>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solidFill>
                <a:prstClr val="black">
                  <a:tint val="75000"/>
                </a:prstClr>
              </a:solidFill>
            </a:endParaRP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4153110100"/>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7000" t="-2000" r="-7000" b="-3000"/>
          </a:stretch>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solidFill>
                <a:prstClr val="black">
                  <a:tint val="75000"/>
                </a:prstClr>
              </a:solidFill>
            </a:endParaRP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661012261"/>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7000" t="-2000" r="-7000" b="-3000"/>
          </a:stretch>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solidFill>
                <a:prstClr val="black">
                  <a:tint val="75000"/>
                </a:prstClr>
              </a:solidFill>
            </a:endParaRP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488391993"/>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7000" t="-2000" r="-7000" b="-3000"/>
          </a:stretch>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solidFill>
                <a:prstClr val="black">
                  <a:tint val="75000"/>
                </a:prstClr>
              </a:solidFill>
            </a:endParaRP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3268038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7000" t="-2000" r="-7000" b="-3000"/>
          </a:stretch>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solidFill>
                <a:prstClr val="black">
                  <a:tint val="75000"/>
                </a:prstClr>
              </a:solidFill>
            </a:endParaRP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241588969"/>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7000" t="-2000" r="-7000" b="-3000"/>
          </a:stretch>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solidFill>
                <a:prstClr val="black">
                  <a:tint val="75000"/>
                </a:prstClr>
              </a:solidFill>
            </a:endParaRP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885873095"/>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7000" t="-2000" r="-7000" b="-3000"/>
          </a:stretch>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solidFill>
                <a:prstClr val="black">
                  <a:tint val="75000"/>
                </a:prstClr>
              </a:solidFill>
            </a:endParaRP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3268038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7000" t="-2000" r="-7000" b="-3000"/>
          </a:stretch>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solidFill>
                <a:prstClr val="black">
                  <a:tint val="75000"/>
                </a:prstClr>
              </a:solidFill>
            </a:endParaRP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32680389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7000" t="-2000" r="-7000" b="-3000"/>
          </a:stretch>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solidFill>
                <a:prstClr val="black">
                  <a:tint val="75000"/>
                </a:prstClr>
              </a:solidFill>
            </a:endParaRP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32680389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7000" t="-2000" r="-7000" b="-3000"/>
          </a:stretch>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solidFill>
                <a:prstClr val="black">
                  <a:tint val="75000"/>
                </a:prstClr>
              </a:solidFill>
            </a:endParaRP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32680389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7000" t="-2000" r="-7000" b="-3000"/>
          </a:stretch>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solidFill>
                <a:prstClr val="black">
                  <a:tint val="75000"/>
                </a:prstClr>
              </a:solidFill>
            </a:endParaRP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81062896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7000" t="-2000" r="-7000" b="-3000"/>
          </a:stretch>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solidFill>
                <a:prstClr val="black">
                  <a:tint val="75000"/>
                </a:prstClr>
              </a:solidFill>
            </a:endParaRP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6278004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7000" t="-2000" r="-7000" b="-3000"/>
          </a:stretch>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066887-C641-41BF-B961-D8AAB9E60F23}" type="datetimeFigureOut">
              <a:rPr lang="pt-BR" smtClean="0">
                <a:solidFill>
                  <a:prstClr val="black">
                    <a:tint val="75000"/>
                  </a:prstClr>
                </a:solidFill>
              </a:rPr>
              <a:pPr/>
              <a:t>04/11/2011</a:t>
            </a:fld>
            <a:endParaRPr lang="pt-BR">
              <a:solidFill>
                <a:prstClr val="black">
                  <a:tint val="75000"/>
                </a:prstClr>
              </a:solidFill>
            </a:endParaRP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solidFill>
                <a:prstClr val="black">
                  <a:tint val="75000"/>
                </a:prstClr>
              </a:solidFill>
            </a:endParaRP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3156D3-CBB5-460B-867A-31E15A15BAD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6278004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89.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8.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9.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g"/><Relationship Id="rId1" Type="http://schemas.openxmlformats.org/officeDocument/2006/relationships/slideLayout" Target="../slideLayouts/slideLayout90.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1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3.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134.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45.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3.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56.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67.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8.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00.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1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2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2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67544" y="1412777"/>
            <a:ext cx="7990656" cy="2187674"/>
          </a:xfrm>
        </p:spPr>
        <p:txBody>
          <a:bodyPr>
            <a:noAutofit/>
            <a:scene3d>
              <a:camera prst="orthographicFront"/>
              <a:lightRig rig="threePt" dir="t"/>
            </a:scene3d>
            <a:sp3d extrusionH="57150">
              <a:bevelT w="82550" h="38100" prst="coolSlant"/>
            </a:sp3d>
          </a:bodyPr>
          <a:lstStyle/>
          <a:p>
            <a:r>
              <a:rPr lang="pt-BR" sz="30000" b="1" dirty="0" smtClean="0">
                <a:ln w="57150" cmpd="sng">
                  <a:solidFill>
                    <a:schemeClr val="bg1"/>
                  </a:solidFill>
                  <a:prstDash val="solid"/>
                  <a:miter lim="800000"/>
                </a:ln>
                <a:solidFill>
                  <a:srgbClr val="0A0A0A"/>
                </a:solidFill>
                <a:effectLst>
                  <a:glow rad="76200">
                    <a:schemeClr val="bg1">
                      <a:lumMod val="95000"/>
                      <a:alpha val="46000"/>
                    </a:schemeClr>
                  </a:glow>
                  <a:outerShdw blurRad="50800" dist="38100" algn="l" rotWithShape="0">
                    <a:prstClr val="black">
                      <a:alpha val="40000"/>
                    </a:prstClr>
                  </a:outerShdw>
                  <a:reflection blurRad="6350" stA="55000" endA="300" endPos="45500" dir="5400000" sy="-100000" algn="bl" rotWithShape="0"/>
                </a:effectLst>
                <a:latin typeface="Calibri" pitchFamily="34" charset="0"/>
                <a:ea typeface="MS PGothic" pitchFamily="34" charset="-128"/>
                <a:cs typeface="Calibri" pitchFamily="34" charset="0"/>
              </a:rPr>
              <a:t>ERP</a:t>
            </a:r>
          </a:p>
        </p:txBody>
      </p:sp>
      <p:sp>
        <p:nvSpPr>
          <p:cNvPr id="3" name="Subtítulo 2"/>
          <p:cNvSpPr>
            <a:spLocks noGrp="1"/>
          </p:cNvSpPr>
          <p:nvPr>
            <p:ph type="subTitle" idx="1"/>
          </p:nvPr>
        </p:nvSpPr>
        <p:spPr>
          <a:xfrm>
            <a:off x="323528" y="3933056"/>
            <a:ext cx="8424936" cy="1752600"/>
          </a:xfrm>
        </p:spPr>
        <p:txBody>
          <a:bodyPr>
            <a:noAutofit/>
            <a:scene3d>
              <a:camera prst="orthographicFront"/>
              <a:lightRig rig="threePt" dir="t"/>
            </a:scene3d>
            <a:sp3d extrusionH="57150">
              <a:bevelT w="38100" h="38100"/>
            </a:sp3d>
          </a:bodyPr>
          <a:lstStyle/>
          <a:p>
            <a:r>
              <a:rPr lang="pt-BR" sz="4000" b="1" dirty="0" smtClean="0">
                <a:ln w="3175" cmpd="sng">
                  <a:solidFill>
                    <a:schemeClr val="bg1"/>
                  </a:solidFill>
                  <a:prstDash val="solid"/>
                  <a:miter lim="800000"/>
                </a:ln>
                <a:solidFill>
                  <a:schemeClr val="tx1">
                    <a:lumMod val="95000"/>
                    <a:lumOff val="5000"/>
                  </a:schemeClr>
                </a:solidFill>
                <a:effectLst>
                  <a:glow rad="139700">
                    <a:schemeClr val="bg1">
                      <a:alpha val="51000"/>
                    </a:schemeClr>
                  </a:glow>
                  <a:outerShdw blurRad="50800" dist="38100" dir="18900000" algn="bl" rotWithShape="0">
                    <a:prstClr val="black">
                      <a:alpha val="40000"/>
                    </a:prstClr>
                  </a:outerShdw>
                </a:effectLst>
                <a:latin typeface="Calibri" pitchFamily="34" charset="0"/>
                <a:ea typeface="MS PGothic" pitchFamily="34" charset="-128"/>
                <a:cs typeface="Calibri" pitchFamily="34" charset="0"/>
              </a:rPr>
              <a:t>ENTERPRISE RESOURCE PLANNING.</a:t>
            </a:r>
            <a:endParaRPr lang="pt-BR" sz="4000" b="1" dirty="0">
              <a:ln w="3175" cmpd="sng">
                <a:solidFill>
                  <a:schemeClr val="bg1"/>
                </a:solidFill>
                <a:prstDash val="solid"/>
                <a:miter lim="800000"/>
              </a:ln>
              <a:solidFill>
                <a:schemeClr val="tx1">
                  <a:lumMod val="95000"/>
                  <a:lumOff val="5000"/>
                </a:schemeClr>
              </a:solidFill>
              <a:effectLst>
                <a:glow rad="139700">
                  <a:schemeClr val="bg1">
                    <a:alpha val="51000"/>
                  </a:schemeClr>
                </a:glow>
                <a:outerShdw blurRad="50800" dist="38100" dir="18900000" algn="bl" rotWithShape="0">
                  <a:prstClr val="black">
                    <a:alpha val="40000"/>
                  </a:prstClr>
                </a:outerShdw>
              </a:effectLst>
              <a:latin typeface="Calibri" pitchFamily="34" charset="0"/>
              <a:ea typeface="MS PGothic" pitchFamily="34" charset="-128"/>
              <a:cs typeface="Calibri" pitchFamily="34" charset="0"/>
            </a:endParaRPr>
          </a:p>
        </p:txBody>
      </p:sp>
      <p:sp>
        <p:nvSpPr>
          <p:cNvPr id="4" name="Subtítulo 2"/>
          <p:cNvSpPr txBox="1">
            <a:spLocks/>
          </p:cNvSpPr>
          <p:nvPr/>
        </p:nvSpPr>
        <p:spPr>
          <a:xfrm>
            <a:off x="323528" y="4581128"/>
            <a:ext cx="8424936" cy="1752600"/>
          </a:xfrm>
          <a:prstGeom prst="rect">
            <a:avLst/>
          </a:prstGeom>
        </p:spPr>
        <p:txBody>
          <a:bodyPr vert="horz" lIns="91440" tIns="45720" rIns="91440" bIns="45720" rtlCol="0">
            <a:noAutofit/>
            <a:scene3d>
              <a:camera prst="orthographicFront"/>
              <a:lightRig rig="threePt" dir="t"/>
            </a:scene3d>
            <a:sp3d extrusionH="57150">
              <a:bevelT w="38100" h="38100"/>
            </a:sp3d>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pt-BR" sz="2400" b="1" smtClean="0">
                <a:ln w="3175" cmpd="sng">
                  <a:solidFill>
                    <a:schemeClr val="bg1"/>
                  </a:solidFill>
                  <a:prstDash val="solid"/>
                  <a:miter lim="800000"/>
                </a:ln>
                <a:solidFill>
                  <a:schemeClr val="tx1">
                    <a:lumMod val="95000"/>
                    <a:lumOff val="5000"/>
                  </a:schemeClr>
                </a:solidFill>
                <a:effectLst>
                  <a:glow rad="139700">
                    <a:schemeClr val="bg1">
                      <a:alpha val="51000"/>
                    </a:schemeClr>
                  </a:glow>
                  <a:outerShdw blurRad="50800" dist="38100" dir="18900000" algn="bl" rotWithShape="0">
                    <a:prstClr val="black">
                      <a:alpha val="40000"/>
                    </a:prstClr>
                  </a:outerShdw>
                </a:effectLst>
                <a:latin typeface="Calibri" pitchFamily="34" charset="0"/>
                <a:ea typeface="MS PGothic" pitchFamily="34" charset="-128"/>
                <a:cs typeface="Calibri" pitchFamily="34" charset="0"/>
              </a:rPr>
              <a:t>GRAZILAINE MIKETEN</a:t>
            </a:r>
          </a:p>
          <a:p>
            <a:r>
              <a:rPr lang="pt-BR" sz="2400" b="1" smtClean="0">
                <a:ln w="3175" cmpd="sng">
                  <a:solidFill>
                    <a:schemeClr val="bg1"/>
                  </a:solidFill>
                  <a:prstDash val="solid"/>
                  <a:miter lim="800000"/>
                </a:ln>
                <a:solidFill>
                  <a:schemeClr val="tx1">
                    <a:lumMod val="95000"/>
                    <a:lumOff val="5000"/>
                  </a:schemeClr>
                </a:solidFill>
                <a:effectLst>
                  <a:glow rad="139700">
                    <a:schemeClr val="bg1">
                      <a:alpha val="51000"/>
                    </a:schemeClr>
                  </a:glow>
                  <a:outerShdw blurRad="50800" dist="38100" dir="18900000" algn="bl" rotWithShape="0">
                    <a:prstClr val="black">
                      <a:alpha val="40000"/>
                    </a:prstClr>
                  </a:outerShdw>
                </a:effectLst>
                <a:latin typeface="Calibri" pitchFamily="34" charset="0"/>
                <a:ea typeface="MS PGothic" pitchFamily="34" charset="-128"/>
                <a:cs typeface="Calibri" pitchFamily="34" charset="0"/>
              </a:rPr>
              <a:t>JESSICA CRISTINA PEREIRA DOS SANTOS</a:t>
            </a:r>
          </a:p>
          <a:p>
            <a:r>
              <a:rPr lang="pt-BR" sz="2400" b="1" smtClean="0">
                <a:ln w="3175" cmpd="sng">
                  <a:solidFill>
                    <a:schemeClr val="bg1"/>
                  </a:solidFill>
                  <a:prstDash val="solid"/>
                  <a:miter lim="800000"/>
                </a:ln>
                <a:solidFill>
                  <a:schemeClr val="tx1">
                    <a:lumMod val="95000"/>
                    <a:lumOff val="5000"/>
                  </a:schemeClr>
                </a:solidFill>
                <a:effectLst>
                  <a:glow rad="139700">
                    <a:schemeClr val="bg1">
                      <a:alpha val="51000"/>
                    </a:schemeClr>
                  </a:glow>
                  <a:outerShdw blurRad="50800" dist="38100" dir="18900000" algn="bl" rotWithShape="0">
                    <a:prstClr val="black">
                      <a:alpha val="40000"/>
                    </a:prstClr>
                  </a:outerShdw>
                </a:effectLst>
                <a:latin typeface="Calibri" pitchFamily="34" charset="0"/>
                <a:ea typeface="MS PGothic" pitchFamily="34" charset="-128"/>
                <a:cs typeface="Calibri" pitchFamily="34" charset="0"/>
              </a:rPr>
              <a:t>SIMONE ROSELI SCHONS</a:t>
            </a:r>
          </a:p>
          <a:p>
            <a:r>
              <a:rPr lang="pt-BR" sz="2400" b="1" smtClean="0">
                <a:ln w="3175" cmpd="sng">
                  <a:solidFill>
                    <a:schemeClr val="bg1"/>
                  </a:solidFill>
                  <a:prstDash val="solid"/>
                  <a:miter lim="800000"/>
                </a:ln>
                <a:solidFill>
                  <a:schemeClr val="tx1">
                    <a:lumMod val="95000"/>
                    <a:lumOff val="5000"/>
                  </a:schemeClr>
                </a:solidFill>
                <a:effectLst>
                  <a:glow rad="139700">
                    <a:schemeClr val="bg1">
                      <a:alpha val="51000"/>
                    </a:schemeClr>
                  </a:glow>
                  <a:outerShdw blurRad="50800" dist="38100" dir="18900000" algn="bl" rotWithShape="0">
                    <a:prstClr val="black">
                      <a:alpha val="40000"/>
                    </a:prstClr>
                  </a:outerShdw>
                </a:effectLst>
                <a:latin typeface="Calibri" pitchFamily="34" charset="0"/>
                <a:ea typeface="MS PGothic" pitchFamily="34" charset="-128"/>
                <a:cs typeface="Calibri" pitchFamily="34" charset="0"/>
              </a:rPr>
              <a:t>YGOR NAGEA</a:t>
            </a:r>
          </a:p>
          <a:p>
            <a:endParaRPr lang="pt-BR" sz="4000" b="1" dirty="0">
              <a:ln w="3175" cmpd="sng">
                <a:solidFill>
                  <a:schemeClr val="bg1"/>
                </a:solidFill>
                <a:prstDash val="solid"/>
                <a:miter lim="800000"/>
              </a:ln>
              <a:solidFill>
                <a:schemeClr val="tx1">
                  <a:lumMod val="95000"/>
                  <a:lumOff val="5000"/>
                </a:schemeClr>
              </a:solidFill>
              <a:effectLst>
                <a:glow rad="139700">
                  <a:schemeClr val="bg1">
                    <a:alpha val="51000"/>
                  </a:schemeClr>
                </a:glow>
                <a:outerShdw blurRad="50800" dist="38100" dir="18900000" algn="bl" rotWithShape="0">
                  <a:prstClr val="black">
                    <a:alpha val="40000"/>
                  </a:prstClr>
                </a:outerShdw>
              </a:effectLst>
              <a:latin typeface="Calibri" pitchFamily="34" charset="0"/>
              <a:ea typeface="MS PGothic" pitchFamily="34" charset="-128"/>
              <a:cs typeface="Calibri" pitchFamily="34" charset="0"/>
            </a:endParaRPr>
          </a:p>
        </p:txBody>
      </p:sp>
    </p:spTree>
    <p:extLst>
      <p:ext uri="{BB962C8B-B14F-4D97-AF65-F5344CB8AC3E}">
        <p14:creationId xmlns:p14="http://schemas.microsoft.com/office/powerpoint/2010/main" val="3043095648"/>
      </p:ext>
    </p:extLst>
  </p:cSld>
  <p:clrMapOvr>
    <a:masterClrMapping/>
  </p:clrMapOvr>
  <mc:AlternateContent xmlns:mc="http://schemas.openxmlformats.org/markup-compatibility/2006" xmlns:p14="http://schemas.microsoft.com/office/powerpoint/2010/main">
    <mc:Choice Requires="p14">
      <p:transition spd="slow" p14:dur="3900">
        <p14:glitter dir="u"/>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l="-7000" t="-2000" r="-7000" b="-3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ln>
            <a:noFill/>
          </a:ln>
          <a:effectLst>
            <a:outerShdw blurRad="107950" dist="12700" dir="5400000" algn="ctr">
              <a:srgbClr val="000000"/>
            </a:outerShdw>
          </a:effectLst>
          <a:scene3d>
            <a:camera prst="orthographicFront">
              <a:rot lat="0" lon="0" rev="0"/>
            </a:camera>
            <a:lightRig rig="soft" dir="t">
              <a:rot lat="0" lon="0" rev="0"/>
            </a:lightRig>
          </a:scene3d>
          <a:sp3d contourW="120650" prstMaterial="matte">
            <a:bevelT w="63500" h="63500" prst="artDeco"/>
            <a:contourClr>
              <a:schemeClr val="tx1">
                <a:lumMod val="85000"/>
                <a:lumOff val="15000"/>
              </a:schemeClr>
            </a:contourClr>
          </a:sp3d>
        </p:spPr>
        <p:txBody>
          <a:bodyPr>
            <a:normAutofit/>
          </a:bodyPr>
          <a:lstStyle/>
          <a:p>
            <a:r>
              <a:rPr lang="pt-BR" sz="6000" b="1" dirty="0">
                <a:ln w="3175" cmpd="sng">
                  <a:solidFill>
                    <a:schemeClr val="bg1"/>
                  </a:solidFill>
                  <a:prstDash val="solid"/>
                  <a:miter lim="800000"/>
                </a:ln>
                <a:solidFill>
                  <a:schemeClr val="tx1">
                    <a:lumMod val="95000"/>
                    <a:lumOff val="5000"/>
                  </a:schemeClr>
                </a:solidFill>
                <a:effectLst>
                  <a:glow rad="139700">
                    <a:schemeClr val="bg1">
                      <a:alpha val="51000"/>
                    </a:schemeClr>
                  </a:glow>
                  <a:outerShdw blurRad="50800" dist="38100" dir="18900000" algn="bl" rotWithShape="0">
                    <a:prstClr val="black">
                      <a:alpha val="40000"/>
                    </a:prstClr>
                  </a:outerShdw>
                </a:effectLst>
                <a:latin typeface="Calibri" pitchFamily="34" charset="0"/>
                <a:ea typeface="MS PGothic" pitchFamily="34" charset="-128"/>
                <a:cs typeface="Calibri" pitchFamily="34" charset="0"/>
              </a:rPr>
              <a:t>HISTORICO DO ERP</a:t>
            </a:r>
          </a:p>
        </p:txBody>
      </p:sp>
      <p:sp>
        <p:nvSpPr>
          <p:cNvPr id="3" name="Espaço Reservado para Conteúdo 2"/>
          <p:cNvSpPr>
            <a:spLocks noGrp="1"/>
          </p:cNvSpPr>
          <p:nvPr>
            <p:ph idx="1"/>
          </p:nvPr>
        </p:nvSpPr>
        <p:spPr/>
        <p:txBody>
          <a:bodyPr>
            <a:normAutofit/>
          </a:bodyPr>
          <a:lstStyle/>
          <a:p>
            <a:pPr marL="0" indent="0" algn="ctr">
              <a:buNone/>
            </a:pPr>
            <a:r>
              <a:rPr lang="pt-BR" sz="2800" b="1" dirty="0" smtClean="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ERP II   </a:t>
            </a:r>
          </a:p>
          <a:p>
            <a:pPr algn="just"/>
            <a:r>
              <a:rPr lang="pt-BR" sz="2800" b="1" dirty="0" smtClean="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Quebrou as </a:t>
            </a:r>
            <a:r>
              <a:rPr lang="pt-BR" sz="2800" b="1" dirty="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barreiras de comunicação e fluxo de informações tanto internas como </a:t>
            </a:r>
            <a:r>
              <a:rPr lang="pt-BR" sz="2800" b="1" dirty="0" smtClean="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externas, por meio da internet.</a:t>
            </a:r>
          </a:p>
          <a:p>
            <a:pPr algn="just"/>
            <a:endParaRPr lang="pt-BR" sz="2800" b="1" dirty="0" smtClean="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endParaRPr>
          </a:p>
          <a:p>
            <a:pPr marL="0" indent="0" algn="just">
              <a:buNone/>
            </a:pPr>
            <a:r>
              <a:rPr lang="pt-BR" sz="2800" b="1" dirty="0" smtClean="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 </a:t>
            </a:r>
            <a:endParaRPr lang="pt-BR" sz="2800" b="1" dirty="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4221088"/>
            <a:ext cx="3597255" cy="19271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5061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l="-7000" t="-2000" r="-7000" b="-3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ln>
            <a:noFill/>
          </a:ln>
          <a:effectLst>
            <a:outerShdw blurRad="107950" dist="12700" dir="5400000" algn="ctr">
              <a:srgbClr val="000000"/>
            </a:outerShdw>
          </a:effectLst>
          <a:scene3d>
            <a:camera prst="orthographicFront">
              <a:rot lat="0" lon="0" rev="0"/>
            </a:camera>
            <a:lightRig rig="soft" dir="t">
              <a:rot lat="0" lon="0" rev="0"/>
            </a:lightRig>
          </a:scene3d>
          <a:sp3d contourW="120650" prstMaterial="matte">
            <a:bevelT w="63500" h="63500" prst="artDeco"/>
            <a:contourClr>
              <a:schemeClr val="tx1">
                <a:lumMod val="85000"/>
                <a:lumOff val="15000"/>
              </a:schemeClr>
            </a:contourClr>
          </a:sp3d>
        </p:spPr>
        <p:txBody>
          <a:bodyPr>
            <a:normAutofit/>
          </a:bodyPr>
          <a:lstStyle/>
          <a:p>
            <a:r>
              <a:rPr lang="pt-BR" sz="6000" b="1" dirty="0" smtClean="0">
                <a:ln w="3175" cmpd="sng">
                  <a:solidFill>
                    <a:schemeClr val="bg1"/>
                  </a:solidFill>
                  <a:prstDash val="solid"/>
                  <a:miter lim="800000"/>
                </a:ln>
                <a:solidFill>
                  <a:schemeClr val="tx1">
                    <a:lumMod val="95000"/>
                    <a:lumOff val="5000"/>
                  </a:schemeClr>
                </a:solidFill>
                <a:effectLst>
                  <a:glow rad="139700">
                    <a:schemeClr val="bg1">
                      <a:alpha val="51000"/>
                    </a:schemeClr>
                  </a:glow>
                  <a:outerShdw blurRad="50800" dist="38100" dir="18900000" algn="bl" rotWithShape="0">
                    <a:prstClr val="black">
                      <a:alpha val="40000"/>
                    </a:prstClr>
                  </a:outerShdw>
                </a:effectLst>
                <a:latin typeface="Calibri" pitchFamily="34" charset="0"/>
                <a:ea typeface="MS PGothic" pitchFamily="34" charset="-128"/>
                <a:cs typeface="Calibri" pitchFamily="34" charset="0"/>
              </a:rPr>
              <a:t>IMPLANTAÇÃO</a:t>
            </a:r>
            <a:endParaRPr lang="pt-BR" sz="6000" b="1" dirty="0">
              <a:ln w="3175" cmpd="sng">
                <a:solidFill>
                  <a:schemeClr val="bg1"/>
                </a:solidFill>
                <a:prstDash val="solid"/>
                <a:miter lim="800000"/>
              </a:ln>
              <a:solidFill>
                <a:schemeClr val="tx1">
                  <a:lumMod val="95000"/>
                  <a:lumOff val="5000"/>
                </a:schemeClr>
              </a:solidFill>
              <a:effectLst>
                <a:glow rad="139700">
                  <a:schemeClr val="bg1">
                    <a:alpha val="51000"/>
                  </a:schemeClr>
                </a:glow>
                <a:outerShdw blurRad="50800" dist="38100" dir="18900000" algn="bl" rotWithShape="0">
                  <a:prstClr val="black">
                    <a:alpha val="40000"/>
                  </a:prstClr>
                </a:outerShdw>
              </a:effectLst>
              <a:latin typeface="Calibri" pitchFamily="34" charset="0"/>
              <a:ea typeface="MS PGothic" pitchFamily="34" charset="-128"/>
              <a:cs typeface="Calibri" pitchFamily="34" charset="0"/>
            </a:endParaRPr>
          </a:p>
        </p:txBody>
      </p:sp>
      <p:sp>
        <p:nvSpPr>
          <p:cNvPr id="3" name="Espaço Reservado para Conteúdo 2"/>
          <p:cNvSpPr>
            <a:spLocks noGrp="1"/>
          </p:cNvSpPr>
          <p:nvPr>
            <p:ph idx="1"/>
          </p:nvPr>
        </p:nvSpPr>
        <p:spPr/>
        <p:txBody>
          <a:bodyPr>
            <a:normAutofit fontScale="77500" lnSpcReduction="20000"/>
          </a:bodyPr>
          <a:lstStyle/>
          <a:p>
            <a:pPr marL="0" indent="0" algn="just">
              <a:buNone/>
            </a:pPr>
            <a:r>
              <a:rPr lang="pt-BR" sz="3300" b="1" dirty="0" smtClean="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Um </a:t>
            </a:r>
            <a:r>
              <a:rPr lang="pt-BR" sz="3300" b="1" dirty="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sistema ERP pode ser considerado de uso comum, ou seja, pode ser implantado em qualquer tipo de empresa, independentemente de seu segmento de atuação. (JUNIOR, 2008</a:t>
            </a:r>
            <a:r>
              <a:rPr lang="pt-BR" sz="3300" b="1" dirty="0" smtClean="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a:t>
            </a:r>
          </a:p>
          <a:p>
            <a:pPr marL="0" indent="0" algn="just">
              <a:buNone/>
            </a:pPr>
            <a:endParaRPr lang="pt-BR" sz="3300" b="1" dirty="0" smtClean="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endParaRPr>
          </a:p>
          <a:p>
            <a:r>
              <a:rPr lang="pt-BR" sz="3300" b="1" dirty="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Independe do seu tipo e segmento.</a:t>
            </a:r>
          </a:p>
          <a:p>
            <a:pPr marL="0" indent="0">
              <a:buNone/>
            </a:pPr>
            <a:r>
              <a:rPr lang="pt-BR" sz="3300" b="1" dirty="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Pontos comuns das empresas que implantam o ERP</a:t>
            </a:r>
            <a:r>
              <a:rPr lang="pt-BR" sz="3300" b="1" dirty="0" smtClean="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a:t>
            </a:r>
          </a:p>
          <a:p>
            <a:pPr marL="0" indent="0">
              <a:buNone/>
            </a:pPr>
            <a:r>
              <a:rPr lang="pt-BR" sz="3300" b="1" dirty="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
            </a:r>
            <a:br>
              <a:rPr lang="pt-BR" sz="3300" b="1" dirty="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br>
            <a:r>
              <a:rPr lang="pt-BR" sz="3300" b="1" dirty="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 Necessidade de pessoas capacitadas;</a:t>
            </a:r>
            <a:br>
              <a:rPr lang="pt-BR" sz="3300" b="1" dirty="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br>
            <a:r>
              <a:rPr lang="pt-BR" sz="3300" b="1" dirty="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 Apoio fundamental;</a:t>
            </a:r>
            <a:br>
              <a:rPr lang="pt-BR" sz="3300" b="1" dirty="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br>
            <a:r>
              <a:rPr lang="pt-BR" sz="3300" b="1" dirty="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 Menor personalização possível;</a:t>
            </a:r>
            <a:br>
              <a:rPr lang="pt-BR" sz="3300" b="1" dirty="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br>
            <a:r>
              <a:rPr lang="pt-BR" sz="3300" b="1" dirty="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 Escolha correta do ERP.</a:t>
            </a:r>
          </a:p>
          <a:p>
            <a:pPr algn="just"/>
            <a:endParaRPr lang="pt-BR" sz="2800" b="1" dirty="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endParaRPr>
          </a:p>
          <a:p>
            <a:pPr algn="just"/>
            <a:endParaRPr lang="pt-BR" sz="2800" b="1" dirty="0" smtClean="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endParaRPr>
          </a:p>
          <a:p>
            <a:pPr algn="just"/>
            <a:endParaRPr lang="pt-BR" sz="2800" b="1" dirty="0" smtClean="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endParaRPr>
          </a:p>
        </p:txBody>
      </p:sp>
    </p:spTree>
    <p:extLst>
      <p:ext uri="{BB962C8B-B14F-4D97-AF65-F5344CB8AC3E}">
        <p14:creationId xmlns:p14="http://schemas.microsoft.com/office/powerpoint/2010/main" val="2295061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l="-7000" t="-2000" r="-7000" b="-3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ln>
            <a:noFill/>
          </a:ln>
          <a:effectLst>
            <a:outerShdw blurRad="107950" dist="12700" dir="5400000" algn="ctr">
              <a:srgbClr val="000000"/>
            </a:outerShdw>
          </a:effectLst>
          <a:scene3d>
            <a:camera prst="orthographicFront">
              <a:rot lat="0" lon="0" rev="0"/>
            </a:camera>
            <a:lightRig rig="soft" dir="t">
              <a:rot lat="0" lon="0" rev="0"/>
            </a:lightRig>
          </a:scene3d>
          <a:sp3d contourW="120650" prstMaterial="matte">
            <a:bevelT w="63500" h="63500" prst="artDeco"/>
            <a:contourClr>
              <a:schemeClr val="tx1">
                <a:lumMod val="85000"/>
                <a:lumOff val="15000"/>
              </a:schemeClr>
            </a:contourClr>
          </a:sp3d>
        </p:spPr>
        <p:txBody>
          <a:bodyPr>
            <a:normAutofit/>
          </a:bodyPr>
          <a:lstStyle/>
          <a:p>
            <a:r>
              <a:rPr lang="pt-BR" sz="6000" b="1" dirty="0" smtClean="0">
                <a:ln w="3175" cmpd="sng">
                  <a:solidFill>
                    <a:schemeClr val="bg1"/>
                  </a:solidFill>
                  <a:prstDash val="solid"/>
                  <a:miter lim="800000"/>
                </a:ln>
                <a:solidFill>
                  <a:schemeClr val="tx1">
                    <a:lumMod val="95000"/>
                    <a:lumOff val="5000"/>
                  </a:schemeClr>
                </a:solidFill>
                <a:effectLst>
                  <a:glow rad="139700">
                    <a:schemeClr val="bg1">
                      <a:alpha val="51000"/>
                    </a:schemeClr>
                  </a:glow>
                  <a:outerShdw blurRad="50800" dist="38100" dir="18900000" algn="bl" rotWithShape="0">
                    <a:prstClr val="black">
                      <a:alpha val="40000"/>
                    </a:prstClr>
                  </a:outerShdw>
                </a:effectLst>
                <a:latin typeface="Calibri" pitchFamily="34" charset="0"/>
                <a:ea typeface="MS PGothic" pitchFamily="34" charset="-128"/>
                <a:cs typeface="Calibri" pitchFamily="34" charset="0"/>
              </a:rPr>
              <a:t>IMPLANTAÇÃO</a:t>
            </a:r>
            <a:endParaRPr lang="pt-BR" sz="6000" b="1" dirty="0">
              <a:ln w="3175" cmpd="sng">
                <a:solidFill>
                  <a:schemeClr val="bg1"/>
                </a:solidFill>
                <a:prstDash val="solid"/>
                <a:miter lim="800000"/>
              </a:ln>
              <a:solidFill>
                <a:schemeClr val="tx1">
                  <a:lumMod val="95000"/>
                  <a:lumOff val="5000"/>
                </a:schemeClr>
              </a:solidFill>
              <a:effectLst>
                <a:glow rad="139700">
                  <a:schemeClr val="bg1">
                    <a:alpha val="51000"/>
                  </a:schemeClr>
                </a:glow>
                <a:outerShdw blurRad="50800" dist="38100" dir="18900000" algn="bl" rotWithShape="0">
                  <a:prstClr val="black">
                    <a:alpha val="40000"/>
                  </a:prstClr>
                </a:outerShdw>
              </a:effectLst>
              <a:latin typeface="Calibri" pitchFamily="34" charset="0"/>
              <a:ea typeface="MS PGothic" pitchFamily="34" charset="-128"/>
              <a:cs typeface="Calibri" pitchFamily="34" charset="0"/>
            </a:endParaRPr>
          </a:p>
        </p:txBody>
      </p:sp>
      <p:sp>
        <p:nvSpPr>
          <p:cNvPr id="3" name="Espaço Reservado para Conteúdo 2"/>
          <p:cNvSpPr>
            <a:spLocks noGrp="1"/>
          </p:cNvSpPr>
          <p:nvPr>
            <p:ph idx="1"/>
          </p:nvPr>
        </p:nvSpPr>
        <p:spPr>
          <a:xfrm>
            <a:off x="457200" y="1600200"/>
            <a:ext cx="8229600" cy="5069160"/>
          </a:xfrm>
        </p:spPr>
        <p:txBody>
          <a:bodyPr>
            <a:normAutofit fontScale="92500" lnSpcReduction="10000"/>
          </a:bodyPr>
          <a:lstStyle/>
          <a:p>
            <a:r>
              <a:rPr lang="pt-BR" sz="2800" b="1" dirty="0" smtClean="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Identificação dos </a:t>
            </a:r>
            <a:r>
              <a:rPr lang="pt-BR" sz="2800" b="1" dirty="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fatores de sucesso</a:t>
            </a:r>
            <a:r>
              <a:rPr lang="pt-BR" sz="2800" b="1" dirty="0" smtClean="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a:t>
            </a:r>
            <a:r>
              <a:rPr lang="pt-BR" sz="2800" b="1" dirty="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
            </a:r>
            <a:br>
              <a:rPr lang="pt-BR" sz="2800" b="1" dirty="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br>
            <a:r>
              <a:rPr lang="pt-BR" sz="2800" b="1" dirty="0" smtClean="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 </a:t>
            </a:r>
            <a:r>
              <a:rPr lang="pt-BR" sz="2800" b="1" dirty="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Suporte de alta gerencia</a:t>
            </a:r>
            <a:br>
              <a:rPr lang="pt-BR" sz="2800" b="1" dirty="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br>
            <a:r>
              <a:rPr lang="pt-BR" sz="2800" b="1" dirty="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 Competência da equipe do projeto</a:t>
            </a:r>
            <a:br>
              <a:rPr lang="pt-BR" sz="2800" b="1" dirty="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br>
            <a:r>
              <a:rPr lang="pt-BR" sz="2800" b="1" dirty="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 Cooperação entre os departamentos</a:t>
            </a:r>
            <a:br>
              <a:rPr lang="pt-BR" sz="2800" b="1" dirty="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br>
            <a:r>
              <a:rPr lang="pt-BR" sz="2800" b="1" dirty="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 Objetivos e metas claras</a:t>
            </a:r>
            <a:br>
              <a:rPr lang="pt-BR" sz="2800" b="1" dirty="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br>
            <a:r>
              <a:rPr lang="pt-BR" sz="2800" b="1" dirty="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 Gerenciamento do projeto</a:t>
            </a:r>
            <a:br>
              <a:rPr lang="pt-BR" sz="2800" b="1" dirty="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br>
            <a:r>
              <a:rPr lang="pt-BR" sz="2800" b="1" dirty="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 Comunicação entre departamentos</a:t>
            </a:r>
            <a:br>
              <a:rPr lang="pt-BR" sz="2800" b="1" dirty="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br>
            <a:r>
              <a:rPr lang="pt-BR" sz="2800" b="1" dirty="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 Gerenciamento de expectativas</a:t>
            </a:r>
            <a:br>
              <a:rPr lang="pt-BR" sz="2800" b="1" dirty="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br>
            <a:r>
              <a:rPr lang="pt-BR" sz="2800" b="1" dirty="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 Liderança do projeto </a:t>
            </a:r>
            <a:br>
              <a:rPr lang="pt-BR" sz="2800" b="1" dirty="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br>
            <a:r>
              <a:rPr lang="pt-BR" sz="2800" b="1" dirty="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 Suporte dos fornecedores</a:t>
            </a:r>
            <a:br>
              <a:rPr lang="pt-BR" sz="2800" b="1" dirty="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br>
            <a:r>
              <a:rPr lang="pt-BR" sz="2800" b="1" dirty="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 Seleção cuidadosa de pacotes</a:t>
            </a:r>
          </a:p>
          <a:p>
            <a:pPr marL="0" indent="0">
              <a:buNone/>
            </a:pPr>
            <a:r>
              <a:rPr lang="pt-BR" sz="2800" b="1" dirty="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Com a auditoria dentro da empresa, é possível prevenir erros lançados no sistema. </a:t>
            </a:r>
          </a:p>
          <a:p>
            <a:pPr algn="just"/>
            <a:endParaRPr lang="pt-BR" sz="2800" b="1" dirty="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endParaRPr>
          </a:p>
          <a:p>
            <a:pPr algn="just"/>
            <a:endParaRPr lang="pt-BR" sz="2800" b="1" dirty="0" smtClean="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endParaRPr>
          </a:p>
          <a:p>
            <a:pPr algn="just"/>
            <a:endParaRPr lang="pt-BR" sz="2800" b="1" dirty="0" smtClean="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endParaRPr>
          </a:p>
        </p:txBody>
      </p:sp>
    </p:spTree>
    <p:extLst>
      <p:ext uri="{BB962C8B-B14F-4D97-AF65-F5344CB8AC3E}">
        <p14:creationId xmlns:p14="http://schemas.microsoft.com/office/powerpoint/2010/main" val="37270502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l="-7000" t="-2000" r="-7000" b="-3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ln>
            <a:noFill/>
          </a:ln>
          <a:effectLst>
            <a:outerShdw blurRad="107950" dist="12700" dir="5400000" algn="ctr">
              <a:srgbClr val="000000"/>
            </a:outerShdw>
          </a:effectLst>
          <a:scene3d>
            <a:camera prst="orthographicFront">
              <a:rot lat="0" lon="0" rev="0"/>
            </a:camera>
            <a:lightRig rig="soft" dir="t">
              <a:rot lat="0" lon="0" rev="0"/>
            </a:lightRig>
          </a:scene3d>
          <a:sp3d contourW="120650" prstMaterial="matte">
            <a:bevelT w="63500" h="63500" prst="artDeco"/>
            <a:contourClr>
              <a:schemeClr val="tx1">
                <a:lumMod val="85000"/>
                <a:lumOff val="15000"/>
              </a:schemeClr>
            </a:contourClr>
          </a:sp3d>
        </p:spPr>
        <p:txBody>
          <a:bodyPr>
            <a:normAutofit/>
          </a:bodyPr>
          <a:lstStyle/>
          <a:p>
            <a:r>
              <a:rPr lang="pt-BR" sz="6000" b="1" dirty="0" smtClean="0">
                <a:ln w="3175" cmpd="sng">
                  <a:solidFill>
                    <a:schemeClr val="bg1"/>
                  </a:solidFill>
                  <a:prstDash val="solid"/>
                  <a:miter lim="800000"/>
                </a:ln>
                <a:solidFill>
                  <a:schemeClr val="tx1">
                    <a:lumMod val="95000"/>
                    <a:lumOff val="5000"/>
                  </a:schemeClr>
                </a:solidFill>
                <a:effectLst>
                  <a:glow rad="139700">
                    <a:schemeClr val="bg1">
                      <a:alpha val="51000"/>
                    </a:schemeClr>
                  </a:glow>
                  <a:outerShdw blurRad="50800" dist="38100" dir="18900000" algn="bl" rotWithShape="0">
                    <a:prstClr val="black">
                      <a:alpha val="40000"/>
                    </a:prstClr>
                  </a:outerShdw>
                </a:effectLst>
                <a:latin typeface="Calibri" pitchFamily="34" charset="0"/>
                <a:ea typeface="MS PGothic" pitchFamily="34" charset="-128"/>
                <a:cs typeface="Calibri" pitchFamily="34" charset="0"/>
              </a:rPr>
              <a:t>VANTAGENS </a:t>
            </a:r>
            <a:endParaRPr lang="pt-BR" sz="6000" b="1" dirty="0">
              <a:ln w="3175" cmpd="sng">
                <a:solidFill>
                  <a:schemeClr val="bg1"/>
                </a:solidFill>
                <a:prstDash val="solid"/>
                <a:miter lim="800000"/>
              </a:ln>
              <a:solidFill>
                <a:schemeClr val="tx1">
                  <a:lumMod val="95000"/>
                  <a:lumOff val="5000"/>
                </a:schemeClr>
              </a:solidFill>
              <a:effectLst>
                <a:glow rad="139700">
                  <a:schemeClr val="bg1">
                    <a:alpha val="51000"/>
                  </a:schemeClr>
                </a:glow>
                <a:outerShdw blurRad="50800" dist="38100" dir="18900000" algn="bl" rotWithShape="0">
                  <a:prstClr val="black">
                    <a:alpha val="40000"/>
                  </a:prstClr>
                </a:outerShdw>
              </a:effectLst>
              <a:latin typeface="Calibri" pitchFamily="34" charset="0"/>
              <a:ea typeface="MS PGothic" pitchFamily="34" charset="-128"/>
              <a:cs typeface="Calibri" pitchFamily="34" charset="0"/>
            </a:endParaRPr>
          </a:p>
        </p:txBody>
      </p:sp>
      <p:sp>
        <p:nvSpPr>
          <p:cNvPr id="3" name="Espaço Reservado para Conteúdo 2"/>
          <p:cNvSpPr>
            <a:spLocks noGrp="1"/>
          </p:cNvSpPr>
          <p:nvPr>
            <p:ph idx="1"/>
          </p:nvPr>
        </p:nvSpPr>
        <p:spPr>
          <a:xfrm>
            <a:off x="457200" y="1600200"/>
            <a:ext cx="8229600" cy="4853136"/>
          </a:xfrm>
        </p:spPr>
        <p:txBody>
          <a:bodyPr>
            <a:normAutofit fontScale="92500"/>
          </a:bodyPr>
          <a:lstStyle/>
          <a:p>
            <a:r>
              <a:rPr lang="pt-BR" sz="2800" b="1" dirty="0" smtClean="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Integração dos processos, (informações atualizadas);</a:t>
            </a:r>
          </a:p>
          <a:p>
            <a:r>
              <a:rPr lang="pt-BR" sz="2800" b="1" dirty="0" smtClean="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Padronização dos processos, (funcionário remanejado);</a:t>
            </a:r>
          </a:p>
          <a:p>
            <a:r>
              <a:rPr lang="pt-BR" sz="2800" b="1" dirty="0" smtClean="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Acesso a informação, (permissão de acesso);</a:t>
            </a:r>
          </a:p>
          <a:p>
            <a:r>
              <a:rPr lang="pt-BR" sz="2800" b="1" dirty="0" smtClean="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Velocidade da informação,</a:t>
            </a:r>
            <a:r>
              <a:rPr lang="pt-BR" sz="2800" b="1" dirty="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 </a:t>
            </a:r>
            <a:r>
              <a:rPr lang="pt-BR" sz="2800" b="1" dirty="0" smtClean="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(tempo real);</a:t>
            </a:r>
          </a:p>
          <a:p>
            <a:r>
              <a:rPr lang="pt-BR" sz="2800" b="1" dirty="0" smtClean="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Eliminação de redundância, ( armazenamento e retrabalho);</a:t>
            </a:r>
          </a:p>
          <a:p>
            <a:r>
              <a:rPr lang="pt-BR" sz="2800" b="1" dirty="0" smtClean="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Ganho de escala, ( somente um software);</a:t>
            </a:r>
          </a:p>
          <a:p>
            <a:r>
              <a:rPr lang="pt-BR" sz="2800" b="1" dirty="0" smtClean="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Foco na atividade principal, ( atualizações);</a:t>
            </a:r>
          </a:p>
          <a:p>
            <a:r>
              <a:rPr lang="pt-BR" sz="2800" b="1" dirty="0" smtClean="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Maior controle, ( arquivo de log);</a:t>
            </a:r>
          </a:p>
          <a:p>
            <a:r>
              <a:rPr lang="pt-BR" sz="2800" b="1" dirty="0" smtClean="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Adaptação às mudanças, (da empresa ao </a:t>
            </a:r>
            <a:r>
              <a:rPr lang="pt-BR" sz="2800" b="1" i="1" dirty="0" smtClean="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software</a:t>
            </a:r>
            <a:r>
              <a:rPr lang="pt-BR" sz="2800" b="1" dirty="0" smtClean="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a:t>
            </a:r>
          </a:p>
        </p:txBody>
      </p:sp>
    </p:spTree>
    <p:extLst>
      <p:ext uri="{BB962C8B-B14F-4D97-AF65-F5344CB8AC3E}">
        <p14:creationId xmlns:p14="http://schemas.microsoft.com/office/powerpoint/2010/main" val="2295061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l="-7000" t="-2000" r="-7000" b="-3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323528" y="274638"/>
            <a:ext cx="8363272" cy="1143000"/>
          </a:xfrm>
          <a:ln>
            <a:noFill/>
          </a:ln>
          <a:effectLst>
            <a:outerShdw blurRad="107950" dist="12700" dir="5400000" algn="ctr">
              <a:srgbClr val="000000"/>
            </a:outerShdw>
          </a:effectLst>
          <a:scene3d>
            <a:camera prst="orthographicFront">
              <a:rot lat="0" lon="0" rev="0"/>
            </a:camera>
            <a:lightRig rig="soft" dir="t">
              <a:rot lat="0" lon="0" rev="0"/>
            </a:lightRig>
          </a:scene3d>
          <a:sp3d contourW="120650" prstMaterial="matte">
            <a:bevelT w="63500" h="63500" prst="artDeco"/>
            <a:contourClr>
              <a:schemeClr val="tx1">
                <a:lumMod val="85000"/>
                <a:lumOff val="15000"/>
              </a:schemeClr>
            </a:contourClr>
          </a:sp3d>
        </p:spPr>
        <p:txBody>
          <a:bodyPr>
            <a:normAutofit fontScale="90000"/>
          </a:bodyPr>
          <a:lstStyle/>
          <a:p>
            <a:r>
              <a:rPr lang="pt-BR" b="1" dirty="0" smtClean="0">
                <a:ln w="3175" cmpd="sng">
                  <a:solidFill>
                    <a:schemeClr val="bg1"/>
                  </a:solidFill>
                  <a:prstDash val="solid"/>
                  <a:miter lim="800000"/>
                </a:ln>
                <a:solidFill>
                  <a:schemeClr val="tx1">
                    <a:lumMod val="95000"/>
                    <a:lumOff val="5000"/>
                  </a:schemeClr>
                </a:solidFill>
                <a:effectLst>
                  <a:glow rad="139700">
                    <a:schemeClr val="bg1">
                      <a:alpha val="51000"/>
                    </a:schemeClr>
                  </a:glow>
                  <a:outerShdw blurRad="50800" dist="38100" dir="18900000" algn="bl" rotWithShape="0">
                    <a:prstClr val="black">
                      <a:alpha val="40000"/>
                    </a:prstClr>
                  </a:outerShdw>
                </a:effectLst>
                <a:latin typeface="Calibri" pitchFamily="34" charset="0"/>
                <a:ea typeface="MS PGothic" pitchFamily="34" charset="-128"/>
                <a:cs typeface="Calibri" pitchFamily="34" charset="0"/>
              </a:rPr>
              <a:t>ERP COMO VANTAGEM COMPETITIVA </a:t>
            </a:r>
            <a:endParaRPr lang="pt-BR" b="1" dirty="0">
              <a:ln w="3175" cmpd="sng">
                <a:solidFill>
                  <a:schemeClr val="bg1"/>
                </a:solidFill>
                <a:prstDash val="solid"/>
                <a:miter lim="800000"/>
              </a:ln>
              <a:solidFill>
                <a:schemeClr val="tx1">
                  <a:lumMod val="95000"/>
                  <a:lumOff val="5000"/>
                </a:schemeClr>
              </a:solidFill>
              <a:effectLst>
                <a:glow rad="139700">
                  <a:schemeClr val="bg1">
                    <a:alpha val="51000"/>
                  </a:schemeClr>
                </a:glow>
                <a:outerShdw blurRad="50800" dist="38100" dir="18900000" algn="bl" rotWithShape="0">
                  <a:prstClr val="black">
                    <a:alpha val="40000"/>
                  </a:prstClr>
                </a:outerShdw>
              </a:effectLst>
              <a:latin typeface="Calibri" pitchFamily="34" charset="0"/>
              <a:ea typeface="MS PGothic" pitchFamily="34" charset="-128"/>
              <a:cs typeface="Calibri" pitchFamily="34" charset="0"/>
            </a:endParaRPr>
          </a:p>
        </p:txBody>
      </p:sp>
      <p:pic>
        <p:nvPicPr>
          <p:cNvPr id="4" name="Imagem 3" descr="C:\Users\JESSICA\Desktop\Sem título.png"/>
          <p:cNvPicPr/>
          <p:nvPr/>
        </p:nvPicPr>
        <p:blipFill>
          <a:blip r:embed="rId3">
            <a:extLst>
              <a:ext uri="{28A0092B-C50C-407E-A947-70E740481C1C}">
                <a14:useLocalDpi xmlns:a14="http://schemas.microsoft.com/office/drawing/2010/main" val="0"/>
              </a:ext>
            </a:extLst>
          </a:blip>
          <a:srcRect/>
          <a:stretch>
            <a:fillRect/>
          </a:stretch>
        </p:blipFill>
        <p:spPr bwMode="auto">
          <a:xfrm>
            <a:off x="1835696" y="1477434"/>
            <a:ext cx="5400600" cy="5373216"/>
          </a:xfrm>
          <a:prstGeom prst="rect">
            <a:avLst/>
          </a:prstGeom>
          <a:noFill/>
          <a:ln>
            <a:noFill/>
          </a:ln>
        </p:spPr>
      </p:pic>
    </p:spTree>
    <p:extLst>
      <p:ext uri="{BB962C8B-B14F-4D97-AF65-F5344CB8AC3E}">
        <p14:creationId xmlns:p14="http://schemas.microsoft.com/office/powerpoint/2010/main" val="2295061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l="-7000" t="-2000" r="-7000" b="-3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ln>
            <a:noFill/>
          </a:ln>
          <a:effectLst>
            <a:outerShdw blurRad="107950" dist="12700" dir="5400000" algn="ctr">
              <a:srgbClr val="000000"/>
            </a:outerShdw>
          </a:effectLst>
          <a:scene3d>
            <a:camera prst="orthographicFront">
              <a:rot lat="0" lon="0" rev="0"/>
            </a:camera>
            <a:lightRig rig="soft" dir="t">
              <a:rot lat="0" lon="0" rev="0"/>
            </a:lightRig>
          </a:scene3d>
          <a:sp3d contourW="120650" prstMaterial="matte">
            <a:bevelT w="63500" h="63500" prst="artDeco"/>
            <a:contourClr>
              <a:schemeClr val="tx1">
                <a:lumMod val="85000"/>
                <a:lumOff val="15000"/>
              </a:schemeClr>
            </a:contourClr>
          </a:sp3d>
        </p:spPr>
        <p:txBody>
          <a:bodyPr>
            <a:normAutofit/>
          </a:bodyPr>
          <a:lstStyle/>
          <a:p>
            <a:r>
              <a:rPr lang="pt-BR" sz="6000" b="1" dirty="0" smtClean="0">
                <a:ln w="3175" cmpd="sng">
                  <a:solidFill>
                    <a:schemeClr val="bg1"/>
                  </a:solidFill>
                  <a:prstDash val="solid"/>
                  <a:miter lim="800000"/>
                </a:ln>
                <a:solidFill>
                  <a:schemeClr val="tx1">
                    <a:lumMod val="95000"/>
                    <a:lumOff val="5000"/>
                  </a:schemeClr>
                </a:solidFill>
                <a:effectLst>
                  <a:glow rad="139700">
                    <a:schemeClr val="bg1">
                      <a:alpha val="51000"/>
                    </a:schemeClr>
                  </a:glow>
                  <a:outerShdw blurRad="50800" dist="38100" dir="18900000" algn="bl" rotWithShape="0">
                    <a:prstClr val="black">
                      <a:alpha val="40000"/>
                    </a:prstClr>
                  </a:outerShdw>
                </a:effectLst>
                <a:latin typeface="Calibri" pitchFamily="34" charset="0"/>
                <a:ea typeface="MS PGothic" pitchFamily="34" charset="-128"/>
                <a:cs typeface="Calibri" pitchFamily="34" charset="0"/>
              </a:rPr>
              <a:t>DESVANTAGENS</a:t>
            </a:r>
            <a:endParaRPr lang="pt-BR" sz="6000" b="1" dirty="0">
              <a:ln w="3175" cmpd="sng">
                <a:solidFill>
                  <a:schemeClr val="bg1"/>
                </a:solidFill>
                <a:prstDash val="solid"/>
                <a:miter lim="800000"/>
              </a:ln>
              <a:solidFill>
                <a:schemeClr val="tx1">
                  <a:lumMod val="95000"/>
                  <a:lumOff val="5000"/>
                </a:schemeClr>
              </a:solidFill>
              <a:effectLst>
                <a:glow rad="139700">
                  <a:schemeClr val="bg1">
                    <a:alpha val="51000"/>
                  </a:schemeClr>
                </a:glow>
                <a:outerShdw blurRad="50800" dist="38100" dir="18900000" algn="bl" rotWithShape="0">
                  <a:prstClr val="black">
                    <a:alpha val="40000"/>
                  </a:prstClr>
                </a:outerShdw>
              </a:effectLst>
              <a:latin typeface="Calibri" pitchFamily="34" charset="0"/>
              <a:ea typeface="MS PGothic" pitchFamily="34" charset="-128"/>
              <a:cs typeface="Calibri" pitchFamily="34" charset="0"/>
            </a:endParaRPr>
          </a:p>
        </p:txBody>
      </p:sp>
      <p:sp>
        <p:nvSpPr>
          <p:cNvPr id="3" name="Espaço Reservado para Conteúdo 2"/>
          <p:cNvSpPr>
            <a:spLocks noGrp="1"/>
          </p:cNvSpPr>
          <p:nvPr>
            <p:ph idx="1"/>
          </p:nvPr>
        </p:nvSpPr>
        <p:spPr>
          <a:xfrm>
            <a:off x="457200" y="1600200"/>
            <a:ext cx="8229600" cy="4853136"/>
          </a:xfrm>
        </p:spPr>
        <p:txBody>
          <a:bodyPr>
            <a:normAutofit/>
          </a:bodyPr>
          <a:lstStyle/>
          <a:p>
            <a:r>
              <a:rPr lang="pt-BR" sz="2800" b="1" dirty="0" smtClean="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Custos da implantação, ( custo e tempo);</a:t>
            </a:r>
          </a:p>
          <a:p>
            <a:r>
              <a:rPr lang="pt-BR" sz="2800" b="1" dirty="0" smtClean="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Imposição de padrões, (padrões de trabalhos e customizações);</a:t>
            </a:r>
          </a:p>
          <a:p>
            <a:r>
              <a:rPr lang="pt-BR" sz="2800" b="1" dirty="0" smtClean="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Grande repercussão dos erros,</a:t>
            </a:r>
          </a:p>
          <a:p>
            <a:r>
              <a:rPr lang="pt-BR" sz="2800" b="1" dirty="0" smtClean="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Fornecedor único, (dependência);</a:t>
            </a:r>
          </a:p>
          <a:p>
            <a:r>
              <a:rPr lang="pt-BR" sz="2800" b="1" dirty="0" smtClean="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Problemas Sociais; (eliminação);</a:t>
            </a:r>
          </a:p>
          <a:p>
            <a:r>
              <a:rPr lang="pt-BR" sz="2800" b="1" dirty="0" smtClean="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Desmotivação,(resistência a mudança);</a:t>
            </a:r>
          </a:p>
          <a:p>
            <a:r>
              <a:rPr lang="pt-BR" sz="2800" b="1" dirty="0" smtClean="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Adaptação das informações, (utilizar corretamente);</a:t>
            </a:r>
          </a:p>
          <a:p>
            <a:r>
              <a:rPr lang="pt-BR" sz="2800" b="1" dirty="0" smtClean="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Treinamento inadequado.</a:t>
            </a:r>
          </a:p>
        </p:txBody>
      </p:sp>
    </p:spTree>
    <p:extLst>
      <p:ext uri="{BB962C8B-B14F-4D97-AF65-F5344CB8AC3E}">
        <p14:creationId xmlns:p14="http://schemas.microsoft.com/office/powerpoint/2010/main" val="10442657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l="-7000" t="-2000" r="-7000" b="-3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ln>
            <a:noFill/>
          </a:ln>
          <a:effectLst>
            <a:outerShdw blurRad="107950" dist="12700" dir="5400000" algn="ctr">
              <a:srgbClr val="000000"/>
            </a:outerShdw>
          </a:effectLst>
          <a:scene3d>
            <a:camera prst="orthographicFront">
              <a:rot lat="0" lon="0" rev="0"/>
            </a:camera>
            <a:lightRig rig="soft" dir="t">
              <a:rot lat="0" lon="0" rev="0"/>
            </a:lightRig>
          </a:scene3d>
          <a:sp3d contourW="120650" prstMaterial="matte">
            <a:bevelT w="63500" h="63500" prst="artDeco"/>
            <a:contourClr>
              <a:schemeClr val="tx1">
                <a:lumMod val="85000"/>
                <a:lumOff val="15000"/>
              </a:schemeClr>
            </a:contourClr>
          </a:sp3d>
        </p:spPr>
        <p:txBody>
          <a:bodyPr>
            <a:normAutofit fontScale="90000"/>
          </a:bodyPr>
          <a:lstStyle/>
          <a:p>
            <a:r>
              <a:rPr lang="pt-BR" sz="6000" b="1" dirty="0" smtClean="0">
                <a:ln w="3175" cmpd="sng">
                  <a:solidFill>
                    <a:schemeClr val="bg1"/>
                  </a:solidFill>
                  <a:prstDash val="solid"/>
                  <a:miter lim="800000"/>
                </a:ln>
                <a:solidFill>
                  <a:schemeClr val="tx1">
                    <a:lumMod val="95000"/>
                    <a:lumOff val="5000"/>
                  </a:schemeClr>
                </a:solidFill>
                <a:effectLst>
                  <a:glow rad="139700">
                    <a:schemeClr val="bg1">
                      <a:alpha val="51000"/>
                    </a:schemeClr>
                  </a:glow>
                  <a:outerShdw blurRad="50800" dist="38100" dir="18900000" algn="bl" rotWithShape="0">
                    <a:prstClr val="black">
                      <a:alpha val="40000"/>
                    </a:prstClr>
                  </a:outerShdw>
                </a:effectLst>
                <a:latin typeface="Calibri" pitchFamily="34" charset="0"/>
                <a:ea typeface="MS PGothic" pitchFamily="34" charset="-128"/>
                <a:cs typeface="Calibri" pitchFamily="34" charset="0"/>
              </a:rPr>
              <a:t>REQUISITOS DO </a:t>
            </a:r>
            <a:r>
              <a:rPr lang="pt-BR" sz="6000" b="1" i="1" dirty="0" smtClean="0">
                <a:ln w="3175" cmpd="sng">
                  <a:solidFill>
                    <a:schemeClr val="bg1"/>
                  </a:solidFill>
                  <a:prstDash val="solid"/>
                  <a:miter lim="800000"/>
                </a:ln>
                <a:solidFill>
                  <a:schemeClr val="tx1">
                    <a:lumMod val="95000"/>
                    <a:lumOff val="5000"/>
                  </a:schemeClr>
                </a:solidFill>
                <a:effectLst>
                  <a:glow rad="139700">
                    <a:schemeClr val="bg1">
                      <a:alpha val="51000"/>
                    </a:schemeClr>
                  </a:glow>
                  <a:outerShdw blurRad="50800" dist="38100" dir="18900000" algn="bl" rotWithShape="0">
                    <a:prstClr val="black">
                      <a:alpha val="40000"/>
                    </a:prstClr>
                  </a:outerShdw>
                </a:effectLst>
                <a:latin typeface="Calibri" pitchFamily="34" charset="0"/>
                <a:ea typeface="MS PGothic" pitchFamily="34" charset="-128"/>
                <a:cs typeface="Calibri" pitchFamily="34" charset="0"/>
              </a:rPr>
              <a:t>SOFTWARE</a:t>
            </a:r>
            <a:endParaRPr lang="pt-BR" sz="6000" b="1" dirty="0">
              <a:ln w="3175" cmpd="sng">
                <a:solidFill>
                  <a:schemeClr val="bg1"/>
                </a:solidFill>
                <a:prstDash val="solid"/>
                <a:miter lim="800000"/>
              </a:ln>
              <a:solidFill>
                <a:schemeClr val="tx1">
                  <a:lumMod val="95000"/>
                  <a:lumOff val="5000"/>
                </a:schemeClr>
              </a:solidFill>
              <a:effectLst>
                <a:glow rad="139700">
                  <a:schemeClr val="bg1">
                    <a:alpha val="51000"/>
                  </a:schemeClr>
                </a:glow>
                <a:outerShdw blurRad="50800" dist="38100" dir="18900000" algn="bl" rotWithShape="0">
                  <a:prstClr val="black">
                    <a:alpha val="40000"/>
                  </a:prstClr>
                </a:outerShdw>
              </a:effectLst>
              <a:latin typeface="Calibri" pitchFamily="34" charset="0"/>
              <a:ea typeface="MS PGothic" pitchFamily="34" charset="-128"/>
              <a:cs typeface="Calibri" pitchFamily="34" charset="0"/>
            </a:endParaRPr>
          </a:p>
        </p:txBody>
      </p:sp>
      <p:sp>
        <p:nvSpPr>
          <p:cNvPr id="3" name="Espaço Reservado para Conteúdo 2"/>
          <p:cNvSpPr>
            <a:spLocks noGrp="1"/>
          </p:cNvSpPr>
          <p:nvPr>
            <p:ph idx="1"/>
          </p:nvPr>
        </p:nvSpPr>
        <p:spPr/>
        <p:txBody>
          <a:bodyPr>
            <a:normAutofit lnSpcReduction="10000"/>
          </a:bodyPr>
          <a:lstStyle/>
          <a:p>
            <a:pPr algn="just"/>
            <a:r>
              <a:rPr lang="pt-BR" sz="4000" b="1" dirty="0" smtClean="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Multifuncional em escopo;</a:t>
            </a:r>
          </a:p>
          <a:p>
            <a:pPr algn="just"/>
            <a:r>
              <a:rPr lang="pt-BR" sz="4000" b="1" dirty="0" smtClean="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Integrado;</a:t>
            </a:r>
          </a:p>
          <a:p>
            <a:pPr algn="just"/>
            <a:r>
              <a:rPr lang="pt-BR" sz="4000" b="1" dirty="0" smtClean="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Modular;</a:t>
            </a:r>
          </a:p>
          <a:p>
            <a:pPr algn="just"/>
            <a:r>
              <a:rPr lang="pt-BR" sz="4000" b="1" dirty="0" smtClean="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Facilitar o planejamento e controle clássico das atividades de produção.</a:t>
            </a:r>
            <a:endParaRPr lang="pt-BR" sz="2800" b="1" dirty="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endParaRPr>
          </a:p>
          <a:p>
            <a:pPr marL="0" indent="0">
              <a:buNone/>
            </a:pPr>
            <a:r>
              <a:rPr lang="pt-BR" b="1" dirty="0" smtClean="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(O </a:t>
            </a:r>
            <a:r>
              <a:rPr lang="pt-BR" b="1" dirty="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software deve adaptar-se as atividades das organizações</a:t>
            </a:r>
            <a:r>
              <a:rPr lang="pt-BR" b="1" dirty="0" smtClean="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a:t>
            </a:r>
            <a:endParaRPr lang="pt-BR" b="1" dirty="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endParaRPr>
          </a:p>
        </p:txBody>
      </p:sp>
    </p:spTree>
    <p:extLst>
      <p:ext uri="{BB962C8B-B14F-4D97-AF65-F5344CB8AC3E}">
        <p14:creationId xmlns:p14="http://schemas.microsoft.com/office/powerpoint/2010/main" val="24605598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l="-7000" t="-2000" r="-7000" b="-3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ln>
            <a:noFill/>
          </a:ln>
          <a:effectLst>
            <a:outerShdw blurRad="107950" dist="12700" dir="5400000" algn="ctr">
              <a:srgbClr val="000000"/>
            </a:outerShdw>
          </a:effectLst>
          <a:scene3d>
            <a:camera prst="orthographicFront">
              <a:rot lat="0" lon="0" rev="0"/>
            </a:camera>
            <a:lightRig rig="soft" dir="t">
              <a:rot lat="0" lon="0" rev="0"/>
            </a:lightRig>
          </a:scene3d>
          <a:sp3d contourW="120650" prstMaterial="matte">
            <a:bevelT w="63500" h="63500" prst="artDeco"/>
            <a:contourClr>
              <a:schemeClr val="tx1">
                <a:lumMod val="85000"/>
                <a:lumOff val="15000"/>
              </a:schemeClr>
            </a:contourClr>
          </a:sp3d>
        </p:spPr>
        <p:txBody>
          <a:bodyPr>
            <a:normAutofit/>
          </a:bodyPr>
          <a:lstStyle/>
          <a:p>
            <a:r>
              <a:rPr lang="pt-BR" sz="6000" b="1" dirty="0" smtClean="0">
                <a:ln w="3175" cmpd="sng">
                  <a:solidFill>
                    <a:schemeClr val="bg1"/>
                  </a:solidFill>
                  <a:prstDash val="solid"/>
                  <a:miter lim="800000"/>
                </a:ln>
                <a:solidFill>
                  <a:schemeClr val="tx1">
                    <a:lumMod val="95000"/>
                    <a:lumOff val="5000"/>
                  </a:schemeClr>
                </a:solidFill>
                <a:effectLst>
                  <a:glow rad="139700">
                    <a:schemeClr val="bg1">
                      <a:alpha val="51000"/>
                    </a:schemeClr>
                  </a:glow>
                  <a:outerShdw blurRad="50800" dist="38100" dir="18900000" algn="bl" rotWithShape="0">
                    <a:prstClr val="black">
                      <a:alpha val="40000"/>
                    </a:prstClr>
                  </a:outerShdw>
                </a:effectLst>
                <a:latin typeface="Calibri" pitchFamily="34" charset="0"/>
                <a:ea typeface="MS PGothic" pitchFamily="34" charset="-128"/>
                <a:cs typeface="Calibri" pitchFamily="34" charset="0"/>
              </a:rPr>
              <a:t>CUSTOS</a:t>
            </a:r>
            <a:endParaRPr lang="pt-BR" sz="6000" b="1" dirty="0">
              <a:ln w="3175" cmpd="sng">
                <a:solidFill>
                  <a:schemeClr val="bg1"/>
                </a:solidFill>
                <a:prstDash val="solid"/>
                <a:miter lim="800000"/>
              </a:ln>
              <a:solidFill>
                <a:schemeClr val="tx1">
                  <a:lumMod val="95000"/>
                  <a:lumOff val="5000"/>
                </a:schemeClr>
              </a:solidFill>
              <a:effectLst>
                <a:glow rad="139700">
                  <a:schemeClr val="bg1">
                    <a:alpha val="51000"/>
                  </a:schemeClr>
                </a:glow>
                <a:outerShdw blurRad="50800" dist="38100" dir="18900000" algn="bl" rotWithShape="0">
                  <a:prstClr val="black">
                    <a:alpha val="40000"/>
                  </a:prstClr>
                </a:outerShdw>
              </a:effectLst>
              <a:latin typeface="Calibri" pitchFamily="34" charset="0"/>
              <a:ea typeface="MS PGothic" pitchFamily="34" charset="-128"/>
              <a:cs typeface="Calibri" pitchFamily="34" charset="0"/>
            </a:endParaRPr>
          </a:p>
        </p:txBody>
      </p:sp>
      <p:sp>
        <p:nvSpPr>
          <p:cNvPr id="3" name="Espaço Reservado para Conteúdo 2"/>
          <p:cNvSpPr>
            <a:spLocks noGrp="1"/>
          </p:cNvSpPr>
          <p:nvPr>
            <p:ph idx="1"/>
          </p:nvPr>
        </p:nvSpPr>
        <p:spPr>
          <a:xfrm>
            <a:off x="457200" y="1600200"/>
            <a:ext cx="8229600" cy="4853136"/>
          </a:xfrm>
        </p:spPr>
        <p:txBody>
          <a:bodyPr>
            <a:normAutofit/>
          </a:bodyPr>
          <a:lstStyle/>
          <a:p>
            <a:r>
              <a:rPr lang="pt-BR" sz="2800" b="1" dirty="0" smtClean="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Custos de treinamento;</a:t>
            </a:r>
          </a:p>
          <a:p>
            <a:r>
              <a:rPr lang="pt-BR" sz="2800" b="1" dirty="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Custos de treinamento</a:t>
            </a:r>
          </a:p>
          <a:p>
            <a:r>
              <a:rPr lang="pt-BR" sz="2800" b="1" dirty="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Custos de integração e testes</a:t>
            </a:r>
          </a:p>
          <a:p>
            <a:r>
              <a:rPr lang="pt-BR" sz="2800" b="1" dirty="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 Custos das conversões de dados</a:t>
            </a:r>
          </a:p>
          <a:p>
            <a:r>
              <a:rPr lang="pt-BR" sz="2800" b="1" dirty="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Custos com Horas de Consultoria</a:t>
            </a:r>
          </a:p>
          <a:p>
            <a:r>
              <a:rPr lang="pt-BR" sz="2800" b="1" dirty="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Custos com Pessoal</a:t>
            </a:r>
          </a:p>
          <a:p>
            <a:r>
              <a:rPr lang="pt-BR" sz="2800" b="1" dirty="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Retorno do investimento - ROI (</a:t>
            </a:r>
            <a:r>
              <a:rPr lang="pt-BR" sz="2800" b="1" dirty="0" err="1">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Return</a:t>
            </a:r>
            <a:r>
              <a:rPr lang="pt-BR" sz="2800" b="1" dirty="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 </a:t>
            </a:r>
            <a:r>
              <a:rPr lang="pt-BR" sz="2800" b="1" dirty="0" err="1">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of</a:t>
            </a:r>
            <a:r>
              <a:rPr lang="pt-BR" sz="2800" b="1" dirty="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 </a:t>
            </a:r>
            <a:r>
              <a:rPr lang="pt-BR" sz="2800" b="1" dirty="0" err="1">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Investment</a:t>
            </a:r>
            <a:r>
              <a:rPr lang="pt-BR" sz="2800" b="1" dirty="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a:t>
            </a:r>
          </a:p>
        </p:txBody>
      </p:sp>
    </p:spTree>
    <p:extLst>
      <p:ext uri="{BB962C8B-B14F-4D97-AF65-F5344CB8AC3E}">
        <p14:creationId xmlns:p14="http://schemas.microsoft.com/office/powerpoint/2010/main" val="8178684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l="-7000" t="-2000" r="-7000" b="-3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ln>
            <a:noFill/>
          </a:ln>
          <a:effectLst>
            <a:outerShdw blurRad="107950" dist="12700" dir="5400000" algn="ctr">
              <a:srgbClr val="000000"/>
            </a:outerShdw>
          </a:effectLst>
          <a:scene3d>
            <a:camera prst="orthographicFront">
              <a:rot lat="0" lon="0" rev="0"/>
            </a:camera>
            <a:lightRig rig="soft" dir="t">
              <a:rot lat="0" lon="0" rev="0"/>
            </a:lightRig>
          </a:scene3d>
          <a:sp3d contourW="120650" prstMaterial="matte">
            <a:bevelT w="63500" h="63500" prst="artDeco"/>
            <a:contourClr>
              <a:schemeClr val="tx1">
                <a:lumMod val="85000"/>
                <a:lumOff val="15000"/>
              </a:schemeClr>
            </a:contourClr>
          </a:sp3d>
        </p:spPr>
        <p:txBody>
          <a:bodyPr>
            <a:normAutofit/>
          </a:bodyPr>
          <a:lstStyle/>
          <a:p>
            <a:r>
              <a:rPr lang="pt-BR" sz="6000" b="1" dirty="0">
                <a:ln w="3175" cmpd="sng">
                  <a:solidFill>
                    <a:schemeClr val="bg1"/>
                  </a:solidFill>
                  <a:prstDash val="solid"/>
                  <a:miter lim="800000"/>
                </a:ln>
                <a:solidFill>
                  <a:schemeClr val="tx1">
                    <a:lumMod val="95000"/>
                    <a:lumOff val="5000"/>
                  </a:schemeClr>
                </a:solidFill>
                <a:effectLst>
                  <a:glow rad="139700">
                    <a:schemeClr val="bg1">
                      <a:alpha val="51000"/>
                    </a:schemeClr>
                  </a:glow>
                  <a:outerShdw blurRad="50800" dist="38100" dir="18900000" algn="bl" rotWithShape="0">
                    <a:prstClr val="black">
                      <a:alpha val="40000"/>
                    </a:prstClr>
                  </a:outerShdw>
                </a:effectLst>
                <a:latin typeface="Calibri" pitchFamily="34" charset="0"/>
                <a:ea typeface="MS PGothic" pitchFamily="34" charset="-128"/>
                <a:cs typeface="Calibri" pitchFamily="34" charset="0"/>
              </a:rPr>
              <a:t>CUSTOS</a:t>
            </a:r>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3207899669"/>
              </p:ext>
            </p:extLst>
          </p:nvPr>
        </p:nvGraphicFramePr>
        <p:xfrm>
          <a:off x="0" y="1600200"/>
          <a:ext cx="9144000" cy="5257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178684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l="-7000" t="-2000" r="-7000" b="-3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67544" y="260648"/>
            <a:ext cx="8229600" cy="1143000"/>
          </a:xfrm>
          <a:ln>
            <a:noFill/>
          </a:ln>
          <a:effectLst>
            <a:outerShdw blurRad="107950" dist="12700" dir="5400000" algn="ctr">
              <a:srgbClr val="000000"/>
            </a:outerShdw>
          </a:effectLst>
          <a:scene3d>
            <a:camera prst="orthographicFront">
              <a:rot lat="0" lon="0" rev="0"/>
            </a:camera>
            <a:lightRig rig="soft" dir="t">
              <a:rot lat="0" lon="0" rev="0"/>
            </a:lightRig>
          </a:scene3d>
          <a:sp3d contourW="120650" prstMaterial="matte">
            <a:bevelT w="63500" h="63500" prst="artDeco"/>
            <a:contourClr>
              <a:schemeClr val="tx1">
                <a:lumMod val="85000"/>
                <a:lumOff val="15000"/>
              </a:schemeClr>
            </a:contourClr>
          </a:sp3d>
        </p:spPr>
        <p:txBody>
          <a:bodyPr>
            <a:normAutofit fontScale="90000"/>
          </a:bodyPr>
          <a:lstStyle/>
          <a:p>
            <a:r>
              <a:rPr lang="pt-BR" sz="6000" dirty="0"/>
              <a:t> </a:t>
            </a:r>
            <a:r>
              <a:rPr lang="pt-BR" sz="4900" b="1" dirty="0">
                <a:ln w="3175" cmpd="sng">
                  <a:solidFill>
                    <a:schemeClr val="bg1"/>
                  </a:solidFill>
                  <a:prstDash val="solid"/>
                  <a:miter lim="800000"/>
                </a:ln>
                <a:solidFill>
                  <a:schemeClr val="tx1">
                    <a:lumMod val="95000"/>
                    <a:lumOff val="5000"/>
                  </a:schemeClr>
                </a:solidFill>
                <a:effectLst>
                  <a:glow rad="139700">
                    <a:schemeClr val="bg1">
                      <a:alpha val="51000"/>
                    </a:schemeClr>
                  </a:glow>
                  <a:outerShdw blurRad="50800" dist="38100" dir="18900000" algn="bl" rotWithShape="0">
                    <a:prstClr val="black">
                      <a:alpha val="40000"/>
                    </a:prstClr>
                  </a:outerShdw>
                </a:effectLst>
                <a:latin typeface="Calibri" pitchFamily="34" charset="0"/>
                <a:ea typeface="MS PGothic" pitchFamily="34" charset="-128"/>
                <a:cs typeface="Calibri" pitchFamily="34" charset="0"/>
              </a:rPr>
              <a:t>MÓDULOS QUE COMPÕEM ERP </a:t>
            </a:r>
          </a:p>
        </p:txBody>
      </p:sp>
      <p:sp>
        <p:nvSpPr>
          <p:cNvPr id="3" name="Espaço Reservado para Conteúdo 2"/>
          <p:cNvSpPr>
            <a:spLocks noGrp="1"/>
          </p:cNvSpPr>
          <p:nvPr>
            <p:ph idx="1"/>
          </p:nvPr>
        </p:nvSpPr>
        <p:spPr>
          <a:xfrm>
            <a:off x="457200" y="1600200"/>
            <a:ext cx="8229600" cy="4853136"/>
          </a:xfrm>
        </p:spPr>
        <p:txBody>
          <a:bodyPr>
            <a:normAutofit/>
          </a:bodyPr>
          <a:lstStyle/>
          <a:p>
            <a:pPr marL="0" indent="0" algn="just">
              <a:buNone/>
            </a:pPr>
            <a:endParaRPr lang="pt-BR" sz="2800" dirty="0" smtClean="0"/>
          </a:p>
          <a:p>
            <a:pPr marL="0" indent="0" algn="just">
              <a:buNone/>
            </a:pPr>
            <a:endParaRPr lang="pt-BR" sz="2800" dirty="0" smtClean="0"/>
          </a:p>
          <a:p>
            <a:pPr marL="0" indent="0" algn="just">
              <a:buNone/>
            </a:pPr>
            <a:r>
              <a:rPr lang="pt-BR" sz="2800" b="1" dirty="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Segundo JUNIOR (2008,p.111), os sistemas ERP são divididos por módulos, esses módulos estão interligados entre si, tanto comercialmente como para efeito de aprendizado, dentre essas divisões, a mais clássica é: financeiro, materiais, vendas, controladoria, qualidade, produção e recursos humanos.</a:t>
            </a:r>
          </a:p>
        </p:txBody>
      </p:sp>
    </p:spTree>
    <p:extLst>
      <p:ext uri="{BB962C8B-B14F-4D97-AF65-F5344CB8AC3E}">
        <p14:creationId xmlns:p14="http://schemas.microsoft.com/office/powerpoint/2010/main" val="8178684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l="-7000" t="-2000" r="-7000" b="-3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ln>
            <a:noFill/>
          </a:ln>
          <a:effectLst>
            <a:outerShdw blurRad="107950" dist="12700" dir="5400000" algn="ctr">
              <a:srgbClr val="000000"/>
            </a:outerShdw>
          </a:effectLst>
          <a:scene3d>
            <a:camera prst="orthographicFront">
              <a:rot lat="0" lon="0" rev="0"/>
            </a:camera>
            <a:lightRig rig="soft" dir="t">
              <a:rot lat="0" lon="0" rev="0"/>
            </a:lightRig>
          </a:scene3d>
          <a:sp3d contourW="120650" prstMaterial="matte">
            <a:bevelT w="63500" h="63500" prst="artDeco"/>
            <a:contourClr>
              <a:schemeClr val="tx1">
                <a:lumMod val="85000"/>
                <a:lumOff val="15000"/>
              </a:schemeClr>
            </a:contourClr>
          </a:sp3d>
        </p:spPr>
        <p:txBody>
          <a:bodyPr>
            <a:normAutofit/>
          </a:bodyPr>
          <a:lstStyle/>
          <a:p>
            <a:r>
              <a:rPr lang="pt-BR" sz="6000" b="1" dirty="0">
                <a:ln w="3175" cmpd="sng">
                  <a:solidFill>
                    <a:schemeClr val="bg1"/>
                  </a:solidFill>
                  <a:prstDash val="solid"/>
                  <a:miter lim="800000"/>
                </a:ln>
                <a:solidFill>
                  <a:schemeClr val="tx1">
                    <a:lumMod val="95000"/>
                    <a:lumOff val="5000"/>
                  </a:schemeClr>
                </a:solidFill>
                <a:effectLst>
                  <a:glow rad="139700">
                    <a:schemeClr val="bg1">
                      <a:alpha val="51000"/>
                    </a:schemeClr>
                  </a:glow>
                  <a:outerShdw blurRad="50800" dist="38100" dir="18900000" algn="bl" rotWithShape="0">
                    <a:prstClr val="black">
                      <a:alpha val="40000"/>
                    </a:prstClr>
                  </a:outerShdw>
                </a:effectLst>
                <a:latin typeface="Calibri" pitchFamily="34" charset="0"/>
                <a:ea typeface="MS PGothic" pitchFamily="34" charset="-128"/>
                <a:cs typeface="Calibri" pitchFamily="34" charset="0"/>
              </a:rPr>
              <a:t>DEFINIÇÃO DO ERP</a:t>
            </a:r>
          </a:p>
        </p:txBody>
      </p:sp>
      <p:sp>
        <p:nvSpPr>
          <p:cNvPr id="3" name="Espaço Reservado para Conteúdo 2"/>
          <p:cNvSpPr>
            <a:spLocks noGrp="1"/>
          </p:cNvSpPr>
          <p:nvPr>
            <p:ph idx="1"/>
          </p:nvPr>
        </p:nvSpPr>
        <p:spPr/>
        <p:txBody>
          <a:bodyPr>
            <a:noAutofit/>
          </a:bodyPr>
          <a:lstStyle/>
          <a:p>
            <a:pPr algn="just"/>
            <a:r>
              <a:rPr lang="pt-BR" sz="3500" b="1" dirty="0">
                <a:ln w="3175" cmpd="sng">
                  <a:solidFill>
                    <a:schemeClr val="bg1"/>
                  </a:solidFill>
                  <a:prstDash val="solid"/>
                  <a:miter lim="800000"/>
                </a:ln>
                <a:solidFill>
                  <a:schemeClr val="tx1">
                    <a:lumMod val="95000"/>
                    <a:lumOff val="5000"/>
                  </a:schemeClr>
                </a:solidFill>
                <a:effectLst/>
                <a:latin typeface="Calibri" pitchFamily="34" charset="0"/>
                <a:ea typeface="MS PGothic" pitchFamily="34" charset="-128"/>
                <a:cs typeface="Calibri" pitchFamily="34" charset="0"/>
              </a:rPr>
              <a:t>ERP – </a:t>
            </a:r>
            <a:r>
              <a:rPr lang="pt-BR" sz="3500" b="1" i="1" dirty="0">
                <a:ln w="3175" cmpd="sng">
                  <a:solidFill>
                    <a:schemeClr val="bg1"/>
                  </a:solidFill>
                  <a:prstDash val="solid"/>
                  <a:miter lim="800000"/>
                </a:ln>
                <a:solidFill>
                  <a:schemeClr val="tx1">
                    <a:lumMod val="95000"/>
                    <a:lumOff val="5000"/>
                  </a:schemeClr>
                </a:solidFill>
                <a:effectLst/>
                <a:latin typeface="Calibri" pitchFamily="34" charset="0"/>
                <a:ea typeface="MS PGothic" pitchFamily="34" charset="-128"/>
                <a:cs typeface="Calibri" pitchFamily="34" charset="0"/>
              </a:rPr>
              <a:t>Enterprise </a:t>
            </a:r>
            <a:r>
              <a:rPr lang="pt-BR" sz="3500" b="1" i="1" dirty="0" err="1">
                <a:ln w="3175" cmpd="sng">
                  <a:solidFill>
                    <a:schemeClr val="bg1"/>
                  </a:solidFill>
                  <a:prstDash val="solid"/>
                  <a:miter lim="800000"/>
                </a:ln>
                <a:solidFill>
                  <a:schemeClr val="tx1">
                    <a:lumMod val="95000"/>
                    <a:lumOff val="5000"/>
                  </a:schemeClr>
                </a:solidFill>
                <a:effectLst/>
                <a:latin typeface="Calibri" pitchFamily="34" charset="0"/>
                <a:ea typeface="MS PGothic" pitchFamily="34" charset="-128"/>
                <a:cs typeface="Calibri" pitchFamily="34" charset="0"/>
              </a:rPr>
              <a:t>Resource</a:t>
            </a:r>
            <a:r>
              <a:rPr lang="pt-BR" sz="3500" b="1" i="1" dirty="0">
                <a:ln w="3175" cmpd="sng">
                  <a:solidFill>
                    <a:schemeClr val="bg1"/>
                  </a:solidFill>
                  <a:prstDash val="solid"/>
                  <a:miter lim="800000"/>
                </a:ln>
                <a:solidFill>
                  <a:schemeClr val="tx1">
                    <a:lumMod val="95000"/>
                    <a:lumOff val="5000"/>
                  </a:schemeClr>
                </a:solidFill>
                <a:effectLst/>
                <a:latin typeface="Calibri" pitchFamily="34" charset="0"/>
                <a:ea typeface="MS PGothic" pitchFamily="34" charset="-128"/>
                <a:cs typeface="Calibri" pitchFamily="34" charset="0"/>
              </a:rPr>
              <a:t> Planning </a:t>
            </a:r>
            <a:r>
              <a:rPr lang="pt-BR" sz="3500" b="1" dirty="0">
                <a:ln w="3175" cmpd="sng">
                  <a:solidFill>
                    <a:schemeClr val="bg1"/>
                  </a:solidFill>
                  <a:prstDash val="solid"/>
                  <a:miter lim="800000"/>
                </a:ln>
                <a:solidFill>
                  <a:schemeClr val="tx1">
                    <a:lumMod val="95000"/>
                    <a:lumOff val="5000"/>
                  </a:schemeClr>
                </a:solidFill>
                <a:effectLst/>
                <a:latin typeface="Calibri" pitchFamily="34" charset="0"/>
                <a:ea typeface="MS PGothic" pitchFamily="34" charset="-128"/>
                <a:cs typeface="Calibri" pitchFamily="34" charset="0"/>
              </a:rPr>
              <a:t>– Planejamento de Recursos Empresariais é um software que permite a integração dos dados e informações de uma empresa, onde todos os dados manipulados pelos setores da empresa são armazenados na base de dados </a:t>
            </a:r>
            <a:r>
              <a:rPr lang="pt-BR" sz="3500" b="1" dirty="0" smtClean="0">
                <a:ln w="3175" cmpd="sng">
                  <a:solidFill>
                    <a:schemeClr val="bg1"/>
                  </a:solidFill>
                  <a:prstDash val="solid"/>
                  <a:miter lim="800000"/>
                </a:ln>
                <a:solidFill>
                  <a:schemeClr val="tx1">
                    <a:lumMod val="95000"/>
                    <a:lumOff val="5000"/>
                  </a:schemeClr>
                </a:solidFill>
                <a:effectLst/>
                <a:latin typeface="Calibri" pitchFamily="34" charset="0"/>
                <a:ea typeface="MS PGothic" pitchFamily="34" charset="-128"/>
                <a:cs typeface="Calibri" pitchFamily="34" charset="0"/>
              </a:rPr>
              <a:t>central</a:t>
            </a:r>
            <a:r>
              <a:rPr lang="pt-BR" sz="3500" b="1" dirty="0">
                <a:ln w="3175" cmpd="sng">
                  <a:solidFill>
                    <a:schemeClr val="bg1"/>
                  </a:solidFill>
                  <a:prstDash val="solid"/>
                  <a:miter lim="800000"/>
                </a:ln>
                <a:solidFill>
                  <a:schemeClr val="tx1">
                    <a:lumMod val="95000"/>
                    <a:lumOff val="5000"/>
                  </a:schemeClr>
                </a:solidFill>
                <a:effectLst/>
                <a:latin typeface="Calibri" pitchFamily="34" charset="0"/>
                <a:ea typeface="MS PGothic" pitchFamily="34" charset="-128"/>
                <a:cs typeface="Calibri" pitchFamily="34" charset="0"/>
              </a:rPr>
              <a:t>.</a:t>
            </a:r>
          </a:p>
        </p:txBody>
      </p:sp>
    </p:spTree>
    <p:extLst>
      <p:ext uri="{BB962C8B-B14F-4D97-AF65-F5344CB8AC3E}">
        <p14:creationId xmlns:p14="http://schemas.microsoft.com/office/powerpoint/2010/main" val="39360794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l="-7000" t="-2000" r="-7000" b="-3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67544" y="260648"/>
            <a:ext cx="8229600" cy="1143000"/>
          </a:xfrm>
          <a:ln>
            <a:noFill/>
          </a:ln>
          <a:effectLst>
            <a:outerShdw blurRad="107950" dist="12700" dir="5400000" algn="ctr">
              <a:srgbClr val="000000"/>
            </a:outerShdw>
          </a:effectLst>
          <a:scene3d>
            <a:camera prst="orthographicFront">
              <a:rot lat="0" lon="0" rev="0"/>
            </a:camera>
            <a:lightRig rig="soft" dir="t">
              <a:rot lat="0" lon="0" rev="0"/>
            </a:lightRig>
          </a:scene3d>
          <a:sp3d contourW="120650" prstMaterial="matte">
            <a:bevelT w="63500" h="63500" prst="artDeco"/>
            <a:contourClr>
              <a:schemeClr val="tx1">
                <a:lumMod val="85000"/>
                <a:lumOff val="15000"/>
              </a:schemeClr>
            </a:contourClr>
          </a:sp3d>
        </p:spPr>
        <p:txBody>
          <a:bodyPr>
            <a:normAutofit fontScale="90000"/>
          </a:bodyPr>
          <a:lstStyle/>
          <a:p>
            <a:r>
              <a:rPr lang="pt-BR" sz="6000" dirty="0"/>
              <a:t> </a:t>
            </a:r>
            <a:r>
              <a:rPr lang="pt-BR" sz="4900" b="1" dirty="0">
                <a:ln w="3175" cmpd="sng">
                  <a:solidFill>
                    <a:schemeClr val="bg1"/>
                  </a:solidFill>
                  <a:prstDash val="solid"/>
                  <a:miter lim="800000"/>
                </a:ln>
                <a:solidFill>
                  <a:schemeClr val="tx1">
                    <a:lumMod val="95000"/>
                    <a:lumOff val="5000"/>
                  </a:schemeClr>
                </a:solidFill>
                <a:effectLst>
                  <a:glow rad="139700">
                    <a:schemeClr val="bg1">
                      <a:alpha val="51000"/>
                    </a:schemeClr>
                  </a:glow>
                  <a:outerShdw blurRad="50800" dist="38100" dir="18900000" algn="bl" rotWithShape="0">
                    <a:prstClr val="black">
                      <a:alpha val="40000"/>
                    </a:prstClr>
                  </a:outerShdw>
                </a:effectLst>
                <a:latin typeface="Calibri" pitchFamily="34" charset="0"/>
                <a:ea typeface="MS PGothic" pitchFamily="34" charset="-128"/>
                <a:cs typeface="Calibri" pitchFamily="34" charset="0"/>
              </a:rPr>
              <a:t>MÓDULOS QUE COMPÕEM ERP </a:t>
            </a:r>
          </a:p>
        </p:txBody>
      </p:sp>
      <p:sp>
        <p:nvSpPr>
          <p:cNvPr id="3" name="Espaço Reservado para Conteúdo 2"/>
          <p:cNvSpPr>
            <a:spLocks noGrp="1"/>
          </p:cNvSpPr>
          <p:nvPr>
            <p:ph idx="1"/>
          </p:nvPr>
        </p:nvSpPr>
        <p:spPr>
          <a:xfrm>
            <a:off x="457200" y="1600200"/>
            <a:ext cx="8229600" cy="4853136"/>
          </a:xfrm>
        </p:spPr>
        <p:txBody>
          <a:bodyPr>
            <a:normAutofit/>
          </a:bodyPr>
          <a:lstStyle/>
          <a:p>
            <a:r>
              <a:rPr lang="pt-BR" sz="2300" b="1" u="sng" dirty="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MÓDULOS BÁSICOS</a:t>
            </a:r>
            <a:r>
              <a:rPr lang="pt-BR" sz="2300" b="1" dirty="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 </a:t>
            </a:r>
            <a:r>
              <a:rPr lang="pt-BR" sz="2300" b="1" dirty="0" smtClean="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 são </a:t>
            </a:r>
            <a:r>
              <a:rPr lang="pt-BR" sz="2300" b="1" dirty="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comercializados pelos </a:t>
            </a:r>
            <a:r>
              <a:rPr lang="pt-BR" sz="2300" b="1" dirty="0" smtClean="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fornecedores.</a:t>
            </a:r>
            <a:endParaRPr lang="pt-BR" sz="2300" b="1" dirty="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endParaRPr>
          </a:p>
          <a:p>
            <a:r>
              <a:rPr lang="pt-BR" sz="2300" b="1" u="sng" dirty="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MÓDULOS ESPECÍFICOS OU </a:t>
            </a:r>
            <a:r>
              <a:rPr lang="pt-BR" sz="2300" b="1" u="sng" dirty="0" smtClean="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VERTICAIS: </a:t>
            </a:r>
            <a:r>
              <a:rPr lang="pt-BR" sz="2300" b="1" dirty="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São módulos </a:t>
            </a:r>
            <a:r>
              <a:rPr lang="pt-BR" sz="2300" b="1" dirty="0" smtClean="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especiais;</a:t>
            </a:r>
            <a:endParaRPr lang="pt-BR" sz="2300" b="1" dirty="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endParaRPr>
          </a:p>
          <a:p>
            <a:pPr lvl="1"/>
            <a:r>
              <a:rPr lang="pt-BR" sz="2300" b="1" dirty="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Um estudo realizado pelo IDC - </a:t>
            </a:r>
            <a:r>
              <a:rPr lang="pt-BR" sz="2300" b="1" dirty="0" err="1">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International</a:t>
            </a:r>
            <a:r>
              <a:rPr lang="pt-BR" sz="2300" b="1" dirty="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 Data Corporation, empresa líder em inteligência de mercado, consultoria e conferências nos segmentos de Tecnologia da Informação e Telecomunicações, mostra que </a:t>
            </a:r>
          </a:p>
          <a:p>
            <a:pPr marL="0" indent="0">
              <a:buNone/>
            </a:pPr>
            <a:endParaRPr lang="pt-BR" sz="2300" b="1" dirty="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endParaRPr>
          </a:p>
          <a:p>
            <a:pPr marL="457200" lvl="1" indent="0">
              <a:buNone/>
            </a:pPr>
            <a:r>
              <a:rPr lang="pt-BR" sz="2300" b="1" dirty="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“Os mercados verticais que mais de destacaram na primeira metade de 2009 foram Serviços (16,53%) e Comércio (13,11%), atrás somente do setor de manufatura, tradicionalmente o mais forte, que teve uma participação de 43,46% nas vendas de ERP no período.” (MERCADO...,2010).</a:t>
            </a:r>
          </a:p>
        </p:txBody>
      </p:sp>
    </p:spTree>
    <p:extLst>
      <p:ext uri="{BB962C8B-B14F-4D97-AF65-F5344CB8AC3E}">
        <p14:creationId xmlns:p14="http://schemas.microsoft.com/office/powerpoint/2010/main" val="41724621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l="-7000" t="-2000" r="-7000" b="-3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67544" y="260648"/>
            <a:ext cx="8229600" cy="1143000"/>
          </a:xfrm>
          <a:ln>
            <a:noFill/>
          </a:ln>
          <a:effectLst>
            <a:outerShdw blurRad="107950" dist="12700" dir="5400000" algn="ctr">
              <a:srgbClr val="000000"/>
            </a:outerShdw>
          </a:effectLst>
          <a:scene3d>
            <a:camera prst="orthographicFront">
              <a:rot lat="0" lon="0" rev="0"/>
            </a:camera>
            <a:lightRig rig="soft" dir="t">
              <a:rot lat="0" lon="0" rev="0"/>
            </a:lightRig>
          </a:scene3d>
          <a:sp3d contourW="120650" prstMaterial="matte">
            <a:bevelT w="63500" h="63500" prst="artDeco"/>
            <a:contourClr>
              <a:schemeClr val="tx1">
                <a:lumMod val="85000"/>
                <a:lumOff val="15000"/>
              </a:schemeClr>
            </a:contourClr>
          </a:sp3d>
        </p:spPr>
        <p:txBody>
          <a:bodyPr>
            <a:normAutofit fontScale="90000"/>
          </a:bodyPr>
          <a:lstStyle/>
          <a:p>
            <a:r>
              <a:rPr lang="pt-BR" sz="6000" dirty="0"/>
              <a:t> </a:t>
            </a:r>
            <a:r>
              <a:rPr lang="pt-BR" sz="4900" b="1" dirty="0">
                <a:ln w="3175" cmpd="sng">
                  <a:solidFill>
                    <a:schemeClr val="bg1"/>
                  </a:solidFill>
                  <a:prstDash val="solid"/>
                  <a:miter lim="800000"/>
                </a:ln>
                <a:solidFill>
                  <a:schemeClr val="tx1">
                    <a:lumMod val="95000"/>
                    <a:lumOff val="5000"/>
                  </a:schemeClr>
                </a:solidFill>
                <a:effectLst>
                  <a:glow rad="139700">
                    <a:schemeClr val="bg1">
                      <a:alpha val="51000"/>
                    </a:schemeClr>
                  </a:glow>
                  <a:outerShdw blurRad="50800" dist="38100" dir="18900000" algn="bl" rotWithShape="0">
                    <a:prstClr val="black">
                      <a:alpha val="40000"/>
                    </a:prstClr>
                  </a:outerShdw>
                </a:effectLst>
                <a:latin typeface="Calibri" pitchFamily="34" charset="0"/>
                <a:ea typeface="MS PGothic" pitchFamily="34" charset="-128"/>
                <a:cs typeface="Calibri" pitchFamily="34" charset="0"/>
              </a:rPr>
              <a:t>MÓDULOS QUE COMPÕEM ERP </a:t>
            </a:r>
          </a:p>
        </p:txBody>
      </p:sp>
      <p:sp>
        <p:nvSpPr>
          <p:cNvPr id="3" name="Espaço Reservado para Conteúdo 2"/>
          <p:cNvSpPr>
            <a:spLocks noGrp="1"/>
          </p:cNvSpPr>
          <p:nvPr>
            <p:ph idx="1"/>
          </p:nvPr>
        </p:nvSpPr>
        <p:spPr>
          <a:xfrm>
            <a:off x="457200" y="1600200"/>
            <a:ext cx="8229600" cy="4853136"/>
          </a:xfrm>
        </p:spPr>
        <p:txBody>
          <a:bodyPr>
            <a:normAutofit/>
          </a:bodyPr>
          <a:lstStyle/>
          <a:p>
            <a:r>
              <a:rPr lang="pt-BR" sz="2300" b="1" u="sng" dirty="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MÓDULOS </a:t>
            </a:r>
            <a:r>
              <a:rPr lang="pt-BR" sz="2300" b="1" u="sng" dirty="0" smtClean="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CUSTOMIZADOS: </a:t>
            </a:r>
            <a:r>
              <a:rPr lang="pt-BR" sz="2300" b="1" dirty="0" smtClean="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   </a:t>
            </a:r>
            <a:r>
              <a:rPr lang="pt-BR" sz="2300" b="1" dirty="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fornecidos e adaptados de acordo com a necessidade do </a:t>
            </a:r>
            <a:r>
              <a:rPr lang="pt-BR" sz="2300" b="1" dirty="0" smtClean="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cliente.</a:t>
            </a:r>
          </a:p>
          <a:p>
            <a:endParaRPr lang="pt-BR" sz="2300" b="1" dirty="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endParaRPr>
          </a:p>
          <a:p>
            <a:pPr marL="0" indent="0">
              <a:buNone/>
            </a:pPr>
            <a:r>
              <a:rPr lang="pt-BR" sz="2300" b="1" dirty="0" smtClean="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	</a:t>
            </a:r>
            <a:endParaRPr lang="pt-BR" sz="2300" b="1" dirty="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endParaRPr>
          </a:p>
        </p:txBody>
      </p:sp>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7744" y="2852936"/>
            <a:ext cx="4436871" cy="325370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41724621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l="-7000" t="-2000" r="-7000" b="-3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67544" y="260648"/>
            <a:ext cx="8229600" cy="1143000"/>
          </a:xfrm>
          <a:ln>
            <a:noFill/>
          </a:ln>
          <a:effectLst>
            <a:outerShdw blurRad="107950" dist="12700" dir="5400000" algn="ctr">
              <a:srgbClr val="000000"/>
            </a:outerShdw>
          </a:effectLst>
          <a:scene3d>
            <a:camera prst="orthographicFront">
              <a:rot lat="0" lon="0" rev="0"/>
            </a:camera>
            <a:lightRig rig="soft" dir="t">
              <a:rot lat="0" lon="0" rev="0"/>
            </a:lightRig>
          </a:scene3d>
          <a:sp3d contourW="120650" prstMaterial="matte">
            <a:bevelT w="63500" h="63500" prst="artDeco"/>
            <a:contourClr>
              <a:schemeClr val="tx1">
                <a:lumMod val="85000"/>
                <a:lumOff val="15000"/>
              </a:schemeClr>
            </a:contourClr>
          </a:sp3d>
        </p:spPr>
        <p:txBody>
          <a:bodyPr>
            <a:normAutofit/>
          </a:bodyPr>
          <a:lstStyle/>
          <a:p>
            <a:r>
              <a:rPr lang="pt-BR" sz="5400" b="1" dirty="0" smtClean="0">
                <a:ln w="3175" cmpd="sng">
                  <a:solidFill>
                    <a:schemeClr val="bg1"/>
                  </a:solidFill>
                  <a:prstDash val="solid"/>
                  <a:miter lim="800000"/>
                </a:ln>
                <a:solidFill>
                  <a:schemeClr val="tx1">
                    <a:lumMod val="95000"/>
                    <a:lumOff val="5000"/>
                  </a:schemeClr>
                </a:solidFill>
                <a:effectLst>
                  <a:glow rad="139700">
                    <a:schemeClr val="bg1">
                      <a:alpha val="51000"/>
                    </a:schemeClr>
                  </a:glow>
                  <a:outerShdw blurRad="50800" dist="38100" dir="18900000" algn="bl" rotWithShape="0">
                    <a:prstClr val="black">
                      <a:alpha val="40000"/>
                    </a:prstClr>
                  </a:outerShdw>
                </a:effectLst>
                <a:latin typeface="Calibri" pitchFamily="34" charset="0"/>
                <a:ea typeface="MS PGothic" pitchFamily="34" charset="-128"/>
                <a:cs typeface="Calibri" pitchFamily="34" charset="0"/>
              </a:rPr>
              <a:t>MERCADO </a:t>
            </a:r>
            <a:r>
              <a:rPr lang="pt-BR" sz="5400" b="1" dirty="0">
                <a:ln w="3175" cmpd="sng">
                  <a:solidFill>
                    <a:schemeClr val="bg1"/>
                  </a:solidFill>
                  <a:prstDash val="solid"/>
                  <a:miter lim="800000"/>
                </a:ln>
                <a:solidFill>
                  <a:schemeClr val="tx1">
                    <a:lumMod val="95000"/>
                    <a:lumOff val="5000"/>
                  </a:schemeClr>
                </a:solidFill>
                <a:effectLst>
                  <a:glow rad="139700">
                    <a:schemeClr val="bg1">
                      <a:alpha val="51000"/>
                    </a:schemeClr>
                  </a:glow>
                  <a:outerShdw blurRad="50800" dist="38100" dir="18900000" algn="bl" rotWithShape="0">
                    <a:prstClr val="black">
                      <a:alpha val="40000"/>
                    </a:prstClr>
                  </a:outerShdw>
                </a:effectLst>
                <a:latin typeface="Calibri" pitchFamily="34" charset="0"/>
                <a:ea typeface="MS PGothic" pitchFamily="34" charset="-128"/>
                <a:cs typeface="Calibri" pitchFamily="34" charset="0"/>
              </a:rPr>
              <a:t>ERP NO BRASIL</a:t>
            </a:r>
          </a:p>
        </p:txBody>
      </p:sp>
      <p:sp>
        <p:nvSpPr>
          <p:cNvPr id="3" name="Espaço Reservado para Conteúdo 2"/>
          <p:cNvSpPr>
            <a:spLocks noGrp="1"/>
          </p:cNvSpPr>
          <p:nvPr>
            <p:ph idx="1"/>
          </p:nvPr>
        </p:nvSpPr>
        <p:spPr>
          <a:xfrm>
            <a:off x="457200" y="1600200"/>
            <a:ext cx="8229600" cy="4853136"/>
          </a:xfrm>
        </p:spPr>
        <p:txBody>
          <a:bodyPr>
            <a:noAutofit/>
          </a:bodyPr>
          <a:lstStyle/>
          <a:p>
            <a:r>
              <a:rPr lang="pt-BR" sz="2200" b="1" dirty="0" smtClean="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Estudo da IDC mostra que o mercado brasileiro de ERP vem crescendo:</a:t>
            </a:r>
          </a:p>
          <a:p>
            <a:pPr marL="457200" lvl="1" indent="0">
              <a:buNone/>
            </a:pPr>
            <a:r>
              <a:rPr lang="pt-BR" sz="2200" b="1" dirty="0" smtClean="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a:t>
            </a:r>
            <a:r>
              <a:rPr lang="pt-BR" sz="2200" b="1" dirty="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Janeiro de 2010 – A crise econômica teve impactos menores do que os esperados nas vendas de sistemas de gestão no Brasil em 2009, indica o estudo </a:t>
            </a:r>
            <a:r>
              <a:rPr lang="pt-BR" sz="2200" b="1" dirty="0" err="1">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Latin</a:t>
            </a:r>
            <a:r>
              <a:rPr lang="pt-BR" sz="2200" b="1" dirty="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 </a:t>
            </a:r>
            <a:r>
              <a:rPr lang="pt-BR" sz="2200" b="1" dirty="0" err="1">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America</a:t>
            </a:r>
            <a:r>
              <a:rPr lang="pt-BR" sz="2200" b="1" dirty="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 </a:t>
            </a:r>
            <a:r>
              <a:rPr lang="pt-BR" sz="2200" b="1" dirty="0" err="1">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Semiannual</a:t>
            </a:r>
            <a:r>
              <a:rPr lang="pt-BR" sz="2200" b="1" dirty="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 ERP </a:t>
            </a:r>
            <a:r>
              <a:rPr lang="pt-BR" sz="2200" b="1" dirty="0" err="1">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Tracker</a:t>
            </a:r>
            <a:r>
              <a:rPr lang="pt-BR" sz="2200" b="1" dirty="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 da IDC, líder em inteligência de mercado, consultoria e eventos para as indústrias de Tecnologia da Informação e Telecomunicações. A pesquisa aponta que o mercado de ERP movimentou mais de 1,1 bilhão de reais em licenças no primeiro semestre de 2009, em comparação com os 923,6 milhões de reais do mesmo período em 2008. A estimativa para todo o ano de 2009 é de que as empresas brasileiras tenham investido mais de 2,5 bilhões de reais em sistemas de ERP– um crescimento de 17% em comparação a 2008.” (MERCADO...2010).</a:t>
            </a:r>
          </a:p>
          <a:p>
            <a:pPr lvl="1"/>
            <a:endParaRPr lang="pt-BR" sz="2200" b="1" dirty="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endParaRPr>
          </a:p>
          <a:p>
            <a:pPr marL="0" indent="0">
              <a:buNone/>
            </a:pPr>
            <a:r>
              <a:rPr lang="pt-BR" sz="2200" b="1" dirty="0" smtClean="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	</a:t>
            </a:r>
            <a:endParaRPr lang="pt-BR" sz="2200" b="1" dirty="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endParaRPr>
          </a:p>
        </p:txBody>
      </p:sp>
    </p:spTree>
    <p:extLst>
      <p:ext uri="{BB962C8B-B14F-4D97-AF65-F5344CB8AC3E}">
        <p14:creationId xmlns:p14="http://schemas.microsoft.com/office/powerpoint/2010/main" val="7830659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l="-7000" t="-2000" r="-7000" b="-3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67544" y="260648"/>
            <a:ext cx="8229600" cy="1143000"/>
          </a:xfrm>
          <a:ln>
            <a:noFill/>
          </a:ln>
          <a:effectLst>
            <a:outerShdw blurRad="107950" dist="12700" dir="5400000" algn="ctr">
              <a:srgbClr val="000000"/>
            </a:outerShdw>
          </a:effectLst>
          <a:scene3d>
            <a:camera prst="orthographicFront">
              <a:rot lat="0" lon="0" rev="0"/>
            </a:camera>
            <a:lightRig rig="soft" dir="t">
              <a:rot lat="0" lon="0" rev="0"/>
            </a:lightRig>
          </a:scene3d>
          <a:sp3d contourW="120650" prstMaterial="matte">
            <a:bevelT w="63500" h="63500" prst="artDeco"/>
            <a:contourClr>
              <a:schemeClr val="tx1">
                <a:lumMod val="85000"/>
                <a:lumOff val="15000"/>
              </a:schemeClr>
            </a:contourClr>
          </a:sp3d>
        </p:spPr>
        <p:txBody>
          <a:bodyPr>
            <a:normAutofit/>
          </a:bodyPr>
          <a:lstStyle/>
          <a:p>
            <a:r>
              <a:rPr lang="pt-BR" sz="6600" b="1" dirty="0" smtClean="0">
                <a:ln w="3175" cmpd="sng">
                  <a:solidFill>
                    <a:schemeClr val="bg1"/>
                  </a:solidFill>
                  <a:prstDash val="solid"/>
                  <a:miter lim="800000"/>
                </a:ln>
                <a:solidFill>
                  <a:schemeClr val="tx1">
                    <a:lumMod val="95000"/>
                    <a:lumOff val="5000"/>
                  </a:schemeClr>
                </a:solidFill>
                <a:effectLst>
                  <a:glow rad="139700">
                    <a:schemeClr val="bg1">
                      <a:alpha val="51000"/>
                    </a:schemeClr>
                  </a:glow>
                  <a:outerShdw blurRad="50800" dist="38100" dir="18900000" algn="bl" rotWithShape="0">
                    <a:prstClr val="black">
                      <a:alpha val="40000"/>
                    </a:prstClr>
                  </a:outerShdw>
                </a:effectLst>
                <a:latin typeface="Calibri" pitchFamily="34" charset="0"/>
                <a:ea typeface="MS PGothic" pitchFamily="34" charset="-128"/>
                <a:cs typeface="Calibri" pitchFamily="34" charset="0"/>
              </a:rPr>
              <a:t>PESQUISA </a:t>
            </a:r>
            <a:endParaRPr lang="pt-BR" sz="6600" b="1" dirty="0">
              <a:ln w="3175" cmpd="sng">
                <a:solidFill>
                  <a:schemeClr val="bg1"/>
                </a:solidFill>
                <a:prstDash val="solid"/>
                <a:miter lim="800000"/>
              </a:ln>
              <a:solidFill>
                <a:schemeClr val="tx1">
                  <a:lumMod val="95000"/>
                  <a:lumOff val="5000"/>
                </a:schemeClr>
              </a:solidFill>
              <a:effectLst>
                <a:glow rad="139700">
                  <a:schemeClr val="bg1">
                    <a:alpha val="51000"/>
                  </a:schemeClr>
                </a:glow>
                <a:outerShdw blurRad="50800" dist="38100" dir="18900000" algn="bl" rotWithShape="0">
                  <a:prstClr val="black">
                    <a:alpha val="40000"/>
                  </a:prstClr>
                </a:outerShdw>
              </a:effectLst>
              <a:latin typeface="Calibri" pitchFamily="34" charset="0"/>
              <a:ea typeface="MS PGothic" pitchFamily="34" charset="-128"/>
              <a:cs typeface="Calibri" pitchFamily="34" charset="0"/>
            </a:endParaRPr>
          </a:p>
        </p:txBody>
      </p:sp>
      <p:sp>
        <p:nvSpPr>
          <p:cNvPr id="3" name="Espaço Reservado para Conteúdo 2"/>
          <p:cNvSpPr>
            <a:spLocks noGrp="1"/>
          </p:cNvSpPr>
          <p:nvPr>
            <p:ph idx="1"/>
          </p:nvPr>
        </p:nvSpPr>
        <p:spPr>
          <a:xfrm>
            <a:off x="457200" y="1600200"/>
            <a:ext cx="8229600" cy="4853136"/>
          </a:xfrm>
        </p:spPr>
        <p:txBody>
          <a:bodyPr>
            <a:normAutofit lnSpcReduction="10000"/>
          </a:bodyPr>
          <a:lstStyle/>
          <a:p>
            <a:r>
              <a:rPr lang="pt-BR" sz="2400" b="1" dirty="0" smtClean="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MÉTODOLOGIA </a:t>
            </a:r>
            <a:r>
              <a:rPr lang="pt-BR" sz="2400" b="1" dirty="0" smtClean="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UTILIZADA:</a:t>
            </a:r>
          </a:p>
          <a:p>
            <a:pPr marL="457200" lvl="1" indent="0" algn="just">
              <a:buNone/>
            </a:pPr>
            <a:r>
              <a:rPr lang="pt-BR" sz="2400" b="1" dirty="0" smtClean="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Optamos </a:t>
            </a:r>
            <a:r>
              <a:rPr lang="pt-BR" sz="2400" b="1" dirty="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por uma pesquisa qualitativa, pois, segundo </a:t>
            </a:r>
            <a:r>
              <a:rPr lang="pt-BR" sz="2400" b="1" dirty="0" err="1">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Minayo</a:t>
            </a:r>
            <a:r>
              <a:rPr lang="pt-BR" sz="2400" b="1" dirty="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 et al 2009, trata-se de uma pesquisa que trabalha com um nível de realidade que não pode ser </a:t>
            </a:r>
            <a:r>
              <a:rPr lang="pt-BR" sz="2400" b="1" dirty="0" smtClean="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quantificado, é um estudo </a:t>
            </a:r>
            <a:r>
              <a:rPr lang="pt-BR" sz="2400" b="1" dirty="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de caso pois concentra-se no estudo de um caso particular representativo, no caso, as duas empresas INTERALFA e DHL situadas em Ponta Grossa – PR. Para coleta de dados nossa pesquisa foi de cunho exploratório pois buscamos levantar informações sobre um determinado campo de trabalho através de uma entrevista estruturada onde as questões foram direcionadas,  previamente estabelecidas e anotadas no questionário com perguntas abertas.</a:t>
            </a:r>
          </a:p>
          <a:p>
            <a:pPr marL="0" indent="0">
              <a:buNone/>
            </a:pPr>
            <a:endParaRPr lang="pt-BR" sz="2200" b="1" dirty="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endParaRPr>
          </a:p>
        </p:txBody>
      </p:sp>
    </p:spTree>
    <p:extLst>
      <p:ext uri="{BB962C8B-B14F-4D97-AF65-F5344CB8AC3E}">
        <p14:creationId xmlns:p14="http://schemas.microsoft.com/office/powerpoint/2010/main" val="7830659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l="-7000" t="-2000" r="-7000" b="-3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67544" y="260648"/>
            <a:ext cx="8229600" cy="1143000"/>
          </a:xfrm>
          <a:ln>
            <a:noFill/>
          </a:ln>
          <a:effectLst>
            <a:outerShdw blurRad="107950" dist="12700" dir="5400000" algn="ctr">
              <a:srgbClr val="000000"/>
            </a:outerShdw>
          </a:effectLst>
          <a:scene3d>
            <a:camera prst="orthographicFront">
              <a:rot lat="0" lon="0" rev="0"/>
            </a:camera>
            <a:lightRig rig="soft" dir="t">
              <a:rot lat="0" lon="0" rev="0"/>
            </a:lightRig>
          </a:scene3d>
          <a:sp3d contourW="120650" prstMaterial="matte">
            <a:bevelT w="63500" h="63500" prst="artDeco"/>
            <a:contourClr>
              <a:schemeClr val="tx1">
                <a:lumMod val="85000"/>
                <a:lumOff val="15000"/>
              </a:schemeClr>
            </a:contourClr>
          </a:sp3d>
        </p:spPr>
        <p:txBody>
          <a:bodyPr>
            <a:normAutofit/>
          </a:bodyPr>
          <a:lstStyle/>
          <a:p>
            <a:r>
              <a:rPr lang="pt-BR" sz="6000" b="1" dirty="0">
                <a:ln w="3175" cmpd="sng">
                  <a:solidFill>
                    <a:schemeClr val="bg1"/>
                  </a:solidFill>
                  <a:prstDash val="solid"/>
                  <a:miter lim="800000"/>
                </a:ln>
                <a:solidFill>
                  <a:schemeClr val="tx1">
                    <a:lumMod val="95000"/>
                    <a:lumOff val="5000"/>
                  </a:schemeClr>
                </a:solidFill>
                <a:effectLst>
                  <a:glow rad="139700">
                    <a:schemeClr val="bg1">
                      <a:alpha val="51000"/>
                    </a:schemeClr>
                  </a:glow>
                  <a:outerShdw blurRad="50800" dist="38100" dir="18900000" algn="bl" rotWithShape="0">
                    <a:prstClr val="black">
                      <a:alpha val="40000"/>
                    </a:prstClr>
                  </a:outerShdw>
                </a:effectLst>
                <a:latin typeface="Calibri" pitchFamily="34" charset="0"/>
                <a:ea typeface="MS PGothic" pitchFamily="34" charset="-128"/>
                <a:cs typeface="Calibri" pitchFamily="34" charset="0"/>
              </a:rPr>
              <a:t>PESQUISA</a:t>
            </a:r>
            <a:endParaRPr lang="pt-BR" sz="4900" b="1" dirty="0">
              <a:ln w="3175" cmpd="sng">
                <a:solidFill>
                  <a:schemeClr val="bg1"/>
                </a:solidFill>
                <a:prstDash val="solid"/>
                <a:miter lim="800000"/>
              </a:ln>
              <a:solidFill>
                <a:schemeClr val="tx1">
                  <a:lumMod val="95000"/>
                  <a:lumOff val="5000"/>
                </a:schemeClr>
              </a:solidFill>
              <a:effectLst>
                <a:glow rad="139700">
                  <a:schemeClr val="bg1">
                    <a:alpha val="51000"/>
                  </a:schemeClr>
                </a:glow>
                <a:outerShdw blurRad="50800" dist="38100" dir="18900000" algn="bl" rotWithShape="0">
                  <a:prstClr val="black">
                    <a:alpha val="40000"/>
                  </a:prstClr>
                </a:outerShdw>
              </a:effectLst>
              <a:latin typeface="Calibri" pitchFamily="34" charset="0"/>
              <a:ea typeface="MS PGothic" pitchFamily="34" charset="-128"/>
              <a:cs typeface="Calibri" pitchFamily="34" charset="0"/>
            </a:endParaRPr>
          </a:p>
        </p:txBody>
      </p:sp>
      <p:sp>
        <p:nvSpPr>
          <p:cNvPr id="3" name="Espaço Reservado para Conteúdo 2"/>
          <p:cNvSpPr>
            <a:spLocks noGrp="1"/>
          </p:cNvSpPr>
          <p:nvPr>
            <p:ph idx="1"/>
          </p:nvPr>
        </p:nvSpPr>
        <p:spPr>
          <a:xfrm>
            <a:off x="457200" y="1600200"/>
            <a:ext cx="8229600" cy="4853136"/>
          </a:xfrm>
        </p:spPr>
        <p:txBody>
          <a:bodyPr>
            <a:normAutofit/>
          </a:bodyPr>
          <a:lstStyle/>
          <a:p>
            <a:r>
              <a:rPr lang="pt-BR" sz="2800" b="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A pesquisa foi elaborada e aplicada na empresa </a:t>
            </a:r>
            <a:r>
              <a:rPr lang="pt-BR" sz="2800" b="1" u="sng"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INTERALFA AUTOMAÇÃO</a:t>
            </a:r>
            <a:r>
              <a:rPr lang="pt-BR" sz="2800" b="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 que fornece pacotes de software, sistemas integrados de gestão empresarial – ERP e é parceira para distribuição dos produtos SAP Business </a:t>
            </a:r>
            <a:r>
              <a:rPr lang="pt-BR" sz="2800" b="1" dirty="0" err="1">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One</a:t>
            </a:r>
            <a:r>
              <a:rPr lang="pt-BR" sz="2800" b="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 e CISS, esta situada na cidade de Ponta Grossa – PR, onde comercializa e dá assistência dos sistemas não só em Ponta Grossa, mas também em outros estados do Brasil, como resultado obtivemos as seguintes </a:t>
            </a:r>
            <a:r>
              <a:rPr lang="pt-BR" sz="2800" b="1" dirty="0" smtClean="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respostas:</a:t>
            </a:r>
            <a:endParaRPr lang="pt-BR" sz="2800" b="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endParaRPr>
          </a:p>
          <a:p>
            <a:pPr marL="0" indent="0">
              <a:buNone/>
            </a:pPr>
            <a:r>
              <a:rPr lang="pt-BR" sz="2300" b="1" dirty="0" smtClean="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	</a:t>
            </a:r>
            <a:endParaRPr lang="pt-BR" sz="2300" b="1" dirty="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endParaRPr>
          </a:p>
        </p:txBody>
      </p:sp>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0880" y="5415522"/>
            <a:ext cx="1793120" cy="1415620"/>
          </a:xfrm>
          <a:prstGeom prst="rect">
            <a:avLst/>
          </a:prstGeom>
        </p:spPr>
      </p:pic>
    </p:spTree>
    <p:extLst>
      <p:ext uri="{BB962C8B-B14F-4D97-AF65-F5344CB8AC3E}">
        <p14:creationId xmlns:p14="http://schemas.microsoft.com/office/powerpoint/2010/main" val="7830659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l="-7000" t="-2000" r="-7000" b="-3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67544" y="260648"/>
            <a:ext cx="8229600" cy="1143000"/>
          </a:xfrm>
          <a:ln>
            <a:noFill/>
          </a:ln>
          <a:effectLst>
            <a:outerShdw blurRad="107950" dist="12700" dir="5400000" algn="ctr">
              <a:srgbClr val="000000"/>
            </a:outerShdw>
          </a:effectLst>
          <a:scene3d>
            <a:camera prst="orthographicFront">
              <a:rot lat="0" lon="0" rev="0"/>
            </a:camera>
            <a:lightRig rig="soft" dir="t">
              <a:rot lat="0" lon="0" rev="0"/>
            </a:lightRig>
          </a:scene3d>
          <a:sp3d contourW="120650" prstMaterial="matte">
            <a:bevelT w="63500" h="63500" prst="artDeco"/>
            <a:contourClr>
              <a:schemeClr val="tx1">
                <a:lumMod val="85000"/>
                <a:lumOff val="15000"/>
              </a:schemeClr>
            </a:contourClr>
          </a:sp3d>
        </p:spPr>
        <p:txBody>
          <a:bodyPr>
            <a:normAutofit/>
          </a:bodyPr>
          <a:lstStyle/>
          <a:p>
            <a:r>
              <a:rPr lang="pt-BR" sz="6000" b="1" dirty="0">
                <a:ln w="3175" cmpd="sng">
                  <a:solidFill>
                    <a:schemeClr val="bg1"/>
                  </a:solidFill>
                  <a:prstDash val="solid"/>
                  <a:miter lim="800000"/>
                </a:ln>
                <a:solidFill>
                  <a:schemeClr val="tx1">
                    <a:lumMod val="95000"/>
                    <a:lumOff val="5000"/>
                  </a:schemeClr>
                </a:solidFill>
                <a:effectLst>
                  <a:glow rad="139700">
                    <a:schemeClr val="bg1">
                      <a:alpha val="51000"/>
                    </a:schemeClr>
                  </a:glow>
                  <a:outerShdw blurRad="50800" dist="38100" dir="18900000" algn="bl" rotWithShape="0">
                    <a:prstClr val="black">
                      <a:alpha val="40000"/>
                    </a:prstClr>
                  </a:outerShdw>
                </a:effectLst>
                <a:latin typeface="Calibri" pitchFamily="34" charset="0"/>
                <a:ea typeface="MS PGothic" pitchFamily="34" charset="-128"/>
                <a:cs typeface="Calibri" pitchFamily="34" charset="0"/>
              </a:rPr>
              <a:t>PESQUISA</a:t>
            </a:r>
            <a:endParaRPr lang="pt-BR" sz="4900" b="1" dirty="0">
              <a:ln w="3175" cmpd="sng">
                <a:solidFill>
                  <a:schemeClr val="bg1"/>
                </a:solidFill>
                <a:prstDash val="solid"/>
                <a:miter lim="800000"/>
              </a:ln>
              <a:solidFill>
                <a:schemeClr val="tx1">
                  <a:lumMod val="95000"/>
                  <a:lumOff val="5000"/>
                </a:schemeClr>
              </a:solidFill>
              <a:effectLst>
                <a:glow rad="139700">
                  <a:schemeClr val="bg1">
                    <a:alpha val="51000"/>
                  </a:schemeClr>
                </a:glow>
                <a:outerShdw blurRad="50800" dist="38100" dir="18900000" algn="bl" rotWithShape="0">
                  <a:prstClr val="black">
                    <a:alpha val="40000"/>
                  </a:prstClr>
                </a:outerShdw>
              </a:effectLst>
              <a:latin typeface="Calibri" pitchFamily="34" charset="0"/>
              <a:ea typeface="MS PGothic" pitchFamily="34" charset="-128"/>
              <a:cs typeface="Calibri" pitchFamily="34" charset="0"/>
            </a:endParaRPr>
          </a:p>
        </p:txBody>
      </p:sp>
      <p:sp>
        <p:nvSpPr>
          <p:cNvPr id="3" name="Espaço Reservado para Conteúdo 2"/>
          <p:cNvSpPr>
            <a:spLocks noGrp="1"/>
          </p:cNvSpPr>
          <p:nvPr>
            <p:ph idx="1"/>
          </p:nvPr>
        </p:nvSpPr>
        <p:spPr>
          <a:xfrm>
            <a:off x="457200" y="1600200"/>
            <a:ext cx="8229600" cy="4853136"/>
          </a:xfrm>
        </p:spPr>
        <p:txBody>
          <a:bodyPr>
            <a:noAutofit/>
          </a:bodyPr>
          <a:lstStyle/>
          <a:p>
            <a:r>
              <a:rPr lang="pt-BR" sz="2800" b="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EMPRESA: INTERALFA </a:t>
            </a:r>
            <a:r>
              <a:rPr lang="pt-BR" sz="2800" b="1" dirty="0" smtClean="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AUTOMAÇÃO.</a:t>
            </a:r>
          </a:p>
          <a:p>
            <a:pPr marL="0" indent="0">
              <a:buNone/>
            </a:pPr>
            <a:r>
              <a:rPr lang="pt-BR" sz="2800" b="1" dirty="0" smtClean="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1 – Qual o motivo que o levou a abrir uma empresa para prestar este tipo de serviço?</a:t>
            </a:r>
            <a:br>
              <a:rPr lang="pt-BR" sz="2800" b="1" dirty="0" smtClean="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br>
            <a:r>
              <a:rPr lang="pt-BR" sz="2800" b="1" dirty="0" smtClean="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R: </a:t>
            </a:r>
            <a:r>
              <a:rPr lang="pt-BR" sz="2800" b="1" i="1" dirty="0" smtClean="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Gosto do que faço, da tecnologia, acredito que é um mercado ascendente</a:t>
            </a:r>
            <a:r>
              <a:rPr lang="pt-BR" sz="2800" b="1" dirty="0" smtClean="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.(E1)</a:t>
            </a:r>
          </a:p>
          <a:p>
            <a:pPr marL="0" indent="0">
              <a:buNone/>
            </a:pPr>
            <a:r>
              <a:rPr lang="pt-BR" sz="2800" b="1" dirty="0" smtClean="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2 </a:t>
            </a:r>
            <a:r>
              <a:rPr lang="pt-BR" sz="2800" b="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 Por que as pessoas procuram este tipo de sistema? Qual a sua vantagem?</a:t>
            </a:r>
            <a:br>
              <a:rPr lang="pt-BR" sz="2800" b="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br>
            <a:r>
              <a:rPr lang="pt-BR" sz="2800" b="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R: </a:t>
            </a:r>
            <a:r>
              <a:rPr lang="pt-BR" sz="2800" b="1" i="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Para ter maior controle do meu negócio, pois com o ERP tem todas as informações</a:t>
            </a:r>
            <a:r>
              <a:rPr lang="pt-BR" sz="2800" b="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.(E1)</a:t>
            </a:r>
          </a:p>
          <a:p>
            <a:pPr marL="0" indent="0">
              <a:buNone/>
            </a:pPr>
            <a:r>
              <a:rPr lang="pt-BR" sz="2800" b="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 </a:t>
            </a:r>
          </a:p>
        </p:txBody>
      </p:sp>
    </p:spTree>
    <p:extLst>
      <p:ext uri="{BB962C8B-B14F-4D97-AF65-F5344CB8AC3E}">
        <p14:creationId xmlns:p14="http://schemas.microsoft.com/office/powerpoint/2010/main" val="3391864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l="-7000" t="-2000" r="-7000" b="-3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67544" y="260648"/>
            <a:ext cx="8229600" cy="1143000"/>
          </a:xfrm>
          <a:ln>
            <a:noFill/>
          </a:ln>
          <a:effectLst>
            <a:outerShdw blurRad="107950" dist="12700" dir="5400000" algn="ctr">
              <a:srgbClr val="000000"/>
            </a:outerShdw>
          </a:effectLst>
          <a:scene3d>
            <a:camera prst="orthographicFront">
              <a:rot lat="0" lon="0" rev="0"/>
            </a:camera>
            <a:lightRig rig="soft" dir="t">
              <a:rot lat="0" lon="0" rev="0"/>
            </a:lightRig>
          </a:scene3d>
          <a:sp3d contourW="120650" prstMaterial="matte">
            <a:bevelT w="63500" h="63500" prst="artDeco"/>
            <a:contourClr>
              <a:schemeClr val="tx1">
                <a:lumMod val="85000"/>
                <a:lumOff val="15000"/>
              </a:schemeClr>
            </a:contourClr>
          </a:sp3d>
        </p:spPr>
        <p:txBody>
          <a:bodyPr>
            <a:normAutofit/>
          </a:bodyPr>
          <a:lstStyle/>
          <a:p>
            <a:r>
              <a:rPr lang="pt-BR" sz="6000" b="1" dirty="0">
                <a:ln w="3175" cmpd="sng">
                  <a:solidFill>
                    <a:schemeClr val="bg1"/>
                  </a:solidFill>
                  <a:prstDash val="solid"/>
                  <a:miter lim="800000"/>
                </a:ln>
                <a:solidFill>
                  <a:schemeClr val="tx1">
                    <a:lumMod val="95000"/>
                    <a:lumOff val="5000"/>
                  </a:schemeClr>
                </a:solidFill>
                <a:effectLst>
                  <a:glow rad="139700">
                    <a:schemeClr val="bg1">
                      <a:alpha val="51000"/>
                    </a:schemeClr>
                  </a:glow>
                  <a:outerShdw blurRad="50800" dist="38100" dir="18900000" algn="bl" rotWithShape="0">
                    <a:prstClr val="black">
                      <a:alpha val="40000"/>
                    </a:prstClr>
                  </a:outerShdw>
                </a:effectLst>
                <a:latin typeface="Calibri" pitchFamily="34" charset="0"/>
                <a:ea typeface="MS PGothic" pitchFamily="34" charset="-128"/>
                <a:cs typeface="Calibri" pitchFamily="34" charset="0"/>
              </a:rPr>
              <a:t>PESQUISA</a:t>
            </a:r>
            <a:endParaRPr lang="pt-BR" sz="4900" b="1" dirty="0">
              <a:ln w="3175" cmpd="sng">
                <a:solidFill>
                  <a:schemeClr val="bg1"/>
                </a:solidFill>
                <a:prstDash val="solid"/>
                <a:miter lim="800000"/>
              </a:ln>
              <a:solidFill>
                <a:schemeClr val="tx1">
                  <a:lumMod val="95000"/>
                  <a:lumOff val="5000"/>
                </a:schemeClr>
              </a:solidFill>
              <a:effectLst>
                <a:glow rad="139700">
                  <a:schemeClr val="bg1">
                    <a:alpha val="51000"/>
                  </a:schemeClr>
                </a:glow>
                <a:outerShdw blurRad="50800" dist="38100" dir="18900000" algn="bl" rotWithShape="0">
                  <a:prstClr val="black">
                    <a:alpha val="40000"/>
                  </a:prstClr>
                </a:outerShdw>
              </a:effectLst>
              <a:latin typeface="Calibri" pitchFamily="34" charset="0"/>
              <a:ea typeface="MS PGothic" pitchFamily="34" charset="-128"/>
              <a:cs typeface="Calibri" pitchFamily="34" charset="0"/>
            </a:endParaRPr>
          </a:p>
        </p:txBody>
      </p:sp>
      <p:sp>
        <p:nvSpPr>
          <p:cNvPr id="3" name="Espaço Reservado para Conteúdo 2"/>
          <p:cNvSpPr>
            <a:spLocks noGrp="1"/>
          </p:cNvSpPr>
          <p:nvPr>
            <p:ph idx="1"/>
          </p:nvPr>
        </p:nvSpPr>
        <p:spPr>
          <a:xfrm>
            <a:off x="457200" y="1600200"/>
            <a:ext cx="8229600" cy="4853136"/>
          </a:xfrm>
        </p:spPr>
        <p:txBody>
          <a:bodyPr>
            <a:noAutofit/>
          </a:bodyPr>
          <a:lstStyle/>
          <a:p>
            <a:pPr marL="0" indent="0">
              <a:buNone/>
            </a:pPr>
            <a:r>
              <a:rPr lang="pt-BR" sz="2400" b="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3 – É feito um pacote com as necessidades de cada cliente ou um sistema pode ser usado por várias empresas?</a:t>
            </a:r>
            <a:br>
              <a:rPr lang="pt-BR" sz="2400" b="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br>
            <a:r>
              <a:rPr lang="pt-BR" sz="2400" b="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R: </a:t>
            </a:r>
            <a:r>
              <a:rPr lang="pt-BR" sz="2400" b="1" i="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Sim, cada software é customizado conforme as necessidades do cliente</a:t>
            </a:r>
            <a:r>
              <a:rPr lang="pt-BR" sz="2400" b="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.(E1</a:t>
            </a:r>
            <a:r>
              <a:rPr lang="pt-BR" sz="2400" b="1" dirty="0" smtClean="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a:t>
            </a:r>
            <a:r>
              <a:rPr lang="pt-BR" sz="2400" b="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 </a:t>
            </a:r>
          </a:p>
          <a:p>
            <a:pPr marL="0" indent="0">
              <a:buNone/>
            </a:pPr>
            <a:r>
              <a:rPr lang="pt-BR" sz="2400" b="1" dirty="0" smtClean="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 </a:t>
            </a:r>
          </a:p>
          <a:p>
            <a:pPr marL="0" indent="0">
              <a:buNone/>
            </a:pPr>
            <a:r>
              <a:rPr lang="pt-BR" sz="2400" b="1" dirty="0" smtClean="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“Em </a:t>
            </a:r>
            <a:r>
              <a:rPr lang="pt-BR" sz="2400" b="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virtude de o ERP ser um pacote de software adquirido pronto, a empresa que implanta um sistema desse tipo tem que se adaptar às funcionalidades do produto e adequar seus processos de negócios à modelagem imposta pelo novo sistema. É bem verdade também que customizações podem ser realizadas de acordo com as necessidades da empresa, mas algumas regras de negócios devem ser mantidas visando fidelizar a proposta inicial de um sistema ERP.’’ (JUNIOR,2008)</a:t>
            </a:r>
          </a:p>
          <a:p>
            <a:pPr marL="0" indent="0">
              <a:buNone/>
            </a:pPr>
            <a:r>
              <a:rPr lang="pt-BR" sz="2400" b="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 </a:t>
            </a:r>
            <a:endParaRPr lang="pt-BR" sz="2400" b="1" dirty="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endParaRPr>
          </a:p>
        </p:txBody>
      </p:sp>
    </p:spTree>
    <p:extLst>
      <p:ext uri="{BB962C8B-B14F-4D97-AF65-F5344CB8AC3E}">
        <p14:creationId xmlns:p14="http://schemas.microsoft.com/office/powerpoint/2010/main" val="3391864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l="-7000" t="-2000" r="-7000" b="-3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67544" y="260648"/>
            <a:ext cx="8229600" cy="1143000"/>
          </a:xfrm>
          <a:ln>
            <a:noFill/>
          </a:ln>
          <a:effectLst>
            <a:outerShdw blurRad="107950" dist="12700" dir="5400000" algn="ctr">
              <a:srgbClr val="000000"/>
            </a:outerShdw>
          </a:effectLst>
          <a:scene3d>
            <a:camera prst="orthographicFront">
              <a:rot lat="0" lon="0" rev="0"/>
            </a:camera>
            <a:lightRig rig="soft" dir="t">
              <a:rot lat="0" lon="0" rev="0"/>
            </a:lightRig>
          </a:scene3d>
          <a:sp3d contourW="120650" prstMaterial="matte">
            <a:bevelT w="63500" h="63500" prst="artDeco"/>
            <a:contourClr>
              <a:schemeClr val="tx1">
                <a:lumMod val="85000"/>
                <a:lumOff val="15000"/>
              </a:schemeClr>
            </a:contourClr>
          </a:sp3d>
        </p:spPr>
        <p:txBody>
          <a:bodyPr>
            <a:normAutofit/>
          </a:bodyPr>
          <a:lstStyle/>
          <a:p>
            <a:r>
              <a:rPr lang="pt-BR" sz="6000" b="1" dirty="0">
                <a:ln w="3175" cmpd="sng">
                  <a:solidFill>
                    <a:schemeClr val="bg1"/>
                  </a:solidFill>
                  <a:prstDash val="solid"/>
                  <a:miter lim="800000"/>
                </a:ln>
                <a:solidFill>
                  <a:schemeClr val="tx1">
                    <a:lumMod val="95000"/>
                    <a:lumOff val="5000"/>
                  </a:schemeClr>
                </a:solidFill>
                <a:effectLst>
                  <a:glow rad="139700">
                    <a:schemeClr val="bg1">
                      <a:alpha val="51000"/>
                    </a:schemeClr>
                  </a:glow>
                  <a:outerShdw blurRad="50800" dist="38100" dir="18900000" algn="bl" rotWithShape="0">
                    <a:prstClr val="black">
                      <a:alpha val="40000"/>
                    </a:prstClr>
                  </a:outerShdw>
                </a:effectLst>
                <a:latin typeface="Calibri" pitchFamily="34" charset="0"/>
                <a:ea typeface="MS PGothic" pitchFamily="34" charset="-128"/>
                <a:cs typeface="Calibri" pitchFamily="34" charset="0"/>
              </a:rPr>
              <a:t>PESQUISA</a:t>
            </a:r>
            <a:endParaRPr lang="pt-BR" sz="4900" b="1" dirty="0">
              <a:ln w="3175" cmpd="sng">
                <a:solidFill>
                  <a:schemeClr val="bg1"/>
                </a:solidFill>
                <a:prstDash val="solid"/>
                <a:miter lim="800000"/>
              </a:ln>
              <a:solidFill>
                <a:schemeClr val="tx1">
                  <a:lumMod val="95000"/>
                  <a:lumOff val="5000"/>
                </a:schemeClr>
              </a:solidFill>
              <a:effectLst>
                <a:glow rad="139700">
                  <a:schemeClr val="bg1">
                    <a:alpha val="51000"/>
                  </a:schemeClr>
                </a:glow>
                <a:outerShdw blurRad="50800" dist="38100" dir="18900000" algn="bl" rotWithShape="0">
                  <a:prstClr val="black">
                    <a:alpha val="40000"/>
                  </a:prstClr>
                </a:outerShdw>
              </a:effectLst>
              <a:latin typeface="Calibri" pitchFamily="34" charset="0"/>
              <a:ea typeface="MS PGothic" pitchFamily="34" charset="-128"/>
              <a:cs typeface="Calibri" pitchFamily="34" charset="0"/>
            </a:endParaRPr>
          </a:p>
        </p:txBody>
      </p:sp>
      <p:sp>
        <p:nvSpPr>
          <p:cNvPr id="3" name="Espaço Reservado para Conteúdo 2"/>
          <p:cNvSpPr>
            <a:spLocks noGrp="1"/>
          </p:cNvSpPr>
          <p:nvPr>
            <p:ph idx="1"/>
          </p:nvPr>
        </p:nvSpPr>
        <p:spPr>
          <a:xfrm>
            <a:off x="457200" y="1600200"/>
            <a:ext cx="8229600" cy="4853136"/>
          </a:xfrm>
        </p:spPr>
        <p:txBody>
          <a:bodyPr>
            <a:noAutofit/>
          </a:bodyPr>
          <a:lstStyle/>
          <a:p>
            <a:pPr marL="0" indent="0">
              <a:buNone/>
            </a:pPr>
            <a:r>
              <a:rPr lang="pt-BR" sz="2800" b="1" dirty="0" smtClean="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4 – Este sistema pode ajudar na tomada de decisão?</a:t>
            </a:r>
            <a:br>
              <a:rPr lang="pt-BR" sz="2800" b="1" dirty="0" smtClean="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br>
            <a:r>
              <a:rPr lang="pt-BR" sz="2800" b="1" dirty="0" smtClean="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R: </a:t>
            </a:r>
            <a:r>
              <a:rPr lang="pt-BR" sz="2800" b="1" i="1" dirty="0" smtClean="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Sim</a:t>
            </a:r>
            <a:r>
              <a:rPr lang="pt-BR" sz="2800" b="1" dirty="0" smtClean="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 (E1)</a:t>
            </a:r>
          </a:p>
          <a:p>
            <a:pPr marL="0" indent="0">
              <a:buNone/>
            </a:pPr>
            <a:r>
              <a:rPr lang="pt-BR" sz="2800" b="1" dirty="0" smtClean="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5 </a:t>
            </a:r>
            <a:r>
              <a:rPr lang="pt-BR" sz="2800" b="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 Qual o tipo de treinamento feito para as pessoas que instalam o Sistema ERP?</a:t>
            </a:r>
            <a:br>
              <a:rPr lang="pt-BR" sz="2800" b="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br>
            <a:r>
              <a:rPr lang="pt-BR" sz="2800" b="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R: </a:t>
            </a:r>
            <a:r>
              <a:rPr lang="pt-BR" sz="2800" b="1" i="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É feito um treinamento para ensinar as pessoas a utilizar o sistema</a:t>
            </a:r>
            <a:r>
              <a:rPr lang="pt-BR" sz="2800" b="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 (E1</a:t>
            </a:r>
            <a:r>
              <a:rPr lang="pt-BR" sz="2800" b="1" dirty="0" smtClean="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a:t>
            </a:r>
            <a:r>
              <a:rPr lang="pt-BR" sz="2800" b="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 </a:t>
            </a:r>
            <a:endParaRPr lang="pt-BR" sz="2000" b="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endParaRPr>
          </a:p>
          <a:p>
            <a:pPr marL="0" indent="0">
              <a:buNone/>
            </a:pPr>
            <a:r>
              <a:rPr lang="pt-BR" sz="2400" b="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O treinamento oferece maior segurança para a empresa, pois serão os usuários que irão atribuir informações no sistema e por isso devem ser confiáveis.</a:t>
            </a:r>
          </a:p>
          <a:p>
            <a:pPr marL="0" indent="0">
              <a:buNone/>
            </a:pPr>
            <a:r>
              <a:rPr lang="pt-BR" sz="2000" b="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De acordo com Meireles (2004), ‘’A implantação do sistema exige o treinamento dos usuários, especialmente na forma como estes acessam, alteram e introduzem dados e informações. ’’</a:t>
            </a:r>
          </a:p>
          <a:p>
            <a:pPr marL="0" indent="0">
              <a:buNone/>
            </a:pPr>
            <a:r>
              <a:rPr lang="pt-BR" sz="2800" b="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 </a:t>
            </a:r>
          </a:p>
        </p:txBody>
      </p:sp>
    </p:spTree>
    <p:extLst>
      <p:ext uri="{BB962C8B-B14F-4D97-AF65-F5344CB8AC3E}">
        <p14:creationId xmlns:p14="http://schemas.microsoft.com/office/powerpoint/2010/main" val="6842135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l="-7000" t="-2000" r="-7000" b="-3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67544" y="260648"/>
            <a:ext cx="8229600" cy="1143000"/>
          </a:xfrm>
          <a:ln>
            <a:noFill/>
          </a:ln>
          <a:effectLst>
            <a:outerShdw blurRad="107950" dist="12700" dir="5400000" algn="ctr">
              <a:srgbClr val="000000"/>
            </a:outerShdw>
          </a:effectLst>
          <a:scene3d>
            <a:camera prst="orthographicFront">
              <a:rot lat="0" lon="0" rev="0"/>
            </a:camera>
            <a:lightRig rig="soft" dir="t">
              <a:rot lat="0" lon="0" rev="0"/>
            </a:lightRig>
          </a:scene3d>
          <a:sp3d contourW="120650" prstMaterial="matte">
            <a:bevelT w="63500" h="63500" prst="artDeco"/>
            <a:contourClr>
              <a:schemeClr val="tx1">
                <a:lumMod val="85000"/>
                <a:lumOff val="15000"/>
              </a:schemeClr>
            </a:contourClr>
          </a:sp3d>
        </p:spPr>
        <p:txBody>
          <a:bodyPr>
            <a:normAutofit/>
          </a:bodyPr>
          <a:lstStyle/>
          <a:p>
            <a:r>
              <a:rPr lang="pt-BR" sz="6000" b="1" dirty="0">
                <a:ln w="3175" cmpd="sng">
                  <a:solidFill>
                    <a:schemeClr val="bg1"/>
                  </a:solidFill>
                  <a:prstDash val="solid"/>
                  <a:miter lim="800000"/>
                </a:ln>
                <a:solidFill>
                  <a:schemeClr val="tx1">
                    <a:lumMod val="95000"/>
                    <a:lumOff val="5000"/>
                  </a:schemeClr>
                </a:solidFill>
                <a:effectLst>
                  <a:glow rad="139700">
                    <a:schemeClr val="bg1">
                      <a:alpha val="51000"/>
                    </a:schemeClr>
                  </a:glow>
                  <a:outerShdw blurRad="50800" dist="38100" dir="18900000" algn="bl" rotWithShape="0">
                    <a:prstClr val="black">
                      <a:alpha val="40000"/>
                    </a:prstClr>
                  </a:outerShdw>
                </a:effectLst>
                <a:latin typeface="Calibri" pitchFamily="34" charset="0"/>
                <a:ea typeface="MS PGothic" pitchFamily="34" charset="-128"/>
                <a:cs typeface="Calibri" pitchFamily="34" charset="0"/>
              </a:rPr>
              <a:t>PESQUISA</a:t>
            </a:r>
            <a:endParaRPr lang="pt-BR" sz="4900" b="1" dirty="0">
              <a:ln w="3175" cmpd="sng">
                <a:solidFill>
                  <a:schemeClr val="bg1"/>
                </a:solidFill>
                <a:prstDash val="solid"/>
                <a:miter lim="800000"/>
              </a:ln>
              <a:solidFill>
                <a:schemeClr val="tx1">
                  <a:lumMod val="95000"/>
                  <a:lumOff val="5000"/>
                </a:schemeClr>
              </a:solidFill>
              <a:effectLst>
                <a:glow rad="139700">
                  <a:schemeClr val="bg1">
                    <a:alpha val="51000"/>
                  </a:schemeClr>
                </a:glow>
                <a:outerShdw blurRad="50800" dist="38100" dir="18900000" algn="bl" rotWithShape="0">
                  <a:prstClr val="black">
                    <a:alpha val="40000"/>
                  </a:prstClr>
                </a:outerShdw>
              </a:effectLst>
              <a:latin typeface="Calibri" pitchFamily="34" charset="0"/>
              <a:ea typeface="MS PGothic" pitchFamily="34" charset="-128"/>
              <a:cs typeface="Calibri" pitchFamily="34" charset="0"/>
            </a:endParaRPr>
          </a:p>
        </p:txBody>
      </p:sp>
      <p:sp>
        <p:nvSpPr>
          <p:cNvPr id="3" name="Espaço Reservado para Conteúdo 2"/>
          <p:cNvSpPr>
            <a:spLocks noGrp="1"/>
          </p:cNvSpPr>
          <p:nvPr>
            <p:ph idx="1"/>
          </p:nvPr>
        </p:nvSpPr>
        <p:spPr>
          <a:xfrm>
            <a:off x="457200" y="1484784"/>
            <a:ext cx="8229600" cy="5472608"/>
          </a:xfrm>
        </p:spPr>
        <p:txBody>
          <a:bodyPr>
            <a:noAutofit/>
          </a:bodyPr>
          <a:lstStyle/>
          <a:p>
            <a:pPr marL="0" indent="0">
              <a:buNone/>
            </a:pPr>
            <a:r>
              <a:rPr lang="pt-BR" sz="2400" b="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6 – É feito uma avaliação antes de implantar o sistema? Já houve avaliação em alguma empresa na qual sugeriu-se não implantar o sistema?</a:t>
            </a:r>
            <a:br>
              <a:rPr lang="pt-BR" sz="2400" b="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br>
            <a:r>
              <a:rPr lang="pt-BR" sz="2400" b="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R: </a:t>
            </a:r>
            <a:r>
              <a:rPr lang="pt-BR" sz="2400" b="1" i="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Sim. Não houve nenhum caso em que não foi preciso ou até mesmo aconselhado a não implantar o sistema, pois hoje em dia este sistema é essencial para um bom andamento da empresa</a:t>
            </a:r>
            <a:r>
              <a:rPr lang="pt-BR" sz="2400" b="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 (E1)</a:t>
            </a:r>
          </a:p>
          <a:p>
            <a:pPr marL="0" indent="0">
              <a:buNone/>
            </a:pPr>
            <a:r>
              <a:rPr lang="pt-BR" sz="2400" b="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7 – Quais os obstáculos para a implantação deste sistema?</a:t>
            </a:r>
            <a:br>
              <a:rPr lang="pt-BR" sz="2400" b="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br>
            <a:r>
              <a:rPr lang="pt-BR" sz="2400" b="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R: </a:t>
            </a:r>
            <a:r>
              <a:rPr lang="pt-BR" sz="2400" b="1" i="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O maior obstáculo é a cultura das pessoas, pois ainda há certa resistência à mudança em algumas empresas</a:t>
            </a:r>
            <a:r>
              <a:rPr lang="pt-BR" sz="2400" b="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.(E1) </a:t>
            </a:r>
          </a:p>
          <a:p>
            <a:pPr marL="0" indent="0">
              <a:buNone/>
            </a:pPr>
            <a:r>
              <a:rPr lang="pt-BR" sz="2400" b="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8 – Quantas empresas utilizam hoje o Sistema ERP em Ponta Grossa, e qual a estimativa para os próximos 5 (cinco) anos?</a:t>
            </a:r>
            <a:br>
              <a:rPr lang="pt-BR" sz="2400" b="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br>
            <a:r>
              <a:rPr lang="pt-BR" sz="2400" b="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R: </a:t>
            </a:r>
            <a:r>
              <a:rPr lang="pt-BR" sz="2400" b="1" i="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Hoje cerca de 60% a 70% das empresas tem ERP em Ponta Grossa</a:t>
            </a:r>
            <a:r>
              <a:rPr lang="pt-BR" sz="2400" b="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.(E1</a:t>
            </a:r>
            <a:r>
              <a:rPr lang="pt-BR" sz="2400" b="1" dirty="0" smtClean="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a:t>
            </a:r>
            <a:endParaRPr lang="pt-BR" sz="2800" dirty="0"/>
          </a:p>
        </p:txBody>
      </p:sp>
    </p:spTree>
    <p:extLst>
      <p:ext uri="{BB962C8B-B14F-4D97-AF65-F5344CB8AC3E}">
        <p14:creationId xmlns:p14="http://schemas.microsoft.com/office/powerpoint/2010/main" val="4304839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l="-7000" t="-2000" r="-7000" b="-3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67544" y="260648"/>
            <a:ext cx="8229600" cy="1143000"/>
          </a:xfrm>
          <a:ln>
            <a:noFill/>
          </a:ln>
          <a:effectLst>
            <a:outerShdw blurRad="107950" dist="12700" dir="5400000" algn="ctr">
              <a:srgbClr val="000000"/>
            </a:outerShdw>
          </a:effectLst>
          <a:scene3d>
            <a:camera prst="orthographicFront">
              <a:rot lat="0" lon="0" rev="0"/>
            </a:camera>
            <a:lightRig rig="soft" dir="t">
              <a:rot lat="0" lon="0" rev="0"/>
            </a:lightRig>
          </a:scene3d>
          <a:sp3d contourW="120650" prstMaterial="matte">
            <a:bevelT w="63500" h="63500" prst="artDeco"/>
            <a:contourClr>
              <a:schemeClr val="tx1">
                <a:lumMod val="85000"/>
                <a:lumOff val="15000"/>
              </a:schemeClr>
            </a:contourClr>
          </a:sp3d>
        </p:spPr>
        <p:txBody>
          <a:bodyPr>
            <a:normAutofit/>
          </a:bodyPr>
          <a:lstStyle/>
          <a:p>
            <a:r>
              <a:rPr lang="pt-BR" sz="6000" b="1" dirty="0">
                <a:ln w="3175" cmpd="sng">
                  <a:solidFill>
                    <a:schemeClr val="bg1"/>
                  </a:solidFill>
                  <a:prstDash val="solid"/>
                  <a:miter lim="800000"/>
                </a:ln>
                <a:solidFill>
                  <a:schemeClr val="tx1">
                    <a:lumMod val="95000"/>
                    <a:lumOff val="5000"/>
                  </a:schemeClr>
                </a:solidFill>
                <a:effectLst>
                  <a:glow rad="139700">
                    <a:schemeClr val="bg1">
                      <a:alpha val="51000"/>
                    </a:schemeClr>
                  </a:glow>
                  <a:outerShdw blurRad="50800" dist="38100" dir="18900000" algn="bl" rotWithShape="0">
                    <a:prstClr val="black">
                      <a:alpha val="40000"/>
                    </a:prstClr>
                  </a:outerShdw>
                </a:effectLst>
                <a:latin typeface="Calibri" pitchFamily="34" charset="0"/>
                <a:ea typeface="MS PGothic" pitchFamily="34" charset="-128"/>
                <a:cs typeface="Calibri" pitchFamily="34" charset="0"/>
              </a:rPr>
              <a:t>PESQUISA</a:t>
            </a:r>
            <a:endParaRPr lang="pt-BR" sz="4900" b="1" dirty="0">
              <a:ln w="3175" cmpd="sng">
                <a:solidFill>
                  <a:schemeClr val="bg1"/>
                </a:solidFill>
                <a:prstDash val="solid"/>
                <a:miter lim="800000"/>
              </a:ln>
              <a:solidFill>
                <a:schemeClr val="tx1">
                  <a:lumMod val="95000"/>
                  <a:lumOff val="5000"/>
                </a:schemeClr>
              </a:solidFill>
              <a:effectLst>
                <a:glow rad="139700">
                  <a:schemeClr val="bg1">
                    <a:alpha val="51000"/>
                  </a:schemeClr>
                </a:glow>
                <a:outerShdw blurRad="50800" dist="38100" dir="18900000" algn="bl" rotWithShape="0">
                  <a:prstClr val="black">
                    <a:alpha val="40000"/>
                  </a:prstClr>
                </a:outerShdw>
              </a:effectLst>
              <a:latin typeface="Calibri" pitchFamily="34" charset="0"/>
              <a:ea typeface="MS PGothic" pitchFamily="34" charset="-128"/>
              <a:cs typeface="Calibri" pitchFamily="34" charset="0"/>
            </a:endParaRPr>
          </a:p>
        </p:txBody>
      </p:sp>
      <p:sp>
        <p:nvSpPr>
          <p:cNvPr id="3" name="Espaço Reservado para Conteúdo 2"/>
          <p:cNvSpPr>
            <a:spLocks noGrp="1"/>
          </p:cNvSpPr>
          <p:nvPr>
            <p:ph idx="1"/>
          </p:nvPr>
        </p:nvSpPr>
        <p:spPr>
          <a:xfrm>
            <a:off x="395536" y="1556792"/>
            <a:ext cx="8229600" cy="4853136"/>
          </a:xfrm>
        </p:spPr>
        <p:txBody>
          <a:bodyPr>
            <a:noAutofit/>
          </a:bodyPr>
          <a:lstStyle/>
          <a:p>
            <a:pPr marL="0" indent="0">
              <a:buNone/>
            </a:pPr>
            <a:r>
              <a:rPr lang="pt-BR" sz="2400" b="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9 – No seu ponto de vista uma empresa consegue viver sem um sistema de informação, mais precisamente um ERP?</a:t>
            </a:r>
            <a:br>
              <a:rPr lang="pt-BR" sz="2400" b="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br>
            <a:r>
              <a:rPr lang="pt-BR" sz="2400" b="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R: </a:t>
            </a:r>
            <a:r>
              <a:rPr lang="pt-BR" sz="2400" b="1" i="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Não, pois o mundo está em constante mudança e hoje em dia você não consegue acompanhar seus concorrentes trabalhando com muitos papéis, sem ter respostas rápidas, acompanhar em tempo real sua empresa</a:t>
            </a:r>
            <a:r>
              <a:rPr lang="pt-BR" sz="2400" b="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.(E1</a:t>
            </a:r>
            <a:r>
              <a:rPr lang="pt-BR" sz="2400" b="1" dirty="0" smtClean="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a:t>
            </a:r>
          </a:p>
          <a:p>
            <a:pPr marL="0" indent="0">
              <a:buNone/>
            </a:pPr>
            <a:endParaRPr lang="pt-BR" sz="2400" b="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endParaRPr>
          </a:p>
          <a:p>
            <a:pPr marL="0" indent="0">
              <a:buNone/>
            </a:pPr>
            <a:r>
              <a:rPr lang="pt-BR" sz="2400" b="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‘’O objetivo maior de um ERP é a integração dos dados organizacionais e sua disponibilidade em tempo real. Para isso, opera através de banco de dados único, que é compartilhado por todas as aplicações, desde que o usuário tenha permissão de acesso.’’ (Junior, 2008 p.88).</a:t>
            </a:r>
          </a:p>
        </p:txBody>
      </p:sp>
    </p:spTree>
    <p:extLst>
      <p:ext uri="{BB962C8B-B14F-4D97-AF65-F5344CB8AC3E}">
        <p14:creationId xmlns:p14="http://schemas.microsoft.com/office/powerpoint/2010/main" val="4304839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l="-7000" t="-2000" r="-7000" b="-3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ln>
            <a:noFill/>
          </a:ln>
          <a:effectLst>
            <a:outerShdw blurRad="107950" dist="12700" dir="5400000" algn="ctr">
              <a:srgbClr val="000000"/>
            </a:outerShdw>
          </a:effectLst>
          <a:scene3d>
            <a:camera prst="orthographicFront">
              <a:rot lat="0" lon="0" rev="0"/>
            </a:camera>
            <a:lightRig rig="soft" dir="t">
              <a:rot lat="0" lon="0" rev="0"/>
            </a:lightRig>
          </a:scene3d>
          <a:sp3d contourW="120650" prstMaterial="matte">
            <a:bevelT w="63500" h="63500" prst="artDeco"/>
            <a:contourClr>
              <a:schemeClr val="tx1">
                <a:lumMod val="85000"/>
                <a:lumOff val="15000"/>
              </a:schemeClr>
            </a:contourClr>
          </a:sp3d>
        </p:spPr>
        <p:txBody>
          <a:bodyPr>
            <a:normAutofit/>
          </a:bodyPr>
          <a:lstStyle/>
          <a:p>
            <a:r>
              <a:rPr lang="pt-BR" sz="6000" b="1" dirty="0">
                <a:ln w="3175" cmpd="sng">
                  <a:solidFill>
                    <a:schemeClr val="bg1"/>
                  </a:solidFill>
                  <a:prstDash val="solid"/>
                  <a:miter lim="800000"/>
                </a:ln>
                <a:solidFill>
                  <a:schemeClr val="tx1">
                    <a:lumMod val="95000"/>
                    <a:lumOff val="5000"/>
                  </a:schemeClr>
                </a:solidFill>
                <a:effectLst>
                  <a:glow rad="139700">
                    <a:schemeClr val="bg1">
                      <a:alpha val="51000"/>
                    </a:schemeClr>
                  </a:glow>
                  <a:outerShdw blurRad="50800" dist="38100" dir="18900000" algn="bl" rotWithShape="0">
                    <a:prstClr val="black">
                      <a:alpha val="40000"/>
                    </a:prstClr>
                  </a:outerShdw>
                </a:effectLst>
                <a:latin typeface="Calibri" pitchFamily="34" charset="0"/>
                <a:ea typeface="MS PGothic" pitchFamily="34" charset="-128"/>
                <a:cs typeface="Calibri" pitchFamily="34" charset="0"/>
              </a:rPr>
              <a:t>DEFINIÇÃO DO ERP</a:t>
            </a:r>
          </a:p>
        </p:txBody>
      </p:sp>
      <p:pic>
        <p:nvPicPr>
          <p:cNvPr id="4" name="Espaço Reservado para Conteúdo 3" descr="http://www.numa.org.br/conhecimentos/conhecimentos_port/imagens/erpv2.gif"/>
          <p:cNvPicPr>
            <a:picLocks noGrp="1"/>
          </p:cNvPicPr>
          <p:nvPr>
            <p:ph idx="1"/>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83568" y="1484784"/>
            <a:ext cx="7632848" cy="5112568"/>
          </a:xfrm>
          <a:prstGeom prst="rect">
            <a:avLst/>
          </a:prstGeom>
          <a:ln>
            <a:noFill/>
          </a:ln>
          <a:effectLst>
            <a:outerShdw blurRad="292100" dist="139700" dir="2700000" algn="tl" rotWithShape="0">
              <a:srgbClr val="333333">
                <a:alpha val="65000"/>
              </a:srgbClr>
            </a:outerShdw>
          </a:effectLst>
        </p:spPr>
      </p:pic>
      <p:sp>
        <p:nvSpPr>
          <p:cNvPr id="5" name="Retângulo 4"/>
          <p:cNvSpPr/>
          <p:nvPr/>
        </p:nvSpPr>
        <p:spPr>
          <a:xfrm>
            <a:off x="0" y="6504057"/>
            <a:ext cx="9144000" cy="353943"/>
          </a:xfrm>
          <a:prstGeom prst="rect">
            <a:avLst/>
          </a:prstGeom>
        </p:spPr>
        <p:txBody>
          <a:bodyPr wrap="square">
            <a:spAutoFit/>
          </a:bodyPr>
          <a:lstStyle/>
          <a:p>
            <a:r>
              <a:rPr lang="pt-BR" sz="1700" b="1" dirty="0"/>
              <a:t>Fonte: Adaptado de DAVENPORT, 1998 – SISTEMAS INTEGRADOS DE GESTÃO ERP, Junior 2008, p. 86.</a:t>
            </a:r>
          </a:p>
        </p:txBody>
      </p:sp>
    </p:spTree>
    <p:extLst>
      <p:ext uri="{BB962C8B-B14F-4D97-AF65-F5344CB8AC3E}">
        <p14:creationId xmlns:p14="http://schemas.microsoft.com/office/powerpoint/2010/main" val="31121331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l="-7000" t="-2000" r="-7000" b="-3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67544" y="260648"/>
            <a:ext cx="8229600" cy="1143000"/>
          </a:xfrm>
          <a:ln>
            <a:noFill/>
          </a:ln>
          <a:effectLst>
            <a:outerShdw blurRad="107950" dist="12700" dir="5400000" algn="ctr">
              <a:srgbClr val="000000"/>
            </a:outerShdw>
          </a:effectLst>
          <a:scene3d>
            <a:camera prst="orthographicFront">
              <a:rot lat="0" lon="0" rev="0"/>
            </a:camera>
            <a:lightRig rig="soft" dir="t">
              <a:rot lat="0" lon="0" rev="0"/>
            </a:lightRig>
          </a:scene3d>
          <a:sp3d contourW="120650" prstMaterial="matte">
            <a:bevelT w="63500" h="63500" prst="artDeco"/>
            <a:contourClr>
              <a:schemeClr val="tx1">
                <a:lumMod val="85000"/>
                <a:lumOff val="15000"/>
              </a:schemeClr>
            </a:contourClr>
          </a:sp3d>
        </p:spPr>
        <p:txBody>
          <a:bodyPr>
            <a:normAutofit/>
          </a:bodyPr>
          <a:lstStyle/>
          <a:p>
            <a:r>
              <a:rPr lang="pt-BR" sz="6000" b="1" dirty="0">
                <a:ln w="3175" cmpd="sng">
                  <a:solidFill>
                    <a:schemeClr val="bg1"/>
                  </a:solidFill>
                  <a:prstDash val="solid"/>
                  <a:miter lim="800000"/>
                </a:ln>
                <a:solidFill>
                  <a:schemeClr val="tx1">
                    <a:lumMod val="95000"/>
                    <a:lumOff val="5000"/>
                  </a:schemeClr>
                </a:solidFill>
                <a:effectLst>
                  <a:glow rad="139700">
                    <a:schemeClr val="bg1">
                      <a:alpha val="51000"/>
                    </a:schemeClr>
                  </a:glow>
                  <a:outerShdw blurRad="50800" dist="38100" dir="18900000" algn="bl" rotWithShape="0">
                    <a:prstClr val="black">
                      <a:alpha val="40000"/>
                    </a:prstClr>
                  </a:outerShdw>
                </a:effectLst>
                <a:latin typeface="Calibri" pitchFamily="34" charset="0"/>
                <a:ea typeface="MS PGothic" pitchFamily="34" charset="-128"/>
                <a:cs typeface="Calibri" pitchFamily="34" charset="0"/>
              </a:rPr>
              <a:t>PESQUISA</a:t>
            </a:r>
            <a:endParaRPr lang="pt-BR" sz="4900" b="1" dirty="0">
              <a:ln w="3175" cmpd="sng">
                <a:solidFill>
                  <a:schemeClr val="bg1"/>
                </a:solidFill>
                <a:prstDash val="solid"/>
                <a:miter lim="800000"/>
              </a:ln>
              <a:solidFill>
                <a:schemeClr val="tx1">
                  <a:lumMod val="95000"/>
                  <a:lumOff val="5000"/>
                </a:schemeClr>
              </a:solidFill>
              <a:effectLst>
                <a:glow rad="139700">
                  <a:schemeClr val="bg1">
                    <a:alpha val="51000"/>
                  </a:schemeClr>
                </a:glow>
                <a:outerShdw blurRad="50800" dist="38100" dir="18900000" algn="bl" rotWithShape="0">
                  <a:prstClr val="black">
                    <a:alpha val="40000"/>
                  </a:prstClr>
                </a:outerShdw>
              </a:effectLst>
              <a:latin typeface="Calibri" pitchFamily="34" charset="0"/>
              <a:ea typeface="MS PGothic" pitchFamily="34" charset="-128"/>
              <a:cs typeface="Calibri" pitchFamily="34" charset="0"/>
            </a:endParaRPr>
          </a:p>
        </p:txBody>
      </p:sp>
      <p:sp>
        <p:nvSpPr>
          <p:cNvPr id="3" name="Espaço Reservado para Conteúdo 2"/>
          <p:cNvSpPr>
            <a:spLocks noGrp="1"/>
          </p:cNvSpPr>
          <p:nvPr>
            <p:ph idx="1"/>
          </p:nvPr>
        </p:nvSpPr>
        <p:spPr>
          <a:xfrm>
            <a:off x="457200" y="1600200"/>
            <a:ext cx="8229600" cy="4853136"/>
          </a:xfrm>
        </p:spPr>
        <p:txBody>
          <a:bodyPr>
            <a:noAutofit/>
          </a:bodyPr>
          <a:lstStyle/>
          <a:p>
            <a:pPr marL="0" indent="0">
              <a:buNone/>
            </a:pPr>
            <a:r>
              <a:rPr lang="pt-BR" sz="2800" b="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Pesquisa realizada em uma empresa que adquiriu o sistema de software comercial ERP na cidade de Ponta Grossa – PR. A empresa trabalha à 9 (nove) anos com o sistema</a:t>
            </a:r>
            <a:r>
              <a:rPr lang="pt-BR" sz="2800" b="1" dirty="0" smtClean="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a:t>
            </a:r>
          </a:p>
          <a:p>
            <a:r>
              <a:rPr lang="pt-BR" sz="2800" b="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EMPRESA: DHL (DISTRIBUIDORA DE PEÇAS E SERVIÇOS LTDA)</a:t>
            </a:r>
          </a:p>
          <a:p>
            <a:pPr marL="0" indent="0">
              <a:buNone/>
            </a:pPr>
            <a:r>
              <a:rPr lang="pt-BR" sz="2800" b="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1 – Qual o motivo que o levou a implantar o sistema ERP em sua empresa?</a:t>
            </a:r>
            <a:br>
              <a:rPr lang="pt-BR" sz="2800" b="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br>
            <a:r>
              <a:rPr lang="pt-BR" sz="2800" b="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R: Gerenciamento mais eficaz, facilidade. (E2)</a:t>
            </a:r>
          </a:p>
          <a:p>
            <a:pPr marL="0" indent="0">
              <a:buNone/>
            </a:pPr>
            <a:endParaRPr lang="pt-BR" sz="2800" b="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endParaRPr>
          </a:p>
          <a:p>
            <a:pPr marL="0" indent="0">
              <a:buNone/>
            </a:pPr>
            <a:r>
              <a:rPr lang="pt-BR" sz="2800" b="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 </a:t>
            </a:r>
          </a:p>
        </p:txBody>
      </p:sp>
    </p:spTree>
    <p:extLst>
      <p:ext uri="{BB962C8B-B14F-4D97-AF65-F5344CB8AC3E}">
        <p14:creationId xmlns:p14="http://schemas.microsoft.com/office/powerpoint/2010/main" val="4304839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l="-7000" t="-2000" r="-7000" b="-3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67544" y="260648"/>
            <a:ext cx="8229600" cy="1143000"/>
          </a:xfrm>
          <a:ln>
            <a:noFill/>
          </a:ln>
          <a:effectLst>
            <a:outerShdw blurRad="107950" dist="12700" dir="5400000" algn="ctr">
              <a:srgbClr val="000000"/>
            </a:outerShdw>
          </a:effectLst>
          <a:scene3d>
            <a:camera prst="orthographicFront">
              <a:rot lat="0" lon="0" rev="0"/>
            </a:camera>
            <a:lightRig rig="soft" dir="t">
              <a:rot lat="0" lon="0" rev="0"/>
            </a:lightRig>
          </a:scene3d>
          <a:sp3d contourW="120650" prstMaterial="matte">
            <a:bevelT w="63500" h="63500" prst="artDeco"/>
            <a:contourClr>
              <a:schemeClr val="tx1">
                <a:lumMod val="85000"/>
                <a:lumOff val="15000"/>
              </a:schemeClr>
            </a:contourClr>
          </a:sp3d>
        </p:spPr>
        <p:txBody>
          <a:bodyPr>
            <a:normAutofit/>
          </a:bodyPr>
          <a:lstStyle/>
          <a:p>
            <a:r>
              <a:rPr lang="pt-BR" sz="6000" b="1" dirty="0">
                <a:ln w="3175" cmpd="sng">
                  <a:solidFill>
                    <a:schemeClr val="bg1"/>
                  </a:solidFill>
                  <a:prstDash val="solid"/>
                  <a:miter lim="800000"/>
                </a:ln>
                <a:solidFill>
                  <a:schemeClr val="tx1">
                    <a:lumMod val="95000"/>
                    <a:lumOff val="5000"/>
                  </a:schemeClr>
                </a:solidFill>
                <a:effectLst>
                  <a:glow rad="139700">
                    <a:schemeClr val="bg1">
                      <a:alpha val="51000"/>
                    </a:schemeClr>
                  </a:glow>
                  <a:outerShdw blurRad="50800" dist="38100" dir="18900000" algn="bl" rotWithShape="0">
                    <a:prstClr val="black">
                      <a:alpha val="40000"/>
                    </a:prstClr>
                  </a:outerShdw>
                </a:effectLst>
                <a:latin typeface="Calibri" pitchFamily="34" charset="0"/>
                <a:ea typeface="MS PGothic" pitchFamily="34" charset="-128"/>
                <a:cs typeface="Calibri" pitchFamily="34" charset="0"/>
              </a:rPr>
              <a:t>PESQUISA</a:t>
            </a:r>
            <a:endParaRPr lang="pt-BR" sz="4900" b="1" dirty="0">
              <a:ln w="3175" cmpd="sng">
                <a:solidFill>
                  <a:schemeClr val="bg1"/>
                </a:solidFill>
                <a:prstDash val="solid"/>
                <a:miter lim="800000"/>
              </a:ln>
              <a:solidFill>
                <a:schemeClr val="tx1">
                  <a:lumMod val="95000"/>
                  <a:lumOff val="5000"/>
                </a:schemeClr>
              </a:solidFill>
              <a:effectLst>
                <a:glow rad="139700">
                  <a:schemeClr val="bg1">
                    <a:alpha val="51000"/>
                  </a:schemeClr>
                </a:glow>
                <a:outerShdw blurRad="50800" dist="38100" dir="18900000" algn="bl" rotWithShape="0">
                  <a:prstClr val="black">
                    <a:alpha val="40000"/>
                  </a:prstClr>
                </a:outerShdw>
              </a:effectLst>
              <a:latin typeface="Calibri" pitchFamily="34" charset="0"/>
              <a:ea typeface="MS PGothic" pitchFamily="34" charset="-128"/>
              <a:cs typeface="Calibri" pitchFamily="34" charset="0"/>
            </a:endParaRPr>
          </a:p>
        </p:txBody>
      </p:sp>
      <p:sp>
        <p:nvSpPr>
          <p:cNvPr id="3" name="Espaço Reservado para Conteúdo 2"/>
          <p:cNvSpPr>
            <a:spLocks noGrp="1"/>
          </p:cNvSpPr>
          <p:nvPr>
            <p:ph idx="1"/>
          </p:nvPr>
        </p:nvSpPr>
        <p:spPr>
          <a:xfrm>
            <a:off x="457200" y="1484784"/>
            <a:ext cx="8229600" cy="4968552"/>
          </a:xfrm>
        </p:spPr>
        <p:txBody>
          <a:bodyPr>
            <a:noAutofit/>
          </a:bodyPr>
          <a:lstStyle/>
          <a:p>
            <a:pPr marL="0" indent="0">
              <a:buNone/>
            </a:pPr>
            <a:r>
              <a:rPr lang="pt-BR" sz="2400" b="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2 – Foram feitas pesquisas para detectar suas necessidades?</a:t>
            </a:r>
            <a:br>
              <a:rPr lang="pt-BR" sz="2400" b="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br>
            <a:r>
              <a:rPr lang="pt-BR" sz="2400" b="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R: Sim, foi feito um acompanhamento dia-a-dia para detectar nossas necessidades, as falhas da empresa, para ver aonde o sistema iria nos ajudar.(E2</a:t>
            </a:r>
            <a:r>
              <a:rPr lang="pt-BR" sz="2400" b="1" dirty="0" smtClean="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a:t>
            </a:r>
            <a:endParaRPr lang="pt-BR" sz="2400" b="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endParaRPr>
          </a:p>
          <a:p>
            <a:pPr marL="0" indent="0">
              <a:buNone/>
            </a:pPr>
            <a:r>
              <a:rPr lang="pt-BR" sz="2400" b="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‘’Partindo do planejamento estratégico da empresa (especialmente da visão de longo prazo) os analistas fazem o planejamento estratégico de informação, enfocando a análise das áreas de negócios inicialmente e integrando todas elas, depois. Os analistas de sistemas começam a elaborar o projeto do sistema e partem, a seguir, para a construção do sistema fazendo uso de ferramentas CASE. Depois o sistema é implantado, passando a servir aos usuários. O sistema, entretanto, requer uma contínua manutenção. ’’(Meireles, 2004 p.76)</a:t>
            </a:r>
          </a:p>
          <a:p>
            <a:pPr marL="0" indent="0">
              <a:buNone/>
            </a:pPr>
            <a:endParaRPr lang="pt-BR" sz="2800" b="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endParaRPr>
          </a:p>
        </p:txBody>
      </p:sp>
    </p:spTree>
    <p:extLst>
      <p:ext uri="{BB962C8B-B14F-4D97-AF65-F5344CB8AC3E}">
        <p14:creationId xmlns:p14="http://schemas.microsoft.com/office/powerpoint/2010/main" val="6221419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l="-7000" t="-2000" r="-7000" b="-3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67544" y="260648"/>
            <a:ext cx="8229600" cy="1143000"/>
          </a:xfrm>
          <a:ln>
            <a:noFill/>
          </a:ln>
          <a:effectLst>
            <a:outerShdw blurRad="107950" dist="12700" dir="5400000" algn="ctr">
              <a:srgbClr val="000000"/>
            </a:outerShdw>
          </a:effectLst>
          <a:scene3d>
            <a:camera prst="orthographicFront">
              <a:rot lat="0" lon="0" rev="0"/>
            </a:camera>
            <a:lightRig rig="soft" dir="t">
              <a:rot lat="0" lon="0" rev="0"/>
            </a:lightRig>
          </a:scene3d>
          <a:sp3d contourW="120650" prstMaterial="matte">
            <a:bevelT w="63500" h="63500" prst="artDeco"/>
            <a:contourClr>
              <a:schemeClr val="tx1">
                <a:lumMod val="85000"/>
                <a:lumOff val="15000"/>
              </a:schemeClr>
            </a:contourClr>
          </a:sp3d>
        </p:spPr>
        <p:txBody>
          <a:bodyPr>
            <a:normAutofit/>
          </a:bodyPr>
          <a:lstStyle/>
          <a:p>
            <a:r>
              <a:rPr lang="pt-BR" sz="6000" b="1" dirty="0">
                <a:ln w="3175" cmpd="sng">
                  <a:solidFill>
                    <a:schemeClr val="bg1"/>
                  </a:solidFill>
                  <a:prstDash val="solid"/>
                  <a:miter lim="800000"/>
                </a:ln>
                <a:solidFill>
                  <a:schemeClr val="tx1">
                    <a:lumMod val="95000"/>
                    <a:lumOff val="5000"/>
                  </a:schemeClr>
                </a:solidFill>
                <a:effectLst>
                  <a:glow rad="139700">
                    <a:schemeClr val="bg1">
                      <a:alpha val="51000"/>
                    </a:schemeClr>
                  </a:glow>
                  <a:outerShdw blurRad="50800" dist="38100" dir="18900000" algn="bl" rotWithShape="0">
                    <a:prstClr val="black">
                      <a:alpha val="40000"/>
                    </a:prstClr>
                  </a:outerShdw>
                </a:effectLst>
                <a:latin typeface="Calibri" pitchFamily="34" charset="0"/>
                <a:ea typeface="MS PGothic" pitchFamily="34" charset="-128"/>
                <a:cs typeface="Calibri" pitchFamily="34" charset="0"/>
              </a:rPr>
              <a:t>PESQUISA</a:t>
            </a:r>
            <a:endParaRPr lang="pt-BR" sz="4900" b="1" dirty="0">
              <a:ln w="3175" cmpd="sng">
                <a:solidFill>
                  <a:schemeClr val="bg1"/>
                </a:solidFill>
                <a:prstDash val="solid"/>
                <a:miter lim="800000"/>
              </a:ln>
              <a:solidFill>
                <a:schemeClr val="tx1">
                  <a:lumMod val="95000"/>
                  <a:lumOff val="5000"/>
                </a:schemeClr>
              </a:solidFill>
              <a:effectLst>
                <a:glow rad="139700">
                  <a:schemeClr val="bg1">
                    <a:alpha val="51000"/>
                  </a:schemeClr>
                </a:glow>
                <a:outerShdw blurRad="50800" dist="38100" dir="18900000" algn="bl" rotWithShape="0">
                  <a:prstClr val="black">
                    <a:alpha val="40000"/>
                  </a:prstClr>
                </a:outerShdw>
              </a:effectLst>
              <a:latin typeface="Calibri" pitchFamily="34" charset="0"/>
              <a:ea typeface="MS PGothic" pitchFamily="34" charset="-128"/>
              <a:cs typeface="Calibri" pitchFamily="34" charset="0"/>
            </a:endParaRPr>
          </a:p>
        </p:txBody>
      </p:sp>
      <p:sp>
        <p:nvSpPr>
          <p:cNvPr id="3" name="Espaço Reservado para Conteúdo 2"/>
          <p:cNvSpPr>
            <a:spLocks noGrp="1"/>
          </p:cNvSpPr>
          <p:nvPr>
            <p:ph idx="1"/>
          </p:nvPr>
        </p:nvSpPr>
        <p:spPr>
          <a:xfrm>
            <a:off x="457200" y="1484784"/>
            <a:ext cx="8229600" cy="4968552"/>
          </a:xfrm>
        </p:spPr>
        <p:txBody>
          <a:bodyPr>
            <a:noAutofit/>
          </a:bodyPr>
          <a:lstStyle/>
          <a:p>
            <a:pPr marL="0" indent="0">
              <a:buNone/>
            </a:pPr>
            <a:r>
              <a:rPr lang="pt-BR" sz="2800" b="1" dirty="0" smtClean="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2 – Foram feitas pesquisas para detectar suas necessidades?</a:t>
            </a:r>
            <a:br>
              <a:rPr lang="pt-BR" sz="2800" b="1" dirty="0" smtClean="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br>
            <a:r>
              <a:rPr lang="pt-BR" sz="2800" b="1" dirty="0" smtClean="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R: </a:t>
            </a:r>
            <a:r>
              <a:rPr lang="pt-BR" sz="2800" b="1" i="1" dirty="0" smtClean="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Sim, foi feito um acompanhamento dia-a-dia para detectar nossas necessidades, as falhas da empresa, para ver aonde o sistema iria nos ajudar</a:t>
            </a:r>
            <a:r>
              <a:rPr lang="pt-BR" sz="2800" b="1" dirty="0" smtClean="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.(E2)</a:t>
            </a:r>
          </a:p>
          <a:p>
            <a:pPr marL="0" indent="0">
              <a:buNone/>
            </a:pPr>
            <a:r>
              <a:rPr lang="pt-BR" sz="2800" b="1" dirty="0" smtClean="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O </a:t>
            </a:r>
            <a:r>
              <a:rPr lang="pt-BR" sz="2800" b="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sistema ERP foi feito para ajudar as empresas em todos os termos, e como é um sistema complexo exige todo o processo acima citado para a implantação do mesmo, e sua manutenção contínua garante a qualidade do sistema</a:t>
            </a:r>
          </a:p>
        </p:txBody>
      </p:sp>
    </p:spTree>
    <p:extLst>
      <p:ext uri="{BB962C8B-B14F-4D97-AF65-F5344CB8AC3E}">
        <p14:creationId xmlns:p14="http://schemas.microsoft.com/office/powerpoint/2010/main" val="10302083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l="-7000" t="-2000" r="-7000" b="-3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67544" y="260648"/>
            <a:ext cx="8229600" cy="1143000"/>
          </a:xfrm>
          <a:ln>
            <a:noFill/>
          </a:ln>
          <a:effectLst>
            <a:outerShdw blurRad="107950" dist="12700" dir="5400000" algn="ctr">
              <a:srgbClr val="000000"/>
            </a:outerShdw>
          </a:effectLst>
          <a:scene3d>
            <a:camera prst="orthographicFront">
              <a:rot lat="0" lon="0" rev="0"/>
            </a:camera>
            <a:lightRig rig="soft" dir="t">
              <a:rot lat="0" lon="0" rev="0"/>
            </a:lightRig>
          </a:scene3d>
          <a:sp3d contourW="120650" prstMaterial="matte">
            <a:bevelT w="63500" h="63500" prst="artDeco"/>
            <a:contourClr>
              <a:schemeClr val="tx1">
                <a:lumMod val="85000"/>
                <a:lumOff val="15000"/>
              </a:schemeClr>
            </a:contourClr>
          </a:sp3d>
        </p:spPr>
        <p:txBody>
          <a:bodyPr>
            <a:normAutofit/>
          </a:bodyPr>
          <a:lstStyle/>
          <a:p>
            <a:r>
              <a:rPr lang="pt-BR" sz="6000" b="1" dirty="0">
                <a:ln w="3175" cmpd="sng">
                  <a:solidFill>
                    <a:schemeClr val="bg1"/>
                  </a:solidFill>
                  <a:prstDash val="solid"/>
                  <a:miter lim="800000"/>
                </a:ln>
                <a:solidFill>
                  <a:schemeClr val="tx1">
                    <a:lumMod val="95000"/>
                    <a:lumOff val="5000"/>
                  </a:schemeClr>
                </a:solidFill>
                <a:effectLst>
                  <a:glow rad="139700">
                    <a:schemeClr val="bg1">
                      <a:alpha val="51000"/>
                    </a:schemeClr>
                  </a:glow>
                  <a:outerShdw blurRad="50800" dist="38100" dir="18900000" algn="bl" rotWithShape="0">
                    <a:prstClr val="black">
                      <a:alpha val="40000"/>
                    </a:prstClr>
                  </a:outerShdw>
                </a:effectLst>
                <a:latin typeface="Calibri" pitchFamily="34" charset="0"/>
                <a:ea typeface="MS PGothic" pitchFamily="34" charset="-128"/>
                <a:cs typeface="Calibri" pitchFamily="34" charset="0"/>
              </a:rPr>
              <a:t>PESQUISA</a:t>
            </a:r>
            <a:endParaRPr lang="pt-BR" sz="4900" b="1" dirty="0">
              <a:ln w="3175" cmpd="sng">
                <a:solidFill>
                  <a:schemeClr val="bg1"/>
                </a:solidFill>
                <a:prstDash val="solid"/>
                <a:miter lim="800000"/>
              </a:ln>
              <a:solidFill>
                <a:schemeClr val="tx1">
                  <a:lumMod val="95000"/>
                  <a:lumOff val="5000"/>
                </a:schemeClr>
              </a:solidFill>
              <a:effectLst>
                <a:glow rad="139700">
                  <a:schemeClr val="bg1">
                    <a:alpha val="51000"/>
                  </a:schemeClr>
                </a:glow>
                <a:outerShdw blurRad="50800" dist="38100" dir="18900000" algn="bl" rotWithShape="0">
                  <a:prstClr val="black">
                    <a:alpha val="40000"/>
                  </a:prstClr>
                </a:outerShdw>
              </a:effectLst>
              <a:latin typeface="Calibri" pitchFamily="34" charset="0"/>
              <a:ea typeface="MS PGothic" pitchFamily="34" charset="-128"/>
              <a:cs typeface="Calibri" pitchFamily="34" charset="0"/>
            </a:endParaRPr>
          </a:p>
        </p:txBody>
      </p:sp>
      <p:sp>
        <p:nvSpPr>
          <p:cNvPr id="3" name="Espaço Reservado para Conteúdo 2"/>
          <p:cNvSpPr>
            <a:spLocks noGrp="1"/>
          </p:cNvSpPr>
          <p:nvPr>
            <p:ph idx="1"/>
          </p:nvPr>
        </p:nvSpPr>
        <p:spPr>
          <a:xfrm>
            <a:off x="457200" y="1484784"/>
            <a:ext cx="8229600" cy="4968552"/>
          </a:xfrm>
        </p:spPr>
        <p:txBody>
          <a:bodyPr>
            <a:noAutofit/>
          </a:bodyPr>
          <a:lstStyle/>
          <a:p>
            <a:pPr marL="0" indent="0">
              <a:buNone/>
            </a:pPr>
            <a:r>
              <a:rPr lang="pt-BR" sz="2400" b="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3 – Qual a maior dificuldade que você encontrou antes e depois da instalação do sistema?</a:t>
            </a:r>
            <a:r>
              <a:rPr lang="pt-BR" sz="2400" b="1" i="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
            </a:r>
            <a:br>
              <a:rPr lang="pt-BR" sz="2400" b="1" i="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br>
            <a:r>
              <a:rPr lang="pt-BR" sz="2400" b="1" i="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R: Antes, a aceitação do novo, após a implantação, fazer com que as pessoas usassem o sistema de forma correta, e a resistência de alguns.(E2</a:t>
            </a:r>
            <a:r>
              <a:rPr lang="pt-BR" sz="2400" b="1" i="1" dirty="0" smtClean="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a:t>
            </a:r>
          </a:p>
          <a:p>
            <a:pPr marL="0" indent="0">
              <a:buNone/>
            </a:pPr>
            <a:r>
              <a:rPr lang="pt-BR" sz="2400" b="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4 – Necessitou treinamento para todos que iriam utilizar o sistema?</a:t>
            </a:r>
            <a:r>
              <a:rPr lang="pt-BR" sz="2400" b="1" i="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
            </a:r>
            <a:br>
              <a:rPr lang="pt-BR" sz="2400" b="1" i="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br>
            <a:r>
              <a:rPr lang="pt-BR" sz="2400" b="1" i="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R: Sim, para que todos saibam usar de forma correta o sistema, e para gerar mais eficiência. (E2)</a:t>
            </a:r>
          </a:p>
          <a:p>
            <a:pPr marL="0" indent="0">
              <a:buNone/>
            </a:pPr>
            <a:r>
              <a:rPr lang="pt-BR" sz="2400" b="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5 – Que tipo de informação o ERP lhe traz?</a:t>
            </a:r>
            <a:r>
              <a:rPr lang="pt-BR" sz="2400" b="1" i="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
            </a:r>
            <a:br>
              <a:rPr lang="pt-BR" sz="2400" b="1" i="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br>
            <a:r>
              <a:rPr lang="pt-BR" sz="2400" b="1" i="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R: Traz quase todas as informações que eu preciso a respeito da empresa. (E2)</a:t>
            </a:r>
          </a:p>
          <a:p>
            <a:pPr marL="0" indent="0">
              <a:buNone/>
            </a:pPr>
            <a:endParaRPr lang="pt-BR" sz="2400" b="1" i="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endParaRPr>
          </a:p>
        </p:txBody>
      </p:sp>
    </p:spTree>
    <p:extLst>
      <p:ext uri="{BB962C8B-B14F-4D97-AF65-F5344CB8AC3E}">
        <p14:creationId xmlns:p14="http://schemas.microsoft.com/office/powerpoint/2010/main" val="42848886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l="-7000" t="-2000" r="-7000" b="-3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67544" y="260648"/>
            <a:ext cx="8229600" cy="1143000"/>
          </a:xfrm>
          <a:ln>
            <a:noFill/>
          </a:ln>
          <a:effectLst>
            <a:outerShdw blurRad="107950" dist="12700" dir="5400000" algn="ctr">
              <a:srgbClr val="000000"/>
            </a:outerShdw>
          </a:effectLst>
          <a:scene3d>
            <a:camera prst="orthographicFront">
              <a:rot lat="0" lon="0" rev="0"/>
            </a:camera>
            <a:lightRig rig="soft" dir="t">
              <a:rot lat="0" lon="0" rev="0"/>
            </a:lightRig>
          </a:scene3d>
          <a:sp3d contourW="120650" prstMaterial="matte">
            <a:bevelT w="63500" h="63500" prst="artDeco"/>
            <a:contourClr>
              <a:schemeClr val="tx1">
                <a:lumMod val="85000"/>
                <a:lumOff val="15000"/>
              </a:schemeClr>
            </a:contourClr>
          </a:sp3d>
        </p:spPr>
        <p:txBody>
          <a:bodyPr>
            <a:normAutofit/>
          </a:bodyPr>
          <a:lstStyle/>
          <a:p>
            <a:r>
              <a:rPr lang="pt-BR" sz="6000" b="1" dirty="0">
                <a:ln w="3175" cmpd="sng">
                  <a:solidFill>
                    <a:schemeClr val="bg1"/>
                  </a:solidFill>
                  <a:prstDash val="solid"/>
                  <a:miter lim="800000"/>
                </a:ln>
                <a:solidFill>
                  <a:schemeClr val="tx1">
                    <a:lumMod val="95000"/>
                    <a:lumOff val="5000"/>
                  </a:schemeClr>
                </a:solidFill>
                <a:effectLst>
                  <a:glow rad="139700">
                    <a:schemeClr val="bg1">
                      <a:alpha val="51000"/>
                    </a:schemeClr>
                  </a:glow>
                  <a:outerShdw blurRad="50800" dist="38100" dir="18900000" algn="bl" rotWithShape="0">
                    <a:prstClr val="black">
                      <a:alpha val="40000"/>
                    </a:prstClr>
                  </a:outerShdw>
                </a:effectLst>
                <a:latin typeface="Calibri" pitchFamily="34" charset="0"/>
                <a:ea typeface="MS PGothic" pitchFamily="34" charset="-128"/>
                <a:cs typeface="Calibri" pitchFamily="34" charset="0"/>
              </a:rPr>
              <a:t>PESQUISA</a:t>
            </a:r>
            <a:endParaRPr lang="pt-BR" sz="4900" b="1" dirty="0">
              <a:ln w="3175" cmpd="sng">
                <a:solidFill>
                  <a:schemeClr val="bg1"/>
                </a:solidFill>
                <a:prstDash val="solid"/>
                <a:miter lim="800000"/>
              </a:ln>
              <a:solidFill>
                <a:schemeClr val="tx1">
                  <a:lumMod val="95000"/>
                  <a:lumOff val="5000"/>
                </a:schemeClr>
              </a:solidFill>
              <a:effectLst>
                <a:glow rad="139700">
                  <a:schemeClr val="bg1">
                    <a:alpha val="51000"/>
                  </a:schemeClr>
                </a:glow>
                <a:outerShdw blurRad="50800" dist="38100" dir="18900000" algn="bl" rotWithShape="0">
                  <a:prstClr val="black">
                    <a:alpha val="40000"/>
                  </a:prstClr>
                </a:outerShdw>
              </a:effectLst>
              <a:latin typeface="Calibri" pitchFamily="34" charset="0"/>
              <a:ea typeface="MS PGothic" pitchFamily="34" charset="-128"/>
              <a:cs typeface="Calibri" pitchFamily="34" charset="0"/>
            </a:endParaRPr>
          </a:p>
        </p:txBody>
      </p:sp>
      <p:sp>
        <p:nvSpPr>
          <p:cNvPr id="3" name="Espaço Reservado para Conteúdo 2"/>
          <p:cNvSpPr>
            <a:spLocks noGrp="1"/>
          </p:cNvSpPr>
          <p:nvPr>
            <p:ph idx="1"/>
          </p:nvPr>
        </p:nvSpPr>
        <p:spPr>
          <a:xfrm>
            <a:off x="457200" y="1484784"/>
            <a:ext cx="8229600" cy="4968552"/>
          </a:xfrm>
        </p:spPr>
        <p:txBody>
          <a:bodyPr>
            <a:noAutofit/>
          </a:bodyPr>
          <a:lstStyle/>
          <a:p>
            <a:pPr marL="0" indent="0">
              <a:buNone/>
            </a:pPr>
            <a:r>
              <a:rPr lang="pt-BR" sz="2400" b="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6 – O sistema ERP auxilia nas tomadas de decisão?</a:t>
            </a:r>
            <a:r>
              <a:rPr lang="pt-BR" sz="2400" b="1" i="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
            </a:r>
            <a:br>
              <a:rPr lang="pt-BR" sz="2400" b="1" i="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br>
            <a:r>
              <a:rPr lang="pt-BR" sz="2400" b="1" i="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R: Sim.(E2</a:t>
            </a:r>
            <a:r>
              <a:rPr lang="pt-BR" sz="2400" b="1" i="1" dirty="0" smtClean="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a:t>
            </a:r>
            <a:r>
              <a:rPr lang="pt-BR" sz="2400" b="1" i="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 </a:t>
            </a:r>
          </a:p>
          <a:p>
            <a:pPr marL="0" indent="0">
              <a:buNone/>
            </a:pPr>
            <a:r>
              <a:rPr lang="pt-BR" sz="2400" b="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7 – Hoje você possui mão-de-obra qualificada para utilizar o sistema?</a:t>
            </a:r>
            <a:r>
              <a:rPr lang="pt-BR" sz="2400" b="1" i="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
            </a:r>
            <a:br>
              <a:rPr lang="pt-BR" sz="2400" b="1" i="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br>
            <a:r>
              <a:rPr lang="pt-BR" sz="2400" b="1" i="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R: Sim, pois sempre as pessoas estão em constante treinamento.(E2)</a:t>
            </a:r>
          </a:p>
          <a:p>
            <a:pPr marL="0" indent="0">
              <a:buNone/>
            </a:pPr>
            <a:r>
              <a:rPr lang="pt-BR" sz="2400" b="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8 – O investimento feito lhe trouxe resultados?</a:t>
            </a:r>
            <a:br>
              <a:rPr lang="pt-BR" sz="2400" b="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br>
            <a:r>
              <a:rPr lang="pt-BR" sz="2400" b="1" i="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R: Sim, principalmente nas tomadas de decisões, na compra, etc. (E2</a:t>
            </a:r>
            <a:r>
              <a:rPr lang="pt-BR" sz="2400" b="1" i="1" dirty="0" smtClean="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a:t>
            </a:r>
            <a:r>
              <a:rPr lang="pt-BR" sz="2400" b="1" i="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 </a:t>
            </a:r>
          </a:p>
          <a:p>
            <a:pPr marL="0" indent="0">
              <a:buNone/>
            </a:pPr>
            <a:r>
              <a:rPr lang="pt-BR" sz="2400" b="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9 – Hoje uma empresa saberia viver sem o sistema?</a:t>
            </a:r>
            <a:r>
              <a:rPr lang="pt-BR" sz="2400" b="1" i="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
            </a:r>
            <a:br>
              <a:rPr lang="pt-BR" sz="2400" b="1" i="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br>
            <a:r>
              <a:rPr lang="pt-BR" sz="2400" b="1" i="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R: Não, pois o sistema é vital para a vida da empresa.(E2)</a:t>
            </a:r>
          </a:p>
          <a:p>
            <a:pPr marL="0" indent="0">
              <a:buNone/>
            </a:pPr>
            <a:endParaRPr lang="pt-BR" sz="2400" b="1" i="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endParaRPr>
          </a:p>
        </p:txBody>
      </p:sp>
    </p:spTree>
    <p:extLst>
      <p:ext uri="{BB962C8B-B14F-4D97-AF65-F5344CB8AC3E}">
        <p14:creationId xmlns:p14="http://schemas.microsoft.com/office/powerpoint/2010/main" val="37669984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l="-7000" t="-2000" r="-7000" b="-3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67544" y="260648"/>
            <a:ext cx="8229600" cy="1143000"/>
          </a:xfrm>
          <a:ln>
            <a:noFill/>
          </a:ln>
          <a:effectLst>
            <a:outerShdw blurRad="107950" dist="12700" dir="5400000" algn="ctr">
              <a:srgbClr val="000000"/>
            </a:outerShdw>
          </a:effectLst>
          <a:scene3d>
            <a:camera prst="orthographicFront">
              <a:rot lat="0" lon="0" rev="0"/>
            </a:camera>
            <a:lightRig rig="soft" dir="t">
              <a:rot lat="0" lon="0" rev="0"/>
            </a:lightRig>
          </a:scene3d>
          <a:sp3d contourW="120650" prstMaterial="matte">
            <a:bevelT w="63500" h="63500" prst="artDeco"/>
            <a:contourClr>
              <a:schemeClr val="tx1">
                <a:lumMod val="85000"/>
                <a:lumOff val="15000"/>
              </a:schemeClr>
            </a:contourClr>
          </a:sp3d>
        </p:spPr>
        <p:txBody>
          <a:bodyPr>
            <a:normAutofit/>
          </a:bodyPr>
          <a:lstStyle/>
          <a:p>
            <a:r>
              <a:rPr lang="pt-BR" sz="6000" b="1" dirty="0">
                <a:ln w="3175" cmpd="sng">
                  <a:solidFill>
                    <a:schemeClr val="bg1"/>
                  </a:solidFill>
                  <a:prstDash val="solid"/>
                  <a:miter lim="800000"/>
                </a:ln>
                <a:solidFill>
                  <a:schemeClr val="tx1">
                    <a:lumMod val="95000"/>
                    <a:lumOff val="5000"/>
                  </a:schemeClr>
                </a:solidFill>
                <a:effectLst>
                  <a:glow rad="139700">
                    <a:schemeClr val="bg1">
                      <a:alpha val="51000"/>
                    </a:schemeClr>
                  </a:glow>
                  <a:outerShdw blurRad="50800" dist="38100" dir="18900000" algn="bl" rotWithShape="0">
                    <a:prstClr val="black">
                      <a:alpha val="40000"/>
                    </a:prstClr>
                  </a:outerShdw>
                </a:effectLst>
                <a:latin typeface="Calibri" pitchFamily="34" charset="0"/>
                <a:ea typeface="MS PGothic" pitchFamily="34" charset="-128"/>
                <a:cs typeface="Calibri" pitchFamily="34" charset="0"/>
              </a:rPr>
              <a:t>PESQUISA</a:t>
            </a:r>
            <a:endParaRPr lang="pt-BR" sz="4900" b="1" dirty="0">
              <a:ln w="3175" cmpd="sng">
                <a:solidFill>
                  <a:schemeClr val="bg1"/>
                </a:solidFill>
                <a:prstDash val="solid"/>
                <a:miter lim="800000"/>
              </a:ln>
              <a:solidFill>
                <a:schemeClr val="tx1">
                  <a:lumMod val="95000"/>
                  <a:lumOff val="5000"/>
                </a:schemeClr>
              </a:solidFill>
              <a:effectLst>
                <a:glow rad="139700">
                  <a:schemeClr val="bg1">
                    <a:alpha val="51000"/>
                  </a:schemeClr>
                </a:glow>
                <a:outerShdw blurRad="50800" dist="38100" dir="18900000" algn="bl" rotWithShape="0">
                  <a:prstClr val="black">
                    <a:alpha val="40000"/>
                  </a:prstClr>
                </a:outerShdw>
              </a:effectLst>
              <a:latin typeface="Calibri" pitchFamily="34" charset="0"/>
              <a:ea typeface="MS PGothic" pitchFamily="34" charset="-128"/>
              <a:cs typeface="Calibri" pitchFamily="34" charset="0"/>
            </a:endParaRPr>
          </a:p>
        </p:txBody>
      </p:sp>
      <p:sp>
        <p:nvSpPr>
          <p:cNvPr id="3" name="Espaço Reservado para Conteúdo 2"/>
          <p:cNvSpPr>
            <a:spLocks noGrp="1"/>
          </p:cNvSpPr>
          <p:nvPr>
            <p:ph idx="1"/>
          </p:nvPr>
        </p:nvSpPr>
        <p:spPr>
          <a:xfrm>
            <a:off x="457200" y="1484784"/>
            <a:ext cx="8229600" cy="4968552"/>
          </a:xfrm>
        </p:spPr>
        <p:txBody>
          <a:bodyPr>
            <a:noAutofit/>
          </a:bodyPr>
          <a:lstStyle/>
          <a:p>
            <a:pPr marL="0" indent="0">
              <a:buNone/>
            </a:pPr>
            <a:r>
              <a:rPr lang="pt-BR" sz="2800" b="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10 – Qual o setor em que o sistema foi mais aproveitado? E qual não teve tanto proveito?</a:t>
            </a:r>
            <a:br>
              <a:rPr lang="pt-BR" sz="2800" b="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br>
            <a:r>
              <a:rPr lang="pt-BR" sz="2800" b="1" i="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R: O setor que mais teve aproveitamento foi o administrativo, e o que não teve tanto aproveitamento foi o setor de vendas (máquinas e equipamentos).</a:t>
            </a:r>
            <a:r>
              <a:rPr lang="pt-BR" sz="2800" b="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(E2)</a:t>
            </a:r>
          </a:p>
          <a:p>
            <a:pPr marL="0" indent="0">
              <a:buNone/>
            </a:pPr>
            <a:r>
              <a:rPr lang="pt-BR" sz="2800" b="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 </a:t>
            </a:r>
          </a:p>
          <a:p>
            <a:pPr marL="0" indent="0">
              <a:buNone/>
            </a:pPr>
            <a:r>
              <a:rPr lang="pt-BR" sz="2800" b="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11 – Antes de instalar o sistema, vocês usavam planilhas no Excel?</a:t>
            </a:r>
            <a:br>
              <a:rPr lang="pt-BR" sz="2800" b="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br>
            <a:r>
              <a:rPr lang="pt-BR" sz="2800" b="1" i="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R: Não, nos utilizávamos outro sistema.</a:t>
            </a:r>
            <a:r>
              <a:rPr lang="pt-BR" sz="2800" b="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(E2)</a:t>
            </a:r>
          </a:p>
          <a:p>
            <a:pPr marL="0" indent="0">
              <a:buNone/>
            </a:pPr>
            <a:endParaRPr lang="pt-BR" sz="2400" b="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endParaRPr>
          </a:p>
        </p:txBody>
      </p:sp>
    </p:spTree>
    <p:extLst>
      <p:ext uri="{BB962C8B-B14F-4D97-AF65-F5344CB8AC3E}">
        <p14:creationId xmlns:p14="http://schemas.microsoft.com/office/powerpoint/2010/main" val="11466889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l="-7000" t="-2000" r="-7000" b="-3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67544" y="260648"/>
            <a:ext cx="8229600" cy="1143000"/>
          </a:xfrm>
          <a:ln>
            <a:noFill/>
          </a:ln>
          <a:effectLst>
            <a:outerShdw blurRad="107950" dist="12700" dir="5400000" algn="ctr">
              <a:srgbClr val="000000"/>
            </a:outerShdw>
          </a:effectLst>
          <a:scene3d>
            <a:camera prst="orthographicFront">
              <a:rot lat="0" lon="0" rev="0"/>
            </a:camera>
            <a:lightRig rig="soft" dir="t">
              <a:rot lat="0" lon="0" rev="0"/>
            </a:lightRig>
          </a:scene3d>
          <a:sp3d contourW="120650" prstMaterial="matte">
            <a:bevelT w="63500" h="63500" prst="artDeco"/>
            <a:contourClr>
              <a:schemeClr val="tx1">
                <a:lumMod val="85000"/>
                <a:lumOff val="15000"/>
              </a:schemeClr>
            </a:contourClr>
          </a:sp3d>
        </p:spPr>
        <p:txBody>
          <a:bodyPr>
            <a:normAutofit/>
          </a:bodyPr>
          <a:lstStyle/>
          <a:p>
            <a:r>
              <a:rPr lang="pt-BR" sz="4900" b="1" dirty="0" smtClean="0">
                <a:ln w="3175" cmpd="sng">
                  <a:solidFill>
                    <a:schemeClr val="bg1"/>
                  </a:solidFill>
                  <a:prstDash val="solid"/>
                  <a:miter lim="800000"/>
                </a:ln>
                <a:solidFill>
                  <a:schemeClr val="tx1">
                    <a:lumMod val="95000"/>
                    <a:lumOff val="5000"/>
                  </a:schemeClr>
                </a:solidFill>
                <a:effectLst>
                  <a:glow rad="139700">
                    <a:schemeClr val="bg1">
                      <a:alpha val="51000"/>
                    </a:schemeClr>
                  </a:glow>
                  <a:outerShdw blurRad="50800" dist="38100" dir="18900000" algn="bl" rotWithShape="0">
                    <a:prstClr val="black">
                      <a:alpha val="40000"/>
                    </a:prstClr>
                  </a:outerShdw>
                </a:effectLst>
                <a:latin typeface="Calibri" pitchFamily="34" charset="0"/>
                <a:ea typeface="MS PGothic" pitchFamily="34" charset="-128"/>
                <a:cs typeface="Calibri" pitchFamily="34" charset="0"/>
              </a:rPr>
              <a:t>CURIOSIDADES</a:t>
            </a:r>
            <a:endParaRPr lang="pt-BR" sz="4900" b="1" dirty="0">
              <a:ln w="3175" cmpd="sng">
                <a:solidFill>
                  <a:schemeClr val="bg1"/>
                </a:solidFill>
                <a:prstDash val="solid"/>
                <a:miter lim="800000"/>
              </a:ln>
              <a:solidFill>
                <a:schemeClr val="tx1">
                  <a:lumMod val="95000"/>
                  <a:lumOff val="5000"/>
                </a:schemeClr>
              </a:solidFill>
              <a:effectLst>
                <a:glow rad="139700">
                  <a:schemeClr val="bg1">
                    <a:alpha val="51000"/>
                  </a:schemeClr>
                </a:glow>
                <a:outerShdw blurRad="50800" dist="38100" dir="18900000" algn="bl" rotWithShape="0">
                  <a:prstClr val="black">
                    <a:alpha val="40000"/>
                  </a:prstClr>
                </a:outerShdw>
              </a:effectLst>
              <a:latin typeface="Calibri" pitchFamily="34" charset="0"/>
              <a:ea typeface="MS PGothic" pitchFamily="34" charset="-128"/>
              <a:cs typeface="Calibri" pitchFamily="34" charset="0"/>
            </a:endParaRPr>
          </a:p>
        </p:txBody>
      </p:sp>
      <p:sp>
        <p:nvSpPr>
          <p:cNvPr id="3" name="Espaço Reservado para Conteúdo 2"/>
          <p:cNvSpPr>
            <a:spLocks noGrp="1"/>
          </p:cNvSpPr>
          <p:nvPr>
            <p:ph idx="1"/>
          </p:nvPr>
        </p:nvSpPr>
        <p:spPr>
          <a:xfrm>
            <a:off x="457200" y="1484784"/>
            <a:ext cx="8229600" cy="4968552"/>
          </a:xfrm>
        </p:spPr>
        <p:txBody>
          <a:bodyPr>
            <a:noAutofit/>
          </a:bodyPr>
          <a:lstStyle/>
          <a:p>
            <a:r>
              <a:rPr lang="pt-BR" sz="2600" b="1" i="1" dirty="0" err="1">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Sig</a:t>
            </a:r>
            <a:r>
              <a:rPr lang="pt-BR" sz="2600" b="1" i="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 Sistema de informações </a:t>
            </a:r>
            <a:r>
              <a:rPr lang="pt-BR" sz="2600" b="1" i="1" dirty="0" err="1">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gerenciais:A</a:t>
            </a:r>
            <a:r>
              <a:rPr lang="pt-BR" sz="2600" b="1" i="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 assessoria </a:t>
            </a:r>
            <a:r>
              <a:rPr lang="pt-BR" sz="2600" b="1" i="1" dirty="0" smtClean="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empresarial </a:t>
            </a:r>
            <a:r>
              <a:rPr lang="pt-BR" sz="2600" b="1" i="1" dirty="0" err="1">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Qualinter</a:t>
            </a:r>
            <a:r>
              <a:rPr lang="pt-BR" sz="2600" b="1" i="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 classifica o SIG como:</a:t>
            </a:r>
          </a:p>
          <a:p>
            <a:pPr marL="0" indent="0">
              <a:buNone/>
            </a:pPr>
            <a:r>
              <a:rPr lang="pt-BR" sz="2600" b="1" i="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O Sistema de Gestão Integrada é a combinação de processos, procedimentos e práticas adotadas por uma organização, para implementar suas políticas e atingir seus objetivos de forma mais eficiente do que por meio de múltiplos sistemas de gestão. Direcionado para processos é a gestão que permite integrar de forma mais eficiente, nas operações do dia-a-dia das empresas, os aspectos e objetivos da qualidade, do desempenho ambiental, da segurança e saúde ocupacional e da responsabilidade social</a:t>
            </a:r>
            <a:r>
              <a:rPr lang="pt-BR" sz="2600" b="1" i="1" dirty="0" smtClean="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a:t>
            </a:r>
            <a:endParaRPr lang="pt-BR" sz="2600" b="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endParaRPr>
          </a:p>
        </p:txBody>
      </p:sp>
    </p:spTree>
    <p:extLst>
      <p:ext uri="{BB962C8B-B14F-4D97-AF65-F5344CB8AC3E}">
        <p14:creationId xmlns:p14="http://schemas.microsoft.com/office/powerpoint/2010/main" val="12630496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l="-7000" t="-2000" r="-7000" b="-3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67544" y="260648"/>
            <a:ext cx="8229600" cy="1143000"/>
          </a:xfrm>
          <a:ln>
            <a:noFill/>
          </a:ln>
          <a:effectLst>
            <a:outerShdw blurRad="107950" dist="12700" dir="5400000" algn="ctr">
              <a:srgbClr val="000000"/>
            </a:outerShdw>
          </a:effectLst>
          <a:scene3d>
            <a:camera prst="orthographicFront">
              <a:rot lat="0" lon="0" rev="0"/>
            </a:camera>
            <a:lightRig rig="soft" dir="t">
              <a:rot lat="0" lon="0" rev="0"/>
            </a:lightRig>
          </a:scene3d>
          <a:sp3d contourW="120650" prstMaterial="matte">
            <a:bevelT w="63500" h="63500" prst="artDeco"/>
            <a:contourClr>
              <a:schemeClr val="tx1">
                <a:lumMod val="85000"/>
                <a:lumOff val="15000"/>
              </a:schemeClr>
            </a:contourClr>
          </a:sp3d>
        </p:spPr>
        <p:txBody>
          <a:bodyPr>
            <a:normAutofit/>
          </a:bodyPr>
          <a:lstStyle/>
          <a:p>
            <a:r>
              <a:rPr lang="pt-BR" sz="4900" b="1" dirty="0" smtClean="0">
                <a:ln w="3175" cmpd="sng">
                  <a:solidFill>
                    <a:schemeClr val="bg1"/>
                  </a:solidFill>
                  <a:prstDash val="solid"/>
                  <a:miter lim="800000"/>
                </a:ln>
                <a:solidFill>
                  <a:schemeClr val="tx1">
                    <a:lumMod val="95000"/>
                    <a:lumOff val="5000"/>
                  </a:schemeClr>
                </a:solidFill>
                <a:effectLst>
                  <a:glow rad="139700">
                    <a:schemeClr val="bg1">
                      <a:alpha val="51000"/>
                    </a:schemeClr>
                  </a:glow>
                  <a:outerShdw blurRad="50800" dist="38100" dir="18900000" algn="bl" rotWithShape="0">
                    <a:prstClr val="black">
                      <a:alpha val="40000"/>
                    </a:prstClr>
                  </a:outerShdw>
                </a:effectLst>
                <a:latin typeface="Calibri" pitchFamily="34" charset="0"/>
                <a:ea typeface="MS PGothic" pitchFamily="34" charset="-128"/>
                <a:cs typeface="Calibri" pitchFamily="34" charset="0"/>
              </a:rPr>
              <a:t>CURIOSIDADES</a:t>
            </a:r>
            <a:endParaRPr lang="pt-BR" sz="4900" b="1" dirty="0">
              <a:ln w="3175" cmpd="sng">
                <a:solidFill>
                  <a:schemeClr val="bg1"/>
                </a:solidFill>
                <a:prstDash val="solid"/>
                <a:miter lim="800000"/>
              </a:ln>
              <a:solidFill>
                <a:schemeClr val="tx1">
                  <a:lumMod val="95000"/>
                  <a:lumOff val="5000"/>
                </a:schemeClr>
              </a:solidFill>
              <a:effectLst>
                <a:glow rad="139700">
                  <a:schemeClr val="bg1">
                    <a:alpha val="51000"/>
                  </a:schemeClr>
                </a:glow>
                <a:outerShdw blurRad="50800" dist="38100" dir="18900000" algn="bl" rotWithShape="0">
                  <a:prstClr val="black">
                    <a:alpha val="40000"/>
                  </a:prstClr>
                </a:outerShdw>
              </a:effectLst>
              <a:latin typeface="Calibri" pitchFamily="34" charset="0"/>
              <a:ea typeface="MS PGothic" pitchFamily="34" charset="-128"/>
              <a:cs typeface="Calibri" pitchFamily="34" charset="0"/>
            </a:endParaRPr>
          </a:p>
        </p:txBody>
      </p:sp>
      <p:sp>
        <p:nvSpPr>
          <p:cNvPr id="3" name="Espaço Reservado para Conteúdo 2"/>
          <p:cNvSpPr>
            <a:spLocks noGrp="1"/>
          </p:cNvSpPr>
          <p:nvPr>
            <p:ph idx="1"/>
          </p:nvPr>
        </p:nvSpPr>
        <p:spPr>
          <a:xfrm>
            <a:off x="457200" y="1484784"/>
            <a:ext cx="8229600" cy="4968552"/>
          </a:xfrm>
        </p:spPr>
        <p:txBody>
          <a:bodyPr>
            <a:noAutofit/>
          </a:bodyPr>
          <a:lstStyle/>
          <a:p>
            <a:r>
              <a:rPr lang="pt-BR" sz="2400" b="1" i="1" dirty="0" smtClean="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Entre </a:t>
            </a:r>
            <a:r>
              <a:rPr lang="pt-BR" sz="2400" b="1" i="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os sistemas que têm recebido destaque e atenção por parte das empresas na </a:t>
            </a:r>
            <a:r>
              <a:rPr lang="pt-BR" sz="2400" b="1" i="1" dirty="0" smtClean="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busca soluções </a:t>
            </a:r>
            <a:r>
              <a:rPr lang="pt-BR" sz="2400" b="1" i="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de mercado para construir sua arquitetura de sistemas de informação estão os </a:t>
            </a:r>
            <a:r>
              <a:rPr lang="pt-BR" sz="2400" b="1" i="1" dirty="0" smtClean="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sistemas</a:t>
            </a:r>
          </a:p>
          <a:p>
            <a:endParaRPr lang="pt-BR" sz="2400" b="1" i="1" dirty="0" smtClean="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endParaRPr>
          </a:p>
          <a:p>
            <a:r>
              <a:rPr lang="pt-BR" sz="2400" b="1" i="1" dirty="0" smtClean="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ERP </a:t>
            </a:r>
            <a:r>
              <a:rPr lang="pt-BR" sz="2400" b="1" i="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 Enterprise </a:t>
            </a:r>
            <a:r>
              <a:rPr lang="pt-BR" sz="2400" b="1" i="1" dirty="0" err="1">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Resource</a:t>
            </a:r>
            <a:r>
              <a:rPr lang="pt-BR" sz="2400" b="1" i="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 Planning, os sistemas SCM – </a:t>
            </a:r>
            <a:r>
              <a:rPr lang="pt-BR" sz="2400" b="1" i="1" dirty="0" err="1">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Supply</a:t>
            </a:r>
            <a:r>
              <a:rPr lang="pt-BR" sz="2400" b="1" i="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 Chain Management e os</a:t>
            </a:r>
            <a:br>
              <a:rPr lang="pt-BR" sz="2400" b="1" i="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br>
            <a:r>
              <a:rPr lang="pt-BR" sz="2400" b="1" i="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sistemas CRM – </a:t>
            </a:r>
            <a:r>
              <a:rPr lang="pt-BR" sz="2400" b="1" i="1" dirty="0" err="1">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Customer</a:t>
            </a:r>
            <a:r>
              <a:rPr lang="pt-BR" sz="2400" b="1" i="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 </a:t>
            </a:r>
            <a:r>
              <a:rPr lang="pt-BR" sz="2400" b="1" i="1" dirty="0" err="1">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Relationship</a:t>
            </a:r>
            <a:r>
              <a:rPr lang="pt-BR" sz="2400" b="1" i="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 Management. Além disso, também têm recebido</a:t>
            </a:r>
            <a:br>
              <a:rPr lang="pt-BR" sz="2400" b="1" i="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br>
            <a:r>
              <a:rPr lang="pt-BR" sz="2400" b="1" i="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destaque ferramentas que permitem análises e a tomada de decisão a partir dos dados gerados</a:t>
            </a:r>
            <a:br>
              <a:rPr lang="pt-BR" sz="2400" b="1" i="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br>
            <a:r>
              <a:rPr lang="pt-BR" sz="2400" b="1" i="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pelos sistemas citados, os DW – Data </a:t>
            </a:r>
            <a:r>
              <a:rPr lang="pt-BR" sz="2400" b="1" i="1" dirty="0" err="1">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Warehouses</a:t>
            </a:r>
            <a:r>
              <a:rPr lang="pt-BR" sz="2400" b="1" i="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 e BI – Business </a:t>
            </a:r>
            <a:r>
              <a:rPr lang="pt-BR" sz="2400" b="1" i="1" dirty="0" err="1">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Intelligence</a:t>
            </a:r>
            <a:r>
              <a:rPr lang="pt-BR" sz="2400" b="1" i="1" dirty="0" smtClean="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a:t>
            </a:r>
            <a:endParaRPr lang="pt-BR" sz="2400" b="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endParaRPr>
          </a:p>
        </p:txBody>
      </p:sp>
    </p:spTree>
    <p:extLst>
      <p:ext uri="{BB962C8B-B14F-4D97-AF65-F5344CB8AC3E}">
        <p14:creationId xmlns:p14="http://schemas.microsoft.com/office/powerpoint/2010/main" val="23547326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l="-7000" t="-2000" r="-7000" b="-3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67544" y="260648"/>
            <a:ext cx="8229600" cy="1143000"/>
          </a:xfrm>
          <a:ln>
            <a:noFill/>
          </a:ln>
          <a:effectLst>
            <a:outerShdw blurRad="107950" dist="12700" dir="5400000" algn="ctr">
              <a:srgbClr val="000000"/>
            </a:outerShdw>
          </a:effectLst>
          <a:scene3d>
            <a:camera prst="orthographicFront">
              <a:rot lat="0" lon="0" rev="0"/>
            </a:camera>
            <a:lightRig rig="soft" dir="t">
              <a:rot lat="0" lon="0" rev="0"/>
            </a:lightRig>
          </a:scene3d>
          <a:sp3d contourW="120650" prstMaterial="matte">
            <a:bevelT w="63500" h="63500" prst="artDeco"/>
            <a:contourClr>
              <a:schemeClr val="tx1">
                <a:lumMod val="85000"/>
                <a:lumOff val="15000"/>
              </a:schemeClr>
            </a:contourClr>
          </a:sp3d>
        </p:spPr>
        <p:txBody>
          <a:bodyPr>
            <a:normAutofit/>
          </a:bodyPr>
          <a:lstStyle/>
          <a:p>
            <a:r>
              <a:rPr lang="pt-BR" sz="4900" b="1" dirty="0" smtClean="0">
                <a:ln w="3175" cmpd="sng">
                  <a:solidFill>
                    <a:schemeClr val="bg1"/>
                  </a:solidFill>
                  <a:prstDash val="solid"/>
                  <a:miter lim="800000"/>
                </a:ln>
                <a:solidFill>
                  <a:schemeClr val="tx1">
                    <a:lumMod val="95000"/>
                    <a:lumOff val="5000"/>
                  </a:schemeClr>
                </a:solidFill>
                <a:effectLst>
                  <a:glow rad="139700">
                    <a:schemeClr val="bg1">
                      <a:alpha val="51000"/>
                    </a:schemeClr>
                  </a:glow>
                  <a:outerShdw blurRad="50800" dist="38100" dir="18900000" algn="bl" rotWithShape="0">
                    <a:prstClr val="black">
                      <a:alpha val="40000"/>
                    </a:prstClr>
                  </a:outerShdw>
                </a:effectLst>
                <a:latin typeface="Calibri" pitchFamily="34" charset="0"/>
                <a:ea typeface="MS PGothic" pitchFamily="34" charset="-128"/>
                <a:cs typeface="Calibri" pitchFamily="34" charset="0"/>
              </a:rPr>
              <a:t>CURIOSIDADES</a:t>
            </a:r>
            <a:endParaRPr lang="pt-BR" sz="4900" b="1" dirty="0">
              <a:ln w="3175" cmpd="sng">
                <a:solidFill>
                  <a:schemeClr val="bg1"/>
                </a:solidFill>
                <a:prstDash val="solid"/>
                <a:miter lim="800000"/>
              </a:ln>
              <a:solidFill>
                <a:schemeClr val="tx1">
                  <a:lumMod val="95000"/>
                  <a:lumOff val="5000"/>
                </a:schemeClr>
              </a:solidFill>
              <a:effectLst>
                <a:glow rad="139700">
                  <a:schemeClr val="bg1">
                    <a:alpha val="51000"/>
                  </a:schemeClr>
                </a:glow>
                <a:outerShdw blurRad="50800" dist="38100" dir="18900000" algn="bl" rotWithShape="0">
                  <a:prstClr val="black">
                    <a:alpha val="40000"/>
                  </a:prstClr>
                </a:outerShdw>
              </a:effectLst>
              <a:latin typeface="Calibri" pitchFamily="34" charset="0"/>
              <a:ea typeface="MS PGothic" pitchFamily="34" charset="-128"/>
              <a:cs typeface="Calibri" pitchFamily="34" charset="0"/>
            </a:endParaRPr>
          </a:p>
        </p:txBody>
      </p:sp>
      <p:sp>
        <p:nvSpPr>
          <p:cNvPr id="3" name="Espaço Reservado para Conteúdo 2"/>
          <p:cNvSpPr>
            <a:spLocks noGrp="1"/>
          </p:cNvSpPr>
          <p:nvPr>
            <p:ph idx="1"/>
          </p:nvPr>
        </p:nvSpPr>
        <p:spPr>
          <a:xfrm>
            <a:off x="457200" y="1484784"/>
            <a:ext cx="8229600" cy="4968552"/>
          </a:xfrm>
        </p:spPr>
        <p:txBody>
          <a:bodyPr>
            <a:noAutofit/>
          </a:bodyPr>
          <a:lstStyle/>
          <a:p>
            <a:r>
              <a:rPr lang="pt-BR" sz="2400" b="1" i="1" dirty="0" smtClean="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Exemplos </a:t>
            </a:r>
            <a:r>
              <a:rPr lang="pt-BR" sz="2400" b="1" i="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de sistemas ERP existentes no mercado são o R/3 da alemã SAP, o Oracle </a:t>
            </a:r>
            <a:r>
              <a:rPr lang="pt-BR" sz="2400" b="1" i="1" dirty="0" err="1">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Applications</a:t>
            </a:r>
            <a:r>
              <a:rPr lang="pt-BR" sz="2400" b="1" i="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 da </a:t>
            </a:r>
            <a:r>
              <a:rPr lang="pt-BR" sz="2400" b="1" i="1" dirty="0" smtClean="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norte-americana Oracle</a:t>
            </a:r>
            <a:r>
              <a:rPr lang="pt-BR" sz="2400" b="1" i="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 o Magnus e o EMS, da brasileira Datasul e o AP7 da brasileira Microsiga</a:t>
            </a:r>
            <a:r>
              <a:rPr lang="pt-BR" sz="2400" b="1" i="1" dirty="0" smtClean="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a:t>
            </a:r>
          </a:p>
          <a:p>
            <a:pPr marL="0" indent="0">
              <a:buNone/>
            </a:pPr>
            <a:endParaRPr lang="pt-BR" sz="2400" b="1" i="1" dirty="0" smtClean="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endParaRPr>
          </a:p>
          <a:p>
            <a:r>
              <a:rPr lang="pt-BR" sz="2400" b="1" i="1" u="sng"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D</a:t>
            </a:r>
            <a:r>
              <a:rPr lang="pt-BR" sz="2400" b="1" i="1" u="sng" dirty="0" smtClean="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iferença </a:t>
            </a:r>
            <a:r>
              <a:rPr lang="pt-BR" sz="2400" b="1" i="1" u="sng"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do </a:t>
            </a:r>
            <a:r>
              <a:rPr lang="pt-BR" sz="2400" b="1" i="1" u="sng" dirty="0" smtClean="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SIG </a:t>
            </a:r>
            <a:r>
              <a:rPr lang="pt-BR" sz="2400" b="1" i="1" u="sng"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e </a:t>
            </a:r>
            <a:r>
              <a:rPr lang="pt-BR" sz="2400" b="1" i="1" u="sng" dirty="0" smtClean="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ERP:</a:t>
            </a:r>
            <a:r>
              <a:rPr lang="pt-BR" sz="2400" b="1" i="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
            </a:r>
            <a:br>
              <a:rPr lang="pt-BR" sz="2400" b="1" i="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br>
            <a:r>
              <a:rPr lang="pt-BR" sz="2400" b="1" i="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a diferença do SIG </a:t>
            </a:r>
            <a:r>
              <a:rPr lang="pt-BR" sz="2400" b="1" i="1" dirty="0" smtClean="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é </a:t>
            </a:r>
            <a:r>
              <a:rPr lang="pt-BR" sz="2400" b="1" i="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que ele é voltado para as </a:t>
            </a:r>
            <a:r>
              <a:rPr lang="pt-BR" sz="2400" b="1" i="1" dirty="0" err="1" smtClean="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areas</a:t>
            </a:r>
            <a:r>
              <a:rPr lang="pt-BR" sz="2400" b="1" i="1" dirty="0" smtClean="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 </a:t>
            </a:r>
            <a:r>
              <a:rPr lang="pt-BR" sz="2400" b="1" i="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de gerencia da empresa para tomada de </a:t>
            </a:r>
            <a:r>
              <a:rPr lang="pt-BR" sz="2400" b="1" i="1" dirty="0" smtClean="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decisão </a:t>
            </a:r>
            <a:r>
              <a:rPr lang="pt-BR" sz="2400" b="1" i="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e o </a:t>
            </a:r>
            <a:r>
              <a:rPr lang="pt-BR" sz="2400" b="1" i="1" dirty="0" smtClean="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ERP é </a:t>
            </a:r>
            <a:r>
              <a:rPr lang="pt-BR" sz="2400" b="1" i="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um banco de dados que envolve todas as atividades da empresa desde a </a:t>
            </a:r>
            <a:r>
              <a:rPr lang="pt-BR" sz="2400" b="1" i="1" dirty="0" smtClean="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logística </a:t>
            </a:r>
            <a:r>
              <a:rPr lang="pt-BR" sz="2400" b="1" i="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de entra ate a </a:t>
            </a:r>
            <a:r>
              <a:rPr lang="pt-BR" sz="2400" b="1" i="1" dirty="0" smtClean="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logística </a:t>
            </a:r>
            <a:r>
              <a:rPr lang="pt-BR" sz="2400" b="1" i="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de </a:t>
            </a:r>
            <a:r>
              <a:rPr lang="pt-BR" sz="2400" b="1" i="1" dirty="0" smtClean="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saída </a:t>
            </a:r>
            <a:r>
              <a:rPr lang="pt-BR" sz="2400" b="1" i="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e é </a:t>
            </a:r>
            <a:r>
              <a:rPr lang="pt-BR" sz="2400" b="1" i="1" dirty="0" smtClean="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genérico </a:t>
            </a:r>
            <a:r>
              <a:rPr lang="pt-BR" sz="2400" b="1" i="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pois é vendido podendo ser customizado </a:t>
            </a:r>
            <a:r>
              <a:rPr lang="pt-BR" sz="2400" b="1" i="1" dirty="0" smtClean="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já </a:t>
            </a:r>
            <a:r>
              <a:rPr lang="pt-BR" sz="2400" b="1" i="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que o </a:t>
            </a:r>
            <a:r>
              <a:rPr lang="pt-BR" sz="2400" b="1" i="1" dirty="0" smtClean="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SIG é </a:t>
            </a:r>
            <a:r>
              <a:rPr lang="pt-BR" sz="2400" b="1" i="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de acordo com as vontades da </a:t>
            </a:r>
            <a:r>
              <a:rPr lang="pt-BR" sz="2400" b="1" i="1" dirty="0" smtClean="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empresa</a:t>
            </a:r>
            <a:r>
              <a:rPr lang="pt-BR" sz="2400" b="1" i="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
            </a:r>
            <a:br>
              <a:rPr lang="pt-BR" sz="2400" b="1" i="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br>
            <a:r>
              <a:rPr lang="pt-BR" sz="2400" b="1" i="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O </a:t>
            </a:r>
            <a:r>
              <a:rPr lang="pt-BR" sz="2400" b="1" i="1" dirty="0" smtClean="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SIG esta </a:t>
            </a:r>
            <a:r>
              <a:rPr lang="pt-BR" sz="2400" b="1" i="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dentro do </a:t>
            </a:r>
            <a:r>
              <a:rPr lang="pt-BR" sz="2400" b="1" i="1" dirty="0" smtClean="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ERP.</a:t>
            </a:r>
            <a:endParaRPr lang="pt-BR" sz="2400" b="1" i="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endParaRPr>
          </a:p>
        </p:txBody>
      </p:sp>
    </p:spTree>
    <p:extLst>
      <p:ext uri="{BB962C8B-B14F-4D97-AF65-F5344CB8AC3E}">
        <p14:creationId xmlns:p14="http://schemas.microsoft.com/office/powerpoint/2010/main" val="17301996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l="-7000" t="-2000" r="-7000" b="-3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67544" y="260648"/>
            <a:ext cx="8229600" cy="1143000"/>
          </a:xfrm>
          <a:ln>
            <a:noFill/>
          </a:ln>
          <a:effectLst>
            <a:outerShdw blurRad="107950" dist="12700" dir="5400000" algn="ctr">
              <a:srgbClr val="000000"/>
            </a:outerShdw>
          </a:effectLst>
          <a:scene3d>
            <a:camera prst="orthographicFront">
              <a:rot lat="0" lon="0" rev="0"/>
            </a:camera>
            <a:lightRig rig="soft" dir="t">
              <a:rot lat="0" lon="0" rev="0"/>
            </a:lightRig>
          </a:scene3d>
          <a:sp3d contourW="120650" prstMaterial="matte">
            <a:bevelT w="63500" h="63500" prst="artDeco"/>
            <a:contourClr>
              <a:schemeClr val="tx1">
                <a:lumMod val="85000"/>
                <a:lumOff val="15000"/>
              </a:schemeClr>
            </a:contourClr>
          </a:sp3d>
        </p:spPr>
        <p:txBody>
          <a:bodyPr>
            <a:normAutofit/>
          </a:bodyPr>
          <a:lstStyle/>
          <a:p>
            <a:r>
              <a:rPr lang="pt-BR" sz="4900" b="1" dirty="0" smtClean="0">
                <a:ln w="3175" cmpd="sng">
                  <a:solidFill>
                    <a:schemeClr val="bg1"/>
                  </a:solidFill>
                  <a:prstDash val="solid"/>
                  <a:miter lim="800000"/>
                </a:ln>
                <a:solidFill>
                  <a:schemeClr val="tx1">
                    <a:lumMod val="95000"/>
                    <a:lumOff val="5000"/>
                  </a:schemeClr>
                </a:solidFill>
                <a:effectLst>
                  <a:glow rad="139700">
                    <a:schemeClr val="bg1">
                      <a:alpha val="51000"/>
                    </a:schemeClr>
                  </a:glow>
                  <a:outerShdw blurRad="50800" dist="38100" dir="18900000" algn="bl" rotWithShape="0">
                    <a:prstClr val="black">
                      <a:alpha val="40000"/>
                    </a:prstClr>
                  </a:outerShdw>
                </a:effectLst>
                <a:latin typeface="Calibri" pitchFamily="34" charset="0"/>
                <a:ea typeface="MS PGothic" pitchFamily="34" charset="-128"/>
                <a:cs typeface="Calibri" pitchFamily="34" charset="0"/>
              </a:rPr>
              <a:t>CONCLUSÃO</a:t>
            </a:r>
            <a:endParaRPr lang="pt-BR" sz="4900" b="1" dirty="0">
              <a:ln w="3175" cmpd="sng">
                <a:solidFill>
                  <a:schemeClr val="bg1"/>
                </a:solidFill>
                <a:prstDash val="solid"/>
                <a:miter lim="800000"/>
              </a:ln>
              <a:solidFill>
                <a:schemeClr val="tx1">
                  <a:lumMod val="95000"/>
                  <a:lumOff val="5000"/>
                </a:schemeClr>
              </a:solidFill>
              <a:effectLst>
                <a:glow rad="139700">
                  <a:schemeClr val="bg1">
                    <a:alpha val="51000"/>
                  </a:schemeClr>
                </a:glow>
                <a:outerShdw blurRad="50800" dist="38100" dir="18900000" algn="bl" rotWithShape="0">
                  <a:prstClr val="black">
                    <a:alpha val="40000"/>
                  </a:prstClr>
                </a:outerShdw>
              </a:effectLst>
              <a:latin typeface="Calibri" pitchFamily="34" charset="0"/>
              <a:ea typeface="MS PGothic" pitchFamily="34" charset="-128"/>
              <a:cs typeface="Calibri" pitchFamily="34" charset="0"/>
            </a:endParaRPr>
          </a:p>
        </p:txBody>
      </p:sp>
      <p:sp>
        <p:nvSpPr>
          <p:cNvPr id="3" name="Espaço Reservado para Conteúdo 2"/>
          <p:cNvSpPr>
            <a:spLocks noGrp="1"/>
          </p:cNvSpPr>
          <p:nvPr>
            <p:ph idx="1"/>
          </p:nvPr>
        </p:nvSpPr>
        <p:spPr>
          <a:xfrm>
            <a:off x="457200" y="1484784"/>
            <a:ext cx="8229600" cy="4968552"/>
          </a:xfrm>
        </p:spPr>
        <p:txBody>
          <a:bodyPr>
            <a:noAutofit/>
          </a:bodyPr>
          <a:lstStyle/>
          <a:p>
            <a:pPr marL="0" indent="0">
              <a:buNone/>
            </a:pPr>
            <a:endParaRPr lang="pt-BR" sz="2800" b="1" dirty="0" smtClean="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endParaRPr>
          </a:p>
          <a:p>
            <a:pPr marL="0" indent="0">
              <a:buNone/>
            </a:pPr>
            <a:r>
              <a:rPr lang="pt-BR" sz="2800" b="1" dirty="0" smtClean="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O sistema </a:t>
            </a:r>
            <a:r>
              <a:rPr lang="pt-BR" sz="2800" b="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ERP contribui definitivamente para a integração dos diversos setores, agilizando os processos facilitando a organização de uma empresa</a:t>
            </a:r>
            <a:r>
              <a:rPr lang="pt-BR" sz="2800" b="1" dirty="0" smtClean="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a:t>
            </a:r>
          </a:p>
          <a:p>
            <a:pPr marL="0" indent="0">
              <a:buNone/>
            </a:pPr>
            <a:r>
              <a:rPr lang="pt-BR" sz="2800" b="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A implantação de um ERP requer um planejamento detalhado, pois o mesmo necessita de investimentos na maioria das vezes alto. Impõe readequação de toda a estrutura da empresa, treinamento de funcionários, estes que devem também ter um grande grau de envolvimento para que funcione.</a:t>
            </a:r>
          </a:p>
          <a:p>
            <a:pPr marL="0" indent="0">
              <a:buNone/>
            </a:pPr>
            <a:endParaRPr lang="pt-BR" sz="2400" b="1" i="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endParaRPr>
          </a:p>
        </p:txBody>
      </p:sp>
    </p:spTree>
    <p:extLst>
      <p:ext uri="{BB962C8B-B14F-4D97-AF65-F5344CB8AC3E}">
        <p14:creationId xmlns:p14="http://schemas.microsoft.com/office/powerpoint/2010/main" val="141948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l="-7000" t="-2000" r="-7000" b="-3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ln>
            <a:noFill/>
          </a:ln>
          <a:effectLst>
            <a:outerShdw blurRad="107950" dist="12700" dir="5400000" algn="ctr">
              <a:srgbClr val="000000"/>
            </a:outerShdw>
          </a:effectLst>
          <a:scene3d>
            <a:camera prst="orthographicFront">
              <a:rot lat="0" lon="0" rev="0"/>
            </a:camera>
            <a:lightRig rig="soft" dir="t">
              <a:rot lat="0" lon="0" rev="0"/>
            </a:lightRig>
          </a:scene3d>
          <a:sp3d contourW="120650" prstMaterial="matte">
            <a:bevelT w="63500" h="63500" prst="artDeco"/>
            <a:contourClr>
              <a:schemeClr val="tx1">
                <a:lumMod val="85000"/>
                <a:lumOff val="15000"/>
              </a:schemeClr>
            </a:contourClr>
          </a:sp3d>
        </p:spPr>
        <p:txBody>
          <a:bodyPr>
            <a:normAutofit/>
          </a:bodyPr>
          <a:lstStyle/>
          <a:p>
            <a:r>
              <a:rPr lang="pt-BR" sz="6000" b="1" dirty="0" smtClean="0">
                <a:ln w="3175" cmpd="sng">
                  <a:solidFill>
                    <a:schemeClr val="bg1"/>
                  </a:solidFill>
                  <a:prstDash val="solid"/>
                  <a:miter lim="800000"/>
                </a:ln>
                <a:solidFill>
                  <a:schemeClr val="tx1">
                    <a:lumMod val="95000"/>
                    <a:lumOff val="5000"/>
                  </a:schemeClr>
                </a:solidFill>
                <a:effectLst>
                  <a:glow rad="139700">
                    <a:schemeClr val="bg1">
                      <a:alpha val="51000"/>
                    </a:schemeClr>
                  </a:glow>
                  <a:outerShdw blurRad="50800" dist="38100" dir="18900000" algn="bl" rotWithShape="0">
                    <a:prstClr val="black">
                      <a:alpha val="40000"/>
                    </a:prstClr>
                  </a:outerShdw>
                </a:effectLst>
                <a:latin typeface="Calibri" pitchFamily="34" charset="0"/>
                <a:ea typeface="MS PGothic" pitchFamily="34" charset="-128"/>
                <a:cs typeface="Calibri" pitchFamily="34" charset="0"/>
              </a:rPr>
              <a:t>HISTORICO DO ERP</a:t>
            </a:r>
            <a:endParaRPr lang="pt-BR" sz="6000" b="1" dirty="0">
              <a:ln w="3175" cmpd="sng">
                <a:solidFill>
                  <a:schemeClr val="bg1"/>
                </a:solidFill>
                <a:prstDash val="solid"/>
                <a:miter lim="800000"/>
              </a:ln>
              <a:solidFill>
                <a:schemeClr val="tx1">
                  <a:lumMod val="95000"/>
                  <a:lumOff val="5000"/>
                </a:schemeClr>
              </a:solidFill>
              <a:effectLst>
                <a:glow rad="139700">
                  <a:schemeClr val="bg1">
                    <a:alpha val="51000"/>
                  </a:schemeClr>
                </a:glow>
                <a:outerShdw blurRad="50800" dist="38100" dir="18900000" algn="bl" rotWithShape="0">
                  <a:prstClr val="black">
                    <a:alpha val="40000"/>
                  </a:prstClr>
                </a:outerShdw>
              </a:effectLst>
              <a:latin typeface="Calibri" pitchFamily="34" charset="0"/>
              <a:ea typeface="MS PGothic" pitchFamily="34" charset="-128"/>
              <a:cs typeface="Calibri" pitchFamily="34" charset="0"/>
            </a:endParaRPr>
          </a:p>
        </p:txBody>
      </p:sp>
      <p:sp>
        <p:nvSpPr>
          <p:cNvPr id="3" name="Espaço Reservado para Conteúdo 2"/>
          <p:cNvSpPr>
            <a:spLocks noGrp="1"/>
          </p:cNvSpPr>
          <p:nvPr>
            <p:ph idx="1"/>
          </p:nvPr>
        </p:nvSpPr>
        <p:spPr/>
        <p:txBody>
          <a:bodyPr/>
          <a:lstStyle/>
          <a:p>
            <a:r>
              <a:rPr lang="pt-BR" b="1" dirty="0" smtClean="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DÉCADA DE 50.</a:t>
            </a:r>
          </a:p>
          <a:p>
            <a:pPr lvl="1"/>
            <a:r>
              <a:rPr lang="pt-BR" b="1" dirty="0" smtClean="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Sistemas de controle, simples ( estoques);</a:t>
            </a:r>
          </a:p>
          <a:p>
            <a:pPr lvl="1"/>
            <a:r>
              <a:rPr lang="pt-BR" b="1" dirty="0" smtClean="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Alto custo;</a:t>
            </a:r>
          </a:p>
          <a:p>
            <a:pPr lvl="1"/>
            <a:r>
              <a:rPr lang="pt-BR" b="1" i="1" dirty="0" smtClean="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Mainframes;</a:t>
            </a:r>
          </a:p>
          <a:p>
            <a:pPr lvl="1"/>
            <a:r>
              <a:rPr lang="pt-BR" b="1" dirty="0" smtClean="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Agilidade;</a:t>
            </a:r>
          </a:p>
          <a:p>
            <a:pPr lvl="1"/>
            <a:r>
              <a:rPr lang="pt-BR" b="1" dirty="0" smtClean="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Confiabilidade.</a:t>
            </a:r>
          </a:p>
          <a:p>
            <a:pPr lvl="1"/>
            <a:endParaRPr lang="pt-BR" b="1" i="1" dirty="0" smtClean="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endParaRPr>
          </a:p>
          <a:p>
            <a:pPr marL="457200" lvl="1" indent="0">
              <a:buNone/>
            </a:pPr>
            <a:endParaRPr lang="pt-BR" b="1" dirty="0" smtClean="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endParaRPr>
          </a:p>
          <a:p>
            <a:pPr marL="0" indent="0">
              <a:buNone/>
            </a:pPr>
            <a:endParaRPr lang="pt-BR" b="1" dirty="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endParaRPr>
          </a:p>
        </p:txBody>
      </p:sp>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1694" y="2658199"/>
            <a:ext cx="4631432" cy="36563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CaixaDeTexto 4"/>
          <p:cNvSpPr txBox="1"/>
          <p:nvPr/>
        </p:nvSpPr>
        <p:spPr>
          <a:xfrm>
            <a:off x="2843808" y="6474898"/>
            <a:ext cx="6120680" cy="307777"/>
          </a:xfrm>
          <a:prstGeom prst="rect">
            <a:avLst/>
          </a:prstGeom>
          <a:noFill/>
        </p:spPr>
        <p:txBody>
          <a:bodyPr wrap="square" rtlCol="0">
            <a:spAutoFit/>
          </a:bodyPr>
          <a:lstStyle/>
          <a:p>
            <a:r>
              <a:rPr lang="pt-BR" sz="1400" dirty="0" smtClean="0"/>
              <a:t>Fonte: http</a:t>
            </a:r>
            <a:r>
              <a:rPr lang="pt-BR" sz="1400" dirty="0"/>
              <a:t>://servicedesk-grupoparvi.blogspot.com/2010_08_01_archive.html</a:t>
            </a:r>
          </a:p>
        </p:txBody>
      </p:sp>
    </p:spTree>
    <p:extLst>
      <p:ext uri="{BB962C8B-B14F-4D97-AF65-F5344CB8AC3E}">
        <p14:creationId xmlns:p14="http://schemas.microsoft.com/office/powerpoint/2010/main" val="31121331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3">
                                            <p:txEl>
                                              <p:pRg st="0" end="0"/>
                                            </p:txEl>
                                          </p:spTgt>
                                        </p:tgtEl>
                                        <p:attrNameLst>
                                          <p:attrName>r</p:attrName>
                                        </p:attrNameLst>
                                      </p:cBhvr>
                                    </p:animRot>
                                    <p:animRot by="-240000">
                                      <p:cBhvr>
                                        <p:cTn id="7" dur="200" fill="hold">
                                          <p:stCondLst>
                                            <p:cond delay="200"/>
                                          </p:stCondLst>
                                        </p:cTn>
                                        <p:tgtEl>
                                          <p:spTgt spid="3">
                                            <p:txEl>
                                              <p:pRg st="0" end="0"/>
                                            </p:txEl>
                                          </p:spTgt>
                                        </p:tgtEl>
                                        <p:attrNameLst>
                                          <p:attrName>r</p:attrName>
                                        </p:attrNameLst>
                                      </p:cBhvr>
                                    </p:animRot>
                                    <p:animRot by="240000">
                                      <p:cBhvr>
                                        <p:cTn id="8" dur="200" fill="hold">
                                          <p:stCondLst>
                                            <p:cond delay="400"/>
                                          </p:stCondLst>
                                        </p:cTn>
                                        <p:tgtEl>
                                          <p:spTgt spid="3">
                                            <p:txEl>
                                              <p:pRg st="0" end="0"/>
                                            </p:txEl>
                                          </p:spTgt>
                                        </p:tgtEl>
                                        <p:attrNameLst>
                                          <p:attrName>r</p:attrName>
                                        </p:attrNameLst>
                                      </p:cBhvr>
                                    </p:animRot>
                                    <p:animRot by="-240000">
                                      <p:cBhvr>
                                        <p:cTn id="9" dur="200" fill="hold">
                                          <p:stCondLst>
                                            <p:cond delay="600"/>
                                          </p:stCondLst>
                                        </p:cTn>
                                        <p:tgtEl>
                                          <p:spTgt spid="3">
                                            <p:txEl>
                                              <p:pRg st="0" end="0"/>
                                            </p:txEl>
                                          </p:spTgt>
                                        </p:tgtEl>
                                        <p:attrNameLst>
                                          <p:attrName>r</p:attrName>
                                        </p:attrNameLst>
                                      </p:cBhvr>
                                    </p:animRot>
                                    <p:animRot by="120000">
                                      <p:cBhvr>
                                        <p:cTn id="10" dur="200" fill="hold">
                                          <p:stCondLst>
                                            <p:cond delay="800"/>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250" fill="hold"/>
                                        <p:tgtEl>
                                          <p:spTgt spid="4"/>
                                        </p:tgtEl>
                                        <p:attrNameLst>
                                          <p:attrName>ppt_w</p:attrName>
                                        </p:attrNameLst>
                                      </p:cBhvr>
                                      <p:tavLst>
                                        <p:tav tm="0">
                                          <p:val>
                                            <p:strVal val="#ppt_w*0.70"/>
                                          </p:val>
                                        </p:tav>
                                        <p:tav tm="100000">
                                          <p:val>
                                            <p:strVal val="#ppt_w"/>
                                          </p:val>
                                        </p:tav>
                                      </p:tavLst>
                                    </p:anim>
                                    <p:anim calcmode="lin" valueType="num">
                                      <p:cBhvr>
                                        <p:cTn id="28" dur="250" fill="hold"/>
                                        <p:tgtEl>
                                          <p:spTgt spid="4"/>
                                        </p:tgtEl>
                                        <p:attrNameLst>
                                          <p:attrName>ppt_h</p:attrName>
                                        </p:attrNameLst>
                                      </p:cBhvr>
                                      <p:tavLst>
                                        <p:tav tm="0">
                                          <p:val>
                                            <p:strVal val="#ppt_h"/>
                                          </p:val>
                                        </p:tav>
                                        <p:tav tm="100000">
                                          <p:val>
                                            <p:strVal val="#ppt_h"/>
                                          </p:val>
                                        </p:tav>
                                      </p:tavLst>
                                    </p:anim>
                                    <p:animEffect transition="in" filter="fade">
                                      <p:cBhvr>
                                        <p:cTn id="29" dur="250"/>
                                        <p:tgtEl>
                                          <p:spTgt spid="4"/>
                                        </p:tgtEl>
                                      </p:cBhvr>
                                    </p:animEffect>
                                  </p:childTnLst>
                                </p:cTn>
                              </p:par>
                              <p:par>
                                <p:cTn id="30" presetID="1"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l="-7000" t="-2000" r="-7000" b="-3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67544" y="260648"/>
            <a:ext cx="8229600" cy="1143000"/>
          </a:xfrm>
          <a:ln>
            <a:noFill/>
          </a:ln>
          <a:effectLst>
            <a:outerShdw blurRad="107950" dist="12700" dir="5400000" algn="ctr">
              <a:srgbClr val="000000"/>
            </a:outerShdw>
          </a:effectLst>
          <a:scene3d>
            <a:camera prst="orthographicFront">
              <a:rot lat="0" lon="0" rev="0"/>
            </a:camera>
            <a:lightRig rig="soft" dir="t">
              <a:rot lat="0" lon="0" rev="0"/>
            </a:lightRig>
          </a:scene3d>
          <a:sp3d contourW="120650" prstMaterial="matte">
            <a:bevelT w="63500" h="63500" prst="artDeco"/>
            <a:contourClr>
              <a:schemeClr val="tx1">
                <a:lumMod val="85000"/>
                <a:lumOff val="15000"/>
              </a:schemeClr>
            </a:contourClr>
          </a:sp3d>
        </p:spPr>
        <p:txBody>
          <a:bodyPr>
            <a:normAutofit/>
          </a:bodyPr>
          <a:lstStyle/>
          <a:p>
            <a:r>
              <a:rPr lang="pt-BR" sz="4900" b="1" dirty="0" smtClean="0">
                <a:ln w="3175" cmpd="sng">
                  <a:solidFill>
                    <a:schemeClr val="bg1"/>
                  </a:solidFill>
                  <a:prstDash val="solid"/>
                  <a:miter lim="800000"/>
                </a:ln>
                <a:solidFill>
                  <a:schemeClr val="tx1">
                    <a:lumMod val="95000"/>
                    <a:lumOff val="5000"/>
                  </a:schemeClr>
                </a:solidFill>
                <a:effectLst>
                  <a:glow rad="139700">
                    <a:schemeClr val="bg1">
                      <a:alpha val="51000"/>
                    </a:schemeClr>
                  </a:glow>
                  <a:outerShdw blurRad="50800" dist="38100" dir="18900000" algn="bl" rotWithShape="0">
                    <a:prstClr val="black">
                      <a:alpha val="40000"/>
                    </a:prstClr>
                  </a:outerShdw>
                </a:effectLst>
                <a:latin typeface="Calibri" pitchFamily="34" charset="0"/>
                <a:ea typeface="MS PGothic" pitchFamily="34" charset="-128"/>
                <a:cs typeface="Calibri" pitchFamily="34" charset="0"/>
              </a:rPr>
              <a:t>CONCLUSÃO</a:t>
            </a:r>
            <a:endParaRPr lang="pt-BR" sz="4900" b="1" dirty="0">
              <a:ln w="3175" cmpd="sng">
                <a:solidFill>
                  <a:schemeClr val="bg1"/>
                </a:solidFill>
                <a:prstDash val="solid"/>
                <a:miter lim="800000"/>
              </a:ln>
              <a:solidFill>
                <a:schemeClr val="tx1">
                  <a:lumMod val="95000"/>
                  <a:lumOff val="5000"/>
                </a:schemeClr>
              </a:solidFill>
              <a:effectLst>
                <a:glow rad="139700">
                  <a:schemeClr val="bg1">
                    <a:alpha val="51000"/>
                  </a:schemeClr>
                </a:glow>
                <a:outerShdw blurRad="50800" dist="38100" dir="18900000" algn="bl" rotWithShape="0">
                  <a:prstClr val="black">
                    <a:alpha val="40000"/>
                  </a:prstClr>
                </a:outerShdw>
              </a:effectLst>
              <a:latin typeface="Calibri" pitchFamily="34" charset="0"/>
              <a:ea typeface="MS PGothic" pitchFamily="34" charset="-128"/>
              <a:cs typeface="Calibri" pitchFamily="34" charset="0"/>
            </a:endParaRPr>
          </a:p>
        </p:txBody>
      </p:sp>
      <p:sp>
        <p:nvSpPr>
          <p:cNvPr id="3" name="Espaço Reservado para Conteúdo 2"/>
          <p:cNvSpPr>
            <a:spLocks noGrp="1"/>
          </p:cNvSpPr>
          <p:nvPr>
            <p:ph idx="1"/>
          </p:nvPr>
        </p:nvSpPr>
        <p:spPr>
          <a:xfrm>
            <a:off x="457200" y="1484784"/>
            <a:ext cx="8229600" cy="5256584"/>
          </a:xfrm>
        </p:spPr>
        <p:txBody>
          <a:bodyPr>
            <a:noAutofit/>
          </a:bodyPr>
          <a:lstStyle/>
          <a:p>
            <a:pPr marL="0" indent="0">
              <a:buNone/>
            </a:pPr>
            <a:r>
              <a:rPr lang="pt-BR" sz="2400" b="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Com as respostas dadas as entrevistas das duas empresas podemos constatar pontos que foram semelhantes como: </a:t>
            </a:r>
          </a:p>
          <a:p>
            <a:pPr lvl="0"/>
            <a:r>
              <a:rPr lang="pt-BR" sz="2400" b="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A importância do ERP para que uma empresa sobreviva no mercado atual;</a:t>
            </a:r>
          </a:p>
          <a:p>
            <a:pPr lvl="0"/>
            <a:r>
              <a:rPr lang="pt-BR" sz="2400" b="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Há resistências por parte dos usuários, devido a novas informações tecnológicas e por estarem acostumados aos processos anteriores.</a:t>
            </a:r>
          </a:p>
          <a:p>
            <a:pPr lvl="0"/>
            <a:r>
              <a:rPr lang="pt-BR" sz="2400" b="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Destaque na área administrativa em sua utilização, auxiliando os usuários da área, até porque o ERP é um sistema de gerenciamento e integração.</a:t>
            </a:r>
          </a:p>
          <a:p>
            <a:pPr lvl="0"/>
            <a:r>
              <a:rPr lang="pt-BR" sz="2400" b="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A necessidade de treinamento e atualização constante relacionado a utilização do sistema.</a:t>
            </a:r>
          </a:p>
          <a:p>
            <a:pPr marL="0" indent="0">
              <a:buNone/>
            </a:pPr>
            <a:endParaRPr lang="pt-BR" sz="2800" b="1" i="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endParaRPr>
          </a:p>
          <a:p>
            <a:pPr marL="0" indent="0">
              <a:buNone/>
            </a:pPr>
            <a:endParaRPr lang="pt-BR" sz="2400" b="1" i="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endParaRPr>
          </a:p>
          <a:p>
            <a:pPr marL="0" indent="0">
              <a:buNone/>
            </a:pPr>
            <a:endParaRPr lang="pt-BR" sz="2400" b="1" i="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endParaRPr>
          </a:p>
        </p:txBody>
      </p:sp>
    </p:spTree>
    <p:extLst>
      <p:ext uri="{BB962C8B-B14F-4D97-AF65-F5344CB8AC3E}">
        <p14:creationId xmlns:p14="http://schemas.microsoft.com/office/powerpoint/2010/main" val="31331911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l="-7000" t="-2000" r="-7000" b="-3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67544" y="260648"/>
            <a:ext cx="8229600" cy="1143000"/>
          </a:xfrm>
          <a:ln>
            <a:noFill/>
          </a:ln>
          <a:effectLst>
            <a:outerShdw blurRad="107950" dist="12700" dir="5400000" algn="ctr">
              <a:srgbClr val="000000"/>
            </a:outerShdw>
          </a:effectLst>
          <a:scene3d>
            <a:camera prst="orthographicFront">
              <a:rot lat="0" lon="0" rev="0"/>
            </a:camera>
            <a:lightRig rig="soft" dir="t">
              <a:rot lat="0" lon="0" rev="0"/>
            </a:lightRig>
          </a:scene3d>
          <a:sp3d contourW="120650" prstMaterial="matte">
            <a:bevelT w="63500" h="63500" prst="artDeco"/>
            <a:contourClr>
              <a:schemeClr val="tx1">
                <a:lumMod val="85000"/>
                <a:lumOff val="15000"/>
              </a:schemeClr>
            </a:contourClr>
          </a:sp3d>
        </p:spPr>
        <p:txBody>
          <a:bodyPr>
            <a:normAutofit/>
          </a:bodyPr>
          <a:lstStyle/>
          <a:p>
            <a:r>
              <a:rPr lang="pt-BR" sz="4900" b="1" dirty="0" smtClean="0">
                <a:ln w="3175" cmpd="sng">
                  <a:solidFill>
                    <a:schemeClr val="bg1"/>
                  </a:solidFill>
                  <a:prstDash val="solid"/>
                  <a:miter lim="800000"/>
                </a:ln>
                <a:solidFill>
                  <a:schemeClr val="tx1">
                    <a:lumMod val="95000"/>
                    <a:lumOff val="5000"/>
                  </a:schemeClr>
                </a:solidFill>
                <a:effectLst>
                  <a:glow rad="139700">
                    <a:schemeClr val="bg1">
                      <a:alpha val="51000"/>
                    </a:schemeClr>
                  </a:glow>
                  <a:outerShdw blurRad="50800" dist="38100" dir="18900000" algn="bl" rotWithShape="0">
                    <a:prstClr val="black">
                      <a:alpha val="40000"/>
                    </a:prstClr>
                  </a:outerShdw>
                </a:effectLst>
                <a:latin typeface="Calibri" pitchFamily="34" charset="0"/>
                <a:ea typeface="MS PGothic" pitchFamily="34" charset="-128"/>
                <a:cs typeface="Calibri" pitchFamily="34" charset="0"/>
              </a:rPr>
              <a:t>CONCLUSÃO</a:t>
            </a:r>
            <a:endParaRPr lang="pt-BR" sz="4900" b="1" dirty="0">
              <a:ln w="3175" cmpd="sng">
                <a:solidFill>
                  <a:schemeClr val="bg1"/>
                </a:solidFill>
                <a:prstDash val="solid"/>
                <a:miter lim="800000"/>
              </a:ln>
              <a:solidFill>
                <a:schemeClr val="tx1">
                  <a:lumMod val="95000"/>
                  <a:lumOff val="5000"/>
                </a:schemeClr>
              </a:solidFill>
              <a:effectLst>
                <a:glow rad="139700">
                  <a:schemeClr val="bg1">
                    <a:alpha val="51000"/>
                  </a:schemeClr>
                </a:glow>
                <a:outerShdw blurRad="50800" dist="38100" dir="18900000" algn="bl" rotWithShape="0">
                  <a:prstClr val="black">
                    <a:alpha val="40000"/>
                  </a:prstClr>
                </a:outerShdw>
              </a:effectLst>
              <a:latin typeface="Calibri" pitchFamily="34" charset="0"/>
              <a:ea typeface="MS PGothic" pitchFamily="34" charset="-128"/>
              <a:cs typeface="Calibri" pitchFamily="34" charset="0"/>
            </a:endParaRPr>
          </a:p>
        </p:txBody>
      </p:sp>
      <p:sp>
        <p:nvSpPr>
          <p:cNvPr id="3" name="Espaço Reservado para Conteúdo 2"/>
          <p:cNvSpPr>
            <a:spLocks noGrp="1"/>
          </p:cNvSpPr>
          <p:nvPr>
            <p:ph idx="1"/>
          </p:nvPr>
        </p:nvSpPr>
        <p:spPr>
          <a:xfrm>
            <a:off x="457200" y="1484784"/>
            <a:ext cx="8229600" cy="5256584"/>
          </a:xfrm>
        </p:spPr>
        <p:txBody>
          <a:bodyPr>
            <a:noAutofit/>
          </a:bodyPr>
          <a:lstStyle/>
          <a:p>
            <a:pPr marL="0" indent="0">
              <a:buNone/>
            </a:pPr>
            <a:r>
              <a:rPr lang="pt-BR" sz="2800" b="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O sistema quando implantado se torna </a:t>
            </a:r>
            <a:r>
              <a:rPr lang="pt-BR" sz="2800" b="1" dirty="0" err="1">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idéia</a:t>
            </a:r>
            <a:r>
              <a:rPr lang="pt-BR" sz="2800" b="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 principal para gestão da empresa. Uma porta que se abre para que a competitividade da empresa esteja dentro deste mundo de novas tecnologias, é claro que o ERP não poderá suprir todos os problemas e logo surgirá um novo conceito.</a:t>
            </a:r>
          </a:p>
          <a:p>
            <a:pPr marL="0" indent="0">
              <a:buNone/>
            </a:pPr>
            <a:endParaRPr lang="pt-BR" sz="2800" b="1" dirty="0" smtClean="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endParaRPr>
          </a:p>
          <a:p>
            <a:pPr marL="0" indent="0">
              <a:buNone/>
            </a:pPr>
            <a:r>
              <a:rPr lang="pt-BR" sz="2800" b="1" dirty="0" smtClean="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Com </a:t>
            </a:r>
            <a:r>
              <a:rPr lang="pt-BR" sz="2800" b="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isso podemos concluir que um pacote de software é essencial para as empresas, para que tenham controle e possam gerir seus negócios de forma mais segura e eficaz.</a:t>
            </a:r>
          </a:p>
          <a:p>
            <a:pPr marL="0" indent="0">
              <a:buNone/>
            </a:pPr>
            <a:endParaRPr lang="pt-BR" sz="2800" b="1" i="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endParaRPr>
          </a:p>
          <a:p>
            <a:pPr marL="0" indent="0">
              <a:buNone/>
            </a:pPr>
            <a:endParaRPr lang="pt-BR" sz="2800" b="1" i="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endParaRPr>
          </a:p>
          <a:p>
            <a:pPr marL="0" indent="0">
              <a:buNone/>
            </a:pPr>
            <a:endParaRPr lang="pt-BR" sz="2800" b="1" i="1" dirty="0">
              <a:ln w="3175" cmpd="sng">
                <a:solidFill>
                  <a:schemeClr val="bg1">
                    <a:lumMod val="95000"/>
                  </a:schemeClr>
                </a:solidFill>
                <a:prstDash val="solid"/>
                <a:miter lim="800000"/>
              </a:ln>
              <a:solidFill>
                <a:schemeClr val="tx1">
                  <a:lumMod val="95000"/>
                  <a:lumOff val="5000"/>
                </a:schemeClr>
              </a:solidFill>
              <a:latin typeface="Calibri" pitchFamily="34" charset="0"/>
              <a:ea typeface="MS PGothic" pitchFamily="34" charset="-128"/>
              <a:cs typeface="Calibri" pitchFamily="34" charset="0"/>
            </a:endParaRPr>
          </a:p>
        </p:txBody>
      </p:sp>
    </p:spTree>
    <p:extLst>
      <p:ext uri="{BB962C8B-B14F-4D97-AF65-F5344CB8AC3E}">
        <p14:creationId xmlns:p14="http://schemas.microsoft.com/office/powerpoint/2010/main" val="8422972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67544" y="1412777"/>
            <a:ext cx="7990656" cy="2187674"/>
          </a:xfrm>
        </p:spPr>
        <p:txBody>
          <a:bodyPr>
            <a:noAutofit/>
            <a:scene3d>
              <a:camera prst="orthographicFront"/>
              <a:lightRig rig="threePt" dir="t"/>
            </a:scene3d>
            <a:sp3d extrusionH="57150">
              <a:bevelT w="82550" h="38100" prst="coolSlant"/>
            </a:sp3d>
          </a:bodyPr>
          <a:lstStyle/>
          <a:p>
            <a:r>
              <a:rPr lang="pt-BR" sz="8800" b="1" dirty="0" smtClean="0">
                <a:ln w="57150" cmpd="sng">
                  <a:solidFill>
                    <a:schemeClr val="bg1"/>
                  </a:solidFill>
                  <a:prstDash val="solid"/>
                  <a:miter lim="800000"/>
                </a:ln>
                <a:solidFill>
                  <a:srgbClr val="0A0A0A"/>
                </a:solidFill>
                <a:effectLst>
                  <a:glow rad="76200">
                    <a:schemeClr val="bg1">
                      <a:lumMod val="95000"/>
                      <a:alpha val="46000"/>
                    </a:schemeClr>
                  </a:glow>
                  <a:outerShdw blurRad="50800" dist="38100" algn="l" rotWithShape="0">
                    <a:prstClr val="black">
                      <a:alpha val="40000"/>
                    </a:prstClr>
                  </a:outerShdw>
                  <a:reflection blurRad="6350" stA="55000" endA="300" endPos="45500" dir="5400000" sy="-100000" algn="bl" rotWithShape="0"/>
                </a:effectLst>
                <a:latin typeface="Calibri" pitchFamily="34" charset="0"/>
                <a:ea typeface="MS PGothic" pitchFamily="34" charset="-128"/>
                <a:cs typeface="Calibri" pitchFamily="34" charset="0"/>
              </a:rPr>
              <a:t>OBRIGADO </a:t>
            </a:r>
            <a:br>
              <a:rPr lang="pt-BR" sz="8800" b="1" dirty="0" smtClean="0">
                <a:ln w="57150" cmpd="sng">
                  <a:solidFill>
                    <a:schemeClr val="bg1"/>
                  </a:solidFill>
                  <a:prstDash val="solid"/>
                  <a:miter lim="800000"/>
                </a:ln>
                <a:solidFill>
                  <a:srgbClr val="0A0A0A"/>
                </a:solidFill>
                <a:effectLst>
                  <a:glow rad="76200">
                    <a:schemeClr val="bg1">
                      <a:lumMod val="95000"/>
                      <a:alpha val="46000"/>
                    </a:schemeClr>
                  </a:glow>
                  <a:outerShdw blurRad="50800" dist="38100" algn="l" rotWithShape="0">
                    <a:prstClr val="black">
                      <a:alpha val="40000"/>
                    </a:prstClr>
                  </a:outerShdw>
                  <a:reflection blurRad="6350" stA="55000" endA="300" endPos="45500" dir="5400000" sy="-100000" algn="bl" rotWithShape="0"/>
                </a:effectLst>
                <a:latin typeface="Calibri" pitchFamily="34" charset="0"/>
                <a:ea typeface="MS PGothic" pitchFamily="34" charset="-128"/>
                <a:cs typeface="Calibri" pitchFamily="34" charset="0"/>
              </a:rPr>
            </a:br>
            <a:r>
              <a:rPr lang="pt-BR" sz="8800" b="1" dirty="0" smtClean="0">
                <a:ln w="57150" cmpd="sng">
                  <a:solidFill>
                    <a:schemeClr val="bg1"/>
                  </a:solidFill>
                  <a:prstDash val="solid"/>
                  <a:miter lim="800000"/>
                </a:ln>
                <a:solidFill>
                  <a:srgbClr val="0A0A0A"/>
                </a:solidFill>
                <a:effectLst>
                  <a:glow rad="76200">
                    <a:schemeClr val="bg1">
                      <a:lumMod val="95000"/>
                      <a:alpha val="46000"/>
                    </a:schemeClr>
                  </a:glow>
                  <a:outerShdw blurRad="50800" dist="38100" algn="l" rotWithShape="0">
                    <a:prstClr val="black">
                      <a:alpha val="40000"/>
                    </a:prstClr>
                  </a:outerShdw>
                  <a:reflection blurRad="6350" stA="55000" endA="300" endPos="45500" dir="5400000" sy="-100000" algn="bl" rotWithShape="0"/>
                </a:effectLst>
                <a:latin typeface="Calibri" pitchFamily="34" charset="0"/>
                <a:ea typeface="MS PGothic" pitchFamily="34" charset="-128"/>
                <a:cs typeface="Calibri" pitchFamily="34" charset="0"/>
              </a:rPr>
              <a:t>E BOA NOITE!</a:t>
            </a:r>
          </a:p>
        </p:txBody>
      </p:sp>
      <p:sp>
        <p:nvSpPr>
          <p:cNvPr id="3" name="Subtítulo 2"/>
          <p:cNvSpPr>
            <a:spLocks noGrp="1"/>
          </p:cNvSpPr>
          <p:nvPr>
            <p:ph type="subTitle" idx="1"/>
          </p:nvPr>
        </p:nvSpPr>
        <p:spPr>
          <a:xfrm>
            <a:off x="323528" y="4437112"/>
            <a:ext cx="8424936" cy="1752600"/>
          </a:xfrm>
        </p:spPr>
        <p:txBody>
          <a:bodyPr>
            <a:noAutofit/>
            <a:scene3d>
              <a:camera prst="orthographicFront"/>
              <a:lightRig rig="threePt" dir="t"/>
            </a:scene3d>
            <a:sp3d extrusionH="57150">
              <a:bevelT w="38100" h="38100"/>
            </a:sp3d>
          </a:bodyPr>
          <a:lstStyle/>
          <a:p>
            <a:r>
              <a:rPr lang="pt-BR" sz="2400" b="1" dirty="0">
                <a:ln w="3175" cmpd="sng">
                  <a:solidFill>
                    <a:schemeClr val="bg1"/>
                  </a:solidFill>
                  <a:prstDash val="solid"/>
                  <a:miter lim="800000"/>
                </a:ln>
                <a:solidFill>
                  <a:schemeClr val="tx1">
                    <a:lumMod val="95000"/>
                    <a:lumOff val="5000"/>
                  </a:schemeClr>
                </a:solidFill>
                <a:effectLst>
                  <a:glow rad="139700">
                    <a:schemeClr val="bg1">
                      <a:alpha val="51000"/>
                    </a:schemeClr>
                  </a:glow>
                  <a:outerShdw blurRad="50800" dist="38100" dir="18900000" algn="bl" rotWithShape="0">
                    <a:prstClr val="black">
                      <a:alpha val="40000"/>
                    </a:prstClr>
                  </a:outerShdw>
                </a:effectLst>
                <a:latin typeface="Calibri" pitchFamily="34" charset="0"/>
                <a:ea typeface="MS PGothic" pitchFamily="34" charset="-128"/>
                <a:cs typeface="Calibri" pitchFamily="34" charset="0"/>
              </a:rPr>
              <a:t>GRAZILAINE MIKETEN</a:t>
            </a:r>
          </a:p>
          <a:p>
            <a:r>
              <a:rPr lang="pt-BR" sz="2400" b="1" dirty="0">
                <a:ln w="3175" cmpd="sng">
                  <a:solidFill>
                    <a:schemeClr val="bg1"/>
                  </a:solidFill>
                  <a:prstDash val="solid"/>
                  <a:miter lim="800000"/>
                </a:ln>
                <a:solidFill>
                  <a:schemeClr val="tx1">
                    <a:lumMod val="95000"/>
                    <a:lumOff val="5000"/>
                  </a:schemeClr>
                </a:solidFill>
                <a:effectLst>
                  <a:glow rad="139700">
                    <a:schemeClr val="bg1">
                      <a:alpha val="51000"/>
                    </a:schemeClr>
                  </a:glow>
                  <a:outerShdw blurRad="50800" dist="38100" dir="18900000" algn="bl" rotWithShape="0">
                    <a:prstClr val="black">
                      <a:alpha val="40000"/>
                    </a:prstClr>
                  </a:outerShdw>
                </a:effectLst>
                <a:latin typeface="Calibri" pitchFamily="34" charset="0"/>
                <a:ea typeface="MS PGothic" pitchFamily="34" charset="-128"/>
                <a:cs typeface="Calibri" pitchFamily="34" charset="0"/>
              </a:rPr>
              <a:t>JESSICA CRISTINA PEREIRA DOS SANTOS</a:t>
            </a:r>
          </a:p>
          <a:p>
            <a:r>
              <a:rPr lang="pt-BR" sz="2400" b="1" dirty="0">
                <a:ln w="3175" cmpd="sng">
                  <a:solidFill>
                    <a:schemeClr val="bg1"/>
                  </a:solidFill>
                  <a:prstDash val="solid"/>
                  <a:miter lim="800000"/>
                </a:ln>
                <a:solidFill>
                  <a:schemeClr val="tx1">
                    <a:lumMod val="95000"/>
                    <a:lumOff val="5000"/>
                  </a:schemeClr>
                </a:solidFill>
                <a:effectLst>
                  <a:glow rad="139700">
                    <a:schemeClr val="bg1">
                      <a:alpha val="51000"/>
                    </a:schemeClr>
                  </a:glow>
                  <a:outerShdw blurRad="50800" dist="38100" dir="18900000" algn="bl" rotWithShape="0">
                    <a:prstClr val="black">
                      <a:alpha val="40000"/>
                    </a:prstClr>
                  </a:outerShdw>
                </a:effectLst>
                <a:latin typeface="Calibri" pitchFamily="34" charset="0"/>
                <a:ea typeface="MS PGothic" pitchFamily="34" charset="-128"/>
                <a:cs typeface="Calibri" pitchFamily="34" charset="0"/>
              </a:rPr>
              <a:t>SIMONE ROSELI SCHONS</a:t>
            </a:r>
          </a:p>
          <a:p>
            <a:r>
              <a:rPr lang="pt-BR" sz="2400" b="1" dirty="0">
                <a:ln w="3175" cmpd="sng">
                  <a:solidFill>
                    <a:schemeClr val="bg1"/>
                  </a:solidFill>
                  <a:prstDash val="solid"/>
                  <a:miter lim="800000"/>
                </a:ln>
                <a:solidFill>
                  <a:schemeClr val="tx1">
                    <a:lumMod val="95000"/>
                    <a:lumOff val="5000"/>
                  </a:schemeClr>
                </a:solidFill>
                <a:effectLst>
                  <a:glow rad="139700">
                    <a:schemeClr val="bg1">
                      <a:alpha val="51000"/>
                    </a:schemeClr>
                  </a:glow>
                  <a:outerShdw blurRad="50800" dist="38100" dir="18900000" algn="bl" rotWithShape="0">
                    <a:prstClr val="black">
                      <a:alpha val="40000"/>
                    </a:prstClr>
                  </a:outerShdw>
                </a:effectLst>
                <a:latin typeface="Calibri" pitchFamily="34" charset="0"/>
                <a:ea typeface="MS PGothic" pitchFamily="34" charset="-128"/>
                <a:cs typeface="Calibri" pitchFamily="34" charset="0"/>
              </a:rPr>
              <a:t>YGOR NAGEA</a:t>
            </a:r>
          </a:p>
          <a:p>
            <a:endParaRPr lang="pt-BR" sz="4000" b="1" dirty="0">
              <a:ln w="3175" cmpd="sng">
                <a:solidFill>
                  <a:schemeClr val="bg1"/>
                </a:solidFill>
                <a:prstDash val="solid"/>
                <a:miter lim="800000"/>
              </a:ln>
              <a:solidFill>
                <a:schemeClr val="tx1">
                  <a:lumMod val="95000"/>
                  <a:lumOff val="5000"/>
                </a:schemeClr>
              </a:solidFill>
              <a:effectLst>
                <a:glow rad="139700">
                  <a:schemeClr val="bg1">
                    <a:alpha val="51000"/>
                  </a:schemeClr>
                </a:glow>
                <a:outerShdw blurRad="50800" dist="38100" dir="18900000" algn="bl" rotWithShape="0">
                  <a:prstClr val="black">
                    <a:alpha val="40000"/>
                  </a:prstClr>
                </a:outerShdw>
              </a:effectLst>
              <a:latin typeface="Calibri" pitchFamily="34" charset="0"/>
              <a:ea typeface="MS PGothic" pitchFamily="34" charset="-128"/>
              <a:cs typeface="Calibri" pitchFamily="34" charset="0"/>
            </a:endParaRPr>
          </a:p>
        </p:txBody>
      </p:sp>
    </p:spTree>
    <p:extLst>
      <p:ext uri="{BB962C8B-B14F-4D97-AF65-F5344CB8AC3E}">
        <p14:creationId xmlns:p14="http://schemas.microsoft.com/office/powerpoint/2010/main" val="3301243804"/>
      </p:ext>
    </p:extLst>
  </p:cSld>
  <p:clrMapOvr>
    <a:masterClrMapping/>
  </p:clrMapOvr>
  <mc:AlternateContent xmlns:mc="http://schemas.openxmlformats.org/markup-compatibility/2006" xmlns:p14="http://schemas.microsoft.com/office/powerpoint/2010/main">
    <mc:Choice Requires="p14">
      <p:transition spd="slow" p14:dur="3900">
        <p14:glitter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2" dur="500"/>
                                        <p:tgtEl>
                                          <p:spTgt spid="3">
                                            <p:txEl>
                                              <p:pRg st="1" end="1"/>
                                            </p:txEl>
                                          </p:spTgt>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3">
                                            <p:txEl>
                                              <p:pRg st="2" end="2"/>
                                            </p:txEl>
                                          </p:spTgt>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l="-7000" t="-2000" r="-7000" b="-3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ln>
            <a:noFill/>
          </a:ln>
          <a:effectLst>
            <a:outerShdw blurRad="107950" dist="12700" dir="5400000" algn="ctr">
              <a:srgbClr val="000000"/>
            </a:outerShdw>
          </a:effectLst>
          <a:scene3d>
            <a:camera prst="orthographicFront">
              <a:rot lat="0" lon="0" rev="0"/>
            </a:camera>
            <a:lightRig rig="soft" dir="t">
              <a:rot lat="0" lon="0" rev="0"/>
            </a:lightRig>
          </a:scene3d>
          <a:sp3d contourW="120650" prstMaterial="matte">
            <a:bevelT w="63500" h="63500" prst="artDeco"/>
            <a:contourClr>
              <a:schemeClr val="tx1">
                <a:lumMod val="85000"/>
                <a:lumOff val="15000"/>
              </a:schemeClr>
            </a:contourClr>
          </a:sp3d>
        </p:spPr>
        <p:txBody>
          <a:bodyPr>
            <a:normAutofit/>
          </a:bodyPr>
          <a:lstStyle/>
          <a:p>
            <a:r>
              <a:rPr lang="pt-BR" sz="6000" b="1" dirty="0">
                <a:ln w="3175" cmpd="sng">
                  <a:solidFill>
                    <a:schemeClr val="bg1"/>
                  </a:solidFill>
                  <a:prstDash val="solid"/>
                  <a:miter lim="800000"/>
                </a:ln>
                <a:solidFill>
                  <a:schemeClr val="tx1">
                    <a:lumMod val="95000"/>
                    <a:lumOff val="5000"/>
                  </a:schemeClr>
                </a:solidFill>
                <a:effectLst>
                  <a:glow rad="139700">
                    <a:schemeClr val="bg1">
                      <a:alpha val="51000"/>
                    </a:schemeClr>
                  </a:glow>
                  <a:outerShdw blurRad="50800" dist="38100" dir="18900000" algn="bl" rotWithShape="0">
                    <a:prstClr val="black">
                      <a:alpha val="40000"/>
                    </a:prstClr>
                  </a:outerShdw>
                </a:effectLst>
                <a:latin typeface="Calibri" pitchFamily="34" charset="0"/>
                <a:ea typeface="MS PGothic" pitchFamily="34" charset="-128"/>
                <a:cs typeface="Calibri" pitchFamily="34" charset="0"/>
              </a:rPr>
              <a:t>HISTORICO DO ERP</a:t>
            </a:r>
          </a:p>
        </p:txBody>
      </p:sp>
      <p:sp>
        <p:nvSpPr>
          <p:cNvPr id="3" name="Espaço Reservado para Conteúdo 2"/>
          <p:cNvSpPr>
            <a:spLocks noGrp="1"/>
          </p:cNvSpPr>
          <p:nvPr>
            <p:ph idx="1"/>
          </p:nvPr>
        </p:nvSpPr>
        <p:spPr/>
        <p:txBody>
          <a:bodyPr/>
          <a:lstStyle/>
          <a:p>
            <a:r>
              <a:rPr lang="pt-BR" b="1" dirty="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DÉCADA DE </a:t>
            </a:r>
            <a:r>
              <a:rPr lang="pt-BR" b="1" dirty="0" smtClean="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70</a:t>
            </a:r>
            <a:r>
              <a:rPr lang="pt-BR" b="1" dirty="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a:t>
            </a:r>
          </a:p>
          <a:p>
            <a:pPr lvl="1"/>
            <a:r>
              <a:rPr lang="pt-BR" sz="2400" b="1" dirty="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S</a:t>
            </a:r>
            <a:r>
              <a:rPr lang="pt-BR" sz="2400" b="1" dirty="0" smtClean="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urgia </a:t>
            </a:r>
            <a:r>
              <a:rPr lang="pt-BR" sz="2400" b="1" dirty="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o MRP – </a:t>
            </a:r>
            <a:r>
              <a:rPr lang="pt-BR" sz="2400" b="1" i="1" dirty="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Material Requirement Planning</a:t>
            </a:r>
            <a:r>
              <a:rPr lang="pt-BR" sz="2400" b="1" dirty="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 ou Planejamento das Requisições </a:t>
            </a:r>
            <a:r>
              <a:rPr lang="pt-BR" sz="2400" b="1" dirty="0" smtClean="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Materiais</a:t>
            </a:r>
          </a:p>
          <a:p>
            <a:pPr lvl="1"/>
            <a:r>
              <a:rPr lang="pt-BR" sz="2400" b="1" dirty="0" smtClean="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1</a:t>
            </a:r>
            <a:r>
              <a:rPr lang="pt-BR" sz="3200" b="1" dirty="0" smtClean="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ª</a:t>
            </a:r>
            <a:r>
              <a:rPr lang="pt-BR" sz="2400" b="1" dirty="0" smtClean="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 Ideia de ERP;</a:t>
            </a:r>
          </a:p>
          <a:p>
            <a:pPr lvl="1"/>
            <a:r>
              <a:rPr lang="pt-BR" sz="2400" b="1" dirty="0" smtClean="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Controle, forma de utilização e organização Matéria Prima de forma correta no processo de produção.</a:t>
            </a:r>
          </a:p>
        </p:txBody>
      </p:sp>
    </p:spTree>
    <p:extLst>
      <p:ext uri="{BB962C8B-B14F-4D97-AF65-F5344CB8AC3E}">
        <p14:creationId xmlns:p14="http://schemas.microsoft.com/office/powerpoint/2010/main" val="31121331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3">
                                            <p:txEl>
                                              <p:pRg st="0" end="0"/>
                                            </p:txEl>
                                          </p:spTgt>
                                        </p:tgtEl>
                                        <p:attrNameLst>
                                          <p:attrName>r</p:attrName>
                                        </p:attrNameLst>
                                      </p:cBhvr>
                                    </p:animRot>
                                    <p:animRot by="-240000">
                                      <p:cBhvr>
                                        <p:cTn id="7" dur="200" fill="hold">
                                          <p:stCondLst>
                                            <p:cond delay="200"/>
                                          </p:stCondLst>
                                        </p:cTn>
                                        <p:tgtEl>
                                          <p:spTgt spid="3">
                                            <p:txEl>
                                              <p:pRg st="0" end="0"/>
                                            </p:txEl>
                                          </p:spTgt>
                                        </p:tgtEl>
                                        <p:attrNameLst>
                                          <p:attrName>r</p:attrName>
                                        </p:attrNameLst>
                                      </p:cBhvr>
                                    </p:animRot>
                                    <p:animRot by="240000">
                                      <p:cBhvr>
                                        <p:cTn id="8" dur="200" fill="hold">
                                          <p:stCondLst>
                                            <p:cond delay="400"/>
                                          </p:stCondLst>
                                        </p:cTn>
                                        <p:tgtEl>
                                          <p:spTgt spid="3">
                                            <p:txEl>
                                              <p:pRg st="0" end="0"/>
                                            </p:txEl>
                                          </p:spTgt>
                                        </p:tgtEl>
                                        <p:attrNameLst>
                                          <p:attrName>r</p:attrName>
                                        </p:attrNameLst>
                                      </p:cBhvr>
                                    </p:animRot>
                                    <p:animRot by="-240000">
                                      <p:cBhvr>
                                        <p:cTn id="9" dur="200" fill="hold">
                                          <p:stCondLst>
                                            <p:cond delay="600"/>
                                          </p:stCondLst>
                                        </p:cTn>
                                        <p:tgtEl>
                                          <p:spTgt spid="3">
                                            <p:txEl>
                                              <p:pRg st="0" end="0"/>
                                            </p:txEl>
                                          </p:spTgt>
                                        </p:tgtEl>
                                        <p:attrNameLst>
                                          <p:attrName>r</p:attrName>
                                        </p:attrNameLst>
                                      </p:cBhvr>
                                    </p:animRot>
                                    <p:animRot by="120000">
                                      <p:cBhvr>
                                        <p:cTn id="10" dur="200" fill="hold">
                                          <p:stCondLst>
                                            <p:cond delay="800"/>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l="-7000" t="-2000" r="-7000" b="-3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ln>
            <a:noFill/>
          </a:ln>
          <a:effectLst>
            <a:outerShdw blurRad="107950" dist="12700" dir="5400000" algn="ctr">
              <a:srgbClr val="000000"/>
            </a:outerShdw>
          </a:effectLst>
          <a:scene3d>
            <a:camera prst="orthographicFront">
              <a:rot lat="0" lon="0" rev="0"/>
            </a:camera>
            <a:lightRig rig="soft" dir="t">
              <a:rot lat="0" lon="0" rev="0"/>
            </a:lightRig>
          </a:scene3d>
          <a:sp3d contourW="120650" prstMaterial="matte">
            <a:bevelT w="63500" h="63500" prst="artDeco"/>
            <a:contourClr>
              <a:schemeClr val="tx1">
                <a:lumMod val="85000"/>
                <a:lumOff val="15000"/>
              </a:schemeClr>
            </a:contourClr>
          </a:sp3d>
        </p:spPr>
        <p:txBody>
          <a:bodyPr>
            <a:normAutofit/>
          </a:bodyPr>
          <a:lstStyle/>
          <a:p>
            <a:r>
              <a:rPr lang="pt-BR" sz="6000" b="1" dirty="0">
                <a:ln w="3175" cmpd="sng">
                  <a:solidFill>
                    <a:schemeClr val="bg1"/>
                  </a:solidFill>
                  <a:prstDash val="solid"/>
                  <a:miter lim="800000"/>
                </a:ln>
                <a:solidFill>
                  <a:schemeClr val="tx1">
                    <a:lumMod val="95000"/>
                    <a:lumOff val="5000"/>
                  </a:schemeClr>
                </a:solidFill>
                <a:effectLst>
                  <a:glow rad="139700">
                    <a:schemeClr val="bg1">
                      <a:alpha val="51000"/>
                    </a:schemeClr>
                  </a:glow>
                  <a:outerShdw blurRad="50800" dist="38100" dir="18900000" algn="bl" rotWithShape="0">
                    <a:prstClr val="black">
                      <a:alpha val="40000"/>
                    </a:prstClr>
                  </a:outerShdw>
                </a:effectLst>
                <a:latin typeface="Calibri" pitchFamily="34" charset="0"/>
                <a:ea typeface="MS PGothic" pitchFamily="34" charset="-128"/>
                <a:cs typeface="Calibri" pitchFamily="34" charset="0"/>
              </a:rPr>
              <a:t>HISTORICO DO ERP</a:t>
            </a:r>
          </a:p>
        </p:txBody>
      </p:sp>
      <p:sp>
        <p:nvSpPr>
          <p:cNvPr id="3" name="Espaço Reservado para Conteúdo 2"/>
          <p:cNvSpPr>
            <a:spLocks noGrp="1"/>
          </p:cNvSpPr>
          <p:nvPr>
            <p:ph idx="1"/>
          </p:nvPr>
        </p:nvSpPr>
        <p:spPr/>
        <p:txBody>
          <a:bodyPr>
            <a:normAutofit/>
          </a:bodyPr>
          <a:lstStyle/>
          <a:p>
            <a:r>
              <a:rPr lang="pt-BR" sz="2400" b="1" dirty="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DÉCADA DE 80</a:t>
            </a:r>
            <a:r>
              <a:rPr lang="pt-BR" sz="2400" b="1" dirty="0" smtClean="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a:t>
            </a:r>
            <a:endParaRPr lang="pt-BR" sz="2400" b="1" dirty="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endParaRPr>
          </a:p>
          <a:p>
            <a:pPr lvl="1"/>
            <a:r>
              <a:rPr lang="pt-BR" sz="2400" b="1" dirty="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MRP II</a:t>
            </a:r>
            <a:r>
              <a:rPr lang="pt-BR" sz="2400" b="1" dirty="0" smtClean="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a:t>
            </a:r>
            <a:endParaRPr lang="pt-BR" sz="2400" b="1" dirty="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endParaRPr>
          </a:p>
          <a:p>
            <a:pPr lvl="1"/>
            <a:r>
              <a:rPr lang="pt-BR" sz="2400" b="1" dirty="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Surgimento da rede de computadores ligados a servidores; (Mainframe: redução do uso</a:t>
            </a:r>
            <a:r>
              <a:rPr lang="pt-BR" sz="2400" b="1" dirty="0" smtClean="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a:t>
            </a:r>
            <a:endParaRPr lang="pt-BR" sz="2400" b="1" dirty="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endParaRPr>
          </a:p>
          <a:p>
            <a:pPr lvl="1"/>
            <a:r>
              <a:rPr lang="pt-BR" sz="2400" b="1" dirty="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novo modo de utilizar os sistemas, facilidade de manuseio.</a:t>
            </a:r>
          </a:p>
          <a:p>
            <a:pPr lvl="1"/>
            <a:r>
              <a:rPr lang="pt-BR" sz="2400" b="1" dirty="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Baixo custo ≠ </a:t>
            </a:r>
            <a:r>
              <a:rPr lang="pt-BR" sz="2400" b="1" dirty="0" err="1">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Maiframes</a:t>
            </a:r>
            <a:r>
              <a:rPr lang="pt-BR" sz="2400" b="1" dirty="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a:t>
            </a:r>
          </a:p>
          <a:p>
            <a:pPr lvl="1"/>
            <a:r>
              <a:rPr lang="pt-BR" sz="2400" b="1" dirty="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Consolidaram o uso em outros setores das organizações.</a:t>
            </a:r>
          </a:p>
        </p:txBody>
      </p:sp>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2160" y="4941168"/>
            <a:ext cx="2406774" cy="1805081"/>
          </a:xfrm>
          <a:prstGeom prst="rect">
            <a:avLst/>
          </a:prstGeom>
          <a:effectLst/>
        </p:spPr>
      </p:pic>
    </p:spTree>
    <p:extLst>
      <p:ext uri="{BB962C8B-B14F-4D97-AF65-F5344CB8AC3E}">
        <p14:creationId xmlns:p14="http://schemas.microsoft.com/office/powerpoint/2010/main" val="31121331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3">
                                            <p:txEl>
                                              <p:pRg st="0" end="0"/>
                                            </p:txEl>
                                          </p:spTgt>
                                        </p:tgtEl>
                                        <p:attrNameLst>
                                          <p:attrName>r</p:attrName>
                                        </p:attrNameLst>
                                      </p:cBhvr>
                                    </p:animRot>
                                    <p:animRot by="-240000">
                                      <p:cBhvr>
                                        <p:cTn id="7" dur="200" fill="hold">
                                          <p:stCondLst>
                                            <p:cond delay="200"/>
                                          </p:stCondLst>
                                        </p:cTn>
                                        <p:tgtEl>
                                          <p:spTgt spid="3">
                                            <p:txEl>
                                              <p:pRg st="0" end="0"/>
                                            </p:txEl>
                                          </p:spTgt>
                                        </p:tgtEl>
                                        <p:attrNameLst>
                                          <p:attrName>r</p:attrName>
                                        </p:attrNameLst>
                                      </p:cBhvr>
                                    </p:animRot>
                                    <p:animRot by="240000">
                                      <p:cBhvr>
                                        <p:cTn id="8" dur="200" fill="hold">
                                          <p:stCondLst>
                                            <p:cond delay="400"/>
                                          </p:stCondLst>
                                        </p:cTn>
                                        <p:tgtEl>
                                          <p:spTgt spid="3">
                                            <p:txEl>
                                              <p:pRg st="0" end="0"/>
                                            </p:txEl>
                                          </p:spTgt>
                                        </p:tgtEl>
                                        <p:attrNameLst>
                                          <p:attrName>r</p:attrName>
                                        </p:attrNameLst>
                                      </p:cBhvr>
                                    </p:animRot>
                                    <p:animRot by="-240000">
                                      <p:cBhvr>
                                        <p:cTn id="9" dur="200" fill="hold">
                                          <p:stCondLst>
                                            <p:cond delay="600"/>
                                          </p:stCondLst>
                                        </p:cTn>
                                        <p:tgtEl>
                                          <p:spTgt spid="3">
                                            <p:txEl>
                                              <p:pRg st="0" end="0"/>
                                            </p:txEl>
                                          </p:spTgt>
                                        </p:tgtEl>
                                        <p:attrNameLst>
                                          <p:attrName>r</p:attrName>
                                        </p:attrNameLst>
                                      </p:cBhvr>
                                    </p:animRot>
                                    <p:animRot by="120000">
                                      <p:cBhvr>
                                        <p:cTn id="10" dur="200" fill="hold">
                                          <p:stCondLst>
                                            <p:cond delay="800"/>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l="-7000" t="-2000" r="-7000" b="-3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ln>
            <a:noFill/>
          </a:ln>
          <a:effectLst>
            <a:outerShdw blurRad="107950" dist="12700" dir="5400000" algn="ctr">
              <a:srgbClr val="000000"/>
            </a:outerShdw>
          </a:effectLst>
          <a:scene3d>
            <a:camera prst="orthographicFront">
              <a:rot lat="0" lon="0" rev="0"/>
            </a:camera>
            <a:lightRig rig="soft" dir="t">
              <a:rot lat="0" lon="0" rev="0"/>
            </a:lightRig>
          </a:scene3d>
          <a:sp3d contourW="120650" prstMaterial="matte">
            <a:bevelT w="63500" h="63500" prst="artDeco"/>
            <a:contourClr>
              <a:schemeClr val="tx1">
                <a:lumMod val="85000"/>
                <a:lumOff val="15000"/>
              </a:schemeClr>
            </a:contourClr>
          </a:sp3d>
        </p:spPr>
        <p:txBody>
          <a:bodyPr>
            <a:normAutofit/>
          </a:bodyPr>
          <a:lstStyle/>
          <a:p>
            <a:r>
              <a:rPr lang="pt-BR" sz="6000" b="1" dirty="0">
                <a:ln w="3175" cmpd="sng">
                  <a:solidFill>
                    <a:schemeClr val="bg1"/>
                  </a:solidFill>
                  <a:prstDash val="solid"/>
                  <a:miter lim="800000"/>
                </a:ln>
                <a:solidFill>
                  <a:schemeClr val="tx1">
                    <a:lumMod val="95000"/>
                    <a:lumOff val="5000"/>
                  </a:schemeClr>
                </a:solidFill>
                <a:effectLst>
                  <a:glow rad="139700">
                    <a:schemeClr val="bg1">
                      <a:alpha val="51000"/>
                    </a:schemeClr>
                  </a:glow>
                  <a:outerShdw blurRad="50800" dist="38100" dir="18900000" algn="bl" rotWithShape="0">
                    <a:prstClr val="black">
                      <a:alpha val="40000"/>
                    </a:prstClr>
                  </a:outerShdw>
                </a:effectLst>
                <a:latin typeface="Calibri" pitchFamily="34" charset="0"/>
                <a:ea typeface="MS PGothic" pitchFamily="34" charset="-128"/>
                <a:cs typeface="Calibri" pitchFamily="34" charset="0"/>
              </a:rPr>
              <a:t>HISTORICO DO ERP</a:t>
            </a:r>
          </a:p>
        </p:txBody>
      </p:sp>
      <p:sp>
        <p:nvSpPr>
          <p:cNvPr id="3" name="Espaço Reservado para Conteúdo 2"/>
          <p:cNvSpPr>
            <a:spLocks noGrp="1"/>
          </p:cNvSpPr>
          <p:nvPr>
            <p:ph idx="1"/>
          </p:nvPr>
        </p:nvSpPr>
        <p:spPr/>
        <p:txBody>
          <a:bodyPr>
            <a:normAutofit/>
          </a:bodyPr>
          <a:lstStyle/>
          <a:p>
            <a:pPr algn="just"/>
            <a:r>
              <a:rPr lang="pt-BR" sz="2800" b="1" dirty="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O </a:t>
            </a:r>
            <a:r>
              <a:rPr lang="pt-BR" sz="2800" b="1" dirty="0" smtClean="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ERP – </a:t>
            </a:r>
            <a:r>
              <a:rPr lang="pt-BR" sz="2800" b="1" dirty="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Planejamento de Recursos Empresariais veio com a empresa </a:t>
            </a:r>
            <a:r>
              <a:rPr lang="pt-BR" sz="2800" b="1" dirty="0" smtClean="0">
                <a:ln w="3175" cmpd="sng">
                  <a:solidFill>
                    <a:schemeClr val="bg1"/>
                  </a:solidFill>
                  <a:prstDash val="solid"/>
                  <a:miter lim="800000"/>
                </a:ln>
                <a:solidFill>
                  <a:schemeClr val="tx1">
                    <a:lumMod val="95000"/>
                    <a:lumOff val="5000"/>
                  </a:schemeClr>
                </a:solidFill>
                <a:effectLst>
                  <a:outerShdw blurRad="38100" dist="38100" dir="2700000" algn="tl">
                    <a:srgbClr val="000000">
                      <a:alpha val="43137"/>
                    </a:srgbClr>
                  </a:outerShdw>
                </a:effectLst>
                <a:latin typeface="Calibri" pitchFamily="34" charset="0"/>
                <a:ea typeface="MS PGothic" pitchFamily="34" charset="-128"/>
                <a:cs typeface="Calibri" pitchFamily="34" charset="0"/>
              </a:rPr>
              <a:t>SAP</a:t>
            </a:r>
            <a:r>
              <a:rPr lang="pt-BR" sz="2800" b="1" dirty="0" smtClean="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 o </a:t>
            </a:r>
            <a:r>
              <a:rPr lang="pt-BR" sz="2800" b="1" dirty="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ERP ganhou novos módulos de gerenciamento como na área de recursos humanos, financeira e vendas, isso gerou grandes mudanças, os sistemas ganharam um caráter mais humano e agilizou ainda mais os processos, organizou de forma sistêmica cada setor integrando os vários setores de forma única e </a:t>
            </a:r>
            <a:r>
              <a:rPr lang="pt-BR" sz="2800" b="1" dirty="0" smtClean="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padronizada</a:t>
            </a:r>
            <a:r>
              <a:rPr lang="pt-BR" sz="2800" b="1" dirty="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a:t>
            </a:r>
            <a:endParaRPr lang="pt-BR" sz="2800" b="1" dirty="0" smtClean="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endParaRPr>
          </a:p>
        </p:txBody>
      </p:sp>
    </p:spTree>
    <p:extLst>
      <p:ext uri="{BB962C8B-B14F-4D97-AF65-F5344CB8AC3E}">
        <p14:creationId xmlns:p14="http://schemas.microsoft.com/office/powerpoint/2010/main" val="31121331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l="-7000" t="-2000" r="-7000" b="-3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ln>
            <a:noFill/>
          </a:ln>
          <a:effectLst>
            <a:outerShdw blurRad="107950" dist="12700" dir="5400000" algn="ctr">
              <a:srgbClr val="000000"/>
            </a:outerShdw>
          </a:effectLst>
          <a:scene3d>
            <a:camera prst="orthographicFront">
              <a:rot lat="0" lon="0" rev="0"/>
            </a:camera>
            <a:lightRig rig="soft" dir="t">
              <a:rot lat="0" lon="0" rev="0"/>
            </a:lightRig>
          </a:scene3d>
          <a:sp3d contourW="120650" prstMaterial="matte">
            <a:bevelT w="63500" h="63500" prst="artDeco"/>
            <a:contourClr>
              <a:schemeClr val="tx1">
                <a:lumMod val="85000"/>
                <a:lumOff val="15000"/>
              </a:schemeClr>
            </a:contourClr>
          </a:sp3d>
        </p:spPr>
        <p:txBody>
          <a:bodyPr>
            <a:normAutofit/>
          </a:bodyPr>
          <a:lstStyle/>
          <a:p>
            <a:r>
              <a:rPr lang="pt-BR" sz="6000" b="1" dirty="0">
                <a:ln w="3175" cmpd="sng">
                  <a:solidFill>
                    <a:schemeClr val="bg1"/>
                  </a:solidFill>
                  <a:prstDash val="solid"/>
                  <a:miter lim="800000"/>
                </a:ln>
                <a:solidFill>
                  <a:schemeClr val="tx1">
                    <a:lumMod val="95000"/>
                    <a:lumOff val="5000"/>
                  </a:schemeClr>
                </a:solidFill>
                <a:effectLst>
                  <a:glow rad="139700">
                    <a:schemeClr val="bg1">
                      <a:alpha val="51000"/>
                    </a:schemeClr>
                  </a:glow>
                  <a:outerShdw blurRad="50800" dist="38100" dir="18900000" algn="bl" rotWithShape="0">
                    <a:prstClr val="black">
                      <a:alpha val="40000"/>
                    </a:prstClr>
                  </a:outerShdw>
                </a:effectLst>
                <a:latin typeface="Calibri" pitchFamily="34" charset="0"/>
                <a:ea typeface="MS PGothic" pitchFamily="34" charset="-128"/>
                <a:cs typeface="Calibri" pitchFamily="34" charset="0"/>
              </a:rPr>
              <a:t>HISTORICO DO ERP</a:t>
            </a:r>
          </a:p>
        </p:txBody>
      </p:sp>
      <p:pic>
        <p:nvPicPr>
          <p:cNvPr id="4" name="Espaço Reservado para Conteúd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57445" y="1556792"/>
            <a:ext cx="5101030" cy="4977287"/>
          </a:xfrm>
          <a:prstGeom prst="rect">
            <a:avLst/>
          </a:prstGeom>
          <a:ln>
            <a:noFill/>
          </a:ln>
          <a:effectLst>
            <a:outerShdw blurRad="292100" dist="139700" dir="2700000" algn="tl" rotWithShape="0">
              <a:srgbClr val="333333">
                <a:alpha val="65000"/>
              </a:srgbClr>
            </a:outerShdw>
          </a:effectLst>
        </p:spPr>
      </p:pic>
      <p:sp>
        <p:nvSpPr>
          <p:cNvPr id="5" name="Retângulo 4"/>
          <p:cNvSpPr/>
          <p:nvPr/>
        </p:nvSpPr>
        <p:spPr>
          <a:xfrm>
            <a:off x="2555776" y="6500790"/>
            <a:ext cx="6048672" cy="369332"/>
          </a:xfrm>
          <a:prstGeom prst="rect">
            <a:avLst/>
          </a:prstGeom>
        </p:spPr>
        <p:txBody>
          <a:bodyPr wrap="square">
            <a:spAutoFit/>
          </a:bodyPr>
          <a:lstStyle/>
          <a:p>
            <a:pPr algn="just"/>
            <a:r>
              <a:rPr lang="pt-BR" dirty="0"/>
              <a:t>Fonte: http://obers.tempsite.ws/site/erp.php</a:t>
            </a:r>
          </a:p>
        </p:txBody>
      </p:sp>
    </p:spTree>
    <p:extLst>
      <p:ext uri="{BB962C8B-B14F-4D97-AF65-F5344CB8AC3E}">
        <p14:creationId xmlns:p14="http://schemas.microsoft.com/office/powerpoint/2010/main" val="23014442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l="-7000" t="-2000" r="-7000" b="-3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ln>
            <a:noFill/>
          </a:ln>
          <a:effectLst>
            <a:outerShdw blurRad="107950" dist="12700" dir="5400000" algn="ctr">
              <a:srgbClr val="000000"/>
            </a:outerShdw>
          </a:effectLst>
          <a:scene3d>
            <a:camera prst="orthographicFront">
              <a:rot lat="0" lon="0" rev="0"/>
            </a:camera>
            <a:lightRig rig="soft" dir="t">
              <a:rot lat="0" lon="0" rev="0"/>
            </a:lightRig>
          </a:scene3d>
          <a:sp3d contourW="120650" prstMaterial="matte">
            <a:bevelT w="63500" h="63500" prst="artDeco"/>
            <a:contourClr>
              <a:schemeClr val="tx1">
                <a:lumMod val="85000"/>
                <a:lumOff val="15000"/>
              </a:schemeClr>
            </a:contourClr>
          </a:sp3d>
        </p:spPr>
        <p:txBody>
          <a:bodyPr>
            <a:normAutofit/>
          </a:bodyPr>
          <a:lstStyle/>
          <a:p>
            <a:r>
              <a:rPr lang="pt-BR" sz="6000" b="1" dirty="0">
                <a:ln w="3175" cmpd="sng">
                  <a:solidFill>
                    <a:schemeClr val="bg1"/>
                  </a:solidFill>
                  <a:prstDash val="solid"/>
                  <a:miter lim="800000"/>
                </a:ln>
                <a:solidFill>
                  <a:schemeClr val="tx1">
                    <a:lumMod val="95000"/>
                    <a:lumOff val="5000"/>
                  </a:schemeClr>
                </a:solidFill>
                <a:effectLst>
                  <a:glow rad="139700">
                    <a:schemeClr val="bg1">
                      <a:alpha val="51000"/>
                    </a:schemeClr>
                  </a:glow>
                  <a:outerShdw blurRad="50800" dist="38100" dir="18900000" algn="bl" rotWithShape="0">
                    <a:prstClr val="black">
                      <a:alpha val="40000"/>
                    </a:prstClr>
                  </a:outerShdw>
                </a:effectLst>
                <a:latin typeface="Calibri" pitchFamily="34" charset="0"/>
                <a:ea typeface="MS PGothic" pitchFamily="34" charset="-128"/>
                <a:cs typeface="Calibri" pitchFamily="34" charset="0"/>
              </a:rPr>
              <a:t>HISTORICO DO ERP</a:t>
            </a:r>
          </a:p>
        </p:txBody>
      </p:sp>
      <p:sp>
        <p:nvSpPr>
          <p:cNvPr id="3" name="Espaço Reservado para Conteúdo 2"/>
          <p:cNvSpPr>
            <a:spLocks noGrp="1"/>
          </p:cNvSpPr>
          <p:nvPr>
            <p:ph idx="1"/>
          </p:nvPr>
        </p:nvSpPr>
        <p:spPr/>
        <p:txBody>
          <a:bodyPr>
            <a:normAutofit/>
          </a:bodyPr>
          <a:lstStyle/>
          <a:p>
            <a:pPr algn="just"/>
            <a:r>
              <a:rPr lang="pt-BR" sz="2800" b="1" dirty="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DÉCADA DE </a:t>
            </a:r>
            <a:r>
              <a:rPr lang="pt-BR" sz="2800" b="1" dirty="0" smtClean="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90</a:t>
            </a:r>
            <a:r>
              <a:rPr lang="pt-BR" sz="2800" b="1" dirty="0" smtClean="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a:t>
            </a:r>
          </a:p>
          <a:p>
            <a:pPr lvl="1" algn="just"/>
            <a:r>
              <a:rPr lang="pt-BR" b="1" dirty="0" smtClean="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Disseminação </a:t>
            </a:r>
            <a:r>
              <a:rPr lang="pt-BR" b="1" dirty="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dos </a:t>
            </a:r>
            <a:r>
              <a:rPr lang="pt-BR" b="1" dirty="0" smtClean="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microcomputadores;</a:t>
            </a:r>
          </a:p>
          <a:p>
            <a:pPr lvl="1" algn="just"/>
            <a:r>
              <a:rPr lang="pt-BR" b="1" dirty="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Brasil passou a fornecer o </a:t>
            </a:r>
            <a:r>
              <a:rPr lang="pt-BR" b="1" dirty="0" smtClean="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sistema;</a:t>
            </a:r>
          </a:p>
          <a:p>
            <a:pPr lvl="1" algn="just"/>
            <a:r>
              <a:rPr lang="pt-BR" b="1" dirty="0" smtClean="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Baixo custo;</a:t>
            </a:r>
          </a:p>
          <a:p>
            <a:pPr lvl="1" algn="just"/>
            <a:r>
              <a:rPr lang="pt-BR" b="1" i="1" dirty="0" smtClean="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Bug </a:t>
            </a:r>
            <a:r>
              <a:rPr lang="pt-BR" b="1" dirty="0" smtClean="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rPr>
              <a:t>do milênio 1999/2000.</a:t>
            </a:r>
            <a:endParaRPr lang="pt-BR" b="1" i="1" dirty="0">
              <a:ln w="3175" cmpd="sng">
                <a:solidFill>
                  <a:schemeClr val="bg1"/>
                </a:solidFill>
                <a:prstDash val="solid"/>
                <a:miter lim="800000"/>
              </a:ln>
              <a:solidFill>
                <a:schemeClr val="tx1">
                  <a:lumMod val="95000"/>
                  <a:lumOff val="5000"/>
                </a:schemeClr>
              </a:solidFill>
              <a:latin typeface="Calibri" pitchFamily="34" charset="0"/>
              <a:ea typeface="MS PGothic" pitchFamily="34" charset="-128"/>
              <a:cs typeface="Calibri"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7381" y="3212976"/>
            <a:ext cx="3269729" cy="32897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5061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3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4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5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6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7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9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8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0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1132</TotalTime>
  <Words>1781</Words>
  <Application>Microsoft Office PowerPoint</Application>
  <PresentationFormat>Apresentação na tela (4:3)</PresentationFormat>
  <Paragraphs>204</Paragraphs>
  <Slides>42</Slides>
  <Notes>0</Notes>
  <HiddenSlides>0</HiddenSlides>
  <MMClips>0</MMClips>
  <ScaleCrop>false</ScaleCrop>
  <HeadingPairs>
    <vt:vector size="4" baseType="variant">
      <vt:variant>
        <vt:lpstr>Tema</vt:lpstr>
      </vt:variant>
      <vt:variant>
        <vt:i4>21</vt:i4>
      </vt:variant>
      <vt:variant>
        <vt:lpstr>Títulos de slides</vt:lpstr>
      </vt:variant>
      <vt:variant>
        <vt:i4>42</vt:i4>
      </vt:variant>
    </vt:vector>
  </HeadingPairs>
  <TitlesOfParts>
    <vt:vector size="63" baseType="lpstr">
      <vt:lpstr>Tema do Office</vt:lpstr>
      <vt:lpstr>1_Tema do Office</vt:lpstr>
      <vt:lpstr>2_Tema do Office</vt:lpstr>
      <vt:lpstr>3_Tema do Office</vt:lpstr>
      <vt:lpstr>4_Tema do Office</vt:lpstr>
      <vt:lpstr>5_Tema do Office</vt:lpstr>
      <vt:lpstr>6_Tema do Office</vt:lpstr>
      <vt:lpstr>7_Tema do Office</vt:lpstr>
      <vt:lpstr>8_Tema do Office</vt:lpstr>
      <vt:lpstr>9_Tema do Office</vt:lpstr>
      <vt:lpstr>10_Tema do Office</vt:lpstr>
      <vt:lpstr>11_Tema do Office</vt:lpstr>
      <vt:lpstr>12_Tema do Office</vt:lpstr>
      <vt:lpstr>13_Tema do Office</vt:lpstr>
      <vt:lpstr>14_Tema do Office</vt:lpstr>
      <vt:lpstr>15_Tema do Office</vt:lpstr>
      <vt:lpstr>16_Tema do Office</vt:lpstr>
      <vt:lpstr>17_Tema do Office</vt:lpstr>
      <vt:lpstr>19_Tema do Office</vt:lpstr>
      <vt:lpstr>18_Tema do Office</vt:lpstr>
      <vt:lpstr>20_Tema do Office</vt:lpstr>
      <vt:lpstr>ERP</vt:lpstr>
      <vt:lpstr>DEFINIÇÃO DO ERP</vt:lpstr>
      <vt:lpstr>DEFINIÇÃO DO ERP</vt:lpstr>
      <vt:lpstr>HISTORICO DO ERP</vt:lpstr>
      <vt:lpstr>HISTORICO DO ERP</vt:lpstr>
      <vt:lpstr>HISTORICO DO ERP</vt:lpstr>
      <vt:lpstr>HISTORICO DO ERP</vt:lpstr>
      <vt:lpstr>HISTORICO DO ERP</vt:lpstr>
      <vt:lpstr>HISTORICO DO ERP</vt:lpstr>
      <vt:lpstr>HISTORICO DO ERP</vt:lpstr>
      <vt:lpstr>IMPLANTAÇÃO</vt:lpstr>
      <vt:lpstr>IMPLANTAÇÃO</vt:lpstr>
      <vt:lpstr>VANTAGENS </vt:lpstr>
      <vt:lpstr>ERP COMO VANTAGEM COMPETITIVA </vt:lpstr>
      <vt:lpstr>DESVANTAGENS</vt:lpstr>
      <vt:lpstr>REQUISITOS DO SOFTWARE</vt:lpstr>
      <vt:lpstr>CUSTOS</vt:lpstr>
      <vt:lpstr>CUSTOS</vt:lpstr>
      <vt:lpstr> MÓDULOS QUE COMPÕEM ERP </vt:lpstr>
      <vt:lpstr> MÓDULOS QUE COMPÕEM ERP </vt:lpstr>
      <vt:lpstr> MÓDULOS QUE COMPÕEM ERP </vt:lpstr>
      <vt:lpstr>MERCADO ERP NO BRASIL</vt:lpstr>
      <vt:lpstr>PESQUISA </vt:lpstr>
      <vt:lpstr>PESQUISA</vt:lpstr>
      <vt:lpstr>PESQUISA</vt:lpstr>
      <vt:lpstr>PESQUISA</vt:lpstr>
      <vt:lpstr>PESQUISA</vt:lpstr>
      <vt:lpstr>PESQUISA</vt:lpstr>
      <vt:lpstr>PESQUISA</vt:lpstr>
      <vt:lpstr>PESQUISA</vt:lpstr>
      <vt:lpstr>PESQUISA</vt:lpstr>
      <vt:lpstr>PESQUISA</vt:lpstr>
      <vt:lpstr>PESQUISA</vt:lpstr>
      <vt:lpstr>PESQUISA</vt:lpstr>
      <vt:lpstr>PESQUISA</vt:lpstr>
      <vt:lpstr>CURIOSIDADES</vt:lpstr>
      <vt:lpstr>CURIOSIDADES</vt:lpstr>
      <vt:lpstr>CURIOSIDADES</vt:lpstr>
      <vt:lpstr>CONCLUSÃO</vt:lpstr>
      <vt:lpstr>CONCLUSÃO</vt:lpstr>
      <vt:lpstr>CONCLUSÃO</vt:lpstr>
      <vt:lpstr>OBRIGADO  E BOA NOITE!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JESSICA</dc:creator>
  <cp:lastModifiedBy>JESSICA</cp:lastModifiedBy>
  <cp:revision>41</cp:revision>
  <dcterms:created xsi:type="dcterms:W3CDTF">2011-11-03T02:12:09Z</dcterms:created>
  <dcterms:modified xsi:type="dcterms:W3CDTF">2011-11-04T15:24:51Z</dcterms:modified>
</cp:coreProperties>
</file>