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8"/>
  </p:notesMasterIdLst>
  <p:sldIdLst>
    <p:sldId id="256" r:id="rId2"/>
    <p:sldId id="257" r:id="rId3"/>
    <p:sldId id="259" r:id="rId4"/>
    <p:sldId id="261" r:id="rId5"/>
    <p:sldId id="260" r:id="rId6"/>
    <p:sldId id="262" r:id="rId7"/>
    <p:sldId id="263" r:id="rId8"/>
    <p:sldId id="293" r:id="rId9"/>
    <p:sldId id="266" r:id="rId10"/>
    <p:sldId id="292" r:id="rId11"/>
    <p:sldId id="294" r:id="rId12"/>
    <p:sldId id="268" r:id="rId13"/>
    <p:sldId id="295" r:id="rId14"/>
    <p:sldId id="270" r:id="rId15"/>
    <p:sldId id="272" r:id="rId16"/>
    <p:sldId id="271" r:id="rId17"/>
    <p:sldId id="291" r:id="rId18"/>
    <p:sldId id="274" r:id="rId19"/>
    <p:sldId id="275" r:id="rId20"/>
    <p:sldId id="276" r:id="rId21"/>
    <p:sldId id="277" r:id="rId22"/>
    <p:sldId id="278" r:id="rId23"/>
    <p:sldId id="280" r:id="rId24"/>
    <p:sldId id="279" r:id="rId25"/>
    <p:sldId id="296" r:id="rId26"/>
    <p:sldId id="297" r:id="rId27"/>
    <p:sldId id="281" r:id="rId28"/>
    <p:sldId id="282" r:id="rId29"/>
    <p:sldId id="298" r:id="rId30"/>
    <p:sldId id="283" r:id="rId31"/>
    <p:sldId id="285" r:id="rId32"/>
    <p:sldId id="286" r:id="rId33"/>
    <p:sldId id="287" r:id="rId34"/>
    <p:sldId id="288" r:id="rId35"/>
    <p:sldId id="258" r:id="rId36"/>
    <p:sldId id="28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87C3"/>
    <a:srgbClr val="D6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B8783-5FAA-4684-9B5C-F50E6692480B}" v="1078" dt="2024-08-23T18:30:38.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908" autoAdjust="0"/>
  </p:normalViewPr>
  <p:slideViewPr>
    <p:cSldViewPr snapToGrid="0">
      <p:cViewPr varScale="1">
        <p:scale>
          <a:sx n="86" d="100"/>
          <a:sy n="86" d="100"/>
        </p:scale>
        <p:origin x="15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37AA5A-7807-46F9-ADC2-53D6EC29E49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92A41EE9-9FE8-4D06-AB73-CC9889DDFD24}">
      <dgm:prSet/>
      <dgm:spPr>
        <a:solidFill>
          <a:schemeClr val="accent1"/>
        </a:solidFill>
      </dgm:spPr>
      <dgm:t>
        <a:bodyPr/>
        <a:lstStyle/>
        <a:p>
          <a:r>
            <a:rPr lang="en-US" b="1" i="0"/>
            <a:t>HOW?</a:t>
          </a:r>
          <a:endParaRPr lang="en-US"/>
        </a:p>
      </dgm:t>
    </dgm:pt>
    <dgm:pt modelId="{FF0C50A5-7AAE-4A38-AE1D-DB7AAF19874F}" type="parTrans" cxnId="{18C0E0F0-938E-413A-A697-A9898446371D}">
      <dgm:prSet/>
      <dgm:spPr/>
      <dgm:t>
        <a:bodyPr/>
        <a:lstStyle/>
        <a:p>
          <a:endParaRPr lang="en-US"/>
        </a:p>
      </dgm:t>
    </dgm:pt>
    <dgm:pt modelId="{9C0ED02F-B81D-4EC3-9592-366027DB11AD}" type="sibTrans" cxnId="{18C0E0F0-938E-413A-A697-A9898446371D}">
      <dgm:prSet/>
      <dgm:spPr/>
      <dgm:t>
        <a:bodyPr/>
        <a:lstStyle/>
        <a:p>
          <a:endParaRPr lang="en-US"/>
        </a:p>
      </dgm:t>
    </dgm:pt>
    <dgm:pt modelId="{E3AB4E56-E873-4C76-8ABF-811477FBD6A5}">
      <dgm:prSet/>
      <dgm:spPr>
        <a:solidFill>
          <a:schemeClr val="accent1"/>
        </a:solidFill>
      </dgm:spPr>
      <dgm:t>
        <a:bodyPr/>
        <a:lstStyle/>
        <a:p>
          <a:pPr algn="l"/>
          <a:r>
            <a:rPr lang="en-US" b="1" i="0" dirty="0"/>
            <a:t>Before a big project begins, take some time to visualize how it will go. </a:t>
          </a:r>
          <a:endParaRPr lang="en-US" dirty="0"/>
        </a:p>
      </dgm:t>
    </dgm:pt>
    <dgm:pt modelId="{C8D4B237-8207-45F4-BD0D-FF5687F9BB07}" type="parTrans" cxnId="{4722800F-5923-40B6-BAF7-033490494A0A}">
      <dgm:prSet/>
      <dgm:spPr/>
      <dgm:t>
        <a:bodyPr/>
        <a:lstStyle/>
        <a:p>
          <a:endParaRPr lang="en-US"/>
        </a:p>
      </dgm:t>
    </dgm:pt>
    <dgm:pt modelId="{406987E9-547A-4496-AF46-B0113939E2AF}" type="sibTrans" cxnId="{4722800F-5923-40B6-BAF7-033490494A0A}">
      <dgm:prSet/>
      <dgm:spPr/>
      <dgm:t>
        <a:bodyPr/>
        <a:lstStyle/>
        <a:p>
          <a:endParaRPr lang="en-US"/>
        </a:p>
      </dgm:t>
    </dgm:pt>
    <dgm:pt modelId="{357E58D9-5171-4C29-BDAE-F2578E61DD64}">
      <dgm:prSet/>
      <dgm:spPr>
        <a:solidFill>
          <a:schemeClr val="accent1"/>
        </a:solidFill>
      </dgm:spPr>
      <dgm:t>
        <a:bodyPr/>
        <a:lstStyle/>
        <a:p>
          <a:pPr algn="l"/>
          <a:r>
            <a:rPr lang="en-US" b="1" i="0" dirty="0"/>
            <a:t>Write down your end goal as well as some steps that you think will get you there.</a:t>
          </a:r>
          <a:endParaRPr lang="en-US" dirty="0"/>
        </a:p>
      </dgm:t>
    </dgm:pt>
    <dgm:pt modelId="{5D5E09C1-4555-4ABC-BF51-01C7F948D101}" type="parTrans" cxnId="{27E34171-E5D4-4B4C-B1F4-9609BCD054DB}">
      <dgm:prSet/>
      <dgm:spPr/>
      <dgm:t>
        <a:bodyPr/>
        <a:lstStyle/>
        <a:p>
          <a:endParaRPr lang="en-US"/>
        </a:p>
      </dgm:t>
    </dgm:pt>
    <dgm:pt modelId="{9924C448-C8FF-4B73-98F6-83D4ABD7C1A0}" type="sibTrans" cxnId="{27E34171-E5D4-4B4C-B1F4-9609BCD054DB}">
      <dgm:prSet/>
      <dgm:spPr/>
      <dgm:t>
        <a:bodyPr/>
        <a:lstStyle/>
        <a:p>
          <a:endParaRPr lang="en-US"/>
        </a:p>
      </dgm:t>
    </dgm:pt>
    <dgm:pt modelId="{02729275-9924-45C7-BD26-ABF54DA1D9E9}">
      <dgm:prSet/>
      <dgm:spPr>
        <a:solidFill>
          <a:schemeClr val="accent1"/>
        </a:solidFill>
      </dgm:spPr>
      <dgm:t>
        <a:bodyPr/>
        <a:lstStyle/>
        <a:p>
          <a:pPr algn="l"/>
          <a:r>
            <a:rPr lang="en-US" b="1" i="0" dirty="0"/>
            <a:t>Think about the end result before beginning any task.</a:t>
          </a:r>
          <a:endParaRPr lang="en-US" dirty="0"/>
        </a:p>
      </dgm:t>
    </dgm:pt>
    <dgm:pt modelId="{BA2F60E8-6C93-4233-A1E9-8A9FC4A0A3FB}" type="parTrans" cxnId="{640D3682-FDEE-4343-AEBB-5BC668986D3D}">
      <dgm:prSet/>
      <dgm:spPr/>
      <dgm:t>
        <a:bodyPr/>
        <a:lstStyle/>
        <a:p>
          <a:endParaRPr lang="en-US"/>
        </a:p>
      </dgm:t>
    </dgm:pt>
    <dgm:pt modelId="{3BD657B5-8A57-4812-B547-5A6A6D0E221D}" type="sibTrans" cxnId="{640D3682-FDEE-4343-AEBB-5BC668986D3D}">
      <dgm:prSet/>
      <dgm:spPr/>
      <dgm:t>
        <a:bodyPr/>
        <a:lstStyle/>
        <a:p>
          <a:endParaRPr lang="en-US"/>
        </a:p>
      </dgm:t>
    </dgm:pt>
    <dgm:pt modelId="{623338C7-7BE1-4C50-936A-8CA7728BF07C}">
      <dgm:prSet/>
      <dgm:spPr>
        <a:solidFill>
          <a:schemeClr val="accent1"/>
        </a:solidFill>
      </dgm:spPr>
      <dgm:t>
        <a:bodyPr/>
        <a:lstStyle/>
        <a:p>
          <a:pPr algn="l"/>
          <a:r>
            <a:rPr lang="en-US" b="1" i="0" dirty="0"/>
            <a:t>Plan for the future. </a:t>
          </a:r>
          <a:endParaRPr lang="en-US" dirty="0"/>
        </a:p>
      </dgm:t>
    </dgm:pt>
    <dgm:pt modelId="{B9F30388-0A52-4F16-ACE0-ED7C77588514}" type="parTrans" cxnId="{28B338FB-EF82-477E-9BFB-17D855E6B8C1}">
      <dgm:prSet/>
      <dgm:spPr/>
      <dgm:t>
        <a:bodyPr/>
        <a:lstStyle/>
        <a:p>
          <a:endParaRPr lang="en-US"/>
        </a:p>
      </dgm:t>
    </dgm:pt>
    <dgm:pt modelId="{DBADAE3E-8D20-4644-A249-BA31B21CA923}" type="sibTrans" cxnId="{28B338FB-EF82-477E-9BFB-17D855E6B8C1}">
      <dgm:prSet/>
      <dgm:spPr/>
      <dgm:t>
        <a:bodyPr/>
        <a:lstStyle/>
        <a:p>
          <a:endParaRPr lang="en-US"/>
        </a:p>
      </dgm:t>
    </dgm:pt>
    <dgm:pt modelId="{AE95A0BD-636F-49C4-858D-BD90C92F55E9}">
      <dgm:prSet/>
      <dgm:spPr>
        <a:solidFill>
          <a:schemeClr val="accent1"/>
        </a:solidFill>
      </dgm:spPr>
      <dgm:t>
        <a:bodyPr/>
        <a:lstStyle/>
        <a:p>
          <a:r>
            <a:rPr lang="en-US" b="1" dirty="0"/>
            <a:t>WHAT?</a:t>
          </a:r>
        </a:p>
      </dgm:t>
    </dgm:pt>
    <dgm:pt modelId="{409DDAAD-CC6D-46B7-B4CD-1F13796D9964}" type="parTrans" cxnId="{4C0EBEB3-07B8-43F9-8300-686576F95B1D}">
      <dgm:prSet/>
      <dgm:spPr/>
      <dgm:t>
        <a:bodyPr/>
        <a:lstStyle/>
        <a:p>
          <a:endParaRPr lang="en-US"/>
        </a:p>
      </dgm:t>
    </dgm:pt>
    <dgm:pt modelId="{1661F979-9724-4A7B-92B0-17779F2A14D2}" type="sibTrans" cxnId="{4C0EBEB3-07B8-43F9-8300-686576F95B1D}">
      <dgm:prSet/>
      <dgm:spPr/>
      <dgm:t>
        <a:bodyPr/>
        <a:lstStyle/>
        <a:p>
          <a:endParaRPr lang="en-US"/>
        </a:p>
      </dgm:t>
    </dgm:pt>
    <dgm:pt modelId="{A7D1B93D-DAFF-4960-B09B-F9443786D5E7}">
      <dgm:prSet/>
      <dgm:spPr>
        <a:solidFill>
          <a:schemeClr val="accent1"/>
        </a:solidFill>
      </dgm:spPr>
      <dgm:t>
        <a:bodyPr/>
        <a:lstStyle/>
        <a:p>
          <a:pPr algn="l"/>
          <a:r>
            <a:rPr lang="en-US" dirty="0"/>
            <a:t>Create a mind map or an outline.</a:t>
          </a:r>
        </a:p>
      </dgm:t>
    </dgm:pt>
    <dgm:pt modelId="{229F0805-185E-4768-8EB9-635A33753749}" type="parTrans" cxnId="{3E78ECF5-88CF-4519-9AF9-97A29B171FBD}">
      <dgm:prSet/>
      <dgm:spPr/>
      <dgm:t>
        <a:bodyPr/>
        <a:lstStyle/>
        <a:p>
          <a:endParaRPr lang="en-US"/>
        </a:p>
      </dgm:t>
    </dgm:pt>
    <dgm:pt modelId="{BBE21902-AF98-449C-8948-20465E9A1C25}" type="sibTrans" cxnId="{3E78ECF5-88CF-4519-9AF9-97A29B171FBD}">
      <dgm:prSet/>
      <dgm:spPr/>
      <dgm:t>
        <a:bodyPr/>
        <a:lstStyle/>
        <a:p>
          <a:endParaRPr lang="en-US"/>
        </a:p>
      </dgm:t>
    </dgm:pt>
    <dgm:pt modelId="{8CD853C0-369A-40E6-93E5-6C5CA0813D4F}">
      <dgm:prSet/>
      <dgm:spPr>
        <a:solidFill>
          <a:schemeClr val="accent1"/>
        </a:solidFill>
      </dgm:spPr>
      <dgm:t>
        <a:bodyPr/>
        <a:lstStyle/>
        <a:p>
          <a:pPr algn="l"/>
          <a:r>
            <a:rPr lang="en-US" dirty="0"/>
            <a:t>Create a project scope and detail actions that will need to be assigned or completed.</a:t>
          </a:r>
        </a:p>
      </dgm:t>
    </dgm:pt>
    <dgm:pt modelId="{E744FB46-D3EF-4EDB-9251-E3D583D6C636}" type="parTrans" cxnId="{E7A73233-860D-44B1-80BA-96D3BF1DBD38}">
      <dgm:prSet/>
      <dgm:spPr/>
      <dgm:t>
        <a:bodyPr/>
        <a:lstStyle/>
        <a:p>
          <a:endParaRPr lang="en-US"/>
        </a:p>
      </dgm:t>
    </dgm:pt>
    <dgm:pt modelId="{6B02A1BC-D3A7-4036-A288-EF0CA4B10B6E}" type="sibTrans" cxnId="{E7A73233-860D-44B1-80BA-96D3BF1DBD38}">
      <dgm:prSet/>
      <dgm:spPr/>
      <dgm:t>
        <a:bodyPr/>
        <a:lstStyle/>
        <a:p>
          <a:endParaRPr lang="en-US"/>
        </a:p>
      </dgm:t>
    </dgm:pt>
    <dgm:pt modelId="{7306991B-29B8-433C-9AA2-19859EE3F4F4}">
      <dgm:prSet/>
      <dgm:spPr>
        <a:solidFill>
          <a:schemeClr val="accent1"/>
        </a:solidFill>
      </dgm:spPr>
      <dgm:t>
        <a:bodyPr/>
        <a:lstStyle/>
        <a:p>
          <a:pPr algn="l"/>
          <a:r>
            <a:rPr lang="en-US" dirty="0"/>
            <a:t>Begin with a brainstorming or planning session.</a:t>
          </a:r>
        </a:p>
      </dgm:t>
    </dgm:pt>
    <dgm:pt modelId="{5EB7A0EE-2DCC-4C78-916E-58C2B93E01D4}" type="parTrans" cxnId="{8C6F1732-63A6-4ACD-8845-6C6E2BBD9D2D}">
      <dgm:prSet/>
      <dgm:spPr/>
      <dgm:t>
        <a:bodyPr/>
        <a:lstStyle/>
        <a:p>
          <a:endParaRPr lang="en-US"/>
        </a:p>
      </dgm:t>
    </dgm:pt>
    <dgm:pt modelId="{7A32C249-02A7-45C7-A27A-3C33C61A48C5}" type="sibTrans" cxnId="{8C6F1732-63A6-4ACD-8845-6C6E2BBD9D2D}">
      <dgm:prSet/>
      <dgm:spPr/>
      <dgm:t>
        <a:bodyPr/>
        <a:lstStyle/>
        <a:p>
          <a:endParaRPr lang="en-US"/>
        </a:p>
      </dgm:t>
    </dgm:pt>
    <dgm:pt modelId="{343640D9-A444-410F-AB59-500A14FF5453}">
      <dgm:prSet/>
      <dgm:spPr>
        <a:solidFill>
          <a:schemeClr val="accent1"/>
        </a:solidFill>
      </dgm:spPr>
      <dgm:t>
        <a:bodyPr/>
        <a:lstStyle/>
        <a:p>
          <a:pPr algn="l"/>
          <a:r>
            <a:rPr lang="en-US" dirty="0"/>
            <a:t>Set target dates and milestones to help plan for the scope of the project.</a:t>
          </a:r>
        </a:p>
      </dgm:t>
    </dgm:pt>
    <dgm:pt modelId="{03BB3EA7-5EBF-4932-8D6A-741DB7268E62}" type="parTrans" cxnId="{24C6ED56-607C-4715-806E-4C29BE135466}">
      <dgm:prSet/>
      <dgm:spPr/>
      <dgm:t>
        <a:bodyPr/>
        <a:lstStyle/>
        <a:p>
          <a:endParaRPr lang="en-US"/>
        </a:p>
      </dgm:t>
    </dgm:pt>
    <dgm:pt modelId="{6905D2A9-BBEC-4B91-8A16-02A3B71AE6D8}" type="sibTrans" cxnId="{24C6ED56-607C-4715-806E-4C29BE135466}">
      <dgm:prSet/>
      <dgm:spPr/>
      <dgm:t>
        <a:bodyPr/>
        <a:lstStyle/>
        <a:p>
          <a:endParaRPr lang="en-US"/>
        </a:p>
      </dgm:t>
    </dgm:pt>
    <dgm:pt modelId="{CC30FA92-CF6E-4A08-87BC-6DD3240D7FDE}" type="pres">
      <dgm:prSet presAssocID="{6437AA5A-7807-46F9-ADC2-53D6EC29E490}" presName="diagram" presStyleCnt="0">
        <dgm:presLayoutVars>
          <dgm:dir/>
          <dgm:resizeHandles val="exact"/>
        </dgm:presLayoutVars>
      </dgm:prSet>
      <dgm:spPr/>
    </dgm:pt>
    <dgm:pt modelId="{62977316-EB99-486D-91A7-9F93A5BDF920}" type="pres">
      <dgm:prSet presAssocID="{92A41EE9-9FE8-4D06-AB73-CC9889DDFD24}" presName="node" presStyleLbl="node1" presStyleIdx="0" presStyleCnt="10">
        <dgm:presLayoutVars>
          <dgm:bulletEnabled val="1"/>
        </dgm:presLayoutVars>
      </dgm:prSet>
      <dgm:spPr/>
    </dgm:pt>
    <dgm:pt modelId="{F127A6CC-9441-45FE-B2B8-BF74B6E18804}" type="pres">
      <dgm:prSet presAssocID="{9C0ED02F-B81D-4EC3-9592-366027DB11AD}" presName="sibTrans" presStyleCnt="0"/>
      <dgm:spPr/>
    </dgm:pt>
    <dgm:pt modelId="{1D4DD1D8-C29D-40D3-A26E-148CB1784442}" type="pres">
      <dgm:prSet presAssocID="{E3AB4E56-E873-4C76-8ABF-811477FBD6A5}" presName="node" presStyleLbl="node1" presStyleIdx="1" presStyleCnt="10">
        <dgm:presLayoutVars>
          <dgm:bulletEnabled val="1"/>
        </dgm:presLayoutVars>
      </dgm:prSet>
      <dgm:spPr/>
    </dgm:pt>
    <dgm:pt modelId="{2425632E-52BC-4D76-B108-2FC0AF7BE9C9}" type="pres">
      <dgm:prSet presAssocID="{406987E9-547A-4496-AF46-B0113939E2AF}" presName="sibTrans" presStyleCnt="0"/>
      <dgm:spPr/>
    </dgm:pt>
    <dgm:pt modelId="{2929FFE9-7B8D-439B-96E6-E9B9E92BB581}" type="pres">
      <dgm:prSet presAssocID="{357E58D9-5171-4C29-BDAE-F2578E61DD64}" presName="node" presStyleLbl="node1" presStyleIdx="2" presStyleCnt="10">
        <dgm:presLayoutVars>
          <dgm:bulletEnabled val="1"/>
        </dgm:presLayoutVars>
      </dgm:prSet>
      <dgm:spPr/>
    </dgm:pt>
    <dgm:pt modelId="{4F6EE7F3-20D4-4CAA-A160-7D5AF314E4F2}" type="pres">
      <dgm:prSet presAssocID="{9924C448-C8FF-4B73-98F6-83D4ABD7C1A0}" presName="sibTrans" presStyleCnt="0"/>
      <dgm:spPr/>
    </dgm:pt>
    <dgm:pt modelId="{E7967604-2823-456F-BA78-8424006A7578}" type="pres">
      <dgm:prSet presAssocID="{02729275-9924-45C7-BD26-ABF54DA1D9E9}" presName="node" presStyleLbl="node1" presStyleIdx="3" presStyleCnt="10">
        <dgm:presLayoutVars>
          <dgm:bulletEnabled val="1"/>
        </dgm:presLayoutVars>
      </dgm:prSet>
      <dgm:spPr/>
    </dgm:pt>
    <dgm:pt modelId="{25036EE3-777F-4349-9782-23B8BDB4A28C}" type="pres">
      <dgm:prSet presAssocID="{3BD657B5-8A57-4812-B547-5A6A6D0E221D}" presName="sibTrans" presStyleCnt="0"/>
      <dgm:spPr/>
    </dgm:pt>
    <dgm:pt modelId="{31F578C1-6E4E-4C08-A15B-7CFBECAC85C7}" type="pres">
      <dgm:prSet presAssocID="{623338C7-7BE1-4C50-936A-8CA7728BF07C}" presName="node" presStyleLbl="node1" presStyleIdx="4" presStyleCnt="10">
        <dgm:presLayoutVars>
          <dgm:bulletEnabled val="1"/>
        </dgm:presLayoutVars>
      </dgm:prSet>
      <dgm:spPr/>
    </dgm:pt>
    <dgm:pt modelId="{EC6C60D7-342A-47E9-8991-AA851CFA5128}" type="pres">
      <dgm:prSet presAssocID="{DBADAE3E-8D20-4644-A249-BA31B21CA923}" presName="sibTrans" presStyleCnt="0"/>
      <dgm:spPr/>
    </dgm:pt>
    <dgm:pt modelId="{9337EFD0-18FC-4471-976C-F65DDD509910}" type="pres">
      <dgm:prSet presAssocID="{AE95A0BD-636F-49C4-858D-BD90C92F55E9}" presName="node" presStyleLbl="node1" presStyleIdx="5" presStyleCnt="10">
        <dgm:presLayoutVars>
          <dgm:bulletEnabled val="1"/>
        </dgm:presLayoutVars>
      </dgm:prSet>
      <dgm:spPr/>
    </dgm:pt>
    <dgm:pt modelId="{6B0F1AB0-A24A-435B-9E09-FF16244EA4F3}" type="pres">
      <dgm:prSet presAssocID="{1661F979-9724-4A7B-92B0-17779F2A14D2}" presName="sibTrans" presStyleCnt="0"/>
      <dgm:spPr/>
    </dgm:pt>
    <dgm:pt modelId="{3F9A64C3-9762-498F-BCEE-73CF2B9B0047}" type="pres">
      <dgm:prSet presAssocID="{A7D1B93D-DAFF-4960-B09B-F9443786D5E7}" presName="node" presStyleLbl="node1" presStyleIdx="6" presStyleCnt="10">
        <dgm:presLayoutVars>
          <dgm:bulletEnabled val="1"/>
        </dgm:presLayoutVars>
      </dgm:prSet>
      <dgm:spPr/>
    </dgm:pt>
    <dgm:pt modelId="{C3982931-0288-4D1D-9C08-82AE4173DC79}" type="pres">
      <dgm:prSet presAssocID="{BBE21902-AF98-449C-8948-20465E9A1C25}" presName="sibTrans" presStyleCnt="0"/>
      <dgm:spPr/>
    </dgm:pt>
    <dgm:pt modelId="{89F6AC91-C0DF-4958-BCB4-B25854F15478}" type="pres">
      <dgm:prSet presAssocID="{8CD853C0-369A-40E6-93E5-6C5CA0813D4F}" presName="node" presStyleLbl="node1" presStyleIdx="7" presStyleCnt="10">
        <dgm:presLayoutVars>
          <dgm:bulletEnabled val="1"/>
        </dgm:presLayoutVars>
      </dgm:prSet>
      <dgm:spPr/>
    </dgm:pt>
    <dgm:pt modelId="{A4013EA3-D560-4037-907C-E202CD7D17F8}" type="pres">
      <dgm:prSet presAssocID="{6B02A1BC-D3A7-4036-A288-EF0CA4B10B6E}" presName="sibTrans" presStyleCnt="0"/>
      <dgm:spPr/>
    </dgm:pt>
    <dgm:pt modelId="{E4C4A10C-87BB-4AEF-9C29-3DB9406364C5}" type="pres">
      <dgm:prSet presAssocID="{7306991B-29B8-433C-9AA2-19859EE3F4F4}" presName="node" presStyleLbl="node1" presStyleIdx="8" presStyleCnt="10">
        <dgm:presLayoutVars>
          <dgm:bulletEnabled val="1"/>
        </dgm:presLayoutVars>
      </dgm:prSet>
      <dgm:spPr/>
    </dgm:pt>
    <dgm:pt modelId="{60C3228E-2F35-4379-AE85-929F1C26D2E7}" type="pres">
      <dgm:prSet presAssocID="{7A32C249-02A7-45C7-A27A-3C33C61A48C5}" presName="sibTrans" presStyleCnt="0"/>
      <dgm:spPr/>
    </dgm:pt>
    <dgm:pt modelId="{3CFEEB28-D55D-464E-BBD7-68FC3381EF8C}" type="pres">
      <dgm:prSet presAssocID="{343640D9-A444-410F-AB59-500A14FF5453}" presName="node" presStyleLbl="node1" presStyleIdx="9" presStyleCnt="10">
        <dgm:presLayoutVars>
          <dgm:bulletEnabled val="1"/>
        </dgm:presLayoutVars>
      </dgm:prSet>
      <dgm:spPr/>
    </dgm:pt>
  </dgm:ptLst>
  <dgm:cxnLst>
    <dgm:cxn modelId="{4722800F-5923-40B6-BAF7-033490494A0A}" srcId="{6437AA5A-7807-46F9-ADC2-53D6EC29E490}" destId="{E3AB4E56-E873-4C76-8ABF-811477FBD6A5}" srcOrd="1" destOrd="0" parTransId="{C8D4B237-8207-45F4-BD0D-FF5687F9BB07}" sibTransId="{406987E9-547A-4496-AF46-B0113939E2AF}"/>
    <dgm:cxn modelId="{6FD63331-7CB7-4DF7-A269-EDE0F4703FB8}" type="presOf" srcId="{E3AB4E56-E873-4C76-8ABF-811477FBD6A5}" destId="{1D4DD1D8-C29D-40D3-A26E-148CB1784442}" srcOrd="0" destOrd="0" presId="urn:microsoft.com/office/officeart/2005/8/layout/default"/>
    <dgm:cxn modelId="{8C6F1732-63A6-4ACD-8845-6C6E2BBD9D2D}" srcId="{6437AA5A-7807-46F9-ADC2-53D6EC29E490}" destId="{7306991B-29B8-433C-9AA2-19859EE3F4F4}" srcOrd="8" destOrd="0" parTransId="{5EB7A0EE-2DCC-4C78-916E-58C2B93E01D4}" sibTransId="{7A32C249-02A7-45C7-A27A-3C33C61A48C5}"/>
    <dgm:cxn modelId="{E7A73233-860D-44B1-80BA-96D3BF1DBD38}" srcId="{6437AA5A-7807-46F9-ADC2-53D6EC29E490}" destId="{8CD853C0-369A-40E6-93E5-6C5CA0813D4F}" srcOrd="7" destOrd="0" parTransId="{E744FB46-D3EF-4EDB-9251-E3D583D6C636}" sibTransId="{6B02A1BC-D3A7-4036-A288-EF0CA4B10B6E}"/>
    <dgm:cxn modelId="{B587CF3D-ED89-41E6-8310-F49569DE26F6}" type="presOf" srcId="{8CD853C0-369A-40E6-93E5-6C5CA0813D4F}" destId="{89F6AC91-C0DF-4958-BCB4-B25854F15478}" srcOrd="0" destOrd="0" presId="urn:microsoft.com/office/officeart/2005/8/layout/default"/>
    <dgm:cxn modelId="{61209943-04EC-464C-B389-D4A13785AE8E}" type="presOf" srcId="{357E58D9-5171-4C29-BDAE-F2578E61DD64}" destId="{2929FFE9-7B8D-439B-96E6-E9B9E92BB581}" srcOrd="0" destOrd="0" presId="urn:microsoft.com/office/officeart/2005/8/layout/default"/>
    <dgm:cxn modelId="{27E34171-E5D4-4B4C-B1F4-9609BCD054DB}" srcId="{6437AA5A-7807-46F9-ADC2-53D6EC29E490}" destId="{357E58D9-5171-4C29-BDAE-F2578E61DD64}" srcOrd="2" destOrd="0" parTransId="{5D5E09C1-4555-4ABC-BF51-01C7F948D101}" sibTransId="{9924C448-C8FF-4B73-98F6-83D4ABD7C1A0}"/>
    <dgm:cxn modelId="{88D3DA75-3DE9-42E7-A644-74E2D657D4C1}" type="presOf" srcId="{6437AA5A-7807-46F9-ADC2-53D6EC29E490}" destId="{CC30FA92-CF6E-4A08-87BC-6DD3240D7FDE}" srcOrd="0" destOrd="0" presId="urn:microsoft.com/office/officeart/2005/8/layout/default"/>
    <dgm:cxn modelId="{24C6ED56-607C-4715-806E-4C29BE135466}" srcId="{6437AA5A-7807-46F9-ADC2-53D6EC29E490}" destId="{343640D9-A444-410F-AB59-500A14FF5453}" srcOrd="9" destOrd="0" parTransId="{03BB3EA7-5EBF-4932-8D6A-741DB7268E62}" sibTransId="{6905D2A9-BBEC-4B91-8A16-02A3B71AE6D8}"/>
    <dgm:cxn modelId="{B3706F7E-CF92-416C-99DA-791DA8C561CD}" type="presOf" srcId="{92A41EE9-9FE8-4D06-AB73-CC9889DDFD24}" destId="{62977316-EB99-486D-91A7-9F93A5BDF920}" srcOrd="0" destOrd="0" presId="urn:microsoft.com/office/officeart/2005/8/layout/default"/>
    <dgm:cxn modelId="{640D3682-FDEE-4343-AEBB-5BC668986D3D}" srcId="{6437AA5A-7807-46F9-ADC2-53D6EC29E490}" destId="{02729275-9924-45C7-BD26-ABF54DA1D9E9}" srcOrd="3" destOrd="0" parTransId="{BA2F60E8-6C93-4233-A1E9-8A9FC4A0A3FB}" sibTransId="{3BD657B5-8A57-4812-B547-5A6A6D0E221D}"/>
    <dgm:cxn modelId="{F1200298-BEB7-4EBF-9589-3D060E855C2D}" type="presOf" srcId="{A7D1B93D-DAFF-4960-B09B-F9443786D5E7}" destId="{3F9A64C3-9762-498F-BCEE-73CF2B9B0047}" srcOrd="0" destOrd="0" presId="urn:microsoft.com/office/officeart/2005/8/layout/default"/>
    <dgm:cxn modelId="{B78B32A6-E91F-4A83-AE18-78069DCFFE4E}" type="presOf" srcId="{AE95A0BD-636F-49C4-858D-BD90C92F55E9}" destId="{9337EFD0-18FC-4471-976C-F65DDD509910}" srcOrd="0" destOrd="0" presId="urn:microsoft.com/office/officeart/2005/8/layout/default"/>
    <dgm:cxn modelId="{F0BD23B0-7310-4D08-82FC-414D6ED12A78}" type="presOf" srcId="{7306991B-29B8-433C-9AA2-19859EE3F4F4}" destId="{E4C4A10C-87BB-4AEF-9C29-3DB9406364C5}" srcOrd="0" destOrd="0" presId="urn:microsoft.com/office/officeart/2005/8/layout/default"/>
    <dgm:cxn modelId="{4C0EBEB3-07B8-43F9-8300-686576F95B1D}" srcId="{6437AA5A-7807-46F9-ADC2-53D6EC29E490}" destId="{AE95A0BD-636F-49C4-858D-BD90C92F55E9}" srcOrd="5" destOrd="0" parTransId="{409DDAAD-CC6D-46B7-B4CD-1F13796D9964}" sibTransId="{1661F979-9724-4A7B-92B0-17779F2A14D2}"/>
    <dgm:cxn modelId="{F196EBEA-2E12-412A-A6A4-F89027162986}" type="presOf" srcId="{623338C7-7BE1-4C50-936A-8CA7728BF07C}" destId="{31F578C1-6E4E-4C08-A15B-7CFBECAC85C7}" srcOrd="0" destOrd="0" presId="urn:microsoft.com/office/officeart/2005/8/layout/default"/>
    <dgm:cxn modelId="{9F47BEED-ED3E-4C8D-B449-4AC15D332FA1}" type="presOf" srcId="{343640D9-A444-410F-AB59-500A14FF5453}" destId="{3CFEEB28-D55D-464E-BBD7-68FC3381EF8C}" srcOrd="0" destOrd="0" presId="urn:microsoft.com/office/officeart/2005/8/layout/default"/>
    <dgm:cxn modelId="{18C0E0F0-938E-413A-A697-A9898446371D}" srcId="{6437AA5A-7807-46F9-ADC2-53D6EC29E490}" destId="{92A41EE9-9FE8-4D06-AB73-CC9889DDFD24}" srcOrd="0" destOrd="0" parTransId="{FF0C50A5-7AAE-4A38-AE1D-DB7AAF19874F}" sibTransId="{9C0ED02F-B81D-4EC3-9592-366027DB11AD}"/>
    <dgm:cxn modelId="{3E78ECF5-88CF-4519-9AF9-97A29B171FBD}" srcId="{6437AA5A-7807-46F9-ADC2-53D6EC29E490}" destId="{A7D1B93D-DAFF-4960-B09B-F9443786D5E7}" srcOrd="6" destOrd="0" parTransId="{229F0805-185E-4768-8EB9-635A33753749}" sibTransId="{BBE21902-AF98-449C-8948-20465E9A1C25}"/>
    <dgm:cxn modelId="{509C8BF9-CDDD-482D-895F-C9452A3CD25D}" type="presOf" srcId="{02729275-9924-45C7-BD26-ABF54DA1D9E9}" destId="{E7967604-2823-456F-BA78-8424006A7578}" srcOrd="0" destOrd="0" presId="urn:microsoft.com/office/officeart/2005/8/layout/default"/>
    <dgm:cxn modelId="{28B338FB-EF82-477E-9BFB-17D855E6B8C1}" srcId="{6437AA5A-7807-46F9-ADC2-53D6EC29E490}" destId="{623338C7-7BE1-4C50-936A-8CA7728BF07C}" srcOrd="4" destOrd="0" parTransId="{B9F30388-0A52-4F16-ACE0-ED7C77588514}" sibTransId="{DBADAE3E-8D20-4644-A249-BA31B21CA923}"/>
    <dgm:cxn modelId="{90D1B75F-E9E6-4739-B0C0-501C203DA1E0}" type="presParOf" srcId="{CC30FA92-CF6E-4A08-87BC-6DD3240D7FDE}" destId="{62977316-EB99-486D-91A7-9F93A5BDF920}" srcOrd="0" destOrd="0" presId="urn:microsoft.com/office/officeart/2005/8/layout/default"/>
    <dgm:cxn modelId="{6C8D841E-AFEE-454E-82EA-F7E30264AF1F}" type="presParOf" srcId="{CC30FA92-CF6E-4A08-87BC-6DD3240D7FDE}" destId="{F127A6CC-9441-45FE-B2B8-BF74B6E18804}" srcOrd="1" destOrd="0" presId="urn:microsoft.com/office/officeart/2005/8/layout/default"/>
    <dgm:cxn modelId="{5E1FEC65-B341-4DF4-BF11-6B735E296906}" type="presParOf" srcId="{CC30FA92-CF6E-4A08-87BC-6DD3240D7FDE}" destId="{1D4DD1D8-C29D-40D3-A26E-148CB1784442}" srcOrd="2" destOrd="0" presId="urn:microsoft.com/office/officeart/2005/8/layout/default"/>
    <dgm:cxn modelId="{1F591132-A8D9-4717-8B6A-467310961CAF}" type="presParOf" srcId="{CC30FA92-CF6E-4A08-87BC-6DD3240D7FDE}" destId="{2425632E-52BC-4D76-B108-2FC0AF7BE9C9}" srcOrd="3" destOrd="0" presId="urn:microsoft.com/office/officeart/2005/8/layout/default"/>
    <dgm:cxn modelId="{1B91DA05-7E9C-4651-B12E-9883A5EC1100}" type="presParOf" srcId="{CC30FA92-CF6E-4A08-87BC-6DD3240D7FDE}" destId="{2929FFE9-7B8D-439B-96E6-E9B9E92BB581}" srcOrd="4" destOrd="0" presId="urn:microsoft.com/office/officeart/2005/8/layout/default"/>
    <dgm:cxn modelId="{1F57F459-F770-48D1-9DE9-DB52740AE14A}" type="presParOf" srcId="{CC30FA92-CF6E-4A08-87BC-6DD3240D7FDE}" destId="{4F6EE7F3-20D4-4CAA-A160-7D5AF314E4F2}" srcOrd="5" destOrd="0" presId="urn:microsoft.com/office/officeart/2005/8/layout/default"/>
    <dgm:cxn modelId="{2A5F428C-35BA-49D0-914A-17B480954920}" type="presParOf" srcId="{CC30FA92-CF6E-4A08-87BC-6DD3240D7FDE}" destId="{E7967604-2823-456F-BA78-8424006A7578}" srcOrd="6" destOrd="0" presId="urn:microsoft.com/office/officeart/2005/8/layout/default"/>
    <dgm:cxn modelId="{1E2D9A76-0639-4269-86AD-CA2669F9A461}" type="presParOf" srcId="{CC30FA92-CF6E-4A08-87BC-6DD3240D7FDE}" destId="{25036EE3-777F-4349-9782-23B8BDB4A28C}" srcOrd="7" destOrd="0" presId="urn:microsoft.com/office/officeart/2005/8/layout/default"/>
    <dgm:cxn modelId="{32E40089-3A7B-4BF0-B9E4-80EF0188C61E}" type="presParOf" srcId="{CC30FA92-CF6E-4A08-87BC-6DD3240D7FDE}" destId="{31F578C1-6E4E-4C08-A15B-7CFBECAC85C7}" srcOrd="8" destOrd="0" presId="urn:microsoft.com/office/officeart/2005/8/layout/default"/>
    <dgm:cxn modelId="{01E3F4B1-9CBB-4F7C-9EF5-4D0A828236FC}" type="presParOf" srcId="{CC30FA92-CF6E-4A08-87BC-6DD3240D7FDE}" destId="{EC6C60D7-342A-47E9-8991-AA851CFA5128}" srcOrd="9" destOrd="0" presId="urn:microsoft.com/office/officeart/2005/8/layout/default"/>
    <dgm:cxn modelId="{854C244D-2561-4018-8447-BC50714F3985}" type="presParOf" srcId="{CC30FA92-CF6E-4A08-87BC-6DD3240D7FDE}" destId="{9337EFD0-18FC-4471-976C-F65DDD509910}" srcOrd="10" destOrd="0" presId="urn:microsoft.com/office/officeart/2005/8/layout/default"/>
    <dgm:cxn modelId="{408B0CD4-0E8E-4D7B-8D39-11469556DA35}" type="presParOf" srcId="{CC30FA92-CF6E-4A08-87BC-6DD3240D7FDE}" destId="{6B0F1AB0-A24A-435B-9E09-FF16244EA4F3}" srcOrd="11" destOrd="0" presId="urn:microsoft.com/office/officeart/2005/8/layout/default"/>
    <dgm:cxn modelId="{7075C07A-824A-4FAE-B9F7-8185F904D6F0}" type="presParOf" srcId="{CC30FA92-CF6E-4A08-87BC-6DD3240D7FDE}" destId="{3F9A64C3-9762-498F-BCEE-73CF2B9B0047}" srcOrd="12" destOrd="0" presId="urn:microsoft.com/office/officeart/2005/8/layout/default"/>
    <dgm:cxn modelId="{D7CA53CF-4444-4920-961E-9A7E43AB0DE5}" type="presParOf" srcId="{CC30FA92-CF6E-4A08-87BC-6DD3240D7FDE}" destId="{C3982931-0288-4D1D-9C08-82AE4173DC79}" srcOrd="13" destOrd="0" presId="urn:microsoft.com/office/officeart/2005/8/layout/default"/>
    <dgm:cxn modelId="{A6F77EBC-8651-4761-AE22-8308390A0927}" type="presParOf" srcId="{CC30FA92-CF6E-4A08-87BC-6DD3240D7FDE}" destId="{89F6AC91-C0DF-4958-BCB4-B25854F15478}" srcOrd="14" destOrd="0" presId="urn:microsoft.com/office/officeart/2005/8/layout/default"/>
    <dgm:cxn modelId="{80404AD8-4512-45BB-B527-20ECF97938F9}" type="presParOf" srcId="{CC30FA92-CF6E-4A08-87BC-6DD3240D7FDE}" destId="{A4013EA3-D560-4037-907C-E202CD7D17F8}" srcOrd="15" destOrd="0" presId="urn:microsoft.com/office/officeart/2005/8/layout/default"/>
    <dgm:cxn modelId="{C3746911-B78E-4283-ACAE-3E5661E97873}" type="presParOf" srcId="{CC30FA92-CF6E-4A08-87BC-6DD3240D7FDE}" destId="{E4C4A10C-87BB-4AEF-9C29-3DB9406364C5}" srcOrd="16" destOrd="0" presId="urn:microsoft.com/office/officeart/2005/8/layout/default"/>
    <dgm:cxn modelId="{8163EF27-9E03-4736-A54B-5A40B4CE7B87}" type="presParOf" srcId="{CC30FA92-CF6E-4A08-87BC-6DD3240D7FDE}" destId="{60C3228E-2F35-4379-AE85-929F1C26D2E7}" srcOrd="17" destOrd="0" presId="urn:microsoft.com/office/officeart/2005/8/layout/default"/>
    <dgm:cxn modelId="{C8EDE193-9286-4609-A90C-D5AA94409A9A}" type="presParOf" srcId="{CC30FA92-CF6E-4A08-87BC-6DD3240D7FDE}" destId="{3CFEEB28-D55D-464E-BBD7-68FC3381EF8C}"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CA838B-CC18-4218-938D-8A1E4E9DEE3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C07A305-80D6-46C9-BE1D-C2610935739C}">
      <dgm:prSet/>
      <dgm:spPr>
        <a:solidFill>
          <a:schemeClr val="bg1"/>
        </a:solidFill>
      </dgm:spPr>
      <dgm:t>
        <a:bodyPr/>
        <a:lstStyle/>
        <a:p>
          <a:pPr algn="l"/>
          <a:r>
            <a:rPr lang="en-US" b="1" dirty="0">
              <a:solidFill>
                <a:schemeClr val="accent1"/>
              </a:solidFill>
            </a:rPr>
            <a:t>Directions:</a:t>
          </a:r>
          <a:endParaRPr lang="en-US" dirty="0">
            <a:solidFill>
              <a:schemeClr val="accent1"/>
            </a:solidFill>
          </a:endParaRPr>
        </a:p>
      </dgm:t>
    </dgm:pt>
    <dgm:pt modelId="{9ECD5FB4-031F-4A49-8E8D-55BC25B3FC76}" type="parTrans" cxnId="{4E884ABD-D5C0-4F45-8751-12DAE3F86AD5}">
      <dgm:prSet/>
      <dgm:spPr/>
      <dgm:t>
        <a:bodyPr/>
        <a:lstStyle/>
        <a:p>
          <a:endParaRPr lang="en-US"/>
        </a:p>
      </dgm:t>
    </dgm:pt>
    <dgm:pt modelId="{A62ACBD3-DDE0-418E-ABF6-1C6EF7C5CF3F}" type="sibTrans" cxnId="{4E884ABD-D5C0-4F45-8751-12DAE3F86AD5}">
      <dgm:prSet/>
      <dgm:spPr/>
      <dgm:t>
        <a:bodyPr/>
        <a:lstStyle/>
        <a:p>
          <a:endParaRPr lang="en-US"/>
        </a:p>
      </dgm:t>
    </dgm:pt>
    <dgm:pt modelId="{68BEBC98-8078-4D75-862B-6D80ED49C40A}">
      <dgm:prSet/>
      <dgm:spPr/>
      <dgm:t>
        <a:bodyPr/>
        <a:lstStyle/>
        <a:p>
          <a:r>
            <a:rPr lang="en-US" b="1" dirty="0"/>
            <a:t>Choose a Scenario:</a:t>
          </a:r>
          <a:endParaRPr lang="en-US" dirty="0"/>
        </a:p>
      </dgm:t>
    </dgm:pt>
    <dgm:pt modelId="{415F31B3-7988-41DA-8B13-0320437A3D8C}" type="parTrans" cxnId="{8C44E165-3F19-4EAE-80E3-3C8579A29007}">
      <dgm:prSet/>
      <dgm:spPr/>
      <dgm:t>
        <a:bodyPr/>
        <a:lstStyle/>
        <a:p>
          <a:endParaRPr lang="en-US"/>
        </a:p>
      </dgm:t>
    </dgm:pt>
    <dgm:pt modelId="{52AF4E20-E813-463E-907E-BAC34A38B154}" type="sibTrans" cxnId="{8C44E165-3F19-4EAE-80E3-3C8579A29007}">
      <dgm:prSet/>
      <dgm:spPr/>
      <dgm:t>
        <a:bodyPr/>
        <a:lstStyle/>
        <a:p>
          <a:endParaRPr lang="en-US"/>
        </a:p>
      </dgm:t>
    </dgm:pt>
    <dgm:pt modelId="{D6FF0296-DDFB-4393-A9CA-8103A69DC3DF}">
      <dgm:prSet/>
      <dgm:spPr/>
      <dgm:t>
        <a:bodyPr/>
        <a:lstStyle/>
        <a:p>
          <a:r>
            <a:rPr lang="en-US" dirty="0"/>
            <a:t>In your breakout room, select one of the provided scenarios to discuss.</a:t>
          </a:r>
        </a:p>
      </dgm:t>
    </dgm:pt>
    <dgm:pt modelId="{D7DDAA41-8AC4-4387-8F91-371879B583DE}" type="parTrans" cxnId="{DE5E7212-2C57-4C00-BE1E-ADDDC6CD763D}">
      <dgm:prSet/>
      <dgm:spPr/>
      <dgm:t>
        <a:bodyPr/>
        <a:lstStyle/>
        <a:p>
          <a:endParaRPr lang="en-US"/>
        </a:p>
      </dgm:t>
    </dgm:pt>
    <dgm:pt modelId="{830F0C69-03A5-4786-BEE5-AC0C9D9201A7}" type="sibTrans" cxnId="{DE5E7212-2C57-4C00-BE1E-ADDDC6CD763D}">
      <dgm:prSet/>
      <dgm:spPr/>
      <dgm:t>
        <a:bodyPr/>
        <a:lstStyle/>
        <a:p>
          <a:endParaRPr lang="en-US"/>
        </a:p>
      </dgm:t>
    </dgm:pt>
    <dgm:pt modelId="{B5A70C38-7FE6-4E44-8A57-01C38498CECE}">
      <dgm:prSet/>
      <dgm:spPr/>
      <dgm:t>
        <a:bodyPr/>
        <a:lstStyle/>
        <a:p>
          <a:r>
            <a:rPr lang="en-US" b="1" dirty="0"/>
            <a:t>Identify the Habit:</a:t>
          </a:r>
          <a:endParaRPr lang="en-US" dirty="0"/>
        </a:p>
      </dgm:t>
    </dgm:pt>
    <dgm:pt modelId="{E13D15A3-4EC4-42C2-9A40-887A44489A7D}" type="parTrans" cxnId="{3144F92C-6E11-47E3-89D3-BD6779F9F654}">
      <dgm:prSet/>
      <dgm:spPr/>
      <dgm:t>
        <a:bodyPr/>
        <a:lstStyle/>
        <a:p>
          <a:endParaRPr lang="en-US"/>
        </a:p>
      </dgm:t>
    </dgm:pt>
    <dgm:pt modelId="{23E27318-CE9A-490E-B1D1-E67308AB57D2}" type="sibTrans" cxnId="{3144F92C-6E11-47E3-89D3-BD6779F9F654}">
      <dgm:prSet/>
      <dgm:spPr/>
      <dgm:t>
        <a:bodyPr/>
        <a:lstStyle/>
        <a:p>
          <a:endParaRPr lang="en-US"/>
        </a:p>
      </dgm:t>
    </dgm:pt>
    <dgm:pt modelId="{E9B9C96C-DCED-4C65-AC8B-EE4731B625DC}">
      <dgm:prSet/>
      <dgm:spPr/>
      <dgm:t>
        <a:bodyPr/>
        <a:lstStyle/>
        <a:p>
          <a:r>
            <a:rPr lang="en-US" dirty="0"/>
            <a:t>Determine which of the 7 Habits of Highly Effective People the chosen scenario relates to.</a:t>
          </a:r>
        </a:p>
      </dgm:t>
    </dgm:pt>
    <dgm:pt modelId="{C104DF4B-4F9A-4582-BB93-C5B9D2521E4A}" type="parTrans" cxnId="{340EB83A-626E-471B-8BB7-7E006D8F5AF7}">
      <dgm:prSet/>
      <dgm:spPr/>
      <dgm:t>
        <a:bodyPr/>
        <a:lstStyle/>
        <a:p>
          <a:endParaRPr lang="en-US"/>
        </a:p>
      </dgm:t>
    </dgm:pt>
    <dgm:pt modelId="{A61E1303-3EA2-4E9E-8C26-D8E4E44ADBE0}" type="sibTrans" cxnId="{340EB83A-626E-471B-8BB7-7E006D8F5AF7}">
      <dgm:prSet/>
      <dgm:spPr/>
      <dgm:t>
        <a:bodyPr/>
        <a:lstStyle/>
        <a:p>
          <a:endParaRPr lang="en-US"/>
        </a:p>
      </dgm:t>
    </dgm:pt>
    <dgm:pt modelId="{DB62FF9D-0A66-42B3-A19D-7C224DF377C0}">
      <dgm:prSet/>
      <dgm:spPr/>
      <dgm:t>
        <a:bodyPr/>
        <a:lstStyle/>
        <a:p>
          <a:r>
            <a:rPr lang="en-US" b="1" dirty="0"/>
            <a:t>Apply the Habit:</a:t>
          </a:r>
          <a:endParaRPr lang="en-US" dirty="0"/>
        </a:p>
      </dgm:t>
    </dgm:pt>
    <dgm:pt modelId="{99D84B5E-2844-4704-8A42-AFC4C45E6A19}" type="parTrans" cxnId="{9B327C3B-3E27-413C-8B9E-EE079A27D821}">
      <dgm:prSet/>
      <dgm:spPr/>
      <dgm:t>
        <a:bodyPr/>
        <a:lstStyle/>
        <a:p>
          <a:endParaRPr lang="en-US"/>
        </a:p>
      </dgm:t>
    </dgm:pt>
    <dgm:pt modelId="{92B7AD8A-2C71-403A-BE36-78C9B35AC061}" type="sibTrans" cxnId="{9B327C3B-3E27-413C-8B9E-EE079A27D821}">
      <dgm:prSet/>
      <dgm:spPr/>
      <dgm:t>
        <a:bodyPr/>
        <a:lstStyle/>
        <a:p>
          <a:endParaRPr lang="en-US"/>
        </a:p>
      </dgm:t>
    </dgm:pt>
    <dgm:pt modelId="{4BD7D4CF-66A4-44DF-A618-1B717B1C7B32}">
      <dgm:prSet/>
      <dgm:spPr/>
      <dgm:t>
        <a:bodyPr/>
        <a:lstStyle/>
        <a:p>
          <a:r>
            <a:rPr lang="en-US" dirty="0"/>
            <a:t>Discuss how you can apply the principles of the identified habit to address the scenario effectively.</a:t>
          </a:r>
        </a:p>
      </dgm:t>
    </dgm:pt>
    <dgm:pt modelId="{386D1EEA-F462-4573-88D9-31486C6D6D32}" type="parTrans" cxnId="{67E58FA5-F0AD-4FE8-8EBC-4D22E9988326}">
      <dgm:prSet/>
      <dgm:spPr/>
      <dgm:t>
        <a:bodyPr/>
        <a:lstStyle/>
        <a:p>
          <a:endParaRPr lang="en-US"/>
        </a:p>
      </dgm:t>
    </dgm:pt>
    <dgm:pt modelId="{E20F2989-80E3-48D3-A07C-EE73D02026BE}" type="sibTrans" cxnId="{67E58FA5-F0AD-4FE8-8EBC-4D22E9988326}">
      <dgm:prSet/>
      <dgm:spPr/>
      <dgm:t>
        <a:bodyPr/>
        <a:lstStyle/>
        <a:p>
          <a:endParaRPr lang="en-US"/>
        </a:p>
      </dgm:t>
    </dgm:pt>
    <dgm:pt modelId="{6CC5A8D6-4127-4B3C-9FCB-4B577A5F16DF}">
      <dgm:prSet/>
      <dgm:spPr/>
      <dgm:t>
        <a:bodyPr/>
        <a:lstStyle/>
        <a:p>
          <a:r>
            <a:rPr lang="en-US" b="1" dirty="0"/>
            <a:t>Prepare to Share:</a:t>
          </a:r>
          <a:endParaRPr lang="en-US" dirty="0"/>
        </a:p>
      </dgm:t>
    </dgm:pt>
    <dgm:pt modelId="{AD696B11-ED5A-4DE1-9D50-E63647650717}" type="parTrans" cxnId="{DF31288E-FDAA-4CC5-95A4-C29EF2F5F342}">
      <dgm:prSet/>
      <dgm:spPr/>
      <dgm:t>
        <a:bodyPr/>
        <a:lstStyle/>
        <a:p>
          <a:endParaRPr lang="en-US"/>
        </a:p>
      </dgm:t>
    </dgm:pt>
    <dgm:pt modelId="{53B63C71-B5B7-4EB6-81EA-529A5332F92E}" type="sibTrans" cxnId="{DF31288E-FDAA-4CC5-95A4-C29EF2F5F342}">
      <dgm:prSet/>
      <dgm:spPr/>
      <dgm:t>
        <a:bodyPr/>
        <a:lstStyle/>
        <a:p>
          <a:endParaRPr lang="en-US"/>
        </a:p>
      </dgm:t>
    </dgm:pt>
    <dgm:pt modelId="{350AB945-DD7C-46F8-BD22-3C10F56C9E85}">
      <dgm:prSet/>
      <dgm:spPr/>
      <dgm:t>
        <a:bodyPr/>
        <a:lstStyle/>
        <a:p>
          <a:r>
            <a:rPr lang="en-US" dirty="0"/>
            <a:t>Be ready to share your findings and application strategies with the larger group when the breakout session ends.</a:t>
          </a:r>
        </a:p>
      </dgm:t>
    </dgm:pt>
    <dgm:pt modelId="{E7BCA885-E088-48E1-AA04-ED692DC0D5A4}" type="parTrans" cxnId="{8CA1B19C-290A-4F14-9D8A-6D1E60C92679}">
      <dgm:prSet/>
      <dgm:spPr/>
      <dgm:t>
        <a:bodyPr/>
        <a:lstStyle/>
        <a:p>
          <a:endParaRPr lang="en-US"/>
        </a:p>
      </dgm:t>
    </dgm:pt>
    <dgm:pt modelId="{D8B4400F-A73B-44DB-858E-BA441E37A292}" type="sibTrans" cxnId="{8CA1B19C-290A-4F14-9D8A-6D1E60C92679}">
      <dgm:prSet/>
      <dgm:spPr/>
      <dgm:t>
        <a:bodyPr/>
        <a:lstStyle/>
        <a:p>
          <a:endParaRPr lang="en-US"/>
        </a:p>
      </dgm:t>
    </dgm:pt>
    <dgm:pt modelId="{8CE10744-29CC-48A4-ACED-46E55AB4E491}" type="pres">
      <dgm:prSet presAssocID="{D4CA838B-CC18-4218-938D-8A1E4E9DEE30}" presName="Name0" presStyleCnt="0">
        <dgm:presLayoutVars>
          <dgm:dir/>
          <dgm:animLvl val="lvl"/>
          <dgm:resizeHandles val="exact"/>
        </dgm:presLayoutVars>
      </dgm:prSet>
      <dgm:spPr/>
    </dgm:pt>
    <dgm:pt modelId="{F2EADE31-4AA8-424D-BB68-7349121AD764}" type="pres">
      <dgm:prSet presAssocID="{FC07A305-80D6-46C9-BE1D-C2610935739C}" presName="linNode" presStyleCnt="0"/>
      <dgm:spPr/>
    </dgm:pt>
    <dgm:pt modelId="{4A0F497C-34C1-47B1-8AFD-98ECBB3AEA1B}" type="pres">
      <dgm:prSet presAssocID="{FC07A305-80D6-46C9-BE1D-C2610935739C}" presName="parentText" presStyleLbl="node1" presStyleIdx="0" presStyleCnt="5">
        <dgm:presLayoutVars>
          <dgm:chMax val="1"/>
          <dgm:bulletEnabled val="1"/>
        </dgm:presLayoutVars>
      </dgm:prSet>
      <dgm:spPr/>
    </dgm:pt>
    <dgm:pt modelId="{303EF9A5-ABE9-46B3-BA5B-34DD59761251}" type="pres">
      <dgm:prSet presAssocID="{A62ACBD3-DDE0-418E-ABF6-1C6EF7C5CF3F}" presName="sp" presStyleCnt="0"/>
      <dgm:spPr/>
    </dgm:pt>
    <dgm:pt modelId="{27A706DB-7666-4A53-8F94-5175482F372E}" type="pres">
      <dgm:prSet presAssocID="{68BEBC98-8078-4D75-862B-6D80ED49C40A}" presName="linNode" presStyleCnt="0"/>
      <dgm:spPr/>
    </dgm:pt>
    <dgm:pt modelId="{8C884215-A99D-4464-8A37-94E0A86AFB3C}" type="pres">
      <dgm:prSet presAssocID="{68BEBC98-8078-4D75-862B-6D80ED49C40A}" presName="parentText" presStyleLbl="node1" presStyleIdx="1" presStyleCnt="5">
        <dgm:presLayoutVars>
          <dgm:chMax val="1"/>
          <dgm:bulletEnabled val="1"/>
        </dgm:presLayoutVars>
      </dgm:prSet>
      <dgm:spPr/>
    </dgm:pt>
    <dgm:pt modelId="{4D19A53A-8050-462B-B1D3-EB9148E38B60}" type="pres">
      <dgm:prSet presAssocID="{68BEBC98-8078-4D75-862B-6D80ED49C40A}" presName="descendantText" presStyleLbl="alignAccFollowNode1" presStyleIdx="0" presStyleCnt="4">
        <dgm:presLayoutVars>
          <dgm:bulletEnabled val="1"/>
        </dgm:presLayoutVars>
      </dgm:prSet>
      <dgm:spPr/>
    </dgm:pt>
    <dgm:pt modelId="{D0C70723-0E69-431C-9CF9-761EBAE4C38F}" type="pres">
      <dgm:prSet presAssocID="{52AF4E20-E813-463E-907E-BAC34A38B154}" presName="sp" presStyleCnt="0"/>
      <dgm:spPr/>
    </dgm:pt>
    <dgm:pt modelId="{12FEC026-C0DD-4B4F-B2EC-FC2B38DF04FD}" type="pres">
      <dgm:prSet presAssocID="{B5A70C38-7FE6-4E44-8A57-01C38498CECE}" presName="linNode" presStyleCnt="0"/>
      <dgm:spPr/>
    </dgm:pt>
    <dgm:pt modelId="{78A554AF-FB99-4AA6-846E-FDE13C35A073}" type="pres">
      <dgm:prSet presAssocID="{B5A70C38-7FE6-4E44-8A57-01C38498CECE}" presName="parentText" presStyleLbl="node1" presStyleIdx="2" presStyleCnt="5">
        <dgm:presLayoutVars>
          <dgm:chMax val="1"/>
          <dgm:bulletEnabled val="1"/>
        </dgm:presLayoutVars>
      </dgm:prSet>
      <dgm:spPr/>
    </dgm:pt>
    <dgm:pt modelId="{8C6F50DD-64DB-45B2-A9C7-E4DB826A1881}" type="pres">
      <dgm:prSet presAssocID="{B5A70C38-7FE6-4E44-8A57-01C38498CECE}" presName="descendantText" presStyleLbl="alignAccFollowNode1" presStyleIdx="1" presStyleCnt="4">
        <dgm:presLayoutVars>
          <dgm:bulletEnabled val="1"/>
        </dgm:presLayoutVars>
      </dgm:prSet>
      <dgm:spPr/>
    </dgm:pt>
    <dgm:pt modelId="{893D4DA4-4427-4FBC-AF7B-852D5DDC0B47}" type="pres">
      <dgm:prSet presAssocID="{23E27318-CE9A-490E-B1D1-E67308AB57D2}" presName="sp" presStyleCnt="0"/>
      <dgm:spPr/>
    </dgm:pt>
    <dgm:pt modelId="{CFEB1FE0-240A-4727-8AA3-40CA9952D409}" type="pres">
      <dgm:prSet presAssocID="{DB62FF9D-0A66-42B3-A19D-7C224DF377C0}" presName="linNode" presStyleCnt="0"/>
      <dgm:spPr/>
    </dgm:pt>
    <dgm:pt modelId="{29B459F3-BFF3-4707-97BD-834E6CAFEDAC}" type="pres">
      <dgm:prSet presAssocID="{DB62FF9D-0A66-42B3-A19D-7C224DF377C0}" presName="parentText" presStyleLbl="node1" presStyleIdx="3" presStyleCnt="5">
        <dgm:presLayoutVars>
          <dgm:chMax val="1"/>
          <dgm:bulletEnabled val="1"/>
        </dgm:presLayoutVars>
      </dgm:prSet>
      <dgm:spPr/>
    </dgm:pt>
    <dgm:pt modelId="{B09C19DA-8D78-4A1A-A05D-B78DCF2C2986}" type="pres">
      <dgm:prSet presAssocID="{DB62FF9D-0A66-42B3-A19D-7C224DF377C0}" presName="descendantText" presStyleLbl="alignAccFollowNode1" presStyleIdx="2" presStyleCnt="4">
        <dgm:presLayoutVars>
          <dgm:bulletEnabled val="1"/>
        </dgm:presLayoutVars>
      </dgm:prSet>
      <dgm:spPr/>
    </dgm:pt>
    <dgm:pt modelId="{6454204A-BC2C-43D2-AB9C-9501C463DED4}" type="pres">
      <dgm:prSet presAssocID="{92B7AD8A-2C71-403A-BE36-78C9B35AC061}" presName="sp" presStyleCnt="0"/>
      <dgm:spPr/>
    </dgm:pt>
    <dgm:pt modelId="{0B49355B-D30E-4295-BE9A-860773CEE3E9}" type="pres">
      <dgm:prSet presAssocID="{6CC5A8D6-4127-4B3C-9FCB-4B577A5F16DF}" presName="linNode" presStyleCnt="0"/>
      <dgm:spPr/>
    </dgm:pt>
    <dgm:pt modelId="{800BB803-72D5-454B-BC7F-C05E9120A31F}" type="pres">
      <dgm:prSet presAssocID="{6CC5A8D6-4127-4B3C-9FCB-4B577A5F16DF}" presName="parentText" presStyleLbl="node1" presStyleIdx="4" presStyleCnt="5">
        <dgm:presLayoutVars>
          <dgm:chMax val="1"/>
          <dgm:bulletEnabled val="1"/>
        </dgm:presLayoutVars>
      </dgm:prSet>
      <dgm:spPr/>
    </dgm:pt>
    <dgm:pt modelId="{75A49D23-AB8A-4711-87FD-819215D071AD}" type="pres">
      <dgm:prSet presAssocID="{6CC5A8D6-4127-4B3C-9FCB-4B577A5F16DF}" presName="descendantText" presStyleLbl="alignAccFollowNode1" presStyleIdx="3" presStyleCnt="4">
        <dgm:presLayoutVars>
          <dgm:bulletEnabled val="1"/>
        </dgm:presLayoutVars>
      </dgm:prSet>
      <dgm:spPr/>
    </dgm:pt>
  </dgm:ptLst>
  <dgm:cxnLst>
    <dgm:cxn modelId="{DE5E7212-2C57-4C00-BE1E-ADDDC6CD763D}" srcId="{68BEBC98-8078-4D75-862B-6D80ED49C40A}" destId="{D6FF0296-DDFB-4393-A9CA-8103A69DC3DF}" srcOrd="0" destOrd="0" parTransId="{D7DDAA41-8AC4-4387-8F91-371879B583DE}" sibTransId="{830F0C69-03A5-4786-BEE5-AC0C9D9201A7}"/>
    <dgm:cxn modelId="{02EF8028-A9AA-42E4-9A97-363E00051F95}" type="presOf" srcId="{D6FF0296-DDFB-4393-A9CA-8103A69DC3DF}" destId="{4D19A53A-8050-462B-B1D3-EB9148E38B60}" srcOrd="0" destOrd="0" presId="urn:microsoft.com/office/officeart/2005/8/layout/vList5"/>
    <dgm:cxn modelId="{3144F92C-6E11-47E3-89D3-BD6779F9F654}" srcId="{D4CA838B-CC18-4218-938D-8A1E4E9DEE30}" destId="{B5A70C38-7FE6-4E44-8A57-01C38498CECE}" srcOrd="2" destOrd="0" parTransId="{E13D15A3-4EC4-42C2-9A40-887A44489A7D}" sibTransId="{23E27318-CE9A-490E-B1D1-E67308AB57D2}"/>
    <dgm:cxn modelId="{00162B34-FE0F-4099-89C8-1D3C7B8C9623}" type="presOf" srcId="{350AB945-DD7C-46F8-BD22-3C10F56C9E85}" destId="{75A49D23-AB8A-4711-87FD-819215D071AD}" srcOrd="0" destOrd="0" presId="urn:microsoft.com/office/officeart/2005/8/layout/vList5"/>
    <dgm:cxn modelId="{340EB83A-626E-471B-8BB7-7E006D8F5AF7}" srcId="{B5A70C38-7FE6-4E44-8A57-01C38498CECE}" destId="{E9B9C96C-DCED-4C65-AC8B-EE4731B625DC}" srcOrd="0" destOrd="0" parTransId="{C104DF4B-4F9A-4582-BB93-C5B9D2521E4A}" sibTransId="{A61E1303-3EA2-4E9E-8C26-D8E4E44ADBE0}"/>
    <dgm:cxn modelId="{9B327C3B-3E27-413C-8B9E-EE079A27D821}" srcId="{D4CA838B-CC18-4218-938D-8A1E4E9DEE30}" destId="{DB62FF9D-0A66-42B3-A19D-7C224DF377C0}" srcOrd="3" destOrd="0" parTransId="{99D84B5E-2844-4704-8A42-AFC4C45E6A19}" sibTransId="{92B7AD8A-2C71-403A-BE36-78C9B35AC061}"/>
    <dgm:cxn modelId="{8C44E165-3F19-4EAE-80E3-3C8579A29007}" srcId="{D4CA838B-CC18-4218-938D-8A1E4E9DEE30}" destId="{68BEBC98-8078-4D75-862B-6D80ED49C40A}" srcOrd="1" destOrd="0" parTransId="{415F31B3-7988-41DA-8B13-0320437A3D8C}" sibTransId="{52AF4E20-E813-463E-907E-BAC34A38B154}"/>
    <dgm:cxn modelId="{ABE10C69-F6A2-49AC-BF6A-62C4D8B02191}" type="presOf" srcId="{4BD7D4CF-66A4-44DF-A618-1B717B1C7B32}" destId="{B09C19DA-8D78-4A1A-A05D-B78DCF2C2986}" srcOrd="0" destOrd="0" presId="urn:microsoft.com/office/officeart/2005/8/layout/vList5"/>
    <dgm:cxn modelId="{CF812785-9067-43EC-9F8D-47E9FD2B7F40}" type="presOf" srcId="{DB62FF9D-0A66-42B3-A19D-7C224DF377C0}" destId="{29B459F3-BFF3-4707-97BD-834E6CAFEDAC}" srcOrd="0" destOrd="0" presId="urn:microsoft.com/office/officeart/2005/8/layout/vList5"/>
    <dgm:cxn modelId="{DF31288E-FDAA-4CC5-95A4-C29EF2F5F342}" srcId="{D4CA838B-CC18-4218-938D-8A1E4E9DEE30}" destId="{6CC5A8D6-4127-4B3C-9FCB-4B577A5F16DF}" srcOrd="4" destOrd="0" parTransId="{AD696B11-ED5A-4DE1-9D50-E63647650717}" sibTransId="{53B63C71-B5B7-4EB6-81EA-529A5332F92E}"/>
    <dgm:cxn modelId="{8CA1B19C-290A-4F14-9D8A-6D1E60C92679}" srcId="{6CC5A8D6-4127-4B3C-9FCB-4B577A5F16DF}" destId="{350AB945-DD7C-46F8-BD22-3C10F56C9E85}" srcOrd="0" destOrd="0" parTransId="{E7BCA885-E088-48E1-AA04-ED692DC0D5A4}" sibTransId="{D8B4400F-A73B-44DB-858E-BA441E37A292}"/>
    <dgm:cxn modelId="{A9D89FA4-3D03-4130-9DCC-C8198C0312B3}" type="presOf" srcId="{6CC5A8D6-4127-4B3C-9FCB-4B577A5F16DF}" destId="{800BB803-72D5-454B-BC7F-C05E9120A31F}" srcOrd="0" destOrd="0" presId="urn:microsoft.com/office/officeart/2005/8/layout/vList5"/>
    <dgm:cxn modelId="{67E58FA5-F0AD-4FE8-8EBC-4D22E9988326}" srcId="{DB62FF9D-0A66-42B3-A19D-7C224DF377C0}" destId="{4BD7D4CF-66A4-44DF-A618-1B717B1C7B32}" srcOrd="0" destOrd="0" parTransId="{386D1EEA-F462-4573-88D9-31486C6D6D32}" sibTransId="{E20F2989-80E3-48D3-A07C-EE73D02026BE}"/>
    <dgm:cxn modelId="{6C5FF9B8-DB3D-4ADB-AD73-C5065BF248C9}" type="presOf" srcId="{D4CA838B-CC18-4218-938D-8A1E4E9DEE30}" destId="{8CE10744-29CC-48A4-ACED-46E55AB4E491}" srcOrd="0" destOrd="0" presId="urn:microsoft.com/office/officeart/2005/8/layout/vList5"/>
    <dgm:cxn modelId="{4E884ABD-D5C0-4F45-8751-12DAE3F86AD5}" srcId="{D4CA838B-CC18-4218-938D-8A1E4E9DEE30}" destId="{FC07A305-80D6-46C9-BE1D-C2610935739C}" srcOrd="0" destOrd="0" parTransId="{9ECD5FB4-031F-4A49-8E8D-55BC25B3FC76}" sibTransId="{A62ACBD3-DDE0-418E-ABF6-1C6EF7C5CF3F}"/>
    <dgm:cxn modelId="{97CC25D7-FC92-4428-915C-C3C2018A6483}" type="presOf" srcId="{B5A70C38-7FE6-4E44-8A57-01C38498CECE}" destId="{78A554AF-FB99-4AA6-846E-FDE13C35A073}" srcOrd="0" destOrd="0" presId="urn:microsoft.com/office/officeart/2005/8/layout/vList5"/>
    <dgm:cxn modelId="{4610A8DB-FEB4-412D-8B74-435EC4C4B194}" type="presOf" srcId="{FC07A305-80D6-46C9-BE1D-C2610935739C}" destId="{4A0F497C-34C1-47B1-8AFD-98ECBB3AEA1B}" srcOrd="0" destOrd="0" presId="urn:microsoft.com/office/officeart/2005/8/layout/vList5"/>
    <dgm:cxn modelId="{F58CA8DB-185E-47DB-8BA8-08AEDABA50AC}" type="presOf" srcId="{68BEBC98-8078-4D75-862B-6D80ED49C40A}" destId="{8C884215-A99D-4464-8A37-94E0A86AFB3C}" srcOrd="0" destOrd="0" presId="urn:microsoft.com/office/officeart/2005/8/layout/vList5"/>
    <dgm:cxn modelId="{956649FC-27C1-42F2-B04B-3E1ED2E13E69}" type="presOf" srcId="{E9B9C96C-DCED-4C65-AC8B-EE4731B625DC}" destId="{8C6F50DD-64DB-45B2-A9C7-E4DB826A1881}" srcOrd="0" destOrd="0" presId="urn:microsoft.com/office/officeart/2005/8/layout/vList5"/>
    <dgm:cxn modelId="{C669F553-CDAA-46F7-97E2-C1618589A49D}" type="presParOf" srcId="{8CE10744-29CC-48A4-ACED-46E55AB4E491}" destId="{F2EADE31-4AA8-424D-BB68-7349121AD764}" srcOrd="0" destOrd="0" presId="urn:microsoft.com/office/officeart/2005/8/layout/vList5"/>
    <dgm:cxn modelId="{C19AEF05-39E2-4E70-B20C-B16486A9742E}" type="presParOf" srcId="{F2EADE31-4AA8-424D-BB68-7349121AD764}" destId="{4A0F497C-34C1-47B1-8AFD-98ECBB3AEA1B}" srcOrd="0" destOrd="0" presId="urn:microsoft.com/office/officeart/2005/8/layout/vList5"/>
    <dgm:cxn modelId="{88492F6C-1099-4AAB-A1C7-3E155A9B2146}" type="presParOf" srcId="{8CE10744-29CC-48A4-ACED-46E55AB4E491}" destId="{303EF9A5-ABE9-46B3-BA5B-34DD59761251}" srcOrd="1" destOrd="0" presId="urn:microsoft.com/office/officeart/2005/8/layout/vList5"/>
    <dgm:cxn modelId="{89B74573-249D-4FD3-B1BF-53E36F04CFD5}" type="presParOf" srcId="{8CE10744-29CC-48A4-ACED-46E55AB4E491}" destId="{27A706DB-7666-4A53-8F94-5175482F372E}" srcOrd="2" destOrd="0" presId="urn:microsoft.com/office/officeart/2005/8/layout/vList5"/>
    <dgm:cxn modelId="{37F4998F-7D79-4BB2-A1FB-2D5267155393}" type="presParOf" srcId="{27A706DB-7666-4A53-8F94-5175482F372E}" destId="{8C884215-A99D-4464-8A37-94E0A86AFB3C}" srcOrd="0" destOrd="0" presId="urn:microsoft.com/office/officeart/2005/8/layout/vList5"/>
    <dgm:cxn modelId="{416249A2-5729-44B2-8C64-8207AC59139F}" type="presParOf" srcId="{27A706DB-7666-4A53-8F94-5175482F372E}" destId="{4D19A53A-8050-462B-B1D3-EB9148E38B60}" srcOrd="1" destOrd="0" presId="urn:microsoft.com/office/officeart/2005/8/layout/vList5"/>
    <dgm:cxn modelId="{C8B42D79-11E7-46BA-B688-7AA7403A6B5B}" type="presParOf" srcId="{8CE10744-29CC-48A4-ACED-46E55AB4E491}" destId="{D0C70723-0E69-431C-9CF9-761EBAE4C38F}" srcOrd="3" destOrd="0" presId="urn:microsoft.com/office/officeart/2005/8/layout/vList5"/>
    <dgm:cxn modelId="{91911866-70CF-48CF-8BBC-1664C024E873}" type="presParOf" srcId="{8CE10744-29CC-48A4-ACED-46E55AB4E491}" destId="{12FEC026-C0DD-4B4F-B2EC-FC2B38DF04FD}" srcOrd="4" destOrd="0" presId="urn:microsoft.com/office/officeart/2005/8/layout/vList5"/>
    <dgm:cxn modelId="{65F50217-E6E8-4AF2-84AD-EA0752A4A544}" type="presParOf" srcId="{12FEC026-C0DD-4B4F-B2EC-FC2B38DF04FD}" destId="{78A554AF-FB99-4AA6-846E-FDE13C35A073}" srcOrd="0" destOrd="0" presId="urn:microsoft.com/office/officeart/2005/8/layout/vList5"/>
    <dgm:cxn modelId="{36EB6C2F-6F6C-43A3-B4A9-E3F4C311653E}" type="presParOf" srcId="{12FEC026-C0DD-4B4F-B2EC-FC2B38DF04FD}" destId="{8C6F50DD-64DB-45B2-A9C7-E4DB826A1881}" srcOrd="1" destOrd="0" presId="urn:microsoft.com/office/officeart/2005/8/layout/vList5"/>
    <dgm:cxn modelId="{FDDE74FE-F902-405A-9795-C490F28EA1D1}" type="presParOf" srcId="{8CE10744-29CC-48A4-ACED-46E55AB4E491}" destId="{893D4DA4-4427-4FBC-AF7B-852D5DDC0B47}" srcOrd="5" destOrd="0" presId="urn:microsoft.com/office/officeart/2005/8/layout/vList5"/>
    <dgm:cxn modelId="{73C2C272-D1A8-43B6-884C-A3C293216FFF}" type="presParOf" srcId="{8CE10744-29CC-48A4-ACED-46E55AB4E491}" destId="{CFEB1FE0-240A-4727-8AA3-40CA9952D409}" srcOrd="6" destOrd="0" presId="urn:microsoft.com/office/officeart/2005/8/layout/vList5"/>
    <dgm:cxn modelId="{CC0DC062-3C8C-4671-8CDB-E5F6C845E802}" type="presParOf" srcId="{CFEB1FE0-240A-4727-8AA3-40CA9952D409}" destId="{29B459F3-BFF3-4707-97BD-834E6CAFEDAC}" srcOrd="0" destOrd="0" presId="urn:microsoft.com/office/officeart/2005/8/layout/vList5"/>
    <dgm:cxn modelId="{F2D3DDB3-6ED2-4BF9-80C4-D709AC933E9B}" type="presParOf" srcId="{CFEB1FE0-240A-4727-8AA3-40CA9952D409}" destId="{B09C19DA-8D78-4A1A-A05D-B78DCF2C2986}" srcOrd="1" destOrd="0" presId="urn:microsoft.com/office/officeart/2005/8/layout/vList5"/>
    <dgm:cxn modelId="{DFB62694-81AD-4DCD-91C8-B31B1AC2C238}" type="presParOf" srcId="{8CE10744-29CC-48A4-ACED-46E55AB4E491}" destId="{6454204A-BC2C-43D2-AB9C-9501C463DED4}" srcOrd="7" destOrd="0" presId="urn:microsoft.com/office/officeart/2005/8/layout/vList5"/>
    <dgm:cxn modelId="{F6E8113D-C642-42AD-AA3B-68D0AC0456E6}" type="presParOf" srcId="{8CE10744-29CC-48A4-ACED-46E55AB4E491}" destId="{0B49355B-D30E-4295-BE9A-860773CEE3E9}" srcOrd="8" destOrd="0" presId="urn:microsoft.com/office/officeart/2005/8/layout/vList5"/>
    <dgm:cxn modelId="{46672EF9-D39A-4C07-9719-7282065EB517}" type="presParOf" srcId="{0B49355B-D30E-4295-BE9A-860773CEE3E9}" destId="{800BB803-72D5-454B-BC7F-C05E9120A31F}" srcOrd="0" destOrd="0" presId="urn:microsoft.com/office/officeart/2005/8/layout/vList5"/>
    <dgm:cxn modelId="{C4B9C752-4ED3-4F22-B166-27BD7FED88A3}" type="presParOf" srcId="{0B49355B-D30E-4295-BE9A-860773CEE3E9}" destId="{75A49D23-AB8A-4711-87FD-819215D071A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77316-EB99-486D-91A7-9F93A5BDF920}">
      <dsp:nvSpPr>
        <dsp:cNvPr id="0" name=""/>
        <dsp:cNvSpPr/>
      </dsp:nvSpPr>
      <dsp:spPr>
        <a:xfrm>
          <a:off x="3289" y="385411"/>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a:t>HOW?</a:t>
          </a:r>
          <a:endParaRPr lang="en-US" sz="1300" kern="1200"/>
        </a:p>
      </dsp:txBody>
      <dsp:txXfrm>
        <a:off x="3289" y="385411"/>
        <a:ext cx="1781259" cy="1068755"/>
      </dsp:txXfrm>
    </dsp:sp>
    <dsp:sp modelId="{1D4DD1D8-C29D-40D3-A26E-148CB1784442}">
      <dsp:nvSpPr>
        <dsp:cNvPr id="0" name=""/>
        <dsp:cNvSpPr/>
      </dsp:nvSpPr>
      <dsp:spPr>
        <a:xfrm>
          <a:off x="1962675" y="385411"/>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Before a big project begins, take some time to visualize how it will go. </a:t>
          </a:r>
          <a:endParaRPr lang="en-US" sz="1300" kern="1200" dirty="0"/>
        </a:p>
      </dsp:txBody>
      <dsp:txXfrm>
        <a:off x="1962675" y="385411"/>
        <a:ext cx="1781259" cy="1068755"/>
      </dsp:txXfrm>
    </dsp:sp>
    <dsp:sp modelId="{2929FFE9-7B8D-439B-96E6-E9B9E92BB581}">
      <dsp:nvSpPr>
        <dsp:cNvPr id="0" name=""/>
        <dsp:cNvSpPr/>
      </dsp:nvSpPr>
      <dsp:spPr>
        <a:xfrm>
          <a:off x="3922061" y="385411"/>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Write down your end goal as well as some steps that you think will get you there.</a:t>
          </a:r>
          <a:endParaRPr lang="en-US" sz="1300" kern="1200" dirty="0"/>
        </a:p>
      </dsp:txBody>
      <dsp:txXfrm>
        <a:off x="3922061" y="385411"/>
        <a:ext cx="1781259" cy="1068755"/>
      </dsp:txXfrm>
    </dsp:sp>
    <dsp:sp modelId="{E7967604-2823-456F-BA78-8424006A7578}">
      <dsp:nvSpPr>
        <dsp:cNvPr id="0" name=""/>
        <dsp:cNvSpPr/>
      </dsp:nvSpPr>
      <dsp:spPr>
        <a:xfrm>
          <a:off x="5881447" y="385411"/>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Think about the end result before beginning any task.</a:t>
          </a:r>
          <a:endParaRPr lang="en-US" sz="1300" kern="1200" dirty="0"/>
        </a:p>
      </dsp:txBody>
      <dsp:txXfrm>
        <a:off x="5881447" y="385411"/>
        <a:ext cx="1781259" cy="1068755"/>
      </dsp:txXfrm>
    </dsp:sp>
    <dsp:sp modelId="{31F578C1-6E4E-4C08-A15B-7CFBECAC85C7}">
      <dsp:nvSpPr>
        <dsp:cNvPr id="0" name=""/>
        <dsp:cNvSpPr/>
      </dsp:nvSpPr>
      <dsp:spPr>
        <a:xfrm>
          <a:off x="7840833" y="385411"/>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Plan for the future. </a:t>
          </a:r>
          <a:endParaRPr lang="en-US" sz="1300" kern="1200" dirty="0"/>
        </a:p>
      </dsp:txBody>
      <dsp:txXfrm>
        <a:off x="7840833" y="385411"/>
        <a:ext cx="1781259" cy="1068755"/>
      </dsp:txXfrm>
    </dsp:sp>
    <dsp:sp modelId="{9337EFD0-18FC-4471-976C-F65DDD509910}">
      <dsp:nvSpPr>
        <dsp:cNvPr id="0" name=""/>
        <dsp:cNvSpPr/>
      </dsp:nvSpPr>
      <dsp:spPr>
        <a:xfrm>
          <a:off x="3289" y="1632293"/>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WHAT?</a:t>
          </a:r>
        </a:p>
      </dsp:txBody>
      <dsp:txXfrm>
        <a:off x="3289" y="1632293"/>
        <a:ext cx="1781259" cy="1068755"/>
      </dsp:txXfrm>
    </dsp:sp>
    <dsp:sp modelId="{3F9A64C3-9762-498F-BCEE-73CF2B9B0047}">
      <dsp:nvSpPr>
        <dsp:cNvPr id="0" name=""/>
        <dsp:cNvSpPr/>
      </dsp:nvSpPr>
      <dsp:spPr>
        <a:xfrm>
          <a:off x="1962675" y="1632293"/>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Create a mind map or an outline.</a:t>
          </a:r>
        </a:p>
      </dsp:txBody>
      <dsp:txXfrm>
        <a:off x="1962675" y="1632293"/>
        <a:ext cx="1781259" cy="1068755"/>
      </dsp:txXfrm>
    </dsp:sp>
    <dsp:sp modelId="{89F6AC91-C0DF-4958-BCB4-B25854F15478}">
      <dsp:nvSpPr>
        <dsp:cNvPr id="0" name=""/>
        <dsp:cNvSpPr/>
      </dsp:nvSpPr>
      <dsp:spPr>
        <a:xfrm>
          <a:off x="3922061" y="1632293"/>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Create a project scope and detail actions that will need to be assigned or completed.</a:t>
          </a:r>
        </a:p>
      </dsp:txBody>
      <dsp:txXfrm>
        <a:off x="3922061" y="1632293"/>
        <a:ext cx="1781259" cy="1068755"/>
      </dsp:txXfrm>
    </dsp:sp>
    <dsp:sp modelId="{E4C4A10C-87BB-4AEF-9C29-3DB9406364C5}">
      <dsp:nvSpPr>
        <dsp:cNvPr id="0" name=""/>
        <dsp:cNvSpPr/>
      </dsp:nvSpPr>
      <dsp:spPr>
        <a:xfrm>
          <a:off x="5881447" y="1632293"/>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Begin with a brainstorming or planning session.</a:t>
          </a:r>
        </a:p>
      </dsp:txBody>
      <dsp:txXfrm>
        <a:off x="5881447" y="1632293"/>
        <a:ext cx="1781259" cy="1068755"/>
      </dsp:txXfrm>
    </dsp:sp>
    <dsp:sp modelId="{3CFEEB28-D55D-464E-BBD7-68FC3381EF8C}">
      <dsp:nvSpPr>
        <dsp:cNvPr id="0" name=""/>
        <dsp:cNvSpPr/>
      </dsp:nvSpPr>
      <dsp:spPr>
        <a:xfrm>
          <a:off x="7840833" y="1632293"/>
          <a:ext cx="1781259" cy="106875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Set target dates and milestones to help plan for the scope of the project.</a:t>
          </a:r>
        </a:p>
      </dsp:txBody>
      <dsp:txXfrm>
        <a:off x="7840833" y="1632293"/>
        <a:ext cx="1781259" cy="1068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F497C-34C1-47B1-8AFD-98ECBB3AEA1B}">
      <dsp:nvSpPr>
        <dsp:cNvPr id="0" name=""/>
        <dsp:cNvSpPr/>
      </dsp:nvSpPr>
      <dsp:spPr>
        <a:xfrm>
          <a:off x="0" y="1501"/>
          <a:ext cx="3395384" cy="656407"/>
        </a:xfrm>
        <a:prstGeom prst="roundRect">
          <a:avLst/>
        </a:prstGeom>
        <a:solidFill>
          <a:schemeClr val="bg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accent1"/>
              </a:solidFill>
            </a:rPr>
            <a:t>Directions:</a:t>
          </a:r>
          <a:endParaRPr lang="en-US" sz="2500" kern="1200" dirty="0">
            <a:solidFill>
              <a:schemeClr val="accent1"/>
            </a:solidFill>
          </a:endParaRPr>
        </a:p>
      </dsp:txBody>
      <dsp:txXfrm>
        <a:off x="32043" y="33544"/>
        <a:ext cx="3331298" cy="592321"/>
      </dsp:txXfrm>
    </dsp:sp>
    <dsp:sp modelId="{4D19A53A-8050-462B-B1D3-EB9148E38B60}">
      <dsp:nvSpPr>
        <dsp:cNvPr id="0" name=""/>
        <dsp:cNvSpPr/>
      </dsp:nvSpPr>
      <dsp:spPr>
        <a:xfrm rot="5400000">
          <a:off x="6150941" y="-1999187"/>
          <a:ext cx="525125" cy="603623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In your breakout room, select one of the provided scenarios to discuss.</a:t>
          </a:r>
        </a:p>
      </dsp:txBody>
      <dsp:txXfrm rot="-5400000">
        <a:off x="3395384" y="782004"/>
        <a:ext cx="6010605" cy="473857"/>
      </dsp:txXfrm>
    </dsp:sp>
    <dsp:sp modelId="{8C884215-A99D-4464-8A37-94E0A86AFB3C}">
      <dsp:nvSpPr>
        <dsp:cNvPr id="0" name=""/>
        <dsp:cNvSpPr/>
      </dsp:nvSpPr>
      <dsp:spPr>
        <a:xfrm>
          <a:off x="0" y="690728"/>
          <a:ext cx="3395384" cy="65640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t>Choose a Scenario:</a:t>
          </a:r>
          <a:endParaRPr lang="en-US" sz="2500" kern="1200" dirty="0"/>
        </a:p>
      </dsp:txBody>
      <dsp:txXfrm>
        <a:off x="32043" y="722771"/>
        <a:ext cx="3331298" cy="592321"/>
      </dsp:txXfrm>
    </dsp:sp>
    <dsp:sp modelId="{8C6F50DD-64DB-45B2-A9C7-E4DB826A1881}">
      <dsp:nvSpPr>
        <dsp:cNvPr id="0" name=""/>
        <dsp:cNvSpPr/>
      </dsp:nvSpPr>
      <dsp:spPr>
        <a:xfrm rot="5400000">
          <a:off x="6150941" y="-1309959"/>
          <a:ext cx="525125" cy="603623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Determine which of the 7 Habits of Highly Effective People the chosen scenario relates to.</a:t>
          </a:r>
        </a:p>
      </dsp:txBody>
      <dsp:txXfrm rot="-5400000">
        <a:off x="3395384" y="1471232"/>
        <a:ext cx="6010605" cy="473857"/>
      </dsp:txXfrm>
    </dsp:sp>
    <dsp:sp modelId="{78A554AF-FB99-4AA6-846E-FDE13C35A073}">
      <dsp:nvSpPr>
        <dsp:cNvPr id="0" name=""/>
        <dsp:cNvSpPr/>
      </dsp:nvSpPr>
      <dsp:spPr>
        <a:xfrm>
          <a:off x="0" y="1379956"/>
          <a:ext cx="3395384" cy="65640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t>Identify the Habit:</a:t>
          </a:r>
          <a:endParaRPr lang="en-US" sz="2500" kern="1200" dirty="0"/>
        </a:p>
      </dsp:txBody>
      <dsp:txXfrm>
        <a:off x="32043" y="1411999"/>
        <a:ext cx="3331298" cy="592321"/>
      </dsp:txXfrm>
    </dsp:sp>
    <dsp:sp modelId="{B09C19DA-8D78-4A1A-A05D-B78DCF2C2986}">
      <dsp:nvSpPr>
        <dsp:cNvPr id="0" name=""/>
        <dsp:cNvSpPr/>
      </dsp:nvSpPr>
      <dsp:spPr>
        <a:xfrm rot="5400000">
          <a:off x="6150941" y="-620732"/>
          <a:ext cx="525125" cy="603623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Discuss how you can apply the principles of the identified habit to address the scenario effectively.</a:t>
          </a:r>
        </a:p>
      </dsp:txBody>
      <dsp:txXfrm rot="-5400000">
        <a:off x="3395384" y="2160459"/>
        <a:ext cx="6010605" cy="473857"/>
      </dsp:txXfrm>
    </dsp:sp>
    <dsp:sp modelId="{29B459F3-BFF3-4707-97BD-834E6CAFEDAC}">
      <dsp:nvSpPr>
        <dsp:cNvPr id="0" name=""/>
        <dsp:cNvSpPr/>
      </dsp:nvSpPr>
      <dsp:spPr>
        <a:xfrm>
          <a:off x="0" y="2069183"/>
          <a:ext cx="3395384" cy="65640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t>Apply the Habit:</a:t>
          </a:r>
          <a:endParaRPr lang="en-US" sz="2500" kern="1200" dirty="0"/>
        </a:p>
      </dsp:txBody>
      <dsp:txXfrm>
        <a:off x="32043" y="2101226"/>
        <a:ext cx="3331298" cy="592321"/>
      </dsp:txXfrm>
    </dsp:sp>
    <dsp:sp modelId="{75A49D23-AB8A-4711-87FD-819215D071AD}">
      <dsp:nvSpPr>
        <dsp:cNvPr id="0" name=""/>
        <dsp:cNvSpPr/>
      </dsp:nvSpPr>
      <dsp:spPr>
        <a:xfrm rot="5400000">
          <a:off x="6150941" y="68495"/>
          <a:ext cx="525125" cy="603623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Be ready to share your findings and application strategies with the larger group when the breakout session ends.</a:t>
          </a:r>
        </a:p>
      </dsp:txBody>
      <dsp:txXfrm rot="-5400000">
        <a:off x="3395384" y="2849686"/>
        <a:ext cx="6010605" cy="473857"/>
      </dsp:txXfrm>
    </dsp:sp>
    <dsp:sp modelId="{800BB803-72D5-454B-BC7F-C05E9120A31F}">
      <dsp:nvSpPr>
        <dsp:cNvPr id="0" name=""/>
        <dsp:cNvSpPr/>
      </dsp:nvSpPr>
      <dsp:spPr>
        <a:xfrm>
          <a:off x="0" y="2758411"/>
          <a:ext cx="3395384" cy="65640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t>Prepare to Share:</a:t>
          </a:r>
          <a:endParaRPr lang="en-US" sz="2500" kern="1200" dirty="0"/>
        </a:p>
      </dsp:txBody>
      <dsp:txXfrm>
        <a:off x="32043" y="2790454"/>
        <a:ext cx="3331298" cy="5923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1123F-7FCA-4F7D-ACD3-B0D47D7ACA7F}"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AC05B-46C3-4094-8DBB-E79CFFDD0FE5}" type="slidenum">
              <a:rPr lang="en-US" smtClean="0"/>
              <a:t>‹#›</a:t>
            </a:fld>
            <a:endParaRPr lang="en-US"/>
          </a:p>
        </p:txBody>
      </p:sp>
    </p:spTree>
    <p:extLst>
      <p:ext uri="{BB962C8B-B14F-4D97-AF65-F5344CB8AC3E}">
        <p14:creationId xmlns:p14="http://schemas.microsoft.com/office/powerpoint/2010/main" val="323587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rtl="0">
              <a:spcBef>
                <a:spcPts val="0"/>
              </a:spcBef>
              <a:spcAft>
                <a:spcPts val="0"/>
              </a:spcAft>
            </a:pPr>
            <a:r>
              <a:rPr lang="en-US" sz="1800" b="1" i="0" u="none" strike="noStrike" dirty="0">
                <a:solidFill>
                  <a:srgbClr val="000000"/>
                </a:solidFill>
                <a:effectLst/>
                <a:latin typeface="Montserrat" pitchFamily="2" charset="0"/>
              </a:rPr>
              <a:t>DO:</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Welcome participants as they enter the meeting.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Reference the participant handout link that is in the chat.</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Give a 1-2 minute warning before starting the training session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Remind participants that the training will be recorded.</a:t>
            </a:r>
          </a:p>
          <a:p>
            <a:pPr rtl="0">
              <a:spcBef>
                <a:spcPts val="0"/>
              </a:spcBef>
              <a:spcAft>
                <a:spcPts val="0"/>
              </a:spcAft>
            </a:pPr>
            <a:br>
              <a:rPr lang="en-US" b="0" dirty="0">
                <a:effectLst/>
              </a:rPr>
            </a:br>
            <a:br>
              <a:rPr lang="en-US" b="0" dirty="0">
                <a:effectLst/>
              </a:rPr>
            </a:b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Hello and welcome! Today’s training on the 7 Habits of Highly Effective People aims to show how applying these habits will enhance your leadership effectiveness and inspire your team to be more efficient.</a:t>
            </a:r>
          </a:p>
          <a:p>
            <a:pPr rtl="0">
              <a:spcBef>
                <a:spcPts val="0"/>
              </a:spcBef>
              <a:spcAft>
                <a:spcPts val="0"/>
              </a:spcAft>
            </a:pPr>
            <a:br>
              <a:rPr lang="en-US" b="0" dirty="0">
                <a:effectLst/>
              </a:rPr>
            </a:br>
            <a:r>
              <a:rPr lang="en-US" sz="1800" b="1" i="0" u="none" strike="noStrike" dirty="0">
                <a:solidFill>
                  <a:srgbClr val="000000"/>
                </a:solidFill>
                <a:effectLst/>
                <a:latin typeface="Montserrat" pitchFamily="2" charset="0"/>
              </a:rPr>
              <a:t>[Advance Slide]</a:t>
            </a:r>
            <a:endParaRPr lang="en-US" b="0" dirty="0">
              <a:effectLs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1</a:t>
            </a:fld>
            <a:endParaRPr lang="en-US"/>
          </a:p>
        </p:txBody>
      </p:sp>
    </p:spTree>
    <p:extLst>
      <p:ext uri="{BB962C8B-B14F-4D97-AF65-F5344CB8AC3E}">
        <p14:creationId xmlns:p14="http://schemas.microsoft.com/office/powerpoint/2010/main" val="2683801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min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ontserrat" pitchFamily="2" charset="0"/>
              </a:rPr>
              <a:t>Habit 2: Begin with the End in Mind emphasizes starting each day, task, or project with a clear vision of your desired outcomes and goals. It encourages individuals to define their mission and long-term objectives in life, focusing on goal-setting, long-term vision, and personal leadership. For example, creating a personal mission statement can clarify what you want to achieve across various areas of your life. This habit teaches that every creation begins with a mental vision before it becomes a physical reality. It involves planning ahead, setting meaningful goals, contributing to your company's mission and vision, and seeking opportunities to be a good leader.</a:t>
            </a:r>
          </a:p>
          <a:p>
            <a:pPr rtl="0">
              <a:spcBef>
                <a:spcPts val="0"/>
              </a:spcBef>
              <a:spcAft>
                <a:spcPts val="0"/>
              </a:spcAft>
            </a:pPr>
            <a:endParaRPr lang="en-US" sz="1200" b="0" i="0" u="none" strike="noStrike" dirty="0">
              <a:solidFill>
                <a:srgbClr val="000000"/>
              </a:solidFill>
              <a:effectLst/>
              <a:latin typeface="Montserrat" pitchFamily="2" charset="0"/>
            </a:endParaRPr>
          </a:p>
          <a:p>
            <a:pPr rtl="0" fontAlgn="base">
              <a:spcBef>
                <a:spcPts val="0"/>
              </a:spcBef>
              <a:spcAft>
                <a:spcPts val="0"/>
              </a:spcAft>
              <a:buFont typeface="Arial" panose="020B0604020202020204" pitchFamily="34" charset="0"/>
              <a:buNone/>
            </a:pPr>
            <a:r>
              <a:rPr lang="en-US" sz="1200" b="1" i="0" u="none" strike="noStrike" dirty="0">
                <a:solidFill>
                  <a:srgbClr val="000000"/>
                </a:solidFill>
                <a:effectLst/>
                <a:latin typeface="Montserrat" pitchFamily="2" charset="0"/>
              </a:rPr>
              <a:t>[Advance Slide]</a:t>
            </a:r>
            <a:endParaRPr lang="en-US" sz="1200" b="0" i="0" u="none" strike="noStrike" dirty="0">
              <a:solidFill>
                <a:srgbClr val="000000"/>
              </a:solidFill>
              <a:effectLst/>
              <a:latin typeface="Montserra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10</a:t>
            </a:fld>
            <a:endParaRPr lang="en-US"/>
          </a:p>
        </p:txBody>
      </p:sp>
    </p:spTree>
    <p:extLst>
      <p:ext uri="{BB962C8B-B14F-4D97-AF65-F5344CB8AC3E}">
        <p14:creationId xmlns:p14="http://schemas.microsoft.com/office/powerpoint/2010/main" val="130383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00000"/>
                </a:solidFill>
                <a:effectLst/>
                <a:latin typeface="Montserrat" pitchFamily="2" charset="0"/>
              </a:rPr>
              <a:t>1 min</a:t>
            </a:r>
          </a:p>
          <a:p>
            <a:r>
              <a:rPr lang="en-US" sz="1800" b="1" i="0" u="none" strike="noStrike" dirty="0">
                <a:solidFill>
                  <a:srgbClr val="000000"/>
                </a:solidFill>
                <a:effectLst/>
                <a:latin typeface="Montserrat" pitchFamily="2" charset="0"/>
              </a:rPr>
              <a:t>SAY:</a:t>
            </a:r>
          </a:p>
          <a:p>
            <a:endParaRPr lang="en-US" sz="1800" b="1" i="0" u="none" strike="noStrike" dirty="0">
              <a:solidFill>
                <a:srgbClr val="000000"/>
              </a:solidFill>
              <a:effectLst/>
              <a:latin typeface="Montserrat" pitchFamily="2" charset="0"/>
            </a:endParaRPr>
          </a:p>
          <a:p>
            <a:r>
              <a:rPr lang="en-US" sz="1800" b="0" i="0" u="none" strike="noStrike" dirty="0">
                <a:solidFill>
                  <a:srgbClr val="000000"/>
                </a:solidFill>
                <a:effectLst/>
                <a:latin typeface="Montserrat" pitchFamily="2" charset="0"/>
              </a:rPr>
              <a:t>Beginning with the End in Mind might look like:</a:t>
            </a:r>
          </a:p>
          <a:p>
            <a:endParaRPr lang="en-US" sz="1800" b="0" i="0" u="none" strike="noStrike" dirty="0">
              <a:solidFill>
                <a:srgbClr val="000000"/>
              </a:solidFill>
              <a:effectLst/>
              <a:latin typeface="Montserrat" pitchFamily="2" charset="0"/>
            </a:endParaRPr>
          </a:p>
          <a:p>
            <a:pPr marL="285750" indent="-285750">
              <a:buFont typeface="Arial" panose="020B0604020202020204" pitchFamily="34" charset="0"/>
              <a:buChar char="•"/>
            </a:pPr>
            <a:r>
              <a:rPr lang="en-US" sz="1800" b="0" i="0" u="none" strike="noStrike" dirty="0">
                <a:solidFill>
                  <a:srgbClr val="000000"/>
                </a:solidFill>
                <a:effectLst/>
                <a:latin typeface="Montserrat" pitchFamily="2" charset="0"/>
              </a:rPr>
              <a:t>Visualizing how a project might go before starting it by creating a mind map or an outline</a:t>
            </a:r>
          </a:p>
          <a:p>
            <a:pPr marL="285750" indent="-285750">
              <a:buFont typeface="Arial" panose="020B0604020202020204" pitchFamily="34" charset="0"/>
              <a:buChar char="•"/>
            </a:pPr>
            <a:r>
              <a:rPr lang="en-US" sz="1800" b="0" i="0" u="none" strike="noStrike" dirty="0">
                <a:solidFill>
                  <a:srgbClr val="000000"/>
                </a:solidFill>
                <a:effectLst/>
                <a:latin typeface="Montserrat" pitchFamily="2" charset="0"/>
              </a:rPr>
              <a:t>Writing down the end goals and steps to achieve that goal by creating a project scope and detailing the actionable tasks that will have to be completed. This is where one might begin assigning tasks to team members.</a:t>
            </a:r>
          </a:p>
          <a:p>
            <a:pPr marL="285750" indent="-285750">
              <a:buFont typeface="Arial" panose="020B0604020202020204" pitchFamily="34" charset="0"/>
              <a:buChar char="•"/>
            </a:pPr>
            <a:r>
              <a:rPr lang="en-US" sz="1800" b="0" i="0" u="none" strike="noStrike" dirty="0">
                <a:solidFill>
                  <a:srgbClr val="000000"/>
                </a:solidFill>
                <a:effectLst/>
                <a:latin typeface="Montserrat" pitchFamily="2" charset="0"/>
              </a:rPr>
              <a:t>Think about the end result before beginning by conducting a brainstorming or planning session.</a:t>
            </a:r>
          </a:p>
          <a:p>
            <a:pPr marL="285750" indent="-285750">
              <a:buFont typeface="Arial" panose="020B0604020202020204" pitchFamily="34" charset="0"/>
              <a:buChar char="•"/>
            </a:pPr>
            <a:r>
              <a:rPr lang="en-US" sz="1800" b="0" i="0" u="none" strike="noStrike" dirty="0">
                <a:solidFill>
                  <a:srgbClr val="000000"/>
                </a:solidFill>
                <a:effectLst/>
                <a:latin typeface="Montserrat" pitchFamily="2" charset="0"/>
              </a:rPr>
              <a:t>And planning for the future by setting target dates and milestones to help plan for the scope of the project and ensure nothing is missed.</a:t>
            </a:r>
          </a:p>
          <a:p>
            <a:pPr marL="285750" indent="-285750">
              <a:buFont typeface="Arial" panose="020B0604020202020204" pitchFamily="34" charset="0"/>
              <a:buChar char="•"/>
            </a:pPr>
            <a:endParaRPr lang="en-US" sz="1800" b="0" i="0" u="none" strike="noStrike" dirty="0">
              <a:solidFill>
                <a:srgbClr val="000000"/>
              </a:solidFill>
              <a:effectLst/>
              <a:latin typeface="Montserrat" pitchFamily="2" charset="0"/>
            </a:endParaRPr>
          </a:p>
          <a:p>
            <a:pPr marL="0" indent="0">
              <a:buFont typeface="Arial" panose="020B0604020202020204" pitchFamily="34" charset="0"/>
              <a:buNone/>
            </a:pPr>
            <a:r>
              <a:rPr lang="en-US" sz="1800" b="1" i="0" u="none" strike="noStrike" dirty="0">
                <a:solidFill>
                  <a:srgbClr val="000000"/>
                </a:solidFill>
                <a:effectLst/>
                <a:latin typeface="Montserrat" pitchFamily="2" charset="0"/>
              </a:rPr>
              <a:t>[Advance Slide]</a:t>
            </a:r>
            <a:endParaRPr lang="en-US" sz="1800" b="0" i="0" u="none" strike="noStrike" dirty="0">
              <a:solidFill>
                <a:srgbClr val="000000"/>
              </a:solidFill>
              <a:effectLst/>
              <a:latin typeface="Montserrat" pitchFamily="2" charset="0"/>
            </a:endParaRPr>
          </a:p>
          <a:p>
            <a:pPr marL="0" indent="0">
              <a:buFont typeface="Arial" panose="020B0604020202020204" pitchFamily="34" charset="0"/>
              <a:buNone/>
            </a:pPr>
            <a:endParaRPr lang="en-US" sz="1800" b="1" i="0" u="none" strike="noStrike" dirty="0">
              <a:solidFill>
                <a:srgbClr val="000000"/>
              </a:solidFill>
              <a:effectLst/>
              <a:latin typeface="Montserrat" pitchFamily="2" charset="0"/>
            </a:endParaRP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11</a:t>
            </a:fld>
            <a:endParaRPr lang="en-US"/>
          </a:p>
        </p:txBody>
      </p:sp>
    </p:spTree>
    <p:extLst>
      <p:ext uri="{BB962C8B-B14F-4D97-AF65-F5344CB8AC3E}">
        <p14:creationId xmlns:p14="http://schemas.microsoft.com/office/powerpoint/2010/main" val="2818432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Take a look at the chart. If you notice behaviors within your team from the left side of the chart, it is important to begin with a clear vision.</a:t>
            </a:r>
          </a:p>
          <a:p>
            <a:pPr marL="0" algn="l" rtl="0" fontAlgn="base">
              <a:spcBef>
                <a:spcPts val="0"/>
              </a:spcBef>
              <a:spcAft>
                <a:spcPts val="0"/>
              </a:spcAft>
              <a:buFont typeface="Arial" panose="020B0604020202020204" pitchFamily="34" charset="0"/>
              <a:buNone/>
            </a:pP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How can this be done? To start, </a:t>
            </a:r>
            <a:r>
              <a:rPr lang="en-US" sz="1800" b="0" i="0" u="sng" strike="noStrike" dirty="0">
                <a:solidFill>
                  <a:srgbClr val="000000"/>
                </a:solidFill>
                <a:effectLst/>
                <a:highlight>
                  <a:srgbClr val="FFF8F3"/>
                </a:highlight>
                <a:latin typeface="Montserrat" pitchFamily="2" charset="0"/>
              </a:rPr>
              <a:t>align individual goals</a:t>
            </a:r>
            <a:r>
              <a:rPr lang="en-US" sz="1800" b="0" i="0" u="none" strike="noStrike" dirty="0">
                <a:solidFill>
                  <a:srgbClr val="000000"/>
                </a:solidFill>
                <a:effectLst/>
                <a:highlight>
                  <a:srgbClr val="FFF8F3"/>
                </a:highlight>
                <a:latin typeface="Montserrat" pitchFamily="2" charset="0"/>
              </a:rPr>
              <a:t> with organizational objectives to create a sense of purpose, </a:t>
            </a:r>
            <a:r>
              <a:rPr lang="en-US" sz="1800" b="0" i="0" u="sng" strike="noStrike" dirty="0">
                <a:solidFill>
                  <a:srgbClr val="000000"/>
                </a:solidFill>
                <a:effectLst/>
                <a:highlight>
                  <a:srgbClr val="FFF8F3"/>
                </a:highlight>
                <a:latin typeface="Montserrat" pitchFamily="2" charset="0"/>
              </a:rPr>
              <a:t>promote long-term thinking</a:t>
            </a:r>
            <a:r>
              <a:rPr lang="en-US" sz="1800" b="0" i="0" u="none" strike="noStrike" dirty="0">
                <a:solidFill>
                  <a:srgbClr val="000000"/>
                </a:solidFill>
                <a:effectLst/>
                <a:highlight>
                  <a:srgbClr val="FFF8F3"/>
                </a:highlight>
                <a:latin typeface="Montserrat" pitchFamily="2" charset="0"/>
              </a:rPr>
              <a:t> by encouraging employees to consider the broader impact of their work, and </a:t>
            </a:r>
            <a:r>
              <a:rPr lang="en-US" sz="1800" b="0" i="0" u="sng" strike="noStrike" dirty="0">
                <a:solidFill>
                  <a:srgbClr val="000000"/>
                </a:solidFill>
                <a:effectLst/>
                <a:highlight>
                  <a:srgbClr val="FFF8F3"/>
                </a:highlight>
                <a:latin typeface="Montserrat" pitchFamily="2" charset="0"/>
              </a:rPr>
              <a:t>focus on outcomes</a:t>
            </a:r>
            <a:r>
              <a:rPr lang="en-US" sz="1800" b="0" i="0" u="none" strike="noStrike" dirty="0">
                <a:solidFill>
                  <a:srgbClr val="000000"/>
                </a:solidFill>
                <a:effectLst/>
                <a:highlight>
                  <a:srgbClr val="FFF8F3"/>
                </a:highlight>
                <a:latin typeface="Montserrat" pitchFamily="2" charset="0"/>
              </a:rPr>
              <a:t> by guiding teams to achieve desired results in their planning and decisions. Then, you, as their leader, must equip your team members with the tools, resources, and training they need to work towards their goals effectively. </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12</a:t>
            </a:fld>
            <a:endParaRPr lang="en-US"/>
          </a:p>
        </p:txBody>
      </p:sp>
    </p:spTree>
    <p:extLst>
      <p:ext uri="{BB962C8B-B14F-4D97-AF65-F5344CB8AC3E}">
        <p14:creationId xmlns:p14="http://schemas.microsoft.com/office/powerpoint/2010/main" val="3327701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(1 min for content/4 min for whiteboard activity)</a:t>
            </a:r>
          </a:p>
          <a:p>
            <a:endParaRPr lang="en-US" dirty="0"/>
          </a:p>
          <a:p>
            <a:r>
              <a:rPr lang="en-US" dirty="0"/>
              <a:t>A few tools or resources to use or train your team members to help them put Habit 2 into practice include</a:t>
            </a:r>
          </a:p>
          <a:p>
            <a:pPr marL="171450" indent="-171450">
              <a:buFont typeface="Arial" panose="020B0604020202020204" pitchFamily="34" charset="0"/>
              <a:buChar char="•"/>
            </a:pPr>
            <a:r>
              <a:rPr lang="en-US" dirty="0"/>
              <a:t>Implementing OKRs, or defining objectives and key results to set goals and measure progress</a:t>
            </a:r>
          </a:p>
          <a:p>
            <a:pPr marL="171450" indent="-171450">
              <a:buFont typeface="Arial" panose="020B0604020202020204" pitchFamily="34" charset="0"/>
              <a:buChar char="•"/>
            </a:pPr>
            <a:r>
              <a:rPr lang="en-US" dirty="0"/>
              <a:t>Use project management tools, like Asana/Trello or Microsoft Project, for planning and tracking tasks</a:t>
            </a:r>
          </a:p>
          <a:p>
            <a:pPr marL="171450" indent="-171450">
              <a:buFont typeface="Arial" panose="020B0604020202020204" pitchFamily="34" charset="0"/>
              <a:buChar char="•"/>
            </a:pPr>
            <a:r>
              <a:rPr lang="en-US" dirty="0"/>
              <a:t>Create a vision board that gives visual representations of the long-term goals</a:t>
            </a:r>
          </a:p>
          <a:p>
            <a:pPr marL="171450" indent="-171450">
              <a:buFont typeface="Arial" panose="020B0604020202020204" pitchFamily="34" charset="0"/>
              <a:buChar char="•"/>
            </a:pPr>
            <a:r>
              <a:rPr lang="en-US" dirty="0"/>
              <a:t>Use Gantt Charts or Roadmap Templates to visualize project timelines, set a scope, and keep tasks aligned with the end goal</a:t>
            </a:r>
          </a:p>
          <a:p>
            <a:pPr marL="171450" indent="-171450">
              <a:buFont typeface="Arial" panose="020B0604020202020204" pitchFamily="34" charset="0"/>
              <a:buChar char="•"/>
            </a:pPr>
            <a:endParaRPr lang="en-US" dirty="0"/>
          </a:p>
          <a:p>
            <a:pPr rtl="0">
              <a:spcBef>
                <a:spcPts val="0"/>
              </a:spcBef>
              <a:spcAft>
                <a:spcPts val="0"/>
              </a:spcAft>
            </a:pPr>
            <a:r>
              <a:rPr lang="en-US" sz="1800" b="1" i="0" u="none" strike="noStrike" dirty="0">
                <a:solidFill>
                  <a:srgbClr val="000000"/>
                </a:solidFill>
                <a:effectLst/>
                <a:latin typeface="Montserrat" pitchFamily="2" charset="0"/>
              </a:rPr>
              <a:t>DO:</a:t>
            </a:r>
            <a:endParaRPr lang="en-US" b="0" dirty="0">
              <a:effectLst/>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Click to reveal the question.</a:t>
            </a:r>
          </a:p>
          <a:p>
            <a:pPr rtl="0">
              <a:spcBef>
                <a:spcPts val="0"/>
              </a:spcBef>
              <a:spcAft>
                <a:spcPts val="0"/>
              </a:spcAft>
            </a:pPr>
            <a:endParaRPr lang="en-US" sz="1800" b="1" i="0" u="none" strike="noStrike" dirty="0">
              <a:solidFill>
                <a:srgbClr val="000000"/>
              </a:solidFill>
              <a:effectLst/>
              <a:latin typeface="Montserrat" pitchFamily="2" charset="0"/>
            </a:endParaRPr>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What tools or procedures does your team use to support Habit 2: Begin with the End in Mind?</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We are going to display a whiteboard on the screen where everyone can type in some ideas. Feel free to jot down new ideas if you find they may be useful for you and your team.</a:t>
            </a:r>
          </a:p>
          <a:p>
            <a:pPr rtl="0">
              <a:spcBef>
                <a:spcPts val="0"/>
              </a:spcBef>
              <a:spcAft>
                <a:spcPts val="0"/>
              </a:spcAft>
            </a:pPr>
            <a:r>
              <a:rPr lang="en-US" sz="1800" b="1" i="0" u="none" strike="noStrike" dirty="0">
                <a:solidFill>
                  <a:srgbClr val="000000"/>
                </a:solidFill>
                <a:effectLst/>
                <a:latin typeface="Montserrat" pitchFamily="2" charset="0"/>
              </a:rPr>
              <a:t>[Advance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13</a:t>
            </a:fld>
            <a:endParaRPr lang="en-US"/>
          </a:p>
        </p:txBody>
      </p:sp>
    </p:spTree>
    <p:extLst>
      <p:ext uri="{BB962C8B-B14F-4D97-AF65-F5344CB8AC3E}">
        <p14:creationId xmlns:p14="http://schemas.microsoft.com/office/powerpoint/2010/main" val="363856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p>
          <a:p>
            <a:pPr marL="0" algn="l" rtl="0" fontAlgn="t">
              <a:spcBef>
                <a:spcPts val="0"/>
              </a:spcBef>
              <a:spcAft>
                <a:spcPts val="0"/>
              </a:spcAft>
            </a:pP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Habit 3: Put First Things First focuses on prioritizing tasks based on their importance rather than their urgency. It involves organizing and executing activities around key priorities and principles, emphasizing time management, prioritization, and self-discipline. For example, using tools like Covey’s Time Management Matrix helps you focus on activities that contribute to long-term goals by distinguishing between what is urgent and what is important. This habit encourages spending time on important tasks, setting priorities, creating schedules, following plans, and maintaining discipline and organization. </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14</a:t>
            </a:fld>
            <a:endParaRPr lang="en-US"/>
          </a:p>
        </p:txBody>
      </p:sp>
    </p:spTree>
    <p:extLst>
      <p:ext uri="{BB962C8B-B14F-4D97-AF65-F5344CB8AC3E}">
        <p14:creationId xmlns:p14="http://schemas.microsoft.com/office/powerpoint/2010/main" val="87408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Covey’s Time Management Matrix divides activities into four quadrants based on their importance and urgency.</a:t>
            </a:r>
          </a:p>
          <a:p>
            <a:pPr marL="0" algn="l" rtl="0" fontAlgn="t">
              <a:spcBef>
                <a:spcPts val="0"/>
              </a:spcBef>
              <a:spcAft>
                <a:spcPts val="0"/>
              </a:spcAft>
            </a:pPr>
            <a:endParaRPr lang="en-US" sz="1800" b="1" i="0" u="none" strike="noStrike" dirty="0">
              <a:solidFill>
                <a:srgbClr val="000000"/>
              </a:solidFill>
              <a:effectLst/>
              <a:highlight>
                <a:srgbClr val="FFF8F3"/>
              </a:highlight>
              <a:latin typeface="Montserrat" pitchFamily="2" charset="0"/>
            </a:endParaRP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Click to reveal the words “important” and “urgent” when you reference the definitions.</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highlight>
                  <a:srgbClr val="FFF8F3"/>
                </a:highlight>
                <a:latin typeface="Montserrat" pitchFamily="2" charset="0"/>
              </a:rPr>
              <a:t>Important</a:t>
            </a:r>
            <a:r>
              <a:rPr lang="en-US" sz="1800" b="0" i="0" u="none" strike="noStrike" dirty="0">
                <a:solidFill>
                  <a:srgbClr val="000000"/>
                </a:solidFill>
                <a:effectLst/>
                <a:highlight>
                  <a:srgbClr val="FFF8F3"/>
                </a:highlight>
                <a:latin typeface="Montserrat" pitchFamily="2" charset="0"/>
              </a:rPr>
              <a:t> tasks significantly impact long-term success.</a:t>
            </a:r>
          </a:p>
          <a:p>
            <a:pPr marL="0"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highlight>
                  <a:srgbClr val="FFF8F3"/>
                </a:highlight>
                <a:latin typeface="Montserrat" pitchFamily="2" charset="0"/>
              </a:rPr>
              <a:t>Urgent</a:t>
            </a:r>
            <a:r>
              <a:rPr lang="en-US" sz="1800" b="0" i="0" u="none" strike="noStrike" dirty="0">
                <a:solidFill>
                  <a:srgbClr val="000000"/>
                </a:solidFill>
                <a:effectLst/>
                <a:highlight>
                  <a:srgbClr val="FFF8F3"/>
                </a:highlight>
                <a:latin typeface="Montserrat" pitchFamily="2" charset="0"/>
              </a:rPr>
              <a:t> tasks that require immediate action and cannot be delayed.</a:t>
            </a:r>
          </a:p>
          <a:p>
            <a:pPr marL="0" algn="l" rtl="0" fontAlgn="base">
              <a:spcBef>
                <a:spcPts val="0"/>
              </a:spcBef>
              <a:spcAft>
                <a:spcPts val="0"/>
              </a:spcAft>
              <a:buFont typeface="Arial" panose="020B0604020202020204" pitchFamily="34" charset="0"/>
              <a:buNone/>
            </a:pPr>
            <a:endParaRPr lang="en-US" sz="1800" b="0" i="0" u="none" strike="noStrike" dirty="0">
              <a:solidFill>
                <a:srgbClr val="000000"/>
              </a:solidFill>
              <a:effectLst/>
              <a:highlight>
                <a:srgbClr val="FFF8F3"/>
              </a:highlight>
              <a:latin typeface="Montserrat" pitchFamily="2" charset="0"/>
            </a:endParaRP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Click to reveal each quadrant and the correlating examples when you describe each quadrant of the matrix.</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highlight>
                  <a:srgbClr val="FFF8F3"/>
                </a:highlight>
                <a:latin typeface="Montserrat" pitchFamily="2" charset="0"/>
              </a:rPr>
              <a:t>Let’s take a look at the four quadrants:</a:t>
            </a: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None/>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Q1: Urgent and Important</a:t>
            </a: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None/>
            </a:pPr>
            <a:r>
              <a:rPr lang="en-US" sz="1800" b="0" i="0" u="none" strike="noStrike" dirty="0">
                <a:solidFill>
                  <a:srgbClr val="000000"/>
                </a:solidFill>
                <a:effectLst/>
                <a:highlight>
                  <a:srgbClr val="FFF8F3"/>
                </a:highlight>
                <a:latin typeface="Montserrat" pitchFamily="2" charset="0"/>
              </a:rPr>
              <a:t>These are tasks that need immediate attention and are crucial for your success. Neglecting these can have serious consequences.</a:t>
            </a:r>
            <a:endParaRPr lang="en-US" sz="1200" b="0" i="0" u="none" strike="noStrike" dirty="0">
              <a:solidFill>
                <a:schemeClr val="tx1"/>
              </a:solidFill>
              <a:effectLst/>
              <a:highlight>
                <a:srgbClr val="FFF8F3"/>
              </a:highlight>
              <a:latin typeface="+mn-lt"/>
            </a:endParaRPr>
          </a:p>
          <a:p>
            <a:pPr marL="0" algn="l" rtl="0" fontAlgn="base">
              <a:spcBef>
                <a:spcPts val="0"/>
              </a:spcBef>
              <a:spcAft>
                <a:spcPts val="0"/>
              </a:spcAft>
              <a:buFont typeface="Arial" panose="020B0604020202020204" pitchFamily="34" charset="0"/>
              <a:buNone/>
            </a:pPr>
            <a:r>
              <a:rPr lang="en-US" sz="1800" b="0" i="0" u="sng" dirty="0">
                <a:solidFill>
                  <a:srgbClr val="000000"/>
                </a:solidFill>
                <a:effectLst/>
                <a:highlight>
                  <a:srgbClr val="FFF8F3"/>
                </a:highlight>
                <a:latin typeface="Montserrat" pitchFamily="2" charset="0"/>
              </a:rPr>
              <a:t>For Example</a:t>
            </a:r>
            <a:r>
              <a:rPr lang="en-US" sz="1800" b="0" i="0" u="none" strike="noStrike" dirty="0">
                <a:solidFill>
                  <a:srgbClr val="000000"/>
                </a:solidFill>
                <a:effectLst/>
                <a:highlight>
                  <a:srgbClr val="FFF8F3"/>
                </a:highlight>
                <a:latin typeface="Montserrat" pitchFamily="2" charset="0"/>
              </a:rPr>
              <a:t>: Preparing for a presentation or a meeting that’s starting soon. This task is both urgent and important due to its imminent deadline and impact.</a:t>
            </a:r>
          </a:p>
          <a:p>
            <a:pPr marL="457200" algn="l" rtl="0" fontAlgn="t">
              <a:spcBef>
                <a:spcPts val="0"/>
              </a:spcBef>
              <a:spcAft>
                <a:spcPts val="0"/>
              </a:spcAft>
            </a:pP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highlight>
                  <a:srgbClr val="FFF8F3"/>
                </a:highlight>
                <a:latin typeface="Montserrat" pitchFamily="2" charset="0"/>
              </a:rPr>
              <a:t>Q2: Not Urgent but Important</a:t>
            </a: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None/>
            </a:pPr>
            <a:r>
              <a:rPr lang="en-US" sz="1800" b="0" i="0" u="none" strike="noStrike" dirty="0">
                <a:solidFill>
                  <a:srgbClr val="000000"/>
                </a:solidFill>
                <a:effectLst/>
                <a:highlight>
                  <a:srgbClr val="FFF8F3"/>
                </a:highlight>
                <a:latin typeface="Montserrat" pitchFamily="2" charset="0"/>
              </a:rPr>
              <a:t>These are tasks related to long-term goals and personal development. These are important but not time-sensitive.</a:t>
            </a:r>
            <a:endParaRPr lang="en-US" b="0" dirty="0">
              <a:effectLst/>
              <a:highlight>
                <a:srgbClr val="FFF8F3"/>
              </a:highlight>
            </a:endParaRPr>
          </a:p>
          <a:p>
            <a:pPr marL="0" algn="l" rtl="0" fontAlgn="base">
              <a:spcBef>
                <a:spcPts val="0"/>
              </a:spcBef>
              <a:spcAft>
                <a:spcPts val="0"/>
              </a:spcAft>
              <a:buFont typeface="Arial" panose="020B0604020202020204" pitchFamily="34" charset="0"/>
              <a:buNone/>
            </a:pPr>
            <a:r>
              <a:rPr lang="en-US" sz="1800" b="0" i="0" u="sng" strike="noStrike" dirty="0">
                <a:solidFill>
                  <a:srgbClr val="000000"/>
                </a:solidFill>
                <a:effectLst/>
                <a:highlight>
                  <a:srgbClr val="FFF8F3"/>
                </a:highlight>
                <a:latin typeface="Montserrat" pitchFamily="2" charset="0"/>
              </a:rPr>
              <a:t>For Example</a:t>
            </a:r>
            <a:r>
              <a:rPr lang="en-US" sz="1800" b="0" i="0" u="none" strike="noStrike" dirty="0">
                <a:solidFill>
                  <a:srgbClr val="000000"/>
                </a:solidFill>
                <a:effectLst/>
                <a:highlight>
                  <a:srgbClr val="FFF8F3"/>
                </a:highlight>
                <a:latin typeface="Montserrat" pitchFamily="2" charset="0"/>
              </a:rPr>
              <a:t>: Building relationships, long-term planning, and personal growth. These activities contribute to long-term success but don't require immediate action, so plan for these.</a:t>
            </a:r>
          </a:p>
          <a:p>
            <a:pPr marL="0" algn="l" rtl="0" fontAlgn="base">
              <a:spcBef>
                <a:spcPts val="0"/>
              </a:spcBef>
              <a:spcAft>
                <a:spcPts val="0"/>
              </a:spcAft>
              <a:buFont typeface="Arial" panose="020B0604020202020204" pitchFamily="34" charset="0"/>
              <a:buNone/>
            </a:pP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highlight>
                  <a:srgbClr val="FFF8F3"/>
                </a:highlight>
                <a:latin typeface="Montserrat" pitchFamily="2" charset="0"/>
              </a:rPr>
              <a:t>Q3: Urgent but Not Important</a:t>
            </a: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None/>
            </a:pPr>
            <a:r>
              <a:rPr lang="en-US" sz="1800" b="0" i="0" u="none" strike="noStrike" dirty="0">
                <a:solidFill>
                  <a:srgbClr val="000000"/>
                </a:solidFill>
                <a:effectLst/>
                <a:highlight>
                  <a:srgbClr val="FFF8F3"/>
                </a:highlight>
                <a:latin typeface="Montserrat" pitchFamily="2" charset="0"/>
              </a:rPr>
              <a:t>These are tasks that demand immediate attention but have little value in achieving your long-term goals.</a:t>
            </a:r>
            <a:endParaRPr lang="en-US" sz="1200" b="0" i="0" u="none" strike="noStrike" dirty="0">
              <a:solidFill>
                <a:schemeClr val="tx1"/>
              </a:solidFill>
              <a:effectLst/>
              <a:highlight>
                <a:srgbClr val="FFF8F3"/>
              </a:highlight>
              <a:latin typeface="+mn-lt"/>
            </a:endParaRPr>
          </a:p>
          <a:p>
            <a:pPr marL="0" algn="l" rtl="0" fontAlgn="base">
              <a:spcBef>
                <a:spcPts val="0"/>
              </a:spcBef>
              <a:spcAft>
                <a:spcPts val="0"/>
              </a:spcAft>
              <a:buFont typeface="Arial" panose="020B0604020202020204" pitchFamily="34" charset="0"/>
              <a:buNone/>
            </a:pPr>
            <a:r>
              <a:rPr lang="en-US" sz="1800" b="0" i="0" u="sng" dirty="0">
                <a:solidFill>
                  <a:srgbClr val="000000"/>
                </a:solidFill>
                <a:effectLst/>
                <a:highlight>
                  <a:srgbClr val="FFF8F3"/>
                </a:highlight>
                <a:latin typeface="Montserrat" pitchFamily="2" charset="0"/>
              </a:rPr>
              <a:t>For Example</a:t>
            </a:r>
            <a:r>
              <a:rPr lang="en-US" sz="1800" b="0" i="0" u="none" strike="noStrike" dirty="0">
                <a:solidFill>
                  <a:srgbClr val="000000"/>
                </a:solidFill>
                <a:effectLst/>
                <a:highlight>
                  <a:srgbClr val="FFF8F3"/>
                </a:highlight>
                <a:latin typeface="Montserrat" pitchFamily="2" charset="0"/>
              </a:rPr>
              <a:t>: Unplanned meetings or minor interruptions that don’t significantly impact your key objectives. These activities can often be minimized or delegated.</a:t>
            </a:r>
          </a:p>
          <a:p>
            <a:pPr marL="0" algn="l" rtl="0" fontAlgn="base">
              <a:spcBef>
                <a:spcPts val="0"/>
              </a:spcBef>
              <a:spcAft>
                <a:spcPts val="0"/>
              </a:spcAft>
              <a:buFont typeface="Arial" panose="020B0604020202020204" pitchFamily="34" charset="0"/>
              <a:buNone/>
            </a:pP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highlight>
                  <a:srgbClr val="FFF8F3"/>
                </a:highlight>
                <a:latin typeface="Montserrat" pitchFamily="2" charset="0"/>
              </a:rPr>
              <a:t>Q4: Not Urgent and Not Important</a:t>
            </a: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None/>
            </a:pPr>
            <a:r>
              <a:rPr lang="en-US" sz="1800" b="0" i="0" u="none" strike="noStrike" dirty="0">
                <a:solidFill>
                  <a:srgbClr val="000000"/>
                </a:solidFill>
                <a:effectLst/>
                <a:highlight>
                  <a:srgbClr val="FFF8F3"/>
                </a:highlight>
                <a:latin typeface="Montserrat" pitchFamily="2" charset="0"/>
              </a:rPr>
              <a:t>These are tasks that neither add value nor require immediate action. These are often time-wasting activities.</a:t>
            </a:r>
            <a:endParaRPr lang="en-US" b="0" dirty="0">
              <a:effectLst/>
              <a:highlight>
                <a:srgbClr val="FFF8F3"/>
              </a:highlight>
            </a:endParaRPr>
          </a:p>
          <a:p>
            <a:pPr marL="0" algn="l" rtl="0" fontAlgn="base">
              <a:spcBef>
                <a:spcPts val="0"/>
              </a:spcBef>
              <a:spcAft>
                <a:spcPts val="0"/>
              </a:spcAft>
              <a:buFont typeface="Arial" panose="020B0604020202020204" pitchFamily="34" charset="0"/>
              <a:buNone/>
            </a:pPr>
            <a:r>
              <a:rPr lang="en-US" sz="1800" b="0" i="0" u="sng" strike="noStrike" dirty="0">
                <a:solidFill>
                  <a:srgbClr val="000000"/>
                </a:solidFill>
                <a:effectLst/>
                <a:highlight>
                  <a:srgbClr val="FFF8F3"/>
                </a:highlight>
                <a:latin typeface="Montserrat" pitchFamily="2" charset="0"/>
              </a:rPr>
              <a:t>For Example</a:t>
            </a:r>
            <a:r>
              <a:rPr lang="en-US" sz="1800" b="0" i="0" u="none" strike="noStrike" dirty="0">
                <a:solidFill>
                  <a:srgbClr val="000000"/>
                </a:solidFill>
                <a:effectLst/>
                <a:highlight>
                  <a:srgbClr val="FFF8F3"/>
                </a:highlight>
                <a:latin typeface="Montserrat" pitchFamily="2" charset="0"/>
              </a:rPr>
              <a:t>: Organizing office supplies or aimless internet browsing. These activities consume time without contributing to meaningful goals.</a:t>
            </a:r>
          </a:p>
          <a:p>
            <a:pPr marL="0" algn="l" rtl="0" fontAlgn="base">
              <a:spcBef>
                <a:spcPts val="0"/>
              </a:spcBef>
              <a:spcAft>
                <a:spcPts val="0"/>
              </a:spcAft>
              <a:buFont typeface="Arial" panose="020B0604020202020204" pitchFamily="34" charset="0"/>
              <a:buNone/>
            </a:pP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By using the Time Management Matrix to categorize tasks, you can focus on what truly matters and effectively prioritize your efforts.</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15</a:t>
            </a:fld>
            <a:endParaRPr lang="en-US"/>
          </a:p>
        </p:txBody>
      </p:sp>
    </p:spTree>
    <p:extLst>
      <p:ext uri="{BB962C8B-B14F-4D97-AF65-F5344CB8AC3E}">
        <p14:creationId xmlns:p14="http://schemas.microsoft.com/office/powerpoint/2010/main" val="1493630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endParaRPr lang="en-US" dirty="0"/>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In a highly ineffective culture, employees are constantly reacting to urgent crises. They don't have time for planning or developing people, and there's a general lack of discipline.</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Montserrat"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But, in a highly effective culture, people focus on important priorities. They’re able to say no to less critical requests and make time for planning, preparation, and prevention.</a:t>
            </a:r>
          </a:p>
          <a:p>
            <a:pPr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Montserrat"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Here’s how you can shape a highly effective culture:</a:t>
            </a:r>
          </a:p>
          <a:p>
            <a:pPr marL="457200" rtl="0">
              <a:spcBef>
                <a:spcPts val="0"/>
              </a:spcBef>
              <a:spcAft>
                <a:spcPts val="0"/>
              </a:spcAft>
            </a:pPr>
            <a:br>
              <a:rPr lang="en-US" b="0" dirty="0">
                <a:effectLst/>
              </a:rPr>
            </a:br>
            <a:r>
              <a:rPr lang="en-US" sz="1800" b="0" i="0" u="none" strike="noStrike" dirty="0">
                <a:solidFill>
                  <a:srgbClr val="000000"/>
                </a:solidFill>
                <a:effectLst/>
                <a:latin typeface="Montserrat" pitchFamily="2" charset="0"/>
              </a:rPr>
              <a:t>First, </a:t>
            </a:r>
            <a:r>
              <a:rPr lang="en-US" sz="1800" b="0" i="0" u="sng" dirty="0">
                <a:solidFill>
                  <a:srgbClr val="000000"/>
                </a:solidFill>
                <a:effectLst/>
                <a:latin typeface="Montserrat" pitchFamily="2" charset="0"/>
              </a:rPr>
              <a:t>lead by example</a:t>
            </a:r>
            <a:r>
              <a:rPr lang="en-US" sz="1800" b="0" i="0" u="none" strike="noStrike" dirty="0">
                <a:solidFill>
                  <a:srgbClr val="000000"/>
                </a:solidFill>
                <a:effectLst/>
                <a:latin typeface="Montserrat" pitchFamily="2" charset="0"/>
              </a:rPr>
              <a:t>. Start by demonstrating prioritization and time management in your own work. Show how you tackle high-priority tasks first and manage your schedule effectively.</a:t>
            </a:r>
            <a:endParaRPr lang="en-US" b="0" dirty="0">
              <a:effectLst/>
            </a:endParaRPr>
          </a:p>
          <a:p>
            <a:pPr marL="457200" rtl="0">
              <a:spcBef>
                <a:spcPts val="0"/>
              </a:spcBef>
              <a:spcAft>
                <a:spcPts val="0"/>
              </a:spcAft>
            </a:pPr>
            <a:br>
              <a:rPr lang="en-US" b="0" dirty="0">
                <a:effectLst/>
              </a:rPr>
            </a:br>
            <a:r>
              <a:rPr lang="en-US" sz="1800" b="0" i="0" u="none" strike="noStrike" dirty="0">
                <a:solidFill>
                  <a:srgbClr val="000000"/>
                </a:solidFill>
                <a:effectLst/>
                <a:latin typeface="Montserrat" pitchFamily="2" charset="0"/>
              </a:rPr>
              <a:t>Be sure to </a:t>
            </a:r>
            <a:r>
              <a:rPr lang="en-US" sz="1800" b="0" i="0" u="sng" dirty="0">
                <a:solidFill>
                  <a:srgbClr val="000000"/>
                </a:solidFill>
                <a:effectLst/>
                <a:latin typeface="Montserrat" pitchFamily="2" charset="0"/>
              </a:rPr>
              <a:t>share best practices</a:t>
            </a:r>
            <a:r>
              <a:rPr lang="en-US" sz="1800" b="0" i="0" u="none" strike="noStrike" dirty="0">
                <a:solidFill>
                  <a:srgbClr val="000000"/>
                </a:solidFill>
                <a:effectLst/>
                <a:latin typeface="Montserrat" pitchFamily="2" charset="0"/>
              </a:rPr>
              <a:t>. Regularly communicate the methods you use for prioritizing tasks and managing time. This helps everyone understand and adopt these practices.</a:t>
            </a:r>
            <a:endParaRPr lang="en-US" b="0" dirty="0">
              <a:effectLst/>
            </a:endParaRPr>
          </a:p>
          <a:p>
            <a:pPr marL="457200" rtl="0">
              <a:spcBef>
                <a:spcPts val="0"/>
              </a:spcBef>
              <a:spcAft>
                <a:spcPts val="0"/>
              </a:spcAft>
            </a:pPr>
            <a:br>
              <a:rPr lang="en-US" b="0" dirty="0">
                <a:effectLst/>
              </a:rPr>
            </a:br>
            <a:r>
              <a:rPr lang="en-US" sz="1800" b="0" i="0" u="none" strike="noStrike" dirty="0">
                <a:solidFill>
                  <a:srgbClr val="000000"/>
                </a:solidFill>
                <a:effectLst/>
                <a:latin typeface="Montserrat" pitchFamily="2" charset="0"/>
              </a:rPr>
              <a:t>Finally, </a:t>
            </a:r>
            <a:r>
              <a:rPr lang="en-US" sz="1800" b="0" i="0" u="sng" dirty="0">
                <a:solidFill>
                  <a:srgbClr val="000000"/>
                </a:solidFill>
                <a:effectLst/>
                <a:latin typeface="Montserrat" pitchFamily="2" charset="0"/>
              </a:rPr>
              <a:t>create schedules. </a:t>
            </a:r>
            <a:r>
              <a:rPr lang="en-US" sz="1800" b="0" i="0" u="none" strike="noStrike" dirty="0">
                <a:solidFill>
                  <a:srgbClr val="000000"/>
                </a:solidFill>
                <a:effectLst/>
                <a:latin typeface="Montserrat" pitchFamily="2" charset="0"/>
              </a:rPr>
              <a:t>Support your team in creating and sticking to schedules that reflect their priorities. This helps ensure they focus on what’s truly important.</a:t>
            </a:r>
          </a:p>
          <a:p>
            <a:pPr marL="457200" rtl="0">
              <a:spcBef>
                <a:spcPts val="0"/>
              </a:spcBef>
              <a:spcAft>
                <a:spcPts val="0"/>
              </a:spcAft>
            </a:pP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As a leader, it will be important to engage in open communication, provide ongoing support, and recognize efforts to improve prioritization. Leading by example and sharing best practices will set the tone for the entire team.</a:t>
            </a:r>
          </a:p>
          <a:p>
            <a:pPr rtl="0">
              <a:spcBef>
                <a:spcPts val="0"/>
              </a:spcBef>
              <a:spcAft>
                <a:spcPts val="0"/>
              </a:spcAft>
            </a:pPr>
            <a:r>
              <a:rPr lang="en-US" sz="1800" b="1" i="0" u="none" strike="noStrike" dirty="0">
                <a:solidFill>
                  <a:srgbClr val="000000"/>
                </a:solidFill>
                <a:effectLst/>
                <a:latin typeface="Montserrat" pitchFamily="2" charset="0"/>
              </a:rPr>
              <a:t>[Advance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16</a:t>
            </a:fld>
            <a:endParaRPr lang="en-US"/>
          </a:p>
        </p:txBody>
      </p:sp>
    </p:spTree>
    <p:extLst>
      <p:ext uri="{BB962C8B-B14F-4D97-AF65-F5344CB8AC3E}">
        <p14:creationId xmlns:p14="http://schemas.microsoft.com/office/powerpoint/2010/main" val="511382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 </a:t>
            </a:r>
            <a:r>
              <a:rPr lang="en-US" dirty="0"/>
              <a:t>(2 minutes for quiet reflection/3 minutes for sharing/answers)</a:t>
            </a:r>
          </a:p>
          <a:p>
            <a:endParaRPr lang="en-US" dirty="0"/>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On this next screen, you can see 4 tasks. Use Covey’s Time Matrix to prioritize these tasks by Putting First Things First. </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Write your answers in your handout and be ready to share your responses in about 2 minutes.</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Allow 2 minutes of work time</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Allow responses for each quadrant and respond with the correct answer and example action steps.</a:t>
            </a:r>
          </a:p>
          <a:p>
            <a:pPr marL="0" algn="l" rtl="0" fontAlgn="t">
              <a:spcBef>
                <a:spcPts val="0"/>
              </a:spcBef>
              <a:spcAft>
                <a:spcPts val="0"/>
              </a:spcAft>
            </a:pPr>
            <a:br>
              <a:rPr lang="en-US" b="0" dirty="0">
                <a:effectLst/>
                <a:highlight>
                  <a:srgbClr val="FFF8F3"/>
                </a:highlight>
              </a:rPr>
            </a:b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Urgent and Important:</a:t>
            </a:r>
            <a:endParaRPr lang="en-US" b="0" dirty="0">
              <a:effectLst/>
              <a:highlight>
                <a:srgbClr val="FFF8F3"/>
              </a:highlight>
            </a:endParaRPr>
          </a:p>
          <a:p>
            <a:pPr marL="0" algn="l" rtl="0" fontAlgn="t">
              <a:spcBef>
                <a:spcPts val="0"/>
              </a:spcBef>
              <a:spcAft>
                <a:spcPts val="0"/>
              </a:spcAft>
            </a:pPr>
            <a:r>
              <a:rPr lang="en-US" sz="1800" b="0" i="0" u="sng" dirty="0">
                <a:solidFill>
                  <a:srgbClr val="000000"/>
                </a:solidFill>
                <a:effectLst/>
                <a:highlight>
                  <a:srgbClr val="FFF8F3"/>
                </a:highlight>
                <a:latin typeface="Montserrat" pitchFamily="2" charset="0"/>
              </a:rPr>
              <a:t>Task A</a:t>
            </a:r>
            <a:r>
              <a:rPr lang="en-US" sz="1800" b="0" i="0" u="none" strike="noStrike" dirty="0">
                <a:solidFill>
                  <a:srgbClr val="000000"/>
                </a:solidFill>
                <a:effectLst/>
                <a:highlight>
                  <a:srgbClr val="FFF8F3"/>
                </a:highlight>
                <a:latin typeface="Montserrat" pitchFamily="2" charset="0"/>
              </a:rPr>
              <a:t>: Address a major client complaint that has the potential to impact a significant contract.</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r>
              <a:rPr lang="en-US" sz="1800" b="0" i="0" u="sng" dirty="0">
                <a:solidFill>
                  <a:srgbClr val="000000"/>
                </a:solidFill>
                <a:effectLst/>
                <a:highlight>
                  <a:srgbClr val="FFF8F3"/>
                </a:highlight>
                <a:latin typeface="Montserrat" pitchFamily="2" charset="0"/>
              </a:rPr>
              <a:t>Action</a:t>
            </a:r>
            <a:r>
              <a:rPr lang="en-US" sz="1800" b="0" i="0" u="none" strike="noStrike" dirty="0">
                <a:solidFill>
                  <a:srgbClr val="000000"/>
                </a:solidFill>
                <a:effectLst/>
                <a:highlight>
                  <a:srgbClr val="FFF8F3"/>
                </a:highlight>
                <a:latin typeface="Montserrat" pitchFamily="2" charset="0"/>
              </a:rPr>
              <a:t>: Resolve the issue immediately to maintain client satisfaction and protect the business relationship.</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Important, but Not Urgent</a:t>
            </a:r>
            <a:endParaRPr lang="en-US" b="0" dirty="0">
              <a:effectLst/>
              <a:highlight>
                <a:srgbClr val="FFF8F3"/>
              </a:highlight>
            </a:endParaRPr>
          </a:p>
          <a:p>
            <a:pPr marL="0" algn="l" rtl="0" fontAlgn="t">
              <a:spcBef>
                <a:spcPts val="0"/>
              </a:spcBef>
              <a:spcAft>
                <a:spcPts val="0"/>
              </a:spcAft>
            </a:pPr>
            <a:r>
              <a:rPr lang="en-US" sz="1800" b="0" i="0" u="sng" dirty="0">
                <a:solidFill>
                  <a:srgbClr val="000000"/>
                </a:solidFill>
                <a:effectLst/>
                <a:highlight>
                  <a:srgbClr val="FFF8F3"/>
                </a:highlight>
                <a:latin typeface="Montserrat" pitchFamily="2" charset="0"/>
              </a:rPr>
              <a:t>Task D</a:t>
            </a:r>
            <a:r>
              <a:rPr lang="en-US" sz="1800" b="0" i="0" u="none" strike="noStrike" dirty="0">
                <a:solidFill>
                  <a:srgbClr val="000000"/>
                </a:solidFill>
                <a:effectLst/>
                <a:highlight>
                  <a:srgbClr val="FFF8F3"/>
                </a:highlight>
                <a:latin typeface="Montserrat" pitchFamily="2" charset="0"/>
              </a:rPr>
              <a:t>: Conduct professional development workshops for team members to improve skills and performance. </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r>
              <a:rPr lang="en-US" sz="1800" b="0" i="0" u="sng" dirty="0">
                <a:solidFill>
                  <a:srgbClr val="000000"/>
                </a:solidFill>
                <a:effectLst/>
                <a:highlight>
                  <a:srgbClr val="FFF8F3"/>
                </a:highlight>
                <a:latin typeface="Montserrat" pitchFamily="2" charset="0"/>
              </a:rPr>
              <a:t>Action:</a:t>
            </a:r>
            <a:r>
              <a:rPr lang="en-US" sz="1800" b="0" i="0" u="none" strike="noStrike" dirty="0">
                <a:solidFill>
                  <a:srgbClr val="000000"/>
                </a:solidFill>
                <a:effectLst/>
                <a:highlight>
                  <a:srgbClr val="FFF8F3"/>
                </a:highlight>
                <a:latin typeface="Montserrat" pitchFamily="2" charset="0"/>
              </a:rPr>
              <a:t> Plan and organize the workshops, ensuring they are aligned with team needs and business goals.</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Urgent, but Not Important</a:t>
            </a:r>
            <a:endParaRPr lang="en-US" b="0" dirty="0">
              <a:effectLst/>
              <a:highlight>
                <a:srgbClr val="FFF8F3"/>
              </a:highlight>
            </a:endParaRPr>
          </a:p>
          <a:p>
            <a:pPr marL="0" algn="l" rtl="0" fontAlgn="t">
              <a:spcBef>
                <a:spcPts val="0"/>
              </a:spcBef>
              <a:spcAft>
                <a:spcPts val="0"/>
              </a:spcAft>
            </a:pPr>
            <a:r>
              <a:rPr lang="en-US" sz="1800" b="0" i="0" u="sng" dirty="0">
                <a:solidFill>
                  <a:srgbClr val="000000"/>
                </a:solidFill>
                <a:effectLst/>
                <a:highlight>
                  <a:srgbClr val="FFF8F3"/>
                </a:highlight>
                <a:latin typeface="Montserrat" pitchFamily="2" charset="0"/>
              </a:rPr>
              <a:t>Task B</a:t>
            </a:r>
            <a:r>
              <a:rPr lang="en-US" sz="1800" b="0" i="0" u="none" strike="noStrike" dirty="0">
                <a:solidFill>
                  <a:srgbClr val="000000"/>
                </a:solidFill>
                <a:effectLst/>
                <a:highlight>
                  <a:srgbClr val="FFF8F3"/>
                </a:highlight>
                <a:latin typeface="Montserrat" pitchFamily="2" charset="0"/>
              </a:rPr>
              <a:t>: Respond to routine but non-critical emails and meeting requests. </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r>
              <a:rPr lang="en-US" sz="1800" b="0" i="0" u="sng" dirty="0">
                <a:solidFill>
                  <a:srgbClr val="000000"/>
                </a:solidFill>
                <a:effectLst/>
                <a:highlight>
                  <a:srgbClr val="FFF8F3"/>
                </a:highlight>
                <a:latin typeface="Montserrat" pitchFamily="2" charset="0"/>
              </a:rPr>
              <a:t>Action:</a:t>
            </a:r>
            <a:r>
              <a:rPr lang="en-US" sz="1800" b="0" i="0" u="none" strike="noStrike" dirty="0">
                <a:solidFill>
                  <a:srgbClr val="000000"/>
                </a:solidFill>
                <a:effectLst/>
                <a:highlight>
                  <a:srgbClr val="FFF8F3"/>
                </a:highlight>
                <a:latin typeface="Montserrat" pitchFamily="2" charset="0"/>
              </a:rPr>
              <a:t> Delegate these tasks to administrative staff or set aside specific times to address them without disrupting important work.</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Not Urgent and Not Important</a:t>
            </a:r>
            <a:endParaRPr lang="en-US" b="0" dirty="0">
              <a:effectLst/>
              <a:highlight>
                <a:srgbClr val="FFF8F3"/>
              </a:highlight>
            </a:endParaRPr>
          </a:p>
          <a:p>
            <a:pPr marL="0" algn="l" rtl="0" fontAlgn="t">
              <a:spcBef>
                <a:spcPts val="0"/>
              </a:spcBef>
              <a:spcAft>
                <a:spcPts val="0"/>
              </a:spcAft>
            </a:pPr>
            <a:r>
              <a:rPr lang="en-US" sz="1800" b="0" i="0" u="sng" dirty="0">
                <a:solidFill>
                  <a:srgbClr val="000000"/>
                </a:solidFill>
                <a:effectLst/>
                <a:highlight>
                  <a:srgbClr val="FFF8F3"/>
                </a:highlight>
                <a:latin typeface="Montserrat" pitchFamily="2" charset="0"/>
              </a:rPr>
              <a:t>Task C</a:t>
            </a:r>
            <a:r>
              <a:rPr lang="en-US" sz="1800" b="0" i="0" u="none" strike="noStrike" dirty="0">
                <a:solidFill>
                  <a:srgbClr val="000000"/>
                </a:solidFill>
                <a:effectLst/>
                <a:highlight>
                  <a:srgbClr val="FFF8F3"/>
                </a:highlight>
                <a:latin typeface="Montserrat" pitchFamily="2" charset="0"/>
              </a:rPr>
              <a:t>: Participate in non-essential, time-consuming office gossip or informal chats.</a:t>
            </a:r>
          </a:p>
          <a:p>
            <a:pPr marL="0" algn="l" rtl="0" fontAlgn="t">
              <a:spcBef>
                <a:spcPts val="0"/>
              </a:spcBef>
              <a:spcAft>
                <a:spcPts val="0"/>
              </a:spcAft>
            </a:pPr>
            <a:endParaRPr lang="en-US" b="0" dirty="0">
              <a:effectLst/>
              <a:highlight>
                <a:srgbClr val="FFF8F3"/>
              </a:highlight>
            </a:endParaRPr>
          </a:p>
          <a:p>
            <a:pPr marL="0" algn="l" rtl="0" fontAlgn="t">
              <a:spcBef>
                <a:spcPts val="0"/>
              </a:spcBef>
              <a:spcAft>
                <a:spcPts val="0"/>
              </a:spcAft>
            </a:pPr>
            <a:r>
              <a:rPr lang="en-US" sz="1800" b="0" i="0" u="sng" dirty="0">
                <a:solidFill>
                  <a:srgbClr val="000000"/>
                </a:solidFill>
                <a:effectLst/>
                <a:highlight>
                  <a:srgbClr val="FFF8F3"/>
                </a:highlight>
                <a:latin typeface="Montserrat" pitchFamily="2" charset="0"/>
              </a:rPr>
              <a:t>Action: </a:t>
            </a:r>
            <a:r>
              <a:rPr lang="en-US" sz="1800" b="0" i="0" u="none" strike="noStrike" dirty="0">
                <a:solidFill>
                  <a:srgbClr val="000000"/>
                </a:solidFill>
                <a:effectLst/>
                <a:highlight>
                  <a:srgbClr val="FFF8F3"/>
                </a:highlight>
                <a:latin typeface="Montserrat" pitchFamily="2" charset="0"/>
              </a:rPr>
              <a:t>Avoid engaging in such distractions and redirect focus to tasks that contribute to professional goals.</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17</a:t>
            </a:fld>
            <a:endParaRPr lang="en-US"/>
          </a:p>
        </p:txBody>
      </p:sp>
    </p:spTree>
    <p:extLst>
      <p:ext uri="{BB962C8B-B14F-4D97-AF65-F5344CB8AC3E}">
        <p14:creationId xmlns:p14="http://schemas.microsoft.com/office/powerpoint/2010/main" val="1385511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Being able to collaborate effectively with others is crucial. That’s why the next three habits—Think Win-Win, Seek First to Understand, Then to Be Understood, and Synergize—are essential. These habits encompass skills in conflict resolution, problem-solving, and teamwork. They help individuals become more interdependent.</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18</a:t>
            </a:fld>
            <a:endParaRPr lang="en-US"/>
          </a:p>
        </p:txBody>
      </p:sp>
    </p:spTree>
    <p:extLst>
      <p:ext uri="{BB962C8B-B14F-4D97-AF65-F5344CB8AC3E}">
        <p14:creationId xmlns:p14="http://schemas.microsoft.com/office/powerpoint/2010/main" val="2571281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Habit 4: Think Win-Win is a mindset focused on finding mutually beneficial solutions and outcomes for everyone involved in interpersonal interactions.</a:t>
            </a:r>
          </a:p>
          <a:p>
            <a:pPr rtl="0" fontAlgn="base">
              <a:spcBef>
                <a:spcPts val="0"/>
              </a:spcBef>
              <a:spcAft>
                <a:spcPts val="0"/>
              </a:spcAft>
              <a:buFont typeface="Arial" panose="020B0604020202020204" pitchFamily="34" charset="0"/>
              <a:buNone/>
            </a:pP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This habit</a:t>
            </a:r>
            <a:r>
              <a:rPr lang="en-US" sz="1800" b="1" i="0" u="none" strike="noStrike" dirty="0">
                <a:solidFill>
                  <a:srgbClr val="000000"/>
                </a:solidFill>
                <a:effectLst/>
                <a:latin typeface="Montserrat" pitchFamily="2" charset="0"/>
              </a:rPr>
              <a:t> </a:t>
            </a:r>
            <a:r>
              <a:rPr lang="en-US" sz="1800" b="0" i="0" u="none" strike="noStrike" dirty="0">
                <a:solidFill>
                  <a:srgbClr val="000000"/>
                </a:solidFill>
                <a:effectLst/>
                <a:latin typeface="Montserrat" pitchFamily="2" charset="0"/>
              </a:rPr>
              <a:t>combines the confidence to pursue your own goals with respect for others' needs. It involves actively strengthening relationships by positively impacting trust and well-being, and seeking solutions that benefit everyone when conflicts arise.</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Montserrat"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The key principles this habit fosters are collaboration, mutual respect, and shared benefits.</a:t>
            </a:r>
          </a:p>
          <a:p>
            <a:pPr rtl="0">
              <a:spcBef>
                <a:spcPts val="0"/>
              </a:spcBef>
              <a:spcAft>
                <a:spcPts val="0"/>
              </a:spcAft>
            </a:pPr>
            <a:r>
              <a:rPr lang="en-US" sz="1800" b="1" i="0" u="none" strike="noStrike" dirty="0">
                <a:solidFill>
                  <a:srgbClr val="000000"/>
                </a:solidFill>
                <a:effectLst/>
                <a:latin typeface="Montserrat" pitchFamily="2" charset="0"/>
              </a:rPr>
              <a:t>[Advance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19</a:t>
            </a:fld>
            <a:endParaRPr lang="en-US"/>
          </a:p>
        </p:txBody>
      </p:sp>
    </p:spTree>
    <p:extLst>
      <p:ext uri="{BB962C8B-B14F-4D97-AF65-F5344CB8AC3E}">
        <p14:creationId xmlns:p14="http://schemas.microsoft.com/office/powerpoint/2010/main" val="76660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Montserrat" pitchFamily="2" charset="0"/>
              </a:rPr>
              <a:t>1 min</a:t>
            </a:r>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Today as we engage in our training, please be mindful of virtual etiquette by: </a:t>
            </a:r>
          </a:p>
          <a:p>
            <a:pPr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Montserrat" pitchFamily="2" charset="0"/>
              </a:rPr>
              <a:t>Using Professional Communication. </a:t>
            </a:r>
            <a:r>
              <a:rPr lang="en-US" sz="1800" b="0" i="0" u="none" strike="noStrike" dirty="0">
                <a:solidFill>
                  <a:srgbClr val="000000"/>
                </a:solidFill>
                <a:effectLst/>
                <a:latin typeface="Montserrat" pitchFamily="2" charset="0"/>
              </a:rPr>
              <a:t>This means</a:t>
            </a:r>
            <a:r>
              <a:rPr lang="en-US" sz="1800" b="1" i="0" u="none" strike="noStrike" dirty="0">
                <a:solidFill>
                  <a:srgbClr val="000000"/>
                </a:solidFill>
                <a:effectLst/>
                <a:latin typeface="Montserrat" pitchFamily="2" charset="0"/>
              </a:rPr>
              <a:t> </a:t>
            </a:r>
            <a:r>
              <a:rPr lang="en-US" sz="1800" b="0" i="0" u="none" strike="noStrike" dirty="0">
                <a:solidFill>
                  <a:srgbClr val="000000"/>
                </a:solidFill>
                <a:effectLst/>
                <a:latin typeface="Montserrat" pitchFamily="2" charset="0"/>
              </a:rPr>
              <a:t>muting your microphone when you are not speaking to minimize background noise, and using clear and concise language when interacting. </a:t>
            </a:r>
            <a:endParaRPr lang="en-US" b="0" dirty="0">
              <a:effectLst/>
            </a:endParaRPr>
          </a:p>
          <a:p>
            <a:pPr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Montserrat" pitchFamily="2" charset="0"/>
              </a:rPr>
              <a:t>Engaging Actively and Respectfully:</a:t>
            </a:r>
            <a:r>
              <a:rPr lang="en-US" sz="1800" b="0" i="0" u="none" strike="noStrike" dirty="0">
                <a:solidFill>
                  <a:srgbClr val="000000"/>
                </a:solidFill>
                <a:effectLst/>
                <a:latin typeface="Montserrat" pitchFamily="2" charset="0"/>
              </a:rPr>
              <a:t> Today, you are encouraged to participate actively by asking questions, contributing to discussions, and providing feedback. Using video when possible is encouraged to create a more engaging and interactive experience.</a:t>
            </a:r>
          </a:p>
          <a:p>
            <a:pPr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Montserrat" pitchFamily="2" charset="0"/>
              </a:rPr>
              <a:t>Minimizing Distractions:</a:t>
            </a:r>
            <a:r>
              <a:rPr lang="en-US" sz="1800" b="0" i="0" u="none" strike="noStrike" dirty="0">
                <a:solidFill>
                  <a:srgbClr val="000000"/>
                </a:solidFill>
                <a:effectLst/>
                <a:latin typeface="Montserrat" pitchFamily="2" charset="0"/>
              </a:rPr>
              <a:t> Find a quiet, dedicated space for the training and avoid multitasking or engaging in unrelated activities during this session. This helps you stay focused and ensures that you are giving your full attention to the training content.</a:t>
            </a:r>
          </a:p>
          <a:p>
            <a:pPr rtl="0">
              <a:spcBef>
                <a:spcPts val="0"/>
              </a:spcBef>
              <a:spcAft>
                <a:spcPts val="0"/>
              </a:spcAft>
            </a:pPr>
            <a:br>
              <a:rPr lang="en-US" b="0" dirty="0">
                <a:effectLst/>
              </a:rPr>
            </a:br>
            <a:r>
              <a:rPr lang="en-US" sz="1800" b="1" i="0" u="none" strike="noStrike" dirty="0">
                <a:solidFill>
                  <a:srgbClr val="000000"/>
                </a:solidFill>
                <a:effectLst/>
                <a:latin typeface="Montserrat" pitchFamily="2" charset="0"/>
              </a:rPr>
              <a:t>[Advance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2</a:t>
            </a:fld>
            <a:endParaRPr lang="en-US"/>
          </a:p>
        </p:txBody>
      </p:sp>
    </p:spTree>
    <p:extLst>
      <p:ext uri="{BB962C8B-B14F-4D97-AF65-F5344CB8AC3E}">
        <p14:creationId xmlns:p14="http://schemas.microsoft.com/office/powerpoint/2010/main" val="3112765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min </a:t>
            </a:r>
            <a:r>
              <a:rPr lang="en-US" b="0" dirty="0"/>
              <a:t>(2 mins for a summary/1 min for the Poll)</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Adopting a win-win mindset fosters a collaborative environment where all team members work together. As a leader you can cultivate a win-win culture by:</a:t>
            </a:r>
          </a:p>
          <a:p>
            <a:pPr marL="0" algn="l" rtl="0" fontAlgn="base">
              <a:spcBef>
                <a:spcPts val="0"/>
              </a:spcBef>
              <a:spcAft>
                <a:spcPts val="0"/>
              </a:spcAft>
              <a:buFont typeface="Arial" panose="020B0604020202020204" pitchFamily="34" charset="0"/>
              <a:buNone/>
            </a:pPr>
            <a:endParaRPr lang="en-US" sz="1800" b="0" i="0" u="none" strike="noStrike" dirty="0">
              <a:solidFill>
                <a:srgbClr val="000000"/>
              </a:solidFill>
              <a:effectLst/>
              <a:highlight>
                <a:srgbClr val="FFF8F3"/>
              </a:highlight>
              <a:latin typeface="Montserrat" pitchFamily="2" charset="0"/>
            </a:endParaRPr>
          </a:p>
          <a:p>
            <a:pPr rtl="0" fontAlgn="base">
              <a:spcBef>
                <a:spcPts val="0"/>
              </a:spcBef>
              <a:spcAft>
                <a:spcPts val="0"/>
              </a:spcAft>
              <a:buFont typeface="+mj-lt"/>
              <a:buAutoNum type="arabicPeriod"/>
            </a:pPr>
            <a:r>
              <a:rPr lang="en-US" sz="1800" b="1" i="0" u="none" strike="noStrike" dirty="0">
                <a:solidFill>
                  <a:srgbClr val="000000"/>
                </a:solidFill>
                <a:effectLst/>
                <a:latin typeface="Montserrat" pitchFamily="2" charset="0"/>
              </a:rPr>
              <a:t>Fostering a Collaborative Mindset:</a:t>
            </a:r>
          </a:p>
          <a:p>
            <a:pPr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Montserrat" pitchFamily="2" charset="0"/>
              </a:rPr>
              <a:t>How:</a:t>
            </a:r>
            <a:r>
              <a:rPr lang="en-US" sz="1800" b="0" i="0" u="none" strike="noStrike" dirty="0">
                <a:solidFill>
                  <a:srgbClr val="000000"/>
                </a:solidFill>
                <a:effectLst/>
                <a:latin typeface="Montserrat" pitchFamily="2" charset="0"/>
              </a:rPr>
              <a:t> Start team meetings by highlighting and appreciating recent contributions from different members. For example, thank a team member for their innovative idea or hard work on a project, and encourage others to do the same, creating an environment where everyone feels valued and motivated to contribute.</a:t>
            </a:r>
          </a:p>
          <a:p>
            <a:pPr rtl="0" fontAlgn="base">
              <a:spcBef>
                <a:spcPts val="0"/>
              </a:spcBef>
              <a:spcAft>
                <a:spcPts val="0"/>
              </a:spcAft>
              <a:buFont typeface="+mj-lt"/>
              <a:buAutoNum type="arabicPeriod" startAt="2"/>
            </a:pPr>
            <a:r>
              <a:rPr lang="en-US" sz="1800" b="1" i="0" u="none" strike="noStrike" dirty="0">
                <a:solidFill>
                  <a:srgbClr val="000000"/>
                </a:solidFill>
                <a:effectLst/>
                <a:latin typeface="Montserrat" pitchFamily="2" charset="0"/>
              </a:rPr>
              <a:t>Leverage Diverse Strengths:</a:t>
            </a:r>
          </a:p>
          <a:p>
            <a:pPr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Montserrat" pitchFamily="2" charset="0"/>
              </a:rPr>
              <a:t>How:</a:t>
            </a:r>
            <a:r>
              <a:rPr lang="en-US" sz="1800" b="0" i="0" u="none" strike="noStrike" dirty="0">
                <a:solidFill>
                  <a:srgbClr val="000000"/>
                </a:solidFill>
                <a:effectLst/>
                <a:latin typeface="Montserrat" pitchFamily="2" charset="0"/>
              </a:rPr>
              <a:t> During project planning, assign tasks based on individual strengths and expertise. For instance, if someone excels in data analysis while another is skilled in creative design, allocate tasks accordingly to ensure the project benefits from each person’s unique skills.</a:t>
            </a:r>
          </a:p>
          <a:p>
            <a:pPr rtl="0" fontAlgn="base">
              <a:spcBef>
                <a:spcPts val="0"/>
              </a:spcBef>
              <a:spcAft>
                <a:spcPts val="0"/>
              </a:spcAft>
              <a:buFont typeface="+mj-lt"/>
              <a:buAutoNum type="arabicPeriod" startAt="3"/>
            </a:pPr>
            <a:r>
              <a:rPr lang="en-US" sz="1800" b="1" i="0" u="none" strike="noStrike" dirty="0">
                <a:solidFill>
                  <a:srgbClr val="000000"/>
                </a:solidFill>
                <a:effectLst/>
                <a:latin typeface="Montserrat" pitchFamily="2" charset="0"/>
              </a:rPr>
              <a:t>Promoting Mutual Respect:</a:t>
            </a:r>
          </a:p>
          <a:p>
            <a:pPr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Montserrat" pitchFamily="2" charset="0"/>
              </a:rPr>
              <a:t>How:</a:t>
            </a:r>
            <a:r>
              <a:rPr lang="en-US" sz="1800" b="0" i="0" u="none" strike="noStrike" dirty="0">
                <a:solidFill>
                  <a:srgbClr val="000000"/>
                </a:solidFill>
                <a:effectLst/>
                <a:latin typeface="Montserrat" pitchFamily="2" charset="0"/>
              </a:rPr>
              <a:t> Implement regular "round-robin" feedback sessions where each team member shares their thoughts on a project or issue, ensuring everyone’s opinions are heard and valued. This encourages respectful dialogue and helps incorporate diverse viewpoints into decision-making.</a:t>
            </a:r>
          </a:p>
          <a:p>
            <a:pPr rtl="0" fontAlgn="base">
              <a:spcBef>
                <a:spcPts val="0"/>
              </a:spcBef>
              <a:spcAft>
                <a:spcPts val="0"/>
              </a:spcAft>
              <a:buFont typeface="+mj-lt"/>
              <a:buAutoNum type="arabicPeriod" startAt="4"/>
            </a:pPr>
            <a:r>
              <a:rPr lang="en-US" sz="1800" b="1" i="0" u="none" strike="noStrike" dirty="0">
                <a:solidFill>
                  <a:srgbClr val="000000"/>
                </a:solidFill>
                <a:effectLst/>
                <a:latin typeface="Montserrat" pitchFamily="2" charset="0"/>
              </a:rPr>
              <a:t>Resolving Conflicts Constructively:</a:t>
            </a:r>
          </a:p>
          <a:p>
            <a:pPr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Montserrat" pitchFamily="2" charset="0"/>
              </a:rPr>
              <a:t>How:</a:t>
            </a:r>
            <a:r>
              <a:rPr lang="en-US" sz="1800" b="0" i="0" u="none" strike="noStrike" dirty="0">
                <a:solidFill>
                  <a:srgbClr val="000000"/>
                </a:solidFill>
                <a:effectLst/>
                <a:latin typeface="Montserrat" pitchFamily="2" charset="0"/>
              </a:rPr>
              <a:t> When conflicts arise, facilitate a meeting where all parties involved can express their perspectives and collaboratively brainstorm solutions. For example, use a structured approach like "interest-based negotiation" to identify common goals and find mutually beneficial resolutions.</a:t>
            </a:r>
          </a:p>
          <a:p>
            <a:pPr rtl="0" fontAlgn="base">
              <a:spcBef>
                <a:spcPts val="0"/>
              </a:spcBef>
              <a:spcAft>
                <a:spcPts val="0"/>
              </a:spcAft>
              <a:buFont typeface="+mj-lt"/>
              <a:buAutoNum type="arabicPeriod" startAt="5"/>
            </a:pPr>
            <a:r>
              <a:rPr lang="en-US" sz="1800" b="1" i="0" u="none" strike="noStrike" dirty="0">
                <a:solidFill>
                  <a:srgbClr val="000000"/>
                </a:solidFill>
                <a:effectLst/>
                <a:latin typeface="Montserrat" pitchFamily="2" charset="0"/>
              </a:rPr>
              <a:t>Setting Shared Goals:</a:t>
            </a:r>
          </a:p>
          <a:p>
            <a:r>
              <a:rPr lang="en-US" sz="1800" b="1" i="0" u="none" strike="noStrike" dirty="0">
                <a:solidFill>
                  <a:srgbClr val="000000"/>
                </a:solidFill>
                <a:effectLst/>
                <a:latin typeface="Montserrat" pitchFamily="2" charset="0"/>
              </a:rPr>
              <a:t>How:</a:t>
            </a:r>
            <a:r>
              <a:rPr lang="en-US" sz="1800" b="0" i="0" u="none" strike="noStrike" dirty="0">
                <a:solidFill>
                  <a:srgbClr val="000000"/>
                </a:solidFill>
                <a:effectLst/>
                <a:latin typeface="Montserrat" pitchFamily="2" charset="0"/>
              </a:rPr>
              <a:t> At the start of a new project, work with the team to set clear, collective objectives and outline how each member’s role contributes to achieving these goals. Celebrate milestones and achievements together, such as organizing a team lunch to mark the completion of a major project phase, reinforcing the value of teamwork and shared success. </a:t>
            </a:r>
          </a:p>
          <a:p>
            <a:endParaRPr lang="en-US" sz="1800" b="0" i="0" u="none" strike="noStrike" dirty="0">
              <a:solidFill>
                <a:srgbClr val="000000"/>
              </a:solidFill>
              <a:effectLst/>
              <a:highlight>
                <a:srgbClr val="FFF8F3"/>
              </a:highlight>
              <a:latin typeface="Montserrat" pitchFamily="2" charset="0"/>
            </a:endParaRPr>
          </a:p>
          <a:p>
            <a:pPr marL="285750" indent="-285750">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When a team thinks Win-Win, the team is working with others. Your success will help your team, and your team’s success will help you. Success will always follow from this cooperative approach.</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Click and share each bullet point as you reference it.</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20</a:t>
            </a:fld>
            <a:endParaRPr lang="en-US"/>
          </a:p>
        </p:txBody>
      </p:sp>
    </p:spTree>
    <p:extLst>
      <p:ext uri="{BB962C8B-B14F-4D97-AF65-F5344CB8AC3E}">
        <p14:creationId xmlns:p14="http://schemas.microsoft.com/office/powerpoint/2010/main" val="86092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When employees operate with a win-lose or lose-lose mindset, it will lead to low trust and conflict over resources. They withhold best practices out of fear that others might surpass them or be seen as superior.</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However, when</a:t>
            </a:r>
            <a:r>
              <a:rPr lang="en-US" sz="1800" b="1" i="0" u="none" strike="noStrike" dirty="0">
                <a:solidFill>
                  <a:srgbClr val="000000"/>
                </a:solidFill>
                <a:effectLst/>
                <a:highlight>
                  <a:srgbClr val="FFF8F3"/>
                </a:highlight>
                <a:latin typeface="Montserrat" pitchFamily="2" charset="0"/>
              </a:rPr>
              <a:t> </a:t>
            </a:r>
            <a:r>
              <a:rPr lang="en-US" sz="1800" b="0" i="0" u="none" strike="noStrike" dirty="0">
                <a:solidFill>
                  <a:srgbClr val="000000"/>
                </a:solidFill>
                <a:effectLst/>
                <a:highlight>
                  <a:srgbClr val="FFF8F3"/>
                </a:highlight>
                <a:latin typeface="Montserrat" pitchFamily="2" charset="0"/>
              </a:rPr>
              <a:t>employees adopt a win-win mindset, they build trust and balance courage with consideration. They focus on benefiting everyone, encouraging collaboration and the sharing of best practices.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Here’s how you can shape a highly effective culture:</a:t>
            </a:r>
          </a:p>
          <a:p>
            <a:pPr marL="457200" rtl="0">
              <a:spcBef>
                <a:spcPts val="0"/>
              </a:spcBef>
              <a:spcAft>
                <a:spcPts val="0"/>
              </a:spcAft>
            </a:pPr>
            <a:r>
              <a:rPr lang="en-US" sz="1800" b="1" i="0" u="none" strike="noStrike" dirty="0">
                <a:solidFill>
                  <a:srgbClr val="000000"/>
                </a:solidFill>
                <a:effectLst/>
                <a:latin typeface="Montserrat" pitchFamily="2" charset="0"/>
              </a:rPr>
              <a:t>Encourage Collaboration</a:t>
            </a:r>
            <a:r>
              <a:rPr lang="en-US" sz="1800" b="0" i="0" u="none" strike="noStrike" dirty="0">
                <a:solidFill>
                  <a:srgbClr val="000000"/>
                </a:solidFill>
                <a:effectLst/>
                <a:latin typeface="Montserrat" pitchFamily="2" charset="0"/>
              </a:rPr>
              <a:t>: </a:t>
            </a:r>
          </a:p>
          <a:p>
            <a:pPr marL="457200" rtl="0">
              <a:spcBef>
                <a:spcPts val="0"/>
              </a:spcBef>
              <a:spcAft>
                <a:spcPts val="0"/>
              </a:spcAft>
            </a:pPr>
            <a:r>
              <a:rPr lang="en-US" sz="1800" b="0" i="0" u="sng" dirty="0">
                <a:solidFill>
                  <a:srgbClr val="000000"/>
                </a:solidFill>
                <a:effectLst/>
                <a:latin typeface="Montserrat" pitchFamily="2" charset="0"/>
              </a:rPr>
              <a:t>Example: </a:t>
            </a:r>
            <a:r>
              <a:rPr lang="en-US" sz="1800" b="0" i="0" u="none" strike="noStrike" dirty="0">
                <a:solidFill>
                  <a:srgbClr val="000000"/>
                </a:solidFill>
                <a:effectLst/>
                <a:latin typeface="Montserrat" pitchFamily="2" charset="0"/>
              </a:rPr>
              <a:t>Implement regular cross-functional team workshops where members from different departments collaborate on solving a common problem or developing a new initiative.</a:t>
            </a:r>
            <a:endParaRPr lang="en-US" sz="2800" b="0" dirty="0">
              <a:effectLst/>
            </a:endParaRPr>
          </a:p>
          <a:p>
            <a:pPr marL="457200" rtl="0">
              <a:spcBef>
                <a:spcPts val="0"/>
              </a:spcBef>
              <a:spcAft>
                <a:spcPts val="0"/>
              </a:spcAft>
            </a:pPr>
            <a:r>
              <a:rPr lang="en-US" sz="1800" b="1" i="0" u="none" strike="noStrike" dirty="0">
                <a:solidFill>
                  <a:srgbClr val="000000"/>
                </a:solidFill>
                <a:effectLst/>
                <a:latin typeface="Montserrat" pitchFamily="2" charset="0"/>
              </a:rPr>
              <a:t>Recognize and Reward Contributions</a:t>
            </a:r>
            <a:r>
              <a:rPr lang="en-US" sz="1800" b="0" i="0" u="none" strike="noStrike" dirty="0">
                <a:solidFill>
                  <a:srgbClr val="000000"/>
                </a:solidFill>
                <a:effectLst/>
                <a:latin typeface="Montserrat" pitchFamily="2" charset="0"/>
              </a:rPr>
              <a:t>: </a:t>
            </a:r>
            <a:endParaRPr lang="en-US" sz="2800" b="0" dirty="0">
              <a:effectLst/>
            </a:endParaRPr>
          </a:p>
          <a:p>
            <a:pPr marL="457200" rtl="0">
              <a:spcBef>
                <a:spcPts val="0"/>
              </a:spcBef>
              <a:spcAft>
                <a:spcPts val="0"/>
              </a:spcAft>
            </a:pPr>
            <a:r>
              <a:rPr lang="en-US" sz="1800" b="0" i="0" u="sng" dirty="0">
                <a:solidFill>
                  <a:srgbClr val="000000"/>
                </a:solidFill>
                <a:effectLst/>
                <a:latin typeface="Montserrat" pitchFamily="2" charset="0"/>
              </a:rPr>
              <a:t>Example: </a:t>
            </a:r>
            <a:r>
              <a:rPr lang="en-US" sz="1800" b="0" i="0" u="none" strike="noStrike" dirty="0">
                <a:solidFill>
                  <a:srgbClr val="000000"/>
                </a:solidFill>
                <a:effectLst/>
                <a:latin typeface="Montserrat" pitchFamily="2" charset="0"/>
              </a:rPr>
              <a:t>Introduce a “Employee of the Month” program that highlights individuals who have made significant contributions toward team goals. For example, if a team member successfully leads a project that results in a major client win, publicly acknowledge their effort in a team meeting and offer a reward such as a gift card or extra time off.</a:t>
            </a:r>
            <a:endParaRPr lang="en-US" sz="2800" b="0" dirty="0">
              <a:effectLst/>
            </a:endParaRPr>
          </a:p>
          <a:p>
            <a:r>
              <a:rPr lang="en-US" sz="1800" b="1" i="0" u="none" strike="noStrike" dirty="0">
                <a:solidFill>
                  <a:srgbClr val="000000"/>
                </a:solidFill>
                <a:effectLst/>
                <a:latin typeface="Montserrat" pitchFamily="2" charset="0"/>
              </a:rPr>
              <a:t>            Provide Support and Resources</a:t>
            </a:r>
            <a:r>
              <a:rPr lang="en-US" sz="1800" b="0" i="0" u="none" strike="noStrike" dirty="0">
                <a:solidFill>
                  <a:srgbClr val="000000"/>
                </a:solidFill>
                <a:effectLst/>
                <a:latin typeface="Montserrat" pitchFamily="2" charset="0"/>
              </a:rPr>
              <a:t>: </a:t>
            </a:r>
          </a:p>
          <a:p>
            <a:r>
              <a:rPr lang="en-US" sz="1800" b="0" i="0" u="none" strike="noStrike" dirty="0">
                <a:solidFill>
                  <a:srgbClr val="000000"/>
                </a:solidFill>
                <a:effectLst/>
                <a:latin typeface="Montserrat" pitchFamily="2" charset="0"/>
              </a:rPr>
              <a:t>            </a:t>
            </a:r>
            <a:r>
              <a:rPr lang="en-US" sz="1800" b="0" i="0" u="sng" dirty="0">
                <a:solidFill>
                  <a:srgbClr val="000000"/>
                </a:solidFill>
                <a:effectLst/>
                <a:latin typeface="Montserrat" pitchFamily="2" charset="0"/>
              </a:rPr>
              <a:t>Example: </a:t>
            </a:r>
            <a:r>
              <a:rPr lang="en-US" sz="1800" b="0" i="0" u="none" strike="noStrike" dirty="0">
                <a:solidFill>
                  <a:srgbClr val="000000"/>
                </a:solidFill>
                <a:effectLst/>
                <a:latin typeface="Montserrat" pitchFamily="2" charset="0"/>
              </a:rPr>
              <a:t>Create a professional development fund that employees can use to attend relevant courses, conferences, or obtain certifications. For instance, offer subsidies for team members to attend workshops on new technologies or  </a:t>
            </a:r>
          </a:p>
          <a:p>
            <a:r>
              <a:rPr lang="en-US" sz="1800" b="0" i="0" u="none" strike="noStrike" dirty="0">
                <a:solidFill>
                  <a:srgbClr val="000000"/>
                </a:solidFill>
                <a:effectLst/>
                <a:latin typeface="Montserrat" pitchFamily="2" charset="0"/>
              </a:rPr>
              <a:t>            management skills that can enhance their performance and contribute more effectively to the team's success.</a:t>
            </a:r>
            <a:endParaRPr lang="en-US" sz="1800" b="1" i="0" u="none" strike="noStrike" dirty="0">
              <a:solidFill>
                <a:srgbClr val="000000"/>
              </a:solidFill>
              <a:effectLst/>
              <a:highlight>
                <a:srgbClr val="FFF8F3"/>
              </a:highlight>
              <a:latin typeface="Montserrat" pitchFamily="2" charset="0"/>
            </a:endParaRP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endParaRPr lang="en-US" b="1" dirty="0"/>
          </a:p>
        </p:txBody>
      </p:sp>
      <p:sp>
        <p:nvSpPr>
          <p:cNvPr id="4" name="Slide Number Placeholder 3"/>
          <p:cNvSpPr>
            <a:spLocks noGrp="1"/>
          </p:cNvSpPr>
          <p:nvPr>
            <p:ph type="sldNum" sz="quarter" idx="5"/>
          </p:nvPr>
        </p:nvSpPr>
        <p:spPr/>
        <p:txBody>
          <a:bodyPr/>
          <a:lstStyle/>
          <a:p>
            <a:fld id="{43DAC05B-46C3-4094-8DBB-E79CFFDD0FE5}" type="slidenum">
              <a:rPr lang="en-US" smtClean="0"/>
              <a:t>21</a:t>
            </a:fld>
            <a:endParaRPr lang="en-US"/>
          </a:p>
        </p:txBody>
      </p:sp>
    </p:spTree>
    <p:extLst>
      <p:ext uri="{BB962C8B-B14F-4D97-AF65-F5344CB8AC3E}">
        <p14:creationId xmlns:p14="http://schemas.microsoft.com/office/powerpoint/2010/main" val="208517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Habit 5: Seek First to Understand, Then to Be Understood encourages people to diagnose a problem before prescribing a solution.</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Habit 5</a:t>
            </a:r>
            <a:r>
              <a:rPr lang="en-US" sz="1800" b="1" i="0" u="none" strike="noStrike" dirty="0">
                <a:solidFill>
                  <a:srgbClr val="000000"/>
                </a:solidFill>
                <a:effectLst/>
                <a:highlight>
                  <a:srgbClr val="FFF8F3"/>
                </a:highlight>
                <a:latin typeface="Montserrat" pitchFamily="2" charset="0"/>
              </a:rPr>
              <a:t> </a:t>
            </a:r>
            <a:r>
              <a:rPr lang="en-US" sz="1800" b="0" i="0" u="none" strike="noStrike" dirty="0">
                <a:solidFill>
                  <a:srgbClr val="000000"/>
                </a:solidFill>
                <a:effectLst/>
                <a:highlight>
                  <a:srgbClr val="FFF8F3"/>
                </a:highlight>
                <a:latin typeface="Montserrat" pitchFamily="2" charset="0"/>
              </a:rPr>
              <a:t>involves prioritizing empathetic listening and understanding others' perspectives before sharing your own ideas. This means genuinely listening to people's thoughts and feelings, viewing situations from their viewpoints, and allowing them to express themselves without interruption. Once you have fully grasped their perspective, you can confidently articulate your own ideas, ensuring that communication is respectful and effective.</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The key principles this habit encompasses is empathetic listening, communication skills, and emotional intelligence. </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22</a:t>
            </a:fld>
            <a:endParaRPr lang="en-US"/>
          </a:p>
        </p:txBody>
      </p:sp>
    </p:spTree>
    <p:extLst>
      <p:ext uri="{BB962C8B-B14F-4D97-AF65-F5344CB8AC3E}">
        <p14:creationId xmlns:p14="http://schemas.microsoft.com/office/powerpoint/2010/main" val="3158883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min</a:t>
            </a:r>
          </a:p>
          <a:p>
            <a:endParaRPr lang="en-US" dirty="0"/>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What does empathetic listening mean to you? Share your thoughts in the chat.</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Allow 1 minute for participants to respond. Share some of the responses mentioned in the chat.</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Key practices for empathetic listening include:</a:t>
            </a: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Being Fully Present: </a:t>
            </a:r>
            <a:r>
              <a:rPr lang="en-US" sz="1800" b="0" i="0" u="none" strike="noStrike" dirty="0">
                <a:solidFill>
                  <a:srgbClr val="000000"/>
                </a:solidFill>
                <a:effectLst/>
                <a:highlight>
                  <a:srgbClr val="FFF8F3"/>
                </a:highlight>
                <a:latin typeface="Montserrat" pitchFamily="2" charset="0"/>
              </a:rPr>
              <a:t>Remove distractions and give your full attention.</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Practice Active Listening: </a:t>
            </a:r>
            <a:r>
              <a:rPr lang="en-US" sz="1800" b="0" i="0" u="none" strike="noStrike" dirty="0">
                <a:solidFill>
                  <a:srgbClr val="000000"/>
                </a:solidFill>
                <a:effectLst/>
                <a:highlight>
                  <a:srgbClr val="FFF8F3"/>
                </a:highlight>
                <a:latin typeface="Montserrat" pitchFamily="2" charset="0"/>
              </a:rPr>
              <a:t>Reflect on what’s said and ask clarifying questions.</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Show Empathy and Understanding: </a:t>
            </a:r>
            <a:r>
              <a:rPr lang="en-US" sz="1800" b="0" i="0" u="none" strike="noStrike" dirty="0">
                <a:solidFill>
                  <a:srgbClr val="000000"/>
                </a:solidFill>
                <a:effectLst/>
                <a:highlight>
                  <a:srgbClr val="FFF8F3"/>
                </a:highlight>
                <a:latin typeface="Montserrat" pitchFamily="2" charset="0"/>
              </a:rPr>
              <a:t>Acknowledge feelings and understand their perspective.</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Avoid Interrupting: </a:t>
            </a:r>
            <a:r>
              <a:rPr lang="en-US" sz="1800" b="0" i="0" u="none" strike="noStrike" dirty="0">
                <a:solidFill>
                  <a:srgbClr val="000000"/>
                </a:solidFill>
                <a:effectLst/>
                <a:highlight>
                  <a:srgbClr val="FFF8F3"/>
                </a:highlight>
                <a:latin typeface="Montserrat" pitchFamily="2" charset="0"/>
              </a:rPr>
              <a:t>Let them finish and use nonverbal cues to show engagement.</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Provide Thoughtful Feedback: </a:t>
            </a:r>
            <a:r>
              <a:rPr lang="en-US" sz="1800" b="0" i="0" u="none" strike="noStrike" dirty="0">
                <a:solidFill>
                  <a:srgbClr val="000000"/>
                </a:solidFill>
                <a:effectLst/>
                <a:highlight>
                  <a:srgbClr val="FFF8F3"/>
                </a:highlight>
                <a:latin typeface="Montserrat" pitchFamily="2" charset="0"/>
              </a:rPr>
              <a:t>Summarize key points and express appreciation.</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Respond Appropriately: </a:t>
            </a:r>
            <a:r>
              <a:rPr lang="en-US" sz="1800" b="0" i="0" u="none" strike="noStrike" dirty="0">
                <a:solidFill>
                  <a:srgbClr val="000000"/>
                </a:solidFill>
                <a:effectLst/>
                <a:highlight>
                  <a:srgbClr val="FFF8F3"/>
                </a:highlight>
                <a:latin typeface="Montserrat" pitchFamily="2" charset="0"/>
              </a:rPr>
              <a:t>Share relevant ideas and link responses to what was said.</a:t>
            </a:r>
            <a:endParaRPr lang="en-US" b="0" dirty="0">
              <a:effectLst/>
              <a:highlight>
                <a:srgbClr val="FFF8F3"/>
              </a:highlight>
            </a:endParaRPr>
          </a:p>
          <a:p>
            <a:pPr marL="0" algn="l" rtl="0" fontAlgn="t">
              <a:spcBef>
                <a:spcPts val="0"/>
              </a:spcBef>
              <a:spcAft>
                <a:spcPts val="0"/>
              </a:spcAft>
            </a:pPr>
            <a:br>
              <a:rPr lang="en-US" b="0" dirty="0">
                <a:effectLst/>
                <a:highlight>
                  <a:srgbClr val="FFF8F3"/>
                </a:highlight>
              </a:rPr>
            </a:b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Click and share each bullet point as you reference it.</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23</a:t>
            </a:fld>
            <a:endParaRPr lang="en-US"/>
          </a:p>
        </p:txBody>
      </p:sp>
    </p:spTree>
    <p:extLst>
      <p:ext uri="{BB962C8B-B14F-4D97-AF65-F5344CB8AC3E}">
        <p14:creationId xmlns:p14="http://schemas.microsoft.com/office/powerpoint/2010/main" val="3430342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In a highly ineffective culture, individuals focus on being understood without listening to others. They disregard others' feelings and are hesitant to share their own, leading to poor communication and understanding.</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In a highly effective culture, people prioritize understanding others before offering solutions. They practice empathy, avoid judgment, and feel comfortable sharing their own opinions openly, leading to more effective and respectful communication.</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Here’s how you can shape a highly effective culture:</a:t>
            </a: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Encourage Empathy</a:t>
            </a:r>
            <a:r>
              <a:rPr lang="en-US" sz="1800" b="0" i="0" u="none" strike="noStrike" dirty="0">
                <a:solidFill>
                  <a:srgbClr val="000000"/>
                </a:solidFill>
                <a:effectLst/>
                <a:highlight>
                  <a:srgbClr val="FFF8F3"/>
                </a:highlight>
                <a:latin typeface="Montserrat" pitchFamily="2" charset="0"/>
              </a:rPr>
              <a:t>: Promote understanding and respect for different viewpoints within the team.</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Facilitate Dialogue</a:t>
            </a:r>
            <a:r>
              <a:rPr lang="en-US" sz="1800" b="0" i="0" u="none" strike="noStrike" dirty="0">
                <a:solidFill>
                  <a:srgbClr val="000000"/>
                </a:solidFill>
                <a:effectLst/>
                <a:highlight>
                  <a:srgbClr val="FFF8F3"/>
                </a:highlight>
                <a:latin typeface="Montserrat" pitchFamily="2" charset="0"/>
              </a:rPr>
              <a:t>: Encourage open discussions and provide regular opportunities for feedback and communication.</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Use Reflective Techniques</a:t>
            </a:r>
            <a:r>
              <a:rPr lang="en-US" sz="1800" b="0" i="0" u="none" strike="noStrike" dirty="0">
                <a:solidFill>
                  <a:srgbClr val="000000"/>
                </a:solidFill>
                <a:effectLst/>
                <a:highlight>
                  <a:srgbClr val="FFF8F3"/>
                </a:highlight>
                <a:latin typeface="Montserrat" pitchFamily="2" charset="0"/>
              </a:rPr>
              <a:t>: Implement techniques like paraphrasing and summarizing to ensure accurate understanding before responding.</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By focusing on these strategies, you can create a culture where effective communication, empathy, and mutual respect are integral to achieving collective success.</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24</a:t>
            </a:fld>
            <a:endParaRPr lang="en-US"/>
          </a:p>
        </p:txBody>
      </p:sp>
    </p:spTree>
    <p:extLst>
      <p:ext uri="{BB962C8B-B14F-4D97-AF65-F5344CB8AC3E}">
        <p14:creationId xmlns:p14="http://schemas.microsoft.com/office/powerpoint/2010/main" val="2647377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endParaRPr lang="en-US" dirty="0"/>
          </a:p>
          <a:p>
            <a:r>
              <a:rPr lang="en-US" b="1" dirty="0"/>
              <a:t>SAY:</a:t>
            </a:r>
          </a:p>
          <a:p>
            <a:pPr marL="171450" indent="-171450">
              <a:buFont typeface="Arial" panose="020B0604020202020204" pitchFamily="34" charset="0"/>
              <a:buChar char="•"/>
            </a:pPr>
            <a:r>
              <a:rPr lang="en-US" dirty="0"/>
              <a:t>You will be split into Breakout Rooms with 2 people</a:t>
            </a:r>
          </a:p>
          <a:p>
            <a:pPr marL="171450" indent="-171450">
              <a:buFont typeface="Arial" panose="020B0604020202020204" pitchFamily="34" charset="0"/>
              <a:buChar char="•"/>
            </a:pPr>
            <a:r>
              <a:rPr lang="en-US" dirty="0"/>
              <a:t>You will be given a scenario to practice empathetic and active listening.</a:t>
            </a:r>
          </a:p>
          <a:p>
            <a:pPr marL="171450" indent="-171450">
              <a:buFont typeface="Arial" panose="020B0604020202020204" pitchFamily="34" charset="0"/>
              <a:buChar char="•"/>
            </a:pPr>
            <a:r>
              <a:rPr lang="en-US" dirty="0"/>
              <a:t>Choose who will be participant A and who will be participant B.</a:t>
            </a:r>
          </a:p>
          <a:p>
            <a:pPr marL="171450" indent="-171450">
              <a:buFont typeface="Arial" panose="020B0604020202020204" pitchFamily="34" charset="0"/>
              <a:buChar char="•"/>
            </a:pPr>
            <a:r>
              <a:rPr lang="en-US" dirty="0"/>
              <a:t>Use the conversation starter to frame your response. Limit your part of the role play to 2 minutes.</a:t>
            </a:r>
          </a:p>
          <a:p>
            <a:pPr marL="171450" indent="-171450">
              <a:buFont typeface="Arial" panose="020B0604020202020204" pitchFamily="34" charset="0"/>
              <a:buChar char="•"/>
            </a:pPr>
            <a:r>
              <a:rPr lang="en-US" dirty="0"/>
              <a:t>We will debrief how this felt and what strategies were used once the Breakout Rooms conclude.</a:t>
            </a:r>
          </a:p>
        </p:txBody>
      </p:sp>
      <p:sp>
        <p:nvSpPr>
          <p:cNvPr id="4" name="Slide Number Placeholder 3"/>
          <p:cNvSpPr>
            <a:spLocks noGrp="1"/>
          </p:cNvSpPr>
          <p:nvPr>
            <p:ph type="sldNum" sz="quarter" idx="5"/>
          </p:nvPr>
        </p:nvSpPr>
        <p:spPr/>
        <p:txBody>
          <a:bodyPr/>
          <a:lstStyle/>
          <a:p>
            <a:fld id="{43DAC05B-46C3-4094-8DBB-E79CFFDD0FE5}" type="slidenum">
              <a:rPr lang="en-US" smtClean="0"/>
              <a:t>25</a:t>
            </a:fld>
            <a:endParaRPr lang="en-US"/>
          </a:p>
        </p:txBody>
      </p:sp>
    </p:spTree>
    <p:extLst>
      <p:ext uri="{BB962C8B-B14F-4D97-AF65-F5344CB8AC3E}">
        <p14:creationId xmlns:p14="http://schemas.microsoft.com/office/powerpoint/2010/main" val="2735664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 minutes (4 minutes for Role Play/3 minutes for Discussion)</a:t>
            </a:r>
          </a:p>
          <a:p>
            <a:endParaRPr lang="en-US" dirty="0"/>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With your Breakout Room partner, read Scenario 1.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Determine who will be Participant A and who will be Participant B.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Spend 4 minutes engaging in conversation that practices Habit 5</a:t>
            </a:r>
          </a:p>
          <a:p>
            <a:endParaRPr lang="en-US" dirty="0"/>
          </a:p>
          <a:p>
            <a:pPr rtl="0">
              <a:spcBef>
                <a:spcPts val="0"/>
              </a:spcBef>
              <a:spcAft>
                <a:spcPts val="0"/>
              </a:spcAft>
            </a:pPr>
            <a:r>
              <a:rPr lang="en-US" sz="1800" b="1" i="0" u="none" strike="noStrike" dirty="0">
                <a:solidFill>
                  <a:srgbClr val="000000"/>
                </a:solidFill>
                <a:effectLst/>
                <a:latin typeface="Montserrat" pitchFamily="2" charset="0"/>
              </a:rPr>
              <a:t>DO:</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Facilitate the discussion of these questions once everyone returns from their Breakout Rooms:</a:t>
            </a:r>
            <a:br>
              <a:rPr lang="en-US" sz="1800" b="0" i="0" u="none" strike="noStrike" dirty="0">
                <a:solidFill>
                  <a:srgbClr val="000000"/>
                </a:solidFill>
                <a:effectLst/>
                <a:latin typeface="Montserrat" pitchFamily="2" charset="0"/>
              </a:rPr>
            </a:br>
            <a:br>
              <a:rPr lang="en-US" sz="1800" b="0" i="0" u="none" strike="noStrike" dirty="0">
                <a:solidFill>
                  <a:srgbClr val="000000"/>
                </a:solidFill>
                <a:effectLst/>
                <a:latin typeface="Montserrat" pitchFamily="2" charset="0"/>
              </a:rPr>
            </a:br>
            <a:r>
              <a:rPr lang="en-US" sz="1800" b="1" i="0" u="none" strike="noStrike" dirty="0">
                <a:solidFill>
                  <a:srgbClr val="000000"/>
                </a:solidFill>
                <a:effectLst/>
                <a:latin typeface="Montserrat" pitchFamily="2" charset="0"/>
              </a:rPr>
              <a:t>Debrief Questions:</a:t>
            </a:r>
            <a:endParaRPr lang="en-US" sz="1800" b="0" i="0" u="none" strike="noStrike" dirty="0">
              <a:solidFill>
                <a:srgbClr val="000000"/>
              </a:solidFill>
              <a:effectLst/>
              <a:latin typeface="Montserrat" pitchFamily="2" charset="0"/>
            </a:endParaRPr>
          </a:p>
          <a:p>
            <a:pPr rtl="0" fontAlgn="base">
              <a:spcBef>
                <a:spcPts val="0"/>
              </a:spcBef>
              <a:spcAft>
                <a:spcPts val="0"/>
              </a:spcAft>
              <a:buFont typeface="+mj-lt"/>
              <a:buAutoNum type="arabicPeriod"/>
            </a:pPr>
            <a:r>
              <a:rPr lang="en-US" sz="1800" b="0" i="0" u="none" strike="noStrike" dirty="0">
                <a:solidFill>
                  <a:srgbClr val="000000"/>
                </a:solidFill>
                <a:effectLst/>
                <a:latin typeface="Montserrat" pitchFamily="2" charset="0"/>
              </a:rPr>
              <a:t>How did it feel to be listened to with empathy and understanding?</a:t>
            </a:r>
          </a:p>
          <a:p>
            <a:pPr rtl="0" fontAlgn="base">
              <a:spcBef>
                <a:spcPts val="0"/>
              </a:spcBef>
              <a:spcAft>
                <a:spcPts val="0"/>
              </a:spcAft>
              <a:buFont typeface="+mj-lt"/>
              <a:buAutoNum type="arabicPeriod"/>
            </a:pPr>
            <a:r>
              <a:rPr lang="en-US" sz="1800" b="0" i="0" u="none" strike="noStrike" dirty="0">
                <a:solidFill>
                  <a:srgbClr val="000000"/>
                </a:solidFill>
                <a:effectLst/>
                <a:latin typeface="Montserrat" pitchFamily="2" charset="0"/>
              </a:rPr>
              <a:t>What strategies helped you effectively convey your perspective or concerns?</a:t>
            </a:r>
          </a:p>
          <a:p>
            <a:pPr rtl="0" fontAlgn="base">
              <a:spcBef>
                <a:spcPts val="0"/>
              </a:spcBef>
              <a:spcAft>
                <a:spcPts val="1200"/>
              </a:spcAft>
              <a:buFont typeface="+mj-lt"/>
              <a:buAutoNum type="arabicPeriod"/>
            </a:pPr>
            <a:r>
              <a:rPr lang="en-US" sz="1800" b="0" i="0" u="none" strike="noStrike" dirty="0">
                <a:solidFill>
                  <a:srgbClr val="000000"/>
                </a:solidFill>
                <a:effectLst/>
                <a:latin typeface="Montserrat" pitchFamily="2" charset="0"/>
              </a:rPr>
              <a:t>How did seeking to understand the other person's point of view influence the outcome of the role play?</a:t>
            </a: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26</a:t>
            </a:fld>
            <a:endParaRPr lang="en-US"/>
          </a:p>
        </p:txBody>
      </p:sp>
    </p:spTree>
    <p:extLst>
      <p:ext uri="{BB962C8B-B14F-4D97-AF65-F5344CB8AC3E}">
        <p14:creationId xmlns:p14="http://schemas.microsoft.com/office/powerpoint/2010/main" val="3558071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Montserrat" pitchFamily="2" charset="0"/>
              </a:rPr>
              <a:t>Habit 6 is Synergize. Synergy is the concept that collaborative efforts can produce results greater than what individuals could achieve alone.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It involves leveraging the diverse strengths and appreciating perspectives of team members to create innovative solutions and outcomes.</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Montserrat"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The key principles include teamwork, creativity, and openness to different perspectives.</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Montserrat"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Synergy allows teams to achieve superior results that no single person could accomplish on their own.</a:t>
            </a:r>
          </a:p>
          <a:p>
            <a:pPr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Montserrat" pitchFamily="2" charset="0"/>
            </a:endParaRPr>
          </a:p>
          <a:p>
            <a:pPr rtl="0">
              <a:spcBef>
                <a:spcPts val="0"/>
              </a:spcBef>
              <a:spcAft>
                <a:spcPts val="0"/>
              </a:spcAft>
            </a:pPr>
            <a:r>
              <a:rPr lang="en-US" sz="1800" b="1" i="0" u="none" strike="noStrike" dirty="0">
                <a:solidFill>
                  <a:srgbClr val="000000"/>
                </a:solidFill>
                <a:effectLst/>
                <a:latin typeface="Montserrat" pitchFamily="2" charset="0"/>
              </a:rPr>
              <a:t>DO:</a:t>
            </a:r>
            <a:endParaRPr lang="en-US" sz="2800"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Click through the bullet points to describe the actions an individual can take to Synergize</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Montserrat"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dirty="0">
                <a:solidFill>
                  <a:srgbClr val="000000"/>
                </a:solidFill>
                <a:effectLst/>
                <a:latin typeface="Montserrat" pitchFamily="2" charset="0"/>
              </a:rPr>
              <a:t>SAY:</a:t>
            </a:r>
            <a:endParaRPr lang="en-US" sz="1800" b="0" i="0" u="none" strike="noStrike" dirty="0">
              <a:solidFill>
                <a:srgbClr val="000000"/>
              </a:solidFill>
              <a:effectLst/>
              <a:latin typeface="Montserrat"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To practice synergy, a team must value and learn from others' strengths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Work effectively with diverse individuals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Actively seek out different ideas to solve problems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Approach collaboration with humility.</a:t>
            </a:r>
          </a:p>
          <a:p>
            <a:pPr rtl="0">
              <a:spcBef>
                <a:spcPts val="0"/>
              </a:spcBef>
              <a:spcAft>
                <a:spcPts val="0"/>
              </a:spcAft>
            </a:pPr>
            <a:endParaRPr lang="en-US" sz="1800" b="1" i="0" u="none" strike="noStrike" dirty="0">
              <a:solidFill>
                <a:srgbClr val="000000"/>
              </a:solidFill>
              <a:effectLst/>
              <a:latin typeface="Montserrat" pitchFamily="2" charset="0"/>
            </a:endParaRPr>
          </a:p>
          <a:p>
            <a:pPr rtl="0">
              <a:spcBef>
                <a:spcPts val="0"/>
              </a:spcBef>
              <a:spcAft>
                <a:spcPts val="0"/>
              </a:spcAft>
            </a:pPr>
            <a:r>
              <a:rPr lang="en-US" sz="1800" b="1" i="0" u="none" strike="noStrike" dirty="0">
                <a:solidFill>
                  <a:srgbClr val="000000"/>
                </a:solidFill>
                <a:effectLst/>
                <a:latin typeface="Montserrat" pitchFamily="2" charset="0"/>
              </a:rPr>
              <a:t>[Advance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27</a:t>
            </a:fld>
            <a:endParaRPr lang="en-US"/>
          </a:p>
        </p:txBody>
      </p:sp>
    </p:spTree>
    <p:extLst>
      <p:ext uri="{BB962C8B-B14F-4D97-AF65-F5344CB8AC3E}">
        <p14:creationId xmlns:p14="http://schemas.microsoft.com/office/powerpoint/2010/main" val="350239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So why is it important to synergize? In a culture with no synergy, employees work in isolation or within exclusive groups, believing their ideas are always superior. They avoid engaging with people who have different viewpoints or perspectives.</a:t>
            </a:r>
          </a:p>
          <a:p>
            <a:pPr marL="0" algn="l" rtl="0" fontAlgn="base">
              <a:spcBef>
                <a:spcPts val="0"/>
              </a:spcBef>
              <a:spcAft>
                <a:spcPts val="0"/>
              </a:spcAft>
              <a:buFont typeface="Arial" panose="020B0604020202020204" pitchFamily="34" charset="0"/>
              <a:buNone/>
            </a:pP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On the contrary, when employees embrace synergy, they actively seek out and value diverse ideas. They approach collaboration with humility, leading to high levels of teamwork and creativity. This environment encourages innovative thinking and the freedom to explore unconventional solutions.</a:t>
            </a:r>
          </a:p>
          <a:p>
            <a:pPr marL="0" algn="l"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You can shape a highly effective culture by:</a:t>
            </a: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Encouraging Teamwork</a:t>
            </a:r>
            <a:r>
              <a:rPr lang="en-US" sz="1800" b="0" i="0" u="none" strike="noStrike" dirty="0">
                <a:solidFill>
                  <a:srgbClr val="000000"/>
                </a:solidFill>
                <a:effectLst/>
                <a:highlight>
                  <a:srgbClr val="FFF8F3"/>
                </a:highlight>
                <a:latin typeface="Montserrat" pitchFamily="2" charset="0"/>
              </a:rPr>
              <a:t>: Promote collaborative projects and team activities that require input from various members.</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Valuing Every Perspective</a:t>
            </a:r>
            <a:r>
              <a:rPr lang="en-US" sz="1800" b="0" i="0" u="none" strike="noStrike" dirty="0">
                <a:solidFill>
                  <a:srgbClr val="000000"/>
                </a:solidFill>
                <a:effectLst/>
                <a:highlight>
                  <a:srgbClr val="FFF8F3"/>
                </a:highlight>
                <a:latin typeface="Montserrat" pitchFamily="2" charset="0"/>
              </a:rPr>
              <a:t>: Ensure that all voices are heard and considered in decision-making processes.</a:t>
            </a:r>
            <a:endParaRPr lang="en-US" b="0" dirty="0">
              <a:effectLst/>
              <a:highlight>
                <a:srgbClr val="FFF8F3"/>
              </a:highlight>
            </a:endParaRPr>
          </a:p>
          <a:p>
            <a:pPr marL="45720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Communicate the Big Picture</a:t>
            </a:r>
            <a:r>
              <a:rPr lang="en-US" sz="1800" b="0" i="0" u="none" strike="noStrike" dirty="0">
                <a:solidFill>
                  <a:srgbClr val="000000"/>
                </a:solidFill>
                <a:effectLst/>
                <a:highlight>
                  <a:srgbClr val="FFF8F3"/>
                </a:highlight>
                <a:latin typeface="Montserrat" pitchFamily="2" charset="0"/>
              </a:rPr>
              <a:t>: Help employees understand how their individual contributions fit into the broader organizational goals.</a:t>
            </a:r>
          </a:p>
          <a:p>
            <a:pPr marL="457200" algn="l" rtl="0" fontAlgn="t">
              <a:spcBef>
                <a:spcPts val="0"/>
              </a:spcBef>
              <a:spcAft>
                <a:spcPts val="0"/>
              </a:spcAft>
            </a:pP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By implementing these strategies, you can create a culture that values collaboration, creativity, and diversity, leading to more effective and innovative outcomes.</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pPr>
              <a:buFont typeface="+mj-lt"/>
              <a:buNone/>
            </a:pP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28</a:t>
            </a:fld>
            <a:endParaRPr lang="en-US"/>
          </a:p>
        </p:txBody>
      </p:sp>
    </p:spTree>
    <p:extLst>
      <p:ext uri="{BB962C8B-B14F-4D97-AF65-F5344CB8AC3E}">
        <p14:creationId xmlns:p14="http://schemas.microsoft.com/office/powerpoint/2010/main" val="2200278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Montserrat" pitchFamily="2" charset="0"/>
              </a:rPr>
              <a:t>5 minutes (1 minute for summary/4 minutes for discussion)</a:t>
            </a:r>
          </a:p>
          <a:p>
            <a:pPr rtl="0">
              <a:spcBef>
                <a:spcPts val="0"/>
              </a:spcBef>
              <a:spcAft>
                <a:spcPts val="0"/>
              </a:spcAft>
            </a:pPr>
            <a:endParaRPr lang="en-US" sz="1800" b="1" i="0" u="none" strike="noStrike" dirty="0">
              <a:solidFill>
                <a:srgbClr val="000000"/>
              </a:solidFill>
              <a:effectLst/>
              <a:latin typeface="Montserrat" pitchFamily="2" charset="0"/>
            </a:endParaRPr>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You can shape a highly effective culture by:</a:t>
            </a:r>
          </a:p>
          <a:p>
            <a:pPr marL="457200" rtl="0">
              <a:spcBef>
                <a:spcPts val="0"/>
              </a:spcBef>
              <a:spcAft>
                <a:spcPts val="0"/>
              </a:spcAft>
            </a:pPr>
            <a:r>
              <a:rPr lang="en-US" sz="1800" b="1" i="0" u="none" strike="noStrike" dirty="0">
                <a:solidFill>
                  <a:srgbClr val="000000"/>
                </a:solidFill>
                <a:effectLst/>
                <a:latin typeface="Montserrat" pitchFamily="2" charset="0"/>
              </a:rPr>
              <a:t>Encouraging Teamwork</a:t>
            </a:r>
            <a:r>
              <a:rPr lang="en-US" sz="1800" b="0" i="0" u="none" strike="noStrike" dirty="0">
                <a:solidFill>
                  <a:srgbClr val="000000"/>
                </a:solidFill>
                <a:effectLst/>
                <a:latin typeface="Montserrat" pitchFamily="2" charset="0"/>
              </a:rPr>
              <a:t>: Promote collaborative projects and team activities that require input from various members.</a:t>
            </a:r>
            <a:endParaRPr lang="en-US" b="0" dirty="0">
              <a:effectLst/>
            </a:endParaRPr>
          </a:p>
          <a:p>
            <a:pPr marL="457200" rtl="0">
              <a:spcBef>
                <a:spcPts val="0"/>
              </a:spcBef>
              <a:spcAft>
                <a:spcPts val="0"/>
              </a:spcAft>
            </a:pPr>
            <a:r>
              <a:rPr lang="en-US" sz="1800" b="1" i="0" u="none" strike="noStrike" dirty="0">
                <a:solidFill>
                  <a:srgbClr val="000000"/>
                </a:solidFill>
                <a:effectLst/>
                <a:latin typeface="Montserrat" pitchFamily="2" charset="0"/>
              </a:rPr>
              <a:t>Valuing Every Perspective</a:t>
            </a:r>
            <a:r>
              <a:rPr lang="en-US" sz="1800" b="0" i="0" u="none" strike="noStrike" dirty="0">
                <a:solidFill>
                  <a:srgbClr val="000000"/>
                </a:solidFill>
                <a:effectLst/>
                <a:latin typeface="Montserrat" pitchFamily="2" charset="0"/>
              </a:rPr>
              <a:t>: Ensure that all voices are heard and considered in decision-making processes.</a:t>
            </a:r>
            <a:endParaRPr lang="en-US" b="0" dirty="0">
              <a:effectLst/>
            </a:endParaRPr>
          </a:p>
          <a:p>
            <a:pPr marL="457200" rtl="0">
              <a:spcBef>
                <a:spcPts val="0"/>
              </a:spcBef>
              <a:spcAft>
                <a:spcPts val="0"/>
              </a:spcAft>
            </a:pPr>
            <a:r>
              <a:rPr lang="en-US" sz="1800" b="1" i="0" u="none" strike="noStrike" dirty="0">
                <a:solidFill>
                  <a:srgbClr val="000000"/>
                </a:solidFill>
                <a:effectLst/>
                <a:latin typeface="Montserrat" pitchFamily="2" charset="0"/>
              </a:rPr>
              <a:t>Communicate the Big Picture</a:t>
            </a:r>
            <a:r>
              <a:rPr lang="en-US" sz="1800" b="0" i="0" u="none" strike="noStrike" dirty="0">
                <a:solidFill>
                  <a:srgbClr val="000000"/>
                </a:solidFill>
                <a:effectLst/>
                <a:latin typeface="Montserrat" pitchFamily="2" charset="0"/>
              </a:rPr>
              <a:t>: Help employees understand how their individual contributions fit into the broader organizational goals.</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Here are some specific examples of ways one can foster a highly effective culture.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Let’s discuss together how the specific examples on the screen encourage teamwork, value every perspective, and/or communicate the big picture. Feel free to come off mute to add to the discussion or type in the chat.</a:t>
            </a: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29</a:t>
            </a:fld>
            <a:endParaRPr lang="en-US"/>
          </a:p>
        </p:txBody>
      </p:sp>
    </p:spTree>
    <p:extLst>
      <p:ext uri="{BB962C8B-B14F-4D97-AF65-F5344CB8AC3E}">
        <p14:creationId xmlns:p14="http://schemas.microsoft.com/office/powerpoint/2010/main" val="1425522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min</a:t>
            </a:r>
          </a:p>
          <a:p>
            <a:endParaRPr lang="en-US" dirty="0"/>
          </a:p>
          <a:p>
            <a:pPr marL="0" algn="l" rtl="0" fontAlgn="t">
              <a:spcBef>
                <a:spcPts val="0"/>
              </a:spcBef>
              <a:spcAft>
                <a:spcPts val="0"/>
              </a:spcAft>
            </a:pPr>
            <a:r>
              <a:rPr lang="en-US" sz="11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highlight>
                  <a:srgbClr val="FFF8F3"/>
                </a:highlight>
                <a:latin typeface="Montserrat" pitchFamily="2" charset="0"/>
              </a:rPr>
              <a:t>Introduce yourself</a:t>
            </a:r>
          </a:p>
          <a:p>
            <a:pPr marL="0" algn="l" rtl="0" fontAlgn="t">
              <a:spcBef>
                <a:spcPts val="0"/>
              </a:spcBef>
              <a:spcAft>
                <a:spcPts val="0"/>
              </a:spcAft>
            </a:pPr>
            <a:br>
              <a:rPr lang="en-US" b="0" dirty="0">
                <a:effectLst/>
                <a:highlight>
                  <a:srgbClr val="FFF8F3"/>
                </a:highlight>
              </a:rPr>
            </a:br>
            <a:br>
              <a:rPr lang="en-US" b="0" dirty="0">
                <a:effectLst/>
                <a:highlight>
                  <a:srgbClr val="FFF8F3"/>
                </a:highlight>
              </a:rPr>
            </a:br>
            <a:r>
              <a:rPr lang="en-US" sz="11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highlight>
                  <a:srgbClr val="FFF8F3"/>
                </a:highlight>
                <a:latin typeface="Montserrat" pitchFamily="2" charset="0"/>
              </a:rPr>
              <a:t>Before we begin today, I’d like to introduce myself. My name is ____. I have a background in ____ and will be leading you through our training today!”</a:t>
            </a:r>
          </a:p>
          <a:p>
            <a:pPr marL="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highlight>
                  <a:srgbClr val="FFF8F3"/>
                </a:highlight>
                <a:latin typeface="Montserrat" pitchFamily="2" charset="0"/>
              </a:rPr>
              <a:t>Now, let’s hear a little bit about each of you. Type into the chat: your name, share something you are passionate about, and rate your familiarity with the 7 Habits. </a:t>
            </a: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highlight>
                  <a:srgbClr val="FFF8F3"/>
                </a:highlight>
                <a:latin typeface="Montserrat" pitchFamily="2" charset="0"/>
              </a:rPr>
              <a:t>1 meaning the habits are brand new to you</a:t>
            </a: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highlight>
                  <a:srgbClr val="FFF8F3"/>
                </a:highlight>
                <a:latin typeface="Montserrat" pitchFamily="2" charset="0"/>
              </a:rPr>
              <a:t>2 meaning you have some knowledge</a:t>
            </a: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highlight>
                  <a:srgbClr val="FFF8F3"/>
                </a:highlight>
                <a:latin typeface="Montserrat" pitchFamily="2" charset="0"/>
              </a:rPr>
              <a:t>3 meaning this is a refresher for you</a:t>
            </a:r>
          </a:p>
          <a:p>
            <a:pPr marL="0" algn="l" rtl="0" fontAlgn="t">
              <a:spcBef>
                <a:spcPts val="0"/>
              </a:spcBef>
              <a:spcAft>
                <a:spcPts val="0"/>
              </a:spcAft>
            </a:pPr>
            <a:br>
              <a:rPr lang="en-US" b="0" dirty="0">
                <a:effectLst/>
                <a:highlight>
                  <a:srgbClr val="FFF8F3"/>
                </a:highlight>
              </a:rPr>
            </a:br>
            <a:r>
              <a:rPr lang="en-US" sz="11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highlight>
                  <a:srgbClr val="FFF8F3"/>
                </a:highlight>
                <a:latin typeface="Montserrat" pitchFamily="2" charset="0"/>
              </a:rPr>
              <a:t>Wait until some responses begin appearing in the chat. Personally, welcome participants and highlight some of the passions the participants shared about in the chat. </a:t>
            </a:r>
          </a:p>
          <a:p>
            <a:pPr marL="0" algn="l" rtl="0" fontAlgn="t">
              <a:spcBef>
                <a:spcPts val="0"/>
              </a:spcBef>
              <a:spcAft>
                <a:spcPts val="0"/>
              </a:spcAft>
            </a:pPr>
            <a:r>
              <a:rPr lang="en-US" sz="11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3</a:t>
            </a:fld>
            <a:endParaRPr lang="en-US"/>
          </a:p>
        </p:txBody>
      </p:sp>
    </p:spTree>
    <p:extLst>
      <p:ext uri="{BB962C8B-B14F-4D97-AF65-F5344CB8AC3E}">
        <p14:creationId xmlns:p14="http://schemas.microsoft.com/office/powerpoint/2010/main" val="3328720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Habit 7, Sharpen the Saw, supports and enriches the first six habits by emphasizing renewal, ongoing improvement, and a balanced lifestyle. It provides guidance on maintaining overall well-being by focusing on four essential areas—physical, social-emotional, mental, and spiritual—addressing the fundamental needs of individuals.</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30</a:t>
            </a:fld>
            <a:endParaRPr lang="en-US"/>
          </a:p>
        </p:txBody>
      </p:sp>
    </p:spTree>
    <p:extLst>
      <p:ext uri="{BB962C8B-B14F-4D97-AF65-F5344CB8AC3E}">
        <p14:creationId xmlns:p14="http://schemas.microsoft.com/office/powerpoint/2010/main" val="3606843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p>
          <a:p>
            <a:pPr marL="0" algn="l" rtl="0" fontAlgn="t">
              <a:spcBef>
                <a:spcPts val="0"/>
              </a:spcBef>
              <a:spcAft>
                <a:spcPts val="0"/>
              </a:spcAft>
            </a:pP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Habit 7: Sharpen the Saw is about self-renewal and self-care, focusing on regularly renewing yourself in four key areas: physical, mental, emotional, and spiritual. This habit emphasizes the importance of maintaining and enhancing your greatest asset—yourself.</a:t>
            </a:r>
          </a:p>
          <a:p>
            <a:pPr marL="0" algn="l" rtl="0" fontAlgn="base">
              <a:spcBef>
                <a:spcPts val="0"/>
              </a:spcBef>
              <a:spcAft>
                <a:spcPts val="0"/>
              </a:spcAft>
              <a:buFont typeface="Arial" panose="020B0604020202020204" pitchFamily="34" charset="0"/>
              <a:buNone/>
            </a:pP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The key principles within this habit include continuous improvement, balance, and renewal.</a:t>
            </a:r>
          </a:p>
          <a:p>
            <a:pPr marL="0" algn="l" rtl="0" fontAlgn="base">
              <a:spcBef>
                <a:spcPts val="0"/>
              </a:spcBef>
              <a:spcAft>
                <a:spcPts val="0"/>
              </a:spcAft>
              <a:buFont typeface="Arial" panose="020B0604020202020204" pitchFamily="34" charset="0"/>
              <a:buNone/>
            </a:pPr>
            <a:endParaRPr lang="en-US" sz="1800" b="0" i="0" u="none" strike="noStrike" dirty="0">
              <a:solidFill>
                <a:srgbClr val="000000"/>
              </a:solidFill>
              <a:effectLst/>
              <a:highlight>
                <a:srgbClr val="FFF8F3"/>
              </a:highlight>
              <a:latin typeface="Montserrat" pitchFamily="2" charset="0"/>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To practice Sharpen the Saw, take care of your body through proper nutrition, exercise, and sufficient sleep; support mental growth by engaging in diverse learning opportunities; nurture spiritual and personal development by finding meaningful ways to contribute to others; and promote work-life balance to maintain overall well-being and effectiveness.</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31</a:t>
            </a:fld>
            <a:endParaRPr lang="en-US"/>
          </a:p>
        </p:txBody>
      </p:sp>
    </p:spTree>
    <p:extLst>
      <p:ext uri="{BB962C8B-B14F-4D97-AF65-F5344CB8AC3E}">
        <p14:creationId xmlns:p14="http://schemas.microsoft.com/office/powerpoint/2010/main" val="561176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If your team is not sharpening the saw, your employees will remain stagnant with outdated skills, lead unbalanced lives, neglect relationships, and lack a sense of meaning.</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However, when your employees are sharpening the saw, they will focus on continuous improvement, stay current with their skills, maintain energy and balance, foster strong relationships, and enjoy a supportive, family-like atmosphere.</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endParaRPr lang="en-US" b="1" dirty="0"/>
          </a:p>
        </p:txBody>
      </p:sp>
      <p:sp>
        <p:nvSpPr>
          <p:cNvPr id="4" name="Slide Number Placeholder 3"/>
          <p:cNvSpPr>
            <a:spLocks noGrp="1"/>
          </p:cNvSpPr>
          <p:nvPr>
            <p:ph type="sldNum" sz="quarter" idx="5"/>
          </p:nvPr>
        </p:nvSpPr>
        <p:spPr/>
        <p:txBody>
          <a:bodyPr/>
          <a:lstStyle/>
          <a:p>
            <a:fld id="{43DAC05B-46C3-4094-8DBB-E79CFFDD0FE5}" type="slidenum">
              <a:rPr lang="en-US" smtClean="0"/>
              <a:t>32</a:t>
            </a:fld>
            <a:endParaRPr lang="en-US"/>
          </a:p>
        </p:txBody>
      </p:sp>
    </p:spTree>
    <p:extLst>
      <p:ext uri="{BB962C8B-B14F-4D97-AF65-F5344CB8AC3E}">
        <p14:creationId xmlns:p14="http://schemas.microsoft.com/office/powerpoint/2010/main" val="398025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p>
          <a:p>
            <a:pPr marL="0" algn="l" rtl="0" fontAlgn="t">
              <a:spcBef>
                <a:spcPts val="0"/>
              </a:spcBef>
              <a:spcAft>
                <a:spcPts val="0"/>
              </a:spcAft>
            </a:pPr>
            <a:endParaRPr lang="en-US" b="0" dirty="0">
              <a:effectLst/>
              <a:highlight>
                <a:srgbClr val="FFF8F3"/>
              </a:highlight>
            </a:endParaRPr>
          </a:p>
          <a:p>
            <a:pPr marL="0" algn="l" rtl="0" fontAlgn="base">
              <a:spcBef>
                <a:spcPts val="1200"/>
              </a:spcBef>
              <a:spcAft>
                <a:spcPts val="120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We’re going to break into groups of 4-5 for a collaborative activity. Each group will be assigned to a breakout room to work on a scenario related to the 7 Habits of Highly Effective People. </a:t>
            </a:r>
          </a:p>
          <a:p>
            <a:pPr marL="0" algn="l"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Here’s what you need to do:</a:t>
            </a:r>
          </a:p>
          <a:p>
            <a:pPr marL="0" algn="l" rtl="0" fontAlgn="base">
              <a:spcBef>
                <a:spcPts val="0"/>
              </a:spcBef>
              <a:spcAft>
                <a:spcPts val="0"/>
              </a:spcAft>
              <a:buFont typeface="+mj-lt"/>
              <a:buAutoNum type="arabicPeriod"/>
            </a:pPr>
            <a:r>
              <a:rPr lang="en-US" sz="1800" b="1" i="0" u="none" strike="noStrike" dirty="0">
                <a:solidFill>
                  <a:srgbClr val="000000"/>
                </a:solidFill>
                <a:effectLst/>
                <a:highlight>
                  <a:srgbClr val="FFF8F3"/>
                </a:highlight>
                <a:latin typeface="Montserrat" pitchFamily="2" charset="0"/>
              </a:rPr>
              <a:t>Choose a Scenario:</a:t>
            </a:r>
            <a:r>
              <a:rPr lang="en-US" sz="1800" b="0" i="0" u="none" strike="noStrike" dirty="0">
                <a:solidFill>
                  <a:srgbClr val="000000"/>
                </a:solidFill>
                <a:effectLst/>
                <a:highlight>
                  <a:srgbClr val="FFF8F3"/>
                </a:highlight>
                <a:latin typeface="Montserrat" pitchFamily="2" charset="0"/>
              </a:rPr>
              <a:t> Select one of the provided scenarios for your discussion.</a:t>
            </a:r>
          </a:p>
          <a:p>
            <a:pPr marL="0" algn="l" rtl="0" fontAlgn="base">
              <a:spcBef>
                <a:spcPts val="0"/>
              </a:spcBef>
              <a:spcAft>
                <a:spcPts val="0"/>
              </a:spcAft>
              <a:buFont typeface="+mj-lt"/>
              <a:buAutoNum type="arabicPeriod"/>
            </a:pPr>
            <a:r>
              <a:rPr lang="en-US" sz="1800" b="1" i="0" u="none" strike="noStrike" dirty="0">
                <a:solidFill>
                  <a:srgbClr val="000000"/>
                </a:solidFill>
                <a:effectLst/>
                <a:highlight>
                  <a:srgbClr val="FFF8F3"/>
                </a:highlight>
                <a:latin typeface="Montserrat" pitchFamily="2" charset="0"/>
              </a:rPr>
              <a:t>Identify the Habit:</a:t>
            </a:r>
            <a:r>
              <a:rPr lang="en-US" sz="1800" b="0" i="0" u="none" strike="noStrike" dirty="0">
                <a:solidFill>
                  <a:srgbClr val="000000"/>
                </a:solidFill>
                <a:effectLst/>
                <a:highlight>
                  <a:srgbClr val="FFF8F3"/>
                </a:highlight>
                <a:latin typeface="Montserrat" pitchFamily="2" charset="0"/>
              </a:rPr>
              <a:t> Determine which of the 7 Habits the chosen scenario relates to.</a:t>
            </a:r>
          </a:p>
          <a:p>
            <a:pPr marL="0" algn="l" rtl="0" fontAlgn="base">
              <a:spcBef>
                <a:spcPts val="0"/>
              </a:spcBef>
              <a:spcAft>
                <a:spcPts val="0"/>
              </a:spcAft>
              <a:buFont typeface="+mj-lt"/>
              <a:buAutoNum type="arabicPeriod"/>
            </a:pPr>
            <a:r>
              <a:rPr lang="en-US" sz="1800" b="1" i="0" u="none" strike="noStrike" dirty="0">
                <a:solidFill>
                  <a:srgbClr val="000000"/>
                </a:solidFill>
                <a:effectLst/>
                <a:highlight>
                  <a:srgbClr val="FFF8F3"/>
                </a:highlight>
                <a:latin typeface="Montserrat" pitchFamily="2" charset="0"/>
              </a:rPr>
              <a:t>Apply the Habit:</a:t>
            </a:r>
            <a:r>
              <a:rPr lang="en-US" sz="1800" b="0" i="0" u="none" strike="noStrike" dirty="0">
                <a:solidFill>
                  <a:srgbClr val="000000"/>
                </a:solidFill>
                <a:effectLst/>
                <a:highlight>
                  <a:srgbClr val="FFF8F3"/>
                </a:highlight>
                <a:latin typeface="Montserrat" pitchFamily="2" charset="0"/>
              </a:rPr>
              <a:t> Discuss how to apply the principles of the identified habit to effectively address the scenario.</a:t>
            </a:r>
          </a:p>
          <a:p>
            <a:pPr marL="0" algn="l" rtl="0" fontAlgn="base">
              <a:spcBef>
                <a:spcPts val="0"/>
              </a:spcBef>
              <a:spcAft>
                <a:spcPts val="1200"/>
              </a:spcAft>
              <a:buFont typeface="+mj-lt"/>
              <a:buAutoNum type="arabicPeriod"/>
            </a:pPr>
            <a:r>
              <a:rPr lang="en-US" sz="1800" b="1" i="0" u="none" strike="noStrike" dirty="0">
                <a:solidFill>
                  <a:srgbClr val="000000"/>
                </a:solidFill>
                <a:effectLst/>
                <a:highlight>
                  <a:srgbClr val="FFF8F3"/>
                </a:highlight>
                <a:latin typeface="Montserrat" pitchFamily="2" charset="0"/>
              </a:rPr>
              <a:t>Prepare to Share:</a:t>
            </a:r>
            <a:r>
              <a:rPr lang="en-US" sz="1800" b="0" i="0" u="none" strike="noStrike" dirty="0">
                <a:solidFill>
                  <a:srgbClr val="000000"/>
                </a:solidFill>
                <a:effectLst/>
                <a:highlight>
                  <a:srgbClr val="FFF8F3"/>
                </a:highlight>
                <a:latin typeface="Montserrat" pitchFamily="2" charset="0"/>
              </a:rPr>
              <a:t> Get ready to present your findings and application strategies to the larger group when we reconvene.</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33</a:t>
            </a:fld>
            <a:endParaRPr lang="en-US"/>
          </a:p>
        </p:txBody>
      </p:sp>
    </p:spTree>
    <p:extLst>
      <p:ext uri="{BB962C8B-B14F-4D97-AF65-F5344CB8AC3E}">
        <p14:creationId xmlns:p14="http://schemas.microsoft.com/office/powerpoint/2010/main" val="2678796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10 min </a:t>
            </a:r>
            <a:r>
              <a:rPr lang="en-US" sz="1800" b="0" i="0" u="none" strike="noStrike" dirty="0">
                <a:solidFill>
                  <a:srgbClr val="000000"/>
                </a:solidFill>
                <a:effectLst/>
                <a:highlight>
                  <a:srgbClr val="FFF8F3"/>
                </a:highlight>
                <a:latin typeface="Montserrat" pitchFamily="2" charset="0"/>
              </a:rPr>
              <a:t>(7 minutes in breakout rooms/3 minutes for sharing)</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There are 3 scenarios to choose from and the habits are listed on the left.</a:t>
            </a:r>
          </a:p>
          <a:p>
            <a:pPr marL="0" algn="l" rtl="0" fontAlgn="base">
              <a:spcBef>
                <a:spcPts val="0"/>
              </a:spcBef>
              <a:spcAft>
                <a:spcPts val="120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Feel free to dive into the discussion and use this time to explore practical ways to implement the habits! We will share out with the group when the breakout rooms close.</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When the breakout rooms close, call on specific groups to share the scenario they chose and what strategies of application they discussed.</a:t>
            </a: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Spend about  3 minutes sharing responses.</a:t>
            </a:r>
          </a:p>
          <a:p>
            <a:pPr marL="0" algn="l" rtl="0" fontAlgn="t">
              <a:spcBef>
                <a:spcPts val="0"/>
              </a:spcBef>
              <a:spcAft>
                <a:spcPts val="0"/>
              </a:spcAft>
            </a:pPr>
            <a:endParaRPr lang="en-US" sz="1800" b="1" i="0" u="none" strike="noStrike" dirty="0">
              <a:solidFill>
                <a:srgbClr val="000000"/>
              </a:solidFill>
              <a:effectLst/>
              <a:highlight>
                <a:srgbClr val="FFF8F3"/>
              </a:highlight>
              <a:latin typeface="Montserrat" pitchFamily="2" charset="0"/>
            </a:endParaRP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Scenario Feedback:</a:t>
            </a:r>
          </a:p>
          <a:p>
            <a:r>
              <a:rPr lang="en-US" sz="1800" b="1" i="0" u="none" strike="noStrike" dirty="0">
                <a:solidFill>
                  <a:srgbClr val="000000"/>
                </a:solidFill>
                <a:effectLst/>
                <a:highlight>
                  <a:srgbClr val="FFF8F3"/>
                </a:highlight>
                <a:latin typeface="Montserrat" pitchFamily="2" charset="0"/>
              </a:rPr>
              <a:t>Scenario 1: Habit 3: Put First Things First and Habit 4: Think Win-Win</a:t>
            </a:r>
            <a:br>
              <a:rPr lang="en-US" sz="1800" b="1" i="0" u="none" strike="noStrike" dirty="0">
                <a:solidFill>
                  <a:srgbClr val="000000"/>
                </a:solidFill>
                <a:effectLst/>
                <a:highlight>
                  <a:srgbClr val="FFF8F3"/>
                </a:highlight>
                <a:latin typeface="Montserrat" pitchFamily="2" charset="0"/>
              </a:rPr>
            </a:br>
            <a:r>
              <a:rPr lang="en-US" b="1" dirty="0"/>
              <a:t>Habit 3: Put First Things First</a:t>
            </a:r>
            <a:r>
              <a:rPr lang="en-US" dirty="0"/>
              <a:t> - This habit focuses on prioritizing important tasks and delegating effectively. By encouraging your team members to handle tasks that are within their skill set, you are focusing on high-impact activities and empowering them to manage their responsibilities. This approach ensures that both your time and their skills are used efficiently.</a:t>
            </a:r>
          </a:p>
          <a:p>
            <a:r>
              <a:rPr lang="en-US" b="1" dirty="0"/>
              <a:t>Habit 4: Think Win-Win</a:t>
            </a:r>
            <a:r>
              <a:rPr lang="en-US" dirty="0"/>
              <a:t> - This habit involves seeking mutually beneficial solutions. By guiding your team members to solve problems on their own, you’re helping them grow and develop, which benefits both them and the organization. At the same time, it allows you to focus on more strategic responsibilities, creating a win-win situation for everyone involved.</a:t>
            </a:r>
            <a:br>
              <a:rPr lang="en-US" dirty="0"/>
            </a:br>
            <a:br>
              <a:rPr lang="en-US" dirty="0"/>
            </a:br>
            <a:r>
              <a:rPr lang="en-US" sz="1200" b="1" i="0" u="none" strike="noStrike" dirty="0">
                <a:solidFill>
                  <a:srgbClr val="000000"/>
                </a:solidFill>
                <a:effectLst/>
                <a:highlight>
                  <a:srgbClr val="FFF8F3"/>
                </a:highlight>
                <a:latin typeface="Montserrat" pitchFamily="2" charset="0"/>
              </a:rPr>
              <a:t>Scenario 2: Habit 3: Put First Things First </a:t>
            </a:r>
          </a:p>
          <a:p>
            <a:r>
              <a:rPr lang="en-US" b="1" dirty="0"/>
              <a:t>Habit 3: Put First Things First</a:t>
            </a:r>
            <a:r>
              <a:rPr lang="en-US" dirty="0"/>
              <a:t> emphasizes effective time management and prioritization. This habit is about organizing and managing your time and energy around your most important priorities. It involves distinguishing between what is urgent and what is truly important, and focusing on activities that advance your goals and deliver the most value.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highlight>
                  <a:srgbClr val="FFF8F3"/>
                </a:highlight>
                <a:latin typeface="Montserrat" pitchFamily="2" charset="0"/>
              </a:rPr>
              <a:t>Scenario 3: Habit 5: Seek First to Understand, Then to Be Understood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Habit 5: Seek First to Understand, Then to Be Understood</a:t>
            </a:r>
            <a:r>
              <a:rPr lang="en-US" dirty="0"/>
              <a:t> emphasizes the importance of active listening and empathy in communication. This habit involves understanding others' perspectives before expressing your own viewpoint or making decisions. It’s crucial for resolving conflicts and facilitating effective discussions.</a:t>
            </a:r>
            <a:endParaRPr lang="en-US" sz="1200" b="1" i="0" u="none" strike="noStrike" dirty="0">
              <a:solidFill>
                <a:srgbClr val="000000"/>
              </a:solidFill>
              <a:effectLst/>
              <a:highlight>
                <a:srgbClr val="FFF8F3"/>
              </a:highlight>
              <a:latin typeface="Montserrat" pitchFamily="2" charset="0"/>
            </a:endParaRPr>
          </a:p>
          <a:p>
            <a:endParaRPr lang="en-US" dirty="0"/>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34</a:t>
            </a:fld>
            <a:endParaRPr lang="en-US"/>
          </a:p>
        </p:txBody>
      </p:sp>
    </p:spTree>
    <p:extLst>
      <p:ext uri="{BB962C8B-B14F-4D97-AF65-F5344CB8AC3E}">
        <p14:creationId xmlns:p14="http://schemas.microsoft.com/office/powerpoint/2010/main" val="4246748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These habits are designed to be integrated into daily practices to boost personal and professional effectiveness. Each habit builds on the others, forming a comprehensive framework for growth and leadership. Consistent application and conscious effort are needed to foster lasting positive change in behavior and mindset. Adopting these habits helps individuals enhance effectiveness, achieve goals, and improve both personal and professional relationships.</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Click and share each bullet point as you reference it.</a:t>
            </a:r>
          </a:p>
        </p:txBody>
      </p:sp>
      <p:sp>
        <p:nvSpPr>
          <p:cNvPr id="4" name="Slide Number Placeholder 3"/>
          <p:cNvSpPr>
            <a:spLocks noGrp="1"/>
          </p:cNvSpPr>
          <p:nvPr>
            <p:ph type="sldNum" sz="quarter" idx="5"/>
          </p:nvPr>
        </p:nvSpPr>
        <p:spPr/>
        <p:txBody>
          <a:bodyPr/>
          <a:lstStyle/>
          <a:p>
            <a:fld id="{43DAC05B-46C3-4094-8DBB-E79CFFDD0FE5}" type="slidenum">
              <a:rPr lang="en-US" smtClean="0"/>
              <a:t>35</a:t>
            </a:fld>
            <a:endParaRPr lang="en-US"/>
          </a:p>
        </p:txBody>
      </p:sp>
    </p:spTree>
    <p:extLst>
      <p:ext uri="{BB962C8B-B14F-4D97-AF65-F5344CB8AC3E}">
        <p14:creationId xmlns:p14="http://schemas.microsoft.com/office/powerpoint/2010/main" val="146716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Thank you for joining us today. We will place the survey link in the chat for some feedback. You can either complete it now, or we will send a follow-up email with the Feedback Survey as well.</a:t>
            </a:r>
          </a:p>
          <a:p>
            <a:pPr rtl="0">
              <a:spcBef>
                <a:spcPts val="0"/>
              </a:spcBef>
              <a:spcAft>
                <a:spcPts val="0"/>
              </a:spcAft>
            </a:pPr>
            <a:br>
              <a:rPr lang="en-US" b="0" dirty="0">
                <a:effectLst/>
              </a:rPr>
            </a:br>
            <a:r>
              <a:rPr lang="en-US" sz="1800" b="1" i="0" u="none" strike="noStrike" dirty="0">
                <a:solidFill>
                  <a:srgbClr val="000000"/>
                </a:solidFill>
                <a:effectLst/>
                <a:latin typeface="Montserrat" pitchFamily="2" charset="0"/>
              </a:rPr>
              <a:t>DO:</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Stay in the meeting to allow for any immediate questions and to ensure those who want to access the Feedback Survey link have time to save the link.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Close the meeting.</a:t>
            </a: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36</a:t>
            </a:fld>
            <a:endParaRPr lang="en-US"/>
          </a:p>
        </p:txBody>
      </p:sp>
    </p:spTree>
    <p:extLst>
      <p:ext uri="{BB962C8B-B14F-4D97-AF65-F5344CB8AC3E}">
        <p14:creationId xmlns:p14="http://schemas.microsoft.com/office/powerpoint/2010/main" val="223690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Click the mouse to display the image of the book </a:t>
            </a:r>
            <a:r>
              <a:rPr lang="en-US" sz="1800" b="0" i="0" u="sng" strike="noStrike" dirty="0">
                <a:solidFill>
                  <a:srgbClr val="000000"/>
                </a:solidFill>
                <a:effectLst/>
                <a:highlight>
                  <a:srgbClr val="FFF8F3"/>
                </a:highlight>
                <a:latin typeface="Montserrat" pitchFamily="2" charset="0"/>
              </a:rPr>
              <a:t>The 7 Habits of Highly Effective People</a:t>
            </a:r>
            <a:r>
              <a:rPr lang="en-US" sz="1800" b="0" i="0" u="none" strike="noStrike" dirty="0">
                <a:solidFill>
                  <a:srgbClr val="000000"/>
                </a:solidFill>
                <a:effectLst/>
                <a:highlight>
                  <a:srgbClr val="FFF8F3"/>
                </a:highlight>
                <a:latin typeface="Montserrat" pitchFamily="2" charset="0"/>
              </a:rPr>
              <a:t> by Steven Covey</a:t>
            </a:r>
          </a:p>
          <a:p>
            <a:pPr marL="0" algn="l" rtl="0" fontAlgn="t">
              <a:spcBef>
                <a:spcPts val="0"/>
              </a:spcBef>
              <a:spcAft>
                <a:spcPts val="0"/>
              </a:spcAft>
            </a:pPr>
            <a:br>
              <a:rPr lang="en-US" b="0" dirty="0">
                <a:effectLst/>
                <a:highlight>
                  <a:srgbClr val="FFF8F3"/>
                </a:highlight>
              </a:rPr>
            </a:b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sng" strike="noStrike" dirty="0">
                <a:solidFill>
                  <a:srgbClr val="000000"/>
                </a:solidFill>
                <a:effectLst/>
                <a:highlight>
                  <a:srgbClr val="FFF8F3"/>
                </a:highlight>
                <a:latin typeface="Montserrat" pitchFamily="2" charset="0"/>
              </a:rPr>
              <a:t>The 7 Habits of Highly Effective People</a:t>
            </a:r>
            <a:r>
              <a:rPr lang="en-US" sz="1800" b="0" i="0" u="none" strike="noStrike" dirty="0">
                <a:solidFill>
                  <a:srgbClr val="000000"/>
                </a:solidFill>
                <a:effectLst/>
                <a:highlight>
                  <a:srgbClr val="FFF8F3"/>
                </a:highlight>
                <a:latin typeface="Montserrat" pitchFamily="2" charset="0"/>
              </a:rPr>
              <a:t> by Stephen R. Covey is a guide to personal and professional effectiveness. This book outlines a principle-centered approach for achieving lasting success. </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Click the mouse to display the 7 Habits</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Dr. Covey introduces seven key habits that empower individuals to take control of their lives, cultivate strong relationships, and reach their full potential.</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a:p>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4</a:t>
            </a:fld>
            <a:endParaRPr lang="en-US"/>
          </a:p>
        </p:txBody>
      </p:sp>
    </p:spTree>
    <p:extLst>
      <p:ext uri="{BB962C8B-B14F-4D97-AF65-F5344CB8AC3E}">
        <p14:creationId xmlns:p14="http://schemas.microsoft.com/office/powerpoint/2010/main" val="157937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DO:</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Click the mouse as you reference each of the 3 learning objectives.</a:t>
            </a:r>
          </a:p>
          <a:p>
            <a:pPr marL="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highlight>
                  <a:srgbClr val="FFF8F3"/>
                </a:highlight>
                <a:latin typeface="Montserrat" pitchFamily="2" charset="0"/>
              </a:rPr>
              <a:t>Today's training will provide an overview of Stephen Covey's "7 Habits of Highly Effective People," with the primary goal of using this framework to:</a:t>
            </a:r>
          </a:p>
          <a:p>
            <a:pPr marL="457200" algn="l" rtl="0" fontAlgn="t">
              <a:spcBef>
                <a:spcPts val="0"/>
              </a:spcBef>
              <a:spcAft>
                <a:spcPts val="0"/>
              </a:spcAft>
            </a:pPr>
            <a:r>
              <a:rPr lang="en-US" sz="1800" b="0" i="0" u="none" strike="noStrike" dirty="0">
                <a:solidFill>
                  <a:srgbClr val="000000"/>
                </a:solidFill>
                <a:effectLst/>
                <a:highlight>
                  <a:srgbClr val="FFF8F3"/>
                </a:highlight>
                <a:latin typeface="Montserrat" pitchFamily="2" charset="0"/>
              </a:rPr>
              <a:t>1.  Prioritize tasks effectively through Covey's time management matrix. </a:t>
            </a:r>
            <a:endParaRPr lang="en-US" b="0" dirty="0">
              <a:effectLst/>
              <a:highlight>
                <a:srgbClr val="FFF8F3"/>
              </a:highlight>
            </a:endParaRPr>
          </a:p>
          <a:p>
            <a:pPr marL="457200" algn="l" rtl="0" fontAlgn="t">
              <a:spcBef>
                <a:spcPts val="0"/>
              </a:spcBef>
              <a:spcAft>
                <a:spcPts val="0"/>
              </a:spcAft>
            </a:pPr>
            <a:r>
              <a:rPr lang="en-US" sz="1800" b="0" i="0" u="none" strike="noStrike" dirty="0">
                <a:solidFill>
                  <a:srgbClr val="000000"/>
                </a:solidFill>
                <a:effectLst/>
                <a:highlight>
                  <a:srgbClr val="FFF8F3"/>
                </a:highlight>
                <a:latin typeface="Montserrat" pitchFamily="2" charset="0"/>
              </a:rPr>
              <a:t>2. We will focus on using empathetic listening skills before sharing our own ideas</a:t>
            </a:r>
            <a:endParaRPr lang="en-US" b="0" dirty="0">
              <a:effectLst/>
              <a:highlight>
                <a:srgbClr val="FFF8F3"/>
              </a:highlight>
            </a:endParaRPr>
          </a:p>
          <a:p>
            <a:pPr marL="457200" algn="l" rtl="0" fontAlgn="t">
              <a:spcBef>
                <a:spcPts val="0"/>
              </a:spcBef>
              <a:spcAft>
                <a:spcPts val="0"/>
              </a:spcAft>
            </a:pPr>
            <a:r>
              <a:rPr lang="en-US" sz="1800" b="0" i="0" u="none" strike="noStrike" dirty="0">
                <a:solidFill>
                  <a:srgbClr val="000000"/>
                </a:solidFill>
                <a:effectLst/>
                <a:highlight>
                  <a:srgbClr val="FFF8F3"/>
                </a:highlight>
                <a:latin typeface="Montserrat" pitchFamily="2" charset="0"/>
              </a:rPr>
              <a:t>and</a:t>
            </a:r>
            <a:endParaRPr lang="en-US" b="0" dirty="0">
              <a:effectLst/>
              <a:highlight>
                <a:srgbClr val="FFF8F3"/>
              </a:highlight>
            </a:endParaRPr>
          </a:p>
          <a:p>
            <a:pPr fontAlgn="base">
              <a:lnSpc>
                <a:spcPct val="90000"/>
              </a:lnSpc>
              <a:spcBef>
                <a:spcPts val="0"/>
              </a:spcBef>
              <a:spcAft>
                <a:spcPts val="1200"/>
              </a:spcAft>
            </a:pPr>
            <a:r>
              <a:rPr lang="en-US" sz="1800" b="0" i="0" u="none" strike="noStrike" dirty="0">
                <a:solidFill>
                  <a:srgbClr val="000000"/>
                </a:solidFill>
                <a:effectLst/>
                <a:highlight>
                  <a:srgbClr val="FFF8F3"/>
                </a:highlight>
                <a:latin typeface="Montserrat" pitchFamily="2" charset="0"/>
              </a:rPr>
              <a:t>            3.  </a:t>
            </a:r>
            <a:r>
              <a:rPr lang="en-US" sz="2800" dirty="0"/>
              <a:t>Use collaborative techniques to enhance collective effectiveness.</a:t>
            </a:r>
            <a:endParaRPr lang="en-US" sz="2800" b="0" i="0" u="none" strike="noStrike" dirty="0">
              <a:solidFill>
                <a:schemeClr val="tx1"/>
              </a:solidFill>
              <a:effectLst/>
            </a:endParaRPr>
          </a:p>
          <a:p>
            <a:pPr marL="457200" algn="l" rtl="0" fontAlgn="t">
              <a:spcBef>
                <a:spcPts val="0"/>
              </a:spcBef>
              <a:spcAft>
                <a:spcPts val="0"/>
              </a:spcAft>
            </a:pPr>
            <a:br>
              <a:rPr lang="en-US" b="0" dirty="0">
                <a:effectLst/>
                <a:highlight>
                  <a:srgbClr val="FFF8F3"/>
                </a:highlight>
              </a:rPr>
            </a:b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5</a:t>
            </a:fld>
            <a:endParaRPr lang="en-US"/>
          </a:p>
        </p:txBody>
      </p:sp>
    </p:spTree>
    <p:extLst>
      <p:ext uri="{BB962C8B-B14F-4D97-AF65-F5344CB8AC3E}">
        <p14:creationId xmlns:p14="http://schemas.microsoft.com/office/powerpoint/2010/main" val="42565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The first three habits—Be Proactive, Begin with the End in Mind, and Put First Things First—are designed to foster independence. </a:t>
            </a:r>
          </a:p>
          <a:p>
            <a:pPr rtl="0">
              <a:spcBef>
                <a:spcPts val="0"/>
              </a:spcBef>
              <a:spcAft>
                <a:spcPts val="0"/>
              </a:spcAft>
            </a:pPr>
            <a:br>
              <a:rPr lang="en-US" b="0" dirty="0">
                <a:effectLst/>
              </a:rPr>
            </a:br>
            <a:r>
              <a:rPr lang="en-US" sz="1800" b="1" i="0" u="none" strike="noStrike" dirty="0">
                <a:solidFill>
                  <a:srgbClr val="000000"/>
                </a:solidFill>
                <a:effectLst/>
                <a:latin typeface="Montserrat" pitchFamily="2" charset="0"/>
              </a:rPr>
              <a:t>DO:</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Click the mouse to the show the table </a:t>
            </a:r>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The 7 Habits contain key workforce and life-readiness skills. These competencies and character traits are what we often call leadership skills.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The first 3 habits empower individuals to take greater responsibility, gain control over their lives, plan their future, set priorities, and achieve their goals with focus and discipline. These habits encompass essential skills such as time management, planning, goal-setting, and organization, which are crucial for personal leadership and self-sufficiency. </a:t>
            </a:r>
          </a:p>
          <a:p>
            <a:pPr rtl="0">
              <a:spcBef>
                <a:spcPts val="0"/>
              </a:spcBef>
              <a:spcAft>
                <a:spcPts val="0"/>
              </a:spcAft>
            </a:pPr>
            <a:r>
              <a:rPr lang="en-US" sz="1800" b="1" i="0" u="none" strike="noStrike" dirty="0">
                <a:solidFill>
                  <a:srgbClr val="000000"/>
                </a:solidFill>
                <a:effectLst/>
                <a:latin typeface="Montserrat" pitchFamily="2" charset="0"/>
              </a:rPr>
              <a:t>[Advance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3DAC05B-46C3-4094-8DBB-E79CFFDD0FE5}" type="slidenum">
              <a:rPr lang="en-US" smtClean="0"/>
              <a:t>6</a:t>
            </a:fld>
            <a:endParaRPr lang="en-US"/>
          </a:p>
        </p:txBody>
      </p:sp>
    </p:spTree>
    <p:extLst>
      <p:ext uri="{BB962C8B-B14F-4D97-AF65-F5344CB8AC3E}">
        <p14:creationId xmlns:p14="http://schemas.microsoft.com/office/powerpoint/2010/main" val="412988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min</a:t>
            </a:r>
          </a:p>
          <a:p>
            <a:pPr rtl="0">
              <a:spcBef>
                <a:spcPts val="0"/>
              </a:spcBef>
              <a:spcAft>
                <a:spcPts val="0"/>
              </a:spcAft>
            </a:pPr>
            <a:r>
              <a:rPr lang="en-US" sz="1800" b="1" i="0" u="none" strike="noStrike" dirty="0">
                <a:solidFill>
                  <a:srgbClr val="000000"/>
                </a:solidFill>
                <a:effectLst/>
                <a:latin typeface="Montserrat" pitchFamily="2" charset="0"/>
              </a:rPr>
              <a:t>SAY:</a:t>
            </a:r>
            <a:endParaRPr lang="en-US" b="0" dirty="0">
              <a:effectLst/>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Montserrat" pitchFamily="2" charset="0"/>
              </a:rPr>
              <a:t>Habit 1: Be Proactive centers on taking full responsibility for your life and actions. Being proactive means, you are choosing your responses, rather than merely reacting to circumstances as they come. </a:t>
            </a:r>
            <a:r>
              <a:rPr lang="en-US" b="0" dirty="0">
                <a:effectLst/>
              </a:rPr>
              <a:t>The </a:t>
            </a:r>
            <a:r>
              <a:rPr lang="en-US" sz="1800" b="0" i="0" u="none" strike="noStrike" dirty="0">
                <a:solidFill>
                  <a:srgbClr val="000000"/>
                </a:solidFill>
                <a:effectLst/>
                <a:latin typeface="Montserrat" pitchFamily="2" charset="0"/>
              </a:rPr>
              <a:t>Key Principles of Proactivity include initiative, self-awareness, and personal responsibility.</a:t>
            </a:r>
          </a:p>
          <a:p>
            <a:endParaRPr lang="en-US" b="1" dirty="0"/>
          </a:p>
          <a:p>
            <a:r>
              <a:rPr lang="en-US" b="1" dirty="0"/>
              <a:t>Actionable Steps for a Proactive Approach:</a:t>
            </a:r>
          </a:p>
          <a:p>
            <a:pPr>
              <a:buFont typeface="+mj-lt"/>
              <a:buNone/>
            </a:pPr>
            <a:r>
              <a:rPr lang="en-US" b="1" dirty="0"/>
              <a:t>Self-Awareness and Control:</a:t>
            </a:r>
            <a:endParaRPr lang="en-US" dirty="0"/>
          </a:p>
          <a:p>
            <a:pPr marL="742950" lvl="1" indent="-285750">
              <a:buFont typeface="+mj-lt"/>
              <a:buAutoNum type="arabicPeriod"/>
            </a:pPr>
            <a:r>
              <a:rPr lang="en-US" b="1" dirty="0"/>
              <a:t>Identify Triggers:</a:t>
            </a:r>
            <a:r>
              <a:rPr lang="en-US" dirty="0"/>
              <a:t> Regularly reflect on situations that affect your mood and reactions. Keep a journal to track these triggers and your responses.</a:t>
            </a:r>
          </a:p>
          <a:p>
            <a:pPr marL="742950" lvl="1" indent="-285750">
              <a:buFont typeface="+mj-lt"/>
              <a:buAutoNum type="arabicPeriod"/>
            </a:pPr>
            <a:r>
              <a:rPr lang="en-US" b="1" dirty="0"/>
              <a:t>Practice Mindfulness:</a:t>
            </a:r>
            <a:r>
              <a:rPr lang="en-US" dirty="0"/>
              <a:t> Use mindfulness techniques, such as deep breathing or meditation, to maintain control over your responses and attitudes in the moment.</a:t>
            </a:r>
          </a:p>
          <a:p>
            <a:pPr>
              <a:buFont typeface="+mj-lt"/>
              <a:buNone/>
            </a:pPr>
            <a:r>
              <a:rPr lang="en-US" b="1" dirty="0"/>
              <a:t>Accept Responsibility:</a:t>
            </a:r>
            <a:endParaRPr lang="en-US" dirty="0"/>
          </a:p>
          <a:p>
            <a:pPr marL="742950" lvl="1" indent="-285750">
              <a:buFont typeface="+mj-lt"/>
              <a:buAutoNum type="arabicPeriod"/>
            </a:pPr>
            <a:r>
              <a:rPr lang="en-US" b="1" dirty="0"/>
              <a:t>Acknowledge Your Role:</a:t>
            </a:r>
            <a:r>
              <a:rPr lang="en-US" dirty="0"/>
              <a:t> When a problem arises, identify your role and actions in the situation. Ask yourself how you contributed to the outcome and what you can learn from it.</a:t>
            </a:r>
          </a:p>
          <a:p>
            <a:pPr marL="742950" lvl="1" indent="-285750">
              <a:buFont typeface="+mj-lt"/>
              <a:buAutoNum type="arabicPeriod"/>
            </a:pPr>
            <a:r>
              <a:rPr lang="en-US" b="1" dirty="0"/>
              <a:t>Communicate Openly:</a:t>
            </a:r>
            <a:r>
              <a:rPr lang="en-US" dirty="0"/>
              <a:t> If mistakes affect others, own up to them and communicate honestly. Apologize if necessary and discuss ways to prevent similar issues in the future.</a:t>
            </a:r>
          </a:p>
          <a:p>
            <a:pPr>
              <a:buFont typeface="+mj-lt"/>
              <a:buNone/>
            </a:pPr>
            <a:r>
              <a:rPr lang="en-US" b="1" dirty="0"/>
              <a:t>Take Initiative:</a:t>
            </a:r>
            <a:endParaRPr lang="en-US" dirty="0"/>
          </a:p>
          <a:p>
            <a:pPr marL="742950" lvl="1" indent="-285750">
              <a:buFont typeface="+mj-lt"/>
              <a:buAutoNum type="arabicPeriod"/>
            </a:pPr>
            <a:r>
              <a:rPr lang="en-US" b="1" dirty="0"/>
              <a:t>Set Clear Goals:</a:t>
            </a:r>
            <a:r>
              <a:rPr lang="en-US" dirty="0"/>
              <a:t> Define your personal and professional goals. Create a step-by-step plan to achieve them, and regularly review and adjust your progress.</a:t>
            </a:r>
          </a:p>
          <a:p>
            <a:pPr marL="742950" lvl="1" indent="-285750">
              <a:buFont typeface="+mj-lt"/>
              <a:buAutoNum type="arabicPeriod"/>
            </a:pPr>
            <a:r>
              <a:rPr lang="en-US" b="1" dirty="0"/>
              <a:t>Seek Solutions:</a:t>
            </a:r>
            <a:r>
              <a:rPr lang="en-US" dirty="0"/>
              <a:t> When faced with challenges, brainstorm potential solutions and choose the best course of action. Take decisive steps to implement your chosen solution.</a:t>
            </a:r>
          </a:p>
          <a:p>
            <a:pPr>
              <a:buFont typeface="+mj-lt"/>
              <a:buNone/>
            </a:pPr>
            <a:r>
              <a:rPr lang="en-US" b="1" dirty="0"/>
              <a:t>Manage Responses:</a:t>
            </a:r>
            <a:endParaRPr lang="en-US" dirty="0"/>
          </a:p>
          <a:p>
            <a:pPr marL="742950" lvl="1" indent="-285750">
              <a:buFont typeface="+mj-lt"/>
              <a:buAutoNum type="arabicPeriod"/>
            </a:pPr>
            <a:r>
              <a:rPr lang="en-US" b="1" dirty="0"/>
              <a:t>Reframe Situations:</a:t>
            </a:r>
            <a:r>
              <a:rPr lang="en-US" dirty="0"/>
              <a:t> When encountering setbacks or criticism, consciously reframe your perspective to focus on what you can control and improve.</a:t>
            </a:r>
          </a:p>
          <a:p>
            <a:pPr marL="742950" lvl="1" indent="-285750">
              <a:buFont typeface="+mj-lt"/>
              <a:buAutoNum type="arabicPeriod"/>
            </a:pPr>
            <a:r>
              <a:rPr lang="en-US" b="1" dirty="0"/>
              <a:t>Practice Positive Self-Talk:</a:t>
            </a:r>
            <a:r>
              <a:rPr lang="en-US" dirty="0"/>
              <a:t> Replace negative thoughts with constructive and positive affirmations to maintain a proactive mindset.</a:t>
            </a:r>
          </a:p>
          <a:p>
            <a:pPr>
              <a:buFont typeface="+mj-lt"/>
              <a:buNone/>
            </a:pPr>
            <a:r>
              <a:rPr lang="en-US" b="1" dirty="0"/>
              <a:t>Avoid Blaming Others:</a:t>
            </a:r>
            <a:endParaRPr lang="en-US" dirty="0"/>
          </a:p>
          <a:p>
            <a:pPr marL="742950" lvl="1" indent="-285750">
              <a:buFont typeface="+mj-lt"/>
              <a:buAutoNum type="arabicPeriod"/>
            </a:pPr>
            <a:r>
              <a:rPr lang="en-US" b="1" dirty="0"/>
              <a:t>Focus on Action:</a:t>
            </a:r>
            <a:r>
              <a:rPr lang="en-US" dirty="0"/>
              <a:t> Instead of blaming others, focus on what you can do differently. Ask yourself how you can influence the situation positively.</a:t>
            </a:r>
          </a:p>
          <a:p>
            <a:pPr marL="742950" lvl="1" indent="-285750">
              <a:buFont typeface="+mj-lt"/>
              <a:buAutoNum type="arabicPeriod"/>
            </a:pPr>
            <a:r>
              <a:rPr lang="en-US" b="1" dirty="0"/>
              <a:t>Build Resilience:</a:t>
            </a:r>
            <a:r>
              <a:rPr lang="en-US" dirty="0"/>
              <a:t> Develop coping strategies to handle challenges without resorting to blame. This could include seeking support, learning new skills, or adjusting your approach.</a:t>
            </a:r>
          </a:p>
          <a:p>
            <a:endParaRPr lang="en-US" dirty="0"/>
          </a:p>
          <a:p>
            <a:r>
              <a:rPr lang="en-US" dirty="0"/>
              <a:t>By implementing these actionable steps, you can take control of your responses, responsibilities, and future, reinforcing a proactive approach to shaping your experiences and outcomes.</a:t>
            </a:r>
          </a:p>
          <a:p>
            <a:pPr rtl="0" fontAlgn="base">
              <a:spcBef>
                <a:spcPts val="0"/>
              </a:spcBef>
              <a:spcAft>
                <a:spcPts val="0"/>
              </a:spcAft>
              <a:buFont typeface="Arial" panose="020B0604020202020204" pitchFamily="34" charset="0"/>
              <a:buNone/>
            </a:pPr>
            <a:endParaRPr lang="en-US" b="0" dirty="0">
              <a:effectLst/>
            </a:endParaRPr>
          </a:p>
          <a:p>
            <a:pPr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Montserrat" pitchFamily="2" charset="0"/>
              </a:rPr>
              <a:t>[Advance Slide]</a:t>
            </a:r>
            <a:endParaRPr lang="en-US" b="0" dirty="0">
              <a:effectLs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7</a:t>
            </a:fld>
            <a:endParaRPr lang="en-US"/>
          </a:p>
        </p:txBody>
      </p:sp>
    </p:spTree>
    <p:extLst>
      <p:ext uri="{BB962C8B-B14F-4D97-AF65-F5344CB8AC3E}">
        <p14:creationId xmlns:p14="http://schemas.microsoft.com/office/powerpoint/2010/main" val="389197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 </a:t>
            </a:r>
            <a:endParaRPr lang="en-US" dirty="0"/>
          </a:p>
          <a:p>
            <a:pPr rtl="0">
              <a:spcBef>
                <a:spcPts val="0"/>
              </a:spcBef>
              <a:spcAft>
                <a:spcPts val="0"/>
              </a:spcAft>
            </a:pPr>
            <a:r>
              <a:rPr lang="en-US" sz="1800" b="1" i="0" u="none" strike="noStrike" dirty="0">
                <a:solidFill>
                  <a:srgbClr val="000000"/>
                </a:solidFill>
                <a:effectLst/>
                <a:latin typeface="Montserrat" pitchFamily="2" charset="0"/>
              </a:rPr>
              <a:t>DO:</a:t>
            </a:r>
            <a:endParaRPr lang="en-US" sz="2800"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Click to pose the question</a:t>
            </a:r>
          </a:p>
          <a:p>
            <a:pPr rtl="0">
              <a:spcBef>
                <a:spcPts val="0"/>
              </a:spcBef>
              <a:spcAft>
                <a:spcPts val="0"/>
              </a:spcAft>
            </a:pPr>
            <a:br>
              <a:rPr lang="en-US" sz="2800" b="0" dirty="0">
                <a:effectLst/>
              </a:rPr>
            </a:br>
            <a:r>
              <a:rPr lang="en-US" sz="1800" b="1" i="0" u="none" strike="noStrike" dirty="0">
                <a:solidFill>
                  <a:srgbClr val="000000"/>
                </a:solidFill>
                <a:effectLst/>
                <a:latin typeface="Montserrat" pitchFamily="2" charset="0"/>
              </a:rPr>
              <a:t>SAY:</a:t>
            </a:r>
            <a:endParaRPr lang="en-US" sz="2800" b="0" dirty="0">
              <a:effectLst/>
            </a:endParaRPr>
          </a:p>
          <a:p>
            <a:pPr rtl="0" fontAlgn="base">
              <a:spcBef>
                <a:spcPts val="0"/>
              </a:spcBef>
              <a:spcAft>
                <a:spcPts val="0"/>
              </a:spcAft>
              <a:buFont typeface="Arial" panose="020B0604020202020204" pitchFamily="34" charset="0"/>
              <a:buChar char="•"/>
            </a:pPr>
            <a:br>
              <a:rPr lang="en-US" sz="2800" b="0" dirty="0">
                <a:effectLst/>
              </a:rPr>
            </a:br>
            <a:r>
              <a:rPr lang="en-US" sz="1800" b="0" i="0" u="none" strike="noStrike" dirty="0">
                <a:solidFill>
                  <a:srgbClr val="000000"/>
                </a:solidFill>
                <a:effectLst/>
                <a:latin typeface="Montserrat" pitchFamily="2" charset="0"/>
              </a:rPr>
              <a:t>Raise your hand or unmute your microphone to share an example, and we will walk through some ideas of how to support your team member in becoming more proactive.</a:t>
            </a:r>
          </a:p>
          <a:p>
            <a:pPr rtl="0">
              <a:spcBef>
                <a:spcPts val="0"/>
              </a:spcBef>
              <a:spcAft>
                <a:spcPts val="0"/>
              </a:spcAft>
            </a:pPr>
            <a:br>
              <a:rPr lang="en-US" sz="2800" b="0" dirty="0">
                <a:effectLst/>
              </a:rPr>
            </a:br>
            <a:r>
              <a:rPr lang="en-US" sz="1800" b="1" i="0" u="none" strike="noStrike" dirty="0">
                <a:solidFill>
                  <a:srgbClr val="000000"/>
                </a:solidFill>
                <a:effectLst/>
                <a:latin typeface="Montserrat" pitchFamily="2" charset="0"/>
              </a:rPr>
              <a:t>DO:</a:t>
            </a:r>
            <a:endParaRPr lang="en-US" sz="2800"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Give actionable suggestions based on the principles from the last slide</a:t>
            </a:r>
          </a:p>
          <a:p>
            <a:pPr rtl="0">
              <a:spcBef>
                <a:spcPts val="0"/>
              </a:spcBef>
              <a:spcAft>
                <a:spcPts val="0"/>
              </a:spcAft>
            </a:pPr>
            <a:r>
              <a:rPr lang="en-US" sz="1800" b="1" i="0" u="none" strike="noStrike" dirty="0">
                <a:solidFill>
                  <a:srgbClr val="000000"/>
                </a:solidFill>
                <a:effectLst/>
                <a:latin typeface="Montserrat" pitchFamily="2" charset="0"/>
              </a:rPr>
              <a:t>[Advance Slide]</a:t>
            </a:r>
            <a:endParaRPr lang="en-US" sz="2800" b="0" dirty="0">
              <a:effectLs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8</a:t>
            </a:fld>
            <a:endParaRPr lang="en-US"/>
          </a:p>
        </p:txBody>
      </p:sp>
    </p:spTree>
    <p:extLst>
      <p:ext uri="{BB962C8B-B14F-4D97-AF65-F5344CB8AC3E}">
        <p14:creationId xmlns:p14="http://schemas.microsoft.com/office/powerpoint/2010/main" val="60912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SAY:</a:t>
            </a:r>
            <a:endParaRPr lang="en-US" b="0" dirty="0">
              <a:effectLst/>
              <a:highlight>
                <a:srgbClr val="FFF8F3"/>
              </a:highlight>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Why does this matter? As a leader, you want to cultivate a highly effective culture versus an ineffective culture.</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To cultivate a highly effective culture, leaders should model proactive behavior by taking initiative, owning their actions, and managing their responses, setting a clear example for their team. Additionally, they should foster an environment that encourages open communication, recognizes proactive efforts, and aligns goals with a compelling vision, creating a culture where employees are empowered to take ownership and drive positive outcomes.</a:t>
            </a:r>
          </a:p>
          <a:p>
            <a:pPr marL="285750" indent="-285750"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Montserrat" pitchFamily="2" charset="0"/>
            </a:endParaRPr>
          </a:p>
          <a:p>
            <a:pPr marL="285750" indent="-285750" rtl="0" fontAlgn="base">
              <a:spcBef>
                <a:spcPts val="0"/>
              </a:spcBef>
              <a:spcAft>
                <a:spcPts val="0"/>
              </a:spcAft>
              <a:buFont typeface="Arial" panose="020B0604020202020204" pitchFamily="34" charset="0"/>
              <a:buChar char="•"/>
            </a:pPr>
            <a:r>
              <a:rPr lang="en-US" sz="1800" b="1" i="0" u="sng" strike="noStrike" dirty="0">
                <a:solidFill>
                  <a:srgbClr val="000000"/>
                </a:solidFill>
                <a:effectLst/>
                <a:latin typeface="Montserrat" pitchFamily="2" charset="0"/>
              </a:rPr>
              <a:t>An ineffective culture </a:t>
            </a:r>
            <a:r>
              <a:rPr lang="en-US" sz="1800" b="0" i="0" u="none" strike="noStrike" dirty="0">
                <a:solidFill>
                  <a:srgbClr val="000000"/>
                </a:solidFill>
                <a:effectLst/>
                <a:latin typeface="Montserrat" pitchFamily="2" charset="0"/>
              </a:rPr>
              <a:t>tends to be reactive. Individuals who are reactive tend to make excuses, shift blame, and wait for instructions rather than taking initiative.</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ontserrat" pitchFamily="2" charset="0"/>
              </a:rPr>
              <a:t>On the contrary, </a:t>
            </a:r>
            <a:r>
              <a:rPr lang="en-US" sz="1800" b="1" i="0" u="sng" strike="noStrike" dirty="0">
                <a:solidFill>
                  <a:srgbClr val="000000"/>
                </a:solidFill>
                <a:effectLst/>
                <a:latin typeface="Montserrat" pitchFamily="2" charset="0"/>
              </a:rPr>
              <a:t>a highly effective culture </a:t>
            </a:r>
            <a:r>
              <a:rPr lang="en-US" sz="1800" b="0" i="0" u="none" strike="noStrike" dirty="0">
                <a:solidFill>
                  <a:srgbClr val="000000"/>
                </a:solidFill>
                <a:effectLst/>
                <a:latin typeface="Montserrat" pitchFamily="2" charset="0"/>
              </a:rPr>
              <a:t>tends to be proactive. Individuals take initiative, own their actions, manage their emotions, and concentrate on aspects they can control. </a:t>
            </a:r>
          </a:p>
          <a:p>
            <a:pPr marL="0" algn="l" rtl="0" fontAlgn="t">
              <a:spcBef>
                <a:spcPts val="0"/>
              </a:spcBef>
              <a:spcAft>
                <a:spcPts val="0"/>
              </a:spcAft>
            </a:pPr>
            <a:r>
              <a:rPr lang="en-US" sz="1800" b="1" i="0" u="none" strike="noStrike" dirty="0">
                <a:solidFill>
                  <a:srgbClr val="000000"/>
                </a:solidFill>
                <a:effectLst/>
                <a:highlight>
                  <a:srgbClr val="FFF8F3"/>
                </a:highlight>
                <a:latin typeface="Montserrat" pitchFamily="2" charset="0"/>
              </a:rPr>
              <a:t>[Advance Slide]</a:t>
            </a:r>
            <a:endParaRPr lang="en-US" b="0" dirty="0">
              <a:effectLst/>
              <a:highlight>
                <a:srgbClr val="FFF8F3"/>
              </a:highlight>
            </a:endParaRPr>
          </a:p>
        </p:txBody>
      </p:sp>
      <p:sp>
        <p:nvSpPr>
          <p:cNvPr id="4" name="Slide Number Placeholder 3"/>
          <p:cNvSpPr>
            <a:spLocks noGrp="1"/>
          </p:cNvSpPr>
          <p:nvPr>
            <p:ph type="sldNum" sz="quarter" idx="5"/>
          </p:nvPr>
        </p:nvSpPr>
        <p:spPr/>
        <p:txBody>
          <a:bodyPr/>
          <a:lstStyle/>
          <a:p>
            <a:fld id="{43DAC05B-46C3-4094-8DBB-E79CFFDD0FE5}" type="slidenum">
              <a:rPr lang="en-US" smtClean="0"/>
              <a:t>9</a:t>
            </a:fld>
            <a:endParaRPr lang="en-US"/>
          </a:p>
        </p:txBody>
      </p:sp>
    </p:spTree>
    <p:extLst>
      <p:ext uri="{BB962C8B-B14F-4D97-AF65-F5344CB8AC3E}">
        <p14:creationId xmlns:p14="http://schemas.microsoft.com/office/powerpoint/2010/main" val="2435638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58BC501-550F-41CB-A69F-3E44D8275CAD}" type="datetimeFigureOut">
              <a:rPr lang="en-US" smtClean="0"/>
              <a:t>8/22/2024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1243605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8BC501-550F-41CB-A69F-3E44D8275CAD}"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47259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58BC501-550F-41CB-A69F-3E44D8275CA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274933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58BC501-550F-41CB-A69F-3E44D8275CA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2047329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BC501-550F-41CB-A69F-3E44D8275CA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3620947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58BC501-550F-41CB-A69F-3E44D8275CAD}"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70941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58BC501-550F-41CB-A69F-3E44D8275CAD}" type="datetimeFigureOut">
              <a:rPr lang="en-US" smtClean="0"/>
              <a:t>8/22/2024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2045731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58BC501-550F-41CB-A69F-3E44D8275CA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187986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58BC501-550F-41CB-A69F-3E44D8275CA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374198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BC501-550F-41CB-A69F-3E44D8275CA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325015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BC501-550F-41CB-A69F-3E44D8275CA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308083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8BC501-550F-41CB-A69F-3E44D8275CAD}"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46651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8BC501-550F-41CB-A69F-3E44D8275CAD}"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78348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8BC501-550F-41CB-A69F-3E44D8275CAD}"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363888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BC501-550F-41CB-A69F-3E44D8275CAD}"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98285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8BC501-550F-41CB-A69F-3E44D8275CAD}"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3198788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8BC501-550F-41CB-A69F-3E44D8275CAD}"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C481A9D-8DE2-4410-A425-DBB85981B0C5}" type="slidenum">
              <a:rPr lang="en-US" smtClean="0"/>
              <a:t>‹#›</a:t>
            </a:fld>
            <a:endParaRPr lang="en-US"/>
          </a:p>
        </p:txBody>
      </p:sp>
    </p:spTree>
    <p:extLst>
      <p:ext uri="{BB962C8B-B14F-4D97-AF65-F5344CB8AC3E}">
        <p14:creationId xmlns:p14="http://schemas.microsoft.com/office/powerpoint/2010/main" val="103167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58BC501-550F-41CB-A69F-3E44D8275CAD}" type="datetimeFigureOut">
              <a:rPr lang="en-US" smtClean="0"/>
              <a:t>8/22/2024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C481A9D-8DE2-4410-A425-DBB85981B0C5}" type="slidenum">
              <a:rPr lang="en-US" smtClean="0"/>
              <a:t>‹#›</a:t>
            </a:fld>
            <a:endParaRPr lang="en-US"/>
          </a:p>
        </p:txBody>
      </p:sp>
    </p:spTree>
    <p:extLst>
      <p:ext uri="{BB962C8B-B14F-4D97-AF65-F5344CB8AC3E}">
        <p14:creationId xmlns:p14="http://schemas.microsoft.com/office/powerpoint/2010/main" val="11931010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earewordnerds.com/7-habits-highly-effective-people-steven-r-covey-book-revie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searchers in a boardroom discussing">
            <a:extLst>
              <a:ext uri="{FF2B5EF4-FFF2-40B4-BE49-F238E27FC236}">
                <a16:creationId xmlns:a16="http://schemas.microsoft.com/office/drawing/2014/main" id="{03D6E5BC-4B40-03D3-464F-7ABBFC3CCFBD}"/>
              </a:ext>
            </a:extLst>
          </p:cNvPr>
          <p:cNvPicPr>
            <a:picLocks noChangeAspect="1"/>
          </p:cNvPicPr>
          <p:nvPr/>
        </p:nvPicPr>
        <p:blipFill>
          <a:blip r:embed="rId3">
            <a:extLst>
              <a:ext uri="{28A0092B-C50C-407E-A947-70E740481C1C}">
                <a14:useLocalDpi xmlns:a14="http://schemas.microsoft.com/office/drawing/2010/main" val="0"/>
              </a:ext>
            </a:extLst>
          </a:blip>
          <a:srcRect l="8700" r="-2" b="-2"/>
          <a:stretch/>
        </p:blipFill>
        <p:spPr>
          <a:xfrm>
            <a:off x="1" y="1"/>
            <a:ext cx="3530812" cy="2581403"/>
          </a:xfrm>
          <a:custGeom>
            <a:avLst/>
            <a:gdLst/>
            <a:ahLst/>
            <a:cxnLst/>
            <a:rect l="l" t="t" r="r" b="b"/>
            <a:pathLst>
              <a:path w="3530812" h="2581403">
                <a:moveTo>
                  <a:pt x="0" y="0"/>
                </a:moveTo>
                <a:lnTo>
                  <a:pt x="3530812" y="0"/>
                </a:lnTo>
                <a:lnTo>
                  <a:pt x="2880350" y="2581403"/>
                </a:lnTo>
                <a:lnTo>
                  <a:pt x="0" y="1853684"/>
                </a:lnTo>
                <a:close/>
              </a:path>
            </a:pathLst>
          </a:custGeom>
        </p:spPr>
      </p:pic>
      <p:pic>
        <p:nvPicPr>
          <p:cNvPr id="5" name="Picture 4" descr="Businesswomen in meeting">
            <a:extLst>
              <a:ext uri="{FF2B5EF4-FFF2-40B4-BE49-F238E27FC236}">
                <a16:creationId xmlns:a16="http://schemas.microsoft.com/office/drawing/2014/main" id="{BA7A174F-D650-AC79-FFE5-20C057EFBA42}"/>
              </a:ext>
            </a:extLst>
          </p:cNvPr>
          <p:cNvPicPr>
            <a:picLocks noChangeAspect="1"/>
          </p:cNvPicPr>
          <p:nvPr/>
        </p:nvPicPr>
        <p:blipFill>
          <a:blip r:embed="rId4">
            <a:extLst>
              <a:ext uri="{28A0092B-C50C-407E-A947-70E740481C1C}">
                <a14:useLocalDpi xmlns:a14="http://schemas.microsoft.com/office/drawing/2010/main" val="0"/>
              </a:ext>
            </a:extLst>
          </a:blip>
          <a:srcRect t="3676" r="-4" b="3673"/>
          <a:stretch/>
        </p:blipFill>
        <p:spPr>
          <a:xfrm>
            <a:off x="1" y="1853686"/>
            <a:ext cx="3900139" cy="2411930"/>
          </a:xfrm>
          <a:custGeom>
            <a:avLst/>
            <a:gdLst/>
            <a:ahLst/>
            <a:cxnLst/>
            <a:rect l="l" t="t" r="r" b="b"/>
            <a:pathLst>
              <a:path w="3900139" h="2411930">
                <a:moveTo>
                  <a:pt x="0" y="0"/>
                </a:moveTo>
                <a:lnTo>
                  <a:pt x="2880349" y="727719"/>
                </a:lnTo>
                <a:lnTo>
                  <a:pt x="2879906" y="729478"/>
                </a:lnTo>
                <a:lnTo>
                  <a:pt x="3900139" y="2411930"/>
                </a:lnTo>
                <a:lnTo>
                  <a:pt x="0" y="1918422"/>
                </a:lnTo>
                <a:close/>
              </a:path>
            </a:pathLst>
          </a:custGeom>
        </p:spPr>
      </p:pic>
      <p:pic>
        <p:nvPicPr>
          <p:cNvPr id="7" name="Picture 6" descr="Engineers on site discussing">
            <a:extLst>
              <a:ext uri="{FF2B5EF4-FFF2-40B4-BE49-F238E27FC236}">
                <a16:creationId xmlns:a16="http://schemas.microsoft.com/office/drawing/2014/main" id="{289DD743-5CF6-4B44-C60E-8CB50A34046C}"/>
              </a:ext>
            </a:extLst>
          </p:cNvPr>
          <p:cNvPicPr>
            <a:picLocks noChangeAspect="1"/>
          </p:cNvPicPr>
          <p:nvPr/>
        </p:nvPicPr>
        <p:blipFill>
          <a:blip r:embed="rId5">
            <a:extLst>
              <a:ext uri="{28A0092B-C50C-407E-A947-70E740481C1C}">
                <a14:useLocalDpi xmlns:a14="http://schemas.microsoft.com/office/drawing/2010/main" val="0"/>
              </a:ext>
            </a:extLst>
          </a:blip>
          <a:srcRect t="10372" r="-3" b="5142"/>
          <a:stretch/>
        </p:blipFill>
        <p:spPr>
          <a:xfrm>
            <a:off x="1" y="3772108"/>
            <a:ext cx="5472151" cy="3085892"/>
          </a:xfrm>
          <a:custGeom>
            <a:avLst/>
            <a:gdLst/>
            <a:ahLst/>
            <a:cxnLst/>
            <a:rect l="l" t="t" r="r" b="b"/>
            <a:pathLst>
              <a:path w="5472151" h="3085892">
                <a:moveTo>
                  <a:pt x="0" y="0"/>
                </a:moveTo>
                <a:lnTo>
                  <a:pt x="3900139" y="493508"/>
                </a:lnTo>
                <a:lnTo>
                  <a:pt x="5472151" y="3085892"/>
                </a:lnTo>
                <a:lnTo>
                  <a:pt x="0" y="3085892"/>
                </a:lnTo>
                <a:close/>
              </a:path>
            </a:pathLst>
          </a:custGeom>
        </p:spPr>
      </p:pic>
      <p:sp>
        <p:nvSpPr>
          <p:cNvPr id="2" name="Title 1">
            <a:extLst>
              <a:ext uri="{FF2B5EF4-FFF2-40B4-BE49-F238E27FC236}">
                <a16:creationId xmlns:a16="http://schemas.microsoft.com/office/drawing/2014/main" id="{2D0602A3-2AA7-B8C8-923A-9D95ACE4DE46}"/>
              </a:ext>
            </a:extLst>
          </p:cNvPr>
          <p:cNvSpPr>
            <a:spLocks noGrp="1"/>
          </p:cNvSpPr>
          <p:nvPr>
            <p:ph type="ctrTitle"/>
          </p:nvPr>
        </p:nvSpPr>
        <p:spPr>
          <a:xfrm>
            <a:off x="5009321" y="1380068"/>
            <a:ext cx="6493701" cy="2616199"/>
          </a:xfrm>
        </p:spPr>
        <p:txBody>
          <a:bodyPr>
            <a:normAutofit/>
          </a:bodyPr>
          <a:lstStyle/>
          <a:p>
            <a:pPr>
              <a:lnSpc>
                <a:spcPct val="90000"/>
              </a:lnSpc>
            </a:pPr>
            <a:r>
              <a:rPr lang="en-US" dirty="0"/>
              <a:t>7 Habits of Highly Effective People</a:t>
            </a:r>
          </a:p>
        </p:txBody>
      </p:sp>
      <p:sp>
        <p:nvSpPr>
          <p:cNvPr id="3" name="Subtitle 2">
            <a:extLst>
              <a:ext uri="{FF2B5EF4-FFF2-40B4-BE49-F238E27FC236}">
                <a16:creationId xmlns:a16="http://schemas.microsoft.com/office/drawing/2014/main" id="{2DB30AFB-F75B-6D30-0C4A-8D122C3C745B}"/>
              </a:ext>
            </a:extLst>
          </p:cNvPr>
          <p:cNvSpPr>
            <a:spLocks noGrp="1"/>
          </p:cNvSpPr>
          <p:nvPr>
            <p:ph type="subTitle" idx="1"/>
          </p:nvPr>
        </p:nvSpPr>
        <p:spPr>
          <a:xfrm>
            <a:off x="6543676" y="3996267"/>
            <a:ext cx="4959346" cy="1388534"/>
          </a:xfrm>
        </p:spPr>
        <p:txBody>
          <a:bodyPr>
            <a:normAutofit/>
          </a:bodyPr>
          <a:lstStyle/>
          <a:p>
            <a:r>
              <a:rPr lang="en-US" b="1" dirty="0">
                <a:solidFill>
                  <a:schemeClr val="accent1"/>
                </a:solidFill>
              </a:rPr>
              <a:t>Lead with Purpose, Inspire with Habits</a:t>
            </a:r>
          </a:p>
        </p:txBody>
      </p:sp>
    </p:spTree>
    <p:extLst>
      <p:ext uri="{BB962C8B-B14F-4D97-AF65-F5344CB8AC3E}">
        <p14:creationId xmlns:p14="http://schemas.microsoft.com/office/powerpoint/2010/main" val="34980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62"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64"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77928CE8-A816-A6EA-47C0-ABA3F7B3C53B}"/>
              </a:ext>
            </a:extLst>
          </p:cNvPr>
          <p:cNvSpPr>
            <a:spLocks noGrp="1"/>
          </p:cNvSpPr>
          <p:nvPr>
            <p:ph type="title"/>
          </p:nvPr>
        </p:nvSpPr>
        <p:spPr>
          <a:xfrm>
            <a:off x="639098" y="629265"/>
            <a:ext cx="6072776" cy="1622322"/>
          </a:xfrm>
        </p:spPr>
        <p:txBody>
          <a:bodyPr>
            <a:normAutofit/>
          </a:bodyPr>
          <a:lstStyle/>
          <a:p>
            <a:r>
              <a:rPr lang="en-US">
                <a:solidFill>
                  <a:srgbClr val="EBEBEB"/>
                </a:solidFill>
              </a:rPr>
              <a:t>Habit 2- </a:t>
            </a:r>
            <a:br>
              <a:rPr lang="en-US">
                <a:solidFill>
                  <a:srgbClr val="EBEBEB"/>
                </a:solidFill>
              </a:rPr>
            </a:br>
            <a:r>
              <a:rPr lang="en-US">
                <a:solidFill>
                  <a:srgbClr val="EBEBEB"/>
                </a:solidFill>
              </a:rPr>
              <a:t>Begin with the End in Mind</a:t>
            </a:r>
          </a:p>
        </p:txBody>
      </p:sp>
      <p:sp>
        <p:nvSpPr>
          <p:cNvPr id="66" name="Freeform: Shape 65">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pic>
        <p:nvPicPr>
          <p:cNvPr id="5" name="Picture 4" descr="A puzzle on a table&#10;&#10;Description automatically generated">
            <a:extLst>
              <a:ext uri="{FF2B5EF4-FFF2-40B4-BE49-F238E27FC236}">
                <a16:creationId xmlns:a16="http://schemas.microsoft.com/office/drawing/2014/main" id="{6B168526-FEE4-34DB-F699-B938763AAA56}"/>
              </a:ext>
            </a:extLst>
          </p:cNvPr>
          <p:cNvPicPr>
            <a:picLocks noChangeAspect="1"/>
          </p:cNvPicPr>
          <p:nvPr/>
        </p:nvPicPr>
        <p:blipFill>
          <a:blip r:embed="rId3">
            <a:extLst>
              <a:ext uri="{28A0092B-C50C-407E-A947-70E740481C1C}">
                <a14:useLocalDpi xmlns:a14="http://schemas.microsoft.com/office/drawing/2010/main" val="0"/>
              </a:ext>
            </a:extLst>
          </a:blip>
          <a:srcRect l="9076" r="17062" b="-3"/>
          <a:stretch/>
        </p:blipFill>
        <p:spPr>
          <a:xfrm>
            <a:off x="7418226" y="645106"/>
            <a:ext cx="4125317" cy="5585369"/>
          </a:xfrm>
          <a:prstGeom prst="rect">
            <a:avLst/>
          </a:prstGeom>
        </p:spPr>
      </p:pic>
      <p:sp>
        <p:nvSpPr>
          <p:cNvPr id="68" name="Rectangle 67">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Oval 69">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Oval 71">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0DF7C8D-0204-125F-D3FF-0FDC3EB8512E}"/>
              </a:ext>
            </a:extLst>
          </p:cNvPr>
          <p:cNvSpPr>
            <a:spLocks noGrp="1"/>
          </p:cNvSpPr>
          <p:nvPr>
            <p:ph idx="1"/>
          </p:nvPr>
        </p:nvSpPr>
        <p:spPr>
          <a:xfrm>
            <a:off x="639098" y="2418735"/>
            <a:ext cx="6072776" cy="3811740"/>
          </a:xfrm>
        </p:spPr>
        <p:txBody>
          <a:bodyPr anchor="ctr">
            <a:normAutofit/>
          </a:bodyPr>
          <a:lstStyle/>
          <a:p>
            <a:pPr marL="0" indent="0" fontAlgn="base">
              <a:spcBef>
                <a:spcPts val="1200"/>
              </a:spcBef>
              <a:spcAft>
                <a:spcPts val="0"/>
              </a:spcAft>
              <a:buNone/>
            </a:pPr>
            <a:endParaRPr lang="en-US" b="0" i="0" u="none" strike="noStrike" dirty="0">
              <a:solidFill>
                <a:srgbClr val="FFFFFF"/>
              </a:solidFill>
              <a:effectLst/>
              <a:latin typeface="Arial" panose="020B0604020202020204" pitchFamily="34" charset="0"/>
            </a:endParaRPr>
          </a:p>
          <a:p>
            <a:pPr fontAlgn="base">
              <a:spcBef>
                <a:spcPts val="0"/>
              </a:spcBef>
              <a:spcAft>
                <a:spcPts val="0"/>
              </a:spcAft>
            </a:pPr>
            <a:r>
              <a:rPr lang="en-US" b="0" i="0" u="none" strike="noStrike" dirty="0">
                <a:solidFill>
                  <a:srgbClr val="FFFFFF"/>
                </a:solidFill>
                <a:effectLst/>
              </a:rPr>
              <a:t>Plan ahead and set goals</a:t>
            </a:r>
          </a:p>
          <a:p>
            <a:pPr fontAlgn="base">
              <a:spcBef>
                <a:spcPts val="0"/>
              </a:spcBef>
              <a:spcAft>
                <a:spcPts val="0"/>
              </a:spcAft>
            </a:pPr>
            <a:endParaRPr lang="en-US" dirty="0">
              <a:solidFill>
                <a:srgbClr val="FFFFFF"/>
              </a:solidFill>
            </a:endParaRPr>
          </a:p>
          <a:p>
            <a:pPr fontAlgn="base">
              <a:spcBef>
                <a:spcPts val="0"/>
              </a:spcBef>
              <a:spcAft>
                <a:spcPts val="0"/>
              </a:spcAft>
            </a:pPr>
            <a:r>
              <a:rPr lang="en-US" b="0" i="0" u="none" strike="noStrike" dirty="0">
                <a:solidFill>
                  <a:srgbClr val="FFFFFF"/>
                </a:solidFill>
                <a:effectLst/>
              </a:rPr>
              <a:t>Do things that have meaning and make a difference</a:t>
            </a:r>
          </a:p>
          <a:p>
            <a:pPr marL="0" indent="0" fontAlgn="base">
              <a:spcBef>
                <a:spcPts val="0"/>
              </a:spcBef>
              <a:spcAft>
                <a:spcPts val="0"/>
              </a:spcAft>
              <a:buNone/>
            </a:pPr>
            <a:endParaRPr lang="en-US" b="0" i="0" u="none" strike="noStrike" dirty="0">
              <a:solidFill>
                <a:srgbClr val="FFFFFF"/>
              </a:solidFill>
              <a:effectLst/>
            </a:endParaRPr>
          </a:p>
          <a:p>
            <a:pPr fontAlgn="base">
              <a:spcBef>
                <a:spcPts val="0"/>
              </a:spcBef>
              <a:spcAft>
                <a:spcPts val="0"/>
              </a:spcAft>
            </a:pPr>
            <a:r>
              <a:rPr lang="en-US" dirty="0">
                <a:solidFill>
                  <a:srgbClr val="FFFFFF"/>
                </a:solidFill>
              </a:rPr>
              <a:t>Contribute to my company’s mission and vision</a:t>
            </a:r>
          </a:p>
          <a:p>
            <a:pPr fontAlgn="base">
              <a:spcBef>
                <a:spcPts val="0"/>
              </a:spcBef>
              <a:spcAft>
                <a:spcPts val="0"/>
              </a:spcAft>
            </a:pPr>
            <a:endParaRPr lang="en-US" dirty="0">
              <a:solidFill>
                <a:srgbClr val="FFFFFF"/>
              </a:solidFill>
            </a:endParaRPr>
          </a:p>
          <a:p>
            <a:pPr fontAlgn="base">
              <a:spcBef>
                <a:spcPts val="0"/>
              </a:spcBef>
              <a:spcAft>
                <a:spcPts val="0"/>
              </a:spcAft>
            </a:pPr>
            <a:r>
              <a:rPr lang="en-US" dirty="0">
                <a:solidFill>
                  <a:srgbClr val="FFFFFF"/>
                </a:solidFill>
              </a:rPr>
              <a:t>Look for ways to be a good leader</a:t>
            </a:r>
          </a:p>
        </p:txBody>
      </p:sp>
    </p:spTree>
    <p:extLst>
      <p:ext uri="{BB962C8B-B14F-4D97-AF65-F5344CB8AC3E}">
        <p14:creationId xmlns:p14="http://schemas.microsoft.com/office/powerpoint/2010/main" val="67392889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8BC9-7E37-AEB5-4271-60E75ABF3B65}"/>
              </a:ext>
            </a:extLst>
          </p:cNvPr>
          <p:cNvSpPr>
            <a:spLocks noGrp="1"/>
          </p:cNvSpPr>
          <p:nvPr>
            <p:ph type="title"/>
          </p:nvPr>
        </p:nvSpPr>
        <p:spPr>
          <a:xfrm>
            <a:off x="1154954" y="973668"/>
            <a:ext cx="8761413" cy="706964"/>
          </a:xfrm>
        </p:spPr>
        <p:txBody>
          <a:bodyPr>
            <a:normAutofit/>
          </a:bodyPr>
          <a:lstStyle/>
          <a:p>
            <a:r>
              <a:rPr lang="en-US">
                <a:solidFill>
                  <a:srgbClr val="EBEBEB"/>
                </a:solidFill>
              </a:rPr>
              <a:t>Applying “Begin with the End in Mind”</a:t>
            </a:r>
          </a:p>
        </p:txBody>
      </p:sp>
      <p:graphicFrame>
        <p:nvGraphicFramePr>
          <p:cNvPr id="7" name="Content Placeholder 2">
            <a:extLst>
              <a:ext uri="{FF2B5EF4-FFF2-40B4-BE49-F238E27FC236}">
                <a16:creationId xmlns:a16="http://schemas.microsoft.com/office/drawing/2014/main" id="{A96E85FB-7338-7DA1-335E-9EC997E5C0C9}"/>
              </a:ext>
            </a:extLst>
          </p:cNvPr>
          <p:cNvGraphicFramePr>
            <a:graphicFrameLocks noGrp="1"/>
          </p:cNvGraphicFramePr>
          <p:nvPr>
            <p:ph idx="1"/>
            <p:extLst>
              <p:ext uri="{D42A27DB-BD31-4B8C-83A1-F6EECF244321}">
                <p14:modId xmlns:p14="http://schemas.microsoft.com/office/powerpoint/2010/main" val="871385039"/>
              </p:ext>
            </p:extLst>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920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1" name="Rectangle 3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35" name="Rectangle 34">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68BEE7-33F9-70C3-4CFB-1F5464F1C25E}"/>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000" b="0" i="0" kern="1200">
                <a:solidFill>
                  <a:srgbClr val="EBEBEB"/>
                </a:solidFill>
                <a:latin typeface="+mj-lt"/>
                <a:ea typeface="+mj-ea"/>
                <a:cs typeface="+mj-cs"/>
              </a:rPr>
              <a:t>Habit 2- Begin with the End in Mind</a:t>
            </a:r>
          </a:p>
        </p:txBody>
      </p:sp>
      <p:sp>
        <p:nvSpPr>
          <p:cNvPr id="4" name="Text Placeholder 3">
            <a:extLst>
              <a:ext uri="{FF2B5EF4-FFF2-40B4-BE49-F238E27FC236}">
                <a16:creationId xmlns:a16="http://schemas.microsoft.com/office/drawing/2014/main" id="{3C2C7D98-2C24-4153-FDC2-AD430487062A}"/>
              </a:ext>
            </a:extLst>
          </p:cNvPr>
          <p:cNvSpPr>
            <a:spLocks/>
          </p:cNvSpPr>
          <p:nvPr/>
        </p:nvSpPr>
        <p:spPr>
          <a:xfrm>
            <a:off x="8160773" y="4591665"/>
            <a:ext cx="3382298" cy="1150156"/>
          </a:xfrm>
          <a:prstGeom prst="rect">
            <a:avLst/>
          </a:prstGeom>
        </p:spPr>
        <p:txBody>
          <a:bodyPr vert="horz" lIns="91440" tIns="45720" rIns="91440" bIns="45720" rtlCol="0" anchor="t">
            <a:normAutofit/>
          </a:bodyPr>
          <a:lstStyle/>
          <a:p>
            <a:pPr>
              <a:spcBef>
                <a:spcPts val="1000"/>
              </a:spcBef>
              <a:buClr>
                <a:schemeClr val="accent1"/>
              </a:buClr>
              <a:buSzPct val="80000"/>
            </a:pPr>
            <a:r>
              <a:rPr lang="en-US" b="0" i="0" kern="1200" cap="all" dirty="0">
                <a:solidFill>
                  <a:schemeClr val="accent1">
                    <a:lumMod val="60000"/>
                    <a:lumOff val="40000"/>
                  </a:schemeClr>
                </a:solidFill>
                <a:latin typeface="+mn-lt"/>
                <a:ea typeface="+mn-ea"/>
                <a:cs typeface="+mn-cs"/>
              </a:rPr>
              <a:t>Why does this matter?</a:t>
            </a:r>
          </a:p>
        </p:txBody>
      </p:sp>
      <p:graphicFrame>
        <p:nvGraphicFramePr>
          <p:cNvPr id="5" name="Content Placeholder 4">
            <a:extLst>
              <a:ext uri="{FF2B5EF4-FFF2-40B4-BE49-F238E27FC236}">
                <a16:creationId xmlns:a16="http://schemas.microsoft.com/office/drawing/2014/main" id="{EC3D7312-5AE3-8E90-C311-B0B7247D176D}"/>
              </a:ext>
            </a:extLst>
          </p:cNvPr>
          <p:cNvGraphicFramePr>
            <a:graphicFrameLocks/>
          </p:cNvGraphicFramePr>
          <p:nvPr>
            <p:extLst>
              <p:ext uri="{D42A27DB-BD31-4B8C-83A1-F6EECF244321}">
                <p14:modId xmlns:p14="http://schemas.microsoft.com/office/powerpoint/2010/main" val="4041916982"/>
              </p:ext>
            </p:extLst>
          </p:nvPr>
        </p:nvGraphicFramePr>
        <p:xfrm>
          <a:off x="1109763" y="1393138"/>
          <a:ext cx="6470908" cy="4333800"/>
        </p:xfrm>
        <a:graphic>
          <a:graphicData uri="http://schemas.openxmlformats.org/drawingml/2006/table">
            <a:tbl>
              <a:tblPr firstRow="1" bandRow="1">
                <a:tableStyleId>{5C22544A-7EE6-4342-B048-85BDC9FD1C3A}</a:tableStyleId>
              </a:tblPr>
              <a:tblGrid>
                <a:gridCol w="3218226">
                  <a:extLst>
                    <a:ext uri="{9D8B030D-6E8A-4147-A177-3AD203B41FA5}">
                      <a16:colId xmlns:a16="http://schemas.microsoft.com/office/drawing/2014/main" val="2750535349"/>
                    </a:ext>
                  </a:extLst>
                </a:gridCol>
                <a:gridCol w="3252682">
                  <a:extLst>
                    <a:ext uri="{9D8B030D-6E8A-4147-A177-3AD203B41FA5}">
                      <a16:colId xmlns:a16="http://schemas.microsoft.com/office/drawing/2014/main" val="3324525517"/>
                    </a:ext>
                  </a:extLst>
                </a:gridCol>
              </a:tblGrid>
              <a:tr h="917918">
                <a:tc>
                  <a:txBody>
                    <a:bodyPr/>
                    <a:lstStyle/>
                    <a:p>
                      <a:r>
                        <a:rPr lang="en-US" sz="2400" u="none"/>
                        <a:t>Highly </a:t>
                      </a:r>
                      <a:r>
                        <a:rPr lang="en-US" sz="2400" u="sng"/>
                        <a:t>Ineffective</a:t>
                      </a:r>
                      <a:r>
                        <a:rPr lang="en-US" sz="2400" u="none"/>
                        <a:t> Culture</a:t>
                      </a:r>
                    </a:p>
                  </a:txBody>
                  <a:tcPr marL="124043" marR="124043" marT="62021" marB="62021"/>
                </a:tc>
                <a:tc>
                  <a:txBody>
                    <a:bodyPr/>
                    <a:lstStyle/>
                    <a:p>
                      <a:r>
                        <a:rPr lang="en-US" sz="2400"/>
                        <a:t>Highly </a:t>
                      </a:r>
                      <a:r>
                        <a:rPr lang="en-US" sz="2400" u="sng"/>
                        <a:t>Effective</a:t>
                      </a:r>
                      <a:r>
                        <a:rPr lang="en-US" sz="2400"/>
                        <a:t> Culture</a:t>
                      </a:r>
                    </a:p>
                  </a:txBody>
                  <a:tcPr marL="124043" marR="124043" marT="62021" marB="62021"/>
                </a:tc>
                <a:extLst>
                  <a:ext uri="{0D108BD9-81ED-4DB2-BD59-A6C34878D82A}">
                    <a16:rowId xmlns:a16="http://schemas.microsoft.com/office/drawing/2014/main" val="1629383604"/>
                  </a:ext>
                </a:extLst>
              </a:tr>
              <a:tr h="3150691">
                <a:tc>
                  <a:txBody>
                    <a:bodyPr/>
                    <a:lstStyle/>
                    <a:p>
                      <a:r>
                        <a:rPr lang="en-US" sz="2400" b="1" dirty="0"/>
                        <a:t>Have No End in Mind.</a:t>
                      </a:r>
                      <a:r>
                        <a:rPr lang="en-US" sz="2400" b="0" dirty="0"/>
                        <a:t> People lack vision and purpose. There are no common goals. Plans are constantly changing.</a:t>
                      </a:r>
                      <a:endParaRPr lang="en-US" sz="2400" b="1" dirty="0"/>
                    </a:p>
                  </a:txBody>
                  <a:tcPr marL="124043" marR="124043" marT="62021" marB="62021"/>
                </a:tc>
                <a:tc>
                  <a:txBody>
                    <a:bodyPr/>
                    <a:lstStyle/>
                    <a:p>
                      <a:r>
                        <a:rPr lang="en-US" sz="2400" b="1" dirty="0"/>
                        <a:t>Begin with the End in Mind.</a:t>
                      </a:r>
                      <a:r>
                        <a:rPr lang="en-US" sz="2400" b="0" dirty="0"/>
                        <a:t> People are in the pursuit of meaningful purposes with clear workplace goals and strategies. They have clear personal goals.</a:t>
                      </a:r>
                      <a:endParaRPr lang="en-US" sz="2400" b="1" dirty="0"/>
                    </a:p>
                  </a:txBody>
                  <a:tcPr marL="124043" marR="124043" marT="62021" marB="62021"/>
                </a:tc>
                <a:extLst>
                  <a:ext uri="{0D108BD9-81ED-4DB2-BD59-A6C34878D82A}">
                    <a16:rowId xmlns:a16="http://schemas.microsoft.com/office/drawing/2014/main" val="653695783"/>
                  </a:ext>
                </a:extLst>
              </a:tr>
            </a:tbl>
          </a:graphicData>
        </a:graphic>
      </p:graphicFrame>
    </p:spTree>
    <p:extLst>
      <p:ext uri="{BB962C8B-B14F-4D97-AF65-F5344CB8AC3E}">
        <p14:creationId xmlns:p14="http://schemas.microsoft.com/office/powerpoint/2010/main" val="136080904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6771AF-BE9F-0B52-6BC2-CAEE2D6C03A9}"/>
              </a:ext>
            </a:extLst>
          </p:cNvPr>
          <p:cNvSpPr>
            <a:spLocks noGrp="1"/>
          </p:cNvSpPr>
          <p:nvPr>
            <p:ph type="title"/>
          </p:nvPr>
        </p:nvSpPr>
        <p:spPr/>
        <p:txBody>
          <a:bodyPr/>
          <a:lstStyle/>
          <a:p>
            <a:r>
              <a:rPr lang="en-US" dirty="0"/>
              <a:t>Putting Habit 2 into Practice</a:t>
            </a:r>
          </a:p>
        </p:txBody>
      </p:sp>
      <p:sp>
        <p:nvSpPr>
          <p:cNvPr id="6" name="Text Placeholder 5">
            <a:extLst>
              <a:ext uri="{FF2B5EF4-FFF2-40B4-BE49-F238E27FC236}">
                <a16:creationId xmlns:a16="http://schemas.microsoft.com/office/drawing/2014/main" id="{27F35E89-FA47-4EB4-57CD-40B14ED35EF4}"/>
              </a:ext>
            </a:extLst>
          </p:cNvPr>
          <p:cNvSpPr>
            <a:spLocks noGrp="1"/>
          </p:cNvSpPr>
          <p:nvPr>
            <p:ph type="body" idx="1"/>
          </p:nvPr>
        </p:nvSpPr>
        <p:spPr/>
        <p:txBody>
          <a:bodyPr/>
          <a:lstStyle/>
          <a:p>
            <a:r>
              <a:rPr lang="en-US" dirty="0"/>
              <a:t>Tools and Resources</a:t>
            </a:r>
          </a:p>
        </p:txBody>
      </p:sp>
      <p:sp>
        <p:nvSpPr>
          <p:cNvPr id="7" name="Content Placeholder 6">
            <a:extLst>
              <a:ext uri="{FF2B5EF4-FFF2-40B4-BE49-F238E27FC236}">
                <a16:creationId xmlns:a16="http://schemas.microsoft.com/office/drawing/2014/main" id="{E3D75305-C2C0-3AB8-7215-87AA10BDC96E}"/>
              </a:ext>
            </a:extLst>
          </p:cNvPr>
          <p:cNvSpPr>
            <a:spLocks noGrp="1"/>
          </p:cNvSpPr>
          <p:nvPr>
            <p:ph sz="half" idx="2"/>
          </p:nvPr>
        </p:nvSpPr>
        <p:spPr/>
        <p:txBody>
          <a:bodyPr>
            <a:normAutofit fontScale="92500" lnSpcReduction="20000"/>
          </a:bodyPr>
          <a:lstStyle/>
          <a:p>
            <a:r>
              <a:rPr lang="en-US" dirty="0"/>
              <a:t>Implement Objectives &amp; Key Results (OKRs) to set goals and measure progress</a:t>
            </a:r>
          </a:p>
          <a:p>
            <a:r>
              <a:rPr lang="en-US" dirty="0"/>
              <a:t>Use project management tools for planning &amp; tracking tasks</a:t>
            </a:r>
          </a:p>
          <a:p>
            <a:r>
              <a:rPr lang="en-US" dirty="0"/>
              <a:t>Create vision boards: visual representations of long-term goals</a:t>
            </a:r>
          </a:p>
          <a:p>
            <a:r>
              <a:rPr lang="en-US" dirty="0"/>
              <a:t>Use Gantt Charts or Roadmap Templates to visualize project timelines and keep tasks aligned with the end goal</a:t>
            </a:r>
          </a:p>
          <a:p>
            <a:endParaRPr lang="en-US" dirty="0"/>
          </a:p>
        </p:txBody>
      </p:sp>
      <p:sp>
        <p:nvSpPr>
          <p:cNvPr id="9" name="Content Placeholder 8">
            <a:extLst>
              <a:ext uri="{FF2B5EF4-FFF2-40B4-BE49-F238E27FC236}">
                <a16:creationId xmlns:a16="http://schemas.microsoft.com/office/drawing/2014/main" id="{434DCED5-03D4-010E-CAA1-A6A3730A139D}"/>
              </a:ext>
            </a:extLst>
          </p:cNvPr>
          <p:cNvSpPr>
            <a:spLocks noGrp="1"/>
          </p:cNvSpPr>
          <p:nvPr>
            <p:ph sz="quarter" idx="4"/>
          </p:nvPr>
        </p:nvSpPr>
        <p:spPr>
          <a:xfrm>
            <a:off x="6406917" y="5789148"/>
            <a:ext cx="4825159" cy="935038"/>
          </a:xfrm>
        </p:spPr>
        <p:txBody>
          <a:bodyPr>
            <a:normAutofit fontScale="92500" lnSpcReduction="20000"/>
          </a:bodyPr>
          <a:lstStyle/>
          <a:p>
            <a:pPr marL="0" indent="0">
              <a:buNone/>
            </a:pPr>
            <a:r>
              <a:rPr lang="en-US" sz="1800" b="0" i="0" u="none" strike="noStrike" dirty="0">
                <a:solidFill>
                  <a:schemeClr val="accent1"/>
                </a:solidFill>
                <a:effectLst/>
                <a:latin typeface="Montserrat" pitchFamily="2" charset="0"/>
              </a:rPr>
              <a:t>What tools or procedures does your team use to support Habit 2: Begin with the End in Mind?</a:t>
            </a:r>
            <a:endParaRPr lang="en-US" dirty="0">
              <a:solidFill>
                <a:schemeClr val="accent1"/>
              </a:solidFill>
            </a:endParaRPr>
          </a:p>
          <a:p>
            <a:endParaRPr lang="en-US" dirty="0"/>
          </a:p>
        </p:txBody>
      </p:sp>
      <p:pic>
        <p:nvPicPr>
          <p:cNvPr id="14" name="Picture 13" descr="A person writing on sticky notes">
            <a:extLst>
              <a:ext uri="{FF2B5EF4-FFF2-40B4-BE49-F238E27FC236}">
                <a16:creationId xmlns:a16="http://schemas.microsoft.com/office/drawing/2014/main" id="{48F7D86E-401D-C2F1-202C-43DB72B50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33" y="2603500"/>
            <a:ext cx="4612726" cy="3075151"/>
          </a:xfrm>
          <a:prstGeom prst="rect">
            <a:avLst/>
          </a:prstGeom>
        </p:spPr>
      </p:pic>
    </p:spTree>
    <p:extLst>
      <p:ext uri="{BB962C8B-B14F-4D97-AF65-F5344CB8AC3E}">
        <p14:creationId xmlns:p14="http://schemas.microsoft.com/office/powerpoint/2010/main" val="13734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45"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40"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77928CE8-A816-A6EA-47C0-ABA3F7B3C53B}"/>
              </a:ext>
            </a:extLst>
          </p:cNvPr>
          <p:cNvSpPr>
            <a:spLocks noGrp="1"/>
          </p:cNvSpPr>
          <p:nvPr>
            <p:ph type="title"/>
          </p:nvPr>
        </p:nvSpPr>
        <p:spPr>
          <a:xfrm>
            <a:off x="639098" y="629265"/>
            <a:ext cx="6072776" cy="1622322"/>
          </a:xfrm>
        </p:spPr>
        <p:txBody>
          <a:bodyPr>
            <a:normAutofit/>
          </a:bodyPr>
          <a:lstStyle/>
          <a:p>
            <a:pPr>
              <a:lnSpc>
                <a:spcPct val="90000"/>
              </a:lnSpc>
            </a:pPr>
            <a:r>
              <a:rPr lang="en-US">
                <a:solidFill>
                  <a:srgbClr val="EBEBEB"/>
                </a:solidFill>
              </a:rPr>
              <a:t>Habit 3- </a:t>
            </a:r>
            <a:br>
              <a:rPr lang="en-US">
                <a:solidFill>
                  <a:srgbClr val="EBEBEB"/>
                </a:solidFill>
              </a:rPr>
            </a:br>
            <a:r>
              <a:rPr lang="en-US">
                <a:solidFill>
                  <a:srgbClr val="EBEBEB"/>
                </a:solidFill>
              </a:rPr>
              <a:t>Put First </a:t>
            </a:r>
            <a:br>
              <a:rPr lang="en-US">
                <a:solidFill>
                  <a:srgbClr val="EBEBEB"/>
                </a:solidFill>
              </a:rPr>
            </a:br>
            <a:r>
              <a:rPr lang="en-US">
                <a:solidFill>
                  <a:srgbClr val="EBEBEB"/>
                </a:solidFill>
              </a:rPr>
              <a:t>Things First</a:t>
            </a:r>
          </a:p>
        </p:txBody>
      </p:sp>
      <p:sp>
        <p:nvSpPr>
          <p:cNvPr id="48" name="Freeform: Shape 47">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pic>
        <p:nvPicPr>
          <p:cNvPr id="8" name="Picture 7" descr="A pen on a spiral bound notebook">
            <a:extLst>
              <a:ext uri="{FF2B5EF4-FFF2-40B4-BE49-F238E27FC236}">
                <a16:creationId xmlns:a16="http://schemas.microsoft.com/office/drawing/2014/main" id="{9518F0FB-B781-33C9-4B57-1A622BA810A8}"/>
              </a:ext>
            </a:extLst>
          </p:cNvPr>
          <p:cNvPicPr>
            <a:picLocks noChangeAspect="1"/>
          </p:cNvPicPr>
          <p:nvPr/>
        </p:nvPicPr>
        <p:blipFill>
          <a:blip r:embed="rId3">
            <a:extLst>
              <a:ext uri="{28A0092B-C50C-407E-A947-70E740481C1C}">
                <a14:useLocalDpi xmlns:a14="http://schemas.microsoft.com/office/drawing/2010/main" val="0"/>
              </a:ext>
            </a:extLst>
          </a:blip>
          <a:srcRect r="26138" b="-3"/>
          <a:stretch/>
        </p:blipFill>
        <p:spPr>
          <a:xfrm>
            <a:off x="7418226" y="645123"/>
            <a:ext cx="4125317" cy="5585335"/>
          </a:xfrm>
          <a:prstGeom prst="rect">
            <a:avLst/>
          </a:prstGeom>
        </p:spPr>
      </p:pic>
      <p:sp>
        <p:nvSpPr>
          <p:cNvPr id="51" name="Rectangle 50">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Oval 52">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Oval 54">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0DF7C8D-0204-125F-D3FF-0FDC3EB8512E}"/>
              </a:ext>
            </a:extLst>
          </p:cNvPr>
          <p:cNvSpPr>
            <a:spLocks noGrp="1"/>
          </p:cNvSpPr>
          <p:nvPr>
            <p:ph idx="1"/>
          </p:nvPr>
        </p:nvSpPr>
        <p:spPr>
          <a:xfrm>
            <a:off x="639098" y="2418735"/>
            <a:ext cx="6072776" cy="3811740"/>
          </a:xfrm>
        </p:spPr>
        <p:txBody>
          <a:bodyPr anchor="ctr">
            <a:normAutofit/>
          </a:bodyPr>
          <a:lstStyle/>
          <a:p>
            <a:pPr marL="0" indent="0" fontAlgn="base">
              <a:spcBef>
                <a:spcPts val="1200"/>
              </a:spcBef>
              <a:spcAft>
                <a:spcPts val="0"/>
              </a:spcAft>
              <a:buNone/>
            </a:pPr>
            <a:endParaRPr lang="en-US" b="0" i="0" u="none" strike="noStrike" dirty="0">
              <a:solidFill>
                <a:srgbClr val="FFFFFF"/>
              </a:solidFill>
              <a:effectLst/>
              <a:latin typeface="Arial" panose="020B0604020202020204" pitchFamily="34" charset="0"/>
            </a:endParaRPr>
          </a:p>
          <a:p>
            <a:pPr fontAlgn="base">
              <a:spcBef>
                <a:spcPts val="0"/>
              </a:spcBef>
              <a:spcAft>
                <a:spcPts val="0"/>
              </a:spcAft>
            </a:pPr>
            <a:r>
              <a:rPr lang="en-US" b="0" i="0" u="none" strike="noStrike" dirty="0">
                <a:solidFill>
                  <a:srgbClr val="FFFFFF"/>
                </a:solidFill>
                <a:effectLst/>
              </a:rPr>
              <a:t>Spend time on things that are important</a:t>
            </a:r>
          </a:p>
          <a:p>
            <a:pPr fontAlgn="base">
              <a:spcBef>
                <a:spcPts val="0"/>
              </a:spcBef>
              <a:spcAft>
                <a:spcPts val="0"/>
              </a:spcAft>
            </a:pPr>
            <a:endParaRPr lang="en-US" dirty="0">
              <a:solidFill>
                <a:srgbClr val="FFFFFF"/>
              </a:solidFill>
            </a:endParaRPr>
          </a:p>
          <a:p>
            <a:pPr fontAlgn="base">
              <a:spcBef>
                <a:spcPts val="0"/>
              </a:spcBef>
              <a:spcAft>
                <a:spcPts val="0"/>
              </a:spcAft>
            </a:pPr>
            <a:r>
              <a:rPr lang="en-US" b="0" i="0" u="none" strike="noStrike" dirty="0">
                <a:solidFill>
                  <a:srgbClr val="FFFFFF"/>
                </a:solidFill>
                <a:effectLst/>
              </a:rPr>
              <a:t>Set priorities</a:t>
            </a:r>
          </a:p>
          <a:p>
            <a:pPr marL="0" indent="0" fontAlgn="base">
              <a:spcBef>
                <a:spcPts val="0"/>
              </a:spcBef>
              <a:spcAft>
                <a:spcPts val="0"/>
              </a:spcAft>
              <a:buNone/>
            </a:pPr>
            <a:endParaRPr lang="en-US" b="0" i="0" u="none" strike="noStrike" dirty="0">
              <a:solidFill>
                <a:srgbClr val="FFFFFF"/>
              </a:solidFill>
              <a:effectLst/>
            </a:endParaRPr>
          </a:p>
          <a:p>
            <a:pPr fontAlgn="base">
              <a:spcBef>
                <a:spcPts val="0"/>
              </a:spcBef>
              <a:spcAft>
                <a:spcPts val="0"/>
              </a:spcAft>
            </a:pPr>
            <a:r>
              <a:rPr lang="en-US" dirty="0">
                <a:solidFill>
                  <a:srgbClr val="FFFFFF"/>
                </a:solidFill>
              </a:rPr>
              <a:t>Make a schedule</a:t>
            </a:r>
          </a:p>
          <a:p>
            <a:pPr fontAlgn="base">
              <a:spcBef>
                <a:spcPts val="0"/>
              </a:spcBef>
              <a:spcAft>
                <a:spcPts val="0"/>
              </a:spcAft>
            </a:pPr>
            <a:endParaRPr lang="en-US" dirty="0">
              <a:solidFill>
                <a:srgbClr val="FFFFFF"/>
              </a:solidFill>
            </a:endParaRPr>
          </a:p>
          <a:p>
            <a:pPr fontAlgn="base">
              <a:spcBef>
                <a:spcPts val="0"/>
              </a:spcBef>
              <a:spcAft>
                <a:spcPts val="0"/>
              </a:spcAft>
            </a:pPr>
            <a:r>
              <a:rPr lang="en-US" dirty="0">
                <a:solidFill>
                  <a:srgbClr val="FFFFFF"/>
                </a:solidFill>
              </a:rPr>
              <a:t>Follow a plan</a:t>
            </a:r>
          </a:p>
          <a:p>
            <a:pPr fontAlgn="base">
              <a:spcBef>
                <a:spcPts val="0"/>
              </a:spcBef>
              <a:spcAft>
                <a:spcPts val="0"/>
              </a:spcAft>
            </a:pPr>
            <a:endParaRPr lang="en-US" dirty="0">
              <a:solidFill>
                <a:srgbClr val="FFFFFF"/>
              </a:solidFill>
            </a:endParaRPr>
          </a:p>
          <a:p>
            <a:pPr fontAlgn="base">
              <a:spcBef>
                <a:spcPts val="0"/>
              </a:spcBef>
              <a:spcAft>
                <a:spcPts val="0"/>
              </a:spcAft>
            </a:pPr>
            <a:r>
              <a:rPr lang="en-US" dirty="0">
                <a:solidFill>
                  <a:srgbClr val="FFFFFF"/>
                </a:solidFill>
              </a:rPr>
              <a:t>Be disciplined and organized</a:t>
            </a:r>
          </a:p>
        </p:txBody>
      </p:sp>
    </p:spTree>
    <p:extLst>
      <p:ext uri="{BB962C8B-B14F-4D97-AF65-F5344CB8AC3E}">
        <p14:creationId xmlns:p14="http://schemas.microsoft.com/office/powerpoint/2010/main" val="62928626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878A-0B35-9050-3D54-7B5B6EEDEEB7}"/>
              </a:ext>
            </a:extLst>
          </p:cNvPr>
          <p:cNvSpPr>
            <a:spLocks noGrp="1"/>
          </p:cNvSpPr>
          <p:nvPr>
            <p:ph type="title"/>
          </p:nvPr>
        </p:nvSpPr>
        <p:spPr>
          <a:xfrm>
            <a:off x="1141788" y="627701"/>
            <a:ext cx="8761413" cy="706964"/>
          </a:xfrm>
        </p:spPr>
        <p:txBody>
          <a:bodyPr/>
          <a:lstStyle/>
          <a:p>
            <a:r>
              <a:rPr lang="en-US" dirty="0"/>
              <a:t>Covey’s Time Management Matrix</a:t>
            </a:r>
          </a:p>
        </p:txBody>
      </p:sp>
      <p:sp>
        <p:nvSpPr>
          <p:cNvPr id="3" name="Rectangle: Rounded Corners 2">
            <a:extLst>
              <a:ext uri="{FF2B5EF4-FFF2-40B4-BE49-F238E27FC236}">
                <a16:creationId xmlns:a16="http://schemas.microsoft.com/office/drawing/2014/main" id="{4E2D1FA1-BBA4-1CCF-7FEC-A952DE0D3EAC}"/>
              </a:ext>
            </a:extLst>
          </p:cNvPr>
          <p:cNvSpPr/>
          <p:nvPr/>
        </p:nvSpPr>
        <p:spPr>
          <a:xfrm>
            <a:off x="2562727" y="2502568"/>
            <a:ext cx="2959768" cy="18528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a:t>
            </a:r>
          </a:p>
          <a:p>
            <a:pPr algn="ctr"/>
            <a:endParaRPr lang="en-US" dirty="0"/>
          </a:p>
          <a:p>
            <a:pPr algn="ctr"/>
            <a:r>
              <a:rPr lang="en-US" dirty="0"/>
              <a:t>Urgent AND Important</a:t>
            </a:r>
          </a:p>
          <a:p>
            <a:pPr algn="ctr"/>
            <a:br>
              <a:rPr lang="en-US" dirty="0"/>
            </a:br>
            <a:endParaRPr lang="en-US" dirty="0"/>
          </a:p>
          <a:p>
            <a:pPr algn="ctr"/>
            <a:r>
              <a:rPr lang="en-US" dirty="0"/>
              <a:t>PRIORITIZE</a:t>
            </a:r>
          </a:p>
        </p:txBody>
      </p:sp>
      <p:sp>
        <p:nvSpPr>
          <p:cNvPr id="4" name="Rectangle: Rounded Corners 3">
            <a:extLst>
              <a:ext uri="{FF2B5EF4-FFF2-40B4-BE49-F238E27FC236}">
                <a16:creationId xmlns:a16="http://schemas.microsoft.com/office/drawing/2014/main" id="{DBC4FC26-4009-5D5E-FDAE-CF81B4A3A43F}"/>
              </a:ext>
            </a:extLst>
          </p:cNvPr>
          <p:cNvSpPr/>
          <p:nvPr/>
        </p:nvSpPr>
        <p:spPr>
          <a:xfrm>
            <a:off x="6589295" y="2502568"/>
            <a:ext cx="2959768" cy="18528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II</a:t>
            </a:r>
          </a:p>
          <a:p>
            <a:pPr algn="ctr"/>
            <a:endParaRPr lang="en-US" dirty="0"/>
          </a:p>
          <a:p>
            <a:pPr algn="ctr"/>
            <a:r>
              <a:rPr lang="en-US" dirty="0"/>
              <a:t>Important </a:t>
            </a:r>
          </a:p>
          <a:p>
            <a:pPr algn="ctr"/>
            <a:r>
              <a:rPr lang="en-US" dirty="0"/>
              <a:t>BUT NOT Urgent</a:t>
            </a:r>
            <a:br>
              <a:rPr lang="en-US" dirty="0"/>
            </a:br>
            <a:endParaRPr lang="en-US" dirty="0"/>
          </a:p>
          <a:p>
            <a:pPr algn="ctr"/>
            <a:r>
              <a:rPr lang="en-US" dirty="0"/>
              <a:t>PLAN</a:t>
            </a:r>
          </a:p>
          <a:p>
            <a:pPr algn="ctr"/>
            <a:endParaRPr lang="en-US" dirty="0"/>
          </a:p>
        </p:txBody>
      </p:sp>
      <p:sp>
        <p:nvSpPr>
          <p:cNvPr id="5" name="Rectangle: Rounded Corners 4">
            <a:extLst>
              <a:ext uri="{FF2B5EF4-FFF2-40B4-BE49-F238E27FC236}">
                <a16:creationId xmlns:a16="http://schemas.microsoft.com/office/drawing/2014/main" id="{9446DD45-7736-E006-046E-DBF39918E3C0}"/>
              </a:ext>
            </a:extLst>
          </p:cNvPr>
          <p:cNvSpPr/>
          <p:nvPr/>
        </p:nvSpPr>
        <p:spPr>
          <a:xfrm>
            <a:off x="2562727" y="4852738"/>
            <a:ext cx="2959768" cy="18528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III</a:t>
            </a:r>
          </a:p>
          <a:p>
            <a:pPr algn="ctr"/>
            <a:endParaRPr lang="en-US" dirty="0"/>
          </a:p>
          <a:p>
            <a:pPr algn="ctr"/>
            <a:r>
              <a:rPr lang="en-US" dirty="0"/>
              <a:t>Urgent</a:t>
            </a:r>
          </a:p>
          <a:p>
            <a:pPr algn="ctr"/>
            <a:r>
              <a:rPr lang="en-US" dirty="0"/>
              <a:t>BUT NOT Important</a:t>
            </a:r>
            <a:br>
              <a:rPr lang="en-US" dirty="0"/>
            </a:br>
            <a:endParaRPr lang="en-US" dirty="0"/>
          </a:p>
          <a:p>
            <a:pPr algn="ctr"/>
            <a:r>
              <a:rPr lang="en-US" dirty="0"/>
              <a:t>REDUCE</a:t>
            </a:r>
          </a:p>
        </p:txBody>
      </p:sp>
      <p:sp>
        <p:nvSpPr>
          <p:cNvPr id="6" name="Rectangle: Rounded Corners 5">
            <a:extLst>
              <a:ext uri="{FF2B5EF4-FFF2-40B4-BE49-F238E27FC236}">
                <a16:creationId xmlns:a16="http://schemas.microsoft.com/office/drawing/2014/main" id="{DD29EDE2-870C-1E0C-D0AC-ABEFC6DBB907}"/>
              </a:ext>
            </a:extLst>
          </p:cNvPr>
          <p:cNvSpPr/>
          <p:nvPr/>
        </p:nvSpPr>
        <p:spPr>
          <a:xfrm>
            <a:off x="6589295" y="4852738"/>
            <a:ext cx="2959768" cy="18528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IV</a:t>
            </a:r>
          </a:p>
          <a:p>
            <a:pPr algn="ctr"/>
            <a:endParaRPr lang="en-US" dirty="0"/>
          </a:p>
          <a:p>
            <a:pPr algn="ctr"/>
            <a:r>
              <a:rPr lang="en-US" dirty="0"/>
              <a:t>NOT Important </a:t>
            </a:r>
          </a:p>
          <a:p>
            <a:pPr algn="ctr"/>
            <a:r>
              <a:rPr lang="en-US" dirty="0"/>
              <a:t>NOT Urgent</a:t>
            </a:r>
            <a:br>
              <a:rPr lang="en-US" dirty="0"/>
            </a:br>
            <a:endParaRPr lang="en-US" dirty="0"/>
          </a:p>
          <a:p>
            <a:pPr algn="ctr"/>
            <a:r>
              <a:rPr lang="en-US" dirty="0"/>
              <a:t>ELIMINATE</a:t>
            </a:r>
          </a:p>
        </p:txBody>
      </p:sp>
      <p:cxnSp>
        <p:nvCxnSpPr>
          <p:cNvPr id="8" name="Straight Arrow Connector 7">
            <a:extLst>
              <a:ext uri="{FF2B5EF4-FFF2-40B4-BE49-F238E27FC236}">
                <a16:creationId xmlns:a16="http://schemas.microsoft.com/office/drawing/2014/main" id="{58332F09-3815-B7FA-4FE3-801BAE7F3F78}"/>
              </a:ext>
            </a:extLst>
          </p:cNvPr>
          <p:cNvCxnSpPr/>
          <p:nvPr/>
        </p:nvCxnSpPr>
        <p:spPr>
          <a:xfrm>
            <a:off x="2445041" y="4596063"/>
            <a:ext cx="7279105"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AF40BC5-A6D8-D4B2-D0CE-B258B1BA4855}"/>
              </a:ext>
            </a:extLst>
          </p:cNvPr>
          <p:cNvCxnSpPr/>
          <p:nvPr/>
        </p:nvCxnSpPr>
        <p:spPr>
          <a:xfrm>
            <a:off x="6084594" y="2502568"/>
            <a:ext cx="0" cy="420303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FC22EEF-99BD-75E7-6DEE-818CD1535225}"/>
              </a:ext>
            </a:extLst>
          </p:cNvPr>
          <p:cNvSpPr txBox="1"/>
          <p:nvPr/>
        </p:nvSpPr>
        <p:spPr>
          <a:xfrm>
            <a:off x="6669508" y="1575297"/>
            <a:ext cx="1413271" cy="523220"/>
          </a:xfrm>
          <a:prstGeom prst="rect">
            <a:avLst/>
          </a:prstGeom>
          <a:noFill/>
        </p:spPr>
        <p:txBody>
          <a:bodyPr wrap="square" rtlCol="0">
            <a:spAutoFit/>
          </a:bodyPr>
          <a:lstStyle/>
          <a:p>
            <a:r>
              <a:rPr lang="en-US" sz="2800" dirty="0">
                <a:solidFill>
                  <a:schemeClr val="bg1"/>
                </a:solidFill>
              </a:rPr>
              <a:t>Urgent</a:t>
            </a:r>
          </a:p>
        </p:txBody>
      </p:sp>
      <p:sp>
        <p:nvSpPr>
          <p:cNvPr id="12" name="TextBox 11">
            <a:extLst>
              <a:ext uri="{FF2B5EF4-FFF2-40B4-BE49-F238E27FC236}">
                <a16:creationId xmlns:a16="http://schemas.microsoft.com/office/drawing/2014/main" id="{5FD6BFD4-208B-9AF2-68E7-5EE3778260C1}"/>
              </a:ext>
            </a:extLst>
          </p:cNvPr>
          <p:cNvSpPr txBox="1"/>
          <p:nvPr/>
        </p:nvSpPr>
        <p:spPr>
          <a:xfrm>
            <a:off x="2831274" y="1575297"/>
            <a:ext cx="2691220" cy="523220"/>
          </a:xfrm>
          <a:prstGeom prst="rect">
            <a:avLst/>
          </a:prstGeom>
          <a:noFill/>
        </p:spPr>
        <p:txBody>
          <a:bodyPr wrap="square" rtlCol="0">
            <a:spAutoFit/>
          </a:bodyPr>
          <a:lstStyle/>
          <a:p>
            <a:r>
              <a:rPr lang="en-US" sz="2800" dirty="0">
                <a:solidFill>
                  <a:schemeClr val="bg1"/>
                </a:solidFill>
              </a:rPr>
              <a:t>Important</a:t>
            </a:r>
          </a:p>
        </p:txBody>
      </p:sp>
      <p:sp>
        <p:nvSpPr>
          <p:cNvPr id="13" name="TextBox 12">
            <a:extLst>
              <a:ext uri="{FF2B5EF4-FFF2-40B4-BE49-F238E27FC236}">
                <a16:creationId xmlns:a16="http://schemas.microsoft.com/office/drawing/2014/main" id="{A2AF3A78-433D-A198-2A5F-9389F3193AD4}"/>
              </a:ext>
            </a:extLst>
          </p:cNvPr>
          <p:cNvSpPr txBox="1"/>
          <p:nvPr/>
        </p:nvSpPr>
        <p:spPr>
          <a:xfrm>
            <a:off x="390293" y="2587083"/>
            <a:ext cx="1828800" cy="1477328"/>
          </a:xfrm>
          <a:prstGeom prst="rect">
            <a:avLst/>
          </a:prstGeom>
          <a:noFill/>
        </p:spPr>
        <p:txBody>
          <a:bodyPr wrap="square" rtlCol="0">
            <a:spAutoFit/>
          </a:bodyPr>
          <a:lstStyle/>
          <a:p>
            <a:r>
              <a:rPr lang="en-US" dirty="0"/>
              <a:t>Preparing for a presentation or a meeting that is starting soon</a:t>
            </a:r>
          </a:p>
        </p:txBody>
      </p:sp>
      <p:sp>
        <p:nvSpPr>
          <p:cNvPr id="14" name="TextBox 13">
            <a:extLst>
              <a:ext uri="{FF2B5EF4-FFF2-40B4-BE49-F238E27FC236}">
                <a16:creationId xmlns:a16="http://schemas.microsoft.com/office/drawing/2014/main" id="{F685750C-7ADE-AFE4-858D-06A71EAB1AF2}"/>
              </a:ext>
            </a:extLst>
          </p:cNvPr>
          <p:cNvSpPr txBox="1"/>
          <p:nvPr/>
        </p:nvSpPr>
        <p:spPr>
          <a:xfrm>
            <a:off x="9770954" y="2587083"/>
            <a:ext cx="1828800" cy="1754326"/>
          </a:xfrm>
          <a:prstGeom prst="rect">
            <a:avLst/>
          </a:prstGeom>
          <a:noFill/>
        </p:spPr>
        <p:txBody>
          <a:bodyPr wrap="square" rtlCol="0">
            <a:spAutoFit/>
          </a:bodyPr>
          <a:lstStyle/>
          <a:p>
            <a:r>
              <a:rPr lang="en-US" dirty="0"/>
              <a:t>Building relationships, long-term planning, and personal growth</a:t>
            </a:r>
          </a:p>
        </p:txBody>
      </p:sp>
      <p:sp>
        <p:nvSpPr>
          <p:cNvPr id="15" name="TextBox 14">
            <a:extLst>
              <a:ext uri="{FF2B5EF4-FFF2-40B4-BE49-F238E27FC236}">
                <a16:creationId xmlns:a16="http://schemas.microsoft.com/office/drawing/2014/main" id="{C874E43A-6038-761A-1528-B5DFBBD3BCA5}"/>
              </a:ext>
            </a:extLst>
          </p:cNvPr>
          <p:cNvSpPr txBox="1"/>
          <p:nvPr/>
        </p:nvSpPr>
        <p:spPr>
          <a:xfrm>
            <a:off x="390293" y="5040505"/>
            <a:ext cx="1828800" cy="1200329"/>
          </a:xfrm>
          <a:prstGeom prst="rect">
            <a:avLst/>
          </a:prstGeom>
          <a:noFill/>
        </p:spPr>
        <p:txBody>
          <a:bodyPr wrap="square" rtlCol="0">
            <a:spAutoFit/>
          </a:bodyPr>
          <a:lstStyle/>
          <a:p>
            <a:r>
              <a:rPr lang="en-US" dirty="0"/>
              <a:t>Unplanned meetings or minor interruptions</a:t>
            </a:r>
          </a:p>
        </p:txBody>
      </p:sp>
      <p:sp>
        <p:nvSpPr>
          <p:cNvPr id="16" name="TextBox 15">
            <a:extLst>
              <a:ext uri="{FF2B5EF4-FFF2-40B4-BE49-F238E27FC236}">
                <a16:creationId xmlns:a16="http://schemas.microsoft.com/office/drawing/2014/main" id="{BEF34039-1A2F-B091-36FA-78E07A591132}"/>
              </a:ext>
            </a:extLst>
          </p:cNvPr>
          <p:cNvSpPr txBox="1"/>
          <p:nvPr/>
        </p:nvSpPr>
        <p:spPr>
          <a:xfrm>
            <a:off x="9775514" y="5040505"/>
            <a:ext cx="1828800" cy="1477328"/>
          </a:xfrm>
          <a:prstGeom prst="rect">
            <a:avLst/>
          </a:prstGeom>
          <a:noFill/>
        </p:spPr>
        <p:txBody>
          <a:bodyPr wrap="square" rtlCol="0">
            <a:spAutoFit/>
          </a:bodyPr>
          <a:lstStyle/>
          <a:p>
            <a:r>
              <a:rPr lang="en-US" dirty="0"/>
              <a:t>Organizing office supplies or aimless internet browsing</a:t>
            </a:r>
          </a:p>
        </p:txBody>
      </p:sp>
    </p:spTree>
    <p:extLst>
      <p:ext uri="{BB962C8B-B14F-4D97-AF65-F5344CB8AC3E}">
        <p14:creationId xmlns:p14="http://schemas.microsoft.com/office/powerpoint/2010/main" val="26034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4" name="Rectangle 4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7" name="Rectangle 4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51" name="Rectangle 5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68BEE7-33F9-70C3-4CFB-1F5464F1C25E}"/>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5400" b="0" i="0" kern="1200">
                <a:solidFill>
                  <a:srgbClr val="EBEBEB"/>
                </a:solidFill>
                <a:latin typeface="+mj-lt"/>
                <a:ea typeface="+mj-ea"/>
                <a:cs typeface="+mj-cs"/>
              </a:rPr>
              <a:t>Habit 3- Put First Things First</a:t>
            </a:r>
          </a:p>
        </p:txBody>
      </p:sp>
      <p:sp>
        <p:nvSpPr>
          <p:cNvPr id="4" name="Text Placeholder 3">
            <a:extLst>
              <a:ext uri="{FF2B5EF4-FFF2-40B4-BE49-F238E27FC236}">
                <a16:creationId xmlns:a16="http://schemas.microsoft.com/office/drawing/2014/main" id="{3C2C7D98-2C24-4153-FDC2-AD430487062A}"/>
              </a:ext>
            </a:extLst>
          </p:cNvPr>
          <p:cNvSpPr>
            <a:spLocks/>
          </p:cNvSpPr>
          <p:nvPr/>
        </p:nvSpPr>
        <p:spPr>
          <a:xfrm>
            <a:off x="8160773" y="4591665"/>
            <a:ext cx="3382298" cy="1150156"/>
          </a:xfrm>
          <a:prstGeom prst="rect">
            <a:avLst/>
          </a:prstGeom>
        </p:spPr>
        <p:txBody>
          <a:bodyPr vert="horz" lIns="91440" tIns="45720" rIns="91440" bIns="45720" rtlCol="0" anchor="t">
            <a:normAutofit/>
          </a:bodyPr>
          <a:lstStyle/>
          <a:p>
            <a:pPr>
              <a:spcBef>
                <a:spcPts val="1000"/>
              </a:spcBef>
              <a:buClr>
                <a:schemeClr val="accent1"/>
              </a:buClr>
              <a:buSzPct val="80000"/>
            </a:pPr>
            <a:r>
              <a:rPr lang="en-US" b="0" i="0" kern="1200" cap="all" dirty="0">
                <a:solidFill>
                  <a:schemeClr val="accent1">
                    <a:lumMod val="60000"/>
                    <a:lumOff val="40000"/>
                  </a:schemeClr>
                </a:solidFill>
                <a:latin typeface="+mn-lt"/>
                <a:ea typeface="+mn-ea"/>
                <a:cs typeface="+mn-cs"/>
              </a:rPr>
              <a:t>Why does this matter?</a:t>
            </a:r>
          </a:p>
        </p:txBody>
      </p:sp>
      <p:graphicFrame>
        <p:nvGraphicFramePr>
          <p:cNvPr id="5" name="Content Placeholder 4">
            <a:extLst>
              <a:ext uri="{FF2B5EF4-FFF2-40B4-BE49-F238E27FC236}">
                <a16:creationId xmlns:a16="http://schemas.microsoft.com/office/drawing/2014/main" id="{EC3D7312-5AE3-8E90-C311-B0B7247D176D}"/>
              </a:ext>
            </a:extLst>
          </p:cNvPr>
          <p:cNvGraphicFramePr>
            <a:graphicFrameLocks/>
          </p:cNvGraphicFramePr>
          <p:nvPr>
            <p:extLst>
              <p:ext uri="{D42A27DB-BD31-4B8C-83A1-F6EECF244321}">
                <p14:modId xmlns:p14="http://schemas.microsoft.com/office/powerpoint/2010/main" val="686192598"/>
              </p:ext>
            </p:extLst>
          </p:nvPr>
        </p:nvGraphicFramePr>
        <p:xfrm>
          <a:off x="1109763" y="1191240"/>
          <a:ext cx="6470908" cy="4857643"/>
        </p:xfrm>
        <a:graphic>
          <a:graphicData uri="http://schemas.openxmlformats.org/drawingml/2006/table">
            <a:tbl>
              <a:tblPr firstRow="1" bandRow="1">
                <a:tableStyleId>{5C22544A-7EE6-4342-B048-85BDC9FD1C3A}</a:tableStyleId>
              </a:tblPr>
              <a:tblGrid>
                <a:gridCol w="3161556">
                  <a:extLst>
                    <a:ext uri="{9D8B030D-6E8A-4147-A177-3AD203B41FA5}">
                      <a16:colId xmlns:a16="http://schemas.microsoft.com/office/drawing/2014/main" val="2750535349"/>
                    </a:ext>
                  </a:extLst>
                </a:gridCol>
                <a:gridCol w="3309352">
                  <a:extLst>
                    <a:ext uri="{9D8B030D-6E8A-4147-A177-3AD203B41FA5}">
                      <a16:colId xmlns:a16="http://schemas.microsoft.com/office/drawing/2014/main" val="3324525517"/>
                    </a:ext>
                  </a:extLst>
                </a:gridCol>
              </a:tblGrid>
              <a:tr h="919615">
                <a:tc>
                  <a:txBody>
                    <a:bodyPr/>
                    <a:lstStyle/>
                    <a:p>
                      <a:r>
                        <a:rPr lang="en-US" sz="2500" u="none"/>
                        <a:t>Highly </a:t>
                      </a:r>
                      <a:r>
                        <a:rPr lang="en-US" sz="2500" u="sng"/>
                        <a:t>Ineffective</a:t>
                      </a:r>
                      <a:r>
                        <a:rPr lang="en-US" sz="2500" u="none"/>
                        <a:t> Culture</a:t>
                      </a:r>
                    </a:p>
                  </a:txBody>
                  <a:tcPr marL="128027" marR="128027" marT="64014" marB="64014"/>
                </a:tc>
                <a:tc>
                  <a:txBody>
                    <a:bodyPr/>
                    <a:lstStyle/>
                    <a:p>
                      <a:r>
                        <a:rPr lang="en-US" sz="2500"/>
                        <a:t>Highly </a:t>
                      </a:r>
                      <a:r>
                        <a:rPr lang="en-US" sz="2500" u="sng"/>
                        <a:t>Effective</a:t>
                      </a:r>
                      <a:r>
                        <a:rPr lang="en-US" sz="2500"/>
                        <a:t> Culture</a:t>
                      </a:r>
                    </a:p>
                  </a:txBody>
                  <a:tcPr marL="128027" marR="128027" marT="64014" marB="64014"/>
                </a:tc>
                <a:extLst>
                  <a:ext uri="{0D108BD9-81ED-4DB2-BD59-A6C34878D82A}">
                    <a16:rowId xmlns:a16="http://schemas.microsoft.com/office/drawing/2014/main" val="1629383604"/>
                  </a:ext>
                </a:extLst>
              </a:tr>
              <a:tr h="3552790">
                <a:tc>
                  <a:txBody>
                    <a:bodyPr/>
                    <a:lstStyle/>
                    <a:p>
                      <a:r>
                        <a:rPr lang="en-US" sz="2500" b="1"/>
                        <a:t>Respond to Every Urgency.</a:t>
                      </a:r>
                      <a:r>
                        <a:rPr lang="en-US" sz="2500" b="0"/>
                        <a:t> People are constantly responding to crises. They have no time for planning or developing people. They lack discipline.</a:t>
                      </a:r>
                      <a:endParaRPr lang="en-US" sz="2500" b="1"/>
                    </a:p>
                  </a:txBody>
                  <a:tcPr marL="128027" marR="128027" marT="64014" marB="64014"/>
                </a:tc>
                <a:tc>
                  <a:txBody>
                    <a:bodyPr/>
                    <a:lstStyle/>
                    <a:p>
                      <a:r>
                        <a:rPr lang="en-US" sz="2500" b="1"/>
                        <a:t>Put First Things First.</a:t>
                      </a:r>
                      <a:r>
                        <a:rPr lang="en-US" sz="2500" b="0"/>
                        <a:t> People are focused on important priorities. They say </a:t>
                      </a:r>
                      <a:r>
                        <a:rPr lang="en-US" sz="2500" b="0" i="1"/>
                        <a:t>no</a:t>
                      </a:r>
                      <a:r>
                        <a:rPr lang="en-US" sz="2500" b="0" i="0"/>
                        <a:t> to frivolous requests. They make time for planning, preparation, and prevention.</a:t>
                      </a:r>
                      <a:endParaRPr lang="en-US" sz="2500" b="1"/>
                    </a:p>
                  </a:txBody>
                  <a:tcPr marL="128027" marR="128027" marT="64014" marB="64014"/>
                </a:tc>
                <a:extLst>
                  <a:ext uri="{0D108BD9-81ED-4DB2-BD59-A6C34878D82A}">
                    <a16:rowId xmlns:a16="http://schemas.microsoft.com/office/drawing/2014/main" val="653695783"/>
                  </a:ext>
                </a:extLst>
              </a:tr>
            </a:tbl>
          </a:graphicData>
        </a:graphic>
      </p:graphicFrame>
    </p:spTree>
    <p:extLst>
      <p:ext uri="{BB962C8B-B14F-4D97-AF65-F5344CB8AC3E}">
        <p14:creationId xmlns:p14="http://schemas.microsoft.com/office/powerpoint/2010/main" val="116730271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7877-9BDC-D4B1-F907-3064F21FD52F}"/>
              </a:ext>
            </a:extLst>
          </p:cNvPr>
          <p:cNvSpPr>
            <a:spLocks noGrp="1"/>
          </p:cNvSpPr>
          <p:nvPr>
            <p:ph type="title"/>
          </p:nvPr>
        </p:nvSpPr>
        <p:spPr/>
        <p:txBody>
          <a:bodyPr/>
          <a:lstStyle/>
          <a:p>
            <a:br>
              <a:rPr lang="en-US" sz="1800" dirty="0">
                <a:solidFill>
                  <a:schemeClr val="accent1"/>
                </a:solidFill>
              </a:rPr>
            </a:br>
            <a:r>
              <a:rPr lang="en-US" dirty="0">
                <a:solidFill>
                  <a:schemeClr val="bg1"/>
                </a:solidFill>
              </a:rPr>
              <a:t>Covey’s Time Matrix Practice</a:t>
            </a:r>
          </a:p>
        </p:txBody>
      </p:sp>
      <p:sp>
        <p:nvSpPr>
          <p:cNvPr id="3" name="Text Placeholder 2">
            <a:extLst>
              <a:ext uri="{FF2B5EF4-FFF2-40B4-BE49-F238E27FC236}">
                <a16:creationId xmlns:a16="http://schemas.microsoft.com/office/drawing/2014/main" id="{BD0E67EA-758F-4423-DCE1-6761B03FDB40}"/>
              </a:ext>
            </a:extLst>
          </p:cNvPr>
          <p:cNvSpPr>
            <a:spLocks noGrp="1"/>
          </p:cNvSpPr>
          <p:nvPr>
            <p:ph sz="half" idx="2"/>
          </p:nvPr>
        </p:nvSpPr>
        <p:spPr>
          <a:xfrm>
            <a:off x="7366841" y="2692710"/>
            <a:ext cx="4825159" cy="3416300"/>
          </a:xfrm>
        </p:spPr>
        <p:txBody>
          <a:bodyPr>
            <a:normAutofit fontScale="92500" lnSpcReduction="10000"/>
          </a:bodyPr>
          <a:lstStyle/>
          <a:p>
            <a:r>
              <a:rPr lang="en-US" sz="1800" b="1" i="0" u="sng" dirty="0">
                <a:solidFill>
                  <a:srgbClr val="000000"/>
                </a:solidFill>
                <a:effectLst/>
                <a:latin typeface="Montserrat" pitchFamily="2" charset="0"/>
              </a:rPr>
              <a:t>Task A</a:t>
            </a:r>
            <a:r>
              <a:rPr lang="en-US" sz="1800" b="1" i="0" u="none" strike="noStrike" dirty="0">
                <a:solidFill>
                  <a:srgbClr val="000000"/>
                </a:solidFill>
                <a:effectLst/>
                <a:latin typeface="Montserrat" pitchFamily="2" charset="0"/>
              </a:rPr>
              <a:t>: </a:t>
            </a:r>
            <a:r>
              <a:rPr lang="en-US" sz="1800" b="0" i="0" u="none" strike="noStrike" dirty="0">
                <a:solidFill>
                  <a:srgbClr val="000000"/>
                </a:solidFill>
                <a:effectLst/>
                <a:latin typeface="Montserrat" pitchFamily="2" charset="0"/>
              </a:rPr>
              <a:t>Address a major client complaint that has the potential to impact a significant contract.</a:t>
            </a:r>
          </a:p>
          <a:p>
            <a:r>
              <a:rPr lang="en-US" sz="1800" b="1" i="0" u="sng" dirty="0">
                <a:solidFill>
                  <a:srgbClr val="000000"/>
                </a:solidFill>
                <a:effectLst/>
                <a:latin typeface="Montserrat" pitchFamily="2" charset="0"/>
              </a:rPr>
              <a:t>Task B</a:t>
            </a:r>
            <a:r>
              <a:rPr lang="en-US" sz="1800" b="1" i="0" u="none" strike="noStrike" dirty="0">
                <a:solidFill>
                  <a:srgbClr val="000000"/>
                </a:solidFill>
                <a:effectLst/>
                <a:latin typeface="Montserrat" pitchFamily="2" charset="0"/>
              </a:rPr>
              <a:t>: </a:t>
            </a:r>
            <a:r>
              <a:rPr lang="en-US" sz="1800" b="0" i="0" u="none" strike="noStrike" dirty="0">
                <a:solidFill>
                  <a:srgbClr val="000000"/>
                </a:solidFill>
                <a:effectLst/>
                <a:latin typeface="Montserrat" pitchFamily="2" charset="0"/>
              </a:rPr>
              <a:t>Respond to routine but non-critical emails and meeting requests. </a:t>
            </a:r>
          </a:p>
          <a:p>
            <a:r>
              <a:rPr lang="en-US" sz="1800" b="1" i="0" u="sng" dirty="0">
                <a:solidFill>
                  <a:srgbClr val="000000"/>
                </a:solidFill>
                <a:effectLst/>
                <a:latin typeface="Montserrat" pitchFamily="2" charset="0"/>
              </a:rPr>
              <a:t>Task C</a:t>
            </a:r>
            <a:r>
              <a:rPr lang="en-US" sz="1800" b="1" i="0" u="none" strike="noStrike" dirty="0">
                <a:solidFill>
                  <a:srgbClr val="000000"/>
                </a:solidFill>
                <a:effectLst/>
                <a:latin typeface="Montserrat" pitchFamily="2" charset="0"/>
              </a:rPr>
              <a:t>:</a:t>
            </a:r>
            <a:r>
              <a:rPr lang="en-US" sz="1800" b="0" i="0" u="none" strike="noStrike" dirty="0">
                <a:solidFill>
                  <a:srgbClr val="000000"/>
                </a:solidFill>
                <a:effectLst/>
                <a:latin typeface="Montserrat" pitchFamily="2" charset="0"/>
              </a:rPr>
              <a:t> Participate in non-essential, time-consuming office gossip or informal chats.</a:t>
            </a:r>
          </a:p>
          <a:p>
            <a:r>
              <a:rPr lang="en-US" sz="1800" b="1" i="0" u="sng" dirty="0">
                <a:solidFill>
                  <a:srgbClr val="000000"/>
                </a:solidFill>
                <a:effectLst/>
                <a:latin typeface="Montserrat" pitchFamily="2" charset="0"/>
              </a:rPr>
              <a:t>Task D</a:t>
            </a:r>
            <a:r>
              <a:rPr lang="en-US" sz="1800" b="1" i="0" u="none" strike="noStrike" dirty="0">
                <a:solidFill>
                  <a:srgbClr val="000000"/>
                </a:solidFill>
                <a:effectLst/>
                <a:latin typeface="Montserrat" pitchFamily="2" charset="0"/>
              </a:rPr>
              <a:t>: </a:t>
            </a:r>
            <a:r>
              <a:rPr lang="en-US" sz="1800" b="0" i="0" u="none" strike="noStrike" dirty="0">
                <a:solidFill>
                  <a:srgbClr val="000000"/>
                </a:solidFill>
                <a:effectLst/>
                <a:latin typeface="Montserrat" pitchFamily="2" charset="0"/>
              </a:rPr>
              <a:t>Conduct professional development workshops for team members to improve skills and performance. </a:t>
            </a:r>
            <a:endParaRPr lang="en-US" dirty="0"/>
          </a:p>
        </p:txBody>
      </p:sp>
      <p:sp>
        <p:nvSpPr>
          <p:cNvPr id="5" name="Rectangle: Rounded Corners 4">
            <a:extLst>
              <a:ext uri="{FF2B5EF4-FFF2-40B4-BE49-F238E27FC236}">
                <a16:creationId xmlns:a16="http://schemas.microsoft.com/office/drawing/2014/main" id="{C03C6B16-675E-ACE9-3D7D-B38F42EAAE84}"/>
              </a:ext>
            </a:extLst>
          </p:cNvPr>
          <p:cNvSpPr/>
          <p:nvPr/>
        </p:nvSpPr>
        <p:spPr>
          <a:xfrm>
            <a:off x="220971" y="2340253"/>
            <a:ext cx="2959768" cy="18528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a:t>
            </a:r>
          </a:p>
          <a:p>
            <a:pPr algn="ctr"/>
            <a:endParaRPr lang="en-US" dirty="0"/>
          </a:p>
          <a:p>
            <a:pPr algn="ctr"/>
            <a:r>
              <a:rPr lang="en-US" dirty="0"/>
              <a:t>Urgent AND Important</a:t>
            </a:r>
          </a:p>
          <a:p>
            <a:pPr algn="ctr"/>
            <a:br>
              <a:rPr lang="en-US" dirty="0"/>
            </a:br>
            <a:endParaRPr lang="en-US" dirty="0"/>
          </a:p>
          <a:p>
            <a:pPr algn="ctr"/>
            <a:r>
              <a:rPr lang="en-US" dirty="0"/>
              <a:t>PRIORITIZE</a:t>
            </a:r>
          </a:p>
        </p:txBody>
      </p:sp>
      <p:sp>
        <p:nvSpPr>
          <p:cNvPr id="6" name="Rectangle: Rounded Corners 5">
            <a:extLst>
              <a:ext uri="{FF2B5EF4-FFF2-40B4-BE49-F238E27FC236}">
                <a16:creationId xmlns:a16="http://schemas.microsoft.com/office/drawing/2014/main" id="{4F5D12EB-E973-C901-5A83-487F90D62F2A}"/>
              </a:ext>
            </a:extLst>
          </p:cNvPr>
          <p:cNvSpPr/>
          <p:nvPr/>
        </p:nvSpPr>
        <p:spPr>
          <a:xfrm>
            <a:off x="4247539" y="2340253"/>
            <a:ext cx="2959768" cy="18528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II</a:t>
            </a:r>
          </a:p>
          <a:p>
            <a:pPr algn="ctr"/>
            <a:endParaRPr lang="en-US" dirty="0"/>
          </a:p>
          <a:p>
            <a:pPr algn="ctr"/>
            <a:r>
              <a:rPr lang="en-US" dirty="0"/>
              <a:t>Important </a:t>
            </a:r>
          </a:p>
          <a:p>
            <a:pPr algn="ctr"/>
            <a:r>
              <a:rPr lang="en-US" dirty="0"/>
              <a:t>BUT NOT Urgent</a:t>
            </a:r>
            <a:br>
              <a:rPr lang="en-US" dirty="0"/>
            </a:br>
            <a:endParaRPr lang="en-US" dirty="0"/>
          </a:p>
          <a:p>
            <a:pPr algn="ctr"/>
            <a:r>
              <a:rPr lang="en-US" dirty="0"/>
              <a:t>PLAN</a:t>
            </a:r>
          </a:p>
          <a:p>
            <a:pPr algn="ctr"/>
            <a:endParaRPr lang="en-US" dirty="0"/>
          </a:p>
        </p:txBody>
      </p:sp>
      <p:sp>
        <p:nvSpPr>
          <p:cNvPr id="7" name="Rectangle: Rounded Corners 6">
            <a:extLst>
              <a:ext uri="{FF2B5EF4-FFF2-40B4-BE49-F238E27FC236}">
                <a16:creationId xmlns:a16="http://schemas.microsoft.com/office/drawing/2014/main" id="{59E1AC46-254D-F9C0-AFEC-D6EE0A5F0885}"/>
              </a:ext>
            </a:extLst>
          </p:cNvPr>
          <p:cNvSpPr/>
          <p:nvPr/>
        </p:nvSpPr>
        <p:spPr>
          <a:xfrm>
            <a:off x="220971" y="4763529"/>
            <a:ext cx="2959768" cy="18528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III</a:t>
            </a:r>
          </a:p>
          <a:p>
            <a:pPr algn="ctr"/>
            <a:endParaRPr lang="en-US" dirty="0"/>
          </a:p>
          <a:p>
            <a:pPr algn="ctr"/>
            <a:r>
              <a:rPr lang="en-US" dirty="0"/>
              <a:t>Urgent</a:t>
            </a:r>
          </a:p>
          <a:p>
            <a:pPr algn="ctr"/>
            <a:r>
              <a:rPr lang="en-US" dirty="0"/>
              <a:t>BUT NOT Important</a:t>
            </a:r>
            <a:br>
              <a:rPr lang="en-US" dirty="0"/>
            </a:br>
            <a:endParaRPr lang="en-US" dirty="0"/>
          </a:p>
          <a:p>
            <a:pPr algn="ctr"/>
            <a:r>
              <a:rPr lang="en-US" dirty="0"/>
              <a:t>REDUCE</a:t>
            </a:r>
          </a:p>
        </p:txBody>
      </p:sp>
      <p:sp>
        <p:nvSpPr>
          <p:cNvPr id="8" name="Rectangle: Rounded Corners 7">
            <a:extLst>
              <a:ext uri="{FF2B5EF4-FFF2-40B4-BE49-F238E27FC236}">
                <a16:creationId xmlns:a16="http://schemas.microsoft.com/office/drawing/2014/main" id="{044FA934-F1F2-1A02-E905-F2EFC9CEBB4D}"/>
              </a:ext>
            </a:extLst>
          </p:cNvPr>
          <p:cNvSpPr/>
          <p:nvPr/>
        </p:nvSpPr>
        <p:spPr>
          <a:xfrm>
            <a:off x="4247539" y="4763529"/>
            <a:ext cx="2959768" cy="18528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IV</a:t>
            </a:r>
          </a:p>
          <a:p>
            <a:pPr algn="ctr"/>
            <a:endParaRPr lang="en-US" dirty="0"/>
          </a:p>
          <a:p>
            <a:pPr algn="ctr"/>
            <a:r>
              <a:rPr lang="en-US" dirty="0"/>
              <a:t>NOT Important </a:t>
            </a:r>
          </a:p>
          <a:p>
            <a:pPr algn="ctr"/>
            <a:r>
              <a:rPr lang="en-US" dirty="0"/>
              <a:t>NOT Urgent</a:t>
            </a:r>
            <a:br>
              <a:rPr lang="en-US" dirty="0"/>
            </a:br>
            <a:endParaRPr lang="en-US" dirty="0"/>
          </a:p>
          <a:p>
            <a:pPr algn="ctr"/>
            <a:r>
              <a:rPr lang="en-US" dirty="0"/>
              <a:t>ELIMINATE</a:t>
            </a:r>
          </a:p>
        </p:txBody>
      </p:sp>
      <p:cxnSp>
        <p:nvCxnSpPr>
          <p:cNvPr id="9" name="Straight Arrow Connector 8">
            <a:extLst>
              <a:ext uri="{FF2B5EF4-FFF2-40B4-BE49-F238E27FC236}">
                <a16:creationId xmlns:a16="http://schemas.microsoft.com/office/drawing/2014/main" id="{1D483692-19DB-3EE6-3FB5-966F41A4991E}"/>
              </a:ext>
            </a:extLst>
          </p:cNvPr>
          <p:cNvCxnSpPr/>
          <p:nvPr/>
        </p:nvCxnSpPr>
        <p:spPr>
          <a:xfrm>
            <a:off x="3742838" y="2413359"/>
            <a:ext cx="0" cy="420303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20D2569-8253-EBB3-BD9C-BE1893B80290}"/>
              </a:ext>
            </a:extLst>
          </p:cNvPr>
          <p:cNvCxnSpPr/>
          <p:nvPr/>
        </p:nvCxnSpPr>
        <p:spPr>
          <a:xfrm>
            <a:off x="87736" y="4451098"/>
            <a:ext cx="7279105"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00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4B1F-281A-263B-709D-E49348ED318B}"/>
              </a:ext>
            </a:extLst>
          </p:cNvPr>
          <p:cNvSpPr>
            <a:spLocks noGrp="1"/>
          </p:cNvSpPr>
          <p:nvPr>
            <p:ph type="title"/>
          </p:nvPr>
        </p:nvSpPr>
        <p:spPr/>
        <p:txBody>
          <a:bodyPr/>
          <a:lstStyle/>
          <a:p>
            <a:pPr algn="l"/>
            <a:r>
              <a:rPr lang="en-US" dirty="0"/>
              <a:t>Habits 4-6 (Interdependence)</a:t>
            </a:r>
          </a:p>
        </p:txBody>
      </p:sp>
      <p:sp>
        <p:nvSpPr>
          <p:cNvPr id="4" name="Content Placeholder 3">
            <a:extLst>
              <a:ext uri="{FF2B5EF4-FFF2-40B4-BE49-F238E27FC236}">
                <a16:creationId xmlns:a16="http://schemas.microsoft.com/office/drawing/2014/main" id="{31E12BE2-3514-C6F5-534A-FE74F506AED5}"/>
              </a:ext>
            </a:extLst>
          </p:cNvPr>
          <p:cNvSpPr>
            <a:spLocks noGrp="1"/>
          </p:cNvSpPr>
          <p:nvPr>
            <p:ph sz="half" idx="1"/>
          </p:nvPr>
        </p:nvSpPr>
        <p:spPr>
          <a:xfrm>
            <a:off x="601580" y="2603500"/>
            <a:ext cx="5305925" cy="3124201"/>
          </a:xfrm>
        </p:spPr>
        <p:txBody>
          <a:bodyPr>
            <a:normAutofit/>
          </a:bodyPr>
          <a:lstStyle/>
          <a:p>
            <a:pPr marL="0" indent="0">
              <a:buNone/>
            </a:pPr>
            <a:r>
              <a:rPr lang="en-US" sz="2800" dirty="0">
                <a:solidFill>
                  <a:schemeClr val="accent1"/>
                </a:solidFill>
              </a:rPr>
              <a:t>4. </a:t>
            </a:r>
            <a:r>
              <a:rPr lang="en-US" sz="2800" dirty="0">
                <a:solidFill>
                  <a:schemeClr val="tx1"/>
                </a:solidFill>
              </a:rPr>
              <a:t>Think Win-Win</a:t>
            </a:r>
          </a:p>
          <a:p>
            <a:pPr marL="0" indent="0">
              <a:buNone/>
            </a:pPr>
            <a:r>
              <a:rPr lang="en-US" sz="2800" dirty="0">
                <a:solidFill>
                  <a:schemeClr val="accent1"/>
                </a:solidFill>
              </a:rPr>
              <a:t>5. </a:t>
            </a:r>
            <a:r>
              <a:rPr lang="en-US" sz="2800" dirty="0">
                <a:solidFill>
                  <a:schemeClr val="tx1"/>
                </a:solidFill>
              </a:rPr>
              <a:t>Seek First to Understand,  </a:t>
            </a:r>
          </a:p>
          <a:p>
            <a:pPr marL="0" indent="0">
              <a:buNone/>
            </a:pPr>
            <a:r>
              <a:rPr lang="en-US" sz="2800" dirty="0">
                <a:solidFill>
                  <a:schemeClr val="tx1"/>
                </a:solidFill>
              </a:rPr>
              <a:t>    Then to be Understood</a:t>
            </a:r>
          </a:p>
          <a:p>
            <a:pPr marL="0" indent="0">
              <a:buNone/>
            </a:pPr>
            <a:r>
              <a:rPr lang="en-US" sz="2800" dirty="0">
                <a:solidFill>
                  <a:schemeClr val="accent1"/>
                </a:solidFill>
              </a:rPr>
              <a:t>6. </a:t>
            </a:r>
            <a:r>
              <a:rPr lang="en-US" sz="2800" dirty="0">
                <a:solidFill>
                  <a:schemeClr val="tx1"/>
                </a:solidFill>
              </a:rPr>
              <a:t>Synergize</a:t>
            </a:r>
            <a:endParaRPr lang="en-US" sz="2800" dirty="0">
              <a:solidFill>
                <a:schemeClr val="accent1"/>
              </a:solidFill>
            </a:endParaRPr>
          </a:p>
        </p:txBody>
      </p:sp>
      <p:graphicFrame>
        <p:nvGraphicFramePr>
          <p:cNvPr id="8" name="Content Placeholder 7">
            <a:extLst>
              <a:ext uri="{FF2B5EF4-FFF2-40B4-BE49-F238E27FC236}">
                <a16:creationId xmlns:a16="http://schemas.microsoft.com/office/drawing/2014/main" id="{BDDEEAB5-4D79-F603-F205-D4C2408EC1FD}"/>
              </a:ext>
            </a:extLst>
          </p:cNvPr>
          <p:cNvGraphicFramePr>
            <a:graphicFrameLocks noGrp="1"/>
          </p:cNvGraphicFramePr>
          <p:nvPr>
            <p:ph sz="half" idx="2"/>
            <p:extLst>
              <p:ext uri="{D42A27DB-BD31-4B8C-83A1-F6EECF244321}">
                <p14:modId xmlns:p14="http://schemas.microsoft.com/office/powerpoint/2010/main" val="1614940520"/>
              </p:ext>
            </p:extLst>
          </p:nvPr>
        </p:nvGraphicFramePr>
        <p:xfrm>
          <a:off x="5907505" y="2603500"/>
          <a:ext cx="5486400" cy="2983032"/>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769755636"/>
                    </a:ext>
                  </a:extLst>
                </a:gridCol>
                <a:gridCol w="2743200">
                  <a:extLst>
                    <a:ext uri="{9D8B030D-6E8A-4147-A177-3AD203B41FA5}">
                      <a16:colId xmlns:a16="http://schemas.microsoft.com/office/drawing/2014/main" val="1704122289"/>
                    </a:ext>
                  </a:extLst>
                </a:gridCol>
              </a:tblGrid>
              <a:tr h="497172">
                <a:tc>
                  <a:txBody>
                    <a:bodyPr/>
                    <a:lstStyle/>
                    <a:p>
                      <a:r>
                        <a:rPr lang="en-US" dirty="0"/>
                        <a:t>Competencies</a:t>
                      </a:r>
                    </a:p>
                  </a:txBody>
                  <a:tcPr marL="90106" marR="90106"/>
                </a:tc>
                <a:tc>
                  <a:txBody>
                    <a:bodyPr/>
                    <a:lstStyle/>
                    <a:p>
                      <a:r>
                        <a:rPr lang="en-US" dirty="0"/>
                        <a:t>Character Traits</a:t>
                      </a:r>
                    </a:p>
                  </a:txBody>
                  <a:tcPr marL="90106" marR="90106"/>
                </a:tc>
                <a:extLst>
                  <a:ext uri="{0D108BD9-81ED-4DB2-BD59-A6C34878D82A}">
                    <a16:rowId xmlns:a16="http://schemas.microsoft.com/office/drawing/2014/main" val="86287392"/>
                  </a:ext>
                </a:extLst>
              </a:tr>
              <a:tr h="497172">
                <a:tc>
                  <a:txBody>
                    <a:bodyPr/>
                    <a:lstStyle/>
                    <a:p>
                      <a:r>
                        <a:rPr lang="en-US" dirty="0"/>
                        <a:t>Conflict Management</a:t>
                      </a:r>
                    </a:p>
                  </a:txBody>
                  <a:tcPr marL="90106" marR="90106"/>
                </a:tc>
                <a:tc>
                  <a:txBody>
                    <a:bodyPr/>
                    <a:lstStyle/>
                    <a:p>
                      <a:r>
                        <a:rPr lang="en-US" dirty="0"/>
                        <a:t>Respect</a:t>
                      </a:r>
                    </a:p>
                  </a:txBody>
                  <a:tcPr marL="90106" marR="90106"/>
                </a:tc>
                <a:extLst>
                  <a:ext uri="{0D108BD9-81ED-4DB2-BD59-A6C34878D82A}">
                    <a16:rowId xmlns:a16="http://schemas.microsoft.com/office/drawing/2014/main" val="1150479812"/>
                  </a:ext>
                </a:extLst>
              </a:tr>
              <a:tr h="497172">
                <a:tc>
                  <a:txBody>
                    <a:bodyPr/>
                    <a:lstStyle/>
                    <a:p>
                      <a:r>
                        <a:rPr lang="en-US" dirty="0"/>
                        <a:t>Listening/Empathy</a:t>
                      </a:r>
                    </a:p>
                  </a:txBody>
                  <a:tcPr marL="90106" marR="90106"/>
                </a:tc>
                <a:tc>
                  <a:txBody>
                    <a:bodyPr/>
                    <a:lstStyle/>
                    <a:p>
                      <a:r>
                        <a:rPr lang="en-US" dirty="0"/>
                        <a:t>Ethics/Manners</a:t>
                      </a:r>
                    </a:p>
                  </a:txBody>
                  <a:tcPr marL="90106" marR="90106"/>
                </a:tc>
                <a:extLst>
                  <a:ext uri="{0D108BD9-81ED-4DB2-BD59-A6C34878D82A}">
                    <a16:rowId xmlns:a16="http://schemas.microsoft.com/office/drawing/2014/main" val="3141438371"/>
                  </a:ext>
                </a:extLst>
              </a:tr>
              <a:tr h="497172">
                <a:tc>
                  <a:txBody>
                    <a:bodyPr/>
                    <a:lstStyle/>
                    <a:p>
                      <a:r>
                        <a:rPr lang="en-US" dirty="0"/>
                        <a:t>Speaking Skills</a:t>
                      </a:r>
                    </a:p>
                  </a:txBody>
                  <a:tcPr marL="90106" marR="90106"/>
                </a:tc>
                <a:tc>
                  <a:txBody>
                    <a:bodyPr/>
                    <a:lstStyle/>
                    <a:p>
                      <a:r>
                        <a:rPr lang="en-US" dirty="0"/>
                        <a:t>Honesty</a:t>
                      </a:r>
                    </a:p>
                  </a:txBody>
                  <a:tcPr marL="90106" marR="90106"/>
                </a:tc>
                <a:extLst>
                  <a:ext uri="{0D108BD9-81ED-4DB2-BD59-A6C34878D82A}">
                    <a16:rowId xmlns:a16="http://schemas.microsoft.com/office/drawing/2014/main" val="791344242"/>
                  </a:ext>
                </a:extLst>
              </a:tr>
              <a:tr h="497172">
                <a:tc>
                  <a:txBody>
                    <a:bodyPr/>
                    <a:lstStyle/>
                    <a:p>
                      <a:r>
                        <a:rPr lang="en-US" dirty="0"/>
                        <a:t>Problem Solving</a:t>
                      </a:r>
                    </a:p>
                  </a:txBody>
                  <a:tcPr marL="90106" marR="90106"/>
                </a:tc>
                <a:tc>
                  <a:txBody>
                    <a:bodyPr/>
                    <a:lstStyle/>
                    <a:p>
                      <a:r>
                        <a:rPr lang="en-US" dirty="0"/>
                        <a:t>Openness</a:t>
                      </a:r>
                    </a:p>
                  </a:txBody>
                  <a:tcPr marL="90106" marR="90106"/>
                </a:tc>
                <a:extLst>
                  <a:ext uri="{0D108BD9-81ED-4DB2-BD59-A6C34878D82A}">
                    <a16:rowId xmlns:a16="http://schemas.microsoft.com/office/drawing/2014/main" val="335077382"/>
                  </a:ext>
                </a:extLst>
              </a:tr>
              <a:tr h="497172">
                <a:tc>
                  <a:txBody>
                    <a:bodyPr/>
                    <a:lstStyle/>
                    <a:p>
                      <a:r>
                        <a:rPr lang="en-US" dirty="0"/>
                        <a:t>Teamwork</a:t>
                      </a:r>
                    </a:p>
                  </a:txBody>
                  <a:tcPr marL="90106" marR="90106"/>
                </a:tc>
                <a:tc>
                  <a:txBody>
                    <a:bodyPr/>
                    <a:lstStyle/>
                    <a:p>
                      <a:r>
                        <a:rPr lang="en-US" dirty="0"/>
                        <a:t>Valuing Diversity</a:t>
                      </a:r>
                    </a:p>
                  </a:txBody>
                  <a:tcPr marL="90106" marR="90106"/>
                </a:tc>
                <a:extLst>
                  <a:ext uri="{0D108BD9-81ED-4DB2-BD59-A6C34878D82A}">
                    <a16:rowId xmlns:a16="http://schemas.microsoft.com/office/drawing/2014/main" val="923089758"/>
                  </a:ext>
                </a:extLst>
              </a:tr>
            </a:tbl>
          </a:graphicData>
        </a:graphic>
      </p:graphicFrame>
    </p:spTree>
    <p:extLst>
      <p:ext uri="{BB962C8B-B14F-4D97-AF65-F5344CB8AC3E}">
        <p14:creationId xmlns:p14="http://schemas.microsoft.com/office/powerpoint/2010/main" val="1331401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41"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43"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77928CE8-A816-A6EA-47C0-ABA3F7B3C53B}"/>
              </a:ext>
            </a:extLst>
          </p:cNvPr>
          <p:cNvSpPr>
            <a:spLocks noGrp="1"/>
          </p:cNvSpPr>
          <p:nvPr>
            <p:ph type="title"/>
          </p:nvPr>
        </p:nvSpPr>
        <p:spPr>
          <a:xfrm>
            <a:off x="639098" y="629265"/>
            <a:ext cx="6072776" cy="1622322"/>
          </a:xfrm>
        </p:spPr>
        <p:txBody>
          <a:bodyPr>
            <a:normAutofit/>
          </a:bodyPr>
          <a:lstStyle/>
          <a:p>
            <a:r>
              <a:rPr lang="en-US">
                <a:solidFill>
                  <a:srgbClr val="EBEBEB"/>
                </a:solidFill>
              </a:rPr>
              <a:t>Habit 4- </a:t>
            </a:r>
            <a:br>
              <a:rPr lang="en-US">
                <a:solidFill>
                  <a:srgbClr val="EBEBEB"/>
                </a:solidFill>
              </a:rPr>
            </a:br>
            <a:r>
              <a:rPr lang="en-US">
                <a:solidFill>
                  <a:srgbClr val="EBEBEB"/>
                </a:solidFill>
              </a:rPr>
              <a:t>Think Win-Win</a:t>
            </a:r>
          </a:p>
        </p:txBody>
      </p:sp>
      <p:sp>
        <p:nvSpPr>
          <p:cNvPr id="45" name="Freeform: Shape 44">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pic>
        <p:nvPicPr>
          <p:cNvPr id="5" name="Picture 4" descr="A group of women giving each other a high five&#10;&#10;Description automatically generated">
            <a:extLst>
              <a:ext uri="{FF2B5EF4-FFF2-40B4-BE49-F238E27FC236}">
                <a16:creationId xmlns:a16="http://schemas.microsoft.com/office/drawing/2014/main" id="{24AE2E02-08F9-A5C0-BC75-D36F538CE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226" y="1375132"/>
            <a:ext cx="4125317" cy="4125317"/>
          </a:xfrm>
          <a:prstGeom prst="rect">
            <a:avLst/>
          </a:prstGeom>
        </p:spPr>
      </p:pic>
      <p:sp>
        <p:nvSpPr>
          <p:cNvPr id="47" name="Rectangle 46">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Oval 48">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Oval 50">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0DF7C8D-0204-125F-D3FF-0FDC3EB8512E}"/>
              </a:ext>
            </a:extLst>
          </p:cNvPr>
          <p:cNvSpPr>
            <a:spLocks noGrp="1"/>
          </p:cNvSpPr>
          <p:nvPr>
            <p:ph idx="1"/>
          </p:nvPr>
        </p:nvSpPr>
        <p:spPr>
          <a:xfrm>
            <a:off x="639098" y="2418735"/>
            <a:ext cx="6072776" cy="3811740"/>
          </a:xfrm>
        </p:spPr>
        <p:txBody>
          <a:bodyPr anchor="ctr">
            <a:normAutofit/>
          </a:bodyPr>
          <a:lstStyle/>
          <a:p>
            <a:pPr marL="0" indent="0" fontAlgn="base">
              <a:spcBef>
                <a:spcPts val="1200"/>
              </a:spcBef>
              <a:spcAft>
                <a:spcPts val="0"/>
              </a:spcAft>
              <a:buNone/>
            </a:pPr>
            <a:endParaRPr lang="en-US" b="0" i="0" u="none" strike="noStrike" dirty="0">
              <a:solidFill>
                <a:srgbClr val="FFFFFF"/>
              </a:solidFill>
              <a:effectLst/>
              <a:latin typeface="Arial" panose="020B0604020202020204" pitchFamily="34" charset="0"/>
            </a:endParaRPr>
          </a:p>
          <a:p>
            <a:pPr fontAlgn="base">
              <a:spcBef>
                <a:spcPts val="0"/>
              </a:spcBef>
              <a:spcAft>
                <a:spcPts val="0"/>
              </a:spcAft>
            </a:pPr>
            <a:r>
              <a:rPr lang="en-US">
                <a:solidFill>
                  <a:srgbClr val="FFFFFF"/>
                </a:solidFill>
              </a:rPr>
              <a:t>Combine the confidence to pursue your own objectives with respect for others' needs and desires</a:t>
            </a:r>
          </a:p>
          <a:p>
            <a:pPr marL="0" indent="0" fontAlgn="base">
              <a:spcBef>
                <a:spcPts val="0"/>
              </a:spcBef>
              <a:spcAft>
                <a:spcPts val="0"/>
              </a:spcAft>
              <a:buNone/>
            </a:pPr>
            <a:endParaRPr lang="en-US" b="0" i="0" u="none" strike="noStrike">
              <a:solidFill>
                <a:srgbClr val="FFFFFF"/>
              </a:solidFill>
              <a:effectLst/>
            </a:endParaRPr>
          </a:p>
          <a:p>
            <a:pPr fontAlgn="base">
              <a:spcBef>
                <a:spcPts val="0"/>
              </a:spcBef>
              <a:spcAft>
                <a:spcPts val="0"/>
              </a:spcAft>
            </a:pPr>
            <a:r>
              <a:rPr lang="en-US">
                <a:solidFill>
                  <a:srgbClr val="FFFFFF"/>
                </a:solidFill>
              </a:rPr>
              <a:t>Build and strengthen relationships by positively impacting others' trust and well-being</a:t>
            </a:r>
          </a:p>
          <a:p>
            <a:pPr marL="0" indent="0" fontAlgn="base">
              <a:spcBef>
                <a:spcPts val="0"/>
              </a:spcBef>
              <a:spcAft>
                <a:spcPts val="0"/>
              </a:spcAft>
              <a:buNone/>
            </a:pPr>
            <a:endParaRPr lang="en-US" b="0" i="0" u="none" strike="noStrike">
              <a:solidFill>
                <a:srgbClr val="FFFFFF"/>
              </a:solidFill>
              <a:effectLst/>
            </a:endParaRPr>
          </a:p>
          <a:p>
            <a:pPr fontAlgn="base">
              <a:spcBef>
                <a:spcPts val="0"/>
              </a:spcBef>
              <a:spcAft>
                <a:spcPts val="1200"/>
              </a:spcAft>
            </a:pPr>
            <a:r>
              <a:rPr lang="en-US">
                <a:solidFill>
                  <a:srgbClr val="FFFFFF"/>
                </a:solidFill>
              </a:rPr>
              <a:t>When conflicts occur, seek solutions that are beneficial for everyone involved</a:t>
            </a:r>
            <a:endParaRPr lang="en-US" b="0" i="0" u="none" strike="noStrike">
              <a:solidFill>
                <a:srgbClr val="FFFFFF"/>
              </a:solidFill>
              <a:effectLst/>
            </a:endParaRPr>
          </a:p>
        </p:txBody>
      </p:sp>
    </p:spTree>
    <p:extLst>
      <p:ext uri="{BB962C8B-B14F-4D97-AF65-F5344CB8AC3E}">
        <p14:creationId xmlns:p14="http://schemas.microsoft.com/office/powerpoint/2010/main" val="86466065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65" name="Freeform: Shape 64">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67"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9" name="Title 28">
            <a:extLst>
              <a:ext uri="{FF2B5EF4-FFF2-40B4-BE49-F238E27FC236}">
                <a16:creationId xmlns:a16="http://schemas.microsoft.com/office/drawing/2014/main" id="{3039041D-79AC-4A66-C0C2-F75452A60957}"/>
              </a:ext>
            </a:extLst>
          </p:cNvPr>
          <p:cNvSpPr>
            <a:spLocks noGrp="1"/>
          </p:cNvSpPr>
          <p:nvPr>
            <p:ph type="title"/>
          </p:nvPr>
        </p:nvSpPr>
        <p:spPr>
          <a:xfrm>
            <a:off x="1154955" y="973668"/>
            <a:ext cx="2942210" cy="1020232"/>
          </a:xfrm>
        </p:spPr>
        <p:txBody>
          <a:bodyPr>
            <a:normAutofit/>
          </a:bodyPr>
          <a:lstStyle/>
          <a:p>
            <a:pPr>
              <a:lnSpc>
                <a:spcPct val="90000"/>
              </a:lnSpc>
            </a:pPr>
            <a:r>
              <a:rPr lang="en-US" sz="3300">
                <a:solidFill>
                  <a:schemeClr val="tx1"/>
                </a:solidFill>
              </a:rPr>
              <a:t>Virtual Etiquette</a:t>
            </a:r>
          </a:p>
        </p:txBody>
      </p:sp>
      <p:pic>
        <p:nvPicPr>
          <p:cNvPr id="58" name="Picture 57" descr="Woman looking at computer screen">
            <a:extLst>
              <a:ext uri="{FF2B5EF4-FFF2-40B4-BE49-F238E27FC236}">
                <a16:creationId xmlns:a16="http://schemas.microsoft.com/office/drawing/2014/main" id="{BC73FA85-3C84-DB0C-15F0-C30985B12C1C}"/>
              </a:ext>
            </a:extLst>
          </p:cNvPr>
          <p:cNvPicPr>
            <a:picLocks noChangeAspect="1"/>
          </p:cNvPicPr>
          <p:nvPr/>
        </p:nvPicPr>
        <p:blipFill>
          <a:blip r:embed="rId3">
            <a:extLst>
              <a:ext uri="{28A0092B-C50C-407E-A947-70E740481C1C}">
                <a14:useLocalDpi xmlns:a14="http://schemas.microsoft.com/office/drawing/2010/main" val="0"/>
              </a:ext>
            </a:extLst>
          </a:blip>
          <a:srcRect l="18744" r="1" b="1"/>
          <a:stretch/>
        </p:blipFill>
        <p:spPr>
          <a:xfrm>
            <a:off x="5194607" y="803751"/>
            <a:ext cx="6391533" cy="5250498"/>
          </a:xfrm>
          <a:prstGeom prst="rect">
            <a:avLst/>
          </a:prstGeom>
        </p:spPr>
      </p:pic>
      <p:sp>
        <p:nvSpPr>
          <p:cNvPr id="69" name="Rectangle 68">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Oval 60">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Oval 6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Content Placeholder 34">
            <a:extLst>
              <a:ext uri="{FF2B5EF4-FFF2-40B4-BE49-F238E27FC236}">
                <a16:creationId xmlns:a16="http://schemas.microsoft.com/office/drawing/2014/main" id="{D38678B4-CC0E-A0B6-C6D5-2FDE206C141D}"/>
              </a:ext>
            </a:extLst>
          </p:cNvPr>
          <p:cNvSpPr>
            <a:spLocks noGrp="1"/>
          </p:cNvSpPr>
          <p:nvPr>
            <p:ph idx="1"/>
          </p:nvPr>
        </p:nvSpPr>
        <p:spPr>
          <a:xfrm>
            <a:off x="1154955" y="2120900"/>
            <a:ext cx="3133726" cy="3898900"/>
          </a:xfrm>
        </p:spPr>
        <p:txBody>
          <a:bodyPr>
            <a:normAutofit/>
          </a:bodyPr>
          <a:lstStyle/>
          <a:p>
            <a:r>
              <a:rPr lang="en-US">
                <a:solidFill>
                  <a:schemeClr val="tx1"/>
                </a:solidFill>
              </a:rPr>
              <a:t>Use Professional Communication</a:t>
            </a:r>
          </a:p>
          <a:p>
            <a:r>
              <a:rPr lang="en-US">
                <a:solidFill>
                  <a:schemeClr val="tx1"/>
                </a:solidFill>
              </a:rPr>
              <a:t>Engage Actively and Respectfully</a:t>
            </a:r>
          </a:p>
          <a:p>
            <a:r>
              <a:rPr lang="en-US">
                <a:solidFill>
                  <a:schemeClr val="tx1"/>
                </a:solidFill>
              </a:rPr>
              <a:t>Minimize Distractions</a:t>
            </a:r>
          </a:p>
        </p:txBody>
      </p:sp>
      <p:sp>
        <p:nvSpPr>
          <p:cNvPr id="64"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Tree>
    <p:extLst>
      <p:ext uri="{BB962C8B-B14F-4D97-AF65-F5344CB8AC3E}">
        <p14:creationId xmlns:p14="http://schemas.microsoft.com/office/powerpoint/2010/main" val="359485013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7" name="Rectangle 36">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Oval 37">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Oval 38">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Oval 39">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Oval 40">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Oval 41">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4"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45"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6" name="Rectangle 45">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48" name="Freeform: Shape 47">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49"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B5186E6F-42FF-EE38-61BA-5A589F9AE069}"/>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2300" dirty="0">
                <a:solidFill>
                  <a:schemeClr val="tx1"/>
                </a:solidFill>
              </a:rPr>
              <a:t>Thinking Win-Win to Build Collaboration</a:t>
            </a:r>
          </a:p>
        </p:txBody>
      </p:sp>
      <p:pic>
        <p:nvPicPr>
          <p:cNvPr id="5" name="Picture 4" descr="A group of people in a meeting&#10;&#10;Description automatically generated">
            <a:extLst>
              <a:ext uri="{FF2B5EF4-FFF2-40B4-BE49-F238E27FC236}">
                <a16:creationId xmlns:a16="http://schemas.microsoft.com/office/drawing/2014/main" id="{6A2B7BC4-512B-6C24-CABF-802DE6282B3E}"/>
              </a:ext>
            </a:extLst>
          </p:cNvPr>
          <p:cNvPicPr>
            <a:picLocks noChangeAspect="1"/>
          </p:cNvPicPr>
          <p:nvPr/>
        </p:nvPicPr>
        <p:blipFill>
          <a:blip r:embed="rId4">
            <a:extLst>
              <a:ext uri="{28A0092B-C50C-407E-A947-70E740481C1C}">
                <a14:useLocalDpi xmlns:a14="http://schemas.microsoft.com/office/drawing/2010/main" val="0"/>
              </a:ext>
            </a:extLst>
          </a:blip>
          <a:srcRect t="17737" r="1" b="116"/>
          <a:stretch/>
        </p:blipFill>
        <p:spPr>
          <a:xfrm>
            <a:off x="5252120" y="1519046"/>
            <a:ext cx="6391533" cy="5250498"/>
          </a:xfrm>
          <a:prstGeom prst="rect">
            <a:avLst/>
          </a:prstGeom>
        </p:spPr>
      </p:pic>
      <p:sp>
        <p:nvSpPr>
          <p:cNvPr id="50" name="Rectangle 49">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Oval 50">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Oval 5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F823CBFA-C507-67A3-E68D-E86EA37BB003}"/>
              </a:ext>
            </a:extLst>
          </p:cNvPr>
          <p:cNvSpPr>
            <a:spLocks noGrp="1"/>
          </p:cNvSpPr>
          <p:nvPr>
            <p:ph sz="half" idx="1"/>
          </p:nvPr>
        </p:nvSpPr>
        <p:spPr>
          <a:xfrm>
            <a:off x="1154955" y="2120900"/>
            <a:ext cx="3133726" cy="3898900"/>
          </a:xfrm>
        </p:spPr>
        <p:txBody>
          <a:bodyPr vert="horz" lIns="91440" tIns="45720" rIns="91440" bIns="45720" rtlCol="0">
            <a:normAutofit/>
          </a:bodyPr>
          <a:lstStyle/>
          <a:p>
            <a:pPr marL="457200" indent="-457200"/>
            <a:r>
              <a:rPr lang="en-US" dirty="0">
                <a:solidFill>
                  <a:schemeClr val="tx1"/>
                </a:solidFill>
              </a:rPr>
              <a:t>Foster a Collaborative Mindset</a:t>
            </a:r>
          </a:p>
          <a:p>
            <a:pPr marL="457200" indent="-457200"/>
            <a:r>
              <a:rPr lang="en-US" dirty="0">
                <a:solidFill>
                  <a:schemeClr val="tx1"/>
                </a:solidFill>
              </a:rPr>
              <a:t>Leverage Diverse Strengths</a:t>
            </a:r>
          </a:p>
          <a:p>
            <a:pPr marL="457200" indent="-457200"/>
            <a:r>
              <a:rPr lang="en-US" dirty="0">
                <a:solidFill>
                  <a:schemeClr val="tx1"/>
                </a:solidFill>
              </a:rPr>
              <a:t>Promote Mutual Respect</a:t>
            </a:r>
          </a:p>
          <a:p>
            <a:pPr marL="457200" indent="-457200"/>
            <a:r>
              <a:rPr lang="en-US" dirty="0">
                <a:solidFill>
                  <a:schemeClr val="tx1"/>
                </a:solidFill>
              </a:rPr>
              <a:t>Resolve Conflicts Constructively </a:t>
            </a:r>
          </a:p>
          <a:p>
            <a:pPr marL="457200" indent="-457200"/>
            <a:r>
              <a:rPr lang="en-US" dirty="0">
                <a:solidFill>
                  <a:schemeClr val="tx1"/>
                </a:solidFill>
              </a:rPr>
              <a:t>Set Shared Goals</a:t>
            </a:r>
          </a:p>
        </p:txBody>
      </p:sp>
      <p:sp>
        <p:nvSpPr>
          <p:cNvPr id="35"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9" name="TextBox 8">
            <a:extLst>
              <a:ext uri="{FF2B5EF4-FFF2-40B4-BE49-F238E27FC236}">
                <a16:creationId xmlns:a16="http://schemas.microsoft.com/office/drawing/2014/main" id="{4280669E-C971-9E5A-56AD-CB1FCBF196CD}"/>
              </a:ext>
            </a:extLst>
          </p:cNvPr>
          <p:cNvSpPr txBox="1"/>
          <p:nvPr/>
        </p:nvSpPr>
        <p:spPr>
          <a:xfrm>
            <a:off x="5158667" y="6058692"/>
            <a:ext cx="6094140" cy="646331"/>
          </a:xfrm>
          <a:prstGeom prst="rect">
            <a:avLst/>
          </a:prstGeom>
          <a:noFill/>
        </p:spPr>
        <p:txBody>
          <a:bodyPr wrap="square">
            <a:spAutoFit/>
          </a:bodyPr>
          <a:lstStyle/>
          <a:p>
            <a:r>
              <a:rPr lang="en-US" sz="1800" dirty="0">
                <a:solidFill>
                  <a:schemeClr val="accent1"/>
                </a:solidFill>
              </a:rPr>
              <a:t>Share in the poll: </a:t>
            </a:r>
            <a:r>
              <a:rPr lang="en-US" dirty="0">
                <a:solidFill>
                  <a:schemeClr val="accent1"/>
                </a:solidFill>
              </a:rPr>
              <a:t>What is one specific area you will focus on when you return to your team?</a:t>
            </a:r>
            <a:endParaRPr lang="en-US" sz="1800" dirty="0">
              <a:solidFill>
                <a:schemeClr val="accent1"/>
              </a:solidFill>
            </a:endParaRPr>
          </a:p>
        </p:txBody>
      </p:sp>
    </p:spTree>
    <p:extLst>
      <p:ext uri="{BB962C8B-B14F-4D97-AF65-F5344CB8AC3E}">
        <p14:creationId xmlns:p14="http://schemas.microsoft.com/office/powerpoint/2010/main" val="23494522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7" name="Rectangle 56">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8"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74" name="Rectangle 7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76" name="Rectangle 75">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68BEE7-33F9-70C3-4CFB-1F5464F1C25E}"/>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a:solidFill>
                  <a:srgbClr val="EBEBEB"/>
                </a:solidFill>
                <a:latin typeface="+mj-lt"/>
                <a:ea typeface="+mj-ea"/>
                <a:cs typeface="+mj-cs"/>
              </a:rPr>
              <a:t>Habit 4- Think Win-Win</a:t>
            </a:r>
          </a:p>
        </p:txBody>
      </p:sp>
      <p:sp>
        <p:nvSpPr>
          <p:cNvPr id="4" name="Text Placeholder 3">
            <a:extLst>
              <a:ext uri="{FF2B5EF4-FFF2-40B4-BE49-F238E27FC236}">
                <a16:creationId xmlns:a16="http://schemas.microsoft.com/office/drawing/2014/main" id="{3C2C7D98-2C24-4153-FDC2-AD430487062A}"/>
              </a:ext>
            </a:extLst>
          </p:cNvPr>
          <p:cNvSpPr>
            <a:spLocks/>
          </p:cNvSpPr>
          <p:nvPr/>
        </p:nvSpPr>
        <p:spPr>
          <a:xfrm>
            <a:off x="8160773" y="4591665"/>
            <a:ext cx="3382298" cy="1150156"/>
          </a:xfrm>
          <a:prstGeom prst="rect">
            <a:avLst/>
          </a:prstGeom>
        </p:spPr>
        <p:txBody>
          <a:bodyPr vert="horz" lIns="91440" tIns="45720" rIns="91440" bIns="45720" rtlCol="0" anchor="t">
            <a:normAutofit/>
          </a:bodyPr>
          <a:lstStyle/>
          <a:p>
            <a:pPr>
              <a:spcBef>
                <a:spcPts val="1000"/>
              </a:spcBef>
              <a:buClr>
                <a:schemeClr val="accent1"/>
              </a:buClr>
              <a:buSzPct val="80000"/>
            </a:pPr>
            <a:r>
              <a:rPr lang="en-US" b="0" i="0" kern="1200" cap="all" dirty="0">
                <a:solidFill>
                  <a:schemeClr val="accent1">
                    <a:lumMod val="60000"/>
                    <a:lumOff val="40000"/>
                  </a:schemeClr>
                </a:solidFill>
                <a:latin typeface="+mn-lt"/>
                <a:ea typeface="+mn-ea"/>
                <a:cs typeface="+mn-cs"/>
              </a:rPr>
              <a:t>Why does this matter?</a:t>
            </a:r>
          </a:p>
        </p:txBody>
      </p:sp>
      <p:graphicFrame>
        <p:nvGraphicFramePr>
          <p:cNvPr id="5" name="Content Placeholder 4">
            <a:extLst>
              <a:ext uri="{FF2B5EF4-FFF2-40B4-BE49-F238E27FC236}">
                <a16:creationId xmlns:a16="http://schemas.microsoft.com/office/drawing/2014/main" id="{EC3D7312-5AE3-8E90-C311-B0B7247D176D}"/>
              </a:ext>
            </a:extLst>
          </p:cNvPr>
          <p:cNvGraphicFramePr>
            <a:graphicFrameLocks/>
          </p:cNvGraphicFramePr>
          <p:nvPr>
            <p:extLst>
              <p:ext uri="{D42A27DB-BD31-4B8C-83A1-F6EECF244321}">
                <p14:modId xmlns:p14="http://schemas.microsoft.com/office/powerpoint/2010/main" val="1627590379"/>
              </p:ext>
            </p:extLst>
          </p:nvPr>
        </p:nvGraphicFramePr>
        <p:xfrm>
          <a:off x="1670377" y="1113063"/>
          <a:ext cx="5349680" cy="4628759"/>
        </p:xfrm>
        <a:graphic>
          <a:graphicData uri="http://schemas.openxmlformats.org/drawingml/2006/table">
            <a:tbl>
              <a:tblPr firstRow="1" bandRow="1">
                <a:tableStyleId>{5C22544A-7EE6-4342-B048-85BDC9FD1C3A}</a:tableStyleId>
              </a:tblPr>
              <a:tblGrid>
                <a:gridCol w="2637212">
                  <a:extLst>
                    <a:ext uri="{9D8B030D-6E8A-4147-A177-3AD203B41FA5}">
                      <a16:colId xmlns:a16="http://schemas.microsoft.com/office/drawing/2014/main" val="2750535349"/>
                    </a:ext>
                  </a:extLst>
                </a:gridCol>
                <a:gridCol w="2712468">
                  <a:extLst>
                    <a:ext uri="{9D8B030D-6E8A-4147-A177-3AD203B41FA5}">
                      <a16:colId xmlns:a16="http://schemas.microsoft.com/office/drawing/2014/main" val="3324525517"/>
                    </a:ext>
                  </a:extLst>
                </a:gridCol>
              </a:tblGrid>
              <a:tr h="757350">
                <a:tc>
                  <a:txBody>
                    <a:bodyPr/>
                    <a:lstStyle/>
                    <a:p>
                      <a:r>
                        <a:rPr lang="en-US" sz="2000" u="none" dirty="0"/>
                        <a:t>Highly </a:t>
                      </a:r>
                      <a:r>
                        <a:rPr lang="en-US" sz="2000" u="sng" dirty="0"/>
                        <a:t>Ineffective</a:t>
                      </a:r>
                      <a:r>
                        <a:rPr lang="en-US" sz="2000" u="none" dirty="0"/>
                        <a:t> Culture</a:t>
                      </a:r>
                    </a:p>
                  </a:txBody>
                  <a:tcPr marL="104641" marR="104641" marT="52321" marB="52321"/>
                </a:tc>
                <a:tc>
                  <a:txBody>
                    <a:bodyPr/>
                    <a:lstStyle/>
                    <a:p>
                      <a:r>
                        <a:rPr lang="en-US" sz="2000" dirty="0"/>
                        <a:t>Highly </a:t>
                      </a:r>
                      <a:r>
                        <a:rPr lang="en-US" sz="2000" u="sng" dirty="0"/>
                        <a:t>Effective</a:t>
                      </a:r>
                      <a:r>
                        <a:rPr lang="en-US" sz="2000" dirty="0"/>
                        <a:t> Culture</a:t>
                      </a:r>
                    </a:p>
                  </a:txBody>
                  <a:tcPr marL="104641" marR="104641" marT="52321" marB="52321"/>
                </a:tc>
                <a:extLst>
                  <a:ext uri="{0D108BD9-81ED-4DB2-BD59-A6C34878D82A}">
                    <a16:rowId xmlns:a16="http://schemas.microsoft.com/office/drawing/2014/main" val="1629383604"/>
                  </a:ext>
                </a:extLst>
              </a:tr>
              <a:tr h="3871409">
                <a:tc>
                  <a:txBody>
                    <a:bodyPr/>
                    <a:lstStyle/>
                    <a:p>
                      <a:r>
                        <a:rPr lang="en-US" sz="2000" b="1" dirty="0"/>
                        <a:t>Think Win-Lose.</a:t>
                      </a:r>
                      <a:r>
                        <a:rPr lang="en-US" sz="2000" b="0" dirty="0"/>
                        <a:t> People go for win-lose or lose-lose. Trust is low. People battle over resources and do not share best practices due to worries that others might get ahead of them or be viewed as better.</a:t>
                      </a:r>
                      <a:endParaRPr lang="en-US" sz="2000" b="1" dirty="0"/>
                    </a:p>
                  </a:txBody>
                  <a:tcPr marL="104641" marR="104641" marT="52321" marB="52321"/>
                </a:tc>
                <a:tc>
                  <a:txBody>
                    <a:bodyPr/>
                    <a:lstStyle/>
                    <a:p>
                      <a:r>
                        <a:rPr lang="en-US" sz="2000" b="1" dirty="0"/>
                        <a:t>Think Win-Win.</a:t>
                      </a:r>
                      <a:r>
                        <a:rPr lang="en-US" sz="2000" b="0" dirty="0"/>
                        <a:t> People think win-win and are trustworthy. They balance courage with consideration and look for ways to benefit the whole. Collaboration and sharing best practices are encouraged.</a:t>
                      </a:r>
                      <a:endParaRPr lang="en-US" sz="2000" b="1" dirty="0"/>
                    </a:p>
                  </a:txBody>
                  <a:tcPr marL="104641" marR="104641" marT="52321" marB="52321"/>
                </a:tc>
                <a:extLst>
                  <a:ext uri="{0D108BD9-81ED-4DB2-BD59-A6C34878D82A}">
                    <a16:rowId xmlns:a16="http://schemas.microsoft.com/office/drawing/2014/main" val="653695783"/>
                  </a:ext>
                </a:extLst>
              </a:tr>
            </a:tbl>
          </a:graphicData>
        </a:graphic>
      </p:graphicFrame>
    </p:spTree>
    <p:extLst>
      <p:ext uri="{BB962C8B-B14F-4D97-AF65-F5344CB8AC3E}">
        <p14:creationId xmlns:p14="http://schemas.microsoft.com/office/powerpoint/2010/main" val="301440348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45"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47"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77928CE8-A816-A6EA-47C0-ABA3F7B3C53B}"/>
              </a:ext>
            </a:extLst>
          </p:cNvPr>
          <p:cNvSpPr>
            <a:spLocks noGrp="1"/>
          </p:cNvSpPr>
          <p:nvPr>
            <p:ph type="title"/>
          </p:nvPr>
        </p:nvSpPr>
        <p:spPr>
          <a:xfrm>
            <a:off x="639098" y="629265"/>
            <a:ext cx="6072776" cy="1622322"/>
          </a:xfrm>
        </p:spPr>
        <p:txBody>
          <a:bodyPr>
            <a:normAutofit/>
          </a:bodyPr>
          <a:lstStyle/>
          <a:p>
            <a:pPr>
              <a:lnSpc>
                <a:spcPct val="90000"/>
              </a:lnSpc>
            </a:pPr>
            <a:r>
              <a:rPr lang="en-US">
                <a:solidFill>
                  <a:srgbClr val="EBEBEB"/>
                </a:solidFill>
              </a:rPr>
              <a:t>Habit 5- </a:t>
            </a:r>
            <a:br>
              <a:rPr lang="en-US">
                <a:solidFill>
                  <a:srgbClr val="EBEBEB"/>
                </a:solidFill>
              </a:rPr>
            </a:br>
            <a:r>
              <a:rPr lang="en-US">
                <a:solidFill>
                  <a:srgbClr val="EBEBEB"/>
                </a:solidFill>
              </a:rPr>
              <a:t>Seek First to Understand, Then to Be Understood</a:t>
            </a:r>
          </a:p>
        </p:txBody>
      </p:sp>
      <p:sp>
        <p:nvSpPr>
          <p:cNvPr id="49" name="Freeform: Shape 48">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pic>
        <p:nvPicPr>
          <p:cNvPr id="5" name="Picture 4" descr="A person sitting at a table with a pen in her hand&#10;&#10;Description automatically generated">
            <a:extLst>
              <a:ext uri="{FF2B5EF4-FFF2-40B4-BE49-F238E27FC236}">
                <a16:creationId xmlns:a16="http://schemas.microsoft.com/office/drawing/2014/main" id="{3813207A-FC18-1437-99C6-FC43BCAA8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226" y="1375132"/>
            <a:ext cx="4125317" cy="4125317"/>
          </a:xfrm>
          <a:prstGeom prst="rect">
            <a:avLst/>
          </a:prstGeom>
        </p:spPr>
      </p:pic>
      <p:sp>
        <p:nvSpPr>
          <p:cNvPr id="51" name="Rectangle 50">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Oval 52">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Oval 54">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0DF7C8D-0204-125F-D3FF-0FDC3EB8512E}"/>
              </a:ext>
            </a:extLst>
          </p:cNvPr>
          <p:cNvSpPr>
            <a:spLocks noGrp="1"/>
          </p:cNvSpPr>
          <p:nvPr>
            <p:ph idx="1"/>
          </p:nvPr>
        </p:nvSpPr>
        <p:spPr>
          <a:xfrm>
            <a:off x="639098" y="2418735"/>
            <a:ext cx="6072776" cy="3811740"/>
          </a:xfrm>
        </p:spPr>
        <p:txBody>
          <a:bodyPr anchor="ctr">
            <a:normAutofit/>
          </a:bodyPr>
          <a:lstStyle/>
          <a:p>
            <a:pPr marL="0" indent="0" fontAlgn="base">
              <a:spcBef>
                <a:spcPts val="1200"/>
              </a:spcBef>
              <a:spcAft>
                <a:spcPts val="0"/>
              </a:spcAft>
              <a:buNone/>
            </a:pPr>
            <a:endParaRPr lang="en-US" b="0" i="0" u="none" strike="noStrike">
              <a:solidFill>
                <a:srgbClr val="FFFFFF"/>
              </a:solidFill>
              <a:effectLst/>
              <a:latin typeface="Arial" panose="020B0604020202020204" pitchFamily="34" charset="0"/>
            </a:endParaRPr>
          </a:p>
          <a:p>
            <a:pPr fontAlgn="base">
              <a:spcBef>
                <a:spcPts val="0"/>
              </a:spcBef>
              <a:spcAft>
                <a:spcPts val="0"/>
              </a:spcAft>
            </a:pPr>
            <a:r>
              <a:rPr lang="en-US" b="0" i="0" u="none" strike="noStrike">
                <a:solidFill>
                  <a:srgbClr val="FFFFFF"/>
                </a:solidFill>
                <a:effectLst/>
              </a:rPr>
              <a:t>Listen to other people’s ideas and feelings</a:t>
            </a:r>
          </a:p>
          <a:p>
            <a:pPr fontAlgn="base">
              <a:spcBef>
                <a:spcPts val="0"/>
              </a:spcBef>
              <a:spcAft>
                <a:spcPts val="0"/>
              </a:spcAft>
            </a:pPr>
            <a:endParaRPr lang="en-US">
              <a:solidFill>
                <a:srgbClr val="FFFFFF"/>
              </a:solidFill>
            </a:endParaRPr>
          </a:p>
          <a:p>
            <a:pPr fontAlgn="base">
              <a:spcBef>
                <a:spcPts val="0"/>
              </a:spcBef>
              <a:spcAft>
                <a:spcPts val="0"/>
              </a:spcAft>
            </a:pPr>
            <a:r>
              <a:rPr lang="en-US" b="0" i="0" u="none" strike="noStrike">
                <a:solidFill>
                  <a:srgbClr val="FFFFFF"/>
                </a:solidFill>
                <a:effectLst/>
              </a:rPr>
              <a:t>See things from others’ viewpoints</a:t>
            </a:r>
          </a:p>
          <a:p>
            <a:pPr marL="0" indent="0" fontAlgn="base">
              <a:spcBef>
                <a:spcPts val="0"/>
              </a:spcBef>
              <a:spcAft>
                <a:spcPts val="0"/>
              </a:spcAft>
              <a:buNone/>
            </a:pPr>
            <a:endParaRPr lang="en-US" b="0" i="0" u="none" strike="noStrike">
              <a:solidFill>
                <a:srgbClr val="FFFFFF"/>
              </a:solidFill>
              <a:effectLst/>
            </a:endParaRPr>
          </a:p>
          <a:p>
            <a:pPr fontAlgn="base">
              <a:spcBef>
                <a:spcPts val="0"/>
              </a:spcBef>
              <a:spcAft>
                <a:spcPts val="0"/>
              </a:spcAft>
            </a:pPr>
            <a:r>
              <a:rPr lang="en-US">
                <a:solidFill>
                  <a:srgbClr val="FFFFFF"/>
                </a:solidFill>
              </a:rPr>
              <a:t>Listen to others without interrupting</a:t>
            </a:r>
          </a:p>
          <a:p>
            <a:pPr fontAlgn="base">
              <a:spcBef>
                <a:spcPts val="0"/>
              </a:spcBef>
              <a:spcAft>
                <a:spcPts val="0"/>
              </a:spcAft>
            </a:pPr>
            <a:endParaRPr lang="en-US">
              <a:solidFill>
                <a:srgbClr val="FFFFFF"/>
              </a:solidFill>
            </a:endParaRPr>
          </a:p>
          <a:p>
            <a:pPr fontAlgn="base">
              <a:spcBef>
                <a:spcPts val="0"/>
              </a:spcBef>
              <a:spcAft>
                <a:spcPts val="0"/>
              </a:spcAft>
            </a:pPr>
            <a:r>
              <a:rPr lang="en-US">
                <a:solidFill>
                  <a:srgbClr val="FFFFFF"/>
                </a:solidFill>
              </a:rPr>
              <a:t>Confidently voice your ideas</a:t>
            </a:r>
          </a:p>
          <a:p>
            <a:pPr marL="0" indent="0" fontAlgn="base">
              <a:spcBef>
                <a:spcPts val="0"/>
              </a:spcBef>
              <a:spcAft>
                <a:spcPts val="0"/>
              </a:spcAft>
              <a:buNone/>
            </a:pPr>
            <a:endParaRPr lang="en-US">
              <a:solidFill>
                <a:srgbClr val="FFFFFF"/>
              </a:solidFill>
            </a:endParaRPr>
          </a:p>
        </p:txBody>
      </p:sp>
    </p:spTree>
    <p:extLst>
      <p:ext uri="{BB962C8B-B14F-4D97-AF65-F5344CB8AC3E}">
        <p14:creationId xmlns:p14="http://schemas.microsoft.com/office/powerpoint/2010/main" val="408184125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8" name="Rectangle 5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9" name="Oval 5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Oval 5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Oval 6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Oval 6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Oval 6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6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6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68" name="Rectangle 6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Rectangle 6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72" name="Freeform: Shape 7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7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B5186E6F-42FF-EE38-61BA-5A589F9AE069}"/>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2800">
                <a:solidFill>
                  <a:schemeClr val="tx1"/>
                </a:solidFill>
              </a:rPr>
              <a:t>How to Listen Empathetically</a:t>
            </a:r>
          </a:p>
        </p:txBody>
      </p:sp>
      <p:pic>
        <p:nvPicPr>
          <p:cNvPr id="6" name="Picture 5" descr="A person and person sitting at a table&#10;&#10;Description automatically generated">
            <a:extLst>
              <a:ext uri="{FF2B5EF4-FFF2-40B4-BE49-F238E27FC236}">
                <a16:creationId xmlns:a16="http://schemas.microsoft.com/office/drawing/2014/main" id="{76E6B037-3D53-E728-D114-D81AD4852E6F}"/>
              </a:ext>
            </a:extLst>
          </p:cNvPr>
          <p:cNvPicPr>
            <a:picLocks noChangeAspect="1"/>
          </p:cNvPicPr>
          <p:nvPr/>
        </p:nvPicPr>
        <p:blipFill>
          <a:blip r:embed="rId4">
            <a:extLst>
              <a:ext uri="{28A0092B-C50C-407E-A947-70E740481C1C}">
                <a14:useLocalDpi xmlns:a14="http://schemas.microsoft.com/office/drawing/2010/main" val="0"/>
              </a:ext>
            </a:extLst>
          </a:blip>
          <a:srcRect t="1301" r="1" b="16552"/>
          <a:stretch/>
        </p:blipFill>
        <p:spPr>
          <a:xfrm>
            <a:off x="5194607" y="803751"/>
            <a:ext cx="6391533" cy="5250498"/>
          </a:xfrm>
          <a:prstGeom prst="rect">
            <a:avLst/>
          </a:prstGeom>
        </p:spPr>
      </p:pic>
      <p:sp>
        <p:nvSpPr>
          <p:cNvPr id="76" name="Rectangle 7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Oval 7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Oval 7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F823CBFA-C507-67A3-E68D-E86EA37BB003}"/>
              </a:ext>
            </a:extLst>
          </p:cNvPr>
          <p:cNvSpPr>
            <a:spLocks noGrp="1"/>
          </p:cNvSpPr>
          <p:nvPr>
            <p:ph sz="half" idx="1"/>
          </p:nvPr>
        </p:nvSpPr>
        <p:spPr>
          <a:xfrm>
            <a:off x="1154955" y="2120900"/>
            <a:ext cx="3133726" cy="3898900"/>
          </a:xfrm>
        </p:spPr>
        <p:txBody>
          <a:bodyPr vert="horz" lIns="91440" tIns="45720" rIns="91440" bIns="45720" rtlCol="0">
            <a:normAutofit/>
          </a:bodyPr>
          <a:lstStyle/>
          <a:p>
            <a:pPr marL="457200" indent="-457200">
              <a:lnSpc>
                <a:spcPct val="90000"/>
              </a:lnSpc>
            </a:pPr>
            <a:r>
              <a:rPr lang="en-US" dirty="0">
                <a:solidFill>
                  <a:schemeClr val="tx1"/>
                </a:solidFill>
              </a:rPr>
              <a:t>Be Fully Present</a:t>
            </a:r>
          </a:p>
          <a:p>
            <a:pPr marL="457200" indent="-457200">
              <a:lnSpc>
                <a:spcPct val="90000"/>
              </a:lnSpc>
            </a:pPr>
            <a:r>
              <a:rPr lang="en-US" dirty="0">
                <a:solidFill>
                  <a:schemeClr val="tx1"/>
                </a:solidFill>
              </a:rPr>
              <a:t>Practice Active Listening</a:t>
            </a:r>
          </a:p>
          <a:p>
            <a:pPr marL="457200" indent="-457200">
              <a:lnSpc>
                <a:spcPct val="90000"/>
              </a:lnSpc>
            </a:pPr>
            <a:r>
              <a:rPr lang="en-US" dirty="0">
                <a:solidFill>
                  <a:schemeClr val="tx1"/>
                </a:solidFill>
              </a:rPr>
              <a:t>Show Empathy and Understanding</a:t>
            </a:r>
          </a:p>
          <a:p>
            <a:pPr marL="457200" indent="-457200">
              <a:lnSpc>
                <a:spcPct val="90000"/>
              </a:lnSpc>
            </a:pPr>
            <a:r>
              <a:rPr lang="en-US" dirty="0">
                <a:solidFill>
                  <a:schemeClr val="tx1"/>
                </a:solidFill>
              </a:rPr>
              <a:t>Put Yourself in Their Shoes</a:t>
            </a:r>
          </a:p>
          <a:p>
            <a:pPr marL="457200" indent="-457200">
              <a:lnSpc>
                <a:spcPct val="90000"/>
              </a:lnSpc>
            </a:pPr>
            <a:r>
              <a:rPr lang="en-US" dirty="0">
                <a:solidFill>
                  <a:schemeClr val="tx1"/>
                </a:solidFill>
              </a:rPr>
              <a:t>Avoid Interrupting</a:t>
            </a:r>
          </a:p>
          <a:p>
            <a:pPr marL="457200" indent="-457200">
              <a:lnSpc>
                <a:spcPct val="90000"/>
              </a:lnSpc>
            </a:pPr>
            <a:r>
              <a:rPr lang="en-US" dirty="0">
                <a:solidFill>
                  <a:schemeClr val="tx1"/>
                </a:solidFill>
              </a:rPr>
              <a:t>Provide Thoughtful Feedback</a:t>
            </a:r>
          </a:p>
          <a:p>
            <a:pPr marL="457200" indent="-457200">
              <a:lnSpc>
                <a:spcPct val="90000"/>
              </a:lnSpc>
            </a:pPr>
            <a:r>
              <a:rPr lang="en-US" dirty="0">
                <a:solidFill>
                  <a:schemeClr val="tx1"/>
                </a:solidFill>
              </a:rPr>
              <a:t>Respond Appropriately</a:t>
            </a:r>
          </a:p>
        </p:txBody>
      </p:sp>
      <p:sp>
        <p:nvSpPr>
          <p:cNvPr id="8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7" name="TextBox 6">
            <a:extLst>
              <a:ext uri="{FF2B5EF4-FFF2-40B4-BE49-F238E27FC236}">
                <a16:creationId xmlns:a16="http://schemas.microsoft.com/office/drawing/2014/main" id="{71A30559-6737-4405-B9B4-FF18A0C6888D}"/>
              </a:ext>
            </a:extLst>
          </p:cNvPr>
          <p:cNvSpPr txBox="1"/>
          <p:nvPr/>
        </p:nvSpPr>
        <p:spPr>
          <a:xfrm>
            <a:off x="5151729" y="1152338"/>
            <a:ext cx="6094140" cy="646331"/>
          </a:xfrm>
          <a:prstGeom prst="rect">
            <a:avLst/>
          </a:prstGeom>
          <a:noFill/>
        </p:spPr>
        <p:txBody>
          <a:bodyPr wrap="square">
            <a:spAutoFit/>
          </a:bodyPr>
          <a:lstStyle/>
          <a:p>
            <a:r>
              <a:rPr lang="en-US" b="1" dirty="0">
                <a:solidFill>
                  <a:schemeClr val="accent1"/>
                </a:solidFill>
              </a:rPr>
              <a:t>What does empathetic listening mean to you? </a:t>
            </a:r>
          </a:p>
          <a:p>
            <a:r>
              <a:rPr lang="en-US" dirty="0">
                <a:solidFill>
                  <a:schemeClr val="accent1"/>
                </a:solidFill>
              </a:rPr>
              <a:t>Share your thoughts in the chat.</a:t>
            </a:r>
            <a:endParaRPr lang="en-US" sz="1800" dirty="0">
              <a:solidFill>
                <a:schemeClr val="accent1"/>
              </a:solidFill>
            </a:endParaRPr>
          </a:p>
        </p:txBody>
      </p:sp>
    </p:spTree>
    <p:extLst>
      <p:ext uri="{BB962C8B-B14F-4D97-AF65-F5344CB8AC3E}">
        <p14:creationId xmlns:p14="http://schemas.microsoft.com/office/powerpoint/2010/main" val="27710434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5" name="Rectangle 94">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6"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98" name="Rectangle 97">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0"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102" name="Rectangle 101">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68BEE7-33F9-70C3-4CFB-1F5464F1C25E}"/>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4200" b="0" i="0" kern="1200" dirty="0">
                <a:solidFill>
                  <a:srgbClr val="EBEBEB"/>
                </a:solidFill>
                <a:latin typeface="+mj-lt"/>
                <a:ea typeface="+mj-ea"/>
                <a:cs typeface="+mj-cs"/>
              </a:rPr>
              <a:t>Habit 5- Seek First to Understand, Then to Be Understood</a:t>
            </a:r>
          </a:p>
        </p:txBody>
      </p:sp>
      <p:sp>
        <p:nvSpPr>
          <p:cNvPr id="4" name="Text Placeholder 3">
            <a:extLst>
              <a:ext uri="{FF2B5EF4-FFF2-40B4-BE49-F238E27FC236}">
                <a16:creationId xmlns:a16="http://schemas.microsoft.com/office/drawing/2014/main" id="{3C2C7D98-2C24-4153-FDC2-AD430487062A}"/>
              </a:ext>
            </a:extLst>
          </p:cNvPr>
          <p:cNvSpPr>
            <a:spLocks/>
          </p:cNvSpPr>
          <p:nvPr/>
        </p:nvSpPr>
        <p:spPr>
          <a:xfrm>
            <a:off x="8160773" y="4591665"/>
            <a:ext cx="3382298" cy="1150156"/>
          </a:xfrm>
          <a:prstGeom prst="rect">
            <a:avLst/>
          </a:prstGeom>
        </p:spPr>
        <p:txBody>
          <a:bodyPr vert="horz" lIns="91440" tIns="45720" rIns="91440" bIns="45720" rtlCol="0" anchor="t">
            <a:normAutofit/>
          </a:bodyPr>
          <a:lstStyle/>
          <a:p>
            <a:pPr>
              <a:spcBef>
                <a:spcPts val="1000"/>
              </a:spcBef>
              <a:buClr>
                <a:schemeClr val="accent1"/>
              </a:buClr>
              <a:buSzPct val="80000"/>
            </a:pPr>
            <a:r>
              <a:rPr lang="en-US" b="0" i="0" kern="1200" cap="all" dirty="0">
                <a:solidFill>
                  <a:schemeClr val="accent1">
                    <a:lumMod val="60000"/>
                    <a:lumOff val="40000"/>
                  </a:schemeClr>
                </a:solidFill>
                <a:latin typeface="+mn-lt"/>
                <a:ea typeface="+mn-ea"/>
                <a:cs typeface="+mn-cs"/>
              </a:rPr>
              <a:t>Why does this matter?</a:t>
            </a:r>
          </a:p>
        </p:txBody>
      </p:sp>
      <p:graphicFrame>
        <p:nvGraphicFramePr>
          <p:cNvPr id="5" name="Content Placeholder 4">
            <a:extLst>
              <a:ext uri="{FF2B5EF4-FFF2-40B4-BE49-F238E27FC236}">
                <a16:creationId xmlns:a16="http://schemas.microsoft.com/office/drawing/2014/main" id="{EC3D7312-5AE3-8E90-C311-B0B7247D176D}"/>
              </a:ext>
            </a:extLst>
          </p:cNvPr>
          <p:cNvGraphicFramePr>
            <a:graphicFrameLocks/>
          </p:cNvGraphicFramePr>
          <p:nvPr>
            <p:extLst>
              <p:ext uri="{D42A27DB-BD31-4B8C-83A1-F6EECF244321}">
                <p14:modId xmlns:p14="http://schemas.microsoft.com/office/powerpoint/2010/main" val="1015319382"/>
              </p:ext>
            </p:extLst>
          </p:nvPr>
        </p:nvGraphicFramePr>
        <p:xfrm>
          <a:off x="1109763" y="1520720"/>
          <a:ext cx="6470907" cy="4481319"/>
        </p:xfrm>
        <a:graphic>
          <a:graphicData uri="http://schemas.openxmlformats.org/drawingml/2006/table">
            <a:tbl>
              <a:tblPr firstRow="1" bandRow="1">
                <a:tableStyleId>{5C22544A-7EE6-4342-B048-85BDC9FD1C3A}</a:tableStyleId>
              </a:tblPr>
              <a:tblGrid>
                <a:gridCol w="3167529">
                  <a:extLst>
                    <a:ext uri="{9D8B030D-6E8A-4147-A177-3AD203B41FA5}">
                      <a16:colId xmlns:a16="http://schemas.microsoft.com/office/drawing/2014/main" val="2750535349"/>
                    </a:ext>
                  </a:extLst>
                </a:gridCol>
                <a:gridCol w="3303378">
                  <a:extLst>
                    <a:ext uri="{9D8B030D-6E8A-4147-A177-3AD203B41FA5}">
                      <a16:colId xmlns:a16="http://schemas.microsoft.com/office/drawing/2014/main" val="3324525517"/>
                    </a:ext>
                  </a:extLst>
                </a:gridCol>
              </a:tblGrid>
              <a:tr h="857039">
                <a:tc>
                  <a:txBody>
                    <a:bodyPr/>
                    <a:lstStyle/>
                    <a:p>
                      <a:r>
                        <a:rPr lang="en-US" sz="2300" u="none" dirty="0"/>
                        <a:t>Highly </a:t>
                      </a:r>
                      <a:r>
                        <a:rPr lang="en-US" sz="2300" u="sng" dirty="0"/>
                        <a:t>Ineffective</a:t>
                      </a:r>
                      <a:r>
                        <a:rPr lang="en-US" sz="2300" u="none" dirty="0"/>
                        <a:t> Culture</a:t>
                      </a:r>
                    </a:p>
                  </a:txBody>
                  <a:tcPr marL="119079" marR="119079" marT="59540" marB="59540"/>
                </a:tc>
                <a:tc>
                  <a:txBody>
                    <a:bodyPr/>
                    <a:lstStyle/>
                    <a:p>
                      <a:r>
                        <a:rPr lang="en-US" sz="2300" dirty="0"/>
                        <a:t>Highly </a:t>
                      </a:r>
                      <a:r>
                        <a:rPr lang="en-US" sz="2300" u="sng" dirty="0"/>
                        <a:t>Effective</a:t>
                      </a:r>
                      <a:r>
                        <a:rPr lang="en-US" sz="2300" dirty="0"/>
                        <a:t> Culture</a:t>
                      </a:r>
                    </a:p>
                  </a:txBody>
                  <a:tcPr marL="119079" marR="119079" marT="59540" marB="59540"/>
                </a:tc>
                <a:extLst>
                  <a:ext uri="{0D108BD9-81ED-4DB2-BD59-A6C34878D82A}">
                    <a16:rowId xmlns:a16="http://schemas.microsoft.com/office/drawing/2014/main" val="1629383604"/>
                  </a:ext>
                </a:extLst>
              </a:tr>
              <a:tr h="2741555">
                <a:tc>
                  <a:txBody>
                    <a:bodyPr/>
                    <a:lstStyle/>
                    <a:p>
                      <a:r>
                        <a:rPr lang="en-US" sz="2300" b="1" dirty="0"/>
                        <a:t>Seek to be Understood.</a:t>
                      </a:r>
                      <a:r>
                        <a:rPr lang="en-US" sz="2300" b="0" dirty="0"/>
                        <a:t> People neither listen to others nor feel understood. They ignore others’ feelings, and fear sharing their own feelings and opinions.</a:t>
                      </a:r>
                      <a:endParaRPr lang="en-US" sz="2300" b="1" dirty="0"/>
                    </a:p>
                  </a:txBody>
                  <a:tcPr marL="119079" marR="119079" marT="59540" marB="59540"/>
                </a:tc>
                <a:tc>
                  <a:txBody>
                    <a:bodyPr/>
                    <a:lstStyle/>
                    <a:p>
                      <a:r>
                        <a:rPr lang="en-US" sz="2300" b="1" dirty="0"/>
                        <a:t>Seek First to Understand.</a:t>
                      </a:r>
                      <a:r>
                        <a:rPr lang="en-US" sz="2300" b="0" dirty="0"/>
                        <a:t> People diagnose before they prescribe solutions. They are empathic, nonjudgmental, and feel free to express opinions freely.</a:t>
                      </a:r>
                      <a:endParaRPr lang="en-US" sz="2300" b="1" dirty="0"/>
                    </a:p>
                  </a:txBody>
                  <a:tcPr marL="119079" marR="119079" marT="59540" marB="59540"/>
                </a:tc>
                <a:extLst>
                  <a:ext uri="{0D108BD9-81ED-4DB2-BD59-A6C34878D82A}">
                    <a16:rowId xmlns:a16="http://schemas.microsoft.com/office/drawing/2014/main" val="653695783"/>
                  </a:ext>
                </a:extLst>
              </a:tr>
            </a:tbl>
          </a:graphicData>
        </a:graphic>
      </p:graphicFrame>
    </p:spTree>
    <p:extLst>
      <p:ext uri="{BB962C8B-B14F-4D97-AF65-F5344CB8AC3E}">
        <p14:creationId xmlns:p14="http://schemas.microsoft.com/office/powerpoint/2010/main" val="218075593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0516C-2FA2-20D4-037D-25F82372F555}"/>
              </a:ext>
            </a:extLst>
          </p:cNvPr>
          <p:cNvSpPr>
            <a:spLocks noGrp="1"/>
          </p:cNvSpPr>
          <p:nvPr>
            <p:ph type="title"/>
          </p:nvPr>
        </p:nvSpPr>
        <p:spPr>
          <a:xfrm>
            <a:off x="1154954" y="973668"/>
            <a:ext cx="8761413" cy="706964"/>
          </a:xfrm>
        </p:spPr>
        <p:txBody>
          <a:bodyPr>
            <a:normAutofit/>
          </a:bodyPr>
          <a:lstStyle/>
          <a:p>
            <a:r>
              <a:rPr lang="en-US" dirty="0"/>
              <a:t>Role Play for Habit 5</a:t>
            </a:r>
          </a:p>
        </p:txBody>
      </p:sp>
      <p:sp>
        <p:nvSpPr>
          <p:cNvPr id="3" name="Content Placeholder 2">
            <a:extLst>
              <a:ext uri="{FF2B5EF4-FFF2-40B4-BE49-F238E27FC236}">
                <a16:creationId xmlns:a16="http://schemas.microsoft.com/office/drawing/2014/main" id="{5D14B7CE-0AA4-70BC-5FBB-9163944E837E}"/>
              </a:ext>
            </a:extLst>
          </p:cNvPr>
          <p:cNvSpPr>
            <a:spLocks noGrp="1"/>
          </p:cNvSpPr>
          <p:nvPr>
            <p:ph idx="1"/>
          </p:nvPr>
        </p:nvSpPr>
        <p:spPr>
          <a:xfrm>
            <a:off x="1154954" y="2603500"/>
            <a:ext cx="5211979" cy="3416300"/>
          </a:xfrm>
        </p:spPr>
        <p:txBody>
          <a:bodyPr anchor="ctr">
            <a:normAutofit/>
          </a:bodyPr>
          <a:lstStyle/>
          <a:p>
            <a:pPr>
              <a:lnSpc>
                <a:spcPct val="90000"/>
              </a:lnSpc>
            </a:pPr>
            <a:r>
              <a:rPr lang="en-US" sz="1500" b="1" dirty="0"/>
              <a:t>Instructions:</a:t>
            </a:r>
            <a:endParaRPr lang="en-US" sz="1500" dirty="0"/>
          </a:p>
          <a:p>
            <a:pPr>
              <a:lnSpc>
                <a:spcPct val="90000"/>
              </a:lnSpc>
              <a:buFont typeface="+mj-lt"/>
              <a:buAutoNum type="arabicPeriod"/>
            </a:pPr>
            <a:r>
              <a:rPr lang="en-US" sz="1500" b="1" dirty="0"/>
              <a:t>Divide into Pairs:</a:t>
            </a:r>
            <a:r>
              <a:rPr lang="en-US" sz="1500" dirty="0"/>
              <a:t> Each pair will receive a character starter and conduct a mini role play based on the scenario provided.</a:t>
            </a:r>
          </a:p>
          <a:p>
            <a:pPr>
              <a:lnSpc>
                <a:spcPct val="90000"/>
              </a:lnSpc>
              <a:buFont typeface="+mj-lt"/>
              <a:buAutoNum type="arabicPeriod"/>
            </a:pPr>
            <a:r>
              <a:rPr lang="en-US" sz="1500" b="1" dirty="0"/>
              <a:t>Role Play:</a:t>
            </a:r>
            <a:r>
              <a:rPr lang="en-US" sz="1500" dirty="0"/>
              <a:t> One participant will act out the scenario based on their character starter, while the other practices active listening. Each person will have about two minutes for the role play.</a:t>
            </a:r>
          </a:p>
          <a:p>
            <a:pPr>
              <a:lnSpc>
                <a:spcPct val="90000"/>
              </a:lnSpc>
              <a:buFont typeface="+mj-lt"/>
              <a:buAutoNum type="arabicPeriod"/>
            </a:pPr>
            <a:r>
              <a:rPr lang="en-US" sz="1500" b="1" dirty="0"/>
              <a:t>Debrief:</a:t>
            </a:r>
            <a:r>
              <a:rPr lang="en-US" sz="1500" dirty="0"/>
              <a:t> After the role play, we will briefly discuss what strategies were effective in seeking to understand.</a:t>
            </a:r>
          </a:p>
          <a:p>
            <a:pPr>
              <a:lnSpc>
                <a:spcPct val="90000"/>
              </a:lnSpc>
            </a:pPr>
            <a:endParaRPr lang="en-US" sz="1500" dirty="0"/>
          </a:p>
        </p:txBody>
      </p:sp>
      <p:pic>
        <p:nvPicPr>
          <p:cNvPr id="5" name="Picture 4" descr="People at meeting">
            <a:extLst>
              <a:ext uri="{FF2B5EF4-FFF2-40B4-BE49-F238E27FC236}">
                <a16:creationId xmlns:a16="http://schemas.microsoft.com/office/drawing/2014/main" id="{44232283-E3E1-4122-8B8E-4FB8F05A1875}"/>
              </a:ext>
            </a:extLst>
          </p:cNvPr>
          <p:cNvPicPr>
            <a:picLocks noChangeAspect="1"/>
          </p:cNvPicPr>
          <p:nvPr/>
        </p:nvPicPr>
        <p:blipFill>
          <a:blip r:embed="rId3">
            <a:extLst>
              <a:ext uri="{28A0092B-C50C-407E-A947-70E740481C1C}">
                <a14:useLocalDpi xmlns:a14="http://schemas.microsoft.com/office/drawing/2010/main" val="0"/>
              </a:ext>
            </a:extLst>
          </a:blip>
          <a:srcRect r="5444" b="4"/>
          <a:stretch/>
        </p:blipFill>
        <p:spPr>
          <a:xfrm>
            <a:off x="6798733" y="2775951"/>
            <a:ext cx="4345024"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569223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FCE7-D1DE-F9D2-1C98-F9D982ED83B2}"/>
              </a:ext>
            </a:extLst>
          </p:cNvPr>
          <p:cNvSpPr>
            <a:spLocks noGrp="1"/>
          </p:cNvSpPr>
          <p:nvPr>
            <p:ph type="title"/>
          </p:nvPr>
        </p:nvSpPr>
        <p:spPr/>
        <p:txBody>
          <a:bodyPr/>
          <a:lstStyle/>
          <a:p>
            <a:r>
              <a:rPr lang="en-US" dirty="0"/>
              <a:t>Role Play Scenario- Breakout Room</a:t>
            </a:r>
          </a:p>
        </p:txBody>
      </p:sp>
      <p:sp>
        <p:nvSpPr>
          <p:cNvPr id="5" name="Text Placeholder 4">
            <a:extLst>
              <a:ext uri="{FF2B5EF4-FFF2-40B4-BE49-F238E27FC236}">
                <a16:creationId xmlns:a16="http://schemas.microsoft.com/office/drawing/2014/main" id="{DE9186B8-FBDE-C4ED-BA9B-7F5E91C49CF4}"/>
              </a:ext>
            </a:extLst>
          </p:cNvPr>
          <p:cNvSpPr>
            <a:spLocks noGrp="1"/>
          </p:cNvSpPr>
          <p:nvPr>
            <p:ph type="body" idx="1"/>
          </p:nvPr>
        </p:nvSpPr>
        <p:spPr>
          <a:xfrm>
            <a:off x="1154955" y="2315369"/>
            <a:ext cx="4825157" cy="576262"/>
          </a:xfrm>
        </p:spPr>
        <p:txBody>
          <a:bodyPr/>
          <a:lstStyle/>
          <a:p>
            <a:r>
              <a:rPr lang="en-US" sz="2000" dirty="0"/>
              <a:t>Scenario 1: The Overdue Project</a:t>
            </a:r>
          </a:p>
        </p:txBody>
      </p:sp>
      <p:sp>
        <p:nvSpPr>
          <p:cNvPr id="6" name="Content Placeholder 5">
            <a:extLst>
              <a:ext uri="{FF2B5EF4-FFF2-40B4-BE49-F238E27FC236}">
                <a16:creationId xmlns:a16="http://schemas.microsoft.com/office/drawing/2014/main" id="{3740F8A6-7B9F-7073-3784-44CA397923FD}"/>
              </a:ext>
            </a:extLst>
          </p:cNvPr>
          <p:cNvSpPr>
            <a:spLocks noGrp="1"/>
          </p:cNvSpPr>
          <p:nvPr>
            <p:ph sz="half" idx="2"/>
          </p:nvPr>
        </p:nvSpPr>
        <p:spPr>
          <a:xfrm>
            <a:off x="1154953" y="2891631"/>
            <a:ext cx="4825159" cy="3866009"/>
          </a:xfrm>
        </p:spPr>
        <p:txBody>
          <a:bodyPr>
            <a:noAutofit/>
          </a:bodyPr>
          <a:lstStyle/>
          <a:p>
            <a:r>
              <a:rPr lang="en-US" sz="1600" b="1" dirty="0"/>
              <a:t>Character Starter for Participant A:</a:t>
            </a:r>
            <a:br>
              <a:rPr lang="en-US" sz="1600" dirty="0"/>
            </a:br>
            <a:r>
              <a:rPr lang="en-US" sz="1600" dirty="0"/>
              <a:t>You are a project manager who has noticed that a critical project is overdue, and the team member responsible for the task seems disengaged. You are frustrated and want to address the issue but are concerned about demotivating the team member.</a:t>
            </a:r>
          </a:p>
          <a:p>
            <a:r>
              <a:rPr lang="en-US" sz="1600" b="1" dirty="0"/>
              <a:t>Character Starter for Participant B:</a:t>
            </a:r>
            <a:br>
              <a:rPr lang="en-US" sz="1600" dirty="0"/>
            </a:br>
            <a:r>
              <a:rPr lang="en-US" sz="1600" dirty="0"/>
              <a:t>You are a team member who has been struggling with personal issues and has fallen behind on an important project. You feel overwhelmed and are hesitant to share the full extent of your problems with your project manager.</a:t>
            </a:r>
          </a:p>
        </p:txBody>
      </p:sp>
      <p:sp>
        <p:nvSpPr>
          <p:cNvPr id="7" name="Text Placeholder 6">
            <a:extLst>
              <a:ext uri="{FF2B5EF4-FFF2-40B4-BE49-F238E27FC236}">
                <a16:creationId xmlns:a16="http://schemas.microsoft.com/office/drawing/2014/main" id="{47588997-E9A5-203D-E4FC-882C5A586031}"/>
              </a:ext>
            </a:extLst>
          </p:cNvPr>
          <p:cNvSpPr>
            <a:spLocks noGrp="1"/>
          </p:cNvSpPr>
          <p:nvPr>
            <p:ph type="body" sz="quarter" idx="3"/>
          </p:nvPr>
        </p:nvSpPr>
        <p:spPr>
          <a:xfrm>
            <a:off x="6208712" y="2331786"/>
            <a:ext cx="4825159" cy="576262"/>
          </a:xfrm>
        </p:spPr>
        <p:txBody>
          <a:bodyPr/>
          <a:lstStyle/>
          <a:p>
            <a:r>
              <a:rPr lang="en-US" sz="2000" b="1" dirty="0"/>
              <a:t>Role Play Instructions:</a:t>
            </a:r>
            <a:endParaRPr lang="en-US" sz="2000" dirty="0"/>
          </a:p>
        </p:txBody>
      </p:sp>
      <p:sp>
        <p:nvSpPr>
          <p:cNvPr id="8" name="Content Placeholder 7">
            <a:extLst>
              <a:ext uri="{FF2B5EF4-FFF2-40B4-BE49-F238E27FC236}">
                <a16:creationId xmlns:a16="http://schemas.microsoft.com/office/drawing/2014/main" id="{19C4DB04-D75B-1A35-DC4D-374D50EC5B8C}"/>
              </a:ext>
            </a:extLst>
          </p:cNvPr>
          <p:cNvSpPr>
            <a:spLocks noGrp="1"/>
          </p:cNvSpPr>
          <p:nvPr>
            <p:ph sz="quarter" idx="4"/>
          </p:nvPr>
        </p:nvSpPr>
        <p:spPr>
          <a:xfrm>
            <a:off x="6208712" y="2908048"/>
            <a:ext cx="4825159" cy="3849592"/>
          </a:xfrm>
        </p:spPr>
        <p:txBody>
          <a:bodyPr>
            <a:normAutofit/>
          </a:bodyPr>
          <a:lstStyle/>
          <a:p>
            <a:pPr>
              <a:buFont typeface="Arial" panose="020B0604020202020204" pitchFamily="34" charset="0"/>
              <a:buChar char="•"/>
            </a:pPr>
            <a:r>
              <a:rPr lang="en-US" sz="1600" b="1" dirty="0"/>
              <a:t>Participant A:</a:t>
            </a:r>
            <a:r>
              <a:rPr lang="en-US" sz="1600" dirty="0"/>
              <a:t> Start the conversation by expressing concern without immediately jumping to conclusions or solutions. Use questions and active listening techniques to understand Participant B’s situation.</a:t>
            </a:r>
          </a:p>
          <a:p>
            <a:pPr>
              <a:buFont typeface="Arial" panose="020B0604020202020204" pitchFamily="34" charset="0"/>
              <a:buChar char="•"/>
            </a:pPr>
            <a:r>
              <a:rPr lang="en-US" sz="1600" b="1" dirty="0"/>
              <a:t>Participant B:</a:t>
            </a:r>
            <a:r>
              <a:rPr lang="en-US" sz="1600" dirty="0"/>
              <a:t> Share your challenges honestly and openly, focusing on how you feel and what you need to get back on track. Explain how it impacts your daily tasks and stress levels.</a:t>
            </a:r>
          </a:p>
        </p:txBody>
      </p:sp>
    </p:spTree>
    <p:extLst>
      <p:ext uri="{BB962C8B-B14F-4D97-AF65-F5344CB8AC3E}">
        <p14:creationId xmlns:p14="http://schemas.microsoft.com/office/powerpoint/2010/main" val="2814959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8" name="Freeform: Shape 57">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60"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62"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dirty="0"/>
          </a:p>
        </p:txBody>
      </p:sp>
      <p:sp>
        <p:nvSpPr>
          <p:cNvPr id="2" name="Title 1">
            <a:extLst>
              <a:ext uri="{FF2B5EF4-FFF2-40B4-BE49-F238E27FC236}">
                <a16:creationId xmlns:a16="http://schemas.microsoft.com/office/drawing/2014/main" id="{77928CE8-A816-A6EA-47C0-ABA3F7B3C53B}"/>
              </a:ext>
            </a:extLst>
          </p:cNvPr>
          <p:cNvSpPr>
            <a:spLocks noGrp="1"/>
          </p:cNvSpPr>
          <p:nvPr>
            <p:ph type="title"/>
          </p:nvPr>
        </p:nvSpPr>
        <p:spPr>
          <a:xfrm>
            <a:off x="639098" y="629265"/>
            <a:ext cx="6072776" cy="1622322"/>
          </a:xfrm>
        </p:spPr>
        <p:txBody>
          <a:bodyPr>
            <a:normAutofit/>
          </a:bodyPr>
          <a:lstStyle/>
          <a:p>
            <a:r>
              <a:rPr lang="en-US">
                <a:solidFill>
                  <a:schemeClr val="tx1"/>
                </a:solidFill>
              </a:rPr>
              <a:t>Habit 6- </a:t>
            </a:r>
            <a:br>
              <a:rPr lang="en-US">
                <a:solidFill>
                  <a:schemeClr val="tx1"/>
                </a:solidFill>
              </a:rPr>
            </a:br>
            <a:r>
              <a:rPr lang="en-US">
                <a:solidFill>
                  <a:schemeClr val="tx1"/>
                </a:solidFill>
              </a:rPr>
              <a:t>Synergize</a:t>
            </a:r>
          </a:p>
        </p:txBody>
      </p:sp>
      <p:pic>
        <p:nvPicPr>
          <p:cNvPr id="6" name="Picture 5" descr="A group of hands holding a puzzle piece&#10;&#10;Description automatically generated">
            <a:extLst>
              <a:ext uri="{FF2B5EF4-FFF2-40B4-BE49-F238E27FC236}">
                <a16:creationId xmlns:a16="http://schemas.microsoft.com/office/drawing/2014/main" id="{FAF6FD00-BADC-5D95-FAA0-204F912D005C}"/>
              </a:ext>
            </a:extLst>
          </p:cNvPr>
          <p:cNvPicPr>
            <a:picLocks noChangeAspect="1"/>
          </p:cNvPicPr>
          <p:nvPr/>
        </p:nvPicPr>
        <p:blipFill>
          <a:blip r:embed="rId4">
            <a:extLst>
              <a:ext uri="{28A0092B-C50C-407E-A947-70E740481C1C}">
                <a14:useLocalDpi xmlns:a14="http://schemas.microsoft.com/office/drawing/2010/main" val="0"/>
              </a:ext>
            </a:extLst>
          </a:blip>
          <a:srcRect l="13223" r="12915" b="-3"/>
          <a:stretch/>
        </p:blipFill>
        <p:spPr>
          <a:xfrm>
            <a:off x="7418226" y="645106"/>
            <a:ext cx="4125317" cy="5585369"/>
          </a:xfrm>
          <a:prstGeom prst="rect">
            <a:avLst/>
          </a:prstGeom>
        </p:spPr>
      </p:pic>
      <p:sp>
        <p:nvSpPr>
          <p:cNvPr id="64" name="Rectangle 63">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Oval 65">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Oval 67">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0DF7C8D-0204-125F-D3FF-0FDC3EB8512E}"/>
              </a:ext>
            </a:extLst>
          </p:cNvPr>
          <p:cNvSpPr>
            <a:spLocks noGrp="1"/>
          </p:cNvSpPr>
          <p:nvPr>
            <p:ph idx="1"/>
          </p:nvPr>
        </p:nvSpPr>
        <p:spPr>
          <a:xfrm>
            <a:off x="639098" y="2418735"/>
            <a:ext cx="6072776" cy="3811740"/>
          </a:xfrm>
        </p:spPr>
        <p:txBody>
          <a:bodyPr anchor="ctr">
            <a:normAutofit/>
          </a:bodyPr>
          <a:lstStyle/>
          <a:p>
            <a:pPr marL="0" indent="0" fontAlgn="base">
              <a:spcBef>
                <a:spcPts val="1200"/>
              </a:spcBef>
              <a:spcAft>
                <a:spcPts val="0"/>
              </a:spcAft>
              <a:buNone/>
            </a:pPr>
            <a:endParaRPr lang="en-US" b="0" i="0" u="none" strike="noStrike">
              <a:solidFill>
                <a:schemeClr val="tx1"/>
              </a:solidFill>
              <a:effectLst/>
              <a:latin typeface="Arial" panose="020B0604020202020204" pitchFamily="34" charset="0"/>
            </a:endParaRPr>
          </a:p>
          <a:p>
            <a:pPr fontAlgn="base">
              <a:spcBef>
                <a:spcPts val="0"/>
              </a:spcBef>
              <a:spcAft>
                <a:spcPts val="0"/>
              </a:spcAft>
            </a:pPr>
            <a:r>
              <a:rPr lang="en-US" b="0" i="0" u="none" strike="noStrike">
                <a:solidFill>
                  <a:schemeClr val="tx1"/>
                </a:solidFill>
                <a:effectLst/>
              </a:rPr>
              <a:t>Value other people’s strengths and learn from them</a:t>
            </a:r>
          </a:p>
          <a:p>
            <a:pPr fontAlgn="base">
              <a:spcBef>
                <a:spcPts val="0"/>
              </a:spcBef>
              <a:spcAft>
                <a:spcPts val="0"/>
              </a:spcAft>
            </a:pPr>
            <a:endParaRPr lang="en-US">
              <a:solidFill>
                <a:schemeClr val="tx1"/>
              </a:solidFill>
            </a:endParaRPr>
          </a:p>
          <a:p>
            <a:pPr fontAlgn="base">
              <a:spcBef>
                <a:spcPts val="0"/>
              </a:spcBef>
              <a:spcAft>
                <a:spcPts val="0"/>
              </a:spcAft>
            </a:pPr>
            <a:r>
              <a:rPr lang="en-US" b="0" i="0" u="none" strike="noStrike">
                <a:solidFill>
                  <a:schemeClr val="tx1"/>
                </a:solidFill>
                <a:effectLst/>
              </a:rPr>
              <a:t>Get along well with others</a:t>
            </a:r>
            <a:endParaRPr lang="en-US">
              <a:solidFill>
                <a:schemeClr val="tx1"/>
              </a:solidFill>
            </a:endParaRPr>
          </a:p>
          <a:p>
            <a:pPr fontAlgn="base">
              <a:spcBef>
                <a:spcPts val="0"/>
              </a:spcBef>
              <a:spcAft>
                <a:spcPts val="0"/>
              </a:spcAft>
            </a:pPr>
            <a:endParaRPr lang="en-US">
              <a:solidFill>
                <a:schemeClr val="tx1"/>
              </a:solidFill>
            </a:endParaRPr>
          </a:p>
          <a:p>
            <a:pPr fontAlgn="base">
              <a:spcBef>
                <a:spcPts val="0"/>
              </a:spcBef>
              <a:spcAft>
                <a:spcPts val="0"/>
              </a:spcAft>
            </a:pPr>
            <a:r>
              <a:rPr lang="en-US">
                <a:solidFill>
                  <a:schemeClr val="tx1"/>
                </a:solidFill>
              </a:rPr>
              <a:t>Seek out other people’s ideas to solve problems</a:t>
            </a:r>
          </a:p>
          <a:p>
            <a:pPr fontAlgn="base">
              <a:spcBef>
                <a:spcPts val="0"/>
              </a:spcBef>
              <a:spcAft>
                <a:spcPts val="0"/>
              </a:spcAft>
            </a:pPr>
            <a:endParaRPr lang="en-US">
              <a:solidFill>
                <a:schemeClr val="tx1"/>
              </a:solidFill>
            </a:endParaRPr>
          </a:p>
          <a:p>
            <a:pPr fontAlgn="base">
              <a:spcBef>
                <a:spcPts val="0"/>
              </a:spcBef>
              <a:spcAft>
                <a:spcPts val="0"/>
              </a:spcAft>
            </a:pPr>
            <a:r>
              <a:rPr lang="en-US">
                <a:solidFill>
                  <a:schemeClr val="tx1"/>
                </a:solidFill>
              </a:rPr>
              <a:t>Be humble</a:t>
            </a:r>
          </a:p>
          <a:p>
            <a:pPr marL="0" indent="0" fontAlgn="base">
              <a:spcBef>
                <a:spcPts val="0"/>
              </a:spcBef>
              <a:spcAft>
                <a:spcPts val="0"/>
              </a:spcAft>
              <a:buNone/>
            </a:pPr>
            <a:endParaRPr lang="en-US">
              <a:solidFill>
                <a:schemeClr val="tx1"/>
              </a:solidFill>
            </a:endParaRPr>
          </a:p>
        </p:txBody>
      </p:sp>
    </p:spTree>
    <p:extLst>
      <p:ext uri="{BB962C8B-B14F-4D97-AF65-F5344CB8AC3E}">
        <p14:creationId xmlns:p14="http://schemas.microsoft.com/office/powerpoint/2010/main" val="21503189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8" name="Rectangle 10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9"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11" name="Rectangle 11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3"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115" name="Rectangle 114">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68BEE7-33F9-70C3-4CFB-1F5464F1C25E}"/>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a:solidFill>
                  <a:srgbClr val="EBEBEB"/>
                </a:solidFill>
                <a:latin typeface="+mj-lt"/>
                <a:ea typeface="+mj-ea"/>
                <a:cs typeface="+mj-cs"/>
              </a:rPr>
              <a:t>Habit 6- Synergize</a:t>
            </a:r>
          </a:p>
        </p:txBody>
      </p:sp>
      <p:sp>
        <p:nvSpPr>
          <p:cNvPr id="4" name="Text Placeholder 3">
            <a:extLst>
              <a:ext uri="{FF2B5EF4-FFF2-40B4-BE49-F238E27FC236}">
                <a16:creationId xmlns:a16="http://schemas.microsoft.com/office/drawing/2014/main" id="{3C2C7D98-2C24-4153-FDC2-AD430487062A}"/>
              </a:ext>
            </a:extLst>
          </p:cNvPr>
          <p:cNvSpPr>
            <a:spLocks/>
          </p:cNvSpPr>
          <p:nvPr/>
        </p:nvSpPr>
        <p:spPr>
          <a:xfrm>
            <a:off x="8160773" y="4591665"/>
            <a:ext cx="3382298" cy="1150156"/>
          </a:xfrm>
          <a:prstGeom prst="rect">
            <a:avLst/>
          </a:prstGeom>
        </p:spPr>
        <p:txBody>
          <a:bodyPr vert="horz" lIns="91440" tIns="45720" rIns="91440" bIns="45720" rtlCol="0" anchor="t">
            <a:normAutofit/>
          </a:bodyPr>
          <a:lstStyle/>
          <a:p>
            <a:pPr>
              <a:spcBef>
                <a:spcPts val="1000"/>
              </a:spcBef>
              <a:buClr>
                <a:schemeClr val="accent1"/>
              </a:buClr>
              <a:buSzPct val="80000"/>
            </a:pPr>
            <a:r>
              <a:rPr lang="en-US" b="0" i="0" kern="1200" cap="all" dirty="0">
                <a:solidFill>
                  <a:schemeClr val="accent1">
                    <a:lumMod val="60000"/>
                    <a:lumOff val="40000"/>
                  </a:schemeClr>
                </a:solidFill>
                <a:latin typeface="+mn-lt"/>
                <a:ea typeface="+mn-ea"/>
                <a:cs typeface="+mn-cs"/>
              </a:rPr>
              <a:t>Why does this matter?</a:t>
            </a:r>
          </a:p>
        </p:txBody>
      </p:sp>
      <p:graphicFrame>
        <p:nvGraphicFramePr>
          <p:cNvPr id="5" name="Content Placeholder 4">
            <a:extLst>
              <a:ext uri="{FF2B5EF4-FFF2-40B4-BE49-F238E27FC236}">
                <a16:creationId xmlns:a16="http://schemas.microsoft.com/office/drawing/2014/main" id="{EC3D7312-5AE3-8E90-C311-B0B7247D176D}"/>
              </a:ext>
            </a:extLst>
          </p:cNvPr>
          <p:cNvGraphicFramePr>
            <a:graphicFrameLocks/>
          </p:cNvGraphicFramePr>
          <p:nvPr>
            <p:extLst>
              <p:ext uri="{D42A27DB-BD31-4B8C-83A1-F6EECF244321}">
                <p14:modId xmlns:p14="http://schemas.microsoft.com/office/powerpoint/2010/main" val="3560121553"/>
              </p:ext>
            </p:extLst>
          </p:nvPr>
        </p:nvGraphicFramePr>
        <p:xfrm>
          <a:off x="1109763" y="1556493"/>
          <a:ext cx="6470908" cy="4111380"/>
        </p:xfrm>
        <a:graphic>
          <a:graphicData uri="http://schemas.openxmlformats.org/drawingml/2006/table">
            <a:tbl>
              <a:tblPr firstRow="1" bandRow="1">
                <a:tableStyleId>{5C22544A-7EE6-4342-B048-85BDC9FD1C3A}</a:tableStyleId>
              </a:tblPr>
              <a:tblGrid>
                <a:gridCol w="3192651">
                  <a:extLst>
                    <a:ext uri="{9D8B030D-6E8A-4147-A177-3AD203B41FA5}">
                      <a16:colId xmlns:a16="http://schemas.microsoft.com/office/drawing/2014/main" val="2750535349"/>
                    </a:ext>
                  </a:extLst>
                </a:gridCol>
                <a:gridCol w="3278257">
                  <a:extLst>
                    <a:ext uri="{9D8B030D-6E8A-4147-A177-3AD203B41FA5}">
                      <a16:colId xmlns:a16="http://schemas.microsoft.com/office/drawing/2014/main" val="3324525517"/>
                    </a:ext>
                  </a:extLst>
                </a:gridCol>
              </a:tblGrid>
              <a:tr h="839948">
                <a:tc>
                  <a:txBody>
                    <a:bodyPr/>
                    <a:lstStyle/>
                    <a:p>
                      <a:r>
                        <a:rPr lang="en-US" sz="2300" u="none" dirty="0"/>
                        <a:t>Highly </a:t>
                      </a:r>
                      <a:r>
                        <a:rPr lang="en-US" sz="2300" u="sng" dirty="0"/>
                        <a:t>Ineffective</a:t>
                      </a:r>
                      <a:r>
                        <a:rPr lang="en-US" sz="2300" u="none" dirty="0"/>
                        <a:t> Culture</a:t>
                      </a:r>
                    </a:p>
                  </a:txBody>
                  <a:tcPr marL="116751" marR="116751" marT="58376" marB="58376"/>
                </a:tc>
                <a:tc>
                  <a:txBody>
                    <a:bodyPr/>
                    <a:lstStyle/>
                    <a:p>
                      <a:r>
                        <a:rPr lang="en-US" sz="2300" dirty="0"/>
                        <a:t>Highly </a:t>
                      </a:r>
                      <a:r>
                        <a:rPr lang="en-US" sz="2300" u="sng" dirty="0"/>
                        <a:t>Effective</a:t>
                      </a:r>
                      <a:r>
                        <a:rPr lang="en-US" sz="2300" dirty="0"/>
                        <a:t> Culture</a:t>
                      </a:r>
                    </a:p>
                  </a:txBody>
                  <a:tcPr marL="116751" marR="116751" marT="58376" marB="58376"/>
                </a:tc>
                <a:extLst>
                  <a:ext uri="{0D108BD9-81ED-4DB2-BD59-A6C34878D82A}">
                    <a16:rowId xmlns:a16="http://schemas.microsoft.com/office/drawing/2014/main" val="1629383604"/>
                  </a:ext>
                </a:extLst>
              </a:tr>
              <a:tr h="2901951">
                <a:tc>
                  <a:txBody>
                    <a:bodyPr/>
                    <a:lstStyle/>
                    <a:p>
                      <a:r>
                        <a:rPr lang="en-US" sz="2300" b="1" dirty="0"/>
                        <a:t>Work in Isolation.</a:t>
                      </a:r>
                      <a:r>
                        <a:rPr lang="en-US" sz="2300" b="0" dirty="0"/>
                        <a:t> People work by themselves or in cliques. They think their ideas are always best. They avoid people who think differently from them.</a:t>
                      </a:r>
                      <a:endParaRPr lang="en-US" sz="2300" b="1" dirty="0"/>
                    </a:p>
                  </a:txBody>
                  <a:tcPr marL="116751" marR="116751" marT="58376" marB="58376"/>
                </a:tc>
                <a:tc>
                  <a:txBody>
                    <a:bodyPr/>
                    <a:lstStyle/>
                    <a:p>
                      <a:r>
                        <a:rPr lang="en-US" sz="2300" b="1" dirty="0"/>
                        <a:t>Synergize.</a:t>
                      </a:r>
                      <a:r>
                        <a:rPr lang="en-US" sz="2300" b="0" dirty="0"/>
                        <a:t> People seek out others’ ideas and value diversity. They are humble. There is high teamwork and creativity. People feel free to think outside the box.</a:t>
                      </a:r>
                      <a:endParaRPr lang="en-US" sz="2300" b="1" dirty="0"/>
                    </a:p>
                  </a:txBody>
                  <a:tcPr marL="116751" marR="116751" marT="58376" marB="58376"/>
                </a:tc>
                <a:extLst>
                  <a:ext uri="{0D108BD9-81ED-4DB2-BD59-A6C34878D82A}">
                    <a16:rowId xmlns:a16="http://schemas.microsoft.com/office/drawing/2014/main" val="653695783"/>
                  </a:ext>
                </a:extLst>
              </a:tr>
            </a:tbl>
          </a:graphicData>
        </a:graphic>
      </p:graphicFrame>
    </p:spTree>
    <p:extLst>
      <p:ext uri="{BB962C8B-B14F-4D97-AF65-F5344CB8AC3E}">
        <p14:creationId xmlns:p14="http://schemas.microsoft.com/office/powerpoint/2010/main" val="62759642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0958-AE1C-35A4-4C24-974E29BADE74}"/>
              </a:ext>
            </a:extLst>
          </p:cNvPr>
          <p:cNvSpPr>
            <a:spLocks noGrp="1"/>
          </p:cNvSpPr>
          <p:nvPr>
            <p:ph type="title"/>
          </p:nvPr>
        </p:nvSpPr>
        <p:spPr/>
        <p:txBody>
          <a:bodyPr/>
          <a:lstStyle/>
          <a:p>
            <a:r>
              <a:rPr lang="en-US" dirty="0"/>
              <a:t>Habit 6 Discussion</a:t>
            </a:r>
          </a:p>
        </p:txBody>
      </p:sp>
      <p:sp>
        <p:nvSpPr>
          <p:cNvPr id="3" name="Text Placeholder 2">
            <a:extLst>
              <a:ext uri="{FF2B5EF4-FFF2-40B4-BE49-F238E27FC236}">
                <a16:creationId xmlns:a16="http://schemas.microsoft.com/office/drawing/2014/main" id="{E44F14C3-AB75-71B0-AC7A-BFE9304CA19E}"/>
              </a:ext>
            </a:extLst>
          </p:cNvPr>
          <p:cNvSpPr>
            <a:spLocks noGrp="1"/>
          </p:cNvSpPr>
          <p:nvPr>
            <p:ph type="body" idx="1"/>
          </p:nvPr>
        </p:nvSpPr>
        <p:spPr>
          <a:xfrm>
            <a:off x="1147288" y="4184051"/>
            <a:ext cx="3050438" cy="576262"/>
          </a:xfrm>
        </p:spPr>
        <p:txBody>
          <a:bodyPr/>
          <a:lstStyle/>
          <a:p>
            <a:r>
              <a:rPr lang="en-US" sz="1800" dirty="0"/>
              <a:t>Encourage Teamwork</a:t>
            </a:r>
          </a:p>
        </p:txBody>
      </p:sp>
      <p:pic>
        <p:nvPicPr>
          <p:cNvPr id="13" name="Picture Placeholder 12" descr="Hand holding photograph of countryside">
            <a:extLst>
              <a:ext uri="{FF2B5EF4-FFF2-40B4-BE49-F238E27FC236}">
                <a16:creationId xmlns:a16="http://schemas.microsoft.com/office/drawing/2014/main" id="{02ADFBA4-727A-527C-1639-F33D2CF66D6D}"/>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t="5628" b="5628"/>
          <a:stretch>
            <a:fillRect/>
          </a:stretch>
        </p:blipFill>
        <p:spPr>
          <a:xfrm>
            <a:off x="8159758" y="2599113"/>
            <a:ext cx="2691242" cy="1591510"/>
          </a:xfrm>
        </p:spPr>
      </p:pic>
      <p:sp>
        <p:nvSpPr>
          <p:cNvPr id="5" name="Text Placeholder 4">
            <a:extLst>
              <a:ext uri="{FF2B5EF4-FFF2-40B4-BE49-F238E27FC236}">
                <a16:creationId xmlns:a16="http://schemas.microsoft.com/office/drawing/2014/main" id="{F3BC2FC1-D0A7-8B73-DEE0-ED8C81D9CB56}"/>
              </a:ext>
            </a:extLst>
          </p:cNvPr>
          <p:cNvSpPr>
            <a:spLocks noGrp="1"/>
          </p:cNvSpPr>
          <p:nvPr>
            <p:ph type="body" sz="half" idx="18"/>
          </p:nvPr>
        </p:nvSpPr>
        <p:spPr>
          <a:xfrm>
            <a:off x="1151121" y="4765618"/>
            <a:ext cx="3050438" cy="1592777"/>
          </a:xfrm>
        </p:spPr>
        <p:txBody>
          <a:bodyPr>
            <a:noAutofit/>
          </a:bodyPr>
          <a:lstStyle/>
          <a:p>
            <a:pPr marL="285750" indent="-285750">
              <a:buFont typeface="Arial" panose="020B0604020202020204" pitchFamily="34" charset="0"/>
              <a:buChar char="•"/>
            </a:pPr>
            <a:r>
              <a:rPr lang="en-US" sz="1200" dirty="0"/>
              <a:t>Introduce team-based performance metrics and rewards </a:t>
            </a:r>
          </a:p>
          <a:p>
            <a:pPr marL="285750" indent="-285750">
              <a:buFont typeface="Arial" panose="020B0604020202020204" pitchFamily="34" charset="0"/>
              <a:buChar char="•"/>
            </a:pPr>
            <a:r>
              <a:rPr lang="en-US" sz="1200" dirty="0"/>
              <a:t>Utilize collaboration tools such as Slack or Microsoft Teams to facilitate real-time communication and collaboration.</a:t>
            </a:r>
          </a:p>
        </p:txBody>
      </p:sp>
      <p:sp>
        <p:nvSpPr>
          <p:cNvPr id="6" name="Text Placeholder 5">
            <a:extLst>
              <a:ext uri="{FF2B5EF4-FFF2-40B4-BE49-F238E27FC236}">
                <a16:creationId xmlns:a16="http://schemas.microsoft.com/office/drawing/2014/main" id="{8FDFE7CA-241C-073F-6597-15183A6DBE4F}"/>
              </a:ext>
            </a:extLst>
          </p:cNvPr>
          <p:cNvSpPr>
            <a:spLocks noGrp="1"/>
          </p:cNvSpPr>
          <p:nvPr>
            <p:ph type="body" sz="quarter" idx="3"/>
          </p:nvPr>
        </p:nvSpPr>
        <p:spPr>
          <a:xfrm>
            <a:off x="4563724" y="4189355"/>
            <a:ext cx="3050438" cy="576263"/>
          </a:xfrm>
        </p:spPr>
        <p:txBody>
          <a:bodyPr/>
          <a:lstStyle/>
          <a:p>
            <a:r>
              <a:rPr lang="en-US" sz="1800" dirty="0"/>
              <a:t>Value Every Perspective</a:t>
            </a:r>
          </a:p>
        </p:txBody>
      </p:sp>
      <p:pic>
        <p:nvPicPr>
          <p:cNvPr id="15" name="Picture Placeholder 14" descr="Hands being raised">
            <a:extLst>
              <a:ext uri="{FF2B5EF4-FFF2-40B4-BE49-F238E27FC236}">
                <a16:creationId xmlns:a16="http://schemas.microsoft.com/office/drawing/2014/main" id="{51AB75FC-50CE-CADC-D399-5E174CCB47DC}"/>
              </a:ext>
            </a:extLst>
          </p:cNvPr>
          <p:cNvPicPr>
            <a:picLocks noGrp="1" noChangeAspect="1"/>
          </p:cNvPicPr>
          <p:nvPr>
            <p:ph type="pic" idx="21"/>
          </p:nvPr>
        </p:nvPicPr>
        <p:blipFill>
          <a:blip r:embed="rId4">
            <a:extLst>
              <a:ext uri="{28A0092B-C50C-407E-A947-70E740481C1C}">
                <a14:useLocalDpi xmlns:a14="http://schemas.microsoft.com/office/drawing/2010/main" val="0"/>
              </a:ext>
            </a:extLst>
          </a:blip>
          <a:srcRect t="5619" b="5619"/>
          <a:stretch>
            <a:fillRect/>
          </a:stretch>
        </p:blipFill>
        <p:spPr>
          <a:xfrm>
            <a:off x="1326885" y="2597845"/>
            <a:ext cx="2691243" cy="1591510"/>
          </a:xfrm>
        </p:spPr>
      </p:pic>
      <p:sp>
        <p:nvSpPr>
          <p:cNvPr id="8" name="Text Placeholder 7">
            <a:extLst>
              <a:ext uri="{FF2B5EF4-FFF2-40B4-BE49-F238E27FC236}">
                <a16:creationId xmlns:a16="http://schemas.microsoft.com/office/drawing/2014/main" id="{B83B1ECF-BF49-A4B3-9BF8-A63B7353DA53}"/>
              </a:ext>
            </a:extLst>
          </p:cNvPr>
          <p:cNvSpPr>
            <a:spLocks noGrp="1"/>
          </p:cNvSpPr>
          <p:nvPr>
            <p:ph type="body" sz="half" idx="19"/>
          </p:nvPr>
        </p:nvSpPr>
        <p:spPr>
          <a:xfrm>
            <a:off x="4567556" y="4766885"/>
            <a:ext cx="3050438" cy="1830796"/>
          </a:xfrm>
        </p:spPr>
        <p:txBody>
          <a:bodyPr>
            <a:normAutofit/>
          </a:bodyPr>
          <a:lstStyle/>
          <a:p>
            <a:pPr marL="285750" indent="-285750">
              <a:buFont typeface="Arial" panose="020B0604020202020204" pitchFamily="34" charset="0"/>
              <a:buChar char="•"/>
            </a:pPr>
            <a:r>
              <a:rPr lang="en-US" sz="1200" dirty="0"/>
              <a:t>Form focus groups to provide feedback on new initiatives or company policies.</a:t>
            </a:r>
          </a:p>
          <a:p>
            <a:pPr marL="285750" indent="-285750">
              <a:buFont typeface="Arial" panose="020B0604020202020204" pitchFamily="34" charset="0"/>
              <a:buChar char="•"/>
            </a:pPr>
            <a:r>
              <a:rPr lang="en-US" sz="1200" dirty="0"/>
              <a:t>Implement a practice of holding decision-making meetings where every team member can contribute ideas.</a:t>
            </a:r>
          </a:p>
        </p:txBody>
      </p:sp>
      <p:sp>
        <p:nvSpPr>
          <p:cNvPr id="9" name="Text Placeholder 8">
            <a:extLst>
              <a:ext uri="{FF2B5EF4-FFF2-40B4-BE49-F238E27FC236}">
                <a16:creationId xmlns:a16="http://schemas.microsoft.com/office/drawing/2014/main" id="{560270CE-825F-C892-A29A-071A9F1627AB}"/>
              </a:ext>
            </a:extLst>
          </p:cNvPr>
          <p:cNvSpPr>
            <a:spLocks noGrp="1"/>
          </p:cNvSpPr>
          <p:nvPr>
            <p:ph type="body" sz="quarter" idx="13"/>
          </p:nvPr>
        </p:nvSpPr>
        <p:spPr>
          <a:xfrm>
            <a:off x="7980160" y="4190623"/>
            <a:ext cx="3907040" cy="576262"/>
          </a:xfrm>
        </p:spPr>
        <p:txBody>
          <a:bodyPr/>
          <a:lstStyle/>
          <a:p>
            <a:r>
              <a:rPr lang="en-US" sz="1800" dirty="0"/>
              <a:t>Communicate the Big Picture</a:t>
            </a:r>
          </a:p>
        </p:txBody>
      </p:sp>
      <p:pic>
        <p:nvPicPr>
          <p:cNvPr id="17" name="Picture Placeholder 16" descr="People chatting at table">
            <a:extLst>
              <a:ext uri="{FF2B5EF4-FFF2-40B4-BE49-F238E27FC236}">
                <a16:creationId xmlns:a16="http://schemas.microsoft.com/office/drawing/2014/main" id="{8D70DD0F-68E9-7824-97D3-B5FC6B76DD3A}"/>
              </a:ext>
            </a:extLst>
          </p:cNvPr>
          <p:cNvPicPr>
            <a:picLocks noGrp="1" noChangeAspect="1"/>
          </p:cNvPicPr>
          <p:nvPr>
            <p:ph type="pic" idx="22"/>
          </p:nvPr>
        </p:nvPicPr>
        <p:blipFill>
          <a:blip r:embed="rId5">
            <a:extLst>
              <a:ext uri="{28A0092B-C50C-407E-A947-70E740481C1C}">
                <a14:useLocalDpi xmlns:a14="http://schemas.microsoft.com/office/drawing/2010/main" val="0"/>
              </a:ext>
            </a:extLst>
          </a:blip>
          <a:srcRect t="5615" b="5615"/>
          <a:stretch>
            <a:fillRect/>
          </a:stretch>
        </p:blipFill>
        <p:spPr>
          <a:xfrm>
            <a:off x="4743322" y="2592541"/>
            <a:ext cx="2691242" cy="1591510"/>
          </a:xfrm>
        </p:spPr>
      </p:pic>
      <p:sp>
        <p:nvSpPr>
          <p:cNvPr id="11" name="Text Placeholder 10">
            <a:extLst>
              <a:ext uri="{FF2B5EF4-FFF2-40B4-BE49-F238E27FC236}">
                <a16:creationId xmlns:a16="http://schemas.microsoft.com/office/drawing/2014/main" id="{C01E7B64-0993-492E-E523-C4F1107A02A9}"/>
              </a:ext>
            </a:extLst>
          </p:cNvPr>
          <p:cNvSpPr>
            <a:spLocks noGrp="1"/>
          </p:cNvSpPr>
          <p:nvPr>
            <p:ph type="body" sz="half" idx="20"/>
          </p:nvPr>
        </p:nvSpPr>
        <p:spPr>
          <a:xfrm>
            <a:off x="7980159" y="4765618"/>
            <a:ext cx="3051096" cy="1659686"/>
          </a:xfrm>
        </p:spPr>
        <p:txBody>
          <a:bodyPr>
            <a:noAutofit/>
          </a:bodyPr>
          <a:lstStyle/>
          <a:p>
            <a:pPr marL="285750" indent="-285750">
              <a:buFont typeface="Arial" panose="020B0604020202020204" pitchFamily="34" charset="0"/>
              <a:buChar char="•"/>
            </a:pPr>
            <a:r>
              <a:rPr lang="en-US" sz="1200" dirty="0"/>
              <a:t>Create visual roadmaps that link the company's strategic goals with team projects.</a:t>
            </a:r>
          </a:p>
          <a:p>
            <a:pPr marL="285750" indent="-285750">
              <a:buFont typeface="Arial" panose="020B0604020202020204" pitchFamily="34" charset="0"/>
              <a:buChar char="•"/>
            </a:pPr>
            <a:r>
              <a:rPr lang="en-US" sz="1200" dirty="0"/>
              <a:t>Host quarterly all-hands meetings where senior leaders present updates on organizational goals, key performance metrics, and strategic initiatives. </a:t>
            </a:r>
          </a:p>
        </p:txBody>
      </p:sp>
    </p:spTree>
    <p:extLst>
      <p:ext uri="{BB962C8B-B14F-4D97-AF65-F5344CB8AC3E}">
        <p14:creationId xmlns:p14="http://schemas.microsoft.com/office/powerpoint/2010/main" val="201846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0" name="Rectangle 79">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1" name="Oval 80">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Oval 81">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Oval 82">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Oval 83">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Oval 84">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87"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88"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90" name="Rectangle 89">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Rectangle 91">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9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96" name="Freeform: Shape 95">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98"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CC9C5E3B-643C-01E3-5FF5-D1B8EA098C47}"/>
              </a:ext>
            </a:extLst>
          </p:cNvPr>
          <p:cNvSpPr>
            <a:spLocks noGrp="1"/>
          </p:cNvSpPr>
          <p:nvPr>
            <p:ph type="title"/>
          </p:nvPr>
        </p:nvSpPr>
        <p:spPr>
          <a:xfrm>
            <a:off x="639098" y="629265"/>
            <a:ext cx="5132438" cy="1622322"/>
          </a:xfrm>
        </p:spPr>
        <p:txBody>
          <a:bodyPr vert="horz" lIns="91440" tIns="45720" rIns="91440" bIns="45720" rtlCol="0" anchor="ctr">
            <a:normAutofit/>
          </a:bodyPr>
          <a:lstStyle/>
          <a:p>
            <a:r>
              <a:rPr lang="en-US" b="0" i="0" kern="1200">
                <a:solidFill>
                  <a:srgbClr val="EBEBEB"/>
                </a:solidFill>
                <a:latin typeface="+mj-lt"/>
                <a:ea typeface="+mj-ea"/>
                <a:cs typeface="+mj-cs"/>
              </a:rPr>
              <a:t>Introduce Yourselves!</a:t>
            </a:r>
          </a:p>
        </p:txBody>
      </p:sp>
      <p:pic>
        <p:nvPicPr>
          <p:cNvPr id="16" name="Content Placeholder 15" descr="Smiling woman waving at camera">
            <a:extLst>
              <a:ext uri="{FF2B5EF4-FFF2-40B4-BE49-F238E27FC236}">
                <a16:creationId xmlns:a16="http://schemas.microsoft.com/office/drawing/2014/main" id="{8F224920-DFC0-9672-0BB7-A90F2EDC464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25974" r="24724"/>
          <a:stretch/>
        </p:blipFill>
        <p:spPr>
          <a:xfrm>
            <a:off x="7066493" y="645106"/>
            <a:ext cx="4125393" cy="5585369"/>
          </a:xfrm>
          <a:prstGeom prst="rect">
            <a:avLst/>
          </a:prstGeom>
        </p:spPr>
      </p:pic>
      <p:sp>
        <p:nvSpPr>
          <p:cNvPr id="100" name="Rectangle 99">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tent Placeholder 13">
            <a:extLst>
              <a:ext uri="{FF2B5EF4-FFF2-40B4-BE49-F238E27FC236}">
                <a16:creationId xmlns:a16="http://schemas.microsoft.com/office/drawing/2014/main" id="{CC9AC3BC-B6BE-2E52-F39A-6077DF5151D9}"/>
              </a:ext>
            </a:extLst>
          </p:cNvPr>
          <p:cNvSpPr>
            <a:spLocks noGrp="1"/>
          </p:cNvSpPr>
          <p:nvPr>
            <p:ph sz="half" idx="2"/>
          </p:nvPr>
        </p:nvSpPr>
        <p:spPr>
          <a:xfrm>
            <a:off x="639098" y="2418735"/>
            <a:ext cx="5132439" cy="3811742"/>
          </a:xfrm>
        </p:spPr>
        <p:txBody>
          <a:bodyPr vert="horz" lIns="91440" tIns="45720" rIns="91440" bIns="45720" rtlCol="0" anchor="ctr">
            <a:normAutofit/>
          </a:bodyPr>
          <a:lstStyle/>
          <a:p>
            <a:pPr marL="0" indent="0"/>
            <a:r>
              <a:rPr lang="en-US">
                <a:solidFill>
                  <a:srgbClr val="FFFFFF"/>
                </a:solidFill>
              </a:rPr>
              <a:t>Share in the Chat:</a:t>
            </a:r>
          </a:p>
          <a:p>
            <a:pPr marL="457200" indent="-457200"/>
            <a:r>
              <a:rPr lang="en-US">
                <a:solidFill>
                  <a:srgbClr val="FFFFFF"/>
                </a:solidFill>
              </a:rPr>
              <a:t>Your name</a:t>
            </a:r>
          </a:p>
          <a:p>
            <a:pPr marL="457200" indent="-457200"/>
            <a:r>
              <a:rPr lang="en-US">
                <a:solidFill>
                  <a:srgbClr val="FFFFFF"/>
                </a:solidFill>
              </a:rPr>
              <a:t>Share 1 thing you are passionate about</a:t>
            </a:r>
          </a:p>
          <a:p>
            <a:pPr marL="457200" indent="-457200"/>
            <a:r>
              <a:rPr lang="en-US">
                <a:solidFill>
                  <a:srgbClr val="FFFFFF"/>
                </a:solidFill>
              </a:rPr>
              <a:t>Rate your familiarity with the 7 Habits:</a:t>
            </a:r>
          </a:p>
          <a:p>
            <a:pPr marL="457200" lvl="1" indent="0"/>
            <a:r>
              <a:rPr lang="en-US">
                <a:solidFill>
                  <a:srgbClr val="FFFFFF"/>
                </a:solidFill>
              </a:rPr>
              <a:t>1 if this is brand new to you</a:t>
            </a:r>
          </a:p>
          <a:p>
            <a:pPr marL="457200" lvl="1" indent="0"/>
            <a:r>
              <a:rPr lang="en-US">
                <a:solidFill>
                  <a:srgbClr val="FFFFFF"/>
                </a:solidFill>
              </a:rPr>
              <a:t>2 if you have some knowledge</a:t>
            </a:r>
          </a:p>
          <a:p>
            <a:pPr marL="457200" lvl="1" indent="0"/>
            <a:r>
              <a:rPr lang="en-US">
                <a:solidFill>
                  <a:srgbClr val="FFFFFF"/>
                </a:solidFill>
              </a:rPr>
              <a:t>3 if this is a refresher for you</a:t>
            </a:r>
          </a:p>
        </p:txBody>
      </p:sp>
    </p:spTree>
    <p:extLst>
      <p:ext uri="{BB962C8B-B14F-4D97-AF65-F5344CB8AC3E}">
        <p14:creationId xmlns:p14="http://schemas.microsoft.com/office/powerpoint/2010/main" val="36305511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4B1F-281A-263B-709D-E49348ED318B}"/>
              </a:ext>
            </a:extLst>
          </p:cNvPr>
          <p:cNvSpPr>
            <a:spLocks noGrp="1"/>
          </p:cNvSpPr>
          <p:nvPr>
            <p:ph type="title"/>
          </p:nvPr>
        </p:nvSpPr>
        <p:spPr/>
        <p:txBody>
          <a:bodyPr/>
          <a:lstStyle/>
          <a:p>
            <a:pPr algn="l"/>
            <a:r>
              <a:rPr lang="en-US" dirty="0"/>
              <a:t>Habit 7 (The Whole Person)</a:t>
            </a:r>
          </a:p>
        </p:txBody>
      </p:sp>
      <p:sp>
        <p:nvSpPr>
          <p:cNvPr id="4" name="Content Placeholder 3">
            <a:extLst>
              <a:ext uri="{FF2B5EF4-FFF2-40B4-BE49-F238E27FC236}">
                <a16:creationId xmlns:a16="http://schemas.microsoft.com/office/drawing/2014/main" id="{31E12BE2-3514-C6F5-534A-FE74F506AED5}"/>
              </a:ext>
            </a:extLst>
          </p:cNvPr>
          <p:cNvSpPr>
            <a:spLocks noGrp="1"/>
          </p:cNvSpPr>
          <p:nvPr>
            <p:ph sz="half" idx="1"/>
          </p:nvPr>
        </p:nvSpPr>
        <p:spPr>
          <a:xfrm>
            <a:off x="601580" y="2603500"/>
            <a:ext cx="5305925" cy="3124201"/>
          </a:xfrm>
        </p:spPr>
        <p:txBody>
          <a:bodyPr>
            <a:normAutofit/>
          </a:bodyPr>
          <a:lstStyle/>
          <a:p>
            <a:pPr marL="0" indent="0">
              <a:buNone/>
            </a:pPr>
            <a:r>
              <a:rPr lang="en-US" sz="2800" dirty="0">
                <a:solidFill>
                  <a:schemeClr val="accent1"/>
                </a:solidFill>
              </a:rPr>
              <a:t>7. </a:t>
            </a:r>
            <a:r>
              <a:rPr lang="en-US" sz="2800" dirty="0">
                <a:solidFill>
                  <a:schemeClr val="tx1"/>
                </a:solidFill>
              </a:rPr>
              <a:t>Sharpen the Saw</a:t>
            </a:r>
          </a:p>
          <a:p>
            <a:pPr marL="0" indent="0">
              <a:buNone/>
            </a:pPr>
            <a:endParaRPr lang="en-US" sz="2800" dirty="0">
              <a:solidFill>
                <a:schemeClr val="tx1"/>
              </a:solidFill>
            </a:endParaRPr>
          </a:p>
          <a:p>
            <a:pPr marL="0" indent="0">
              <a:buNone/>
            </a:pPr>
            <a:r>
              <a:rPr lang="en-US" sz="2800" dirty="0">
                <a:solidFill>
                  <a:schemeClr val="tx1"/>
                </a:solidFill>
              </a:rPr>
              <a:t>(Care for Body, Heart, Mind, and Spirit)</a:t>
            </a:r>
          </a:p>
        </p:txBody>
      </p:sp>
      <p:graphicFrame>
        <p:nvGraphicFramePr>
          <p:cNvPr id="8" name="Content Placeholder 7">
            <a:extLst>
              <a:ext uri="{FF2B5EF4-FFF2-40B4-BE49-F238E27FC236}">
                <a16:creationId xmlns:a16="http://schemas.microsoft.com/office/drawing/2014/main" id="{BDDEEAB5-4D79-F603-F205-D4C2408EC1FD}"/>
              </a:ext>
            </a:extLst>
          </p:cNvPr>
          <p:cNvGraphicFramePr>
            <a:graphicFrameLocks noGrp="1"/>
          </p:cNvGraphicFramePr>
          <p:nvPr>
            <p:ph sz="half" idx="2"/>
            <p:extLst>
              <p:ext uri="{D42A27DB-BD31-4B8C-83A1-F6EECF244321}">
                <p14:modId xmlns:p14="http://schemas.microsoft.com/office/powerpoint/2010/main" val="435063120"/>
              </p:ext>
            </p:extLst>
          </p:nvPr>
        </p:nvGraphicFramePr>
        <p:xfrm>
          <a:off x="5907505" y="2603500"/>
          <a:ext cx="5486400" cy="24858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769755636"/>
                    </a:ext>
                  </a:extLst>
                </a:gridCol>
                <a:gridCol w="2743200">
                  <a:extLst>
                    <a:ext uri="{9D8B030D-6E8A-4147-A177-3AD203B41FA5}">
                      <a16:colId xmlns:a16="http://schemas.microsoft.com/office/drawing/2014/main" val="1704122289"/>
                    </a:ext>
                  </a:extLst>
                </a:gridCol>
              </a:tblGrid>
              <a:tr h="497172">
                <a:tc>
                  <a:txBody>
                    <a:bodyPr/>
                    <a:lstStyle/>
                    <a:p>
                      <a:r>
                        <a:rPr lang="en-US" dirty="0"/>
                        <a:t>Competencies</a:t>
                      </a:r>
                    </a:p>
                  </a:txBody>
                  <a:tcPr marL="90106" marR="90106"/>
                </a:tc>
                <a:tc>
                  <a:txBody>
                    <a:bodyPr/>
                    <a:lstStyle/>
                    <a:p>
                      <a:r>
                        <a:rPr lang="en-US" dirty="0"/>
                        <a:t>Character Traits</a:t>
                      </a:r>
                    </a:p>
                  </a:txBody>
                  <a:tcPr marL="90106" marR="90106"/>
                </a:tc>
                <a:extLst>
                  <a:ext uri="{0D108BD9-81ED-4DB2-BD59-A6C34878D82A}">
                    <a16:rowId xmlns:a16="http://schemas.microsoft.com/office/drawing/2014/main" val="86287392"/>
                  </a:ext>
                </a:extLst>
              </a:tr>
              <a:tr h="497172">
                <a:tc>
                  <a:txBody>
                    <a:bodyPr/>
                    <a:lstStyle/>
                    <a:p>
                      <a:r>
                        <a:rPr lang="en-US" dirty="0"/>
                        <a:t>Physical Wellness</a:t>
                      </a:r>
                    </a:p>
                  </a:txBody>
                  <a:tcPr marL="90106" marR="90106"/>
                </a:tc>
                <a:tc>
                  <a:txBody>
                    <a:bodyPr/>
                    <a:lstStyle/>
                    <a:p>
                      <a:r>
                        <a:rPr lang="en-US" dirty="0"/>
                        <a:t>Contribution/Meaning</a:t>
                      </a:r>
                    </a:p>
                  </a:txBody>
                  <a:tcPr marL="90106" marR="90106"/>
                </a:tc>
                <a:extLst>
                  <a:ext uri="{0D108BD9-81ED-4DB2-BD59-A6C34878D82A}">
                    <a16:rowId xmlns:a16="http://schemas.microsoft.com/office/drawing/2014/main" val="1150479812"/>
                  </a:ext>
                </a:extLst>
              </a:tr>
              <a:tr h="497172">
                <a:tc>
                  <a:txBody>
                    <a:bodyPr/>
                    <a:lstStyle/>
                    <a:p>
                      <a:r>
                        <a:rPr lang="en-US" dirty="0"/>
                        <a:t>Social Skills</a:t>
                      </a:r>
                    </a:p>
                  </a:txBody>
                  <a:tcPr marL="90106" marR="90106"/>
                </a:tc>
                <a:tc>
                  <a:txBody>
                    <a:bodyPr/>
                    <a:lstStyle/>
                    <a:p>
                      <a:r>
                        <a:rPr lang="en-US" dirty="0"/>
                        <a:t>Desire to Learn</a:t>
                      </a:r>
                    </a:p>
                  </a:txBody>
                  <a:tcPr marL="90106" marR="90106"/>
                </a:tc>
                <a:extLst>
                  <a:ext uri="{0D108BD9-81ED-4DB2-BD59-A6C34878D82A}">
                    <a16:rowId xmlns:a16="http://schemas.microsoft.com/office/drawing/2014/main" val="3141438371"/>
                  </a:ext>
                </a:extLst>
              </a:tr>
              <a:tr h="497172">
                <a:tc>
                  <a:txBody>
                    <a:bodyPr/>
                    <a:lstStyle/>
                    <a:p>
                      <a:r>
                        <a:rPr lang="en-US" dirty="0"/>
                        <a:t>Mental Skills</a:t>
                      </a:r>
                    </a:p>
                  </a:txBody>
                  <a:tcPr marL="90106" marR="90106"/>
                </a:tc>
                <a:tc>
                  <a:txBody>
                    <a:bodyPr/>
                    <a:lstStyle/>
                    <a:p>
                      <a:r>
                        <a:rPr lang="en-US" dirty="0"/>
                        <a:t>Fun</a:t>
                      </a:r>
                    </a:p>
                  </a:txBody>
                  <a:tcPr marL="90106" marR="90106"/>
                </a:tc>
                <a:extLst>
                  <a:ext uri="{0D108BD9-81ED-4DB2-BD59-A6C34878D82A}">
                    <a16:rowId xmlns:a16="http://schemas.microsoft.com/office/drawing/2014/main" val="791344242"/>
                  </a:ext>
                </a:extLst>
              </a:tr>
              <a:tr h="497172">
                <a:tc>
                  <a:txBody>
                    <a:bodyPr/>
                    <a:lstStyle/>
                    <a:p>
                      <a:r>
                        <a:rPr lang="en-US" dirty="0"/>
                        <a:t>Emotional Stability</a:t>
                      </a:r>
                    </a:p>
                  </a:txBody>
                  <a:tcPr marL="90106" marR="90106"/>
                </a:tc>
                <a:tc>
                  <a:txBody>
                    <a:bodyPr/>
                    <a:lstStyle/>
                    <a:p>
                      <a:endParaRPr lang="en-US" dirty="0"/>
                    </a:p>
                  </a:txBody>
                  <a:tcPr marL="90106" marR="90106"/>
                </a:tc>
                <a:extLst>
                  <a:ext uri="{0D108BD9-81ED-4DB2-BD59-A6C34878D82A}">
                    <a16:rowId xmlns:a16="http://schemas.microsoft.com/office/drawing/2014/main" val="335077382"/>
                  </a:ext>
                </a:extLst>
              </a:tr>
            </a:tbl>
          </a:graphicData>
        </a:graphic>
      </p:graphicFrame>
    </p:spTree>
    <p:extLst>
      <p:ext uri="{BB962C8B-B14F-4D97-AF65-F5344CB8AC3E}">
        <p14:creationId xmlns:p14="http://schemas.microsoft.com/office/powerpoint/2010/main" val="2819528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86"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87"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77928CE8-A816-A6EA-47C0-ABA3F7B3C53B}"/>
              </a:ext>
            </a:extLst>
          </p:cNvPr>
          <p:cNvSpPr>
            <a:spLocks noGrp="1"/>
          </p:cNvSpPr>
          <p:nvPr>
            <p:ph type="title"/>
          </p:nvPr>
        </p:nvSpPr>
        <p:spPr>
          <a:xfrm>
            <a:off x="639098" y="629265"/>
            <a:ext cx="6072776" cy="1622322"/>
          </a:xfrm>
        </p:spPr>
        <p:txBody>
          <a:bodyPr>
            <a:normAutofit/>
          </a:bodyPr>
          <a:lstStyle/>
          <a:p>
            <a:r>
              <a:rPr lang="en-US">
                <a:solidFill>
                  <a:srgbClr val="EBEBEB"/>
                </a:solidFill>
              </a:rPr>
              <a:t>Habit 7- </a:t>
            </a:r>
            <a:br>
              <a:rPr lang="en-US">
                <a:solidFill>
                  <a:srgbClr val="EBEBEB"/>
                </a:solidFill>
              </a:rPr>
            </a:br>
            <a:r>
              <a:rPr lang="en-US">
                <a:solidFill>
                  <a:srgbClr val="EBEBEB"/>
                </a:solidFill>
              </a:rPr>
              <a:t>Sharpen the Saw</a:t>
            </a:r>
          </a:p>
        </p:txBody>
      </p:sp>
      <p:sp>
        <p:nvSpPr>
          <p:cNvPr id="88" name="Freeform: Shape 87">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pic>
        <p:nvPicPr>
          <p:cNvPr id="5" name="Picture 4" descr="A person sitting on a couch with her arms crossed&#10;&#10;Description automatically generated">
            <a:extLst>
              <a:ext uri="{FF2B5EF4-FFF2-40B4-BE49-F238E27FC236}">
                <a16:creationId xmlns:a16="http://schemas.microsoft.com/office/drawing/2014/main" id="{A282B023-53E1-D660-16DB-3D6E8E974953}"/>
              </a:ext>
            </a:extLst>
          </p:cNvPr>
          <p:cNvPicPr>
            <a:picLocks noChangeAspect="1"/>
          </p:cNvPicPr>
          <p:nvPr/>
        </p:nvPicPr>
        <p:blipFill>
          <a:blip r:embed="rId3">
            <a:extLst>
              <a:ext uri="{28A0092B-C50C-407E-A947-70E740481C1C}">
                <a14:useLocalDpi xmlns:a14="http://schemas.microsoft.com/office/drawing/2010/main" val="0"/>
              </a:ext>
            </a:extLst>
          </a:blip>
          <a:srcRect l="17884" r="8255" b="-3"/>
          <a:stretch/>
        </p:blipFill>
        <p:spPr>
          <a:xfrm>
            <a:off x="7418226" y="645106"/>
            <a:ext cx="4125317" cy="5585369"/>
          </a:xfrm>
          <a:prstGeom prst="rect">
            <a:avLst/>
          </a:prstGeom>
        </p:spPr>
      </p:pic>
      <p:sp>
        <p:nvSpPr>
          <p:cNvPr id="89" name="Rectangle 88">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Oval 82">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Oval 84">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0DF7C8D-0204-125F-D3FF-0FDC3EB8512E}"/>
              </a:ext>
            </a:extLst>
          </p:cNvPr>
          <p:cNvSpPr>
            <a:spLocks noGrp="1"/>
          </p:cNvSpPr>
          <p:nvPr>
            <p:ph idx="1"/>
          </p:nvPr>
        </p:nvSpPr>
        <p:spPr>
          <a:xfrm>
            <a:off x="639098" y="2418735"/>
            <a:ext cx="6072776" cy="3811740"/>
          </a:xfrm>
        </p:spPr>
        <p:txBody>
          <a:bodyPr anchor="ctr">
            <a:normAutofit/>
          </a:bodyPr>
          <a:lstStyle/>
          <a:p>
            <a:pPr marL="0" indent="0" fontAlgn="base">
              <a:spcBef>
                <a:spcPts val="1200"/>
              </a:spcBef>
              <a:spcAft>
                <a:spcPts val="0"/>
              </a:spcAft>
              <a:buNone/>
            </a:pPr>
            <a:endParaRPr lang="en-US" b="0" i="0" u="none" strike="noStrike">
              <a:solidFill>
                <a:srgbClr val="FFFFFF"/>
              </a:solidFill>
              <a:effectLst/>
              <a:latin typeface="Arial" panose="020B0604020202020204" pitchFamily="34" charset="0"/>
            </a:endParaRPr>
          </a:p>
          <a:p>
            <a:pPr fontAlgn="base">
              <a:spcBef>
                <a:spcPts val="0"/>
              </a:spcBef>
              <a:spcAft>
                <a:spcPts val="0"/>
              </a:spcAft>
            </a:pPr>
            <a:r>
              <a:rPr lang="en-US" b="0" i="0" u="none" strike="noStrike">
                <a:solidFill>
                  <a:srgbClr val="FFFFFF"/>
                </a:solidFill>
                <a:effectLst/>
              </a:rPr>
              <a:t>Taking care of your body</a:t>
            </a:r>
          </a:p>
          <a:p>
            <a:pPr fontAlgn="base">
              <a:spcBef>
                <a:spcPts val="0"/>
              </a:spcBef>
              <a:spcAft>
                <a:spcPts val="0"/>
              </a:spcAft>
            </a:pPr>
            <a:endParaRPr lang="en-US">
              <a:solidFill>
                <a:srgbClr val="FFFFFF"/>
              </a:solidFill>
            </a:endParaRPr>
          </a:p>
          <a:p>
            <a:pPr fontAlgn="base">
              <a:spcBef>
                <a:spcPts val="0"/>
              </a:spcBef>
              <a:spcAft>
                <a:spcPts val="0"/>
              </a:spcAft>
            </a:pPr>
            <a:r>
              <a:rPr lang="en-US">
                <a:solidFill>
                  <a:srgbClr val="FFFFFF"/>
                </a:solidFill>
              </a:rPr>
              <a:t>Support mental growth by  engaging in continuous learning opportunities</a:t>
            </a:r>
          </a:p>
          <a:p>
            <a:pPr marL="0" indent="0" fontAlgn="base">
              <a:spcBef>
                <a:spcPts val="0"/>
              </a:spcBef>
              <a:spcAft>
                <a:spcPts val="0"/>
              </a:spcAft>
              <a:buNone/>
            </a:pPr>
            <a:endParaRPr lang="en-US">
              <a:solidFill>
                <a:srgbClr val="FFFFFF"/>
              </a:solidFill>
            </a:endParaRPr>
          </a:p>
          <a:p>
            <a:pPr fontAlgn="base">
              <a:spcBef>
                <a:spcPts val="0"/>
              </a:spcBef>
              <a:spcAft>
                <a:spcPts val="0"/>
              </a:spcAft>
            </a:pPr>
            <a:r>
              <a:rPr lang="en-US">
                <a:solidFill>
                  <a:srgbClr val="FFFFFF"/>
                </a:solidFill>
              </a:rPr>
              <a:t>Nurture spiritual and personal growth</a:t>
            </a:r>
          </a:p>
          <a:p>
            <a:pPr fontAlgn="base">
              <a:spcBef>
                <a:spcPts val="0"/>
              </a:spcBef>
              <a:spcAft>
                <a:spcPts val="0"/>
              </a:spcAft>
            </a:pPr>
            <a:endParaRPr lang="en-US">
              <a:solidFill>
                <a:srgbClr val="FFFFFF"/>
              </a:solidFill>
            </a:endParaRPr>
          </a:p>
          <a:p>
            <a:pPr fontAlgn="base">
              <a:spcBef>
                <a:spcPts val="0"/>
              </a:spcBef>
              <a:spcAft>
                <a:spcPts val="0"/>
              </a:spcAft>
            </a:pPr>
            <a:r>
              <a:rPr lang="en-US">
                <a:solidFill>
                  <a:srgbClr val="FFFFFF"/>
                </a:solidFill>
              </a:rPr>
              <a:t>Promote work-life balance</a:t>
            </a:r>
          </a:p>
          <a:p>
            <a:pPr marL="0" indent="0" fontAlgn="base">
              <a:spcBef>
                <a:spcPts val="0"/>
              </a:spcBef>
              <a:spcAft>
                <a:spcPts val="0"/>
              </a:spcAft>
              <a:buNone/>
            </a:pPr>
            <a:endParaRPr lang="en-US">
              <a:solidFill>
                <a:srgbClr val="FFFFFF"/>
              </a:solidFill>
            </a:endParaRPr>
          </a:p>
        </p:txBody>
      </p:sp>
    </p:spTree>
    <p:extLst>
      <p:ext uri="{BB962C8B-B14F-4D97-AF65-F5344CB8AC3E}">
        <p14:creationId xmlns:p14="http://schemas.microsoft.com/office/powerpoint/2010/main" val="315927653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1" name="Rectangle 12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24" name="Rectangle 12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128" name="Rectangle 127">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68BEE7-33F9-70C3-4CFB-1F5464F1C25E}"/>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dirty="0">
                <a:solidFill>
                  <a:srgbClr val="EBEBEB"/>
                </a:solidFill>
                <a:latin typeface="+mj-lt"/>
                <a:ea typeface="+mj-ea"/>
                <a:cs typeface="+mj-cs"/>
              </a:rPr>
              <a:t>Habit 7- Sharpen the Saw</a:t>
            </a:r>
          </a:p>
        </p:txBody>
      </p:sp>
      <p:sp>
        <p:nvSpPr>
          <p:cNvPr id="4" name="Text Placeholder 3">
            <a:extLst>
              <a:ext uri="{FF2B5EF4-FFF2-40B4-BE49-F238E27FC236}">
                <a16:creationId xmlns:a16="http://schemas.microsoft.com/office/drawing/2014/main" id="{3C2C7D98-2C24-4153-FDC2-AD430487062A}"/>
              </a:ext>
            </a:extLst>
          </p:cNvPr>
          <p:cNvSpPr>
            <a:spLocks/>
          </p:cNvSpPr>
          <p:nvPr/>
        </p:nvSpPr>
        <p:spPr>
          <a:xfrm>
            <a:off x="8160773" y="4591665"/>
            <a:ext cx="3382298" cy="1150156"/>
          </a:xfrm>
          <a:prstGeom prst="rect">
            <a:avLst/>
          </a:prstGeom>
        </p:spPr>
        <p:txBody>
          <a:bodyPr vert="horz" lIns="91440" tIns="45720" rIns="91440" bIns="45720" rtlCol="0" anchor="t">
            <a:normAutofit/>
          </a:bodyPr>
          <a:lstStyle/>
          <a:p>
            <a:pPr>
              <a:spcBef>
                <a:spcPts val="1000"/>
              </a:spcBef>
              <a:buClr>
                <a:schemeClr val="accent1"/>
              </a:buClr>
              <a:buSzPct val="80000"/>
            </a:pPr>
            <a:r>
              <a:rPr lang="en-US" b="0" i="0" kern="1200" cap="all" dirty="0">
                <a:solidFill>
                  <a:schemeClr val="accent1">
                    <a:lumMod val="60000"/>
                    <a:lumOff val="40000"/>
                  </a:schemeClr>
                </a:solidFill>
                <a:latin typeface="+mn-lt"/>
                <a:ea typeface="+mn-ea"/>
                <a:cs typeface="+mn-cs"/>
              </a:rPr>
              <a:t>Why does this matter?</a:t>
            </a:r>
          </a:p>
        </p:txBody>
      </p:sp>
      <p:graphicFrame>
        <p:nvGraphicFramePr>
          <p:cNvPr id="5" name="Content Placeholder 4">
            <a:extLst>
              <a:ext uri="{FF2B5EF4-FFF2-40B4-BE49-F238E27FC236}">
                <a16:creationId xmlns:a16="http://schemas.microsoft.com/office/drawing/2014/main" id="{EC3D7312-5AE3-8E90-C311-B0B7247D176D}"/>
              </a:ext>
            </a:extLst>
          </p:cNvPr>
          <p:cNvGraphicFramePr>
            <a:graphicFrameLocks/>
          </p:cNvGraphicFramePr>
          <p:nvPr>
            <p:extLst>
              <p:ext uri="{D42A27DB-BD31-4B8C-83A1-F6EECF244321}">
                <p14:modId xmlns:p14="http://schemas.microsoft.com/office/powerpoint/2010/main" val="1873981438"/>
              </p:ext>
            </p:extLst>
          </p:nvPr>
        </p:nvGraphicFramePr>
        <p:xfrm>
          <a:off x="1109763" y="1380524"/>
          <a:ext cx="6470908" cy="4460330"/>
        </p:xfrm>
        <a:graphic>
          <a:graphicData uri="http://schemas.openxmlformats.org/drawingml/2006/table">
            <a:tbl>
              <a:tblPr firstRow="1" bandRow="1">
                <a:tableStyleId>{5C22544A-7EE6-4342-B048-85BDC9FD1C3A}</a:tableStyleId>
              </a:tblPr>
              <a:tblGrid>
                <a:gridCol w="3140079">
                  <a:extLst>
                    <a:ext uri="{9D8B030D-6E8A-4147-A177-3AD203B41FA5}">
                      <a16:colId xmlns:a16="http://schemas.microsoft.com/office/drawing/2014/main" val="2750535349"/>
                    </a:ext>
                  </a:extLst>
                </a:gridCol>
                <a:gridCol w="3330829">
                  <a:extLst>
                    <a:ext uri="{9D8B030D-6E8A-4147-A177-3AD203B41FA5}">
                      <a16:colId xmlns:a16="http://schemas.microsoft.com/office/drawing/2014/main" val="3324525517"/>
                    </a:ext>
                  </a:extLst>
                </a:gridCol>
              </a:tblGrid>
              <a:tr h="840300">
                <a:tc>
                  <a:txBody>
                    <a:bodyPr/>
                    <a:lstStyle/>
                    <a:p>
                      <a:r>
                        <a:rPr lang="en-US" sz="2300" u="none" dirty="0"/>
                        <a:t>Highly </a:t>
                      </a:r>
                      <a:r>
                        <a:rPr lang="en-US" sz="2300" u="sng" dirty="0"/>
                        <a:t>Ineffective</a:t>
                      </a:r>
                      <a:r>
                        <a:rPr lang="en-US" sz="2300" u="none" dirty="0"/>
                        <a:t> Culture</a:t>
                      </a:r>
                    </a:p>
                  </a:txBody>
                  <a:tcPr marL="114828" marR="114828" marT="57415" marB="57415"/>
                </a:tc>
                <a:tc>
                  <a:txBody>
                    <a:bodyPr/>
                    <a:lstStyle/>
                    <a:p>
                      <a:r>
                        <a:rPr lang="en-US" sz="2300" dirty="0"/>
                        <a:t>Highly </a:t>
                      </a:r>
                      <a:r>
                        <a:rPr lang="en-US" sz="2300" u="sng" dirty="0"/>
                        <a:t>Effective</a:t>
                      </a:r>
                      <a:r>
                        <a:rPr lang="en-US" sz="2300" dirty="0"/>
                        <a:t> Culture</a:t>
                      </a:r>
                    </a:p>
                  </a:txBody>
                  <a:tcPr marL="114828" marR="114828" marT="57415" marB="57415"/>
                </a:tc>
                <a:extLst>
                  <a:ext uri="{0D108BD9-81ED-4DB2-BD59-A6C34878D82A}">
                    <a16:rowId xmlns:a16="http://schemas.microsoft.com/office/drawing/2014/main" val="1629383604"/>
                  </a:ext>
                </a:extLst>
              </a:tr>
              <a:tr h="3253536">
                <a:tc>
                  <a:txBody>
                    <a:bodyPr/>
                    <a:lstStyle/>
                    <a:p>
                      <a:r>
                        <a:rPr lang="en-US" sz="2300" b="1" dirty="0"/>
                        <a:t>Stay Dull and Stagnant.</a:t>
                      </a:r>
                      <a:r>
                        <a:rPr lang="en-US" sz="2300" b="0" dirty="0"/>
                        <a:t> People’s skills are outdated. They live unbalanced lives, neglect relationships, and often don’t even know each other. They lack meaning.</a:t>
                      </a:r>
                      <a:endParaRPr lang="en-US" sz="2300" b="1" dirty="0"/>
                    </a:p>
                  </a:txBody>
                  <a:tcPr marL="114828" marR="114828" marT="57415" marB="57415"/>
                </a:tc>
                <a:tc>
                  <a:txBody>
                    <a:bodyPr/>
                    <a:lstStyle/>
                    <a:p>
                      <a:r>
                        <a:rPr lang="en-US" sz="2300" b="1" dirty="0"/>
                        <a:t>Sharpen the Saw.</a:t>
                      </a:r>
                      <a:r>
                        <a:rPr lang="en-US" sz="2300" b="0" dirty="0"/>
                        <a:t> People strive for continuous improvement. They are up-to-date, energetic, and enjoy a family feeling. They keep their spirits high.</a:t>
                      </a:r>
                      <a:endParaRPr lang="en-US" sz="2300" b="1" dirty="0"/>
                    </a:p>
                  </a:txBody>
                  <a:tcPr marL="114828" marR="114828" marT="57415" marB="57415"/>
                </a:tc>
                <a:extLst>
                  <a:ext uri="{0D108BD9-81ED-4DB2-BD59-A6C34878D82A}">
                    <a16:rowId xmlns:a16="http://schemas.microsoft.com/office/drawing/2014/main" val="653695783"/>
                  </a:ext>
                </a:extLst>
              </a:tr>
            </a:tbl>
          </a:graphicData>
        </a:graphic>
      </p:graphicFrame>
    </p:spTree>
    <p:extLst>
      <p:ext uri="{BB962C8B-B14F-4D97-AF65-F5344CB8AC3E}">
        <p14:creationId xmlns:p14="http://schemas.microsoft.com/office/powerpoint/2010/main" val="123610892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64D3-9D54-3DB3-4423-1A6FB02A2F13}"/>
              </a:ext>
            </a:extLst>
          </p:cNvPr>
          <p:cNvSpPr>
            <a:spLocks noGrp="1"/>
          </p:cNvSpPr>
          <p:nvPr>
            <p:ph type="title"/>
          </p:nvPr>
        </p:nvSpPr>
        <p:spPr/>
        <p:txBody>
          <a:bodyPr/>
          <a:lstStyle/>
          <a:p>
            <a:r>
              <a:rPr lang="en-US" dirty="0"/>
              <a:t>Breakout Activity</a:t>
            </a:r>
          </a:p>
        </p:txBody>
      </p:sp>
      <p:graphicFrame>
        <p:nvGraphicFramePr>
          <p:cNvPr id="6" name="TextBox 3">
            <a:extLst>
              <a:ext uri="{FF2B5EF4-FFF2-40B4-BE49-F238E27FC236}">
                <a16:creationId xmlns:a16="http://schemas.microsoft.com/office/drawing/2014/main" id="{303B8DC2-30E3-0817-32EA-BA8867D12BE1}"/>
              </a:ext>
            </a:extLst>
          </p:cNvPr>
          <p:cNvGraphicFramePr/>
          <p:nvPr>
            <p:extLst>
              <p:ext uri="{D42A27DB-BD31-4B8C-83A1-F6EECF244321}">
                <p14:modId xmlns:p14="http://schemas.microsoft.com/office/powerpoint/2010/main" val="493385002"/>
              </p:ext>
            </p:extLst>
          </p:nvPr>
        </p:nvGraphicFramePr>
        <p:xfrm>
          <a:off x="590681" y="2646947"/>
          <a:ext cx="9431624" cy="341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9208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 name="Oval 48">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Oval 49">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Oval 50">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Oval 51">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Oval 52">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55"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56"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7" name="Rectangle 56">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58">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61" name="Freeform: Shape 60">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63"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6" name="TextBox 5">
            <a:extLst>
              <a:ext uri="{FF2B5EF4-FFF2-40B4-BE49-F238E27FC236}">
                <a16:creationId xmlns:a16="http://schemas.microsoft.com/office/drawing/2014/main" id="{2694AD01-FABC-D8D8-E23C-83CAA464EA29}"/>
              </a:ext>
            </a:extLst>
          </p:cNvPr>
          <p:cNvSpPr txBox="1"/>
          <p:nvPr/>
        </p:nvSpPr>
        <p:spPr>
          <a:xfrm>
            <a:off x="1154955" y="973668"/>
            <a:ext cx="2942210" cy="102023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500" b="0" i="0" kern="1200">
                <a:solidFill>
                  <a:srgbClr val="EBEBEB"/>
                </a:solidFill>
                <a:latin typeface="+mj-lt"/>
                <a:ea typeface="+mj-ea"/>
                <a:cs typeface="+mj-cs"/>
              </a:rPr>
              <a:t>7 Habits of Highly Effective People</a:t>
            </a:r>
          </a:p>
        </p:txBody>
      </p:sp>
      <p:sp>
        <p:nvSpPr>
          <p:cNvPr id="65" name="Rectangle 64">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Oval 66">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Oval 68">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B3216A75-7C0B-DA67-DF96-70407F54280E}"/>
              </a:ext>
            </a:extLst>
          </p:cNvPr>
          <p:cNvSpPr txBox="1"/>
          <p:nvPr/>
        </p:nvSpPr>
        <p:spPr>
          <a:xfrm>
            <a:off x="1154955" y="2120900"/>
            <a:ext cx="3133726" cy="3898900"/>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dirty="0">
                <a:solidFill>
                  <a:srgbClr val="FFFFFF"/>
                </a:solidFill>
              </a:rPr>
              <a:t>Be Proactive</a:t>
            </a:r>
          </a:p>
          <a:p>
            <a:pPr marL="342900" indent="-342900">
              <a:spcBef>
                <a:spcPts val="1000"/>
              </a:spcBef>
              <a:buClr>
                <a:schemeClr val="accent1"/>
              </a:buClr>
              <a:buSzPct val="80000"/>
              <a:buFont typeface="Wingdings 3" charset="2"/>
              <a:buChar char=""/>
            </a:pPr>
            <a:r>
              <a:rPr lang="en-US" dirty="0">
                <a:solidFill>
                  <a:srgbClr val="FFFFFF"/>
                </a:solidFill>
              </a:rPr>
              <a:t>Begin with the End in Mind</a:t>
            </a:r>
          </a:p>
          <a:p>
            <a:pPr marL="342900" indent="-342900">
              <a:spcBef>
                <a:spcPts val="1000"/>
              </a:spcBef>
              <a:buClr>
                <a:schemeClr val="accent1"/>
              </a:buClr>
              <a:buSzPct val="80000"/>
              <a:buFont typeface="Wingdings 3" charset="2"/>
              <a:buChar char=""/>
            </a:pPr>
            <a:r>
              <a:rPr lang="en-US" dirty="0">
                <a:solidFill>
                  <a:srgbClr val="FFFFFF"/>
                </a:solidFill>
              </a:rPr>
              <a:t>Put First Things First</a:t>
            </a:r>
          </a:p>
          <a:p>
            <a:pPr marL="342900" indent="-342900">
              <a:spcBef>
                <a:spcPts val="1000"/>
              </a:spcBef>
              <a:buClr>
                <a:schemeClr val="accent1"/>
              </a:buClr>
              <a:buSzPct val="80000"/>
              <a:buFont typeface="Wingdings 3" charset="2"/>
              <a:buChar char=""/>
            </a:pPr>
            <a:r>
              <a:rPr lang="en-US" dirty="0">
                <a:solidFill>
                  <a:srgbClr val="FFFFFF"/>
                </a:solidFill>
              </a:rPr>
              <a:t>Think Win-Win</a:t>
            </a:r>
          </a:p>
          <a:p>
            <a:pPr marL="342900" indent="-342900">
              <a:spcBef>
                <a:spcPts val="1000"/>
              </a:spcBef>
              <a:buClr>
                <a:schemeClr val="accent1"/>
              </a:buClr>
              <a:buSzPct val="80000"/>
              <a:buFont typeface="Wingdings 3" charset="2"/>
              <a:buChar char=""/>
            </a:pPr>
            <a:r>
              <a:rPr lang="en-US" dirty="0">
                <a:solidFill>
                  <a:srgbClr val="FFFFFF"/>
                </a:solidFill>
              </a:rPr>
              <a:t>Seek First to Understand, Then to Be Understood</a:t>
            </a:r>
          </a:p>
          <a:p>
            <a:pPr marL="342900" indent="-342900">
              <a:spcBef>
                <a:spcPts val="1000"/>
              </a:spcBef>
              <a:buClr>
                <a:schemeClr val="accent1"/>
              </a:buClr>
              <a:buSzPct val="80000"/>
              <a:buFont typeface="Wingdings 3" charset="2"/>
              <a:buChar char=""/>
            </a:pPr>
            <a:r>
              <a:rPr lang="en-US" dirty="0">
                <a:solidFill>
                  <a:srgbClr val="FFFFFF"/>
                </a:solidFill>
              </a:rPr>
              <a:t>Synergize</a:t>
            </a:r>
          </a:p>
          <a:p>
            <a:pPr marL="342900" indent="-342900">
              <a:spcBef>
                <a:spcPts val="1000"/>
              </a:spcBef>
              <a:buClr>
                <a:schemeClr val="accent1"/>
              </a:buClr>
              <a:buSzPct val="80000"/>
              <a:buFont typeface="Wingdings 3" charset="2"/>
              <a:buChar char=""/>
            </a:pPr>
            <a:r>
              <a:rPr lang="en-US" dirty="0">
                <a:solidFill>
                  <a:srgbClr val="FFFFFF"/>
                </a:solidFill>
              </a:rPr>
              <a:t>Sharpen the Saw</a:t>
            </a:r>
          </a:p>
        </p:txBody>
      </p:sp>
      <p:sp>
        <p:nvSpPr>
          <p:cNvPr id="71"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graphicFrame>
        <p:nvGraphicFramePr>
          <p:cNvPr id="3" name="Content Placeholder 4">
            <a:extLst>
              <a:ext uri="{FF2B5EF4-FFF2-40B4-BE49-F238E27FC236}">
                <a16:creationId xmlns:a16="http://schemas.microsoft.com/office/drawing/2014/main" id="{419CE229-BF7A-CC61-F8BD-0638BD647BA5}"/>
              </a:ext>
            </a:extLst>
          </p:cNvPr>
          <p:cNvGraphicFramePr>
            <a:graphicFrameLocks/>
          </p:cNvGraphicFramePr>
          <p:nvPr>
            <p:extLst>
              <p:ext uri="{D42A27DB-BD31-4B8C-83A1-F6EECF244321}">
                <p14:modId xmlns:p14="http://schemas.microsoft.com/office/powerpoint/2010/main" val="1575825885"/>
              </p:ext>
            </p:extLst>
          </p:nvPr>
        </p:nvGraphicFramePr>
        <p:xfrm>
          <a:off x="5194607" y="811614"/>
          <a:ext cx="6391533" cy="5301324"/>
        </p:xfrm>
        <a:graphic>
          <a:graphicData uri="http://schemas.openxmlformats.org/drawingml/2006/table">
            <a:tbl>
              <a:tblPr firstRow="1" bandRow="1">
                <a:tableStyleId>{5C22544A-7EE6-4342-B048-85BDC9FD1C3A}</a:tableStyleId>
              </a:tblPr>
              <a:tblGrid>
                <a:gridCol w="2160795">
                  <a:extLst>
                    <a:ext uri="{9D8B030D-6E8A-4147-A177-3AD203B41FA5}">
                      <a16:colId xmlns:a16="http://schemas.microsoft.com/office/drawing/2014/main" val="2750535349"/>
                    </a:ext>
                  </a:extLst>
                </a:gridCol>
                <a:gridCol w="1915958">
                  <a:extLst>
                    <a:ext uri="{9D8B030D-6E8A-4147-A177-3AD203B41FA5}">
                      <a16:colId xmlns:a16="http://schemas.microsoft.com/office/drawing/2014/main" val="3324525517"/>
                    </a:ext>
                  </a:extLst>
                </a:gridCol>
                <a:gridCol w="2314780">
                  <a:extLst>
                    <a:ext uri="{9D8B030D-6E8A-4147-A177-3AD203B41FA5}">
                      <a16:colId xmlns:a16="http://schemas.microsoft.com/office/drawing/2014/main" val="3768655437"/>
                    </a:ext>
                  </a:extLst>
                </a:gridCol>
              </a:tblGrid>
              <a:tr h="348262">
                <a:tc>
                  <a:txBody>
                    <a:bodyPr/>
                    <a:lstStyle/>
                    <a:p>
                      <a:r>
                        <a:rPr lang="en-US" sz="1600" u="none"/>
                        <a:t>Scenario 1:</a:t>
                      </a:r>
                    </a:p>
                  </a:txBody>
                  <a:tcPr marL="76260" marR="76260" marT="38131" marB="38131"/>
                </a:tc>
                <a:tc>
                  <a:txBody>
                    <a:bodyPr/>
                    <a:lstStyle/>
                    <a:p>
                      <a:r>
                        <a:rPr lang="en-US" sz="1600" dirty="0"/>
                        <a:t>Scenario 2:</a:t>
                      </a:r>
                    </a:p>
                  </a:txBody>
                  <a:tcPr marL="76260" marR="76260" marT="38131" marB="38131"/>
                </a:tc>
                <a:tc>
                  <a:txBody>
                    <a:bodyPr/>
                    <a:lstStyle/>
                    <a:p>
                      <a:r>
                        <a:rPr lang="en-US" sz="1600"/>
                        <a:t>Scenario 3:</a:t>
                      </a:r>
                    </a:p>
                  </a:txBody>
                  <a:tcPr marL="76260" marR="76260" marT="38131" marB="38131"/>
                </a:tc>
                <a:extLst>
                  <a:ext uri="{0D108BD9-81ED-4DB2-BD59-A6C34878D82A}">
                    <a16:rowId xmlns:a16="http://schemas.microsoft.com/office/drawing/2014/main" val="1629383604"/>
                  </a:ext>
                </a:extLst>
              </a:tr>
              <a:tr h="4886511">
                <a:tc>
                  <a:txBody>
                    <a:bodyPr/>
                    <a:lstStyle/>
                    <a:p>
                      <a:r>
                        <a:rPr lang="en-US" sz="1600" dirty="0"/>
                        <a:t>As a leader, you frequently receive requests from team members for assistance with tasks that are within their skill set and should be manageable on their own. How do you handle these requests while ensuring that your team develops their own problem-solving abilities and maintains productivity?</a:t>
                      </a:r>
                      <a:endParaRPr lang="en-US" sz="1600" b="1" dirty="0"/>
                    </a:p>
                  </a:txBody>
                  <a:tcPr marL="76260" marR="76260" marT="38131" marB="38131"/>
                </a:tc>
                <a:tc>
                  <a:txBody>
                    <a:bodyPr/>
                    <a:lstStyle/>
                    <a:p>
                      <a:r>
                        <a:rPr lang="en-US" sz="1600" dirty="0"/>
                        <a:t>As a leader, you are facing multiple impending deadlines and are also managing a critical team project. How do you prioritize your tasks and manage your time effectively to ensure both your responsibilities and your team’s needs are met?</a:t>
                      </a:r>
                      <a:endParaRPr lang="en-US" sz="1600" b="1" dirty="0"/>
                    </a:p>
                  </a:txBody>
                  <a:tcPr marL="76260" marR="76260" marT="38131" marB="38131"/>
                </a:tc>
                <a:tc>
                  <a:txBody>
                    <a:bodyPr/>
                    <a:lstStyle/>
                    <a:p>
                      <a:r>
                        <a:rPr lang="en-US" sz="1600" dirty="0"/>
                        <a:t>During a team meeting, a conflict arises between two team members over the direction of a project. One member feels that the current approach is ineffective, while the other is strongly in favor of it. As a leader, how do you facilitate a discussion to ensure that each person's perspective is fully understood before moving towards a resolution or making any changes?</a:t>
                      </a:r>
                      <a:endParaRPr lang="en-US" sz="1600" b="1" dirty="0"/>
                    </a:p>
                  </a:txBody>
                  <a:tcPr marL="76260" marR="76260" marT="38131" marB="38131"/>
                </a:tc>
                <a:extLst>
                  <a:ext uri="{0D108BD9-81ED-4DB2-BD59-A6C34878D82A}">
                    <a16:rowId xmlns:a16="http://schemas.microsoft.com/office/drawing/2014/main" val="653695783"/>
                  </a:ext>
                </a:extLst>
              </a:tr>
            </a:tbl>
          </a:graphicData>
        </a:graphic>
      </p:graphicFrame>
    </p:spTree>
    <p:extLst>
      <p:ext uri="{BB962C8B-B14F-4D97-AF65-F5344CB8AC3E}">
        <p14:creationId xmlns:p14="http://schemas.microsoft.com/office/powerpoint/2010/main" val="2505337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3" name="Rectangle 42">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Oval 43">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Oval 44">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Oval 45">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Oval 46">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Oval 47">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50"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51"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3" name="Rectangle 52">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54">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7"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pic>
        <p:nvPicPr>
          <p:cNvPr id="5" name="Picture 4" descr="People at meeting">
            <a:extLst>
              <a:ext uri="{FF2B5EF4-FFF2-40B4-BE49-F238E27FC236}">
                <a16:creationId xmlns:a16="http://schemas.microsoft.com/office/drawing/2014/main" id="{7A4841D0-F329-64A1-24A2-58A54FE5D69F}"/>
              </a:ext>
            </a:extLst>
          </p:cNvPr>
          <p:cNvPicPr>
            <a:picLocks noChangeAspect="1"/>
          </p:cNvPicPr>
          <p:nvPr/>
        </p:nvPicPr>
        <p:blipFill>
          <a:blip r:embed="rId4">
            <a:duotone>
              <a:prstClr val="black"/>
              <a:schemeClr val="accent5">
                <a:tint val="45000"/>
                <a:satMod val="400000"/>
              </a:schemeClr>
            </a:duotone>
            <a:alphaModFix amt="25000"/>
            <a:extLst>
              <a:ext uri="{28A0092B-C50C-407E-A947-70E740481C1C}">
                <a14:useLocalDpi xmlns:a14="http://schemas.microsoft.com/office/drawing/2010/main" val="0"/>
              </a:ext>
            </a:extLst>
          </a:blip>
          <a:srcRect t="12685" r="9090" b="15731"/>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94EE77FC-ECFC-28C1-0CE3-B8E03933C657}"/>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a:solidFill>
                  <a:srgbClr val="FFFFFF"/>
                </a:solidFill>
              </a:rPr>
              <a:t>Summary</a:t>
            </a:r>
          </a:p>
        </p:txBody>
      </p:sp>
      <p:sp>
        <p:nvSpPr>
          <p:cNvPr id="59" name="Rectangle 58">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TextBox 35">
            <a:extLst>
              <a:ext uri="{FF2B5EF4-FFF2-40B4-BE49-F238E27FC236}">
                <a16:creationId xmlns:a16="http://schemas.microsoft.com/office/drawing/2014/main" id="{886EE232-8D67-608D-073F-262D69D999CD}"/>
              </a:ext>
            </a:extLst>
          </p:cNvPr>
          <p:cNvSpPr txBox="1"/>
          <p:nvPr/>
        </p:nvSpPr>
        <p:spPr>
          <a:xfrm>
            <a:off x="1154954" y="1820333"/>
            <a:ext cx="9968658" cy="4199467"/>
          </a:xfrm>
          <a:prstGeom prst="rect">
            <a:avLst/>
          </a:prstGeom>
        </p:spPr>
        <p:txBody>
          <a:bodyPr vert="horz" lIns="91440" tIns="45720" rIns="91440" bIns="45720" rtlCol="0" anchor="ctr">
            <a:normAutofit/>
          </a:bodyPr>
          <a:lstStyle/>
          <a:p>
            <a:pPr fontAlgn="base">
              <a:spcBef>
                <a:spcPts val="1000"/>
              </a:spcBef>
              <a:buClr>
                <a:schemeClr val="accent1"/>
              </a:buClr>
              <a:buSzPct val="80000"/>
              <a:buFont typeface="Wingdings 3" charset="2"/>
              <a:buChar char=""/>
            </a:pPr>
            <a:r>
              <a:rPr lang="en-US" sz="2400" u="none" strike="noStrike" dirty="0">
                <a:solidFill>
                  <a:srgbClr val="FFFFFF"/>
                </a:solidFill>
                <a:effectLst/>
              </a:rPr>
              <a:t> Each habit builds upon the others.</a:t>
            </a:r>
          </a:p>
          <a:p>
            <a:pPr fontAlgn="base">
              <a:spcBef>
                <a:spcPts val="1000"/>
              </a:spcBef>
              <a:buClr>
                <a:schemeClr val="accent1"/>
              </a:buClr>
              <a:buSzPct val="80000"/>
              <a:buFont typeface="Wingdings 3" charset="2"/>
              <a:buChar char=""/>
            </a:pPr>
            <a:r>
              <a:rPr lang="en-US" sz="2400" u="none" strike="noStrike" dirty="0">
                <a:solidFill>
                  <a:srgbClr val="FFFFFF"/>
                </a:solidFill>
                <a:effectLst/>
              </a:rPr>
              <a:t> Consistent practice and application is important.</a:t>
            </a:r>
          </a:p>
          <a:p>
            <a:pPr>
              <a:spcBef>
                <a:spcPts val="1000"/>
              </a:spcBef>
              <a:buClr>
                <a:schemeClr val="accent1"/>
              </a:buClr>
              <a:buSzPct val="80000"/>
              <a:buFont typeface="Wingdings 3" charset="2"/>
              <a:buChar char=""/>
            </a:pPr>
            <a:r>
              <a:rPr lang="en-US" sz="2400" u="none" strike="noStrike" dirty="0">
                <a:solidFill>
                  <a:srgbClr val="FFFFFF"/>
                </a:solidFill>
                <a:effectLst/>
              </a:rPr>
              <a:t> Impact of adopting these habits:</a:t>
            </a:r>
          </a:p>
          <a:p>
            <a:pPr lvl="1">
              <a:spcBef>
                <a:spcPts val="1000"/>
              </a:spcBef>
              <a:buClr>
                <a:schemeClr val="accent1"/>
              </a:buClr>
              <a:buSzPct val="80000"/>
              <a:buFont typeface="Wingdings 3" charset="2"/>
              <a:buChar char=""/>
            </a:pPr>
            <a:r>
              <a:rPr lang="en-US" sz="2400" dirty="0">
                <a:solidFill>
                  <a:srgbClr val="FFFFFF"/>
                </a:solidFill>
              </a:rPr>
              <a:t> Greater </a:t>
            </a:r>
            <a:r>
              <a:rPr lang="en-US" sz="2400" u="none" strike="noStrike" dirty="0">
                <a:solidFill>
                  <a:srgbClr val="FFFFFF"/>
                </a:solidFill>
                <a:effectLst/>
              </a:rPr>
              <a:t>effectiveness</a:t>
            </a:r>
          </a:p>
          <a:p>
            <a:pPr lvl="1">
              <a:spcBef>
                <a:spcPts val="1000"/>
              </a:spcBef>
              <a:buClr>
                <a:schemeClr val="accent1"/>
              </a:buClr>
              <a:buSzPct val="80000"/>
              <a:buFont typeface="Wingdings 3" charset="2"/>
              <a:buChar char=""/>
            </a:pPr>
            <a:r>
              <a:rPr lang="en-US" sz="2400" dirty="0">
                <a:solidFill>
                  <a:srgbClr val="FFFFFF"/>
                </a:solidFill>
              </a:rPr>
              <a:t> A</a:t>
            </a:r>
            <a:r>
              <a:rPr lang="en-US" sz="2400" u="none" strike="noStrike" dirty="0">
                <a:solidFill>
                  <a:srgbClr val="FFFFFF"/>
                </a:solidFill>
                <a:effectLst/>
              </a:rPr>
              <a:t>chieve goals</a:t>
            </a:r>
          </a:p>
          <a:p>
            <a:pPr lvl="1">
              <a:spcBef>
                <a:spcPts val="1000"/>
              </a:spcBef>
              <a:buClr>
                <a:schemeClr val="accent1"/>
              </a:buClr>
              <a:buSzPct val="80000"/>
              <a:buFont typeface="Wingdings 3" charset="2"/>
              <a:buChar char=""/>
            </a:pPr>
            <a:r>
              <a:rPr lang="en-US" sz="2400" dirty="0">
                <a:solidFill>
                  <a:srgbClr val="FFFFFF"/>
                </a:solidFill>
              </a:rPr>
              <a:t> I</a:t>
            </a:r>
            <a:r>
              <a:rPr lang="en-US" sz="2400" u="none" strike="noStrike" dirty="0">
                <a:solidFill>
                  <a:srgbClr val="FFFFFF"/>
                </a:solidFill>
                <a:effectLst/>
              </a:rPr>
              <a:t>mprove relationships, both personally and professionally</a:t>
            </a:r>
            <a:endParaRPr lang="en-US" sz="2400" dirty="0">
              <a:solidFill>
                <a:srgbClr val="FFFFFF"/>
              </a:solidFill>
              <a:effectLst/>
            </a:endParaRPr>
          </a:p>
        </p:txBody>
      </p:sp>
    </p:spTree>
    <p:extLst>
      <p:ext uri="{BB962C8B-B14F-4D97-AF65-F5344CB8AC3E}">
        <p14:creationId xmlns:p14="http://schemas.microsoft.com/office/powerpoint/2010/main" val="35279084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Freeform: Shape 46">
            <a:extLst>
              <a:ext uri="{FF2B5EF4-FFF2-40B4-BE49-F238E27FC236}">
                <a16:creationId xmlns:a16="http://schemas.microsoft.com/office/drawing/2014/main" id="{9E07A5DF-FA84-4713-8362-5AD75093B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48" name="Freeform 5">
            <a:extLst>
              <a:ext uri="{FF2B5EF4-FFF2-40B4-BE49-F238E27FC236}">
                <a16:creationId xmlns:a16="http://schemas.microsoft.com/office/drawing/2014/main" id="{55C041D8-A61A-4C01-9DE2-C3D9F4350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91159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pic>
        <p:nvPicPr>
          <p:cNvPr id="5" name="Picture 4" descr="A close-up of a purple paper&#10;&#10;Description automatically generated">
            <a:extLst>
              <a:ext uri="{FF2B5EF4-FFF2-40B4-BE49-F238E27FC236}">
                <a16:creationId xmlns:a16="http://schemas.microsoft.com/office/drawing/2014/main" id="{45F33C9F-72C8-CFAC-E133-A71C1DFC21BD}"/>
              </a:ext>
            </a:extLst>
          </p:cNvPr>
          <p:cNvPicPr>
            <a:picLocks noChangeAspect="1"/>
          </p:cNvPicPr>
          <p:nvPr/>
        </p:nvPicPr>
        <p:blipFill>
          <a:blip r:embed="rId3">
            <a:extLst>
              <a:ext uri="{28A0092B-C50C-407E-A947-70E740481C1C}">
                <a14:useLocalDpi xmlns:a14="http://schemas.microsoft.com/office/drawing/2010/main" val="0"/>
              </a:ext>
            </a:extLst>
          </a:blip>
          <a:srcRect t="23606" r="1" b="33267"/>
          <a:stretch/>
        </p:blipFill>
        <p:spPr>
          <a:xfrm>
            <a:off x="643467" y="643467"/>
            <a:ext cx="10905066" cy="4703084"/>
          </a:xfrm>
          <a:custGeom>
            <a:avLst/>
            <a:gdLst/>
            <a:ahLst/>
            <a:cxnLst/>
            <a:rect l="l" t="t" r="r" b="b"/>
            <a:pathLst>
              <a:path w="10905066" h="4201234">
                <a:moveTo>
                  <a:pt x="0" y="0"/>
                </a:moveTo>
                <a:lnTo>
                  <a:pt x="10905066" y="0"/>
                </a:lnTo>
                <a:lnTo>
                  <a:pt x="10905066" y="4201234"/>
                </a:lnTo>
                <a:lnTo>
                  <a:pt x="10831701" y="4191094"/>
                </a:lnTo>
                <a:lnTo>
                  <a:pt x="10690414" y="4172044"/>
                </a:lnTo>
                <a:lnTo>
                  <a:pt x="10520551" y="4151406"/>
                </a:lnTo>
                <a:lnTo>
                  <a:pt x="10320527" y="4127594"/>
                </a:lnTo>
                <a:lnTo>
                  <a:pt x="10098277" y="4102194"/>
                </a:lnTo>
                <a:lnTo>
                  <a:pt x="9847451" y="4075206"/>
                </a:lnTo>
                <a:lnTo>
                  <a:pt x="9574401" y="4046631"/>
                </a:lnTo>
                <a:lnTo>
                  <a:pt x="9277539" y="4018056"/>
                </a:lnTo>
                <a:lnTo>
                  <a:pt x="8961627" y="3989481"/>
                </a:lnTo>
                <a:lnTo>
                  <a:pt x="8621901" y="3962494"/>
                </a:lnTo>
                <a:lnTo>
                  <a:pt x="8264714" y="3937094"/>
                </a:lnTo>
                <a:lnTo>
                  <a:pt x="7888477" y="3913281"/>
                </a:lnTo>
                <a:lnTo>
                  <a:pt x="7496364" y="3891056"/>
                </a:lnTo>
                <a:lnTo>
                  <a:pt x="7086789" y="3870419"/>
                </a:lnTo>
                <a:lnTo>
                  <a:pt x="6877239" y="3862481"/>
                </a:lnTo>
                <a:lnTo>
                  <a:pt x="6662927" y="3854544"/>
                </a:lnTo>
                <a:lnTo>
                  <a:pt x="6445439" y="3846606"/>
                </a:lnTo>
                <a:lnTo>
                  <a:pt x="6226364" y="3841844"/>
                </a:lnTo>
                <a:lnTo>
                  <a:pt x="6002527" y="3837081"/>
                </a:lnTo>
                <a:lnTo>
                  <a:pt x="5777102" y="3832319"/>
                </a:lnTo>
                <a:lnTo>
                  <a:pt x="5546914" y="3829144"/>
                </a:lnTo>
                <a:lnTo>
                  <a:pt x="5315139" y="3829144"/>
                </a:lnTo>
                <a:lnTo>
                  <a:pt x="5080189" y="3827556"/>
                </a:lnTo>
                <a:lnTo>
                  <a:pt x="4843652" y="3829144"/>
                </a:lnTo>
                <a:lnTo>
                  <a:pt x="4603939" y="3832319"/>
                </a:lnTo>
                <a:lnTo>
                  <a:pt x="4362639" y="3835494"/>
                </a:lnTo>
                <a:lnTo>
                  <a:pt x="4119752" y="3841844"/>
                </a:lnTo>
                <a:lnTo>
                  <a:pt x="3873689" y="3848194"/>
                </a:lnTo>
                <a:lnTo>
                  <a:pt x="3627627" y="3856131"/>
                </a:lnTo>
                <a:lnTo>
                  <a:pt x="3379977" y="3867244"/>
                </a:lnTo>
                <a:lnTo>
                  <a:pt x="3129152" y="3879944"/>
                </a:lnTo>
                <a:lnTo>
                  <a:pt x="2878327" y="3892644"/>
                </a:lnTo>
                <a:lnTo>
                  <a:pt x="2625914" y="3908519"/>
                </a:lnTo>
                <a:lnTo>
                  <a:pt x="2371914" y="3927569"/>
                </a:lnTo>
                <a:lnTo>
                  <a:pt x="2119501" y="3946619"/>
                </a:lnTo>
                <a:lnTo>
                  <a:pt x="1863914" y="3968844"/>
                </a:lnTo>
                <a:lnTo>
                  <a:pt x="1606739" y="3992656"/>
                </a:lnTo>
                <a:lnTo>
                  <a:pt x="1352739" y="4018056"/>
                </a:lnTo>
                <a:lnTo>
                  <a:pt x="1095564" y="4048219"/>
                </a:lnTo>
                <a:lnTo>
                  <a:pt x="839977" y="4079969"/>
                </a:lnTo>
                <a:lnTo>
                  <a:pt x="582801" y="4111719"/>
                </a:lnTo>
                <a:lnTo>
                  <a:pt x="327214" y="4148231"/>
                </a:lnTo>
                <a:lnTo>
                  <a:pt x="71627" y="4186331"/>
                </a:lnTo>
                <a:lnTo>
                  <a:pt x="0" y="4197454"/>
                </a:lnTo>
                <a:close/>
              </a:path>
            </a:pathLst>
          </a:custGeom>
        </p:spPr>
      </p:pic>
      <p:sp>
        <p:nvSpPr>
          <p:cNvPr id="50" name="Rectangle 49">
            <a:extLst>
              <a:ext uri="{FF2B5EF4-FFF2-40B4-BE49-F238E27FC236}">
                <a16:creationId xmlns:a16="http://schemas.microsoft.com/office/drawing/2014/main" id="{D8128B2E-5871-4FE1-A4EC-AA3F53CAE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20698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D91E-28E1-8287-4D6A-CC44DEE571F9}"/>
              </a:ext>
            </a:extLst>
          </p:cNvPr>
          <p:cNvSpPr>
            <a:spLocks noGrp="1"/>
          </p:cNvSpPr>
          <p:nvPr>
            <p:ph type="title"/>
          </p:nvPr>
        </p:nvSpPr>
        <p:spPr>
          <a:xfrm>
            <a:off x="4842934" y="603864"/>
            <a:ext cx="6660090" cy="965200"/>
          </a:xfrm>
        </p:spPr>
        <p:txBody>
          <a:bodyPr vert="horz" lIns="91440" tIns="45720" rIns="91440" bIns="45720" rtlCol="0" anchor="ctr">
            <a:normAutofit/>
          </a:bodyPr>
          <a:lstStyle/>
          <a:p>
            <a:r>
              <a:rPr lang="en-US" dirty="0"/>
              <a:t>Overview of the 7 Habits</a:t>
            </a:r>
          </a:p>
        </p:txBody>
      </p:sp>
      <p:sp>
        <p:nvSpPr>
          <p:cNvPr id="3" name="Content Placeholder 2">
            <a:extLst>
              <a:ext uri="{FF2B5EF4-FFF2-40B4-BE49-F238E27FC236}">
                <a16:creationId xmlns:a16="http://schemas.microsoft.com/office/drawing/2014/main" id="{568CE4D2-84B1-9531-2750-5BF5279BAD52}"/>
              </a:ext>
            </a:extLst>
          </p:cNvPr>
          <p:cNvSpPr>
            <a:spLocks noGrp="1"/>
          </p:cNvSpPr>
          <p:nvPr>
            <p:ph sz="half" idx="1"/>
          </p:nvPr>
        </p:nvSpPr>
        <p:spPr>
          <a:xfrm>
            <a:off x="5435657" y="2162575"/>
            <a:ext cx="6660090" cy="4687802"/>
          </a:xfrm>
        </p:spPr>
        <p:txBody>
          <a:bodyPr vert="horz" lIns="91440" tIns="45720" rIns="91440" bIns="45720" rtlCol="0" anchor="ctr">
            <a:noAutofit/>
          </a:bodyPr>
          <a:lstStyle/>
          <a:p>
            <a:pPr marL="342900" indent="-342900">
              <a:buFont typeface="+mj-lt"/>
              <a:buAutoNum type="arabicPeriod"/>
            </a:pPr>
            <a:r>
              <a:rPr lang="en-US" sz="2800" dirty="0"/>
              <a:t>Be Proactive</a:t>
            </a:r>
          </a:p>
          <a:p>
            <a:pPr marL="342900" indent="-342900">
              <a:buFont typeface="+mj-lt"/>
              <a:buAutoNum type="arabicPeriod"/>
            </a:pPr>
            <a:r>
              <a:rPr lang="en-US" sz="2800" dirty="0"/>
              <a:t>Begin with the End in Mind</a:t>
            </a:r>
          </a:p>
          <a:p>
            <a:pPr marL="342900" indent="-342900">
              <a:buFont typeface="+mj-lt"/>
              <a:buAutoNum type="arabicPeriod"/>
            </a:pPr>
            <a:r>
              <a:rPr lang="en-US" sz="2800" dirty="0"/>
              <a:t>Put First Things First</a:t>
            </a:r>
          </a:p>
          <a:p>
            <a:pPr marL="342900" indent="-342900">
              <a:buFont typeface="+mj-lt"/>
              <a:buAutoNum type="arabicPeriod"/>
            </a:pPr>
            <a:r>
              <a:rPr lang="en-US" sz="2800" dirty="0"/>
              <a:t>Think Win-Win</a:t>
            </a:r>
          </a:p>
          <a:p>
            <a:pPr marL="342900" indent="-342900">
              <a:buFont typeface="+mj-lt"/>
              <a:buAutoNum type="arabicPeriod"/>
            </a:pPr>
            <a:r>
              <a:rPr lang="en-US" sz="2800" dirty="0"/>
              <a:t>Seek First to Understand, Then to Be Understood</a:t>
            </a:r>
          </a:p>
          <a:p>
            <a:pPr marL="342900" indent="-342900">
              <a:buFont typeface="+mj-lt"/>
              <a:buAutoNum type="arabicPeriod"/>
            </a:pPr>
            <a:r>
              <a:rPr lang="en-US" sz="2800" dirty="0"/>
              <a:t>Synergize</a:t>
            </a:r>
          </a:p>
          <a:p>
            <a:pPr marL="342900" indent="-342900">
              <a:buFont typeface="+mj-lt"/>
              <a:buAutoNum type="arabicPeriod"/>
            </a:pPr>
            <a:r>
              <a:rPr lang="en-US" sz="2800" dirty="0"/>
              <a:t>Sharpen the Saw</a:t>
            </a:r>
          </a:p>
        </p:txBody>
      </p:sp>
      <p:pic>
        <p:nvPicPr>
          <p:cNvPr id="6" name="Content Placeholder 5" descr="A book cover of a book&#10;&#10;Description automatically generated">
            <a:extLst>
              <a:ext uri="{FF2B5EF4-FFF2-40B4-BE49-F238E27FC236}">
                <a16:creationId xmlns:a16="http://schemas.microsoft.com/office/drawing/2014/main" id="{DFF152B2-E3F1-D6A7-D9C0-D6EF26C45CC4}"/>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59967" y="2402933"/>
            <a:ext cx="2693568" cy="408116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9902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leagues huddle">
            <a:extLst>
              <a:ext uri="{FF2B5EF4-FFF2-40B4-BE49-F238E27FC236}">
                <a16:creationId xmlns:a16="http://schemas.microsoft.com/office/drawing/2014/main" id="{9997CC23-CA96-8E13-A32B-6A3B157174E3}"/>
              </a:ext>
            </a:extLst>
          </p:cNvPr>
          <p:cNvPicPr>
            <a:picLocks noChangeAspect="1"/>
          </p:cNvPicPr>
          <p:nvPr/>
        </p:nvPicPr>
        <p:blipFill>
          <a:blip r:embed="rId3">
            <a:extLst>
              <a:ext uri="{28A0092B-C50C-407E-A947-70E740481C1C}">
                <a14:useLocalDpi xmlns:a14="http://schemas.microsoft.com/office/drawing/2010/main" val="0"/>
              </a:ext>
            </a:extLst>
          </a:blip>
          <a:srcRect t="24891" r="1" b="22619"/>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11" name="Freeform: Shape 10">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77928CE8-A816-A6EA-47C0-ABA3F7B3C53B}"/>
              </a:ext>
            </a:extLst>
          </p:cNvPr>
          <p:cNvSpPr>
            <a:spLocks noGrp="1"/>
          </p:cNvSpPr>
          <p:nvPr>
            <p:ph type="title"/>
          </p:nvPr>
        </p:nvSpPr>
        <p:spPr>
          <a:xfrm>
            <a:off x="668287" y="4047696"/>
            <a:ext cx="5015258" cy="1908975"/>
          </a:xfrm>
        </p:spPr>
        <p:txBody>
          <a:bodyPr>
            <a:normAutofit/>
          </a:bodyPr>
          <a:lstStyle/>
          <a:p>
            <a:r>
              <a:rPr lang="en-US" dirty="0">
                <a:solidFill>
                  <a:schemeClr val="tx1"/>
                </a:solidFill>
              </a:rPr>
              <a:t>Learning Objectives</a:t>
            </a:r>
          </a:p>
        </p:txBody>
      </p:sp>
      <p:sp>
        <p:nvSpPr>
          <p:cNvPr id="3" name="Content Placeholder 2">
            <a:extLst>
              <a:ext uri="{FF2B5EF4-FFF2-40B4-BE49-F238E27FC236}">
                <a16:creationId xmlns:a16="http://schemas.microsoft.com/office/drawing/2014/main" id="{50DF7C8D-0204-125F-D3FF-0FDC3EB8512E}"/>
              </a:ext>
            </a:extLst>
          </p:cNvPr>
          <p:cNvSpPr>
            <a:spLocks noGrp="1"/>
          </p:cNvSpPr>
          <p:nvPr>
            <p:ph idx="1"/>
          </p:nvPr>
        </p:nvSpPr>
        <p:spPr>
          <a:xfrm>
            <a:off x="5351695" y="3588474"/>
            <a:ext cx="6363220" cy="2827421"/>
          </a:xfrm>
        </p:spPr>
        <p:txBody>
          <a:bodyPr anchor="ctr">
            <a:normAutofit/>
          </a:bodyPr>
          <a:lstStyle/>
          <a:p>
            <a:pPr marL="0" indent="0" fontAlgn="base">
              <a:lnSpc>
                <a:spcPct val="90000"/>
              </a:lnSpc>
              <a:spcBef>
                <a:spcPts val="1200"/>
              </a:spcBef>
              <a:spcAft>
                <a:spcPts val="0"/>
              </a:spcAft>
              <a:buNone/>
            </a:pPr>
            <a:endParaRPr lang="en-US" b="0" i="0" u="none" strike="noStrike" dirty="0">
              <a:solidFill>
                <a:schemeClr val="tx1"/>
              </a:solidFill>
              <a:effectLst/>
              <a:latin typeface="Arial" panose="020B0604020202020204" pitchFamily="34" charset="0"/>
            </a:endParaRPr>
          </a:p>
          <a:p>
            <a:pPr fontAlgn="base">
              <a:lnSpc>
                <a:spcPct val="90000"/>
              </a:lnSpc>
              <a:spcBef>
                <a:spcPts val="0"/>
              </a:spcBef>
              <a:spcAft>
                <a:spcPts val="0"/>
              </a:spcAft>
            </a:pPr>
            <a:r>
              <a:rPr lang="en-US" b="0" i="0" u="none" strike="noStrike" dirty="0">
                <a:solidFill>
                  <a:schemeClr val="tx1"/>
                </a:solidFill>
                <a:effectLst/>
              </a:rPr>
              <a:t>Prioritize tasks effectively using Covey’s time management matrix.</a:t>
            </a:r>
          </a:p>
          <a:p>
            <a:pPr fontAlgn="base">
              <a:lnSpc>
                <a:spcPct val="90000"/>
              </a:lnSpc>
              <a:spcBef>
                <a:spcPts val="0"/>
              </a:spcBef>
              <a:spcAft>
                <a:spcPts val="0"/>
              </a:spcAft>
            </a:pPr>
            <a:endParaRPr lang="en-US" dirty="0">
              <a:solidFill>
                <a:schemeClr val="tx1"/>
              </a:solidFill>
            </a:endParaRPr>
          </a:p>
          <a:p>
            <a:pPr fontAlgn="base">
              <a:lnSpc>
                <a:spcPct val="90000"/>
              </a:lnSpc>
              <a:spcBef>
                <a:spcPts val="0"/>
              </a:spcBef>
              <a:spcAft>
                <a:spcPts val="0"/>
              </a:spcAft>
            </a:pPr>
            <a:r>
              <a:rPr lang="en-US" b="0" i="0" u="none" strike="noStrike" dirty="0">
                <a:solidFill>
                  <a:schemeClr val="tx1"/>
                </a:solidFill>
                <a:effectLst/>
              </a:rPr>
              <a:t>Listen empathetically before expressing your own ideas.</a:t>
            </a:r>
          </a:p>
          <a:p>
            <a:pPr marL="0" indent="0" fontAlgn="base">
              <a:lnSpc>
                <a:spcPct val="90000"/>
              </a:lnSpc>
              <a:spcBef>
                <a:spcPts val="0"/>
              </a:spcBef>
              <a:spcAft>
                <a:spcPts val="0"/>
              </a:spcAft>
              <a:buNone/>
            </a:pPr>
            <a:endParaRPr lang="en-US" b="0" i="0" u="none" strike="noStrike" dirty="0">
              <a:solidFill>
                <a:schemeClr val="tx1"/>
              </a:solidFill>
              <a:effectLst/>
            </a:endParaRPr>
          </a:p>
          <a:p>
            <a:pPr fontAlgn="base">
              <a:lnSpc>
                <a:spcPct val="90000"/>
              </a:lnSpc>
              <a:spcBef>
                <a:spcPts val="0"/>
              </a:spcBef>
              <a:spcAft>
                <a:spcPts val="1200"/>
              </a:spcAft>
            </a:pPr>
            <a:r>
              <a:rPr lang="en-US" dirty="0"/>
              <a:t>Use collaborative techniques to enhance collective effectiveness.</a:t>
            </a:r>
            <a:endParaRPr lang="en-US" b="0" i="0" u="none" strike="noStrike" dirty="0">
              <a:solidFill>
                <a:schemeClr val="tx1"/>
              </a:solidFill>
              <a:effectLst/>
            </a:endParaRPr>
          </a:p>
        </p:txBody>
      </p:sp>
    </p:spTree>
    <p:extLst>
      <p:ext uri="{BB962C8B-B14F-4D97-AF65-F5344CB8AC3E}">
        <p14:creationId xmlns:p14="http://schemas.microsoft.com/office/powerpoint/2010/main" val="6479551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4B1F-281A-263B-709D-E49348ED318B}"/>
              </a:ext>
            </a:extLst>
          </p:cNvPr>
          <p:cNvSpPr>
            <a:spLocks noGrp="1"/>
          </p:cNvSpPr>
          <p:nvPr>
            <p:ph type="title"/>
          </p:nvPr>
        </p:nvSpPr>
        <p:spPr/>
        <p:txBody>
          <a:bodyPr/>
          <a:lstStyle/>
          <a:p>
            <a:pPr algn="l"/>
            <a:r>
              <a:rPr lang="en-US" dirty="0"/>
              <a:t>Habits 1-3 (Independence)</a:t>
            </a:r>
          </a:p>
        </p:txBody>
      </p:sp>
      <p:sp>
        <p:nvSpPr>
          <p:cNvPr id="4" name="Content Placeholder 3">
            <a:extLst>
              <a:ext uri="{FF2B5EF4-FFF2-40B4-BE49-F238E27FC236}">
                <a16:creationId xmlns:a16="http://schemas.microsoft.com/office/drawing/2014/main" id="{31E12BE2-3514-C6F5-534A-FE74F506AED5}"/>
              </a:ext>
            </a:extLst>
          </p:cNvPr>
          <p:cNvSpPr>
            <a:spLocks noGrp="1"/>
          </p:cNvSpPr>
          <p:nvPr>
            <p:ph sz="half" idx="1"/>
          </p:nvPr>
        </p:nvSpPr>
        <p:spPr>
          <a:xfrm>
            <a:off x="601580" y="2603500"/>
            <a:ext cx="5705598" cy="3124201"/>
          </a:xfrm>
        </p:spPr>
        <p:txBody>
          <a:bodyPr>
            <a:normAutofit/>
          </a:bodyPr>
          <a:lstStyle/>
          <a:p>
            <a:pPr marL="342900" indent="-342900">
              <a:buFont typeface="+mj-lt"/>
              <a:buAutoNum type="arabicPeriod"/>
            </a:pPr>
            <a:r>
              <a:rPr lang="en-US" sz="2800" dirty="0"/>
              <a:t>Be Proactive</a:t>
            </a:r>
          </a:p>
          <a:p>
            <a:pPr marL="342900" indent="-342900">
              <a:buFont typeface="+mj-lt"/>
              <a:buAutoNum type="arabicPeriod"/>
            </a:pPr>
            <a:r>
              <a:rPr lang="en-US" sz="2800" dirty="0"/>
              <a:t>Begin with the End in Mind</a:t>
            </a:r>
          </a:p>
          <a:p>
            <a:pPr marL="342900" indent="-342900">
              <a:buFont typeface="+mj-lt"/>
              <a:buAutoNum type="arabicPeriod"/>
            </a:pPr>
            <a:r>
              <a:rPr lang="en-US" sz="2800" dirty="0"/>
              <a:t>Put First Things First</a:t>
            </a:r>
          </a:p>
        </p:txBody>
      </p:sp>
      <p:graphicFrame>
        <p:nvGraphicFramePr>
          <p:cNvPr id="8" name="Content Placeholder 7">
            <a:extLst>
              <a:ext uri="{FF2B5EF4-FFF2-40B4-BE49-F238E27FC236}">
                <a16:creationId xmlns:a16="http://schemas.microsoft.com/office/drawing/2014/main" id="{BDDEEAB5-4D79-F603-F205-D4C2408EC1FD}"/>
              </a:ext>
            </a:extLst>
          </p:cNvPr>
          <p:cNvGraphicFramePr>
            <a:graphicFrameLocks noGrp="1"/>
          </p:cNvGraphicFramePr>
          <p:nvPr>
            <p:ph sz="half" idx="2"/>
            <p:extLst>
              <p:ext uri="{D42A27DB-BD31-4B8C-83A1-F6EECF244321}">
                <p14:modId xmlns:p14="http://schemas.microsoft.com/office/powerpoint/2010/main" val="795672655"/>
              </p:ext>
            </p:extLst>
          </p:nvPr>
        </p:nvGraphicFramePr>
        <p:xfrm>
          <a:off x="5907505" y="2603500"/>
          <a:ext cx="5486400" cy="24858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769755636"/>
                    </a:ext>
                  </a:extLst>
                </a:gridCol>
                <a:gridCol w="2743200">
                  <a:extLst>
                    <a:ext uri="{9D8B030D-6E8A-4147-A177-3AD203B41FA5}">
                      <a16:colId xmlns:a16="http://schemas.microsoft.com/office/drawing/2014/main" val="1704122289"/>
                    </a:ext>
                  </a:extLst>
                </a:gridCol>
              </a:tblGrid>
              <a:tr h="497172">
                <a:tc>
                  <a:txBody>
                    <a:bodyPr/>
                    <a:lstStyle/>
                    <a:p>
                      <a:r>
                        <a:rPr lang="en-US" dirty="0"/>
                        <a:t>Competencies</a:t>
                      </a:r>
                    </a:p>
                  </a:txBody>
                  <a:tcPr marL="90106" marR="90106"/>
                </a:tc>
                <a:tc>
                  <a:txBody>
                    <a:bodyPr/>
                    <a:lstStyle/>
                    <a:p>
                      <a:r>
                        <a:rPr lang="en-US" dirty="0"/>
                        <a:t>Character Traits</a:t>
                      </a:r>
                    </a:p>
                  </a:txBody>
                  <a:tcPr marL="90106" marR="90106"/>
                </a:tc>
                <a:extLst>
                  <a:ext uri="{0D108BD9-81ED-4DB2-BD59-A6C34878D82A}">
                    <a16:rowId xmlns:a16="http://schemas.microsoft.com/office/drawing/2014/main" val="86287392"/>
                  </a:ext>
                </a:extLst>
              </a:tr>
              <a:tr h="497172">
                <a:tc>
                  <a:txBody>
                    <a:bodyPr/>
                    <a:lstStyle/>
                    <a:p>
                      <a:r>
                        <a:rPr lang="en-US" dirty="0"/>
                        <a:t>Goal Setting</a:t>
                      </a:r>
                    </a:p>
                  </a:txBody>
                  <a:tcPr marL="90106" marR="90106"/>
                </a:tc>
                <a:tc>
                  <a:txBody>
                    <a:bodyPr/>
                    <a:lstStyle/>
                    <a:p>
                      <a:r>
                        <a:rPr lang="en-US" dirty="0"/>
                        <a:t>Initiative</a:t>
                      </a:r>
                    </a:p>
                  </a:txBody>
                  <a:tcPr marL="90106" marR="90106"/>
                </a:tc>
                <a:extLst>
                  <a:ext uri="{0D108BD9-81ED-4DB2-BD59-A6C34878D82A}">
                    <a16:rowId xmlns:a16="http://schemas.microsoft.com/office/drawing/2014/main" val="1150479812"/>
                  </a:ext>
                </a:extLst>
              </a:tr>
              <a:tr h="497172">
                <a:tc>
                  <a:txBody>
                    <a:bodyPr/>
                    <a:lstStyle/>
                    <a:p>
                      <a:r>
                        <a:rPr lang="en-US" dirty="0"/>
                        <a:t>Planning</a:t>
                      </a:r>
                    </a:p>
                  </a:txBody>
                  <a:tcPr marL="90106" marR="90106"/>
                </a:tc>
                <a:tc>
                  <a:txBody>
                    <a:bodyPr/>
                    <a:lstStyle/>
                    <a:p>
                      <a:r>
                        <a:rPr lang="en-US" dirty="0"/>
                        <a:t>Responsibility</a:t>
                      </a:r>
                    </a:p>
                  </a:txBody>
                  <a:tcPr marL="90106" marR="90106"/>
                </a:tc>
                <a:extLst>
                  <a:ext uri="{0D108BD9-81ED-4DB2-BD59-A6C34878D82A}">
                    <a16:rowId xmlns:a16="http://schemas.microsoft.com/office/drawing/2014/main" val="3141438371"/>
                  </a:ext>
                </a:extLst>
              </a:tr>
              <a:tr h="497172">
                <a:tc>
                  <a:txBody>
                    <a:bodyPr/>
                    <a:lstStyle/>
                    <a:p>
                      <a:r>
                        <a:rPr lang="en-US" dirty="0"/>
                        <a:t>Time Management</a:t>
                      </a:r>
                    </a:p>
                  </a:txBody>
                  <a:tcPr marL="90106" marR="90106"/>
                </a:tc>
                <a:tc>
                  <a:txBody>
                    <a:bodyPr/>
                    <a:lstStyle/>
                    <a:p>
                      <a:r>
                        <a:rPr lang="en-US" dirty="0"/>
                        <a:t>Vision</a:t>
                      </a:r>
                    </a:p>
                  </a:txBody>
                  <a:tcPr marL="90106" marR="90106"/>
                </a:tc>
                <a:extLst>
                  <a:ext uri="{0D108BD9-81ED-4DB2-BD59-A6C34878D82A}">
                    <a16:rowId xmlns:a16="http://schemas.microsoft.com/office/drawing/2014/main" val="791344242"/>
                  </a:ext>
                </a:extLst>
              </a:tr>
              <a:tr h="497172">
                <a:tc>
                  <a:txBody>
                    <a:bodyPr/>
                    <a:lstStyle/>
                    <a:p>
                      <a:r>
                        <a:rPr lang="en-US" dirty="0"/>
                        <a:t>Organization</a:t>
                      </a:r>
                    </a:p>
                  </a:txBody>
                  <a:tcPr marL="90106" marR="90106"/>
                </a:tc>
                <a:tc>
                  <a:txBody>
                    <a:bodyPr/>
                    <a:lstStyle/>
                    <a:p>
                      <a:r>
                        <a:rPr lang="en-US" dirty="0"/>
                        <a:t>Integrity</a:t>
                      </a:r>
                    </a:p>
                  </a:txBody>
                  <a:tcPr marL="90106" marR="90106"/>
                </a:tc>
                <a:extLst>
                  <a:ext uri="{0D108BD9-81ED-4DB2-BD59-A6C34878D82A}">
                    <a16:rowId xmlns:a16="http://schemas.microsoft.com/office/drawing/2014/main" val="335077382"/>
                  </a:ext>
                </a:extLst>
              </a:tr>
            </a:tbl>
          </a:graphicData>
        </a:graphic>
      </p:graphicFrame>
    </p:spTree>
    <p:extLst>
      <p:ext uri="{BB962C8B-B14F-4D97-AF65-F5344CB8AC3E}">
        <p14:creationId xmlns:p14="http://schemas.microsoft.com/office/powerpoint/2010/main" val="361049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28"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30" name="Freeform: Shape 29">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32"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77928CE8-A816-A6EA-47C0-ABA3F7B3C53B}"/>
              </a:ext>
            </a:extLst>
          </p:cNvPr>
          <p:cNvSpPr>
            <a:spLocks noGrp="1"/>
          </p:cNvSpPr>
          <p:nvPr>
            <p:ph type="title"/>
          </p:nvPr>
        </p:nvSpPr>
        <p:spPr>
          <a:xfrm>
            <a:off x="639098" y="629265"/>
            <a:ext cx="5132438" cy="1622322"/>
          </a:xfrm>
        </p:spPr>
        <p:txBody>
          <a:bodyPr>
            <a:normAutofit/>
          </a:bodyPr>
          <a:lstStyle/>
          <a:p>
            <a:r>
              <a:rPr lang="en-US">
                <a:solidFill>
                  <a:srgbClr val="EBEBEB"/>
                </a:solidFill>
              </a:rPr>
              <a:t>Habit 1- </a:t>
            </a:r>
            <a:br>
              <a:rPr lang="en-US">
                <a:solidFill>
                  <a:srgbClr val="EBEBEB"/>
                </a:solidFill>
              </a:rPr>
            </a:br>
            <a:r>
              <a:rPr lang="en-US">
                <a:solidFill>
                  <a:srgbClr val="EBEBEB"/>
                </a:solidFill>
              </a:rPr>
              <a:t>Be Proactive</a:t>
            </a:r>
          </a:p>
        </p:txBody>
      </p:sp>
      <p:pic>
        <p:nvPicPr>
          <p:cNvPr id="6" name="Picture 5" descr="A person in a suit and tie stopping dominoes&#10;&#10;Description automatically generated">
            <a:extLst>
              <a:ext uri="{FF2B5EF4-FFF2-40B4-BE49-F238E27FC236}">
                <a16:creationId xmlns:a16="http://schemas.microsoft.com/office/drawing/2014/main" id="{936C7480-F21A-4183-A92D-D6877A132730}"/>
              </a:ext>
            </a:extLst>
          </p:cNvPr>
          <p:cNvPicPr>
            <a:picLocks noChangeAspect="1"/>
          </p:cNvPicPr>
          <p:nvPr/>
        </p:nvPicPr>
        <p:blipFill>
          <a:blip r:embed="rId3">
            <a:extLst>
              <a:ext uri="{28A0092B-C50C-407E-A947-70E740481C1C}">
                <a14:useLocalDpi xmlns:a14="http://schemas.microsoft.com/office/drawing/2010/main" val="0"/>
              </a:ext>
            </a:extLst>
          </a:blip>
          <a:srcRect l="11316" r="14823" b="-3"/>
          <a:stretch/>
        </p:blipFill>
        <p:spPr>
          <a:xfrm>
            <a:off x="7066547" y="645106"/>
            <a:ext cx="4125285" cy="5585369"/>
          </a:xfrm>
          <a:prstGeom prst="rect">
            <a:avLst/>
          </a:prstGeom>
        </p:spPr>
      </p:pic>
      <p:sp>
        <p:nvSpPr>
          <p:cNvPr id="34" name="Rectangle 33">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0DF7C8D-0204-125F-D3FF-0FDC3EB8512E}"/>
              </a:ext>
            </a:extLst>
          </p:cNvPr>
          <p:cNvSpPr>
            <a:spLocks noGrp="1"/>
          </p:cNvSpPr>
          <p:nvPr>
            <p:ph idx="1"/>
          </p:nvPr>
        </p:nvSpPr>
        <p:spPr>
          <a:xfrm>
            <a:off x="639098" y="2418735"/>
            <a:ext cx="5132439" cy="3811742"/>
          </a:xfrm>
        </p:spPr>
        <p:txBody>
          <a:bodyPr anchor="ctr">
            <a:normAutofit/>
          </a:bodyPr>
          <a:lstStyle/>
          <a:p>
            <a:pPr marL="0" indent="0" fontAlgn="base">
              <a:spcBef>
                <a:spcPts val="1200"/>
              </a:spcBef>
              <a:spcAft>
                <a:spcPts val="0"/>
              </a:spcAft>
              <a:buNone/>
            </a:pPr>
            <a:endParaRPr lang="en-US" b="0" i="0" u="none" strike="noStrike" dirty="0">
              <a:solidFill>
                <a:srgbClr val="FFFFFF"/>
              </a:solidFill>
              <a:effectLst/>
              <a:latin typeface="Arial" panose="020B0604020202020204" pitchFamily="34" charset="0"/>
            </a:endParaRPr>
          </a:p>
          <a:p>
            <a:pPr fontAlgn="base">
              <a:spcBef>
                <a:spcPts val="0"/>
              </a:spcBef>
            </a:pPr>
            <a:r>
              <a:rPr lang="en-US" dirty="0">
                <a:solidFill>
                  <a:srgbClr val="FFFFFF"/>
                </a:solidFill>
              </a:rPr>
              <a:t>Practice self-awareness and control your response</a:t>
            </a:r>
          </a:p>
          <a:p>
            <a:pPr marL="0" indent="0" fontAlgn="base">
              <a:spcBef>
                <a:spcPts val="0"/>
              </a:spcBef>
              <a:buNone/>
            </a:pPr>
            <a:endParaRPr lang="en-US" dirty="0">
              <a:solidFill>
                <a:srgbClr val="FFFFFF"/>
              </a:solidFill>
            </a:endParaRPr>
          </a:p>
          <a:p>
            <a:pPr fontAlgn="base">
              <a:spcBef>
                <a:spcPts val="0"/>
              </a:spcBef>
              <a:spcAft>
                <a:spcPts val="0"/>
              </a:spcAft>
            </a:pPr>
            <a:r>
              <a:rPr lang="en-US" b="0" i="0" u="none" strike="noStrike" dirty="0">
                <a:solidFill>
                  <a:srgbClr val="FFFFFF"/>
                </a:solidFill>
                <a:effectLst/>
              </a:rPr>
              <a:t>Accept responsibility</a:t>
            </a:r>
          </a:p>
          <a:p>
            <a:pPr fontAlgn="base">
              <a:spcBef>
                <a:spcPts val="0"/>
              </a:spcBef>
              <a:spcAft>
                <a:spcPts val="0"/>
              </a:spcAft>
            </a:pPr>
            <a:endParaRPr lang="en-US" dirty="0">
              <a:solidFill>
                <a:srgbClr val="FFFFFF"/>
              </a:solidFill>
            </a:endParaRPr>
          </a:p>
          <a:p>
            <a:pPr fontAlgn="base">
              <a:spcBef>
                <a:spcPts val="0"/>
              </a:spcBef>
              <a:spcAft>
                <a:spcPts val="0"/>
              </a:spcAft>
            </a:pPr>
            <a:r>
              <a:rPr lang="en-US" b="0" i="0" u="none" strike="noStrike" dirty="0">
                <a:solidFill>
                  <a:srgbClr val="FFFFFF"/>
                </a:solidFill>
                <a:effectLst/>
              </a:rPr>
              <a:t>Taking initiative</a:t>
            </a:r>
          </a:p>
          <a:p>
            <a:pPr marL="0" indent="0" fontAlgn="base">
              <a:spcBef>
                <a:spcPts val="0"/>
              </a:spcBef>
              <a:spcAft>
                <a:spcPts val="0"/>
              </a:spcAft>
              <a:buNone/>
            </a:pPr>
            <a:endParaRPr lang="en-US" dirty="0">
              <a:solidFill>
                <a:srgbClr val="FFFFFF"/>
              </a:solidFill>
            </a:endParaRPr>
          </a:p>
          <a:p>
            <a:pPr fontAlgn="base">
              <a:spcBef>
                <a:spcPts val="0"/>
              </a:spcBef>
              <a:spcAft>
                <a:spcPts val="0"/>
              </a:spcAft>
            </a:pPr>
            <a:r>
              <a:rPr lang="en-US" dirty="0">
                <a:solidFill>
                  <a:srgbClr val="FFFFFF"/>
                </a:solidFill>
              </a:rPr>
              <a:t>Manage your response</a:t>
            </a:r>
          </a:p>
          <a:p>
            <a:pPr marL="0" indent="0" fontAlgn="base">
              <a:spcBef>
                <a:spcPts val="0"/>
              </a:spcBef>
              <a:spcAft>
                <a:spcPts val="0"/>
              </a:spcAft>
              <a:buNone/>
            </a:pPr>
            <a:endParaRPr lang="en-US" b="0" i="0" u="none" strike="noStrike" dirty="0">
              <a:solidFill>
                <a:srgbClr val="FFFFFF"/>
              </a:solidFill>
              <a:effectLst/>
            </a:endParaRPr>
          </a:p>
          <a:p>
            <a:pPr fontAlgn="base">
              <a:spcBef>
                <a:spcPts val="0"/>
              </a:spcBef>
              <a:spcAft>
                <a:spcPts val="0"/>
              </a:spcAft>
            </a:pPr>
            <a:r>
              <a:rPr lang="en-US" dirty="0">
                <a:solidFill>
                  <a:srgbClr val="FFFFFF"/>
                </a:solidFill>
              </a:rPr>
              <a:t>Avoid blaming others for mistakes</a:t>
            </a:r>
          </a:p>
        </p:txBody>
      </p:sp>
    </p:spTree>
    <p:extLst>
      <p:ext uri="{BB962C8B-B14F-4D97-AF65-F5344CB8AC3E}">
        <p14:creationId xmlns:p14="http://schemas.microsoft.com/office/powerpoint/2010/main" val="302833134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7877-9BDC-D4B1-F907-3064F21FD52F}"/>
              </a:ext>
            </a:extLst>
          </p:cNvPr>
          <p:cNvSpPr>
            <a:spLocks noGrp="1"/>
          </p:cNvSpPr>
          <p:nvPr>
            <p:ph type="title"/>
          </p:nvPr>
        </p:nvSpPr>
        <p:spPr/>
        <p:txBody>
          <a:bodyPr/>
          <a:lstStyle/>
          <a:p>
            <a:r>
              <a:rPr lang="en-US" sz="4400" dirty="0">
                <a:solidFill>
                  <a:schemeClr val="bg1"/>
                </a:solidFill>
              </a:rPr>
              <a:t>What is a recent problem you have had with members of your team not being proactive?</a:t>
            </a:r>
            <a:endParaRPr lang="en-US" sz="4400" dirty="0"/>
          </a:p>
        </p:txBody>
      </p:sp>
      <p:sp>
        <p:nvSpPr>
          <p:cNvPr id="4" name="Text Placeholder 3">
            <a:extLst>
              <a:ext uri="{FF2B5EF4-FFF2-40B4-BE49-F238E27FC236}">
                <a16:creationId xmlns:a16="http://schemas.microsoft.com/office/drawing/2014/main" id="{94BCAD9F-C0F7-9018-2F26-0535513CAB94}"/>
              </a:ext>
            </a:extLst>
          </p:cNvPr>
          <p:cNvSpPr>
            <a:spLocks noGrp="1"/>
          </p:cNvSpPr>
          <p:nvPr>
            <p:ph type="body" sz="half" idx="2"/>
          </p:nvPr>
        </p:nvSpPr>
        <p:spPr/>
        <p:txBody>
          <a:bodyPr>
            <a:normAutofit lnSpcReduction="10000"/>
          </a:bodyPr>
          <a:lstStyle/>
          <a:p>
            <a:r>
              <a:rPr lang="en-US" sz="3200" dirty="0">
                <a:solidFill>
                  <a:schemeClr val="accent1"/>
                </a:solidFill>
              </a:rPr>
              <a:t>Raise your hand and come off mute to share an example we can work through.</a:t>
            </a:r>
          </a:p>
        </p:txBody>
      </p:sp>
      <p:sp>
        <p:nvSpPr>
          <p:cNvPr id="6" name="Text Placeholder 5">
            <a:extLst>
              <a:ext uri="{FF2B5EF4-FFF2-40B4-BE49-F238E27FC236}">
                <a16:creationId xmlns:a16="http://schemas.microsoft.com/office/drawing/2014/main" id="{F1827B87-238C-D583-BCE3-97DD1859AADD}"/>
              </a:ext>
            </a:extLst>
          </p:cNvPr>
          <p:cNvSpPr>
            <a:spLocks noGrp="1"/>
          </p:cNvSpPr>
          <p:nvPr>
            <p:ph type="body" sz="half" idx="13"/>
          </p:nvPr>
        </p:nvSpPr>
        <p:spPr/>
        <p:txBody>
          <a:bodyPr/>
          <a:lstStyle/>
          <a:p>
            <a:endParaRPr lang="en-US"/>
          </a:p>
        </p:txBody>
      </p:sp>
    </p:spTree>
    <p:extLst>
      <p:ext uri="{BB962C8B-B14F-4D97-AF65-F5344CB8AC3E}">
        <p14:creationId xmlns:p14="http://schemas.microsoft.com/office/powerpoint/2010/main" val="89641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1" name="Rectangle 3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35" name="Rectangle 34">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68BEE7-33F9-70C3-4CFB-1F5464F1C25E}"/>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a:solidFill>
                  <a:srgbClr val="EBEBEB"/>
                </a:solidFill>
                <a:latin typeface="+mj-lt"/>
                <a:ea typeface="+mj-ea"/>
                <a:cs typeface="+mj-cs"/>
              </a:rPr>
              <a:t>Habit 1- Be Proactive</a:t>
            </a:r>
          </a:p>
        </p:txBody>
      </p:sp>
      <p:sp>
        <p:nvSpPr>
          <p:cNvPr id="4" name="Text Placeholder 3">
            <a:extLst>
              <a:ext uri="{FF2B5EF4-FFF2-40B4-BE49-F238E27FC236}">
                <a16:creationId xmlns:a16="http://schemas.microsoft.com/office/drawing/2014/main" id="{3C2C7D98-2C24-4153-FDC2-AD430487062A}"/>
              </a:ext>
            </a:extLst>
          </p:cNvPr>
          <p:cNvSpPr>
            <a:spLocks/>
          </p:cNvSpPr>
          <p:nvPr/>
        </p:nvSpPr>
        <p:spPr>
          <a:xfrm>
            <a:off x="8160773" y="4591665"/>
            <a:ext cx="3382298" cy="1150156"/>
          </a:xfrm>
          <a:prstGeom prst="rect">
            <a:avLst/>
          </a:prstGeom>
        </p:spPr>
        <p:txBody>
          <a:bodyPr vert="horz" lIns="91440" tIns="45720" rIns="91440" bIns="45720" rtlCol="0" anchor="t">
            <a:normAutofit/>
          </a:bodyPr>
          <a:lstStyle/>
          <a:p>
            <a:pPr>
              <a:spcBef>
                <a:spcPts val="1000"/>
              </a:spcBef>
              <a:buClr>
                <a:schemeClr val="accent1"/>
              </a:buClr>
              <a:buSzPct val="80000"/>
            </a:pPr>
            <a:r>
              <a:rPr lang="en-US" b="0" i="0" kern="1200" cap="all" dirty="0">
                <a:solidFill>
                  <a:schemeClr val="accent1">
                    <a:lumMod val="60000"/>
                    <a:lumOff val="40000"/>
                  </a:schemeClr>
                </a:solidFill>
                <a:latin typeface="+mn-lt"/>
                <a:ea typeface="+mn-ea"/>
                <a:cs typeface="+mn-cs"/>
              </a:rPr>
              <a:t>Why does this matter?</a:t>
            </a:r>
          </a:p>
        </p:txBody>
      </p:sp>
      <p:graphicFrame>
        <p:nvGraphicFramePr>
          <p:cNvPr id="5" name="Content Placeholder 4">
            <a:extLst>
              <a:ext uri="{FF2B5EF4-FFF2-40B4-BE49-F238E27FC236}">
                <a16:creationId xmlns:a16="http://schemas.microsoft.com/office/drawing/2014/main" id="{EC3D7312-5AE3-8E90-C311-B0B7247D176D}"/>
              </a:ext>
            </a:extLst>
          </p:cNvPr>
          <p:cNvGraphicFramePr>
            <a:graphicFrameLocks/>
          </p:cNvGraphicFramePr>
          <p:nvPr>
            <p:extLst>
              <p:ext uri="{D42A27DB-BD31-4B8C-83A1-F6EECF244321}">
                <p14:modId xmlns:p14="http://schemas.microsoft.com/office/powerpoint/2010/main" val="1388055096"/>
              </p:ext>
            </p:extLst>
          </p:nvPr>
        </p:nvGraphicFramePr>
        <p:xfrm>
          <a:off x="1349514" y="1113063"/>
          <a:ext cx="5991405" cy="4857823"/>
        </p:xfrm>
        <a:graphic>
          <a:graphicData uri="http://schemas.openxmlformats.org/drawingml/2006/table">
            <a:tbl>
              <a:tblPr firstRow="1" bandRow="1">
                <a:tableStyleId>{5C22544A-7EE6-4342-B048-85BDC9FD1C3A}</a:tableStyleId>
              </a:tblPr>
              <a:tblGrid>
                <a:gridCol w="3045410">
                  <a:extLst>
                    <a:ext uri="{9D8B030D-6E8A-4147-A177-3AD203B41FA5}">
                      <a16:colId xmlns:a16="http://schemas.microsoft.com/office/drawing/2014/main" val="2750535349"/>
                    </a:ext>
                  </a:extLst>
                </a:gridCol>
                <a:gridCol w="2945995">
                  <a:extLst>
                    <a:ext uri="{9D8B030D-6E8A-4147-A177-3AD203B41FA5}">
                      <a16:colId xmlns:a16="http://schemas.microsoft.com/office/drawing/2014/main" val="3324525517"/>
                    </a:ext>
                  </a:extLst>
                </a:gridCol>
              </a:tblGrid>
              <a:tr h="882805">
                <a:tc>
                  <a:txBody>
                    <a:bodyPr/>
                    <a:lstStyle/>
                    <a:p>
                      <a:r>
                        <a:rPr lang="en-US" sz="2300" u="none"/>
                        <a:t>Highly </a:t>
                      </a:r>
                      <a:r>
                        <a:rPr lang="en-US" sz="2300" u="sng"/>
                        <a:t>Ineffective</a:t>
                      </a:r>
                      <a:r>
                        <a:rPr lang="en-US" sz="2300" u="none"/>
                        <a:t> Culture</a:t>
                      </a:r>
                    </a:p>
                  </a:txBody>
                  <a:tcPr marL="119298" marR="119298" marT="59649" marB="59649"/>
                </a:tc>
                <a:tc>
                  <a:txBody>
                    <a:bodyPr/>
                    <a:lstStyle/>
                    <a:p>
                      <a:r>
                        <a:rPr lang="en-US" sz="2300"/>
                        <a:t>Highly </a:t>
                      </a:r>
                      <a:r>
                        <a:rPr lang="en-US" sz="2300" u="sng"/>
                        <a:t>Effective</a:t>
                      </a:r>
                      <a:r>
                        <a:rPr lang="en-US" sz="2300"/>
                        <a:t> Culture</a:t>
                      </a:r>
                    </a:p>
                  </a:txBody>
                  <a:tcPr marL="119298" marR="119298" marT="59649" marB="59649"/>
                </a:tc>
                <a:extLst>
                  <a:ext uri="{0D108BD9-81ED-4DB2-BD59-A6C34878D82A}">
                    <a16:rowId xmlns:a16="http://schemas.microsoft.com/office/drawing/2014/main" val="1629383604"/>
                  </a:ext>
                </a:extLst>
              </a:tr>
              <a:tr h="3745954">
                <a:tc>
                  <a:txBody>
                    <a:bodyPr/>
                    <a:lstStyle/>
                    <a:p>
                      <a:r>
                        <a:rPr lang="en-US" sz="2300" b="1"/>
                        <a:t>Be Reactive.</a:t>
                      </a:r>
                      <a:r>
                        <a:rPr lang="en-US" sz="2300" b="0"/>
                        <a:t> People make excuses, blame failures on others or policies, are moody, and focus outside their sphere of influence. They wait to be told what to do.</a:t>
                      </a:r>
                      <a:endParaRPr lang="en-US" sz="2300" b="1"/>
                    </a:p>
                  </a:txBody>
                  <a:tcPr marL="119298" marR="119298" marT="59649" marB="59649"/>
                </a:tc>
                <a:tc>
                  <a:txBody>
                    <a:bodyPr/>
                    <a:lstStyle/>
                    <a:p>
                      <a:r>
                        <a:rPr lang="en-US" sz="2300" b="1" dirty="0"/>
                        <a:t>Be Proactive.</a:t>
                      </a:r>
                      <a:r>
                        <a:rPr lang="en-US" sz="2300" b="0" dirty="0"/>
                        <a:t> People exert initiative, accept responsibility for actions, control  their emotions, and focus on things they can influence. They make things happen.</a:t>
                      </a:r>
                      <a:endParaRPr lang="en-US" sz="2300" b="1" dirty="0"/>
                    </a:p>
                  </a:txBody>
                  <a:tcPr marL="119298" marR="119298" marT="59649" marB="59649"/>
                </a:tc>
                <a:extLst>
                  <a:ext uri="{0D108BD9-81ED-4DB2-BD59-A6C34878D82A}">
                    <a16:rowId xmlns:a16="http://schemas.microsoft.com/office/drawing/2014/main" val="653695783"/>
                  </a:ext>
                </a:extLst>
              </a:tr>
            </a:tbl>
          </a:graphicData>
        </a:graphic>
      </p:graphicFrame>
    </p:spTree>
    <p:extLst>
      <p:ext uri="{BB962C8B-B14F-4D97-AF65-F5344CB8AC3E}">
        <p14:creationId xmlns:p14="http://schemas.microsoft.com/office/powerpoint/2010/main" val="3662519825"/>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7566</TotalTime>
  <Words>7686</Words>
  <Application>Microsoft Office PowerPoint</Application>
  <PresentationFormat>Widescreen</PresentationFormat>
  <Paragraphs>770</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Aptos</vt:lpstr>
      <vt:lpstr>Arial</vt:lpstr>
      <vt:lpstr>Century Gothic</vt:lpstr>
      <vt:lpstr>Montserrat</vt:lpstr>
      <vt:lpstr>Wingdings 3</vt:lpstr>
      <vt:lpstr>Ion Boardroom</vt:lpstr>
      <vt:lpstr>7 Habits of Highly Effective People</vt:lpstr>
      <vt:lpstr>Virtual Etiquette</vt:lpstr>
      <vt:lpstr>Introduce Yourselves!</vt:lpstr>
      <vt:lpstr>Overview of the 7 Habits</vt:lpstr>
      <vt:lpstr>Learning Objectives</vt:lpstr>
      <vt:lpstr>Habits 1-3 (Independence)</vt:lpstr>
      <vt:lpstr>Habit 1-  Be Proactive</vt:lpstr>
      <vt:lpstr>What is a recent problem you have had with members of your team not being proactive?</vt:lpstr>
      <vt:lpstr>Habit 1- Be Proactive</vt:lpstr>
      <vt:lpstr>Habit 2-  Begin with the End in Mind</vt:lpstr>
      <vt:lpstr>Applying “Begin with the End in Mind”</vt:lpstr>
      <vt:lpstr>Habit 2- Begin with the End in Mind</vt:lpstr>
      <vt:lpstr>Putting Habit 2 into Practice</vt:lpstr>
      <vt:lpstr>Habit 3-  Put First  Things First</vt:lpstr>
      <vt:lpstr>Covey’s Time Management Matrix</vt:lpstr>
      <vt:lpstr>Habit 3- Put First Things First</vt:lpstr>
      <vt:lpstr> Covey’s Time Matrix Practice</vt:lpstr>
      <vt:lpstr>Habits 4-6 (Interdependence)</vt:lpstr>
      <vt:lpstr>Habit 4-  Think Win-Win</vt:lpstr>
      <vt:lpstr>Thinking Win-Win to Build Collaboration</vt:lpstr>
      <vt:lpstr>Habit 4- Think Win-Win</vt:lpstr>
      <vt:lpstr>Habit 5-  Seek First to Understand, Then to Be Understood</vt:lpstr>
      <vt:lpstr>How to Listen Empathetically</vt:lpstr>
      <vt:lpstr>Habit 5- Seek First to Understand, Then to Be Understood</vt:lpstr>
      <vt:lpstr>Role Play for Habit 5</vt:lpstr>
      <vt:lpstr>Role Play Scenario- Breakout Room</vt:lpstr>
      <vt:lpstr>Habit 6-  Synergize</vt:lpstr>
      <vt:lpstr>Habit 6- Synergize</vt:lpstr>
      <vt:lpstr>Habit 6 Discussion</vt:lpstr>
      <vt:lpstr>Habit 7 (The Whole Person)</vt:lpstr>
      <vt:lpstr>Habit 7-  Sharpen the Saw</vt:lpstr>
      <vt:lpstr>Habit 7- Sharpen the Saw</vt:lpstr>
      <vt:lpstr>Breakout Activity</vt:lpstr>
      <vt:lpstr>PowerPoint Presentation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Amber Leonhardi</dc:creator>
  <cp:lastModifiedBy>Amber Leonhardi</cp:lastModifiedBy>
  <cp:revision>2</cp:revision>
  <dcterms:created xsi:type="dcterms:W3CDTF">2024-08-01T21:06:39Z</dcterms:created>
  <dcterms:modified xsi:type="dcterms:W3CDTF">2024-08-23T19:11:24Z</dcterms:modified>
</cp:coreProperties>
</file>