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6" r:id="rId4"/>
    <p:sldId id="267" r:id="rId5"/>
    <p:sldId id="271" r:id="rId6"/>
    <p:sldId id="272" r:id="rId7"/>
    <p:sldId id="274" r:id="rId8"/>
    <p:sldId id="277" r:id="rId9"/>
    <p:sldId id="278" r:id="rId10"/>
    <p:sldId id="279" r:id="rId11"/>
    <p:sldId id="275" r:id="rId12"/>
    <p:sldId id="276" r:id="rId13"/>
    <p:sldId id="280" r:id="rId14"/>
    <p:sldId id="283" r:id="rId15"/>
    <p:sldId id="281" r:id="rId16"/>
    <p:sldId id="285" r:id="rId17"/>
    <p:sldId id="284" r:id="rId18"/>
    <p:sldId id="288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chop.edu/surveys/?s=JJXA3R3MXH" TargetMode="External"/><Relationship Id="rId1" Type="http://schemas.openxmlformats.org/officeDocument/2006/relationships/hyperlink" Target="https://at.chop.edu/family-services/language-services/intranet-pages/translation-services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chop.edu/surveys/?s=JJXA3R3MXH" TargetMode="External"/><Relationship Id="rId1" Type="http://schemas.openxmlformats.org/officeDocument/2006/relationships/hyperlink" Target="https://at.chop.edu/family-services/language-services/intranet-pages/translation-servic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4FAE1-BDD9-4560-8BB5-5515B2C139B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A30C2-282A-44C5-B86B-A033529E354B}">
      <dgm:prSet custT="1"/>
      <dgm:spPr/>
      <dgm:t>
        <a:bodyPr/>
        <a:lstStyle/>
        <a:p>
          <a:r>
            <a:rPr lang="en-US" sz="3200" b="1" i="0" baseline="0"/>
            <a:t>Translation Services:</a:t>
          </a:r>
          <a:endParaRPr lang="en-US" sz="3200"/>
        </a:p>
      </dgm:t>
    </dgm:pt>
    <dgm:pt modelId="{23BBA16B-1023-4D8A-988D-F7AC4F17898A}" type="parTrans" cxnId="{CE237685-6D71-4C84-BD23-E0077D9EDECA}">
      <dgm:prSet/>
      <dgm:spPr/>
      <dgm:t>
        <a:bodyPr/>
        <a:lstStyle/>
        <a:p>
          <a:endParaRPr lang="en-US"/>
        </a:p>
      </dgm:t>
    </dgm:pt>
    <dgm:pt modelId="{A91BDBB1-9E5B-4842-926D-49B9D8477D22}" type="sibTrans" cxnId="{CE237685-6D71-4C84-BD23-E0077D9EDECA}">
      <dgm:prSet/>
      <dgm:spPr/>
      <dgm:t>
        <a:bodyPr/>
        <a:lstStyle/>
        <a:p>
          <a:endParaRPr lang="en-US"/>
        </a:p>
      </dgm:t>
    </dgm:pt>
    <dgm:pt modelId="{17318B23-15A2-4369-8CC1-E8F76D9E1091}">
      <dgm:prSet/>
      <dgm:spPr/>
      <dgm:t>
        <a:bodyPr/>
        <a:lstStyle/>
        <a:p>
          <a:pPr rtl="0"/>
          <a:r>
            <a:rPr lang="en-US" b="1" i="0" baseline="0">
              <a:hlinkClick xmlns:r="http://schemas.openxmlformats.org/officeDocument/2006/relationships" r:id="rId1"/>
            </a:rPr>
            <a:t>Information on translation services</a:t>
          </a:r>
          <a:r>
            <a:rPr lang="en-US" b="1" i="0" baseline="0"/>
            <a:t> or link </a:t>
          </a:r>
          <a:r>
            <a:rPr lang="en-US" b="1" i="0" baseline="0">
              <a:hlinkClick xmlns:r="http://schemas.openxmlformats.org/officeDocument/2006/relationships" r:id="rId1"/>
            </a:rPr>
            <a:t>https://at.chop.edu/family-services/language-services/intranet-pages/translation-services</a:t>
          </a:r>
          <a:r>
            <a:rPr lang="en-US" b="1" i="0" baseline="0"/>
            <a:t> </a:t>
          </a:r>
          <a:endParaRPr lang="en-US"/>
        </a:p>
      </dgm:t>
    </dgm:pt>
    <dgm:pt modelId="{40B15AD6-9FE6-4EB5-AE72-0CAF1EC8D6BC}" type="parTrans" cxnId="{A666BC58-24A5-4001-B45B-546B4304BE08}">
      <dgm:prSet/>
      <dgm:spPr/>
      <dgm:t>
        <a:bodyPr/>
        <a:lstStyle/>
        <a:p>
          <a:endParaRPr lang="en-US"/>
        </a:p>
      </dgm:t>
    </dgm:pt>
    <dgm:pt modelId="{8F24C8B1-4574-4246-BEBB-CF942745219E}" type="sibTrans" cxnId="{A666BC58-24A5-4001-B45B-546B4304BE08}">
      <dgm:prSet/>
      <dgm:spPr/>
      <dgm:t>
        <a:bodyPr/>
        <a:lstStyle/>
        <a:p>
          <a:endParaRPr lang="en-US"/>
        </a:p>
      </dgm:t>
    </dgm:pt>
    <dgm:pt modelId="{8FDF44B4-F19B-4812-875E-C5200392EEC3}">
      <dgm:prSet/>
      <dgm:spPr/>
      <dgm:t>
        <a:bodyPr/>
        <a:lstStyle/>
        <a:p>
          <a:r>
            <a:rPr lang="en-US" b="1" i="0" baseline="0">
              <a:hlinkClick xmlns:r="http://schemas.openxmlformats.org/officeDocument/2006/relationships" r:id="rId2"/>
            </a:rPr>
            <a:t>Request For Translation Of Documents</a:t>
          </a:r>
          <a:r>
            <a:rPr lang="en-US" b="1" i="0" baseline="0"/>
            <a:t> or link </a:t>
          </a:r>
          <a:r>
            <a:rPr lang="en-US" b="1" i="0" baseline="0">
              <a:hlinkClick xmlns:r="http://schemas.openxmlformats.org/officeDocument/2006/relationships" r:id="rId2"/>
            </a:rPr>
            <a:t>https://redcap.chop.edu/surveys/?s=JJXA3R3MXH</a:t>
          </a:r>
          <a:r>
            <a:rPr lang="en-US" b="1" i="0" baseline="0"/>
            <a:t> </a:t>
          </a:r>
          <a:endParaRPr lang="en-US"/>
        </a:p>
      </dgm:t>
    </dgm:pt>
    <dgm:pt modelId="{0033B78B-CE22-4184-A4A4-296BF77CA08C}" type="parTrans" cxnId="{6EEA10B7-6553-486D-911D-490315DC64FE}">
      <dgm:prSet/>
      <dgm:spPr/>
      <dgm:t>
        <a:bodyPr/>
        <a:lstStyle/>
        <a:p>
          <a:endParaRPr lang="en-US"/>
        </a:p>
      </dgm:t>
    </dgm:pt>
    <dgm:pt modelId="{17423498-13B7-444C-ADB5-7B931A941A92}" type="sibTrans" cxnId="{6EEA10B7-6553-486D-911D-490315DC64FE}">
      <dgm:prSet/>
      <dgm:spPr/>
      <dgm:t>
        <a:bodyPr/>
        <a:lstStyle/>
        <a:p>
          <a:endParaRPr lang="en-US"/>
        </a:p>
      </dgm:t>
    </dgm:pt>
    <dgm:pt modelId="{DFAF6B4E-5044-4616-9569-639DA4C52484}">
      <dgm:prSet/>
      <dgm:spPr/>
      <dgm:t>
        <a:bodyPr/>
        <a:lstStyle/>
        <a:p>
          <a:pPr rtl="0"/>
          <a:endParaRPr lang="en-US"/>
        </a:p>
      </dgm:t>
    </dgm:pt>
    <dgm:pt modelId="{B25B520D-F248-42E1-8D43-02587A3D7E7D}" type="parTrans" cxnId="{92C8AB8D-8D6E-4CC2-B1AE-8F6505D0B283}">
      <dgm:prSet/>
      <dgm:spPr/>
      <dgm:t>
        <a:bodyPr/>
        <a:lstStyle/>
        <a:p>
          <a:endParaRPr lang="en-US"/>
        </a:p>
      </dgm:t>
    </dgm:pt>
    <dgm:pt modelId="{62893829-E1BE-4C5B-A153-BC39F5A50E09}" type="sibTrans" cxnId="{92C8AB8D-8D6E-4CC2-B1AE-8F6505D0B283}">
      <dgm:prSet/>
      <dgm:spPr/>
      <dgm:t>
        <a:bodyPr/>
        <a:lstStyle/>
        <a:p>
          <a:endParaRPr lang="en-US"/>
        </a:p>
      </dgm:t>
    </dgm:pt>
    <dgm:pt modelId="{A823E16C-CB71-491D-A4D8-D732882A3D39}" type="pres">
      <dgm:prSet presAssocID="{2094FAE1-BDD9-4560-8BB5-5515B2C139BF}" presName="linear" presStyleCnt="0">
        <dgm:presLayoutVars>
          <dgm:dir/>
          <dgm:animLvl val="lvl"/>
          <dgm:resizeHandles val="exact"/>
        </dgm:presLayoutVars>
      </dgm:prSet>
      <dgm:spPr/>
    </dgm:pt>
    <dgm:pt modelId="{65F504E8-3725-4FC1-BE1D-314429D766CA}" type="pres">
      <dgm:prSet presAssocID="{203A30C2-282A-44C5-B86B-A033529E354B}" presName="parentLin" presStyleCnt="0"/>
      <dgm:spPr/>
    </dgm:pt>
    <dgm:pt modelId="{5B6FCA8F-6C09-453F-B4BF-CCA2D3BE1F1D}" type="pres">
      <dgm:prSet presAssocID="{203A30C2-282A-44C5-B86B-A033529E354B}" presName="parentLeftMargin" presStyleLbl="node1" presStyleIdx="0" presStyleCnt="1"/>
      <dgm:spPr/>
    </dgm:pt>
    <dgm:pt modelId="{E097F096-95AD-4C87-AC5F-A0538A7F5533}" type="pres">
      <dgm:prSet presAssocID="{203A30C2-282A-44C5-B86B-A033529E354B}" presName="parentText" presStyleLbl="node1" presStyleIdx="0" presStyleCnt="1" custScaleX="109006" custScaleY="152766">
        <dgm:presLayoutVars>
          <dgm:chMax val="0"/>
          <dgm:bulletEnabled val="1"/>
        </dgm:presLayoutVars>
      </dgm:prSet>
      <dgm:spPr/>
    </dgm:pt>
    <dgm:pt modelId="{DBEEA8AA-BA80-4A44-8D4D-B6E00E543CC4}" type="pres">
      <dgm:prSet presAssocID="{203A30C2-282A-44C5-B86B-A033529E354B}" presName="negativeSpace" presStyleCnt="0"/>
      <dgm:spPr/>
    </dgm:pt>
    <dgm:pt modelId="{7CB8313B-7E9A-4EF1-BCDC-DC83EF96D5A4}" type="pres">
      <dgm:prSet presAssocID="{203A30C2-282A-44C5-B86B-A033529E354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F3A8328-AD89-4C8B-ACEC-BD959A0664DD}" type="presOf" srcId="{8FDF44B4-F19B-4812-875E-C5200392EEC3}" destId="{7CB8313B-7E9A-4EF1-BCDC-DC83EF96D5A4}" srcOrd="0" destOrd="2" presId="urn:microsoft.com/office/officeart/2005/8/layout/list1"/>
    <dgm:cxn modelId="{A666BC58-24A5-4001-B45B-546B4304BE08}" srcId="{203A30C2-282A-44C5-B86B-A033529E354B}" destId="{17318B23-15A2-4369-8CC1-E8F76D9E1091}" srcOrd="0" destOrd="0" parTransId="{40B15AD6-9FE6-4EB5-AE72-0CAF1EC8D6BC}" sibTransId="{8F24C8B1-4574-4246-BEBB-CF942745219E}"/>
    <dgm:cxn modelId="{76A90359-B5D9-4B83-8327-B82D6B1BE2C1}" type="presOf" srcId="{203A30C2-282A-44C5-B86B-A033529E354B}" destId="{E097F096-95AD-4C87-AC5F-A0538A7F5533}" srcOrd="1" destOrd="0" presId="urn:microsoft.com/office/officeart/2005/8/layout/list1"/>
    <dgm:cxn modelId="{AD76CC7C-22D3-4FAE-8BB6-2D8720521038}" type="presOf" srcId="{17318B23-15A2-4369-8CC1-E8F76D9E1091}" destId="{7CB8313B-7E9A-4EF1-BCDC-DC83EF96D5A4}" srcOrd="0" destOrd="0" presId="urn:microsoft.com/office/officeart/2005/8/layout/list1"/>
    <dgm:cxn modelId="{CE237685-6D71-4C84-BD23-E0077D9EDECA}" srcId="{2094FAE1-BDD9-4560-8BB5-5515B2C139BF}" destId="{203A30C2-282A-44C5-B86B-A033529E354B}" srcOrd="0" destOrd="0" parTransId="{23BBA16B-1023-4D8A-988D-F7AC4F17898A}" sibTransId="{A91BDBB1-9E5B-4842-926D-49B9D8477D22}"/>
    <dgm:cxn modelId="{983C818B-5CE8-4A97-BDB2-9853287E819D}" type="presOf" srcId="{DFAF6B4E-5044-4616-9569-639DA4C52484}" destId="{7CB8313B-7E9A-4EF1-BCDC-DC83EF96D5A4}" srcOrd="0" destOrd="1" presId="urn:microsoft.com/office/officeart/2005/8/layout/list1"/>
    <dgm:cxn modelId="{92C8AB8D-8D6E-4CC2-B1AE-8F6505D0B283}" srcId="{203A30C2-282A-44C5-B86B-A033529E354B}" destId="{DFAF6B4E-5044-4616-9569-639DA4C52484}" srcOrd="1" destOrd="0" parTransId="{B25B520D-F248-42E1-8D43-02587A3D7E7D}" sibTransId="{62893829-E1BE-4C5B-A153-BC39F5A50E09}"/>
    <dgm:cxn modelId="{6EEA10B7-6553-486D-911D-490315DC64FE}" srcId="{203A30C2-282A-44C5-B86B-A033529E354B}" destId="{8FDF44B4-F19B-4812-875E-C5200392EEC3}" srcOrd="2" destOrd="0" parTransId="{0033B78B-CE22-4184-A4A4-296BF77CA08C}" sibTransId="{17423498-13B7-444C-ADB5-7B931A941A92}"/>
    <dgm:cxn modelId="{02BF9FB8-B6ED-4076-A5FD-37D324F0342C}" type="presOf" srcId="{203A30C2-282A-44C5-B86B-A033529E354B}" destId="{5B6FCA8F-6C09-453F-B4BF-CCA2D3BE1F1D}" srcOrd="0" destOrd="0" presId="urn:microsoft.com/office/officeart/2005/8/layout/list1"/>
    <dgm:cxn modelId="{D74044EE-B56C-4B09-8D46-3585609DEB52}" type="presOf" srcId="{2094FAE1-BDD9-4560-8BB5-5515B2C139BF}" destId="{A823E16C-CB71-491D-A4D8-D732882A3D39}" srcOrd="0" destOrd="0" presId="urn:microsoft.com/office/officeart/2005/8/layout/list1"/>
    <dgm:cxn modelId="{697F6037-2FB7-471F-A039-FB84BC3394B2}" type="presParOf" srcId="{A823E16C-CB71-491D-A4D8-D732882A3D39}" destId="{65F504E8-3725-4FC1-BE1D-314429D766CA}" srcOrd="0" destOrd="0" presId="urn:microsoft.com/office/officeart/2005/8/layout/list1"/>
    <dgm:cxn modelId="{B72EBF43-BFF5-4BE3-BC4F-CA7D98277223}" type="presParOf" srcId="{65F504E8-3725-4FC1-BE1D-314429D766CA}" destId="{5B6FCA8F-6C09-453F-B4BF-CCA2D3BE1F1D}" srcOrd="0" destOrd="0" presId="urn:microsoft.com/office/officeart/2005/8/layout/list1"/>
    <dgm:cxn modelId="{9BF6BF52-1766-4CCF-8AFF-6DF4582C81A4}" type="presParOf" srcId="{65F504E8-3725-4FC1-BE1D-314429D766CA}" destId="{E097F096-95AD-4C87-AC5F-A0538A7F5533}" srcOrd="1" destOrd="0" presId="urn:microsoft.com/office/officeart/2005/8/layout/list1"/>
    <dgm:cxn modelId="{DF13B231-4DF1-413C-9945-6A566175782D}" type="presParOf" srcId="{A823E16C-CB71-491D-A4D8-D732882A3D39}" destId="{DBEEA8AA-BA80-4A44-8D4D-B6E00E543CC4}" srcOrd="1" destOrd="0" presId="urn:microsoft.com/office/officeart/2005/8/layout/list1"/>
    <dgm:cxn modelId="{8D92C425-20E8-4FB1-B85E-7EFFB705C9B2}" type="presParOf" srcId="{A823E16C-CB71-491D-A4D8-D732882A3D39}" destId="{7CB8313B-7E9A-4EF1-BCDC-DC83EF96D5A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8313B-7E9A-4EF1-BCDC-DC83EF96D5A4}">
      <dsp:nvSpPr>
        <dsp:cNvPr id="0" name=""/>
        <dsp:cNvSpPr/>
      </dsp:nvSpPr>
      <dsp:spPr>
        <a:xfrm>
          <a:off x="0" y="1974603"/>
          <a:ext cx="7768004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883" tIns="479044" rIns="602883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kern="1200" baseline="0">
              <a:hlinkClick xmlns:r="http://schemas.openxmlformats.org/officeDocument/2006/relationships" r:id="rId1"/>
            </a:rPr>
            <a:t>Information on translation services</a:t>
          </a:r>
          <a:r>
            <a:rPr lang="en-US" sz="2300" b="1" i="0" kern="1200" baseline="0"/>
            <a:t> or link </a:t>
          </a:r>
          <a:r>
            <a:rPr lang="en-US" sz="2300" b="1" i="0" kern="1200" baseline="0">
              <a:hlinkClick xmlns:r="http://schemas.openxmlformats.org/officeDocument/2006/relationships" r:id="rId1"/>
            </a:rPr>
            <a:t>https://at.chop.edu/family-services/language-services/intranet-pages/translation-services</a:t>
          </a:r>
          <a:r>
            <a:rPr lang="en-US" sz="2300" b="1" i="0" kern="1200" baseline="0"/>
            <a:t> 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kern="1200" baseline="0">
              <a:hlinkClick xmlns:r="http://schemas.openxmlformats.org/officeDocument/2006/relationships" r:id="rId2"/>
            </a:rPr>
            <a:t>Request For Translation Of Documents</a:t>
          </a:r>
          <a:r>
            <a:rPr lang="en-US" sz="2300" b="1" i="0" kern="1200" baseline="0"/>
            <a:t> or link </a:t>
          </a:r>
          <a:r>
            <a:rPr lang="en-US" sz="2300" b="1" i="0" kern="1200" baseline="0">
              <a:hlinkClick xmlns:r="http://schemas.openxmlformats.org/officeDocument/2006/relationships" r:id="rId2"/>
            </a:rPr>
            <a:t>https://redcap.chop.edu/surveys/?s=JJXA3R3MXH</a:t>
          </a:r>
          <a:r>
            <a:rPr lang="en-US" sz="2300" b="1" i="0" kern="1200" baseline="0"/>
            <a:t> </a:t>
          </a:r>
          <a:endParaRPr lang="en-US" sz="2300" kern="1200"/>
        </a:p>
      </dsp:txBody>
      <dsp:txXfrm>
        <a:off x="0" y="1974603"/>
        <a:ext cx="7768004" cy="2680650"/>
      </dsp:txXfrm>
    </dsp:sp>
    <dsp:sp modelId="{E097F096-95AD-4C87-AC5F-A0538A7F5533}">
      <dsp:nvSpPr>
        <dsp:cNvPr id="0" name=""/>
        <dsp:cNvSpPr/>
      </dsp:nvSpPr>
      <dsp:spPr>
        <a:xfrm>
          <a:off x="388400" y="1276862"/>
          <a:ext cx="5927313" cy="10372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528" tIns="0" rIns="2055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Translation Services:</a:t>
          </a:r>
          <a:endParaRPr lang="en-US" sz="3200" kern="1200"/>
        </a:p>
      </dsp:txBody>
      <dsp:txXfrm>
        <a:off x="439033" y="1327495"/>
        <a:ext cx="5826047" cy="935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B114-386B-9148-8E25-D2096D1F4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31FFA-5952-1045-A9CA-54ABCEC4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E1FC4-F4C3-9945-B636-5FB2403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9A78-BF8F-3143-AAAD-6F0FAF3B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93BB9-3DCB-6840-B412-B1708BA3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BF31-4019-1349-8573-95964DF9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95577-77C3-3443-BB57-72F43893C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3506-2AFB-7444-9A4A-6D09D5AC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E9B5-1DA6-264B-8902-6BD2AB41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8CF0-09D5-9E4C-AA4E-87B93925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9865C-4837-474D-879B-2EA7277CE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F365F-FE81-5549-9328-D74C438E8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2E8F-6370-E346-8725-02DECCAA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F738A-0284-A74A-963A-A685FAB4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B5FF-A6F1-E54F-B20A-C52A1FB5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69A8-BF8D-204D-9F55-092D7BBB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C81E-FFA0-A34F-88B6-C6ACE4505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5E069-76D9-6642-8993-9A97717B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1852E-56A7-9E46-946F-67C6BA12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D77F1-2489-DF40-BD54-F26C44FA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B546-A82E-8649-B369-C2641545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6ADAA-ABAF-3A46-903F-56DC62E8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1F19-2164-7646-8E03-BCE98B87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B6B-7AD6-C142-8958-DBC2F38E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76486-658D-BA46-9C01-C0FB222D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3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222F-C3C9-294D-8DB9-FA7043C3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B485-6F28-7D44-AC6E-280B057B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A06B3-000C-D54D-AD1E-DC08D7FA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3EDDA-728A-5C43-B161-2D3012FB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16F57-0776-2044-ABF5-9FF2595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5E91B-F491-714A-B878-F83EB92A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9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9700-F600-6948-83F3-69402568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C358-CBFD-2E46-9AEA-4D815A69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E180B-F1C9-D84E-A2C9-712203739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4619D-92FC-A641-AB7B-BE74ABBA2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AA259-FC47-BC42-AEB4-9050022CA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01085-890A-1449-83D3-F22197BF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79270-950A-4F4F-BBA9-8A7DD0B3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D7C7F-F88C-AE41-BF3A-E5D1EB58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626E-FCBF-E64F-917F-42A547C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E61A3-F366-EA48-9DCA-097FCA10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C4D2F-3B2D-CB44-B61C-39AAF9E6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B445B-40A6-AD4C-9515-BE388E57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81F9A-7432-454B-9168-4AA6EF75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084BA-8F57-644D-BB79-895B4232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BF4A4-369C-EC48-A8CB-D07B1F29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67CB-6D67-E84E-8EB6-448D538A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C937-1F6F-6149-B9AF-C3D38D5C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1790F-ED65-6A4F-932D-3BB2F6C29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CE298-53BD-B444-B1FF-D2455943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443C0-21BB-1744-9FD2-18F6D3E2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8D31F-66E3-DD44-B8E3-614C69C1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6701-148E-6F47-9615-FAE70986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26010-390F-0F44-9CA5-056ECC304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9A1E6-17C2-254B-A274-2A1393B06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B7EF7-EF72-A24E-8268-7FC43792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F9670-3FF2-EC45-AFD4-2FABC9CF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676B8-236D-7740-B30B-47197D96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C4862-0439-A048-BED5-8C15AB07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A6CF8-75E3-5C40-A1D0-3173AAB30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CD938-0560-C943-B8DC-B6EC0FD7B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70DA-FF2D-E34D-B0EE-D0D735005B8F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29DAC-8217-B14F-8537-B51A072A9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ED17B-79E7-D84D-8F0A-E5B8755EB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EC82-9EB6-1F42-85B7-A1AF8117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EC88FB92-043D-425E-B723-01E9742F6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r="6972" b="-1"/>
          <a:stretch/>
        </p:blipFill>
        <p:spPr>
          <a:xfrm>
            <a:off x="20" y="10"/>
            <a:ext cx="12191980" cy="4571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507082-334C-4DC7-BB37-49A7FF0E8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algn="r"/>
            <a:r>
              <a:rPr lang="en-US" sz="4200" err="1">
                <a:solidFill>
                  <a:srgbClr val="FF0000"/>
                </a:solidFill>
                <a:latin typeface="Bahnschrift SemiBold" panose="020B0502040204020203" pitchFamily="34" charset="0"/>
              </a:rPr>
              <a:t>REDCap</a:t>
            </a:r>
            <a:r>
              <a:rPr lang="en-US" sz="4200"/>
              <a:t> </a:t>
            </a:r>
            <a:r>
              <a:rPr lang="en-US" sz="4200">
                <a:latin typeface="Bahnschrift SemiBold" panose="020B0502040204020203" pitchFamily="34" charset="0"/>
              </a:rPr>
              <a:t>at Children’s Hospital of Philadelphia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6C7D5-6B3A-4E80-973D-5060D2B59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algn="l"/>
            <a:r>
              <a:rPr lang="en-US" sz="2800" u="sng">
                <a:solidFill>
                  <a:srgbClr val="FFC000"/>
                </a:solidFill>
                <a:latin typeface="Bahnschrift SemiBold" panose="020B0502040204020203" pitchFamily="34" charset="0"/>
              </a:rPr>
              <a:t>Multi-Language Management </a:t>
            </a:r>
          </a:p>
        </p:txBody>
      </p:sp>
    </p:spTree>
    <p:extLst>
      <p:ext uri="{BB962C8B-B14F-4D97-AF65-F5344CB8AC3E}">
        <p14:creationId xmlns:p14="http://schemas.microsoft.com/office/powerpoint/2010/main" val="168105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Add a new language</a:t>
            </a:r>
            <a:r>
              <a:rPr lang="en-US" sz="2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5B5299-8E30-42A2-A1EA-B9637D0114F4}"/>
              </a:ext>
            </a:extLst>
          </p:cNvPr>
          <p:cNvSpPr txBox="1"/>
          <p:nvPr/>
        </p:nvSpPr>
        <p:spPr>
          <a:xfrm>
            <a:off x="3754315" y="261535"/>
            <a:ext cx="76084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Method 2: Import from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REDCap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Library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***ONLY translate user interface***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D57425-C3C8-4F65-A669-7E6FF39BD315}"/>
              </a:ext>
            </a:extLst>
          </p:cNvPr>
          <p:cNvGrpSpPr/>
          <p:nvPr/>
        </p:nvGrpSpPr>
        <p:grpSpPr>
          <a:xfrm>
            <a:off x="4558553" y="975382"/>
            <a:ext cx="6373906" cy="5324158"/>
            <a:chOff x="4558553" y="975382"/>
            <a:chExt cx="6373906" cy="5324158"/>
          </a:xfrm>
        </p:grpSpPr>
        <p:pic>
          <p:nvPicPr>
            <p:cNvPr id="4" name="Picture 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722B41AA-E105-4624-B5A6-8688D1A6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007" y="975382"/>
              <a:ext cx="5193452" cy="5324158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F09CE54-3F9A-44C8-BEFC-87E997223EFC}"/>
                </a:ext>
              </a:extLst>
            </p:cNvPr>
            <p:cNvCxnSpPr>
              <a:cxnSpLocks/>
            </p:cNvCxnSpPr>
            <p:nvPr/>
          </p:nvCxnSpPr>
          <p:spPr>
            <a:xfrm>
              <a:off x="4558553" y="2066810"/>
              <a:ext cx="78629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F4BF42-74C4-4A5B-88F4-54F7AB470E5A}"/>
                </a:ext>
              </a:extLst>
            </p:cNvPr>
            <p:cNvCxnSpPr>
              <a:cxnSpLocks/>
            </p:cNvCxnSpPr>
            <p:nvPr/>
          </p:nvCxnSpPr>
          <p:spPr>
            <a:xfrm>
              <a:off x="4558553" y="3487716"/>
              <a:ext cx="78629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7EC609-D2FE-467A-B313-8205149C91E5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551" y="5154706"/>
              <a:ext cx="0" cy="619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AC90A7-5B90-4760-B0F2-F2BDEF7DC9E2}"/>
                </a:ext>
              </a:extLst>
            </p:cNvPr>
            <p:cNvSpPr/>
            <p:nvPr/>
          </p:nvSpPr>
          <p:spPr>
            <a:xfrm flipH="1" flipV="1">
              <a:off x="5825034" y="1922928"/>
              <a:ext cx="270966" cy="21067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5DBAF7-B237-4E11-A176-A3210186ACCC}"/>
                </a:ext>
              </a:extLst>
            </p:cNvPr>
            <p:cNvSpPr/>
            <p:nvPr/>
          </p:nvSpPr>
          <p:spPr>
            <a:xfrm rot="16200000">
              <a:off x="6059132" y="3112426"/>
              <a:ext cx="210671" cy="67886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589FE9-9D37-4158-891A-294D2632392D}"/>
                </a:ext>
              </a:extLst>
            </p:cNvPr>
            <p:cNvSpPr/>
            <p:nvPr/>
          </p:nvSpPr>
          <p:spPr>
            <a:xfrm rot="16200000">
              <a:off x="9964252" y="5274628"/>
              <a:ext cx="412416" cy="1523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32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Add a new language</a:t>
            </a:r>
            <a:r>
              <a:rPr lang="en-US" sz="2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EE2738-72A2-429C-A38C-73391B5B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69" y="582350"/>
            <a:ext cx="8046291" cy="4925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D2E487-AAF2-45EA-BBEB-C6D4ED187872}"/>
              </a:ext>
            </a:extLst>
          </p:cNvPr>
          <p:cNvSpPr txBox="1"/>
          <p:nvPr/>
        </p:nvSpPr>
        <p:spPr>
          <a:xfrm>
            <a:off x="3657558" y="5681994"/>
            <a:ext cx="8216153" cy="3793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>
            <a:spAutoFit/>
          </a:bodyPr>
          <a:lstStyle/>
          <a:p>
            <a:r>
              <a:rPr lang="en-US" b="1" u="sng">
                <a:effectLst>
                  <a:glow>
                    <a:schemeClr val="accent1"/>
                  </a:glow>
                </a:effectLst>
              </a:rPr>
              <a:t>RTL (RIGHT TO LEFT)</a:t>
            </a:r>
            <a:r>
              <a:rPr lang="en-US" u="sng">
                <a:effectLst>
                  <a:glow>
                    <a:schemeClr val="accent1"/>
                  </a:glow>
                </a:effectLst>
              </a:rPr>
              <a:t> </a:t>
            </a:r>
            <a:r>
              <a:rPr lang="en-US">
                <a:effectLst>
                  <a:glow>
                    <a:schemeClr val="accent1"/>
                  </a:glow>
                </a:effectLst>
              </a:rPr>
              <a:t>= </a:t>
            </a:r>
            <a:r>
              <a:rPr lang="en-US">
                <a:effectLst>
                  <a:glow>
                    <a:schemeClr val="accent1"/>
                  </a:glow>
                </a:effectLst>
                <a:highlight>
                  <a:srgbClr val="FFFF00"/>
                </a:highlight>
              </a:rPr>
              <a:t>languages read from right to left such as Arabic or Hebrew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AE35E3-7125-4CFA-AEE9-51254908B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57" y="1210235"/>
            <a:ext cx="8460483" cy="2641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014F28-A282-4EFC-81EC-FA97038CFD1B}"/>
              </a:ext>
            </a:extLst>
          </p:cNvPr>
          <p:cNvSpPr/>
          <p:nvPr/>
        </p:nvSpPr>
        <p:spPr>
          <a:xfrm rot="16200000">
            <a:off x="5741485" y="1254735"/>
            <a:ext cx="260150" cy="6448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D48F5-9BAE-4832-992B-9DDC64918BCA}"/>
              </a:ext>
            </a:extLst>
          </p:cNvPr>
          <p:cNvSpPr/>
          <p:nvPr/>
        </p:nvSpPr>
        <p:spPr>
          <a:xfrm rot="16200000">
            <a:off x="6575687" y="1225767"/>
            <a:ext cx="216791" cy="67818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BAC51-3D71-4E4B-8EF1-8315353132F9}"/>
              </a:ext>
            </a:extLst>
          </p:cNvPr>
          <p:cNvSpPr/>
          <p:nvPr/>
        </p:nvSpPr>
        <p:spPr>
          <a:xfrm rot="16200000">
            <a:off x="4727859" y="1003461"/>
            <a:ext cx="216791" cy="112279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0A9E3-9CEE-4ADC-AA09-DFE08ADAC274}"/>
              </a:ext>
            </a:extLst>
          </p:cNvPr>
          <p:cNvSpPr/>
          <p:nvPr/>
        </p:nvSpPr>
        <p:spPr>
          <a:xfrm rot="16200000">
            <a:off x="3834076" y="1392043"/>
            <a:ext cx="216794" cy="34562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FD041-3982-4121-83BD-0C5D0AB4F092}"/>
              </a:ext>
            </a:extLst>
          </p:cNvPr>
          <p:cNvSpPr/>
          <p:nvPr/>
        </p:nvSpPr>
        <p:spPr>
          <a:xfrm rot="16200000" flipH="1">
            <a:off x="9096429" y="1151396"/>
            <a:ext cx="204336" cy="8393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F0BD5B-F356-4BEE-B0F7-B378E49BE31B}"/>
              </a:ext>
            </a:extLst>
          </p:cNvPr>
          <p:cNvSpPr/>
          <p:nvPr/>
        </p:nvSpPr>
        <p:spPr>
          <a:xfrm rot="16200000" flipH="1">
            <a:off x="7443450" y="1148274"/>
            <a:ext cx="260148" cy="8393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4F2AAA-D898-4575-9210-AF9511314E17}"/>
              </a:ext>
            </a:extLst>
          </p:cNvPr>
          <p:cNvSpPr/>
          <p:nvPr/>
        </p:nvSpPr>
        <p:spPr>
          <a:xfrm>
            <a:off x="8086208" y="1346847"/>
            <a:ext cx="624391" cy="475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2550AD-E889-41D2-8E73-3A474F60486A}"/>
              </a:ext>
            </a:extLst>
          </p:cNvPr>
          <p:cNvSpPr txBox="1"/>
          <p:nvPr/>
        </p:nvSpPr>
        <p:spPr>
          <a:xfrm>
            <a:off x="3657558" y="3937761"/>
            <a:ext cx="8216153" cy="6690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glow>
                    <a:schemeClr val="accent1"/>
                  </a:glow>
                </a:effectLst>
              </a:rPr>
              <a:t>Active </a:t>
            </a:r>
            <a:r>
              <a:rPr lang="en-US">
                <a:effectLst>
                  <a:glow>
                    <a:schemeClr val="accent1"/>
                  </a:glow>
                </a:effectLst>
              </a:rPr>
              <a:t>= turning on and off the languages that can be chosen for translation by user or participant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59B0D6-19BA-47D3-9ABB-495144E02A99}"/>
              </a:ext>
            </a:extLst>
          </p:cNvPr>
          <p:cNvSpPr txBox="1"/>
          <p:nvPr/>
        </p:nvSpPr>
        <p:spPr>
          <a:xfrm>
            <a:off x="3657558" y="4710569"/>
            <a:ext cx="8216153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glow>
                    <a:schemeClr val="accent1"/>
                  </a:glow>
                </a:effectLst>
              </a:rPr>
              <a:t>Default</a:t>
            </a:r>
            <a:r>
              <a:rPr lang="en-US">
                <a:effectLst>
                  <a:glow>
                    <a:schemeClr val="accent1"/>
                  </a:glow>
                </a:effectLst>
              </a:rPr>
              <a:t> = language shown when there is no preferred language chosen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CE862-05CE-488C-98D9-6FDE38C74DD8}"/>
              </a:ext>
            </a:extLst>
          </p:cNvPr>
          <p:cNvSpPr txBox="1"/>
          <p:nvPr/>
        </p:nvSpPr>
        <p:spPr>
          <a:xfrm>
            <a:off x="3657558" y="5203376"/>
            <a:ext cx="8216153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glow>
                    <a:schemeClr val="accent1"/>
                  </a:glow>
                </a:effectLst>
              </a:rPr>
              <a:t>Fallback</a:t>
            </a:r>
            <a:r>
              <a:rPr lang="en-US">
                <a:effectLst>
                  <a:glow>
                    <a:schemeClr val="accent1"/>
                  </a:glow>
                </a:effectLst>
              </a:rPr>
              <a:t> = is the language displayed when there is no translation available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9B9D3-C46C-456E-A83F-F6497E602F02}"/>
              </a:ext>
            </a:extLst>
          </p:cNvPr>
          <p:cNvSpPr txBox="1"/>
          <p:nvPr/>
        </p:nvSpPr>
        <p:spPr>
          <a:xfrm>
            <a:off x="3657558" y="6203747"/>
            <a:ext cx="8216153" cy="378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glow>
                    <a:schemeClr val="accent1"/>
                  </a:glow>
                </a:effectLst>
              </a:rPr>
              <a:t>Actions</a:t>
            </a:r>
            <a:r>
              <a:rPr lang="en-US">
                <a:effectLst>
                  <a:glow>
                    <a:schemeClr val="accent1"/>
                  </a:glow>
                </a:effectLst>
              </a:rPr>
              <a:t> = translate, edit, export or delete languages (same as tabs above)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ED907B4-02FA-4BDA-B558-C47FE0AFF78B}"/>
              </a:ext>
            </a:extLst>
          </p:cNvPr>
          <p:cNvSpPr/>
          <p:nvPr/>
        </p:nvSpPr>
        <p:spPr>
          <a:xfrm>
            <a:off x="11089341" y="1958788"/>
            <a:ext cx="829235" cy="4123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6A6F54-1A3A-4331-B748-0A527C7A3C1A}"/>
              </a:ext>
            </a:extLst>
          </p:cNvPr>
          <p:cNvSpPr/>
          <p:nvPr/>
        </p:nvSpPr>
        <p:spPr>
          <a:xfrm>
            <a:off x="8870575" y="2019562"/>
            <a:ext cx="3101789" cy="311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5A6D84-D139-41CD-91F9-9E32DAECC7CC}"/>
              </a:ext>
            </a:extLst>
          </p:cNvPr>
          <p:cNvSpPr/>
          <p:nvPr/>
        </p:nvSpPr>
        <p:spPr>
          <a:xfrm>
            <a:off x="4697506" y="623047"/>
            <a:ext cx="4383741" cy="377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6" grpId="0" animBg="1"/>
      <p:bldP spid="9" grpId="0" animBg="1"/>
      <p:bldP spid="10" grpId="0" animBg="1"/>
      <p:bldP spid="22" grpId="0" animBg="1"/>
      <p:bldP spid="24" grpId="0"/>
      <p:bldP spid="25" grpId="0"/>
      <p:bldP spid="26" grpId="0"/>
      <p:bldP spid="27" grpId="0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Translating from scratch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F2E57-2C4E-432D-AEB8-D0ABDDC9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44" y="1156850"/>
            <a:ext cx="8077497" cy="5075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63F8A-6E76-4F6C-9E48-D433DFC06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100" y="803556"/>
            <a:ext cx="7239627" cy="4153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ECDBEA-AE16-45F6-A1D3-F68A5A8A6342}"/>
              </a:ext>
            </a:extLst>
          </p:cNvPr>
          <p:cNvSpPr/>
          <p:nvPr/>
        </p:nvSpPr>
        <p:spPr>
          <a:xfrm rot="16200000" flipH="1">
            <a:off x="5296928" y="448631"/>
            <a:ext cx="238054" cy="117838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0010A-F6AF-4AB6-9949-085F3EC6E35D}"/>
              </a:ext>
            </a:extLst>
          </p:cNvPr>
          <p:cNvSpPr/>
          <p:nvPr/>
        </p:nvSpPr>
        <p:spPr>
          <a:xfrm rot="16200000" flipH="1">
            <a:off x="4010956" y="2405958"/>
            <a:ext cx="198567" cy="8402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06AB3-960B-4196-9B80-C21EF7F79764}"/>
              </a:ext>
            </a:extLst>
          </p:cNvPr>
          <p:cNvSpPr/>
          <p:nvPr/>
        </p:nvSpPr>
        <p:spPr>
          <a:xfrm rot="16200000" flipH="1">
            <a:off x="7407149" y="2463389"/>
            <a:ext cx="198567" cy="7077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BD40AD-1903-44B3-B123-65E673193007}"/>
              </a:ext>
            </a:extLst>
          </p:cNvPr>
          <p:cNvSpPr/>
          <p:nvPr/>
        </p:nvSpPr>
        <p:spPr>
          <a:xfrm rot="16200000" flipH="1">
            <a:off x="8075370" y="2568899"/>
            <a:ext cx="202962" cy="5011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B1AB6F-6654-4ED6-8A2D-B7754A622C1B}"/>
              </a:ext>
            </a:extLst>
          </p:cNvPr>
          <p:cNvSpPr/>
          <p:nvPr/>
        </p:nvSpPr>
        <p:spPr>
          <a:xfrm rot="16200000" flipH="1">
            <a:off x="7402025" y="3900204"/>
            <a:ext cx="208821" cy="44401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EF6F8F-8932-4621-8503-D4B344AD4DD5}"/>
              </a:ext>
            </a:extLst>
          </p:cNvPr>
          <p:cNvSpPr/>
          <p:nvPr/>
        </p:nvSpPr>
        <p:spPr>
          <a:xfrm rot="16200000" flipH="1">
            <a:off x="8080501" y="3929510"/>
            <a:ext cx="208820" cy="38539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5EBBE6-F018-41D3-ACA8-4C4FBCD24475}"/>
              </a:ext>
            </a:extLst>
          </p:cNvPr>
          <p:cNvSpPr/>
          <p:nvPr/>
        </p:nvSpPr>
        <p:spPr>
          <a:xfrm rot="16200000" flipH="1">
            <a:off x="8651262" y="2595272"/>
            <a:ext cx="198567" cy="4615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B9D6A2-6AE2-4716-8F3D-2E5113011824}"/>
              </a:ext>
            </a:extLst>
          </p:cNvPr>
          <p:cNvSpPr/>
          <p:nvPr/>
        </p:nvSpPr>
        <p:spPr>
          <a:xfrm rot="16200000" flipH="1">
            <a:off x="9793529" y="2342501"/>
            <a:ext cx="198570" cy="9642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1AF0EB-9B49-4130-B285-C07D6C81DED0}"/>
              </a:ext>
            </a:extLst>
          </p:cNvPr>
          <p:cNvSpPr/>
          <p:nvPr/>
        </p:nvSpPr>
        <p:spPr>
          <a:xfrm rot="16200000" flipH="1">
            <a:off x="10560665" y="2643648"/>
            <a:ext cx="198571" cy="3619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6CE679-D993-44B4-B263-637C982C8489}"/>
              </a:ext>
            </a:extLst>
          </p:cNvPr>
          <p:cNvSpPr/>
          <p:nvPr/>
        </p:nvSpPr>
        <p:spPr>
          <a:xfrm rot="16200000" flipH="1">
            <a:off x="8825647" y="3793963"/>
            <a:ext cx="208822" cy="66528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0CF85E-CD44-49AA-8B92-D906AB303EAC}"/>
              </a:ext>
            </a:extLst>
          </p:cNvPr>
          <p:cNvSpPr/>
          <p:nvPr/>
        </p:nvSpPr>
        <p:spPr>
          <a:xfrm rot="16200000" flipH="1">
            <a:off x="9725387" y="3788102"/>
            <a:ext cx="208822" cy="66528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D2D1B6-358D-404A-9D4C-29F1CDC13E85}"/>
              </a:ext>
            </a:extLst>
          </p:cNvPr>
          <p:cNvCxnSpPr/>
          <p:nvPr/>
        </p:nvCxnSpPr>
        <p:spPr>
          <a:xfrm flipH="1">
            <a:off x="9110836" y="3568951"/>
            <a:ext cx="499699" cy="3592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9C2255-195D-4439-A333-0D7343EC3DC6}"/>
              </a:ext>
            </a:extLst>
          </p:cNvPr>
          <p:cNvCxnSpPr/>
          <p:nvPr/>
        </p:nvCxnSpPr>
        <p:spPr>
          <a:xfrm flipH="1">
            <a:off x="9965301" y="3568951"/>
            <a:ext cx="499699" cy="3592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DBF07D3-EBF5-4E13-B50F-982470E1CD8A}"/>
              </a:ext>
            </a:extLst>
          </p:cNvPr>
          <p:cNvSpPr/>
          <p:nvPr/>
        </p:nvSpPr>
        <p:spPr>
          <a:xfrm rot="16200000" flipH="1">
            <a:off x="8090662" y="3467231"/>
            <a:ext cx="208820" cy="3853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1FB31-74E7-4219-B86F-F04BD0CAA321}"/>
              </a:ext>
            </a:extLst>
          </p:cNvPr>
          <p:cNvSpPr/>
          <p:nvPr/>
        </p:nvSpPr>
        <p:spPr>
          <a:xfrm rot="16200000" flipH="1">
            <a:off x="7402022" y="3467231"/>
            <a:ext cx="208820" cy="3853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DB8615-2E40-494D-B1E3-999614D03EE1}"/>
              </a:ext>
            </a:extLst>
          </p:cNvPr>
          <p:cNvSpPr/>
          <p:nvPr/>
        </p:nvSpPr>
        <p:spPr>
          <a:xfrm>
            <a:off x="10437536" y="3976720"/>
            <a:ext cx="334853" cy="2895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Translating from scratch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5B0B7-742B-4E07-B731-C64634E0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00" y="1055802"/>
            <a:ext cx="8058250" cy="43976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8DA0AB-C272-43DD-ACAF-681BF7943B32}"/>
              </a:ext>
            </a:extLst>
          </p:cNvPr>
          <p:cNvSpPr/>
          <p:nvPr/>
        </p:nvSpPr>
        <p:spPr>
          <a:xfrm rot="16200000" flipH="1">
            <a:off x="9329956" y="805812"/>
            <a:ext cx="308039" cy="1016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CD7F03-2F92-49EC-AE4A-156BC12D810A}"/>
              </a:ext>
            </a:extLst>
          </p:cNvPr>
          <p:cNvCxnSpPr/>
          <p:nvPr/>
        </p:nvCxnSpPr>
        <p:spPr>
          <a:xfrm flipH="1">
            <a:off x="9992463" y="523867"/>
            <a:ext cx="773724" cy="531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1CEA449-6F74-4845-A77B-339BEC028B51}"/>
              </a:ext>
            </a:extLst>
          </p:cNvPr>
          <p:cNvSpPr/>
          <p:nvPr/>
        </p:nvSpPr>
        <p:spPr>
          <a:xfrm rot="16200000" flipH="1">
            <a:off x="4347653" y="4048713"/>
            <a:ext cx="272856" cy="1116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AC772-9D8C-4731-BD6C-73FC10393344}"/>
              </a:ext>
            </a:extLst>
          </p:cNvPr>
          <p:cNvSpPr/>
          <p:nvPr/>
        </p:nvSpPr>
        <p:spPr>
          <a:xfrm rot="16200000" flipH="1">
            <a:off x="3667763" y="4104641"/>
            <a:ext cx="269242" cy="4114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1C2293-5B15-433B-90B0-4492EEBDF641}"/>
              </a:ext>
            </a:extLst>
          </p:cNvPr>
          <p:cNvSpPr/>
          <p:nvPr/>
        </p:nvSpPr>
        <p:spPr>
          <a:xfrm>
            <a:off x="3966882" y="4849906"/>
            <a:ext cx="627530" cy="17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24571F-2E3B-4A65-B4D9-61877E66C97D}"/>
              </a:ext>
            </a:extLst>
          </p:cNvPr>
          <p:cNvSpPr/>
          <p:nvPr/>
        </p:nvSpPr>
        <p:spPr>
          <a:xfrm>
            <a:off x="5648849" y="3906519"/>
            <a:ext cx="1629173" cy="26924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Variable name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72859A-83EF-4452-8197-1CF45F8B9DE6}"/>
              </a:ext>
            </a:extLst>
          </p:cNvPr>
          <p:cNvCxnSpPr>
            <a:cxnSpLocks/>
          </p:cNvCxnSpPr>
          <p:nvPr/>
        </p:nvCxnSpPr>
        <p:spPr>
          <a:xfrm flipV="1">
            <a:off x="5136776" y="4092388"/>
            <a:ext cx="454435" cy="18422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Translating Alerts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68C70-1DE8-4024-811D-D315A11A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16" y="1372311"/>
            <a:ext cx="8267464" cy="39780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02444E-9DC6-43AE-8DD9-2C7DAD6DDDCB}"/>
              </a:ext>
            </a:extLst>
          </p:cNvPr>
          <p:cNvSpPr/>
          <p:nvPr/>
        </p:nvSpPr>
        <p:spPr>
          <a:xfrm rot="16200000" flipH="1">
            <a:off x="4725807" y="2917328"/>
            <a:ext cx="189153" cy="184003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EA9AF-16EC-4F9F-ADDB-9B33FF9A89F6}"/>
              </a:ext>
            </a:extLst>
          </p:cNvPr>
          <p:cNvSpPr/>
          <p:nvPr/>
        </p:nvSpPr>
        <p:spPr>
          <a:xfrm rot="16200000" flipH="1">
            <a:off x="4345257" y="2857114"/>
            <a:ext cx="242049" cy="14037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28FE05-B716-4095-B702-2A1CFFA0D824}"/>
              </a:ext>
            </a:extLst>
          </p:cNvPr>
          <p:cNvSpPr/>
          <p:nvPr/>
        </p:nvSpPr>
        <p:spPr>
          <a:xfrm rot="16200000" flipH="1">
            <a:off x="6884905" y="2394484"/>
            <a:ext cx="223324" cy="5684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255B04-95CB-4492-BE62-A9CE63E81F54}"/>
              </a:ext>
            </a:extLst>
          </p:cNvPr>
          <p:cNvSpPr/>
          <p:nvPr/>
        </p:nvSpPr>
        <p:spPr>
          <a:xfrm>
            <a:off x="11004176" y="4643719"/>
            <a:ext cx="932329" cy="3137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84F968-FFF1-4DE3-B53C-27254CD17A4D}"/>
              </a:ext>
            </a:extLst>
          </p:cNvPr>
          <p:cNvSpPr/>
          <p:nvPr/>
        </p:nvSpPr>
        <p:spPr>
          <a:xfrm rot="16200000" flipH="1">
            <a:off x="5983857" y="2528856"/>
            <a:ext cx="189151" cy="435612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44CA5-DB48-4F5A-A06F-8617B0F0D759}"/>
              </a:ext>
            </a:extLst>
          </p:cNvPr>
          <p:cNvSpPr txBox="1"/>
          <p:nvPr/>
        </p:nvSpPr>
        <p:spPr>
          <a:xfrm>
            <a:off x="3338582" y="5865803"/>
            <a:ext cx="8541056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Make sure to copy all html, piped or field embedded variables into the translation text</a:t>
            </a:r>
          </a:p>
        </p:txBody>
      </p:sp>
    </p:spTree>
    <p:extLst>
      <p:ext uri="{BB962C8B-B14F-4D97-AF65-F5344CB8AC3E}">
        <p14:creationId xmlns:p14="http://schemas.microsoft.com/office/powerpoint/2010/main" val="38434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Translating User Interface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B4925-B6A5-4CDE-BC30-6EA53FED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072" y="644207"/>
            <a:ext cx="7936127" cy="5699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6FF496-CAB9-4489-BA3C-3885EAFA07B2}"/>
              </a:ext>
            </a:extLst>
          </p:cNvPr>
          <p:cNvSpPr/>
          <p:nvPr/>
        </p:nvSpPr>
        <p:spPr>
          <a:xfrm rot="16200000" flipH="1">
            <a:off x="7760337" y="348516"/>
            <a:ext cx="216400" cy="1016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6A599-5738-486C-8320-D48EB08EFDAA}"/>
              </a:ext>
            </a:extLst>
          </p:cNvPr>
          <p:cNvSpPr/>
          <p:nvPr/>
        </p:nvSpPr>
        <p:spPr>
          <a:xfrm rot="16200000" flipH="1">
            <a:off x="6713806" y="384127"/>
            <a:ext cx="216400" cy="54669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A23ECC-525C-4FFF-984C-E8689B2D45F9}"/>
              </a:ext>
            </a:extLst>
          </p:cNvPr>
          <p:cNvCxnSpPr>
            <a:cxnSpLocks/>
          </p:cNvCxnSpPr>
          <p:nvPr/>
        </p:nvCxnSpPr>
        <p:spPr>
          <a:xfrm flipV="1">
            <a:off x="3388360" y="3296920"/>
            <a:ext cx="1127760" cy="614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Exporting a Language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21342-80FE-43B9-8522-68E5BF09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77" y="416559"/>
            <a:ext cx="4632582" cy="5618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6A8B3-D4EF-4C26-BFD0-5ED16C0F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10" y="1487272"/>
            <a:ext cx="3471536" cy="1129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5CBE88-A092-4E23-92D6-C264DAB3C020}"/>
              </a:ext>
            </a:extLst>
          </p:cNvPr>
          <p:cNvSpPr txBox="1"/>
          <p:nvPr/>
        </p:nvSpPr>
        <p:spPr>
          <a:xfrm>
            <a:off x="3719882" y="389664"/>
            <a:ext cx="300398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/>
              <a:t>Go back to list of languages and choose the language file needed for export here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76EFA1-1399-48A5-A15A-367681B873E4}"/>
              </a:ext>
            </a:extLst>
          </p:cNvPr>
          <p:cNvCxnSpPr>
            <a:cxnSpLocks/>
          </p:cNvCxnSpPr>
          <p:nvPr/>
        </p:nvCxnSpPr>
        <p:spPr>
          <a:xfrm>
            <a:off x="6024282" y="1487272"/>
            <a:ext cx="278714" cy="639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1DEC2D1-3D6E-4293-BDB6-46C4027CB482}"/>
              </a:ext>
            </a:extLst>
          </p:cNvPr>
          <p:cNvSpPr/>
          <p:nvPr/>
        </p:nvSpPr>
        <p:spPr>
          <a:xfrm>
            <a:off x="6169958" y="2211681"/>
            <a:ext cx="356347" cy="320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E5F0D7-8F27-4588-BD12-F895DF807C41}"/>
              </a:ext>
            </a:extLst>
          </p:cNvPr>
          <p:cNvSpPr/>
          <p:nvPr/>
        </p:nvSpPr>
        <p:spPr>
          <a:xfrm>
            <a:off x="10152529" y="5607423"/>
            <a:ext cx="1734671" cy="389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4B5B53-CDE6-47BF-ABAF-5B8C62A60981}"/>
              </a:ext>
            </a:extLst>
          </p:cNvPr>
          <p:cNvCxnSpPr/>
          <p:nvPr/>
        </p:nvCxnSpPr>
        <p:spPr>
          <a:xfrm flipV="1">
            <a:off x="9381565" y="6096000"/>
            <a:ext cx="770964" cy="560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5E71390-C59F-4790-A10C-F9FFF2184C92}"/>
              </a:ext>
            </a:extLst>
          </p:cNvPr>
          <p:cNvSpPr/>
          <p:nvPr/>
        </p:nvSpPr>
        <p:spPr>
          <a:xfrm>
            <a:off x="7290176" y="3801035"/>
            <a:ext cx="943905" cy="201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9C4F31-46A0-47E0-AFDB-7C1CE4F310D2}"/>
              </a:ext>
            </a:extLst>
          </p:cNvPr>
          <p:cNvSpPr txBox="1"/>
          <p:nvPr/>
        </p:nvSpPr>
        <p:spPr>
          <a:xfrm flipH="1">
            <a:off x="3719882" y="4280647"/>
            <a:ext cx="251146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/>
              <a:t>Export language file as either a JSON or CSV 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B53B76-15AF-4BBA-9F21-C4F03C656ECD}"/>
              </a:ext>
            </a:extLst>
          </p:cNvPr>
          <p:cNvCxnSpPr>
            <a:cxnSpLocks/>
          </p:cNvCxnSpPr>
          <p:nvPr/>
        </p:nvCxnSpPr>
        <p:spPr>
          <a:xfrm flipV="1">
            <a:off x="6348131" y="4069976"/>
            <a:ext cx="811429" cy="497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Importing a Language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01AED-A4FE-414C-8CA9-879BAAD44098}"/>
              </a:ext>
            </a:extLst>
          </p:cNvPr>
          <p:cNvSpPr txBox="1"/>
          <p:nvPr/>
        </p:nvSpPr>
        <p:spPr>
          <a:xfrm>
            <a:off x="3706906" y="4463031"/>
            <a:ext cx="197223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/>
              <a:t>Import the new language file here.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DC7DB5-8EC4-4611-A2E9-FFD48662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50" y="693811"/>
            <a:ext cx="1281076" cy="43465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C841924-936B-4E24-B879-865093459D3C}"/>
              </a:ext>
            </a:extLst>
          </p:cNvPr>
          <p:cNvGrpSpPr/>
          <p:nvPr/>
        </p:nvGrpSpPr>
        <p:grpSpPr>
          <a:xfrm>
            <a:off x="5623864" y="585637"/>
            <a:ext cx="2949215" cy="650996"/>
            <a:chOff x="5623864" y="585637"/>
            <a:chExt cx="2949215" cy="65099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6E0A8AD-DED4-457A-8DD4-55828AC51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6146" y="585637"/>
              <a:ext cx="2176933" cy="650996"/>
            </a:xfrm>
            <a:prstGeom prst="rect">
              <a:avLst/>
            </a:prstGeom>
          </p:spPr>
        </p:pic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09B69D1-7FF5-42DD-9391-65EFE1071783}"/>
                </a:ext>
              </a:extLst>
            </p:cNvPr>
            <p:cNvSpPr/>
            <p:nvPr/>
          </p:nvSpPr>
          <p:spPr>
            <a:xfrm>
              <a:off x="5623864" y="761952"/>
              <a:ext cx="521444" cy="2983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4E52C8-28C8-4E15-BA0F-FE7C5B434718}"/>
              </a:ext>
            </a:extLst>
          </p:cNvPr>
          <p:cNvGrpSpPr/>
          <p:nvPr/>
        </p:nvGrpSpPr>
        <p:grpSpPr>
          <a:xfrm>
            <a:off x="8653935" y="675637"/>
            <a:ext cx="3263652" cy="471001"/>
            <a:chOff x="8653935" y="675637"/>
            <a:chExt cx="3263652" cy="4710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A387846-2BF9-4B5B-98FE-C5311DAD7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5011" y="675637"/>
              <a:ext cx="2522576" cy="471001"/>
            </a:xfrm>
            <a:prstGeom prst="rect">
              <a:avLst/>
            </a:prstGeom>
          </p:spPr>
        </p:pic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C01A3F89-F28D-4759-AA82-74ED1AD8BD3F}"/>
                </a:ext>
              </a:extLst>
            </p:cNvPr>
            <p:cNvSpPr/>
            <p:nvPr/>
          </p:nvSpPr>
          <p:spPr>
            <a:xfrm>
              <a:off x="8653935" y="761952"/>
              <a:ext cx="521444" cy="29836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4486CE-53BF-4DDF-BBF1-71C458DD9128}"/>
              </a:ext>
            </a:extLst>
          </p:cNvPr>
          <p:cNvGrpSpPr/>
          <p:nvPr/>
        </p:nvGrpSpPr>
        <p:grpSpPr>
          <a:xfrm>
            <a:off x="5750115" y="1478450"/>
            <a:ext cx="5329262" cy="5094139"/>
            <a:chOff x="5750115" y="1478450"/>
            <a:chExt cx="5329262" cy="50941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480DEE-30D5-49EB-99B7-DD55A3DC7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0115" y="1888355"/>
              <a:ext cx="5329262" cy="4684234"/>
            </a:xfrm>
            <a:prstGeom prst="rect">
              <a:avLst/>
            </a:prstGeom>
          </p:spPr>
        </p:pic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39E37226-CF6F-493B-8412-CE488364CC08}"/>
                </a:ext>
              </a:extLst>
            </p:cNvPr>
            <p:cNvSpPr/>
            <p:nvPr/>
          </p:nvSpPr>
          <p:spPr>
            <a:xfrm rot="7363727">
              <a:off x="9134289" y="1589988"/>
              <a:ext cx="521444" cy="29836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5005A9-52B1-4AA5-87E2-5DE8F030D559}"/>
              </a:ext>
            </a:extLst>
          </p:cNvPr>
          <p:cNvCxnSpPr>
            <a:cxnSpLocks/>
          </p:cNvCxnSpPr>
          <p:nvPr/>
        </p:nvCxnSpPr>
        <p:spPr>
          <a:xfrm flipV="1">
            <a:off x="5345577" y="3585883"/>
            <a:ext cx="667127" cy="725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8DEFC-BE0D-4784-8457-550117B2B90A}"/>
              </a:ext>
            </a:extLst>
          </p:cNvPr>
          <p:cNvSpPr/>
          <p:nvPr/>
        </p:nvSpPr>
        <p:spPr>
          <a:xfrm>
            <a:off x="10049435" y="6113931"/>
            <a:ext cx="981636" cy="4228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E192EA-7625-46A8-936B-190F806AD84D}"/>
              </a:ext>
            </a:extLst>
          </p:cNvPr>
          <p:cNvCxnSpPr>
            <a:cxnSpLocks/>
          </p:cNvCxnSpPr>
          <p:nvPr/>
        </p:nvCxnSpPr>
        <p:spPr>
          <a:xfrm flipH="1">
            <a:off x="10759517" y="5372214"/>
            <a:ext cx="271554" cy="6263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936501-E9D0-4F55-8FDE-77789FEDD3D2}"/>
              </a:ext>
            </a:extLst>
          </p:cNvPr>
          <p:cNvGrpSpPr/>
          <p:nvPr/>
        </p:nvGrpSpPr>
        <p:grpSpPr>
          <a:xfrm>
            <a:off x="3709899" y="6026965"/>
            <a:ext cx="2220779" cy="422802"/>
            <a:chOff x="3709899" y="6026965"/>
            <a:chExt cx="2220779" cy="42280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A550E53-444F-48AD-9EF3-E8A4F25A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4780" y="6026965"/>
              <a:ext cx="1575898" cy="422802"/>
            </a:xfrm>
            <a:prstGeom prst="rect">
              <a:avLst/>
            </a:prstGeom>
          </p:spPr>
        </p:pic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04B57284-B3AC-420B-A52E-F59E72559D50}"/>
                </a:ext>
              </a:extLst>
            </p:cNvPr>
            <p:cNvSpPr/>
            <p:nvPr/>
          </p:nvSpPr>
          <p:spPr>
            <a:xfrm>
              <a:off x="3709899" y="6113931"/>
              <a:ext cx="521444" cy="2983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50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yellow clock">
            <a:extLst>
              <a:ext uri="{FF2B5EF4-FFF2-40B4-BE49-F238E27FC236}">
                <a16:creationId xmlns:a16="http://schemas.microsoft.com/office/drawing/2014/main" id="{71CB50A2-6321-4CB6-893F-B7D297756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283" b="88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0BFFEC-99D6-46B0-9748-9CDA5C3D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755" y="2262673"/>
            <a:ext cx="5701003" cy="18847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800" b="1">
                <a:solidFill>
                  <a:srgbClr val="FFFFFF"/>
                </a:solidFill>
                <a:latin typeface="Bahnschrift Condensed" panose="020B0502040204020203" pitchFamily="34" charset="0"/>
              </a:rPr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291997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3138936" cy="296163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Bahnschrift Condensed" panose="020B0502040204020203" pitchFamily="34" charset="0"/>
              </a:rPr>
              <a:t>MLM: CHOP Language Services</a:t>
            </a:r>
            <a:endParaRPr lang="en-US" sz="4000">
              <a:solidFill>
                <a:schemeClr val="bg1"/>
              </a:solidFill>
            </a:endParaRPr>
          </a:p>
        </p:txBody>
      </p:sp>
      <p:graphicFrame>
        <p:nvGraphicFramePr>
          <p:cNvPr id="11" name="TextBox 9">
            <a:extLst>
              <a:ext uri="{FF2B5EF4-FFF2-40B4-BE49-F238E27FC236}">
                <a16:creationId xmlns:a16="http://schemas.microsoft.com/office/drawing/2014/main" id="{A65CEF4E-094E-40DA-9736-1C6AE5536D62}"/>
              </a:ext>
            </a:extLst>
          </p:cNvPr>
          <p:cNvGraphicFramePr/>
          <p:nvPr>
            <p:extLst/>
          </p:nvPr>
        </p:nvGraphicFramePr>
        <p:xfrm>
          <a:off x="4119196" y="-54458"/>
          <a:ext cx="7768004" cy="5932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8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466E-1002-44F6-A8AC-BBA1DE58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sz="5400">
                <a:solidFill>
                  <a:schemeClr val="bg1"/>
                </a:solidFill>
                <a:latin typeface="Bahnschrift Condensed" panose="020B0502040204020203" pitchFamily="34" charset="0"/>
              </a:rPr>
              <a:t>What is </a:t>
            </a:r>
            <a:r>
              <a:rPr lang="en-US" sz="5400">
                <a:solidFill>
                  <a:srgbClr val="FFC000"/>
                </a:solidFill>
                <a:latin typeface="Bahnschrift Condensed" panose="020B0502040204020203" pitchFamily="34" charset="0"/>
              </a:rPr>
              <a:t>Multi-Language Management </a:t>
            </a:r>
            <a:r>
              <a:rPr lang="en-US" sz="5400">
                <a:solidFill>
                  <a:schemeClr val="bg1"/>
                </a:solidFill>
                <a:latin typeface="Bahnschrift Condensed" panose="020B0502040204020203" pitchFamily="34" charset="0"/>
              </a:rPr>
              <a:t>(</a:t>
            </a:r>
            <a:r>
              <a:rPr lang="en-US" sz="5400" u="sng">
                <a:solidFill>
                  <a:schemeClr val="bg1"/>
                </a:solidFill>
                <a:latin typeface="Bahnschrift Condensed" panose="020B0502040204020203" pitchFamily="34" charset="0"/>
              </a:rPr>
              <a:t>MLM</a:t>
            </a:r>
            <a:r>
              <a:rPr lang="en-US" sz="5400">
                <a:solidFill>
                  <a:schemeClr val="bg1"/>
                </a:solidFill>
                <a:latin typeface="Bahnschrift Condensed" panose="020B0502040204020203" pitchFamily="34" charset="0"/>
              </a:rPr>
              <a:t>)?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937D8C-CEEE-49DF-8642-7271B49497EB}"/>
              </a:ext>
            </a:extLst>
          </p:cNvPr>
          <p:cNvSpPr/>
          <p:nvPr/>
        </p:nvSpPr>
        <p:spPr>
          <a:xfrm>
            <a:off x="6881864" y="1207883"/>
            <a:ext cx="4833123" cy="2054883"/>
          </a:xfrm>
          <a:custGeom>
            <a:avLst/>
            <a:gdLst>
              <a:gd name="connsiteX0" fmla="*/ 0 w 4833123"/>
              <a:gd name="connsiteY0" fmla="*/ 342487 h 2054883"/>
              <a:gd name="connsiteX1" fmla="*/ 342487 w 4833123"/>
              <a:gd name="connsiteY1" fmla="*/ 0 h 2054883"/>
              <a:gd name="connsiteX2" fmla="*/ 4490636 w 4833123"/>
              <a:gd name="connsiteY2" fmla="*/ 0 h 2054883"/>
              <a:gd name="connsiteX3" fmla="*/ 4833123 w 4833123"/>
              <a:gd name="connsiteY3" fmla="*/ 342487 h 2054883"/>
              <a:gd name="connsiteX4" fmla="*/ 4833123 w 4833123"/>
              <a:gd name="connsiteY4" fmla="*/ 1712396 h 2054883"/>
              <a:gd name="connsiteX5" fmla="*/ 4490636 w 4833123"/>
              <a:gd name="connsiteY5" fmla="*/ 2054883 h 2054883"/>
              <a:gd name="connsiteX6" fmla="*/ 342487 w 4833123"/>
              <a:gd name="connsiteY6" fmla="*/ 2054883 h 2054883"/>
              <a:gd name="connsiteX7" fmla="*/ 0 w 4833123"/>
              <a:gd name="connsiteY7" fmla="*/ 1712396 h 2054883"/>
              <a:gd name="connsiteX8" fmla="*/ 0 w 4833123"/>
              <a:gd name="connsiteY8" fmla="*/ 342487 h 20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3123" h="2054883">
                <a:moveTo>
                  <a:pt x="0" y="342487"/>
                </a:moveTo>
                <a:cubicBezTo>
                  <a:pt x="0" y="153337"/>
                  <a:pt x="153337" y="0"/>
                  <a:pt x="342487" y="0"/>
                </a:cubicBezTo>
                <a:lnTo>
                  <a:pt x="4490636" y="0"/>
                </a:lnTo>
                <a:cubicBezTo>
                  <a:pt x="4679786" y="0"/>
                  <a:pt x="4833123" y="153337"/>
                  <a:pt x="4833123" y="342487"/>
                </a:cubicBezTo>
                <a:lnTo>
                  <a:pt x="4833123" y="1712396"/>
                </a:lnTo>
                <a:cubicBezTo>
                  <a:pt x="4833123" y="1901546"/>
                  <a:pt x="4679786" y="2054883"/>
                  <a:pt x="4490636" y="2054883"/>
                </a:cubicBezTo>
                <a:lnTo>
                  <a:pt x="342487" y="2054883"/>
                </a:lnTo>
                <a:cubicBezTo>
                  <a:pt x="153337" y="2054883"/>
                  <a:pt x="0" y="1901546"/>
                  <a:pt x="0" y="1712396"/>
                </a:cubicBezTo>
                <a:lnTo>
                  <a:pt x="0" y="34248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941" tIns="187941" rIns="187941" bIns="187941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>
                <a:solidFill>
                  <a:schemeClr val="tx1"/>
                </a:solidFill>
              </a:rPr>
              <a:t>A built-in </a:t>
            </a:r>
            <a:r>
              <a:rPr lang="en-US" sz="2300" b="1" kern="1200" err="1">
                <a:solidFill>
                  <a:schemeClr val="tx1"/>
                </a:solidFill>
              </a:rPr>
              <a:t>REDCap</a:t>
            </a:r>
            <a:r>
              <a:rPr lang="en-US" sz="2300" b="1" kern="1200">
                <a:solidFill>
                  <a:schemeClr val="tx1"/>
                </a:solidFill>
              </a:rPr>
              <a:t> feature that enables translation in multiple languages of the “User Interface” for both data entry forms and survey display items, alerts and ASIs. </a:t>
            </a:r>
            <a:endParaRPr lang="en-US" sz="2300" kern="12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6F7D40-1894-4469-8C67-371FA9A6E874}"/>
              </a:ext>
            </a:extLst>
          </p:cNvPr>
          <p:cNvSpPr/>
          <p:nvPr/>
        </p:nvSpPr>
        <p:spPr>
          <a:xfrm>
            <a:off x="6881864" y="3818869"/>
            <a:ext cx="4833123" cy="1991340"/>
          </a:xfrm>
          <a:custGeom>
            <a:avLst/>
            <a:gdLst>
              <a:gd name="connsiteX0" fmla="*/ 0 w 4833123"/>
              <a:gd name="connsiteY0" fmla="*/ 331897 h 1991340"/>
              <a:gd name="connsiteX1" fmla="*/ 331897 w 4833123"/>
              <a:gd name="connsiteY1" fmla="*/ 0 h 1991340"/>
              <a:gd name="connsiteX2" fmla="*/ 4501226 w 4833123"/>
              <a:gd name="connsiteY2" fmla="*/ 0 h 1991340"/>
              <a:gd name="connsiteX3" fmla="*/ 4833123 w 4833123"/>
              <a:gd name="connsiteY3" fmla="*/ 331897 h 1991340"/>
              <a:gd name="connsiteX4" fmla="*/ 4833123 w 4833123"/>
              <a:gd name="connsiteY4" fmla="*/ 1659443 h 1991340"/>
              <a:gd name="connsiteX5" fmla="*/ 4501226 w 4833123"/>
              <a:gd name="connsiteY5" fmla="*/ 1991340 h 1991340"/>
              <a:gd name="connsiteX6" fmla="*/ 331897 w 4833123"/>
              <a:gd name="connsiteY6" fmla="*/ 1991340 h 1991340"/>
              <a:gd name="connsiteX7" fmla="*/ 0 w 4833123"/>
              <a:gd name="connsiteY7" fmla="*/ 1659443 h 1991340"/>
              <a:gd name="connsiteX8" fmla="*/ 0 w 4833123"/>
              <a:gd name="connsiteY8" fmla="*/ 331897 h 19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3123" h="1991340">
                <a:moveTo>
                  <a:pt x="0" y="331897"/>
                </a:moveTo>
                <a:cubicBezTo>
                  <a:pt x="0" y="148595"/>
                  <a:pt x="148595" y="0"/>
                  <a:pt x="331897" y="0"/>
                </a:cubicBezTo>
                <a:lnTo>
                  <a:pt x="4501226" y="0"/>
                </a:lnTo>
                <a:cubicBezTo>
                  <a:pt x="4684528" y="0"/>
                  <a:pt x="4833123" y="148595"/>
                  <a:pt x="4833123" y="331897"/>
                </a:cubicBezTo>
                <a:lnTo>
                  <a:pt x="4833123" y="1659443"/>
                </a:lnTo>
                <a:cubicBezTo>
                  <a:pt x="4833123" y="1842745"/>
                  <a:pt x="4684528" y="1991340"/>
                  <a:pt x="4501226" y="1991340"/>
                </a:cubicBezTo>
                <a:lnTo>
                  <a:pt x="331897" y="1991340"/>
                </a:lnTo>
                <a:cubicBezTo>
                  <a:pt x="148595" y="1991340"/>
                  <a:pt x="0" y="1842745"/>
                  <a:pt x="0" y="1659443"/>
                </a:cubicBezTo>
                <a:lnTo>
                  <a:pt x="0" y="33189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839" tIns="184839" rIns="184839" bIns="184839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>
                <a:solidFill>
                  <a:schemeClr val="tx1"/>
                </a:solidFill>
              </a:rPr>
              <a:t>Useful for all study teams looking to increase inclusivity and diversify participation in their studies.</a:t>
            </a:r>
            <a:r>
              <a:rPr lang="en-US" sz="2300" kern="12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466E-1002-44F6-A8AC-BBA1DE58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C000"/>
                </a:solidFill>
                <a:latin typeface="Bahnschrift Condensed" panose="020B0502040204020203" pitchFamily="34" charset="0"/>
              </a:rPr>
              <a:t>MLM</a:t>
            </a:r>
            <a:r>
              <a:rPr lang="en-US" sz="5400">
                <a:latin typeface="Bahnschrift Condensed" panose="020B0502040204020203" pitchFamily="34" charset="0"/>
              </a:rPr>
              <a:t> </a:t>
            </a:r>
            <a:r>
              <a:rPr lang="en-US" sz="5400">
                <a:solidFill>
                  <a:schemeClr val="bg1"/>
                </a:solidFill>
                <a:latin typeface="Bahnschrift Condensed" panose="020B0502040204020203" pitchFamily="34" charset="0"/>
              </a:rPr>
              <a:t>Configuration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C045C6-2B11-4313-AD36-0F1270C4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233" y="2261894"/>
            <a:ext cx="4636008" cy="1700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6520D8-BBB9-4346-99E0-9D29B6B4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233" y="4336586"/>
            <a:ext cx="4663440" cy="1655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58D1A-AC3F-40FB-B5BC-34B1301DD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636" y="687712"/>
            <a:ext cx="5399276" cy="1451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5736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0E1BCC08-E956-4C2C-BEF3-88E3C841A0D5}"/>
              </a:ext>
            </a:extLst>
          </p:cNvPr>
          <p:cNvSpPr/>
          <p:nvPr/>
        </p:nvSpPr>
        <p:spPr>
          <a:xfrm>
            <a:off x="2210145" y="564906"/>
            <a:ext cx="7447085" cy="5728187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085D0-266D-48AB-BA98-FA504F02B239}"/>
              </a:ext>
            </a:extLst>
          </p:cNvPr>
          <p:cNvSpPr txBox="1"/>
          <p:nvPr/>
        </p:nvSpPr>
        <p:spPr>
          <a:xfrm>
            <a:off x="4034492" y="1120589"/>
            <a:ext cx="3948567" cy="4282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r>
              <a:rPr lang="en-US" sz="5400" b="1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MLM </a:t>
            </a:r>
            <a:r>
              <a:rPr lang="en-US" sz="5400" b="1" u="sng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DOES</a:t>
            </a:r>
            <a:r>
              <a:rPr lang="en-US" sz="5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5400" b="1" u="sng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NOT auto-translate</a:t>
            </a:r>
            <a:r>
              <a:rPr lang="en-US" sz="5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 your </a:t>
            </a:r>
            <a:r>
              <a:rPr lang="en-US" sz="5400" b="1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REDCap</a:t>
            </a:r>
            <a:r>
              <a:rPr lang="en-US" sz="54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Bahnschrift Condensed" panose="020B0502040204020203" pitchFamily="34" charset="0"/>
              </a:rPr>
              <a:t> project-specific language</a:t>
            </a:r>
          </a:p>
        </p:txBody>
      </p:sp>
    </p:spTree>
    <p:extLst>
      <p:ext uri="{BB962C8B-B14F-4D97-AF65-F5344CB8AC3E}">
        <p14:creationId xmlns:p14="http://schemas.microsoft.com/office/powerpoint/2010/main" val="251385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Location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6D1B2E-FDB3-47FF-A9D5-0E1C8F47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424" y="4872318"/>
            <a:ext cx="7143375" cy="130464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/>
              <a:t>MLM feature is located under the “</a:t>
            </a:r>
            <a:r>
              <a:rPr lang="en-US" b="1" u="sng"/>
              <a:t>Application</a:t>
            </a:r>
            <a:r>
              <a:rPr lang="en-US" b="1"/>
              <a:t>” tab on the left hand side of the </a:t>
            </a:r>
            <a:r>
              <a:rPr lang="en-US" b="1" err="1"/>
              <a:t>REDCap</a:t>
            </a:r>
            <a:r>
              <a:rPr lang="en-US" b="1"/>
              <a:t> screen.</a:t>
            </a:r>
          </a:p>
          <a:p>
            <a:pPr marL="0" indent="0">
              <a:buNone/>
            </a:pPr>
            <a:r>
              <a:rPr lang="en-US" sz="1800" b="1">
                <a:highlight>
                  <a:srgbClr val="FFFF00"/>
                </a:highlight>
              </a:rPr>
              <a:t>MLM is only visible for users with “Project Design and Setup” rights</a:t>
            </a:r>
            <a:endParaRPr lang="en-US" sz="1800">
              <a:highlight>
                <a:srgbClr val="FFFF00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8E0A4B-D1A5-4C8B-A37C-5472280CEA00}"/>
              </a:ext>
            </a:extLst>
          </p:cNvPr>
          <p:cNvGrpSpPr/>
          <p:nvPr/>
        </p:nvGrpSpPr>
        <p:grpSpPr>
          <a:xfrm>
            <a:off x="4038600" y="1194755"/>
            <a:ext cx="7188199" cy="3002919"/>
            <a:chOff x="4038600" y="1194755"/>
            <a:chExt cx="7188199" cy="3002919"/>
          </a:xfrm>
        </p:grpSpPr>
        <p:pic>
          <p:nvPicPr>
            <p:cNvPr id="5" name="Content Placeholder 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3B43AFE-FEAE-4306-91ED-EBE11DA7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520070"/>
              <a:ext cx="7188199" cy="267760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3A573-AF4C-465B-81FF-CBD64AEEE936}"/>
                </a:ext>
              </a:extLst>
            </p:cNvPr>
            <p:cNvSpPr/>
            <p:nvPr/>
          </p:nvSpPr>
          <p:spPr>
            <a:xfrm>
              <a:off x="4038600" y="3201174"/>
              <a:ext cx="5448301" cy="5495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56D1BC-001C-474C-9E1B-BCF35CAD056D}"/>
                </a:ext>
              </a:extLst>
            </p:cNvPr>
            <p:cNvSpPr/>
            <p:nvPr/>
          </p:nvSpPr>
          <p:spPr>
            <a:xfrm>
              <a:off x="4038600" y="1595179"/>
              <a:ext cx="1991458" cy="4264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BA64C73-CDD0-4587-9F22-0420ED435B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944" y="1194755"/>
              <a:ext cx="1415560" cy="65063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077FE0-A1CB-4013-A61B-C107F64B9F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1748" y="2904137"/>
              <a:ext cx="1415560" cy="65063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54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Setup Page</a:t>
            </a:r>
            <a:r>
              <a:rPr lang="en-US" sz="2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8D508-7C1E-4D09-91CB-EE9792D9253F}"/>
              </a:ext>
            </a:extLst>
          </p:cNvPr>
          <p:cNvSpPr txBox="1"/>
          <p:nvPr/>
        </p:nvSpPr>
        <p:spPr>
          <a:xfrm>
            <a:off x="3361849" y="6065568"/>
            <a:ext cx="863226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Add default </a:t>
            </a:r>
            <a:r>
              <a:rPr lang="en-US" sz="1600" b="1">
                <a:solidFill>
                  <a:srgbClr val="000000"/>
                </a:solidFill>
                <a:ea typeface="Calibri" panose="020F0502020204030204" pitchFamily="34" charset="0"/>
              </a:rPr>
              <a:t>language first</a:t>
            </a:r>
            <a:r>
              <a:rPr lang="en-US" sz="160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160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t</a:t>
            </a:r>
            <a:r>
              <a:rPr lang="en-US" sz="160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he default language is the language that is shown when no user language preference is found.</a:t>
            </a:r>
            <a:endParaRPr lang="en-US" sz="1600">
              <a:highlight>
                <a:srgbClr val="FF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ABA3BC-4C5F-4164-A0B6-6C762A0A2706}"/>
              </a:ext>
            </a:extLst>
          </p:cNvPr>
          <p:cNvGrpSpPr/>
          <p:nvPr/>
        </p:nvGrpSpPr>
        <p:grpSpPr>
          <a:xfrm>
            <a:off x="3629607" y="312575"/>
            <a:ext cx="8369167" cy="5614245"/>
            <a:chOff x="3663086" y="546753"/>
            <a:chExt cx="8321693" cy="558067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9757B2-40B5-4C6A-8A7F-24A31097F6C6}"/>
                </a:ext>
              </a:extLst>
            </p:cNvPr>
            <p:cNvGrpSpPr/>
            <p:nvPr/>
          </p:nvGrpSpPr>
          <p:grpSpPr>
            <a:xfrm>
              <a:off x="3663086" y="546753"/>
              <a:ext cx="8321693" cy="5580670"/>
              <a:chOff x="3663086" y="546753"/>
              <a:chExt cx="8321693" cy="5580670"/>
            </a:xfrm>
          </p:grpSpPr>
          <p:pic>
            <p:nvPicPr>
              <p:cNvPr id="4" name="Picture 3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22018B20-F350-45FD-9F7F-B7F866C74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3086" y="546753"/>
                <a:ext cx="8321693" cy="558067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FBF231-59AB-42E1-8672-672982C4F5E4}"/>
                  </a:ext>
                </a:extLst>
              </p:cNvPr>
              <p:cNvSpPr/>
              <p:nvPr/>
            </p:nvSpPr>
            <p:spPr>
              <a:xfrm>
                <a:off x="3850849" y="3223967"/>
                <a:ext cx="1414022" cy="39592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DAB701FD-46B5-436F-AC9E-EBA5A5999F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44083" y="3429000"/>
                <a:ext cx="169098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2EC54D-5A35-4DE0-A1CE-B073DCCDDB62}"/>
                  </a:ext>
                </a:extLst>
              </p:cNvPr>
              <p:cNvSpPr/>
              <p:nvPr/>
            </p:nvSpPr>
            <p:spPr>
              <a:xfrm>
                <a:off x="3741128" y="650698"/>
                <a:ext cx="2294791" cy="2549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80F84C-84E0-42A8-B2D0-492D416B01F9}"/>
                </a:ext>
              </a:extLst>
            </p:cNvPr>
            <p:cNvSpPr/>
            <p:nvPr/>
          </p:nvSpPr>
          <p:spPr>
            <a:xfrm>
              <a:off x="3895164" y="1523623"/>
              <a:ext cx="2886636" cy="3186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F93676-B188-4385-A4A0-9D4F8C22DC10}"/>
                </a:ext>
              </a:extLst>
            </p:cNvPr>
            <p:cNvSpPr/>
            <p:nvPr/>
          </p:nvSpPr>
          <p:spPr>
            <a:xfrm>
              <a:off x="3792273" y="4194116"/>
              <a:ext cx="8090262" cy="13683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67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Add a new language</a:t>
            </a:r>
            <a:r>
              <a:rPr lang="en-US" sz="2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06049C-11AC-4478-8ECD-B42AFBDCA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39" y="970960"/>
            <a:ext cx="4834497" cy="4963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ECE6B-F13B-4571-8176-4AB293EF7F3B}"/>
              </a:ext>
            </a:extLst>
          </p:cNvPr>
          <p:cNvSpPr txBox="1"/>
          <p:nvPr/>
        </p:nvSpPr>
        <p:spPr>
          <a:xfrm>
            <a:off x="3754314" y="1130806"/>
            <a:ext cx="2527789" cy="45243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/>
              <a:t>Click on “</a:t>
            </a:r>
            <a:r>
              <a:rPr lang="en-US" b="1" u="sng">
                <a:highlight>
                  <a:srgbClr val="FFFF00"/>
                </a:highlight>
              </a:rPr>
              <a:t>View list of ISO codes</a:t>
            </a:r>
            <a:r>
              <a:rPr lang="en-US" b="1"/>
              <a:t>” to find your language ISO code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 b="1"/>
              <a:t>Type the language name you would like displayed for participants 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 b="1"/>
              <a:t>To finish adding the new language click on “</a:t>
            </a:r>
            <a:r>
              <a:rPr lang="en-US" b="1" u="sng">
                <a:highlight>
                  <a:srgbClr val="FFFF00"/>
                </a:highlight>
              </a:rPr>
              <a:t>Add Language</a:t>
            </a:r>
            <a:r>
              <a:rPr lang="en-US" b="1"/>
              <a:t>”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B947288-D7A3-4E08-B362-E84A1C88DE44}"/>
              </a:ext>
            </a:extLst>
          </p:cNvPr>
          <p:cNvCxnSpPr>
            <a:cxnSpLocks/>
          </p:cNvCxnSpPr>
          <p:nvPr/>
        </p:nvCxnSpPr>
        <p:spPr>
          <a:xfrm>
            <a:off x="6046909" y="1984880"/>
            <a:ext cx="807829" cy="63593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A23B89E-40BB-456A-98FE-310C037F07D9}"/>
              </a:ext>
            </a:extLst>
          </p:cNvPr>
          <p:cNvSpPr/>
          <p:nvPr/>
        </p:nvSpPr>
        <p:spPr>
          <a:xfrm>
            <a:off x="6942842" y="2502816"/>
            <a:ext cx="1102120" cy="2359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FFC0B6A-DDAD-4E93-9BF2-D0863F6CA0A7}"/>
              </a:ext>
            </a:extLst>
          </p:cNvPr>
          <p:cNvCxnSpPr>
            <a:cxnSpLocks/>
          </p:cNvCxnSpPr>
          <p:nvPr/>
        </p:nvCxnSpPr>
        <p:spPr>
          <a:xfrm>
            <a:off x="5997819" y="2984988"/>
            <a:ext cx="781050" cy="35608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1CE550-EF62-4FA8-AC03-E07084003705}"/>
              </a:ext>
            </a:extLst>
          </p:cNvPr>
          <p:cNvCxnSpPr>
            <a:cxnSpLocks/>
          </p:cNvCxnSpPr>
          <p:nvPr/>
        </p:nvCxnSpPr>
        <p:spPr>
          <a:xfrm>
            <a:off x="6181338" y="4875800"/>
            <a:ext cx="4007051" cy="601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ABDDCD8-C95E-4E1F-9204-87455AE0ABE0}"/>
              </a:ext>
            </a:extLst>
          </p:cNvPr>
          <p:cNvSpPr/>
          <p:nvPr/>
        </p:nvSpPr>
        <p:spPr>
          <a:xfrm>
            <a:off x="6854738" y="2867697"/>
            <a:ext cx="1915375" cy="2359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5B5299-8E30-42A2-A1EA-B9637D0114F4}"/>
              </a:ext>
            </a:extLst>
          </p:cNvPr>
          <p:cNvSpPr txBox="1"/>
          <p:nvPr/>
        </p:nvSpPr>
        <p:spPr>
          <a:xfrm>
            <a:off x="3754315" y="301100"/>
            <a:ext cx="760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Method 1: Translate from scratch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*** STANDARD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REDCap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Implementation ***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6F27C-9137-4E88-B444-3A851227212B}"/>
              </a:ext>
            </a:extLst>
          </p:cNvPr>
          <p:cNvSpPr/>
          <p:nvPr/>
        </p:nvSpPr>
        <p:spPr>
          <a:xfrm>
            <a:off x="10291483" y="5529525"/>
            <a:ext cx="1353670" cy="391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35ECC-5A16-4EC8-9FAC-20FDD9602794}"/>
              </a:ext>
            </a:extLst>
          </p:cNvPr>
          <p:cNvSpPr/>
          <p:nvPr/>
        </p:nvSpPr>
        <p:spPr>
          <a:xfrm>
            <a:off x="6942842" y="1580806"/>
            <a:ext cx="941617" cy="174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4" grpId="0" animBg="1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Add a new language</a:t>
            </a:r>
            <a:r>
              <a:rPr lang="en-US" sz="2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ECE6B-F13B-4571-8176-4AB293EF7F3B}"/>
              </a:ext>
            </a:extLst>
          </p:cNvPr>
          <p:cNvSpPr txBox="1"/>
          <p:nvPr/>
        </p:nvSpPr>
        <p:spPr>
          <a:xfrm>
            <a:off x="3664760" y="1469917"/>
            <a:ext cx="2527789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on “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Import from file or system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” to select from available languages to translate the user interface </a:t>
            </a:r>
            <a:r>
              <a:rPr lang="en-US" b="1" u="sng">
                <a:solidFill>
                  <a:srgbClr val="FF0000"/>
                </a:solidFill>
                <a:latin typeface="Calibri" panose="020F0502020204030204"/>
              </a:rPr>
              <a:t>only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5B5299-8E30-42A2-A1EA-B9637D0114F4}"/>
              </a:ext>
            </a:extLst>
          </p:cNvPr>
          <p:cNvSpPr txBox="1"/>
          <p:nvPr/>
        </p:nvSpPr>
        <p:spPr>
          <a:xfrm>
            <a:off x="3754315" y="261535"/>
            <a:ext cx="76084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Method 2: Import from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REDCap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Library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***ONLY translate user interface***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9F007F-E89D-4290-B3DC-C6819649B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18161"/>
            <a:ext cx="4657165" cy="476878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ABDDCD8-C95E-4E1F-9204-87455AE0ABE0}"/>
              </a:ext>
            </a:extLst>
          </p:cNvPr>
          <p:cNvSpPr/>
          <p:nvPr/>
        </p:nvSpPr>
        <p:spPr>
          <a:xfrm>
            <a:off x="6747238" y="5460624"/>
            <a:ext cx="2110154" cy="4055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1CE550-EF62-4FA8-AC03-E07084003705}"/>
              </a:ext>
            </a:extLst>
          </p:cNvPr>
          <p:cNvCxnSpPr>
            <a:cxnSpLocks/>
          </p:cNvCxnSpPr>
          <p:nvPr/>
        </p:nvCxnSpPr>
        <p:spPr>
          <a:xfrm>
            <a:off x="5348579" y="3352772"/>
            <a:ext cx="1443479" cy="20353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299-D425-4314-B22B-4067642F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Condensed" panose="020B0502040204020203" pitchFamily="34" charset="0"/>
              </a:rPr>
              <a:t>MLM: Add a new language</a:t>
            </a:r>
            <a:r>
              <a:rPr lang="en-US" sz="2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ECE6B-F13B-4571-8176-4AB293EF7F3B}"/>
              </a:ext>
            </a:extLst>
          </p:cNvPr>
          <p:cNvSpPr txBox="1"/>
          <p:nvPr/>
        </p:nvSpPr>
        <p:spPr>
          <a:xfrm>
            <a:off x="3664760" y="1469917"/>
            <a:ext cx="2527789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select “</a:t>
            </a:r>
            <a:r>
              <a:rPr kumimoji="0" lang="en-US" sz="1800" b="1" i="0" u="sng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from available system languages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5B5299-8E30-42A2-A1EA-B9637D0114F4}"/>
              </a:ext>
            </a:extLst>
          </p:cNvPr>
          <p:cNvSpPr txBox="1"/>
          <p:nvPr/>
        </p:nvSpPr>
        <p:spPr>
          <a:xfrm>
            <a:off x="3754315" y="261535"/>
            <a:ext cx="76084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Method 2: Import from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REDCap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Library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***ONLY translate user interface***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C3C29C-4212-45B0-B385-384B13585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92" y="1056967"/>
            <a:ext cx="4246499" cy="381086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224E39-4876-4A59-B338-623787CE092B}"/>
              </a:ext>
            </a:extLst>
          </p:cNvPr>
          <p:cNvCxnSpPr>
            <a:cxnSpLocks/>
          </p:cNvCxnSpPr>
          <p:nvPr/>
        </p:nvCxnSpPr>
        <p:spPr>
          <a:xfrm>
            <a:off x="5956547" y="2294965"/>
            <a:ext cx="1145420" cy="130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75288C-B79B-4528-816F-89BB7A902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53" y="5205694"/>
            <a:ext cx="4484759" cy="13907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D20CB6-BA31-4319-8F0C-82FCC444DEEC}"/>
              </a:ext>
            </a:extLst>
          </p:cNvPr>
          <p:cNvSpPr/>
          <p:nvPr/>
        </p:nvSpPr>
        <p:spPr>
          <a:xfrm>
            <a:off x="10564907" y="6158751"/>
            <a:ext cx="851646" cy="4034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1ED84B-519F-4D3C-81F4-F09521B5AABF}"/>
              </a:ext>
            </a:extLst>
          </p:cNvPr>
          <p:cNvCxnSpPr>
            <a:cxnSpLocks/>
          </p:cNvCxnSpPr>
          <p:nvPr/>
        </p:nvCxnSpPr>
        <p:spPr>
          <a:xfrm>
            <a:off x="5839305" y="5788621"/>
            <a:ext cx="11283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DDFB4C-A551-472D-85BB-5A470BFA717D}"/>
              </a:ext>
            </a:extLst>
          </p:cNvPr>
          <p:cNvCxnSpPr>
            <a:cxnSpLocks/>
          </p:cNvCxnSpPr>
          <p:nvPr/>
        </p:nvCxnSpPr>
        <p:spPr>
          <a:xfrm flipH="1">
            <a:off x="11494924" y="5647765"/>
            <a:ext cx="262288" cy="4366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Macintosh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Bahnschrift Condensed</vt:lpstr>
      <vt:lpstr>Bahnschrift SemiBold</vt:lpstr>
      <vt:lpstr>Calibri</vt:lpstr>
      <vt:lpstr>Calibri Light</vt:lpstr>
      <vt:lpstr>Office Theme</vt:lpstr>
      <vt:lpstr>REDCap at Children’s Hospital of Philadelphia</vt:lpstr>
      <vt:lpstr>What is Multi-Language Management (MLM)?</vt:lpstr>
      <vt:lpstr>MLM Configuration</vt:lpstr>
      <vt:lpstr>PowerPoint Presentation</vt:lpstr>
      <vt:lpstr>MLM: Location </vt:lpstr>
      <vt:lpstr>MLM: Setup Page </vt:lpstr>
      <vt:lpstr>MLM: Add a new language </vt:lpstr>
      <vt:lpstr>MLM: Add a new language </vt:lpstr>
      <vt:lpstr>MLM: Add a new language </vt:lpstr>
      <vt:lpstr>MLM: Add a new language </vt:lpstr>
      <vt:lpstr>MLM: Add a new language </vt:lpstr>
      <vt:lpstr>MLM: Translating from scratch</vt:lpstr>
      <vt:lpstr>MLM: Translating from scratch</vt:lpstr>
      <vt:lpstr>MLM: Translating Alerts</vt:lpstr>
      <vt:lpstr>MLM: Translating User Interface</vt:lpstr>
      <vt:lpstr>MLM: Exporting a Language</vt:lpstr>
      <vt:lpstr>MLM: Importing a Language</vt:lpstr>
      <vt:lpstr>DEMO TIME</vt:lpstr>
      <vt:lpstr>MLM: CHOP Language Services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REDCap at Children’s Hospital of Philadelphia</dc:title>
  <dc:creator>Lechtenberg, Lara</dc:creator>
  <cp:lastModifiedBy>Lechtenberg, Lara</cp:lastModifiedBy>
  <cp:revision>1</cp:revision>
  <dcterms:created xsi:type="dcterms:W3CDTF">2022-03-04T17:04:00Z</dcterms:created>
  <dcterms:modified xsi:type="dcterms:W3CDTF">2022-03-04T17:04:28Z</dcterms:modified>
</cp:coreProperties>
</file>