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96" r:id="rId2"/>
    <p:sldId id="303" r:id="rId3"/>
    <p:sldId id="302" r:id="rId4"/>
    <p:sldId id="307" r:id="rId5"/>
    <p:sldId id="313" r:id="rId6"/>
    <p:sldId id="312" r:id="rId7"/>
    <p:sldId id="314" r:id="rId8"/>
    <p:sldId id="315" r:id="rId9"/>
    <p:sldId id="309" r:id="rId10"/>
    <p:sldId id="304" r:id="rId11"/>
    <p:sldId id="308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132C"/>
    <a:srgbClr val="A20014"/>
    <a:srgbClr val="FFFFFF"/>
    <a:srgbClr val="800000"/>
    <a:srgbClr val="DA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11" autoAdjust="0"/>
    <p:restoredTop sz="96437" autoAdjust="0"/>
  </p:normalViewPr>
  <p:slideViewPr>
    <p:cSldViewPr snapToGrid="0">
      <p:cViewPr varScale="1">
        <p:scale>
          <a:sx n="92" d="100"/>
          <a:sy n="92" d="100"/>
        </p:scale>
        <p:origin x="76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2877" tIns="46439" rIns="92877" bIns="46439" rtlCol="0"/>
          <a:lstStyle>
            <a:lvl1pPr algn="l">
              <a:defRPr sz="1200"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2877" tIns="46439" rIns="92877" bIns="46439" rtlCol="0"/>
          <a:lstStyle>
            <a:lvl1pPr algn="r">
              <a:defRPr sz="1200">
                <a:latin typeface="Interstate RegularCondensed"/>
              </a:defRPr>
            </a:lvl1pPr>
          </a:lstStyle>
          <a:p>
            <a:fld id="{00B6A6FC-62BC-4BA1-91DC-D3A4A3C55B85}" type="datetimeFigureOut">
              <a:rPr lang="en-US" smtClean="0"/>
              <a:pPr/>
              <a:t>9/20/2017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7" tIns="46439" rIns="92877" bIns="4643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80008"/>
            <a:ext cx="5618480" cy="3665459"/>
          </a:xfrm>
          <a:prstGeom prst="rect">
            <a:avLst/>
          </a:prstGeom>
        </p:spPr>
        <p:txBody>
          <a:bodyPr vert="horz" lIns="92877" tIns="46439" rIns="92877" bIns="4643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5"/>
            <a:ext cx="3043343" cy="467071"/>
          </a:xfrm>
          <a:prstGeom prst="rect">
            <a:avLst/>
          </a:prstGeom>
        </p:spPr>
        <p:txBody>
          <a:bodyPr vert="horz" lIns="92877" tIns="46439" rIns="92877" bIns="46439" rtlCol="0" anchor="b"/>
          <a:lstStyle>
            <a:lvl1pPr algn="l">
              <a:defRPr sz="1200"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5"/>
            <a:ext cx="3043343" cy="467071"/>
          </a:xfrm>
          <a:prstGeom prst="rect">
            <a:avLst/>
          </a:prstGeom>
        </p:spPr>
        <p:txBody>
          <a:bodyPr vert="horz" lIns="92877" tIns="46439" rIns="92877" bIns="46439" rtlCol="0" anchor="b"/>
          <a:lstStyle>
            <a:lvl1pPr algn="r">
              <a:defRPr sz="1200">
                <a:latin typeface="Interstate RegularCondensed"/>
              </a:defRPr>
            </a:lvl1pPr>
          </a:lstStyle>
          <a:p>
            <a:fld id="{D1838DC2-047D-4277-9572-D7318529AE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5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1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55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69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22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1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8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90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80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29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1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7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3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5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6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9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5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2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r>
              <a:rPr lang="en-US" dirty="0" smtClean="0"/>
              <a:t>Update on Athletic Finances and Capital Projects - May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fld id="{398FE77E-D40B-4BE2-A66D-F4306DF8D8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9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nterstate RegularCondense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nterstate RegularCondensed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nterstate RegularCondensed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nterstate RegularCondensed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state RegularCondensed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state RegularCondensed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2.jp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wm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.jp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png"/><Relationship Id="rId5" Type="http://schemas.openxmlformats.org/officeDocument/2006/relationships/image" Target="../media/image8.wmf"/><Relationship Id="rId10" Type="http://schemas.openxmlformats.org/officeDocument/2006/relationships/image" Target="../media/image21.png"/><Relationship Id="rId4" Type="http://schemas.openxmlformats.org/officeDocument/2006/relationships/image" Target="../media/image7.wmf"/><Relationship Id="rId9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hyperlink" Target="mailto:harrismr@uark.ed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8434" y="3742262"/>
            <a:ext cx="4735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Interstate RegularItalic"/>
                <a:cs typeface="Interstate RegularItalic"/>
              </a:rPr>
              <a:t>Sept. 20, 2017</a:t>
            </a:r>
          </a:p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Interstate RegularItalic"/>
                <a:cs typeface="Interstate RegularItalic"/>
              </a:rPr>
              <a:t>Michael Harris, Director of Licensing</a:t>
            </a:r>
            <a:endParaRPr lang="en-US" sz="2000" b="1" dirty="0">
              <a:solidFill>
                <a:prstClr val="white"/>
              </a:solidFill>
              <a:latin typeface="Interstate RegularItalic"/>
              <a:cs typeface="Interstate RegularItali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212648"/>
            <a:ext cx="97371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Interstate" charset="0"/>
                <a:ea typeface="Interstate" charset="0"/>
                <a:cs typeface="Interstate" charset="0"/>
              </a:rPr>
              <a:t>Campus Partner ICS Fair</a:t>
            </a:r>
            <a:endParaRPr lang="en-US" sz="3000" b="1" dirty="0">
              <a:solidFill>
                <a:schemeClr val="bg1"/>
              </a:solidFill>
              <a:latin typeface="Interstate" charset="0"/>
              <a:ea typeface="Interstate" charset="0"/>
              <a:cs typeface="Interstat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05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LICENSING OFFICE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3" y="1828800"/>
            <a:ext cx="1188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Approval of all items with the University Logo, Seal or Razorback (retail or campus use)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Enforcement – Unlicensed product, counterfeiting, unapproved use of marks by companies (advertising, products)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Contracting of all licensees through Collegiate Licensing Company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Crafter’s Program (max. 500 items or $2,500 in sales annually)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smtClean="0"/>
              <a:t>The Licensing 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3,000 Licensees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3.5 million items sold last year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Apparel makes up 65 percent of all sales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T-shirts and Hats are the best selling products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Women’s market is the fastest growing apparel segment</a:t>
            </a:r>
            <a:endParaRPr lang="en-US" sz="2400" dirty="0"/>
          </a:p>
        </p:txBody>
      </p:sp>
      <p:pic>
        <p:nvPicPr>
          <p:cNvPr id="2050" name="Picture 2" descr="http://www.arkansasrazorbacks.com/wp-content/uploads/2015/03/licensing-head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/>
          <a:stretch/>
        </p:blipFill>
        <p:spPr bwMode="auto">
          <a:xfrm>
            <a:off x="8342531" y="2723567"/>
            <a:ext cx="3484772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arkansasrazorbacks.com/wp-content/uploads/2015/03/licensing-head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6" t="6737" r="-48410" b="-6737"/>
          <a:stretch/>
        </p:blipFill>
        <p:spPr bwMode="auto">
          <a:xfrm>
            <a:off x="7452085" y="3896545"/>
            <a:ext cx="793744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2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TRADEMARKS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3298" y="1828800"/>
            <a:ext cx="482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 trademark is a word, logo or package design, or a combination of them, used by a manufacturer or merchant to identify its goods or services and to distinguish them from others.</a:t>
            </a:r>
          </a:p>
          <a:p>
            <a:endParaRPr lang="en-US" b="1" dirty="0" smtClean="0"/>
          </a:p>
          <a:p>
            <a:r>
              <a:rPr lang="en-US" b="1" dirty="0" smtClean="0"/>
              <a:t>Words </a:t>
            </a:r>
            <a:r>
              <a:rPr lang="en-US" b="1" dirty="0"/>
              <a:t>include:</a:t>
            </a:r>
          </a:p>
          <a:p>
            <a:pPr lvl="0"/>
            <a:r>
              <a:rPr lang="en-US" sz="1600" dirty="0" smtClean="0"/>
              <a:t>University </a:t>
            </a:r>
            <a:r>
              <a:rPr lang="en-US" sz="1600" dirty="0"/>
              <a:t>of </a:t>
            </a:r>
            <a:r>
              <a:rPr lang="en-US" sz="1600" dirty="0" smtClean="0"/>
              <a:t>Arkansas ®</a:t>
            </a:r>
            <a:endParaRPr lang="en-US" sz="1600" dirty="0"/>
          </a:p>
          <a:p>
            <a:r>
              <a:rPr lang="en-US" sz="1600" dirty="0"/>
              <a:t>Arkansas ®</a:t>
            </a:r>
          </a:p>
          <a:p>
            <a:pPr lvl="0"/>
            <a:r>
              <a:rPr lang="en-US" sz="1600" dirty="0" smtClean="0"/>
              <a:t>Razorbacks ®</a:t>
            </a:r>
            <a:endParaRPr lang="en-US" sz="1600" dirty="0"/>
          </a:p>
          <a:p>
            <a:pPr lvl="0"/>
            <a:r>
              <a:rPr lang="en-US" sz="1600" dirty="0" smtClean="0"/>
              <a:t>Wooo </a:t>
            </a:r>
            <a:r>
              <a:rPr lang="en-US" sz="1600" dirty="0"/>
              <a:t>Pig </a:t>
            </a:r>
            <a:r>
              <a:rPr lang="en-US" sz="1600" dirty="0" smtClean="0"/>
              <a:t>Sooie ®</a:t>
            </a:r>
          </a:p>
          <a:p>
            <a:pPr lvl="0"/>
            <a:r>
              <a:rPr lang="en-US" sz="1600" dirty="0" smtClean="0"/>
              <a:t>Wooo Pig ®</a:t>
            </a:r>
          </a:p>
          <a:p>
            <a:pPr lvl="0"/>
            <a:r>
              <a:rPr lang="en-US" sz="1600" dirty="0" smtClean="0"/>
              <a:t>Pig Sooie ®</a:t>
            </a:r>
            <a:endParaRPr lang="en-US" sz="1600" dirty="0"/>
          </a:p>
          <a:p>
            <a:pPr lvl="0"/>
            <a:r>
              <a:rPr lang="en-US" sz="1600" dirty="0"/>
              <a:t>Go </a:t>
            </a:r>
            <a:r>
              <a:rPr lang="en-US" sz="1600" dirty="0" smtClean="0"/>
              <a:t>Hogs ™</a:t>
            </a:r>
            <a:endParaRPr lang="en-US" sz="1600" dirty="0"/>
          </a:p>
          <a:p>
            <a:pPr lvl="0"/>
            <a:r>
              <a:rPr lang="en-US" sz="1600" dirty="0" smtClean="0"/>
              <a:t>Hogs ™</a:t>
            </a:r>
          </a:p>
          <a:p>
            <a:pPr lvl="0"/>
            <a:r>
              <a:rPr lang="en-US" sz="1600" dirty="0" err="1" smtClean="0"/>
              <a:t>Sooieet</a:t>
            </a:r>
            <a:r>
              <a:rPr lang="en-US" sz="1600" dirty="0" smtClean="0"/>
              <a:t> ™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 </a:t>
            </a:r>
          </a:p>
          <a:p>
            <a:r>
              <a:rPr lang="en-US" sz="1600" dirty="0" smtClean="0"/>
              <a:t>Note: The </a:t>
            </a:r>
            <a:r>
              <a:rPr lang="en-US" sz="1600" dirty="0"/>
              <a:t>appropriate </a:t>
            </a:r>
            <a:r>
              <a:rPr lang="en-US" sz="1600" dirty="0" smtClean="0"/>
              <a:t>“cardinal” </a:t>
            </a:r>
            <a:r>
              <a:rPr lang="en-US" sz="1600" dirty="0"/>
              <a:t>is the color PMS 201.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205726" y="1968520"/>
            <a:ext cx="6166354" cy="4481350"/>
            <a:chOff x="5205726" y="1968520"/>
            <a:chExt cx="6166354" cy="4481350"/>
          </a:xfrm>
        </p:grpSpPr>
        <p:pic>
          <p:nvPicPr>
            <p:cNvPr id="6" name="Picture 5" descr="C:\Users\sdere\Desktop\Hog.pn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9"/>
            <a:stretch/>
          </p:blipFill>
          <p:spPr bwMode="auto">
            <a:xfrm>
              <a:off x="8204979" y="1968520"/>
              <a:ext cx="3072621" cy="135956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C:\Users\sdere\Desktop\A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8130" y="5000509"/>
              <a:ext cx="1413950" cy="125080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 descr="C:\Users\sdere\Desktop\AR.png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3647" y="3671504"/>
              <a:ext cx="3290153" cy="103055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205726" y="1968520"/>
              <a:ext cx="2404886" cy="182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727" y="4109518"/>
              <a:ext cx="2404886" cy="578702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33741" y="4981882"/>
              <a:ext cx="2530750" cy="14679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noFill/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61" y="3213766"/>
            <a:ext cx="1511468" cy="2272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" r="-303"/>
          <a:stretch/>
        </p:blipFill>
        <p:spPr>
          <a:xfrm>
            <a:off x="4097546" y="5256969"/>
            <a:ext cx="2870187" cy="974019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VAULT MARKS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11" t="1375" r="953" b="1886"/>
          <a:stretch/>
        </p:blipFill>
        <p:spPr>
          <a:xfrm>
            <a:off x="2432649" y="1794293"/>
            <a:ext cx="7073659" cy="48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9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TRADEMARKS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45" y="1859896"/>
            <a:ext cx="1876370" cy="19042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61187" y="2273701"/>
            <a:ext cx="4998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University Seal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Official Documents like diplomas</a:t>
            </a:r>
            <a:r>
              <a:rPr lang="en-US" sz="1600" dirty="0">
                <a:latin typeface="Myriad Pro" panose="020B0503030403020204" pitchFamily="34" charset="0"/>
              </a:rPr>
              <a:t> </a:t>
            </a:r>
            <a:r>
              <a:rPr lang="en-US" sz="1600" dirty="0" smtClean="0">
                <a:latin typeface="Myriad Pro" panose="020B0503030403020204" pitchFamily="34" charset="0"/>
              </a:rPr>
              <a:t>and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Limited retail like </a:t>
            </a:r>
            <a:r>
              <a:rPr lang="en-US" sz="1600" dirty="0" err="1" smtClean="0">
                <a:latin typeface="Myriad Pro" panose="020B0503030403020204" pitchFamily="34" charset="0"/>
              </a:rPr>
              <a:t>padfolios</a:t>
            </a:r>
            <a:r>
              <a:rPr lang="en-US" sz="1600" dirty="0" smtClean="0">
                <a:latin typeface="Myriad Pro" panose="020B0503030403020204" pitchFamily="34" charset="0"/>
              </a:rPr>
              <a:t>/folders, sweatshirts and       T-shirts</a:t>
            </a:r>
            <a:endParaRPr lang="en-US" sz="1600" dirty="0">
              <a:latin typeface="Myriad Pro" panose="020B0503030403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45" y="4199512"/>
            <a:ext cx="2085975" cy="2438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211" y="5912391"/>
            <a:ext cx="4839098" cy="7070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541211" y="4195578"/>
            <a:ext cx="483909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Academic &amp; Administrative Lock-ups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Myriad Bold Condensed Font first line below the 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Myriad Condensed italics on the second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Every Office and Department has one. Contact University Relations if you need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yriad Pro" panose="020B0503030403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l="1898" r="2602" b="3940"/>
          <a:stretch/>
        </p:blipFill>
        <p:spPr>
          <a:xfrm>
            <a:off x="8530814" y="2564864"/>
            <a:ext cx="3248810" cy="401881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66268" y="1711086"/>
            <a:ext cx="3401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Nametags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Working with Licensees to get to this format over the next year.</a:t>
            </a:r>
            <a:endParaRPr lang="en-US" sz="16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0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730896" y="2223655"/>
            <a:ext cx="1976187" cy="2057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COMMON MISTAKES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9931" y="2223655"/>
            <a:ext cx="1976187" cy="2057400"/>
            <a:chOff x="4862945" y="1797627"/>
            <a:chExt cx="3034146" cy="3158837"/>
          </a:xfrm>
        </p:grpSpPr>
        <p:sp>
          <p:nvSpPr>
            <p:cNvPr id="14" name="Rectangle 13"/>
            <p:cNvSpPr/>
            <p:nvPr/>
          </p:nvSpPr>
          <p:spPr>
            <a:xfrm>
              <a:off x="4862945" y="1797627"/>
              <a:ext cx="3034146" cy="315883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205726" y="1968520"/>
              <a:ext cx="2404886" cy="182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727" y="4109518"/>
              <a:ext cx="2404886" cy="578702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0236" y="2334960"/>
            <a:ext cx="1610591" cy="12392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236" y="3723274"/>
            <a:ext cx="1610591" cy="40308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19930" y="1841561"/>
            <a:ext cx="1976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4032" y="1819630"/>
            <a:ext cx="1976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692631" y="2223655"/>
            <a:ext cx="2724331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959" y="2796991"/>
            <a:ext cx="2270386" cy="1001588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642022" y="2236201"/>
            <a:ext cx="2724331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9739" y="2796991"/>
            <a:ext cx="2088895" cy="92559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680078" y="1852734"/>
            <a:ext cx="2736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64385" y="1863077"/>
            <a:ext cx="268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27834" y="5550946"/>
            <a:ext cx="2506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yriad Pro" panose="020B0503030403020204" pitchFamily="34" charset="0"/>
              </a:rPr>
              <a:t>W</a:t>
            </a:r>
            <a:r>
              <a:rPr lang="en-US" sz="2800" b="1" u="sng" dirty="0" smtClean="0">
                <a:latin typeface="Myriad Pro" panose="020B0503030403020204" pitchFamily="34" charset="0"/>
              </a:rPr>
              <a:t>oo</a:t>
            </a:r>
            <a:r>
              <a:rPr lang="en-US" sz="2800" b="1" dirty="0" smtClean="0">
                <a:latin typeface="Myriad Pro" panose="020B0503030403020204" pitchFamily="34" charset="0"/>
              </a:rPr>
              <a:t> Pig </a:t>
            </a:r>
            <a:r>
              <a:rPr lang="en-US" sz="2800" b="1" dirty="0" err="1" smtClean="0">
                <a:latin typeface="Myriad Pro" panose="020B0503030403020204" pitchFamily="34" charset="0"/>
              </a:rPr>
              <a:t>Sooie</a:t>
            </a:r>
            <a:endParaRPr lang="en-US" sz="2800" b="1" dirty="0">
              <a:latin typeface="Myriad Pro" panose="020B05030304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40559" y="5552737"/>
            <a:ext cx="268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yriad Pro" panose="020B0503030403020204" pitchFamily="34" charset="0"/>
              </a:rPr>
              <a:t>W</a:t>
            </a:r>
            <a:r>
              <a:rPr lang="en-US" sz="2800" b="1" u="sng" dirty="0" err="1" smtClean="0">
                <a:latin typeface="Myriad Pro" panose="020B0503030403020204" pitchFamily="34" charset="0"/>
              </a:rPr>
              <a:t>ooo</a:t>
            </a:r>
            <a:r>
              <a:rPr lang="en-US" sz="2800" b="1" dirty="0" smtClean="0">
                <a:latin typeface="Myriad Pro" panose="020B0503030403020204" pitchFamily="34" charset="0"/>
              </a:rPr>
              <a:t> Pig </a:t>
            </a:r>
            <a:r>
              <a:rPr lang="en-US" sz="2800" b="1" dirty="0" err="1" smtClean="0">
                <a:latin typeface="Myriad Pro" panose="020B0503030403020204" pitchFamily="34" charset="0"/>
              </a:rPr>
              <a:t>Sooie</a:t>
            </a:r>
            <a:endParaRPr lang="en-US" sz="2800" b="1" dirty="0">
              <a:latin typeface="Myriad Pro" panose="020B0503030403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13513" y="5191569"/>
            <a:ext cx="223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29448" y="5201912"/>
            <a:ext cx="247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9930" y="4335326"/>
            <a:ext cx="4300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Logo and Words should appear together</a:t>
            </a:r>
            <a:endParaRPr lang="en-US" sz="1400" dirty="0">
              <a:latin typeface="Myriad Pro" panose="020B0503030403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305064" y="4882884"/>
            <a:ext cx="5145258" cy="1389836"/>
            <a:chOff x="475511" y="5102506"/>
            <a:chExt cx="4176928" cy="1128271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8860" y="5497352"/>
              <a:ext cx="1838325" cy="73342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85539" y="5497351"/>
              <a:ext cx="1866900" cy="733425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475511" y="5124437"/>
              <a:ext cx="1846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Myriad Pro" panose="020B0503030403020204" pitchFamily="34" charset="0"/>
                </a:rPr>
                <a:t>Incorrect</a:t>
              </a:r>
              <a:endParaRPr lang="en-US" b="1" dirty="0">
                <a:latin typeface="Myriad Pro" panose="020B0503030403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799612" y="5102506"/>
              <a:ext cx="1852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Myriad Pro" panose="020B0503030403020204" pitchFamily="34" charset="0"/>
                </a:rPr>
                <a:t>Correct</a:t>
              </a:r>
              <a:endParaRPr lang="en-US" b="1" dirty="0">
                <a:latin typeface="Myriad Pro" panose="020B0503030403020204" pitchFamily="34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173" y="6284255"/>
            <a:ext cx="5093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The shield should always be lighter than Old Main Tower</a:t>
            </a:r>
            <a:endParaRPr lang="en-US" sz="1400" dirty="0">
              <a:latin typeface="Myriad Pro" panose="020B0503030403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92631" y="4335799"/>
            <a:ext cx="5673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The body of the Razorback should be lighter than the outline</a:t>
            </a:r>
            <a:endParaRPr lang="en-US" sz="14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GENERAL PROHIBITIONS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3191" y="1904498"/>
            <a:ext cx="9466729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trademarks (words or logos) </a:t>
            </a:r>
            <a:r>
              <a:rPr lang="en-US" sz="2000" b="1" u="sng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CANNOT BE USED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lcoholic Beverages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llegal drugs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igarettes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tobacco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exually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oriented products 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eligious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affiliations (exception for RSOs group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names)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roducts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olitical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campaigns (including campus elections), parties 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rivate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gaming or games of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chance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irearms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weapons</a:t>
            </a:r>
            <a:endParaRPr lang="en-US" sz="2000" dirty="0">
              <a:latin typeface="Myriad Pro" panose="020B05030304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POLICY CHANGES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5153" y="1904498"/>
            <a:ext cx="5096509" cy="440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Recent policy changes:</a:t>
            </a:r>
          </a:p>
          <a:p>
            <a:r>
              <a:rPr lang="en-US" b="1" u="sng" dirty="0" smtClean="0"/>
              <a:t>NO CARICATURES</a:t>
            </a:r>
            <a:r>
              <a:rPr lang="en-US" b="1" dirty="0" smtClean="0"/>
              <a:t> of the Razorback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are working with </a:t>
            </a:r>
            <a:r>
              <a:rPr lang="en-US" dirty="0"/>
              <a:t>IMGCL to create </a:t>
            </a:r>
            <a:r>
              <a:rPr lang="en-US" dirty="0" smtClean="0"/>
              <a:t>a standardized “Big </a:t>
            </a:r>
            <a:r>
              <a:rPr lang="en-US" dirty="0"/>
              <a:t>Red” mascot </a:t>
            </a:r>
            <a:r>
              <a:rPr lang="en-US" dirty="0" smtClean="0"/>
              <a:t>that </a:t>
            </a:r>
            <a:r>
              <a:rPr lang="en-US" dirty="0"/>
              <a:t>can be used </a:t>
            </a:r>
            <a:r>
              <a:rPr lang="en-US" dirty="0" smtClean="0"/>
              <a:t>instead</a:t>
            </a:r>
            <a:endParaRPr lang="en-US" dirty="0"/>
          </a:p>
          <a:p>
            <a:endParaRPr lang="en-US" dirty="0"/>
          </a:p>
          <a:p>
            <a:endParaRPr lang="en-US" b="1" u="sng" dirty="0" smtClean="0"/>
          </a:p>
          <a:p>
            <a:endParaRPr lang="en-US" b="1" u="sng" dirty="0" smtClean="0"/>
          </a:p>
          <a:p>
            <a:r>
              <a:rPr lang="en-US" b="1" u="sng" dirty="0" smtClean="0"/>
              <a:t>NO </a:t>
            </a:r>
            <a:r>
              <a:rPr lang="en-US" b="1" u="sng" dirty="0"/>
              <a:t>DESIGNS INSIDE the Razorback</a:t>
            </a:r>
          </a:p>
          <a:p>
            <a:r>
              <a:rPr lang="en-US" dirty="0"/>
              <a:t> </a:t>
            </a:r>
          </a:p>
          <a:p>
            <a:endParaRPr lang="en-US" dirty="0" smtClean="0"/>
          </a:p>
          <a:p>
            <a:r>
              <a:rPr lang="en-US" b="1" u="sng" dirty="0" smtClean="0"/>
              <a:t>SPONSORSHIPS </a:t>
            </a:r>
          </a:p>
          <a:p>
            <a:r>
              <a:rPr lang="en-US" dirty="0" smtClean="0"/>
              <a:t>Groups with rights to use the University logos can </a:t>
            </a:r>
            <a:r>
              <a:rPr lang="en-US" dirty="0"/>
              <a:t>have sponsorships </a:t>
            </a:r>
            <a:r>
              <a:rPr lang="en-US" dirty="0" smtClean="0"/>
              <a:t>for its own </a:t>
            </a:r>
            <a:r>
              <a:rPr lang="en-US" dirty="0"/>
              <a:t>events using University </a:t>
            </a:r>
            <a:r>
              <a:rPr lang="en-US" dirty="0" smtClean="0"/>
              <a:t>Marks.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6922069" y="1863308"/>
            <a:ext cx="1515763" cy="154202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/>
          <a:stretch>
            <a:fillRect/>
          </a:stretch>
        </p:blipFill>
        <p:spPr>
          <a:xfrm>
            <a:off x="8437832" y="1718604"/>
            <a:ext cx="1594598" cy="157324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6"/>
          <a:srcRect b="5326"/>
          <a:stretch/>
        </p:blipFill>
        <p:spPr>
          <a:xfrm>
            <a:off x="5327472" y="1734212"/>
            <a:ext cx="1603562" cy="1534562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7"/>
          <a:stretch>
            <a:fillRect/>
          </a:stretch>
        </p:blipFill>
        <p:spPr>
          <a:xfrm>
            <a:off x="10048239" y="1847700"/>
            <a:ext cx="1918965" cy="1542026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8"/>
          <a:stretch>
            <a:fillRect/>
          </a:stretch>
        </p:blipFill>
        <p:spPr>
          <a:xfrm>
            <a:off x="5327472" y="3860796"/>
            <a:ext cx="2228850" cy="1381125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9"/>
          <a:stretch>
            <a:fillRect/>
          </a:stretch>
        </p:blipFill>
        <p:spPr>
          <a:xfrm>
            <a:off x="7708253" y="3860795"/>
            <a:ext cx="1908943" cy="1381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11662" y="3500939"/>
            <a:ext cx="223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Not Permitted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08253" y="3491398"/>
            <a:ext cx="190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Permitted</a:t>
            </a:r>
            <a:endParaRPr lang="en-US" b="1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USING THE TRADEMARKS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4" y="1768418"/>
            <a:ext cx="886887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CAMPUS DEPARTMENTS: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CAN </a:t>
            </a:r>
            <a:r>
              <a:rPr lang="en-US" sz="2000" dirty="0" smtClean="0"/>
              <a:t>use the University Old Main Shield logos</a:t>
            </a:r>
            <a:endParaRPr lang="en-US" sz="2000" u="sng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CANNOT </a:t>
            </a:r>
            <a:r>
              <a:rPr lang="en-US" sz="2000" dirty="0" smtClean="0"/>
              <a:t>use the Razorback or Athletics trademarks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CANNOT </a:t>
            </a:r>
            <a:r>
              <a:rPr lang="en-US" sz="2000" dirty="0" smtClean="0"/>
              <a:t>use older “Vault” logos (University or Athletics)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CANNOT </a:t>
            </a:r>
            <a:r>
              <a:rPr lang="en-US" sz="2000" dirty="0" smtClean="0"/>
              <a:t>use “caricatures” of a Razorback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288801" y="1886231"/>
            <a:ext cx="2404886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180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LICENSED VENDORS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3" y="1768418"/>
            <a:ext cx="946124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Collegiate </a:t>
            </a:r>
            <a:r>
              <a:rPr lang="en-US" sz="2400" b="1" dirty="0"/>
              <a:t>Licensing Company (CLC)</a:t>
            </a:r>
            <a:r>
              <a:rPr lang="en-US" sz="2400" dirty="0"/>
              <a:t> </a:t>
            </a:r>
            <a:r>
              <a:rPr lang="en-US" sz="2400" dirty="0" smtClean="0"/>
              <a:t>manages </a:t>
            </a:r>
            <a:r>
              <a:rPr lang="en-US" sz="2400" dirty="0"/>
              <a:t>all marks associated with the </a:t>
            </a:r>
            <a:r>
              <a:rPr lang="en-US" sz="2400" dirty="0" smtClean="0"/>
              <a:t>University and collects and distributes royalties.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b="1" i="1" dirty="0" smtClean="0"/>
              <a:t>Royalties</a:t>
            </a:r>
            <a:r>
              <a:rPr lang="en-US" sz="2400" dirty="0" smtClean="0"/>
              <a:t> are based on a percentage of the wholesale price of a product to a retailer.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It is </a:t>
            </a:r>
            <a:r>
              <a:rPr lang="en-US" sz="2400" b="1" dirty="0"/>
              <a:t>necessary to use vendors (local or national) that are licensed </a:t>
            </a:r>
            <a:r>
              <a:rPr lang="en-US" sz="2400" dirty="0"/>
              <a:t>through </a:t>
            </a:r>
            <a:r>
              <a:rPr lang="en-US" sz="2400" dirty="0" smtClean="0"/>
              <a:t>CLC </a:t>
            </a:r>
            <a:r>
              <a:rPr lang="en-US" sz="2400" dirty="0"/>
              <a:t>to print/produce items with licensed words or marks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 </a:t>
            </a:r>
            <a:r>
              <a:rPr lang="en-US" sz="2400" b="1" dirty="0" smtClean="0"/>
              <a:t>complete list of licensees </a:t>
            </a:r>
            <a:r>
              <a:rPr lang="en-US" sz="2400" dirty="0" smtClean="0"/>
              <a:t>and their contact information is available by contacting Licensing Office (</a:t>
            </a:r>
            <a:r>
              <a:rPr lang="en-US" sz="2400" dirty="0" smtClean="0">
                <a:hlinkClick r:id="rId4"/>
              </a:rPr>
              <a:t>harrismr@uark.edu</a:t>
            </a:r>
            <a:r>
              <a:rPr lang="en-US" sz="2400" dirty="0" smtClean="0"/>
              <a:t>) or Procurement.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If there is not a licensed vendor that makes the product you are looking to do, have your vendor contact me via email to look into a </a:t>
            </a:r>
            <a:r>
              <a:rPr lang="en-US" sz="2400" b="1" dirty="0" smtClean="0"/>
              <a:t>one-time license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913" y="2901544"/>
            <a:ext cx="2659184" cy="1057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77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QUESTIONS?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396" y="2216989"/>
            <a:ext cx="1187857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THANK YOU!</a:t>
            </a:r>
          </a:p>
          <a:p>
            <a:pPr algn="ctr"/>
            <a:r>
              <a:rPr lang="en-US" sz="11500" b="1" dirty="0" smtClean="0"/>
              <a:t>Wooo Pig Sooie! </a:t>
            </a:r>
            <a:endParaRPr lang="en-US" sz="4800" b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10956984" y="4586751"/>
            <a:ext cx="39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baseline="30000" dirty="0"/>
              <a:t>®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8681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5838</TotalTime>
  <Words>569</Words>
  <Application>Microsoft Office PowerPoint</Application>
  <PresentationFormat>Widescreen</PresentationFormat>
  <Paragraphs>119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Interstate</vt:lpstr>
      <vt:lpstr>Interstate Black</vt:lpstr>
      <vt:lpstr>Interstate RegularCondensed</vt:lpstr>
      <vt:lpstr>Interstate RegularItalic</vt:lpstr>
      <vt:lpstr>Myriad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Donald W. Reynolds Razorback Stadium</dc:title>
  <dc:creator>Clayton E. Hamilton</dc:creator>
  <cp:lastModifiedBy>Michael Harris</cp:lastModifiedBy>
  <cp:revision>298</cp:revision>
  <cp:lastPrinted>2016-01-04T23:02:59Z</cp:lastPrinted>
  <dcterms:created xsi:type="dcterms:W3CDTF">2015-04-21T02:52:50Z</dcterms:created>
  <dcterms:modified xsi:type="dcterms:W3CDTF">2017-09-20T17:50:15Z</dcterms:modified>
</cp:coreProperties>
</file>