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14" r:id="rId5"/>
    <p:sldId id="344" r:id="rId6"/>
    <p:sldId id="329" r:id="rId7"/>
    <p:sldId id="346" r:id="rId8"/>
    <p:sldId id="341" r:id="rId9"/>
    <p:sldId id="334" r:id="rId10"/>
    <p:sldId id="351" r:id="rId11"/>
    <p:sldId id="358" r:id="rId12"/>
    <p:sldId id="343" r:id="rId13"/>
    <p:sldId id="338" r:id="rId14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95"/>
    <a:srgbClr val="D3DDFE"/>
    <a:srgbClr val="D4DDFE"/>
    <a:srgbClr val="D5DEFF"/>
    <a:srgbClr val="F6F7FF"/>
    <a:srgbClr val="DBDCE5"/>
    <a:srgbClr val="F0F1FB"/>
    <a:srgbClr val="DFE1F6"/>
    <a:srgbClr val="EEEFF5"/>
    <a:srgbClr val="DFE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3" autoAdjust="0"/>
    <p:restoredTop sz="95372" autoAdjust="0"/>
  </p:normalViewPr>
  <p:slideViewPr>
    <p:cSldViewPr snapToGrid="0">
      <p:cViewPr varScale="1">
        <p:scale>
          <a:sx n="114" d="100"/>
          <a:sy n="114" d="100"/>
        </p:scale>
        <p:origin x="696" y="464"/>
      </p:cViewPr>
      <p:guideLst>
        <p:guide orient="horz" pos="1416"/>
        <p:guide orient="horz" pos="1008"/>
        <p:guide pos="3840"/>
      </p:guideLst>
    </p:cSldViewPr>
  </p:slideViewPr>
  <p:outlineViewPr>
    <p:cViewPr>
      <p:scale>
        <a:sx n="33" d="100"/>
        <a:sy n="33" d="100"/>
      </p:scale>
      <p:origin x="0" y="-103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32BE22-BCF5-218A-BCDB-9D6463B9A4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C6B9B-3CD0-9D38-9EB7-8FC9403B8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62055-8DBD-6042-92AC-66DE479F90DE}" type="datetimeFigureOut">
              <a:rPr lang="en-US" smtClean="0"/>
              <a:t>7/20/25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B14E-D4D7-1E40-CD23-AE797C236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12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EE50A-AB77-49BE-9076-23C4C8D08BB2}" type="datetimeFigureOut">
              <a:rPr lang="en-US" smtClean="0"/>
              <a:t>7/20/25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09883-B744-4FDD-8623-D69A666500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4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5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4E3A0-153F-5342-7CF9-0206819AC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C1CB2A-ED1B-1C30-462D-1ABD98ABF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C7B7B-3B7E-3E61-23B3-1145F94C0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D0682-E233-6399-05B9-1CB0ED6E11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63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5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363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4DC8C-60DD-F985-E35F-A46C3D52C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0F595C-1B20-4958-7BC6-58BB3C3D23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44FBD0-DE6F-FE05-B4D4-808EEA85C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C27E3-1163-ECFE-BE11-3AC96E039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155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C8F60-2C78-B879-ADD0-539EA2D6B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FE797B-E5CD-7E67-E45C-D8BE1F432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8FCCE8-3E85-FE1A-355B-235D96002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1DFE9-E3EA-0858-7C4B-35EA5EC70C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688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2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38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185" y="629469"/>
            <a:ext cx="8961120" cy="5599062"/>
          </a:xfrm>
        </p:spPr>
        <p:txBody>
          <a:bodyPr lIns="0" tIns="0" rIns="0" bIns="0" anchor="ctr">
            <a:noAutofit/>
          </a:bodyPr>
          <a:lstStyle>
            <a:lvl1pPr mar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A65DB93-2357-6899-3DDD-DC79C877A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9533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Object 1">
            <a:extLst>
              <a:ext uri="{FF2B5EF4-FFF2-40B4-BE49-F238E27FC236}">
                <a16:creationId xmlns:a16="http://schemas.microsoft.com/office/drawing/2014/main" id="{056E6431-5C32-6197-AA1B-37637943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9852" y="0"/>
            <a:ext cx="1574573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D978EB2-1AE7-BB87-954B-F3DBF5080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10569634" cy="1801793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06BDC3-2B84-117A-BF71-A331C1DD6BC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3" y="2796209"/>
            <a:ext cx="3657598" cy="3147392"/>
          </a:xfrm>
        </p:spPr>
        <p:txBody>
          <a:bodyPr lIns="0" tIns="0" rIns="0" bIns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4D2A92BD-8372-F61F-9551-6FA12079139B}"/>
              </a:ext>
            </a:extLst>
          </p:cNvPr>
          <p:cNvSpPr>
            <a:spLocks noGrp="1"/>
          </p:cNvSpPr>
          <p:nvPr>
            <p:ph type="tbl" sz="quarter" idx="28" hasCustomPrompt="1"/>
          </p:nvPr>
        </p:nvSpPr>
        <p:spPr>
          <a:xfrm>
            <a:off x="4902200" y="2795588"/>
            <a:ext cx="6478617" cy="3148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EF52E1-6F3C-5D9B-32DC-A156BDDE2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7" b="86709"/>
          <a:stretch/>
        </p:blipFill>
        <p:spPr>
          <a:xfrm>
            <a:off x="-1" y="5946505"/>
            <a:ext cx="5304866" cy="911495"/>
          </a:xfrm>
          <a:custGeom>
            <a:avLst/>
            <a:gdLst>
              <a:gd name="connsiteX0" fmla="*/ 0 w 5304866"/>
              <a:gd name="connsiteY0" fmla="*/ 0 h 1912980"/>
              <a:gd name="connsiteX1" fmla="*/ 5304866 w 5304866"/>
              <a:gd name="connsiteY1" fmla="*/ 0 h 1912980"/>
              <a:gd name="connsiteX2" fmla="*/ 5304866 w 5304866"/>
              <a:gd name="connsiteY2" fmla="*/ 1912980 h 1912980"/>
              <a:gd name="connsiteX3" fmla="*/ 5304865 w 5304866"/>
              <a:gd name="connsiteY3" fmla="*/ 1912980 h 1912980"/>
              <a:gd name="connsiteX4" fmla="*/ 0 w 5304866"/>
              <a:gd name="connsiteY4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4866" h="1912980">
                <a:moveTo>
                  <a:pt x="0" y="0"/>
                </a:moveTo>
                <a:lnTo>
                  <a:pt x="5304866" y="0"/>
                </a:lnTo>
                <a:lnTo>
                  <a:pt x="5304866" y="1912980"/>
                </a:lnTo>
                <a:lnTo>
                  <a:pt x="5304865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4510996E-0672-63AB-DCBF-25B251B2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97680" y="0"/>
            <a:ext cx="1694321" cy="2692400"/>
          </a:xfrm>
          <a:custGeom>
            <a:avLst/>
            <a:gdLst>
              <a:gd name="connsiteX0" fmla="*/ 1346200 w 1694321"/>
              <a:gd name="connsiteY0" fmla="*/ 0 h 2692400"/>
              <a:gd name="connsiteX1" fmla="*/ 1617506 w 1694321"/>
              <a:gd name="connsiteY1" fmla="*/ 27350 h 2692400"/>
              <a:gd name="connsiteX2" fmla="*/ 1694321 w 1694321"/>
              <a:gd name="connsiteY2" fmla="*/ 47101 h 2692400"/>
              <a:gd name="connsiteX3" fmla="*/ 1694321 w 1694321"/>
              <a:gd name="connsiteY3" fmla="*/ 528114 h 2692400"/>
              <a:gd name="connsiteX4" fmla="*/ 1692265 w 1694321"/>
              <a:gd name="connsiteY4" fmla="*/ 526998 h 2692400"/>
              <a:gd name="connsiteX5" fmla="*/ 1346199 w 1694321"/>
              <a:gd name="connsiteY5" fmla="*/ 457130 h 2692400"/>
              <a:gd name="connsiteX6" fmla="*/ 457130 w 1694321"/>
              <a:gd name="connsiteY6" fmla="*/ 1346199 h 2692400"/>
              <a:gd name="connsiteX7" fmla="*/ 1346199 w 1694321"/>
              <a:gd name="connsiteY7" fmla="*/ 2235268 h 2692400"/>
              <a:gd name="connsiteX8" fmla="*/ 1692265 w 1694321"/>
              <a:gd name="connsiteY8" fmla="*/ 2165401 h 2692400"/>
              <a:gd name="connsiteX9" fmla="*/ 1694321 w 1694321"/>
              <a:gd name="connsiteY9" fmla="*/ 2164285 h 2692400"/>
              <a:gd name="connsiteX10" fmla="*/ 1694321 w 1694321"/>
              <a:gd name="connsiteY10" fmla="*/ 2645299 h 2692400"/>
              <a:gd name="connsiteX11" fmla="*/ 1617506 w 1694321"/>
              <a:gd name="connsiteY11" fmla="*/ 2665050 h 2692400"/>
              <a:gd name="connsiteX12" fmla="*/ 1346200 w 1694321"/>
              <a:gd name="connsiteY12" fmla="*/ 2692400 h 2692400"/>
              <a:gd name="connsiteX13" fmla="*/ 0 w 1694321"/>
              <a:gd name="connsiteY13" fmla="*/ 1346200 h 2692400"/>
              <a:gd name="connsiteX14" fmla="*/ 1346200 w 1694321"/>
              <a:gd name="connsiteY14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94321" h="2692400">
                <a:moveTo>
                  <a:pt x="1346200" y="0"/>
                </a:moveTo>
                <a:cubicBezTo>
                  <a:pt x="1439136" y="0"/>
                  <a:pt x="1529872" y="9417"/>
                  <a:pt x="1617506" y="27350"/>
                </a:cubicBezTo>
                <a:lnTo>
                  <a:pt x="1694321" y="47101"/>
                </a:lnTo>
                <a:lnTo>
                  <a:pt x="1694321" y="528114"/>
                </a:lnTo>
                <a:lnTo>
                  <a:pt x="1692265" y="526998"/>
                </a:lnTo>
                <a:cubicBezTo>
                  <a:pt x="1585898" y="482008"/>
                  <a:pt x="1468954" y="457130"/>
                  <a:pt x="1346199" y="457130"/>
                </a:cubicBez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468954" y="2235268"/>
                  <a:pt x="1585898" y="2210390"/>
                  <a:pt x="1692265" y="2165401"/>
                </a:cubicBezTo>
                <a:lnTo>
                  <a:pt x="1694321" y="2164285"/>
                </a:lnTo>
                <a:lnTo>
                  <a:pt x="1694321" y="2645299"/>
                </a:lnTo>
                <a:lnTo>
                  <a:pt x="1617506" y="2665050"/>
                </a:lnTo>
                <a:cubicBezTo>
                  <a:pt x="1529872" y="2682983"/>
                  <a:pt x="143913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E2B4D4-87FA-ACC4-A0FD-E98B07CE985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5" y="3067050"/>
            <a:ext cx="6400800" cy="3048000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800"/>
            </a:lvl2pPr>
            <a:lvl3pPr marL="685800">
              <a:defRPr sz="1800"/>
            </a:lvl3pPr>
            <a:lvl4pPr marL="1051560">
              <a:defRPr sz="1800"/>
            </a:lvl4pPr>
            <a:lvl5pPr marL="1417320"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8F85D-7A7F-3D36-8C6A-6589D66D2AF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61300" y="3067050"/>
            <a:ext cx="3519515" cy="3048000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165860" indent="-342900">
              <a:buFont typeface="+mj-lt"/>
              <a:buAutoNum type="alphaLcPeriod"/>
              <a:defRPr sz="1800"/>
            </a:lvl4pPr>
            <a:lvl5pPr marL="153162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4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67254"/>
          <a:stretch>
            <a:fillRect/>
          </a:stretch>
        </p:blipFill>
        <p:spPr>
          <a:xfrm>
            <a:off x="0" y="4612248"/>
            <a:ext cx="3769950" cy="2245753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621973"/>
            <a:ext cx="7309086" cy="182880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E0C7AAD-1535-12DC-133E-2253BF501721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811183" y="2757488"/>
            <a:ext cx="10548967" cy="3399964"/>
          </a:xfrm>
        </p:spPr>
        <p:txBody>
          <a:bodyPr/>
          <a:lstStyle/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7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8AC6985-AA41-BCAE-CEDF-E736D973B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4" y="612647"/>
            <a:ext cx="10002589" cy="3657600"/>
          </a:xfrm>
        </p:spPr>
        <p:txBody>
          <a:bodyPr lIns="0" tIns="0" rIns="0" bIns="0" anchor="b">
            <a:noAutofit/>
          </a:bodyPr>
          <a:lstStyle>
            <a:lvl1pPr mar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7B85660-94E4-85D1-95CA-415513A035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1185" y="4724033"/>
            <a:ext cx="7000972" cy="170942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CAF5C0-1B51-02B5-924D-230575353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9829617" y="4724034"/>
            <a:ext cx="2133966" cy="2133966"/>
            <a:chOff x="9654699" y="2229295"/>
            <a:chExt cx="2133966" cy="2133966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41AAE8D5-8E6A-7CBE-9018-DD8F3493D049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C694532E-B147-38A2-55EE-24483385016A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114B3BE5-2D39-542C-00BB-A940C568E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>
            <a:off x="7717670" y="0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3"/>
            <a:ext cx="6400800" cy="1828800"/>
          </a:xfrm>
        </p:spPr>
        <p:txBody>
          <a:bodyPr lIns="0" tIns="0" rIns="0" bIns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AC91-E5AE-A457-178C-6A577DAAF4C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1185" y="2774786"/>
            <a:ext cx="6400800" cy="3257550"/>
          </a:xfrm>
        </p:spPr>
        <p:txBody>
          <a:bodyPr lIns="0"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4FED77-2877-7D28-E27C-7BE9F5E73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785AC1-54EA-61EE-115B-C1910CC60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B2CA14-03DC-FC05-7713-E0261B4B2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2" b="69630"/>
          <a:stretch>
            <a:fillRect/>
          </a:stretch>
        </p:blipFill>
        <p:spPr>
          <a:xfrm>
            <a:off x="1" y="4775200"/>
            <a:ext cx="6608233" cy="2082800"/>
          </a:xfrm>
          <a:custGeom>
            <a:avLst/>
            <a:gdLst>
              <a:gd name="connsiteX0" fmla="*/ 0 w 6608233"/>
              <a:gd name="connsiteY0" fmla="*/ 0 h 2082800"/>
              <a:gd name="connsiteX1" fmla="*/ 6608233 w 6608233"/>
              <a:gd name="connsiteY1" fmla="*/ 0 h 2082800"/>
              <a:gd name="connsiteX2" fmla="*/ 6608233 w 6608233"/>
              <a:gd name="connsiteY2" fmla="*/ 2082800 h 2082800"/>
              <a:gd name="connsiteX3" fmla="*/ 0 w 6608233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8233" h="2082800">
                <a:moveTo>
                  <a:pt x="0" y="0"/>
                </a:moveTo>
                <a:lnTo>
                  <a:pt x="6608233" y="0"/>
                </a:lnTo>
                <a:lnTo>
                  <a:pt x="6608233" y="2082800"/>
                </a:lnTo>
                <a:lnTo>
                  <a:pt x="0" y="2082800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EC223C2-E475-8E7A-48D4-A9BC2EB69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49382" y="1747860"/>
            <a:ext cx="2692400" cy="2692400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D9D7CE-BCD9-0B12-1945-C5FFE31A7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93014" y="361075"/>
            <a:ext cx="2115351" cy="2115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55275E-28AB-F0B7-E799-5116B11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827307"/>
            <a:ext cx="6400800" cy="5203387"/>
          </a:xfrm>
        </p:spPr>
        <p:txBody>
          <a:bodyPr lIns="0" tIns="0" rIns="0" bIns="0" anchor="ctr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D7E0A-39A9-0CF7-F1CE-E777075BFA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01915" y="304690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ln w="57150">
            <a:noFill/>
          </a:ln>
        </p:spPr>
        <p:txBody>
          <a:bodyPr wrap="square" tIns="13716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63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269C21E5-B8EE-7438-A771-34BC8006E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5898" y="0"/>
            <a:ext cx="1574573" cy="39544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F333FA-6DDE-DB6C-73BB-FE8387977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5508" y="4240999"/>
            <a:ext cx="2115351" cy="2115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87953E-96F2-8BCC-B295-E1033E7D2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7599718" cy="3051394"/>
          </a:xfrm>
        </p:spPr>
        <p:txBody>
          <a:bodyPr lIns="0" tIns="0" rIns="0" bIns="0"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A627B70-91C8-40B9-6189-B29749FF6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185" y="3965028"/>
            <a:ext cx="7599718" cy="149378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8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4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C12813-DBA6-41C2-2418-83919E059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41680" y="0"/>
            <a:ext cx="2133966" cy="2133966"/>
            <a:chOff x="9654699" y="2229295"/>
            <a:chExt cx="2133966" cy="213396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2A74540-7988-B712-8AB1-9EE03FE1EC8A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6CF9A1-91DA-6419-08F2-4CC262EA4D1E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AAAE3BC0-55AE-B520-F2B8-50BF886EF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 flipH="1" flipV="1">
            <a:off x="0" y="3626779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29A2F3-C289-9762-6F9F-DA18D322D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0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2A1870-E86B-5125-7AB3-A1F5DF7E75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953000" y="2768043"/>
            <a:ext cx="6400799" cy="3231221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FE2A1C-A3CC-9D8B-DE44-FDE1132F7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C454DD-C924-8468-6944-AF53508CD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2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3051393"/>
          </a:xfrm>
        </p:spPr>
        <p:txBody>
          <a:bodyPr lIns="0" tIns="0" rIns="0" bIns="0" anchor="b">
            <a:noAutofit/>
          </a:bodyPr>
          <a:lstStyle>
            <a:lvl1pPr>
              <a:defRPr sz="54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0CDAE70-42DC-AB0D-6734-B9944B799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185" y="3965028"/>
            <a:ext cx="6400799" cy="1966747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400" b="1" i="0" dirty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38EDAF-6CF8-D96E-EB91-CAFEBE0CA1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1187" y="247518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solidFill>
            <a:schemeClr val="accent3"/>
          </a:solidFill>
          <a:ln w="57150">
            <a:noFill/>
          </a:ln>
        </p:spPr>
        <p:txBody>
          <a:bodyPr wrap="square" tIns="11887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148B4D-CB0B-8B95-BA58-B33DE0530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895145-43B3-C337-08C1-C009F83D8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8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22F8239-92F5-595B-5DD3-ACBA1C19E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2969"/>
          <a:stretch/>
        </p:blipFill>
        <p:spPr>
          <a:xfrm>
            <a:off x="3459002" y="5609995"/>
            <a:ext cx="7328137" cy="1248005"/>
          </a:xfrm>
          <a:custGeom>
            <a:avLst/>
            <a:gdLst>
              <a:gd name="connsiteX0" fmla="*/ 0 w 7328137"/>
              <a:gd name="connsiteY0" fmla="*/ 0 h 1912980"/>
              <a:gd name="connsiteX1" fmla="*/ 7328137 w 7328137"/>
              <a:gd name="connsiteY1" fmla="*/ 0 h 1912980"/>
              <a:gd name="connsiteX2" fmla="*/ 7328137 w 7328137"/>
              <a:gd name="connsiteY2" fmla="*/ 1912980 h 1912980"/>
              <a:gd name="connsiteX3" fmla="*/ 0 w 7328137"/>
              <a:gd name="connsiteY3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137" h="1912980">
                <a:moveTo>
                  <a:pt x="0" y="0"/>
                </a:moveTo>
                <a:lnTo>
                  <a:pt x="7328137" y="0"/>
                </a:lnTo>
                <a:lnTo>
                  <a:pt x="7328137" y="1912980"/>
                </a:lnTo>
                <a:lnTo>
                  <a:pt x="0" y="191298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9E987C-6F3E-FB11-D796-2D5F9075A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9829617" y="0"/>
            <a:ext cx="2133966" cy="2133966"/>
            <a:chOff x="9654699" y="2229295"/>
            <a:chExt cx="2133966" cy="213396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342B09-3192-492F-3F5F-19163C83F9EE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62E2B15-36A9-C2C7-6306-EEA512B646D0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52DD956C-BC83-8F97-6FF5-5A11028FE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21792"/>
            <a:ext cx="8180412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612ED1-3CD3-8532-2C92-777F6D005F1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38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BCE7-3651-7CA3-1353-9B2526D267A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217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86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>
            <a:extLst>
              <a:ext uri="{FF2B5EF4-FFF2-40B4-BE49-F238E27FC236}">
                <a16:creationId xmlns:a16="http://schemas.microsoft.com/office/drawing/2014/main" id="{83F8143D-16B1-4CE2-1910-9E5074922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1084203" y="4586286"/>
            <a:ext cx="1574573" cy="227171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6BE63D1-6CC6-AD50-D587-0514090FB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816" y="2184400"/>
            <a:ext cx="2115351" cy="2115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05155"/>
            <a:ext cx="10571734" cy="1160145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DE6614-889D-2DB5-4C2F-DCBD22BA3B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835400" y="2185127"/>
            <a:ext cx="2736849" cy="4067717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051560" indent="-228600">
              <a:buFont typeface="+mj-lt"/>
              <a:buAutoNum type="alphaLcParenR"/>
              <a:defRPr sz="1800"/>
            </a:lvl4pPr>
            <a:lvl5pPr marL="1417320" indent="-2286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B2B871-B646-8E1E-CD57-2224B2D4E59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221564" y="2184400"/>
            <a:ext cx="4156619" cy="4046290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98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78285"/>
          <a:stretch/>
        </p:blipFill>
        <p:spPr>
          <a:xfrm>
            <a:off x="0" y="5368807"/>
            <a:ext cx="3769950" cy="1489194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6275416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E945C7-CAAC-C9B4-0B56-EC62E53C8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82467" y="5439854"/>
            <a:ext cx="1096391" cy="10963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58C5299-758C-70DA-D929-E0BC719E9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16629" y="3758740"/>
            <a:ext cx="2130921" cy="2130921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4C6AC-F9E8-412E-2D6B-9FDD07ADDE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10330" y="2771566"/>
            <a:ext cx="6275387" cy="3271324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0463C33-FF99-2443-BE5D-682AC8CB8B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9054" y="459137"/>
            <a:ext cx="4126800" cy="4126800"/>
          </a:xfrm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  <p:txBody>
          <a:bodyPr wrap="square" tIns="7315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10569630" cy="1068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185" y="1825625"/>
            <a:ext cx="1056963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83" r:id="rId4"/>
    <p:sldLayoutId id="2147483684" r:id="rId5"/>
    <p:sldLayoutId id="2147483685" r:id="rId6"/>
    <p:sldLayoutId id="2147483671" r:id="rId7"/>
    <p:sldLayoutId id="2147483679" r:id="rId8"/>
    <p:sldLayoutId id="2147483676" r:id="rId9"/>
    <p:sldLayoutId id="2147483669" r:id="rId10"/>
    <p:sldLayoutId id="2147483673" r:id="rId11"/>
    <p:sldLayoutId id="2147483682" r:id="rId12"/>
    <p:sldLayoutId id="214748365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100" baseline="0">
          <a:solidFill>
            <a:schemeClr val="bg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15D2-7F57-AF2A-38D7-55809878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5" y="629469"/>
            <a:ext cx="8367321" cy="5599062"/>
          </a:xfrm>
        </p:spPr>
        <p:txBody>
          <a:bodyPr/>
          <a:lstStyle/>
          <a:p>
            <a:r>
              <a:rPr lang="en-US" dirty="0"/>
              <a:t>Tap into AAA: </a:t>
            </a:r>
            <a:br>
              <a:rPr lang="en-US" dirty="0"/>
            </a:br>
            <a:r>
              <a:rPr lang="en-US" sz="4800" dirty="0">
                <a:latin typeface="+mn-lt"/>
              </a:rPr>
              <a:t>Help, Deals and Value at Their Fingertips</a:t>
            </a:r>
          </a:p>
        </p:txBody>
      </p:sp>
      <p:pic>
        <p:nvPicPr>
          <p:cNvPr id="7" name="Picture 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3D08746D-DFC7-5F19-471D-425BAFEC2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277" y="2214593"/>
            <a:ext cx="2143125" cy="2143125"/>
          </a:xfrm>
          <a:prstGeom prst="flowChartConnector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21401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62D7-27D2-94DC-1264-B792266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Be a AAA App Advocate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6C3713D-C8FF-8E7B-458C-CB927BAA99BD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en-US" sz="2000" dirty="0"/>
              <a:t>Always ask “Do you have our app yet?”</a:t>
            </a:r>
          </a:p>
          <a:p>
            <a:r>
              <a:rPr lang="en-US" sz="2000" dirty="0"/>
              <a:t>Offer app setup help.</a:t>
            </a:r>
          </a:p>
          <a:p>
            <a:r>
              <a:rPr lang="en-US" sz="2000" dirty="0"/>
              <a:t>Highlight one relevant benefit based on your conversation.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1A2D1D-0937-D2AC-EE47-05940DD770E0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sz="2000" b="1" dirty="0"/>
              <a:t>Keys to driving digital adoption:</a:t>
            </a:r>
          </a:p>
          <a:p>
            <a:pPr lvl="1"/>
            <a:r>
              <a:rPr lang="en-US" sz="2000" dirty="0"/>
              <a:t>Actively listen for opportunities to showcase membership benefits.</a:t>
            </a:r>
          </a:p>
          <a:p>
            <a:pPr lvl="1"/>
            <a:r>
              <a:rPr lang="en-US" sz="2000" dirty="0"/>
              <a:t>Showcase something new the member didn’t know about.</a:t>
            </a:r>
          </a:p>
          <a:p>
            <a:pPr lvl="1"/>
            <a:r>
              <a:rPr lang="en-US" sz="2000" dirty="0"/>
              <a:t>Anticipate questions and provide clear responses.</a:t>
            </a:r>
          </a:p>
          <a:p>
            <a:pPr lvl="1"/>
            <a:r>
              <a:rPr lang="en-US" sz="2000" dirty="0"/>
              <a:t>End the member interaction on a positive note.</a:t>
            </a:r>
          </a:p>
        </p:txBody>
      </p:sp>
      <p:pic>
        <p:nvPicPr>
          <p:cNvPr id="4" name="Picture 3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D0D198E2-73C3-F16D-036D-5608A3D89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2162834"/>
            <a:ext cx="2143125" cy="2143125"/>
          </a:xfrm>
          <a:prstGeom prst="flowChartConnector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30254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AA Auto Club App Intro Video-1080p-250721.mp4">
            <a:hlinkClick r:id="" action="ppaction://media"/>
            <a:extLst>
              <a:ext uri="{FF2B5EF4-FFF2-40B4-BE49-F238E27FC236}">
                <a16:creationId xmlns:a16="http://schemas.microsoft.com/office/drawing/2014/main" id="{E5B9FEB2-C674-121E-0830-686C91DCB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1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2ABBA-2E6D-E7DD-AC67-58D1FCB3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6227970" cy="1828800"/>
          </a:xfrm>
        </p:spPr>
        <p:txBody>
          <a:bodyPr/>
          <a:lstStyle/>
          <a:p>
            <a:r>
              <a:rPr lang="en-US" dirty="0"/>
              <a:t>How to Download the AAA Auto Club App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01105-5841-28D0-D6C0-3E1A46648BF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85" y="2774786"/>
            <a:ext cx="4579458" cy="3257550"/>
          </a:xfrm>
        </p:spPr>
        <p:txBody>
          <a:bodyPr/>
          <a:lstStyle/>
          <a:p>
            <a:r>
              <a:rPr lang="en-US" dirty="0"/>
              <a:t>Android or Apple App Store</a:t>
            </a:r>
          </a:p>
          <a:p>
            <a:r>
              <a:rPr lang="en-US" dirty="0"/>
              <a:t>Scan this QR Code</a:t>
            </a:r>
          </a:p>
          <a:p>
            <a:r>
              <a:rPr lang="en-US" dirty="0"/>
              <a:t>Enter Zip Code</a:t>
            </a:r>
          </a:p>
          <a:p>
            <a:r>
              <a:rPr lang="en-US" dirty="0"/>
              <a:t>Follow Instructions</a:t>
            </a:r>
          </a:p>
          <a:p>
            <a:endParaRPr lang="en-US" dirty="0"/>
          </a:p>
          <a:p>
            <a:r>
              <a:rPr lang="en-US" dirty="0"/>
              <a:t>Important: Member ID number will be needed to set up account</a:t>
            </a:r>
          </a:p>
        </p:txBody>
      </p:sp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280F7636-3689-E164-E5FE-BBC1BF049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470" y="336430"/>
            <a:ext cx="2535396" cy="55122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68B3EF0-3A00-5CAD-4554-F3F10F849F36}"/>
              </a:ext>
            </a:extLst>
          </p:cNvPr>
          <p:cNvGrpSpPr/>
          <p:nvPr/>
        </p:nvGrpSpPr>
        <p:grpSpPr>
          <a:xfrm>
            <a:off x="5854821" y="3153315"/>
            <a:ext cx="2685330" cy="2695394"/>
            <a:chOff x="5854821" y="3153315"/>
            <a:chExt cx="2685330" cy="2695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778D6D-4AB9-4CD3-91B2-F0D3523F80EE}"/>
                </a:ext>
              </a:extLst>
            </p:cNvPr>
            <p:cNvSpPr/>
            <p:nvPr/>
          </p:nvSpPr>
          <p:spPr>
            <a:xfrm>
              <a:off x="5865962" y="3174521"/>
              <a:ext cx="2674189" cy="2674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1A27F2E-CFD0-126C-CA45-07A2D33B8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54821" y="3153315"/>
              <a:ext cx="2674188" cy="2674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486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49A90-F593-2C06-B2F4-85853B06F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15A9-58B1-D904-382B-136ECD545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Move the Needle </a:t>
            </a:r>
            <a:br>
              <a:rPr lang="en-US" dirty="0"/>
            </a:br>
            <a:r>
              <a:rPr lang="en-US" dirty="0"/>
              <a:t>on KPIs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2D3CB-2B24-8965-8F7A-53AAD6DE1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185" y="3965028"/>
            <a:ext cx="7599718" cy="2536133"/>
          </a:xfrm>
        </p:spPr>
        <p:txBody>
          <a:bodyPr/>
          <a:lstStyle/>
          <a:p>
            <a:r>
              <a:rPr lang="en-US" dirty="0"/>
              <a:t>Member Satisfaction</a:t>
            </a:r>
          </a:p>
          <a:p>
            <a:r>
              <a:rPr lang="en-US" dirty="0"/>
              <a:t>Revenue per Member</a:t>
            </a:r>
          </a:p>
          <a:p>
            <a:r>
              <a:rPr lang="en-US" dirty="0"/>
              <a:t>First-Time Resolution Rate</a:t>
            </a:r>
          </a:p>
          <a:p>
            <a:r>
              <a:rPr lang="en-US" dirty="0"/>
              <a:t>Operational Cost Reduction</a:t>
            </a:r>
          </a:p>
          <a:p>
            <a:r>
              <a:rPr lang="en-US" dirty="0"/>
              <a:t>Mobile App Adoption</a:t>
            </a:r>
          </a:p>
          <a:p>
            <a:endParaRPr lang="en-US" dirty="0"/>
          </a:p>
        </p:txBody>
      </p:sp>
      <p:pic>
        <p:nvPicPr>
          <p:cNvPr id="4" name="Picture 3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0D1FA09F-F963-C3CC-DB3E-94E82AA7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175" y="4233173"/>
            <a:ext cx="2143125" cy="2143125"/>
          </a:xfrm>
          <a:prstGeom prst="flowChartConnector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86537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B1ED-4D78-65EC-0579-DA9E41D7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The Digital Drive Challenge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1EAA32-913D-25AC-CC36-C39DAE7FE6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Are you ready for a scavenger hunt?</a:t>
            </a:r>
          </a:p>
          <a:p>
            <a:endParaRPr lang="en-US" dirty="0"/>
          </a:p>
        </p:txBody>
      </p:sp>
      <p:pic>
        <p:nvPicPr>
          <p:cNvPr id="11" name="Picture Placeholder 10" descr="Two people collaborating over books">
            <a:extLst>
              <a:ext uri="{FF2B5EF4-FFF2-40B4-BE49-F238E27FC236}">
                <a16:creationId xmlns:a16="http://schemas.microsoft.com/office/drawing/2014/main" id="{21652B53-B253-E648-F33E-78767A29B63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667" r="16667"/>
          <a:stretch/>
        </p:blipFill>
        <p:spPr/>
      </p:pic>
    </p:spTree>
    <p:extLst>
      <p:ext uri="{BB962C8B-B14F-4D97-AF65-F5344CB8AC3E}">
        <p14:creationId xmlns:p14="http://schemas.microsoft.com/office/powerpoint/2010/main" val="866310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FA43-637B-EF8D-3849-CFD9352B9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“My car won’t start. Can you help me?”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05341A4-1B00-C8F4-5862-79A826C7502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664" r="16664"/>
          <a:stretch/>
        </p:blipFill>
        <p:spPr/>
      </p:pic>
    </p:spTree>
    <p:extLst>
      <p:ext uri="{BB962C8B-B14F-4D97-AF65-F5344CB8AC3E}">
        <p14:creationId xmlns:p14="http://schemas.microsoft.com/office/powerpoint/2010/main" val="1198221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55409-0C2A-492C-8200-1885FF24C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E2224-FEA9-B4CD-A9B7-94EB77D2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“Can you tell me which hotels in Cancun give AAA discounts?”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85B830A-3B0F-E1DC-3CB4-AFCF81061D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-355" t="499" r="34919" b="-499"/>
          <a:stretch>
            <a:fillRect/>
          </a:stretch>
        </p:blipFill>
        <p:spPr>
          <a:xfrm>
            <a:off x="7401915" y="3046905"/>
            <a:ext cx="3456590" cy="3456590"/>
          </a:xfrm>
        </p:spPr>
      </p:pic>
    </p:spTree>
    <p:extLst>
      <p:ext uri="{BB962C8B-B14F-4D97-AF65-F5344CB8AC3E}">
        <p14:creationId xmlns:p14="http://schemas.microsoft.com/office/powerpoint/2010/main" val="2141580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9E373-6C1B-2539-CA63-88504DCA1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B97F-4F05-82D0-6301-87007B51F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“I need to cancel. It’s too expensive and I need to save money.”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A00316E-674A-DA3D-6F18-CBE086289A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667" r="16667"/>
          <a:stretch/>
        </p:blipFill>
        <p:spPr>
          <a:xfrm>
            <a:off x="7401915" y="3046905"/>
            <a:ext cx="3456590" cy="3456590"/>
          </a:xfrm>
        </p:spPr>
      </p:pic>
    </p:spTree>
    <p:extLst>
      <p:ext uri="{BB962C8B-B14F-4D97-AF65-F5344CB8AC3E}">
        <p14:creationId xmlns:p14="http://schemas.microsoft.com/office/powerpoint/2010/main" val="1650088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FA43-637B-EF8D-3849-CFD9352B9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Every member.</a:t>
            </a:r>
            <a:br>
              <a:rPr lang="en-US" dirty="0"/>
            </a:br>
            <a:r>
              <a:rPr lang="en-US" dirty="0"/>
              <a:t>Every interaction.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6450F-A8E5-8B7F-1C54-79C081010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Unlock their AAA world with just a tap.</a:t>
            </a:r>
          </a:p>
          <a:p>
            <a:endParaRPr lang="en-US" dirty="0"/>
          </a:p>
        </p:txBody>
      </p:sp>
      <p:pic>
        <p:nvPicPr>
          <p:cNvPr id="4" name="Picture 3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C2A897B6-EB15-0996-3D78-C7B57E87F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175" y="4233173"/>
            <a:ext cx="2143125" cy="2143125"/>
          </a:xfrm>
          <a:prstGeom prst="flowChartConnector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670729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AG_BACKING_FORM_KEY" val="6031390-https://d.docs.live.net/ae564eed4ac28817/desktop/tap into aaa.pptx"/>
  <p:tag name="ARTICULATE_PROJECT_OPEN" val="1"/>
  <p:tag name="ARTICULATE_PRESENTER_VERSION" val="8"/>
</p:tagLst>
</file>

<file path=ppt/theme/theme1.xml><?xml version="1.0" encoding="utf-8"?>
<a:theme xmlns:a="http://schemas.openxmlformats.org/drawingml/2006/main" name="Custom">
  <a:themeElements>
    <a:clrScheme name="Custom 1">
      <a:dk1>
        <a:srgbClr val="000000"/>
      </a:dk1>
      <a:lt1>
        <a:srgbClr val="FFFFFF"/>
      </a:lt1>
      <a:dk2>
        <a:srgbClr val="005095"/>
      </a:dk2>
      <a:lt2>
        <a:srgbClr val="E7E6E6"/>
      </a:lt2>
      <a:accent1>
        <a:srgbClr val="FF7128"/>
      </a:accent1>
      <a:accent2>
        <a:srgbClr val="DC4731"/>
      </a:accent2>
      <a:accent3>
        <a:srgbClr val="2849FD"/>
      </a:accent3>
      <a:accent4>
        <a:srgbClr val="D3DDFE"/>
      </a:accent4>
      <a:accent5>
        <a:srgbClr val="FBFF22"/>
      </a:accent5>
      <a:accent6>
        <a:srgbClr val="D90000"/>
      </a:accent6>
      <a:hlink>
        <a:srgbClr val="0563C1"/>
      </a:hlink>
      <a:folHlink>
        <a:srgbClr val="954F72"/>
      </a:folHlink>
    </a:clrScheme>
    <a:fontScheme name="Roboto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3460604_win32_SL_V10" id="{99B34821-6204-44CE-8DD7-2088F7B07FF3}" vid="{E244DE33-B49D-4797-B149-ADA6E5DF59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7C52C5-6F65-4D42-B855-A3283C55581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354E976-D9B8-49D6-BB1E-30B410663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B6D968-3BA5-45CA-AFA4-01F84FB04FA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213</Words>
  <Application>Microsoft Macintosh PowerPoint</Application>
  <PresentationFormat>Widescreen</PresentationFormat>
  <Paragraphs>39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Roboto</vt:lpstr>
      <vt:lpstr>Roboto Black</vt:lpstr>
      <vt:lpstr>Custom</vt:lpstr>
      <vt:lpstr>Tap into AAA:  Help, Deals and Value at Their Fingertips</vt:lpstr>
      <vt:lpstr>PowerPoint Presentation</vt:lpstr>
      <vt:lpstr>How to Download the AAA Auto Club App</vt:lpstr>
      <vt:lpstr>Move the Needle  on KPIs</vt:lpstr>
      <vt:lpstr>The Digital Drive Challenge</vt:lpstr>
      <vt:lpstr>“My car won’t start. Can you help me?”</vt:lpstr>
      <vt:lpstr>“Can you tell me which hotels in Cancun give AAA discounts?”</vt:lpstr>
      <vt:lpstr>“I need to cancel. It’s too expensive and I need to save money.”</vt:lpstr>
      <vt:lpstr>Every member. Every interaction.</vt:lpstr>
      <vt:lpstr>Be a AAA App Advocate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amberrosol13@outlook.com</dc:creator>
  <cp:lastModifiedBy>Amber Rosol</cp:lastModifiedBy>
  <cp:revision>3</cp:revision>
  <dcterms:created xsi:type="dcterms:W3CDTF">2025-06-22T00:11:17Z</dcterms:created>
  <dcterms:modified xsi:type="dcterms:W3CDTF">2025-07-21T01:48:35Z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ArticulateGUID">
    <vt:lpwstr>985601E5-AA1C-45B1-BEDF-F71AECF14608</vt:lpwstr>
  </property>
  <property fmtid="{D5CDD505-2E9C-101B-9397-08002B2CF9AE}" pid="4" name="ArticulatePath">
    <vt:lpwstr>Training presentation</vt:lpwstr>
  </property>
  <property fmtid="{D5CDD505-2E9C-101B-9397-08002B2CF9AE}" pid="5" name="ArticulateUseProject">
    <vt:lpwstr>1</vt:lpwstr>
  </property>
  <property fmtid="{D5CDD505-2E9C-101B-9397-08002B2CF9AE}" pid="6" name="ArticulateProjectFull">
    <vt:lpwstr>https://d.docs.live.net/ae564eed4ac28817/Desktop\Tap into AAA.ppta</vt:lpwstr>
  </property>
  <property fmtid="{D5CDD505-2E9C-101B-9397-08002B2CF9AE}" pid="7" name="ArticulateProjectVersion">
    <vt:lpwstr>8</vt:lpwstr>
  </property>
</Properties>
</file>