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embuka" id="{D5B96E8F-D99A-A908-900C-21482C812C7F}">
          <p14:sldIdLst>
            <p14:sldId id="256"/>
            <p14:sldId id="257"/>
            <p14:sldId id="258"/>
          </p14:sldIdLst>
        </p14:section>
        <p14:section name="Materi" id="{32B7CE92-ACFF-03C2-DD0C-6A987FEBAA5C}">
          <p14:sldIdLst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  <p14:section name="Aktivitas" id="{3E467725-E104-F7F6-2DDB-E9CD1AC12E3C}">
          <p14:sldIdLst>
            <p14:sldId id="266"/>
          </p14:sldIdLst>
        </p14:section>
        <p14:section name="Penutup" id="{CA32BB5E-EB43-FBE8-37CD-3BF49E674A19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7377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Pertemuan praktikum. Pastikan semua mahasiswa sudah menginstal Git dan memiliki akun GitHub. Buka dengan cerita berkas 'final_revisi' agar relevan.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Sub-CPMK 3 pada RPS: menggunakan perintah dasar Git (init, add, commit, push, pull).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Tanyakan: siapa yang pernah punya berkas seperti ini? Masalahnya: tidak tahu apa yang berubah, sulit kembali ke versi lama, dan saling menimpa saat bekerja bersama.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Version control mencatat perubahan berkas dari waktu ke waktu sehingga kita dapat melihat riwayat, membandingkan, dan kembali ke versi sebelumnya. Git termasuk jenis terdistribusi: setiap klon memuat riwayat lengkap.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Konsep terpenting: perubahan berpindah dari working directory ke staging area dengan git add, lalu menjadi riwayat permanen dengan git commit. Staging area memungkinkan kita memilih perubahan mana yang masuk ke satu commit.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Minta mahasiswa menjalankan perintah ini bersama-sama. Email yang dipakai sebaiknya sama dengan akun GitHub agar commit terhubung ke profil mereka.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Demonstrasikan langsung di layar. Setelah git init akan muncul folder tersembunyi .git. Tunjukkan git status pada setiap tahap agar mahasiswa melihat perubahan statusnya.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Biasakan git status sebelum setiap commit dan git diff sebelum git add. Tunjukkan git log --oneline pada repositori contoh yang memiliki beberapa commit.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Pesan commit adalah komunikasi kepada rekan tim dan diri sendiri di masa depan. Bandingkan contoh buruk dan baik, lalu minta mahasiswa memperbaiki satu pesan buruk.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Buat repositori kosong di GitHub terlebih dahulu (tanpa README). Gunakan token akses pribadi atau SSH untuk autentikasi; password akun tidak lagi diterima untuk operasi Git di GitHub.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Bimbing langkah demi langkah. Keliling untuk membantu masalah instalasi. Jika ada yang tertinggal, pasangkan dengan teman di sebelahnya. Waktu sekitar 30 menit.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Rangkum, lalu umumkan Tugas 1 (lihat dokumen tugas). Tekankan bahwa riwayat commit akan dinilai, bukan hanya hasil akhir.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46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000" dirty="0">
                <a:solidFill>
                  <a:schemeClr val="bg2"/>
                </a:solidFill>
              </a:defRPr>
            </a:lvl1pPr>
          </a:lstStyle>
          <a:p>
            <a:pPr marL="0" indent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accent5"/>
                </a:solidFill>
              </a:rPr>
              <a:t>Komputasi Kolaboratif · Pertemuan 3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bg2"/>
                </a:solidFill>
              </a:rPr>
              <a:t>Komputasi Kolaboratif · Pertemuan 3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600" b="1" dirty="0">
                <a:solidFill>
                  <a:schemeClr val="bg1"/>
                </a:solidFill>
              </a:rPr>
              <a:t>Version Control I: Git Dasar</a:t>
            </a:r>
            <a:endParaRPr lang="en-US" sz="4600" dirty="0"/>
          </a:p>
        </p:txBody>
      </p:sp>
      <p:sp>
        <p:nvSpPr>
          <p:cNvPr id="4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dirty="0">
                <a:solidFill>
                  <a:schemeClr val="bg2"/>
                </a:solidFill>
              </a:rPr>
              <a:t>Komputasi Kolaboratif · Pertemuan 3</a:t>
            </a:r>
            <a:endParaRPr lang="en-US" sz="2000" dirty="0"/>
          </a:p>
          <a:p>
            <a:r>
              <a:rPr lang="en-US" dirty="0"/>
              <a:t>M. Amran Hakim Siregar, </a:t>
            </a:r>
            <a:r>
              <a:rPr lang="en-US" dirty="0" err="1"/>
              <a:t>S.Tr.Kom</a:t>
            </a:r>
            <a:r>
              <a:rPr lang="en-US" dirty="0"/>
              <a:t>., </a:t>
            </a:r>
            <a:r>
              <a:rPr lang="en-US"/>
              <a:t>M.Kom</a:t>
            </a:r>
            <a:endParaRPr lang="en-US" sz="2000" dirty="0"/>
          </a:p>
        </p:txBody>
      </p:sp>
      <p:sp>
        <p:nvSpPr>
          <p:cNvPr id="5" name="Gelembung FaCodeBranch"/>
          <p:cNvSpPr/>
          <p:nvPr/>
        </p:nvSpPr>
        <p:spPr>
          <a:xfrm>
            <a:off x="8503920" y="1188720"/>
            <a:ext cx="2103120" cy="2103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FaCodeBranc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762" y="1756562"/>
            <a:ext cx="967435" cy="967435"/>
          </a:xfrm>
          <a:prstGeom prst="rect">
            <a:avLst/>
          </a:prstGeom>
        </p:spPr>
      </p:pic>
      <p:sp>
        <p:nvSpPr>
          <p:cNvPr id="7" name="Gelembung FaLaptopCode"/>
          <p:cNvSpPr/>
          <p:nvPr/>
        </p:nvSpPr>
        <p:spPr>
          <a:xfrm>
            <a:off x="10058400" y="3291840"/>
            <a:ext cx="1554480" cy="15544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FaLaptopCod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8110" y="3711550"/>
            <a:ext cx="715061" cy="715061"/>
          </a:xfrm>
          <a:prstGeom prst="rect">
            <a:avLst/>
          </a:prstGeom>
        </p:spPr>
      </p:pic>
      <p:sp>
        <p:nvSpPr>
          <p:cNvPr id="9" name="Gelembung FaHistory"/>
          <p:cNvSpPr/>
          <p:nvPr/>
        </p:nvSpPr>
        <p:spPr>
          <a:xfrm>
            <a:off x="8229600" y="3840480"/>
            <a:ext cx="1737360" cy="17373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2" descr="FaHistory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8687" y="4309567"/>
            <a:ext cx="799186" cy="7991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Tujuan Pembelajaran</a:t>
            </a:r>
            <a:endParaRPr lang="en-US" sz="3600" dirty="0"/>
          </a:p>
        </p:txBody>
      </p:sp>
      <p:sp>
        <p:nvSpPr>
          <p:cNvPr id="4" name="Tuju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Memahami konsep (lingkaran)"/>
          <p:cNvSpPr/>
          <p:nvPr/>
        </p:nvSpPr>
        <p:spPr>
          <a:xfrm>
            <a:off x="868680" y="173736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Memahami konsep" descr="Memahami konse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10" y="1977390"/>
            <a:ext cx="480060" cy="4800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2103120" y="175564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Memahami konsep</a:t>
            </a:r>
            <a:endParaRPr lang="en-US" sz="2200" dirty="0"/>
          </a:p>
        </p:txBody>
      </p:sp>
      <p:sp>
        <p:nvSpPr>
          <p:cNvPr id="8" name="Text 4"/>
          <p:cNvSpPr txBox="1"/>
          <p:nvPr/>
        </p:nvSpPr>
        <p:spPr>
          <a:xfrm>
            <a:off x="2103120" y="223113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Menjelaskan fungsi dan jenis sistem version control.</a:t>
            </a:r>
            <a:endParaRPr lang="en-US" sz="1700" dirty="0"/>
          </a:p>
        </p:txBody>
      </p:sp>
      <p:sp>
        <p:nvSpPr>
          <p:cNvPr id="9" name="Tujuan 2"/>
          <p:cNvSpPr/>
          <p:nvPr/>
        </p:nvSpPr>
        <p:spPr>
          <a:xfrm>
            <a:off x="548640" y="30632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Menggunakan Git dasar (lingkaran)"/>
          <p:cNvSpPr/>
          <p:nvPr/>
        </p:nvSpPr>
        <p:spPr>
          <a:xfrm>
            <a:off x="868680" y="3246120"/>
            <a:ext cx="960120" cy="9601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Menggunakan Git dasar" descr="Menggunakan Git dasa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10" y="3486150"/>
            <a:ext cx="480060" cy="4800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2103120" y="326440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Menggunakan Git dasar</a:t>
            </a:r>
            <a:endParaRPr lang="en-US" sz="2200" dirty="0"/>
          </a:p>
        </p:txBody>
      </p:sp>
      <p:sp>
        <p:nvSpPr>
          <p:cNvPr id="13" name="Text 8"/>
          <p:cNvSpPr txBox="1"/>
          <p:nvPr/>
        </p:nvSpPr>
        <p:spPr>
          <a:xfrm>
            <a:off x="2103120" y="373989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Menjalankan init, add, commit, status, log, dan diff.</a:t>
            </a:r>
            <a:endParaRPr lang="en-US" sz="1700" dirty="0"/>
          </a:p>
        </p:txBody>
      </p:sp>
      <p:sp>
        <p:nvSpPr>
          <p:cNvPr id="14" name="Tujuan 3"/>
          <p:cNvSpPr/>
          <p:nvPr/>
        </p:nvSpPr>
        <p:spPr>
          <a:xfrm>
            <a:off x="548640" y="457200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Berbagi lewat remote (lingkaran)"/>
          <p:cNvSpPr/>
          <p:nvPr/>
        </p:nvSpPr>
        <p:spPr>
          <a:xfrm>
            <a:off x="868680" y="475488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Berbagi lewat remote" descr="Berbagi lewat remot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710" y="4994910"/>
            <a:ext cx="480060" cy="4800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2103120" y="477316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Berbagi lewat remote</a:t>
            </a:r>
            <a:endParaRPr lang="en-US" sz="2200" dirty="0"/>
          </a:p>
        </p:txBody>
      </p:sp>
      <p:sp>
        <p:nvSpPr>
          <p:cNvPr id="18" name="Text 12"/>
          <p:cNvSpPr txBox="1"/>
          <p:nvPr/>
        </p:nvSpPr>
        <p:spPr>
          <a:xfrm>
            <a:off x="2103120" y="524865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Mengunggah dan mengambil perubahan dengan push, pull, dan clone di GitHub.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Masalah Tanpa Version Control</a:t>
            </a:r>
            <a:endParaRPr lang="en-US" sz="3600" dirty="0"/>
          </a:p>
        </p:txBody>
      </p:sp>
      <p:sp>
        <p:nvSpPr>
          <p:cNvPr id="4" name="laporan_final.docx"/>
          <p:cNvSpPr/>
          <p:nvPr/>
        </p:nvSpPr>
        <p:spPr>
          <a:xfrm>
            <a:off x="548640" y="1554480"/>
            <a:ext cx="5486400" cy="914400"/>
          </a:xfrm>
          <a:prstGeom prst="roundRect">
            <a:avLst>
              <a:gd name="adj" fmla="val 12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Berkas (lingkaran)"/>
          <p:cNvSpPr/>
          <p:nvPr/>
        </p:nvSpPr>
        <p:spPr>
          <a:xfrm>
            <a:off x="777240" y="169164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Berkas" descr="Berka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" y="1851660"/>
            <a:ext cx="320040" cy="32004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645920" y="1554480"/>
            <a:ext cx="42976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laporan_final.docx</a:t>
            </a:r>
            <a:endParaRPr lang="en-US" sz="1500" dirty="0"/>
          </a:p>
        </p:txBody>
      </p:sp>
      <p:sp>
        <p:nvSpPr>
          <p:cNvPr id="8" name="laporan_final_revisi.docx"/>
          <p:cNvSpPr/>
          <p:nvPr/>
        </p:nvSpPr>
        <p:spPr>
          <a:xfrm>
            <a:off x="548640" y="2651760"/>
            <a:ext cx="5486400" cy="914400"/>
          </a:xfrm>
          <a:prstGeom prst="roundRect">
            <a:avLst>
              <a:gd name="adj" fmla="val 12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Berkas (lingkaran)"/>
          <p:cNvSpPr/>
          <p:nvPr/>
        </p:nvSpPr>
        <p:spPr>
          <a:xfrm>
            <a:off x="777240" y="278892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Berkas" descr="Berka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" y="2948940"/>
            <a:ext cx="320040" cy="320040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1645920" y="2651760"/>
            <a:ext cx="42976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laporan_final_revisi.docx</a:t>
            </a:r>
            <a:endParaRPr lang="en-US" sz="1500" dirty="0"/>
          </a:p>
        </p:txBody>
      </p:sp>
      <p:sp>
        <p:nvSpPr>
          <p:cNvPr id="12" name="laporan_final_revisi2_FIX.docx"/>
          <p:cNvSpPr/>
          <p:nvPr/>
        </p:nvSpPr>
        <p:spPr>
          <a:xfrm>
            <a:off x="548640" y="3749040"/>
            <a:ext cx="5486400" cy="914400"/>
          </a:xfrm>
          <a:prstGeom prst="roundRect">
            <a:avLst>
              <a:gd name="adj" fmla="val 12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Berkas (lingkaran)"/>
          <p:cNvSpPr/>
          <p:nvPr/>
        </p:nvSpPr>
        <p:spPr>
          <a:xfrm>
            <a:off x="777240" y="388620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Berkas" descr="Berka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" y="4046220"/>
            <a:ext cx="320040" cy="320040"/>
          </a:xfrm>
          <a:prstGeom prst="rect">
            <a:avLst/>
          </a:prstGeom>
        </p:spPr>
      </p:pic>
      <p:sp>
        <p:nvSpPr>
          <p:cNvPr id="15" name="Text 9"/>
          <p:cNvSpPr txBox="1"/>
          <p:nvPr/>
        </p:nvSpPr>
        <p:spPr>
          <a:xfrm>
            <a:off x="1645920" y="3749040"/>
            <a:ext cx="42976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laporan_final_revisi2_FIX.docx</a:t>
            </a:r>
            <a:endParaRPr lang="en-US" sz="1500" dirty="0"/>
          </a:p>
        </p:txBody>
      </p:sp>
      <p:sp>
        <p:nvSpPr>
          <p:cNvPr id="16" name="laporan_final_revisi2_FIX_beneran.docx"/>
          <p:cNvSpPr/>
          <p:nvPr/>
        </p:nvSpPr>
        <p:spPr>
          <a:xfrm>
            <a:off x="548640" y="4846320"/>
            <a:ext cx="5486400" cy="914400"/>
          </a:xfrm>
          <a:prstGeom prst="roundRect">
            <a:avLst>
              <a:gd name="adj" fmla="val 12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Berkas (lingkaran)"/>
          <p:cNvSpPr/>
          <p:nvPr/>
        </p:nvSpPr>
        <p:spPr>
          <a:xfrm>
            <a:off x="777240" y="49834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Berkas" descr="Berka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" y="5143500"/>
            <a:ext cx="320040" cy="320040"/>
          </a:xfrm>
          <a:prstGeom prst="rect">
            <a:avLst/>
          </a:prstGeom>
        </p:spPr>
      </p:pic>
      <p:sp>
        <p:nvSpPr>
          <p:cNvPr id="19" name="Text 12"/>
          <p:cNvSpPr txBox="1"/>
          <p:nvPr/>
        </p:nvSpPr>
        <p:spPr>
          <a:xfrm>
            <a:off x="1645920" y="4846320"/>
            <a:ext cx="42976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laporan_final_revisi2_FIX_beneran.docx</a:t>
            </a:r>
            <a:endParaRPr lang="en-US" sz="1500" dirty="0"/>
          </a:p>
        </p:txBody>
      </p:sp>
      <p:sp>
        <p:nvSpPr>
          <p:cNvPr id="20" name="Apa yang berubah?"/>
          <p:cNvSpPr/>
          <p:nvPr/>
        </p:nvSpPr>
        <p:spPr>
          <a:xfrm>
            <a:off x="6400800" y="1554480"/>
            <a:ext cx="523951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Apa yang berubah? (lingkaran)"/>
          <p:cNvSpPr/>
          <p:nvPr/>
        </p:nvSpPr>
        <p:spPr>
          <a:xfrm>
            <a:off x="6629400" y="180594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2" name="Apa yang berubah?" descr="Apa yang berubah?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140" y="2011680"/>
            <a:ext cx="411480" cy="411480"/>
          </a:xfrm>
          <a:prstGeom prst="rect">
            <a:avLst/>
          </a:prstGeom>
        </p:spPr>
      </p:pic>
      <p:sp>
        <p:nvSpPr>
          <p:cNvPr id="23" name="Text 15"/>
          <p:cNvSpPr txBox="1"/>
          <p:nvPr/>
        </p:nvSpPr>
        <p:spPr>
          <a:xfrm>
            <a:off x="7635240" y="178308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tx2"/>
                </a:solidFill>
              </a:rPr>
              <a:t>Apa yang berubah?</a:t>
            </a:r>
            <a:endParaRPr lang="en-US" sz="1900" dirty="0"/>
          </a:p>
        </p:txBody>
      </p:sp>
      <p:sp>
        <p:nvSpPr>
          <p:cNvPr id="24" name="Text 16"/>
          <p:cNvSpPr txBox="1"/>
          <p:nvPr/>
        </p:nvSpPr>
        <p:spPr>
          <a:xfrm>
            <a:off x="7635240" y="2240280"/>
            <a:ext cx="3840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Tidak ada catatan siapa mengubah apa dan mengapa.</a:t>
            </a:r>
            <a:endParaRPr lang="en-US" sz="1400" dirty="0"/>
          </a:p>
        </p:txBody>
      </p:sp>
      <p:sp>
        <p:nvSpPr>
          <p:cNvPr id="25" name="Sulit kembali"/>
          <p:cNvSpPr/>
          <p:nvPr/>
        </p:nvSpPr>
        <p:spPr>
          <a:xfrm>
            <a:off x="6400800" y="3063240"/>
            <a:ext cx="523951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Sulit kembali (lingkaran)"/>
          <p:cNvSpPr/>
          <p:nvPr/>
        </p:nvSpPr>
        <p:spPr>
          <a:xfrm>
            <a:off x="6629400" y="331470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7" name="Sulit kembali" descr="Sulit kembali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140" y="3520440"/>
            <a:ext cx="411480" cy="411480"/>
          </a:xfrm>
          <a:prstGeom prst="rect">
            <a:avLst/>
          </a:prstGeom>
        </p:spPr>
      </p:pic>
      <p:sp>
        <p:nvSpPr>
          <p:cNvPr id="28" name="Text 19"/>
          <p:cNvSpPr txBox="1"/>
          <p:nvPr/>
        </p:nvSpPr>
        <p:spPr>
          <a:xfrm>
            <a:off x="7635240" y="329184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tx2"/>
                </a:solidFill>
              </a:rPr>
              <a:t>Sulit kembali</a:t>
            </a:r>
            <a:endParaRPr lang="en-US" sz="1900" dirty="0"/>
          </a:p>
        </p:txBody>
      </p:sp>
      <p:sp>
        <p:nvSpPr>
          <p:cNvPr id="29" name="Text 20"/>
          <p:cNvSpPr txBox="1"/>
          <p:nvPr/>
        </p:nvSpPr>
        <p:spPr>
          <a:xfrm>
            <a:off x="7635240" y="3749040"/>
            <a:ext cx="3840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Versi lama tercecer atau tertimpa.</a:t>
            </a:r>
            <a:endParaRPr lang="en-US" sz="1400" dirty="0"/>
          </a:p>
        </p:txBody>
      </p:sp>
      <p:sp>
        <p:nvSpPr>
          <p:cNvPr id="30" name="Saling menimpa"/>
          <p:cNvSpPr/>
          <p:nvPr/>
        </p:nvSpPr>
        <p:spPr>
          <a:xfrm>
            <a:off x="6400800" y="4572000"/>
            <a:ext cx="523951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1" name="Saling menimpa (lingkaran)"/>
          <p:cNvSpPr/>
          <p:nvPr/>
        </p:nvSpPr>
        <p:spPr>
          <a:xfrm>
            <a:off x="6629400" y="4823460"/>
            <a:ext cx="822960" cy="8229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2" name="Saling menimpa" descr="Saling menimp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5140" y="5029200"/>
            <a:ext cx="411480" cy="411480"/>
          </a:xfrm>
          <a:prstGeom prst="rect">
            <a:avLst/>
          </a:prstGeom>
        </p:spPr>
      </p:pic>
      <p:sp>
        <p:nvSpPr>
          <p:cNvPr id="33" name="Text 23"/>
          <p:cNvSpPr txBox="1"/>
          <p:nvPr/>
        </p:nvSpPr>
        <p:spPr>
          <a:xfrm>
            <a:off x="7635240" y="480060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tx2"/>
                </a:solidFill>
              </a:rPr>
              <a:t>Saling menimpa</a:t>
            </a:r>
            <a:endParaRPr lang="en-US" sz="1900" dirty="0"/>
          </a:p>
        </p:txBody>
      </p:sp>
      <p:sp>
        <p:nvSpPr>
          <p:cNvPr id="34" name="Text 24"/>
          <p:cNvSpPr txBox="1"/>
          <p:nvPr/>
        </p:nvSpPr>
        <p:spPr>
          <a:xfrm>
            <a:off x="7635240" y="5257800"/>
            <a:ext cx="3840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Dua orang mengedit salinan berbeda, lalu digabung manual.</a:t>
            </a:r>
            <a:endParaRPr lang="en-US" sz="14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Jenis Version Control</a:t>
            </a:r>
            <a:endParaRPr lang="en-US" sz="3600" dirty="0"/>
          </a:p>
        </p:txBody>
      </p:sp>
      <p:sp>
        <p:nvSpPr>
          <p:cNvPr id="4" name="Lokal"/>
          <p:cNvSpPr/>
          <p:nvPr/>
        </p:nvSpPr>
        <p:spPr>
          <a:xfrm>
            <a:off x="548640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Lokal (lingkaran)"/>
          <p:cNvSpPr/>
          <p:nvPr/>
        </p:nvSpPr>
        <p:spPr>
          <a:xfrm>
            <a:off x="822960" y="1828800"/>
            <a:ext cx="868680" cy="868680"/>
          </a:xfrm>
          <a:prstGeom prst="ellipse">
            <a:avLst/>
          </a:prstGeom>
          <a:solidFill>
            <a:schemeClr val="accent5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Lokal" descr="Loka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30" y="2045970"/>
            <a:ext cx="434340" cy="43434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822960" y="2926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Lokal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22960" y="3474720"/>
            <a:ext cx="3017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Riwayat disimpan di satu komputer. Sederhana, tetapi tidak mendukung kerja tim.</a:t>
            </a:r>
            <a:endParaRPr lang="en-US" sz="1600" dirty="0"/>
          </a:p>
        </p:txBody>
      </p:sp>
      <p:sp>
        <p:nvSpPr>
          <p:cNvPr id="9" name="Text 5"/>
          <p:cNvSpPr txBox="1"/>
          <p:nvPr/>
        </p:nvSpPr>
        <p:spPr>
          <a:xfrm>
            <a:off x="822960" y="5212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2"/>
                </a:solidFill>
              </a:rPr>
              <a:t>Contoh: RCS</a:t>
            </a:r>
            <a:endParaRPr lang="en-US" sz="1400" dirty="0"/>
          </a:p>
        </p:txBody>
      </p:sp>
      <p:sp>
        <p:nvSpPr>
          <p:cNvPr id="10" name="Terpusat"/>
          <p:cNvSpPr/>
          <p:nvPr/>
        </p:nvSpPr>
        <p:spPr>
          <a:xfrm>
            <a:off x="4334256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Terpusat (lingkaran)"/>
          <p:cNvSpPr/>
          <p:nvPr/>
        </p:nvSpPr>
        <p:spPr>
          <a:xfrm>
            <a:off x="4608576" y="1828800"/>
            <a:ext cx="868680" cy="8686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Terpusat" descr="Terpusa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5746" y="2045970"/>
            <a:ext cx="434340" cy="434340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4608576" y="2926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Terpusat</a:t>
            </a:r>
            <a:endParaRPr lang="en-US" sz="2400" dirty="0"/>
          </a:p>
        </p:txBody>
      </p:sp>
      <p:sp>
        <p:nvSpPr>
          <p:cNvPr id="14" name="Text 9"/>
          <p:cNvSpPr txBox="1"/>
          <p:nvPr/>
        </p:nvSpPr>
        <p:spPr>
          <a:xfrm>
            <a:off x="4608576" y="3474720"/>
            <a:ext cx="3017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Riwayat berada di satu server pusat. Anggota mengambil dan mengirim ke server.</a:t>
            </a:r>
            <a:endParaRPr lang="en-US" sz="1600" dirty="0"/>
          </a:p>
        </p:txBody>
      </p:sp>
      <p:sp>
        <p:nvSpPr>
          <p:cNvPr id="15" name="Text 10"/>
          <p:cNvSpPr txBox="1"/>
          <p:nvPr/>
        </p:nvSpPr>
        <p:spPr>
          <a:xfrm>
            <a:off x="4608576" y="5212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2"/>
                </a:solidFill>
              </a:rPr>
              <a:t>Contoh: Subversion (SVN), CVS</a:t>
            </a:r>
            <a:endParaRPr lang="en-US" sz="1400" dirty="0"/>
          </a:p>
        </p:txBody>
      </p:sp>
      <p:sp>
        <p:nvSpPr>
          <p:cNvPr id="16" name="Terdistribusi"/>
          <p:cNvSpPr/>
          <p:nvPr/>
        </p:nvSpPr>
        <p:spPr>
          <a:xfrm>
            <a:off x="8119872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rdistribusi (lingkaran)"/>
          <p:cNvSpPr/>
          <p:nvPr/>
        </p:nvSpPr>
        <p:spPr>
          <a:xfrm>
            <a:off x="8394192" y="1828800"/>
            <a:ext cx="868680" cy="8686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Terdistribusi" descr="Terdistribusi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1362" y="2045970"/>
            <a:ext cx="434340" cy="434340"/>
          </a:xfrm>
          <a:prstGeom prst="rect">
            <a:avLst/>
          </a:prstGeom>
        </p:spPr>
      </p:pic>
      <p:sp>
        <p:nvSpPr>
          <p:cNvPr id="19" name="Text 13"/>
          <p:cNvSpPr txBox="1"/>
          <p:nvPr/>
        </p:nvSpPr>
        <p:spPr>
          <a:xfrm>
            <a:off x="8394192" y="2926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Terdistribusi</a:t>
            </a:r>
            <a:endParaRPr lang="en-US" sz="2400" dirty="0"/>
          </a:p>
        </p:txBody>
      </p:sp>
      <p:sp>
        <p:nvSpPr>
          <p:cNvPr id="20" name="Text 14"/>
          <p:cNvSpPr txBox="1"/>
          <p:nvPr/>
        </p:nvSpPr>
        <p:spPr>
          <a:xfrm>
            <a:off x="8394192" y="3474720"/>
            <a:ext cx="3017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bg1"/>
                </a:solidFill>
              </a:rPr>
              <a:t>Setiap salinan memuat riwayat lengkap. Bisa bekerja offline dan lebih tangguh.</a:t>
            </a:r>
            <a:endParaRPr lang="en-US" sz="1600" dirty="0"/>
          </a:p>
        </p:txBody>
      </p:sp>
      <p:sp>
        <p:nvSpPr>
          <p:cNvPr id="21" name="Text 15"/>
          <p:cNvSpPr txBox="1"/>
          <p:nvPr/>
        </p:nvSpPr>
        <p:spPr>
          <a:xfrm>
            <a:off x="8394192" y="5212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4"/>
                </a:solidFill>
              </a:rPr>
              <a:t>Contoh: Git, Mercurial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Tiga Area Kerja Git</a:t>
            </a:r>
            <a:endParaRPr lang="en-US" sz="3600" dirty="0"/>
          </a:p>
        </p:txBody>
      </p:sp>
      <p:sp>
        <p:nvSpPr>
          <p:cNvPr id="4" name="Working directory"/>
          <p:cNvSpPr/>
          <p:nvPr/>
        </p:nvSpPr>
        <p:spPr>
          <a:xfrm>
            <a:off x="548640" y="1828800"/>
            <a:ext cx="2743200" cy="2560320"/>
          </a:xfrm>
          <a:prstGeom prst="roundRect">
            <a:avLst>
              <a:gd name="adj" fmla="val 428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Working directory (lingkaran)"/>
          <p:cNvSpPr/>
          <p:nvPr/>
        </p:nvSpPr>
        <p:spPr>
          <a:xfrm>
            <a:off x="1463040" y="2057400"/>
            <a:ext cx="914400" cy="914400"/>
          </a:xfrm>
          <a:prstGeom prst="ellipse">
            <a:avLst/>
          </a:prstGeom>
          <a:solidFill>
            <a:schemeClr val="accent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Working directory" descr="Working directory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40" y="2286000"/>
            <a:ext cx="457200" cy="45720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731520" y="3108960"/>
            <a:ext cx="2377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Working directory</a:t>
            </a:r>
            <a:endParaRPr lang="en-US" sz="1800" dirty="0"/>
          </a:p>
        </p:txBody>
      </p:sp>
      <p:sp>
        <p:nvSpPr>
          <p:cNvPr id="8" name="Text 4"/>
          <p:cNvSpPr txBox="1"/>
          <p:nvPr/>
        </p:nvSpPr>
        <p:spPr>
          <a:xfrm>
            <a:off x="731520" y="352044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Berkas yang sedang Anda edit</a:t>
            </a:r>
            <a:endParaRPr lang="en-US" sz="1400" dirty="0"/>
          </a:p>
        </p:txBody>
      </p:sp>
      <p:pic>
        <p:nvPicPr>
          <p:cNvPr id="9" name="Image 1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4760" y="2880360"/>
            <a:ext cx="457200" cy="457200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3291840" y="342900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2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add</a:t>
            </a:r>
            <a:endParaRPr lang="en-US" sz="1400" dirty="0"/>
          </a:p>
        </p:txBody>
      </p:sp>
      <p:sp>
        <p:nvSpPr>
          <p:cNvPr id="11" name="Staging area"/>
          <p:cNvSpPr/>
          <p:nvPr/>
        </p:nvSpPr>
        <p:spPr>
          <a:xfrm>
            <a:off x="4754880" y="1828800"/>
            <a:ext cx="2743200" cy="2560320"/>
          </a:xfrm>
          <a:prstGeom prst="roundRect">
            <a:avLst>
              <a:gd name="adj" fmla="val 428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taging area (lingkaran)"/>
          <p:cNvSpPr/>
          <p:nvPr/>
        </p:nvSpPr>
        <p:spPr>
          <a:xfrm>
            <a:off x="5669280" y="2057400"/>
            <a:ext cx="914400" cy="91440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Staging area" descr="Staging are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7880" y="2286000"/>
            <a:ext cx="457200" cy="457200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4937760" y="3108960"/>
            <a:ext cx="2377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Staging area</a:t>
            </a:r>
            <a:endParaRPr lang="en-US" sz="1800" dirty="0"/>
          </a:p>
        </p:txBody>
      </p:sp>
      <p:sp>
        <p:nvSpPr>
          <p:cNvPr id="15" name="Text 9"/>
          <p:cNvSpPr txBox="1"/>
          <p:nvPr/>
        </p:nvSpPr>
        <p:spPr>
          <a:xfrm>
            <a:off x="4937760" y="352044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Perubahan yang disiapkan untuk commit berikutnya</a:t>
            </a:r>
            <a:endParaRPr lang="en-US" sz="1400" dirty="0"/>
          </a:p>
        </p:txBody>
      </p:sp>
      <p:pic>
        <p:nvPicPr>
          <p:cNvPr id="16" name="Image 3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0" y="2880360"/>
            <a:ext cx="457200" cy="457200"/>
          </a:xfrm>
          <a:prstGeom prst="rect">
            <a:avLst/>
          </a:prstGeom>
        </p:spPr>
      </p:pic>
      <p:sp>
        <p:nvSpPr>
          <p:cNvPr id="17" name="Text 10"/>
          <p:cNvSpPr txBox="1"/>
          <p:nvPr/>
        </p:nvSpPr>
        <p:spPr>
          <a:xfrm>
            <a:off x="7498080" y="342900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2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commit</a:t>
            </a:r>
            <a:endParaRPr lang="en-US" sz="1400" dirty="0"/>
          </a:p>
        </p:txBody>
      </p:sp>
      <p:sp>
        <p:nvSpPr>
          <p:cNvPr id="18" name="Repository (.git)"/>
          <p:cNvSpPr/>
          <p:nvPr/>
        </p:nvSpPr>
        <p:spPr>
          <a:xfrm>
            <a:off x="8961120" y="1828800"/>
            <a:ext cx="2743200" cy="2560320"/>
          </a:xfrm>
          <a:prstGeom prst="roundRect">
            <a:avLst>
              <a:gd name="adj" fmla="val 428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Repository (.git) (lingkaran)"/>
          <p:cNvSpPr/>
          <p:nvPr/>
        </p:nvSpPr>
        <p:spPr>
          <a:xfrm>
            <a:off x="9875520" y="2057400"/>
            <a:ext cx="914400" cy="91440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Repository (.git)" descr="Repository (.git)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4120" y="2286000"/>
            <a:ext cx="457200" cy="457200"/>
          </a:xfrm>
          <a:prstGeom prst="rect">
            <a:avLst/>
          </a:prstGeom>
        </p:spPr>
      </p:pic>
      <p:sp>
        <p:nvSpPr>
          <p:cNvPr id="21" name="Text 13"/>
          <p:cNvSpPr txBox="1"/>
          <p:nvPr/>
        </p:nvSpPr>
        <p:spPr>
          <a:xfrm>
            <a:off x="9144000" y="3108960"/>
            <a:ext cx="2377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Repository (.git)</a:t>
            </a:r>
            <a:endParaRPr lang="en-US" sz="1800" dirty="0"/>
          </a:p>
        </p:txBody>
      </p:sp>
      <p:sp>
        <p:nvSpPr>
          <p:cNvPr id="22" name="Text 14"/>
          <p:cNvSpPr txBox="1"/>
          <p:nvPr/>
        </p:nvSpPr>
        <p:spPr>
          <a:xfrm>
            <a:off x="9144000" y="352044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Riwayat commit yang tersimpan permanen</a:t>
            </a:r>
            <a:endParaRPr lang="en-US" sz="1400" dirty="0"/>
          </a:p>
        </p:txBody>
      </p:sp>
      <p:sp>
        <p:nvSpPr>
          <p:cNvPr id="23" name="Catatan"/>
          <p:cNvSpPr/>
          <p:nvPr/>
        </p:nvSpPr>
        <p:spPr>
          <a:xfrm>
            <a:off x="548640" y="4846320"/>
            <a:ext cx="11091672" cy="1188720"/>
          </a:xfrm>
          <a:prstGeom prst="roundRect">
            <a:avLst>
              <a:gd name="adj" fmla="val 9231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16"/>
          <p:cNvSpPr txBox="1"/>
          <p:nvPr/>
        </p:nvSpPr>
        <p:spPr>
          <a:xfrm>
            <a:off x="914400" y="4846320"/>
            <a:ext cx="103327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bg1"/>
                </a:solidFill>
              </a:rPr>
              <a:t>Analogi: working directory adalah meja kerja, staging area adalah kotak yang Anda isi sebelum difoto, dan commit adalah foto yang disimpan di album.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Persiapan: Instal dan Konfigurasi</a:t>
            </a:r>
            <a:endParaRPr lang="en-US" sz="36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5087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Jalankan di terminal (Git Bash pada Windows):</a:t>
            </a:r>
            <a:endParaRPr lang="en-US" sz="1800" dirty="0"/>
          </a:p>
        </p:txBody>
      </p:sp>
      <p:sp>
        <p:nvSpPr>
          <p:cNvPr id="5" name="Blok kode"/>
          <p:cNvSpPr/>
          <p:nvPr/>
        </p:nvSpPr>
        <p:spPr>
          <a:xfrm>
            <a:off x="548640" y="2011680"/>
            <a:ext cx="6949440" cy="2743200"/>
          </a:xfrm>
          <a:prstGeom prst="roundRect">
            <a:avLst>
              <a:gd name="adj" fmla="val 4000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Kode"/>
          <p:cNvSpPr txBox="1"/>
          <p:nvPr/>
        </p:nvSpPr>
        <p:spPr>
          <a:xfrm>
            <a:off x="822960" y="2194560"/>
            <a:ext cx="640080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--version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config --global user.name "Nama Anda"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config --global user.email "anda@email.com"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config --global init.defaultBranch main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config --list</a:t>
            </a:r>
            <a:endParaRPr lang="en-US" sz="1600" dirty="0"/>
          </a:p>
        </p:txBody>
      </p:sp>
      <p:sp>
        <p:nvSpPr>
          <p:cNvPr id="7" name="Cek versi (lingkaran)"/>
          <p:cNvSpPr/>
          <p:nvPr/>
        </p:nvSpPr>
        <p:spPr>
          <a:xfrm>
            <a:off x="7955280" y="201168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Cek versi" descr="Cek vers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5300" y="2171700"/>
            <a:ext cx="320040" cy="320040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8778240" y="2011680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2"/>
                </a:solidFill>
              </a:rPr>
              <a:t>Cek versi</a:t>
            </a:r>
            <a:endParaRPr lang="en-US" sz="1700" dirty="0"/>
          </a:p>
        </p:txBody>
      </p:sp>
      <p:sp>
        <p:nvSpPr>
          <p:cNvPr id="10" name="Text 6"/>
          <p:cNvSpPr txBox="1"/>
          <p:nvPr/>
        </p:nvSpPr>
        <p:spPr>
          <a:xfrm>
            <a:off x="8778240" y="2359152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Pastikan Git sudah terpasang.</a:t>
            </a:r>
            <a:endParaRPr lang="en-US" sz="1400" dirty="0"/>
          </a:p>
        </p:txBody>
      </p:sp>
      <p:sp>
        <p:nvSpPr>
          <p:cNvPr id="11" name="Identitas (lingkaran)"/>
          <p:cNvSpPr/>
          <p:nvPr/>
        </p:nvSpPr>
        <p:spPr>
          <a:xfrm>
            <a:off x="7955280" y="297180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dentitas" descr="Identita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5300" y="3131820"/>
            <a:ext cx="320040" cy="320040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8778240" y="2971800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2"/>
                </a:solidFill>
              </a:rPr>
              <a:t>Identitas</a:t>
            </a:r>
            <a:endParaRPr lang="en-US" sz="1700" dirty="0"/>
          </a:p>
        </p:txBody>
      </p:sp>
      <p:sp>
        <p:nvSpPr>
          <p:cNvPr id="14" name="Text 9"/>
          <p:cNvSpPr txBox="1"/>
          <p:nvPr/>
        </p:nvSpPr>
        <p:spPr>
          <a:xfrm>
            <a:off x="8778240" y="3319272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Nama dan email tercatat pada setiap commit.</a:t>
            </a:r>
            <a:endParaRPr lang="en-US" sz="1400" dirty="0"/>
          </a:p>
        </p:txBody>
      </p:sp>
      <p:sp>
        <p:nvSpPr>
          <p:cNvPr id="15" name="Cabang utama (lingkaran)"/>
          <p:cNvSpPr/>
          <p:nvPr/>
        </p:nvSpPr>
        <p:spPr>
          <a:xfrm>
            <a:off x="7955280" y="3931920"/>
            <a:ext cx="640080" cy="64008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Cabang utama" descr="Cabang utam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5300" y="4091940"/>
            <a:ext cx="320040" cy="32004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8778240" y="3931920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2"/>
                </a:solidFill>
              </a:rPr>
              <a:t>Cabang utama</a:t>
            </a:r>
            <a:endParaRPr lang="en-US" sz="1700" dirty="0"/>
          </a:p>
        </p:txBody>
      </p:sp>
      <p:sp>
        <p:nvSpPr>
          <p:cNvPr id="18" name="Text 12"/>
          <p:cNvSpPr txBox="1"/>
          <p:nvPr/>
        </p:nvSpPr>
        <p:spPr>
          <a:xfrm>
            <a:off x="8778240" y="4279392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Gunakan nama main sebagai default.</a:t>
            </a:r>
            <a:endParaRPr lang="en-US" sz="1400" dirty="0"/>
          </a:p>
        </p:txBody>
      </p:sp>
      <p:sp>
        <p:nvSpPr>
          <p:cNvPr id="19" name="Text 13"/>
          <p:cNvSpPr txBox="1"/>
          <p:nvPr/>
        </p:nvSpPr>
        <p:spPr>
          <a:xfrm>
            <a:off x="548640" y="5074920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chemeClr val="accent5"/>
                </a:solidFill>
              </a:rPr>
              <a:t>Gunakan opsi --global sekali saja per komputer.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Alur Dasar: init, add, commit</a:t>
            </a:r>
            <a:endParaRPr lang="en-US" sz="3600" dirty="0"/>
          </a:p>
        </p:txBody>
      </p:sp>
      <p:sp>
        <p:nvSpPr>
          <p:cNvPr id="4" name="Blok kode"/>
          <p:cNvSpPr/>
          <p:nvPr/>
        </p:nvSpPr>
        <p:spPr>
          <a:xfrm>
            <a:off x="548640" y="1554480"/>
            <a:ext cx="6583680" cy="4480560"/>
          </a:xfrm>
          <a:prstGeom prst="roundRect">
            <a:avLst>
              <a:gd name="adj" fmla="val 2449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Kode"/>
          <p:cNvSpPr txBox="1"/>
          <p:nvPr/>
        </p:nvSpPr>
        <p:spPr>
          <a:xfrm>
            <a:off x="822960" y="1737360"/>
            <a:ext cx="60350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mkdir proyek-kolaborasi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cd proyek-kolaborasi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init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echo "# Proyek Kolaborasi" &gt; README.md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status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add README.md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commit -m "Tambah README"</a:t>
            </a:r>
            <a:endParaRPr lang="en-US" sz="1600" dirty="0"/>
          </a:p>
        </p:txBody>
      </p:sp>
      <p:sp>
        <p:nvSpPr>
          <p:cNvPr id="6" name="Inisialisasi"/>
          <p:cNvSpPr/>
          <p:nvPr/>
        </p:nvSpPr>
        <p:spPr>
          <a:xfrm>
            <a:off x="7406640" y="155448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Nomor 1"/>
          <p:cNvSpPr/>
          <p:nvPr/>
        </p:nvSpPr>
        <p:spPr>
          <a:xfrm>
            <a:off x="7635240" y="19202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 txBox="1"/>
          <p:nvPr/>
        </p:nvSpPr>
        <p:spPr>
          <a:xfrm>
            <a:off x="7635240" y="19202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9" name="Text 6"/>
          <p:cNvSpPr txBox="1"/>
          <p:nvPr/>
        </p:nvSpPr>
        <p:spPr>
          <a:xfrm>
            <a:off x="8503920" y="182880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tx2"/>
                </a:solidFill>
              </a:rPr>
              <a:t>Inisialisasi</a:t>
            </a:r>
            <a:endParaRPr lang="en-US" sz="1900" dirty="0"/>
          </a:p>
        </p:txBody>
      </p:sp>
      <p:sp>
        <p:nvSpPr>
          <p:cNvPr id="10" name="Text 7"/>
          <p:cNvSpPr txBox="1"/>
          <p:nvPr/>
        </p:nvSpPr>
        <p:spPr>
          <a:xfrm>
            <a:off x="8503920" y="226771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git init membuat repositori baru.</a:t>
            </a:r>
            <a:endParaRPr lang="en-US" sz="1400" dirty="0"/>
          </a:p>
        </p:txBody>
      </p:sp>
      <p:sp>
        <p:nvSpPr>
          <p:cNvPr id="11" name="Siapkan"/>
          <p:cNvSpPr/>
          <p:nvPr/>
        </p:nvSpPr>
        <p:spPr>
          <a:xfrm>
            <a:off x="7406640" y="310896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Nomor 2"/>
          <p:cNvSpPr/>
          <p:nvPr/>
        </p:nvSpPr>
        <p:spPr>
          <a:xfrm>
            <a:off x="7635240" y="347472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7635240" y="347472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4" name="Text 11"/>
          <p:cNvSpPr txBox="1"/>
          <p:nvPr/>
        </p:nvSpPr>
        <p:spPr>
          <a:xfrm>
            <a:off x="8503920" y="33832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tx2"/>
                </a:solidFill>
              </a:rPr>
              <a:t>Siapkan</a:t>
            </a:r>
            <a:endParaRPr lang="en-US" sz="1900" dirty="0"/>
          </a:p>
        </p:txBody>
      </p:sp>
      <p:sp>
        <p:nvSpPr>
          <p:cNvPr id="15" name="Text 12"/>
          <p:cNvSpPr txBox="1"/>
          <p:nvPr/>
        </p:nvSpPr>
        <p:spPr>
          <a:xfrm>
            <a:off x="8503920" y="382219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git add memasukkan berkas ke staging.</a:t>
            </a:r>
            <a:endParaRPr lang="en-US" sz="1400" dirty="0"/>
          </a:p>
        </p:txBody>
      </p:sp>
      <p:sp>
        <p:nvSpPr>
          <p:cNvPr id="16" name="Simpan"/>
          <p:cNvSpPr/>
          <p:nvPr/>
        </p:nvSpPr>
        <p:spPr>
          <a:xfrm>
            <a:off x="7406640" y="466344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Nomor 3"/>
          <p:cNvSpPr/>
          <p:nvPr/>
        </p:nvSpPr>
        <p:spPr>
          <a:xfrm>
            <a:off x="7635240" y="502920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5"/>
          <p:cNvSpPr txBox="1"/>
          <p:nvPr/>
        </p:nvSpPr>
        <p:spPr>
          <a:xfrm>
            <a:off x="7635240" y="502920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9" name="Text 16"/>
          <p:cNvSpPr txBox="1"/>
          <p:nvPr/>
        </p:nvSpPr>
        <p:spPr>
          <a:xfrm>
            <a:off x="8503920" y="493776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tx2"/>
                </a:solidFill>
              </a:rPr>
              <a:t>Simpan</a:t>
            </a:r>
            <a:endParaRPr lang="en-US" sz="1900" dirty="0"/>
          </a:p>
        </p:txBody>
      </p:sp>
      <p:sp>
        <p:nvSpPr>
          <p:cNvPr id="20" name="Text 17"/>
          <p:cNvSpPr txBox="1"/>
          <p:nvPr/>
        </p:nvSpPr>
        <p:spPr>
          <a:xfrm>
            <a:off x="8503920" y="5376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git commit mencatat snapshot dengan pesan.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Memeriksa Keadaan dan Riwayat</a:t>
            </a:r>
            <a:endParaRPr lang="en-US" sz="3600" dirty="0"/>
          </a:p>
        </p:txBody>
      </p:sp>
      <p:graphicFrame>
        <p:nvGraphicFramePr>
          <p:cNvPr id="9" name="Tabel perintah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1672" cy="914400"/>
        </p:xfrm>
        <a:graphic>
          <a:graphicData uri="http://schemas.openxmlformats.org/drawingml/2006/table">
            <a:tbl>
              <a:tblPr/>
              <a:tblGrid>
                <a:gridCol w="4023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Perintah</a:t>
                      </a:r>
                      <a:endParaRPr lang="en-US" sz="16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707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Fungsi</a:t>
                      </a:r>
                      <a:endParaRPr lang="en-US" sz="16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70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B2A41"/>
                          </a:solidFill>
                          <a:latin typeface="Courier New" pitchFamily="34" charset="0"/>
                          <a:ea typeface="Courier New" pitchFamily="34" charset="-122"/>
                          <a:cs typeface="Courier New" pitchFamily="34" charset="-120"/>
                        </a:rPr>
                        <a:t>git status</a:t>
                      </a:r>
                      <a:endParaRPr lang="en-US" sz="1400" dirty="0">
                        <a:latin typeface="Courier New" charset="0"/>
                        <a:ea typeface="Courier New" charset="0"/>
                        <a:cs typeface="Courier New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Menampilkan status berkas (baru, diubah, staged)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B2A41"/>
                          </a:solidFill>
                          <a:latin typeface="Courier New" pitchFamily="34" charset="0"/>
                          <a:ea typeface="Courier New" pitchFamily="34" charset="-122"/>
                          <a:cs typeface="Courier New" pitchFamily="34" charset="-120"/>
                        </a:rPr>
                        <a:t>git diff</a:t>
                      </a:r>
                      <a:endParaRPr lang="en-US" sz="1400" dirty="0">
                        <a:latin typeface="Courier New" charset="0"/>
                        <a:ea typeface="Courier New" charset="0"/>
                        <a:cs typeface="Courier New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Menampilkan perubahan yang belum di-stage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B2A41"/>
                          </a:solidFill>
                          <a:latin typeface="Courier New" pitchFamily="34" charset="0"/>
                          <a:ea typeface="Courier New" pitchFamily="34" charset="-122"/>
                          <a:cs typeface="Courier New" pitchFamily="34" charset="-120"/>
                        </a:rPr>
                        <a:t>git diff --staged</a:t>
                      </a:r>
                      <a:endParaRPr lang="en-US" sz="1400" dirty="0">
                        <a:latin typeface="Courier New" charset="0"/>
                        <a:ea typeface="Courier New" charset="0"/>
                        <a:cs typeface="Courier New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Menampilkan perubahan yang sudah di-stage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B2A41"/>
                          </a:solidFill>
                          <a:latin typeface="Courier New" pitchFamily="34" charset="0"/>
                          <a:ea typeface="Courier New" pitchFamily="34" charset="-122"/>
                          <a:cs typeface="Courier New" pitchFamily="34" charset="-120"/>
                        </a:rPr>
                        <a:t>git log --oneline</a:t>
                      </a:r>
                      <a:endParaRPr lang="en-US" sz="1400" dirty="0">
                        <a:latin typeface="Courier New" charset="0"/>
                        <a:ea typeface="Courier New" charset="0"/>
                        <a:cs typeface="Courier New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Menampilkan riwayat commit secara ringkas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B2A41"/>
                          </a:solidFill>
                          <a:latin typeface="Courier New" pitchFamily="34" charset="0"/>
                          <a:ea typeface="Courier New" pitchFamily="34" charset="-122"/>
                          <a:cs typeface="Courier New" pitchFamily="34" charset="-120"/>
                        </a:rPr>
                        <a:t>git restore &lt;berkas&gt;</a:t>
                      </a:r>
                      <a:endParaRPr lang="en-US" sz="1400" dirty="0">
                        <a:latin typeface="Courier New" charset="0"/>
                        <a:ea typeface="Courier New" charset="0"/>
                        <a:cs typeface="Courier New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Membatalkan perubahan yang belum di-stage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B2A41"/>
                          </a:solidFill>
                          <a:latin typeface="Courier New" pitchFamily="34" charset="0"/>
                          <a:ea typeface="Courier New" pitchFamily="34" charset="-122"/>
                          <a:cs typeface="Courier New" pitchFamily="34" charset="-120"/>
                        </a:rPr>
                        <a:t>git add . </a:t>
                      </a:r>
                      <a:endParaRPr lang="en-US" sz="1400" dirty="0">
                        <a:latin typeface="Courier New" charset="0"/>
                        <a:ea typeface="Courier New" charset="0"/>
                        <a:cs typeface="Courier New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Menyiapkan semua perubahan (periksa dulu dengan status)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Commit yang Baik</a:t>
            </a:r>
            <a:endParaRPr lang="en-US" sz="3600" dirty="0"/>
          </a:p>
        </p:txBody>
      </p:sp>
      <p:sp>
        <p:nvSpPr>
          <p:cNvPr id="4" name="Buruk"/>
          <p:cNvSpPr/>
          <p:nvPr/>
        </p:nvSpPr>
        <p:spPr>
          <a:xfrm>
            <a:off x="548640" y="1554480"/>
            <a:ext cx="5394960" cy="2743200"/>
          </a:xfrm>
          <a:prstGeom prst="roundRect">
            <a:avLst>
              <a:gd name="adj" fmla="val 4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Buruk (lingkaran)"/>
          <p:cNvSpPr/>
          <p:nvPr/>
        </p:nvSpPr>
        <p:spPr>
          <a:xfrm>
            <a:off x="868680" y="178308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Buruk" descr="Buru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196596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874520" y="187452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Hindari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788920"/>
            <a:ext cx="47548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update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fix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asdf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perubahan banyak sekali</a:t>
            </a:r>
            <a:endParaRPr lang="en-US" sz="1600" dirty="0"/>
          </a:p>
        </p:txBody>
      </p:sp>
      <p:sp>
        <p:nvSpPr>
          <p:cNvPr id="9" name="Baik"/>
          <p:cNvSpPr/>
          <p:nvPr/>
        </p:nvSpPr>
        <p:spPr>
          <a:xfrm>
            <a:off x="6245352" y="1554480"/>
            <a:ext cx="5394960" cy="2743200"/>
          </a:xfrm>
          <a:prstGeom prst="roundRect">
            <a:avLst>
              <a:gd name="adj" fmla="val 4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Baik (lingkaran)"/>
          <p:cNvSpPr/>
          <p:nvPr/>
        </p:nvSpPr>
        <p:spPr>
          <a:xfrm>
            <a:off x="6565392" y="1783080"/>
            <a:ext cx="731520" cy="73152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Baik" descr="Baik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272" y="196596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571232" y="187452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Biasakan</a:t>
            </a:r>
            <a:endParaRPr lang="en-US" sz="2400" dirty="0"/>
          </a:p>
        </p:txBody>
      </p:sp>
      <p:sp>
        <p:nvSpPr>
          <p:cNvPr id="13" name="Text 8"/>
          <p:cNvSpPr txBox="1"/>
          <p:nvPr/>
        </p:nvSpPr>
        <p:spPr>
          <a:xfrm>
            <a:off x="6611112" y="2788920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Tambah halaman login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Perbaiki hitung total keranjang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Hapus berkas sementara</a:t>
            </a:r>
            <a:endParaRPr lang="en-US" sz="1600" dirty="0"/>
          </a:p>
        </p:txBody>
      </p:sp>
      <p:sp>
        <p:nvSpPr>
          <p:cNvPr id="14" name="Satu commit, satu perubahan logis"/>
          <p:cNvSpPr/>
          <p:nvPr/>
        </p:nvSpPr>
        <p:spPr>
          <a:xfrm>
            <a:off x="548640" y="4572000"/>
            <a:ext cx="3520440" cy="1463040"/>
          </a:xfrm>
          <a:prstGeom prst="roundRect">
            <a:avLst>
              <a:gd name="adj" fmla="val 7500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FaTask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5074920"/>
            <a:ext cx="457200" cy="457200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1463040" y="4572000"/>
            <a:ext cx="2468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bg1"/>
                </a:solidFill>
              </a:rPr>
              <a:t>Satu commit, satu perubahan logis</a:t>
            </a:r>
            <a:endParaRPr lang="en-US" sz="1600" dirty="0"/>
          </a:p>
        </p:txBody>
      </p:sp>
      <p:sp>
        <p:nvSpPr>
          <p:cNvPr id="17" name="Kalimat perintah yang ringkas"/>
          <p:cNvSpPr/>
          <p:nvPr/>
        </p:nvSpPr>
        <p:spPr>
          <a:xfrm>
            <a:off x="4334256" y="4572000"/>
            <a:ext cx="3520440" cy="1463040"/>
          </a:xfrm>
          <a:prstGeom prst="roundRect">
            <a:avLst>
              <a:gd name="adj" fmla="val 7500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3" descr="FaPencilRuler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8576" y="5074920"/>
            <a:ext cx="457200" cy="457200"/>
          </a:xfrm>
          <a:prstGeom prst="rect">
            <a:avLst/>
          </a:prstGeom>
        </p:spPr>
      </p:pic>
      <p:sp>
        <p:nvSpPr>
          <p:cNvPr id="19" name="Text 12"/>
          <p:cNvSpPr txBox="1"/>
          <p:nvPr/>
        </p:nvSpPr>
        <p:spPr>
          <a:xfrm>
            <a:off x="5248656" y="4572000"/>
            <a:ext cx="2468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bg1"/>
                </a:solidFill>
              </a:rPr>
              <a:t>Kalimat perintah yang ringkas</a:t>
            </a:r>
            <a:endParaRPr lang="en-US" sz="1600" dirty="0"/>
          </a:p>
        </p:txBody>
      </p:sp>
      <p:sp>
        <p:nvSpPr>
          <p:cNvPr id="20" name="Jelaskan apa dan mengapa"/>
          <p:cNvSpPr/>
          <p:nvPr/>
        </p:nvSpPr>
        <p:spPr>
          <a:xfrm>
            <a:off x="8119872" y="4572000"/>
            <a:ext cx="3520440" cy="1463040"/>
          </a:xfrm>
          <a:prstGeom prst="roundRect">
            <a:avLst>
              <a:gd name="adj" fmla="val 7500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4" descr="FaComment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4192" y="5074920"/>
            <a:ext cx="457200" cy="457200"/>
          </a:xfrm>
          <a:prstGeom prst="rect">
            <a:avLst/>
          </a:prstGeom>
        </p:spPr>
      </p:pic>
      <p:sp>
        <p:nvSpPr>
          <p:cNvPr id="22" name="Text 14"/>
          <p:cNvSpPr txBox="1"/>
          <p:nvPr/>
        </p:nvSpPr>
        <p:spPr>
          <a:xfrm>
            <a:off x="9034272" y="4572000"/>
            <a:ext cx="2468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bg1"/>
                </a:solidFill>
              </a:rPr>
              <a:t>Jelaskan apa dan mengapa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Remote: Menghubungkan ke GitHub</a:t>
            </a:r>
            <a:endParaRPr lang="en-US" sz="3600" dirty="0"/>
          </a:p>
        </p:txBody>
      </p:sp>
      <p:sp>
        <p:nvSpPr>
          <p:cNvPr id="4" name="Blok kode"/>
          <p:cNvSpPr/>
          <p:nvPr/>
        </p:nvSpPr>
        <p:spPr>
          <a:xfrm>
            <a:off x="548640" y="1554480"/>
            <a:ext cx="6583680" cy="4480560"/>
          </a:xfrm>
          <a:prstGeom prst="roundRect">
            <a:avLst>
              <a:gd name="adj" fmla="val 2449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Kode"/>
          <p:cNvSpPr txBox="1"/>
          <p:nvPr/>
        </p:nvSpPr>
        <p:spPr>
          <a:xfrm>
            <a:off x="822960" y="1737360"/>
            <a:ext cx="60350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remote add origin \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https://github.com/user/repo.git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branch -M main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push -u origin main</a:t>
            </a:r>
            <a:endParaRPr lang="en-US" sz="1500" dirty="0"/>
          </a:p>
          <a:p>
            <a:pPr marL="0" indent="0">
              <a:buNone/>
            </a:pP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pull</a:t>
            </a:r>
            <a:endParaRPr lang="en-US" sz="1500" dirty="0"/>
          </a:p>
          <a:p>
            <a:pPr marL="0" indent="0">
              <a:buNone/>
            </a:pP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clone https://github.com/user/repo.git</a:t>
            </a:r>
            <a:endParaRPr lang="en-US" sz="1500" dirty="0"/>
          </a:p>
        </p:txBody>
      </p:sp>
      <p:sp>
        <p:nvSpPr>
          <p:cNvPr id="6" name="push"/>
          <p:cNvSpPr/>
          <p:nvPr/>
        </p:nvSpPr>
        <p:spPr>
          <a:xfrm>
            <a:off x="7406640" y="155448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7680960" y="178308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push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7680960" y="228600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Mengirim commit lokal ke remote.</a:t>
            </a:r>
            <a:endParaRPr lang="en-US" sz="1500" dirty="0"/>
          </a:p>
        </p:txBody>
      </p:sp>
      <p:sp>
        <p:nvSpPr>
          <p:cNvPr id="9" name="pull"/>
          <p:cNvSpPr/>
          <p:nvPr/>
        </p:nvSpPr>
        <p:spPr>
          <a:xfrm>
            <a:off x="7406640" y="310896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7680960" y="333756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pull</a:t>
            </a:r>
            <a:endParaRPr lang="en-US" sz="2000" dirty="0"/>
          </a:p>
        </p:txBody>
      </p:sp>
      <p:sp>
        <p:nvSpPr>
          <p:cNvPr id="11" name="Text 8"/>
          <p:cNvSpPr txBox="1"/>
          <p:nvPr/>
        </p:nvSpPr>
        <p:spPr>
          <a:xfrm>
            <a:off x="7680960" y="384048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Mengambil dan menggabungkan perubahan dari remote.</a:t>
            </a:r>
            <a:endParaRPr lang="en-US" sz="1500" dirty="0"/>
          </a:p>
        </p:txBody>
      </p:sp>
      <p:sp>
        <p:nvSpPr>
          <p:cNvPr id="12" name="clone"/>
          <p:cNvSpPr/>
          <p:nvPr/>
        </p:nvSpPr>
        <p:spPr>
          <a:xfrm>
            <a:off x="7406640" y="466344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7680960" y="489204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clone</a:t>
            </a:r>
            <a:endParaRPr lang="en-US" sz="2000" dirty="0"/>
          </a:p>
        </p:txBody>
      </p:sp>
      <p:sp>
        <p:nvSpPr>
          <p:cNvPr id="14" name="Text 11"/>
          <p:cNvSpPr txBox="1"/>
          <p:nvPr/>
        </p:nvSpPr>
        <p:spPr>
          <a:xfrm>
            <a:off x="7680960" y="539496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Menyalin repositori beserta seluruh riwayatnya.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Praktikum Terbimbing</a:t>
            </a:r>
            <a:endParaRPr lang="en-US" sz="3600" dirty="0"/>
          </a:p>
        </p:txBody>
      </p:sp>
      <p:sp>
        <p:nvSpPr>
          <p:cNvPr id="4" name="Langkah 1"/>
          <p:cNvSpPr/>
          <p:nvPr/>
        </p:nvSpPr>
        <p:spPr>
          <a:xfrm>
            <a:off x="548640" y="15087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777240" y="16002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777240" y="16002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645920" y="15087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Buat folder dan jalankan git init</a:t>
            </a:r>
            <a:endParaRPr lang="en-US" sz="1800" dirty="0"/>
          </a:p>
        </p:txBody>
      </p:sp>
      <p:sp>
        <p:nvSpPr>
          <p:cNvPr id="8" name="Langkah 2"/>
          <p:cNvSpPr/>
          <p:nvPr/>
        </p:nvSpPr>
        <p:spPr>
          <a:xfrm>
            <a:off x="548640" y="24231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Nomor 2"/>
          <p:cNvSpPr/>
          <p:nvPr/>
        </p:nvSpPr>
        <p:spPr>
          <a:xfrm>
            <a:off x="777240" y="25146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777240" y="25146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1645920" y="24231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Buat README.md, lalu git add dan git commit</a:t>
            </a:r>
            <a:endParaRPr lang="en-US" sz="1800" dirty="0"/>
          </a:p>
        </p:txBody>
      </p:sp>
      <p:sp>
        <p:nvSpPr>
          <p:cNvPr id="12" name="Langkah 3"/>
          <p:cNvSpPr/>
          <p:nvPr/>
        </p:nvSpPr>
        <p:spPr>
          <a:xfrm>
            <a:off x="548640" y="33375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Nomor 3"/>
          <p:cNvSpPr/>
          <p:nvPr/>
        </p:nvSpPr>
        <p:spPr>
          <a:xfrm>
            <a:off x="777240" y="34290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777240" y="34290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1645920" y="33375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Ubah README.md, periksa dengan git diff, lalu commit lagi</a:t>
            </a:r>
            <a:endParaRPr lang="en-US" sz="1800" dirty="0"/>
          </a:p>
        </p:txBody>
      </p:sp>
      <p:sp>
        <p:nvSpPr>
          <p:cNvPr id="16" name="Langkah 4"/>
          <p:cNvSpPr/>
          <p:nvPr/>
        </p:nvSpPr>
        <p:spPr>
          <a:xfrm>
            <a:off x="548640" y="42519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Nomor 4"/>
          <p:cNvSpPr/>
          <p:nvPr/>
        </p:nvSpPr>
        <p:spPr>
          <a:xfrm>
            <a:off x="777240" y="43434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5"/>
          <p:cNvSpPr txBox="1"/>
          <p:nvPr/>
        </p:nvSpPr>
        <p:spPr>
          <a:xfrm>
            <a:off x="777240" y="43434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4</a:t>
            </a:r>
            <a:endParaRPr lang="en-US" sz="2200" dirty="0"/>
          </a:p>
        </p:txBody>
      </p:sp>
      <p:sp>
        <p:nvSpPr>
          <p:cNvPr id="19" name="Text 16"/>
          <p:cNvSpPr txBox="1"/>
          <p:nvPr/>
        </p:nvSpPr>
        <p:spPr>
          <a:xfrm>
            <a:off x="1645920" y="42519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Lihat riwayat dengan git log --oneline</a:t>
            </a:r>
            <a:endParaRPr lang="en-US" sz="1800" dirty="0"/>
          </a:p>
        </p:txBody>
      </p:sp>
      <p:sp>
        <p:nvSpPr>
          <p:cNvPr id="20" name="Langkah 5"/>
          <p:cNvSpPr/>
          <p:nvPr/>
        </p:nvSpPr>
        <p:spPr>
          <a:xfrm>
            <a:off x="548640" y="51663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Nomor 5"/>
          <p:cNvSpPr/>
          <p:nvPr/>
        </p:nvSpPr>
        <p:spPr>
          <a:xfrm>
            <a:off x="777240" y="525780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19"/>
          <p:cNvSpPr txBox="1"/>
          <p:nvPr/>
        </p:nvSpPr>
        <p:spPr>
          <a:xfrm>
            <a:off x="777240" y="52578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5</a:t>
            </a:r>
            <a:endParaRPr lang="en-US" sz="2200" dirty="0"/>
          </a:p>
        </p:txBody>
      </p:sp>
      <p:sp>
        <p:nvSpPr>
          <p:cNvPr id="23" name="Text 20"/>
          <p:cNvSpPr txBox="1"/>
          <p:nvPr/>
        </p:nvSpPr>
        <p:spPr>
          <a:xfrm>
            <a:off x="1645920" y="51663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Buat repositori di GitHub, lalu git push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bg1"/>
                </a:solidFill>
              </a:rPr>
              <a:t>Ringkasan dan Tugas</a:t>
            </a:r>
            <a:endParaRPr lang="en-US" sz="3600" dirty="0"/>
          </a:p>
        </p:txBody>
      </p:sp>
      <p:sp>
        <p:nvSpPr>
          <p:cNvPr id="4" name="Ringkas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868680" y="18973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868680" y="18973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920240" y="164592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Version control mencatat riwayat perubahan; Git bersifat terdistribusi dan memiliki tiga area kerja.</a:t>
            </a:r>
            <a:endParaRPr lang="en-US" sz="2000" dirty="0"/>
          </a:p>
        </p:txBody>
      </p:sp>
      <p:sp>
        <p:nvSpPr>
          <p:cNvPr id="8" name="Ringkasan 2"/>
          <p:cNvSpPr/>
          <p:nvPr/>
        </p:nvSpPr>
        <p:spPr>
          <a:xfrm>
            <a:off x="548640" y="310896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Nomor 2"/>
          <p:cNvSpPr/>
          <p:nvPr/>
        </p:nvSpPr>
        <p:spPr>
          <a:xfrm>
            <a:off x="868680" y="34518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868680" y="34518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1920240" y="320040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Alur dasar: edit, git add, git commit, lalu git push ke remote seperti GitHub.</a:t>
            </a:r>
            <a:endParaRPr lang="en-US" sz="2000" dirty="0"/>
          </a:p>
        </p:txBody>
      </p:sp>
      <p:sp>
        <p:nvSpPr>
          <p:cNvPr id="12" name="Tugas 1"/>
          <p:cNvSpPr/>
          <p:nvPr/>
        </p:nvSpPr>
        <p:spPr>
          <a:xfrm>
            <a:off x="548640" y="4663440"/>
            <a:ext cx="11091672" cy="1463040"/>
          </a:xfrm>
          <a:prstGeom prst="roundRect">
            <a:avLst>
              <a:gd name="adj" fmla="val 7500"/>
            </a:avLst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914400" y="48006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bg1"/>
                </a:solidFill>
              </a:rPr>
              <a:t>TUGAS 1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914400" y="5120640"/>
            <a:ext cx="103327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</a:rPr>
              <a:t>Buat repositori catatan-kolaborasi-[NIM] dengan minimal 5 commit bermakna, lalu push ke GitHub. Batas: [tanggal].</a:t>
            </a:r>
            <a:endParaRPr lang="en-US" sz="1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olaboratif">
  <a:themeElements>
    <a:clrScheme name="Kolaboratif">
      <a:dk1>
        <a:srgbClr val="1B2A41"/>
      </a:dk1>
      <a:lt1>
        <a:srgbClr val="FFFFFF"/>
      </a:lt1>
      <a:dk2>
        <a:srgbClr val="0F4C5C"/>
      </a:dk2>
      <a:lt2>
        <a:srgbClr val="EAF3F5"/>
      </a:lt2>
      <a:accent1>
        <a:srgbClr val="13707F"/>
      </a:accent1>
      <a:accent2>
        <a:srgbClr val="E36414"/>
      </a:accent2>
      <a:accent3>
        <a:srgbClr val="3A86A8"/>
      </a:accent3>
      <a:accent4>
        <a:srgbClr val="F4A261"/>
      </a:accent4>
      <a:accent5>
        <a:srgbClr val="5C6B73"/>
      </a:accent5>
      <a:accent6>
        <a:srgbClr val="2A9D8F"/>
      </a:accent6>
      <a:hlink>
        <a:srgbClr val="13707F"/>
      </a:hlink>
      <a:folHlink>
        <a:srgbClr val="5C6B73"/>
      </a:folHlink>
    </a:clrScheme>
    <a:fontScheme name="Kolaboratif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1054</Words>
  <Application>Microsoft Office PowerPoint</Application>
  <PresentationFormat>Widescreen</PresentationFormat>
  <Paragraphs>171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Courier New</vt:lpstr>
      <vt:lpstr>Kolaboratif</vt:lpstr>
      <vt:lpstr>Version Control I: Git Dasar</vt:lpstr>
      <vt:lpstr>Tujuan Pembelajaran</vt:lpstr>
      <vt:lpstr>Masalah Tanpa Version Control</vt:lpstr>
      <vt:lpstr>Jenis Version Control</vt:lpstr>
      <vt:lpstr>Tiga Area Kerja Git</vt:lpstr>
      <vt:lpstr>Persiapan: Instal dan Konfigurasi</vt:lpstr>
      <vt:lpstr>Alur Dasar: init, add, commit</vt:lpstr>
      <vt:lpstr>Memeriksa Keadaan dan Riwayat</vt:lpstr>
      <vt:lpstr>Commit yang Baik</vt:lpstr>
      <vt:lpstr>Remote: Menghubungkan ke GitHub</vt:lpstr>
      <vt:lpstr>Praktikum Terbimbing</vt:lpstr>
      <vt:lpstr>Ringkasan dan Tugas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3 - Version Control I: Git Dasar</dc:title>
  <dc:subject>PptxGenJS Presentation</dc:subject>
  <dc:creator>Komputasi Kolaboratif</dc:creator>
  <cp:lastModifiedBy>Siregar, Amran / Kuehne + Nagel / Jkt ZG-OI</cp:lastModifiedBy>
  <cp:revision>2</cp:revision>
  <dcterms:created xsi:type="dcterms:W3CDTF">2026-10-17T03:29:16Z</dcterms:created>
  <dcterms:modified xsi:type="dcterms:W3CDTF">2026-10-17T06:16:59Z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828794a-ad25-45b2-b935-93f5b652d9d4_Enabled">
    <vt:lpwstr>true</vt:lpwstr>
  </property>
  <property fmtid="{D5CDD505-2E9C-101B-9397-08002B2CF9AE}" pid="3" name="MSIP_Label_0828794a-ad25-45b2-b935-93f5b652d9d4_SetDate">
    <vt:lpwstr>2026-10-17T06:16:59Z</vt:lpwstr>
  </property>
  <property fmtid="{D5CDD505-2E9C-101B-9397-08002B2CF9AE}" pid="4" name="MSIP_Label_0828794a-ad25-45b2-b935-93f5b652d9d4_Method">
    <vt:lpwstr>Standard</vt:lpwstr>
  </property>
  <property fmtid="{D5CDD505-2E9C-101B-9397-08002B2CF9AE}" pid="5" name="MSIP_Label_0828794a-ad25-45b2-b935-93f5b652d9d4_Name">
    <vt:lpwstr>External</vt:lpwstr>
  </property>
  <property fmtid="{D5CDD505-2E9C-101B-9397-08002B2CF9AE}" pid="6" name="MSIP_Label_0828794a-ad25-45b2-b935-93f5b652d9d4_SiteId">
    <vt:lpwstr>ea7a7580-e503-4446-9197-e4bd27841804</vt:lpwstr>
  </property>
  <property fmtid="{D5CDD505-2E9C-101B-9397-08002B2CF9AE}" pid="7" name="MSIP_Label_0828794a-ad25-45b2-b935-93f5b652d9d4_ActionId">
    <vt:lpwstr>2629cb7a-1e4d-4ac3-9a81-8fffebc42431</vt:lpwstr>
  </property>
  <property fmtid="{D5CDD505-2E9C-101B-9397-08002B2CF9AE}" pid="8" name="MSIP_Label_0828794a-ad25-45b2-b935-93f5b652d9d4_ContentBits">
    <vt:lpwstr>0</vt:lpwstr>
  </property>
  <property fmtid="{D5CDD505-2E9C-101B-9397-08002B2CF9AE}" pid="9" name="MSIP_Label_0828794a-ad25-45b2-b935-93f5b652d9d4_Tag">
    <vt:lpwstr>10, 3, 0, 1</vt:lpwstr>
  </property>
</Properties>
</file>