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embuka" id="{9D5096DA-327F-0CB6-4825-81702D1DFB05}">
          <p14:sldIdLst>
            <p14:sldId id="256"/>
            <p14:sldId id="257"/>
            <p14:sldId id="258"/>
          </p14:sldIdLst>
        </p14:section>
        <p14:section name="Materi" id="{5365073D-EBD0-F81E-6DE7-D8E24D75ED29}">
          <p14:sldIdLst>
            <p14:sldId id="259"/>
            <p14:sldId id="260"/>
            <p14:sldId id="261"/>
            <p14:sldId id="262"/>
            <p14:sldId id="263"/>
            <p14:sldId id="264"/>
            <p14:sldId id="265"/>
          </p14:sldIdLst>
        </p14:section>
        <p14:section name="Aktivitas" id="{A14C73A0-9182-B980-F9DA-C639FF3354D5}">
          <p14:sldIdLst>
            <p14:sldId id="266"/>
          </p14:sldIdLst>
        </p14:section>
        <p14:section name="Penutup" id="{F26DBF7C-CECD-F0ED-3D9A-B5A4E0DC4731}">
          <p14:sldIdLst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1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8092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Mulai dengan mengulas Tugas 1 secara singkat: tunjukkan satu contoh riwayat commit yang baik. Informasikan bahwa kuis 10 soal diadakan di akhir pertemuan.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Sub-CPMK 4 pada RPS: menerapkan branching, merging, dan pull request dalam alur kerja tim.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Biarkan mahasiswa menebak. Jawaban: tanpa branch dan merge yang tertata, salah satu perubahan bisa tertimpa. Git membantu dengan mendeteksi konflik dan meminta manusia memutuskan.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Branch adalah penunjuk bergerak ke sebuah commit; membuatnya murah di Git. Gambar menunjukkan branch fitur yang bercabang dari main lalu digabung kembali.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git switch tersedia sejak Git 2.23; git checkout masih berfungsi dan sering dijumpai pada tutorial lama. Hapus branch yang sudah digabung agar repositori tetap bersih.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Fast-forward terjadi bila main tidak berubah sejak branch dibuat: penunjuk cukup digeser. Jika kedua sisi berubah, Git membuat merge commit baru (three-way merge).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Konflik bukan kesalahan, melainkan Git meminta manusia memutuskan. Tunjukkan berkas dengan penanda konflik, edit, hapus penanda, lalu add dan commit. Gunakan git merge --abort bila ingin membatalkan.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Alur ini adalah dasar kolaborasi di GitHub. Setiap pekerjaan dikerjakan di branch sendiri dan masuk ke main melalui pull request yang direview.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Pull request adalah usulan perubahan yang dibahas sebelum digabung. PR kecil lebih mudah direview dan lebih cepat disetujui.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Pilih strategi sesuai ukuran tim dan frekuensi rilis. Untuk tugas mata kuliah ini, GitHub Flow sudah memadai.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Pasangkan mahasiswa. Satu repositori milik A, B sebagai kolaborator. Sengaja minta keduanya mengubah baris yang sama agar konflik benar-benar terjadi. Waktu sekitar 30 menit.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Rangkum, lalu mulai kuis. Pertemuan 5 membahas platform kolaborasi kode (GitHub/GitLab, issue, dan code review).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822960" y="1737360"/>
            <a:ext cx="6949440" cy="19202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600" b="1" dirty="0">
                <a:solidFill>
                  <a:schemeClr val="bg1"/>
                </a:solidFill>
              </a:defRPr>
            </a:lvl1pPr>
          </a:lstStyle>
          <a:p>
            <a:pPr marL="0" indent="0" algn="l">
              <a:buNone/>
            </a:pPr>
            <a:endParaRPr lang="en-US" sz="46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822960" y="3931920"/>
            <a:ext cx="6949440" cy="11887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2000" dirty="0">
                <a:solidFill>
                  <a:schemeClr val="bg2"/>
                </a:solidFill>
              </a:defRPr>
            </a:lvl1pPr>
          </a:lstStyle>
          <a:p>
            <a:pPr marL="0" indent="0">
              <a:buNone/>
            </a:pPr>
            <a:endParaRPr lang="en-US" sz="20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600" b="1" dirty="0">
                <a:solidFill>
                  <a:schemeClr val="tx2"/>
                </a:solidFill>
              </a:defRPr>
            </a:lvl1pPr>
          </a:lstStyle>
          <a:p>
            <a:pPr marL="0" indent="0" algn="l">
              <a:buNone/>
            </a:pPr>
            <a:endParaRPr lang="en-US" sz="3600" dirty="0"/>
          </a:p>
        </p:txBody>
      </p:sp>
      <p:sp>
        <p:nvSpPr>
          <p:cNvPr id="3" name="Text 0"/>
          <p:cNvSpPr/>
          <p:nvPr/>
        </p:nvSpPr>
        <p:spPr>
          <a:xfrm>
            <a:off x="548640" y="640080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chemeClr val="accent5"/>
                </a:solidFill>
              </a:rPr>
              <a:t>Komputasi Kolaboratif · Pertemuan 4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_CONTEN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600" b="1" dirty="0">
                <a:solidFill>
                  <a:schemeClr val="bg1"/>
                </a:solidFill>
              </a:defRPr>
            </a:lvl1pPr>
          </a:lstStyle>
          <a:p>
            <a:pPr marL="0" indent="0" algn="l">
              <a:buNone/>
            </a:pPr>
            <a:endParaRPr lang="en-US" sz="3600" dirty="0"/>
          </a:p>
        </p:txBody>
      </p:sp>
      <p:sp>
        <p:nvSpPr>
          <p:cNvPr id="3" name="Text 0"/>
          <p:cNvSpPr/>
          <p:nvPr/>
        </p:nvSpPr>
        <p:spPr>
          <a:xfrm>
            <a:off x="548640" y="640080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chemeClr val="bg2"/>
                </a:solidFill>
              </a:rPr>
              <a:t>Komputasi Kolaboratif · Pertemuan 4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bg2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9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>
            <a:spLocks noGrp="1"/>
          </p:cNvSpPr>
          <p:nvPr>
            <p:ph type="title" idx="100" hasCustomPrompt="1"/>
          </p:nvPr>
        </p:nvSpPr>
        <p:spPr>
          <a:xfrm>
            <a:off x="822960" y="1737360"/>
            <a:ext cx="69494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 sz="4600" b="1" dirty="0">
                <a:solidFill>
                  <a:schemeClr val="bg1"/>
                </a:solidFill>
              </a:rPr>
              <a:t>Branching, Merging, dan Pull Request</a:t>
            </a:r>
            <a:endParaRPr lang="en-US" sz="4600" dirty="0"/>
          </a:p>
        </p:txBody>
      </p:sp>
      <p:sp>
        <p:nvSpPr>
          <p:cNvPr id="4" name="Text 0"/>
          <p:cNvSpPr>
            <a:spLocks noGrp="1"/>
          </p:cNvSpPr>
          <p:nvPr>
            <p:ph type="body" idx="101" hasCustomPrompt="1"/>
          </p:nvPr>
        </p:nvSpPr>
        <p:spPr>
          <a:xfrm>
            <a:off x="822960" y="3931920"/>
            <a:ext cx="69494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000" dirty="0">
                <a:solidFill>
                  <a:schemeClr val="bg2"/>
                </a:solidFill>
              </a:rPr>
              <a:t>Komputasi Kolaboratif · Pertemuan 4</a:t>
            </a:r>
            <a:endParaRPr lang="en-US" sz="2000" dirty="0"/>
          </a:p>
          <a:p>
            <a:r>
              <a:rPr lang="en-US" dirty="0"/>
              <a:t>M. Amran Hakim Siregar, </a:t>
            </a:r>
            <a:r>
              <a:rPr lang="en-US" dirty="0" err="1"/>
              <a:t>S.Tr.Kom</a:t>
            </a:r>
            <a:r>
              <a:rPr lang="en-US" dirty="0"/>
              <a:t>., </a:t>
            </a:r>
            <a:r>
              <a:rPr lang="en-US" dirty="0" err="1"/>
              <a:t>M.Kom</a:t>
            </a:r>
            <a:endParaRPr lang="en-US" sz="2000" dirty="0"/>
          </a:p>
        </p:txBody>
      </p:sp>
      <p:sp>
        <p:nvSpPr>
          <p:cNvPr id="5" name="Gelembung FaCodeBranch"/>
          <p:cNvSpPr/>
          <p:nvPr/>
        </p:nvSpPr>
        <p:spPr>
          <a:xfrm>
            <a:off x="8503920" y="1188720"/>
            <a:ext cx="2103120" cy="21031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Image 0" descr="FaCodeBranch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762" y="1756562"/>
            <a:ext cx="967435" cy="967435"/>
          </a:xfrm>
          <a:prstGeom prst="rect">
            <a:avLst/>
          </a:prstGeom>
        </p:spPr>
      </p:pic>
      <p:sp>
        <p:nvSpPr>
          <p:cNvPr id="7" name="Gelembung FaHandshake"/>
          <p:cNvSpPr/>
          <p:nvPr/>
        </p:nvSpPr>
        <p:spPr>
          <a:xfrm>
            <a:off x="10058400" y="3291840"/>
            <a:ext cx="1554480" cy="15544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8" name="Image 1" descr="FaHandshak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8110" y="3711550"/>
            <a:ext cx="715061" cy="715061"/>
          </a:xfrm>
          <a:prstGeom prst="rect">
            <a:avLst/>
          </a:prstGeom>
        </p:spPr>
      </p:pic>
      <p:sp>
        <p:nvSpPr>
          <p:cNvPr id="9" name="Gelembung FaComments"/>
          <p:cNvSpPr/>
          <p:nvPr/>
        </p:nvSpPr>
        <p:spPr>
          <a:xfrm>
            <a:off x="8229600" y="3840480"/>
            <a:ext cx="1737360" cy="1737360"/>
          </a:xfrm>
          <a:prstGeom prst="ellipse">
            <a:avLst/>
          </a:prstGeom>
          <a:solidFill>
            <a:schemeClr val="accent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0" name="Image 2" descr="FaComments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8687" y="4309567"/>
            <a:ext cx="799186" cy="79918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Tujuan Pembelajaran</a:t>
            </a:r>
            <a:endParaRPr lang="en-US" sz="3600" dirty="0"/>
          </a:p>
        </p:txBody>
      </p:sp>
      <p:sp>
        <p:nvSpPr>
          <p:cNvPr id="4" name="Tujuan 1"/>
          <p:cNvSpPr/>
          <p:nvPr/>
        </p:nvSpPr>
        <p:spPr>
          <a:xfrm>
            <a:off x="548640" y="155448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Bekerja dengan branch (lingkaran)"/>
          <p:cNvSpPr/>
          <p:nvPr/>
        </p:nvSpPr>
        <p:spPr>
          <a:xfrm>
            <a:off x="868680" y="1737360"/>
            <a:ext cx="960120" cy="9601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Bekerja dengan branch" descr="Bekerja dengan branch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710" y="1977390"/>
            <a:ext cx="480060" cy="48006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2103120" y="1755648"/>
            <a:ext cx="9326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Bekerja dengan branch</a:t>
            </a:r>
            <a:endParaRPr lang="en-US" sz="2200" dirty="0"/>
          </a:p>
        </p:txBody>
      </p:sp>
      <p:sp>
        <p:nvSpPr>
          <p:cNvPr id="8" name="Text 4"/>
          <p:cNvSpPr txBox="1"/>
          <p:nvPr/>
        </p:nvSpPr>
        <p:spPr>
          <a:xfrm>
            <a:off x="2103120" y="2231136"/>
            <a:ext cx="9326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Membuat, berpindah, dan menggabungkan branch.</a:t>
            </a:r>
            <a:endParaRPr lang="en-US" sz="1700" dirty="0"/>
          </a:p>
        </p:txBody>
      </p:sp>
      <p:sp>
        <p:nvSpPr>
          <p:cNvPr id="9" name="Tujuan 2"/>
          <p:cNvSpPr/>
          <p:nvPr/>
        </p:nvSpPr>
        <p:spPr>
          <a:xfrm>
            <a:off x="548640" y="306324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Menyelesaikan konflik (lingkaran)"/>
          <p:cNvSpPr/>
          <p:nvPr/>
        </p:nvSpPr>
        <p:spPr>
          <a:xfrm>
            <a:off x="868680" y="3246120"/>
            <a:ext cx="960120" cy="9601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Menyelesaikan konflik" descr="Menyelesaikan konflik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710" y="3486150"/>
            <a:ext cx="480060" cy="480060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2103120" y="3264408"/>
            <a:ext cx="9326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Menyelesaikan konflik</a:t>
            </a:r>
            <a:endParaRPr lang="en-US" sz="2200" dirty="0"/>
          </a:p>
        </p:txBody>
      </p:sp>
      <p:sp>
        <p:nvSpPr>
          <p:cNvPr id="13" name="Text 8"/>
          <p:cNvSpPr txBox="1"/>
          <p:nvPr/>
        </p:nvSpPr>
        <p:spPr>
          <a:xfrm>
            <a:off x="2103120" y="3739896"/>
            <a:ext cx="9326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Mengenali dan menyelesaikan konflik merge dengan benar.</a:t>
            </a:r>
            <a:endParaRPr lang="en-US" sz="1700" dirty="0"/>
          </a:p>
        </p:txBody>
      </p:sp>
      <p:sp>
        <p:nvSpPr>
          <p:cNvPr id="14" name="Tujuan 3"/>
          <p:cNvSpPr/>
          <p:nvPr/>
        </p:nvSpPr>
        <p:spPr>
          <a:xfrm>
            <a:off x="548640" y="457200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Berkolaborasi lewat PR (lingkaran)"/>
          <p:cNvSpPr/>
          <p:nvPr/>
        </p:nvSpPr>
        <p:spPr>
          <a:xfrm>
            <a:off x="868680" y="4754880"/>
            <a:ext cx="960120" cy="9601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Berkolaborasi lewat PR" descr="Berkolaborasi lewat PR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8710" y="4994910"/>
            <a:ext cx="480060" cy="480060"/>
          </a:xfrm>
          <a:prstGeom prst="rect">
            <a:avLst/>
          </a:prstGeom>
        </p:spPr>
      </p:pic>
      <p:sp>
        <p:nvSpPr>
          <p:cNvPr id="17" name="Text 11"/>
          <p:cNvSpPr txBox="1"/>
          <p:nvPr/>
        </p:nvSpPr>
        <p:spPr>
          <a:xfrm>
            <a:off x="2103120" y="4773168"/>
            <a:ext cx="9326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Berkolaborasi lewat PR</a:t>
            </a:r>
            <a:endParaRPr lang="en-US" sz="2200" dirty="0"/>
          </a:p>
        </p:txBody>
      </p:sp>
      <p:sp>
        <p:nvSpPr>
          <p:cNvPr id="18" name="Text 12"/>
          <p:cNvSpPr txBox="1"/>
          <p:nvPr/>
        </p:nvSpPr>
        <p:spPr>
          <a:xfrm>
            <a:off x="2103120" y="5248656"/>
            <a:ext cx="9326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Menerapkan alur feature branch dan pull request.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Pemanasan: Dua Orang, Satu Baris</a:t>
            </a:r>
            <a:endParaRPr lang="en-US" sz="3600" dirty="0"/>
          </a:p>
        </p:txBody>
      </p:sp>
      <p:sp>
        <p:nvSpPr>
          <p:cNvPr id="4" name="Anda dan rekan"/>
          <p:cNvSpPr/>
          <p:nvPr/>
        </p:nvSpPr>
        <p:spPr>
          <a:xfrm>
            <a:off x="548640" y="1554480"/>
            <a:ext cx="5394960" cy="2286000"/>
          </a:xfrm>
          <a:prstGeom prst="roundRect">
            <a:avLst>
              <a:gd name="adj" fmla="val 48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Anda dan rekan (lingkaran)"/>
          <p:cNvSpPr/>
          <p:nvPr/>
        </p:nvSpPr>
        <p:spPr>
          <a:xfrm>
            <a:off x="868680" y="1828800"/>
            <a:ext cx="822960" cy="82296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Anda dan rekan" descr="Anda dan reka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420" y="2034540"/>
            <a:ext cx="411480" cy="41148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1965960" y="1920240"/>
            <a:ext cx="3657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Anda dan rekan</a:t>
            </a:r>
            <a:endParaRPr lang="en-US" sz="2400" dirty="0"/>
          </a:p>
        </p:txBody>
      </p:sp>
      <p:sp>
        <p:nvSpPr>
          <p:cNvPr id="8" name="Text 4"/>
          <p:cNvSpPr txBox="1"/>
          <p:nvPr/>
        </p:nvSpPr>
        <p:spPr>
          <a:xfrm>
            <a:off x="914400" y="2788920"/>
            <a:ext cx="4663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Sama-sama mengubah baris yang sama pada berkas yang sama, pada waktu yang berbeda.</a:t>
            </a:r>
            <a:endParaRPr lang="en-US" sz="1700" dirty="0"/>
          </a:p>
        </p:txBody>
      </p:sp>
      <p:sp>
        <p:nvSpPr>
          <p:cNvPr id="9" name="Remote menerima"/>
          <p:cNvSpPr/>
          <p:nvPr/>
        </p:nvSpPr>
        <p:spPr>
          <a:xfrm>
            <a:off x="6245352" y="1554480"/>
            <a:ext cx="5394960" cy="2286000"/>
          </a:xfrm>
          <a:prstGeom prst="roundRect">
            <a:avLst>
              <a:gd name="adj" fmla="val 48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Remote menerima (lingkaran)"/>
          <p:cNvSpPr/>
          <p:nvPr/>
        </p:nvSpPr>
        <p:spPr>
          <a:xfrm>
            <a:off x="6565392" y="1828800"/>
            <a:ext cx="822960" cy="82296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Remote menerima" descr="Remote menerim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1132" y="2034540"/>
            <a:ext cx="411480" cy="411480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7662672" y="1920240"/>
            <a:ext cx="3657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Remote menerima</a:t>
            </a:r>
            <a:endParaRPr lang="en-US" sz="2400" dirty="0"/>
          </a:p>
        </p:txBody>
      </p:sp>
      <p:sp>
        <p:nvSpPr>
          <p:cNvPr id="13" name="Text 8"/>
          <p:cNvSpPr txBox="1"/>
          <p:nvPr/>
        </p:nvSpPr>
        <p:spPr>
          <a:xfrm>
            <a:off x="6611112" y="2788920"/>
            <a:ext cx="4663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Rekan Anda sudah push lebih dulu. Sekarang giliran Anda push.</a:t>
            </a:r>
            <a:endParaRPr lang="en-US" sz="1700" dirty="0"/>
          </a:p>
        </p:txBody>
      </p:sp>
      <p:sp>
        <p:nvSpPr>
          <p:cNvPr id="14" name="Pertanyaan pemantik"/>
          <p:cNvSpPr/>
          <p:nvPr/>
        </p:nvSpPr>
        <p:spPr>
          <a:xfrm>
            <a:off x="548640" y="4160520"/>
            <a:ext cx="11091672" cy="1920240"/>
          </a:xfrm>
          <a:prstGeom prst="roundRect">
            <a:avLst>
              <a:gd name="adj" fmla="val 5714"/>
            </a:avLst>
          </a:prstGeom>
          <a:solidFill>
            <a:schemeClr val="tx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0"/>
          <p:cNvSpPr txBox="1"/>
          <p:nvPr/>
        </p:nvSpPr>
        <p:spPr>
          <a:xfrm>
            <a:off x="914400" y="438912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accent4"/>
                </a:solidFill>
              </a:rPr>
              <a:t>PERTANYAAN PEMANTIK</a:t>
            </a:r>
            <a:endParaRPr lang="en-US" sz="1400" dirty="0"/>
          </a:p>
        </p:txBody>
      </p:sp>
      <p:sp>
        <p:nvSpPr>
          <p:cNvPr id="16" name="Text 11"/>
          <p:cNvSpPr txBox="1"/>
          <p:nvPr/>
        </p:nvSpPr>
        <p:spPr>
          <a:xfrm>
            <a:off x="914400" y="4846320"/>
            <a:ext cx="102412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800" b="1" dirty="0">
                <a:solidFill>
                  <a:schemeClr val="bg1"/>
                </a:solidFill>
              </a:rPr>
              <a:t>Bagaimana agar banyak orang dapat bekerja paralel tanpa saling menimpa?</a:t>
            </a:r>
            <a:endParaRPr lang="en-US" sz="2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Konsep Branch</a:t>
            </a:r>
            <a:endParaRPr lang="en-US" sz="3600" dirty="0"/>
          </a:p>
        </p:txBody>
      </p:sp>
      <p:sp>
        <p:nvSpPr>
          <p:cNvPr id="4" name="Garis"/>
          <p:cNvSpPr/>
          <p:nvPr/>
        </p:nvSpPr>
        <p:spPr>
          <a:xfrm>
            <a:off x="1463040" y="2743200"/>
            <a:ext cx="9144000" cy="0"/>
          </a:xfrm>
          <a:prstGeom prst="line">
            <a:avLst/>
          </a:prstGeom>
          <a:noFill/>
          <a:ln w="50800">
            <a:solidFill>
              <a:schemeClr val="accent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Garis"/>
          <p:cNvSpPr/>
          <p:nvPr/>
        </p:nvSpPr>
        <p:spPr>
          <a:xfrm>
            <a:off x="3291840" y="2743200"/>
            <a:ext cx="1828800" cy="1828800"/>
          </a:xfrm>
          <a:prstGeom prst="line">
            <a:avLst/>
          </a:prstGeom>
          <a:noFill/>
          <a:ln w="50800">
            <a:solidFill>
              <a:schemeClr val="accent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Garis"/>
          <p:cNvSpPr/>
          <p:nvPr/>
        </p:nvSpPr>
        <p:spPr>
          <a:xfrm>
            <a:off x="5120640" y="4572000"/>
            <a:ext cx="1828800" cy="0"/>
          </a:xfrm>
          <a:prstGeom prst="line">
            <a:avLst/>
          </a:prstGeom>
          <a:noFill/>
          <a:ln w="50800">
            <a:solidFill>
              <a:schemeClr val="accent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Garis"/>
          <p:cNvSpPr/>
          <p:nvPr/>
        </p:nvSpPr>
        <p:spPr>
          <a:xfrm flipV="1">
            <a:off x="6949440" y="2743200"/>
            <a:ext cx="1828800" cy="1828800"/>
          </a:xfrm>
          <a:prstGeom prst="line">
            <a:avLst/>
          </a:prstGeom>
          <a:noFill/>
          <a:ln w="50800">
            <a:solidFill>
              <a:schemeClr val="accent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Commit main 0"/>
          <p:cNvSpPr/>
          <p:nvPr/>
        </p:nvSpPr>
        <p:spPr>
          <a:xfrm>
            <a:off x="1234440" y="2514600"/>
            <a:ext cx="457200" cy="45720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Commit main 1"/>
          <p:cNvSpPr/>
          <p:nvPr/>
        </p:nvSpPr>
        <p:spPr>
          <a:xfrm>
            <a:off x="3063240" y="2514600"/>
            <a:ext cx="457200" cy="45720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Commit main 2"/>
          <p:cNvSpPr/>
          <p:nvPr/>
        </p:nvSpPr>
        <p:spPr>
          <a:xfrm>
            <a:off x="4892040" y="2514600"/>
            <a:ext cx="457200" cy="45720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Commit main 3"/>
          <p:cNvSpPr/>
          <p:nvPr/>
        </p:nvSpPr>
        <p:spPr>
          <a:xfrm>
            <a:off x="6720840" y="2514600"/>
            <a:ext cx="457200" cy="45720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Commit main 4"/>
          <p:cNvSpPr/>
          <p:nvPr/>
        </p:nvSpPr>
        <p:spPr>
          <a:xfrm>
            <a:off x="8549640" y="2514600"/>
            <a:ext cx="457200" cy="457200"/>
          </a:xfrm>
          <a:prstGeom prst="ellipse">
            <a:avLst/>
          </a:prstGeom>
          <a:solidFill>
            <a:schemeClr val="tx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Commit main 5"/>
          <p:cNvSpPr/>
          <p:nvPr/>
        </p:nvSpPr>
        <p:spPr>
          <a:xfrm>
            <a:off x="10378440" y="2514600"/>
            <a:ext cx="457200" cy="45720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Commit fitur 0"/>
          <p:cNvSpPr/>
          <p:nvPr/>
        </p:nvSpPr>
        <p:spPr>
          <a:xfrm>
            <a:off x="4892040" y="4343400"/>
            <a:ext cx="457200" cy="45720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Commit fitur 1"/>
          <p:cNvSpPr/>
          <p:nvPr/>
        </p:nvSpPr>
        <p:spPr>
          <a:xfrm>
            <a:off x="6720840" y="4343400"/>
            <a:ext cx="457200" cy="45720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3"/>
          <p:cNvSpPr txBox="1"/>
          <p:nvPr/>
        </p:nvSpPr>
        <p:spPr>
          <a:xfrm>
            <a:off x="548640" y="1828800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accent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main</a:t>
            </a:r>
            <a:endParaRPr lang="en-US" sz="1800" dirty="0"/>
          </a:p>
        </p:txBody>
      </p:sp>
      <p:sp>
        <p:nvSpPr>
          <p:cNvPr id="17" name="Text 14"/>
          <p:cNvSpPr txBox="1"/>
          <p:nvPr/>
        </p:nvSpPr>
        <p:spPr>
          <a:xfrm>
            <a:off x="548640" y="4297680"/>
            <a:ext cx="2377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accent2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fitur-login</a:t>
            </a:r>
            <a:endParaRPr lang="en-US" sz="1800" dirty="0"/>
          </a:p>
        </p:txBody>
      </p:sp>
      <p:sp>
        <p:nvSpPr>
          <p:cNvPr id="18" name="Text 15"/>
          <p:cNvSpPr txBox="1"/>
          <p:nvPr/>
        </p:nvSpPr>
        <p:spPr>
          <a:xfrm>
            <a:off x="2560320" y="2011680"/>
            <a:ext cx="1463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chemeClr val="accent5"/>
                </a:solidFill>
              </a:rPr>
              <a:t>titik cabang</a:t>
            </a:r>
            <a:endParaRPr lang="en-US" sz="1400" dirty="0"/>
          </a:p>
        </p:txBody>
      </p:sp>
      <p:sp>
        <p:nvSpPr>
          <p:cNvPr id="19" name="Text 16"/>
          <p:cNvSpPr txBox="1"/>
          <p:nvPr/>
        </p:nvSpPr>
        <p:spPr>
          <a:xfrm>
            <a:off x="8046720" y="2011680"/>
            <a:ext cx="1463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2"/>
                </a:solidFill>
              </a:rPr>
              <a:t>merge</a:t>
            </a:r>
            <a:endParaRPr lang="en-US" sz="1400" dirty="0"/>
          </a:p>
        </p:txBody>
      </p:sp>
      <p:sp>
        <p:nvSpPr>
          <p:cNvPr id="20" name="Isolasi"/>
          <p:cNvSpPr/>
          <p:nvPr/>
        </p:nvSpPr>
        <p:spPr>
          <a:xfrm>
            <a:off x="548640" y="5166360"/>
            <a:ext cx="3520440" cy="1005840"/>
          </a:xfrm>
          <a:prstGeom prst="roundRect">
            <a:avLst>
              <a:gd name="adj" fmla="val 10909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1" name="Text 18"/>
          <p:cNvSpPr txBox="1"/>
          <p:nvPr/>
        </p:nvSpPr>
        <p:spPr>
          <a:xfrm>
            <a:off x="777240" y="5230368"/>
            <a:ext cx="3108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chemeClr val="tx2"/>
                </a:solidFill>
              </a:rPr>
              <a:t>Isolasi</a:t>
            </a:r>
            <a:endParaRPr lang="en-US" sz="1700" dirty="0"/>
          </a:p>
        </p:txBody>
      </p:sp>
      <p:sp>
        <p:nvSpPr>
          <p:cNvPr id="22" name="Text 19"/>
          <p:cNvSpPr txBox="1"/>
          <p:nvPr/>
        </p:nvSpPr>
        <p:spPr>
          <a:xfrm>
            <a:off x="777240" y="5577840"/>
            <a:ext cx="3108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dirty="0">
                <a:solidFill>
                  <a:schemeClr val="tx1"/>
                </a:solidFill>
              </a:rPr>
              <a:t>Pekerjaan fitur tidak mengganggu main.</a:t>
            </a:r>
            <a:endParaRPr lang="en-US" sz="1300" dirty="0"/>
          </a:p>
        </p:txBody>
      </p:sp>
      <p:sp>
        <p:nvSpPr>
          <p:cNvPr id="23" name="Paralel"/>
          <p:cNvSpPr/>
          <p:nvPr/>
        </p:nvSpPr>
        <p:spPr>
          <a:xfrm>
            <a:off x="4334256" y="5166360"/>
            <a:ext cx="3520440" cy="1005840"/>
          </a:xfrm>
          <a:prstGeom prst="roundRect">
            <a:avLst>
              <a:gd name="adj" fmla="val 10909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4" name="Text 21"/>
          <p:cNvSpPr txBox="1"/>
          <p:nvPr/>
        </p:nvSpPr>
        <p:spPr>
          <a:xfrm>
            <a:off x="4562856" y="5230368"/>
            <a:ext cx="3108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chemeClr val="tx2"/>
                </a:solidFill>
              </a:rPr>
              <a:t>Paralel</a:t>
            </a:r>
            <a:endParaRPr lang="en-US" sz="1700" dirty="0"/>
          </a:p>
        </p:txBody>
      </p:sp>
      <p:sp>
        <p:nvSpPr>
          <p:cNvPr id="25" name="Text 22"/>
          <p:cNvSpPr txBox="1"/>
          <p:nvPr/>
        </p:nvSpPr>
        <p:spPr>
          <a:xfrm>
            <a:off x="4562856" y="5577840"/>
            <a:ext cx="3108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dirty="0">
                <a:solidFill>
                  <a:schemeClr val="tx1"/>
                </a:solidFill>
              </a:rPr>
              <a:t>Banyak orang bekerja bersamaan di branch berbeda.</a:t>
            </a:r>
            <a:endParaRPr lang="en-US" sz="1300" dirty="0"/>
          </a:p>
        </p:txBody>
      </p:sp>
      <p:sp>
        <p:nvSpPr>
          <p:cNvPr id="26" name="Murah"/>
          <p:cNvSpPr/>
          <p:nvPr/>
        </p:nvSpPr>
        <p:spPr>
          <a:xfrm>
            <a:off x="8119872" y="5166360"/>
            <a:ext cx="3520440" cy="1005840"/>
          </a:xfrm>
          <a:prstGeom prst="roundRect">
            <a:avLst>
              <a:gd name="adj" fmla="val 10909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7" name="Text 24"/>
          <p:cNvSpPr txBox="1"/>
          <p:nvPr/>
        </p:nvSpPr>
        <p:spPr>
          <a:xfrm>
            <a:off x="8348472" y="5230368"/>
            <a:ext cx="3108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chemeClr val="tx2"/>
                </a:solidFill>
              </a:rPr>
              <a:t>Murah</a:t>
            </a:r>
            <a:endParaRPr lang="en-US" sz="1700" dirty="0"/>
          </a:p>
        </p:txBody>
      </p:sp>
      <p:sp>
        <p:nvSpPr>
          <p:cNvPr id="28" name="Text 25"/>
          <p:cNvSpPr txBox="1"/>
          <p:nvPr/>
        </p:nvSpPr>
        <p:spPr>
          <a:xfrm>
            <a:off x="8348472" y="5577840"/>
            <a:ext cx="3108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00" dirty="0">
                <a:solidFill>
                  <a:schemeClr val="tx1"/>
                </a:solidFill>
              </a:rPr>
              <a:t>Membuat branch hanya membuat penunjuk baru.</a:t>
            </a:r>
            <a:endParaRPr lang="en-US" sz="1300" dirty="0"/>
          </a:p>
        </p:txBody>
      </p:sp>
      <p:sp>
        <p:nvSpPr>
          <p:cNvPr id="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Perintah Branch</a:t>
            </a:r>
            <a:endParaRPr lang="en-US" sz="3600" dirty="0"/>
          </a:p>
        </p:txBody>
      </p:sp>
      <p:sp>
        <p:nvSpPr>
          <p:cNvPr id="4" name="Blok kode"/>
          <p:cNvSpPr/>
          <p:nvPr/>
        </p:nvSpPr>
        <p:spPr>
          <a:xfrm>
            <a:off x="548640" y="1554480"/>
            <a:ext cx="6583680" cy="4480560"/>
          </a:xfrm>
          <a:prstGeom prst="roundRect">
            <a:avLst>
              <a:gd name="adj" fmla="val 2449"/>
            </a:avLst>
          </a:prstGeom>
          <a:solidFill>
            <a:srgbClr val="1B2A4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Kode"/>
          <p:cNvSpPr txBox="1"/>
          <p:nvPr/>
        </p:nvSpPr>
        <p:spPr>
          <a:xfrm>
            <a:off x="822960" y="1737360"/>
            <a:ext cx="603504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branch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switch -c fitur-login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switch main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branch -d fitur-login</a:t>
            </a: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# cara lama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checkout -b fitur-login</a:t>
            </a:r>
            <a:endParaRPr lang="en-US" sz="1600" dirty="0"/>
          </a:p>
        </p:txBody>
      </p:sp>
      <p:sp>
        <p:nvSpPr>
          <p:cNvPr id="6" name="git branch"/>
          <p:cNvSpPr/>
          <p:nvPr/>
        </p:nvSpPr>
        <p:spPr>
          <a:xfrm>
            <a:off x="7406640" y="1554480"/>
            <a:ext cx="4233672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Text 4"/>
          <p:cNvSpPr txBox="1"/>
          <p:nvPr/>
        </p:nvSpPr>
        <p:spPr>
          <a:xfrm>
            <a:off x="7680960" y="1783080"/>
            <a:ext cx="3657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accent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branch</a:t>
            </a:r>
            <a:endParaRPr lang="en-US" sz="1800" dirty="0"/>
          </a:p>
        </p:txBody>
      </p:sp>
      <p:sp>
        <p:nvSpPr>
          <p:cNvPr id="8" name="Text 5"/>
          <p:cNvSpPr txBox="1"/>
          <p:nvPr/>
        </p:nvSpPr>
        <p:spPr>
          <a:xfrm>
            <a:off x="7680960" y="2286000"/>
            <a:ext cx="3657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Menampilkan daftar branch.</a:t>
            </a:r>
            <a:endParaRPr lang="en-US" sz="1500" dirty="0"/>
          </a:p>
        </p:txBody>
      </p:sp>
      <p:sp>
        <p:nvSpPr>
          <p:cNvPr id="9" name="switch -c"/>
          <p:cNvSpPr/>
          <p:nvPr/>
        </p:nvSpPr>
        <p:spPr>
          <a:xfrm>
            <a:off x="7406640" y="3108960"/>
            <a:ext cx="4233672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 txBox="1"/>
          <p:nvPr/>
        </p:nvSpPr>
        <p:spPr>
          <a:xfrm>
            <a:off x="7680960" y="3337560"/>
            <a:ext cx="3657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accent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switch -c</a:t>
            </a:r>
            <a:endParaRPr lang="en-US" sz="1800" dirty="0"/>
          </a:p>
        </p:txBody>
      </p:sp>
      <p:sp>
        <p:nvSpPr>
          <p:cNvPr id="11" name="Text 8"/>
          <p:cNvSpPr txBox="1"/>
          <p:nvPr/>
        </p:nvSpPr>
        <p:spPr>
          <a:xfrm>
            <a:off x="7680960" y="3840480"/>
            <a:ext cx="3657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Membuat branch baru dan langsung berpindah.</a:t>
            </a:r>
            <a:endParaRPr lang="en-US" sz="1500" dirty="0"/>
          </a:p>
        </p:txBody>
      </p:sp>
      <p:sp>
        <p:nvSpPr>
          <p:cNvPr id="12" name="branch -d"/>
          <p:cNvSpPr/>
          <p:nvPr/>
        </p:nvSpPr>
        <p:spPr>
          <a:xfrm>
            <a:off x="7406640" y="4663440"/>
            <a:ext cx="4233672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 txBox="1"/>
          <p:nvPr/>
        </p:nvSpPr>
        <p:spPr>
          <a:xfrm>
            <a:off x="7680960" y="4892040"/>
            <a:ext cx="3657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accent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branch -d</a:t>
            </a:r>
            <a:endParaRPr lang="en-US" sz="1800" dirty="0"/>
          </a:p>
        </p:txBody>
      </p:sp>
      <p:sp>
        <p:nvSpPr>
          <p:cNvPr id="14" name="Text 11"/>
          <p:cNvSpPr txBox="1"/>
          <p:nvPr/>
        </p:nvSpPr>
        <p:spPr>
          <a:xfrm>
            <a:off x="7680960" y="5394960"/>
            <a:ext cx="3657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Menghapus branch yang sudah digabung.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Merge: Menggabungkan Branch</a:t>
            </a:r>
            <a:endParaRPr lang="en-US" sz="3600" dirty="0"/>
          </a:p>
        </p:txBody>
      </p:sp>
      <p:sp>
        <p:nvSpPr>
          <p:cNvPr id="4" name="Fast-forward"/>
          <p:cNvSpPr/>
          <p:nvPr/>
        </p:nvSpPr>
        <p:spPr>
          <a:xfrm>
            <a:off x="548640" y="1554480"/>
            <a:ext cx="5394960" cy="3017520"/>
          </a:xfrm>
          <a:prstGeom prst="roundRect">
            <a:avLst>
              <a:gd name="adj" fmla="val 363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Fast-forward (lingkaran)"/>
          <p:cNvSpPr/>
          <p:nvPr/>
        </p:nvSpPr>
        <p:spPr>
          <a:xfrm>
            <a:off x="868680" y="178308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Fast-forward" descr="Fast-forward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1965960"/>
            <a:ext cx="365760" cy="36576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1874520" y="1874520"/>
            <a:ext cx="3840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Fast-forward</a:t>
            </a:r>
            <a:endParaRPr lang="en-US" sz="2400" dirty="0"/>
          </a:p>
        </p:txBody>
      </p:sp>
      <p:sp>
        <p:nvSpPr>
          <p:cNvPr id="8" name="Text 4"/>
          <p:cNvSpPr txBox="1"/>
          <p:nvPr/>
        </p:nvSpPr>
        <p:spPr>
          <a:xfrm>
            <a:off x="914400" y="2834640"/>
            <a:ext cx="466344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Main tidak berubah sejak branch dibuat. Git cukup menggeser penunjuk maju; riwayat tetap lurus.</a:t>
            </a:r>
            <a:endParaRPr lang="en-US" sz="1700" dirty="0"/>
          </a:p>
        </p:txBody>
      </p:sp>
      <p:sp>
        <p:nvSpPr>
          <p:cNvPr id="9" name="Three-way merge"/>
          <p:cNvSpPr/>
          <p:nvPr/>
        </p:nvSpPr>
        <p:spPr>
          <a:xfrm>
            <a:off x="6245352" y="1554480"/>
            <a:ext cx="5394960" cy="3017520"/>
          </a:xfrm>
          <a:prstGeom prst="roundRect">
            <a:avLst>
              <a:gd name="adj" fmla="val 363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Three-way merge (lingkaran)"/>
          <p:cNvSpPr/>
          <p:nvPr/>
        </p:nvSpPr>
        <p:spPr>
          <a:xfrm>
            <a:off x="6565392" y="178308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Three-way merge" descr="Three-way merg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272" y="1965960"/>
            <a:ext cx="365760" cy="365760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7571232" y="1874520"/>
            <a:ext cx="3840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Three-way merge</a:t>
            </a:r>
            <a:endParaRPr lang="en-US" sz="2400" dirty="0"/>
          </a:p>
        </p:txBody>
      </p:sp>
      <p:sp>
        <p:nvSpPr>
          <p:cNvPr id="13" name="Text 8"/>
          <p:cNvSpPr txBox="1"/>
          <p:nvPr/>
        </p:nvSpPr>
        <p:spPr>
          <a:xfrm>
            <a:off x="6611112" y="2834640"/>
            <a:ext cx="466344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Main dan branch sama-sama berubah. Git membuat merge commit yang menyatukan keduanya.</a:t>
            </a:r>
            <a:endParaRPr lang="en-US" sz="1700" dirty="0"/>
          </a:p>
        </p:txBody>
      </p:sp>
      <p:sp>
        <p:nvSpPr>
          <p:cNvPr id="14" name="Blok kode"/>
          <p:cNvSpPr/>
          <p:nvPr/>
        </p:nvSpPr>
        <p:spPr>
          <a:xfrm>
            <a:off x="548640" y="4846320"/>
            <a:ext cx="11091672" cy="1280160"/>
          </a:xfrm>
          <a:prstGeom prst="roundRect">
            <a:avLst>
              <a:gd name="adj" fmla="val 8571"/>
            </a:avLst>
          </a:prstGeom>
          <a:solidFill>
            <a:srgbClr val="1B2A4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Kode"/>
          <p:cNvSpPr txBox="1"/>
          <p:nvPr/>
        </p:nvSpPr>
        <p:spPr>
          <a:xfrm>
            <a:off x="822960" y="5029200"/>
            <a:ext cx="1054303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switch main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merge fitur-login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Konflik Merge</a:t>
            </a:r>
            <a:endParaRPr lang="en-US" sz="3600" dirty="0"/>
          </a:p>
        </p:txBody>
      </p:sp>
      <p:sp>
        <p:nvSpPr>
          <p:cNvPr id="4" name="Blok kode"/>
          <p:cNvSpPr/>
          <p:nvPr/>
        </p:nvSpPr>
        <p:spPr>
          <a:xfrm>
            <a:off x="548640" y="1554480"/>
            <a:ext cx="5852160" cy="3108960"/>
          </a:xfrm>
          <a:prstGeom prst="roundRect">
            <a:avLst>
              <a:gd name="adj" fmla="val 3529"/>
            </a:avLst>
          </a:prstGeom>
          <a:solidFill>
            <a:srgbClr val="1B2A4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Kode"/>
          <p:cNvSpPr txBox="1"/>
          <p:nvPr/>
        </p:nvSpPr>
        <p:spPr>
          <a:xfrm>
            <a:off x="822960" y="1737360"/>
            <a:ext cx="530352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&lt;&lt;&lt;&lt;&lt;&lt;&lt; HEAD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Judul: Selamat Datang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=======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Judul: Halo, Selamat Datang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&gt;&gt;&gt;&gt;&gt;&gt;&gt; fitur-login</a:t>
            </a:r>
            <a:endParaRPr lang="en-US" sz="1600" dirty="0"/>
          </a:p>
        </p:txBody>
      </p:sp>
      <p:sp>
        <p:nvSpPr>
          <p:cNvPr id="6" name="Text 3"/>
          <p:cNvSpPr txBox="1"/>
          <p:nvPr/>
        </p:nvSpPr>
        <p:spPr>
          <a:xfrm>
            <a:off x="548640" y="4846320"/>
            <a:ext cx="58521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i="1" dirty="0">
                <a:solidFill>
                  <a:schemeClr val="accent5"/>
                </a:solidFill>
              </a:rPr>
              <a:t>Bagian di atas ======= berasal dari branch saat ini; bagian di bawahnya dari branch yang digabung.</a:t>
            </a:r>
            <a:endParaRPr lang="en-US" sz="1500" dirty="0"/>
          </a:p>
        </p:txBody>
      </p:sp>
      <p:sp>
        <p:nvSpPr>
          <p:cNvPr id="7" name="Langkah 1"/>
          <p:cNvSpPr/>
          <p:nvPr/>
        </p:nvSpPr>
        <p:spPr>
          <a:xfrm>
            <a:off x="6675120" y="1554480"/>
            <a:ext cx="4965192" cy="1005840"/>
          </a:xfrm>
          <a:prstGeom prst="roundRect">
            <a:avLst>
              <a:gd name="adj" fmla="val 10909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Nomor 1"/>
          <p:cNvSpPr/>
          <p:nvPr/>
        </p:nvSpPr>
        <p:spPr>
          <a:xfrm>
            <a:off x="6858000" y="173736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 txBox="1"/>
          <p:nvPr/>
        </p:nvSpPr>
        <p:spPr>
          <a:xfrm>
            <a:off x="6858000" y="17373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1</a:t>
            </a:r>
            <a:endParaRPr lang="en-US" sz="2200" dirty="0"/>
          </a:p>
        </p:txBody>
      </p:sp>
      <p:sp>
        <p:nvSpPr>
          <p:cNvPr id="10" name="Text 7"/>
          <p:cNvSpPr txBox="1"/>
          <p:nvPr/>
        </p:nvSpPr>
        <p:spPr>
          <a:xfrm>
            <a:off x="7680960" y="1554480"/>
            <a:ext cx="38404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Jalankan git status untuk melihat berkas berkonflik</a:t>
            </a:r>
            <a:endParaRPr lang="en-US" sz="1500" dirty="0"/>
          </a:p>
        </p:txBody>
      </p:sp>
      <p:sp>
        <p:nvSpPr>
          <p:cNvPr id="11" name="Langkah 2"/>
          <p:cNvSpPr/>
          <p:nvPr/>
        </p:nvSpPr>
        <p:spPr>
          <a:xfrm>
            <a:off x="6675120" y="2697480"/>
            <a:ext cx="4965192" cy="1005840"/>
          </a:xfrm>
          <a:prstGeom prst="roundRect">
            <a:avLst>
              <a:gd name="adj" fmla="val 10909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Nomor 2"/>
          <p:cNvSpPr/>
          <p:nvPr/>
        </p:nvSpPr>
        <p:spPr>
          <a:xfrm>
            <a:off x="6858000" y="288036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 txBox="1"/>
          <p:nvPr/>
        </p:nvSpPr>
        <p:spPr>
          <a:xfrm>
            <a:off x="6858000" y="28803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2</a:t>
            </a:r>
            <a:endParaRPr lang="en-US" sz="2200" dirty="0"/>
          </a:p>
        </p:txBody>
      </p:sp>
      <p:sp>
        <p:nvSpPr>
          <p:cNvPr id="14" name="Text 11"/>
          <p:cNvSpPr txBox="1"/>
          <p:nvPr/>
        </p:nvSpPr>
        <p:spPr>
          <a:xfrm>
            <a:off x="7680960" y="2697480"/>
            <a:ext cx="38404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Buka berkas, pilih atau gabungkan isi yang benar</a:t>
            </a:r>
            <a:endParaRPr lang="en-US" sz="1500" dirty="0"/>
          </a:p>
        </p:txBody>
      </p:sp>
      <p:sp>
        <p:nvSpPr>
          <p:cNvPr id="15" name="Langkah 3"/>
          <p:cNvSpPr/>
          <p:nvPr/>
        </p:nvSpPr>
        <p:spPr>
          <a:xfrm>
            <a:off x="6675120" y="3840480"/>
            <a:ext cx="4965192" cy="1005840"/>
          </a:xfrm>
          <a:prstGeom prst="roundRect">
            <a:avLst>
              <a:gd name="adj" fmla="val 10909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6" name="Nomor 3"/>
          <p:cNvSpPr/>
          <p:nvPr/>
        </p:nvSpPr>
        <p:spPr>
          <a:xfrm>
            <a:off x="6858000" y="402336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4"/>
          <p:cNvSpPr txBox="1"/>
          <p:nvPr/>
        </p:nvSpPr>
        <p:spPr>
          <a:xfrm>
            <a:off x="6858000" y="40233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3</a:t>
            </a:r>
            <a:endParaRPr lang="en-US" sz="2200" dirty="0"/>
          </a:p>
        </p:txBody>
      </p:sp>
      <p:sp>
        <p:nvSpPr>
          <p:cNvPr id="18" name="Text 15"/>
          <p:cNvSpPr txBox="1"/>
          <p:nvPr/>
        </p:nvSpPr>
        <p:spPr>
          <a:xfrm>
            <a:off x="7680960" y="3840480"/>
            <a:ext cx="38404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Hapus semua penanda &lt;&lt;&lt;&lt;&lt;&lt;&lt;, =======, &gt;&gt;&gt;&gt;&gt;&gt;&gt;</a:t>
            </a:r>
            <a:endParaRPr lang="en-US" sz="1500" dirty="0"/>
          </a:p>
        </p:txBody>
      </p:sp>
      <p:sp>
        <p:nvSpPr>
          <p:cNvPr id="19" name="Langkah 4"/>
          <p:cNvSpPr/>
          <p:nvPr/>
        </p:nvSpPr>
        <p:spPr>
          <a:xfrm>
            <a:off x="6675120" y="4983480"/>
            <a:ext cx="4965192" cy="1005840"/>
          </a:xfrm>
          <a:prstGeom prst="roundRect">
            <a:avLst>
              <a:gd name="adj" fmla="val 10909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Nomor 4"/>
          <p:cNvSpPr/>
          <p:nvPr/>
        </p:nvSpPr>
        <p:spPr>
          <a:xfrm>
            <a:off x="6858000" y="516636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8"/>
          <p:cNvSpPr txBox="1"/>
          <p:nvPr/>
        </p:nvSpPr>
        <p:spPr>
          <a:xfrm>
            <a:off x="6858000" y="51663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4</a:t>
            </a:r>
            <a:endParaRPr lang="en-US" sz="2200" dirty="0"/>
          </a:p>
        </p:txBody>
      </p:sp>
      <p:sp>
        <p:nvSpPr>
          <p:cNvPr id="22" name="Text 19"/>
          <p:cNvSpPr txBox="1"/>
          <p:nvPr/>
        </p:nvSpPr>
        <p:spPr>
          <a:xfrm>
            <a:off x="7680960" y="4983480"/>
            <a:ext cx="38404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git add berkas, lalu git commit untuk menyelesaikan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Alur Kerja Feature Branch</a:t>
            </a:r>
            <a:endParaRPr lang="en-US" sz="3600" dirty="0"/>
          </a:p>
        </p:txBody>
      </p:sp>
      <p:sp>
        <p:nvSpPr>
          <p:cNvPr id="4" name="Buat branch"/>
          <p:cNvSpPr/>
          <p:nvPr/>
        </p:nvSpPr>
        <p:spPr>
          <a:xfrm>
            <a:off x="548640" y="2103120"/>
            <a:ext cx="1600200" cy="2011680"/>
          </a:xfrm>
          <a:prstGeom prst="roundRect">
            <a:avLst>
              <a:gd name="adj" fmla="val 685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Buat branch (lingkaran)"/>
          <p:cNvSpPr/>
          <p:nvPr/>
        </p:nvSpPr>
        <p:spPr>
          <a:xfrm>
            <a:off x="914400" y="2331720"/>
            <a:ext cx="868680" cy="86868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Buat branch" descr="Buat branch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2548890"/>
            <a:ext cx="434340" cy="43434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640080" y="3383280"/>
            <a:ext cx="14173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tx2"/>
                </a:solidFill>
              </a:rPr>
              <a:t>Buat branch</a:t>
            </a:r>
            <a:endParaRPr lang="en-US" sz="1600" dirty="0"/>
          </a:p>
        </p:txBody>
      </p:sp>
      <p:pic>
        <p:nvPicPr>
          <p:cNvPr id="8" name="Image 1" descr="panah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7984" y="2926080"/>
            <a:ext cx="274320" cy="274320"/>
          </a:xfrm>
          <a:prstGeom prst="rect">
            <a:avLst/>
          </a:prstGeom>
        </p:spPr>
      </p:pic>
      <p:sp>
        <p:nvSpPr>
          <p:cNvPr id="9" name="Commit"/>
          <p:cNvSpPr/>
          <p:nvPr/>
        </p:nvSpPr>
        <p:spPr>
          <a:xfrm>
            <a:off x="2441448" y="2103120"/>
            <a:ext cx="1600200" cy="2011680"/>
          </a:xfrm>
          <a:prstGeom prst="roundRect">
            <a:avLst>
              <a:gd name="adj" fmla="val 685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Commit (lingkaran)"/>
          <p:cNvSpPr/>
          <p:nvPr/>
        </p:nvSpPr>
        <p:spPr>
          <a:xfrm>
            <a:off x="2807208" y="2331720"/>
            <a:ext cx="868680" cy="86868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Commit" descr="Commit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4378" y="2548890"/>
            <a:ext cx="434340" cy="434340"/>
          </a:xfrm>
          <a:prstGeom prst="rect">
            <a:avLst/>
          </a:prstGeom>
        </p:spPr>
      </p:pic>
      <p:sp>
        <p:nvSpPr>
          <p:cNvPr id="12" name="Text 6"/>
          <p:cNvSpPr txBox="1"/>
          <p:nvPr/>
        </p:nvSpPr>
        <p:spPr>
          <a:xfrm>
            <a:off x="2532888" y="3383280"/>
            <a:ext cx="14173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tx2"/>
                </a:solidFill>
              </a:rPr>
              <a:t>Commit</a:t>
            </a:r>
            <a:endParaRPr lang="en-US" sz="1600" dirty="0"/>
          </a:p>
        </p:txBody>
      </p:sp>
      <p:pic>
        <p:nvPicPr>
          <p:cNvPr id="13" name="Image 3" descr="panah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0792" y="2926080"/>
            <a:ext cx="274320" cy="274320"/>
          </a:xfrm>
          <a:prstGeom prst="rect">
            <a:avLst/>
          </a:prstGeom>
        </p:spPr>
      </p:pic>
      <p:sp>
        <p:nvSpPr>
          <p:cNvPr id="14" name="Push"/>
          <p:cNvSpPr/>
          <p:nvPr/>
        </p:nvSpPr>
        <p:spPr>
          <a:xfrm>
            <a:off x="4334256" y="2103120"/>
            <a:ext cx="1600200" cy="2011680"/>
          </a:xfrm>
          <a:prstGeom prst="roundRect">
            <a:avLst>
              <a:gd name="adj" fmla="val 685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Push (lingkaran)"/>
          <p:cNvSpPr/>
          <p:nvPr/>
        </p:nvSpPr>
        <p:spPr>
          <a:xfrm>
            <a:off x="4700016" y="2331720"/>
            <a:ext cx="868680" cy="86868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Push" descr="Push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17186" y="2548890"/>
            <a:ext cx="434340" cy="434340"/>
          </a:xfrm>
          <a:prstGeom prst="rect">
            <a:avLst/>
          </a:prstGeom>
        </p:spPr>
      </p:pic>
      <p:sp>
        <p:nvSpPr>
          <p:cNvPr id="17" name="Text 9"/>
          <p:cNvSpPr txBox="1"/>
          <p:nvPr/>
        </p:nvSpPr>
        <p:spPr>
          <a:xfrm>
            <a:off x="4425696" y="3383280"/>
            <a:ext cx="14173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tx2"/>
                </a:solidFill>
              </a:rPr>
              <a:t>Push</a:t>
            </a:r>
            <a:endParaRPr lang="en-US" sz="1600" dirty="0"/>
          </a:p>
        </p:txBody>
      </p:sp>
      <p:pic>
        <p:nvPicPr>
          <p:cNvPr id="18" name="Image 5" descr="panah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0" y="2926080"/>
            <a:ext cx="274320" cy="274320"/>
          </a:xfrm>
          <a:prstGeom prst="rect">
            <a:avLst/>
          </a:prstGeom>
        </p:spPr>
      </p:pic>
      <p:sp>
        <p:nvSpPr>
          <p:cNvPr id="19" name="Pull request"/>
          <p:cNvSpPr/>
          <p:nvPr/>
        </p:nvSpPr>
        <p:spPr>
          <a:xfrm>
            <a:off x="6227064" y="2103120"/>
            <a:ext cx="1600200" cy="2011680"/>
          </a:xfrm>
          <a:prstGeom prst="roundRect">
            <a:avLst>
              <a:gd name="adj" fmla="val 685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Pull request (lingkaran)"/>
          <p:cNvSpPr/>
          <p:nvPr/>
        </p:nvSpPr>
        <p:spPr>
          <a:xfrm>
            <a:off x="6592824" y="2331720"/>
            <a:ext cx="868680" cy="8686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1" name="Pull request" descr="Pull request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09994" y="2548890"/>
            <a:ext cx="434340" cy="434340"/>
          </a:xfrm>
          <a:prstGeom prst="rect">
            <a:avLst/>
          </a:prstGeom>
        </p:spPr>
      </p:pic>
      <p:sp>
        <p:nvSpPr>
          <p:cNvPr id="22" name="Text 12"/>
          <p:cNvSpPr txBox="1"/>
          <p:nvPr/>
        </p:nvSpPr>
        <p:spPr>
          <a:xfrm>
            <a:off x="6318504" y="3383280"/>
            <a:ext cx="14173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tx2"/>
                </a:solidFill>
              </a:rPr>
              <a:t>Pull request</a:t>
            </a:r>
            <a:endParaRPr lang="en-US" sz="1600" dirty="0"/>
          </a:p>
        </p:txBody>
      </p:sp>
      <p:pic>
        <p:nvPicPr>
          <p:cNvPr id="23" name="Image 7" descr="panah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6408" y="2926080"/>
            <a:ext cx="274320" cy="274320"/>
          </a:xfrm>
          <a:prstGeom prst="rect">
            <a:avLst/>
          </a:prstGeom>
        </p:spPr>
      </p:pic>
      <p:sp>
        <p:nvSpPr>
          <p:cNvPr id="24" name="Review"/>
          <p:cNvSpPr/>
          <p:nvPr/>
        </p:nvSpPr>
        <p:spPr>
          <a:xfrm>
            <a:off x="8119872" y="2103120"/>
            <a:ext cx="1600200" cy="2011680"/>
          </a:xfrm>
          <a:prstGeom prst="roundRect">
            <a:avLst>
              <a:gd name="adj" fmla="val 685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5" name="Review (lingkaran)"/>
          <p:cNvSpPr/>
          <p:nvPr/>
        </p:nvSpPr>
        <p:spPr>
          <a:xfrm>
            <a:off x="8485632" y="2331720"/>
            <a:ext cx="868680" cy="86868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6" name="Review" descr="Review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2802" y="2548890"/>
            <a:ext cx="434340" cy="434340"/>
          </a:xfrm>
          <a:prstGeom prst="rect">
            <a:avLst/>
          </a:prstGeom>
        </p:spPr>
      </p:pic>
      <p:sp>
        <p:nvSpPr>
          <p:cNvPr id="27" name="Text 15"/>
          <p:cNvSpPr txBox="1"/>
          <p:nvPr/>
        </p:nvSpPr>
        <p:spPr>
          <a:xfrm>
            <a:off x="8211312" y="3383280"/>
            <a:ext cx="14173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tx2"/>
                </a:solidFill>
              </a:rPr>
              <a:t>Review</a:t>
            </a:r>
            <a:endParaRPr lang="en-US" sz="1600" dirty="0"/>
          </a:p>
        </p:txBody>
      </p:sp>
      <p:pic>
        <p:nvPicPr>
          <p:cNvPr id="28" name="Image 9" descr="panah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9216" y="2926080"/>
            <a:ext cx="274320" cy="274320"/>
          </a:xfrm>
          <a:prstGeom prst="rect">
            <a:avLst/>
          </a:prstGeom>
        </p:spPr>
      </p:pic>
      <p:sp>
        <p:nvSpPr>
          <p:cNvPr id="29" name="Merge"/>
          <p:cNvSpPr/>
          <p:nvPr/>
        </p:nvSpPr>
        <p:spPr>
          <a:xfrm>
            <a:off x="10012680" y="2103120"/>
            <a:ext cx="1600200" cy="2011680"/>
          </a:xfrm>
          <a:prstGeom prst="roundRect">
            <a:avLst>
              <a:gd name="adj" fmla="val 685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0" name="Merge (lingkaran)"/>
          <p:cNvSpPr/>
          <p:nvPr/>
        </p:nvSpPr>
        <p:spPr>
          <a:xfrm>
            <a:off x="10378440" y="2331720"/>
            <a:ext cx="868680" cy="86868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1" name="Merge" descr="Merge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595610" y="2548890"/>
            <a:ext cx="434340" cy="434340"/>
          </a:xfrm>
          <a:prstGeom prst="rect">
            <a:avLst/>
          </a:prstGeom>
        </p:spPr>
      </p:pic>
      <p:sp>
        <p:nvSpPr>
          <p:cNvPr id="32" name="Text 18"/>
          <p:cNvSpPr txBox="1"/>
          <p:nvPr/>
        </p:nvSpPr>
        <p:spPr>
          <a:xfrm>
            <a:off x="10104120" y="3383280"/>
            <a:ext cx="14173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tx2"/>
                </a:solidFill>
              </a:rPr>
              <a:t>Merge</a:t>
            </a:r>
            <a:endParaRPr lang="en-US" sz="1600" dirty="0"/>
          </a:p>
        </p:txBody>
      </p:sp>
      <p:sp>
        <p:nvSpPr>
          <p:cNvPr id="33" name="Blok kode"/>
          <p:cNvSpPr/>
          <p:nvPr/>
        </p:nvSpPr>
        <p:spPr>
          <a:xfrm>
            <a:off x="548640" y="4480560"/>
            <a:ext cx="11091672" cy="1645920"/>
          </a:xfrm>
          <a:prstGeom prst="roundRect">
            <a:avLst>
              <a:gd name="adj" fmla="val 6667"/>
            </a:avLst>
          </a:prstGeom>
          <a:solidFill>
            <a:srgbClr val="1B2A4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Kode"/>
          <p:cNvSpPr txBox="1"/>
          <p:nvPr/>
        </p:nvSpPr>
        <p:spPr>
          <a:xfrm>
            <a:off x="822960" y="4663440"/>
            <a:ext cx="10543032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switch -c fitur-login</a:t>
            </a:r>
            <a:endParaRPr lang="en-US" sz="1500" dirty="0"/>
          </a:p>
          <a:p>
            <a:pPr marL="0" indent="0">
              <a:buNone/>
            </a:pPr>
            <a:r>
              <a:rPr lang="en-US" sz="15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add . &amp;&amp; git commit -m "Tambah halaman login"</a:t>
            </a:r>
            <a:endParaRPr lang="en-US" sz="1500" dirty="0"/>
          </a:p>
          <a:p>
            <a:pPr marL="0" indent="0">
              <a:buNone/>
            </a:pPr>
            <a:r>
              <a:rPr lang="en-US" sz="1500" dirty="0">
                <a:solidFill>
                  <a:srgbClr val="EAF3F5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git push -u origin fitur-login   # lalu buka pull request di GitHub</a:t>
            </a:r>
            <a:endParaRPr lang="en-US" sz="1500" dirty="0"/>
          </a:p>
        </p:txBody>
      </p:sp>
      <p:sp>
        <p:nvSpPr>
          <p:cNvPr id="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Pull Request yang Baik</a:t>
            </a:r>
            <a:endParaRPr lang="en-US" sz="3600" dirty="0"/>
          </a:p>
        </p:txBody>
      </p:sp>
      <p:sp>
        <p:nvSpPr>
          <p:cNvPr id="4" name="Judul jelas"/>
          <p:cNvSpPr/>
          <p:nvPr/>
        </p:nvSpPr>
        <p:spPr>
          <a:xfrm>
            <a:off x="548640" y="155448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Judul jelas (lingkaran)"/>
          <p:cNvSpPr/>
          <p:nvPr/>
        </p:nvSpPr>
        <p:spPr>
          <a:xfrm>
            <a:off x="822960" y="182880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Judul jelas" descr="Judul jela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" y="2011680"/>
            <a:ext cx="365760" cy="36576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822960" y="269748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Judul jelas</a:t>
            </a:r>
            <a:endParaRPr lang="en-US" sz="1800" dirty="0"/>
          </a:p>
        </p:txBody>
      </p:sp>
      <p:sp>
        <p:nvSpPr>
          <p:cNvPr id="8" name="Text 4"/>
          <p:cNvSpPr txBox="1"/>
          <p:nvPr/>
        </p:nvSpPr>
        <p:spPr>
          <a:xfrm>
            <a:off x="822960" y="309067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Ringkas dan menjelaskan perubahan.</a:t>
            </a:r>
            <a:endParaRPr lang="en-US" sz="1400" dirty="0"/>
          </a:p>
        </p:txBody>
      </p:sp>
      <p:sp>
        <p:nvSpPr>
          <p:cNvPr id="9" name="Deskripsi lengkap"/>
          <p:cNvSpPr/>
          <p:nvPr/>
        </p:nvSpPr>
        <p:spPr>
          <a:xfrm>
            <a:off x="4334256" y="155448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Deskripsi lengkap (lingkaran)"/>
          <p:cNvSpPr/>
          <p:nvPr/>
        </p:nvSpPr>
        <p:spPr>
          <a:xfrm>
            <a:off x="4608576" y="182880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Deskripsi lengkap" descr="Deskripsi lengka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1456" y="2011680"/>
            <a:ext cx="365760" cy="365760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4608576" y="269748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Deskripsi lengkap</a:t>
            </a:r>
            <a:endParaRPr lang="en-US" sz="1800" dirty="0"/>
          </a:p>
        </p:txBody>
      </p:sp>
      <p:sp>
        <p:nvSpPr>
          <p:cNvPr id="13" name="Text 8"/>
          <p:cNvSpPr txBox="1"/>
          <p:nvPr/>
        </p:nvSpPr>
        <p:spPr>
          <a:xfrm>
            <a:off x="4608576" y="309067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Apa, mengapa, dan cara mengujinya.</a:t>
            </a:r>
            <a:endParaRPr lang="en-US" sz="1400" dirty="0"/>
          </a:p>
        </p:txBody>
      </p:sp>
      <p:sp>
        <p:nvSpPr>
          <p:cNvPr id="14" name="Tautkan issue"/>
          <p:cNvSpPr/>
          <p:nvPr/>
        </p:nvSpPr>
        <p:spPr>
          <a:xfrm>
            <a:off x="8119872" y="155448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Tautkan issue (lingkaran)"/>
          <p:cNvSpPr/>
          <p:nvPr/>
        </p:nvSpPr>
        <p:spPr>
          <a:xfrm>
            <a:off x="8394192" y="182880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Tautkan issue" descr="Tautkan issu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7072" y="2011680"/>
            <a:ext cx="365760" cy="365760"/>
          </a:xfrm>
          <a:prstGeom prst="rect">
            <a:avLst/>
          </a:prstGeom>
        </p:spPr>
      </p:pic>
      <p:sp>
        <p:nvSpPr>
          <p:cNvPr id="17" name="Text 11"/>
          <p:cNvSpPr txBox="1"/>
          <p:nvPr/>
        </p:nvSpPr>
        <p:spPr>
          <a:xfrm>
            <a:off x="8394192" y="269748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Tautkan issue</a:t>
            </a:r>
            <a:endParaRPr lang="en-US" sz="1800" dirty="0"/>
          </a:p>
        </p:txBody>
      </p:sp>
      <p:sp>
        <p:nvSpPr>
          <p:cNvPr id="18" name="Text 12"/>
          <p:cNvSpPr txBox="1"/>
          <p:nvPr/>
        </p:nvSpPr>
        <p:spPr>
          <a:xfrm>
            <a:off x="8394192" y="309067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Hubungkan ke tugas yang diselesaikan.</a:t>
            </a:r>
            <a:endParaRPr lang="en-US" sz="1400" dirty="0"/>
          </a:p>
        </p:txBody>
      </p:sp>
      <p:sp>
        <p:nvSpPr>
          <p:cNvPr id="19" name="Ukuran kecil"/>
          <p:cNvSpPr/>
          <p:nvPr/>
        </p:nvSpPr>
        <p:spPr>
          <a:xfrm>
            <a:off x="548640" y="397764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Ukuran kecil (lingkaran)"/>
          <p:cNvSpPr/>
          <p:nvPr/>
        </p:nvSpPr>
        <p:spPr>
          <a:xfrm>
            <a:off x="822960" y="425196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1" name="Ukuran kecil" descr="Ukuran kecil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5840" y="4434840"/>
            <a:ext cx="365760" cy="365760"/>
          </a:xfrm>
          <a:prstGeom prst="rect">
            <a:avLst/>
          </a:prstGeom>
        </p:spPr>
      </p:pic>
      <p:sp>
        <p:nvSpPr>
          <p:cNvPr id="22" name="Text 15"/>
          <p:cNvSpPr txBox="1"/>
          <p:nvPr/>
        </p:nvSpPr>
        <p:spPr>
          <a:xfrm>
            <a:off x="822960" y="512064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Ukuran kecil</a:t>
            </a:r>
            <a:endParaRPr lang="en-US" sz="1800" dirty="0"/>
          </a:p>
        </p:txBody>
      </p:sp>
      <p:sp>
        <p:nvSpPr>
          <p:cNvPr id="23" name="Text 16"/>
          <p:cNvSpPr txBox="1"/>
          <p:nvPr/>
        </p:nvSpPr>
        <p:spPr>
          <a:xfrm>
            <a:off x="822960" y="551383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Satu tujuan per PR agar mudah direview.</a:t>
            </a:r>
            <a:endParaRPr lang="en-US" sz="1400" dirty="0"/>
          </a:p>
        </p:txBody>
      </p:sp>
      <p:sp>
        <p:nvSpPr>
          <p:cNvPr id="24" name="Review sopan"/>
          <p:cNvSpPr/>
          <p:nvPr/>
        </p:nvSpPr>
        <p:spPr>
          <a:xfrm>
            <a:off x="4334256" y="397764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5" name="Review sopan (lingkaran)"/>
          <p:cNvSpPr/>
          <p:nvPr/>
        </p:nvSpPr>
        <p:spPr>
          <a:xfrm>
            <a:off x="4608576" y="425196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6" name="Review sopan" descr="Review sopan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91456" y="4434840"/>
            <a:ext cx="365760" cy="365760"/>
          </a:xfrm>
          <a:prstGeom prst="rect">
            <a:avLst/>
          </a:prstGeom>
        </p:spPr>
      </p:pic>
      <p:sp>
        <p:nvSpPr>
          <p:cNvPr id="27" name="Text 19"/>
          <p:cNvSpPr txBox="1"/>
          <p:nvPr/>
        </p:nvSpPr>
        <p:spPr>
          <a:xfrm>
            <a:off x="4608576" y="512064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Review sopan</a:t>
            </a:r>
            <a:endParaRPr lang="en-US" sz="1800" dirty="0"/>
          </a:p>
        </p:txBody>
      </p:sp>
      <p:sp>
        <p:nvSpPr>
          <p:cNvPr id="28" name="Text 20"/>
          <p:cNvSpPr txBox="1"/>
          <p:nvPr/>
        </p:nvSpPr>
        <p:spPr>
          <a:xfrm>
            <a:off x="4608576" y="551383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Beri masukan spesifik dan konstruktif.</a:t>
            </a:r>
            <a:endParaRPr lang="en-US" sz="1400" dirty="0"/>
          </a:p>
        </p:txBody>
      </p:sp>
      <p:sp>
        <p:nvSpPr>
          <p:cNvPr id="29" name="Tinjau sebelum merge"/>
          <p:cNvSpPr/>
          <p:nvPr/>
        </p:nvSpPr>
        <p:spPr>
          <a:xfrm>
            <a:off x="8119872" y="397764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0" name="Tinjau sebelum merge (lingkaran)"/>
          <p:cNvSpPr/>
          <p:nvPr/>
        </p:nvSpPr>
        <p:spPr>
          <a:xfrm>
            <a:off x="8394192" y="425196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1" name="Tinjau sebelum merge" descr="Tinjau sebelum merge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77072" y="4434840"/>
            <a:ext cx="365760" cy="365760"/>
          </a:xfrm>
          <a:prstGeom prst="rect">
            <a:avLst/>
          </a:prstGeom>
        </p:spPr>
      </p:pic>
      <p:sp>
        <p:nvSpPr>
          <p:cNvPr id="32" name="Text 23"/>
          <p:cNvSpPr txBox="1"/>
          <p:nvPr/>
        </p:nvSpPr>
        <p:spPr>
          <a:xfrm>
            <a:off x="8394192" y="512064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Tinjau sebelum merge</a:t>
            </a:r>
            <a:endParaRPr lang="en-US" sz="1800" dirty="0"/>
          </a:p>
        </p:txBody>
      </p:sp>
      <p:sp>
        <p:nvSpPr>
          <p:cNvPr id="33" name="Text 24"/>
          <p:cNvSpPr txBox="1"/>
          <p:nvPr/>
        </p:nvSpPr>
        <p:spPr>
          <a:xfrm>
            <a:off x="8394192" y="551383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Pastikan tes lolos dan konflik teratasi.</a:t>
            </a:r>
            <a:endParaRPr lang="en-US" sz="1400" dirty="0"/>
          </a:p>
        </p:txBody>
      </p:sp>
      <p:sp>
        <p:nvSpPr>
          <p:cNvPr id="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Strategi Branching</a:t>
            </a:r>
            <a:endParaRPr lang="en-US" sz="3600" dirty="0"/>
          </a:p>
        </p:txBody>
      </p:sp>
      <p:sp>
        <p:nvSpPr>
          <p:cNvPr id="4" name="GitHub Flow"/>
          <p:cNvSpPr/>
          <p:nvPr/>
        </p:nvSpPr>
        <p:spPr>
          <a:xfrm>
            <a:off x="548640" y="1554480"/>
            <a:ext cx="3520440" cy="4480560"/>
          </a:xfrm>
          <a:prstGeom prst="roundRect">
            <a:avLst>
              <a:gd name="adj" fmla="val 311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GitHub Flow (lingkaran)"/>
          <p:cNvSpPr/>
          <p:nvPr/>
        </p:nvSpPr>
        <p:spPr>
          <a:xfrm>
            <a:off x="822960" y="1828800"/>
            <a:ext cx="822960" cy="82296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GitHub Flow" descr="GitHub Flow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2034540"/>
            <a:ext cx="411480" cy="41148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822960" y="288036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GitHub Flow</a:t>
            </a:r>
            <a:endParaRPr lang="en-US" sz="2400" dirty="0"/>
          </a:p>
        </p:txBody>
      </p:sp>
      <p:sp>
        <p:nvSpPr>
          <p:cNvPr id="8" name="Text 4"/>
          <p:cNvSpPr txBox="1"/>
          <p:nvPr/>
        </p:nvSpPr>
        <p:spPr>
          <a:xfrm>
            <a:off x="822960" y="3474720"/>
            <a:ext cx="30175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Satu branch utama dan branch fitur singkat; merge lewat PR.</a:t>
            </a:r>
            <a:endParaRPr lang="en-US" sz="1600" dirty="0"/>
          </a:p>
        </p:txBody>
      </p:sp>
      <p:sp>
        <p:nvSpPr>
          <p:cNvPr id="9" name="Text 5"/>
          <p:cNvSpPr txBox="1"/>
          <p:nvPr/>
        </p:nvSpPr>
        <p:spPr>
          <a:xfrm>
            <a:off x="822960" y="4892040"/>
            <a:ext cx="3017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i="1" dirty="0">
                <a:solidFill>
                  <a:schemeClr val="accent2"/>
                </a:solidFill>
              </a:rPr>
              <a:t>Cocok untuk tim kecil dan rilis sering.</a:t>
            </a:r>
            <a:endParaRPr lang="en-US" sz="1400" dirty="0"/>
          </a:p>
        </p:txBody>
      </p:sp>
      <p:sp>
        <p:nvSpPr>
          <p:cNvPr id="10" name="Git Flow"/>
          <p:cNvSpPr/>
          <p:nvPr/>
        </p:nvSpPr>
        <p:spPr>
          <a:xfrm>
            <a:off x="4334256" y="1554480"/>
            <a:ext cx="3520440" cy="4480560"/>
          </a:xfrm>
          <a:prstGeom prst="roundRect">
            <a:avLst>
              <a:gd name="adj" fmla="val 311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Git Flow (lingkaran)"/>
          <p:cNvSpPr/>
          <p:nvPr/>
        </p:nvSpPr>
        <p:spPr>
          <a:xfrm>
            <a:off x="4608576" y="1828800"/>
            <a:ext cx="822960" cy="82296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2" name="Git Flow" descr="Git Flow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4316" y="2034540"/>
            <a:ext cx="411480" cy="411480"/>
          </a:xfrm>
          <a:prstGeom prst="rect">
            <a:avLst/>
          </a:prstGeom>
        </p:spPr>
      </p:pic>
      <p:sp>
        <p:nvSpPr>
          <p:cNvPr id="13" name="Text 8"/>
          <p:cNvSpPr txBox="1"/>
          <p:nvPr/>
        </p:nvSpPr>
        <p:spPr>
          <a:xfrm>
            <a:off x="4608576" y="288036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Git Flow</a:t>
            </a:r>
            <a:endParaRPr lang="en-US" sz="2400" dirty="0"/>
          </a:p>
        </p:txBody>
      </p:sp>
      <p:sp>
        <p:nvSpPr>
          <p:cNvPr id="14" name="Text 9"/>
          <p:cNvSpPr txBox="1"/>
          <p:nvPr/>
        </p:nvSpPr>
        <p:spPr>
          <a:xfrm>
            <a:off x="4608576" y="3474720"/>
            <a:ext cx="30175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Branch main, develop, feature, release, dan hotfix.</a:t>
            </a:r>
            <a:endParaRPr lang="en-US" sz="1600" dirty="0"/>
          </a:p>
        </p:txBody>
      </p:sp>
      <p:sp>
        <p:nvSpPr>
          <p:cNvPr id="15" name="Text 10"/>
          <p:cNvSpPr txBox="1"/>
          <p:nvPr/>
        </p:nvSpPr>
        <p:spPr>
          <a:xfrm>
            <a:off x="4608576" y="4892040"/>
            <a:ext cx="3017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i="1" dirty="0">
                <a:solidFill>
                  <a:schemeClr val="accent2"/>
                </a:solidFill>
              </a:rPr>
              <a:t>Cocok untuk rilis terjadwal yang formal.</a:t>
            </a:r>
            <a:endParaRPr lang="en-US" sz="1400" dirty="0"/>
          </a:p>
        </p:txBody>
      </p:sp>
      <p:sp>
        <p:nvSpPr>
          <p:cNvPr id="16" name="Trunk-based"/>
          <p:cNvSpPr/>
          <p:nvPr/>
        </p:nvSpPr>
        <p:spPr>
          <a:xfrm>
            <a:off x="8119872" y="1554480"/>
            <a:ext cx="3520440" cy="4480560"/>
          </a:xfrm>
          <a:prstGeom prst="roundRect">
            <a:avLst>
              <a:gd name="adj" fmla="val 311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Trunk-based (lingkaran)"/>
          <p:cNvSpPr/>
          <p:nvPr/>
        </p:nvSpPr>
        <p:spPr>
          <a:xfrm>
            <a:off x="8394192" y="1828800"/>
            <a:ext cx="822960" cy="822960"/>
          </a:xfrm>
          <a:prstGeom prst="ellipse">
            <a:avLst/>
          </a:prstGeom>
          <a:solidFill>
            <a:schemeClr val="accent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8" name="Trunk-based" descr="Trunk-based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9932" y="2034540"/>
            <a:ext cx="411480" cy="411480"/>
          </a:xfrm>
          <a:prstGeom prst="rect">
            <a:avLst/>
          </a:prstGeom>
        </p:spPr>
      </p:pic>
      <p:sp>
        <p:nvSpPr>
          <p:cNvPr id="19" name="Text 13"/>
          <p:cNvSpPr txBox="1"/>
          <p:nvPr/>
        </p:nvSpPr>
        <p:spPr>
          <a:xfrm>
            <a:off x="8394192" y="288036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Trunk-based</a:t>
            </a:r>
            <a:endParaRPr lang="en-US" sz="2400" dirty="0"/>
          </a:p>
        </p:txBody>
      </p:sp>
      <p:sp>
        <p:nvSpPr>
          <p:cNvPr id="20" name="Text 14"/>
          <p:cNvSpPr txBox="1"/>
          <p:nvPr/>
        </p:nvSpPr>
        <p:spPr>
          <a:xfrm>
            <a:off x="8394192" y="3474720"/>
            <a:ext cx="30175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Semua bekerja di satu trunk dengan branch sangat singkat.</a:t>
            </a:r>
            <a:endParaRPr lang="en-US" sz="1600" dirty="0"/>
          </a:p>
        </p:txBody>
      </p:sp>
      <p:sp>
        <p:nvSpPr>
          <p:cNvPr id="21" name="Text 15"/>
          <p:cNvSpPr txBox="1"/>
          <p:nvPr/>
        </p:nvSpPr>
        <p:spPr>
          <a:xfrm>
            <a:off x="8394192" y="4892040"/>
            <a:ext cx="3017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i="1" dirty="0">
                <a:solidFill>
                  <a:schemeClr val="accent2"/>
                </a:solidFill>
              </a:rPr>
              <a:t>Cocok untuk tim matang dengan CI kuat.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Praktikum Berpasangan</a:t>
            </a:r>
            <a:endParaRPr lang="en-US" sz="3600" dirty="0"/>
          </a:p>
        </p:txBody>
      </p:sp>
      <p:sp>
        <p:nvSpPr>
          <p:cNvPr id="4" name="Langkah 1"/>
          <p:cNvSpPr/>
          <p:nvPr/>
        </p:nvSpPr>
        <p:spPr>
          <a:xfrm>
            <a:off x="548640" y="1508760"/>
            <a:ext cx="11091672" cy="777240"/>
          </a:xfrm>
          <a:prstGeom prst="roundRect">
            <a:avLst>
              <a:gd name="adj" fmla="val 14118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Nomor 1"/>
          <p:cNvSpPr/>
          <p:nvPr/>
        </p:nvSpPr>
        <p:spPr>
          <a:xfrm>
            <a:off x="777240" y="1600200"/>
            <a:ext cx="594360" cy="59436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 txBox="1"/>
          <p:nvPr/>
        </p:nvSpPr>
        <p:spPr>
          <a:xfrm>
            <a:off x="777240" y="160020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1</a:t>
            </a:r>
            <a:endParaRPr lang="en-US" sz="2200" dirty="0"/>
          </a:p>
        </p:txBody>
      </p:sp>
      <p:sp>
        <p:nvSpPr>
          <p:cNvPr id="7" name="Text 4"/>
          <p:cNvSpPr txBox="1"/>
          <p:nvPr/>
        </p:nvSpPr>
        <p:spPr>
          <a:xfrm>
            <a:off x="1645920" y="1508760"/>
            <a:ext cx="97840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A membuat repositori dan mengundang B sebagai kolaborator</a:t>
            </a:r>
            <a:endParaRPr lang="en-US" sz="1800" dirty="0"/>
          </a:p>
        </p:txBody>
      </p:sp>
      <p:sp>
        <p:nvSpPr>
          <p:cNvPr id="8" name="Langkah 2"/>
          <p:cNvSpPr/>
          <p:nvPr/>
        </p:nvSpPr>
        <p:spPr>
          <a:xfrm>
            <a:off x="548640" y="2423160"/>
            <a:ext cx="11091672" cy="777240"/>
          </a:xfrm>
          <a:prstGeom prst="roundRect">
            <a:avLst>
              <a:gd name="adj" fmla="val 14118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Nomor 2"/>
          <p:cNvSpPr/>
          <p:nvPr/>
        </p:nvSpPr>
        <p:spPr>
          <a:xfrm>
            <a:off x="777240" y="2514600"/>
            <a:ext cx="594360" cy="59436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 txBox="1"/>
          <p:nvPr/>
        </p:nvSpPr>
        <p:spPr>
          <a:xfrm>
            <a:off x="777240" y="251460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2</a:t>
            </a:r>
            <a:endParaRPr lang="en-US" sz="2200" dirty="0"/>
          </a:p>
        </p:txBody>
      </p:sp>
      <p:sp>
        <p:nvSpPr>
          <p:cNvPr id="11" name="Text 8"/>
          <p:cNvSpPr txBox="1"/>
          <p:nvPr/>
        </p:nvSpPr>
        <p:spPr>
          <a:xfrm>
            <a:off x="1645920" y="2423160"/>
            <a:ext cx="97840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Keduanya clone, lalu membuat branch masing-masing</a:t>
            </a:r>
            <a:endParaRPr lang="en-US" sz="1800" dirty="0"/>
          </a:p>
        </p:txBody>
      </p:sp>
      <p:sp>
        <p:nvSpPr>
          <p:cNvPr id="12" name="Langkah 3"/>
          <p:cNvSpPr/>
          <p:nvPr/>
        </p:nvSpPr>
        <p:spPr>
          <a:xfrm>
            <a:off x="548640" y="3337560"/>
            <a:ext cx="11091672" cy="777240"/>
          </a:xfrm>
          <a:prstGeom prst="roundRect">
            <a:avLst>
              <a:gd name="adj" fmla="val 14118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Nomor 3"/>
          <p:cNvSpPr/>
          <p:nvPr/>
        </p:nvSpPr>
        <p:spPr>
          <a:xfrm>
            <a:off x="777240" y="3429000"/>
            <a:ext cx="594360" cy="59436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 txBox="1"/>
          <p:nvPr/>
        </p:nvSpPr>
        <p:spPr>
          <a:xfrm>
            <a:off x="777240" y="342900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3</a:t>
            </a:r>
            <a:endParaRPr lang="en-US" sz="2200" dirty="0"/>
          </a:p>
        </p:txBody>
      </p:sp>
      <p:sp>
        <p:nvSpPr>
          <p:cNvPr id="15" name="Text 12"/>
          <p:cNvSpPr txBox="1"/>
          <p:nvPr/>
        </p:nvSpPr>
        <p:spPr>
          <a:xfrm>
            <a:off x="1645920" y="3337560"/>
            <a:ext cx="97840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Kedua branch mengubah baris yang sama di README.md</a:t>
            </a:r>
            <a:endParaRPr lang="en-US" sz="1800" dirty="0"/>
          </a:p>
        </p:txBody>
      </p:sp>
      <p:sp>
        <p:nvSpPr>
          <p:cNvPr id="16" name="Langkah 4"/>
          <p:cNvSpPr/>
          <p:nvPr/>
        </p:nvSpPr>
        <p:spPr>
          <a:xfrm>
            <a:off x="548640" y="4251960"/>
            <a:ext cx="11091672" cy="777240"/>
          </a:xfrm>
          <a:prstGeom prst="roundRect">
            <a:avLst>
              <a:gd name="adj" fmla="val 14118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Nomor 4"/>
          <p:cNvSpPr/>
          <p:nvPr/>
        </p:nvSpPr>
        <p:spPr>
          <a:xfrm>
            <a:off x="777240" y="4343400"/>
            <a:ext cx="594360" cy="59436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5"/>
          <p:cNvSpPr txBox="1"/>
          <p:nvPr/>
        </p:nvSpPr>
        <p:spPr>
          <a:xfrm>
            <a:off x="777240" y="434340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4</a:t>
            </a:r>
            <a:endParaRPr lang="en-US" sz="2200" dirty="0"/>
          </a:p>
        </p:txBody>
      </p:sp>
      <p:sp>
        <p:nvSpPr>
          <p:cNvPr id="19" name="Text 16"/>
          <p:cNvSpPr txBox="1"/>
          <p:nvPr/>
        </p:nvSpPr>
        <p:spPr>
          <a:xfrm>
            <a:off x="1645920" y="4251960"/>
            <a:ext cx="97840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Buka pull request, merge yang pertama, selesaikan konflik pada yang kedua</a:t>
            </a:r>
            <a:endParaRPr lang="en-US" sz="1800" dirty="0"/>
          </a:p>
        </p:txBody>
      </p:sp>
      <p:sp>
        <p:nvSpPr>
          <p:cNvPr id="20" name="Langkah 5"/>
          <p:cNvSpPr/>
          <p:nvPr/>
        </p:nvSpPr>
        <p:spPr>
          <a:xfrm>
            <a:off x="548640" y="5166360"/>
            <a:ext cx="11091672" cy="777240"/>
          </a:xfrm>
          <a:prstGeom prst="roundRect">
            <a:avLst>
              <a:gd name="adj" fmla="val 14118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1" name="Nomor 5"/>
          <p:cNvSpPr/>
          <p:nvPr/>
        </p:nvSpPr>
        <p:spPr>
          <a:xfrm>
            <a:off x="777240" y="5257800"/>
            <a:ext cx="594360" cy="59436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19"/>
          <p:cNvSpPr txBox="1"/>
          <p:nvPr/>
        </p:nvSpPr>
        <p:spPr>
          <a:xfrm>
            <a:off x="777240" y="525780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5</a:t>
            </a:r>
            <a:endParaRPr lang="en-US" sz="2200" dirty="0"/>
          </a:p>
        </p:txBody>
      </p:sp>
      <p:sp>
        <p:nvSpPr>
          <p:cNvPr id="23" name="Text 20"/>
          <p:cNvSpPr txBox="1"/>
          <p:nvPr/>
        </p:nvSpPr>
        <p:spPr>
          <a:xfrm>
            <a:off x="1645920" y="5166360"/>
            <a:ext cx="97840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Review PR pasangan Anda dengan satu komentar konstruktif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bg1"/>
                </a:solidFill>
              </a:rPr>
              <a:t>Ringkasan</a:t>
            </a:r>
            <a:endParaRPr lang="en-US" sz="3600" dirty="0"/>
          </a:p>
        </p:txBody>
      </p:sp>
      <p:sp>
        <p:nvSpPr>
          <p:cNvPr id="4" name="Ringkasan 1"/>
          <p:cNvSpPr/>
          <p:nvPr/>
        </p:nvSpPr>
        <p:spPr>
          <a:xfrm>
            <a:off x="548640" y="155448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Nomor 1"/>
          <p:cNvSpPr/>
          <p:nvPr/>
        </p:nvSpPr>
        <p:spPr>
          <a:xfrm>
            <a:off x="868680" y="189738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 txBox="1"/>
          <p:nvPr/>
        </p:nvSpPr>
        <p:spPr>
          <a:xfrm>
            <a:off x="868680" y="18973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1</a:t>
            </a:r>
            <a:endParaRPr lang="en-US" sz="2200" dirty="0"/>
          </a:p>
        </p:txBody>
      </p:sp>
      <p:sp>
        <p:nvSpPr>
          <p:cNvPr id="7" name="Text 4"/>
          <p:cNvSpPr txBox="1"/>
          <p:nvPr/>
        </p:nvSpPr>
        <p:spPr>
          <a:xfrm>
            <a:off x="1920240" y="1645920"/>
            <a:ext cx="941832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chemeClr val="bg1"/>
                </a:solidFill>
              </a:rPr>
              <a:t>Branch memungkinkan kerja paralel; merge menyatukannya, dan konflik diselesaikan oleh manusia.</a:t>
            </a:r>
            <a:endParaRPr lang="en-US" sz="2000" dirty="0"/>
          </a:p>
        </p:txBody>
      </p:sp>
      <p:sp>
        <p:nvSpPr>
          <p:cNvPr id="8" name="Ringkasan 2"/>
          <p:cNvSpPr/>
          <p:nvPr/>
        </p:nvSpPr>
        <p:spPr>
          <a:xfrm>
            <a:off x="548640" y="310896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Nomor 2"/>
          <p:cNvSpPr/>
          <p:nvPr/>
        </p:nvSpPr>
        <p:spPr>
          <a:xfrm>
            <a:off x="868680" y="345186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 txBox="1"/>
          <p:nvPr/>
        </p:nvSpPr>
        <p:spPr>
          <a:xfrm>
            <a:off x="868680" y="34518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2</a:t>
            </a:r>
            <a:endParaRPr lang="en-US" sz="2200" dirty="0"/>
          </a:p>
        </p:txBody>
      </p:sp>
      <p:sp>
        <p:nvSpPr>
          <p:cNvPr id="11" name="Text 8"/>
          <p:cNvSpPr txBox="1"/>
          <p:nvPr/>
        </p:nvSpPr>
        <p:spPr>
          <a:xfrm>
            <a:off x="1920240" y="3200400"/>
            <a:ext cx="941832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chemeClr val="bg1"/>
                </a:solidFill>
              </a:rPr>
              <a:t>Alur feature branch: branch, commit, push, pull request, review, lalu merge ke main.</a:t>
            </a:r>
            <a:endParaRPr lang="en-US" sz="2000" dirty="0"/>
          </a:p>
        </p:txBody>
      </p:sp>
      <p:sp>
        <p:nvSpPr>
          <p:cNvPr id="12" name="Ringkasan 3"/>
          <p:cNvSpPr/>
          <p:nvPr/>
        </p:nvSpPr>
        <p:spPr>
          <a:xfrm>
            <a:off x="548640" y="466344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Nomor 3"/>
          <p:cNvSpPr/>
          <p:nvPr/>
        </p:nvSpPr>
        <p:spPr>
          <a:xfrm>
            <a:off x="868680" y="500634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 txBox="1"/>
          <p:nvPr/>
        </p:nvSpPr>
        <p:spPr>
          <a:xfrm>
            <a:off x="868680" y="500634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3</a:t>
            </a:r>
            <a:endParaRPr lang="en-US" sz="2200" dirty="0"/>
          </a:p>
        </p:txBody>
      </p:sp>
      <p:sp>
        <p:nvSpPr>
          <p:cNvPr id="15" name="Text 12"/>
          <p:cNvSpPr txBox="1"/>
          <p:nvPr/>
        </p:nvSpPr>
        <p:spPr>
          <a:xfrm>
            <a:off x="1920240" y="4754880"/>
            <a:ext cx="941832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chemeClr val="bg1"/>
                </a:solidFill>
              </a:rPr>
              <a:t>Kuis 10 soal hari ini. Pertemuan 5: Platform Kolaborasi Kode (GitHub/GitLab, issue, code review).</a:t>
            </a:r>
            <a:endParaRPr lang="en-US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bg2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12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olaboratif">
  <a:themeElements>
    <a:clrScheme name="Kolaboratif">
      <a:dk1>
        <a:srgbClr val="1B2A41"/>
      </a:dk1>
      <a:lt1>
        <a:srgbClr val="FFFFFF"/>
      </a:lt1>
      <a:dk2>
        <a:srgbClr val="0F4C5C"/>
      </a:dk2>
      <a:lt2>
        <a:srgbClr val="EAF3F5"/>
      </a:lt2>
      <a:accent1>
        <a:srgbClr val="13707F"/>
      </a:accent1>
      <a:accent2>
        <a:srgbClr val="E36414"/>
      </a:accent2>
      <a:accent3>
        <a:srgbClr val="3A86A8"/>
      </a:accent3>
      <a:accent4>
        <a:srgbClr val="F4A261"/>
      </a:accent4>
      <a:accent5>
        <a:srgbClr val="5C6B73"/>
      </a:accent5>
      <a:accent6>
        <a:srgbClr val="2A9D8F"/>
      </a:accent6>
      <a:hlink>
        <a:srgbClr val="13707F"/>
      </a:hlink>
      <a:folHlink>
        <a:srgbClr val="5C6B73"/>
      </a:folHlink>
    </a:clrScheme>
    <a:fontScheme name="Kolaboratif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913</Words>
  <Application>Microsoft Office PowerPoint</Application>
  <PresentationFormat>Widescreen</PresentationFormat>
  <Paragraphs>150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Courier New</vt:lpstr>
      <vt:lpstr>Kolaboratif</vt:lpstr>
      <vt:lpstr>Branching, Merging, dan Pull Request</vt:lpstr>
      <vt:lpstr>Tujuan Pembelajaran</vt:lpstr>
      <vt:lpstr>Pemanasan: Dua Orang, Satu Baris</vt:lpstr>
      <vt:lpstr>Konsep Branch</vt:lpstr>
      <vt:lpstr>Perintah Branch</vt:lpstr>
      <vt:lpstr>Merge: Menggabungkan Branch</vt:lpstr>
      <vt:lpstr>Konflik Merge</vt:lpstr>
      <vt:lpstr>Alur Kerja Feature Branch</vt:lpstr>
      <vt:lpstr>Pull Request yang Baik</vt:lpstr>
      <vt:lpstr>Strategi Branching</vt:lpstr>
      <vt:lpstr>Praktikum Berpasangan</vt:lpstr>
      <vt:lpstr>Ringkasan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Pertemuan 4 - Version Control II: Branching, Merging, dan Pull Request</dc:title>
  <dc:subject>PptxGenJS Presentation</dc:subject>
  <dc:creator>Komputasi Kolaboratif</dc:creator>
  <cp:lastModifiedBy>Siregar, Amran / Kuehne + Nagel / Jkt ZG-OI</cp:lastModifiedBy>
  <cp:revision>2</cp:revision>
  <dcterms:created xsi:type="dcterms:W3CDTF">2026-10-17T03:29:16Z</dcterms:created>
  <dcterms:modified xsi:type="dcterms:W3CDTF">2026-10-17T06:17:52Z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828794a-ad25-45b2-b935-93f5b652d9d4_Enabled">
    <vt:lpwstr>true</vt:lpwstr>
  </property>
  <property fmtid="{D5CDD505-2E9C-101B-9397-08002B2CF9AE}" pid="3" name="MSIP_Label_0828794a-ad25-45b2-b935-93f5b652d9d4_SetDate">
    <vt:lpwstr>2026-10-17T06:17:52Z</vt:lpwstr>
  </property>
  <property fmtid="{D5CDD505-2E9C-101B-9397-08002B2CF9AE}" pid="4" name="MSIP_Label_0828794a-ad25-45b2-b935-93f5b652d9d4_Method">
    <vt:lpwstr>Standard</vt:lpwstr>
  </property>
  <property fmtid="{D5CDD505-2E9C-101B-9397-08002B2CF9AE}" pid="5" name="MSIP_Label_0828794a-ad25-45b2-b935-93f5b652d9d4_Name">
    <vt:lpwstr>External</vt:lpwstr>
  </property>
  <property fmtid="{D5CDD505-2E9C-101B-9397-08002B2CF9AE}" pid="6" name="MSIP_Label_0828794a-ad25-45b2-b935-93f5b652d9d4_SiteId">
    <vt:lpwstr>ea7a7580-e503-4446-9197-e4bd27841804</vt:lpwstr>
  </property>
  <property fmtid="{D5CDD505-2E9C-101B-9397-08002B2CF9AE}" pid="7" name="MSIP_Label_0828794a-ad25-45b2-b935-93f5b652d9d4_ActionId">
    <vt:lpwstr>1a1fcef1-8a86-4aff-850b-3a5785aa252e</vt:lpwstr>
  </property>
  <property fmtid="{D5CDD505-2E9C-101B-9397-08002B2CF9AE}" pid="8" name="MSIP_Label_0828794a-ad25-45b2-b935-93f5b652d9d4_ContentBits">
    <vt:lpwstr>0</vt:lpwstr>
  </property>
  <property fmtid="{D5CDD505-2E9C-101B-9397-08002B2CF9AE}" pid="9" name="MSIP_Label_0828794a-ad25-45b2-b935-93f5b652d9d4_Tag">
    <vt:lpwstr>10, 3, 0, 1</vt:lpwstr>
  </property>
</Properties>
</file>