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Pembuka" id="{A9C375C4-8283-602A-A995-0341B98F586D}">
          <p14:sldIdLst>
            <p14:sldId id="256"/>
            <p14:sldId id="257"/>
            <p14:sldId id="258"/>
          </p14:sldIdLst>
        </p14:section>
        <p14:section name="Materi" id="{27040747-53CB-2281-B764-51E85EEE2E8E}">
          <p14:sldIdLst>
            <p14:sldId id="259"/>
            <p14:sldId id="260"/>
            <p14:sldId id="261"/>
            <p14:sldId id="262"/>
            <p14:sldId id="263"/>
            <p14:sldId id="264"/>
          </p14:sldIdLst>
        </p14:section>
        <p14:section name="Aktivitas" id="{523711D2-0D1A-C35A-2B43-9D9721BCF71F}">
          <p14:sldIdLst>
            <p14:sldId id="265"/>
          </p14:sldIdLst>
        </p14:section>
        <p14:section name="Penutup" id="{901F0F32-46BD-603A-36E6-2D03181EEA4A}">
          <p14:sldIdLst>
            <p14:sldId id="266"/>
            <p14:sldId id="26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95" d="100"/>
          <a:sy n="95" d="100"/>
        </p:scale>
        <p:origin x="17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5727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Ulas singkat pertemuan 1 (3C), lalu perkenalkan topik hari ini: bagaimana kita mengklasifikasikan sistem kolaboratif. Informasikan bahwa Kuis 1 (10 soal) akan diadakan di akhir sesi.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Sub-CPMK 2 pada RPS: mengklasifikasikan sistem kolaborasi dengan matriks waktu-ruang dan mengidentifikasi jenis groupware.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Biarkan mahasiswa menebak selama 2 menit. Skenario A butuh respons instan dan penanganan edit bersamaan; skenario B butuh pelacakan perubahan dan toleransi jeda waktu.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Matriks ini dipopulerkan oleh Johansen (1988) untuk mengklasifikasikan groupware. Dua sumbu: kapan orang bekerja (waktu sama atau berbeda) dan di mana (tempat sama atau berbeda).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Bandingkan kedua mode. Tidak ada yang lebih baik secara mutlak; pilih berdasarkan tujuan, ukuran tim, dan zona waktu.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Groupware adalah perangkat lunak yang dirancang untuk mendukung kerja kelompok. Satu produk bisa masuk lebih dari satu kategori, misalnya Slack (komunikasi) dengan integrasi manajemen proyek.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Gunakan tabel ini sebagai contoh acuan sebelum latihan. Perhatikan bahwa Google Docs dan Slack dapat dipakai secara sinkron maupun asinkron.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Awareness (kesadaran) adalah konsep penting dalam CSCW: anggota tim perlu tahu siapa melakukan apa agar tidak saling menimpa pekerjaan. Fitur-fitur ini akan muncul kembali pada bahasan Git dan real-time collaboration.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Arsitektur terpusat: satu server sebagai sumber kebenaran. Peer-to-peer: setiap peserta memegang salinan dan bertukar perubahan. Git bersifat terdistribusi karena setiap klon memuat riwayat lengkap, walau tim biasanya memakai satu remote bersama.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Kunci jawaban. (1) Waktu sama, tempat berbeda; penyuntingan bersama + konferensi; fitur: awareness dan ruang kerja bersama. (2) Waktu berbeda, tempat berbeda; komunikasi (forum); fitur: notifikasi dan riwayat. (3) Waktu berbeda, tempat berbeda; version control; fitur: kontrol akses dan riwayat perubahan.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Rangkum tiga pesan utama sebelum kuis.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Kuis dikerjakan individu, tanpa membuka catatan. Soal tersedia terpisah (10 pilihan ganda). Pertemuan 3 adalah praktikum, jadi pastikan mahasiswa membawa laptop dan sudah menginstal Git.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822960" y="1737360"/>
            <a:ext cx="6949440" cy="19202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4600" b="1" dirty="0">
                <a:solidFill>
                  <a:schemeClr val="bg1"/>
                </a:solidFill>
              </a:defRPr>
            </a:lvl1pPr>
          </a:lstStyle>
          <a:p>
            <a:pPr marL="0" indent="0" algn="l">
              <a:buNone/>
            </a:pPr>
            <a:endParaRPr lang="en-US" sz="4600" dirty="0"/>
          </a:p>
        </p:txBody>
      </p:sp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822960" y="3931920"/>
            <a:ext cx="6949440" cy="118872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buNone/>
              <a:defRPr lang="en-US" sz="2000" dirty="0">
                <a:solidFill>
                  <a:schemeClr val="bg2"/>
                </a:solidFill>
              </a:defRPr>
            </a:lvl1pPr>
          </a:lstStyle>
          <a:p>
            <a:pPr marL="0" indent="0">
              <a:buNone/>
            </a:pPr>
            <a:endParaRPr lang="en-US" sz="200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600" b="1" dirty="0">
                <a:solidFill>
                  <a:schemeClr val="tx2"/>
                </a:solidFill>
              </a:defRPr>
            </a:lvl1pPr>
          </a:lstStyle>
          <a:p>
            <a:pPr marL="0" indent="0" algn="l">
              <a:buNone/>
            </a:pPr>
            <a:endParaRPr lang="en-US" sz="3600" dirty="0"/>
          </a:p>
        </p:txBody>
      </p:sp>
      <p:sp>
        <p:nvSpPr>
          <p:cNvPr id="3" name="Text 0"/>
          <p:cNvSpPr/>
          <p:nvPr/>
        </p:nvSpPr>
        <p:spPr>
          <a:xfrm>
            <a:off x="548640" y="640080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chemeClr val="accent5"/>
                </a:solidFill>
              </a:rPr>
              <a:t>Komputasi Kolaboratif · Pertemuan 2</a:t>
            </a:r>
            <a:endParaRPr lang="en-US" sz="1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ARK_CONTEN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600" b="1" dirty="0">
                <a:solidFill>
                  <a:schemeClr val="bg1"/>
                </a:solidFill>
              </a:defRPr>
            </a:lvl1pPr>
          </a:lstStyle>
          <a:p>
            <a:pPr marL="0" indent="0" algn="l">
              <a:buNone/>
            </a:pPr>
            <a:endParaRPr lang="en-US" sz="3600" dirty="0"/>
          </a:p>
        </p:txBody>
      </p:sp>
      <p:sp>
        <p:nvSpPr>
          <p:cNvPr id="3" name="Text 0"/>
          <p:cNvSpPr/>
          <p:nvPr/>
        </p:nvSpPr>
        <p:spPr>
          <a:xfrm>
            <a:off x="548640" y="640080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chemeClr val="bg2"/>
                </a:solidFill>
              </a:rPr>
              <a:t>Komputasi Kolaboratif · Pertemuan 2</a:t>
            </a:r>
            <a:endParaRPr lang="en-US" sz="1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bg2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>
            <a:spLocks noGrp="1"/>
          </p:cNvSpPr>
          <p:nvPr>
            <p:ph type="title" idx="100" hasCustomPrompt="1"/>
          </p:nvPr>
        </p:nvSpPr>
        <p:spPr>
          <a:xfrm>
            <a:off x="822960" y="1737360"/>
            <a:ext cx="694944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l">
              <a:buNone/>
            </a:pPr>
            <a:r>
              <a:rPr lang="en-US" sz="4600" b="1" dirty="0">
                <a:solidFill>
                  <a:schemeClr val="bg1"/>
                </a:solidFill>
              </a:rPr>
              <a:t>Model dan Taksonomi Kolaborasi</a:t>
            </a:r>
            <a:endParaRPr lang="en-US" sz="4600" dirty="0"/>
          </a:p>
        </p:txBody>
      </p:sp>
      <p:sp>
        <p:nvSpPr>
          <p:cNvPr id="4" name="Text 0"/>
          <p:cNvSpPr>
            <a:spLocks noGrp="1"/>
          </p:cNvSpPr>
          <p:nvPr>
            <p:ph type="body" idx="101" hasCustomPrompt="1"/>
          </p:nvPr>
        </p:nvSpPr>
        <p:spPr>
          <a:xfrm>
            <a:off x="822960" y="3931920"/>
            <a:ext cx="694944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000" dirty="0">
                <a:solidFill>
                  <a:schemeClr val="bg2"/>
                </a:solidFill>
              </a:rPr>
              <a:t>Komputasi Kolaboratif · Pertemuan 2</a:t>
            </a:r>
            <a:endParaRPr lang="en-US" sz="2000" dirty="0"/>
          </a:p>
          <a:p>
            <a:r>
              <a:rPr lang="en-US" dirty="0"/>
              <a:t>M. Amran Hakim Siregar, </a:t>
            </a:r>
            <a:r>
              <a:rPr lang="en-US" dirty="0" err="1"/>
              <a:t>S.Tr.Kom</a:t>
            </a:r>
            <a:r>
              <a:rPr lang="en-US" dirty="0"/>
              <a:t>., </a:t>
            </a:r>
            <a:r>
              <a:rPr lang="en-US" dirty="0" err="1"/>
              <a:t>M.Kom</a:t>
            </a:r>
            <a:endParaRPr lang="en-US" dirty="0"/>
          </a:p>
        </p:txBody>
      </p:sp>
      <p:sp>
        <p:nvSpPr>
          <p:cNvPr id="5" name="Gelembung FaClock"/>
          <p:cNvSpPr/>
          <p:nvPr/>
        </p:nvSpPr>
        <p:spPr>
          <a:xfrm>
            <a:off x="8503920" y="1188720"/>
            <a:ext cx="2103120" cy="210312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6" name="Image 0" descr="FaClock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1762" y="1756562"/>
            <a:ext cx="967435" cy="967435"/>
          </a:xfrm>
          <a:prstGeom prst="rect">
            <a:avLst/>
          </a:prstGeom>
        </p:spPr>
      </p:pic>
      <p:sp>
        <p:nvSpPr>
          <p:cNvPr id="7" name="Gelembung FaGlobe"/>
          <p:cNvSpPr/>
          <p:nvPr/>
        </p:nvSpPr>
        <p:spPr>
          <a:xfrm>
            <a:off x="10058400" y="3291840"/>
            <a:ext cx="1554480" cy="155448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8" name="Image 1" descr="FaGlob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78110" y="3711550"/>
            <a:ext cx="715061" cy="715061"/>
          </a:xfrm>
          <a:prstGeom prst="rect">
            <a:avLst/>
          </a:prstGeom>
        </p:spPr>
      </p:pic>
      <p:sp>
        <p:nvSpPr>
          <p:cNvPr id="9" name="Gelembung FaSitemap"/>
          <p:cNvSpPr/>
          <p:nvPr/>
        </p:nvSpPr>
        <p:spPr>
          <a:xfrm>
            <a:off x="8229600" y="3840480"/>
            <a:ext cx="1737360" cy="1737360"/>
          </a:xfrm>
          <a:prstGeom prst="ellipse">
            <a:avLst/>
          </a:prstGeom>
          <a:solidFill>
            <a:schemeClr val="accent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0" name="Image 2" descr="FaSitemap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98687" y="4309567"/>
            <a:ext cx="799186" cy="79918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Tujuan Pembelajaran</a:t>
            </a:r>
            <a:endParaRPr lang="en-US" sz="3600" dirty="0"/>
          </a:p>
        </p:txBody>
      </p:sp>
      <p:sp>
        <p:nvSpPr>
          <p:cNvPr id="4" name="Tujuan 1"/>
          <p:cNvSpPr/>
          <p:nvPr/>
        </p:nvSpPr>
        <p:spPr>
          <a:xfrm>
            <a:off x="548640" y="1554480"/>
            <a:ext cx="11091672" cy="1325880"/>
          </a:xfrm>
          <a:prstGeom prst="roundRect">
            <a:avLst>
              <a:gd name="adj" fmla="val 827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Mengklasifikasikan (lingkaran)"/>
          <p:cNvSpPr/>
          <p:nvPr/>
        </p:nvSpPr>
        <p:spPr>
          <a:xfrm>
            <a:off x="868680" y="1737360"/>
            <a:ext cx="960120" cy="96012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6" name="Mengklasifikasikan" descr="Mengklasifikasika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8710" y="1977390"/>
            <a:ext cx="480060" cy="480060"/>
          </a:xfrm>
          <a:prstGeom prst="rect">
            <a:avLst/>
          </a:prstGeom>
        </p:spPr>
      </p:pic>
      <p:sp>
        <p:nvSpPr>
          <p:cNvPr id="7" name="Text 3"/>
          <p:cNvSpPr txBox="1"/>
          <p:nvPr/>
        </p:nvSpPr>
        <p:spPr>
          <a:xfrm>
            <a:off x="2103120" y="1755648"/>
            <a:ext cx="9326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chemeClr val="tx2"/>
                </a:solidFill>
              </a:rPr>
              <a:t>Mengklasifikasikan</a:t>
            </a:r>
            <a:endParaRPr lang="en-US" sz="2200" dirty="0"/>
          </a:p>
        </p:txBody>
      </p:sp>
      <p:sp>
        <p:nvSpPr>
          <p:cNvPr id="8" name="Text 4"/>
          <p:cNvSpPr txBox="1"/>
          <p:nvPr/>
        </p:nvSpPr>
        <p:spPr>
          <a:xfrm>
            <a:off x="2103120" y="2231136"/>
            <a:ext cx="9326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700" dirty="0">
                <a:solidFill>
                  <a:schemeClr val="tx1"/>
                </a:solidFill>
              </a:rPr>
              <a:t>Mengklasifikasikan sistem kolaborasi dengan matriks waktu-ruang.</a:t>
            </a:r>
            <a:endParaRPr lang="en-US" sz="1700" dirty="0"/>
          </a:p>
        </p:txBody>
      </p:sp>
      <p:sp>
        <p:nvSpPr>
          <p:cNvPr id="9" name="Tujuan 2"/>
          <p:cNvSpPr/>
          <p:nvPr/>
        </p:nvSpPr>
        <p:spPr>
          <a:xfrm>
            <a:off x="548640" y="3063240"/>
            <a:ext cx="11091672" cy="1325880"/>
          </a:xfrm>
          <a:prstGeom prst="roundRect">
            <a:avLst>
              <a:gd name="adj" fmla="val 827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Membedakan (lingkaran)"/>
          <p:cNvSpPr/>
          <p:nvPr/>
        </p:nvSpPr>
        <p:spPr>
          <a:xfrm>
            <a:off x="868680" y="3246120"/>
            <a:ext cx="960120" cy="96012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1" name="Membedakan" descr="Membedaka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8710" y="3486150"/>
            <a:ext cx="480060" cy="480060"/>
          </a:xfrm>
          <a:prstGeom prst="rect">
            <a:avLst/>
          </a:prstGeom>
        </p:spPr>
      </p:pic>
      <p:sp>
        <p:nvSpPr>
          <p:cNvPr id="12" name="Text 7"/>
          <p:cNvSpPr txBox="1"/>
          <p:nvPr/>
        </p:nvSpPr>
        <p:spPr>
          <a:xfrm>
            <a:off x="2103120" y="3264408"/>
            <a:ext cx="9326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chemeClr val="tx2"/>
                </a:solidFill>
              </a:rPr>
              <a:t>Membedakan</a:t>
            </a:r>
            <a:endParaRPr lang="en-US" sz="2200" dirty="0"/>
          </a:p>
        </p:txBody>
      </p:sp>
      <p:sp>
        <p:nvSpPr>
          <p:cNvPr id="13" name="Text 8"/>
          <p:cNvSpPr txBox="1"/>
          <p:nvPr/>
        </p:nvSpPr>
        <p:spPr>
          <a:xfrm>
            <a:off x="2103120" y="3739896"/>
            <a:ext cx="9326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700" dirty="0">
                <a:solidFill>
                  <a:schemeClr val="tx1"/>
                </a:solidFill>
              </a:rPr>
              <a:t>Membedakan komunikasi sinkron dan asinkron beserta implikasinya.</a:t>
            </a:r>
            <a:endParaRPr lang="en-US" sz="1700" dirty="0"/>
          </a:p>
        </p:txBody>
      </p:sp>
      <p:sp>
        <p:nvSpPr>
          <p:cNvPr id="14" name="Tujuan 3"/>
          <p:cNvSpPr/>
          <p:nvPr/>
        </p:nvSpPr>
        <p:spPr>
          <a:xfrm>
            <a:off x="548640" y="4572000"/>
            <a:ext cx="11091672" cy="1325880"/>
          </a:xfrm>
          <a:prstGeom prst="roundRect">
            <a:avLst>
              <a:gd name="adj" fmla="val 827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5" name="Mengenali (lingkaran)"/>
          <p:cNvSpPr/>
          <p:nvPr/>
        </p:nvSpPr>
        <p:spPr>
          <a:xfrm>
            <a:off x="868680" y="4754880"/>
            <a:ext cx="960120" cy="96012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6" name="Mengenali" descr="Mengenali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8710" y="4994910"/>
            <a:ext cx="480060" cy="480060"/>
          </a:xfrm>
          <a:prstGeom prst="rect">
            <a:avLst/>
          </a:prstGeom>
        </p:spPr>
      </p:pic>
      <p:sp>
        <p:nvSpPr>
          <p:cNvPr id="17" name="Text 11"/>
          <p:cNvSpPr txBox="1"/>
          <p:nvPr/>
        </p:nvSpPr>
        <p:spPr>
          <a:xfrm>
            <a:off x="2103120" y="4773168"/>
            <a:ext cx="9326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chemeClr val="tx2"/>
                </a:solidFill>
              </a:rPr>
              <a:t>Mengenali</a:t>
            </a:r>
            <a:endParaRPr lang="en-US" sz="2200" dirty="0"/>
          </a:p>
        </p:txBody>
      </p:sp>
      <p:sp>
        <p:nvSpPr>
          <p:cNvPr id="18" name="Text 12"/>
          <p:cNvSpPr txBox="1"/>
          <p:nvPr/>
        </p:nvSpPr>
        <p:spPr>
          <a:xfrm>
            <a:off x="2103120" y="5248656"/>
            <a:ext cx="9326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700" dirty="0">
                <a:solidFill>
                  <a:schemeClr val="tx1"/>
                </a:solidFill>
              </a:rPr>
              <a:t>Mengenali jenis groupware dan fitur kunci seperti awareness dan ruang kerja bersama.</a:t>
            </a:r>
            <a:endParaRPr lang="en-US" sz="17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Pemanasan: Dua Skenario</a:t>
            </a:r>
            <a:endParaRPr lang="en-US" sz="3600" dirty="0"/>
          </a:p>
        </p:txBody>
      </p:sp>
      <p:sp>
        <p:nvSpPr>
          <p:cNvPr id="4" name="Skenario A"/>
          <p:cNvSpPr/>
          <p:nvPr/>
        </p:nvSpPr>
        <p:spPr>
          <a:xfrm>
            <a:off x="548640" y="1554480"/>
            <a:ext cx="5394960" cy="2286000"/>
          </a:xfrm>
          <a:prstGeom prst="roundRect">
            <a:avLst>
              <a:gd name="adj" fmla="val 4800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kenario A (lingkaran)"/>
          <p:cNvSpPr/>
          <p:nvPr/>
        </p:nvSpPr>
        <p:spPr>
          <a:xfrm>
            <a:off x="868680" y="1828800"/>
            <a:ext cx="822960" cy="82296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6" name="Skenario A" descr="Skenario A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4420" y="2034540"/>
            <a:ext cx="411480" cy="411480"/>
          </a:xfrm>
          <a:prstGeom prst="rect">
            <a:avLst/>
          </a:prstGeom>
        </p:spPr>
      </p:pic>
      <p:sp>
        <p:nvSpPr>
          <p:cNvPr id="7" name="Text 3"/>
          <p:cNvSpPr txBox="1"/>
          <p:nvPr/>
        </p:nvSpPr>
        <p:spPr>
          <a:xfrm>
            <a:off x="1965960" y="1920240"/>
            <a:ext cx="3657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chemeClr val="tx2"/>
                </a:solidFill>
              </a:rPr>
              <a:t>Skenario A</a:t>
            </a:r>
            <a:endParaRPr lang="en-US" sz="2400" dirty="0"/>
          </a:p>
        </p:txBody>
      </p:sp>
      <p:sp>
        <p:nvSpPr>
          <p:cNvPr id="8" name="Text 4"/>
          <p:cNvSpPr txBox="1"/>
          <p:nvPr/>
        </p:nvSpPr>
        <p:spPr>
          <a:xfrm>
            <a:off x="914400" y="2788920"/>
            <a:ext cx="46634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700" dirty="0">
                <a:solidFill>
                  <a:schemeClr val="tx1"/>
                </a:solidFill>
              </a:rPr>
              <a:t>Lima orang menyunting satu dokumen secara bersamaan sambil berdiskusi lewat video call.</a:t>
            </a:r>
            <a:endParaRPr lang="en-US" sz="1700" dirty="0"/>
          </a:p>
        </p:txBody>
      </p:sp>
      <p:sp>
        <p:nvSpPr>
          <p:cNvPr id="9" name="Skenario B"/>
          <p:cNvSpPr/>
          <p:nvPr/>
        </p:nvSpPr>
        <p:spPr>
          <a:xfrm>
            <a:off x="6245352" y="1554480"/>
            <a:ext cx="5394960" cy="2286000"/>
          </a:xfrm>
          <a:prstGeom prst="roundRect">
            <a:avLst>
              <a:gd name="adj" fmla="val 4800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Skenario B (lingkaran)"/>
          <p:cNvSpPr/>
          <p:nvPr/>
        </p:nvSpPr>
        <p:spPr>
          <a:xfrm>
            <a:off x="6565392" y="1828800"/>
            <a:ext cx="822960" cy="82296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1" name="Skenario B" descr="Skenario B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1132" y="2034540"/>
            <a:ext cx="411480" cy="411480"/>
          </a:xfrm>
          <a:prstGeom prst="rect">
            <a:avLst/>
          </a:prstGeom>
        </p:spPr>
      </p:pic>
      <p:sp>
        <p:nvSpPr>
          <p:cNvPr id="12" name="Text 7"/>
          <p:cNvSpPr txBox="1"/>
          <p:nvPr/>
        </p:nvSpPr>
        <p:spPr>
          <a:xfrm>
            <a:off x="7662672" y="1920240"/>
            <a:ext cx="3657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chemeClr val="tx2"/>
                </a:solidFill>
              </a:rPr>
              <a:t>Skenario B</a:t>
            </a:r>
            <a:endParaRPr lang="en-US" sz="2400" dirty="0"/>
          </a:p>
        </p:txBody>
      </p:sp>
      <p:sp>
        <p:nvSpPr>
          <p:cNvPr id="13" name="Text 8"/>
          <p:cNvSpPr txBox="1"/>
          <p:nvPr/>
        </p:nvSpPr>
        <p:spPr>
          <a:xfrm>
            <a:off x="6611112" y="2788920"/>
            <a:ext cx="46634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700" dirty="0">
                <a:solidFill>
                  <a:schemeClr val="tx1"/>
                </a:solidFill>
              </a:rPr>
              <a:t>Anggota tim di tiga zona waktu saling membalas pull request sepanjang minggu.</a:t>
            </a:r>
            <a:endParaRPr lang="en-US" sz="1700" dirty="0"/>
          </a:p>
        </p:txBody>
      </p:sp>
      <p:sp>
        <p:nvSpPr>
          <p:cNvPr id="14" name="Pertanyaan pemantik"/>
          <p:cNvSpPr/>
          <p:nvPr/>
        </p:nvSpPr>
        <p:spPr>
          <a:xfrm>
            <a:off x="548640" y="4160520"/>
            <a:ext cx="11091672" cy="1920240"/>
          </a:xfrm>
          <a:prstGeom prst="roundRect">
            <a:avLst>
              <a:gd name="adj" fmla="val 5714"/>
            </a:avLst>
          </a:prstGeom>
          <a:solidFill>
            <a:schemeClr val="tx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0"/>
          <p:cNvSpPr txBox="1"/>
          <p:nvPr/>
        </p:nvSpPr>
        <p:spPr>
          <a:xfrm>
            <a:off x="914400" y="438912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chemeClr val="accent4"/>
                </a:solidFill>
              </a:rPr>
              <a:t>PERTANYAAN PEMANTIK</a:t>
            </a:r>
            <a:endParaRPr lang="en-US" sz="1400" dirty="0"/>
          </a:p>
        </p:txBody>
      </p:sp>
      <p:sp>
        <p:nvSpPr>
          <p:cNvPr id="16" name="Text 11"/>
          <p:cNvSpPr txBox="1"/>
          <p:nvPr/>
        </p:nvSpPr>
        <p:spPr>
          <a:xfrm>
            <a:off x="914400" y="4846320"/>
            <a:ext cx="102412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800" b="1" dirty="0">
                <a:solidFill>
                  <a:schemeClr val="bg1"/>
                </a:solidFill>
              </a:rPr>
              <a:t>Apa perbedaan kebutuhan teknologi dan cara kerja kedua skenario tersebut?</a:t>
            </a:r>
            <a:endParaRPr lang="en-US" sz="2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Matriks Waktu-Ruang</a:t>
            </a:r>
            <a:endParaRPr lang="en-US" sz="3600" dirty="0"/>
          </a:p>
        </p:txBody>
      </p:sp>
      <p:sp>
        <p:nvSpPr>
          <p:cNvPr id="4" name="Text 1"/>
          <p:cNvSpPr txBox="1"/>
          <p:nvPr/>
        </p:nvSpPr>
        <p:spPr>
          <a:xfrm>
            <a:off x="2103120" y="1325880"/>
            <a:ext cx="4572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accent1"/>
                </a:solidFill>
              </a:rPr>
              <a:t>TEMPAT SAMA</a:t>
            </a:r>
            <a:endParaRPr lang="en-US" sz="1400" dirty="0"/>
          </a:p>
        </p:txBody>
      </p:sp>
      <p:sp>
        <p:nvSpPr>
          <p:cNvPr id="5" name="Text 2"/>
          <p:cNvSpPr txBox="1"/>
          <p:nvPr/>
        </p:nvSpPr>
        <p:spPr>
          <a:xfrm>
            <a:off x="6858000" y="1325880"/>
            <a:ext cx="4572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accent1"/>
                </a:solidFill>
              </a:rPr>
              <a:t>TEMPAT BERBEDA</a:t>
            </a:r>
            <a:endParaRPr lang="en-US" sz="1400" dirty="0"/>
          </a:p>
        </p:txBody>
      </p:sp>
      <p:sp>
        <p:nvSpPr>
          <p:cNvPr id="6" name="Text 3"/>
          <p:cNvSpPr txBox="1"/>
          <p:nvPr/>
        </p:nvSpPr>
        <p:spPr>
          <a:xfrm>
            <a:off x="548640" y="2377440"/>
            <a:ext cx="14630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chemeClr val="accent1"/>
                </a:solidFill>
              </a:rPr>
              <a:t>WAKTU SAMA</a:t>
            </a:r>
            <a:endParaRPr lang="en-US" sz="1400" dirty="0"/>
          </a:p>
          <a:p>
            <a:pPr marL="0" indent="0">
              <a:buNone/>
            </a:pPr>
            <a:r>
              <a:rPr lang="en-US" sz="1400" b="1" dirty="0">
                <a:solidFill>
                  <a:schemeClr val="accent1"/>
                </a:solidFill>
              </a:rPr>
              <a:t>(sinkron)</a:t>
            </a:r>
            <a:endParaRPr lang="en-US" sz="1400" dirty="0"/>
          </a:p>
        </p:txBody>
      </p:sp>
      <p:sp>
        <p:nvSpPr>
          <p:cNvPr id="7" name="Text 4"/>
          <p:cNvSpPr txBox="1"/>
          <p:nvPr/>
        </p:nvSpPr>
        <p:spPr>
          <a:xfrm>
            <a:off x="548640" y="4663440"/>
            <a:ext cx="14630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chemeClr val="accent1"/>
                </a:solidFill>
              </a:rPr>
              <a:t>WAKTU BEDA</a:t>
            </a:r>
            <a:endParaRPr lang="en-US" sz="1400" dirty="0"/>
          </a:p>
          <a:p>
            <a:pPr marL="0" indent="0">
              <a:buNone/>
            </a:pPr>
            <a:r>
              <a:rPr lang="en-US" sz="1400" b="1" dirty="0">
                <a:solidFill>
                  <a:schemeClr val="accent1"/>
                </a:solidFill>
              </a:rPr>
              <a:t>(asinkron)</a:t>
            </a:r>
            <a:endParaRPr lang="en-US" sz="1400" dirty="0"/>
          </a:p>
        </p:txBody>
      </p:sp>
      <p:sp>
        <p:nvSpPr>
          <p:cNvPr id="8" name="Tatap muka"/>
          <p:cNvSpPr/>
          <p:nvPr/>
        </p:nvSpPr>
        <p:spPr>
          <a:xfrm>
            <a:off x="2103120" y="1783080"/>
            <a:ext cx="4572000" cy="2103120"/>
          </a:xfrm>
          <a:prstGeom prst="roundRect">
            <a:avLst>
              <a:gd name="adj" fmla="val 5217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9" name="Tatap muka (lingkaran)"/>
          <p:cNvSpPr/>
          <p:nvPr/>
        </p:nvSpPr>
        <p:spPr>
          <a:xfrm>
            <a:off x="2331720" y="2011680"/>
            <a:ext cx="640080" cy="64008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0" name="Tatap muka" descr="Tatap muka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1740" y="2171700"/>
            <a:ext cx="320040" cy="320040"/>
          </a:xfrm>
          <a:prstGeom prst="rect">
            <a:avLst/>
          </a:prstGeom>
        </p:spPr>
      </p:pic>
      <p:sp>
        <p:nvSpPr>
          <p:cNvPr id="11" name="Text 7"/>
          <p:cNvSpPr txBox="1"/>
          <p:nvPr/>
        </p:nvSpPr>
        <p:spPr>
          <a:xfrm>
            <a:off x="3154680" y="2057400"/>
            <a:ext cx="3291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chemeClr val="tx2"/>
                </a:solidFill>
              </a:rPr>
              <a:t>Tatap muka</a:t>
            </a:r>
            <a:endParaRPr lang="en-US" sz="2000" dirty="0"/>
          </a:p>
        </p:txBody>
      </p:sp>
      <p:sp>
        <p:nvSpPr>
          <p:cNvPr id="12" name="Text 8"/>
          <p:cNvSpPr txBox="1"/>
          <p:nvPr/>
        </p:nvSpPr>
        <p:spPr>
          <a:xfrm>
            <a:off x="2377440" y="2880360"/>
            <a:ext cx="40233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</a:rPr>
              <a:t>Rapat di ruangan, papan tulis bersama, ruang kelas.</a:t>
            </a:r>
            <a:endParaRPr lang="en-US" sz="1600" dirty="0"/>
          </a:p>
        </p:txBody>
      </p:sp>
      <p:sp>
        <p:nvSpPr>
          <p:cNvPr id="13" name="Sinkron jarak jauh"/>
          <p:cNvSpPr/>
          <p:nvPr/>
        </p:nvSpPr>
        <p:spPr>
          <a:xfrm>
            <a:off x="6858000" y="1783080"/>
            <a:ext cx="4572000" cy="2103120"/>
          </a:xfrm>
          <a:prstGeom prst="roundRect">
            <a:avLst>
              <a:gd name="adj" fmla="val 5217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4" name="Sinkron jarak jauh (lingkaran)"/>
          <p:cNvSpPr/>
          <p:nvPr/>
        </p:nvSpPr>
        <p:spPr>
          <a:xfrm>
            <a:off x="7086600" y="2011680"/>
            <a:ext cx="640080" cy="64008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5" name="Sinkron jarak jauh" descr="Sinkron jarak jauh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46620" y="2171700"/>
            <a:ext cx="320040" cy="320040"/>
          </a:xfrm>
          <a:prstGeom prst="rect">
            <a:avLst/>
          </a:prstGeom>
        </p:spPr>
      </p:pic>
      <p:sp>
        <p:nvSpPr>
          <p:cNvPr id="16" name="Text 11"/>
          <p:cNvSpPr txBox="1"/>
          <p:nvPr/>
        </p:nvSpPr>
        <p:spPr>
          <a:xfrm>
            <a:off x="7909560" y="2057400"/>
            <a:ext cx="3291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chemeClr val="tx2"/>
                </a:solidFill>
              </a:rPr>
              <a:t>Sinkron jarak jauh</a:t>
            </a:r>
            <a:endParaRPr lang="en-US" sz="2000" dirty="0"/>
          </a:p>
        </p:txBody>
      </p:sp>
      <p:sp>
        <p:nvSpPr>
          <p:cNvPr id="17" name="Text 12"/>
          <p:cNvSpPr txBox="1"/>
          <p:nvPr/>
        </p:nvSpPr>
        <p:spPr>
          <a:xfrm>
            <a:off x="7132320" y="2880360"/>
            <a:ext cx="40233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</a:rPr>
              <a:t>Video conference, chat langsung, Google Docs secara real-time.</a:t>
            </a:r>
            <a:endParaRPr lang="en-US" sz="1600" dirty="0"/>
          </a:p>
        </p:txBody>
      </p:sp>
      <p:sp>
        <p:nvSpPr>
          <p:cNvPr id="18" name="Asinkron setempat"/>
          <p:cNvSpPr/>
          <p:nvPr/>
        </p:nvSpPr>
        <p:spPr>
          <a:xfrm>
            <a:off x="2103120" y="4069080"/>
            <a:ext cx="4572000" cy="2103120"/>
          </a:xfrm>
          <a:prstGeom prst="roundRect">
            <a:avLst>
              <a:gd name="adj" fmla="val 5217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9" name="Asinkron setempat (lingkaran)"/>
          <p:cNvSpPr/>
          <p:nvPr/>
        </p:nvSpPr>
        <p:spPr>
          <a:xfrm>
            <a:off x="2331720" y="4297680"/>
            <a:ext cx="640080" cy="640080"/>
          </a:xfrm>
          <a:prstGeom prst="ellipse">
            <a:avLst/>
          </a:prstGeom>
          <a:solidFill>
            <a:schemeClr val="accent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0" name="Asinkron setempat" descr="Asinkron setempat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1740" y="4457700"/>
            <a:ext cx="320040" cy="320040"/>
          </a:xfrm>
          <a:prstGeom prst="rect">
            <a:avLst/>
          </a:prstGeom>
        </p:spPr>
      </p:pic>
      <p:sp>
        <p:nvSpPr>
          <p:cNvPr id="21" name="Text 15"/>
          <p:cNvSpPr txBox="1"/>
          <p:nvPr/>
        </p:nvSpPr>
        <p:spPr>
          <a:xfrm>
            <a:off x="3154680" y="4343400"/>
            <a:ext cx="3291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chemeClr val="tx2"/>
                </a:solidFill>
              </a:rPr>
              <a:t>Asinkron setempat</a:t>
            </a:r>
            <a:endParaRPr lang="en-US" sz="2000" dirty="0"/>
          </a:p>
        </p:txBody>
      </p:sp>
      <p:sp>
        <p:nvSpPr>
          <p:cNvPr id="22" name="Text 16"/>
          <p:cNvSpPr txBox="1"/>
          <p:nvPr/>
        </p:nvSpPr>
        <p:spPr>
          <a:xfrm>
            <a:off x="2377440" y="5166360"/>
            <a:ext cx="40233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</a:rPr>
              <a:t>Papan pengumuman, ruang proyek bersama, kerja bergilir (shift).</a:t>
            </a:r>
            <a:endParaRPr lang="en-US" sz="1600" dirty="0"/>
          </a:p>
        </p:txBody>
      </p:sp>
      <p:sp>
        <p:nvSpPr>
          <p:cNvPr id="23" name="Asinkron jarak jauh"/>
          <p:cNvSpPr/>
          <p:nvPr/>
        </p:nvSpPr>
        <p:spPr>
          <a:xfrm>
            <a:off x="6858000" y="4069080"/>
            <a:ext cx="4572000" cy="2103120"/>
          </a:xfrm>
          <a:prstGeom prst="roundRect">
            <a:avLst>
              <a:gd name="adj" fmla="val 5217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4" name="Asinkron jarak jauh (lingkaran)"/>
          <p:cNvSpPr/>
          <p:nvPr/>
        </p:nvSpPr>
        <p:spPr>
          <a:xfrm>
            <a:off x="7086600" y="4297680"/>
            <a:ext cx="640080" cy="640080"/>
          </a:xfrm>
          <a:prstGeom prst="ellipse">
            <a:avLst/>
          </a:prstGeom>
          <a:solidFill>
            <a:schemeClr val="accent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5" name="Asinkron jarak jauh" descr="Asinkron jarak jauh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46620" y="4457700"/>
            <a:ext cx="320040" cy="320040"/>
          </a:xfrm>
          <a:prstGeom prst="rect">
            <a:avLst/>
          </a:prstGeom>
        </p:spPr>
      </p:pic>
      <p:sp>
        <p:nvSpPr>
          <p:cNvPr id="26" name="Text 19"/>
          <p:cNvSpPr txBox="1"/>
          <p:nvPr/>
        </p:nvSpPr>
        <p:spPr>
          <a:xfrm>
            <a:off x="7909560" y="4343400"/>
            <a:ext cx="3291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chemeClr val="tx2"/>
                </a:solidFill>
              </a:rPr>
              <a:t>Asinkron jarak jauh</a:t>
            </a:r>
            <a:endParaRPr lang="en-US" sz="2000" dirty="0"/>
          </a:p>
        </p:txBody>
      </p:sp>
      <p:sp>
        <p:nvSpPr>
          <p:cNvPr id="27" name="Text 20"/>
          <p:cNvSpPr txBox="1"/>
          <p:nvPr/>
        </p:nvSpPr>
        <p:spPr>
          <a:xfrm>
            <a:off x="7132320" y="5166360"/>
            <a:ext cx="40233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</a:rPr>
              <a:t>Email, forum, wiki, Git dan GitHub.</a:t>
            </a:r>
            <a:endParaRPr lang="en-US" sz="1600" dirty="0"/>
          </a:p>
        </p:txBody>
      </p:sp>
      <p:sp>
        <p:nvSpPr>
          <p:cNvPr id="3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Komunikasi Sinkron vs Asinkron</a:t>
            </a:r>
            <a:endParaRPr lang="en-US" sz="3600" dirty="0"/>
          </a:p>
        </p:txBody>
      </p:sp>
      <p:sp>
        <p:nvSpPr>
          <p:cNvPr id="4" name="Sinkron"/>
          <p:cNvSpPr/>
          <p:nvPr/>
        </p:nvSpPr>
        <p:spPr>
          <a:xfrm>
            <a:off x="548640" y="1554480"/>
            <a:ext cx="5394960" cy="3611880"/>
          </a:xfrm>
          <a:prstGeom prst="roundRect">
            <a:avLst>
              <a:gd name="adj" fmla="val 3038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inkron (lingkaran)"/>
          <p:cNvSpPr/>
          <p:nvPr/>
        </p:nvSpPr>
        <p:spPr>
          <a:xfrm>
            <a:off x="868680" y="1783080"/>
            <a:ext cx="731520" cy="73152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6" name="Sinkron" descr="Sinkr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560" y="1965960"/>
            <a:ext cx="365760" cy="365760"/>
          </a:xfrm>
          <a:prstGeom prst="rect">
            <a:avLst/>
          </a:prstGeom>
        </p:spPr>
      </p:pic>
      <p:sp>
        <p:nvSpPr>
          <p:cNvPr id="7" name="Text 3"/>
          <p:cNvSpPr txBox="1"/>
          <p:nvPr/>
        </p:nvSpPr>
        <p:spPr>
          <a:xfrm>
            <a:off x="1874520" y="1874520"/>
            <a:ext cx="3657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chemeClr val="tx2"/>
                </a:solidFill>
              </a:rPr>
              <a:t>Sinkron</a:t>
            </a:r>
            <a:endParaRPr lang="en-US" sz="2600" dirty="0"/>
          </a:p>
        </p:txBody>
      </p:sp>
      <p:sp>
        <p:nvSpPr>
          <p:cNvPr id="8" name="Text 4"/>
          <p:cNvSpPr txBox="1"/>
          <p:nvPr/>
        </p:nvSpPr>
        <p:spPr>
          <a:xfrm>
            <a:off x="914400" y="2788920"/>
            <a:ext cx="4663440" cy="2240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Interaksi waktu nyata dengan umpan balik langsung</a:t>
            </a:r>
            <a:endParaRPr lang="en-US" sz="16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Cocok untuk brainstorming dan keputusan cepat</a:t>
            </a:r>
            <a:endParaRPr lang="en-US" sz="16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Butuh jadwal serentak dan koneksi stabil</a:t>
            </a:r>
            <a:endParaRPr lang="en-US" sz="16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Contoh: video call, chat langsung, co-editing</a:t>
            </a:r>
            <a:endParaRPr lang="en-US" sz="1600" dirty="0"/>
          </a:p>
        </p:txBody>
      </p:sp>
      <p:sp>
        <p:nvSpPr>
          <p:cNvPr id="9" name="Asinkron"/>
          <p:cNvSpPr/>
          <p:nvPr/>
        </p:nvSpPr>
        <p:spPr>
          <a:xfrm>
            <a:off x="6245352" y="1554480"/>
            <a:ext cx="5394960" cy="3611880"/>
          </a:xfrm>
          <a:prstGeom prst="roundRect">
            <a:avLst>
              <a:gd name="adj" fmla="val 3038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Asinkron (lingkaran)"/>
          <p:cNvSpPr/>
          <p:nvPr/>
        </p:nvSpPr>
        <p:spPr>
          <a:xfrm>
            <a:off x="6565392" y="1783080"/>
            <a:ext cx="731520" cy="73152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1" name="Asinkron" descr="Asinkro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8272" y="1965960"/>
            <a:ext cx="365760" cy="365760"/>
          </a:xfrm>
          <a:prstGeom prst="rect">
            <a:avLst/>
          </a:prstGeom>
        </p:spPr>
      </p:pic>
      <p:sp>
        <p:nvSpPr>
          <p:cNvPr id="12" name="Text 7"/>
          <p:cNvSpPr txBox="1"/>
          <p:nvPr/>
        </p:nvSpPr>
        <p:spPr>
          <a:xfrm>
            <a:off x="7571232" y="1874520"/>
            <a:ext cx="3657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chemeClr val="tx2"/>
                </a:solidFill>
              </a:rPr>
              <a:t>Asinkron</a:t>
            </a:r>
            <a:endParaRPr lang="en-US" sz="2600" dirty="0"/>
          </a:p>
        </p:txBody>
      </p:sp>
      <p:sp>
        <p:nvSpPr>
          <p:cNvPr id="13" name="Text 8"/>
          <p:cNvSpPr txBox="1"/>
          <p:nvPr/>
        </p:nvSpPr>
        <p:spPr>
          <a:xfrm>
            <a:off x="6611112" y="2788920"/>
            <a:ext cx="4663440" cy="2240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Respons tertunda; peserta bekerja sesuai waktunya</a:t>
            </a:r>
            <a:endParaRPr lang="en-US" sz="16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Cocok untuk tim lintas zona waktu dan kerja mendalam</a:t>
            </a:r>
            <a:endParaRPr lang="en-US" sz="16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Meninggalkan jejak tertulis yang mudah ditelusuri</a:t>
            </a:r>
            <a:endParaRPr lang="en-US" sz="16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Contoh: email, forum, wiki, pull request</a:t>
            </a:r>
            <a:endParaRPr lang="en-US" sz="1600" dirty="0"/>
          </a:p>
        </p:txBody>
      </p:sp>
      <p:sp>
        <p:nvSpPr>
          <p:cNvPr id="14" name="Praktik terbaik"/>
          <p:cNvSpPr/>
          <p:nvPr/>
        </p:nvSpPr>
        <p:spPr>
          <a:xfrm>
            <a:off x="548640" y="5394960"/>
            <a:ext cx="11091672" cy="731520"/>
          </a:xfrm>
          <a:prstGeom prst="roundRect">
            <a:avLst>
              <a:gd name="adj" fmla="val 15000"/>
            </a:avLst>
          </a:prstGeom>
          <a:solidFill>
            <a:schemeClr val="tx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0"/>
          <p:cNvSpPr txBox="1"/>
          <p:nvPr/>
        </p:nvSpPr>
        <p:spPr>
          <a:xfrm>
            <a:off x="868680" y="5394960"/>
            <a:ext cx="10515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chemeClr val="bg1"/>
                </a:solidFill>
              </a:rPr>
              <a:t>Praktik terbaik: gabungkan keduanya, sinkron untuk memutuskan dan asinkron untuk mendokumentasikan.</a:t>
            </a:r>
            <a:endParaRPr lang="en-US" sz="17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Jenis-Jenis Groupware</a:t>
            </a:r>
            <a:endParaRPr lang="en-US" sz="3600" dirty="0"/>
          </a:p>
        </p:txBody>
      </p:sp>
      <p:sp>
        <p:nvSpPr>
          <p:cNvPr id="4" name="Komunikasi"/>
          <p:cNvSpPr/>
          <p:nvPr/>
        </p:nvSpPr>
        <p:spPr>
          <a:xfrm>
            <a:off x="548640" y="1554480"/>
            <a:ext cx="3520440" cy="2148840"/>
          </a:xfrm>
          <a:prstGeom prst="roundRect">
            <a:avLst>
              <a:gd name="adj" fmla="val 510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Komunikasi (lingkaran)"/>
          <p:cNvSpPr/>
          <p:nvPr/>
        </p:nvSpPr>
        <p:spPr>
          <a:xfrm>
            <a:off x="822960" y="1828800"/>
            <a:ext cx="731520" cy="73152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6" name="Komunikasi" descr="Komunikasi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840" y="2011680"/>
            <a:ext cx="365760" cy="365760"/>
          </a:xfrm>
          <a:prstGeom prst="rect">
            <a:avLst/>
          </a:prstGeom>
        </p:spPr>
      </p:pic>
      <p:sp>
        <p:nvSpPr>
          <p:cNvPr id="7" name="Text 3"/>
          <p:cNvSpPr txBox="1"/>
          <p:nvPr/>
        </p:nvSpPr>
        <p:spPr>
          <a:xfrm>
            <a:off x="822960" y="2697480"/>
            <a:ext cx="3017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2"/>
                </a:solidFill>
              </a:rPr>
              <a:t>Komunikasi</a:t>
            </a:r>
            <a:endParaRPr lang="en-US" sz="1800" dirty="0"/>
          </a:p>
        </p:txBody>
      </p:sp>
      <p:sp>
        <p:nvSpPr>
          <p:cNvPr id="8" name="Text 4"/>
          <p:cNvSpPr txBox="1"/>
          <p:nvPr/>
        </p:nvSpPr>
        <p:spPr>
          <a:xfrm>
            <a:off x="822960" y="3090672"/>
            <a:ext cx="3017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Email, chat, dan forum untuk bertukar pesan.</a:t>
            </a:r>
            <a:endParaRPr lang="en-US" sz="1400" dirty="0"/>
          </a:p>
        </p:txBody>
      </p:sp>
      <p:sp>
        <p:nvSpPr>
          <p:cNvPr id="9" name="Konferensi"/>
          <p:cNvSpPr/>
          <p:nvPr/>
        </p:nvSpPr>
        <p:spPr>
          <a:xfrm>
            <a:off x="4334256" y="1554480"/>
            <a:ext cx="3520440" cy="2148840"/>
          </a:xfrm>
          <a:prstGeom prst="roundRect">
            <a:avLst>
              <a:gd name="adj" fmla="val 510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Konferensi (lingkaran)"/>
          <p:cNvSpPr/>
          <p:nvPr/>
        </p:nvSpPr>
        <p:spPr>
          <a:xfrm>
            <a:off x="4608576" y="1828800"/>
            <a:ext cx="731520" cy="73152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1" name="Konferensi" descr="Konferensi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91456" y="2011680"/>
            <a:ext cx="365760" cy="365760"/>
          </a:xfrm>
          <a:prstGeom prst="rect">
            <a:avLst/>
          </a:prstGeom>
        </p:spPr>
      </p:pic>
      <p:sp>
        <p:nvSpPr>
          <p:cNvPr id="12" name="Text 7"/>
          <p:cNvSpPr txBox="1"/>
          <p:nvPr/>
        </p:nvSpPr>
        <p:spPr>
          <a:xfrm>
            <a:off x="4608576" y="2697480"/>
            <a:ext cx="3017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2"/>
                </a:solidFill>
              </a:rPr>
              <a:t>Konferensi</a:t>
            </a:r>
            <a:endParaRPr lang="en-US" sz="1800" dirty="0"/>
          </a:p>
        </p:txBody>
      </p:sp>
      <p:sp>
        <p:nvSpPr>
          <p:cNvPr id="13" name="Text 8"/>
          <p:cNvSpPr txBox="1"/>
          <p:nvPr/>
        </p:nvSpPr>
        <p:spPr>
          <a:xfrm>
            <a:off x="4608576" y="3090672"/>
            <a:ext cx="3017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Video dan audio conference, webinar, berbagi layar.</a:t>
            </a:r>
            <a:endParaRPr lang="en-US" sz="1400" dirty="0"/>
          </a:p>
        </p:txBody>
      </p:sp>
      <p:sp>
        <p:nvSpPr>
          <p:cNvPr id="14" name="Penyuntingan bersama"/>
          <p:cNvSpPr/>
          <p:nvPr/>
        </p:nvSpPr>
        <p:spPr>
          <a:xfrm>
            <a:off x="8119872" y="1554480"/>
            <a:ext cx="3520440" cy="2148840"/>
          </a:xfrm>
          <a:prstGeom prst="roundRect">
            <a:avLst>
              <a:gd name="adj" fmla="val 510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5" name="Penyuntingan bersama (lingkaran)"/>
          <p:cNvSpPr/>
          <p:nvPr/>
        </p:nvSpPr>
        <p:spPr>
          <a:xfrm>
            <a:off x="8394192" y="1828800"/>
            <a:ext cx="731520" cy="73152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6" name="Penyuntingan bersama" descr="Penyuntingan bersama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77072" y="2011680"/>
            <a:ext cx="365760" cy="365760"/>
          </a:xfrm>
          <a:prstGeom prst="rect">
            <a:avLst/>
          </a:prstGeom>
        </p:spPr>
      </p:pic>
      <p:sp>
        <p:nvSpPr>
          <p:cNvPr id="17" name="Text 11"/>
          <p:cNvSpPr txBox="1"/>
          <p:nvPr/>
        </p:nvSpPr>
        <p:spPr>
          <a:xfrm>
            <a:off x="8394192" y="2697480"/>
            <a:ext cx="3017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2"/>
                </a:solidFill>
              </a:rPr>
              <a:t>Penyuntingan bersama</a:t>
            </a:r>
            <a:endParaRPr lang="en-US" sz="1800" dirty="0"/>
          </a:p>
        </p:txBody>
      </p:sp>
      <p:sp>
        <p:nvSpPr>
          <p:cNvPr id="18" name="Text 12"/>
          <p:cNvSpPr txBox="1"/>
          <p:nvPr/>
        </p:nvSpPr>
        <p:spPr>
          <a:xfrm>
            <a:off x="8394192" y="3090672"/>
            <a:ext cx="3017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Co-authoring dokumen, slide, dan desain.</a:t>
            </a:r>
            <a:endParaRPr lang="en-US" sz="1400" dirty="0"/>
          </a:p>
        </p:txBody>
      </p:sp>
      <p:sp>
        <p:nvSpPr>
          <p:cNvPr id="19" name="Manajemen proyek"/>
          <p:cNvSpPr/>
          <p:nvPr/>
        </p:nvSpPr>
        <p:spPr>
          <a:xfrm>
            <a:off x="548640" y="3977640"/>
            <a:ext cx="3520440" cy="2148840"/>
          </a:xfrm>
          <a:prstGeom prst="roundRect">
            <a:avLst>
              <a:gd name="adj" fmla="val 510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0" name="Manajemen proyek (lingkaran)"/>
          <p:cNvSpPr/>
          <p:nvPr/>
        </p:nvSpPr>
        <p:spPr>
          <a:xfrm>
            <a:off x="822960" y="4251960"/>
            <a:ext cx="731520" cy="73152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1" name="Manajemen proyek" descr="Manajemen proyek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5840" y="4434840"/>
            <a:ext cx="365760" cy="365760"/>
          </a:xfrm>
          <a:prstGeom prst="rect">
            <a:avLst/>
          </a:prstGeom>
        </p:spPr>
      </p:pic>
      <p:sp>
        <p:nvSpPr>
          <p:cNvPr id="22" name="Text 15"/>
          <p:cNvSpPr txBox="1"/>
          <p:nvPr/>
        </p:nvSpPr>
        <p:spPr>
          <a:xfrm>
            <a:off x="822960" y="5120640"/>
            <a:ext cx="3017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2"/>
                </a:solidFill>
              </a:rPr>
              <a:t>Manajemen proyek</a:t>
            </a:r>
            <a:endParaRPr lang="en-US" sz="1800" dirty="0"/>
          </a:p>
        </p:txBody>
      </p:sp>
      <p:sp>
        <p:nvSpPr>
          <p:cNvPr id="23" name="Text 16"/>
          <p:cNvSpPr txBox="1"/>
          <p:nvPr/>
        </p:nvSpPr>
        <p:spPr>
          <a:xfrm>
            <a:off x="822960" y="5513832"/>
            <a:ext cx="3017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Papan Kanban, issue tracker, dan alur kerja.</a:t>
            </a:r>
            <a:endParaRPr lang="en-US" sz="1400" dirty="0"/>
          </a:p>
        </p:txBody>
      </p:sp>
      <p:sp>
        <p:nvSpPr>
          <p:cNvPr id="24" name="Version control"/>
          <p:cNvSpPr/>
          <p:nvPr/>
        </p:nvSpPr>
        <p:spPr>
          <a:xfrm>
            <a:off x="4334256" y="3977640"/>
            <a:ext cx="3520440" cy="2148840"/>
          </a:xfrm>
          <a:prstGeom prst="roundRect">
            <a:avLst>
              <a:gd name="adj" fmla="val 510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5" name="Version control (lingkaran)"/>
          <p:cNvSpPr/>
          <p:nvPr/>
        </p:nvSpPr>
        <p:spPr>
          <a:xfrm>
            <a:off x="4608576" y="4251960"/>
            <a:ext cx="731520" cy="73152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6" name="Version control" descr="Version control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91456" y="4434840"/>
            <a:ext cx="365760" cy="365760"/>
          </a:xfrm>
          <a:prstGeom prst="rect">
            <a:avLst/>
          </a:prstGeom>
        </p:spPr>
      </p:pic>
      <p:sp>
        <p:nvSpPr>
          <p:cNvPr id="27" name="Text 19"/>
          <p:cNvSpPr txBox="1"/>
          <p:nvPr/>
        </p:nvSpPr>
        <p:spPr>
          <a:xfrm>
            <a:off x="4608576" y="5120640"/>
            <a:ext cx="3017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2"/>
                </a:solidFill>
              </a:rPr>
              <a:t>Version control</a:t>
            </a:r>
            <a:endParaRPr lang="en-US" sz="1800" dirty="0"/>
          </a:p>
        </p:txBody>
      </p:sp>
      <p:sp>
        <p:nvSpPr>
          <p:cNvPr id="28" name="Text 20"/>
          <p:cNvSpPr txBox="1"/>
          <p:nvPr/>
        </p:nvSpPr>
        <p:spPr>
          <a:xfrm>
            <a:off x="4608576" y="5513832"/>
            <a:ext cx="3017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Git dan platform hosting untuk kode tim.</a:t>
            </a:r>
            <a:endParaRPr lang="en-US" sz="1400" dirty="0"/>
          </a:p>
        </p:txBody>
      </p:sp>
      <p:sp>
        <p:nvSpPr>
          <p:cNvPr id="29" name="Pendukung keputusan"/>
          <p:cNvSpPr/>
          <p:nvPr/>
        </p:nvSpPr>
        <p:spPr>
          <a:xfrm>
            <a:off x="8119872" y="3977640"/>
            <a:ext cx="3520440" cy="2148840"/>
          </a:xfrm>
          <a:prstGeom prst="roundRect">
            <a:avLst>
              <a:gd name="adj" fmla="val 510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0" name="Pendukung keputusan (lingkaran)"/>
          <p:cNvSpPr/>
          <p:nvPr/>
        </p:nvSpPr>
        <p:spPr>
          <a:xfrm>
            <a:off x="8394192" y="4251960"/>
            <a:ext cx="731520" cy="73152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31" name="Pendukung keputusan" descr="Pendukung keputusan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77072" y="4434840"/>
            <a:ext cx="365760" cy="365760"/>
          </a:xfrm>
          <a:prstGeom prst="rect">
            <a:avLst/>
          </a:prstGeom>
        </p:spPr>
      </p:pic>
      <p:sp>
        <p:nvSpPr>
          <p:cNvPr id="32" name="Text 23"/>
          <p:cNvSpPr txBox="1"/>
          <p:nvPr/>
        </p:nvSpPr>
        <p:spPr>
          <a:xfrm>
            <a:off x="8394192" y="5120640"/>
            <a:ext cx="3017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2"/>
                </a:solidFill>
              </a:rPr>
              <a:t>Pendukung keputusan</a:t>
            </a:r>
            <a:endParaRPr lang="en-US" sz="1800" dirty="0"/>
          </a:p>
        </p:txBody>
      </p:sp>
      <p:sp>
        <p:nvSpPr>
          <p:cNvPr id="33" name="Text 24"/>
          <p:cNvSpPr txBox="1"/>
          <p:nvPr/>
        </p:nvSpPr>
        <p:spPr>
          <a:xfrm>
            <a:off x="8394192" y="5513832"/>
            <a:ext cx="3017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Polling, voting, dan papan tulis digital.</a:t>
            </a:r>
            <a:endParaRPr lang="en-US" sz="1400" dirty="0"/>
          </a:p>
        </p:txBody>
      </p:sp>
      <p:sp>
        <p:nvSpPr>
          <p:cNvPr id="3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Memetakan Aplikasi ke Matriks</a:t>
            </a:r>
            <a:endParaRPr lang="en-US" sz="3600" dirty="0"/>
          </a:p>
        </p:txBody>
      </p:sp>
      <p:graphicFrame>
        <p:nvGraphicFramePr>
          <p:cNvPr id="8" name="Tabel pemetaan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1672" cy="914400"/>
        </p:xfrm>
        <a:graphic>
          <a:graphicData uri="http://schemas.openxmlformats.org/drawingml/2006/table">
            <a:tbl>
              <a:tblPr/>
              <a:tblGrid>
                <a:gridCol w="3291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517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192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3035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</a:rPr>
                        <a:t>Aplikasi</a:t>
                      </a:r>
                      <a:endParaRPr lang="en-US" sz="1600" dirty="0"/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3707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</a:rPr>
                        <a:t>Waktu</a:t>
                      </a:r>
                      <a:endParaRPr lang="en-US" sz="1600" dirty="0"/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3707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</a:rPr>
                        <a:t>Tempat</a:t>
                      </a:r>
                      <a:endParaRPr lang="en-US" sz="1600" dirty="0"/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3707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</a:rPr>
                        <a:t>Kategori groupware</a:t>
                      </a:r>
                      <a:endParaRPr lang="en-US" sz="1600" dirty="0"/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3707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035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B2A41"/>
                          </a:solidFill>
                        </a:rPr>
                        <a:t>Google Docs (co-editing)</a:t>
                      </a:r>
                      <a:endParaRPr lang="en-US" sz="1500" dirty="0"/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3F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B2A41"/>
                          </a:solidFill>
                        </a:rPr>
                        <a:t>Sinkron dan asinkron</a:t>
                      </a:r>
                      <a:endParaRPr lang="en-US" sz="1500" dirty="0"/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3F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B2A41"/>
                          </a:solidFill>
                        </a:rPr>
                        <a:t>Berbeda</a:t>
                      </a:r>
                      <a:endParaRPr lang="en-US" sz="1500" dirty="0"/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3F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B2A41"/>
                          </a:solidFill>
                        </a:rPr>
                        <a:t>Penyuntingan bersama</a:t>
                      </a:r>
                      <a:endParaRPr lang="en-US" sz="1500" dirty="0"/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3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035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B2A41"/>
                          </a:solidFill>
                        </a:rPr>
                        <a:t>Zoom / Google Meet</a:t>
                      </a:r>
                      <a:endParaRPr lang="en-US" sz="1500" dirty="0"/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B2A41"/>
                          </a:solidFill>
                        </a:rPr>
                        <a:t>Sinkron</a:t>
                      </a:r>
                      <a:endParaRPr lang="en-US" sz="1500" dirty="0"/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B2A41"/>
                          </a:solidFill>
                        </a:rPr>
                        <a:t>Berbeda</a:t>
                      </a:r>
                      <a:endParaRPr lang="en-US" sz="1500" dirty="0"/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B2A41"/>
                          </a:solidFill>
                        </a:rPr>
                        <a:t>Konferensi</a:t>
                      </a:r>
                      <a:endParaRPr lang="en-US" sz="1500" dirty="0"/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035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B2A41"/>
                          </a:solidFill>
                        </a:rPr>
                        <a:t>Slack / Discord</a:t>
                      </a:r>
                      <a:endParaRPr lang="en-US" sz="1500" dirty="0"/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3F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B2A41"/>
                          </a:solidFill>
                        </a:rPr>
                        <a:t>Sinkron dan asinkron</a:t>
                      </a:r>
                      <a:endParaRPr lang="en-US" sz="1500" dirty="0"/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3F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B2A41"/>
                          </a:solidFill>
                        </a:rPr>
                        <a:t>Berbeda</a:t>
                      </a:r>
                      <a:endParaRPr lang="en-US" sz="1500" dirty="0"/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3F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B2A41"/>
                          </a:solidFill>
                        </a:rPr>
                        <a:t>Komunikasi</a:t>
                      </a:r>
                      <a:endParaRPr lang="en-US" sz="1500" dirty="0"/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3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035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B2A41"/>
                          </a:solidFill>
                        </a:rPr>
                        <a:t>Git + GitHub</a:t>
                      </a:r>
                      <a:endParaRPr lang="en-US" sz="1500" dirty="0"/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B2A41"/>
                          </a:solidFill>
                        </a:rPr>
                        <a:t>Asinkron</a:t>
                      </a:r>
                      <a:endParaRPr lang="en-US" sz="1500" dirty="0"/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B2A41"/>
                          </a:solidFill>
                        </a:rPr>
                        <a:t>Berbeda</a:t>
                      </a:r>
                      <a:endParaRPr lang="en-US" sz="1500" dirty="0"/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B2A41"/>
                          </a:solidFill>
                        </a:rPr>
                        <a:t>Version control</a:t>
                      </a:r>
                      <a:endParaRPr lang="en-US" sz="1500" dirty="0"/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035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B2A41"/>
                          </a:solidFill>
                        </a:rPr>
                        <a:t>Papan Kanban fisik</a:t>
                      </a:r>
                      <a:endParaRPr lang="en-US" sz="1500" dirty="0"/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3F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B2A41"/>
                          </a:solidFill>
                        </a:rPr>
                        <a:t>Asinkron</a:t>
                      </a:r>
                      <a:endParaRPr lang="en-US" sz="1500" dirty="0"/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3F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B2A41"/>
                          </a:solidFill>
                        </a:rPr>
                        <a:t>Sama</a:t>
                      </a:r>
                      <a:endParaRPr lang="en-US" sz="1500" dirty="0"/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3F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B2A41"/>
                          </a:solidFill>
                        </a:rPr>
                        <a:t>Manajemen proyek</a:t>
                      </a:r>
                      <a:endParaRPr lang="en-US" sz="1500" dirty="0"/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3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035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B2A41"/>
                          </a:solidFill>
                        </a:rPr>
                        <a:t>Rapat tatap muka</a:t>
                      </a:r>
                      <a:endParaRPr lang="en-US" sz="1500" dirty="0"/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B2A41"/>
                          </a:solidFill>
                        </a:rPr>
                        <a:t>Sinkron</a:t>
                      </a:r>
                      <a:endParaRPr lang="en-US" sz="1500" dirty="0"/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B2A41"/>
                          </a:solidFill>
                        </a:rPr>
                        <a:t>Sama</a:t>
                      </a:r>
                      <a:endParaRPr lang="en-US" sz="1500" dirty="0"/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B2A41"/>
                          </a:solidFill>
                        </a:rPr>
                        <a:t>Pendukung keputusan</a:t>
                      </a:r>
                      <a:endParaRPr lang="en-US" sz="1500" dirty="0"/>
                    </a:p>
                  </a:txBody>
                  <a:tcPr anchor="ctr">
                    <a:lnL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FE0E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Text 1"/>
          <p:cNvSpPr txBox="1"/>
          <p:nvPr/>
        </p:nvSpPr>
        <p:spPr>
          <a:xfrm>
            <a:off x="548640" y="5532120"/>
            <a:ext cx="1109167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i="1" dirty="0">
                <a:solidFill>
                  <a:schemeClr val="accent5"/>
                </a:solidFill>
              </a:rPr>
              <a:t>Banyak aplikasi modern menjembatani lebih dari satu sel matriks.</a:t>
            </a:r>
            <a:endParaRPr lang="en-US" sz="17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Fitur Kunci Sistem Kolaboratif</a:t>
            </a:r>
            <a:endParaRPr lang="en-US" sz="3600" dirty="0"/>
          </a:p>
        </p:txBody>
      </p:sp>
      <p:sp>
        <p:nvSpPr>
          <p:cNvPr id="4" name="Ruang kerja bersama"/>
          <p:cNvSpPr/>
          <p:nvPr/>
        </p:nvSpPr>
        <p:spPr>
          <a:xfrm>
            <a:off x="548640" y="1554480"/>
            <a:ext cx="5394960" cy="2148840"/>
          </a:xfrm>
          <a:prstGeom prst="roundRect">
            <a:avLst>
              <a:gd name="adj" fmla="val 510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Ruang kerja bersama (lingkaran)"/>
          <p:cNvSpPr/>
          <p:nvPr/>
        </p:nvSpPr>
        <p:spPr>
          <a:xfrm>
            <a:off x="822960" y="1828800"/>
            <a:ext cx="822960" cy="82296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6" name="Ruang kerja bersama" descr="Ruang kerja bersama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700" y="2034540"/>
            <a:ext cx="411480" cy="411480"/>
          </a:xfrm>
          <a:prstGeom prst="rect">
            <a:avLst/>
          </a:prstGeom>
        </p:spPr>
      </p:pic>
      <p:sp>
        <p:nvSpPr>
          <p:cNvPr id="7" name="Text 3"/>
          <p:cNvSpPr txBox="1"/>
          <p:nvPr/>
        </p:nvSpPr>
        <p:spPr>
          <a:xfrm>
            <a:off x="1874520" y="1828800"/>
            <a:ext cx="38404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chemeClr val="tx2"/>
                </a:solidFill>
              </a:rPr>
              <a:t>Ruang kerja bersama</a:t>
            </a:r>
            <a:endParaRPr lang="en-US" sz="2200" dirty="0"/>
          </a:p>
        </p:txBody>
      </p:sp>
      <p:sp>
        <p:nvSpPr>
          <p:cNvPr id="8" name="Text 4"/>
          <p:cNvSpPr txBox="1"/>
          <p:nvPr/>
        </p:nvSpPr>
        <p:spPr>
          <a:xfrm>
            <a:off x="1874520" y="2377440"/>
            <a:ext cx="38404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chemeClr val="tx1"/>
                </a:solidFill>
              </a:rPr>
              <a:t>Artefak yang sama dapat diakses dan diubah oleh semua anggota yang berhak.</a:t>
            </a:r>
            <a:endParaRPr lang="en-US" sz="1500" dirty="0"/>
          </a:p>
        </p:txBody>
      </p:sp>
      <p:sp>
        <p:nvSpPr>
          <p:cNvPr id="9" name="Kesadaran (awareness)"/>
          <p:cNvSpPr/>
          <p:nvPr/>
        </p:nvSpPr>
        <p:spPr>
          <a:xfrm>
            <a:off x="6245352" y="1554480"/>
            <a:ext cx="5394960" cy="2148840"/>
          </a:xfrm>
          <a:prstGeom prst="roundRect">
            <a:avLst>
              <a:gd name="adj" fmla="val 510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Kesadaran (awareness) (lingkaran)"/>
          <p:cNvSpPr/>
          <p:nvPr/>
        </p:nvSpPr>
        <p:spPr>
          <a:xfrm>
            <a:off x="6519672" y="1828800"/>
            <a:ext cx="822960" cy="82296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1" name="Kesadaran (awareness)" descr="Kesadaran (awareness)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25412" y="2034540"/>
            <a:ext cx="411480" cy="411480"/>
          </a:xfrm>
          <a:prstGeom prst="rect">
            <a:avLst/>
          </a:prstGeom>
        </p:spPr>
      </p:pic>
      <p:sp>
        <p:nvSpPr>
          <p:cNvPr id="12" name="Text 7"/>
          <p:cNvSpPr txBox="1"/>
          <p:nvPr/>
        </p:nvSpPr>
        <p:spPr>
          <a:xfrm>
            <a:off x="7571232" y="1828800"/>
            <a:ext cx="38404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chemeClr val="tx2"/>
                </a:solidFill>
              </a:rPr>
              <a:t>Kesadaran (awareness)</a:t>
            </a:r>
            <a:endParaRPr lang="en-US" sz="2200" dirty="0"/>
          </a:p>
        </p:txBody>
      </p:sp>
      <p:sp>
        <p:nvSpPr>
          <p:cNvPr id="13" name="Text 8"/>
          <p:cNvSpPr txBox="1"/>
          <p:nvPr/>
        </p:nvSpPr>
        <p:spPr>
          <a:xfrm>
            <a:off x="7571232" y="2377440"/>
            <a:ext cx="38404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chemeClr val="tx1"/>
                </a:solidFill>
              </a:rPr>
              <a:t>Mengetahui siapa yang online dan sedang mengerjakan apa, misalnya lewat kursor dan indikator kehadiran.</a:t>
            </a:r>
            <a:endParaRPr lang="en-US" sz="1500" dirty="0"/>
          </a:p>
        </p:txBody>
      </p:sp>
      <p:sp>
        <p:nvSpPr>
          <p:cNvPr id="14" name="Kontrol akses"/>
          <p:cNvSpPr/>
          <p:nvPr/>
        </p:nvSpPr>
        <p:spPr>
          <a:xfrm>
            <a:off x="548640" y="3977640"/>
            <a:ext cx="5394960" cy="2148840"/>
          </a:xfrm>
          <a:prstGeom prst="roundRect">
            <a:avLst>
              <a:gd name="adj" fmla="val 510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5" name="Kontrol akses (lingkaran)"/>
          <p:cNvSpPr/>
          <p:nvPr/>
        </p:nvSpPr>
        <p:spPr>
          <a:xfrm>
            <a:off x="822960" y="4251960"/>
            <a:ext cx="822960" cy="822960"/>
          </a:xfrm>
          <a:prstGeom prst="ellipse">
            <a:avLst/>
          </a:prstGeom>
          <a:solidFill>
            <a:schemeClr val="accent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6" name="Kontrol akses" descr="Kontrol akses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8700" y="4457700"/>
            <a:ext cx="411480" cy="411480"/>
          </a:xfrm>
          <a:prstGeom prst="rect">
            <a:avLst/>
          </a:prstGeom>
        </p:spPr>
      </p:pic>
      <p:sp>
        <p:nvSpPr>
          <p:cNvPr id="17" name="Text 11"/>
          <p:cNvSpPr txBox="1"/>
          <p:nvPr/>
        </p:nvSpPr>
        <p:spPr>
          <a:xfrm>
            <a:off x="1874520" y="4251960"/>
            <a:ext cx="38404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chemeClr val="tx2"/>
                </a:solidFill>
              </a:rPr>
              <a:t>Kontrol akses</a:t>
            </a:r>
            <a:endParaRPr lang="en-US" sz="2200" dirty="0"/>
          </a:p>
        </p:txBody>
      </p:sp>
      <p:sp>
        <p:nvSpPr>
          <p:cNvPr id="18" name="Text 12"/>
          <p:cNvSpPr txBox="1"/>
          <p:nvPr/>
        </p:nvSpPr>
        <p:spPr>
          <a:xfrm>
            <a:off x="1874520" y="4800600"/>
            <a:ext cx="38404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chemeClr val="tx1"/>
                </a:solidFill>
              </a:rPr>
              <a:t>Peran dan izin (baca, tulis, admin) menjaga keamanan dan ketertiban kerja.</a:t>
            </a:r>
            <a:endParaRPr lang="en-US" sz="1500" dirty="0"/>
          </a:p>
        </p:txBody>
      </p:sp>
      <p:sp>
        <p:nvSpPr>
          <p:cNvPr id="19" name="Notifikasi dan riwayat"/>
          <p:cNvSpPr/>
          <p:nvPr/>
        </p:nvSpPr>
        <p:spPr>
          <a:xfrm>
            <a:off x="6245352" y="3977640"/>
            <a:ext cx="5394960" cy="2148840"/>
          </a:xfrm>
          <a:prstGeom prst="roundRect">
            <a:avLst>
              <a:gd name="adj" fmla="val 510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0" name="Notifikasi dan riwayat (lingkaran)"/>
          <p:cNvSpPr/>
          <p:nvPr/>
        </p:nvSpPr>
        <p:spPr>
          <a:xfrm>
            <a:off x="6519672" y="4251960"/>
            <a:ext cx="822960" cy="822960"/>
          </a:xfrm>
          <a:prstGeom prst="ellipse">
            <a:avLst/>
          </a:prstGeom>
          <a:solidFill>
            <a:schemeClr val="accent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1" name="Notifikasi dan riwayat" descr="Notifikasi dan riwayat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25412" y="4457700"/>
            <a:ext cx="411480" cy="411480"/>
          </a:xfrm>
          <a:prstGeom prst="rect">
            <a:avLst/>
          </a:prstGeom>
        </p:spPr>
      </p:pic>
      <p:sp>
        <p:nvSpPr>
          <p:cNvPr id="22" name="Text 15"/>
          <p:cNvSpPr txBox="1"/>
          <p:nvPr/>
        </p:nvSpPr>
        <p:spPr>
          <a:xfrm>
            <a:off x="7571232" y="4251960"/>
            <a:ext cx="38404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chemeClr val="tx2"/>
                </a:solidFill>
              </a:rPr>
              <a:t>Notifikasi dan riwayat</a:t>
            </a:r>
            <a:endParaRPr lang="en-US" sz="2200" dirty="0"/>
          </a:p>
        </p:txBody>
      </p:sp>
      <p:sp>
        <p:nvSpPr>
          <p:cNvPr id="23" name="Text 16"/>
          <p:cNvSpPr txBox="1"/>
          <p:nvPr/>
        </p:nvSpPr>
        <p:spPr>
          <a:xfrm>
            <a:off x="7571232" y="4800600"/>
            <a:ext cx="38404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chemeClr val="tx1"/>
                </a:solidFill>
              </a:rPr>
              <a:t>Pemberitahuan perubahan serta riwayat versi untuk melacak dan memulihkan pekerjaan.</a:t>
            </a: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Arsitektur: Terpusat vs Peer-to-Peer</a:t>
            </a:r>
            <a:endParaRPr lang="en-US" sz="36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1371600"/>
            <a:ext cx="53035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chemeClr val="accent1"/>
                </a:solidFill>
              </a:rPr>
              <a:t>Terpusat (client-server)</a:t>
            </a:r>
            <a:endParaRPr lang="en-US" sz="2000" dirty="0"/>
          </a:p>
        </p:txBody>
      </p:sp>
      <p:sp>
        <p:nvSpPr>
          <p:cNvPr id="5" name="Text 2"/>
          <p:cNvSpPr txBox="1"/>
          <p:nvPr/>
        </p:nvSpPr>
        <p:spPr>
          <a:xfrm>
            <a:off x="6336792" y="1371600"/>
            <a:ext cx="53035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chemeClr val="accent1"/>
                </a:solidFill>
              </a:rPr>
              <a:t>Peer-to-peer (terdistribusi)</a:t>
            </a:r>
            <a:endParaRPr lang="en-US" sz="2000" dirty="0"/>
          </a:p>
        </p:txBody>
      </p:sp>
      <p:sp>
        <p:nvSpPr>
          <p:cNvPr id="6" name="Garis"/>
          <p:cNvSpPr/>
          <p:nvPr/>
        </p:nvSpPr>
        <p:spPr>
          <a:xfrm>
            <a:off x="1371600" y="2468880"/>
            <a:ext cx="1828800" cy="1097280"/>
          </a:xfrm>
          <a:prstGeom prst="line">
            <a:avLst/>
          </a:prstGeom>
          <a:noFill/>
          <a:ln w="31750">
            <a:solidFill>
              <a:schemeClr val="accent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Garis"/>
          <p:cNvSpPr/>
          <p:nvPr/>
        </p:nvSpPr>
        <p:spPr>
          <a:xfrm flipV="1">
            <a:off x="3200400" y="2468880"/>
            <a:ext cx="1828800" cy="1097280"/>
          </a:xfrm>
          <a:prstGeom prst="line">
            <a:avLst/>
          </a:prstGeom>
          <a:noFill/>
          <a:ln w="31750">
            <a:solidFill>
              <a:schemeClr val="accent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Garis"/>
          <p:cNvSpPr/>
          <p:nvPr/>
        </p:nvSpPr>
        <p:spPr>
          <a:xfrm flipV="1">
            <a:off x="1371600" y="3566160"/>
            <a:ext cx="1828800" cy="1097280"/>
          </a:xfrm>
          <a:prstGeom prst="line">
            <a:avLst/>
          </a:prstGeom>
          <a:noFill/>
          <a:ln w="31750">
            <a:solidFill>
              <a:schemeClr val="accent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Garis"/>
          <p:cNvSpPr/>
          <p:nvPr/>
        </p:nvSpPr>
        <p:spPr>
          <a:xfrm>
            <a:off x="3200400" y="3566160"/>
            <a:ext cx="1828800" cy="1097280"/>
          </a:xfrm>
          <a:prstGeom prst="line">
            <a:avLst/>
          </a:prstGeom>
          <a:noFill/>
          <a:ln w="31750">
            <a:solidFill>
              <a:schemeClr val="accent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Server"/>
          <p:cNvSpPr/>
          <p:nvPr/>
        </p:nvSpPr>
        <p:spPr>
          <a:xfrm>
            <a:off x="2743200" y="3154680"/>
            <a:ext cx="914400" cy="822960"/>
          </a:xfrm>
          <a:prstGeom prst="roundRect">
            <a:avLst>
              <a:gd name="adj" fmla="val 13333"/>
            </a:avLst>
          </a:prstGeom>
          <a:solidFill>
            <a:schemeClr val="tx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1" name="Image 0" descr="server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800" y="3291840"/>
            <a:ext cx="457200" cy="548640"/>
          </a:xfrm>
          <a:prstGeom prst="rect">
            <a:avLst/>
          </a:prstGeom>
        </p:spPr>
      </p:pic>
      <p:sp>
        <p:nvSpPr>
          <p:cNvPr id="12" name="Klien"/>
          <p:cNvSpPr/>
          <p:nvPr/>
        </p:nvSpPr>
        <p:spPr>
          <a:xfrm>
            <a:off x="1005840" y="2103120"/>
            <a:ext cx="731520" cy="73152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3" name="Image 1" descr="klie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8720" y="2286000"/>
            <a:ext cx="365760" cy="365760"/>
          </a:xfrm>
          <a:prstGeom prst="rect">
            <a:avLst/>
          </a:prstGeom>
        </p:spPr>
      </p:pic>
      <p:sp>
        <p:nvSpPr>
          <p:cNvPr id="14" name="Klien"/>
          <p:cNvSpPr/>
          <p:nvPr/>
        </p:nvSpPr>
        <p:spPr>
          <a:xfrm>
            <a:off x="4663440" y="2103120"/>
            <a:ext cx="731520" cy="73152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5" name="Image 2" descr="klie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6320" y="2286000"/>
            <a:ext cx="365760" cy="365760"/>
          </a:xfrm>
          <a:prstGeom prst="rect">
            <a:avLst/>
          </a:prstGeom>
        </p:spPr>
      </p:pic>
      <p:sp>
        <p:nvSpPr>
          <p:cNvPr id="16" name="Klien"/>
          <p:cNvSpPr/>
          <p:nvPr/>
        </p:nvSpPr>
        <p:spPr>
          <a:xfrm>
            <a:off x="1005840" y="4297680"/>
            <a:ext cx="731520" cy="73152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7" name="Image 3" descr="klie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8720" y="4480560"/>
            <a:ext cx="365760" cy="365760"/>
          </a:xfrm>
          <a:prstGeom prst="rect">
            <a:avLst/>
          </a:prstGeom>
        </p:spPr>
      </p:pic>
      <p:sp>
        <p:nvSpPr>
          <p:cNvPr id="18" name="Klien"/>
          <p:cNvSpPr/>
          <p:nvPr/>
        </p:nvSpPr>
        <p:spPr>
          <a:xfrm>
            <a:off x="4663440" y="4297680"/>
            <a:ext cx="731520" cy="73152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9" name="Image 4" descr="klie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6320" y="4480560"/>
            <a:ext cx="365760" cy="365760"/>
          </a:xfrm>
          <a:prstGeom prst="rect">
            <a:avLst/>
          </a:prstGeom>
        </p:spPr>
      </p:pic>
      <p:sp>
        <p:nvSpPr>
          <p:cNvPr id="20" name="Garis"/>
          <p:cNvSpPr/>
          <p:nvPr/>
        </p:nvSpPr>
        <p:spPr>
          <a:xfrm>
            <a:off x="7772400" y="2468880"/>
            <a:ext cx="2377440" cy="0"/>
          </a:xfrm>
          <a:prstGeom prst="line">
            <a:avLst/>
          </a:prstGeom>
          <a:noFill/>
          <a:ln w="31750">
            <a:solidFill>
              <a:schemeClr val="accent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Garis"/>
          <p:cNvSpPr/>
          <p:nvPr/>
        </p:nvSpPr>
        <p:spPr>
          <a:xfrm>
            <a:off x="7772400" y="2468880"/>
            <a:ext cx="0" cy="2194560"/>
          </a:xfrm>
          <a:prstGeom prst="line">
            <a:avLst/>
          </a:prstGeom>
          <a:noFill/>
          <a:ln w="31750">
            <a:solidFill>
              <a:schemeClr val="accent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Garis"/>
          <p:cNvSpPr/>
          <p:nvPr/>
        </p:nvSpPr>
        <p:spPr>
          <a:xfrm>
            <a:off x="7772400" y="2468880"/>
            <a:ext cx="2377440" cy="2194560"/>
          </a:xfrm>
          <a:prstGeom prst="line">
            <a:avLst/>
          </a:prstGeom>
          <a:noFill/>
          <a:ln w="31750">
            <a:solidFill>
              <a:schemeClr val="accent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3" name="Garis"/>
          <p:cNvSpPr/>
          <p:nvPr/>
        </p:nvSpPr>
        <p:spPr>
          <a:xfrm flipV="1">
            <a:off x="7772400" y="2468880"/>
            <a:ext cx="2377440" cy="2194560"/>
          </a:xfrm>
          <a:prstGeom prst="line">
            <a:avLst/>
          </a:prstGeom>
          <a:noFill/>
          <a:ln w="31750">
            <a:solidFill>
              <a:schemeClr val="accent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4" name="Garis"/>
          <p:cNvSpPr/>
          <p:nvPr/>
        </p:nvSpPr>
        <p:spPr>
          <a:xfrm>
            <a:off x="10149840" y="2468880"/>
            <a:ext cx="0" cy="2194560"/>
          </a:xfrm>
          <a:prstGeom prst="line">
            <a:avLst/>
          </a:prstGeom>
          <a:noFill/>
          <a:ln w="31750">
            <a:solidFill>
              <a:schemeClr val="accent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5" name="Garis"/>
          <p:cNvSpPr/>
          <p:nvPr/>
        </p:nvSpPr>
        <p:spPr>
          <a:xfrm>
            <a:off x="7772400" y="4663440"/>
            <a:ext cx="2377440" cy="0"/>
          </a:xfrm>
          <a:prstGeom prst="line">
            <a:avLst/>
          </a:prstGeom>
          <a:noFill/>
          <a:ln w="31750">
            <a:solidFill>
              <a:schemeClr val="accent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6" name="Peer"/>
          <p:cNvSpPr/>
          <p:nvPr/>
        </p:nvSpPr>
        <p:spPr>
          <a:xfrm>
            <a:off x="7406640" y="2103120"/>
            <a:ext cx="731520" cy="73152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7" name="Image 5" descr="peer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9520" y="2286000"/>
            <a:ext cx="365760" cy="365760"/>
          </a:xfrm>
          <a:prstGeom prst="rect">
            <a:avLst/>
          </a:prstGeom>
        </p:spPr>
      </p:pic>
      <p:sp>
        <p:nvSpPr>
          <p:cNvPr id="28" name="Peer"/>
          <p:cNvSpPr/>
          <p:nvPr/>
        </p:nvSpPr>
        <p:spPr>
          <a:xfrm>
            <a:off x="9784080" y="2103120"/>
            <a:ext cx="731520" cy="73152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9" name="Image 6" descr="peer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66960" y="2286000"/>
            <a:ext cx="365760" cy="365760"/>
          </a:xfrm>
          <a:prstGeom prst="rect">
            <a:avLst/>
          </a:prstGeom>
        </p:spPr>
      </p:pic>
      <p:sp>
        <p:nvSpPr>
          <p:cNvPr id="30" name="Peer"/>
          <p:cNvSpPr/>
          <p:nvPr/>
        </p:nvSpPr>
        <p:spPr>
          <a:xfrm>
            <a:off x="7406640" y="4297680"/>
            <a:ext cx="731520" cy="73152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31" name="Image 7" descr="peer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9520" y="4480560"/>
            <a:ext cx="365760" cy="365760"/>
          </a:xfrm>
          <a:prstGeom prst="rect">
            <a:avLst/>
          </a:prstGeom>
        </p:spPr>
      </p:pic>
      <p:sp>
        <p:nvSpPr>
          <p:cNvPr id="32" name="Peer"/>
          <p:cNvSpPr/>
          <p:nvPr/>
        </p:nvSpPr>
        <p:spPr>
          <a:xfrm>
            <a:off x="9784080" y="4297680"/>
            <a:ext cx="731520" cy="73152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33" name="Image 8" descr="peer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66960" y="4480560"/>
            <a:ext cx="365760" cy="365760"/>
          </a:xfrm>
          <a:prstGeom prst="rect">
            <a:avLst/>
          </a:prstGeom>
        </p:spPr>
      </p:pic>
      <p:sp>
        <p:nvSpPr>
          <p:cNvPr id="34" name="Text 22"/>
          <p:cNvSpPr txBox="1"/>
          <p:nvPr/>
        </p:nvSpPr>
        <p:spPr>
          <a:xfrm>
            <a:off x="548640" y="5440680"/>
            <a:ext cx="53035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chemeClr val="tx1"/>
                </a:solidFill>
              </a:rPr>
              <a:t>Server menjadi sumber kebenaran tunggal: mudah dikelola, tetapi menjadi titik kegagalan tunggal.</a:t>
            </a:r>
            <a:endParaRPr lang="en-US" sz="1500" dirty="0"/>
          </a:p>
        </p:txBody>
      </p:sp>
      <p:sp>
        <p:nvSpPr>
          <p:cNvPr id="35" name="Text 23"/>
          <p:cNvSpPr txBox="1"/>
          <p:nvPr/>
        </p:nvSpPr>
        <p:spPr>
          <a:xfrm>
            <a:off x="6336792" y="5440680"/>
            <a:ext cx="53035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chemeClr val="tx1"/>
                </a:solidFill>
              </a:rPr>
              <a:t>Tiap peserta menyimpan salinan sendiri dan bertukar perubahan: tangguh, tetapi sinkronisasi lebih rumit.</a:t>
            </a:r>
            <a:endParaRPr lang="en-US" sz="1500" dirty="0"/>
          </a:p>
        </p:txBody>
      </p:sp>
      <p:sp>
        <p:nvSpPr>
          <p:cNvPr id="3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Latihan: Klasifikasikan!</a:t>
            </a:r>
            <a:endParaRPr lang="en-US" sz="3600" dirty="0"/>
          </a:p>
        </p:txBody>
      </p:sp>
      <p:sp>
        <p:nvSpPr>
          <p:cNvPr id="4" name="Skenario 1"/>
          <p:cNvSpPr/>
          <p:nvPr/>
        </p:nvSpPr>
        <p:spPr>
          <a:xfrm>
            <a:off x="548640" y="1554480"/>
            <a:ext cx="3520440" cy="3291840"/>
          </a:xfrm>
          <a:prstGeom prst="roundRect">
            <a:avLst>
              <a:gd name="adj" fmla="val 3333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Nomor 1"/>
          <p:cNvSpPr/>
          <p:nvPr/>
        </p:nvSpPr>
        <p:spPr>
          <a:xfrm>
            <a:off x="822960" y="1828800"/>
            <a:ext cx="731520" cy="73152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3"/>
          <p:cNvSpPr txBox="1"/>
          <p:nvPr/>
        </p:nvSpPr>
        <p:spPr>
          <a:xfrm>
            <a:off x="822960" y="1828800"/>
            <a:ext cx="7315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</a:rPr>
              <a:t>1</a:t>
            </a:r>
            <a:endParaRPr lang="en-US" sz="2200" dirty="0"/>
          </a:p>
        </p:txBody>
      </p:sp>
      <p:sp>
        <p:nvSpPr>
          <p:cNvPr id="7" name="Text 4"/>
          <p:cNvSpPr txBox="1"/>
          <p:nvPr/>
        </p:nvSpPr>
        <p:spPr>
          <a:xfrm>
            <a:off x="1737360" y="1920240"/>
            <a:ext cx="21031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chemeClr val="tx2"/>
                </a:solidFill>
              </a:rPr>
              <a:t>Skenario 1</a:t>
            </a:r>
            <a:endParaRPr lang="en-US" sz="2000" dirty="0"/>
          </a:p>
        </p:txBody>
      </p:sp>
      <p:sp>
        <p:nvSpPr>
          <p:cNvPr id="8" name="Text 5"/>
          <p:cNvSpPr txBox="1"/>
          <p:nvPr/>
        </p:nvSpPr>
        <p:spPr>
          <a:xfrm>
            <a:off x="822960" y="2834640"/>
            <a:ext cx="3017520" cy="1828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700" dirty="0">
                <a:solidFill>
                  <a:schemeClr val="tx1"/>
                </a:solidFill>
              </a:rPr>
              <a:t>Tim desain mengedit prototipe di Figma secara bersamaan sambil berdiskusi lewat voice call.</a:t>
            </a:r>
            <a:endParaRPr lang="en-US" sz="1700" dirty="0"/>
          </a:p>
        </p:txBody>
      </p:sp>
      <p:sp>
        <p:nvSpPr>
          <p:cNvPr id="9" name="Skenario 2"/>
          <p:cNvSpPr/>
          <p:nvPr/>
        </p:nvSpPr>
        <p:spPr>
          <a:xfrm>
            <a:off x="4334256" y="1554480"/>
            <a:ext cx="3520440" cy="3291840"/>
          </a:xfrm>
          <a:prstGeom prst="roundRect">
            <a:avLst>
              <a:gd name="adj" fmla="val 3333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Nomor 2"/>
          <p:cNvSpPr/>
          <p:nvPr/>
        </p:nvSpPr>
        <p:spPr>
          <a:xfrm>
            <a:off x="4608576" y="1828800"/>
            <a:ext cx="731520" cy="73152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8"/>
          <p:cNvSpPr txBox="1"/>
          <p:nvPr/>
        </p:nvSpPr>
        <p:spPr>
          <a:xfrm>
            <a:off x="4608576" y="1828800"/>
            <a:ext cx="7315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</a:rPr>
              <a:t>2</a:t>
            </a:r>
            <a:endParaRPr lang="en-US" sz="2200" dirty="0"/>
          </a:p>
        </p:txBody>
      </p:sp>
      <p:sp>
        <p:nvSpPr>
          <p:cNvPr id="12" name="Text 9"/>
          <p:cNvSpPr txBox="1"/>
          <p:nvPr/>
        </p:nvSpPr>
        <p:spPr>
          <a:xfrm>
            <a:off x="5522976" y="1920240"/>
            <a:ext cx="21031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chemeClr val="tx2"/>
                </a:solidFill>
              </a:rPr>
              <a:t>Skenario 2</a:t>
            </a:r>
            <a:endParaRPr lang="en-US" sz="2000" dirty="0"/>
          </a:p>
        </p:txBody>
      </p:sp>
      <p:sp>
        <p:nvSpPr>
          <p:cNvPr id="13" name="Text 10"/>
          <p:cNvSpPr txBox="1"/>
          <p:nvPr/>
        </p:nvSpPr>
        <p:spPr>
          <a:xfrm>
            <a:off x="4608576" y="2834640"/>
            <a:ext cx="3017520" cy="1828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700" dirty="0">
                <a:solidFill>
                  <a:schemeClr val="tx1"/>
                </a:solidFill>
              </a:rPr>
              <a:t>Dosen dan mahasiswa berdiskusi di forum LMS sepanjang minggu.</a:t>
            </a:r>
            <a:endParaRPr lang="en-US" sz="1700" dirty="0"/>
          </a:p>
        </p:txBody>
      </p:sp>
      <p:sp>
        <p:nvSpPr>
          <p:cNvPr id="14" name="Skenario 3"/>
          <p:cNvSpPr/>
          <p:nvPr/>
        </p:nvSpPr>
        <p:spPr>
          <a:xfrm>
            <a:off x="8119872" y="1554480"/>
            <a:ext cx="3520440" cy="3291840"/>
          </a:xfrm>
          <a:prstGeom prst="roundRect">
            <a:avLst>
              <a:gd name="adj" fmla="val 3333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5" name="Nomor 3"/>
          <p:cNvSpPr/>
          <p:nvPr/>
        </p:nvSpPr>
        <p:spPr>
          <a:xfrm>
            <a:off x="8394192" y="1828800"/>
            <a:ext cx="731520" cy="731520"/>
          </a:xfrm>
          <a:prstGeom prst="ellipse">
            <a:avLst/>
          </a:prstGeom>
          <a:solidFill>
            <a:schemeClr val="accent6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Text 13"/>
          <p:cNvSpPr txBox="1"/>
          <p:nvPr/>
        </p:nvSpPr>
        <p:spPr>
          <a:xfrm>
            <a:off x="8394192" y="1828800"/>
            <a:ext cx="7315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</a:rPr>
              <a:t>3</a:t>
            </a:r>
            <a:endParaRPr lang="en-US" sz="2200" dirty="0"/>
          </a:p>
        </p:txBody>
      </p:sp>
      <p:sp>
        <p:nvSpPr>
          <p:cNvPr id="17" name="Text 14"/>
          <p:cNvSpPr txBox="1"/>
          <p:nvPr/>
        </p:nvSpPr>
        <p:spPr>
          <a:xfrm>
            <a:off x="9308592" y="1920240"/>
            <a:ext cx="21031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chemeClr val="tx2"/>
                </a:solidFill>
              </a:rPr>
              <a:t>Skenario 3</a:t>
            </a:r>
            <a:endParaRPr lang="en-US" sz="2000" dirty="0"/>
          </a:p>
        </p:txBody>
      </p:sp>
      <p:sp>
        <p:nvSpPr>
          <p:cNvPr id="18" name="Text 15"/>
          <p:cNvSpPr txBox="1"/>
          <p:nvPr/>
        </p:nvSpPr>
        <p:spPr>
          <a:xfrm>
            <a:off x="8394192" y="2834640"/>
            <a:ext cx="3017520" cy="1828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700" dirty="0">
                <a:solidFill>
                  <a:schemeClr val="tx1"/>
                </a:solidFill>
              </a:rPr>
              <a:t>Pengembang di Jakarta dan Berlin mengirim pull request ke repositori yang sama.</a:t>
            </a:r>
            <a:endParaRPr lang="en-US" sz="1700" dirty="0"/>
          </a:p>
        </p:txBody>
      </p:sp>
      <p:sp>
        <p:nvSpPr>
          <p:cNvPr id="19" name="Instruksi"/>
          <p:cNvSpPr/>
          <p:nvPr/>
        </p:nvSpPr>
        <p:spPr>
          <a:xfrm>
            <a:off x="548640" y="5074920"/>
            <a:ext cx="11091672" cy="1051560"/>
          </a:xfrm>
          <a:prstGeom prst="roundRect">
            <a:avLst>
              <a:gd name="adj" fmla="val 10435"/>
            </a:avLst>
          </a:prstGeom>
          <a:solidFill>
            <a:schemeClr val="tx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Text 17"/>
          <p:cNvSpPr txBox="1"/>
          <p:nvPr/>
        </p:nvSpPr>
        <p:spPr>
          <a:xfrm>
            <a:off x="868680" y="5074920"/>
            <a:ext cx="104241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dirty="0">
                <a:solidFill>
                  <a:schemeClr val="bg1"/>
                </a:solidFill>
              </a:rPr>
              <a:t>Untuk tiap skenario tentukan: (1) sel pada matriks waktu-ruang, (2) kategori groupware, (3) fitur kunci yang paling dibutuhkan. Waktu: 8 menit, berpasangan.</a:t>
            </a:r>
            <a:endParaRPr lang="en-US" sz="17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bg1"/>
                </a:solidFill>
              </a:rPr>
              <a:t>Ringkasan</a:t>
            </a:r>
            <a:endParaRPr lang="en-US" sz="3600" dirty="0"/>
          </a:p>
        </p:txBody>
      </p:sp>
      <p:sp>
        <p:nvSpPr>
          <p:cNvPr id="4" name="Ringkasan 1"/>
          <p:cNvSpPr/>
          <p:nvPr/>
        </p:nvSpPr>
        <p:spPr>
          <a:xfrm>
            <a:off x="548640" y="1554480"/>
            <a:ext cx="11091672" cy="1325880"/>
          </a:xfrm>
          <a:prstGeom prst="roundRect">
            <a:avLst>
              <a:gd name="adj" fmla="val 8276"/>
            </a:avLst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Nomor 1"/>
          <p:cNvSpPr/>
          <p:nvPr/>
        </p:nvSpPr>
        <p:spPr>
          <a:xfrm>
            <a:off x="868680" y="1897380"/>
            <a:ext cx="640080" cy="64008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3"/>
          <p:cNvSpPr txBox="1"/>
          <p:nvPr/>
        </p:nvSpPr>
        <p:spPr>
          <a:xfrm>
            <a:off x="868680" y="189738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</a:rPr>
              <a:t>1</a:t>
            </a:r>
            <a:endParaRPr lang="en-US" sz="2200" dirty="0"/>
          </a:p>
        </p:txBody>
      </p:sp>
      <p:sp>
        <p:nvSpPr>
          <p:cNvPr id="7" name="Text 4"/>
          <p:cNvSpPr txBox="1"/>
          <p:nvPr/>
        </p:nvSpPr>
        <p:spPr>
          <a:xfrm>
            <a:off x="1920240" y="1645920"/>
            <a:ext cx="941832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chemeClr val="bg1"/>
                </a:solidFill>
              </a:rPr>
              <a:t>Matriks waktu-ruang membagi kolaborasi menjadi empat bentuk: sinkron atau asinkron, setempat atau jarak jauh.</a:t>
            </a:r>
            <a:endParaRPr lang="en-US" sz="2000" dirty="0"/>
          </a:p>
        </p:txBody>
      </p:sp>
      <p:sp>
        <p:nvSpPr>
          <p:cNvPr id="8" name="Ringkasan 2"/>
          <p:cNvSpPr/>
          <p:nvPr/>
        </p:nvSpPr>
        <p:spPr>
          <a:xfrm>
            <a:off x="548640" y="3108960"/>
            <a:ext cx="11091672" cy="1325880"/>
          </a:xfrm>
          <a:prstGeom prst="roundRect">
            <a:avLst>
              <a:gd name="adj" fmla="val 8276"/>
            </a:avLst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Nomor 2"/>
          <p:cNvSpPr/>
          <p:nvPr/>
        </p:nvSpPr>
        <p:spPr>
          <a:xfrm>
            <a:off x="868680" y="3451860"/>
            <a:ext cx="640080" cy="64008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7"/>
          <p:cNvSpPr txBox="1"/>
          <p:nvPr/>
        </p:nvSpPr>
        <p:spPr>
          <a:xfrm>
            <a:off x="868680" y="345186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</a:rPr>
              <a:t>2</a:t>
            </a:r>
            <a:endParaRPr lang="en-US" sz="2200" dirty="0"/>
          </a:p>
        </p:txBody>
      </p:sp>
      <p:sp>
        <p:nvSpPr>
          <p:cNvPr id="11" name="Text 8"/>
          <p:cNvSpPr txBox="1"/>
          <p:nvPr/>
        </p:nvSpPr>
        <p:spPr>
          <a:xfrm>
            <a:off x="1920240" y="3200400"/>
            <a:ext cx="941832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chemeClr val="bg1"/>
                </a:solidFill>
              </a:rPr>
              <a:t>Groupware mencakup komunikasi, konferensi, penyuntingan bersama, manajemen proyek, version control, dan pendukung keputusan.</a:t>
            </a:r>
            <a:endParaRPr lang="en-US" sz="2000" dirty="0"/>
          </a:p>
        </p:txBody>
      </p:sp>
      <p:sp>
        <p:nvSpPr>
          <p:cNvPr id="12" name="Ringkasan 3"/>
          <p:cNvSpPr/>
          <p:nvPr/>
        </p:nvSpPr>
        <p:spPr>
          <a:xfrm>
            <a:off x="548640" y="4663440"/>
            <a:ext cx="11091672" cy="1325880"/>
          </a:xfrm>
          <a:prstGeom prst="roundRect">
            <a:avLst>
              <a:gd name="adj" fmla="val 8276"/>
            </a:avLst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Nomor 3"/>
          <p:cNvSpPr/>
          <p:nvPr/>
        </p:nvSpPr>
        <p:spPr>
          <a:xfrm>
            <a:off x="868680" y="5006340"/>
            <a:ext cx="640080" cy="64008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1"/>
          <p:cNvSpPr txBox="1"/>
          <p:nvPr/>
        </p:nvSpPr>
        <p:spPr>
          <a:xfrm>
            <a:off x="868680" y="500634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</a:rPr>
              <a:t>3</a:t>
            </a:r>
            <a:endParaRPr lang="en-US" sz="2200" dirty="0"/>
          </a:p>
        </p:txBody>
      </p:sp>
      <p:sp>
        <p:nvSpPr>
          <p:cNvPr id="15" name="Text 12"/>
          <p:cNvSpPr txBox="1"/>
          <p:nvPr/>
        </p:nvSpPr>
        <p:spPr>
          <a:xfrm>
            <a:off x="1920240" y="4754880"/>
            <a:ext cx="941832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chemeClr val="bg1"/>
                </a:solidFill>
              </a:rPr>
              <a:t>Fitur kunci: ruang kerja bersama, awareness, kontrol akses, serta notifikasi dan riwayat perubahan.</a:t>
            </a:r>
            <a:endParaRPr lang="en-US" sz="2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bg2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Kuis 1 dan Pertemuan Berikutnya</a:t>
            </a:r>
            <a:endParaRPr lang="en-US" sz="3600" dirty="0"/>
          </a:p>
        </p:txBody>
      </p:sp>
      <p:sp>
        <p:nvSpPr>
          <p:cNvPr id="4" name="Kuis 1"/>
          <p:cNvSpPr/>
          <p:nvPr/>
        </p:nvSpPr>
        <p:spPr>
          <a:xfrm>
            <a:off x="548640" y="1554480"/>
            <a:ext cx="4572000" cy="4480560"/>
          </a:xfrm>
          <a:prstGeom prst="roundRect">
            <a:avLst>
              <a:gd name="adj" fmla="val 2449"/>
            </a:avLst>
          </a:prstGeom>
          <a:solidFill>
            <a:schemeClr val="tx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Text 2"/>
          <p:cNvSpPr txBox="1"/>
          <p:nvPr/>
        </p:nvSpPr>
        <p:spPr>
          <a:xfrm>
            <a:off x="914400" y="1828800"/>
            <a:ext cx="3840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chemeClr val="accent4"/>
                </a:solidFill>
              </a:rPr>
              <a:t>KUIS 1</a:t>
            </a:r>
            <a:endParaRPr lang="en-US" sz="1400" dirty="0"/>
          </a:p>
        </p:txBody>
      </p:sp>
      <p:sp>
        <p:nvSpPr>
          <p:cNvPr id="6" name="Text 3"/>
          <p:cNvSpPr txBox="1"/>
          <p:nvPr/>
        </p:nvSpPr>
        <p:spPr>
          <a:xfrm>
            <a:off x="914400" y="2194560"/>
            <a:ext cx="3840480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0" b="1" dirty="0">
                <a:solidFill>
                  <a:schemeClr val="bg1"/>
                </a:solidFill>
              </a:rPr>
              <a:t>10</a:t>
            </a:r>
            <a:endParaRPr lang="en-US" sz="11000" dirty="0"/>
          </a:p>
        </p:txBody>
      </p:sp>
      <p:sp>
        <p:nvSpPr>
          <p:cNvPr id="7" name="Text 4"/>
          <p:cNvSpPr txBox="1"/>
          <p:nvPr/>
        </p:nvSpPr>
        <p:spPr>
          <a:xfrm>
            <a:off x="914400" y="4023360"/>
            <a:ext cx="38404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chemeClr val="accent4"/>
                </a:solidFill>
              </a:rPr>
              <a:t>soal pilihan ganda</a:t>
            </a:r>
            <a:endParaRPr lang="en-US" sz="2200" dirty="0"/>
          </a:p>
        </p:txBody>
      </p:sp>
      <p:sp>
        <p:nvSpPr>
          <p:cNvPr id="8" name="Text 5"/>
          <p:cNvSpPr txBox="1"/>
          <p:nvPr/>
        </p:nvSpPr>
        <p:spPr>
          <a:xfrm>
            <a:off x="914400" y="4663440"/>
            <a:ext cx="384048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chemeClr val="bg2"/>
                </a:solidFill>
              </a:rPr>
              <a:t>Cakupan: materi Pertemuan 2, dikerjakan individu selama 15 menit.</a:t>
            </a:r>
            <a:endParaRPr lang="en-US" sz="1600" dirty="0"/>
          </a:p>
        </p:txBody>
      </p:sp>
      <p:sp>
        <p:nvSpPr>
          <p:cNvPr id="9" name="Pertemuan 3"/>
          <p:cNvSpPr/>
          <p:nvPr/>
        </p:nvSpPr>
        <p:spPr>
          <a:xfrm>
            <a:off x="5486400" y="1554480"/>
            <a:ext cx="6153912" cy="4480560"/>
          </a:xfrm>
          <a:prstGeom prst="roundRect">
            <a:avLst>
              <a:gd name="adj" fmla="val 2449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Text 7"/>
          <p:cNvSpPr txBox="1"/>
          <p:nvPr/>
        </p:nvSpPr>
        <p:spPr>
          <a:xfrm>
            <a:off x="5852160" y="1828800"/>
            <a:ext cx="5029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chemeClr val="accent2"/>
                </a:solidFill>
              </a:rPr>
              <a:t>PERTEMUAN 3</a:t>
            </a:r>
            <a:endParaRPr lang="en-US" sz="1400" dirty="0"/>
          </a:p>
        </p:txBody>
      </p:sp>
      <p:sp>
        <p:nvSpPr>
          <p:cNvPr id="11" name="Text 8"/>
          <p:cNvSpPr txBox="1"/>
          <p:nvPr/>
        </p:nvSpPr>
        <p:spPr>
          <a:xfrm>
            <a:off x="5852160" y="2240280"/>
            <a:ext cx="5394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800" b="1" dirty="0">
                <a:solidFill>
                  <a:schemeClr val="tx2"/>
                </a:solidFill>
              </a:rPr>
              <a:t>Version Control I: Git Dasar</a:t>
            </a:r>
            <a:endParaRPr lang="en-US" sz="2800" dirty="0"/>
          </a:p>
        </p:txBody>
      </p:sp>
      <p:sp>
        <p:nvSpPr>
          <p:cNvPr id="12" name="Text 9"/>
          <p:cNvSpPr txBox="1"/>
          <p:nvPr/>
        </p:nvSpPr>
        <p:spPr>
          <a:xfrm>
            <a:off x="5852160" y="3383280"/>
            <a:ext cx="5394960" cy="2194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Instal Git di laptop Anda</a:t>
            </a:r>
            <a:endParaRPr lang="en-US" sz="18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Buat akun GitHub</a:t>
            </a:r>
            <a:endParaRPr lang="en-US" sz="18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Bawa laptop: sesi praktikum terbimbing</a:t>
            </a:r>
            <a:endParaRPr lang="en-US" sz="1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12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Kolaboratif">
  <a:themeElements>
    <a:clrScheme name="Kolaboratif">
      <a:dk1>
        <a:srgbClr val="1B2A41"/>
      </a:dk1>
      <a:lt1>
        <a:srgbClr val="FFFFFF"/>
      </a:lt1>
      <a:dk2>
        <a:srgbClr val="0F4C5C"/>
      </a:dk2>
      <a:lt2>
        <a:srgbClr val="EAF3F5"/>
      </a:lt2>
      <a:accent1>
        <a:srgbClr val="13707F"/>
      </a:accent1>
      <a:accent2>
        <a:srgbClr val="E36414"/>
      </a:accent2>
      <a:accent3>
        <a:srgbClr val="3A86A8"/>
      </a:accent3>
      <a:accent4>
        <a:srgbClr val="F4A261"/>
      </a:accent4>
      <a:accent5>
        <a:srgbClr val="5C6B73"/>
      </a:accent5>
      <a:accent6>
        <a:srgbClr val="2A9D8F"/>
      </a:accent6>
      <a:hlink>
        <a:srgbClr val="13707F"/>
      </a:hlink>
      <a:folHlink>
        <a:srgbClr val="5C6B73"/>
      </a:folHlink>
    </a:clrScheme>
    <a:fontScheme name="Kolaboratif">
      <a:majorFont>
        <a:latin typeface="Cambria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1072</Words>
  <Application>Microsoft Office PowerPoint</Application>
  <PresentationFormat>Widescreen</PresentationFormat>
  <Paragraphs>164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Kolaboratif</vt:lpstr>
      <vt:lpstr>Model dan Taksonomi Kolaborasi</vt:lpstr>
      <vt:lpstr>Tujuan Pembelajaran</vt:lpstr>
      <vt:lpstr>Pemanasan: Dua Skenario</vt:lpstr>
      <vt:lpstr>Matriks Waktu-Ruang</vt:lpstr>
      <vt:lpstr>Komunikasi Sinkron vs Asinkron</vt:lpstr>
      <vt:lpstr>Jenis-Jenis Groupware</vt:lpstr>
      <vt:lpstr>Memetakan Aplikasi ke Matriks</vt:lpstr>
      <vt:lpstr>Fitur Kunci Sistem Kolaboratif</vt:lpstr>
      <vt:lpstr>Arsitektur: Terpusat vs Peer-to-Peer</vt:lpstr>
      <vt:lpstr>Latihan: Klasifikasikan!</vt:lpstr>
      <vt:lpstr>Ringkasan</vt:lpstr>
      <vt:lpstr>Kuis 1 dan Pertemuan Berikutnya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Pertemuan 2 - Model dan Taksonomi Kolaborasi</dc:title>
  <dc:subject>PptxGenJS Presentation</dc:subject>
  <dc:creator>Komputasi Kolaboratif</dc:creator>
  <cp:lastModifiedBy>Siregar, Amran / Kuehne + Nagel / Jkt ZG-OI</cp:lastModifiedBy>
  <cp:revision>2</cp:revision>
  <dcterms:created xsi:type="dcterms:W3CDTF">2026-10-10T08:02:52Z</dcterms:created>
  <dcterms:modified xsi:type="dcterms:W3CDTF">2026-10-10T15:57:28Z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0828794a-ad25-45b2-b935-93f5b652d9d4_Enabled">
    <vt:lpwstr>true</vt:lpwstr>
  </property>
  <property fmtid="{D5CDD505-2E9C-101B-9397-08002B2CF9AE}" pid="3" name="MSIP_Label_0828794a-ad25-45b2-b935-93f5b652d9d4_SetDate">
    <vt:lpwstr>2026-10-10T15:57:26Z</vt:lpwstr>
  </property>
  <property fmtid="{D5CDD505-2E9C-101B-9397-08002B2CF9AE}" pid="4" name="MSIP_Label_0828794a-ad25-45b2-b935-93f5b652d9d4_Method">
    <vt:lpwstr>Standard</vt:lpwstr>
  </property>
  <property fmtid="{D5CDD505-2E9C-101B-9397-08002B2CF9AE}" pid="5" name="MSIP_Label_0828794a-ad25-45b2-b935-93f5b652d9d4_Name">
    <vt:lpwstr>External</vt:lpwstr>
  </property>
  <property fmtid="{D5CDD505-2E9C-101B-9397-08002B2CF9AE}" pid="6" name="MSIP_Label_0828794a-ad25-45b2-b935-93f5b652d9d4_SiteId">
    <vt:lpwstr>ea7a7580-e503-4446-9197-e4bd27841804</vt:lpwstr>
  </property>
  <property fmtid="{D5CDD505-2E9C-101B-9397-08002B2CF9AE}" pid="7" name="MSIP_Label_0828794a-ad25-45b2-b935-93f5b652d9d4_ActionId">
    <vt:lpwstr>49444c1a-55da-4cd4-8f0f-b26fe7a418fe</vt:lpwstr>
  </property>
  <property fmtid="{D5CDD505-2E9C-101B-9397-08002B2CF9AE}" pid="8" name="MSIP_Label_0828794a-ad25-45b2-b935-93f5b652d9d4_ContentBits">
    <vt:lpwstr>0</vt:lpwstr>
  </property>
  <property fmtid="{D5CDD505-2E9C-101B-9397-08002B2CF9AE}" pid="9" name="MSIP_Label_0828794a-ad25-45b2-b935-93f5b652d9d4_Tag">
    <vt:lpwstr>10, 3, 0, 1</vt:lpwstr>
  </property>
</Properties>
</file>