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embuka" id="{DC36F9CB-7402-0913-0D4B-AEA99DC91DB4}">
          <p14:sldIdLst>
            <p14:sldId id="256"/>
            <p14:sldId id="257"/>
          </p14:sldIdLst>
        </p14:section>
        <p14:section name="Materi" id="{6B4DC7D0-F7CC-89FC-4499-181870359FD1}">
          <p14:sldIdLst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  <p14:section name="Aktivitas" id="{F91405D0-1CF9-FA07-B0D0-808DBFEC58E3}">
          <p14:sldIdLst>
            <p14:sldId id="265"/>
          </p14:sldIdLst>
        </p14:section>
        <p14:section name="Penutup" id="{DC4DB330-A620-85D9-036B-A1FDCE01833A}">
          <p14:sldIdLst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903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Sambutan, kontrak kuliah singkat (lihat RPS), lalu perkenalan topik. Tanyakan: siapa yang pernah mengerjakan tugas kelompok dan merasa kacau? Kita akan belajar mengapa itu terjadi dan bagaimana teknologi membantu.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Bacakan tiga tujuan. Sub-CPMK 1 pada RPS: menjelaskan definisi, ruang lingkup, dan sejarah komputasi kolaboratif.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Tekankan tiga unsur: orang, teknologi, proses. Teknologi saja tidak cukup; tanpa proses dan kesepakatan antarorang, alat kolaborasi tidak menolong.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Minta mahasiswa menyebut alat yang mereka pakai minggu ini. Hampir semua sudah menjadi pengguna komputasi kolaboratif tanpa menyadarinya.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Telusuri garis waktu dari kiri ke kanan. Tonggak 1984: istilah CSCW dicetuskan oleh Irene Greif dan Paul Cashman. Tambahkan: setelah 2020-an, asisten AI mulai menjadi 'anggota tim' (dibahas di pertemuan 14).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Komputasi kolaboratif bersifat lintas disiplin. CSCW menyoroti sisi sosial, groupware sisi perangkat lunak, sistem terdistribusi sisi teknis, dan RPL sisi proses tim.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Model 3C membantu menganalisis aplikasi apa pun: apakah ia mendukung komunikasi, koordinasi, atau kolaborasi langsung pada artefak? Banyak aplikasi mencakup ketiganya.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Ajak mahasiswa menambah satu contoh tantangan dari pengalaman mereka. Tantangan inilah yang akan dijawab pada pertemuan-pertemuan berikutnya (Git, OT/CRDT, keamanan).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Kernel Linux dikembangkan oleh ribuan kontributor di seluruh dunia. Patch dibahas terbuka, diterima maintainer subsistem, lalu digabung ke kernel utama. Gunakan ini sebagai jembatan menuju pertemuan Git.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Beri waktu 10 menit. Keliling kelas. Pada presentasi, minta tiap kelompok menyebut satu contoh komunikasi, satu koordinasi, dan satu kolaborasi.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Rangkum tiga pesan utama, lalu tanyakan satu pertanyaan cek pemahaman secara lisan.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Bacaan lengkap ada pada Daftar Pustaka RPS. Ingatkan tugas ringan untuk pertemuan 2 dan bahwa Kuis 1 akan diadakan pada pertemuan tersebut.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DARK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4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4600" dirty="0"/>
          </a:p>
        </p:txBody>
      </p:sp>
      <p:sp>
        <p:nvSpPr>
          <p:cNvPr id="3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>
              <a:buNone/>
              <a:defRPr lang="en-US" sz="2000" dirty="0">
                <a:solidFill>
                  <a:schemeClr val="bg2"/>
                </a:solidFill>
              </a:defRPr>
            </a:lvl1pPr>
          </a:lstStyle>
          <a:p>
            <a:pPr marL="0" indent="0">
              <a:buNone/>
            </a:pPr>
            <a:endParaRPr lang="en-US" sz="20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tx2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accent5"/>
                </a:solidFill>
              </a:rPr>
              <a:t>Komputasi Kolaboratif · Pertemuan 1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_CONTENT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marL="0" indent="0" algn="l">
              <a:buNone/>
              <a:defRPr lang="en-US" sz="3600" b="1" dirty="0">
                <a:solidFill>
                  <a:schemeClr val="bg1"/>
                </a:solidFill>
              </a:defRPr>
            </a:lvl1pPr>
          </a:lstStyle>
          <a:p>
            <a:pPr marL="0" indent="0" algn="l">
              <a:buNone/>
            </a:pPr>
            <a:endParaRPr lang="en-US" sz="3600" dirty="0"/>
          </a:p>
        </p:txBody>
      </p:sp>
      <p:sp>
        <p:nvSpPr>
          <p:cNvPr id="3" name="Text 0"/>
          <p:cNvSpPr/>
          <p:nvPr/>
        </p:nvSpPr>
        <p:spPr>
          <a:xfrm>
            <a:off x="548640" y="640080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chemeClr val="bg2"/>
                </a:solidFill>
              </a:rPr>
              <a:t>Komputasi Kolaboratif · Pertemuan 1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>
            <a:spLocks noGrp="1"/>
          </p:cNvSpPr>
          <p:nvPr>
            <p:ph type="title" idx="100" hasCustomPrompt="1"/>
          </p:nvPr>
        </p:nvSpPr>
        <p:spPr>
          <a:xfrm>
            <a:off x="822960" y="1737360"/>
            <a:ext cx="69494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4600" b="1" dirty="0">
                <a:solidFill>
                  <a:schemeClr val="bg1"/>
                </a:solidFill>
              </a:rPr>
              <a:t>Pengantar Komputasi Kolaboratif</a:t>
            </a:r>
            <a:endParaRPr lang="en-US" sz="4600" dirty="0"/>
          </a:p>
        </p:txBody>
      </p:sp>
      <p:sp>
        <p:nvSpPr>
          <p:cNvPr id="4" name="Text 0"/>
          <p:cNvSpPr>
            <a:spLocks noGrp="1"/>
          </p:cNvSpPr>
          <p:nvPr>
            <p:ph type="body" idx="101" hasCustomPrompt="1"/>
          </p:nvPr>
        </p:nvSpPr>
        <p:spPr>
          <a:xfrm>
            <a:off x="822960" y="3931920"/>
            <a:ext cx="694944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dirty="0">
                <a:solidFill>
                  <a:schemeClr val="bg2"/>
                </a:solidFill>
              </a:rPr>
              <a:t>Komputasi Kolaboratif · Pertemuan 1</a:t>
            </a:r>
            <a:endParaRPr lang="en-US" sz="2000" dirty="0"/>
          </a:p>
          <a:p>
            <a:pPr marL="0" indent="0">
              <a:buNone/>
            </a:pPr>
            <a:r>
              <a:rPr lang="en-US" dirty="0"/>
              <a:t>M. Amran Hakim Siregar, </a:t>
            </a:r>
            <a:r>
              <a:rPr lang="en-US" dirty="0" err="1"/>
              <a:t>S.Tr.Kom</a:t>
            </a:r>
            <a:r>
              <a:rPr lang="en-US" dirty="0"/>
              <a:t>., </a:t>
            </a:r>
            <a:r>
              <a:rPr lang="en-US" dirty="0" err="1"/>
              <a:t>M.Kom</a:t>
            </a:r>
            <a:endParaRPr lang="en-US" sz="2000" dirty="0"/>
          </a:p>
        </p:txBody>
      </p:sp>
      <p:sp>
        <p:nvSpPr>
          <p:cNvPr id="5" name="Gelembung FaUsers"/>
          <p:cNvSpPr/>
          <p:nvPr/>
        </p:nvSpPr>
        <p:spPr>
          <a:xfrm>
            <a:off x="8595360" y="1188720"/>
            <a:ext cx="2194560" cy="21945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Image 0" descr="FaUser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7891" y="1781251"/>
            <a:ext cx="1009498" cy="1009498"/>
          </a:xfrm>
          <a:prstGeom prst="rect">
            <a:avLst/>
          </a:prstGeom>
        </p:spPr>
      </p:pic>
      <p:sp>
        <p:nvSpPr>
          <p:cNvPr id="7" name="Gelembung FaCodeBranch"/>
          <p:cNvSpPr/>
          <p:nvPr/>
        </p:nvSpPr>
        <p:spPr>
          <a:xfrm>
            <a:off x="10058400" y="3383280"/>
            <a:ext cx="1554480" cy="15544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8" name="Image 1" descr="FaCodeBranc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8110" y="3802990"/>
            <a:ext cx="715061" cy="715061"/>
          </a:xfrm>
          <a:prstGeom prst="rect">
            <a:avLst/>
          </a:prstGeom>
        </p:spPr>
      </p:pic>
      <p:sp>
        <p:nvSpPr>
          <p:cNvPr id="9" name="Gelembung FaComments"/>
          <p:cNvSpPr/>
          <p:nvPr/>
        </p:nvSpPr>
        <p:spPr>
          <a:xfrm>
            <a:off x="8229600" y="3931920"/>
            <a:ext cx="1737360" cy="173736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Image 2" descr="FaComment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8687" y="4401007"/>
            <a:ext cx="799186" cy="7991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Tujuan Pembelajaran</a:t>
            </a:r>
            <a:endParaRPr lang="en-US" sz="3600" dirty="0"/>
          </a:p>
        </p:txBody>
      </p:sp>
      <p:sp>
        <p:nvSpPr>
          <p:cNvPr id="4" name="Tuju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Memahami konsep (lingkaran)"/>
          <p:cNvSpPr/>
          <p:nvPr/>
        </p:nvSpPr>
        <p:spPr>
          <a:xfrm>
            <a:off x="868680" y="173736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Memahami konsep" descr="Memahami konse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10" y="1977390"/>
            <a:ext cx="480060" cy="4800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2103120" y="175564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Memahami konsep</a:t>
            </a:r>
            <a:endParaRPr lang="en-US" sz="2200" dirty="0"/>
          </a:p>
        </p:txBody>
      </p:sp>
      <p:sp>
        <p:nvSpPr>
          <p:cNvPr id="8" name="Text 4"/>
          <p:cNvSpPr txBox="1"/>
          <p:nvPr/>
        </p:nvSpPr>
        <p:spPr>
          <a:xfrm>
            <a:off x="2103120" y="223113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Menjelaskan definisi, ruang lingkup, dan contoh aplikasi komputasi kolaboratif.</a:t>
            </a:r>
            <a:endParaRPr lang="en-US" sz="1700" dirty="0"/>
          </a:p>
        </p:txBody>
      </p:sp>
      <p:sp>
        <p:nvSpPr>
          <p:cNvPr id="9" name="Tujuan 2"/>
          <p:cNvSpPr/>
          <p:nvPr/>
        </p:nvSpPr>
        <p:spPr>
          <a:xfrm>
            <a:off x="548640" y="30632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Menelusuri perkembangan (lingkaran)"/>
          <p:cNvSpPr/>
          <p:nvPr/>
        </p:nvSpPr>
        <p:spPr>
          <a:xfrm>
            <a:off x="868680" y="3246120"/>
            <a:ext cx="960120" cy="9601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Menelusuri perkembangan" descr="Menelusuri perkembanga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710" y="3486150"/>
            <a:ext cx="480060" cy="4800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2103120" y="326440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Menelusuri perkembangan</a:t>
            </a:r>
            <a:endParaRPr lang="en-US" sz="2200" dirty="0"/>
          </a:p>
        </p:txBody>
      </p:sp>
      <p:sp>
        <p:nvSpPr>
          <p:cNvPr id="13" name="Text 8"/>
          <p:cNvSpPr txBox="1"/>
          <p:nvPr/>
        </p:nvSpPr>
        <p:spPr>
          <a:xfrm>
            <a:off x="2103120" y="373989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Menguraikan tonggak sejarah CSCW dan teknologi kolaborasi.</a:t>
            </a:r>
            <a:endParaRPr lang="en-US" sz="1700" dirty="0"/>
          </a:p>
        </p:txBody>
      </p:sp>
      <p:sp>
        <p:nvSpPr>
          <p:cNvPr id="14" name="Tujuan 3"/>
          <p:cNvSpPr/>
          <p:nvPr/>
        </p:nvSpPr>
        <p:spPr>
          <a:xfrm>
            <a:off x="548640" y="457200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Menganalisis sistem kolaboratif (lingkaran)"/>
          <p:cNvSpPr/>
          <p:nvPr/>
        </p:nvSpPr>
        <p:spPr>
          <a:xfrm>
            <a:off x="868680" y="4754880"/>
            <a:ext cx="960120" cy="9601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Menganalisis sistem kolaboratif" descr="Menganalisis sistem kolaborat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8710" y="4994910"/>
            <a:ext cx="480060" cy="4800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2103120" y="4773168"/>
            <a:ext cx="9326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chemeClr val="tx2"/>
                </a:solidFill>
              </a:rPr>
              <a:t>Menganalisis sistem kolaboratif</a:t>
            </a:r>
            <a:endParaRPr lang="en-US" sz="2200" dirty="0"/>
          </a:p>
        </p:txBody>
      </p:sp>
      <p:sp>
        <p:nvSpPr>
          <p:cNvPr id="18" name="Text 12"/>
          <p:cNvSpPr txBox="1"/>
          <p:nvPr/>
        </p:nvSpPr>
        <p:spPr>
          <a:xfrm>
            <a:off x="2103120" y="5248656"/>
            <a:ext cx="9326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700" dirty="0">
                <a:solidFill>
                  <a:schemeClr val="tx1"/>
                </a:solidFill>
              </a:rPr>
              <a:t>Mengidentifikasi komponen (model 3C), manfaat, dan tantangannya.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Apa Itu Komputasi Kolaboratif?</a:t>
            </a:r>
            <a:endParaRPr lang="en-US" sz="3600" dirty="0"/>
          </a:p>
        </p:txBody>
      </p:sp>
      <p:sp>
        <p:nvSpPr>
          <p:cNvPr id="4" name="Kartu definisi"/>
          <p:cNvSpPr/>
          <p:nvPr/>
        </p:nvSpPr>
        <p:spPr>
          <a:xfrm>
            <a:off x="548640" y="1554480"/>
            <a:ext cx="5760720" cy="4480560"/>
          </a:xfrm>
          <a:prstGeom prst="roundRect">
            <a:avLst>
              <a:gd name="adj" fmla="val 2449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 txBox="1"/>
          <p:nvPr/>
        </p:nvSpPr>
        <p:spPr>
          <a:xfrm>
            <a:off x="914400" y="1828800"/>
            <a:ext cx="5029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DEFINISI</a:t>
            </a:r>
            <a:endParaRPr lang="en-US" sz="1400" dirty="0"/>
          </a:p>
        </p:txBody>
      </p:sp>
      <p:sp>
        <p:nvSpPr>
          <p:cNvPr id="6" name="Text 3"/>
          <p:cNvSpPr txBox="1"/>
          <p:nvPr/>
        </p:nvSpPr>
        <p:spPr>
          <a:xfrm>
            <a:off x="914400" y="2286000"/>
            <a:ext cx="50292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solidFill>
                  <a:schemeClr val="bg1"/>
                </a:solidFill>
              </a:rPr>
              <a:t>Pemanfaatan perangkat keras, perangkat lunak, dan jaringan agar sekelompok orang atau sistem dapat bekerja bersama menuju tujuan yang sama.</a:t>
            </a:r>
            <a:endParaRPr lang="en-US" sz="2400" dirty="0"/>
          </a:p>
        </p:txBody>
      </p:sp>
      <p:sp>
        <p:nvSpPr>
          <p:cNvPr id="7" name="Text 4"/>
          <p:cNvSpPr txBox="1"/>
          <p:nvPr/>
        </p:nvSpPr>
        <p:spPr>
          <a:xfrm>
            <a:off x="914400" y="5303520"/>
            <a:ext cx="5029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chemeClr val="bg2"/>
                </a:solidFill>
              </a:rPr>
              <a:t>Kata kunci: bersama · terhubung · tujuan bersama</a:t>
            </a:r>
            <a:endParaRPr lang="en-US" sz="1400" dirty="0"/>
          </a:p>
        </p:txBody>
      </p:sp>
      <p:sp>
        <p:nvSpPr>
          <p:cNvPr id="8" name="Orang"/>
          <p:cNvSpPr/>
          <p:nvPr/>
        </p:nvSpPr>
        <p:spPr>
          <a:xfrm>
            <a:off x="6583680" y="1554480"/>
            <a:ext cx="505663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Orang (lingkaran)"/>
          <p:cNvSpPr/>
          <p:nvPr/>
        </p:nvSpPr>
        <p:spPr>
          <a:xfrm>
            <a:off x="6812280" y="180594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0" name="Orang" descr="Ora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9450" y="2023110"/>
            <a:ext cx="434340" cy="434340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7863840" y="182880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Orang</a:t>
            </a:r>
            <a:endParaRPr lang="en-US" sz="2000" dirty="0"/>
          </a:p>
        </p:txBody>
      </p:sp>
      <p:sp>
        <p:nvSpPr>
          <p:cNvPr id="12" name="Text 8"/>
          <p:cNvSpPr txBox="1"/>
          <p:nvPr/>
        </p:nvSpPr>
        <p:spPr>
          <a:xfrm>
            <a:off x="7863840" y="2267712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Individu dan tim dengan peran berbeda</a:t>
            </a:r>
            <a:endParaRPr lang="en-US" sz="1500" dirty="0"/>
          </a:p>
        </p:txBody>
      </p:sp>
      <p:sp>
        <p:nvSpPr>
          <p:cNvPr id="13" name="Teknologi"/>
          <p:cNvSpPr/>
          <p:nvPr/>
        </p:nvSpPr>
        <p:spPr>
          <a:xfrm>
            <a:off x="6583680" y="3108960"/>
            <a:ext cx="505663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knologi (lingkaran)"/>
          <p:cNvSpPr/>
          <p:nvPr/>
        </p:nvSpPr>
        <p:spPr>
          <a:xfrm>
            <a:off x="6812280" y="3360420"/>
            <a:ext cx="868680" cy="8686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Teknologi" descr="Teknologi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450" y="3577590"/>
            <a:ext cx="434340" cy="434340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7863840" y="338328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Teknologi</a:t>
            </a:r>
            <a:endParaRPr lang="en-US" sz="2000" dirty="0"/>
          </a:p>
        </p:txBody>
      </p:sp>
      <p:sp>
        <p:nvSpPr>
          <p:cNvPr id="17" name="Text 12"/>
          <p:cNvSpPr txBox="1"/>
          <p:nvPr/>
        </p:nvSpPr>
        <p:spPr>
          <a:xfrm>
            <a:off x="7863840" y="3822192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Alat, platform, dan jaringan pendukung</a:t>
            </a:r>
            <a:endParaRPr lang="en-US" sz="1500" dirty="0"/>
          </a:p>
        </p:txBody>
      </p:sp>
      <p:sp>
        <p:nvSpPr>
          <p:cNvPr id="18" name="Proses"/>
          <p:cNvSpPr/>
          <p:nvPr/>
        </p:nvSpPr>
        <p:spPr>
          <a:xfrm>
            <a:off x="6583680" y="4663440"/>
            <a:ext cx="505663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Proses (lingkaran)"/>
          <p:cNvSpPr/>
          <p:nvPr/>
        </p:nvSpPr>
        <p:spPr>
          <a:xfrm>
            <a:off x="6812280" y="4914900"/>
            <a:ext cx="868680" cy="86868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Proses" descr="Prose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9450" y="5132070"/>
            <a:ext cx="434340" cy="434340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7863840" y="4937760"/>
            <a:ext cx="36576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Proses</a:t>
            </a:r>
            <a:endParaRPr lang="en-US" sz="2000" dirty="0"/>
          </a:p>
        </p:txBody>
      </p:sp>
      <p:sp>
        <p:nvSpPr>
          <p:cNvPr id="22" name="Text 16"/>
          <p:cNvSpPr txBox="1"/>
          <p:nvPr/>
        </p:nvSpPr>
        <p:spPr>
          <a:xfrm>
            <a:off x="7863840" y="5376672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dirty="0">
                <a:solidFill>
                  <a:schemeClr val="tx1"/>
                </a:solidFill>
              </a:rPr>
              <a:t>Aturan dan alur kerja yang disepakati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Kolaborasi di Sekitar Kita</a:t>
            </a:r>
            <a:endParaRPr lang="en-US" sz="3600" dirty="0"/>
          </a:p>
        </p:txBody>
      </p:sp>
      <p:sp>
        <p:nvSpPr>
          <p:cNvPr id="4" name="Dokumen bersama"/>
          <p:cNvSpPr/>
          <p:nvPr/>
        </p:nvSpPr>
        <p:spPr>
          <a:xfrm>
            <a:off x="548640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Dokumen bersama (lingkaran)"/>
          <p:cNvSpPr/>
          <p:nvPr/>
        </p:nvSpPr>
        <p:spPr>
          <a:xfrm>
            <a:off x="822960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Dokumen bersama" descr="Dokumen bersam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201168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822960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Dokumen bersama</a:t>
            </a:r>
            <a:endParaRPr lang="en-US" sz="1800" dirty="0"/>
          </a:p>
        </p:txBody>
      </p:sp>
      <p:sp>
        <p:nvSpPr>
          <p:cNvPr id="8" name="Text 4"/>
          <p:cNvSpPr txBox="1"/>
          <p:nvPr/>
        </p:nvSpPr>
        <p:spPr>
          <a:xfrm>
            <a:off x="822960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Google Docs, Office 365: banyak orang menyunting bersamaan.</a:t>
            </a:r>
            <a:endParaRPr lang="en-US" sz="1400" dirty="0"/>
          </a:p>
        </p:txBody>
      </p:sp>
      <p:sp>
        <p:nvSpPr>
          <p:cNvPr id="9" name="Pengembangan software"/>
          <p:cNvSpPr/>
          <p:nvPr/>
        </p:nvSpPr>
        <p:spPr>
          <a:xfrm>
            <a:off x="4334256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Pengembangan software (lingkaran)"/>
          <p:cNvSpPr/>
          <p:nvPr/>
        </p:nvSpPr>
        <p:spPr>
          <a:xfrm>
            <a:off x="4608576" y="182880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Pengembangan software" descr="Pengembangan softwar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1456" y="201168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4608576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Pengembangan software</a:t>
            </a:r>
            <a:endParaRPr lang="en-US" sz="1800" dirty="0"/>
          </a:p>
        </p:txBody>
      </p:sp>
      <p:sp>
        <p:nvSpPr>
          <p:cNvPr id="13" name="Text 8"/>
          <p:cNvSpPr txBox="1"/>
          <p:nvPr/>
        </p:nvSpPr>
        <p:spPr>
          <a:xfrm>
            <a:off x="4608576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Git, GitHub, GitLab: kode dikerjakan secara paralel.</a:t>
            </a:r>
            <a:endParaRPr lang="en-US" sz="1400" dirty="0"/>
          </a:p>
        </p:txBody>
      </p:sp>
      <p:sp>
        <p:nvSpPr>
          <p:cNvPr id="14" name="Rapat daring"/>
          <p:cNvSpPr/>
          <p:nvPr/>
        </p:nvSpPr>
        <p:spPr>
          <a:xfrm>
            <a:off x="8119872" y="155448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Rapat daring (lingkaran)"/>
          <p:cNvSpPr/>
          <p:nvPr/>
        </p:nvSpPr>
        <p:spPr>
          <a:xfrm>
            <a:off x="8394192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6" name="Rapat daring" descr="Rapat dari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7072" y="2011680"/>
            <a:ext cx="365760" cy="365760"/>
          </a:xfrm>
          <a:prstGeom prst="rect">
            <a:avLst/>
          </a:prstGeom>
        </p:spPr>
      </p:pic>
      <p:sp>
        <p:nvSpPr>
          <p:cNvPr id="17" name="Text 11"/>
          <p:cNvSpPr txBox="1"/>
          <p:nvPr/>
        </p:nvSpPr>
        <p:spPr>
          <a:xfrm>
            <a:off x="8394192" y="269748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Rapat daring</a:t>
            </a:r>
            <a:endParaRPr lang="en-US" sz="1800" dirty="0"/>
          </a:p>
        </p:txBody>
      </p:sp>
      <p:sp>
        <p:nvSpPr>
          <p:cNvPr id="18" name="Text 12"/>
          <p:cNvSpPr txBox="1"/>
          <p:nvPr/>
        </p:nvSpPr>
        <p:spPr>
          <a:xfrm>
            <a:off x="8394192" y="309067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Zoom, Meet, Teams: tatap muka lintas lokasi.</a:t>
            </a:r>
            <a:endParaRPr lang="en-US" sz="1400" dirty="0"/>
          </a:p>
        </p:txBody>
      </p:sp>
      <p:sp>
        <p:nvSpPr>
          <p:cNvPr id="19" name="Desain bersama"/>
          <p:cNvSpPr/>
          <p:nvPr/>
        </p:nvSpPr>
        <p:spPr>
          <a:xfrm>
            <a:off x="548640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Desain bersama (lingkaran)"/>
          <p:cNvSpPr/>
          <p:nvPr/>
        </p:nvSpPr>
        <p:spPr>
          <a:xfrm>
            <a:off x="822960" y="425196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Desain bersama" descr="Desain bersama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434840"/>
            <a:ext cx="365760" cy="365760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822960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Desain bersama</a:t>
            </a:r>
            <a:endParaRPr lang="en-US" sz="1800" dirty="0"/>
          </a:p>
        </p:txBody>
      </p:sp>
      <p:sp>
        <p:nvSpPr>
          <p:cNvPr id="23" name="Text 16"/>
          <p:cNvSpPr txBox="1"/>
          <p:nvPr/>
        </p:nvSpPr>
        <p:spPr>
          <a:xfrm>
            <a:off x="822960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Figma, Miro: kanvas dan papan tulis digital bersama.</a:t>
            </a:r>
            <a:endParaRPr lang="en-US" sz="1400" dirty="0"/>
          </a:p>
        </p:txBody>
      </p:sp>
      <p:sp>
        <p:nvSpPr>
          <p:cNvPr id="24" name="Komunikasi tim"/>
          <p:cNvSpPr/>
          <p:nvPr/>
        </p:nvSpPr>
        <p:spPr>
          <a:xfrm>
            <a:off x="4334256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Komunikasi tim (lingkaran)"/>
          <p:cNvSpPr/>
          <p:nvPr/>
        </p:nvSpPr>
        <p:spPr>
          <a:xfrm>
            <a:off x="4608576" y="425196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6" name="Komunikasi tim" descr="Komunikasi tim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1456" y="4434840"/>
            <a:ext cx="365760" cy="365760"/>
          </a:xfrm>
          <a:prstGeom prst="rect">
            <a:avLst/>
          </a:prstGeom>
        </p:spPr>
      </p:pic>
      <p:sp>
        <p:nvSpPr>
          <p:cNvPr id="27" name="Text 19"/>
          <p:cNvSpPr txBox="1"/>
          <p:nvPr/>
        </p:nvSpPr>
        <p:spPr>
          <a:xfrm>
            <a:off x="4608576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Komunikasi tim</a:t>
            </a:r>
            <a:endParaRPr lang="en-US" sz="1800" dirty="0"/>
          </a:p>
        </p:txBody>
      </p:sp>
      <p:sp>
        <p:nvSpPr>
          <p:cNvPr id="28" name="Text 20"/>
          <p:cNvSpPr txBox="1"/>
          <p:nvPr/>
        </p:nvSpPr>
        <p:spPr>
          <a:xfrm>
            <a:off x="4608576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Slack, Discord: percakapan terstruktur dalam kanal.</a:t>
            </a:r>
            <a:endParaRPr lang="en-US" sz="1400" dirty="0"/>
          </a:p>
        </p:txBody>
      </p:sp>
      <p:sp>
        <p:nvSpPr>
          <p:cNvPr id="29" name="Pengetahuan kolektif"/>
          <p:cNvSpPr/>
          <p:nvPr/>
        </p:nvSpPr>
        <p:spPr>
          <a:xfrm>
            <a:off x="8119872" y="3977640"/>
            <a:ext cx="3520440" cy="2148840"/>
          </a:xfrm>
          <a:prstGeom prst="roundRect">
            <a:avLst>
              <a:gd name="adj" fmla="val 5106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0" name="Pengetahuan kolektif (lingkaran)"/>
          <p:cNvSpPr/>
          <p:nvPr/>
        </p:nvSpPr>
        <p:spPr>
          <a:xfrm>
            <a:off x="8394192" y="425196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31" name="Pengetahuan kolektif" descr="Pengetahuan kolekt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7072" y="4434840"/>
            <a:ext cx="365760" cy="365760"/>
          </a:xfrm>
          <a:prstGeom prst="rect">
            <a:avLst/>
          </a:prstGeom>
        </p:spPr>
      </p:pic>
      <p:sp>
        <p:nvSpPr>
          <p:cNvPr id="32" name="Text 23"/>
          <p:cNvSpPr txBox="1"/>
          <p:nvPr/>
        </p:nvSpPr>
        <p:spPr>
          <a:xfrm>
            <a:off x="8394192" y="512064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Pengetahuan kolektif</a:t>
            </a:r>
            <a:endParaRPr lang="en-US" sz="1800" dirty="0"/>
          </a:p>
        </p:txBody>
      </p:sp>
      <p:sp>
        <p:nvSpPr>
          <p:cNvPr id="33" name="Text 24"/>
          <p:cNvSpPr txBox="1"/>
          <p:nvPr/>
        </p:nvSpPr>
        <p:spPr>
          <a:xfrm>
            <a:off x="8394192" y="5513832"/>
            <a:ext cx="3017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Wikipedia: jutaan sukarelawan menyusun satu basis pengetahuan.</a:t>
            </a:r>
            <a:endParaRPr lang="en-US" sz="14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Sekilas Sejarah</a:t>
            </a:r>
            <a:endParaRPr lang="en-US" sz="36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i="1" dirty="0">
                <a:solidFill>
                  <a:schemeClr val="accent5"/>
                </a:solidFill>
              </a:rPr>
              <a:t>Dari demo perintis hingga kolaborasi berbantuan AI</a:t>
            </a:r>
            <a:endParaRPr lang="en-US" sz="1800" dirty="0"/>
          </a:p>
        </p:txBody>
      </p:sp>
      <p:sp>
        <p:nvSpPr>
          <p:cNvPr id="5" name="Garis"/>
          <p:cNvSpPr/>
          <p:nvPr/>
        </p:nvSpPr>
        <p:spPr>
          <a:xfrm>
            <a:off x="731520" y="3657600"/>
            <a:ext cx="10881360" cy="0"/>
          </a:xfrm>
          <a:prstGeom prst="line">
            <a:avLst/>
          </a:prstGeom>
          <a:noFill/>
          <a:ln w="3810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548640" y="2743200"/>
            <a:ext cx="1691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</a:rPr>
              <a:t>1968</a:t>
            </a:r>
            <a:endParaRPr lang="en-US" sz="2800" dirty="0"/>
          </a:p>
        </p:txBody>
      </p:sp>
      <p:sp>
        <p:nvSpPr>
          <p:cNvPr id="7" name="Titik 1968"/>
          <p:cNvSpPr/>
          <p:nvPr/>
        </p:nvSpPr>
        <p:spPr>
          <a:xfrm>
            <a:off x="548640" y="347472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 txBox="1"/>
          <p:nvPr/>
        </p:nvSpPr>
        <p:spPr>
          <a:xfrm>
            <a:off x="548640" y="4114800"/>
            <a:ext cx="16916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Demo Douglas Engelbart: penyuntingan teks bersama dan konferensi video awal.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2743200"/>
            <a:ext cx="1691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</a:rPr>
              <a:t>1984</a:t>
            </a:r>
            <a:endParaRPr lang="en-US" sz="2800" dirty="0"/>
          </a:p>
        </p:txBody>
      </p:sp>
      <p:sp>
        <p:nvSpPr>
          <p:cNvPr id="10" name="Titik 1984"/>
          <p:cNvSpPr/>
          <p:nvPr/>
        </p:nvSpPr>
        <p:spPr>
          <a:xfrm>
            <a:off x="2423160" y="347472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 txBox="1"/>
          <p:nvPr/>
        </p:nvSpPr>
        <p:spPr>
          <a:xfrm>
            <a:off x="2423160" y="4114800"/>
            <a:ext cx="16916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Istilah CSCW dicetuskan oleh Irene Greif dan Paul Cashman.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4297680" y="2743200"/>
            <a:ext cx="1691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</a:rPr>
              <a:t>1995</a:t>
            </a:r>
            <a:endParaRPr lang="en-US" sz="2800" dirty="0"/>
          </a:p>
        </p:txBody>
      </p:sp>
      <p:sp>
        <p:nvSpPr>
          <p:cNvPr id="13" name="Titik 1995"/>
          <p:cNvSpPr/>
          <p:nvPr/>
        </p:nvSpPr>
        <p:spPr>
          <a:xfrm>
            <a:off x="4297680" y="347472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4297680" y="4114800"/>
            <a:ext cx="16916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Ward Cunningham membuat wiki pertama (WikiWikiWeb).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6172200" y="2743200"/>
            <a:ext cx="1691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</a:rPr>
              <a:t>2005</a:t>
            </a:r>
            <a:endParaRPr lang="en-US" sz="2800" dirty="0"/>
          </a:p>
        </p:txBody>
      </p:sp>
      <p:sp>
        <p:nvSpPr>
          <p:cNvPr id="16" name="Titik 2005"/>
          <p:cNvSpPr/>
          <p:nvPr/>
        </p:nvSpPr>
        <p:spPr>
          <a:xfrm>
            <a:off x="6172200" y="347472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4"/>
          <p:cNvSpPr txBox="1"/>
          <p:nvPr/>
        </p:nvSpPr>
        <p:spPr>
          <a:xfrm>
            <a:off x="6172200" y="4114800"/>
            <a:ext cx="16916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Linus Torvalds membuat Git untuk pengembangan kernel Linux.</a:t>
            </a:r>
            <a:endParaRPr lang="en-US" sz="1400" dirty="0"/>
          </a:p>
        </p:txBody>
      </p:sp>
      <p:sp>
        <p:nvSpPr>
          <p:cNvPr id="18" name="Text 15"/>
          <p:cNvSpPr txBox="1"/>
          <p:nvPr/>
        </p:nvSpPr>
        <p:spPr>
          <a:xfrm>
            <a:off x="8046720" y="2743200"/>
            <a:ext cx="1691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</a:rPr>
              <a:t>2008</a:t>
            </a:r>
            <a:endParaRPr lang="en-US" sz="2800" dirty="0"/>
          </a:p>
        </p:txBody>
      </p:sp>
      <p:sp>
        <p:nvSpPr>
          <p:cNvPr id="19" name="Titik 2008"/>
          <p:cNvSpPr/>
          <p:nvPr/>
        </p:nvSpPr>
        <p:spPr>
          <a:xfrm>
            <a:off x="8046720" y="347472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7"/>
          <p:cNvSpPr txBox="1"/>
          <p:nvPr/>
        </p:nvSpPr>
        <p:spPr>
          <a:xfrm>
            <a:off x="8046720" y="4114800"/>
            <a:ext cx="16916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GitHub diluncurkan, menjadikan kolaborasi kode bersifat sosial.</a:t>
            </a:r>
            <a:endParaRPr lang="en-US" sz="1400" dirty="0"/>
          </a:p>
        </p:txBody>
      </p:sp>
      <p:sp>
        <p:nvSpPr>
          <p:cNvPr id="21" name="Text 18"/>
          <p:cNvSpPr txBox="1"/>
          <p:nvPr/>
        </p:nvSpPr>
        <p:spPr>
          <a:xfrm>
            <a:off x="9921240" y="2743200"/>
            <a:ext cx="1691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chemeClr val="accent1"/>
                </a:solidFill>
              </a:rPr>
              <a:t>2020</a:t>
            </a:r>
            <a:endParaRPr lang="en-US" sz="2800" dirty="0"/>
          </a:p>
        </p:txBody>
      </p:sp>
      <p:sp>
        <p:nvSpPr>
          <p:cNvPr id="22" name="Titik 2020"/>
          <p:cNvSpPr/>
          <p:nvPr/>
        </p:nvSpPr>
        <p:spPr>
          <a:xfrm>
            <a:off x="9921240" y="3474720"/>
            <a:ext cx="365760" cy="36576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 txBox="1"/>
          <p:nvPr/>
        </p:nvSpPr>
        <p:spPr>
          <a:xfrm>
            <a:off x="9921240" y="4114800"/>
            <a:ext cx="169164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Pandemi mempercepat adopsi kolaborasi daring di seluruh dunia.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Bidang yang Berkaitan</a:t>
            </a:r>
            <a:endParaRPr lang="en-US" sz="3600" dirty="0"/>
          </a:p>
        </p:txBody>
      </p:sp>
      <p:sp>
        <p:nvSpPr>
          <p:cNvPr id="4" name="Garis"/>
          <p:cNvSpPr/>
          <p:nvPr/>
        </p:nvSpPr>
        <p:spPr>
          <a:xfrm>
            <a:off x="4754880" y="2743200"/>
            <a:ext cx="411480" cy="502920"/>
          </a:xfrm>
          <a:prstGeom prst="line">
            <a:avLst/>
          </a:prstGeom>
          <a:noFill/>
          <a:ln w="2540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5" name="Garis"/>
          <p:cNvSpPr/>
          <p:nvPr/>
        </p:nvSpPr>
        <p:spPr>
          <a:xfrm flipV="1">
            <a:off x="7031736" y="2743200"/>
            <a:ext cx="402336" cy="502920"/>
          </a:xfrm>
          <a:prstGeom prst="line">
            <a:avLst/>
          </a:prstGeom>
          <a:noFill/>
          <a:ln w="2540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Garis"/>
          <p:cNvSpPr/>
          <p:nvPr/>
        </p:nvSpPr>
        <p:spPr>
          <a:xfrm flipV="1">
            <a:off x="4754880" y="4434840"/>
            <a:ext cx="411480" cy="502920"/>
          </a:xfrm>
          <a:prstGeom prst="line">
            <a:avLst/>
          </a:prstGeom>
          <a:noFill/>
          <a:ln w="2540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Garis"/>
          <p:cNvSpPr/>
          <p:nvPr/>
        </p:nvSpPr>
        <p:spPr>
          <a:xfrm>
            <a:off x="7031736" y="4434840"/>
            <a:ext cx="402336" cy="502920"/>
          </a:xfrm>
          <a:prstGeom prst="line">
            <a:avLst/>
          </a:prstGeom>
          <a:noFill/>
          <a:ln w="2540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Pusat"/>
          <p:cNvSpPr/>
          <p:nvPr/>
        </p:nvSpPr>
        <p:spPr>
          <a:xfrm>
            <a:off x="5001768" y="2743200"/>
            <a:ext cx="2194560" cy="219456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 txBox="1"/>
          <p:nvPr/>
        </p:nvSpPr>
        <p:spPr>
          <a:xfrm>
            <a:off x="5001768" y="2743200"/>
            <a:ext cx="219456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</a:rPr>
              <a:t>Komputasi</a:t>
            </a:r>
            <a:endParaRPr lang="en-US" sz="2000" dirty="0"/>
          </a:p>
          <a:p>
            <a:pPr marL="0" indent="0" algn="ctr">
              <a:buNone/>
            </a:pPr>
            <a:r>
              <a:rPr lang="en-US" sz="2000" b="1" dirty="0">
                <a:solidFill>
                  <a:schemeClr val="bg1"/>
                </a:solidFill>
              </a:rPr>
              <a:t>Kolaboratif</a:t>
            </a:r>
            <a:endParaRPr lang="en-US" sz="2000" dirty="0"/>
          </a:p>
        </p:txBody>
      </p:sp>
      <p:sp>
        <p:nvSpPr>
          <p:cNvPr id="10" name="CSCW"/>
          <p:cNvSpPr/>
          <p:nvPr/>
        </p:nvSpPr>
        <p:spPr>
          <a:xfrm>
            <a:off x="548640" y="1554480"/>
            <a:ext cx="4206240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CSCW (lingkaran)"/>
          <p:cNvSpPr/>
          <p:nvPr/>
        </p:nvSpPr>
        <p:spPr>
          <a:xfrm>
            <a:off x="777240" y="19202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2" name="CSCW" descr="CSCW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" y="2080260"/>
            <a:ext cx="320040" cy="320040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1600200" y="187452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CSCW</a:t>
            </a:r>
            <a:endParaRPr lang="en-US" sz="1800" dirty="0"/>
          </a:p>
        </p:txBody>
      </p:sp>
      <p:sp>
        <p:nvSpPr>
          <p:cNvPr id="14" name="Text 10"/>
          <p:cNvSpPr txBox="1"/>
          <p:nvPr/>
        </p:nvSpPr>
        <p:spPr>
          <a:xfrm>
            <a:off x="1600200" y="2286000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Aspek sosial dan kerja tim</a:t>
            </a:r>
            <a:endParaRPr lang="en-US" sz="1400" dirty="0"/>
          </a:p>
        </p:txBody>
      </p:sp>
      <p:sp>
        <p:nvSpPr>
          <p:cNvPr id="15" name="Groupware"/>
          <p:cNvSpPr/>
          <p:nvPr/>
        </p:nvSpPr>
        <p:spPr>
          <a:xfrm>
            <a:off x="7434072" y="1554480"/>
            <a:ext cx="4206240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Groupware (lingkaran)"/>
          <p:cNvSpPr/>
          <p:nvPr/>
        </p:nvSpPr>
        <p:spPr>
          <a:xfrm>
            <a:off x="7662672" y="192024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Groupware" descr="Groupwar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22692" y="2080260"/>
            <a:ext cx="320040" cy="320040"/>
          </a:xfrm>
          <a:prstGeom prst="rect">
            <a:avLst/>
          </a:prstGeom>
        </p:spPr>
      </p:pic>
      <p:sp>
        <p:nvSpPr>
          <p:cNvPr id="18" name="Text 13"/>
          <p:cNvSpPr txBox="1"/>
          <p:nvPr/>
        </p:nvSpPr>
        <p:spPr>
          <a:xfrm>
            <a:off x="8485632" y="187452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Groupware</a:t>
            </a:r>
            <a:endParaRPr lang="en-US" sz="1800" dirty="0"/>
          </a:p>
        </p:txBody>
      </p:sp>
      <p:sp>
        <p:nvSpPr>
          <p:cNvPr id="19" name="Text 14"/>
          <p:cNvSpPr txBox="1"/>
          <p:nvPr/>
        </p:nvSpPr>
        <p:spPr>
          <a:xfrm>
            <a:off x="8485632" y="2286000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Perangkat lunak pendukung tim</a:t>
            </a:r>
            <a:endParaRPr lang="en-US" sz="1400" dirty="0"/>
          </a:p>
        </p:txBody>
      </p:sp>
      <p:sp>
        <p:nvSpPr>
          <p:cNvPr id="20" name="Sistem Terdistribusi"/>
          <p:cNvSpPr/>
          <p:nvPr/>
        </p:nvSpPr>
        <p:spPr>
          <a:xfrm>
            <a:off x="548640" y="4754880"/>
            <a:ext cx="4206240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Sistem Terdistribusi (lingkaran)"/>
          <p:cNvSpPr/>
          <p:nvPr/>
        </p:nvSpPr>
        <p:spPr>
          <a:xfrm>
            <a:off x="777240" y="5120640"/>
            <a:ext cx="640080" cy="6400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2" name="Sistem Terdistribusi" descr="Sistem Terdistribusi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260" y="5280660"/>
            <a:ext cx="320040" cy="320040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1600200" y="507492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Sistem Terdistribusi</a:t>
            </a:r>
            <a:endParaRPr lang="en-US" sz="1800" dirty="0"/>
          </a:p>
        </p:txBody>
      </p:sp>
      <p:sp>
        <p:nvSpPr>
          <p:cNvPr id="24" name="Text 18"/>
          <p:cNvSpPr txBox="1"/>
          <p:nvPr/>
        </p:nvSpPr>
        <p:spPr>
          <a:xfrm>
            <a:off x="1600200" y="5486400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Komunikasi dan konsistensi data</a:t>
            </a:r>
            <a:endParaRPr lang="en-US" sz="1400" dirty="0"/>
          </a:p>
        </p:txBody>
      </p:sp>
      <p:sp>
        <p:nvSpPr>
          <p:cNvPr id="25" name="Rekayasa Perangkat Lunak"/>
          <p:cNvSpPr/>
          <p:nvPr/>
        </p:nvSpPr>
        <p:spPr>
          <a:xfrm>
            <a:off x="7434072" y="4754880"/>
            <a:ext cx="4206240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Rekayasa Perangkat Lunak (lingkaran)"/>
          <p:cNvSpPr/>
          <p:nvPr/>
        </p:nvSpPr>
        <p:spPr>
          <a:xfrm>
            <a:off x="7662672" y="51206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7" name="Rekayasa Perangkat Lunak" descr="Rekayasa Perangkat Lunak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2692" y="5280660"/>
            <a:ext cx="320040" cy="320040"/>
          </a:xfrm>
          <a:prstGeom prst="rect">
            <a:avLst/>
          </a:prstGeom>
        </p:spPr>
      </p:pic>
      <p:sp>
        <p:nvSpPr>
          <p:cNvPr id="28" name="Text 21"/>
          <p:cNvSpPr txBox="1"/>
          <p:nvPr/>
        </p:nvSpPr>
        <p:spPr>
          <a:xfrm>
            <a:off x="8485632" y="5074920"/>
            <a:ext cx="3017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tx2"/>
                </a:solidFill>
              </a:rPr>
              <a:t>Rekayasa Perangkat Lunak</a:t>
            </a:r>
            <a:endParaRPr lang="en-US" sz="1800" dirty="0"/>
          </a:p>
        </p:txBody>
      </p:sp>
      <p:sp>
        <p:nvSpPr>
          <p:cNvPr id="29" name="Text 22"/>
          <p:cNvSpPr txBox="1"/>
          <p:nvPr/>
        </p:nvSpPr>
        <p:spPr>
          <a:xfrm>
            <a:off x="8485632" y="5486400"/>
            <a:ext cx="3017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Proses dan alat kerja tim</a:t>
            </a:r>
            <a:endParaRPr lang="en-US" sz="1400" dirty="0"/>
          </a:p>
        </p:txBody>
      </p:sp>
      <p:sp>
        <p:nvSpPr>
          <p:cNvPr id="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Model 3C: Fondasi Kolaborasi</a:t>
            </a:r>
            <a:endParaRPr lang="en-US" sz="3600" dirty="0"/>
          </a:p>
        </p:txBody>
      </p:sp>
      <p:sp>
        <p:nvSpPr>
          <p:cNvPr id="4" name="Komunikasi"/>
          <p:cNvSpPr/>
          <p:nvPr/>
        </p:nvSpPr>
        <p:spPr>
          <a:xfrm>
            <a:off x="548640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Komunikasi (lingkaran)"/>
          <p:cNvSpPr/>
          <p:nvPr/>
        </p:nvSpPr>
        <p:spPr>
          <a:xfrm>
            <a:off x="822960" y="1828800"/>
            <a:ext cx="868680" cy="86868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Komunikasi" descr="Komunikasi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30" y="2045970"/>
            <a:ext cx="434340" cy="43434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822960" y="2926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Komunikasi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22960" y="347472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Pertukaran informasi dan gagasan antaranggota tim.</a:t>
            </a:r>
            <a:endParaRPr lang="en-US" sz="1600" dirty="0"/>
          </a:p>
        </p:txBody>
      </p:sp>
      <p:sp>
        <p:nvSpPr>
          <p:cNvPr id="9" name="Text 5"/>
          <p:cNvSpPr txBox="1"/>
          <p:nvPr/>
        </p:nvSpPr>
        <p:spPr>
          <a:xfrm>
            <a:off x="822960" y="4846320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CONTOH</a:t>
            </a:r>
            <a:endParaRPr lang="en-US" sz="1200" dirty="0"/>
          </a:p>
        </p:txBody>
      </p:sp>
      <p:sp>
        <p:nvSpPr>
          <p:cNvPr id="10" name="Text 6"/>
          <p:cNvSpPr txBox="1"/>
          <p:nvPr/>
        </p:nvSpPr>
        <p:spPr>
          <a:xfrm>
            <a:off x="822960" y="5166360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Chat, email, video call</a:t>
            </a:r>
            <a:endParaRPr lang="en-US" sz="1400" dirty="0"/>
          </a:p>
        </p:txBody>
      </p:sp>
      <p:sp>
        <p:nvSpPr>
          <p:cNvPr id="11" name="Koordinasi"/>
          <p:cNvSpPr/>
          <p:nvPr/>
        </p:nvSpPr>
        <p:spPr>
          <a:xfrm>
            <a:off x="4334256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Koordinasi (lingkaran)"/>
          <p:cNvSpPr/>
          <p:nvPr/>
        </p:nvSpPr>
        <p:spPr>
          <a:xfrm>
            <a:off x="4608576" y="1828800"/>
            <a:ext cx="868680" cy="8686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Koordinasi" descr="Koordinasi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5746" y="2045970"/>
            <a:ext cx="434340" cy="434340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4608576" y="2926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Koordinasi</a:t>
            </a:r>
            <a:endParaRPr lang="en-US" sz="2400" dirty="0"/>
          </a:p>
        </p:txBody>
      </p:sp>
      <p:sp>
        <p:nvSpPr>
          <p:cNvPr id="15" name="Text 10"/>
          <p:cNvSpPr txBox="1"/>
          <p:nvPr/>
        </p:nvSpPr>
        <p:spPr>
          <a:xfrm>
            <a:off x="4608576" y="347472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Pengaturan tugas, jadwal, dan ketergantungan antarpekerjaan.</a:t>
            </a:r>
            <a:endParaRPr lang="en-US" sz="1600" dirty="0"/>
          </a:p>
        </p:txBody>
      </p:sp>
      <p:sp>
        <p:nvSpPr>
          <p:cNvPr id="16" name="Text 11"/>
          <p:cNvSpPr txBox="1"/>
          <p:nvPr/>
        </p:nvSpPr>
        <p:spPr>
          <a:xfrm>
            <a:off x="4608576" y="4846320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CONTOH</a:t>
            </a:r>
            <a:endParaRPr lang="en-US" sz="1200" dirty="0"/>
          </a:p>
        </p:txBody>
      </p:sp>
      <p:sp>
        <p:nvSpPr>
          <p:cNvPr id="17" name="Text 12"/>
          <p:cNvSpPr txBox="1"/>
          <p:nvPr/>
        </p:nvSpPr>
        <p:spPr>
          <a:xfrm>
            <a:off x="4608576" y="5166360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Kanban, issue tracker, kalender</a:t>
            </a:r>
            <a:endParaRPr lang="en-US" sz="1400" dirty="0"/>
          </a:p>
        </p:txBody>
      </p:sp>
      <p:sp>
        <p:nvSpPr>
          <p:cNvPr id="18" name="Kolaborasi"/>
          <p:cNvSpPr/>
          <p:nvPr/>
        </p:nvSpPr>
        <p:spPr>
          <a:xfrm>
            <a:off x="8119872" y="1554480"/>
            <a:ext cx="3520440" cy="4480560"/>
          </a:xfrm>
          <a:prstGeom prst="roundRect">
            <a:avLst>
              <a:gd name="adj" fmla="val 3117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9" name="Kolaborasi (lingkaran)"/>
          <p:cNvSpPr/>
          <p:nvPr/>
        </p:nvSpPr>
        <p:spPr>
          <a:xfrm>
            <a:off x="8394192" y="1828800"/>
            <a:ext cx="868680" cy="86868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0" name="Kolaborasi" descr="Kolaborasi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1362" y="2045970"/>
            <a:ext cx="434340" cy="434340"/>
          </a:xfrm>
          <a:prstGeom prst="rect">
            <a:avLst/>
          </a:prstGeom>
        </p:spPr>
      </p:pic>
      <p:sp>
        <p:nvSpPr>
          <p:cNvPr id="21" name="Text 15"/>
          <p:cNvSpPr txBox="1"/>
          <p:nvPr/>
        </p:nvSpPr>
        <p:spPr>
          <a:xfrm>
            <a:off x="8394192" y="2926080"/>
            <a:ext cx="3017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Kolaborasi</a:t>
            </a:r>
            <a:endParaRPr lang="en-US" sz="2400" dirty="0"/>
          </a:p>
        </p:txBody>
      </p:sp>
      <p:sp>
        <p:nvSpPr>
          <p:cNvPr id="22" name="Text 16"/>
          <p:cNvSpPr txBox="1"/>
          <p:nvPr/>
        </p:nvSpPr>
        <p:spPr>
          <a:xfrm>
            <a:off x="8394192" y="347472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tx1"/>
                </a:solidFill>
              </a:rPr>
              <a:t>Pembuatan artefak bersama: dokumen, kode, atau desain.</a:t>
            </a:r>
            <a:endParaRPr lang="en-US" sz="1600" dirty="0"/>
          </a:p>
        </p:txBody>
      </p:sp>
      <p:sp>
        <p:nvSpPr>
          <p:cNvPr id="23" name="Text 17"/>
          <p:cNvSpPr txBox="1"/>
          <p:nvPr/>
        </p:nvSpPr>
        <p:spPr>
          <a:xfrm>
            <a:off x="8394192" y="4846320"/>
            <a:ext cx="3017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chemeClr val="accent2"/>
                </a:solidFill>
              </a:rPr>
              <a:t>CONTOH</a:t>
            </a:r>
            <a:endParaRPr lang="en-US" sz="1200" dirty="0"/>
          </a:p>
        </p:txBody>
      </p:sp>
      <p:sp>
        <p:nvSpPr>
          <p:cNvPr id="24" name="Text 18"/>
          <p:cNvSpPr txBox="1"/>
          <p:nvPr/>
        </p:nvSpPr>
        <p:spPr>
          <a:xfrm>
            <a:off x="8394192" y="5166360"/>
            <a:ext cx="30175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tx1"/>
                </a:solidFill>
              </a:rPr>
              <a:t>Co-editing dokumen, repositori Git, Figma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Manfaat dan Tantangan</a:t>
            </a:r>
            <a:endParaRPr lang="en-US" sz="3600" dirty="0"/>
          </a:p>
        </p:txBody>
      </p:sp>
      <p:sp>
        <p:nvSpPr>
          <p:cNvPr id="4" name="Manfaat"/>
          <p:cNvSpPr/>
          <p:nvPr/>
        </p:nvSpPr>
        <p:spPr>
          <a:xfrm>
            <a:off x="548640" y="1554480"/>
            <a:ext cx="5394960" cy="4480560"/>
          </a:xfrm>
          <a:prstGeom prst="roundRect">
            <a:avLst>
              <a:gd name="adj" fmla="val 244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Manfaat (lingkaran)"/>
          <p:cNvSpPr/>
          <p:nvPr/>
        </p:nvSpPr>
        <p:spPr>
          <a:xfrm>
            <a:off x="868680" y="1828800"/>
            <a:ext cx="731520" cy="731520"/>
          </a:xfrm>
          <a:prstGeom prst="ellipse">
            <a:avLst/>
          </a:prstGeom>
          <a:solidFill>
            <a:schemeClr val="accent6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Manfaat" descr="Manfaat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201168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874520" y="192024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chemeClr val="tx2"/>
                </a:solidFill>
              </a:rPr>
              <a:t>Manfaat</a:t>
            </a:r>
            <a:endParaRPr lang="en-US" sz="26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926080"/>
            <a:ext cx="466344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Pekerjaan lebih cepat melalui pembagian tugas paralel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Keahlian dan sudut pandang yang beragam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Jejak kerja transparan dan mudah ditelusuri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Kerja lintas lokasi dan zona waktu menjadi mungkin</a:t>
            </a:r>
            <a:endParaRPr lang="en-US" sz="1700" dirty="0"/>
          </a:p>
        </p:txBody>
      </p:sp>
      <p:sp>
        <p:nvSpPr>
          <p:cNvPr id="9" name="Tantangan"/>
          <p:cNvSpPr/>
          <p:nvPr/>
        </p:nvSpPr>
        <p:spPr>
          <a:xfrm>
            <a:off x="6245352" y="1554480"/>
            <a:ext cx="5394960" cy="4480560"/>
          </a:xfrm>
          <a:prstGeom prst="roundRect">
            <a:avLst>
              <a:gd name="adj" fmla="val 244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antangan (lingkaran)"/>
          <p:cNvSpPr/>
          <p:nvPr/>
        </p:nvSpPr>
        <p:spPr>
          <a:xfrm>
            <a:off x="6565392" y="1828800"/>
            <a:ext cx="731520" cy="73152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Tantangan" descr="Tantanga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272" y="2011680"/>
            <a:ext cx="365760" cy="365760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7571232" y="1920240"/>
            <a:ext cx="36576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chemeClr val="tx2"/>
                </a:solidFill>
              </a:rPr>
              <a:t>Tantangan</a:t>
            </a:r>
            <a:endParaRPr lang="en-US" sz="2600" dirty="0"/>
          </a:p>
        </p:txBody>
      </p:sp>
      <p:sp>
        <p:nvSpPr>
          <p:cNvPr id="13" name="Text 8"/>
          <p:cNvSpPr txBox="1"/>
          <p:nvPr/>
        </p:nvSpPr>
        <p:spPr>
          <a:xfrm>
            <a:off x="6611112" y="2926080"/>
            <a:ext cx="4663440" cy="2834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Konflik perubahan saat banyak orang mengedit bersamaan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Koordinasi dan komunikasi yang tidak efektif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Keamanan dan privasi data bersama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Kesenjangan akses, keterampilan, dan ketergantungan pada alat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Studi Kasus: Pengembangan Kernel Linux</a:t>
            </a:r>
            <a:endParaRPr lang="en-US" sz="3600" dirty="0"/>
          </a:p>
        </p:txBody>
      </p:sp>
      <p:sp>
        <p:nvSpPr>
          <p:cNvPr id="4" name="Kontributor"/>
          <p:cNvSpPr/>
          <p:nvPr/>
        </p:nvSpPr>
        <p:spPr>
          <a:xfrm>
            <a:off x="548640" y="1554480"/>
            <a:ext cx="2377440" cy="1554480"/>
          </a:xfrm>
          <a:prstGeom prst="roundRect">
            <a:avLst>
              <a:gd name="adj" fmla="val 7059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 txBox="1"/>
          <p:nvPr/>
        </p:nvSpPr>
        <p:spPr>
          <a:xfrm>
            <a:off x="731520" y="1737360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Kontributor</a:t>
            </a:r>
            <a:endParaRPr lang="en-US" sz="1800" dirty="0"/>
          </a:p>
        </p:txBody>
      </p:sp>
      <p:sp>
        <p:nvSpPr>
          <p:cNvPr id="6" name="Text 3"/>
          <p:cNvSpPr txBox="1"/>
          <p:nvPr/>
        </p:nvSpPr>
        <p:spPr>
          <a:xfrm>
            <a:off x="731520" y="2194560"/>
            <a:ext cx="2011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Menulis patch dan mengirimkannya</a:t>
            </a:r>
            <a:endParaRPr lang="en-US" sz="1400" dirty="0"/>
          </a:p>
        </p:txBody>
      </p:sp>
      <p:pic>
        <p:nvPicPr>
          <p:cNvPr id="7" name="Image 0" descr="pana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376" y="2148840"/>
            <a:ext cx="365760" cy="365760"/>
          </a:xfrm>
          <a:prstGeom prst="rect">
            <a:avLst/>
          </a:prstGeom>
        </p:spPr>
      </p:pic>
      <p:sp>
        <p:nvSpPr>
          <p:cNvPr id="8" name="Review"/>
          <p:cNvSpPr/>
          <p:nvPr/>
        </p:nvSpPr>
        <p:spPr>
          <a:xfrm>
            <a:off x="3456432" y="1554480"/>
            <a:ext cx="2377440" cy="1554480"/>
          </a:xfrm>
          <a:prstGeom prst="roundRect">
            <a:avLst>
              <a:gd name="adj" fmla="val 7059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5"/>
          <p:cNvSpPr txBox="1"/>
          <p:nvPr/>
        </p:nvSpPr>
        <p:spPr>
          <a:xfrm>
            <a:off x="3639312" y="1737360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Review</a:t>
            </a:r>
            <a:endParaRPr lang="en-US" sz="1800" dirty="0"/>
          </a:p>
        </p:txBody>
      </p:sp>
      <p:sp>
        <p:nvSpPr>
          <p:cNvPr id="10" name="Text 6"/>
          <p:cNvSpPr txBox="1"/>
          <p:nvPr/>
        </p:nvSpPr>
        <p:spPr>
          <a:xfrm>
            <a:off x="3639312" y="2194560"/>
            <a:ext cx="2011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Dibahas terbuka oleh sesama pengembang</a:t>
            </a:r>
            <a:endParaRPr lang="en-US" sz="1400" dirty="0"/>
          </a:p>
        </p:txBody>
      </p:sp>
      <p:pic>
        <p:nvPicPr>
          <p:cNvPr id="11" name="Image 1" descr="pana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168" y="2148840"/>
            <a:ext cx="365760" cy="365760"/>
          </a:xfrm>
          <a:prstGeom prst="rect">
            <a:avLst/>
          </a:prstGeom>
        </p:spPr>
      </p:pic>
      <p:sp>
        <p:nvSpPr>
          <p:cNvPr id="12" name="Maintainer"/>
          <p:cNvSpPr/>
          <p:nvPr/>
        </p:nvSpPr>
        <p:spPr>
          <a:xfrm>
            <a:off x="6364224" y="1554480"/>
            <a:ext cx="2377440" cy="1554480"/>
          </a:xfrm>
          <a:prstGeom prst="roundRect">
            <a:avLst>
              <a:gd name="adj" fmla="val 7059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8"/>
          <p:cNvSpPr txBox="1"/>
          <p:nvPr/>
        </p:nvSpPr>
        <p:spPr>
          <a:xfrm>
            <a:off x="6547104" y="1737360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Maintainer</a:t>
            </a:r>
            <a:endParaRPr lang="en-US" sz="1800" dirty="0"/>
          </a:p>
        </p:txBody>
      </p:sp>
      <p:sp>
        <p:nvSpPr>
          <p:cNvPr id="14" name="Text 9"/>
          <p:cNvSpPr txBox="1"/>
          <p:nvPr/>
        </p:nvSpPr>
        <p:spPr>
          <a:xfrm>
            <a:off x="6547104" y="2194560"/>
            <a:ext cx="2011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Pemelihara subsistem menerima dan menguji</a:t>
            </a:r>
            <a:endParaRPr lang="en-US" sz="1400" dirty="0"/>
          </a:p>
        </p:txBody>
      </p:sp>
      <p:pic>
        <p:nvPicPr>
          <p:cNvPr id="15" name="Image 2" descr="pana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3960" y="2148840"/>
            <a:ext cx="365760" cy="365760"/>
          </a:xfrm>
          <a:prstGeom prst="rect">
            <a:avLst/>
          </a:prstGeom>
        </p:spPr>
      </p:pic>
      <p:sp>
        <p:nvSpPr>
          <p:cNvPr id="16" name="Mainline"/>
          <p:cNvSpPr/>
          <p:nvPr/>
        </p:nvSpPr>
        <p:spPr>
          <a:xfrm>
            <a:off x="9272016" y="1554480"/>
            <a:ext cx="2377440" cy="1554480"/>
          </a:xfrm>
          <a:prstGeom prst="roundRect">
            <a:avLst>
              <a:gd name="adj" fmla="val 7059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1"/>
          <p:cNvSpPr txBox="1"/>
          <p:nvPr/>
        </p:nvSpPr>
        <p:spPr>
          <a:xfrm>
            <a:off x="9454896" y="1737360"/>
            <a:ext cx="2011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</a:rPr>
              <a:t>Mainline</a:t>
            </a:r>
            <a:endParaRPr lang="en-US" sz="1800" dirty="0"/>
          </a:p>
        </p:txBody>
      </p:sp>
      <p:sp>
        <p:nvSpPr>
          <p:cNvPr id="18" name="Text 12"/>
          <p:cNvSpPr txBox="1"/>
          <p:nvPr/>
        </p:nvSpPr>
        <p:spPr>
          <a:xfrm>
            <a:off x="9454896" y="2194560"/>
            <a:ext cx="20116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chemeClr val="bg1"/>
                </a:solidFill>
              </a:rPr>
              <a:t>Digabung ke kernel utama dan dirilis</a:t>
            </a:r>
            <a:endParaRPr lang="en-US" sz="1400" dirty="0"/>
          </a:p>
        </p:txBody>
      </p:sp>
      <p:sp>
        <p:nvSpPr>
          <p:cNvPr id="19" name="Pelajaran"/>
          <p:cNvSpPr/>
          <p:nvPr/>
        </p:nvSpPr>
        <p:spPr>
          <a:xfrm>
            <a:off x="548640" y="3429000"/>
            <a:ext cx="11091672" cy="2697480"/>
          </a:xfrm>
          <a:prstGeom prst="roundRect">
            <a:avLst>
              <a:gd name="adj" fmla="val 4068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Text 14"/>
          <p:cNvSpPr txBox="1"/>
          <p:nvPr/>
        </p:nvSpPr>
        <p:spPr>
          <a:xfrm>
            <a:off x="914400" y="3611880"/>
            <a:ext cx="64008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tx2"/>
                </a:solidFill>
              </a:rPr>
              <a:t>Pelajaran bagi kita</a:t>
            </a:r>
            <a:endParaRPr lang="en-US" sz="2000" dirty="0"/>
          </a:p>
        </p:txBody>
      </p:sp>
      <p:sp>
        <p:nvSpPr>
          <p:cNvPr id="21" name="Text 15"/>
          <p:cNvSpPr txBox="1"/>
          <p:nvPr/>
        </p:nvSpPr>
        <p:spPr>
          <a:xfrm>
            <a:off x="914400" y="4160520"/>
            <a:ext cx="676656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Kolaborasi skala besar membutuhkan alur kerja yang jelas dan berlapis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Review sejawat menjaga kualitas tanpa kontrol terpusat</a:t>
            </a:r>
            <a:endParaRPr lang="en-US" sz="16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Riwayat perubahan yang terlacak (Git) menjadi tulang punggung kerja sama</a:t>
            </a:r>
            <a:endParaRPr lang="en-US" sz="1600" dirty="0"/>
          </a:p>
        </p:txBody>
      </p:sp>
      <p:sp>
        <p:nvSpPr>
          <p:cNvPr id="22" name="Pertanyaan diskusi"/>
          <p:cNvSpPr/>
          <p:nvPr/>
        </p:nvSpPr>
        <p:spPr>
          <a:xfrm>
            <a:off x="8138160" y="3611880"/>
            <a:ext cx="3200400" cy="2331720"/>
          </a:xfrm>
          <a:prstGeom prst="roundRect">
            <a:avLst>
              <a:gd name="adj" fmla="val 470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17"/>
          <p:cNvSpPr txBox="1"/>
          <p:nvPr/>
        </p:nvSpPr>
        <p:spPr>
          <a:xfrm>
            <a:off x="8366760" y="379476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chemeClr val="accent4"/>
                </a:solidFill>
              </a:rPr>
              <a:t>DISKUSI</a:t>
            </a:r>
            <a:endParaRPr lang="en-US" sz="1200" dirty="0"/>
          </a:p>
        </p:txBody>
      </p:sp>
      <p:sp>
        <p:nvSpPr>
          <p:cNvPr id="24" name="Text 18"/>
          <p:cNvSpPr txBox="1"/>
          <p:nvPr/>
        </p:nvSpPr>
        <p:spPr>
          <a:xfrm>
            <a:off x="8366760" y="4160520"/>
            <a:ext cx="2743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i="1" dirty="0">
                <a:solidFill>
                  <a:schemeClr val="bg1"/>
                </a:solidFill>
              </a:rPr>
              <a:t>Apa yang terjadi jika ribuan orang menyunting berkas yang sama tanpa version control?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Diskusi Kelompok</a:t>
            </a:r>
            <a:endParaRPr lang="en-US" sz="3600" dirty="0"/>
          </a:p>
        </p:txBody>
      </p:sp>
      <p:sp>
        <p:nvSpPr>
          <p:cNvPr id="4" name="Penghitung waktu"/>
          <p:cNvSpPr/>
          <p:nvPr/>
        </p:nvSpPr>
        <p:spPr>
          <a:xfrm>
            <a:off x="548640" y="1554480"/>
            <a:ext cx="3840480" cy="4480560"/>
          </a:xfrm>
          <a:prstGeom prst="roundRect">
            <a:avLst>
              <a:gd name="adj" fmla="val 2857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 txBox="1"/>
          <p:nvPr/>
        </p:nvSpPr>
        <p:spPr>
          <a:xfrm>
            <a:off x="548640" y="2011680"/>
            <a:ext cx="384048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0" b="1" dirty="0">
                <a:solidFill>
                  <a:schemeClr val="bg1"/>
                </a:solidFill>
              </a:rPr>
              <a:t>10</a:t>
            </a:r>
            <a:endParaRPr lang="en-US" sz="1100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3840480"/>
            <a:ext cx="3840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chemeClr val="accent4"/>
                </a:solidFill>
              </a:rPr>
              <a:t>menit</a:t>
            </a:r>
            <a:endParaRPr lang="en-US" sz="28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4480560"/>
            <a:ext cx="3840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dirty="0">
                <a:solidFill>
                  <a:schemeClr val="bg2"/>
                </a:solidFill>
              </a:rPr>
              <a:t>diskusi kelompok</a:t>
            </a:r>
            <a:endParaRPr lang="en-US" sz="1800" dirty="0"/>
          </a:p>
        </p:txBody>
      </p:sp>
      <p:sp>
        <p:nvSpPr>
          <p:cNvPr id="8" name="Langkah 1"/>
          <p:cNvSpPr/>
          <p:nvPr/>
        </p:nvSpPr>
        <p:spPr>
          <a:xfrm>
            <a:off x="4846320" y="1554480"/>
            <a:ext cx="679399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Nomor 1"/>
          <p:cNvSpPr/>
          <p:nvPr/>
        </p:nvSpPr>
        <p:spPr>
          <a:xfrm>
            <a:off x="5120640" y="19202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5120640" y="19202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6035040" y="1691640"/>
            <a:ext cx="5394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Bentuk kelompok 4–5 orang, lalu pilih satu pengalaman kerja kelompok (tugas kuliah, organisasi, atau proyek).</a:t>
            </a:r>
            <a:endParaRPr lang="en-US" sz="1800" dirty="0"/>
          </a:p>
        </p:txBody>
      </p:sp>
      <p:sp>
        <p:nvSpPr>
          <p:cNvPr id="12" name="Langkah 2"/>
          <p:cNvSpPr/>
          <p:nvPr/>
        </p:nvSpPr>
        <p:spPr>
          <a:xfrm>
            <a:off x="4846320" y="3108960"/>
            <a:ext cx="679399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Nomor 2"/>
          <p:cNvSpPr/>
          <p:nvPr/>
        </p:nvSpPr>
        <p:spPr>
          <a:xfrm>
            <a:off x="5120640" y="347472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5120640" y="347472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6035040" y="3246120"/>
            <a:ext cx="5394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Petakan bentuk komunikasi, koordinasi, dan kolaborasi yang terjadi, serta satu tantangan terbesar.</a:t>
            </a:r>
            <a:endParaRPr lang="en-US" sz="1800" dirty="0"/>
          </a:p>
        </p:txBody>
      </p:sp>
      <p:sp>
        <p:nvSpPr>
          <p:cNvPr id="16" name="Langkah 3"/>
          <p:cNvSpPr/>
          <p:nvPr/>
        </p:nvSpPr>
        <p:spPr>
          <a:xfrm>
            <a:off x="4846320" y="4663440"/>
            <a:ext cx="6793992" cy="1371600"/>
          </a:xfrm>
          <a:prstGeom prst="roundRect">
            <a:avLst>
              <a:gd name="adj" fmla="val 8000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Nomor 3"/>
          <p:cNvSpPr/>
          <p:nvPr/>
        </p:nvSpPr>
        <p:spPr>
          <a:xfrm>
            <a:off x="5120640" y="502920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5"/>
          <p:cNvSpPr txBox="1"/>
          <p:nvPr/>
        </p:nvSpPr>
        <p:spPr>
          <a:xfrm>
            <a:off x="5120640" y="502920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9" name="Text 16"/>
          <p:cNvSpPr txBox="1"/>
          <p:nvPr/>
        </p:nvSpPr>
        <p:spPr>
          <a:xfrm>
            <a:off x="6035040" y="4800600"/>
            <a:ext cx="5394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Presentasikan hasil Anda dalam 2 menit.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bg1"/>
                </a:solidFill>
              </a:rPr>
              <a:t>Ringkasan</a:t>
            </a:r>
            <a:endParaRPr lang="en-US" sz="3600" dirty="0"/>
          </a:p>
        </p:txBody>
      </p:sp>
      <p:sp>
        <p:nvSpPr>
          <p:cNvPr id="4" name="Ringkasan 1"/>
          <p:cNvSpPr/>
          <p:nvPr/>
        </p:nvSpPr>
        <p:spPr>
          <a:xfrm>
            <a:off x="548640" y="155448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Nomor 1"/>
          <p:cNvSpPr/>
          <p:nvPr/>
        </p:nvSpPr>
        <p:spPr>
          <a:xfrm>
            <a:off x="868680" y="189738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3"/>
          <p:cNvSpPr txBox="1"/>
          <p:nvPr/>
        </p:nvSpPr>
        <p:spPr>
          <a:xfrm>
            <a:off x="868680" y="189738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1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1920240" y="164592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Komputasi kolaboratif menggabungkan orang, teknologi, dan proses untuk mencapai tujuan bersama.</a:t>
            </a:r>
            <a:endParaRPr lang="en-US" sz="2000" dirty="0"/>
          </a:p>
        </p:txBody>
      </p:sp>
      <p:sp>
        <p:nvSpPr>
          <p:cNvPr id="8" name="Ringkasan 2"/>
          <p:cNvSpPr/>
          <p:nvPr/>
        </p:nvSpPr>
        <p:spPr>
          <a:xfrm>
            <a:off x="548640" y="310896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Nomor 2"/>
          <p:cNvSpPr/>
          <p:nvPr/>
        </p:nvSpPr>
        <p:spPr>
          <a:xfrm>
            <a:off x="868680" y="345186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868680" y="345186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2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1920240" y="320040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Model 3C (komunikasi, koordinasi, kolaborasi) membantu kita menganalisis sistem kolaboratif.</a:t>
            </a:r>
            <a:endParaRPr lang="en-US" sz="2000" dirty="0"/>
          </a:p>
        </p:txBody>
      </p:sp>
      <p:sp>
        <p:nvSpPr>
          <p:cNvPr id="12" name="Ringkasan 3"/>
          <p:cNvSpPr/>
          <p:nvPr/>
        </p:nvSpPr>
        <p:spPr>
          <a:xfrm>
            <a:off x="548640" y="4663440"/>
            <a:ext cx="11091672" cy="1325880"/>
          </a:xfrm>
          <a:prstGeom prst="roundRect">
            <a:avLst>
              <a:gd name="adj" fmla="val 8276"/>
            </a:avLst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Nomor 3"/>
          <p:cNvSpPr/>
          <p:nvPr/>
        </p:nvSpPr>
        <p:spPr>
          <a:xfrm>
            <a:off x="868680" y="5006340"/>
            <a:ext cx="640080" cy="640080"/>
          </a:xfrm>
          <a:prstGeom prst="ellipse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1"/>
          <p:cNvSpPr txBox="1"/>
          <p:nvPr/>
        </p:nvSpPr>
        <p:spPr>
          <a:xfrm>
            <a:off x="868680" y="5006340"/>
            <a:ext cx="640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chemeClr val="bg1"/>
                </a:solidFill>
              </a:rPr>
              <a:t>3</a:t>
            </a:r>
            <a:endParaRPr lang="en-US" sz="2200" dirty="0"/>
          </a:p>
        </p:txBody>
      </p:sp>
      <p:sp>
        <p:nvSpPr>
          <p:cNvPr id="15" name="Text 12"/>
          <p:cNvSpPr txBox="1"/>
          <p:nvPr/>
        </p:nvSpPr>
        <p:spPr>
          <a:xfrm>
            <a:off x="1920240" y="4754880"/>
            <a:ext cx="941832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1"/>
                </a:solidFill>
              </a:rPr>
              <a:t>Manfaatnya besar, tetapi konflik, koordinasi, dan keamanan harus dikelola sejak awal.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bg2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>
            <a:spLocks noGrp="1"/>
          </p:cNvSpPr>
          <p:nvPr>
            <p:ph type="title" idx="100" hasCustomPrompt="1"/>
          </p:nvPr>
        </p:nvSpPr>
        <p:spPr>
          <a:xfrm>
            <a:off x="548640" y="36576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chemeClr val="tx2"/>
                </a:solidFill>
              </a:rPr>
              <a:t>Bacaan dan Pertemuan Berikutnya</a:t>
            </a:r>
            <a:endParaRPr lang="en-US" sz="3600" dirty="0"/>
          </a:p>
        </p:txBody>
      </p:sp>
      <p:sp>
        <p:nvSpPr>
          <p:cNvPr id="4" name="Bacaan"/>
          <p:cNvSpPr/>
          <p:nvPr/>
        </p:nvSpPr>
        <p:spPr>
          <a:xfrm>
            <a:off x="548640" y="1554480"/>
            <a:ext cx="6309360" cy="4480560"/>
          </a:xfrm>
          <a:prstGeom prst="roundRect">
            <a:avLst>
              <a:gd name="adj" fmla="val 2449"/>
            </a:avLst>
          </a:prstGeom>
          <a:solidFill>
            <a:schemeClr val="bg2"/>
          </a:solidFill>
          <a:ln/>
          <a:effectLst>
            <a:outerShdw blurRad="76200" dist="25400" dir="54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Bacaan (lingkaran)"/>
          <p:cNvSpPr/>
          <p:nvPr/>
        </p:nvSpPr>
        <p:spPr>
          <a:xfrm>
            <a:off x="914400" y="1828800"/>
            <a:ext cx="731520" cy="731520"/>
          </a:xfrm>
          <a:prstGeom prst="ellipse">
            <a:avLst/>
          </a:prstGeom>
          <a:solidFill>
            <a:schemeClr val="accent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6" name="Bacaan" descr="Bacaa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2011680"/>
            <a:ext cx="365760" cy="365760"/>
          </a:xfrm>
          <a:prstGeom prst="rect">
            <a:avLst/>
          </a:prstGeom>
        </p:spPr>
      </p:pic>
      <p:sp>
        <p:nvSpPr>
          <p:cNvPr id="7" name="Text 3"/>
          <p:cNvSpPr txBox="1"/>
          <p:nvPr/>
        </p:nvSpPr>
        <p:spPr>
          <a:xfrm>
            <a:off x="1874520" y="1920240"/>
            <a:ext cx="4572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chemeClr val="tx2"/>
                </a:solidFill>
              </a:rPr>
              <a:t>Bahan bacaan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914400" y="2926080"/>
            <a:ext cx="557784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Coulouris dkk., Distributed Systems: Concepts and Design (bab pengantar)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Johansen (1988), Groupware: Computer Support for Business Teams</a:t>
            </a:r>
            <a:endParaRPr lang="en-US" sz="1700" dirty="0"/>
          </a:p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Daftar pustaka lengkap: lihat RPS bagian 9</a:t>
            </a:r>
            <a:endParaRPr lang="en-US" sz="1700" dirty="0"/>
          </a:p>
        </p:txBody>
      </p:sp>
      <p:sp>
        <p:nvSpPr>
          <p:cNvPr id="9" name="Pertemuan 2"/>
          <p:cNvSpPr/>
          <p:nvPr/>
        </p:nvSpPr>
        <p:spPr>
          <a:xfrm>
            <a:off x="7132320" y="1554480"/>
            <a:ext cx="4507992" cy="4480560"/>
          </a:xfrm>
          <a:prstGeom prst="roundRect">
            <a:avLst>
              <a:gd name="adj" fmla="val 2449"/>
            </a:avLst>
          </a:prstGeom>
          <a:solidFill>
            <a:schemeClr val="tx2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6"/>
          <p:cNvSpPr txBox="1"/>
          <p:nvPr/>
        </p:nvSpPr>
        <p:spPr>
          <a:xfrm>
            <a:off x="7498080" y="192024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chemeClr val="accent4"/>
                </a:solidFill>
              </a:rPr>
              <a:t>PERTEMUAN 2</a:t>
            </a:r>
            <a:endParaRPr lang="en-US" sz="1400" dirty="0"/>
          </a:p>
        </p:txBody>
      </p:sp>
      <p:sp>
        <p:nvSpPr>
          <p:cNvPr id="11" name="Text 7"/>
          <p:cNvSpPr txBox="1"/>
          <p:nvPr/>
        </p:nvSpPr>
        <p:spPr>
          <a:xfrm>
            <a:off x="7498080" y="2377440"/>
            <a:ext cx="38404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chemeClr val="bg1"/>
                </a:solidFill>
              </a:rPr>
              <a:t>Model dan Taksonomi Kolaborasi</a:t>
            </a:r>
            <a:endParaRPr lang="en-US" sz="2800" dirty="0"/>
          </a:p>
        </p:txBody>
      </p:sp>
      <p:sp>
        <p:nvSpPr>
          <p:cNvPr id="12" name="Text 8"/>
          <p:cNvSpPr txBox="1"/>
          <p:nvPr/>
        </p:nvSpPr>
        <p:spPr>
          <a:xfrm>
            <a:off x="7498080" y="3840480"/>
            <a:ext cx="38404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chemeClr val="bg2"/>
                </a:solidFill>
              </a:rPr>
              <a:t>Tugas ringan: pilih 3 aplikasi kolaborasi yang Anda gunakan, lalu catat apakah dipakai secara sinkron atau asinkron.</a:t>
            </a:r>
            <a:endParaRPr lang="en-US" sz="1600" dirty="0"/>
          </a:p>
        </p:txBody>
      </p:sp>
      <p:sp>
        <p:nvSpPr>
          <p:cNvPr id="13" name="Text 9"/>
          <p:cNvSpPr txBox="1"/>
          <p:nvPr/>
        </p:nvSpPr>
        <p:spPr>
          <a:xfrm>
            <a:off x="7498080" y="5257800"/>
            <a:ext cx="3840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chemeClr val="accent4"/>
                </a:solidFill>
              </a:rPr>
              <a:t>Kuis 1 diadakan di pertemuan ini.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0881360" y="6400800"/>
            <a:ext cx="758952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1000">
                <a:solidFill>
                  <a:schemeClr val="accent5"/>
                </a:solidFill>
              </a:defRPr>
            </a:lvl1pPr>
          </a:lstStyle>
          <a:p>
            <a:pPr algn="r"/>
            <a:fld id="{F7021451-1387-4CA6-816F-3879F97B5CBC}" type="slidenum">
              <a:rPr lang="en-US" b="0"/>
              <a:t>12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Kolaboratif">
  <a:themeElements>
    <a:clrScheme name="Kolaboratif">
      <a:dk1>
        <a:srgbClr val="1B2A41"/>
      </a:dk1>
      <a:lt1>
        <a:srgbClr val="FFFFFF"/>
      </a:lt1>
      <a:dk2>
        <a:srgbClr val="0F4C5C"/>
      </a:dk2>
      <a:lt2>
        <a:srgbClr val="EAF3F5"/>
      </a:lt2>
      <a:accent1>
        <a:srgbClr val="13707F"/>
      </a:accent1>
      <a:accent2>
        <a:srgbClr val="E36414"/>
      </a:accent2>
      <a:accent3>
        <a:srgbClr val="3A86A8"/>
      </a:accent3>
      <a:accent4>
        <a:srgbClr val="F4A261"/>
      </a:accent4>
      <a:accent5>
        <a:srgbClr val="5C6B73"/>
      </a:accent5>
      <a:accent6>
        <a:srgbClr val="2A9D8F"/>
      </a:accent6>
      <a:hlink>
        <a:srgbClr val="13707F"/>
      </a:hlink>
      <a:folHlink>
        <a:srgbClr val="5C6B73"/>
      </a:folHlink>
    </a:clrScheme>
    <a:fontScheme name="Kolaboratif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1006</Words>
  <Application>Microsoft Office PowerPoint</Application>
  <PresentationFormat>Widescreen</PresentationFormat>
  <Paragraphs>158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Kolaboratif</vt:lpstr>
      <vt:lpstr>Pengantar Komputasi Kolaboratif</vt:lpstr>
      <vt:lpstr>Tujuan Pembelajaran</vt:lpstr>
      <vt:lpstr>Apa Itu Komputasi Kolaboratif?</vt:lpstr>
      <vt:lpstr>Kolaborasi di Sekitar Kita</vt:lpstr>
      <vt:lpstr>Sekilas Sejarah</vt:lpstr>
      <vt:lpstr>Bidang yang Berkaitan</vt:lpstr>
      <vt:lpstr>Model 3C: Fondasi Kolaborasi</vt:lpstr>
      <vt:lpstr>Manfaat dan Tantangan</vt:lpstr>
      <vt:lpstr>Studi Kasus: Pengembangan Kernel Linux</vt:lpstr>
      <vt:lpstr>Diskusi Kelompok</vt:lpstr>
      <vt:lpstr>Ringkasan</vt:lpstr>
      <vt:lpstr>Bacaan dan Pertemuan Berikutnya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1 - Pengantar Komputasi Kolaboratif</dc:title>
  <dc:subject>PptxGenJS Presentation</dc:subject>
  <dc:creator>Komputasi Kolaboratif</dc:creator>
  <cp:lastModifiedBy>Siregar, Amran / Kuehne + Nagel / Jkt ZG-OI</cp:lastModifiedBy>
  <cp:revision>2</cp:revision>
  <dcterms:created xsi:type="dcterms:W3CDTF">2026-10-10T08:02:51Z</dcterms:created>
  <dcterms:modified xsi:type="dcterms:W3CDTF">2026-10-10T15:57:19Z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0828794a-ad25-45b2-b935-93f5b652d9d4_Enabled">
    <vt:lpwstr>true</vt:lpwstr>
  </property>
  <property fmtid="{D5CDD505-2E9C-101B-9397-08002B2CF9AE}" pid="3" name="MSIP_Label_0828794a-ad25-45b2-b935-93f5b652d9d4_SetDate">
    <vt:lpwstr>2026-10-10T15:57:17Z</vt:lpwstr>
  </property>
  <property fmtid="{D5CDD505-2E9C-101B-9397-08002B2CF9AE}" pid="4" name="MSIP_Label_0828794a-ad25-45b2-b935-93f5b652d9d4_Method">
    <vt:lpwstr>Standard</vt:lpwstr>
  </property>
  <property fmtid="{D5CDD505-2E9C-101B-9397-08002B2CF9AE}" pid="5" name="MSIP_Label_0828794a-ad25-45b2-b935-93f5b652d9d4_Name">
    <vt:lpwstr>External</vt:lpwstr>
  </property>
  <property fmtid="{D5CDD505-2E9C-101B-9397-08002B2CF9AE}" pid="6" name="MSIP_Label_0828794a-ad25-45b2-b935-93f5b652d9d4_SiteId">
    <vt:lpwstr>ea7a7580-e503-4446-9197-e4bd27841804</vt:lpwstr>
  </property>
  <property fmtid="{D5CDD505-2E9C-101B-9397-08002B2CF9AE}" pid="7" name="MSIP_Label_0828794a-ad25-45b2-b935-93f5b652d9d4_ActionId">
    <vt:lpwstr>412c53c4-482a-403f-81dc-f97e9da49b5e</vt:lpwstr>
  </property>
  <property fmtid="{D5CDD505-2E9C-101B-9397-08002B2CF9AE}" pid="8" name="MSIP_Label_0828794a-ad25-45b2-b935-93f5b652d9d4_ContentBits">
    <vt:lpwstr>0</vt:lpwstr>
  </property>
  <property fmtid="{D5CDD505-2E9C-101B-9397-08002B2CF9AE}" pid="9" name="MSIP_Label_0828794a-ad25-45b2-b935-93f5b652d9d4_Tag">
    <vt:lpwstr>10, 3, 0, 1</vt:lpwstr>
  </property>
</Properties>
</file>