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Pembukaan: sampaikan bahwa sesi ini membahas bagaimana mahasiswa IT dapat mengubah keahlian teknis menjadi peluang bisnis.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Tekankan: ide bagus = masalah nyata + solusi teknologi + pasar yang mau membayar.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Beri contoh lokal Indonesia untuk tiap kategori.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Minta mahasiswa menggambar BMC di kertas untuk ide masing-masing.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Diskusikan masalah awal yang diselesaikan, bukan hanya skala perusahaannya.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UDUL">
    <p:bg>
      <p:bgPr>
        <a:solidFill>
          <a:srgbClr val="0B1F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SI">
    <p:bg>
      <p:bgPr>
        <a:solidFill>
          <a:srgbClr val="F1F5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EA5A4"/>
          </a:solidFill>
          <a:ln/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1371600"/>
            <a:ext cx="109728" cy="173736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868680" y="1280160"/>
            <a:ext cx="74980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600" b="1" dirty="0">
                <a:solidFill>
                  <a:schemeClr val="bg1"/>
                </a:solidFill>
              </a:rPr>
              <a:t>Ide Bisnis dalam Kewirausahaan di Bidang IT</a:t>
            </a:r>
            <a:endParaRPr lang="en-US" sz="3600" dirty="0"/>
          </a:p>
        </p:txBody>
      </p:sp>
      <p:sp>
        <p:nvSpPr>
          <p:cNvPr id="4" name="Text 2"/>
          <p:cNvSpPr txBox="1"/>
          <p:nvPr/>
        </p:nvSpPr>
        <p:spPr>
          <a:xfrm>
            <a:off x="868680" y="260604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CBD5E1"/>
                </a:solidFill>
              </a:rPr>
              <a:t>Dari mencari ide, validasi, hingga model bisnis digital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868680" y="420624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4A3B8"/>
                </a:solidFill>
              </a:rPr>
              <a:t>Mata Kuliah Kewirausahaan  |  Nama Dosen  |  Program Studi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Capaian Pembelajaran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34440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548640" y="12344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1325880" y="1234440"/>
            <a:ext cx="7223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Menjelaskan konsep ide bisnis dan peran IT dalam kewirausahaan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548640" y="2057400"/>
            <a:ext cx="548640" cy="54864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48640" y="20574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325880" y="2057400"/>
            <a:ext cx="7223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Mengidentifikasi sumber dan peluang ide bisnis IT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548640" y="2880360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548640" y="28803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3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325880" y="2880360"/>
            <a:ext cx="7223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Memvalidasi ide dengan metode yang terukur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548640" y="3703320"/>
            <a:ext cx="548640" cy="54864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48640" y="37033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4</a:t>
            </a:r>
            <a:endParaRPr lang="en-US" sz="1800" dirty="0"/>
          </a:p>
        </p:txBody>
      </p:sp>
      <p:sp>
        <p:nvSpPr>
          <p:cNvPr id="14" name="Text 12"/>
          <p:cNvSpPr txBox="1"/>
          <p:nvPr/>
        </p:nvSpPr>
        <p:spPr>
          <a:xfrm>
            <a:off x="1325880" y="3703320"/>
            <a:ext cx="7223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chemeClr val="tx1"/>
                </a:solidFill>
              </a:rPr>
              <a:t>Menyusun Business Model Canvas sederhana untuk ide IT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Apa Itu Ide Bisnis IT?</a:t>
            </a:r>
            <a:endParaRPr lang="en-US" sz="2600" dirty="0"/>
          </a:p>
        </p:txBody>
      </p:sp>
      <p:sp>
        <p:nvSpPr>
          <p:cNvPr id="4" name="Text 1"/>
          <p:cNvSpPr txBox="1"/>
          <p:nvPr/>
        </p:nvSpPr>
        <p:spPr>
          <a:xfrm>
            <a:off x="502920" y="1188720"/>
            <a:ext cx="8138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Gagasan usaha yang memanfaatkan teknologi informasi untuk menyelesaikan masalah nyata dan menciptakan nilai bagi pelanggan.</a:t>
            </a:r>
            <a:endParaRPr lang="en-US" sz="1800" dirty="0"/>
          </a:p>
        </p:txBody>
      </p:sp>
      <p:sp>
        <p:nvSpPr>
          <p:cNvPr id="5" name="Kartu 1"/>
          <p:cNvSpPr/>
          <p:nvPr/>
        </p:nvSpPr>
        <p:spPr>
          <a:xfrm>
            <a:off x="502920" y="2240280"/>
            <a:ext cx="2560320" cy="21031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502920" y="224028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640080" y="242316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Masalah nyata</a:t>
            </a:r>
            <a:endParaRPr lang="en-US" sz="1500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2807208"/>
            <a:ext cx="2286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Ada kebutuhan atau keluhan yang belum terpenuhi dengan baik.</a:t>
            </a:r>
            <a:endParaRPr lang="en-US" sz="1200" dirty="0"/>
          </a:p>
        </p:txBody>
      </p:sp>
      <p:sp>
        <p:nvSpPr>
          <p:cNvPr id="9" name="Kartu 2"/>
          <p:cNvSpPr/>
          <p:nvPr/>
        </p:nvSpPr>
        <p:spPr>
          <a:xfrm>
            <a:off x="3291840" y="2240280"/>
            <a:ext cx="2560320" cy="21031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3291840" y="224028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3429000" y="242316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Solusi digital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3429000" y="2807208"/>
            <a:ext cx="2286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Aplikasi, platform, data, atau otomasi sebagai pembeda utama.</a:t>
            </a:r>
            <a:endParaRPr lang="en-US" sz="1200" dirty="0"/>
          </a:p>
        </p:txBody>
      </p:sp>
      <p:sp>
        <p:nvSpPr>
          <p:cNvPr id="13" name="Kartu 3"/>
          <p:cNvSpPr/>
          <p:nvPr/>
        </p:nvSpPr>
        <p:spPr>
          <a:xfrm>
            <a:off x="6080760" y="2240280"/>
            <a:ext cx="2560320" cy="21031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6080760" y="224028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6217920" y="242316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Pasar &amp; nilai</a:t>
            </a:r>
            <a:endParaRPr lang="en-US" sz="1500" dirty="0"/>
          </a:p>
        </p:txBody>
      </p:sp>
      <p:sp>
        <p:nvSpPr>
          <p:cNvPr id="16" name="Text 13"/>
          <p:cNvSpPr txBox="1"/>
          <p:nvPr/>
        </p:nvSpPr>
        <p:spPr>
          <a:xfrm>
            <a:off x="6217920" y="2807208"/>
            <a:ext cx="2286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Ada pelanggan yang bersedia membayar dan bisnis dapat bertumbuh.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Sumber Ide Bisnis IT</a:t>
            </a:r>
            <a:endParaRPr lang="en-US" sz="2600" dirty="0"/>
          </a:p>
        </p:txBody>
      </p:sp>
      <p:sp>
        <p:nvSpPr>
          <p:cNvPr id="3" name="Kartu 1"/>
          <p:cNvSpPr/>
          <p:nvPr/>
        </p:nvSpPr>
        <p:spPr>
          <a:xfrm>
            <a:off x="50292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02920" y="118872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64008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Masalah sehari-hari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Amati hambatan di kampus, UMKM, keluarga, dan lingkungan sekitar.</a:t>
            </a:r>
            <a:endParaRPr lang="en-US" sz="1200" dirty="0"/>
          </a:p>
        </p:txBody>
      </p:sp>
      <p:sp>
        <p:nvSpPr>
          <p:cNvPr id="7" name="Kartu 2"/>
          <p:cNvSpPr/>
          <p:nvPr/>
        </p:nvSpPr>
        <p:spPr>
          <a:xfrm>
            <a:off x="329184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91840" y="118872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342900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Tren teknologi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342900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AI, cloud, IoT, dan pembayaran digital membuka peluang baru.</a:t>
            </a:r>
            <a:endParaRPr lang="en-US" sz="1200" dirty="0"/>
          </a:p>
        </p:txBody>
      </p:sp>
      <p:sp>
        <p:nvSpPr>
          <p:cNvPr id="11" name="Kartu 3"/>
          <p:cNvSpPr/>
          <p:nvPr/>
        </p:nvSpPr>
        <p:spPr>
          <a:xfrm>
            <a:off x="608076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080760" y="118872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21792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Keahlian pribadi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21792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Skill coding, desain, data, dan jaringan dapat dijadikan produk atau jasa.</a:t>
            </a:r>
            <a:endParaRPr lang="en-US" sz="1200" dirty="0"/>
          </a:p>
        </p:txBody>
      </p:sp>
      <p:sp>
        <p:nvSpPr>
          <p:cNvPr id="15" name="Kartu 4"/>
          <p:cNvSpPr/>
          <p:nvPr/>
        </p:nvSpPr>
        <p:spPr>
          <a:xfrm>
            <a:off x="50292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2920" y="3017520"/>
            <a:ext cx="2560320" cy="64008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4008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Kompetitor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64008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Cari kelemahan produk yang ada lalu tawarkan versi yang lebih baik.</a:t>
            </a:r>
            <a:endParaRPr lang="en-US" sz="1200" dirty="0"/>
          </a:p>
        </p:txBody>
      </p:sp>
      <p:sp>
        <p:nvSpPr>
          <p:cNvPr id="19" name="Kartu 5"/>
          <p:cNvSpPr/>
          <p:nvPr/>
        </p:nvSpPr>
        <p:spPr>
          <a:xfrm>
            <a:off x="329184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291840" y="3017520"/>
            <a:ext cx="2560320" cy="6400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342900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Regulasi &amp; kebijakan</a:t>
            </a:r>
            <a:endParaRPr lang="en-US" sz="1500" dirty="0"/>
          </a:p>
        </p:txBody>
      </p:sp>
      <p:sp>
        <p:nvSpPr>
          <p:cNvPr id="22" name="Text 20"/>
          <p:cNvSpPr txBox="1"/>
          <p:nvPr/>
        </p:nvSpPr>
        <p:spPr>
          <a:xfrm>
            <a:off x="342900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Digitalisasi pemerintah dan UMKM menciptakan kebutuhan baru.</a:t>
            </a:r>
            <a:endParaRPr lang="en-US" sz="1200" dirty="0"/>
          </a:p>
        </p:txBody>
      </p:sp>
      <p:sp>
        <p:nvSpPr>
          <p:cNvPr id="23" name="Kartu 6"/>
          <p:cNvSpPr/>
          <p:nvPr/>
        </p:nvSpPr>
        <p:spPr>
          <a:xfrm>
            <a:off x="608076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6080760" y="3017520"/>
            <a:ext cx="2560320" cy="64008"/>
          </a:xfrm>
          <a:prstGeom prst="rect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621792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Riset pelanggan</a:t>
            </a:r>
            <a:endParaRPr lang="en-US" sz="1500" dirty="0"/>
          </a:p>
        </p:txBody>
      </p:sp>
      <p:sp>
        <p:nvSpPr>
          <p:cNvPr id="26" name="Text 24"/>
          <p:cNvSpPr txBox="1"/>
          <p:nvPr/>
        </p:nvSpPr>
        <p:spPr>
          <a:xfrm>
            <a:off x="621792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Wawancara dan survei mengungkap kebutuhan yang belum terlihat.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Peluang Bisnis IT yang Berkembang</a:t>
            </a:r>
            <a:endParaRPr lang="en-US" sz="2600" dirty="0"/>
          </a:p>
        </p:txBody>
      </p:sp>
      <p:sp>
        <p:nvSpPr>
          <p:cNvPr id="4" name="Kartu 1"/>
          <p:cNvSpPr/>
          <p:nvPr/>
        </p:nvSpPr>
        <p:spPr>
          <a:xfrm>
            <a:off x="50292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02920" y="118872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64008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SaaS &amp; Aplikasi</a:t>
            </a:r>
            <a:endParaRPr lang="en-US" sz="1500" dirty="0"/>
          </a:p>
        </p:txBody>
      </p:sp>
      <p:sp>
        <p:nvSpPr>
          <p:cNvPr id="7" name="Text 4"/>
          <p:cNvSpPr txBox="1"/>
          <p:nvPr/>
        </p:nvSpPr>
        <p:spPr>
          <a:xfrm>
            <a:off x="64008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Software berlangganan untuk UMKM: kasir, stok, akuntansi.</a:t>
            </a:r>
            <a:endParaRPr lang="en-US" sz="1200" dirty="0"/>
          </a:p>
        </p:txBody>
      </p:sp>
      <p:sp>
        <p:nvSpPr>
          <p:cNvPr id="8" name="Kartu 2"/>
          <p:cNvSpPr/>
          <p:nvPr/>
        </p:nvSpPr>
        <p:spPr>
          <a:xfrm>
            <a:off x="329184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3291840" y="118872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342900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E-commerce &amp; Marketplace</a:t>
            </a:r>
            <a:endParaRPr lang="en-US" sz="1500" dirty="0"/>
          </a:p>
        </p:txBody>
      </p:sp>
      <p:sp>
        <p:nvSpPr>
          <p:cNvPr id="11" name="Text 8"/>
          <p:cNvSpPr txBox="1"/>
          <p:nvPr/>
        </p:nvSpPr>
        <p:spPr>
          <a:xfrm>
            <a:off x="342900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Platform jual beli, niche market, dan social commerce.</a:t>
            </a:r>
            <a:endParaRPr lang="en-US" sz="1200" dirty="0"/>
          </a:p>
        </p:txBody>
      </p:sp>
      <p:sp>
        <p:nvSpPr>
          <p:cNvPr id="12" name="Kartu 3"/>
          <p:cNvSpPr/>
          <p:nvPr/>
        </p:nvSpPr>
        <p:spPr>
          <a:xfrm>
            <a:off x="6080760" y="11887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080760" y="118872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6217920" y="1371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Fintech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6217920" y="17556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Pembayaran digital, pinjaman, investasi, dan pencatatan keuangan.</a:t>
            </a:r>
            <a:endParaRPr lang="en-US" sz="1200" dirty="0"/>
          </a:p>
        </p:txBody>
      </p:sp>
      <p:sp>
        <p:nvSpPr>
          <p:cNvPr id="16" name="Kartu 4"/>
          <p:cNvSpPr/>
          <p:nvPr/>
        </p:nvSpPr>
        <p:spPr>
          <a:xfrm>
            <a:off x="50292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502920" y="3017520"/>
            <a:ext cx="2560320" cy="64008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64008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Edtech</a:t>
            </a:r>
            <a:endParaRPr lang="en-US" sz="1500" dirty="0"/>
          </a:p>
        </p:txBody>
      </p:sp>
      <p:sp>
        <p:nvSpPr>
          <p:cNvPr id="19" name="Text 16"/>
          <p:cNvSpPr txBox="1"/>
          <p:nvPr/>
        </p:nvSpPr>
        <p:spPr>
          <a:xfrm>
            <a:off x="64008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Kursus online, LMS, dan pelatihan keterampilan digital.</a:t>
            </a:r>
            <a:endParaRPr lang="en-US" sz="1200" dirty="0"/>
          </a:p>
        </p:txBody>
      </p:sp>
      <p:sp>
        <p:nvSpPr>
          <p:cNvPr id="20" name="Kartu 5"/>
          <p:cNvSpPr/>
          <p:nvPr/>
        </p:nvSpPr>
        <p:spPr>
          <a:xfrm>
            <a:off x="329184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3291840" y="3017520"/>
            <a:ext cx="2560320" cy="6400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22" name="Text 19"/>
          <p:cNvSpPr txBox="1"/>
          <p:nvPr/>
        </p:nvSpPr>
        <p:spPr>
          <a:xfrm>
            <a:off x="342900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AI &amp; Analitik Data</a:t>
            </a:r>
            <a:endParaRPr lang="en-US" sz="1500" dirty="0"/>
          </a:p>
        </p:txBody>
      </p:sp>
      <p:sp>
        <p:nvSpPr>
          <p:cNvPr id="23" name="Text 20"/>
          <p:cNvSpPr txBox="1"/>
          <p:nvPr/>
        </p:nvSpPr>
        <p:spPr>
          <a:xfrm>
            <a:off x="342900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Chatbot, rekomendasi, dan otomasi proses bisnis.</a:t>
            </a:r>
            <a:endParaRPr lang="en-US" sz="1200" dirty="0"/>
          </a:p>
        </p:txBody>
      </p:sp>
      <p:sp>
        <p:nvSpPr>
          <p:cNvPr id="24" name="Kartu 6"/>
          <p:cNvSpPr/>
          <p:nvPr/>
        </p:nvSpPr>
        <p:spPr>
          <a:xfrm>
            <a:off x="6080760" y="3017520"/>
            <a:ext cx="2560320" cy="160020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6080760" y="3017520"/>
            <a:ext cx="2560320" cy="64008"/>
          </a:xfrm>
          <a:prstGeom prst="rect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6" name="Text 23"/>
          <p:cNvSpPr txBox="1"/>
          <p:nvPr/>
        </p:nvSpPr>
        <p:spPr>
          <a:xfrm>
            <a:off x="6217920" y="32004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Keamanan Siber &amp; IoT</a:t>
            </a:r>
            <a:endParaRPr lang="en-US" sz="1500" dirty="0"/>
          </a:p>
        </p:txBody>
      </p:sp>
      <p:sp>
        <p:nvSpPr>
          <p:cNvPr id="27" name="Text 24"/>
          <p:cNvSpPr txBox="1"/>
          <p:nvPr/>
        </p:nvSpPr>
        <p:spPr>
          <a:xfrm>
            <a:off x="6217920" y="3584448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Konsultasi keamanan, smart farming, dan monitoring perangkat.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Langkah Validasi Ide Bisnis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371600"/>
            <a:ext cx="1463040" cy="914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502920" y="141732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82880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Identifikasi masalah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2171700" y="1371600"/>
            <a:ext cx="1463040" cy="9144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2171700" y="141732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8" name="Text 6"/>
          <p:cNvSpPr txBox="1"/>
          <p:nvPr/>
        </p:nvSpPr>
        <p:spPr>
          <a:xfrm>
            <a:off x="2217420" y="182880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Wawancara calon pengguna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840480" y="1371600"/>
            <a:ext cx="1463040" cy="914400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3840480" y="141732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1" name="Text 9"/>
          <p:cNvSpPr txBox="1"/>
          <p:nvPr/>
        </p:nvSpPr>
        <p:spPr>
          <a:xfrm>
            <a:off x="3886200" y="182880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Rancang MVP sederhana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509260" y="1371600"/>
            <a:ext cx="1463040" cy="91440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509260" y="141732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4</a:t>
            </a:r>
            <a:endParaRPr lang="en-US" sz="2200" dirty="0"/>
          </a:p>
        </p:txBody>
      </p:sp>
      <p:sp>
        <p:nvSpPr>
          <p:cNvPr id="14" name="Text 12"/>
          <p:cNvSpPr txBox="1"/>
          <p:nvPr/>
        </p:nvSpPr>
        <p:spPr>
          <a:xfrm>
            <a:off x="5554980" y="182880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Uji ke pasar kecil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7178040" y="1371600"/>
            <a:ext cx="1463040" cy="914400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178040" y="141732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5</a:t>
            </a:r>
            <a:endParaRPr lang="en-US" sz="2200" dirty="0"/>
          </a:p>
        </p:txBody>
      </p:sp>
      <p:sp>
        <p:nvSpPr>
          <p:cNvPr id="17" name="Text 15"/>
          <p:cNvSpPr txBox="1"/>
          <p:nvPr/>
        </p:nvSpPr>
        <p:spPr>
          <a:xfrm>
            <a:off x="7223760" y="182880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Ukur &amp; iterasi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502920" y="2697480"/>
            <a:ext cx="81381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MVP (Minimum Viable Product):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versi paling sederhana dari produk untuk menguji asumsi dengan biaya rendah.</a:t>
            </a:r>
            <a:endParaRPr lang="en-US" sz="1600" dirty="0"/>
          </a:p>
          <a:p>
            <a:pPr indent="0" marL="0">
              <a:buNone/>
            </a:pPr>
            <a:endParaRPr lang="en-US" sz="1600" dirty="0"/>
          </a:p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Indikator validasi: </a:t>
            </a:r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jumlah pengguna aktif, tingkat retensi, kesediaan membayar, dan umpan balik pelanggan.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Business Model Canvas untuk Ide IT</a:t>
            </a:r>
            <a:endParaRPr lang="en-US" sz="2600" dirty="0"/>
          </a:p>
        </p:txBody>
      </p:sp>
      <p:sp>
        <p:nvSpPr>
          <p:cNvPr id="4" name="Kartu 1"/>
          <p:cNvSpPr/>
          <p:nvPr/>
        </p:nvSpPr>
        <p:spPr>
          <a:xfrm>
            <a:off x="502920" y="114300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02920" y="114300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640080" y="132588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Segmen Pelanggan</a:t>
            </a:r>
            <a:endParaRPr lang="en-US" sz="1500" dirty="0"/>
          </a:p>
        </p:txBody>
      </p:sp>
      <p:sp>
        <p:nvSpPr>
          <p:cNvPr id="7" name="Text 4"/>
          <p:cNvSpPr txBox="1"/>
          <p:nvPr/>
        </p:nvSpPr>
        <p:spPr>
          <a:xfrm>
            <a:off x="640080" y="17099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Siapa pengguna dan pembeli?</a:t>
            </a:r>
            <a:endParaRPr lang="en-US" sz="1200" dirty="0"/>
          </a:p>
        </p:txBody>
      </p:sp>
      <p:sp>
        <p:nvSpPr>
          <p:cNvPr id="8" name="Kartu 2"/>
          <p:cNvSpPr/>
          <p:nvPr/>
        </p:nvSpPr>
        <p:spPr>
          <a:xfrm>
            <a:off x="3291840" y="114300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3291840" y="114300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3429000" y="132588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Proposisi Nilai</a:t>
            </a:r>
            <a:endParaRPr lang="en-US" sz="1500" dirty="0"/>
          </a:p>
        </p:txBody>
      </p:sp>
      <p:sp>
        <p:nvSpPr>
          <p:cNvPr id="11" name="Text 8"/>
          <p:cNvSpPr txBox="1"/>
          <p:nvPr/>
        </p:nvSpPr>
        <p:spPr>
          <a:xfrm>
            <a:off x="3429000" y="17099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Masalah apa yang diselesaikan?</a:t>
            </a:r>
            <a:endParaRPr lang="en-US" sz="1200" dirty="0"/>
          </a:p>
        </p:txBody>
      </p:sp>
      <p:sp>
        <p:nvSpPr>
          <p:cNvPr id="12" name="Kartu 3"/>
          <p:cNvSpPr/>
          <p:nvPr/>
        </p:nvSpPr>
        <p:spPr>
          <a:xfrm>
            <a:off x="6080760" y="114300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080760" y="114300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6217920" y="132588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Saluran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6217920" y="17099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Bagaimana produk sampai ke pelanggan?</a:t>
            </a:r>
            <a:endParaRPr lang="en-US" sz="1200" dirty="0"/>
          </a:p>
        </p:txBody>
      </p:sp>
      <p:sp>
        <p:nvSpPr>
          <p:cNvPr id="16" name="Kartu 4"/>
          <p:cNvSpPr/>
          <p:nvPr/>
        </p:nvSpPr>
        <p:spPr>
          <a:xfrm>
            <a:off x="502920" y="242316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502920" y="2423160"/>
            <a:ext cx="2560320" cy="64008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640080" y="2606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Hubungan Pelanggan</a:t>
            </a:r>
            <a:endParaRPr lang="en-US" sz="1500" dirty="0"/>
          </a:p>
        </p:txBody>
      </p:sp>
      <p:sp>
        <p:nvSpPr>
          <p:cNvPr id="19" name="Text 16"/>
          <p:cNvSpPr txBox="1"/>
          <p:nvPr/>
        </p:nvSpPr>
        <p:spPr>
          <a:xfrm>
            <a:off x="640080" y="299008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Bagaimana menjaga loyalitas?</a:t>
            </a:r>
            <a:endParaRPr lang="en-US" sz="1200" dirty="0"/>
          </a:p>
        </p:txBody>
      </p:sp>
      <p:sp>
        <p:nvSpPr>
          <p:cNvPr id="20" name="Kartu 5"/>
          <p:cNvSpPr/>
          <p:nvPr/>
        </p:nvSpPr>
        <p:spPr>
          <a:xfrm>
            <a:off x="3291840" y="242316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3291840" y="2423160"/>
            <a:ext cx="2560320" cy="6400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22" name="Text 19"/>
          <p:cNvSpPr txBox="1"/>
          <p:nvPr/>
        </p:nvSpPr>
        <p:spPr>
          <a:xfrm>
            <a:off x="3429000" y="2606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Arus Pendapatan</a:t>
            </a:r>
            <a:endParaRPr lang="en-US" sz="1500" dirty="0"/>
          </a:p>
        </p:txBody>
      </p:sp>
      <p:sp>
        <p:nvSpPr>
          <p:cNvPr id="23" name="Text 20"/>
          <p:cNvSpPr txBox="1"/>
          <p:nvPr/>
        </p:nvSpPr>
        <p:spPr>
          <a:xfrm>
            <a:off x="3429000" y="299008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Langganan, komisi, iklan, lisensi</a:t>
            </a:r>
            <a:endParaRPr lang="en-US" sz="1200" dirty="0"/>
          </a:p>
        </p:txBody>
      </p:sp>
      <p:sp>
        <p:nvSpPr>
          <p:cNvPr id="24" name="Kartu 6"/>
          <p:cNvSpPr/>
          <p:nvPr/>
        </p:nvSpPr>
        <p:spPr>
          <a:xfrm>
            <a:off x="6080760" y="242316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6080760" y="2423160"/>
            <a:ext cx="2560320" cy="64008"/>
          </a:xfrm>
          <a:prstGeom prst="rect">
            <a:avLst/>
          </a:prstGeom>
          <a:solidFill>
            <a:schemeClr val="accent6"/>
          </a:solidFill>
          <a:ln w="12700">
            <a:solidFill>
              <a:schemeClr val="accent6"/>
            </a:solidFill>
            <a:prstDash val="solid"/>
          </a:ln>
        </p:spPr>
      </p:sp>
      <p:sp>
        <p:nvSpPr>
          <p:cNvPr id="26" name="Text 23"/>
          <p:cNvSpPr txBox="1"/>
          <p:nvPr/>
        </p:nvSpPr>
        <p:spPr>
          <a:xfrm>
            <a:off x="6217920" y="2606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Sumber Daya Utama</a:t>
            </a:r>
            <a:endParaRPr lang="en-US" sz="1500" dirty="0"/>
          </a:p>
        </p:txBody>
      </p:sp>
      <p:sp>
        <p:nvSpPr>
          <p:cNvPr id="27" name="Text 24"/>
          <p:cNvSpPr txBox="1"/>
          <p:nvPr/>
        </p:nvSpPr>
        <p:spPr>
          <a:xfrm>
            <a:off x="6217920" y="299008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Tim, kode, data, infrastruktur</a:t>
            </a:r>
            <a:endParaRPr lang="en-US" sz="1200" dirty="0"/>
          </a:p>
        </p:txBody>
      </p:sp>
      <p:sp>
        <p:nvSpPr>
          <p:cNvPr id="28" name="Kartu 7"/>
          <p:cNvSpPr/>
          <p:nvPr/>
        </p:nvSpPr>
        <p:spPr>
          <a:xfrm>
            <a:off x="502920" y="370332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9" name="Shape 26"/>
          <p:cNvSpPr/>
          <p:nvPr/>
        </p:nvSpPr>
        <p:spPr>
          <a:xfrm>
            <a:off x="502920" y="370332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0" name="Text 27"/>
          <p:cNvSpPr txBox="1"/>
          <p:nvPr/>
        </p:nvSpPr>
        <p:spPr>
          <a:xfrm>
            <a:off x="640080" y="38862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Aktivitas Utama</a:t>
            </a:r>
            <a:endParaRPr lang="en-US" sz="1500" dirty="0"/>
          </a:p>
        </p:txBody>
      </p:sp>
      <p:sp>
        <p:nvSpPr>
          <p:cNvPr id="31" name="Text 28"/>
          <p:cNvSpPr txBox="1"/>
          <p:nvPr/>
        </p:nvSpPr>
        <p:spPr>
          <a:xfrm>
            <a:off x="640080" y="427024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Pengembangan, pemasaran, dukungan</a:t>
            </a:r>
            <a:endParaRPr lang="en-US" sz="1200" dirty="0"/>
          </a:p>
        </p:txBody>
      </p:sp>
      <p:sp>
        <p:nvSpPr>
          <p:cNvPr id="32" name="Kartu 8"/>
          <p:cNvSpPr/>
          <p:nvPr/>
        </p:nvSpPr>
        <p:spPr>
          <a:xfrm>
            <a:off x="3291840" y="370332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3" name="Shape 30"/>
          <p:cNvSpPr/>
          <p:nvPr/>
        </p:nvSpPr>
        <p:spPr>
          <a:xfrm>
            <a:off x="3291840" y="370332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34" name="Text 31"/>
          <p:cNvSpPr txBox="1"/>
          <p:nvPr/>
        </p:nvSpPr>
        <p:spPr>
          <a:xfrm>
            <a:off x="3429000" y="38862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Mitra Utama</a:t>
            </a:r>
            <a:endParaRPr lang="en-US" sz="1500" dirty="0"/>
          </a:p>
        </p:txBody>
      </p:sp>
      <p:sp>
        <p:nvSpPr>
          <p:cNvPr id="35" name="Text 32"/>
          <p:cNvSpPr txBox="1"/>
          <p:nvPr/>
        </p:nvSpPr>
        <p:spPr>
          <a:xfrm>
            <a:off x="3429000" y="427024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Penyedia cloud, payment gateway</a:t>
            </a:r>
            <a:endParaRPr lang="en-US" sz="1200" dirty="0"/>
          </a:p>
        </p:txBody>
      </p:sp>
      <p:sp>
        <p:nvSpPr>
          <p:cNvPr id="36" name="Kartu 9"/>
          <p:cNvSpPr/>
          <p:nvPr/>
        </p:nvSpPr>
        <p:spPr>
          <a:xfrm>
            <a:off x="6080760" y="3703320"/>
            <a:ext cx="2560320" cy="105156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7" name="Shape 34"/>
          <p:cNvSpPr/>
          <p:nvPr/>
        </p:nvSpPr>
        <p:spPr>
          <a:xfrm>
            <a:off x="6080760" y="370332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38" name="Text 35"/>
          <p:cNvSpPr txBox="1"/>
          <p:nvPr/>
        </p:nvSpPr>
        <p:spPr>
          <a:xfrm>
            <a:off x="6217920" y="38862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Struktur Biaya</a:t>
            </a:r>
            <a:endParaRPr lang="en-US" sz="1500" dirty="0"/>
          </a:p>
        </p:txBody>
      </p:sp>
      <p:sp>
        <p:nvSpPr>
          <p:cNvPr id="39" name="Text 36"/>
          <p:cNvSpPr txBox="1"/>
          <p:nvPr/>
        </p:nvSpPr>
        <p:spPr>
          <a:xfrm>
            <a:off x="6217920" y="427024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Server, gaji, pemasaran, lisensi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Studi Kasus Startup IT Indonesia</a:t>
            </a:r>
            <a:endParaRPr lang="en-US" sz="2600" dirty="0"/>
          </a:p>
        </p:txBody>
      </p:sp>
      <p:sp>
        <p:nvSpPr>
          <p:cNvPr id="4" name="Kartu 1"/>
          <p:cNvSpPr/>
          <p:nvPr/>
        </p:nvSpPr>
        <p:spPr>
          <a:xfrm>
            <a:off x="502920" y="1280160"/>
            <a:ext cx="2560320" cy="30175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02920" y="1280160"/>
            <a:ext cx="256032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640080" y="1463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Gojek</a:t>
            </a:r>
            <a:endParaRPr lang="en-US" sz="1500" dirty="0"/>
          </a:p>
        </p:txBody>
      </p:sp>
      <p:sp>
        <p:nvSpPr>
          <p:cNvPr id="7" name="Text 4"/>
          <p:cNvSpPr txBox="1"/>
          <p:nvPr/>
        </p:nvSpPr>
        <p:spPr>
          <a:xfrm>
            <a:off x="640080" y="1847088"/>
            <a:ext cx="228600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Masalah: ojek sulit dicari dan tarif tidak pasti. Solusi: aplikasi pemesanan yang berkembang menjadi super app.</a:t>
            </a:r>
            <a:endParaRPr lang="en-US" sz="1200" dirty="0"/>
          </a:p>
        </p:txBody>
      </p:sp>
      <p:sp>
        <p:nvSpPr>
          <p:cNvPr id="8" name="Kartu 2"/>
          <p:cNvSpPr/>
          <p:nvPr/>
        </p:nvSpPr>
        <p:spPr>
          <a:xfrm>
            <a:off x="3291840" y="1280160"/>
            <a:ext cx="2560320" cy="30175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3291840" y="1280160"/>
            <a:ext cx="256032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3429000" y="1463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Tokopedia</a:t>
            </a:r>
            <a:endParaRPr lang="en-US" sz="1500" dirty="0"/>
          </a:p>
        </p:txBody>
      </p:sp>
      <p:sp>
        <p:nvSpPr>
          <p:cNvPr id="11" name="Text 8"/>
          <p:cNvSpPr txBox="1"/>
          <p:nvPr/>
        </p:nvSpPr>
        <p:spPr>
          <a:xfrm>
            <a:off x="3429000" y="1847088"/>
            <a:ext cx="228600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Masalah: UMKM sulit berjualan online. Solusi: marketplace yang memudahkan penjual kecil.</a:t>
            </a:r>
            <a:endParaRPr lang="en-US" sz="1200" dirty="0"/>
          </a:p>
        </p:txBody>
      </p:sp>
      <p:sp>
        <p:nvSpPr>
          <p:cNvPr id="12" name="Kartu 3"/>
          <p:cNvSpPr/>
          <p:nvPr/>
        </p:nvSpPr>
        <p:spPr>
          <a:xfrm>
            <a:off x="6080760" y="1280160"/>
            <a:ext cx="2560320" cy="301752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080760" y="1280160"/>
            <a:ext cx="256032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6217920" y="1463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Ruangguru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6217920" y="1847088"/>
            <a:ext cx="228600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Masalah: akses belajar tidak merata. Solusi: platform belajar digital dan bimbingan online.</a:t>
            </a:r>
            <a:endParaRPr lang="en-US" sz="1200" dirty="0"/>
          </a:p>
        </p:txBody>
      </p:sp>
      <p:sp>
        <p:nvSpPr>
          <p:cNvPr id="16" name="Text 13"/>
          <p:cNvSpPr txBox="1"/>
          <p:nvPr/>
        </p:nvSpPr>
        <p:spPr>
          <a:xfrm>
            <a:off x="502920" y="4434840"/>
            <a:ext cx="8138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475569"/>
                </a:solidFill>
              </a:rPr>
              <a:t>Pola yang sama: masalah nyata, solusi digital, lalu skala melalui jaringan pengguna.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Tantangan dan Risiko</a:t>
            </a:r>
            <a:endParaRPr lang="en-US" sz="2600" dirty="0"/>
          </a:p>
        </p:txBody>
      </p:sp>
      <p:sp>
        <p:nvSpPr>
          <p:cNvPr id="3" name="Kartu 1"/>
          <p:cNvSpPr/>
          <p:nvPr/>
        </p:nvSpPr>
        <p:spPr>
          <a:xfrm>
            <a:off x="502920" y="1188720"/>
            <a:ext cx="3954780" cy="146304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02920" y="1188720"/>
            <a:ext cx="3954780" cy="640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640080" y="1371600"/>
            <a:ext cx="36804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Persaingan ketat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1755648"/>
            <a:ext cx="36804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Hambatan masuk rendah sehingga mudah ditiru; butuh pembeda yang jelas.</a:t>
            </a:r>
            <a:endParaRPr lang="en-US" sz="1200" dirty="0"/>
          </a:p>
        </p:txBody>
      </p:sp>
      <p:sp>
        <p:nvSpPr>
          <p:cNvPr id="7" name="Kartu 2"/>
          <p:cNvSpPr/>
          <p:nvPr/>
        </p:nvSpPr>
        <p:spPr>
          <a:xfrm>
            <a:off x="4686300" y="1188720"/>
            <a:ext cx="3954780" cy="146304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4686300" y="1188720"/>
            <a:ext cx="3954780" cy="6400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823460" y="1371600"/>
            <a:ext cx="36804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Keterbatasan modal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4823460" y="1755648"/>
            <a:ext cx="36804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Bootstrapping atau cari pendanaan: hibah, inkubator, angel investor.</a:t>
            </a:r>
            <a:endParaRPr lang="en-US" sz="1200" dirty="0"/>
          </a:p>
        </p:txBody>
      </p:sp>
      <p:sp>
        <p:nvSpPr>
          <p:cNvPr id="11" name="Kartu 3"/>
          <p:cNvSpPr/>
          <p:nvPr/>
        </p:nvSpPr>
        <p:spPr>
          <a:xfrm>
            <a:off x="502920" y="2880360"/>
            <a:ext cx="3954780" cy="146304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02920" y="2880360"/>
            <a:ext cx="3954780" cy="6400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40080" y="3063240"/>
            <a:ext cx="36804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Perubahan teknologi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40080" y="3447288"/>
            <a:ext cx="36804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Produk cepat usang; budaya belajar terus-menerus diperlukan.</a:t>
            </a:r>
            <a:endParaRPr lang="en-US" sz="1200" dirty="0"/>
          </a:p>
        </p:txBody>
      </p:sp>
      <p:sp>
        <p:nvSpPr>
          <p:cNvPr id="15" name="Kartu 4"/>
          <p:cNvSpPr/>
          <p:nvPr/>
        </p:nvSpPr>
        <p:spPr>
          <a:xfrm>
            <a:off x="4686300" y="2880360"/>
            <a:ext cx="3954780" cy="1463040"/>
          </a:xfrm>
          <a:prstGeom prst="rect">
            <a:avLst/>
          </a:prstGeom>
          <a:solidFill>
            <a:schemeClr val="bg1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86300" y="2880360"/>
            <a:ext cx="3954780" cy="64008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4823460" y="3063240"/>
            <a:ext cx="36804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Keamanan &amp; hukum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4823460" y="3447288"/>
            <a:ext cx="36804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Perlindungan data pribadi, hak cipta, dan kepatuhan regulasi.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138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0B1F3A"/>
                </a:solidFill>
              </a:rPr>
              <a:t>Diskusi dan Tugas Kelompok</a:t>
            </a:r>
            <a:endParaRPr lang="en-US" sz="26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1234440"/>
            <a:ext cx="813816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800" b="1" dirty="0">
                <a:solidFill>
                  <a:schemeClr val="tx1"/>
                </a:solidFill>
              </a:rPr>
              <a:t>Rancang satu ide bisnis IT, lalu presentasikan: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Masalah yang diselesaikan dan target pengguna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Solusi dan fitur utama MVP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Rencana validasi ke pasar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Sketsa Business Model Canvas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Estimasi sumber pendapatan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412480" y="480060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64748B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640080"/>
            <a:ext cx="7680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Kesimpulan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731520" y="1554480"/>
            <a:ext cx="768096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900" dirty="0">
                <a:solidFill>
                  <a:srgbClr val="E2E8F0"/>
                </a:solidFill>
              </a:rPr>
              <a:t>Ide bisnis IT yang kuat berangkat dari masalah nyata.</a:t>
            </a:r>
            <a:endParaRPr lang="en-US" sz="19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900" dirty="0">
                <a:solidFill>
                  <a:srgbClr val="E2E8F0"/>
                </a:solidFill>
              </a:rPr>
              <a:t>Validasi cepat dengan MVP lebih baik daripada asumsi.</a:t>
            </a:r>
            <a:endParaRPr lang="en-US" sz="19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900" dirty="0">
                <a:solidFill>
                  <a:srgbClr val="E2E8F0"/>
                </a:solidFill>
              </a:rPr>
              <a:t>Business Model Canvas membantu memetakan model bisnis.</a:t>
            </a:r>
            <a:endParaRPr lang="en-US" sz="19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900" dirty="0">
                <a:solidFill>
                  <a:srgbClr val="E2E8F0"/>
                </a:solidFill>
              </a:rPr>
              <a:t>Mulai kecil, belajar dari pelanggan, lalu skalakan.</a:t>
            </a:r>
            <a:endParaRPr lang="en-US" sz="1900" dirty="0"/>
          </a:p>
        </p:txBody>
      </p:sp>
      <p:sp>
        <p:nvSpPr>
          <p:cNvPr id="4" name="Text 2"/>
          <p:cNvSpPr txBox="1"/>
          <p:nvPr/>
        </p:nvSpPr>
        <p:spPr>
          <a:xfrm>
            <a:off x="731520" y="420624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accent1"/>
                </a:solidFill>
              </a:rPr>
              <a:t>Terima kasih  |  Ada pertanyaan?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deBisnisIT">
  <a:themeElements>
    <a:clrScheme name="IdeBisnisIT">
      <a:dk1>
        <a:srgbClr val="1E293B"/>
      </a:dk1>
      <a:lt1>
        <a:srgbClr val="FFFFFF"/>
      </a:lt1>
      <a:dk2>
        <a:srgbClr val="0B1F3A"/>
      </a:dk2>
      <a:lt2>
        <a:srgbClr val="F1F5F9"/>
      </a:lt2>
      <a:accent1>
        <a:srgbClr val="0EA5A4"/>
      </a:accent1>
      <a:accent2>
        <a:srgbClr val="F59E0B"/>
      </a:accent2>
      <a:accent3>
        <a:srgbClr val="3B82F6"/>
      </a:accent3>
      <a:accent4>
        <a:srgbClr val="8B5CF6"/>
      </a:accent4>
      <a:accent5>
        <a:srgbClr val="EF4444"/>
      </a:accent5>
      <a:accent6>
        <a:srgbClr val="22C55E"/>
      </a:accent6>
      <a:hlink>
        <a:srgbClr val="3B82F6"/>
      </a:hlink>
      <a:folHlink>
        <a:srgbClr val="8B5CF6"/>
      </a:folHlink>
    </a:clrScheme>
    <a:fontScheme name="IdeBisnisIT">
      <a:majorFont>
        <a:latin typeface="Calibr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 Bisnis dalam Kewirausahaan di Bidang IT</dc:title>
  <dc:subject>PptxGenJS Presentation</dc:subject>
  <dc:creator>PptxGenJS</dc:creator>
  <cp:lastModifiedBy>PptxGenJS</cp:lastModifiedBy>
  <cp:revision>1</cp:revision>
  <dcterms:created xsi:type="dcterms:W3CDTF">2026-10-16T08:07:47Z</dcterms:created>
  <dcterms:modified xsi:type="dcterms:W3CDTF">2026-10-16T08:07:47Z</dcterms:modified>
</cp:coreProperties>
</file>