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57" r:id="rId3"/>
    <p:sldId id="258" r:id="rId4"/>
    <p:sldId id="282" r:id="rId5"/>
    <p:sldId id="267" r:id="rId6"/>
    <p:sldId id="271" r:id="rId7"/>
    <p:sldId id="275" r:id="rId8"/>
    <p:sldId id="286" r:id="rId9"/>
    <p:sldId id="287" r:id="rId10"/>
    <p:sldId id="288" r:id="rId11"/>
    <p:sldId id="285" r:id="rId12"/>
    <p:sldId id="283" r:id="rId13"/>
    <p:sldId id="264" r:id="rId14"/>
    <p:sldId id="266" r:id="rId15"/>
    <p:sldId id="274" r:id="rId16"/>
    <p:sldId id="272" r:id="rId17"/>
    <p:sldId id="280" r:id="rId18"/>
    <p:sldId id="278" r:id="rId19"/>
    <p:sldId id="279" r:id="rId20"/>
    <p:sldId id="268" r:id="rId21"/>
    <p:sldId id="27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2746" autoAdjust="0"/>
  </p:normalViewPr>
  <p:slideViewPr>
    <p:cSldViewPr>
      <p:cViewPr>
        <p:scale>
          <a:sx n="178" d="100"/>
          <a:sy n="178" d="100"/>
        </p:scale>
        <p:origin x="-8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6D07-13BC-4B70-959F-E0C167DAA016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7A664-3A63-444A-AE2E-8B01378482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A664-3A63-444A-AE2E-8B013784821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034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泰偉電子股份有限公司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5984" y="3643314"/>
            <a:ext cx="6400800" cy="1752600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營運與展望報告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代號：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3064</a:t>
            </a:r>
          </a:p>
          <a:p>
            <a:pPr algn="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月</a:t>
            </a:r>
          </a:p>
        </p:txBody>
      </p:sp>
      <p:pic>
        <p:nvPicPr>
          <p:cNvPr id="5" name="圖片 4" descr="LOGO-橫式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423132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燈箱_文字整理可編輯版_20150414_pe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1429075" cy="285752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系統研發</a:t>
            </a:r>
            <a:endParaRPr lang="zh-TW" altLang="en-US" dirty="0"/>
          </a:p>
        </p:txBody>
      </p:sp>
      <p:pic>
        <p:nvPicPr>
          <p:cNvPr id="9" name="圖片 8" descr="lottery_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643050"/>
            <a:ext cx="2786082" cy="1745945"/>
          </a:xfrm>
          <a:prstGeom prst="rect">
            <a:avLst/>
          </a:prstGeom>
        </p:spPr>
      </p:pic>
      <p:pic>
        <p:nvPicPr>
          <p:cNvPr id="10" name="圖片 9" descr="cms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500174"/>
            <a:ext cx="2000264" cy="1088668"/>
          </a:xfrm>
          <a:prstGeom prst="rect">
            <a:avLst/>
          </a:prstGeom>
        </p:spPr>
      </p:pic>
      <p:pic>
        <p:nvPicPr>
          <p:cNvPr id="11" name="圖片 10" descr="cms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714620"/>
            <a:ext cx="2011254" cy="128588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357290" y="471488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</a:rPr>
              <a:t>彩票系統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29058" y="4714884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 smtClean="0">
                <a:solidFill>
                  <a:srgbClr val="C00000"/>
                </a:solidFill>
              </a:rPr>
              <a:t>VLT</a:t>
            </a:r>
            <a:r>
              <a:rPr lang="zh-TW" altLang="en-US" sz="2800" dirty="0" smtClean="0">
                <a:solidFill>
                  <a:srgbClr val="C00000"/>
                </a:solidFill>
              </a:rPr>
              <a:t>系統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00826" y="4714884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 smtClean="0">
                <a:solidFill>
                  <a:srgbClr val="C00000"/>
                </a:solidFill>
              </a:rPr>
              <a:t>CMS</a:t>
            </a:r>
            <a:r>
              <a:rPr lang="zh-TW" altLang="en-US" sz="2800" dirty="0" smtClean="0">
                <a:solidFill>
                  <a:srgbClr val="C00000"/>
                </a:solidFill>
              </a:rPr>
              <a:t>系統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 descr="GLI_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27" y="1753626"/>
            <a:ext cx="2120050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9" descr="GLI_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291" y="1753626"/>
            <a:ext cx="2120049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4" descr="BMM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155" y="1755574"/>
            <a:ext cx="2118776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 descr="sogei-certifica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5510" y="1753626"/>
            <a:ext cx="1882334" cy="323825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獲得義大利及澳門認證</a:t>
            </a: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386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系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764704"/>
            <a:ext cx="2214578" cy="1038880"/>
          </a:xfrm>
        </p:spPr>
      </p:pic>
      <p:sp>
        <p:nvSpPr>
          <p:cNvPr id="8" name="文字方塊 7"/>
          <p:cNvSpPr txBox="1"/>
          <p:nvPr/>
        </p:nvSpPr>
        <p:spPr>
          <a:xfrm>
            <a:off x="4067944" y="33265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系統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28794" y="278605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遊戲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72264" y="271462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機台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14" name="圖片 13" descr="機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1857388" cy="82745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8662" y="4714884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dirty="0" smtClean="0"/>
              <a:t>涵蓋一般娛樂性及倖射性遊戲所需之一切技術，</a:t>
            </a:r>
            <a:endParaRPr lang="en-US" altLang="zh-TW" sz="2700" dirty="0" smtClean="0"/>
          </a:p>
          <a:p>
            <a:r>
              <a:rPr lang="zh-TW" altLang="en-US" sz="2700" dirty="0" smtClean="0"/>
              <a:t>為國內垂直整合完整的專業博弈遊戲公司。</a:t>
            </a:r>
            <a:endParaRPr lang="zh-TW" altLang="en-US" sz="2700" dirty="0"/>
          </a:p>
        </p:txBody>
      </p:sp>
      <p:pic>
        <p:nvPicPr>
          <p:cNvPr id="15" name="圖片 14" descr="遊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214686"/>
            <a:ext cx="2000264" cy="850453"/>
          </a:xfrm>
          <a:prstGeom prst="rect">
            <a:avLst/>
          </a:prstGeom>
        </p:spPr>
      </p:pic>
      <p:sp>
        <p:nvSpPr>
          <p:cNvPr id="20" name="左-右雙向箭號 19"/>
          <p:cNvSpPr/>
          <p:nvPr/>
        </p:nvSpPr>
        <p:spPr>
          <a:xfrm>
            <a:off x="3643306" y="3571876"/>
            <a:ext cx="192882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左-右雙向箭號 20"/>
          <p:cNvSpPr/>
          <p:nvPr/>
        </p:nvSpPr>
        <p:spPr>
          <a:xfrm>
            <a:off x="4929190" y="2357430"/>
            <a:ext cx="1643074" cy="285752"/>
          </a:xfrm>
          <a:prstGeom prst="leftRightArrow">
            <a:avLst/>
          </a:prstGeom>
          <a:scene3d>
            <a:camera prst="orthographicFront">
              <a:rot lat="0" lon="0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左-右雙向箭號 21"/>
          <p:cNvSpPr/>
          <p:nvPr/>
        </p:nvSpPr>
        <p:spPr>
          <a:xfrm>
            <a:off x="2571736" y="2357430"/>
            <a:ext cx="1571636" cy="285752"/>
          </a:xfrm>
          <a:prstGeom prst="leftRightArrow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Q3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合併資產負債表</a:t>
            </a:r>
          </a:p>
        </p:txBody>
      </p:sp>
      <p:graphicFrame>
        <p:nvGraphicFramePr>
          <p:cNvPr id="6" name="內容版面配置區 5"/>
          <p:cNvGraphicFramePr>
            <a:graphicFrameLocks noChangeAspect="1"/>
          </p:cNvGraphicFramePr>
          <p:nvPr>
            <p:ph idx="1"/>
          </p:nvPr>
        </p:nvGraphicFramePr>
        <p:xfrm>
          <a:off x="1928813" y="1071563"/>
          <a:ext cx="5240337" cy="5126037"/>
        </p:xfrm>
        <a:graphic>
          <a:graphicData uri="http://schemas.openxmlformats.org/presentationml/2006/ole">
            <p:oleObj spid="_x0000_s3074" name="工作表" r:id="rId3" imgW="6134033" imgH="600088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Q3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合併綜合損益表</a:t>
            </a:r>
          </a:p>
        </p:txBody>
      </p:sp>
      <p:graphicFrame>
        <p:nvGraphicFramePr>
          <p:cNvPr id="5" name="內容版面配置區 4"/>
          <p:cNvGraphicFramePr>
            <a:graphicFrameLocks noChangeAspect="1"/>
          </p:cNvGraphicFramePr>
          <p:nvPr>
            <p:ph idx="1"/>
          </p:nvPr>
        </p:nvGraphicFramePr>
        <p:xfrm>
          <a:off x="1928794" y="1071545"/>
          <a:ext cx="5429288" cy="5206057"/>
        </p:xfrm>
        <a:graphic>
          <a:graphicData uri="http://schemas.openxmlformats.org/presentationml/2006/ole">
            <p:oleObj spid="_x0000_s1032" name="工作表" r:id="rId3" imgW="6486409" imgH="621981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義大利新法規尚未實施</a:t>
            </a:r>
            <a:r>
              <a:rPr lang="zh-Hant" altLang="en-US" dirty="0" smtClean="0"/>
              <a:t>，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需到明年</a:t>
            </a:r>
            <a:r>
              <a:rPr lang="en-US" altLang="zh-Hant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Hant" altLang="en-US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Hant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Hant" altLang="en-US" dirty="0" smtClean="0">
                <a:latin typeface="微軟正黑體" pitchFamily="34" charset="-120"/>
                <a:ea typeface="微軟正黑體" pitchFamily="34" charset="-120"/>
              </a:rPr>
              <a:t>中國彩票整改未完成，多項專案停滯中</a:t>
            </a:r>
            <a:endParaRPr lang="en-US" altLang="zh-Hant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Hant" altLang="en-US" dirty="0" smtClean="0">
                <a:latin typeface="微軟正黑體" pitchFamily="34" charset="-120"/>
                <a:ea typeface="微軟正黑體" pitchFamily="34" charset="-120"/>
              </a:rPr>
              <a:t>澳門大環境的改變，我司亦需配合調整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外部競爭環境之逆境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國際</a:t>
            </a:r>
            <a:r>
              <a:rPr lang="zh-Hant" altLang="en-US" dirty="0" smtClean="0">
                <a:latin typeface="微軟正黑體" pitchFamily="34" charset="-120"/>
                <a:ea typeface="微軟正黑體" pitchFamily="34" charset="-120"/>
              </a:rPr>
              <a:t>博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弈</a:t>
            </a:r>
            <a:r>
              <a:rPr lang="zh-Hant" altLang="en-US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en-US" altLang="zh-Hant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年的經驗與技術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為基礎，積極開發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線上</a:t>
            </a:r>
            <a:r>
              <a:rPr lang="zh-Hant" altLang="en-US" dirty="0" smtClean="0">
                <a:latin typeface="微軟正黑體" pitchFamily="34" charset="-120"/>
                <a:ea typeface="微軟正黑體" pitchFamily="34" charset="-120"/>
              </a:rPr>
              <a:t>博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弈</a:t>
            </a:r>
            <a:r>
              <a:rPr lang="zh-Hant" altLang="en-US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手遊的市場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，強化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系統與遊戲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設計以加強產品線的廣度與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深度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持續投入自製新產品之開發及申請國際認證工作，開發創新產品及專利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數量</a:t>
            </a:r>
            <a:endParaRPr lang="zh-Hant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規劃開啟多明尼加網路賭場的經營，以其為基礎拓展向中南美</a:t>
            </a:r>
            <a:r>
              <a:rPr lang="zh-Hant" altLang="en-US" dirty="0" smtClean="0">
                <a:latin typeface="微軟正黑體" pitchFamily="34" charset="-120"/>
                <a:ea typeface="微軟正黑體" pitchFamily="34" charset="-120"/>
              </a:rPr>
              <a:t>市場（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已取得網路賭場經營的證照）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未來經營</a:t>
            </a:r>
            <a:r>
              <a:rPr lang="zh-TW" altLang="en-US" dirty="0" smtClean="0"/>
              <a:t>方針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latin typeface="+mn-ea"/>
              </a:rPr>
              <a:t>大陸彩票將實施新的政策</a:t>
            </a:r>
            <a:r>
              <a:rPr lang="zh-Hant" altLang="en-US" dirty="0" smtClean="0">
                <a:latin typeface="+mn-ea"/>
              </a:rPr>
              <a:t>   </a:t>
            </a:r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在中國大陸彩票市場佈局已久，與官方合作計畫持續</a:t>
            </a:r>
            <a:r>
              <a:rPr lang="zh-TW" altLang="en-US" dirty="0" smtClean="0">
                <a:latin typeface="+mn-ea"/>
              </a:rPr>
              <a:t>推動</a:t>
            </a:r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計畫局部改採策略聯盟，與當地企業合作，優化現有大陸彩票</a:t>
            </a:r>
            <a:r>
              <a:rPr lang="zh-TW" altLang="en-US" dirty="0" smtClean="0">
                <a:latin typeface="+mn-ea"/>
              </a:rPr>
              <a:t>產品</a:t>
            </a:r>
            <a:endParaRPr lang="zh-TW" altLang="en-US" dirty="0">
              <a:latin typeface="+mn-ea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未來經營</a:t>
            </a:r>
            <a:r>
              <a:rPr lang="zh-TW" altLang="en-US" dirty="0" smtClean="0"/>
              <a:t>方針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Hant" altLang="en-US" dirty="0" smtClean="0">
                <a:latin typeface="微軟正黑體" pitchFamily="34" charset="-120"/>
                <a:ea typeface="微軟正黑體" pitchFamily="34" charset="-120"/>
              </a:rPr>
              <a:t>澳門大環境的改變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積極開發及推廣國際線上博弈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與手遊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市場。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與全球性公司進行策略聯盟，藉由合作及產品相互授權，健全本公司產品線以提高產品競爭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優勢。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未來經營</a:t>
            </a:r>
            <a:r>
              <a:rPr lang="zh-TW" altLang="en-US" dirty="0" smtClean="0"/>
              <a:t>方針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金門工商綜合區的合作開發</a:t>
            </a:r>
            <a:r>
              <a:rPr lang="zh-Hant" altLang="en-US" dirty="0" smtClean="0">
                <a:latin typeface="+mj-ea"/>
                <a:ea typeface="+mj-ea"/>
              </a:rPr>
              <a:t>  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泰偉在金門綜合工商區的土地，可開發面積達</a:t>
            </a:r>
            <a:r>
              <a:rPr lang="en-US" altLang="zh-Hant" dirty="0">
                <a:latin typeface="+mj-ea"/>
                <a:ea typeface="+mj-ea"/>
              </a:rPr>
              <a:t>8</a:t>
            </a:r>
            <a:r>
              <a:rPr lang="zh-TW" altLang="en-US" dirty="0">
                <a:latin typeface="+mj-ea"/>
                <a:ea typeface="+mj-ea"/>
              </a:rPr>
              <a:t>公頃，為金門目前唯一可開發之大面積工商</a:t>
            </a:r>
            <a:r>
              <a:rPr lang="zh-TW" altLang="en-US" dirty="0" smtClean="0">
                <a:latin typeface="+mj-ea"/>
                <a:ea typeface="+mj-ea"/>
              </a:rPr>
              <a:t>用地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積極開發工商綜合區，包括生</a:t>
            </a:r>
            <a:r>
              <a:rPr lang="zh-TW" altLang="en-US" dirty="0">
                <a:latin typeface="+mj-ea"/>
                <a:ea typeface="+mj-ea"/>
              </a:rPr>
              <a:t>醫產業或其他可能的開發與</a:t>
            </a:r>
            <a:r>
              <a:rPr lang="zh-TW" altLang="en-US" dirty="0" smtClean="0">
                <a:latin typeface="+mj-ea"/>
                <a:ea typeface="+mj-ea"/>
              </a:rPr>
              <a:t>合作</a:t>
            </a:r>
            <a:endParaRPr lang="en-US" altLang="zh-TW" dirty="0">
              <a:latin typeface="+mj-ea"/>
              <a:ea typeface="+mj-ea"/>
            </a:endParaRPr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未來經營</a:t>
            </a:r>
            <a:r>
              <a:rPr lang="zh-TW" altLang="en-US" dirty="0" smtClean="0"/>
              <a:t>方針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本簡報所提供之公司營運與策略相關資訊，並不作為股東及投資人之投資建議。</a:t>
            </a:r>
          </a:p>
          <a:p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本簡報內容所提及公司對未來營運之預測與看法，主要以目前市場已知或可得之資訊、數據為參考依據。</a:t>
            </a:r>
          </a:p>
          <a:p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本簡報資料包括對公司未來營運之預估說明，該預估存在實現之風險及不確定性，實際結果與預估可能有若干程度之差異。</a:t>
            </a:r>
          </a:p>
          <a:p>
            <a:endParaRPr lang="zh-TW" altLang="en-US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新細明體" pitchFamily="18" charset="-120"/>
                <a:ea typeface="新細明體" pitchFamily="18" charset="-120"/>
              </a:rPr>
              <a:t>公開聲明與預估事項提醒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/>
              <a:t>義大利政局</a:t>
            </a:r>
            <a:r>
              <a:rPr lang="zh-TW" altLang="en-US" dirty="0" smtClean="0"/>
              <a:t>及新法規的制定</a:t>
            </a:r>
            <a:endParaRPr lang="en-US" altLang="zh-TW" dirty="0"/>
          </a:p>
          <a:p>
            <a:r>
              <a:rPr lang="zh-TW" altLang="en-US" dirty="0" smtClean="0"/>
              <a:t>密切注義大利法規走向</a:t>
            </a:r>
            <a:endParaRPr lang="en-US" altLang="zh-TW" dirty="0" smtClean="0"/>
          </a:p>
          <a:p>
            <a:r>
              <a:rPr lang="zh-TW" altLang="en-US" dirty="0" smtClean="0"/>
              <a:t>積極</a:t>
            </a:r>
            <a:r>
              <a:rPr lang="zh-TW" altLang="en-US" dirty="0"/>
              <a:t>拓展視頻彩票</a:t>
            </a:r>
            <a:r>
              <a:rPr lang="en-US" dirty="0"/>
              <a:t>(Video Lottery Terminal)</a:t>
            </a:r>
            <a:r>
              <a:rPr lang="zh-TW" altLang="en-US" dirty="0"/>
              <a:t>系統業務，並爭取與全球發展視頻</a:t>
            </a:r>
            <a:r>
              <a:rPr lang="zh-TW" altLang="en-US" dirty="0" smtClean="0"/>
              <a:t>彩票或</a:t>
            </a:r>
            <a:r>
              <a:rPr lang="zh-TW" altLang="en-US" dirty="0"/>
              <a:t>無紙化</a:t>
            </a:r>
            <a:r>
              <a:rPr lang="zh-TW" altLang="en-US" dirty="0" smtClean="0"/>
              <a:t>彩票產業</a:t>
            </a:r>
            <a:r>
              <a:rPr lang="zh-TW" altLang="en-US" dirty="0"/>
              <a:t>的國家</a:t>
            </a:r>
            <a:r>
              <a:rPr lang="zh-TW" altLang="en-US" dirty="0" smtClean="0"/>
              <a:t>合作</a:t>
            </a:r>
            <a:endParaRPr lang="en-US" altLang="zh-TW" dirty="0" smtClean="0"/>
          </a:p>
          <a:p>
            <a:r>
              <a:rPr lang="zh-TW" altLang="en-US" dirty="0" smtClean="0"/>
              <a:t>積極開發網路賭場管理系統及研發網路遊戲平台</a:t>
            </a:r>
            <a:endParaRPr lang="en-US" altLang="zh-TW" dirty="0"/>
          </a:p>
          <a:p>
            <a:pPr>
              <a:buNone/>
            </a:pP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/>
              <a:t>未來經營</a:t>
            </a:r>
            <a:r>
              <a:rPr lang="zh-TW" altLang="en-US" dirty="0" smtClean="0"/>
              <a:t>方針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/>
              <a:t>敬請指教</a:t>
            </a:r>
            <a:endParaRPr lang="en-US" altLang="zh-TW" sz="7200" dirty="0"/>
          </a:p>
          <a:p>
            <a:pPr algn="ctr">
              <a:buNone/>
            </a:pPr>
            <a:r>
              <a:rPr lang="en-US" altLang="zh-TW" sz="7200" dirty="0"/>
              <a:t>Q&amp;A</a:t>
            </a:r>
            <a:endParaRPr lang="zh-TW" altLang="en-US" sz="7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公司設立　</a:t>
            </a:r>
            <a:r>
              <a:rPr lang="en-US" altLang="zh-TW" sz="2800" dirty="0"/>
              <a:t>89</a:t>
            </a:r>
            <a:r>
              <a:rPr lang="zh-TW" altLang="en-US" sz="2800" dirty="0"/>
              <a:t>年</a:t>
            </a:r>
            <a:r>
              <a:rPr lang="en-US" altLang="en-US" sz="2800" dirty="0"/>
              <a:t>08</a:t>
            </a:r>
            <a:r>
              <a:rPr lang="zh-TW" altLang="en-US" sz="2800" dirty="0"/>
              <a:t>月</a:t>
            </a:r>
            <a:r>
              <a:rPr lang="en-US" altLang="en-US" sz="2800" dirty="0"/>
              <a:t>02</a:t>
            </a:r>
            <a:r>
              <a:rPr lang="zh-TW" altLang="en-US" sz="2800" dirty="0"/>
              <a:t>日</a:t>
            </a:r>
            <a:r>
              <a:rPr lang="en-US" altLang="en-US" sz="2800" dirty="0"/>
              <a:t> (2000/08/02) </a:t>
            </a:r>
          </a:p>
          <a:p>
            <a:r>
              <a:rPr lang="zh-TW" altLang="en-US" sz="2800" dirty="0"/>
              <a:t>公司型態　股份有限公司</a:t>
            </a:r>
            <a:endParaRPr lang="en-US" altLang="en-US" sz="2800" dirty="0"/>
          </a:p>
          <a:p>
            <a:r>
              <a:rPr lang="zh-TW" altLang="en-US" sz="2800" dirty="0"/>
              <a:t>公開發行    </a:t>
            </a:r>
            <a:r>
              <a:rPr lang="en-US" altLang="en-US" sz="2800" dirty="0"/>
              <a:t>91</a:t>
            </a:r>
            <a:r>
              <a:rPr lang="zh-TW" altLang="en-US" sz="2800" dirty="0"/>
              <a:t>年</a:t>
            </a:r>
            <a:r>
              <a:rPr lang="en-US" altLang="en-US" sz="2800" dirty="0"/>
              <a:t>06</a:t>
            </a:r>
            <a:r>
              <a:rPr lang="zh-TW" altLang="en-US" sz="2800" dirty="0"/>
              <a:t>月</a:t>
            </a:r>
            <a:r>
              <a:rPr lang="en-US" altLang="en-US" sz="2800" dirty="0"/>
              <a:t>06</a:t>
            </a:r>
            <a:r>
              <a:rPr lang="zh-TW" altLang="en-US" sz="2800" dirty="0"/>
              <a:t>日公開發行</a:t>
            </a:r>
            <a:endParaRPr lang="en-US" altLang="zh-TW" sz="2800" dirty="0"/>
          </a:p>
          <a:p>
            <a:pPr>
              <a:buNone/>
            </a:pPr>
            <a:r>
              <a:rPr lang="en-US" altLang="en-US" sz="2800" dirty="0"/>
              <a:t>                   92</a:t>
            </a:r>
            <a:r>
              <a:rPr lang="zh-TW" altLang="en-US" sz="2800" dirty="0"/>
              <a:t>年</a:t>
            </a:r>
            <a:r>
              <a:rPr lang="en-US" altLang="en-US" sz="2800" dirty="0"/>
              <a:t>05</a:t>
            </a:r>
            <a:r>
              <a:rPr lang="zh-TW" altLang="en-US" sz="2800" dirty="0"/>
              <a:t>月</a:t>
            </a:r>
            <a:r>
              <a:rPr lang="en-US" altLang="en-US" sz="2800" dirty="0"/>
              <a:t>29</a:t>
            </a:r>
            <a:r>
              <a:rPr lang="zh-TW" altLang="en-US" sz="2800" dirty="0"/>
              <a:t>日興櫃</a:t>
            </a:r>
            <a:endParaRPr lang="en-US" altLang="zh-TW" sz="2800" dirty="0"/>
          </a:p>
          <a:p>
            <a:pPr>
              <a:buNone/>
            </a:pPr>
            <a:r>
              <a:rPr lang="en-US" altLang="zh-TW" sz="2800" dirty="0"/>
              <a:t>                   </a:t>
            </a:r>
            <a:r>
              <a:rPr lang="en-US" altLang="en-US" sz="2800" dirty="0"/>
              <a:t>93</a:t>
            </a:r>
            <a:r>
              <a:rPr lang="zh-TW" altLang="en-US" sz="2800" dirty="0"/>
              <a:t>年</a:t>
            </a:r>
            <a:r>
              <a:rPr lang="en-US" altLang="en-US" sz="2800" dirty="0"/>
              <a:t>06</a:t>
            </a:r>
            <a:r>
              <a:rPr lang="zh-TW" altLang="en-US" sz="2800" dirty="0"/>
              <a:t>月</a:t>
            </a:r>
            <a:r>
              <a:rPr lang="en-US" altLang="en-US" sz="2800" dirty="0"/>
              <a:t>09</a:t>
            </a:r>
            <a:r>
              <a:rPr lang="zh-TW" altLang="en-US" sz="2800" dirty="0"/>
              <a:t>日</a:t>
            </a:r>
            <a:r>
              <a:rPr lang="zh-TW" altLang="en-US" sz="2800" dirty="0" smtClean="0"/>
              <a:t>上櫃      代號：</a:t>
            </a:r>
            <a:r>
              <a:rPr lang="en-US" altLang="zh-TW" sz="2800" dirty="0" smtClean="0"/>
              <a:t>3064</a:t>
            </a:r>
            <a:endParaRPr lang="en-US" altLang="zh-TW" sz="2800" dirty="0"/>
          </a:p>
          <a:p>
            <a:r>
              <a:rPr lang="zh-TW" altLang="en-US" sz="2800" dirty="0"/>
              <a:t>員工人數　</a:t>
            </a:r>
            <a:r>
              <a:rPr lang="en-US" altLang="en-US" sz="2800" dirty="0"/>
              <a:t>234</a:t>
            </a:r>
            <a:r>
              <a:rPr lang="zh-TW" altLang="en-US" sz="2800" dirty="0"/>
              <a:t>人</a:t>
            </a:r>
            <a:r>
              <a:rPr lang="en-US" altLang="en-US" sz="2800" dirty="0"/>
              <a:t>(9/30</a:t>
            </a:r>
            <a:r>
              <a:rPr lang="zh-TW" altLang="en-US" sz="2800" dirty="0"/>
              <a:t>止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endParaRPr 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/>
              <a:t>公司簡介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872763"/>
            <a:ext cx="3223637" cy="269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3357554" y="1071546"/>
            <a:ext cx="2537951" cy="792088"/>
          </a:xfrm>
          <a:prstGeom prst="roundRect">
            <a:avLst/>
          </a:prstGeom>
          <a:solidFill>
            <a:srgbClr val="FF660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泰偉電子</a:t>
            </a:r>
            <a:endParaRPr lang="en-US" altLang="zh-TW" sz="2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股份有限公司</a:t>
            </a:r>
            <a:endParaRPr lang="zh-TW" altLang="en-US" sz="20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714348" y="2428868"/>
            <a:ext cx="1943963" cy="792088"/>
          </a:xfrm>
          <a:prstGeom prst="round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香港娛樂科技</a:t>
            </a:r>
            <a:endParaRPr lang="en-US" altLang="zh-CN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2714612" y="2428868"/>
            <a:ext cx="1943963" cy="804900"/>
          </a:xfrm>
          <a:prstGeom prst="roundRect">
            <a:avLst/>
          </a:prstGeom>
          <a:solidFill>
            <a:srgbClr val="33CCCC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泰偉開發顧問</a:t>
            </a:r>
            <a:endParaRPr lang="en-US" altLang="zh-CN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股份有限公司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714876" y="2428868"/>
            <a:ext cx="1943963" cy="804900"/>
          </a:xfrm>
          <a:prstGeom prst="roundRect">
            <a:avLst/>
          </a:prstGeom>
          <a:solidFill>
            <a:srgbClr val="9966FF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Astro Gaming </a:t>
            </a:r>
            <a:endParaRPr lang="en-US" altLang="zh-CN" sz="1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ea typeface="微軟正黑體" pitchFamily="34" charset="-120"/>
              </a:rPr>
              <a:t>Dominicana</a:t>
            </a:r>
            <a:endParaRPr lang="zh-TW" altLang="en-US" sz="1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1785918" y="3786190"/>
            <a:ext cx="1285884" cy="1000132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北京神彩科技</a:t>
            </a:r>
            <a:endParaRPr lang="en-US" altLang="zh-CN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4572000" y="3786190"/>
            <a:ext cx="1357322" cy="1000132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杭州彩冠科技</a:t>
            </a:r>
            <a:endParaRPr lang="en-US" altLang="zh-CN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6000760" y="3786190"/>
            <a:ext cx="1413394" cy="1000132"/>
          </a:xfrm>
          <a:prstGeom prst="roundRect">
            <a:avLst/>
          </a:prstGeom>
          <a:solidFill>
            <a:srgbClr val="CC99FF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Astro Gaming Italy S.P.A.</a:t>
            </a:r>
            <a:endParaRPr lang="zh-TW" altLang="en-US" sz="18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7500958" y="3786190"/>
            <a:ext cx="1428760" cy="1000132"/>
          </a:xfrm>
          <a:prstGeom prst="roundRect">
            <a:avLst/>
          </a:prstGeom>
          <a:solidFill>
            <a:srgbClr val="CC99FF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Astro </a:t>
            </a:r>
            <a:r>
              <a:rPr lang="en-US" altLang="zh-CN" sz="18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Cristaltec</a:t>
            </a:r>
            <a:r>
              <a:rPr lang="en-US" altLang="zh-CN" sz="1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SRL</a:t>
            </a:r>
            <a:endParaRPr lang="zh-TW" altLang="en-US" sz="18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 flipV="1">
            <a:off x="1714480" y="2143116"/>
            <a:ext cx="0" cy="288032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V="1">
            <a:off x="7429520" y="2143116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1714480" y="2143116"/>
            <a:ext cx="5715040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23" idx="0"/>
          </p:cNvCxnSpPr>
          <p:nvPr/>
        </p:nvCxnSpPr>
        <p:spPr>
          <a:xfrm rot="5400000" flipH="1" flipV="1">
            <a:off x="5225572" y="3692543"/>
            <a:ext cx="118736" cy="6855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1142976" y="3500438"/>
            <a:ext cx="4000528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7047469" y="4793224"/>
            <a:ext cx="0" cy="26240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643702" y="3500438"/>
            <a:ext cx="15794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142976" y="3500438"/>
            <a:ext cx="6272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開曼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143504" y="3500438"/>
            <a:ext cx="61941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杭州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8215338" y="3500438"/>
            <a:ext cx="80511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義大利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6643702" y="3500438"/>
            <a:ext cx="74707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義大利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7500958" y="2143116"/>
            <a:ext cx="66503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785918" y="2143116"/>
            <a:ext cx="67394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3714744" y="2143116"/>
            <a:ext cx="57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金門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214810" y="714356"/>
            <a:ext cx="77468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新北市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1000100" y="2143116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6715140" y="2143116"/>
            <a:ext cx="6508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2928926" y="2143116"/>
            <a:ext cx="78581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98.67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1928794" y="3527051"/>
            <a:ext cx="64080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3143240" y="3500438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6000760" y="3500438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7643834" y="3500438"/>
            <a:ext cx="57150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51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企業架構</a:t>
            </a: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55" name="直線接點 54"/>
          <p:cNvCxnSpPr/>
          <p:nvPr/>
        </p:nvCxnSpPr>
        <p:spPr>
          <a:xfrm flipV="1">
            <a:off x="4643438" y="1857364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 flipV="1">
            <a:off x="3714744" y="2143116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V="1">
            <a:off x="5572132" y="2143116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圓角矩形 59"/>
          <p:cNvSpPr/>
          <p:nvPr/>
        </p:nvSpPr>
        <p:spPr>
          <a:xfrm>
            <a:off x="6715140" y="2428868"/>
            <a:ext cx="1943963" cy="804900"/>
          </a:xfrm>
          <a:prstGeom prst="roundRect">
            <a:avLst/>
          </a:prstGeom>
          <a:solidFill>
            <a:srgbClr val="9966FF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Astro Gaming Limited</a:t>
            </a:r>
            <a:endParaRPr lang="zh-TW" altLang="en-US" sz="18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4929190" y="2143116"/>
            <a:ext cx="6508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7" name="直線接點 66"/>
          <p:cNvCxnSpPr/>
          <p:nvPr/>
        </p:nvCxnSpPr>
        <p:spPr>
          <a:xfrm flipV="1">
            <a:off x="7429520" y="3214686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V="1">
            <a:off x="8215338" y="3500438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 flipV="1">
            <a:off x="6643702" y="3500438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5572132" y="2143116"/>
            <a:ext cx="92869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多明尼加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1" name="直線接點 70"/>
          <p:cNvCxnSpPr/>
          <p:nvPr/>
        </p:nvCxnSpPr>
        <p:spPr>
          <a:xfrm flipV="1">
            <a:off x="1714480" y="3214686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 flipV="1">
            <a:off x="1142976" y="3500438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 flipV="1">
            <a:off x="2428860" y="3500438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 flipV="1">
            <a:off x="5143504" y="3500438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圓角矩形 75"/>
          <p:cNvSpPr/>
          <p:nvPr/>
        </p:nvSpPr>
        <p:spPr>
          <a:xfrm>
            <a:off x="3143240" y="3786190"/>
            <a:ext cx="1357322" cy="1000132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北京龍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彩科技</a:t>
            </a:r>
            <a:endParaRPr lang="en-US" altLang="zh-CN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3786182" y="3500438"/>
            <a:ext cx="6272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8" name="Rectangle 3"/>
          <p:cNvSpPr txBox="1">
            <a:spLocks noChangeArrowheads="1"/>
          </p:cNvSpPr>
          <p:nvPr/>
        </p:nvSpPr>
        <p:spPr bwMode="auto">
          <a:xfrm>
            <a:off x="4643438" y="3518368"/>
            <a:ext cx="562539" cy="30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9" name="直線接點 78"/>
          <p:cNvCxnSpPr/>
          <p:nvPr/>
        </p:nvCxnSpPr>
        <p:spPr>
          <a:xfrm flipV="1">
            <a:off x="2428860" y="4786322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圓角矩形 79"/>
          <p:cNvSpPr/>
          <p:nvPr/>
        </p:nvSpPr>
        <p:spPr>
          <a:xfrm>
            <a:off x="1762603" y="5072074"/>
            <a:ext cx="1322975" cy="1000132"/>
          </a:xfrm>
          <a:prstGeom prst="round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北京新華神彩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科技</a:t>
            </a:r>
            <a:endParaRPr lang="en-US" altLang="zh-CN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" name="Rectangle 3"/>
          <p:cNvSpPr txBox="1">
            <a:spLocks noChangeArrowheads="1"/>
          </p:cNvSpPr>
          <p:nvPr/>
        </p:nvSpPr>
        <p:spPr bwMode="auto">
          <a:xfrm>
            <a:off x="2428860" y="4786322"/>
            <a:ext cx="6272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1860776" y="4807710"/>
            <a:ext cx="64080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214282" y="3786190"/>
            <a:ext cx="1500198" cy="1000132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1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CHINA SPORTSBET HOLDING</a:t>
            </a:r>
          </a:p>
          <a:p>
            <a:pPr algn="ctr"/>
            <a:r>
              <a:rPr lang="en-US" altLang="zh-TW" sz="1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LIMITED</a:t>
            </a:r>
            <a:endParaRPr lang="zh-TW" altLang="en-US" sz="1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cxnSp>
        <p:nvCxnSpPr>
          <p:cNvPr id="61" name="直線接點 60"/>
          <p:cNvCxnSpPr/>
          <p:nvPr/>
        </p:nvCxnSpPr>
        <p:spPr>
          <a:xfrm flipV="1">
            <a:off x="3786182" y="3500438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2437825" y="3509403"/>
            <a:ext cx="6272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00034" y="3500438"/>
            <a:ext cx="64080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68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軟體系統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美術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設計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遊戲</a:t>
            </a:r>
            <a:r>
              <a:rPr lang="zh-Hant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 2D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遊戲引擎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Smart  Card</a:t>
            </a: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ASIC  IC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設計</a:t>
            </a:r>
            <a:endParaRPr lang="en-US" altLang="zh-Hant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積體電路主機板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整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機含機構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設計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創意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各項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週邊元件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/>
              <a:t>   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技術領域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歷時四年多研發，又經</a:t>
            </a:r>
            <a:r>
              <a:rPr lang="en-US" altLang="zh-TW" dirty="0"/>
              <a:t>2</a:t>
            </a:r>
            <a:r>
              <a:rPr lang="zh-TW" altLang="en-US" dirty="0"/>
              <a:t>年多數千項的檢測與審查，本公司於</a:t>
            </a:r>
            <a:r>
              <a:rPr lang="en-US" dirty="0"/>
              <a:t>105</a:t>
            </a:r>
            <a:r>
              <a:rPr lang="zh-TW" altLang="en-US" dirty="0"/>
              <a:t>年度獲得義大利政府視頻</a:t>
            </a:r>
            <a:r>
              <a:rPr lang="zh-TW" altLang="en-US" dirty="0" smtClean="0"/>
              <a:t>彩票</a:t>
            </a:r>
            <a:r>
              <a:rPr lang="en-US" dirty="0" smtClean="0"/>
              <a:t>(</a:t>
            </a:r>
            <a:r>
              <a:rPr lang="en-US" dirty="0"/>
              <a:t>VLT)</a:t>
            </a:r>
            <a:r>
              <a:rPr lang="zh-TW" altLang="en-US" dirty="0"/>
              <a:t>系統國家認證</a:t>
            </a:r>
            <a:endParaRPr lang="en-US" altLang="zh-TW" dirty="0"/>
          </a:p>
          <a:p>
            <a:r>
              <a:rPr lang="zh-TW" altLang="en-US" dirty="0"/>
              <a:t>成為全球第</a:t>
            </a:r>
            <a:r>
              <a:rPr lang="en-US" altLang="zh-TW" dirty="0"/>
              <a:t>8</a:t>
            </a:r>
            <a:r>
              <a:rPr lang="zh-TW" altLang="en-US" dirty="0"/>
              <a:t>家，亞洲唯一的公司獲得此國際上最先進之歐盟視頻</a:t>
            </a:r>
            <a:r>
              <a:rPr lang="zh-TW" altLang="en-US" dirty="0" smtClean="0"/>
              <a:t>彩票系統</a:t>
            </a:r>
            <a:r>
              <a:rPr lang="zh-TW" altLang="en-US" dirty="0"/>
              <a:t>的認證</a:t>
            </a:r>
            <a:endParaRPr lang="en-US" altLang="zh-TW" dirty="0"/>
          </a:p>
          <a:p>
            <a:r>
              <a:rPr lang="zh-TW" altLang="en-US" dirty="0"/>
              <a:t>具備法定資格與能力可與義大利十多家</a:t>
            </a:r>
            <a:r>
              <a:rPr lang="en-US" dirty="0"/>
              <a:t>VLT</a:t>
            </a:r>
            <a:r>
              <a:rPr lang="zh-TW" altLang="en-US" dirty="0"/>
              <a:t>特許彩票發行商進行提供軟硬件、系統與遊戲的</a:t>
            </a:r>
            <a:r>
              <a:rPr lang="zh-TW" altLang="en-US" dirty="0" smtClean="0"/>
              <a:t>合作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/>
              <a:t>研發重點與成果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600" dirty="0">
                <a:latin typeface="+mn-ea"/>
              </a:rPr>
              <a:t>視頻電子博弈遊戲                  </a:t>
            </a:r>
            <a:r>
              <a:rPr lang="zh-TW" altLang="en-US" sz="2600" dirty="0" smtClean="0">
                <a:latin typeface="+mn-ea"/>
              </a:rPr>
              <a:t>   視頻</a:t>
            </a:r>
            <a:r>
              <a:rPr lang="zh-TW" altLang="en-US" sz="2600" dirty="0">
                <a:latin typeface="+mn-ea"/>
              </a:rPr>
              <a:t>彩票機及系統</a:t>
            </a:r>
          </a:p>
          <a:p>
            <a:pPr>
              <a:buNone/>
            </a:pPr>
            <a:r>
              <a:rPr lang="zh-TW" altLang="en-US" sz="2600" dirty="0" smtClean="0">
                <a:latin typeface="+mn-ea"/>
              </a:rPr>
              <a:t>網際網路系統遊戲</a:t>
            </a:r>
            <a:r>
              <a:rPr lang="zh-TW" altLang="en-US" sz="2600" dirty="0">
                <a:latin typeface="+mn-ea"/>
              </a:rPr>
              <a:t>與平台     </a:t>
            </a:r>
            <a:r>
              <a:rPr lang="zh-TW" altLang="en-US" sz="2600" dirty="0" smtClean="0">
                <a:latin typeface="+mn-ea"/>
              </a:rPr>
              <a:t>    行動</a:t>
            </a:r>
            <a:r>
              <a:rPr lang="zh-TW" altLang="en-US" sz="2600" dirty="0">
                <a:latin typeface="+mn-ea"/>
              </a:rPr>
              <a:t>式博弈遊戲與平台</a:t>
            </a:r>
            <a:endParaRPr lang="en-US" altLang="zh-TW" sz="2600" dirty="0">
              <a:latin typeface="+mn-ea"/>
            </a:endParaRPr>
          </a:p>
          <a:p>
            <a:pPr>
              <a:buNone/>
            </a:pPr>
            <a:r>
              <a:rPr lang="zh-TW" altLang="en-US" sz="2600" dirty="0">
                <a:latin typeface="+mn-ea"/>
              </a:rPr>
              <a:t>即開型賽事視頻彩票機           </a:t>
            </a:r>
            <a:r>
              <a:rPr lang="zh-TW" altLang="en-US" sz="2600" dirty="0" smtClean="0">
                <a:latin typeface="+mn-ea"/>
              </a:rPr>
              <a:t>  有</a:t>
            </a:r>
            <a:r>
              <a:rPr lang="zh-TW" altLang="en-US" sz="2600" dirty="0">
                <a:latin typeface="+mn-ea"/>
              </a:rPr>
              <a:t>獎娛樂遊戲</a:t>
            </a:r>
            <a:endParaRPr lang="en-US" altLang="zh-TW" sz="2600" dirty="0">
              <a:latin typeface="+mn-ea"/>
            </a:endParaRPr>
          </a:p>
          <a:p>
            <a:pPr>
              <a:buNone/>
            </a:pPr>
            <a:r>
              <a:rPr lang="zh-TW" altLang="en-US" sz="2600" dirty="0">
                <a:latin typeface="+mn-ea"/>
              </a:rPr>
              <a:t>賭場管理系統                         </a:t>
            </a:r>
            <a:r>
              <a:rPr lang="zh-TW" altLang="en-US" sz="2600" dirty="0" smtClean="0">
                <a:latin typeface="+mn-ea"/>
              </a:rPr>
              <a:t>    營業</a:t>
            </a:r>
            <a:r>
              <a:rPr lang="zh-TW" altLang="en-US" sz="2600" dirty="0">
                <a:latin typeface="+mn-ea"/>
              </a:rPr>
              <a:t>據點管理系統</a:t>
            </a:r>
          </a:p>
          <a:p>
            <a:pPr>
              <a:buNone/>
            </a:pPr>
            <a:r>
              <a:rPr lang="zh-TW" altLang="en-US" sz="2600" dirty="0">
                <a:latin typeface="+mn-ea"/>
              </a:rPr>
              <a:t>連線彩金系統                         </a:t>
            </a:r>
            <a:r>
              <a:rPr lang="zh-TW" altLang="en-US" sz="2600" dirty="0" smtClean="0">
                <a:latin typeface="+mn-ea"/>
              </a:rPr>
              <a:t>    多</a:t>
            </a:r>
            <a:r>
              <a:rPr lang="zh-TW" altLang="en-US" sz="2600" dirty="0">
                <a:latin typeface="+mn-ea"/>
              </a:rPr>
              <a:t>人座遊戲機台</a:t>
            </a:r>
          </a:p>
          <a:p>
            <a:pPr>
              <a:buNone/>
            </a:pPr>
            <a:r>
              <a:rPr lang="zh-TW" altLang="en-US" sz="2600" dirty="0">
                <a:latin typeface="+mn-ea"/>
              </a:rPr>
              <a:t>對戰型遊戲機台                      </a:t>
            </a:r>
            <a:r>
              <a:rPr lang="zh-TW" altLang="en-US" sz="2600" dirty="0" smtClean="0">
                <a:latin typeface="+mn-ea"/>
              </a:rPr>
              <a:t>   彩票</a:t>
            </a:r>
            <a:r>
              <a:rPr lang="zh-TW" altLang="en-US" sz="2600" dirty="0">
                <a:latin typeface="+mn-ea"/>
              </a:rPr>
              <a:t>管理系統</a:t>
            </a:r>
          </a:p>
          <a:p>
            <a:pPr>
              <a:buNone/>
            </a:pPr>
            <a:r>
              <a:rPr lang="zh-TW" altLang="en-US" sz="2600" dirty="0">
                <a:latin typeface="+mn-ea"/>
              </a:rPr>
              <a:t>運動投注系統與機台</a:t>
            </a:r>
          </a:p>
          <a:p>
            <a:endParaRPr lang="zh-TW" altLang="en-US" sz="2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經營範圍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Or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1428750" cy="76200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CASION</a:t>
            </a:r>
            <a:r>
              <a:rPr lang="zh-TW" altLang="en-US" dirty="0" smtClean="0"/>
              <a:t>專用遊戲</a:t>
            </a:r>
            <a:endParaRPr lang="zh-TW" altLang="en-US" dirty="0"/>
          </a:p>
        </p:txBody>
      </p:sp>
      <p:pic>
        <p:nvPicPr>
          <p:cNvPr id="5" name="圖片 4" descr="Santa Claus封面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1428750" cy="762000"/>
          </a:xfrm>
          <a:prstGeom prst="rect">
            <a:avLst/>
          </a:prstGeom>
        </p:spPr>
      </p:pic>
      <p:pic>
        <p:nvPicPr>
          <p:cNvPr id="6" name="圖片 5" descr="Strongman封面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643050"/>
            <a:ext cx="1428750" cy="762000"/>
          </a:xfrm>
          <a:prstGeom prst="rect">
            <a:avLst/>
          </a:prstGeom>
        </p:spPr>
      </p:pic>
      <p:pic>
        <p:nvPicPr>
          <p:cNvPr id="7" name="圖片 6" descr="The Detective封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643050"/>
            <a:ext cx="1428750" cy="762000"/>
          </a:xfrm>
          <a:prstGeom prst="rect">
            <a:avLst/>
          </a:prstGeom>
        </p:spPr>
      </p:pic>
      <p:pic>
        <p:nvPicPr>
          <p:cNvPr id="8" name="圖片 7" descr="Vegas N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643050"/>
            <a:ext cx="1428750" cy="762000"/>
          </a:xfrm>
          <a:prstGeom prst="rect">
            <a:avLst/>
          </a:prstGeom>
        </p:spPr>
      </p:pic>
      <p:pic>
        <p:nvPicPr>
          <p:cNvPr id="10" name="圖片 9" descr="Wild We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571744"/>
            <a:ext cx="1428750" cy="762000"/>
          </a:xfrm>
          <a:prstGeom prst="rect">
            <a:avLst/>
          </a:prstGeom>
        </p:spPr>
      </p:pic>
      <p:pic>
        <p:nvPicPr>
          <p:cNvPr id="11" name="圖片 10" descr="Stone A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2571744"/>
            <a:ext cx="1428750" cy="762000"/>
          </a:xfrm>
          <a:prstGeom prst="rect">
            <a:avLst/>
          </a:prstGeom>
        </p:spPr>
      </p:pic>
      <p:pic>
        <p:nvPicPr>
          <p:cNvPr id="12" name="圖片 11" descr="100209110352c57e4b3215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2571744"/>
            <a:ext cx="1428750" cy="762000"/>
          </a:xfrm>
          <a:prstGeom prst="rect">
            <a:avLst/>
          </a:prstGeom>
        </p:spPr>
      </p:pic>
      <p:pic>
        <p:nvPicPr>
          <p:cNvPr id="13" name="圖片 12" descr="82648803652c57d358bd5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2571744"/>
            <a:ext cx="1428750" cy="762000"/>
          </a:xfrm>
          <a:prstGeom prst="rect">
            <a:avLst/>
          </a:prstGeom>
        </p:spPr>
      </p:pic>
      <p:pic>
        <p:nvPicPr>
          <p:cNvPr id="14" name="圖片 13" descr="150713685252c57c1b5555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3500438"/>
            <a:ext cx="1428750" cy="762000"/>
          </a:xfrm>
          <a:prstGeom prst="rect">
            <a:avLst/>
          </a:prstGeom>
        </p:spPr>
      </p:pic>
      <p:pic>
        <p:nvPicPr>
          <p:cNvPr id="15" name="圖片 14" descr="95233830452c5953f09f9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2571744"/>
            <a:ext cx="1428750" cy="762000"/>
          </a:xfrm>
          <a:prstGeom prst="rect">
            <a:avLst/>
          </a:prstGeom>
        </p:spPr>
      </p:pic>
      <p:pic>
        <p:nvPicPr>
          <p:cNvPr id="16" name="圖片 15" descr="72031007552c5995b1939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5984" y="3500438"/>
            <a:ext cx="1428750" cy="762000"/>
          </a:xfrm>
          <a:prstGeom prst="rect">
            <a:avLst/>
          </a:prstGeom>
        </p:spPr>
      </p:pic>
      <p:pic>
        <p:nvPicPr>
          <p:cNvPr id="17" name="圖片 16" descr="101495735552c583670a43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7620" y="3500438"/>
            <a:ext cx="1428750" cy="762000"/>
          </a:xfrm>
          <a:prstGeom prst="rect">
            <a:avLst/>
          </a:prstGeom>
        </p:spPr>
      </p:pic>
      <p:pic>
        <p:nvPicPr>
          <p:cNvPr id="18" name="圖片 17" descr="138514651652c59cc37fc2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9256" y="3500438"/>
            <a:ext cx="1428750" cy="762000"/>
          </a:xfrm>
          <a:prstGeom prst="rect">
            <a:avLst/>
          </a:prstGeom>
        </p:spPr>
      </p:pic>
      <p:pic>
        <p:nvPicPr>
          <p:cNvPr id="19" name="圖片 18" descr="4570394952c59e1d0fe9b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00892" y="3500438"/>
            <a:ext cx="1428750" cy="762000"/>
          </a:xfrm>
          <a:prstGeom prst="rect">
            <a:avLst/>
          </a:prstGeom>
        </p:spPr>
      </p:pic>
      <p:pic>
        <p:nvPicPr>
          <p:cNvPr id="20" name="圖片 19" descr="200208707952c59d4132d5b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4348" y="4429132"/>
            <a:ext cx="1428750" cy="762000"/>
          </a:xfrm>
          <a:prstGeom prst="rect">
            <a:avLst/>
          </a:prstGeom>
        </p:spPr>
      </p:pic>
      <p:pic>
        <p:nvPicPr>
          <p:cNvPr id="21" name="圖片 20" descr="150533529052c58522a566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5984" y="4429132"/>
            <a:ext cx="1428750" cy="762000"/>
          </a:xfrm>
          <a:prstGeom prst="rect">
            <a:avLst/>
          </a:prstGeom>
        </p:spPr>
      </p:pic>
      <p:pic>
        <p:nvPicPr>
          <p:cNvPr id="22" name="圖片 21" descr="128862383752c5843305d17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7620" y="4429132"/>
            <a:ext cx="1428750" cy="762000"/>
          </a:xfrm>
          <a:prstGeom prst="rect">
            <a:avLst/>
          </a:prstGeom>
        </p:spPr>
      </p:pic>
      <p:pic>
        <p:nvPicPr>
          <p:cNvPr id="23" name="圖片 22" descr="173924034052c594c430bb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29256" y="4429132"/>
            <a:ext cx="1428750" cy="762000"/>
          </a:xfrm>
          <a:prstGeom prst="rect">
            <a:avLst/>
          </a:prstGeom>
        </p:spPr>
      </p:pic>
      <p:pic>
        <p:nvPicPr>
          <p:cNvPr id="24" name="圖片 23" descr="70888976552c5988b2cdb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000892" y="4429132"/>
            <a:ext cx="1428750" cy="762000"/>
          </a:xfrm>
          <a:prstGeom prst="rect">
            <a:avLst/>
          </a:prstGeom>
        </p:spPr>
      </p:pic>
      <p:pic>
        <p:nvPicPr>
          <p:cNvPr id="25" name="圖片 24" descr="55949420852c59da76552c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14348" y="5357826"/>
            <a:ext cx="1428750" cy="762000"/>
          </a:xfrm>
          <a:prstGeom prst="rect">
            <a:avLst/>
          </a:prstGeom>
        </p:spPr>
      </p:pic>
      <p:pic>
        <p:nvPicPr>
          <p:cNvPr id="26" name="圖片 25" descr="52862079552c58842e45b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85984" y="5357826"/>
            <a:ext cx="1428750" cy="762000"/>
          </a:xfrm>
          <a:prstGeom prst="rect">
            <a:avLst/>
          </a:prstGeom>
        </p:spPr>
      </p:pic>
      <p:pic>
        <p:nvPicPr>
          <p:cNvPr id="27" name="圖片 26" descr="8444827352c594fd37859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857620" y="5357826"/>
            <a:ext cx="1428750" cy="762000"/>
          </a:xfrm>
          <a:prstGeom prst="rect">
            <a:avLst/>
          </a:prstGeom>
        </p:spPr>
      </p:pic>
      <p:pic>
        <p:nvPicPr>
          <p:cNvPr id="28" name="圖片 27" descr="70858284252c59d044cb37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429256" y="5357826"/>
            <a:ext cx="1428750" cy="762000"/>
          </a:xfrm>
          <a:prstGeom prst="rect">
            <a:avLst/>
          </a:prstGeom>
        </p:spPr>
      </p:pic>
      <p:pic>
        <p:nvPicPr>
          <p:cNvPr id="29" name="圖片 28" descr="128985815752c5880d9b8f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000892" y="5357826"/>
            <a:ext cx="142875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ASTRO TABLE00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571612"/>
            <a:ext cx="1939632" cy="168989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自製各式機台</a:t>
            </a:r>
            <a:endParaRPr lang="zh-TW" altLang="en-US" dirty="0"/>
          </a:p>
        </p:txBody>
      </p:sp>
      <p:pic>
        <p:nvPicPr>
          <p:cNvPr id="5" name="圖片 4" descr="輪盤0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571612"/>
            <a:ext cx="2014023" cy="1571636"/>
          </a:xfrm>
          <a:prstGeom prst="rect">
            <a:avLst/>
          </a:prstGeom>
        </p:spPr>
      </p:pic>
      <p:pic>
        <p:nvPicPr>
          <p:cNvPr id="6" name="圖片 5" descr="SIG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571612"/>
            <a:ext cx="2157327" cy="1714512"/>
          </a:xfrm>
          <a:prstGeom prst="rect">
            <a:avLst/>
          </a:prstGeom>
        </p:spPr>
      </p:pic>
      <p:pic>
        <p:nvPicPr>
          <p:cNvPr id="7" name="圖片 6" descr="TRONO DX00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714752"/>
            <a:ext cx="1714512" cy="2053842"/>
          </a:xfrm>
          <a:prstGeom prst="rect">
            <a:avLst/>
          </a:prstGeom>
        </p:spPr>
      </p:pic>
      <p:pic>
        <p:nvPicPr>
          <p:cNvPr id="8" name="圖片 7" descr="D1_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714752"/>
            <a:ext cx="1143008" cy="2026442"/>
          </a:xfrm>
          <a:prstGeom prst="rect">
            <a:avLst/>
          </a:prstGeom>
        </p:spPr>
      </p:pic>
      <p:pic>
        <p:nvPicPr>
          <p:cNvPr id="9" name="圖片 8" descr="cb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3786190"/>
            <a:ext cx="1000132" cy="1930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1424</TotalTime>
  <Words>787</Words>
  <Application>Microsoft Office PowerPoint</Application>
  <PresentationFormat>如螢幕大小 (4:3)</PresentationFormat>
  <Paragraphs>127</Paragraphs>
  <Slides>21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匯合</vt:lpstr>
      <vt:lpstr>工作表</vt:lpstr>
      <vt:lpstr>泰偉電子股份有限公司</vt:lpstr>
      <vt:lpstr>公開聲明與預估事項提醒</vt:lpstr>
      <vt:lpstr>公司簡介</vt:lpstr>
      <vt:lpstr>投影片 4</vt:lpstr>
      <vt:lpstr>技術領域</vt:lpstr>
      <vt:lpstr>研發重點與成果</vt:lpstr>
      <vt:lpstr>經營範圍</vt:lpstr>
      <vt:lpstr>CASION專用遊戲</vt:lpstr>
      <vt:lpstr>自製各式機台</vt:lpstr>
      <vt:lpstr>系統研發</vt:lpstr>
      <vt:lpstr>投影片 11</vt:lpstr>
      <vt:lpstr>投影片 12</vt:lpstr>
      <vt:lpstr>106年Q3合併資產負債表</vt:lpstr>
      <vt:lpstr>106年Q3合併綜合損益表</vt:lpstr>
      <vt:lpstr>外部競爭環境之逆境</vt:lpstr>
      <vt:lpstr>未來經營方針1</vt:lpstr>
      <vt:lpstr>未來經營方針2</vt:lpstr>
      <vt:lpstr>未來經營方針3</vt:lpstr>
      <vt:lpstr>未來經營方針4</vt:lpstr>
      <vt:lpstr>未來經營方針5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泰偉電子股份有限公司</dc:title>
  <dc:creator>Maggie</dc:creator>
  <cp:lastModifiedBy>Maggie</cp:lastModifiedBy>
  <cp:revision>159</cp:revision>
  <dcterms:created xsi:type="dcterms:W3CDTF">2017-09-22T02:28:30Z</dcterms:created>
  <dcterms:modified xsi:type="dcterms:W3CDTF">2017-12-19T07:13:13Z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-535870109</vt:i4>
  </property>
  <property fmtid="{D5CDD505-2E9C-101B-9397-08002B2CF9AE}" pid="4" name="_EmailSubject">
    <vt:lpwstr>更改泰偉LOGO</vt:lpwstr>
  </property>
  <property fmtid="{D5CDD505-2E9C-101B-9397-08002B2CF9AE}" pid="5" name="_AuthorEmail">
    <vt:lpwstr>maggie@astrocorp.com.tw</vt:lpwstr>
  </property>
  <property fmtid="{D5CDD505-2E9C-101B-9397-08002B2CF9AE}" pid="6" name="_AuthorEmailDisplayName">
    <vt:lpwstr>Maggie</vt:lpwstr>
  </property>
</Properties>
</file>