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6" r:id="rId9"/>
    <p:sldId id="287" r:id="rId10"/>
    <p:sldId id="288" r:id="rId11"/>
    <p:sldId id="285" r:id="rId12"/>
    <p:sldId id="283" r:id="rId13"/>
    <p:sldId id="294" r:id="rId14"/>
    <p:sldId id="295" r:id="rId15"/>
    <p:sldId id="274" r:id="rId16"/>
    <p:sldId id="272" r:id="rId17"/>
    <p:sldId id="280" r:id="rId18"/>
    <p:sldId id="278" r:id="rId19"/>
    <p:sldId id="296" r:id="rId20"/>
    <p:sldId id="27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865" autoAdjust="0"/>
  </p:normalViewPr>
  <p:slideViewPr>
    <p:cSldViewPr>
      <p:cViewPr>
        <p:scale>
          <a:sx n="87" d="100"/>
          <a:sy n="87" d="100"/>
        </p:scale>
        <p:origin x="-231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</a:t>
            </a: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1429075" cy="285752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系統研發</a:t>
            </a:r>
          </a:p>
        </p:txBody>
      </p:sp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643050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20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471488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471488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1753626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1753626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1755574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1753626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xmlns="" val="323738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764704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33265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278605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271462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/>
              <a:t>涵蓋一般娛樂性及博弈類遊戲所需之一切技術，</a:t>
            </a:r>
            <a:endParaRPr lang="en-US" altLang="zh-TW" sz="2700" dirty="0"/>
          </a:p>
          <a:p>
            <a:r>
              <a:rPr lang="zh-TW" altLang="en-US" sz="2700" dirty="0"/>
              <a:t>為垂直整合完整的專業博弈遊戲暨網路平台公司。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214686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571876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357430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357430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合併資產負債表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428860" y="1214422"/>
          <a:ext cx="5572164" cy="5286419"/>
        </p:xfrm>
        <a:graphic>
          <a:graphicData uri="http://schemas.openxmlformats.org/drawingml/2006/table">
            <a:tbl>
              <a:tblPr/>
              <a:tblGrid>
                <a:gridCol w="3059968"/>
                <a:gridCol w="1256098"/>
                <a:gridCol w="1256098"/>
              </a:tblGrid>
              <a:tr h="1990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泰偉電子股份有限公司及其子公司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0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合併資產負債表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495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單位：新台幣仟元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4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108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107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9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日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現金及約當現金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108,226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79,248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透過損益按公允價值衡量之金融資產</a:t>
                      </a:r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15,805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24,354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應收帳款及其他應收款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28,248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16,983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存貨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19,212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27,800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其他流動資產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25,206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24,034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透過損益按公允價值衡量之金融資產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13,865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15,605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採用權益法之投資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383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378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不動產、廠房及設備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288,733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242,434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其他非流動資產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87,418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51,180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資產總額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587,096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482,016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2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合約負債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10,215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7,122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應付票據及帳款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、其他應付款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66,711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62,161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其他流動負債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24,123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長期借款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180,000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180,000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遞延所得稅負債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3,133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淨確定福利負債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-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13,943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10,919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其他非流動負債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13,416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負債總額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308,717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263,379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股本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841,051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721,051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資本公積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168,000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保留盈餘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(786,940)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(571,657)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其他權益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19,580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30,810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非控制股權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36,688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38,433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權益總計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278,379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218,637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負債及權益總計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587,096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482,016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合併綜合損益表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5984" y="1142985"/>
          <a:ext cx="6072230" cy="5286419"/>
        </p:xfrm>
        <a:graphic>
          <a:graphicData uri="http://schemas.openxmlformats.org/drawingml/2006/table">
            <a:tbl>
              <a:tblPr/>
              <a:tblGrid>
                <a:gridCol w="1437474"/>
                <a:gridCol w="1158689"/>
                <a:gridCol w="1158689"/>
                <a:gridCol w="1158689"/>
                <a:gridCol w="1158689"/>
              </a:tblGrid>
              <a:tr h="2114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泰偉電子股份有限公司及其子公司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14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合併綜合損益表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8925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單位：新台幣仟元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89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107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107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-9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-9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-9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-9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營業收入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26,803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40,157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115,434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59,542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營業成本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(6,855)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(3,624)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(27,140)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(43,904)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營業毛利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19,948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36,533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88,294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15,638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(106,178)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(75,411)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(298,981)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(246,766)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營業損失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(86,230)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(38,878)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(210,687)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(231,128)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營業外收入及支出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(2,296)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36,551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(12,667)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76,863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所得稅費用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本期淨損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(88,526)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(2,327)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(223,354)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(154,265)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本期其他綜合損益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(486)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(1,372)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8,747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4,713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本期綜合損益總額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(89,012)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(3,699)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(214,607)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(149,552)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淨利歸屬於：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母公司業主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(83,245)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(1,626)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(217,855)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(152,000)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非控制權益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(5,281)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(701)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(5,499)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(2,265)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(88,526)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(2,327)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(223,354)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(154,265)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綜合損益總額歸屬於：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母公司業主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(83,677)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(2,862)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(209,072)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(147,263)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非控制權益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(5,335)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(837)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(5,535)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(2,289)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(89,012)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(3,699)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(214,607)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(149,552)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每股盈餘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基本每股盈餘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(0.99)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(0.02)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(2.59)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4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(2.11)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義大利法規走向未明</a:t>
            </a:r>
            <a:endParaRPr lang="en-US" altLang="zh-Hant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澳門大環境改變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因應網際網路的世代興起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新世代消費者的使用習慣改變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外部環境改變  加速產業轉型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加速轉型網路事業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</a:t>
            </a:r>
            <a:r>
              <a:rPr lang="zh-TW" altLang="en-US" dirty="0"/>
              <a:t>積極拓展將我方遊戲平台上的各類型遊戲，藉由</a:t>
            </a:r>
            <a:r>
              <a:rPr lang="en-US" dirty="0"/>
              <a:t>API</a:t>
            </a:r>
            <a:r>
              <a:rPr lang="zh-TW" altLang="en-US" dirty="0"/>
              <a:t>方式接入其他線上營運平台，透過此營運方式創造更多的營收</a:t>
            </a:r>
          </a:p>
          <a:p>
            <a:r>
              <a:rPr lang="zh-TW" altLang="en-US" dirty="0"/>
              <a:t>現有</a:t>
            </a:r>
            <a:r>
              <a:rPr lang="en-US" altLang="zh-TW" dirty="0" smtClean="0"/>
              <a:t>1/2</a:t>
            </a:r>
            <a:r>
              <a:rPr lang="zh-TW" altLang="en-US" dirty="0" smtClean="0"/>
              <a:t>產品</a:t>
            </a:r>
            <a:r>
              <a:rPr lang="zh-TW" altLang="en-US" dirty="0"/>
              <a:t>轉型至網路，部份產品順利上市</a:t>
            </a:r>
            <a:r>
              <a:rPr lang="zh-TW" altLang="en-US" dirty="0" smtClean="0"/>
              <a:t>，包括東南亞各國，前期</a:t>
            </a:r>
            <a:r>
              <a:rPr lang="zh-TW" altLang="en-US" dirty="0"/>
              <a:t>市場拓展已見成效，營收開始成長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未來經營方針</a:t>
            </a:r>
            <a:r>
              <a:rPr lang="en-US" altLang="zh-TW" dirty="0"/>
              <a:t>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拓展</a:t>
            </a:r>
            <a:r>
              <a:rPr lang="en-US" dirty="0">
                <a:solidFill>
                  <a:srgbClr val="FF0000"/>
                </a:solidFill>
              </a:rPr>
              <a:t>VLT</a:t>
            </a:r>
            <a:r>
              <a:rPr lang="zh-TW" altLang="en-US" dirty="0">
                <a:solidFill>
                  <a:srgbClr val="FF0000"/>
                </a:solidFill>
              </a:rPr>
              <a:t>視頻彩票系統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義大利</a:t>
            </a:r>
            <a:r>
              <a:rPr lang="en-US" dirty="0"/>
              <a:t>VLT</a:t>
            </a:r>
            <a:r>
              <a:rPr lang="zh-TW" altLang="en-US" dirty="0"/>
              <a:t>視頻彩票系統取得國家認證後，已與義大利特許營運商</a:t>
            </a:r>
            <a:r>
              <a:rPr lang="en-US" dirty="0"/>
              <a:t>SISAL</a:t>
            </a:r>
            <a:r>
              <a:rPr lang="zh-TW" altLang="en-US" dirty="0"/>
              <a:t>簽訂</a:t>
            </a:r>
            <a:r>
              <a:rPr lang="en-US" dirty="0"/>
              <a:t>VLT</a:t>
            </a:r>
            <a:r>
              <a:rPr lang="zh-TW" altLang="en-US" dirty="0"/>
              <a:t>相關軟硬件、系統與遊戲的合作協議</a:t>
            </a:r>
            <a:r>
              <a:rPr lang="zh-TW" altLang="en-US" dirty="0" smtClean="0"/>
              <a:t>，目前已營運一年，明年進入系統採購階段；並與</a:t>
            </a:r>
            <a:r>
              <a:rPr lang="en-US" dirty="0" smtClean="0"/>
              <a:t>SISAL</a:t>
            </a:r>
            <a:r>
              <a:rPr lang="zh-TW" altLang="en-US" dirty="0" smtClean="0"/>
              <a:t>發展</a:t>
            </a:r>
            <a:r>
              <a:rPr lang="zh-TW" altLang="en-US" dirty="0"/>
              <a:t>義大利</a:t>
            </a:r>
            <a:r>
              <a:rPr lang="en-US" dirty="0"/>
              <a:t>C6A</a:t>
            </a:r>
            <a:r>
              <a:rPr lang="zh-TW" altLang="en-US" dirty="0"/>
              <a:t>產品相關業務</a:t>
            </a:r>
            <a:r>
              <a:rPr lang="zh-TW" altLang="en-US" dirty="0" smtClean="0"/>
              <a:t>，持續拓展</a:t>
            </a:r>
            <a:r>
              <a:rPr lang="zh-TW" altLang="en-US" dirty="0"/>
              <a:t>義大利市場。</a:t>
            </a:r>
            <a:endParaRPr lang="en-US" altLang="zh-TW" dirty="0"/>
          </a:p>
          <a:p>
            <a:r>
              <a:rPr lang="zh-TW" altLang="en-US" dirty="0"/>
              <a:t>並與</a:t>
            </a:r>
            <a:r>
              <a:rPr lang="en-US" dirty="0"/>
              <a:t>SISAL</a:t>
            </a:r>
            <a:r>
              <a:rPr lang="zh-TW" altLang="en-US" dirty="0"/>
              <a:t>取得獨家摩洛哥國家電子即開彩票的合作，也已步入</a:t>
            </a:r>
            <a:r>
              <a:rPr lang="zh-TW" altLang="en-US" dirty="0" smtClean="0"/>
              <a:t>合約擬定階段</a:t>
            </a:r>
            <a:r>
              <a:rPr lang="en-US" dirty="0" smtClean="0"/>
              <a:t>           </a:t>
            </a:r>
            <a:endParaRPr lang="zh-TW" altLang="en-US" dirty="0"/>
          </a:p>
          <a:p>
            <a:r>
              <a:rPr lang="zh-TW" altLang="en-US" dirty="0"/>
              <a:t>積極開發其他國家的視頻彩票</a:t>
            </a:r>
            <a:r>
              <a:rPr lang="en-US" dirty="0"/>
              <a:t>/</a:t>
            </a:r>
            <a:r>
              <a:rPr lang="zh-TW" altLang="en-US" dirty="0"/>
              <a:t>券或無紙化彩票</a:t>
            </a:r>
            <a:r>
              <a:rPr lang="en-US" dirty="0"/>
              <a:t>/</a:t>
            </a:r>
            <a:r>
              <a:rPr lang="zh-TW" altLang="en-US" dirty="0"/>
              <a:t>券產業的合作機會。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未來經營方針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積極籌備泰偉金門工商綜合區開發</a:t>
            </a:r>
            <a:r>
              <a:rPr lang="zh-TW" altLang="en-US" dirty="0" smtClean="0">
                <a:solidFill>
                  <a:srgbClr val="FF0000"/>
                </a:solidFill>
              </a:rPr>
              <a:t>計畫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latin typeface="+mj-ea"/>
              </a:rPr>
              <a:t>泰</a:t>
            </a:r>
            <a:r>
              <a:rPr lang="zh-TW" altLang="en-US" dirty="0">
                <a:latin typeface="+mj-ea"/>
              </a:rPr>
              <a:t>偉在金門綜合</a:t>
            </a:r>
            <a:r>
              <a:rPr lang="zh-TW" altLang="en-US" dirty="0" smtClean="0">
                <a:latin typeface="+mj-ea"/>
              </a:rPr>
              <a:t>工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</a:rPr>
              <a:t>   商</a:t>
            </a:r>
            <a:r>
              <a:rPr lang="zh-TW" altLang="en-US" dirty="0">
                <a:latin typeface="+mj-ea"/>
              </a:rPr>
              <a:t>區的土地，可</a:t>
            </a:r>
            <a:r>
              <a:rPr lang="zh-TW" altLang="en-US" dirty="0" smtClean="0">
                <a:latin typeface="+mj-ea"/>
              </a:rPr>
              <a:t>開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發</a:t>
            </a:r>
            <a:r>
              <a:rPr lang="zh-TW" altLang="en-US" dirty="0">
                <a:latin typeface="+mj-ea"/>
              </a:rPr>
              <a:t>面積達</a:t>
            </a:r>
            <a:r>
              <a:rPr lang="en-US" altLang="zh-Hant" dirty="0">
                <a:latin typeface="+mj-ea"/>
              </a:rPr>
              <a:t>8</a:t>
            </a:r>
            <a:r>
              <a:rPr lang="zh-TW" altLang="en-US" dirty="0">
                <a:latin typeface="+mj-ea"/>
              </a:rPr>
              <a:t>公頃</a:t>
            </a:r>
            <a:r>
              <a:rPr lang="zh-TW" altLang="en-US" dirty="0" smtClean="0">
                <a:latin typeface="+mj-ea"/>
              </a:rPr>
              <a:t>，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為</a:t>
            </a:r>
            <a:r>
              <a:rPr lang="zh-TW" altLang="en-US" dirty="0">
                <a:latin typeface="+mj-ea"/>
              </a:rPr>
              <a:t>金門目前唯一</a:t>
            </a:r>
            <a:r>
              <a:rPr lang="zh-TW" altLang="en-US" dirty="0" smtClean="0">
                <a:latin typeface="+mj-ea"/>
              </a:rPr>
              <a:t>可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開發</a:t>
            </a:r>
            <a:r>
              <a:rPr lang="zh-TW" altLang="en-US" dirty="0">
                <a:latin typeface="+mj-ea"/>
              </a:rPr>
              <a:t>之大面積</a:t>
            </a:r>
            <a:r>
              <a:rPr lang="zh-TW" altLang="en-US" dirty="0" smtClean="0">
                <a:latin typeface="+mj-ea"/>
              </a:rPr>
              <a:t>工商</a:t>
            </a:r>
            <a:endParaRPr lang="en-US" altLang="zh-TW" dirty="0" smtClean="0">
              <a:latin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</a:rPr>
              <a:t>   </a:t>
            </a:r>
            <a:r>
              <a:rPr lang="zh-TW" altLang="en-US" dirty="0" smtClean="0">
                <a:latin typeface="+mj-ea"/>
              </a:rPr>
              <a:t>用地</a:t>
            </a:r>
            <a:endParaRPr lang="en-US" altLang="zh-TW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未來經營方針</a:t>
            </a:r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071678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因對岸對金門有關通水、通橋、通氣、通電的政策拍板定案，加上廈門翔安國際機場即將落成，對金廈共同經濟圈有極大的助益，對金門國際化觀光有莫大影響</a:t>
            </a:r>
            <a:endParaRPr lang="en-US" altLang="zh-TW" dirty="0" smtClean="0"/>
          </a:p>
          <a:p>
            <a:r>
              <a:rPr lang="zh-TW" altLang="en-US" dirty="0" smtClean="0"/>
              <a:t>目前已有多家集團探詢合作，開發醫療養生度假村，我方將積極布局，選擇條件最優的國際集團洽談</a:t>
            </a:r>
            <a:r>
              <a:rPr lang="zh-TW" altLang="en-US" smtClean="0"/>
              <a:t>合作</a:t>
            </a:r>
            <a:r>
              <a:rPr lang="zh-TW" altLang="en-US" smtClean="0"/>
              <a:t>，為</a:t>
            </a:r>
            <a:r>
              <a:rPr lang="zh-TW" altLang="en-US" dirty="0" smtClean="0"/>
              <a:t>本公司未來重要的業務指標！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本簡報所提供之公司營運與策略相關資訊，並不作為股東及投資人之投資建議。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本簡報內容所提及公司對未來營運之預測與看法，主要以目前市場已知或可得之資訊、數據為參考依據。</a:t>
            </a:r>
          </a:p>
          <a:p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本簡報資料包括對公司未來營運之預估說明，該預估存在實現之風險及不確定性，實際結果與預估可能有若干程度之差異。</a:t>
            </a:r>
          </a:p>
          <a:p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itchFamily="18" charset="-120"/>
                <a:ea typeface="新細明體" pitchFamily="18" charset="-120"/>
              </a:rPr>
              <a:t>公開聲明與預估事項提醒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/>
              <a:t>敬請指教</a:t>
            </a:r>
            <a:endParaRPr lang="en-US" altLang="zh-TW" sz="7200" dirty="0"/>
          </a:p>
          <a:p>
            <a:pPr algn="ctr">
              <a:buNone/>
            </a:pPr>
            <a:r>
              <a:rPr lang="en-US" altLang="zh-TW" sz="7200" dirty="0"/>
              <a:t>Q&amp;A</a:t>
            </a:r>
            <a:endParaRPr lang="zh-TW" altLang="en-US" sz="7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公司設立　</a:t>
            </a:r>
            <a:r>
              <a:rPr lang="en-US" altLang="zh-TW" sz="2800" dirty="0"/>
              <a:t>89</a:t>
            </a:r>
            <a:r>
              <a:rPr lang="zh-TW" altLang="en-US" sz="2800" dirty="0"/>
              <a:t>年</a:t>
            </a:r>
            <a:r>
              <a:rPr lang="en-US" altLang="en-US" sz="2800" dirty="0"/>
              <a:t>08</a:t>
            </a:r>
            <a:r>
              <a:rPr lang="zh-TW" altLang="en-US" sz="2800" dirty="0"/>
              <a:t>月</a:t>
            </a:r>
            <a:r>
              <a:rPr lang="en-US" altLang="en-US" sz="2800" dirty="0"/>
              <a:t>02</a:t>
            </a:r>
            <a:r>
              <a:rPr lang="zh-TW" altLang="en-US" sz="2800" dirty="0"/>
              <a:t>日</a:t>
            </a:r>
            <a:r>
              <a:rPr lang="en-US" altLang="en-US" sz="2800" dirty="0"/>
              <a:t> (2000/08/02) </a:t>
            </a:r>
          </a:p>
          <a:p>
            <a:r>
              <a:rPr lang="zh-TW" altLang="en-US" sz="2800" dirty="0"/>
              <a:t>公司型態　股份有限公司</a:t>
            </a:r>
            <a:endParaRPr lang="en-US" altLang="en-US" sz="2800" dirty="0"/>
          </a:p>
          <a:p>
            <a:r>
              <a:rPr lang="zh-TW" altLang="en-US" sz="2800" dirty="0"/>
              <a:t>公開發行    </a:t>
            </a:r>
            <a:r>
              <a:rPr lang="en-US" altLang="en-US" sz="2800" dirty="0"/>
              <a:t>91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06</a:t>
            </a:r>
            <a:r>
              <a:rPr lang="zh-TW" altLang="en-US" sz="2800" dirty="0"/>
              <a:t>日公開發行</a:t>
            </a:r>
            <a:endParaRPr lang="en-US" altLang="zh-TW" sz="2800" dirty="0"/>
          </a:p>
          <a:p>
            <a:pPr>
              <a:buNone/>
            </a:pPr>
            <a:r>
              <a:rPr lang="en-US" altLang="en-US" sz="2800" dirty="0"/>
              <a:t>                   92</a:t>
            </a:r>
            <a:r>
              <a:rPr lang="zh-TW" altLang="en-US" sz="2800" dirty="0"/>
              <a:t>年</a:t>
            </a:r>
            <a:r>
              <a:rPr lang="en-US" altLang="en-US" sz="2800" dirty="0"/>
              <a:t>05</a:t>
            </a:r>
            <a:r>
              <a:rPr lang="zh-TW" altLang="en-US" sz="2800" dirty="0"/>
              <a:t>月</a:t>
            </a:r>
            <a:r>
              <a:rPr lang="en-US" altLang="en-US" sz="2800" dirty="0"/>
              <a:t>29</a:t>
            </a:r>
            <a:r>
              <a:rPr lang="zh-TW" altLang="en-US" sz="2800" dirty="0"/>
              <a:t>日興櫃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              </a:t>
            </a:r>
            <a:r>
              <a:rPr lang="en-US" altLang="en-US" sz="2800" dirty="0"/>
              <a:t>93</a:t>
            </a:r>
            <a:r>
              <a:rPr lang="zh-TW" altLang="en-US" sz="2800" dirty="0"/>
              <a:t>年</a:t>
            </a:r>
            <a:r>
              <a:rPr lang="en-US" altLang="en-US" sz="2800" dirty="0"/>
              <a:t>06</a:t>
            </a:r>
            <a:r>
              <a:rPr lang="zh-TW" altLang="en-US" sz="2800" dirty="0"/>
              <a:t>月</a:t>
            </a:r>
            <a:r>
              <a:rPr lang="en-US" altLang="en-US" sz="2800" dirty="0"/>
              <a:t>09</a:t>
            </a:r>
            <a:r>
              <a:rPr lang="zh-TW" altLang="en-US" sz="2800" dirty="0"/>
              <a:t>日上櫃      代號：</a:t>
            </a:r>
            <a:r>
              <a:rPr lang="en-US" altLang="zh-TW" sz="2800" dirty="0"/>
              <a:t>3064</a:t>
            </a:r>
          </a:p>
          <a:p>
            <a:r>
              <a:rPr lang="zh-TW" altLang="en-US" sz="2800" dirty="0"/>
              <a:t>員工人數　 </a:t>
            </a:r>
            <a:r>
              <a:rPr lang="en-US" altLang="zh-TW" sz="2800" dirty="0" smtClean="0"/>
              <a:t>323</a:t>
            </a:r>
            <a:r>
              <a:rPr lang="zh-TW" altLang="en-US" sz="2800" dirty="0" smtClean="0"/>
              <a:t>人</a:t>
            </a:r>
            <a:r>
              <a:rPr lang="en-US" altLang="zh-TW" sz="2800" dirty="0" smtClean="0"/>
              <a:t>(108/11)  </a:t>
            </a:r>
          </a:p>
          <a:p>
            <a:pPr>
              <a:buNone/>
            </a:pPr>
            <a:r>
              <a:rPr lang="en-US" altLang="zh-TW" sz="2800" dirty="0" smtClean="0"/>
              <a:t>                   274</a:t>
            </a:r>
            <a:r>
              <a:rPr lang="zh-TW" altLang="en-US" sz="2800" dirty="0"/>
              <a:t>人</a:t>
            </a:r>
            <a:r>
              <a:rPr lang="en-US" altLang="zh-TW" sz="2800" dirty="0"/>
              <a:t>(107/12)</a:t>
            </a:r>
          </a:p>
          <a:p>
            <a:pPr>
              <a:buNone/>
            </a:pPr>
            <a:r>
              <a:rPr lang="en-US" altLang="en-US" sz="2800" dirty="0"/>
              <a:t>                   234</a:t>
            </a:r>
            <a:r>
              <a:rPr lang="zh-TW" altLang="en-US" sz="2800" dirty="0"/>
              <a:t>人</a:t>
            </a:r>
            <a:r>
              <a:rPr lang="en-US" altLang="en-US" sz="2800" dirty="0"/>
              <a:t>(106/  9)</a:t>
            </a:r>
            <a:r>
              <a:rPr lang="zh-TW" altLang="en-US" sz="2800" dirty="0"/>
              <a:t> </a:t>
            </a:r>
            <a:r>
              <a:rPr lang="en-US" altLang="en-US" sz="2800" dirty="0"/>
              <a:t>                   </a:t>
            </a:r>
          </a:p>
          <a:p>
            <a:pPr>
              <a:buNone/>
            </a:pPr>
            <a:r>
              <a:rPr lang="en-US" altLang="en-US" sz="2800" dirty="0"/>
              <a:t>    </a:t>
            </a:r>
          </a:p>
          <a:p>
            <a:endParaRPr 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公司簡介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72763"/>
            <a:ext cx="3223637" cy="2699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07154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85720" y="2643182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000232" y="2643182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3857620" y="2643182"/>
            <a:ext cx="1857388" cy="876338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Astro Gaming </a:t>
            </a:r>
            <a:endParaRPr lang="en-US" altLang="zh-CN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ea typeface="微軟正黑體" pitchFamily="34" charset="-120"/>
              </a:rPr>
              <a:t>Dominican corp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643306" y="4429132"/>
            <a:ext cx="1571636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杭州彩冠科技有限公司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 rot="5400000" flipH="1" flipV="1">
            <a:off x="893737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rot="5400000" flipH="1" flipV="1">
            <a:off x="6251587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142976" y="2143116"/>
            <a:ext cx="692948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928662" y="3929066"/>
            <a:ext cx="3429024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7047469" y="4793224"/>
            <a:ext cx="0" cy="26240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928662" y="407194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開曼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357686" y="4071942"/>
            <a:ext cx="61941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杭州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500826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142976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857488" y="2285992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71435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71472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929322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143108" y="228599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98.67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7358082" y="228599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53.56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143108" y="407194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185736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20" idx="0"/>
          </p:cNvCxnSpPr>
          <p:nvPr/>
        </p:nvCxnSpPr>
        <p:spPr>
          <a:xfrm rot="5400000" flipH="1" flipV="1">
            <a:off x="2608249" y="2393149"/>
            <a:ext cx="499272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 flipH="1" flipV="1">
            <a:off x="4394199" y="239235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5857884" y="2643182"/>
            <a:ext cx="1357322" cy="8763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泰偉博弈有限公司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000496" y="228599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643438" y="2285992"/>
            <a:ext cx="928694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多明尼加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1" name="直線接點 70"/>
          <p:cNvCxnSpPr/>
          <p:nvPr/>
        </p:nvCxnSpPr>
        <p:spPr>
          <a:xfrm rot="5400000" flipH="1" flipV="1">
            <a:off x="929456" y="3713958"/>
            <a:ext cx="4286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rot="16200000" flipV="1">
            <a:off x="678632" y="4179096"/>
            <a:ext cx="500065" cy="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rot="5400000" flipH="1" flipV="1">
            <a:off x="7822826" y="2392752"/>
            <a:ext cx="500066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rot="5400000" flipH="1" flipV="1">
            <a:off x="4113316" y="4173436"/>
            <a:ext cx="4903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1785918" y="4429132"/>
            <a:ext cx="1785950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r>
              <a:rPr lang="en-US" altLang="zh-CN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714612" y="4071942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3857620" y="4071942"/>
            <a:ext cx="562539" cy="30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214282" y="4429132"/>
            <a:ext cx="1500198" cy="840323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CHINA SPORTSBET HOLDING</a:t>
            </a:r>
          </a:p>
          <a:p>
            <a:pPr algn="ctr"/>
            <a:r>
              <a:rPr lang="en-US" altLang="zh-TW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LIMITED</a:t>
            </a:r>
            <a:endParaRPr lang="zh-TW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61" name="直線接點 60"/>
          <p:cNvCxnSpPr/>
          <p:nvPr/>
        </p:nvCxnSpPr>
        <p:spPr>
          <a:xfrm rot="5400000" flipH="1" flipV="1">
            <a:off x="2464579" y="4179099"/>
            <a:ext cx="500862" cy="79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8072462" y="228599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台北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28596" y="407194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圓角矩形 164"/>
          <p:cNvSpPr/>
          <p:nvPr/>
        </p:nvSpPr>
        <p:spPr>
          <a:xfrm>
            <a:off x="7358082" y="2643182"/>
            <a:ext cx="1500198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泰娛科技股份有限公司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軟體系統、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網路賭場運營平台與管理系統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</a:p>
          <a:p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遊戲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ASIC  IC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endParaRPr lang="en-US" altLang="zh-Hant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積體電路主機板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整機含機構設計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企劃設計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技術領域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歷時四年多研發，又經</a:t>
            </a:r>
            <a:r>
              <a:rPr lang="en-US" altLang="zh-TW" dirty="0"/>
              <a:t>2</a:t>
            </a:r>
            <a:r>
              <a:rPr lang="zh-TW" altLang="en-US" dirty="0"/>
              <a:t>年多數千項的檢測與審查，本公司於</a:t>
            </a:r>
            <a:r>
              <a:rPr lang="en-US" dirty="0"/>
              <a:t>105</a:t>
            </a:r>
            <a:r>
              <a:rPr lang="zh-TW" altLang="en-US" dirty="0"/>
              <a:t>年度獲得義大利政府視頻彩票</a:t>
            </a:r>
            <a:r>
              <a:rPr lang="en-US" dirty="0"/>
              <a:t>(VLT)</a:t>
            </a:r>
            <a:r>
              <a:rPr lang="zh-TW" altLang="en-US" dirty="0"/>
              <a:t>系統國家認證</a:t>
            </a:r>
            <a:endParaRPr lang="en-US" altLang="zh-TW" dirty="0"/>
          </a:p>
          <a:p>
            <a:r>
              <a:rPr lang="zh-TW" altLang="en-US" dirty="0"/>
              <a:t>成為全球第</a:t>
            </a:r>
            <a:r>
              <a:rPr lang="en-US" altLang="zh-TW" dirty="0"/>
              <a:t>8</a:t>
            </a:r>
            <a:r>
              <a:rPr lang="zh-TW" altLang="en-US" dirty="0"/>
              <a:t>家，亞洲唯一的公司獲得此國際上最先進之歐盟視頻彩票系統的認證</a:t>
            </a:r>
            <a:endParaRPr lang="en-US" altLang="zh-TW" dirty="0"/>
          </a:p>
          <a:p>
            <a:r>
              <a:rPr lang="zh-TW" altLang="en-US" dirty="0"/>
              <a:t>具備法定資格與能力可與義大利十多家</a:t>
            </a:r>
            <a:r>
              <a:rPr lang="en-US" dirty="0"/>
              <a:t>VLT</a:t>
            </a:r>
            <a:r>
              <a:rPr lang="zh-TW" altLang="en-US" dirty="0"/>
              <a:t>特許彩票發行商進行提供軟硬件、系統與遊戲的合作</a:t>
            </a:r>
          </a:p>
          <a:p>
            <a:r>
              <a:rPr lang="zh-TW" altLang="en-US" dirty="0"/>
              <a:t>歷時</a:t>
            </a:r>
            <a:r>
              <a:rPr lang="en-US" altLang="zh-TW" dirty="0"/>
              <a:t>3</a:t>
            </a:r>
            <a:r>
              <a:rPr lang="zh-CN" altLang="en-US" dirty="0"/>
              <a:t>年轉型研發</a:t>
            </a:r>
            <a:r>
              <a:rPr lang="zh-TW" altLang="en-US" dirty="0"/>
              <a:t>完成所有網路博弈相關之系統</a:t>
            </a:r>
            <a:r>
              <a:rPr lang="zh-TW" altLang="en-US" dirty="0" smtClean="0"/>
              <a:t>及真人視訊遊戲</a:t>
            </a:r>
            <a:r>
              <a:rPr lang="zh-TW" altLang="en-US" dirty="0"/>
              <a:t>等各類相關產品及技術。  </a:t>
            </a:r>
          </a:p>
          <a:p>
            <a:r>
              <a:rPr lang="zh-TW" altLang="en-US" dirty="0"/>
              <a:t>培訓研發網路相關</a:t>
            </a:r>
            <a:r>
              <a:rPr lang="en-US" altLang="zh-TW" dirty="0"/>
              <a:t>IT</a:t>
            </a:r>
            <a:r>
              <a:rPr lang="zh-CN" altLang="en-US" dirty="0"/>
              <a:t>技術及機房的建置</a:t>
            </a:r>
            <a:r>
              <a:rPr lang="zh-TW" altLang="en-US" dirty="0"/>
              <a:t>。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研發重點與成果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600" dirty="0">
                <a:latin typeface="+mn-ea"/>
              </a:rPr>
              <a:t>視頻電子博弈遊戲                     視頻彩票機及系統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網際網路系統遊戲與平台         行動式博弈遊戲與平台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視訊直播遊戲與系統                 博弈類遊戲娛樂城直營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即開型賽事視頻彩票機             有獎娛樂遊戲合作</a:t>
            </a:r>
            <a:endParaRPr lang="en-US" altLang="zh-TW" sz="2600" dirty="0">
              <a:latin typeface="+mn-ea"/>
            </a:endParaRPr>
          </a:p>
          <a:p>
            <a:pPr>
              <a:buNone/>
            </a:pPr>
            <a:r>
              <a:rPr lang="zh-TW" altLang="en-US" sz="2600" dirty="0">
                <a:latin typeface="+mn-ea"/>
              </a:rPr>
              <a:t>賭場管理系統                             營業據點管理系統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連線彩金系統                             多人座遊戲機台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對戰型遊戲機台                         彩票管理系統合作</a:t>
            </a:r>
          </a:p>
          <a:p>
            <a:pPr>
              <a:buNone/>
            </a:pPr>
            <a:r>
              <a:rPr lang="zh-TW" altLang="en-US" sz="2600" dirty="0">
                <a:latin typeface="+mn-ea"/>
              </a:rPr>
              <a:t>運動投注系統與</a:t>
            </a:r>
            <a:r>
              <a:rPr lang="zh-TW" altLang="en-US" sz="2600">
                <a:latin typeface="+mn-ea"/>
              </a:rPr>
              <a:t>機台                 房地產開發與合作經營</a:t>
            </a:r>
            <a:endParaRPr lang="zh-TW" altLang="en-US" sz="2600" dirty="0">
              <a:latin typeface="+mn-ea"/>
            </a:endParaRPr>
          </a:p>
          <a:p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經營範圍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CASION</a:t>
            </a:r>
            <a:r>
              <a:rPr lang="zh-TW" altLang="en-US" dirty="0"/>
              <a:t>專用遊戲</a:t>
            </a:r>
          </a:p>
        </p:txBody>
      </p:sp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STRO TABLE0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71612"/>
            <a:ext cx="1939632" cy="168989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自製各式機台</a:t>
            </a:r>
          </a:p>
        </p:txBody>
      </p:sp>
      <p:pic>
        <p:nvPicPr>
          <p:cNvPr id="5" name="圖片 4" descr="輪盤0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2014023" cy="1571636"/>
          </a:xfrm>
          <a:prstGeom prst="rect">
            <a:avLst/>
          </a:prstGeom>
        </p:spPr>
      </p:pic>
      <p:pic>
        <p:nvPicPr>
          <p:cNvPr id="6" name="圖片 5" descr="SIG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71612"/>
            <a:ext cx="2157327" cy="1714512"/>
          </a:xfrm>
          <a:prstGeom prst="rect">
            <a:avLst/>
          </a:prstGeom>
        </p:spPr>
      </p:pic>
      <p:pic>
        <p:nvPicPr>
          <p:cNvPr id="7" name="圖片 6" descr="TRONO DX0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714752"/>
            <a:ext cx="1714512" cy="2053842"/>
          </a:xfrm>
          <a:prstGeom prst="rect">
            <a:avLst/>
          </a:prstGeom>
        </p:spPr>
      </p:pic>
      <p:pic>
        <p:nvPicPr>
          <p:cNvPr id="8" name="圖片 7" descr="D1_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714752"/>
            <a:ext cx="1143008" cy="2026442"/>
          </a:xfrm>
          <a:prstGeom prst="rect">
            <a:avLst/>
          </a:prstGeom>
        </p:spPr>
      </p:pic>
      <p:pic>
        <p:nvPicPr>
          <p:cNvPr id="9" name="圖片 8" descr="cb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3786190"/>
            <a:ext cx="1000132" cy="19302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1657</TotalTime>
  <Words>1349</Words>
  <Application>Microsoft Office PowerPoint</Application>
  <PresentationFormat>如螢幕大小 (4:3)</PresentationFormat>
  <Paragraphs>339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匯合</vt:lpstr>
      <vt:lpstr>泰偉電子股份有限公司</vt:lpstr>
      <vt:lpstr>公開聲明與預估事項提醒</vt:lpstr>
      <vt:lpstr>公司簡介</vt:lpstr>
      <vt:lpstr>投影片 4</vt:lpstr>
      <vt:lpstr>技術領域</vt:lpstr>
      <vt:lpstr>研發重點與成果</vt:lpstr>
      <vt:lpstr>經營範圍</vt:lpstr>
      <vt:lpstr>CASION專用遊戲</vt:lpstr>
      <vt:lpstr>自製各式機台</vt:lpstr>
      <vt:lpstr>系統研發</vt:lpstr>
      <vt:lpstr>投影片 11</vt:lpstr>
      <vt:lpstr>投影片 12</vt:lpstr>
      <vt:lpstr>108年Q3合併資產負債表</vt:lpstr>
      <vt:lpstr>108年Q3合併綜合損益表</vt:lpstr>
      <vt:lpstr>外部環境改變  加速產業轉型</vt:lpstr>
      <vt:lpstr>未來經營方針1</vt:lpstr>
      <vt:lpstr>未來經營方針2</vt:lpstr>
      <vt:lpstr>未來經營方針3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ABCD</cp:lastModifiedBy>
  <cp:revision>203</cp:revision>
  <dcterms:created xsi:type="dcterms:W3CDTF">2017-09-22T02:28:30Z</dcterms:created>
  <dcterms:modified xsi:type="dcterms:W3CDTF">2019-12-13T00:54:15Z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