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57" r:id="rId3"/>
    <p:sldId id="258" r:id="rId4"/>
    <p:sldId id="292" r:id="rId5"/>
    <p:sldId id="267" r:id="rId6"/>
    <p:sldId id="271" r:id="rId7"/>
    <p:sldId id="275" r:id="rId8"/>
    <p:sldId id="287" r:id="rId9"/>
    <p:sldId id="286" r:id="rId10"/>
    <p:sldId id="288" r:id="rId11"/>
    <p:sldId id="285" r:id="rId12"/>
    <p:sldId id="283" r:id="rId13"/>
    <p:sldId id="299" r:id="rId14"/>
    <p:sldId id="300" r:id="rId15"/>
    <p:sldId id="274" r:id="rId16"/>
    <p:sldId id="272" r:id="rId17"/>
    <p:sldId id="297" r:id="rId18"/>
    <p:sldId id="280" r:id="rId19"/>
    <p:sldId id="278" r:id="rId20"/>
    <p:sldId id="298" r:id="rId21"/>
    <p:sldId id="277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865" autoAdjust="0"/>
  </p:normalViewPr>
  <p:slideViewPr>
    <p:cSldViewPr>
      <p:cViewPr>
        <p:scale>
          <a:sx n="87" d="100"/>
          <a:sy n="87" d="100"/>
        </p:scale>
        <p:origin x="-110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6D07-13BC-4B70-959F-E0C167DAA016}" type="datetimeFigureOut">
              <a:rPr lang="zh-TW" altLang="en-US" smtClean="0"/>
              <a:pPr/>
              <a:t>2020/11/27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7A664-3A63-444A-AE2E-8B01378482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7A664-3A63-444A-AE2E-8B013784821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2020/11/27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034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2020/11/27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2020/11/27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2020/11/27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2020/11/27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泰偉電子股份有限公司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5984" y="3643314"/>
            <a:ext cx="6400800" cy="1752600"/>
          </a:xfr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營運與展望報告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代號：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3064</a:t>
            </a:r>
          </a:p>
          <a:p>
            <a:pPr algn="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Astr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4357686" cy="149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燈箱_文字整理可編輯版_20150414_pe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1429075" cy="285752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系統研發</a:t>
            </a:r>
          </a:p>
        </p:txBody>
      </p:sp>
      <p:pic>
        <p:nvPicPr>
          <p:cNvPr id="9" name="圖片 8" descr="lottery_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643050"/>
            <a:ext cx="2786082" cy="1745945"/>
          </a:xfrm>
          <a:prstGeom prst="rect">
            <a:avLst/>
          </a:prstGeom>
        </p:spPr>
      </p:pic>
      <p:pic>
        <p:nvPicPr>
          <p:cNvPr id="10" name="圖片 9" descr="cms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500174"/>
            <a:ext cx="2000264" cy="1088668"/>
          </a:xfrm>
          <a:prstGeom prst="rect">
            <a:avLst/>
          </a:prstGeom>
        </p:spPr>
      </p:pic>
      <p:pic>
        <p:nvPicPr>
          <p:cNvPr id="11" name="圖片 10" descr="cms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714620"/>
            <a:ext cx="2011254" cy="128588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357290" y="471488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</a:rPr>
              <a:t>彩票系統</a:t>
            </a:r>
          </a:p>
        </p:txBody>
      </p:sp>
      <p:sp>
        <p:nvSpPr>
          <p:cNvPr id="13" name="矩形 12"/>
          <p:cNvSpPr/>
          <p:nvPr/>
        </p:nvSpPr>
        <p:spPr>
          <a:xfrm>
            <a:off x="3929058" y="4714884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C00000"/>
                </a:solidFill>
              </a:rPr>
              <a:t>VLT</a:t>
            </a:r>
            <a:r>
              <a:rPr lang="zh-TW" altLang="en-US" sz="2800" dirty="0">
                <a:solidFill>
                  <a:srgbClr val="C00000"/>
                </a:solidFill>
              </a:rPr>
              <a:t>系統</a:t>
            </a:r>
          </a:p>
        </p:txBody>
      </p:sp>
      <p:sp>
        <p:nvSpPr>
          <p:cNvPr id="15" name="矩形 14"/>
          <p:cNvSpPr/>
          <p:nvPr/>
        </p:nvSpPr>
        <p:spPr>
          <a:xfrm>
            <a:off x="6500826" y="4714884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C00000"/>
                </a:solidFill>
              </a:rPr>
              <a:t>CMS</a:t>
            </a:r>
            <a:r>
              <a:rPr lang="zh-TW" altLang="en-US" sz="2800" dirty="0">
                <a:solidFill>
                  <a:srgbClr val="C00000"/>
                </a:solidFill>
              </a:rPr>
              <a:t>系統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 descr="GLI_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27" y="1753626"/>
            <a:ext cx="2120050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9" descr="GLI_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291" y="1753626"/>
            <a:ext cx="2120049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4" descr="BMM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155" y="1755574"/>
            <a:ext cx="2118776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圖片 18" descr="sogei-certifica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5510" y="1753626"/>
            <a:ext cx="1882334" cy="323825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獲得義大利及澳門認證</a:t>
            </a:r>
          </a:p>
        </p:txBody>
      </p:sp>
    </p:spTree>
    <p:extLst>
      <p:ext uri="{BB962C8B-B14F-4D97-AF65-F5344CB8AC3E}">
        <p14:creationId xmlns:p14="http://schemas.microsoft.com/office/powerpoint/2010/main" xmlns="" val="323738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 descr="系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764704"/>
            <a:ext cx="2214578" cy="1038880"/>
          </a:xfrm>
        </p:spPr>
      </p:pic>
      <p:sp>
        <p:nvSpPr>
          <p:cNvPr id="8" name="文字方塊 7"/>
          <p:cNvSpPr txBox="1"/>
          <p:nvPr/>
        </p:nvSpPr>
        <p:spPr>
          <a:xfrm>
            <a:off x="4067944" y="33265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系統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928794" y="278605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遊戲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572264" y="271462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機台</a:t>
            </a:r>
          </a:p>
        </p:txBody>
      </p:sp>
      <p:pic>
        <p:nvPicPr>
          <p:cNvPr id="14" name="圖片 13" descr="機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214686"/>
            <a:ext cx="1857388" cy="82745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28662" y="4714884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700" dirty="0"/>
              <a:t>涵蓋一般娛樂性及博弈類遊戲所需之一切技術，</a:t>
            </a:r>
            <a:endParaRPr lang="en-US" altLang="zh-TW" sz="2700" dirty="0"/>
          </a:p>
          <a:p>
            <a:r>
              <a:rPr lang="zh-TW" altLang="en-US" sz="2700" dirty="0"/>
              <a:t>為垂直整合完整的專業博弈遊戲暨網路平台公司。</a:t>
            </a:r>
          </a:p>
        </p:txBody>
      </p:sp>
      <p:pic>
        <p:nvPicPr>
          <p:cNvPr id="15" name="圖片 14" descr="遊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214686"/>
            <a:ext cx="2000264" cy="850453"/>
          </a:xfrm>
          <a:prstGeom prst="rect">
            <a:avLst/>
          </a:prstGeom>
        </p:spPr>
      </p:pic>
      <p:sp>
        <p:nvSpPr>
          <p:cNvPr id="20" name="左-右雙向箭號 19"/>
          <p:cNvSpPr/>
          <p:nvPr/>
        </p:nvSpPr>
        <p:spPr>
          <a:xfrm>
            <a:off x="3643306" y="3571876"/>
            <a:ext cx="1928826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左-右雙向箭號 20"/>
          <p:cNvSpPr/>
          <p:nvPr/>
        </p:nvSpPr>
        <p:spPr>
          <a:xfrm>
            <a:off x="4929190" y="2357430"/>
            <a:ext cx="1643074" cy="285752"/>
          </a:xfrm>
          <a:prstGeom prst="leftRightArrow">
            <a:avLst/>
          </a:prstGeom>
          <a:scene3d>
            <a:camera prst="orthographicFront">
              <a:rot lat="0" lon="0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左-右雙向箭號 21"/>
          <p:cNvSpPr/>
          <p:nvPr/>
        </p:nvSpPr>
        <p:spPr>
          <a:xfrm>
            <a:off x="2571736" y="2357430"/>
            <a:ext cx="1571636" cy="285752"/>
          </a:xfrm>
          <a:prstGeom prst="leftRightArrow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Q3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合併資產負債表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47664" y="1196752"/>
          <a:ext cx="6912768" cy="5402283"/>
        </p:xfrm>
        <a:graphic>
          <a:graphicData uri="http://schemas.openxmlformats.org/drawingml/2006/table">
            <a:tbl>
              <a:tblPr/>
              <a:tblGrid>
                <a:gridCol w="4071904"/>
                <a:gridCol w="1420432"/>
                <a:gridCol w="1420432"/>
              </a:tblGrid>
              <a:tr h="2035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泰偉電子股份有限公司及其子公司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35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合併資產負債表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6582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單位：新台幣仟元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658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109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年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108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年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9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月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30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日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9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月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日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現金及約當現金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152,302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108,226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透過損益按公允價值衡量之金融資產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-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流動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15,805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應收帳款及其他應收款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38,848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28,248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存貨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18,795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19,212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其他流動資產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6,425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25,206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透過損益按公允價值衡量之金融資產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-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非流動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13,448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13,865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採用權益法之投資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362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383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不動產、廠房及設備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261,707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288,733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其他非流動資產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64,743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87,418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5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資產總額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556,631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587,096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5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合約負債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-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流動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14,463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10,215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應付票據及帳款、其他應付款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229,689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66,711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其他流動負債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15,735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24,123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一年內到期長期借款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180,000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0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長期借款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0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180,000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遞延所得稅負債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0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309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淨確定福利負債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-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非流動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13,669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13,943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其他非流動負債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9,504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13,416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負債總額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463,060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308,717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股本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267,384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841,051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資本公積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0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168,000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保留盈餘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(221,142)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(786,940)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其他權益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17,877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19,580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非控制股權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29,452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36,688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8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權益總計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93,571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278,379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5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負債及權益總計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556,631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587,096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Q3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合併綜合損益表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91680" y="1268769"/>
          <a:ext cx="6696744" cy="5328589"/>
        </p:xfrm>
        <a:graphic>
          <a:graphicData uri="http://schemas.openxmlformats.org/drawingml/2006/table">
            <a:tbl>
              <a:tblPr/>
              <a:tblGrid>
                <a:gridCol w="1811580"/>
                <a:gridCol w="1221291"/>
                <a:gridCol w="1221291"/>
                <a:gridCol w="1221291"/>
                <a:gridCol w="1221291"/>
              </a:tblGrid>
              <a:tr h="22007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泰偉電子股份有限公司及其子公司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007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合併綜合損益表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0065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單位：新台幣仟元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00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109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年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108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年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109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年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108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年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7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月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日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-9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月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日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7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月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日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-9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月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日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月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日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-9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月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日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月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日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-9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月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日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營業收入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108,654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26,803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255,144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115,434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營業成本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(16,874)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(6,855)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(41,239)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(27,140)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營業毛利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91,780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19,948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213,905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88,294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營業費用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(88,493)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(106,178)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(286,854)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(298,981)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營業損失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3,287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(86,230)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(72,949)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(210,687)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營業外收入及支出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(1,736)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(2,296)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(10,209)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(12,667)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所得稅費用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-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-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-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-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本期淨損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1,551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(88,526)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(83,158)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(223,354)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本期其他綜合損益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(350)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(486)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(440)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8,747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本期綜合損益總額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1,201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(89,012)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(83,598)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(214,607)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淨利歸屬於：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母公司業主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3,347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(83,245)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(77,744)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(217,855)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非控制權益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(1,796)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(5,281)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(5,414)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(5,499)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1,551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(88,526)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(83,158)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(223,354)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綜合損益總額歸屬於：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母公司業主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2,974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(83,677)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(78,168)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(209,072)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非控制權益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(1,773)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(5,335)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(5,430)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(5,535)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1,201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(89,012)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(83,598)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(214,607)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每股盈餘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元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)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：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基本每股盈餘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0.13 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(3.13)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(2.91)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(8.18)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受新冠疫情影響，實體機台需求暫緩</a:t>
            </a:r>
            <a:endParaRPr lang="en-US" altLang="zh-Hant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Hant" altLang="en-US" dirty="0" smtClean="0">
                <a:latin typeface="微軟正黑體" pitchFamily="34" charset="-120"/>
                <a:ea typeface="微軟正黑體" pitchFamily="34" charset="-120"/>
              </a:rPr>
              <a:t>因應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網際網路的世代興起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新世代消費者的使用習慣改變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/>
              <a:t>外部</a:t>
            </a:r>
            <a:r>
              <a:rPr lang="zh-TW" altLang="en-US" dirty="0" smtClean="0"/>
              <a:t>環境影響  產業進入轉型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>
                <a:solidFill>
                  <a:srgbClr val="FF0000"/>
                </a:solidFill>
              </a:rPr>
              <a:t>加速轉型網路事業</a:t>
            </a:r>
            <a:endParaRPr lang="en-US" altLang="zh-TW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國際博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弈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en-US" altLang="zh-Hant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年的經驗與技術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為基礎，</a:t>
            </a:r>
            <a:r>
              <a:rPr lang="zh-TW" altLang="en-US" dirty="0"/>
              <a:t>積極拓展將我方遊戲平台上的各類型遊戲，藉由</a:t>
            </a:r>
            <a:r>
              <a:rPr lang="en-US" dirty="0"/>
              <a:t>API</a:t>
            </a:r>
            <a:r>
              <a:rPr lang="zh-TW" altLang="en-US" dirty="0"/>
              <a:t>方式接入其他線上營運平台，透過此營運方式創造更多的營</a:t>
            </a:r>
            <a:r>
              <a:rPr lang="zh-TW" altLang="en-US" dirty="0" smtClean="0"/>
              <a:t>收。</a:t>
            </a:r>
            <a:endParaRPr lang="zh-TW" altLang="en-US" dirty="0"/>
          </a:p>
          <a:p>
            <a:r>
              <a:rPr lang="zh-TW" altLang="en-US" dirty="0" smtClean="0"/>
              <a:t>現有電子產品多轉型</a:t>
            </a:r>
            <a:r>
              <a:rPr lang="zh-TW" altLang="en-US" dirty="0"/>
              <a:t>至網路</a:t>
            </a:r>
            <a:r>
              <a:rPr lang="zh-TW" altLang="en-US" dirty="0" smtClean="0"/>
              <a:t>，近年研發包括真人視訊直播發牌、</a:t>
            </a:r>
            <a:r>
              <a:rPr lang="zh-TW" altLang="en-US" sz="2800" dirty="0" smtClean="0">
                <a:latin typeface="+mn-ea"/>
              </a:rPr>
              <a:t>視訊直播彩票等</a:t>
            </a:r>
            <a:r>
              <a:rPr lang="zh-TW" altLang="en-US" dirty="0" smtClean="0"/>
              <a:t>產品，視訊源銷售至東南亞各國，自今年起營收逐步穩定。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未來經營</a:t>
            </a:r>
            <a:r>
              <a:rPr lang="zh-TW" altLang="en-US" dirty="0" smtClean="0"/>
              <a:t>方針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辦理減資及組織精簡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強化公司營運體質，健全未來營運發展。由之前實收資本額</a:t>
            </a:r>
            <a:r>
              <a:rPr lang="en-US" dirty="0" smtClean="0"/>
              <a:t>8</a:t>
            </a:r>
            <a:r>
              <a:rPr lang="zh-TW" altLang="en-US" dirty="0" smtClean="0"/>
              <a:t>億</a:t>
            </a:r>
            <a:r>
              <a:rPr lang="en-US" dirty="0" smtClean="0"/>
              <a:t>4</a:t>
            </a:r>
            <a:r>
              <a:rPr lang="zh-TW" altLang="en-US" dirty="0" smtClean="0"/>
              <a:t>千</a:t>
            </a:r>
            <a:r>
              <a:rPr lang="en-US" dirty="0" smtClean="0"/>
              <a:t>1</a:t>
            </a:r>
            <a:r>
              <a:rPr lang="zh-TW" altLang="en-US" dirty="0" smtClean="0"/>
              <a:t>百零</a:t>
            </a:r>
            <a:r>
              <a:rPr lang="en-US" dirty="0" smtClean="0"/>
              <a:t>5</a:t>
            </a:r>
            <a:r>
              <a:rPr lang="zh-TW" altLang="en-US" dirty="0" smtClean="0"/>
              <a:t>萬</a:t>
            </a:r>
            <a:r>
              <a:rPr lang="en-US" dirty="0" smtClean="0"/>
              <a:t>1</a:t>
            </a:r>
            <a:r>
              <a:rPr lang="zh-TW" altLang="en-US" dirty="0" smtClean="0"/>
              <a:t>千</a:t>
            </a:r>
            <a:r>
              <a:rPr lang="en-US" dirty="0" smtClean="0"/>
              <a:t>410</a:t>
            </a:r>
            <a:r>
              <a:rPr lang="zh-TW" altLang="en-US" dirty="0" smtClean="0"/>
              <a:t>元計算，辦理減資後之實收資本額為新台幣</a:t>
            </a:r>
            <a:r>
              <a:rPr lang="en-US" dirty="0" smtClean="0"/>
              <a:t>2</a:t>
            </a:r>
            <a:r>
              <a:rPr lang="zh-TW" altLang="en-US" dirty="0" smtClean="0"/>
              <a:t>億</a:t>
            </a:r>
            <a:r>
              <a:rPr lang="en-US" dirty="0" smtClean="0"/>
              <a:t>6</a:t>
            </a:r>
            <a:r>
              <a:rPr lang="zh-TW" altLang="en-US" dirty="0" smtClean="0"/>
              <a:t>千</a:t>
            </a:r>
            <a:r>
              <a:rPr lang="en-US" dirty="0" smtClean="0"/>
              <a:t>7</a:t>
            </a:r>
            <a:r>
              <a:rPr lang="zh-TW" altLang="en-US" dirty="0" smtClean="0"/>
              <a:t>百</a:t>
            </a:r>
            <a:r>
              <a:rPr lang="en-US" dirty="0" smtClean="0"/>
              <a:t>38</a:t>
            </a:r>
            <a:r>
              <a:rPr lang="zh-TW" altLang="en-US" dirty="0" smtClean="0"/>
              <a:t>萬</a:t>
            </a:r>
            <a:r>
              <a:rPr lang="en-US" dirty="0" smtClean="0"/>
              <a:t>4</a:t>
            </a:r>
            <a:r>
              <a:rPr lang="zh-TW" altLang="en-US" dirty="0" smtClean="0"/>
              <a:t>千</a:t>
            </a:r>
            <a:r>
              <a:rPr lang="en-US" dirty="0" smtClean="0"/>
              <a:t>250</a:t>
            </a:r>
            <a:r>
              <a:rPr lang="zh-TW" altLang="en-US" dirty="0" smtClean="0"/>
              <a:t>元整，減資比例為百分之</a:t>
            </a:r>
            <a:r>
              <a:rPr lang="en-US" dirty="0" smtClean="0"/>
              <a:t>68.208335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針對市場需求，本公司進行組織整併與人事精簡，降低人事支出提高產值。</a:t>
            </a:r>
            <a:r>
              <a:rPr lang="en-US" dirty="0" smtClean="0"/>
              <a:t>   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未來經營</a:t>
            </a:r>
            <a:r>
              <a:rPr lang="zh-TW" altLang="en-US" dirty="0" smtClean="0"/>
              <a:t>方針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>
                <a:solidFill>
                  <a:srgbClr val="FF0000"/>
                </a:solidFill>
              </a:rPr>
              <a:t>拓展</a:t>
            </a:r>
            <a:r>
              <a:rPr lang="en-US" dirty="0">
                <a:solidFill>
                  <a:srgbClr val="FF0000"/>
                </a:solidFill>
              </a:rPr>
              <a:t>VLT</a:t>
            </a:r>
            <a:r>
              <a:rPr lang="zh-TW" altLang="en-US" dirty="0">
                <a:solidFill>
                  <a:srgbClr val="FF0000"/>
                </a:solidFill>
              </a:rPr>
              <a:t>視頻彩票系統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義大利</a:t>
            </a:r>
            <a:r>
              <a:rPr lang="en-US" dirty="0"/>
              <a:t>VLT</a:t>
            </a:r>
            <a:r>
              <a:rPr lang="zh-TW" altLang="en-US" dirty="0"/>
              <a:t>視頻彩票系統取得國家認證後，已與義大利特許營運商</a:t>
            </a:r>
            <a:r>
              <a:rPr lang="en-US" dirty="0"/>
              <a:t>SISAL</a:t>
            </a:r>
            <a:r>
              <a:rPr lang="zh-TW" altLang="en-US" dirty="0"/>
              <a:t>簽訂</a:t>
            </a:r>
            <a:r>
              <a:rPr lang="en-US" dirty="0"/>
              <a:t>VLT</a:t>
            </a:r>
            <a:r>
              <a:rPr lang="zh-TW" altLang="en-US" dirty="0"/>
              <a:t>相關軟硬件、系統與遊戲的合作協議</a:t>
            </a:r>
            <a:r>
              <a:rPr lang="zh-TW" altLang="en-US" dirty="0" smtClean="0"/>
              <a:t>，今年進入系統採購階段，並與</a:t>
            </a:r>
            <a:r>
              <a:rPr lang="en-US" dirty="0" smtClean="0"/>
              <a:t>SISAL</a:t>
            </a:r>
            <a:r>
              <a:rPr lang="zh-TW" altLang="en-US" dirty="0" smtClean="0"/>
              <a:t>發展</a:t>
            </a:r>
            <a:r>
              <a:rPr lang="zh-TW" altLang="en-US" dirty="0"/>
              <a:t>義大利</a:t>
            </a:r>
            <a:r>
              <a:rPr lang="en-US" dirty="0"/>
              <a:t>C6A</a:t>
            </a:r>
            <a:r>
              <a:rPr lang="zh-TW" altLang="en-US" dirty="0"/>
              <a:t>產品相關業務</a:t>
            </a:r>
            <a:r>
              <a:rPr lang="zh-TW" altLang="en-US" dirty="0" smtClean="0"/>
              <a:t>，持續拓展</a:t>
            </a:r>
            <a:r>
              <a:rPr lang="zh-TW" altLang="en-US" dirty="0"/>
              <a:t>義大利市場。</a:t>
            </a:r>
            <a:endParaRPr lang="en-US" altLang="zh-TW" dirty="0"/>
          </a:p>
          <a:p>
            <a:r>
              <a:rPr lang="zh-TW" altLang="en-US" dirty="0" smtClean="0"/>
              <a:t>與</a:t>
            </a:r>
            <a:r>
              <a:rPr lang="en-US" dirty="0"/>
              <a:t>SISAL</a:t>
            </a:r>
            <a:r>
              <a:rPr lang="zh-TW" altLang="en-US" dirty="0"/>
              <a:t>取得獨家摩洛哥國家電子即開彩票的合作</a:t>
            </a:r>
            <a:r>
              <a:rPr lang="zh-TW" altLang="en-US" dirty="0" smtClean="0"/>
              <a:t>，已完成系統採購簽約。</a:t>
            </a:r>
            <a:r>
              <a:rPr lang="en-US" dirty="0" smtClean="0"/>
              <a:t>         </a:t>
            </a:r>
            <a:endParaRPr lang="zh-TW" altLang="en-US" dirty="0"/>
          </a:p>
          <a:p>
            <a:r>
              <a:rPr lang="zh-TW" altLang="en-US" dirty="0"/>
              <a:t>積極開發其他國家的視頻彩票</a:t>
            </a:r>
            <a:r>
              <a:rPr lang="en-US" dirty="0"/>
              <a:t>/</a:t>
            </a:r>
            <a:r>
              <a:rPr lang="zh-TW" altLang="en-US" dirty="0"/>
              <a:t>券或無紙化彩票</a:t>
            </a:r>
            <a:r>
              <a:rPr lang="en-US" dirty="0"/>
              <a:t>/</a:t>
            </a:r>
            <a:r>
              <a:rPr lang="zh-TW" altLang="en-US" dirty="0"/>
              <a:t>券產業的合作機會。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未來經營</a:t>
            </a:r>
            <a:r>
              <a:rPr lang="zh-TW" altLang="en-US" dirty="0" smtClean="0"/>
              <a:t>方針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>
                <a:solidFill>
                  <a:srgbClr val="FF0000"/>
                </a:solidFill>
              </a:rPr>
              <a:t>積極籌備泰偉金門工商綜合區開發</a:t>
            </a:r>
            <a:r>
              <a:rPr lang="zh-TW" altLang="en-US" dirty="0" smtClean="0">
                <a:solidFill>
                  <a:srgbClr val="FF0000"/>
                </a:solidFill>
              </a:rPr>
              <a:t>計畫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latin typeface="+mj-ea"/>
            </a:endParaRPr>
          </a:p>
          <a:p>
            <a:r>
              <a:rPr lang="zh-TW" altLang="en-US" dirty="0" smtClean="0">
                <a:latin typeface="+mj-ea"/>
              </a:rPr>
              <a:t>泰偉在金門綜合工</a:t>
            </a:r>
            <a:endParaRPr lang="en-US" altLang="zh-TW" dirty="0" smtClean="0">
              <a:latin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</a:rPr>
              <a:t>   商區的土地，可開</a:t>
            </a:r>
            <a:endParaRPr lang="en-US" altLang="zh-TW" dirty="0" smtClean="0">
              <a:latin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</a:rPr>
              <a:t>   </a:t>
            </a:r>
            <a:r>
              <a:rPr lang="zh-TW" altLang="en-US" dirty="0" smtClean="0">
                <a:latin typeface="+mj-ea"/>
              </a:rPr>
              <a:t>發面積達</a:t>
            </a:r>
            <a:r>
              <a:rPr lang="en-US" altLang="zh-Hant" dirty="0" smtClean="0">
                <a:latin typeface="+mj-ea"/>
              </a:rPr>
              <a:t>8</a:t>
            </a:r>
            <a:r>
              <a:rPr lang="zh-TW" altLang="en-US" dirty="0" smtClean="0">
                <a:latin typeface="+mj-ea"/>
              </a:rPr>
              <a:t>公頃，</a:t>
            </a:r>
            <a:endParaRPr lang="en-US" altLang="zh-TW" dirty="0" smtClean="0">
              <a:latin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</a:rPr>
              <a:t>   </a:t>
            </a:r>
            <a:r>
              <a:rPr lang="zh-TW" altLang="en-US" dirty="0" smtClean="0">
                <a:latin typeface="+mj-ea"/>
              </a:rPr>
              <a:t>為金門目前唯一可</a:t>
            </a:r>
            <a:endParaRPr lang="en-US" altLang="zh-TW" dirty="0" smtClean="0">
              <a:latin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</a:rPr>
              <a:t>   </a:t>
            </a:r>
            <a:r>
              <a:rPr lang="zh-TW" altLang="en-US" dirty="0" smtClean="0">
                <a:latin typeface="+mj-ea"/>
              </a:rPr>
              <a:t>開發之大面積工商</a:t>
            </a:r>
            <a:endParaRPr lang="en-US" altLang="zh-TW" dirty="0" smtClean="0">
              <a:latin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</a:rPr>
              <a:t>   </a:t>
            </a:r>
            <a:r>
              <a:rPr lang="zh-TW" altLang="en-US" dirty="0" smtClean="0">
                <a:latin typeface="+mj-ea"/>
              </a:rPr>
              <a:t>用地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未來經營</a:t>
            </a:r>
            <a:r>
              <a:rPr lang="zh-TW" altLang="en-US" dirty="0" smtClean="0"/>
              <a:t>方針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4" name="圖片 3" descr="金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071678"/>
            <a:ext cx="5187178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本簡報所提供之公司營運與策略相關資訊，並不作為股東及投資人之投資建議。</a:t>
            </a:r>
          </a:p>
          <a:p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本簡報內容所提及公司對未來營運之預測與看法，主要以目前市場已知或可得之資訊、數據為參考依據。</a:t>
            </a:r>
          </a:p>
          <a:p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本簡報資料包括對公司未來營運之預估說明，該預估存在實現之風險及不確定性，實際結果與預估可能有若干程度之差異。</a:t>
            </a:r>
          </a:p>
          <a:p>
            <a:endParaRPr lang="zh-TW" altLang="en-US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新細明體" pitchFamily="18" charset="-120"/>
                <a:ea typeface="新細明體" pitchFamily="18" charset="-120"/>
              </a:rPr>
              <a:t>公開聲明與預估事項提醒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積極籌備泰偉金門工商綜合區開發計畫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因對岸對金門有關通水、通橋、通氣、通電的政策拍板定案，加上廈門翔安國際機場即將落成，對金廈共同經濟圈有極大的助益，對金門國際化觀光有莫大影響</a:t>
            </a:r>
            <a:endParaRPr lang="en-US" altLang="zh-TW" dirty="0" smtClean="0"/>
          </a:p>
          <a:p>
            <a:r>
              <a:rPr lang="zh-TW" altLang="en-US" dirty="0" smtClean="0"/>
              <a:t>預計</a:t>
            </a:r>
            <a:r>
              <a:rPr lang="zh-TW" altLang="en-US" smtClean="0"/>
              <a:t>明年都市計畫</a:t>
            </a:r>
            <a:r>
              <a:rPr lang="zh-TW" altLang="en-US" dirty="0" smtClean="0"/>
              <a:t>送審，為未來重要業務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7200" dirty="0"/>
              <a:t>敬請指教</a:t>
            </a:r>
            <a:endParaRPr lang="en-US" altLang="zh-TW" sz="7200" dirty="0"/>
          </a:p>
          <a:p>
            <a:pPr algn="ctr">
              <a:buNone/>
            </a:pPr>
            <a:r>
              <a:rPr lang="en-US" altLang="zh-TW" sz="7200" dirty="0"/>
              <a:t>Q&amp;A</a:t>
            </a:r>
            <a:endParaRPr lang="zh-TW" altLang="en-US" sz="72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800" dirty="0"/>
              <a:t>公司設立　</a:t>
            </a:r>
            <a:r>
              <a:rPr lang="en-US" altLang="zh-TW" sz="2800" dirty="0"/>
              <a:t>89</a:t>
            </a:r>
            <a:r>
              <a:rPr lang="zh-TW" altLang="en-US" sz="2800" dirty="0"/>
              <a:t>年</a:t>
            </a:r>
            <a:r>
              <a:rPr lang="en-US" altLang="en-US" sz="2800" dirty="0"/>
              <a:t>08</a:t>
            </a:r>
            <a:r>
              <a:rPr lang="zh-TW" altLang="en-US" sz="2800" dirty="0"/>
              <a:t>月</a:t>
            </a:r>
            <a:r>
              <a:rPr lang="en-US" altLang="en-US" sz="2800" dirty="0"/>
              <a:t>02</a:t>
            </a:r>
            <a:r>
              <a:rPr lang="zh-TW" altLang="en-US" sz="2800" dirty="0"/>
              <a:t>日</a:t>
            </a:r>
            <a:r>
              <a:rPr lang="en-US" altLang="en-US" sz="2800" dirty="0"/>
              <a:t> (2000/08/02) </a:t>
            </a:r>
          </a:p>
          <a:p>
            <a:r>
              <a:rPr lang="zh-TW" altLang="en-US" sz="2800" dirty="0"/>
              <a:t>公司型態　股份有限公司</a:t>
            </a:r>
            <a:endParaRPr lang="en-US" altLang="en-US" sz="2800" dirty="0"/>
          </a:p>
          <a:p>
            <a:r>
              <a:rPr lang="zh-TW" altLang="en-US" sz="2800" dirty="0"/>
              <a:t>公開發行    </a:t>
            </a:r>
            <a:r>
              <a:rPr lang="en-US" altLang="en-US" sz="2800" dirty="0"/>
              <a:t>91</a:t>
            </a:r>
            <a:r>
              <a:rPr lang="zh-TW" altLang="en-US" sz="2800" dirty="0"/>
              <a:t>年</a:t>
            </a:r>
            <a:r>
              <a:rPr lang="en-US" altLang="en-US" sz="2800" dirty="0"/>
              <a:t>06</a:t>
            </a:r>
            <a:r>
              <a:rPr lang="zh-TW" altLang="en-US" sz="2800" dirty="0"/>
              <a:t>月</a:t>
            </a:r>
            <a:r>
              <a:rPr lang="en-US" altLang="en-US" sz="2800" dirty="0"/>
              <a:t>06</a:t>
            </a:r>
            <a:r>
              <a:rPr lang="zh-TW" altLang="en-US" sz="2800" dirty="0"/>
              <a:t>日公開發行</a:t>
            </a:r>
            <a:endParaRPr lang="en-US" altLang="zh-TW" sz="2800" dirty="0"/>
          </a:p>
          <a:p>
            <a:pPr>
              <a:buNone/>
            </a:pPr>
            <a:r>
              <a:rPr lang="en-US" altLang="en-US" sz="2800" dirty="0"/>
              <a:t>                   92</a:t>
            </a:r>
            <a:r>
              <a:rPr lang="zh-TW" altLang="en-US" sz="2800" dirty="0"/>
              <a:t>年</a:t>
            </a:r>
            <a:r>
              <a:rPr lang="en-US" altLang="en-US" sz="2800" dirty="0"/>
              <a:t>05</a:t>
            </a:r>
            <a:r>
              <a:rPr lang="zh-TW" altLang="en-US" sz="2800" dirty="0"/>
              <a:t>月</a:t>
            </a:r>
            <a:r>
              <a:rPr lang="en-US" altLang="en-US" sz="2800" dirty="0"/>
              <a:t>29</a:t>
            </a:r>
            <a:r>
              <a:rPr lang="zh-TW" altLang="en-US" sz="2800" dirty="0"/>
              <a:t>日興櫃</a:t>
            </a:r>
            <a:endParaRPr lang="en-US" altLang="zh-TW" sz="2800" dirty="0"/>
          </a:p>
          <a:p>
            <a:pPr>
              <a:buNone/>
            </a:pPr>
            <a:r>
              <a:rPr lang="en-US" altLang="zh-TW" sz="2800" dirty="0"/>
              <a:t>                   </a:t>
            </a:r>
            <a:r>
              <a:rPr lang="en-US" altLang="en-US" sz="2800" dirty="0"/>
              <a:t>93</a:t>
            </a:r>
            <a:r>
              <a:rPr lang="zh-TW" altLang="en-US" sz="2800" dirty="0"/>
              <a:t>年</a:t>
            </a:r>
            <a:r>
              <a:rPr lang="en-US" altLang="en-US" sz="2800" dirty="0"/>
              <a:t>06</a:t>
            </a:r>
            <a:r>
              <a:rPr lang="zh-TW" altLang="en-US" sz="2800" dirty="0"/>
              <a:t>月</a:t>
            </a:r>
            <a:r>
              <a:rPr lang="en-US" altLang="en-US" sz="2800" dirty="0"/>
              <a:t>09</a:t>
            </a:r>
            <a:r>
              <a:rPr lang="zh-TW" altLang="en-US" sz="2800" dirty="0"/>
              <a:t>日上櫃      代號：</a:t>
            </a:r>
            <a:r>
              <a:rPr lang="en-US" altLang="zh-TW" sz="2800" dirty="0"/>
              <a:t>3064</a:t>
            </a:r>
          </a:p>
          <a:p>
            <a:r>
              <a:rPr lang="zh-TW" altLang="en-US" sz="2800" dirty="0"/>
              <a:t>員工人數　 </a:t>
            </a:r>
            <a:r>
              <a:rPr lang="en-US" altLang="zh-TW" sz="2800" dirty="0" smtClean="0"/>
              <a:t>162</a:t>
            </a:r>
            <a:r>
              <a:rPr lang="zh-TW" altLang="en-US" sz="2800" dirty="0" smtClean="0"/>
              <a:t>人</a:t>
            </a:r>
            <a:r>
              <a:rPr lang="en-US" altLang="zh-TW" sz="2800" dirty="0" smtClean="0"/>
              <a:t>(109/11) </a:t>
            </a:r>
          </a:p>
          <a:p>
            <a:pPr>
              <a:buNone/>
            </a:pPr>
            <a:r>
              <a:rPr lang="en-US" altLang="zh-TW" sz="2800" dirty="0" smtClean="0"/>
              <a:t>                   323</a:t>
            </a:r>
            <a:r>
              <a:rPr lang="zh-TW" altLang="en-US" sz="2800" dirty="0" smtClean="0"/>
              <a:t>人</a:t>
            </a:r>
            <a:r>
              <a:rPr lang="en-US" altLang="zh-TW" sz="2800" dirty="0" smtClean="0"/>
              <a:t>(108/11)  </a:t>
            </a:r>
          </a:p>
          <a:p>
            <a:pPr>
              <a:buNone/>
            </a:pPr>
            <a:r>
              <a:rPr lang="en-US" altLang="zh-TW" sz="2800" dirty="0" smtClean="0"/>
              <a:t>                   274</a:t>
            </a:r>
            <a:r>
              <a:rPr lang="zh-TW" altLang="en-US" sz="2800" dirty="0"/>
              <a:t>人</a:t>
            </a:r>
            <a:r>
              <a:rPr lang="en-US" altLang="zh-TW" sz="2800" dirty="0"/>
              <a:t>(107/12)</a:t>
            </a:r>
          </a:p>
          <a:p>
            <a:pPr>
              <a:buNone/>
            </a:pPr>
            <a:r>
              <a:rPr lang="en-US" altLang="en-US" sz="2800" dirty="0"/>
              <a:t>                   </a:t>
            </a:r>
          </a:p>
          <a:p>
            <a:pPr>
              <a:buNone/>
            </a:pPr>
            <a:r>
              <a:rPr lang="en-US" altLang="en-US" sz="2800" dirty="0"/>
              <a:t>    </a:t>
            </a:r>
          </a:p>
          <a:p>
            <a:endParaRPr 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/>
              <a:t>公司簡介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872763"/>
            <a:ext cx="3223637" cy="269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>
            <a:off x="3357554" y="1071546"/>
            <a:ext cx="2537951" cy="792088"/>
          </a:xfrm>
          <a:prstGeom prst="roundRect">
            <a:avLst/>
          </a:prstGeom>
          <a:solidFill>
            <a:srgbClr val="FF660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泰偉電子</a:t>
            </a:r>
            <a:endParaRPr lang="en-US" altLang="zh-TW" sz="20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股份有限公司</a:t>
            </a:r>
            <a:endParaRPr lang="zh-TW" altLang="en-US" sz="20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85720" y="2643182"/>
            <a:ext cx="1571636" cy="863526"/>
          </a:xfrm>
          <a:prstGeom prst="round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香港娛樂科技有限公司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2000232" y="2643182"/>
            <a:ext cx="1714512" cy="876338"/>
          </a:xfrm>
          <a:prstGeom prst="roundRect">
            <a:avLst/>
          </a:prstGeom>
          <a:solidFill>
            <a:srgbClr val="33CCCC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泰偉開發顧問</a:t>
            </a:r>
            <a:endParaRPr lang="en-US" altLang="zh-CN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股份有限公司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3857620" y="2643182"/>
            <a:ext cx="1857388" cy="876338"/>
          </a:xfrm>
          <a:prstGeom prst="roundRect">
            <a:avLst/>
          </a:prstGeom>
          <a:solidFill>
            <a:srgbClr val="9966FF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Astro Gaming </a:t>
            </a:r>
            <a:endParaRPr lang="en-US" altLang="zh-CN" sz="16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s-ES" sz="1600" dirty="0" smtClean="0">
                <a:solidFill>
                  <a:schemeClr val="tx1"/>
                </a:solidFill>
                <a:ea typeface="微軟正黑體" pitchFamily="34" charset="-120"/>
              </a:rPr>
              <a:t>Dominican corp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3643306" y="4429132"/>
            <a:ext cx="1571636" cy="857256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杭州彩冠科技有限公司</a:t>
            </a: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 rot="5400000" flipH="1" flipV="1">
            <a:off x="893737" y="2392355"/>
            <a:ext cx="500066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rot="5400000" flipH="1" flipV="1">
            <a:off x="6251587" y="2392355"/>
            <a:ext cx="500066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1142976" y="2143116"/>
            <a:ext cx="6929486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928662" y="3929066"/>
            <a:ext cx="3429024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7047469" y="4793224"/>
            <a:ext cx="0" cy="26240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928662" y="407194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開曼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357686" y="4071942"/>
            <a:ext cx="61941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杭州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6500826" y="228599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香港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142976" y="228599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香港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857488" y="2285992"/>
            <a:ext cx="57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金門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214810" y="714356"/>
            <a:ext cx="77468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新北市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571472" y="2285992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5929322" y="2285992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2143108" y="2285992"/>
            <a:ext cx="78581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98.67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7358082" y="2285992"/>
            <a:ext cx="78581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53.56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2143108" y="4071942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企業架構</a:t>
            </a: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55" name="直線接點 54"/>
          <p:cNvCxnSpPr/>
          <p:nvPr/>
        </p:nvCxnSpPr>
        <p:spPr>
          <a:xfrm flipV="1">
            <a:off x="4643438" y="1857364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20" idx="0"/>
          </p:cNvCxnSpPr>
          <p:nvPr/>
        </p:nvCxnSpPr>
        <p:spPr>
          <a:xfrm rot="5400000" flipH="1" flipV="1">
            <a:off x="2608249" y="2393149"/>
            <a:ext cx="499272" cy="7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rot="5400000" flipH="1" flipV="1">
            <a:off x="4394199" y="2392355"/>
            <a:ext cx="500066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圓角矩形 59"/>
          <p:cNvSpPr/>
          <p:nvPr/>
        </p:nvSpPr>
        <p:spPr>
          <a:xfrm>
            <a:off x="5857884" y="2643182"/>
            <a:ext cx="1357322" cy="8763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泰偉博弈有限公司</a:t>
            </a:r>
            <a:endParaRPr lang="zh-TW" altLang="en-US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4000496" y="2285992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4643438" y="2285992"/>
            <a:ext cx="928694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多明尼加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71" name="直線接點 70"/>
          <p:cNvCxnSpPr/>
          <p:nvPr/>
        </p:nvCxnSpPr>
        <p:spPr>
          <a:xfrm rot="5400000" flipH="1" flipV="1">
            <a:off x="929456" y="3713958"/>
            <a:ext cx="428628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 rot="16200000" flipV="1">
            <a:off x="678632" y="4179096"/>
            <a:ext cx="500065" cy="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 rot="5400000" flipH="1" flipV="1">
            <a:off x="7822826" y="2392752"/>
            <a:ext cx="500066" cy="7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 rot="5400000" flipH="1" flipV="1">
            <a:off x="4113316" y="4173436"/>
            <a:ext cx="490328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圓角矩形 75"/>
          <p:cNvSpPr/>
          <p:nvPr/>
        </p:nvSpPr>
        <p:spPr>
          <a:xfrm>
            <a:off x="1785918" y="4429132"/>
            <a:ext cx="1785950" cy="857256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龍</a:t>
            </a:r>
            <a:r>
              <a:rPr lang="zh-CN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彩科技</a:t>
            </a:r>
            <a:r>
              <a:rPr lang="en-US" altLang="zh-CN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北京</a:t>
            </a:r>
            <a:r>
              <a:rPr lang="en-US" altLang="zh-TW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CN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2714612" y="4071942"/>
            <a:ext cx="62725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北京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8" name="Rectangle 3"/>
          <p:cNvSpPr txBox="1">
            <a:spLocks noChangeArrowheads="1"/>
          </p:cNvSpPr>
          <p:nvPr/>
        </p:nvSpPr>
        <p:spPr bwMode="auto">
          <a:xfrm>
            <a:off x="3857620" y="4071942"/>
            <a:ext cx="562539" cy="30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214282" y="4429132"/>
            <a:ext cx="1500198" cy="840323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1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CHINA SPORTSBET HOLDING</a:t>
            </a:r>
          </a:p>
          <a:p>
            <a:pPr algn="ctr"/>
            <a:r>
              <a:rPr lang="en-US" altLang="zh-TW" sz="1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LIMITED</a:t>
            </a:r>
            <a:endParaRPr lang="zh-TW" altLang="en-US" sz="10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cxnSp>
        <p:nvCxnSpPr>
          <p:cNvPr id="61" name="直線接點 60"/>
          <p:cNvCxnSpPr/>
          <p:nvPr/>
        </p:nvCxnSpPr>
        <p:spPr>
          <a:xfrm rot="5400000" flipH="1" flipV="1">
            <a:off x="2464579" y="4179099"/>
            <a:ext cx="500862" cy="79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8072462" y="228599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台北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28596" y="407194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5" name="圓角矩形 164"/>
          <p:cNvSpPr/>
          <p:nvPr/>
        </p:nvSpPr>
        <p:spPr>
          <a:xfrm>
            <a:off x="7358082" y="2643182"/>
            <a:ext cx="1500198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泰娛科技股份有限公司</a:t>
            </a:r>
            <a:endParaRPr lang="zh-TW" altLang="en-US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687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視訊直播技術與系統</a:t>
            </a:r>
            <a:endParaRPr lang="en-US" altLang="zh-Hant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VLT 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跨區管理系統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App 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遊戲製作</a:t>
            </a:r>
            <a:endParaRPr lang="en-US" altLang="zh-CN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網路賭場運營平台與管理系統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虛擬幣網娛樂城運營系統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軟體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系統、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2D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美術設計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網路遊戲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 2D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遊戲引擎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企劃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創意及各項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週邊元件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/>
              <a:t>   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技術領域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n-ea"/>
              </a:rPr>
              <a:t>歷時</a:t>
            </a:r>
            <a:r>
              <a:rPr lang="en-US" altLang="zh-TW" dirty="0" smtClean="0">
                <a:latin typeface="+mn-ea"/>
              </a:rPr>
              <a:t>3</a:t>
            </a:r>
            <a:r>
              <a:rPr lang="zh-TW" altLang="en-US" dirty="0" smtClean="0">
                <a:latin typeface="+mn-ea"/>
              </a:rPr>
              <a:t>年轉型研發完成所有網路博弈相關之系統及真人視訊遊戲等，各類相關產品及技術。  </a:t>
            </a:r>
          </a:p>
          <a:p>
            <a:r>
              <a:rPr lang="zh-TW" altLang="en-US" dirty="0" smtClean="0">
                <a:latin typeface="+mn-ea"/>
              </a:rPr>
              <a:t>歷時</a:t>
            </a:r>
            <a:r>
              <a:rPr lang="zh-TW" altLang="en-US" dirty="0">
                <a:latin typeface="+mn-ea"/>
              </a:rPr>
              <a:t>四年多研發，又經</a:t>
            </a:r>
            <a:r>
              <a:rPr lang="en-US" altLang="zh-TW" dirty="0">
                <a:latin typeface="+mn-ea"/>
              </a:rPr>
              <a:t>2</a:t>
            </a:r>
            <a:r>
              <a:rPr lang="zh-TW" altLang="en-US" dirty="0">
                <a:latin typeface="+mn-ea"/>
              </a:rPr>
              <a:t>年多數千項的檢測與審查，本公司於</a:t>
            </a:r>
            <a:r>
              <a:rPr lang="en-US" dirty="0">
                <a:latin typeface="+mn-ea"/>
              </a:rPr>
              <a:t>105</a:t>
            </a:r>
            <a:r>
              <a:rPr lang="zh-TW" altLang="en-US" dirty="0">
                <a:latin typeface="+mn-ea"/>
              </a:rPr>
              <a:t>年度獲得義大利政府視頻彩票</a:t>
            </a:r>
            <a:r>
              <a:rPr lang="en-US" dirty="0">
                <a:latin typeface="+mn-ea"/>
              </a:rPr>
              <a:t>(VLT)</a:t>
            </a:r>
            <a:r>
              <a:rPr lang="zh-TW" altLang="en-US" dirty="0">
                <a:latin typeface="+mn-ea"/>
              </a:rPr>
              <a:t>系統國家</a:t>
            </a:r>
            <a:r>
              <a:rPr lang="zh-TW" altLang="en-US" dirty="0" smtClean="0">
                <a:latin typeface="+mn-ea"/>
              </a:rPr>
              <a:t>認證，成為</a:t>
            </a:r>
            <a:r>
              <a:rPr lang="zh-TW" altLang="en-US" dirty="0">
                <a:latin typeface="+mn-ea"/>
              </a:rPr>
              <a:t>全球第</a:t>
            </a:r>
            <a:r>
              <a:rPr lang="en-US" altLang="zh-TW" dirty="0">
                <a:latin typeface="+mn-ea"/>
              </a:rPr>
              <a:t>8</a:t>
            </a:r>
            <a:r>
              <a:rPr lang="zh-TW" altLang="en-US" dirty="0">
                <a:latin typeface="+mn-ea"/>
              </a:rPr>
              <a:t>家，亞洲</a:t>
            </a:r>
            <a:r>
              <a:rPr lang="zh-TW" altLang="en-US" dirty="0" smtClean="0">
                <a:latin typeface="+mn-ea"/>
              </a:rPr>
              <a:t>唯一獲得</a:t>
            </a:r>
            <a:r>
              <a:rPr lang="zh-TW" altLang="en-US" dirty="0">
                <a:latin typeface="+mn-ea"/>
              </a:rPr>
              <a:t>此國際上最先進之歐盟視頻彩票系統的認證</a:t>
            </a:r>
            <a:endParaRPr lang="en-US" altLang="zh-TW" dirty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目前與義大利第二大</a:t>
            </a:r>
            <a:r>
              <a:rPr lang="en-US" dirty="0" smtClean="0">
                <a:latin typeface="+mn-ea"/>
              </a:rPr>
              <a:t>VLT</a:t>
            </a:r>
            <a:r>
              <a:rPr lang="zh-TW" altLang="en-US" dirty="0">
                <a:latin typeface="+mn-ea"/>
              </a:rPr>
              <a:t>特許彩票發行</a:t>
            </a:r>
            <a:r>
              <a:rPr lang="zh-TW" altLang="en-US" dirty="0" smtClean="0">
                <a:latin typeface="+mn-ea"/>
              </a:rPr>
              <a:t>商</a:t>
            </a:r>
            <a:r>
              <a:rPr lang="en-US" dirty="0" smtClean="0">
                <a:latin typeface="+mn-ea"/>
              </a:rPr>
              <a:t>SISAL</a:t>
            </a:r>
            <a:r>
              <a:rPr lang="zh-TW" altLang="en-US" dirty="0" smtClean="0">
                <a:latin typeface="+mn-ea"/>
              </a:rPr>
              <a:t>進行</a:t>
            </a:r>
            <a:r>
              <a:rPr lang="zh-TW" altLang="en-US" dirty="0">
                <a:latin typeface="+mn-ea"/>
              </a:rPr>
              <a:t>提供</a:t>
            </a:r>
            <a:r>
              <a:rPr lang="zh-TW" altLang="en-US" dirty="0" smtClean="0">
                <a:latin typeface="+mn-ea"/>
              </a:rPr>
              <a:t>軟硬體、</a:t>
            </a:r>
            <a:r>
              <a:rPr lang="zh-TW" altLang="en-US" dirty="0">
                <a:latin typeface="+mn-ea"/>
              </a:rPr>
              <a:t>系統與遊戲的合作</a:t>
            </a:r>
          </a:p>
          <a:p>
            <a:r>
              <a:rPr lang="zh-TW" altLang="en-US" dirty="0" smtClean="0">
                <a:latin typeface="+mn-ea"/>
              </a:rPr>
              <a:t>培訓</a:t>
            </a:r>
            <a:r>
              <a:rPr lang="zh-TW" altLang="en-US" dirty="0">
                <a:latin typeface="+mn-ea"/>
              </a:rPr>
              <a:t>研發網路相關</a:t>
            </a:r>
            <a:r>
              <a:rPr lang="en-US" altLang="zh-TW" dirty="0" smtClean="0">
                <a:latin typeface="+mn-ea"/>
              </a:rPr>
              <a:t>IT</a:t>
            </a:r>
            <a:r>
              <a:rPr lang="zh-TW" altLang="en-US" dirty="0" smtClean="0">
                <a:latin typeface="+mn-ea"/>
              </a:rPr>
              <a:t>技術及機房建置。    </a:t>
            </a:r>
            <a:endParaRPr lang="zh-TW" altLang="en-US" dirty="0"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/>
              <a:t>研發重點與成果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429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600" dirty="0" smtClean="0">
                <a:latin typeface="+mn-ea"/>
              </a:rPr>
              <a:t>真人視訊直播發牌與系統       視訊直播彩票機及系統</a:t>
            </a:r>
            <a:endParaRPr lang="en-US" altLang="zh-TW" sz="2600" dirty="0" smtClean="0">
              <a:latin typeface="+mn-ea"/>
            </a:endParaRPr>
          </a:p>
          <a:p>
            <a:pPr>
              <a:buNone/>
            </a:pPr>
            <a:r>
              <a:rPr lang="zh-TW" altLang="en-US" sz="2600" dirty="0" smtClean="0">
                <a:latin typeface="+mn-ea"/>
              </a:rPr>
              <a:t>博弈類電子遊戲                       網際網路系統、遊戲包網</a:t>
            </a:r>
            <a:endParaRPr lang="zh-TW" altLang="en-US" sz="2600" dirty="0">
              <a:latin typeface="+mn-ea"/>
            </a:endParaRPr>
          </a:p>
          <a:p>
            <a:pPr>
              <a:buNone/>
            </a:pPr>
            <a:r>
              <a:rPr lang="zh-TW" altLang="en-US" sz="2600" dirty="0" smtClean="0">
                <a:latin typeface="+mn-ea"/>
              </a:rPr>
              <a:t>行動</a:t>
            </a:r>
            <a:r>
              <a:rPr lang="zh-TW" altLang="en-US" sz="2600" dirty="0">
                <a:latin typeface="+mn-ea"/>
              </a:rPr>
              <a:t>式博弈遊戲與</a:t>
            </a:r>
            <a:r>
              <a:rPr lang="zh-TW" altLang="en-US" sz="2600" dirty="0" smtClean="0">
                <a:latin typeface="+mn-ea"/>
              </a:rPr>
              <a:t>平台           博弈</a:t>
            </a:r>
            <a:r>
              <a:rPr lang="zh-TW" altLang="en-US" sz="2600" dirty="0">
                <a:latin typeface="+mn-ea"/>
              </a:rPr>
              <a:t>類遊戲娛樂城直營</a:t>
            </a:r>
            <a:endParaRPr lang="en-US" altLang="zh-TW" sz="2600" dirty="0">
              <a:latin typeface="+mn-ea"/>
            </a:endParaRPr>
          </a:p>
          <a:p>
            <a:pPr>
              <a:buNone/>
            </a:pPr>
            <a:r>
              <a:rPr lang="zh-TW" altLang="en-US" sz="2600" dirty="0">
                <a:latin typeface="+mn-ea"/>
              </a:rPr>
              <a:t>即開型賽事視頻彩票機          </a:t>
            </a:r>
            <a:r>
              <a:rPr lang="zh-TW" altLang="en-US" sz="2600" dirty="0" smtClean="0">
                <a:latin typeface="+mn-ea"/>
              </a:rPr>
              <a:t> </a:t>
            </a:r>
            <a:r>
              <a:rPr lang="zh-TW" altLang="en-US" sz="2600" dirty="0">
                <a:latin typeface="+mn-ea"/>
              </a:rPr>
              <a:t>有獎娛樂遊戲合作</a:t>
            </a:r>
            <a:endParaRPr lang="en-US" altLang="zh-TW" sz="2600" dirty="0">
              <a:latin typeface="+mn-ea"/>
            </a:endParaRPr>
          </a:p>
          <a:p>
            <a:pPr>
              <a:buNone/>
            </a:pPr>
            <a:r>
              <a:rPr lang="zh-TW" altLang="en-US" sz="2600" dirty="0">
                <a:latin typeface="+mn-ea"/>
              </a:rPr>
              <a:t>賭場管理系統                          </a:t>
            </a:r>
            <a:r>
              <a:rPr lang="zh-TW" altLang="en-US" sz="2600" dirty="0" smtClean="0">
                <a:latin typeface="+mn-ea"/>
              </a:rPr>
              <a:t> </a:t>
            </a:r>
            <a:r>
              <a:rPr lang="zh-TW" altLang="en-US" sz="2600" dirty="0">
                <a:latin typeface="+mn-ea"/>
              </a:rPr>
              <a:t>營業據點管理系統</a:t>
            </a:r>
          </a:p>
          <a:p>
            <a:pPr>
              <a:buNone/>
            </a:pPr>
            <a:r>
              <a:rPr lang="zh-TW" altLang="en-US" sz="2600" dirty="0">
                <a:latin typeface="+mn-ea"/>
              </a:rPr>
              <a:t>連線彩金</a:t>
            </a:r>
            <a:r>
              <a:rPr lang="zh-TW" altLang="en-US" sz="2600" dirty="0" smtClean="0">
                <a:latin typeface="+mn-ea"/>
              </a:rPr>
              <a:t>系統                           彩票</a:t>
            </a:r>
            <a:r>
              <a:rPr lang="zh-TW" altLang="en-US" sz="2600" dirty="0">
                <a:latin typeface="+mn-ea"/>
              </a:rPr>
              <a:t>管理系統合作</a:t>
            </a:r>
          </a:p>
          <a:p>
            <a:pPr>
              <a:buNone/>
            </a:pPr>
            <a:r>
              <a:rPr lang="zh-TW" altLang="en-US" sz="2600" dirty="0">
                <a:latin typeface="+mn-ea"/>
              </a:rPr>
              <a:t>運動投注系統與機台              </a:t>
            </a:r>
            <a:r>
              <a:rPr lang="zh-TW" altLang="en-US" sz="2600" dirty="0" smtClean="0">
                <a:latin typeface="+mn-ea"/>
              </a:rPr>
              <a:t> </a:t>
            </a:r>
            <a:r>
              <a:rPr lang="zh-TW" altLang="en-US" sz="2600" dirty="0">
                <a:latin typeface="+mn-ea"/>
              </a:rPr>
              <a:t>房地產開發與合作</a:t>
            </a:r>
            <a:r>
              <a:rPr lang="zh-TW" altLang="en-US" sz="2600" dirty="0" smtClean="0">
                <a:latin typeface="+mn-ea"/>
              </a:rPr>
              <a:t>經營</a:t>
            </a:r>
            <a:endParaRPr lang="zh-TW" altLang="en-US" sz="2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經營範圍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真人視訊直播發牌及視訊直播彩票機</a:t>
            </a:r>
            <a:endParaRPr lang="zh-TW" altLang="en-US" dirty="0"/>
          </a:p>
        </p:txBody>
      </p:sp>
      <p:pic>
        <p:nvPicPr>
          <p:cNvPr id="12" name="圖片 11" descr="真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1571612"/>
            <a:ext cx="4714909" cy="4214842"/>
          </a:xfrm>
          <a:prstGeom prst="rect">
            <a:avLst/>
          </a:prstGeom>
        </p:spPr>
      </p:pic>
      <p:pic>
        <p:nvPicPr>
          <p:cNvPr id="6" name="圖片 5" descr="webwxgetmsgim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428736"/>
            <a:ext cx="3227072" cy="2214578"/>
          </a:xfrm>
          <a:prstGeom prst="rect">
            <a:avLst/>
          </a:prstGeom>
        </p:spPr>
      </p:pic>
      <p:pic>
        <p:nvPicPr>
          <p:cNvPr id="7" name="圖片 6" descr="webwxgetmsgimg(1)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643314"/>
            <a:ext cx="3143272" cy="2157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Or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1428750" cy="76200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CASION</a:t>
            </a:r>
            <a:r>
              <a:rPr lang="zh-TW" altLang="en-US" dirty="0"/>
              <a:t>專用遊戲</a:t>
            </a:r>
          </a:p>
        </p:txBody>
      </p:sp>
      <p:pic>
        <p:nvPicPr>
          <p:cNvPr id="5" name="圖片 4" descr="Santa Claus封面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643050"/>
            <a:ext cx="1428750" cy="762000"/>
          </a:xfrm>
          <a:prstGeom prst="rect">
            <a:avLst/>
          </a:prstGeom>
        </p:spPr>
      </p:pic>
      <p:pic>
        <p:nvPicPr>
          <p:cNvPr id="6" name="圖片 5" descr="Strongman封面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643050"/>
            <a:ext cx="1428750" cy="762000"/>
          </a:xfrm>
          <a:prstGeom prst="rect">
            <a:avLst/>
          </a:prstGeom>
        </p:spPr>
      </p:pic>
      <p:pic>
        <p:nvPicPr>
          <p:cNvPr id="7" name="圖片 6" descr="The Detective封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643050"/>
            <a:ext cx="1428750" cy="762000"/>
          </a:xfrm>
          <a:prstGeom prst="rect">
            <a:avLst/>
          </a:prstGeom>
        </p:spPr>
      </p:pic>
      <p:pic>
        <p:nvPicPr>
          <p:cNvPr id="8" name="圖片 7" descr="Vegas N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643050"/>
            <a:ext cx="1428750" cy="762000"/>
          </a:xfrm>
          <a:prstGeom prst="rect">
            <a:avLst/>
          </a:prstGeom>
        </p:spPr>
      </p:pic>
      <p:pic>
        <p:nvPicPr>
          <p:cNvPr id="10" name="圖片 9" descr="Wild Wes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571744"/>
            <a:ext cx="1428750" cy="762000"/>
          </a:xfrm>
          <a:prstGeom prst="rect">
            <a:avLst/>
          </a:prstGeom>
        </p:spPr>
      </p:pic>
      <p:pic>
        <p:nvPicPr>
          <p:cNvPr id="11" name="圖片 10" descr="Stone A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2571744"/>
            <a:ext cx="1428750" cy="762000"/>
          </a:xfrm>
          <a:prstGeom prst="rect">
            <a:avLst/>
          </a:prstGeom>
        </p:spPr>
      </p:pic>
      <p:pic>
        <p:nvPicPr>
          <p:cNvPr id="12" name="圖片 11" descr="100209110352c57e4b3215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2571744"/>
            <a:ext cx="1428750" cy="762000"/>
          </a:xfrm>
          <a:prstGeom prst="rect">
            <a:avLst/>
          </a:prstGeom>
        </p:spPr>
      </p:pic>
      <p:pic>
        <p:nvPicPr>
          <p:cNvPr id="13" name="圖片 12" descr="82648803652c57d358bd5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9256" y="2571744"/>
            <a:ext cx="1428750" cy="762000"/>
          </a:xfrm>
          <a:prstGeom prst="rect">
            <a:avLst/>
          </a:prstGeom>
        </p:spPr>
      </p:pic>
      <p:pic>
        <p:nvPicPr>
          <p:cNvPr id="14" name="圖片 13" descr="150713685252c57c1b5555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48" y="3500438"/>
            <a:ext cx="1428750" cy="762000"/>
          </a:xfrm>
          <a:prstGeom prst="rect">
            <a:avLst/>
          </a:prstGeom>
        </p:spPr>
      </p:pic>
      <p:pic>
        <p:nvPicPr>
          <p:cNvPr id="15" name="圖片 14" descr="95233830452c5953f09f9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0892" y="2571744"/>
            <a:ext cx="1428750" cy="762000"/>
          </a:xfrm>
          <a:prstGeom prst="rect">
            <a:avLst/>
          </a:prstGeom>
        </p:spPr>
      </p:pic>
      <p:pic>
        <p:nvPicPr>
          <p:cNvPr id="16" name="圖片 15" descr="72031007552c5995b1939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5984" y="3500438"/>
            <a:ext cx="1428750" cy="762000"/>
          </a:xfrm>
          <a:prstGeom prst="rect">
            <a:avLst/>
          </a:prstGeom>
        </p:spPr>
      </p:pic>
      <p:pic>
        <p:nvPicPr>
          <p:cNvPr id="17" name="圖片 16" descr="101495735552c583670a43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7620" y="3500438"/>
            <a:ext cx="1428750" cy="762000"/>
          </a:xfrm>
          <a:prstGeom prst="rect">
            <a:avLst/>
          </a:prstGeom>
        </p:spPr>
      </p:pic>
      <p:pic>
        <p:nvPicPr>
          <p:cNvPr id="18" name="圖片 17" descr="138514651652c59cc37fc2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29256" y="3500438"/>
            <a:ext cx="1428750" cy="762000"/>
          </a:xfrm>
          <a:prstGeom prst="rect">
            <a:avLst/>
          </a:prstGeom>
        </p:spPr>
      </p:pic>
      <p:pic>
        <p:nvPicPr>
          <p:cNvPr id="19" name="圖片 18" descr="4570394952c59e1d0fe9b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00892" y="3500438"/>
            <a:ext cx="1428750" cy="762000"/>
          </a:xfrm>
          <a:prstGeom prst="rect">
            <a:avLst/>
          </a:prstGeom>
        </p:spPr>
      </p:pic>
      <p:pic>
        <p:nvPicPr>
          <p:cNvPr id="20" name="圖片 19" descr="200208707952c59d4132d5b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4348" y="4429132"/>
            <a:ext cx="1428750" cy="762000"/>
          </a:xfrm>
          <a:prstGeom prst="rect">
            <a:avLst/>
          </a:prstGeom>
        </p:spPr>
      </p:pic>
      <p:pic>
        <p:nvPicPr>
          <p:cNvPr id="21" name="圖片 20" descr="150533529052c58522a5660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5984" y="4429132"/>
            <a:ext cx="1428750" cy="762000"/>
          </a:xfrm>
          <a:prstGeom prst="rect">
            <a:avLst/>
          </a:prstGeom>
        </p:spPr>
      </p:pic>
      <p:pic>
        <p:nvPicPr>
          <p:cNvPr id="22" name="圖片 21" descr="128862383752c5843305d17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7620" y="4429132"/>
            <a:ext cx="1428750" cy="762000"/>
          </a:xfrm>
          <a:prstGeom prst="rect">
            <a:avLst/>
          </a:prstGeom>
        </p:spPr>
      </p:pic>
      <p:pic>
        <p:nvPicPr>
          <p:cNvPr id="23" name="圖片 22" descr="173924034052c594c430bb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29256" y="4429132"/>
            <a:ext cx="1428750" cy="762000"/>
          </a:xfrm>
          <a:prstGeom prst="rect">
            <a:avLst/>
          </a:prstGeom>
        </p:spPr>
      </p:pic>
      <p:pic>
        <p:nvPicPr>
          <p:cNvPr id="24" name="圖片 23" descr="70888976552c5988b2cdb3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000892" y="4429132"/>
            <a:ext cx="1428750" cy="762000"/>
          </a:xfrm>
          <a:prstGeom prst="rect">
            <a:avLst/>
          </a:prstGeom>
        </p:spPr>
      </p:pic>
      <p:pic>
        <p:nvPicPr>
          <p:cNvPr id="25" name="圖片 24" descr="55949420852c59da76552c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14348" y="5357826"/>
            <a:ext cx="1428750" cy="762000"/>
          </a:xfrm>
          <a:prstGeom prst="rect">
            <a:avLst/>
          </a:prstGeom>
        </p:spPr>
      </p:pic>
      <p:pic>
        <p:nvPicPr>
          <p:cNvPr id="26" name="圖片 25" descr="52862079552c58842e45b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285984" y="5357826"/>
            <a:ext cx="1428750" cy="762000"/>
          </a:xfrm>
          <a:prstGeom prst="rect">
            <a:avLst/>
          </a:prstGeom>
        </p:spPr>
      </p:pic>
      <p:pic>
        <p:nvPicPr>
          <p:cNvPr id="27" name="圖片 26" descr="8444827352c594fd37859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857620" y="5357826"/>
            <a:ext cx="1428750" cy="762000"/>
          </a:xfrm>
          <a:prstGeom prst="rect">
            <a:avLst/>
          </a:prstGeom>
        </p:spPr>
      </p:pic>
      <p:pic>
        <p:nvPicPr>
          <p:cNvPr id="28" name="圖片 27" descr="70858284252c59d044cb37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429256" y="5357826"/>
            <a:ext cx="1428750" cy="762000"/>
          </a:xfrm>
          <a:prstGeom prst="rect">
            <a:avLst/>
          </a:prstGeom>
        </p:spPr>
      </p:pic>
      <p:pic>
        <p:nvPicPr>
          <p:cNvPr id="29" name="圖片 28" descr="128985815752c5880d9b8f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000892" y="5357826"/>
            <a:ext cx="142875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2354</TotalTime>
  <Words>1399</Words>
  <Application>Microsoft Office PowerPoint</Application>
  <PresentationFormat>如螢幕大小 (4:3)</PresentationFormat>
  <Paragraphs>341</Paragraphs>
  <Slides>21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匯合</vt:lpstr>
      <vt:lpstr>泰偉電子股份有限公司</vt:lpstr>
      <vt:lpstr>公開聲明與預估事項提醒</vt:lpstr>
      <vt:lpstr>公司簡介</vt:lpstr>
      <vt:lpstr>投影片 4</vt:lpstr>
      <vt:lpstr>技術領域</vt:lpstr>
      <vt:lpstr>研發重點與成果</vt:lpstr>
      <vt:lpstr>經營範圍</vt:lpstr>
      <vt:lpstr>真人視訊直播發牌及視訊直播彩票機</vt:lpstr>
      <vt:lpstr>CASION專用遊戲</vt:lpstr>
      <vt:lpstr>系統研發</vt:lpstr>
      <vt:lpstr>投影片 11</vt:lpstr>
      <vt:lpstr>投影片 12</vt:lpstr>
      <vt:lpstr>109年Q3合併資產負債表</vt:lpstr>
      <vt:lpstr>109年Q3合併綜合損益表</vt:lpstr>
      <vt:lpstr>外部環境影響  產業進入轉型</vt:lpstr>
      <vt:lpstr>未來經營方針1</vt:lpstr>
      <vt:lpstr>未來經營方針2</vt:lpstr>
      <vt:lpstr>未來經營方針3</vt:lpstr>
      <vt:lpstr>未來經營方針4</vt:lpstr>
      <vt:lpstr>投影片 20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泰偉電子股份有限公司</dc:title>
  <dc:creator>Maggie</dc:creator>
  <cp:lastModifiedBy>ABCD</cp:lastModifiedBy>
  <cp:revision>241</cp:revision>
  <dcterms:created xsi:type="dcterms:W3CDTF">2017-09-22T02:28:30Z</dcterms:created>
  <dcterms:modified xsi:type="dcterms:W3CDTF">2020-11-27T03:16:40Z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