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1" r:id="rId1"/>
  </p:sldMasterIdLst>
  <p:notesMasterIdLst>
    <p:notesMasterId r:id="rId21"/>
  </p:notesMasterIdLst>
  <p:sldIdLst>
    <p:sldId id="256" r:id="rId2"/>
    <p:sldId id="257" r:id="rId3"/>
    <p:sldId id="258" r:id="rId4"/>
    <p:sldId id="292" r:id="rId5"/>
    <p:sldId id="267" r:id="rId6"/>
    <p:sldId id="271" r:id="rId7"/>
    <p:sldId id="275" r:id="rId8"/>
    <p:sldId id="287" r:id="rId9"/>
    <p:sldId id="286" r:id="rId10"/>
    <p:sldId id="288" r:id="rId11"/>
    <p:sldId id="285" r:id="rId12"/>
    <p:sldId id="283" r:id="rId13"/>
    <p:sldId id="299" r:id="rId14"/>
    <p:sldId id="300" r:id="rId15"/>
    <p:sldId id="272" r:id="rId16"/>
    <p:sldId id="280" r:id="rId17"/>
    <p:sldId id="278" r:id="rId18"/>
    <p:sldId id="298" r:id="rId19"/>
    <p:sldId id="277" r:id="rId2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2865" autoAdjust="0"/>
  </p:normalViewPr>
  <p:slideViewPr>
    <p:cSldViewPr>
      <p:cViewPr>
        <p:scale>
          <a:sx n="87" d="100"/>
          <a:sy n="87" d="100"/>
        </p:scale>
        <p:origin x="-133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E46D07-13BC-4B70-959F-E0C167DAA016}" type="datetimeFigureOut">
              <a:rPr lang="zh-TW" altLang="en-US" smtClean="0"/>
              <a:pPr/>
              <a:t>2021/12/14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37A664-3A63-444A-AE2E-8B013784821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7A664-3A63-444A-AE2E-8B0137848210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2021/12/14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2021/12/14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2021/12/14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240344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2021/12/14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2021/12/14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2021/12/14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2021/12/14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2021/12/14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2021/12/14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2021/12/14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剪去並圓角化單一角落矩形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角三角形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2021/12/14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手繪多邊形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手繪多邊形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2021/12/14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2" name="群組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手繪多邊形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手繪多邊形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26" Type="http://schemas.openxmlformats.org/officeDocument/2006/relationships/image" Target="../media/image31.png"/><Relationship Id="rId3" Type="http://schemas.openxmlformats.org/officeDocument/2006/relationships/image" Target="../media/image8.pn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2" Type="http://schemas.openxmlformats.org/officeDocument/2006/relationships/image" Target="../media/image7.jpe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29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00034" y="2071678"/>
            <a:ext cx="7851648" cy="1828800"/>
          </a:xfrm>
        </p:spPr>
        <p:txBody>
          <a:bodyPr/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泰偉電子股份有限公司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285984" y="4214818"/>
            <a:ext cx="6400800" cy="1752600"/>
          </a:xfrm>
        </p:spPr>
        <p:txBody>
          <a:bodyPr/>
          <a:lstStyle/>
          <a:p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營運與展望報告</a:t>
            </a:r>
            <a:endParaRPr lang="en-US" altLang="zh-TW" sz="3600" dirty="0">
              <a:latin typeface="標楷體" pitchFamily="65" charset="-120"/>
              <a:ea typeface="標楷體" pitchFamily="65" charset="-120"/>
            </a:endParaRPr>
          </a:p>
          <a:p>
            <a:pPr algn="r"/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代號：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3064</a:t>
            </a:r>
          </a:p>
          <a:p>
            <a:pPr algn="r"/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110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12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月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 descr="Astro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785794"/>
            <a:ext cx="4357686" cy="1496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28596" y="714364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41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系統研發</a:t>
            </a:r>
          </a:p>
        </p:txBody>
      </p:sp>
      <p:pic>
        <p:nvPicPr>
          <p:cNvPr id="8" name="內容版面配置區 7" descr="燈箱_文字整理可編輯版_20150414_pet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2262838"/>
            <a:ext cx="1429075" cy="2857520"/>
          </a:xfrm>
        </p:spPr>
      </p:pic>
      <p:pic>
        <p:nvPicPr>
          <p:cNvPr id="9" name="圖片 8" descr="lottery_4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3240" y="2834342"/>
            <a:ext cx="2786082" cy="1745945"/>
          </a:xfrm>
          <a:prstGeom prst="rect">
            <a:avLst/>
          </a:prstGeom>
        </p:spPr>
      </p:pic>
      <p:pic>
        <p:nvPicPr>
          <p:cNvPr id="10" name="圖片 9" descr="cms_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86512" y="2477152"/>
            <a:ext cx="2000264" cy="1088668"/>
          </a:xfrm>
          <a:prstGeom prst="rect">
            <a:avLst/>
          </a:prstGeom>
        </p:spPr>
      </p:pic>
      <p:pic>
        <p:nvPicPr>
          <p:cNvPr id="11" name="圖片 10" descr="cms_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86512" y="3691598"/>
            <a:ext cx="2011254" cy="1285884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1357290" y="5263234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C00000"/>
                </a:solidFill>
              </a:rPr>
              <a:t>彩票系統</a:t>
            </a:r>
          </a:p>
        </p:txBody>
      </p:sp>
      <p:sp>
        <p:nvSpPr>
          <p:cNvPr id="13" name="矩形 12"/>
          <p:cNvSpPr/>
          <p:nvPr/>
        </p:nvSpPr>
        <p:spPr>
          <a:xfrm>
            <a:off x="3929058" y="5263234"/>
            <a:ext cx="15552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sz="2800" dirty="0">
                <a:solidFill>
                  <a:srgbClr val="C00000"/>
                </a:solidFill>
              </a:rPr>
              <a:t>VLT</a:t>
            </a:r>
            <a:r>
              <a:rPr lang="zh-TW" altLang="en-US" sz="2800" dirty="0">
                <a:solidFill>
                  <a:srgbClr val="C00000"/>
                </a:solidFill>
              </a:rPr>
              <a:t>系統</a:t>
            </a:r>
          </a:p>
        </p:txBody>
      </p:sp>
      <p:sp>
        <p:nvSpPr>
          <p:cNvPr id="15" name="矩形 14"/>
          <p:cNvSpPr/>
          <p:nvPr/>
        </p:nvSpPr>
        <p:spPr>
          <a:xfrm>
            <a:off x="6500826" y="5263234"/>
            <a:ext cx="16546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sz="2800" dirty="0">
                <a:solidFill>
                  <a:srgbClr val="C00000"/>
                </a:solidFill>
              </a:rPr>
              <a:t>CMS</a:t>
            </a:r>
            <a:r>
              <a:rPr lang="zh-TW" altLang="en-US" sz="2800" dirty="0">
                <a:solidFill>
                  <a:srgbClr val="C00000"/>
                </a:solidFill>
              </a:rPr>
              <a:t>系統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7" descr="GLI_1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427" y="2405322"/>
            <a:ext cx="2120050" cy="3236308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9" descr="GLI_2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9291" y="2405322"/>
            <a:ext cx="2120049" cy="3236308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4" descr="BMM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8155" y="2407270"/>
            <a:ext cx="2118776" cy="3236308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圖片 18" descr="sogei-certificat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85510" y="2405322"/>
            <a:ext cx="1882334" cy="3238256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標題 1"/>
          <p:cNvSpPr txBox="1">
            <a:spLocks/>
          </p:cNvSpPr>
          <p:nvPr/>
        </p:nvSpPr>
        <p:spPr>
          <a:xfrm>
            <a:off x="571472" y="21429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標題 1"/>
          <p:cNvSpPr txBox="1">
            <a:spLocks/>
          </p:cNvSpPr>
          <p:nvPr/>
        </p:nvSpPr>
        <p:spPr>
          <a:xfrm>
            <a:off x="609600" y="1071554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1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獲得義大利及澳門認證</a:t>
            </a:r>
          </a:p>
        </p:txBody>
      </p:sp>
    </p:spTree>
    <p:extLst>
      <p:ext uri="{BB962C8B-B14F-4D97-AF65-F5344CB8AC3E}">
        <p14:creationId xmlns:p14="http://schemas.microsoft.com/office/powerpoint/2010/main" xmlns="" val="3237386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內容版面配置區 11" descr="系統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19872" y="1057259"/>
            <a:ext cx="2214578" cy="1038880"/>
          </a:xfrm>
        </p:spPr>
      </p:pic>
      <p:sp>
        <p:nvSpPr>
          <p:cNvPr id="8" name="文字方塊 7"/>
          <p:cNvSpPr txBox="1"/>
          <p:nvPr/>
        </p:nvSpPr>
        <p:spPr>
          <a:xfrm>
            <a:off x="4067944" y="625211"/>
            <a:ext cx="857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FF0000"/>
                </a:solidFill>
              </a:rPr>
              <a:t>系統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1928794" y="3078613"/>
            <a:ext cx="857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FF0000"/>
                </a:solidFill>
              </a:rPr>
              <a:t>遊戲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6572264" y="3007175"/>
            <a:ext cx="857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FF0000"/>
                </a:solidFill>
              </a:rPr>
              <a:t>機台</a:t>
            </a:r>
          </a:p>
        </p:txBody>
      </p:sp>
      <p:pic>
        <p:nvPicPr>
          <p:cNvPr id="14" name="圖片 13" descr="機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3507241"/>
            <a:ext cx="1857388" cy="827453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928662" y="4714884"/>
            <a:ext cx="792961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700" dirty="0" smtClean="0"/>
              <a:t>本公司研發涵蓋</a:t>
            </a:r>
            <a:r>
              <a:rPr lang="zh-TW" altLang="en-US" sz="2700" dirty="0"/>
              <a:t>一般娛樂性及博弈類遊戲所需</a:t>
            </a:r>
            <a:r>
              <a:rPr lang="zh-TW" altLang="en-US" sz="2700" dirty="0" smtClean="0"/>
              <a:t>之技術，為</a:t>
            </a:r>
            <a:r>
              <a:rPr lang="zh-TW" altLang="en-US" sz="2700" dirty="0"/>
              <a:t>垂直整合完整的專業博弈遊戲暨網路平台公司。</a:t>
            </a:r>
          </a:p>
        </p:txBody>
      </p:sp>
      <p:pic>
        <p:nvPicPr>
          <p:cNvPr id="15" name="圖片 14" descr="遊戲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728" y="3507241"/>
            <a:ext cx="2000264" cy="850453"/>
          </a:xfrm>
          <a:prstGeom prst="rect">
            <a:avLst/>
          </a:prstGeom>
        </p:spPr>
      </p:pic>
      <p:sp>
        <p:nvSpPr>
          <p:cNvPr id="20" name="左-右雙向箭號 19"/>
          <p:cNvSpPr/>
          <p:nvPr/>
        </p:nvSpPr>
        <p:spPr>
          <a:xfrm>
            <a:off x="3643306" y="3864431"/>
            <a:ext cx="1928826" cy="28575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左-右雙向箭號 20"/>
          <p:cNvSpPr/>
          <p:nvPr/>
        </p:nvSpPr>
        <p:spPr>
          <a:xfrm>
            <a:off x="4929190" y="2649985"/>
            <a:ext cx="1643074" cy="285752"/>
          </a:xfrm>
          <a:prstGeom prst="leftRightArrow">
            <a:avLst/>
          </a:prstGeom>
          <a:scene3d>
            <a:camera prst="orthographicFront">
              <a:rot lat="0" lon="0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左-右雙向箭號 21"/>
          <p:cNvSpPr/>
          <p:nvPr/>
        </p:nvSpPr>
        <p:spPr>
          <a:xfrm>
            <a:off x="2571736" y="2649985"/>
            <a:ext cx="1571636" cy="285752"/>
          </a:xfrm>
          <a:prstGeom prst="leftRightArrow">
            <a:avLst/>
          </a:prstGeom>
          <a:scene3d>
            <a:camera prst="orthographicFront">
              <a:rot lat="0" lon="0" rev="21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7829576" cy="796908"/>
          </a:xfrm>
        </p:spPr>
        <p:txBody>
          <a:bodyPr>
            <a:normAutofit/>
          </a:bodyPr>
          <a:lstStyle/>
          <a:p>
            <a:r>
              <a:rPr lang="en-US" altLang="zh-TW" sz="41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110</a:t>
            </a:r>
            <a:r>
              <a:rPr lang="zh-TW" altLang="en-US" sz="41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年</a:t>
            </a:r>
            <a:r>
              <a:rPr lang="en-US" altLang="zh-TW" sz="41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Q3</a:t>
            </a:r>
            <a:r>
              <a:rPr lang="zh-TW" altLang="en-US" sz="41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合併資產負債表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071538" y="1071546"/>
          <a:ext cx="7072362" cy="5668110"/>
        </p:xfrm>
        <a:graphic>
          <a:graphicData uri="http://schemas.openxmlformats.org/drawingml/2006/table">
            <a:tbl>
              <a:tblPr/>
              <a:tblGrid>
                <a:gridCol w="4172186"/>
                <a:gridCol w="1450088"/>
                <a:gridCol w="1450088"/>
              </a:tblGrid>
              <a:tr h="185739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泰偉電子股份有限公司及其子公司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85739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合併資產負債表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85739">
                <a:tc gridSpan="3">
                  <a:txBody>
                    <a:bodyPr/>
                    <a:lstStyle/>
                    <a:p>
                      <a:pPr algn="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單位：新台幣仟元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85739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　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110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年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109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年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739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　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9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月</a:t>
                      </a: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30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日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9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月</a:t>
                      </a: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30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日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739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現金及約當現金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131,178 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152,302 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739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透過損益按公允價值衡量之金融資產</a:t>
                      </a: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-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流動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 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 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739"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按攤銷後成本衡量之金融資產</a:t>
                      </a: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-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流動</a:t>
                      </a:r>
                    </a:p>
                  </a:txBody>
                  <a:tcPr marL="6057" marR="6057" marT="6057" marB="0">
                    <a:lnL>
                      <a:noFill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50,040 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 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739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應收帳款及其他應收款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21,629 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38,848 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739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存貨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6,265 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18,795 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739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其他流動資產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16,102 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6,425 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739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透過損益按公允價值衡量之金融資產</a:t>
                      </a: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-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非流動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11,746 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13,448 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739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採用權益法之投資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 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362 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739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不動產、廠房及設備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242,694 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261,707 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739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其他非流動資產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49,052 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64,743 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739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資產總額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528,707 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556,631 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739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合約負債</a:t>
                      </a: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-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流動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14,716 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14,463 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739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應付票據及帳款、其他應付款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219,919 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229,689 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739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其他流動負債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5,742 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15,735 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739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一年內到期長期借款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 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180,000 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739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長期借款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180,000 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 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739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淨確定福利負債</a:t>
                      </a: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-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非流動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6,657 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13,669 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739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其他非流動負債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15,039 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9,504 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739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負債總額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442,073 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463,060 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739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股本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267,384 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267,384 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739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保留盈餘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(221,003)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(221,142)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739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其他權益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18,541 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17,877 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739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非控制股權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21,712 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29,452 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739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權益總計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86,634 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93,571 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739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負債及權益總計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528,707 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556,631 </a:t>
                      </a:r>
                    </a:p>
                  </a:txBody>
                  <a:tcPr marL="6057" marR="6057" marT="6057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sz="41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110</a:t>
            </a:r>
            <a:r>
              <a:rPr lang="zh-TW" altLang="en-US" sz="41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年</a:t>
            </a:r>
            <a:r>
              <a:rPr lang="en-US" altLang="zh-TW" sz="41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Q3</a:t>
            </a:r>
            <a:r>
              <a:rPr lang="zh-TW" altLang="en-US" sz="41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合併綜合損益表</a:t>
            </a:r>
            <a:endParaRPr lang="zh-TW" altLang="en-US" sz="4100" b="1" dirty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428728" y="1285860"/>
          <a:ext cx="6499019" cy="5520586"/>
        </p:xfrm>
        <a:graphic>
          <a:graphicData uri="http://schemas.openxmlformats.org/drawingml/2006/table">
            <a:tbl>
              <a:tblPr/>
              <a:tblGrid>
                <a:gridCol w="1756251"/>
                <a:gridCol w="1185692"/>
                <a:gridCol w="1185692"/>
                <a:gridCol w="1185692"/>
                <a:gridCol w="1185692"/>
              </a:tblGrid>
              <a:tr h="207011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泰偉電子股份有限公司及其子公司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07011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合併綜合損益表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75163">
                <a:tc gridSpan="5">
                  <a:txBody>
                    <a:bodyPr/>
                    <a:lstStyle/>
                    <a:p>
                      <a:pPr algn="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單位：新台幣仟元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75163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　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110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年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109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年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110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年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109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年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163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　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7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月</a:t>
                      </a: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日</a:t>
                      </a: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-9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月</a:t>
                      </a: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30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日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7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月</a:t>
                      </a: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日</a:t>
                      </a: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-9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月</a:t>
                      </a: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30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日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月</a:t>
                      </a: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日</a:t>
                      </a: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-9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月</a:t>
                      </a: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30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日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月</a:t>
                      </a: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日</a:t>
                      </a: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-9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月</a:t>
                      </a: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30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日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163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營業收入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30,792 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108,654 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193,165 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255,144 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163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營業成本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(10,487)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(16,874)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(46,241)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(41,239)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163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營業毛利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20,305 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91,780 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146,924 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213,905 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163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　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　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　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　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　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163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營業費用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(50,060)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(88,493)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(155,552)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(286,854)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163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營業損失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(29,755)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3,287 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(8,628)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(72,949)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163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　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　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　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　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　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163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營業外收入及支出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(8,170)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(1,736)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(16,983)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(10,209)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163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所得稅費用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-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-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-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-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163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本期淨損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(37,925)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1,551 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(25,611)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(83,158)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163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　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　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　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　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　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163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本期其他綜合損益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(44)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(350)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966 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(440)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163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本期綜合損益總額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(37,969)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1,201 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(24,645)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(83,598)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163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　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　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　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　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　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163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淨利歸屬於：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　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　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　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　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163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母公司業主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(36,186)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3,347 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(20,236)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(77,744)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163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非控制權益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(1,739)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(1,796)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(5,375)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(5,414)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125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　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(37,925)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1,551 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(25,611)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(83,158)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125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綜合損益總額歸屬於：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　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　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　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　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163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母公司業主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(36,230)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2,974 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(19,270)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(78,168)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163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非控制權益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(1,739)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(1,773)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(5,375)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(5,430)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125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　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(37,969)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1,201 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(24,645)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(83,598)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125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每股盈餘</a:t>
                      </a: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元</a:t>
                      </a: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：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　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　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　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　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163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基本每股盈餘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(1.35)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0.13 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(0.76)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(2.91)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sz="41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未來經營</a:t>
            </a:r>
            <a:r>
              <a:rPr lang="zh-TW" altLang="en-US" sz="41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方針</a:t>
            </a:r>
            <a:r>
              <a:rPr lang="en-US" altLang="zh-TW" sz="41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1</a:t>
            </a:r>
            <a:endParaRPr lang="zh-TW" altLang="en-US" sz="4100" b="1" dirty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zh-TW" altLang="en-US" sz="24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加速轉型網路事業</a:t>
            </a:r>
            <a:endParaRPr lang="en-US" altLang="zh-TW" sz="240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以</a:t>
            </a:r>
            <a:r>
              <a:rPr lang="zh-Hant" altLang="en-US" dirty="0">
                <a:latin typeface="微軟正黑體" pitchFamily="34" charset="-120"/>
                <a:ea typeface="微軟正黑體" pitchFamily="34" charset="-120"/>
              </a:rPr>
              <a:t>國際博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弈</a:t>
            </a:r>
            <a:r>
              <a:rPr lang="zh-Hant" altLang="en-US" dirty="0">
                <a:latin typeface="微軟正黑體" pitchFamily="34" charset="-120"/>
                <a:ea typeface="微軟正黑體" pitchFamily="34" charset="-120"/>
              </a:rPr>
              <a:t>市場</a:t>
            </a:r>
            <a:r>
              <a:rPr lang="en-US" altLang="zh-Hant" dirty="0">
                <a:latin typeface="微軟正黑體" pitchFamily="34" charset="-120"/>
                <a:ea typeface="微軟正黑體" pitchFamily="34" charset="-120"/>
              </a:rPr>
              <a:t>20</a:t>
            </a:r>
            <a:r>
              <a:rPr lang="zh-Hant" altLang="en-US" dirty="0">
                <a:latin typeface="微軟正黑體" pitchFamily="34" charset="-120"/>
                <a:ea typeface="微軟正黑體" pitchFamily="34" charset="-120"/>
              </a:rPr>
              <a:t>年的經驗與技術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為基礎，積極拓展將我方遊戲平台上的各類型遊戲，藉由</a:t>
            </a:r>
            <a:r>
              <a:rPr lang="en-US" dirty="0">
                <a:latin typeface="微軟正黑體" pitchFamily="34" charset="-120"/>
                <a:ea typeface="微軟正黑體" pitchFamily="34" charset="-120"/>
              </a:rPr>
              <a:t>API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方式接入其他線上營運平台，透過此營運方式創造更多的營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收。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現有電子產品多轉型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至網路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，近年研發包括真人視訊直播發牌、視訊直播彩票等產品，視訊源銷售至東南亞各國，自去年起營收逐步穩定。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與義大利特許營運商</a:t>
            </a:r>
            <a:r>
              <a:rPr lang="en-US" dirty="0" smtClean="0">
                <a:latin typeface="微軟正黑體" pitchFamily="34" charset="-120"/>
                <a:ea typeface="微軟正黑體" pitchFamily="34" charset="-120"/>
              </a:rPr>
              <a:t>SISAL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合作經營線上遊戲平台，爭取成為義大利法規市場認證線上遊戲供應商。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1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未來經營</a:t>
            </a:r>
            <a:r>
              <a:rPr lang="zh-TW" altLang="en-US" sz="41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方針</a:t>
            </a:r>
            <a:r>
              <a:rPr lang="en-US" altLang="zh-TW" sz="41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2</a:t>
            </a:r>
            <a:endParaRPr lang="zh-TW" altLang="en-US" sz="4100" b="1" dirty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zh-TW" altLang="en-US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拓展</a:t>
            </a:r>
            <a:r>
              <a:rPr lang="en-US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VLT</a:t>
            </a:r>
            <a:r>
              <a:rPr lang="zh-TW" altLang="en-US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視頻彩票系統</a:t>
            </a:r>
            <a:endParaRPr lang="en-US" altLang="zh-TW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義大利</a:t>
            </a:r>
            <a:r>
              <a:rPr lang="en-US" altLang="en-US" dirty="0" smtClean="0">
                <a:latin typeface="微軟正黑體" pitchFamily="34" charset="-120"/>
                <a:ea typeface="微軟正黑體" pitchFamily="34" charset="-120"/>
              </a:rPr>
              <a:t>VLT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視頻彩票系統取得國家認證後，已與義大利特許營運商</a:t>
            </a:r>
            <a:r>
              <a:rPr lang="en-US" altLang="en-US" dirty="0" smtClean="0">
                <a:latin typeface="微軟正黑體" pitchFamily="34" charset="-120"/>
                <a:ea typeface="微軟正黑體" pitchFamily="34" charset="-120"/>
              </a:rPr>
              <a:t>SISAL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簽訂</a:t>
            </a:r>
            <a:r>
              <a:rPr lang="en-US" altLang="en-US" dirty="0" smtClean="0">
                <a:latin typeface="微軟正黑體" pitchFamily="34" charset="-120"/>
                <a:ea typeface="微軟正黑體" pitchFamily="34" charset="-120"/>
              </a:rPr>
              <a:t>VLT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相關軟硬件、系統與遊戲的合作協議，預計將進入系統採購階段，持續拓展義大利市場。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與</a:t>
            </a:r>
            <a:r>
              <a:rPr lang="en-US" altLang="en-US" dirty="0" smtClean="0">
                <a:latin typeface="微軟正黑體" pitchFamily="34" charset="-120"/>
                <a:ea typeface="微軟正黑體" pitchFamily="34" charset="-120"/>
              </a:rPr>
              <a:t>SISAL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取得獨家摩洛哥國家電子即開彩票的合作，已完成系統開發，待摩洛哥政府完成審查。</a:t>
            </a:r>
            <a:r>
              <a:rPr lang="en-US" altLang="en-US" dirty="0" smtClean="0">
                <a:latin typeface="微軟正黑體" pitchFamily="34" charset="-120"/>
                <a:ea typeface="微軟正黑體" pitchFamily="34" charset="-120"/>
              </a:rPr>
              <a:t>         </a:t>
            </a:r>
            <a:endParaRPr lang="zh-TW" altLang="en-US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1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未來經營</a:t>
            </a:r>
            <a:r>
              <a:rPr lang="zh-TW" altLang="en-US" sz="41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方針</a:t>
            </a:r>
            <a:r>
              <a:rPr lang="en-US" altLang="zh-TW" sz="41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3</a:t>
            </a:r>
            <a:endParaRPr lang="zh-TW" altLang="en-US" sz="4100" b="1" dirty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zh-TW" altLang="en-US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積極進行泰</a:t>
            </a:r>
            <a:r>
              <a:rPr lang="zh-TW" altLang="en-US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偉金門工商綜合區開發</a:t>
            </a:r>
            <a:r>
              <a:rPr lang="zh-TW" altLang="en-US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計畫</a:t>
            </a:r>
            <a:endParaRPr lang="en-US" altLang="zh-TW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泰偉在金門綜合工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  商區的土地，可開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發面積達</a:t>
            </a:r>
            <a:r>
              <a:rPr lang="en-US" altLang="zh-Hant" dirty="0" smtClean="0">
                <a:latin typeface="微軟正黑體" pitchFamily="34" charset="-120"/>
                <a:ea typeface="微軟正黑體" pitchFamily="34" charset="-120"/>
              </a:rPr>
              <a:t>8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公頃，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為金門目前唯一可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開發之大面積工商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用地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圖片 3" descr="金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7620" y="2714620"/>
            <a:ext cx="5187178" cy="3714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TW" altLang="en-US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積極籌備泰偉金門工商綜合區開發計畫</a:t>
            </a:r>
            <a:endParaRPr lang="en-US" altLang="zh-TW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金門跟廈門已於民國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107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8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月正式通水，有關通橋、通氣、通電的政策也拍板定案，加上廈門翔安國際機場即將落成，對金廈共同經濟圈有極大的助益，對金門國際化觀光有莫大影響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今年下半年都市計畫已進行送件，預計明年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完成都市設計審議及取得建築執照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為未來重要業務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zh-TW" altLang="en-US" sz="7200" dirty="0">
                <a:latin typeface="微軟正黑體" pitchFamily="34" charset="-120"/>
                <a:ea typeface="微軟正黑體" pitchFamily="34" charset="-120"/>
              </a:rPr>
              <a:t>敬請指教</a:t>
            </a:r>
            <a:endParaRPr lang="en-US" altLang="zh-TW" sz="7200" dirty="0">
              <a:latin typeface="微軟正黑體" pitchFamily="34" charset="-120"/>
              <a:ea typeface="微軟正黑體" pitchFamily="34" charset="-120"/>
            </a:endParaRPr>
          </a:p>
          <a:p>
            <a:pPr algn="ctr">
              <a:buNone/>
            </a:pPr>
            <a:r>
              <a:rPr lang="en-US" altLang="zh-TW" sz="7200" dirty="0">
                <a:latin typeface="微軟正黑體" pitchFamily="34" charset="-120"/>
                <a:ea typeface="微軟正黑體" pitchFamily="34" charset="-120"/>
              </a:rPr>
              <a:t>Q&amp;A</a:t>
            </a:r>
            <a:endParaRPr lang="zh-TW" altLang="en-US" sz="7200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1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公開聲明與預估事項提醒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zh-TW" altLang="en-US" sz="2700" dirty="0">
                <a:latin typeface="微軟正黑體" pitchFamily="34" charset="-120"/>
                <a:ea typeface="微軟正黑體" pitchFamily="34" charset="-120"/>
              </a:rPr>
              <a:t>本簡報所提供之公司營運與策略相關資訊，並不作為股東及投資人之投資建議。</a:t>
            </a:r>
          </a:p>
          <a:p>
            <a:pPr>
              <a:lnSpc>
                <a:spcPct val="120000"/>
              </a:lnSpc>
            </a:pPr>
            <a:r>
              <a:rPr lang="zh-TW" altLang="en-US" sz="2700" dirty="0">
                <a:latin typeface="微軟正黑體" pitchFamily="34" charset="-120"/>
                <a:ea typeface="微軟正黑體" pitchFamily="34" charset="-120"/>
              </a:rPr>
              <a:t>本簡報內容所提及公司對未來營運之預測與看法，主要以目前市場已知或可得之資訊、數據為參考依據。</a:t>
            </a:r>
          </a:p>
          <a:p>
            <a:pPr>
              <a:lnSpc>
                <a:spcPct val="120000"/>
              </a:lnSpc>
            </a:pPr>
            <a:r>
              <a:rPr lang="zh-TW" altLang="en-US" sz="2700" dirty="0">
                <a:latin typeface="微軟正黑體" pitchFamily="34" charset="-120"/>
                <a:ea typeface="微軟正黑體" pitchFamily="34" charset="-120"/>
              </a:rPr>
              <a:t>本簡報資料包括對公司未來營運之預估說明，該預估存在實現之風險及不確定性，實際結果與預估可能有若干程度之差異</a:t>
            </a:r>
            <a:r>
              <a:rPr lang="zh-TW" altLang="en-US" sz="2700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700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zh-TW" altLang="en-US" sz="41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公司簡介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389120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sz="3000" dirty="0" smtClean="0">
                <a:latin typeface="Microsoft Sans Serif" pitchFamily="34" charset="0"/>
                <a:cs typeface="Microsoft Sans Serif" pitchFamily="34" charset="0"/>
              </a:rPr>
              <a:t>公司設立　</a:t>
            </a:r>
            <a:r>
              <a:rPr lang="en-US" altLang="zh-TW" sz="30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89</a:t>
            </a:r>
            <a:r>
              <a:rPr lang="zh-TW" altLang="en-US" sz="3000" dirty="0" smtClean="0">
                <a:latin typeface="Microsoft Sans Serif" pitchFamily="34" charset="0"/>
                <a:cs typeface="Microsoft Sans Serif" pitchFamily="34" charset="0"/>
              </a:rPr>
              <a:t>年</a:t>
            </a:r>
            <a:r>
              <a:rPr lang="en-US" altLang="en-US" sz="30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08</a:t>
            </a:r>
            <a:r>
              <a:rPr lang="zh-TW" altLang="en-US" sz="3000" dirty="0" smtClean="0">
                <a:latin typeface="Microsoft Sans Serif" pitchFamily="34" charset="0"/>
                <a:cs typeface="Microsoft Sans Serif" pitchFamily="34" charset="0"/>
              </a:rPr>
              <a:t>月</a:t>
            </a:r>
            <a:r>
              <a:rPr lang="en-US" altLang="en-US" sz="30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02</a:t>
            </a:r>
            <a:r>
              <a:rPr lang="zh-TW" altLang="en-US" sz="3000" dirty="0" smtClean="0">
                <a:latin typeface="Microsoft Sans Serif" pitchFamily="34" charset="0"/>
                <a:cs typeface="Microsoft Sans Serif" pitchFamily="34" charset="0"/>
              </a:rPr>
              <a:t>日</a:t>
            </a:r>
            <a:r>
              <a:rPr lang="en-US" altLang="en-US" sz="30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 (2000/08/02) </a:t>
            </a:r>
          </a:p>
          <a:p>
            <a:r>
              <a:rPr lang="zh-TW" altLang="en-US" sz="3000" dirty="0" smtClean="0">
                <a:latin typeface="Microsoft Sans Serif" pitchFamily="34" charset="0"/>
                <a:cs typeface="Microsoft Sans Serif" pitchFamily="34" charset="0"/>
              </a:rPr>
              <a:t>公司型態　股份有限公司</a:t>
            </a:r>
            <a:endParaRPr lang="en-US" altLang="en-US" sz="3000" dirty="0" smtClean="0"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  <a:p>
            <a:r>
              <a:rPr lang="zh-TW" altLang="en-US" sz="3000" dirty="0" smtClean="0">
                <a:latin typeface="Microsoft Sans Serif" pitchFamily="34" charset="0"/>
                <a:cs typeface="Microsoft Sans Serif" pitchFamily="34" charset="0"/>
              </a:rPr>
              <a:t>公開發行    </a:t>
            </a:r>
            <a:r>
              <a:rPr lang="en-US" altLang="en-US" sz="30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91</a:t>
            </a:r>
            <a:r>
              <a:rPr lang="zh-TW" altLang="en-US" sz="3000" dirty="0" smtClean="0">
                <a:latin typeface="Microsoft Sans Serif" pitchFamily="34" charset="0"/>
                <a:cs typeface="Microsoft Sans Serif" pitchFamily="34" charset="0"/>
              </a:rPr>
              <a:t>年</a:t>
            </a:r>
            <a:r>
              <a:rPr lang="en-US" altLang="en-US" sz="30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06</a:t>
            </a:r>
            <a:r>
              <a:rPr lang="zh-TW" altLang="en-US" sz="3000" dirty="0" smtClean="0">
                <a:latin typeface="Microsoft Sans Serif" pitchFamily="34" charset="0"/>
                <a:cs typeface="Microsoft Sans Serif" pitchFamily="34" charset="0"/>
              </a:rPr>
              <a:t>月</a:t>
            </a:r>
            <a:r>
              <a:rPr lang="en-US" altLang="en-US" sz="30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06</a:t>
            </a:r>
            <a:r>
              <a:rPr lang="zh-TW" altLang="en-US" sz="3000" dirty="0" smtClean="0">
                <a:latin typeface="Microsoft Sans Serif" pitchFamily="34" charset="0"/>
                <a:cs typeface="Microsoft Sans Serif" pitchFamily="34" charset="0"/>
              </a:rPr>
              <a:t>日公開發行</a:t>
            </a:r>
            <a:endParaRPr lang="en-US" altLang="zh-TW" sz="3000" dirty="0" smtClean="0"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  <a:p>
            <a:pPr>
              <a:buNone/>
            </a:pPr>
            <a:r>
              <a:rPr lang="en-US" altLang="en-US" sz="30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                   </a:t>
            </a:r>
            <a:r>
              <a:rPr lang="zh-TW" altLang="en-US" sz="30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   </a:t>
            </a:r>
            <a:r>
              <a:rPr lang="en-US" altLang="en-US" sz="30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92</a:t>
            </a:r>
            <a:r>
              <a:rPr lang="zh-TW" altLang="en-US" sz="3000" dirty="0" smtClean="0">
                <a:latin typeface="Microsoft Sans Serif" pitchFamily="34" charset="0"/>
                <a:cs typeface="Microsoft Sans Serif" pitchFamily="34" charset="0"/>
              </a:rPr>
              <a:t>年</a:t>
            </a:r>
            <a:r>
              <a:rPr lang="en-US" altLang="en-US" sz="30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05</a:t>
            </a:r>
            <a:r>
              <a:rPr lang="zh-TW" altLang="en-US" sz="3000" dirty="0" smtClean="0">
                <a:latin typeface="Microsoft Sans Serif" pitchFamily="34" charset="0"/>
                <a:cs typeface="Microsoft Sans Serif" pitchFamily="34" charset="0"/>
              </a:rPr>
              <a:t>月</a:t>
            </a:r>
            <a:r>
              <a:rPr lang="en-US" altLang="en-US" sz="30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29</a:t>
            </a:r>
            <a:r>
              <a:rPr lang="zh-TW" altLang="en-US" sz="3000" dirty="0" smtClean="0">
                <a:latin typeface="Microsoft Sans Serif" pitchFamily="34" charset="0"/>
                <a:cs typeface="Microsoft Sans Serif" pitchFamily="34" charset="0"/>
              </a:rPr>
              <a:t>日興櫃</a:t>
            </a:r>
            <a:endParaRPr lang="en-US" altLang="zh-TW" sz="3000" dirty="0" smtClean="0"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  <a:p>
            <a:pPr>
              <a:buNone/>
            </a:pPr>
            <a:r>
              <a:rPr lang="en-US" altLang="zh-TW" sz="30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                   </a:t>
            </a:r>
            <a:r>
              <a:rPr lang="zh-TW" altLang="en-US" sz="30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   </a:t>
            </a:r>
            <a:r>
              <a:rPr lang="en-US" altLang="en-US" sz="30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93</a:t>
            </a:r>
            <a:r>
              <a:rPr lang="zh-TW" altLang="en-US" sz="3000" dirty="0" smtClean="0">
                <a:latin typeface="Microsoft Sans Serif" pitchFamily="34" charset="0"/>
                <a:cs typeface="Microsoft Sans Serif" pitchFamily="34" charset="0"/>
              </a:rPr>
              <a:t>年</a:t>
            </a:r>
            <a:r>
              <a:rPr lang="en-US" altLang="en-US" sz="30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06</a:t>
            </a:r>
            <a:r>
              <a:rPr lang="zh-TW" altLang="en-US" sz="3000" dirty="0" smtClean="0">
                <a:latin typeface="Microsoft Sans Serif" pitchFamily="34" charset="0"/>
                <a:cs typeface="Microsoft Sans Serif" pitchFamily="34" charset="0"/>
              </a:rPr>
              <a:t>月</a:t>
            </a:r>
            <a:r>
              <a:rPr lang="en-US" altLang="en-US" sz="30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09</a:t>
            </a:r>
            <a:r>
              <a:rPr lang="zh-TW" altLang="en-US" sz="3000" dirty="0" smtClean="0">
                <a:latin typeface="Microsoft Sans Serif" pitchFamily="34" charset="0"/>
                <a:cs typeface="Microsoft Sans Serif" pitchFamily="34" charset="0"/>
              </a:rPr>
              <a:t>日上櫃        代號：</a:t>
            </a:r>
            <a:r>
              <a:rPr lang="en-US" altLang="zh-TW" sz="30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3064</a:t>
            </a:r>
          </a:p>
          <a:p>
            <a:r>
              <a:rPr lang="zh-TW" altLang="en-US" sz="3000" dirty="0" smtClean="0">
                <a:latin typeface="Microsoft Sans Serif" pitchFamily="34" charset="0"/>
                <a:cs typeface="Microsoft Sans Serif" pitchFamily="34" charset="0"/>
              </a:rPr>
              <a:t>員工人數   </a:t>
            </a:r>
            <a:r>
              <a:rPr lang="en-US" altLang="zh-TW" sz="30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123</a:t>
            </a:r>
            <a:r>
              <a:rPr lang="zh-TW" altLang="en-US" sz="3000" dirty="0" smtClean="0">
                <a:latin typeface="Microsoft Sans Serif" pitchFamily="34" charset="0"/>
                <a:cs typeface="Microsoft Sans Serif" pitchFamily="34" charset="0"/>
              </a:rPr>
              <a:t>人</a:t>
            </a:r>
            <a:r>
              <a:rPr lang="en-US" altLang="zh-TW" sz="30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(110/11) </a:t>
            </a:r>
          </a:p>
          <a:p>
            <a:pPr>
              <a:buNone/>
            </a:pPr>
            <a:r>
              <a:rPr lang="en-US" altLang="zh-TW" sz="30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                   </a:t>
            </a:r>
            <a:r>
              <a:rPr lang="zh-TW" altLang="en-US" sz="30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  </a:t>
            </a:r>
            <a:r>
              <a:rPr lang="en-US" altLang="zh-TW" sz="30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162</a:t>
            </a:r>
            <a:r>
              <a:rPr lang="zh-TW" altLang="en-US" sz="3000" dirty="0" smtClean="0">
                <a:latin typeface="Microsoft Sans Serif" pitchFamily="34" charset="0"/>
                <a:cs typeface="Microsoft Sans Serif" pitchFamily="34" charset="0"/>
              </a:rPr>
              <a:t>人</a:t>
            </a:r>
            <a:r>
              <a:rPr lang="en-US" altLang="zh-TW" sz="30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(109/11)  </a:t>
            </a:r>
          </a:p>
          <a:p>
            <a:pPr>
              <a:buNone/>
            </a:pPr>
            <a:r>
              <a:rPr lang="en-US" altLang="zh-TW" sz="30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                   </a:t>
            </a:r>
            <a:r>
              <a:rPr lang="zh-TW" altLang="en-US" sz="30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  </a:t>
            </a:r>
            <a:r>
              <a:rPr lang="en-US" altLang="zh-TW" sz="30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323</a:t>
            </a:r>
            <a:r>
              <a:rPr lang="zh-TW" altLang="en-US" sz="3000" dirty="0" smtClean="0">
                <a:latin typeface="Microsoft Sans Serif" pitchFamily="34" charset="0"/>
                <a:cs typeface="Microsoft Sans Serif" pitchFamily="34" charset="0"/>
              </a:rPr>
              <a:t>人</a:t>
            </a:r>
            <a:r>
              <a:rPr lang="en-US" altLang="zh-TW" sz="30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(108/11)</a:t>
            </a:r>
          </a:p>
          <a:p>
            <a:pPr>
              <a:buNone/>
            </a:pPr>
            <a:r>
              <a:rPr lang="en-US" altLang="en-US" sz="3000" dirty="0" smtClean="0"/>
              <a:t>                   </a:t>
            </a:r>
          </a:p>
          <a:p>
            <a:pPr>
              <a:buNone/>
            </a:pPr>
            <a:r>
              <a:rPr lang="en-US" altLang="en-US" sz="2800" dirty="0" smtClean="0"/>
              <a:t>    </a:t>
            </a:r>
            <a:endParaRPr lang="en-US" altLang="en-US" sz="2800" dirty="0"/>
          </a:p>
          <a:p>
            <a:endParaRPr lang="en-US" sz="3600" dirty="0"/>
          </a:p>
        </p:txBody>
      </p:sp>
      <p:pic>
        <p:nvPicPr>
          <p:cNvPr id="4" name="圖片 3" descr="66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4942" y="4000504"/>
            <a:ext cx="3223637" cy="26995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圓角矩形 15"/>
          <p:cNvSpPr/>
          <p:nvPr/>
        </p:nvSpPr>
        <p:spPr>
          <a:xfrm>
            <a:off x="3357554" y="1785926"/>
            <a:ext cx="2537951" cy="792088"/>
          </a:xfrm>
          <a:prstGeom prst="roundRect">
            <a:avLst/>
          </a:prstGeom>
          <a:solidFill>
            <a:srgbClr val="FF6600"/>
          </a:solidFill>
          <a:scene3d>
            <a:camera prst="orthographicFront">
              <a:rot lat="0" lon="0" rev="0"/>
            </a:camera>
            <a:lightRig rig="threePt" dir="t">
              <a:rot lat="0" lon="0" rev="0"/>
            </a:lightRig>
          </a:scene3d>
          <a:sp3d prstMaterial="plastic"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rgbClr val="000000"/>
                </a:solidFill>
                <a:latin typeface="+mj-ea"/>
                <a:ea typeface="+mj-ea"/>
              </a:rPr>
              <a:t>泰偉電子</a:t>
            </a:r>
            <a:endParaRPr lang="en-US" altLang="zh-TW" sz="2000" b="1" dirty="0" smtClean="0">
              <a:solidFill>
                <a:srgbClr val="000000"/>
              </a:solidFill>
              <a:latin typeface="+mj-ea"/>
              <a:ea typeface="+mj-ea"/>
            </a:endParaRPr>
          </a:p>
          <a:p>
            <a:pPr algn="ctr"/>
            <a:r>
              <a:rPr lang="zh-TW" altLang="en-US" sz="2000" b="1" dirty="0" smtClean="0">
                <a:solidFill>
                  <a:srgbClr val="000000"/>
                </a:solidFill>
                <a:latin typeface="+mj-ea"/>
                <a:ea typeface="+mj-ea"/>
              </a:rPr>
              <a:t>股份有限公司</a:t>
            </a:r>
            <a:endParaRPr lang="zh-TW" altLang="en-US" sz="2000" b="1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18" name="圓角矩形 17"/>
          <p:cNvSpPr/>
          <p:nvPr/>
        </p:nvSpPr>
        <p:spPr>
          <a:xfrm>
            <a:off x="285720" y="3357562"/>
            <a:ext cx="1571636" cy="863526"/>
          </a:xfrm>
          <a:prstGeom prst="roundRect">
            <a:avLst/>
          </a:prstGeom>
          <a:solidFill>
            <a:srgbClr val="00B050"/>
          </a:solidFill>
          <a:scene3d>
            <a:camera prst="orthographicFront">
              <a:rot lat="0" lon="0" rev="0"/>
            </a:camera>
            <a:lightRig rig="threePt" dir="t">
              <a:rot lat="0" lon="0" rev="0"/>
            </a:lightRig>
          </a:scene3d>
          <a:sp3d prstMaterial="plastic"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800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香港娛樂科技有限公司</a:t>
            </a:r>
            <a:endParaRPr lang="zh-TW" altLang="en-US" sz="1800" b="1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" name="圓角矩形 19"/>
          <p:cNvSpPr/>
          <p:nvPr/>
        </p:nvSpPr>
        <p:spPr>
          <a:xfrm>
            <a:off x="2000232" y="3357562"/>
            <a:ext cx="1714512" cy="876338"/>
          </a:xfrm>
          <a:prstGeom prst="roundRect">
            <a:avLst/>
          </a:prstGeom>
          <a:solidFill>
            <a:srgbClr val="33CCCC"/>
          </a:solidFill>
          <a:scene3d>
            <a:camera prst="orthographicFront">
              <a:rot lat="0" lon="0" rev="0"/>
            </a:camera>
            <a:lightRig rig="threePt" dir="t">
              <a:rot lat="0" lon="0" rev="0"/>
            </a:lightRig>
          </a:scene3d>
          <a:sp3d prstMaterial="plastic"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800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泰偉開發顧問</a:t>
            </a:r>
            <a:endParaRPr lang="en-US" altLang="zh-CN" sz="1800" b="1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CN" altLang="en-US" sz="18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股份有限公司</a:t>
            </a:r>
            <a:endParaRPr lang="zh-TW" altLang="en-US" sz="1800" b="1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1" name="圓角矩形 20"/>
          <p:cNvSpPr/>
          <p:nvPr/>
        </p:nvSpPr>
        <p:spPr>
          <a:xfrm>
            <a:off x="3857620" y="3357562"/>
            <a:ext cx="1857388" cy="876338"/>
          </a:xfrm>
          <a:prstGeom prst="roundRect">
            <a:avLst/>
          </a:prstGeom>
          <a:solidFill>
            <a:srgbClr val="9966FF"/>
          </a:solidFill>
          <a:scene3d>
            <a:camera prst="orthographicFront">
              <a:rot lat="0" lon="0" rev="0"/>
            </a:camera>
            <a:lightRig rig="threePt" dir="t">
              <a:rot lat="0" lon="0" rev="0"/>
            </a:lightRig>
          </a:scene3d>
          <a:sp3d prstMaterial="plastic"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Astro Gaming </a:t>
            </a:r>
            <a:endParaRPr lang="en-US" altLang="zh-CN" sz="16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es-ES" sz="1600" dirty="0" smtClean="0">
                <a:solidFill>
                  <a:schemeClr val="tx1"/>
                </a:solidFill>
                <a:ea typeface="微軟正黑體" pitchFamily="34" charset="-120"/>
              </a:rPr>
              <a:t>Dominican corp</a:t>
            </a:r>
            <a:endParaRPr lang="zh-TW" altLang="en-US" sz="16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27" name="直線接點 26"/>
          <p:cNvCxnSpPr/>
          <p:nvPr/>
        </p:nvCxnSpPr>
        <p:spPr>
          <a:xfrm rot="5400000" flipH="1" flipV="1">
            <a:off x="893737" y="3106735"/>
            <a:ext cx="500066" cy="1588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/>
          <p:cNvCxnSpPr/>
          <p:nvPr/>
        </p:nvCxnSpPr>
        <p:spPr>
          <a:xfrm rot="5400000" flipH="1" flipV="1">
            <a:off x="6251587" y="3106735"/>
            <a:ext cx="500066" cy="1588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接點 28"/>
          <p:cNvCxnSpPr/>
          <p:nvPr/>
        </p:nvCxnSpPr>
        <p:spPr>
          <a:xfrm>
            <a:off x="1142976" y="2857496"/>
            <a:ext cx="6929486" cy="1588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接點 33"/>
          <p:cNvCxnSpPr/>
          <p:nvPr/>
        </p:nvCxnSpPr>
        <p:spPr>
          <a:xfrm flipV="1">
            <a:off x="7047469" y="5507604"/>
            <a:ext cx="0" cy="262408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3"/>
          <p:cNvSpPr txBox="1">
            <a:spLocks noChangeArrowheads="1"/>
          </p:cNvSpPr>
          <p:nvPr/>
        </p:nvSpPr>
        <p:spPr bwMode="auto">
          <a:xfrm>
            <a:off x="6500826" y="3000372"/>
            <a:ext cx="571504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zh-TW" altLang="en-US" sz="1400" b="1" kern="0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香港</a:t>
            </a:r>
            <a:endParaRPr lang="zh-TW" altLang="zh-TW" sz="1400" b="1" kern="0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3" name="Rectangle 3"/>
          <p:cNvSpPr txBox="1">
            <a:spLocks noChangeArrowheads="1"/>
          </p:cNvSpPr>
          <p:nvPr/>
        </p:nvSpPr>
        <p:spPr bwMode="auto">
          <a:xfrm>
            <a:off x="1142976" y="3000372"/>
            <a:ext cx="571504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zh-TW" altLang="en-US" sz="1400" b="1" kern="0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香港</a:t>
            </a:r>
            <a:endParaRPr lang="zh-TW" altLang="zh-TW" sz="1400" b="1" kern="0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4" name="Rectangle 3"/>
          <p:cNvSpPr txBox="1">
            <a:spLocks noChangeArrowheads="1"/>
          </p:cNvSpPr>
          <p:nvPr/>
        </p:nvSpPr>
        <p:spPr bwMode="auto">
          <a:xfrm>
            <a:off x="2857488" y="3000372"/>
            <a:ext cx="576130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zh-TW" altLang="en-US" sz="1400" b="1" kern="0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金門</a:t>
            </a:r>
            <a:endParaRPr lang="zh-TW" altLang="zh-TW" sz="1400" b="1" kern="0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5" name="Rectangle 3"/>
          <p:cNvSpPr txBox="1">
            <a:spLocks noChangeArrowheads="1"/>
          </p:cNvSpPr>
          <p:nvPr/>
        </p:nvSpPr>
        <p:spPr bwMode="auto">
          <a:xfrm>
            <a:off x="4214810" y="1428736"/>
            <a:ext cx="774686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buFontTx/>
              <a:buNone/>
            </a:pPr>
            <a:r>
              <a:rPr lang="zh-TW" altLang="en-US" sz="1400" b="1" kern="0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新北市</a:t>
            </a:r>
            <a:endParaRPr lang="zh-TW" altLang="zh-TW" sz="1400" b="1" kern="0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6" name="Rectangle 3"/>
          <p:cNvSpPr txBox="1">
            <a:spLocks noChangeArrowheads="1"/>
          </p:cNvSpPr>
          <p:nvPr/>
        </p:nvSpPr>
        <p:spPr bwMode="auto">
          <a:xfrm>
            <a:off x="571472" y="3000372"/>
            <a:ext cx="642942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en-US" altLang="zh-TW" sz="1200" b="1" kern="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100</a:t>
            </a:r>
            <a:r>
              <a:rPr lang="zh-TW" altLang="en-US" sz="1200" b="1" kern="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200" b="1" kern="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%</a:t>
            </a:r>
            <a:endParaRPr lang="zh-TW" altLang="zh-TW" sz="1200" b="1" kern="0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7" name="Rectangle 3"/>
          <p:cNvSpPr txBox="1">
            <a:spLocks noChangeArrowheads="1"/>
          </p:cNvSpPr>
          <p:nvPr/>
        </p:nvSpPr>
        <p:spPr bwMode="auto">
          <a:xfrm>
            <a:off x="5929322" y="3000372"/>
            <a:ext cx="642942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en-US" altLang="zh-TW" sz="1200" b="1" kern="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100</a:t>
            </a:r>
            <a:r>
              <a:rPr lang="zh-TW" altLang="en-US" sz="1200" b="1" kern="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200" b="1" kern="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%</a:t>
            </a:r>
            <a:endParaRPr lang="zh-TW" altLang="zh-TW" sz="1200" b="1" kern="0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8" name="Rectangle 3"/>
          <p:cNvSpPr txBox="1">
            <a:spLocks noChangeArrowheads="1"/>
          </p:cNvSpPr>
          <p:nvPr/>
        </p:nvSpPr>
        <p:spPr bwMode="auto">
          <a:xfrm>
            <a:off x="2143108" y="3000372"/>
            <a:ext cx="785818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en-US" altLang="zh-TW" sz="1200" b="1" kern="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98.67</a:t>
            </a:r>
            <a:r>
              <a:rPr lang="zh-TW" altLang="en-US" sz="1200" b="1" kern="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200" b="1" kern="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%</a:t>
            </a:r>
            <a:endParaRPr lang="zh-TW" altLang="zh-TW" sz="1200" b="1" kern="0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9" name="Rectangle 3"/>
          <p:cNvSpPr txBox="1">
            <a:spLocks noChangeArrowheads="1"/>
          </p:cNvSpPr>
          <p:nvPr/>
        </p:nvSpPr>
        <p:spPr bwMode="auto">
          <a:xfrm>
            <a:off x="7358082" y="3000372"/>
            <a:ext cx="785818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en-US" altLang="zh-TW" sz="1200" b="1" kern="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54.23</a:t>
            </a:r>
            <a:r>
              <a:rPr lang="zh-TW" altLang="en-US" sz="1200" b="1" kern="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200" b="1" kern="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%</a:t>
            </a:r>
            <a:endParaRPr lang="zh-TW" altLang="zh-TW" sz="1200" b="1" kern="0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0" name="Rectangle 3"/>
          <p:cNvSpPr txBox="1">
            <a:spLocks noChangeArrowheads="1"/>
          </p:cNvSpPr>
          <p:nvPr/>
        </p:nvSpPr>
        <p:spPr bwMode="auto">
          <a:xfrm>
            <a:off x="285720" y="4500570"/>
            <a:ext cx="642942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en-US" altLang="zh-TW" sz="1200" b="1" kern="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100</a:t>
            </a:r>
            <a:r>
              <a:rPr lang="zh-TW" altLang="en-US" sz="1200" b="1" kern="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200" b="1" kern="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%</a:t>
            </a:r>
            <a:endParaRPr lang="zh-TW" altLang="zh-TW" sz="1200" b="1" kern="0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3" name="標題 1"/>
          <p:cNvSpPr txBox="1">
            <a:spLocks/>
          </p:cNvSpPr>
          <p:nvPr/>
        </p:nvSpPr>
        <p:spPr>
          <a:xfrm>
            <a:off x="357158" y="64291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1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企業架構</a:t>
            </a:r>
            <a:endParaRPr kumimoji="0" lang="zh-TW" altLang="en-US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cxnSp>
        <p:nvCxnSpPr>
          <p:cNvPr id="55" name="直線接點 54"/>
          <p:cNvCxnSpPr/>
          <p:nvPr/>
        </p:nvCxnSpPr>
        <p:spPr>
          <a:xfrm flipV="1">
            <a:off x="4643438" y="2571744"/>
            <a:ext cx="0" cy="275220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接點 55"/>
          <p:cNvCxnSpPr>
            <a:stCxn id="20" idx="0"/>
          </p:cNvCxnSpPr>
          <p:nvPr/>
        </p:nvCxnSpPr>
        <p:spPr>
          <a:xfrm rot="5400000" flipH="1" flipV="1">
            <a:off x="2608249" y="3107529"/>
            <a:ext cx="499272" cy="794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接點 58"/>
          <p:cNvCxnSpPr/>
          <p:nvPr/>
        </p:nvCxnSpPr>
        <p:spPr>
          <a:xfrm rot="5400000" flipH="1" flipV="1">
            <a:off x="4394199" y="3106735"/>
            <a:ext cx="500066" cy="1588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圓角矩形 59"/>
          <p:cNvSpPr/>
          <p:nvPr/>
        </p:nvSpPr>
        <p:spPr>
          <a:xfrm>
            <a:off x="5857884" y="3357562"/>
            <a:ext cx="1357322" cy="87633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0"/>
            </a:lightRig>
          </a:scene3d>
          <a:sp3d prstMaterial="plastic"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泰偉</a:t>
            </a:r>
            <a:r>
              <a:rPr lang="zh-TW" altLang="en-US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博奕有限公司</a:t>
            </a:r>
            <a:endParaRPr lang="zh-TW" altLang="en-US" b="1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5" name="Rectangle 3"/>
          <p:cNvSpPr txBox="1">
            <a:spLocks noChangeArrowheads="1"/>
          </p:cNvSpPr>
          <p:nvPr/>
        </p:nvSpPr>
        <p:spPr bwMode="auto">
          <a:xfrm>
            <a:off x="4000496" y="3000372"/>
            <a:ext cx="642942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en-US" altLang="zh-TW" sz="1200" b="1" kern="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100</a:t>
            </a:r>
            <a:r>
              <a:rPr lang="zh-TW" altLang="en-US" sz="1200" b="1" kern="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200" b="1" kern="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%</a:t>
            </a:r>
            <a:endParaRPr lang="zh-TW" altLang="zh-TW" sz="1200" b="1" kern="0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0" name="Rectangle 3"/>
          <p:cNvSpPr txBox="1">
            <a:spLocks noChangeArrowheads="1"/>
          </p:cNvSpPr>
          <p:nvPr/>
        </p:nvSpPr>
        <p:spPr bwMode="auto">
          <a:xfrm>
            <a:off x="4643438" y="3000372"/>
            <a:ext cx="928694" cy="285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zh-TW" altLang="en-US" sz="1400" b="1" kern="0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多明尼加</a:t>
            </a:r>
            <a:endParaRPr lang="zh-TW" altLang="zh-TW" sz="1400" b="1" kern="0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71" name="直線接點 70"/>
          <p:cNvCxnSpPr/>
          <p:nvPr/>
        </p:nvCxnSpPr>
        <p:spPr>
          <a:xfrm rot="5400000" flipH="1" flipV="1">
            <a:off x="929456" y="4428338"/>
            <a:ext cx="428628" cy="1588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接點 73"/>
          <p:cNvCxnSpPr/>
          <p:nvPr/>
        </p:nvCxnSpPr>
        <p:spPr>
          <a:xfrm rot="5400000" flipH="1" flipV="1">
            <a:off x="7822826" y="3107132"/>
            <a:ext cx="500066" cy="794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圓角矩形 75"/>
          <p:cNvSpPr/>
          <p:nvPr/>
        </p:nvSpPr>
        <p:spPr>
          <a:xfrm>
            <a:off x="214282" y="5000636"/>
            <a:ext cx="1785950" cy="857256"/>
          </a:xfrm>
          <a:prstGeom prst="roundRect">
            <a:avLst/>
          </a:prstGeom>
          <a:solidFill>
            <a:srgbClr val="92D050"/>
          </a:solidFill>
          <a:scene3d>
            <a:camera prst="orthographicFront">
              <a:rot lat="0" lon="0" rev="0"/>
            </a:camera>
            <a:lightRig rig="threePt" dir="t">
              <a:rot lat="0" lon="0" rev="0"/>
            </a:lightRig>
          </a:scene3d>
          <a:sp3d prstMaterial="plastic"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龍</a:t>
            </a:r>
            <a:r>
              <a:rPr lang="zh-CN" altLang="en-US" sz="1800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彩科技</a:t>
            </a:r>
            <a:r>
              <a:rPr lang="en-US" altLang="zh-CN" sz="1800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800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北京</a:t>
            </a:r>
            <a:r>
              <a:rPr lang="en-US" altLang="zh-TW" sz="1800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CN" altLang="en-US" sz="1800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有限公司</a:t>
            </a:r>
            <a:endParaRPr lang="zh-TW" altLang="en-US" sz="1800" b="1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7" name="Rectangle 3"/>
          <p:cNvSpPr txBox="1">
            <a:spLocks noChangeArrowheads="1"/>
          </p:cNvSpPr>
          <p:nvPr/>
        </p:nvSpPr>
        <p:spPr bwMode="auto">
          <a:xfrm>
            <a:off x="1428728" y="4500570"/>
            <a:ext cx="627251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zh-TW" altLang="en-US" sz="1400" b="1" kern="0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北京</a:t>
            </a:r>
            <a:endParaRPr lang="zh-TW" altLang="zh-TW" sz="1400" b="1" kern="0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61" name="直線接點 60"/>
          <p:cNvCxnSpPr/>
          <p:nvPr/>
        </p:nvCxnSpPr>
        <p:spPr>
          <a:xfrm rot="5400000" flipH="1" flipV="1">
            <a:off x="892943" y="4750603"/>
            <a:ext cx="500862" cy="795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3"/>
          <p:cNvSpPr txBox="1">
            <a:spLocks noChangeArrowheads="1"/>
          </p:cNvSpPr>
          <p:nvPr/>
        </p:nvSpPr>
        <p:spPr bwMode="auto">
          <a:xfrm>
            <a:off x="8072462" y="3000372"/>
            <a:ext cx="571504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zh-TW" altLang="en-US" sz="1400" b="1" kern="0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台北</a:t>
            </a:r>
            <a:endParaRPr lang="zh-TW" altLang="zh-TW" sz="1400" b="1" kern="0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5" name="圓角矩形 164"/>
          <p:cNvSpPr/>
          <p:nvPr/>
        </p:nvSpPr>
        <p:spPr>
          <a:xfrm>
            <a:off x="7358082" y="3357562"/>
            <a:ext cx="1500198" cy="85725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0"/>
            </a:lightRig>
          </a:scene3d>
          <a:sp3d prstMaterial="plastic"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泰娛科技股份有限公司</a:t>
            </a:r>
            <a:endParaRPr lang="zh-TW" altLang="en-US" b="1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76875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41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技術領域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525963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視訊直播技術與系統</a:t>
            </a:r>
            <a:endParaRPr lang="en-US" altLang="zh-Hant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Hant" dirty="0" smtClean="0">
                <a:latin typeface="微軟正黑體" pitchFamily="34" charset="-120"/>
                <a:ea typeface="微軟正黑體" pitchFamily="34" charset="-120"/>
              </a:rPr>
              <a:t>VLT </a:t>
            </a:r>
            <a:r>
              <a:rPr lang="zh-CN" altLang="en-US" dirty="0" smtClean="0">
                <a:latin typeface="微軟正黑體" pitchFamily="34" charset="-120"/>
                <a:ea typeface="微軟正黑體" pitchFamily="34" charset="-120"/>
              </a:rPr>
              <a:t>跨區管理系統</a:t>
            </a:r>
            <a:endParaRPr lang="zh-TW" altLang="en-US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Hant" dirty="0" smtClean="0">
                <a:latin typeface="微軟正黑體" pitchFamily="34" charset="-120"/>
                <a:ea typeface="微軟正黑體" pitchFamily="34" charset="-120"/>
              </a:rPr>
              <a:t>App </a:t>
            </a:r>
            <a:r>
              <a:rPr lang="zh-CN" altLang="en-US" dirty="0" smtClean="0">
                <a:latin typeface="微軟正黑體" pitchFamily="34" charset="-120"/>
                <a:ea typeface="微軟正黑體" pitchFamily="34" charset="-120"/>
              </a:rPr>
              <a:t>遊戲製作</a:t>
            </a:r>
            <a:endParaRPr lang="en-US" altLang="zh-CN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CN" altLang="en-US" dirty="0" smtClean="0">
                <a:latin typeface="微軟正黑體" pitchFamily="34" charset="-120"/>
                <a:ea typeface="微軟正黑體" pitchFamily="34" charset="-120"/>
              </a:rPr>
              <a:t>網路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博弈</a:t>
            </a:r>
            <a:r>
              <a:rPr lang="zh-CN" altLang="en-US" dirty="0" smtClean="0">
                <a:latin typeface="微軟正黑體" pitchFamily="34" charset="-120"/>
                <a:ea typeface="微軟正黑體" pitchFamily="34" charset="-120"/>
              </a:rPr>
              <a:t>平台與管理系統</a:t>
            </a:r>
            <a:endParaRPr lang="zh-TW" altLang="en-US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虛擬幣網娛樂城運營系統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軟體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系統、</a:t>
            </a:r>
            <a:r>
              <a:rPr lang="en-US" dirty="0">
                <a:latin typeface="微軟正黑體" pitchFamily="34" charset="-120"/>
                <a:ea typeface="微軟正黑體" pitchFamily="34" charset="-120"/>
              </a:rPr>
              <a:t>2D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dirty="0">
                <a:latin typeface="微軟正黑體" pitchFamily="34" charset="-120"/>
                <a:ea typeface="微軟正黑體" pitchFamily="34" charset="-120"/>
              </a:rPr>
              <a:t>3D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美術設計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網路遊戲</a:t>
            </a:r>
            <a:r>
              <a:rPr lang="zh-Hant" altLang="en-US" dirty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dirty="0">
                <a:latin typeface="微軟正黑體" pitchFamily="34" charset="-120"/>
                <a:ea typeface="微軟正黑體" pitchFamily="34" charset="-120"/>
              </a:rPr>
              <a:t> 2D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dirty="0">
                <a:latin typeface="微軟正黑體" pitchFamily="34" charset="-120"/>
                <a:ea typeface="微軟正黑體" pitchFamily="34" charset="-120"/>
              </a:rPr>
              <a:t>3D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遊戲引擎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企劃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設計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創意及各項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週邊元件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en-US" altLang="zh-TW" dirty="0"/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41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研發重點與成果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轉型研發所有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網路博弈相關之系統及真人視訊遊戲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等各類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相關產品及技術。  </a:t>
            </a: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歷時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四年多研發，又經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年多數千項的檢測與審查，本公司於</a:t>
            </a:r>
            <a:r>
              <a:rPr lang="en-US" dirty="0">
                <a:latin typeface="微軟正黑體" pitchFamily="34" charset="-120"/>
                <a:ea typeface="微軟正黑體" pitchFamily="34" charset="-120"/>
              </a:rPr>
              <a:t>105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年度獲得義大利政府視頻彩票</a:t>
            </a:r>
            <a:r>
              <a:rPr lang="en-US" dirty="0">
                <a:latin typeface="微軟正黑體" pitchFamily="34" charset="-120"/>
                <a:ea typeface="微軟正黑體" pitchFamily="34" charset="-120"/>
              </a:rPr>
              <a:t>(VLT)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系統國家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認證，成為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全球第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8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家，亞洲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唯一獲得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此國際上最先進之歐盟視頻彩票系統的認證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目前與義大利第二大</a:t>
            </a:r>
            <a:r>
              <a:rPr lang="en-US" dirty="0" smtClean="0">
                <a:latin typeface="微軟正黑體" pitchFamily="34" charset="-120"/>
                <a:ea typeface="微軟正黑體" pitchFamily="34" charset="-120"/>
              </a:rPr>
              <a:t>VLT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特許彩票發行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商</a:t>
            </a:r>
            <a:r>
              <a:rPr lang="en-US" dirty="0" smtClean="0">
                <a:latin typeface="微軟正黑體" pitchFamily="34" charset="-120"/>
                <a:ea typeface="微軟正黑體" pitchFamily="34" charset="-120"/>
              </a:rPr>
              <a:t>SISAL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進行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提供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軟硬體、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系統與遊戲的合作</a:t>
            </a: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培訓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研發網路相關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IT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技術及機房建置。    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41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經營範圍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00034" y="1928802"/>
            <a:ext cx="8229600" cy="442915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dirty="0" smtClean="0">
                <a:latin typeface="+mj-ea"/>
                <a:ea typeface="+mj-ea"/>
              </a:rPr>
              <a:t>真人視訊直播發牌與系統</a:t>
            </a:r>
            <a:endParaRPr lang="en-US" altLang="zh-TW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zh-TW" altLang="en-US" dirty="0" smtClean="0">
                <a:latin typeface="+mj-ea"/>
                <a:ea typeface="+mj-ea"/>
              </a:rPr>
              <a:t>視訊直播浮球機及系統</a:t>
            </a:r>
            <a:endParaRPr lang="en-US" altLang="zh-TW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zh-TW" altLang="en-US" dirty="0" smtClean="0">
                <a:latin typeface="+mj-ea"/>
                <a:ea typeface="+mj-ea"/>
              </a:rPr>
              <a:t>博弈類電子遊戲</a:t>
            </a:r>
            <a:r>
              <a:rPr lang="zh-TW" altLang="en-US" sz="2800" dirty="0" smtClean="0">
                <a:latin typeface="+mj-ea"/>
                <a:ea typeface="+mj-ea"/>
              </a:rPr>
              <a:t>及</a:t>
            </a:r>
            <a:r>
              <a:rPr lang="zh-TW" altLang="zh-TW" dirty="0" smtClean="0">
                <a:latin typeface="+mj-ea"/>
                <a:ea typeface="+mj-ea"/>
              </a:rPr>
              <a:t>軟體</a:t>
            </a:r>
            <a:endParaRPr lang="zh-TW" altLang="en-US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zh-TW" altLang="en-US" dirty="0" smtClean="0">
                <a:latin typeface="+mj-ea"/>
                <a:ea typeface="+mj-ea"/>
              </a:rPr>
              <a:t>即開型賽事視頻彩票機 </a:t>
            </a:r>
            <a:endParaRPr lang="en-US" altLang="zh-TW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zh-TW" altLang="en-US" dirty="0" smtClean="0">
                <a:latin typeface="+mj-ea"/>
                <a:ea typeface="+mj-ea"/>
              </a:rPr>
              <a:t>彩票管理系統合作</a:t>
            </a:r>
            <a:endParaRPr lang="en-US" altLang="zh-TW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zh-TW" altLang="en-US" dirty="0" smtClean="0">
                <a:latin typeface="+mj-ea"/>
                <a:ea typeface="+mj-ea"/>
              </a:rPr>
              <a:t>有獎娛樂遊戲合作</a:t>
            </a:r>
            <a:endParaRPr lang="en-US" altLang="zh-TW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zh-TW" altLang="en-US" dirty="0" smtClean="0">
                <a:latin typeface="+mj-ea"/>
                <a:ea typeface="+mj-ea"/>
              </a:rPr>
              <a:t>賭場管理系統                           </a:t>
            </a:r>
            <a:endParaRPr lang="en-US" altLang="zh-TW" dirty="0" smtClean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143000"/>
          </a:xfrm>
        </p:spPr>
        <p:txBody>
          <a:bodyPr>
            <a:noAutofit/>
          </a:bodyPr>
          <a:lstStyle/>
          <a:p>
            <a:r>
              <a:rPr lang="zh-TW" altLang="en-US" sz="41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真人視訊直播發牌及視訊直播彩票機</a:t>
            </a:r>
            <a:endParaRPr lang="zh-TW" altLang="en-US" sz="4100" b="1" dirty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pic>
        <p:nvPicPr>
          <p:cNvPr id="6" name="圖片 5" descr="webwxgetmsgim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6380" y="1785926"/>
            <a:ext cx="3227072" cy="2214578"/>
          </a:xfrm>
          <a:prstGeom prst="rect">
            <a:avLst/>
          </a:prstGeom>
        </p:spPr>
      </p:pic>
      <p:pic>
        <p:nvPicPr>
          <p:cNvPr id="7" name="圖片 6" descr="webwxgetmsgimg(1)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0694" y="4143380"/>
            <a:ext cx="3143272" cy="2157071"/>
          </a:xfrm>
          <a:prstGeom prst="rect">
            <a:avLst/>
          </a:prstGeom>
        </p:spPr>
      </p:pic>
      <p:pic>
        <p:nvPicPr>
          <p:cNvPr id="9" name="圖片 8" descr="真人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9" y="2214554"/>
            <a:ext cx="4315340" cy="3857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41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博弈類電子遊戲</a:t>
            </a:r>
            <a:endParaRPr lang="zh-TW" altLang="en-US" sz="4100" b="1" dirty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pic>
        <p:nvPicPr>
          <p:cNvPr id="4" name="內容版面配置區 3" descr="Orc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643050"/>
            <a:ext cx="1428750" cy="762000"/>
          </a:xfrm>
        </p:spPr>
      </p:pic>
      <p:pic>
        <p:nvPicPr>
          <p:cNvPr id="5" name="圖片 4" descr="Santa Claus封面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5984" y="1643050"/>
            <a:ext cx="1428750" cy="762000"/>
          </a:xfrm>
          <a:prstGeom prst="rect">
            <a:avLst/>
          </a:prstGeom>
        </p:spPr>
      </p:pic>
      <p:pic>
        <p:nvPicPr>
          <p:cNvPr id="6" name="圖片 5" descr="Strongman封面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7620" y="1643050"/>
            <a:ext cx="1428750" cy="762000"/>
          </a:xfrm>
          <a:prstGeom prst="rect">
            <a:avLst/>
          </a:prstGeom>
        </p:spPr>
      </p:pic>
      <p:pic>
        <p:nvPicPr>
          <p:cNvPr id="7" name="圖片 6" descr="The Detective封面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00892" y="1643050"/>
            <a:ext cx="1428750" cy="762000"/>
          </a:xfrm>
          <a:prstGeom prst="rect">
            <a:avLst/>
          </a:prstGeom>
        </p:spPr>
      </p:pic>
      <p:pic>
        <p:nvPicPr>
          <p:cNvPr id="8" name="圖片 7" descr="Vegas Nigh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29256" y="1643050"/>
            <a:ext cx="1428750" cy="762000"/>
          </a:xfrm>
          <a:prstGeom prst="rect">
            <a:avLst/>
          </a:prstGeom>
        </p:spPr>
      </p:pic>
      <p:pic>
        <p:nvPicPr>
          <p:cNvPr id="10" name="圖片 9" descr="Wild West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4348" y="2571744"/>
            <a:ext cx="1428750" cy="762000"/>
          </a:xfrm>
          <a:prstGeom prst="rect">
            <a:avLst/>
          </a:prstGeom>
        </p:spPr>
      </p:pic>
      <p:pic>
        <p:nvPicPr>
          <p:cNvPr id="11" name="圖片 10" descr="Stone Ag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85984" y="2571744"/>
            <a:ext cx="1428750" cy="762000"/>
          </a:xfrm>
          <a:prstGeom prst="rect">
            <a:avLst/>
          </a:prstGeom>
        </p:spPr>
      </p:pic>
      <p:pic>
        <p:nvPicPr>
          <p:cNvPr id="12" name="圖片 11" descr="100209110352c57e4b3215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857620" y="2571744"/>
            <a:ext cx="1428750" cy="762000"/>
          </a:xfrm>
          <a:prstGeom prst="rect">
            <a:avLst/>
          </a:prstGeom>
        </p:spPr>
      </p:pic>
      <p:pic>
        <p:nvPicPr>
          <p:cNvPr id="13" name="圖片 12" descr="82648803652c57d358bd5c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29256" y="2571744"/>
            <a:ext cx="1428750" cy="762000"/>
          </a:xfrm>
          <a:prstGeom prst="rect">
            <a:avLst/>
          </a:prstGeom>
        </p:spPr>
      </p:pic>
      <p:pic>
        <p:nvPicPr>
          <p:cNvPr id="14" name="圖片 13" descr="150713685252c57c1b55558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14348" y="3500438"/>
            <a:ext cx="1428750" cy="762000"/>
          </a:xfrm>
          <a:prstGeom prst="rect">
            <a:avLst/>
          </a:prstGeom>
        </p:spPr>
      </p:pic>
      <p:pic>
        <p:nvPicPr>
          <p:cNvPr id="15" name="圖片 14" descr="95233830452c5953f09f9a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000892" y="2571744"/>
            <a:ext cx="1428750" cy="762000"/>
          </a:xfrm>
          <a:prstGeom prst="rect">
            <a:avLst/>
          </a:prstGeom>
        </p:spPr>
      </p:pic>
      <p:pic>
        <p:nvPicPr>
          <p:cNvPr id="16" name="圖片 15" descr="72031007552c5995b19397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285984" y="3500438"/>
            <a:ext cx="1428750" cy="762000"/>
          </a:xfrm>
          <a:prstGeom prst="rect">
            <a:avLst/>
          </a:prstGeom>
        </p:spPr>
      </p:pic>
      <p:pic>
        <p:nvPicPr>
          <p:cNvPr id="17" name="圖片 16" descr="101495735552c583670a43c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857620" y="3500438"/>
            <a:ext cx="1428750" cy="762000"/>
          </a:xfrm>
          <a:prstGeom prst="rect">
            <a:avLst/>
          </a:prstGeom>
        </p:spPr>
      </p:pic>
      <p:pic>
        <p:nvPicPr>
          <p:cNvPr id="18" name="圖片 17" descr="138514651652c59cc37fc2b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429256" y="3500438"/>
            <a:ext cx="1428750" cy="762000"/>
          </a:xfrm>
          <a:prstGeom prst="rect">
            <a:avLst/>
          </a:prstGeom>
        </p:spPr>
      </p:pic>
      <p:pic>
        <p:nvPicPr>
          <p:cNvPr id="19" name="圖片 18" descr="4570394952c59e1d0fe9b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000892" y="3500438"/>
            <a:ext cx="1428750" cy="762000"/>
          </a:xfrm>
          <a:prstGeom prst="rect">
            <a:avLst/>
          </a:prstGeom>
        </p:spPr>
      </p:pic>
      <p:pic>
        <p:nvPicPr>
          <p:cNvPr id="20" name="圖片 19" descr="200208707952c59d4132d5b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714348" y="4429132"/>
            <a:ext cx="1428750" cy="762000"/>
          </a:xfrm>
          <a:prstGeom prst="rect">
            <a:avLst/>
          </a:prstGeom>
        </p:spPr>
      </p:pic>
      <p:pic>
        <p:nvPicPr>
          <p:cNvPr id="21" name="圖片 20" descr="150533529052c58522a5660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2285984" y="4429132"/>
            <a:ext cx="1428750" cy="762000"/>
          </a:xfrm>
          <a:prstGeom prst="rect">
            <a:avLst/>
          </a:prstGeom>
        </p:spPr>
      </p:pic>
      <p:pic>
        <p:nvPicPr>
          <p:cNvPr id="22" name="圖片 21" descr="128862383752c5843305d17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3857620" y="4429132"/>
            <a:ext cx="1428750" cy="762000"/>
          </a:xfrm>
          <a:prstGeom prst="rect">
            <a:avLst/>
          </a:prstGeom>
        </p:spPr>
      </p:pic>
      <p:pic>
        <p:nvPicPr>
          <p:cNvPr id="23" name="圖片 22" descr="173924034052c594c430bb8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5429256" y="4429132"/>
            <a:ext cx="1428750" cy="762000"/>
          </a:xfrm>
          <a:prstGeom prst="rect">
            <a:avLst/>
          </a:prstGeom>
        </p:spPr>
      </p:pic>
      <p:pic>
        <p:nvPicPr>
          <p:cNvPr id="24" name="圖片 23" descr="70888976552c5988b2cdb3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7000892" y="4429132"/>
            <a:ext cx="1428750" cy="762000"/>
          </a:xfrm>
          <a:prstGeom prst="rect">
            <a:avLst/>
          </a:prstGeom>
        </p:spPr>
      </p:pic>
      <p:pic>
        <p:nvPicPr>
          <p:cNvPr id="25" name="圖片 24" descr="55949420852c59da76552c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714348" y="5357826"/>
            <a:ext cx="1428750" cy="762000"/>
          </a:xfrm>
          <a:prstGeom prst="rect">
            <a:avLst/>
          </a:prstGeom>
        </p:spPr>
      </p:pic>
      <p:pic>
        <p:nvPicPr>
          <p:cNvPr id="26" name="圖片 25" descr="52862079552c58842e45b2.pn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2285984" y="5357826"/>
            <a:ext cx="1428750" cy="762000"/>
          </a:xfrm>
          <a:prstGeom prst="rect">
            <a:avLst/>
          </a:prstGeom>
        </p:spPr>
      </p:pic>
      <p:pic>
        <p:nvPicPr>
          <p:cNvPr id="27" name="圖片 26" descr="8444827352c594fd37859.pn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3857620" y="5357826"/>
            <a:ext cx="1428750" cy="762000"/>
          </a:xfrm>
          <a:prstGeom prst="rect">
            <a:avLst/>
          </a:prstGeom>
        </p:spPr>
      </p:pic>
      <p:pic>
        <p:nvPicPr>
          <p:cNvPr id="28" name="圖片 27" descr="70858284252c59d044cb37.pn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5429256" y="5357826"/>
            <a:ext cx="1428750" cy="762000"/>
          </a:xfrm>
          <a:prstGeom prst="rect">
            <a:avLst/>
          </a:prstGeom>
        </p:spPr>
      </p:pic>
      <p:pic>
        <p:nvPicPr>
          <p:cNvPr id="29" name="圖片 28" descr="128985815752c5880d9b8f3.png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7000892" y="5357826"/>
            <a:ext cx="1428750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線">
  <a:themeElements>
    <a:clrScheme name="暗香撲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2835</TotalTime>
  <Words>1244</Words>
  <Application>Microsoft Office PowerPoint</Application>
  <PresentationFormat>如螢幕大小 (4:3)</PresentationFormat>
  <Paragraphs>320</Paragraphs>
  <Slides>19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0" baseType="lpstr">
      <vt:lpstr>流線</vt:lpstr>
      <vt:lpstr>泰偉電子股份有限公司</vt:lpstr>
      <vt:lpstr>公開聲明與預估事項提醒</vt:lpstr>
      <vt:lpstr>公司簡介</vt:lpstr>
      <vt:lpstr>投影片 4</vt:lpstr>
      <vt:lpstr>技術領域</vt:lpstr>
      <vt:lpstr>研發重點與成果</vt:lpstr>
      <vt:lpstr>經營範圍</vt:lpstr>
      <vt:lpstr>真人視訊直播發牌及視訊直播彩票機</vt:lpstr>
      <vt:lpstr>博弈類電子遊戲</vt:lpstr>
      <vt:lpstr>系統研發</vt:lpstr>
      <vt:lpstr>投影片 11</vt:lpstr>
      <vt:lpstr>投影片 12</vt:lpstr>
      <vt:lpstr>110年Q3合併資產負債表</vt:lpstr>
      <vt:lpstr>110年Q3合併綜合損益表</vt:lpstr>
      <vt:lpstr>未來經營方針1</vt:lpstr>
      <vt:lpstr>未來經營方針2</vt:lpstr>
      <vt:lpstr>未來經營方針3</vt:lpstr>
      <vt:lpstr>投影片 18</vt:lpstr>
      <vt:lpstr>投影片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泰偉電子股份有限公司</dc:title>
  <dc:creator>Maggie</dc:creator>
  <cp:lastModifiedBy>maggiepc</cp:lastModifiedBy>
  <cp:revision>270</cp:revision>
  <dcterms:created xsi:type="dcterms:W3CDTF">2017-09-22T02:28:30Z</dcterms:created>
  <dcterms:modified xsi:type="dcterms:W3CDTF">2021-12-14T00:47:43Z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