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1"/>
  </p:notesMasterIdLst>
  <p:sldIdLst>
    <p:sldId id="256" r:id="rId2"/>
    <p:sldId id="257" r:id="rId3"/>
    <p:sldId id="258" r:id="rId4"/>
    <p:sldId id="292" r:id="rId5"/>
    <p:sldId id="267" r:id="rId6"/>
    <p:sldId id="271" r:id="rId7"/>
    <p:sldId id="275" r:id="rId8"/>
    <p:sldId id="287" r:id="rId9"/>
    <p:sldId id="286" r:id="rId10"/>
    <p:sldId id="288" r:id="rId11"/>
    <p:sldId id="285" r:id="rId12"/>
    <p:sldId id="283" r:id="rId13"/>
    <p:sldId id="299" r:id="rId14"/>
    <p:sldId id="300" r:id="rId15"/>
    <p:sldId id="272" r:id="rId16"/>
    <p:sldId id="280" r:id="rId17"/>
    <p:sldId id="278" r:id="rId18"/>
    <p:sldId id="298" r:id="rId19"/>
    <p:sldId id="277"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2865" autoAdjust="0"/>
  </p:normalViewPr>
  <p:slideViewPr>
    <p:cSldViewPr>
      <p:cViewPr varScale="1">
        <p:scale>
          <a:sx n="108" d="100"/>
          <a:sy n="108" d="100"/>
        </p:scale>
        <p:origin x="12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46D07-13BC-4B70-959F-E0C167DAA016}" type="datetimeFigureOut">
              <a:rPr lang="zh-TW" altLang="en-US" smtClean="0"/>
              <a:pPr/>
              <a:t>2022/12/12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7A664-3A63-444A-AE2E-8B0137848210}" type="slidenum">
              <a:rPr lang="zh-TW" altLang="en-US" smtClean="0"/>
              <a:pPr/>
              <a:t>‹#›</a:t>
            </a:fld>
            <a:endParaRPr lang="zh-TW" altLang="en-US"/>
          </a:p>
        </p:txBody>
      </p:sp>
    </p:spTree>
    <p:extLst>
      <p:ext uri="{BB962C8B-B14F-4D97-AF65-F5344CB8AC3E}">
        <p14:creationId xmlns:p14="http://schemas.microsoft.com/office/powerpoint/2010/main" val="1983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4</a:t>
            </a:fld>
            <a:endParaRPr lang="zh-TW" altLang="en-US"/>
          </a:p>
        </p:txBody>
      </p:sp>
    </p:spTree>
    <p:extLst>
      <p:ext uri="{BB962C8B-B14F-4D97-AF65-F5344CB8AC3E}">
        <p14:creationId xmlns:p14="http://schemas.microsoft.com/office/powerpoint/2010/main" val="31724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6</a:t>
            </a:fld>
            <a:endParaRPr lang="zh-TW" altLang="en-US"/>
          </a:p>
        </p:txBody>
      </p:sp>
    </p:spTree>
    <p:extLst>
      <p:ext uri="{BB962C8B-B14F-4D97-AF65-F5344CB8AC3E}">
        <p14:creationId xmlns:p14="http://schemas.microsoft.com/office/powerpoint/2010/main" val="27751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2022/12/12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2022/12/12</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2071678"/>
            <a:ext cx="7851648" cy="1828800"/>
          </a:xfrm>
        </p:spPr>
        <p:txBody>
          <a:bodyPr/>
          <a:lstStyle/>
          <a:p>
            <a:r>
              <a:rPr lang="en-US" altLang="zh-TW" dirty="0" smtClean="0">
                <a:solidFill>
                  <a:schemeClr val="tx2">
                    <a:lumMod val="75000"/>
                  </a:schemeClr>
                </a:solidFill>
                <a:latin typeface="標楷體" pitchFamily="65" charset="-120"/>
                <a:ea typeface="標楷體" pitchFamily="65" charset="-120"/>
              </a:rPr>
              <a:t>ASTRO </a:t>
            </a:r>
            <a:r>
              <a:rPr lang="en-US" altLang="zh-TW" dirty="0" smtClean="0">
                <a:solidFill>
                  <a:schemeClr val="tx2">
                    <a:lumMod val="75000"/>
                  </a:schemeClr>
                </a:solidFill>
                <a:latin typeface="標楷體" pitchFamily="65" charset="-120"/>
                <a:ea typeface="標楷體" pitchFamily="65" charset="-120"/>
              </a:rPr>
              <a:t>CORP.</a:t>
            </a:r>
            <a:endParaRPr lang="zh-TW" altLang="en-US" dirty="0">
              <a:solidFill>
                <a:schemeClr val="tx2">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2285984" y="4214818"/>
            <a:ext cx="6400800" cy="1752600"/>
          </a:xfrm>
        </p:spPr>
        <p:txBody>
          <a:bodyPr/>
          <a:lstStyle/>
          <a:p>
            <a:pPr algn="r"/>
            <a:r>
              <a:rPr lang="en-US" altLang="zh-TW" sz="2800" dirty="0" smtClean="0">
                <a:latin typeface="標楷體" pitchFamily="65" charset="-120"/>
                <a:ea typeface="標楷體" pitchFamily="65" charset="-120"/>
              </a:rPr>
              <a:t>Operation and Prospect Report</a:t>
            </a:r>
          </a:p>
          <a:p>
            <a:pPr algn="r"/>
            <a:r>
              <a:rPr lang="en-US" altLang="zh-TW" sz="2800" dirty="0" smtClean="0">
                <a:latin typeface="標楷體" pitchFamily="65" charset="-120"/>
                <a:ea typeface="標楷體" pitchFamily="65" charset="-120"/>
              </a:rPr>
              <a:t>Stock symbol</a:t>
            </a:r>
            <a:r>
              <a:rPr lang="zh-TW" altLang="en-US"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3064</a:t>
            </a:r>
          </a:p>
          <a:p>
            <a:pPr algn="r"/>
            <a:r>
              <a:rPr lang="en-US" altLang="zh-TW" sz="2800" dirty="0" smtClean="0">
                <a:latin typeface="標楷體" pitchFamily="65" charset="-120"/>
                <a:ea typeface="標楷體" pitchFamily="65" charset="-120"/>
              </a:rPr>
              <a:t>December, 2022</a:t>
            </a:r>
            <a:endParaRPr lang="zh-TW" altLang="en-US" sz="2800" dirty="0">
              <a:latin typeface="標楷體" pitchFamily="65" charset="-120"/>
              <a:ea typeface="標楷體" pitchFamily="65" charset="-120"/>
            </a:endParaRPr>
          </a:p>
        </p:txBody>
      </p:sp>
      <p:pic>
        <p:nvPicPr>
          <p:cNvPr id="4" name="圖片 3" descr="Astro Logo.jpg"/>
          <p:cNvPicPr>
            <a:picLocks noChangeAspect="1"/>
          </p:cNvPicPr>
          <p:nvPr/>
        </p:nvPicPr>
        <p:blipFill>
          <a:blip r:embed="rId2" cstate="print"/>
          <a:stretch>
            <a:fillRect/>
          </a:stretch>
        </p:blipFill>
        <p:spPr>
          <a:xfrm>
            <a:off x="642910" y="785794"/>
            <a:ext cx="4357686" cy="14966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6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System Development</a:t>
            </a:r>
            <a:endParaRPr lang="zh-TW" altLang="en-US" sz="4100" b="1" dirty="0">
              <a:effectLst>
                <a:outerShdw blurRad="31750" dist="25400" dir="5400000" algn="tl" rotWithShape="0">
                  <a:srgbClr val="000000">
                    <a:alpha val="25000"/>
                  </a:srgbClr>
                </a:outerShdw>
              </a:effectLst>
            </a:endParaRPr>
          </a:p>
        </p:txBody>
      </p:sp>
      <p:pic>
        <p:nvPicPr>
          <p:cNvPr id="8" name="內容版面配置區 7" descr="燈箱_文字整理可編輯版_20150414_peter.jpg"/>
          <p:cNvPicPr>
            <a:picLocks noGrp="1" noChangeAspect="1"/>
          </p:cNvPicPr>
          <p:nvPr>
            <p:ph idx="1"/>
          </p:nvPr>
        </p:nvPicPr>
        <p:blipFill>
          <a:blip r:embed="rId2" cstate="print"/>
          <a:stretch>
            <a:fillRect/>
          </a:stretch>
        </p:blipFill>
        <p:spPr>
          <a:xfrm>
            <a:off x="1428728" y="2262838"/>
            <a:ext cx="1429075" cy="2857520"/>
          </a:xfrm>
        </p:spPr>
      </p:pic>
      <p:pic>
        <p:nvPicPr>
          <p:cNvPr id="9" name="圖片 8" descr="lottery_4_1.jpg"/>
          <p:cNvPicPr>
            <a:picLocks noChangeAspect="1"/>
          </p:cNvPicPr>
          <p:nvPr/>
        </p:nvPicPr>
        <p:blipFill>
          <a:blip r:embed="rId3" cstate="print"/>
          <a:stretch>
            <a:fillRect/>
          </a:stretch>
        </p:blipFill>
        <p:spPr>
          <a:xfrm>
            <a:off x="3143240" y="2834342"/>
            <a:ext cx="2786082" cy="1745945"/>
          </a:xfrm>
          <a:prstGeom prst="rect">
            <a:avLst/>
          </a:prstGeom>
        </p:spPr>
      </p:pic>
      <p:pic>
        <p:nvPicPr>
          <p:cNvPr id="10" name="圖片 9" descr="cms_01.jpg"/>
          <p:cNvPicPr>
            <a:picLocks noChangeAspect="1"/>
          </p:cNvPicPr>
          <p:nvPr/>
        </p:nvPicPr>
        <p:blipFill>
          <a:blip r:embed="rId4" cstate="print"/>
          <a:stretch>
            <a:fillRect/>
          </a:stretch>
        </p:blipFill>
        <p:spPr>
          <a:xfrm>
            <a:off x="6286512" y="2477152"/>
            <a:ext cx="2000264" cy="1088668"/>
          </a:xfrm>
          <a:prstGeom prst="rect">
            <a:avLst/>
          </a:prstGeom>
        </p:spPr>
      </p:pic>
      <p:pic>
        <p:nvPicPr>
          <p:cNvPr id="11" name="圖片 10" descr="cms_02.jpg"/>
          <p:cNvPicPr>
            <a:picLocks noChangeAspect="1"/>
          </p:cNvPicPr>
          <p:nvPr/>
        </p:nvPicPr>
        <p:blipFill>
          <a:blip r:embed="rId5" cstate="print"/>
          <a:stretch>
            <a:fillRect/>
          </a:stretch>
        </p:blipFill>
        <p:spPr>
          <a:xfrm>
            <a:off x="6286512" y="3691598"/>
            <a:ext cx="2011254" cy="1285884"/>
          </a:xfrm>
          <a:prstGeom prst="rect">
            <a:avLst/>
          </a:prstGeom>
        </p:spPr>
      </p:pic>
      <p:sp>
        <p:nvSpPr>
          <p:cNvPr id="12" name="文字方塊 11"/>
          <p:cNvSpPr txBox="1"/>
          <p:nvPr/>
        </p:nvSpPr>
        <p:spPr>
          <a:xfrm>
            <a:off x="928662" y="5214950"/>
            <a:ext cx="3000396" cy="954107"/>
          </a:xfrm>
          <a:prstGeom prst="rect">
            <a:avLst/>
          </a:prstGeom>
          <a:noFill/>
        </p:spPr>
        <p:txBody>
          <a:bodyPr wrap="square" rtlCol="0">
            <a:spAutoFit/>
          </a:bodyPr>
          <a:lstStyle/>
          <a:p>
            <a:r>
              <a:rPr lang="en-US" altLang="zh-TW" sz="2800" dirty="0" smtClean="0">
                <a:solidFill>
                  <a:srgbClr val="C00000"/>
                </a:solidFill>
                <a:latin typeface="+mj-lt"/>
              </a:rPr>
              <a:t>Lottery System</a:t>
            </a:r>
          </a:p>
          <a:p>
            <a:endParaRPr lang="zh-TW" altLang="en-US" sz="2800" dirty="0">
              <a:solidFill>
                <a:srgbClr val="C00000"/>
              </a:solidFill>
            </a:endParaRPr>
          </a:p>
        </p:txBody>
      </p:sp>
      <p:sp>
        <p:nvSpPr>
          <p:cNvPr id="13" name="矩形 12"/>
          <p:cNvSpPr/>
          <p:nvPr/>
        </p:nvSpPr>
        <p:spPr>
          <a:xfrm>
            <a:off x="3929058" y="5263234"/>
            <a:ext cx="1995931" cy="523220"/>
          </a:xfrm>
          <a:prstGeom prst="rect">
            <a:avLst/>
          </a:prstGeom>
        </p:spPr>
        <p:txBody>
          <a:bodyPr wrap="none">
            <a:spAutoFit/>
          </a:bodyPr>
          <a:lstStyle/>
          <a:p>
            <a:pPr lvl="0"/>
            <a:r>
              <a:rPr lang="en-US" altLang="zh-TW" sz="2800" dirty="0" smtClean="0">
                <a:solidFill>
                  <a:srgbClr val="C00000"/>
                </a:solidFill>
              </a:rPr>
              <a:t>VLT System</a:t>
            </a:r>
            <a:endParaRPr lang="zh-TW" altLang="en-US" sz="2800" dirty="0">
              <a:solidFill>
                <a:srgbClr val="C00000"/>
              </a:solidFill>
            </a:endParaRPr>
          </a:p>
        </p:txBody>
      </p:sp>
      <p:sp>
        <p:nvSpPr>
          <p:cNvPr id="15" name="矩形 14"/>
          <p:cNvSpPr/>
          <p:nvPr/>
        </p:nvSpPr>
        <p:spPr>
          <a:xfrm>
            <a:off x="6500826" y="5263234"/>
            <a:ext cx="2074863" cy="523220"/>
          </a:xfrm>
          <a:prstGeom prst="rect">
            <a:avLst/>
          </a:prstGeom>
        </p:spPr>
        <p:txBody>
          <a:bodyPr wrap="none">
            <a:spAutoFit/>
          </a:bodyPr>
          <a:lstStyle/>
          <a:p>
            <a:pPr lvl="0"/>
            <a:r>
              <a:rPr lang="en-US" altLang="zh-TW" sz="2800" dirty="0" smtClean="0">
                <a:solidFill>
                  <a:srgbClr val="C00000"/>
                </a:solidFill>
              </a:rPr>
              <a:t>CMS system</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GLI_1_1"/>
          <p:cNvPicPr>
            <a:picLocks noChangeAspect="1" noChangeArrowheads="1"/>
          </p:cNvPicPr>
          <p:nvPr/>
        </p:nvPicPr>
        <p:blipFill>
          <a:blip r:embed="rId2" cstate="print"/>
          <a:srcRect/>
          <a:stretch>
            <a:fillRect/>
          </a:stretch>
        </p:blipFill>
        <p:spPr bwMode="auto">
          <a:xfrm>
            <a:off x="280427" y="2405322"/>
            <a:ext cx="2120050"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7" name="Picture 19" descr="GLI_2_1"/>
          <p:cNvPicPr>
            <a:picLocks noChangeAspect="1" noChangeArrowheads="1"/>
          </p:cNvPicPr>
          <p:nvPr/>
        </p:nvPicPr>
        <p:blipFill>
          <a:blip r:embed="rId3" cstate="print"/>
          <a:srcRect/>
          <a:stretch>
            <a:fillRect/>
          </a:stretch>
        </p:blipFill>
        <p:spPr bwMode="auto">
          <a:xfrm>
            <a:off x="2499291" y="2405322"/>
            <a:ext cx="2120049"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8" name="Picture 14" descr="BMM_1"/>
          <p:cNvPicPr>
            <a:picLocks noChangeAspect="1" noChangeArrowheads="1"/>
          </p:cNvPicPr>
          <p:nvPr/>
        </p:nvPicPr>
        <p:blipFill>
          <a:blip r:embed="rId4" cstate="print"/>
          <a:srcRect/>
          <a:stretch>
            <a:fillRect/>
          </a:stretch>
        </p:blipFill>
        <p:spPr bwMode="auto">
          <a:xfrm>
            <a:off x="4718155" y="2407270"/>
            <a:ext cx="2118776"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9" name="圖片 18" descr="sogei-certificate.png"/>
          <p:cNvPicPr>
            <a:picLocks noChangeAspect="1"/>
          </p:cNvPicPr>
          <p:nvPr/>
        </p:nvPicPr>
        <p:blipFill>
          <a:blip r:embed="rId5" cstate="print"/>
          <a:stretch>
            <a:fillRect/>
          </a:stretch>
        </p:blipFill>
        <p:spPr>
          <a:xfrm>
            <a:off x="6985510" y="2405322"/>
            <a:ext cx="1882334" cy="3238256"/>
          </a:xfrm>
          <a:prstGeom prst="rect">
            <a:avLst/>
          </a:prstGeom>
          <a:ln w="3175">
            <a:solidFill>
              <a:schemeClr val="tx1"/>
            </a:solidFill>
          </a:ln>
          <a:effectLst>
            <a:outerShdw blurRad="50800" dist="38100" dir="2700000" algn="tl" rotWithShape="0">
              <a:prstClr val="black">
                <a:alpha val="40000"/>
              </a:prstClr>
            </a:outerShdw>
          </a:effectLst>
        </p:spPr>
      </p:pic>
      <p:sp>
        <p:nvSpPr>
          <p:cNvPr id="20" name="標題 1"/>
          <p:cNvSpPr txBox="1">
            <a:spLocks/>
          </p:cNvSpPr>
          <p:nvPr/>
        </p:nvSpPr>
        <p:spPr>
          <a:xfrm>
            <a:off x="571472"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 name="標題 1"/>
          <p:cNvSpPr txBox="1">
            <a:spLocks/>
          </p:cNvSpPr>
          <p:nvPr/>
        </p:nvSpPr>
        <p:spPr>
          <a:xfrm>
            <a:off x="609600" y="107155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Italy and Macau Certifications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23738637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90000"/>
                <a:satMod val="150000"/>
              </a:schemeClr>
              <a:schemeClr val="bg1">
                <a:tint val="88000"/>
                <a:satMod val="150000"/>
              </a:schemeClr>
            </a:duotone>
          </a:blip>
          <a:tile tx="0" ty="0" sx="65000" sy="65000" flip="none" algn="tl"/>
        </a:blipFill>
        <a:effectLst/>
      </p:bgPr>
    </p:bg>
    <p:spTree>
      <p:nvGrpSpPr>
        <p:cNvPr id="1" name=""/>
        <p:cNvGrpSpPr/>
        <p:nvPr/>
      </p:nvGrpSpPr>
      <p:grpSpPr>
        <a:xfrm>
          <a:off x="0" y="0"/>
          <a:ext cx="0" cy="0"/>
          <a:chOff x="0" y="0"/>
          <a:chExt cx="0" cy="0"/>
        </a:xfrm>
      </p:grpSpPr>
      <p:pic>
        <p:nvPicPr>
          <p:cNvPr id="12" name="內容版面配置區 11" descr="系統.jpg"/>
          <p:cNvPicPr>
            <a:picLocks noGrp="1" noChangeAspect="1"/>
          </p:cNvPicPr>
          <p:nvPr>
            <p:ph idx="1"/>
          </p:nvPr>
        </p:nvPicPr>
        <p:blipFill>
          <a:blip r:embed="rId3" cstate="print"/>
          <a:stretch>
            <a:fillRect/>
          </a:stretch>
        </p:blipFill>
        <p:spPr>
          <a:xfrm>
            <a:off x="3419872" y="1057259"/>
            <a:ext cx="2214578" cy="1038880"/>
          </a:xfrm>
        </p:spPr>
      </p:pic>
      <p:sp>
        <p:nvSpPr>
          <p:cNvPr id="8" name="文字方塊 7"/>
          <p:cNvSpPr txBox="1"/>
          <p:nvPr/>
        </p:nvSpPr>
        <p:spPr>
          <a:xfrm>
            <a:off x="4067944" y="625211"/>
            <a:ext cx="1575626" cy="461665"/>
          </a:xfrm>
          <a:prstGeom prst="rect">
            <a:avLst/>
          </a:prstGeom>
          <a:noFill/>
        </p:spPr>
        <p:txBody>
          <a:bodyPr wrap="square" rtlCol="0">
            <a:spAutoFit/>
          </a:bodyPr>
          <a:lstStyle/>
          <a:p>
            <a:r>
              <a:rPr lang="en-US" altLang="zh-TW" sz="2400" dirty="0" smtClean="0">
                <a:solidFill>
                  <a:srgbClr val="FF0000"/>
                </a:solidFill>
              </a:rPr>
              <a:t>System</a:t>
            </a:r>
            <a:endParaRPr lang="zh-TW" altLang="en-US" sz="2400" dirty="0">
              <a:solidFill>
                <a:srgbClr val="FF0000"/>
              </a:solidFill>
            </a:endParaRPr>
          </a:p>
        </p:txBody>
      </p:sp>
      <p:sp>
        <p:nvSpPr>
          <p:cNvPr id="9" name="文字方塊 8"/>
          <p:cNvSpPr txBox="1"/>
          <p:nvPr/>
        </p:nvSpPr>
        <p:spPr>
          <a:xfrm>
            <a:off x="1500166" y="3071810"/>
            <a:ext cx="1571636" cy="830997"/>
          </a:xfrm>
          <a:prstGeom prst="rect">
            <a:avLst/>
          </a:prstGeom>
          <a:noFill/>
        </p:spPr>
        <p:txBody>
          <a:bodyPr wrap="square" rtlCol="0">
            <a:spAutoFit/>
          </a:bodyPr>
          <a:lstStyle/>
          <a:p>
            <a:r>
              <a:rPr lang="en-US" altLang="zh-TW" sz="2400" dirty="0" smtClean="0">
                <a:solidFill>
                  <a:srgbClr val="FF0000"/>
                </a:solidFill>
              </a:rPr>
              <a:t>Games</a:t>
            </a:r>
          </a:p>
          <a:p>
            <a:endParaRPr lang="zh-TW" altLang="en-US" sz="2400" dirty="0">
              <a:solidFill>
                <a:srgbClr val="FF0000"/>
              </a:solidFill>
            </a:endParaRPr>
          </a:p>
        </p:txBody>
      </p:sp>
      <p:sp>
        <p:nvSpPr>
          <p:cNvPr id="10" name="文字方塊 9"/>
          <p:cNvSpPr txBox="1"/>
          <p:nvPr/>
        </p:nvSpPr>
        <p:spPr>
          <a:xfrm>
            <a:off x="6572264" y="3007175"/>
            <a:ext cx="1500198" cy="461665"/>
          </a:xfrm>
          <a:prstGeom prst="rect">
            <a:avLst/>
          </a:prstGeom>
          <a:noFill/>
        </p:spPr>
        <p:txBody>
          <a:bodyPr wrap="square" rtlCol="0">
            <a:spAutoFit/>
          </a:bodyPr>
          <a:lstStyle/>
          <a:p>
            <a:r>
              <a:rPr lang="en-US" altLang="zh-TW" sz="2400" dirty="0" smtClean="0">
                <a:solidFill>
                  <a:srgbClr val="FF0000"/>
                </a:solidFill>
              </a:rPr>
              <a:t>Cabinets</a:t>
            </a:r>
            <a:endParaRPr lang="zh-TW" altLang="en-US" sz="2400" dirty="0">
              <a:solidFill>
                <a:srgbClr val="FF0000"/>
              </a:solidFill>
            </a:endParaRPr>
          </a:p>
        </p:txBody>
      </p:sp>
      <p:pic>
        <p:nvPicPr>
          <p:cNvPr id="14" name="圖片 13" descr="機台.jpg"/>
          <p:cNvPicPr>
            <a:picLocks noChangeAspect="1"/>
          </p:cNvPicPr>
          <p:nvPr/>
        </p:nvPicPr>
        <p:blipFill>
          <a:blip r:embed="rId4" cstate="print"/>
          <a:stretch>
            <a:fillRect/>
          </a:stretch>
        </p:blipFill>
        <p:spPr>
          <a:xfrm>
            <a:off x="5786446" y="3507241"/>
            <a:ext cx="1857388" cy="827453"/>
          </a:xfrm>
          <a:prstGeom prst="rect">
            <a:avLst/>
          </a:prstGeom>
        </p:spPr>
      </p:pic>
      <p:sp>
        <p:nvSpPr>
          <p:cNvPr id="18" name="矩形 17"/>
          <p:cNvSpPr/>
          <p:nvPr/>
        </p:nvSpPr>
        <p:spPr>
          <a:xfrm>
            <a:off x="928662" y="4714884"/>
            <a:ext cx="7929618" cy="707886"/>
          </a:xfrm>
          <a:prstGeom prst="rect">
            <a:avLst/>
          </a:prstGeom>
        </p:spPr>
        <p:txBody>
          <a:bodyPr wrap="square">
            <a:spAutoFit/>
          </a:bodyPr>
          <a:lstStyle/>
          <a:p>
            <a:r>
              <a:rPr lang="en-US" altLang="zh-TW" sz="2000" dirty="0" err="1">
                <a:latin typeface="微軟正黑體" pitchFamily="34" charset="-120"/>
                <a:ea typeface="微軟正黑體" pitchFamily="34" charset="-120"/>
              </a:rPr>
              <a:t>Astro</a:t>
            </a:r>
            <a:r>
              <a:rPr lang="en-US" altLang="zh-TW" sz="2000" dirty="0">
                <a:latin typeface="微軟正黑體" pitchFamily="34" charset="-120"/>
                <a:ea typeface="微軟正黑體" pitchFamily="34" charset="-120"/>
              </a:rPr>
              <a:t> has cover both general entertainment and casino games, we are a professional gaming and online platform company.</a:t>
            </a:r>
            <a:endParaRPr lang="zh-TW" altLang="en-US" sz="2000" dirty="0">
              <a:latin typeface="微軟正黑體" pitchFamily="34" charset="-120"/>
              <a:ea typeface="微軟正黑體" pitchFamily="34" charset="-120"/>
            </a:endParaRPr>
          </a:p>
        </p:txBody>
      </p:sp>
      <p:pic>
        <p:nvPicPr>
          <p:cNvPr id="15" name="圖片 14" descr="遊戲.png"/>
          <p:cNvPicPr>
            <a:picLocks noChangeAspect="1"/>
          </p:cNvPicPr>
          <p:nvPr/>
        </p:nvPicPr>
        <p:blipFill>
          <a:blip r:embed="rId5" cstate="print"/>
          <a:stretch>
            <a:fillRect/>
          </a:stretch>
        </p:blipFill>
        <p:spPr>
          <a:xfrm>
            <a:off x="1428728" y="3507241"/>
            <a:ext cx="2000264" cy="850453"/>
          </a:xfrm>
          <a:prstGeom prst="rect">
            <a:avLst/>
          </a:prstGeom>
        </p:spPr>
      </p:pic>
      <p:sp>
        <p:nvSpPr>
          <p:cNvPr id="20" name="左-右雙向箭號 19"/>
          <p:cNvSpPr/>
          <p:nvPr/>
        </p:nvSpPr>
        <p:spPr>
          <a:xfrm>
            <a:off x="3643306" y="3864431"/>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左-右雙向箭號 20"/>
          <p:cNvSpPr/>
          <p:nvPr/>
        </p:nvSpPr>
        <p:spPr>
          <a:xfrm>
            <a:off x="4929190" y="2649985"/>
            <a:ext cx="1643074" cy="285752"/>
          </a:xfrm>
          <a:prstGeom prst="leftRightArrow">
            <a:avLst/>
          </a:prstGeom>
          <a:scene3d>
            <a:camera prst="orthographicFront">
              <a:rot lat="0" lon="0" rev="19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左-右雙向箭號 21"/>
          <p:cNvSpPr/>
          <p:nvPr/>
        </p:nvSpPr>
        <p:spPr>
          <a:xfrm>
            <a:off x="2571736" y="2649985"/>
            <a:ext cx="1571636" cy="285752"/>
          </a:xfrm>
          <a:prstGeom prst="lef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29576" cy="796908"/>
          </a:xfrm>
        </p:spPr>
        <p:txBody>
          <a:bodyPr>
            <a:normAutofit/>
          </a:bodyPr>
          <a:lstStyle/>
          <a:p>
            <a:r>
              <a:rPr lang="en-US" altLang="zh-TW" sz="4100" b="1" dirty="0">
                <a:effectLst>
                  <a:outerShdw blurRad="31750" dist="25400" dir="5400000" algn="tl" rotWithShape="0">
                    <a:srgbClr val="000000">
                      <a:alpha val="25000"/>
                    </a:srgbClr>
                  </a:outerShdw>
                </a:effectLst>
              </a:rPr>
              <a:t>2022Q3 Consolidated B/S</a:t>
            </a:r>
          </a:p>
        </p:txBody>
      </p:sp>
      <p:graphicFrame>
        <p:nvGraphicFramePr>
          <p:cNvPr id="5" name="表格 4"/>
          <p:cNvGraphicFramePr>
            <a:graphicFrameLocks noGrp="1"/>
          </p:cNvGraphicFramePr>
          <p:nvPr>
            <p:extLst>
              <p:ext uri="{D42A27DB-BD31-4B8C-83A1-F6EECF244321}">
                <p14:modId xmlns:p14="http://schemas.microsoft.com/office/powerpoint/2010/main" val="1873965201"/>
              </p:ext>
            </p:extLst>
          </p:nvPr>
        </p:nvGraphicFramePr>
        <p:xfrm>
          <a:off x="683568" y="902970"/>
          <a:ext cx="7848871" cy="5772150"/>
        </p:xfrm>
        <a:graphic>
          <a:graphicData uri="http://schemas.openxmlformats.org/drawingml/2006/table">
            <a:tbl>
              <a:tblPr/>
              <a:tblGrid>
                <a:gridCol w="4630271"/>
                <a:gridCol w="1609300"/>
                <a:gridCol w="1609300"/>
              </a:tblGrid>
              <a:tr h="185739">
                <a:tc gridSpan="3">
                  <a:txBody>
                    <a:bodyPr/>
                    <a:lstStyle/>
                    <a:p>
                      <a:pPr algn="ctr" rtl="0" fontAlgn="ctr"/>
                      <a:r>
                        <a:rPr lang="en-US" sz="1200" b="0" i="0" u="none" strike="noStrike" dirty="0" err="1">
                          <a:solidFill>
                            <a:srgbClr val="000000"/>
                          </a:solidFill>
                          <a:effectLst/>
                          <a:latin typeface="微軟正黑體" panose="020B0604030504040204" pitchFamily="34" charset="-120"/>
                          <a:ea typeface="微軟正黑體" panose="020B0604030504040204" pitchFamily="34" charset="-120"/>
                        </a:rPr>
                        <a:t>Astro</a:t>
                      </a: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 Corporation and its Subsidiaries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gridSpan="3">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Consolidated Balance Sheet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gridSpan="3">
                  <a:txBody>
                    <a:bodyPr/>
                    <a:lstStyle/>
                    <a:p>
                      <a:pPr algn="ctr"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September 30, 2022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September 30, 2021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Cash and cash equivalents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75,471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131,178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5,771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t"/>
                      <a:r>
                        <a:rPr lang="en-US" sz="1200" b="0" i="0" u="none" strike="noStrike">
                          <a:solidFill>
                            <a:srgbClr val="000000"/>
                          </a:solidFill>
                          <a:effectLst/>
                          <a:latin typeface="微軟正黑體" panose="020B0604030504040204" pitchFamily="34" charset="-120"/>
                          <a:ea typeface="微軟正黑體" panose="020B0604030504040204" pitchFamily="34" charset="-120"/>
                        </a:rPr>
                        <a:t>Financial assets measured at amortized cost - current</a:t>
                      </a:r>
                    </a:p>
                  </a:txBody>
                  <a:tcPr marL="9525" marR="9525" marT="9525" marB="0">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47,580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50,040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Accounts receivable and other receivables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29,217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21,629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Inventories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3,931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6,265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08044">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current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14,872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16,102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non-current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14,809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11,746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Property, plant and equipment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221,176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242,694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non-current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34,617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49,052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528,707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Contract liabilities - 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14,194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14,716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Notes payable, accounts payable and other payables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22,695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219,919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current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6,242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5,742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Long-term loans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180,000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180,000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Long-term notes payable</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52,900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Net defined benefit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6,657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non-current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8,970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15,039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285,001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442,073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Common stock</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433,715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267,384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Capital surplus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774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Retained earnings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(306,265)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(221,003)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19,433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18,541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14,786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21,712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162,443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86,634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liabilities and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528,707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585"/>
            <a:ext cx="8028384" cy="1143000"/>
          </a:xfrm>
        </p:spPr>
        <p:txBody>
          <a:bodyPr>
            <a:normAutofit/>
          </a:bodyPr>
          <a:lstStyle/>
          <a:p>
            <a:r>
              <a:rPr lang="en-US" altLang="zh-TW" sz="4100" b="1" dirty="0">
                <a:effectLst>
                  <a:outerShdw blurRad="31750" dist="25400" dir="5400000" algn="tl" rotWithShape="0">
                    <a:srgbClr val="000000">
                      <a:alpha val="25000"/>
                    </a:srgbClr>
                  </a:outerShdw>
                </a:effectLst>
              </a:rPr>
              <a:t>2022Q3 Consolidated I/S</a:t>
            </a:r>
          </a:p>
        </p:txBody>
      </p:sp>
      <p:graphicFrame>
        <p:nvGraphicFramePr>
          <p:cNvPr id="4" name="表格 3"/>
          <p:cNvGraphicFramePr>
            <a:graphicFrameLocks noGrp="1"/>
          </p:cNvGraphicFramePr>
          <p:nvPr>
            <p:extLst>
              <p:ext uri="{D42A27DB-BD31-4B8C-83A1-F6EECF244321}">
                <p14:modId xmlns:p14="http://schemas.microsoft.com/office/powerpoint/2010/main" val="1697334359"/>
              </p:ext>
            </p:extLst>
          </p:nvPr>
        </p:nvGraphicFramePr>
        <p:xfrm>
          <a:off x="539552" y="1151792"/>
          <a:ext cx="8064899" cy="5466833"/>
        </p:xfrm>
        <a:graphic>
          <a:graphicData uri="http://schemas.openxmlformats.org/drawingml/2006/table">
            <a:tbl>
              <a:tblPr/>
              <a:tblGrid>
                <a:gridCol w="2448274"/>
                <a:gridCol w="1440160"/>
                <a:gridCol w="1440160"/>
                <a:gridCol w="1368152"/>
                <a:gridCol w="1368153"/>
              </a:tblGrid>
              <a:tr h="207011">
                <a:tc gridSpan="5">
                  <a:txBody>
                    <a:bodyPr/>
                    <a:lstStyle/>
                    <a:p>
                      <a:pPr algn="ctr" rtl="0" fontAlgn="ct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Astro</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Corporation and its Subsidiaries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7011">
                <a:tc gridSpan="5">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Consolidated Statements of Comprehensive Income</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163">
                <a:tc gridSpan="5">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163">
                <a:tc>
                  <a:txBody>
                    <a:bodyPr/>
                    <a:lstStyle/>
                    <a:p>
                      <a:pPr algn="ct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ct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For the three-month periods ended September 30, 2022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For the three-month periods ended September 30, 2021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For the nine-month periods ended September 30, 2022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For the nine-month periods ended September 30, 2021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Operating revenues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19,813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30,792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63,561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193,165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Operating costs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(13,519)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(10,487)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(39,270)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(46,241)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Gross profit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6,294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20,305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24,291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146,924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(34,299)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(50,060)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(118,924)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(155,552)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rtl="0"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Operating loss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(28,005)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(29,755)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(94,633)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(8,628)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Non-operating income and expenses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4,991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(8,170)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(599)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(16,983)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Income tax expense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Net loss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(23,014)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(37,925)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(95,232)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(25,611)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63">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Other comprehensive income</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295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974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966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Total comprehensive income</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(22,719)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(37,969)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(94,258)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(24,645)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Net income attributable to:</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(21,292)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(36,186)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(90,034)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(20,236)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(1,722)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(1,739)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(5,198)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(5,375)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125">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(23,014)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(37,925)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(95,232)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(25,611)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3125">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Comprehensive income attributable to:</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(20,997)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(36,230)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(89,060)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(19,270)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(1,722)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(1,739)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(5,198)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(5,375)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125">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(22,719)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(37,969)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(94,258)</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(24,645)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3125">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Earnings per share(NT$):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75163">
                <a:tc>
                  <a:txBody>
                    <a:bodyPr/>
                    <a:lstStyle/>
                    <a:p>
                      <a:pPr algn="l" rtl="0"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Earnings per share - basic</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(0.50)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(1.35)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(2.79)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(0.76)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100" b="1" dirty="0" smtClean="0">
                <a:effectLst>
                  <a:outerShdw blurRad="31750" dist="25400" dir="5400000" algn="tl" rotWithShape="0">
                    <a:srgbClr val="000000">
                      <a:alpha val="25000"/>
                    </a:srgbClr>
                  </a:outerShdw>
                </a:effectLst>
              </a:rPr>
              <a:t>Our Next Step 1</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Autofit/>
          </a:bodyPr>
          <a:lstStyle/>
          <a:p>
            <a:pPr>
              <a:buNone/>
            </a:pPr>
            <a:r>
              <a:rPr lang="en-US" altLang="zh-TW" sz="2000" dirty="0" smtClean="0">
                <a:solidFill>
                  <a:srgbClr val="FF0000"/>
                </a:solidFill>
                <a:latin typeface="微軟正黑體" pitchFamily="34" charset="-120"/>
                <a:ea typeface="微軟正黑體" pitchFamily="34" charset="-120"/>
              </a:rPr>
              <a:t>Accelerate the transformation of network business </a:t>
            </a:r>
          </a:p>
          <a:p>
            <a:pPr lvl="0">
              <a:buClr>
                <a:srgbClr val="755DD9"/>
              </a:buClr>
            </a:pPr>
            <a:r>
              <a:rPr lang="en-US" altLang="zh-TW" sz="2000" dirty="0">
                <a:latin typeface="微軟正黑體" pitchFamily="34" charset="-120"/>
                <a:ea typeface="微軟正黑體" pitchFamily="34" charset="-120"/>
              </a:rPr>
              <a:t>Based on our 20 years experience in the global gaming market, </a:t>
            </a:r>
            <a:r>
              <a:rPr lang="en-US" altLang="zh-TW" sz="2000" dirty="0">
                <a:latin typeface="微軟正黑體" pitchFamily="34" charset="-120"/>
                <a:ea typeface="微軟正黑體" pitchFamily="34" charset="-120"/>
              </a:rPr>
              <a:t>We are going to provide our online gaming system to our used international customers who needs to be transform or increase the online gaming business</a:t>
            </a:r>
            <a:r>
              <a:rPr lang="en-US" altLang="zh-TW" sz="2000" dirty="0">
                <a:latin typeface="微軟正黑體" pitchFamily="34" charset="-120"/>
                <a:ea typeface="微軟正黑體" pitchFamily="34" charset="-120"/>
              </a:rPr>
              <a:t>.</a:t>
            </a:r>
          </a:p>
          <a:p>
            <a:pPr lvl="0">
              <a:buClr>
                <a:srgbClr val="755DD9"/>
              </a:buClr>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transformed most of its electronic products online and is recently developing live streaming dealers and lottery products, selling video sources to Southeast Asia, Europe and the United States and the revenue has gradually stabilized since last year.</a:t>
            </a:r>
          </a:p>
          <a:p>
            <a:pPr>
              <a:buClr>
                <a:srgbClr val="755DD9"/>
              </a:buClr>
            </a:pPr>
            <a:r>
              <a:rPr lang="en-US" altLang="zh-TW" sz="2000" dirty="0" smtClean="0">
                <a:latin typeface="微軟正黑體" pitchFamily="34" charset="-120"/>
                <a:ea typeface="微軟正黑體" pitchFamily="34" charset="-120"/>
              </a:rPr>
              <a:t>Discussing </a:t>
            </a:r>
            <a:r>
              <a:rPr lang="en-US" altLang="zh-TW" sz="2000" dirty="0">
                <a:latin typeface="微軟正黑體" pitchFamily="34" charset="-120"/>
                <a:ea typeface="微軟正黑體" pitchFamily="34" charset="-120"/>
              </a:rPr>
              <a:t>with Italian operator SISAL about operating an online game platform, and strive to become an online game supplier certified by the Italian government.</a:t>
            </a:r>
          </a:p>
          <a:p>
            <a:pPr marL="0" indent="0">
              <a:buClr>
                <a:srgbClr val="755DD9"/>
              </a:buClr>
              <a:buNone/>
            </a:pPr>
            <a:endParaRPr lang="en-US" altLang="zh-TW" sz="2000" dirty="0">
              <a:latin typeface="微軟正黑體" pitchFamily="34" charset="-120"/>
              <a:ea typeface="微軟正黑體" pitchFamily="34" charset="-120"/>
            </a:endParaRPr>
          </a:p>
          <a:p>
            <a:pPr lvl="0">
              <a:buClr>
                <a:srgbClr val="755DD9"/>
              </a:buClr>
            </a:pPr>
            <a:endParaRPr lang="en-US" altLang="zh-TW" sz="2000" dirty="0" smtClean="0">
              <a:latin typeface="微軟正黑體" pitchFamily="34" charset="-120"/>
              <a:ea typeface="微軟正黑體" pitchFamily="34" charset="-120"/>
            </a:endParaRPr>
          </a:p>
          <a:p>
            <a:pPr>
              <a:buNone/>
            </a:pPr>
            <a:r>
              <a:rPr lang="en-US" altLang="zh-TW" sz="2000" dirty="0" smtClean="0">
                <a:latin typeface="微軟正黑體" pitchFamily="34" charset="-120"/>
                <a:ea typeface="微軟正黑體" pitchFamily="34" charset="-120"/>
              </a:rPr>
              <a:t>			</a:t>
            </a:r>
          </a:p>
          <a:p>
            <a:pPr>
              <a:buNone/>
            </a:pPr>
            <a:endParaRPr lang="en-US" altLang="zh-TW" sz="2000" dirty="0" smtClean="0">
              <a:latin typeface="微軟正黑體" pitchFamily="34" charset="-120"/>
              <a:ea typeface="微軟正黑體" pitchFamily="34" charset="-120"/>
            </a:endParaRPr>
          </a:p>
          <a:p>
            <a:pPr>
              <a:buNone/>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2</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en-US" altLang="zh-TW" sz="2000" dirty="0" smtClean="0">
                <a:solidFill>
                  <a:srgbClr val="FF0000"/>
                </a:solidFill>
                <a:latin typeface="微軟正黑體" pitchFamily="34" charset="-120"/>
                <a:ea typeface="微軟正黑體" pitchFamily="34" charset="-120"/>
              </a:rPr>
              <a:t>Expansion of VLT system</a:t>
            </a:r>
          </a:p>
          <a:p>
            <a:pPr>
              <a:lnSpc>
                <a:spcPts val="2400"/>
              </a:lnSpc>
            </a:pPr>
            <a:r>
              <a:rPr lang="en-US" altLang="zh-TW" sz="2000" dirty="0" smtClean="0">
                <a:latin typeface="微軟正黑體" pitchFamily="34" charset="-120"/>
                <a:ea typeface="微軟正黑體" pitchFamily="34" charset="-120"/>
              </a:rPr>
              <a:t>After obtaining the Italian VLT license, </a:t>
            </a: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signed further Agreements with Italian operator SISAL on VLT-related software, hardware, systems and games. We are expecting to enter the system procurement stage and continue to expand in the Italian market.</a:t>
            </a:r>
          </a:p>
          <a:p>
            <a:pPr>
              <a:lnSpc>
                <a:spcPts val="2400"/>
              </a:lnSpc>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obtained an exclusive Moroccan national electronic gaming license with SISAL and the system development has been completed, currently waiting for the review by the Moroccan government.</a:t>
            </a:r>
            <a:endParaRPr lang="zh-TW"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3</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en-US" altLang="zh-TW" sz="2000" dirty="0" smtClean="0">
                <a:solidFill>
                  <a:srgbClr val="FF0000"/>
                </a:solidFill>
                <a:latin typeface="微軟正黑體" pitchFamily="34" charset="-120"/>
                <a:ea typeface="微軟正黑體" pitchFamily="34" charset="-120"/>
              </a:rPr>
              <a:t>Preparing for the development plan of </a:t>
            </a:r>
            <a:r>
              <a:rPr lang="en-US" altLang="zh-TW" sz="2000" dirty="0" err="1" smtClean="0">
                <a:solidFill>
                  <a:srgbClr val="FF0000"/>
                </a:solidFill>
                <a:latin typeface="微軟正黑體" pitchFamily="34" charset="-120"/>
                <a:ea typeface="微軟正黑體" pitchFamily="34" charset="-120"/>
              </a:rPr>
              <a:t>Astro</a:t>
            </a:r>
            <a:r>
              <a:rPr lang="en-US" altLang="zh-TW" sz="2000" dirty="0" smtClean="0">
                <a:solidFill>
                  <a:srgbClr val="FF0000"/>
                </a:solidFill>
                <a:latin typeface="微軟正黑體" pitchFamily="34" charset="-120"/>
                <a:ea typeface="微軟正黑體" pitchFamily="34" charset="-120"/>
              </a:rPr>
              <a:t> </a:t>
            </a:r>
            <a:r>
              <a:rPr lang="en-US" altLang="zh-TW" sz="2000" dirty="0" err="1" smtClean="0">
                <a:solidFill>
                  <a:srgbClr val="FF0000"/>
                </a:solidFill>
                <a:latin typeface="微軟正黑體" pitchFamily="34" charset="-120"/>
                <a:ea typeface="微軟正黑體" pitchFamily="34" charset="-120"/>
              </a:rPr>
              <a:t>Kinmen</a:t>
            </a:r>
            <a:r>
              <a:rPr lang="en-US" altLang="zh-TW" sz="2000" dirty="0" smtClean="0">
                <a:solidFill>
                  <a:srgbClr val="FF0000"/>
                </a:solidFill>
                <a:latin typeface="微軟正黑體" pitchFamily="34" charset="-120"/>
                <a:ea typeface="微軟正黑體" pitchFamily="34" charset="-120"/>
              </a:rPr>
              <a:t> Industrial and </a:t>
            </a:r>
          </a:p>
          <a:p>
            <a:pPr>
              <a:buNone/>
            </a:pPr>
            <a:r>
              <a:rPr lang="en-US" altLang="zh-TW" sz="2000" dirty="0" smtClean="0">
                <a:solidFill>
                  <a:srgbClr val="FF0000"/>
                </a:solidFill>
                <a:latin typeface="微軟正黑體" pitchFamily="34" charset="-120"/>
                <a:ea typeface="微軟正黑體" pitchFamily="34" charset="-120"/>
              </a:rPr>
              <a:t>Commercial Complex</a:t>
            </a:r>
            <a:endParaRPr lang="en-US" altLang="zh-TW" sz="2000" dirty="0" smtClean="0">
              <a:latin typeface="微軟正黑體" pitchFamily="34" charset="-120"/>
              <a:ea typeface="微軟正黑體" pitchFamily="34" charset="-120"/>
            </a:endParaRPr>
          </a:p>
          <a:p>
            <a:r>
              <a:rPr lang="en-US" altLang="zh-TW" sz="2000" dirty="0" err="1" smtClean="0">
                <a:latin typeface="微軟正黑體" pitchFamily="34" charset="-120"/>
                <a:ea typeface="微軟正黑體" pitchFamily="34" charset="-120"/>
              </a:rPr>
              <a:t>Astro's</a:t>
            </a: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 </a:t>
            </a:r>
          </a:p>
          <a:p>
            <a:pPr>
              <a:buNone/>
            </a:pPr>
            <a:r>
              <a:rPr lang="en-US" altLang="zh-TW" sz="2000" dirty="0" smtClean="0">
                <a:latin typeface="微軟正黑體" pitchFamily="34" charset="-120"/>
                <a:ea typeface="微軟正黑體" pitchFamily="34" charset="-120"/>
              </a:rPr>
              <a:t>    Comprehensive Industrial </a:t>
            </a:r>
          </a:p>
          <a:p>
            <a:pPr>
              <a:buNone/>
            </a:pPr>
            <a:r>
              <a:rPr lang="en-US" altLang="zh-TW" sz="2000" dirty="0" smtClean="0">
                <a:latin typeface="微軟正黑體" pitchFamily="34" charset="-120"/>
                <a:ea typeface="微軟正黑體" pitchFamily="34" charset="-120"/>
              </a:rPr>
              <a:t>    and Commercial Zone has </a:t>
            </a:r>
          </a:p>
          <a:p>
            <a:pPr>
              <a:buNone/>
            </a:pPr>
            <a:r>
              <a:rPr lang="en-US" altLang="zh-TW" sz="2000" dirty="0" smtClean="0">
                <a:latin typeface="微軟正黑體" pitchFamily="34" charset="-120"/>
                <a:ea typeface="微軟正黑體" pitchFamily="34" charset="-120"/>
              </a:rPr>
              <a:t>    a developable area of 8</a:t>
            </a:r>
          </a:p>
          <a:p>
            <a:pPr>
              <a:buNone/>
            </a:pPr>
            <a:r>
              <a:rPr lang="en-US" altLang="zh-TW" sz="2000" dirty="0" smtClean="0">
                <a:latin typeface="微軟正黑體" pitchFamily="34" charset="-120"/>
                <a:ea typeface="微軟正黑體" pitchFamily="34" charset="-120"/>
              </a:rPr>
              <a:t>    hectares, which is currently </a:t>
            </a:r>
          </a:p>
          <a:p>
            <a:pPr>
              <a:buNone/>
            </a:pPr>
            <a:r>
              <a:rPr lang="en-US" altLang="zh-TW" sz="2000" dirty="0" smtClean="0">
                <a:latin typeface="微軟正黑體" pitchFamily="34" charset="-120"/>
                <a:ea typeface="微軟正黑體" pitchFamily="34" charset="-120"/>
              </a:rPr>
              <a:t>    the only large developable </a:t>
            </a:r>
          </a:p>
          <a:p>
            <a:pPr>
              <a:buNone/>
            </a:pPr>
            <a:r>
              <a:rPr lang="en-US" altLang="zh-TW" sz="2000" dirty="0" smtClean="0">
                <a:latin typeface="微軟正黑體" pitchFamily="34" charset="-120"/>
                <a:ea typeface="微軟正黑體" pitchFamily="34" charset="-120"/>
              </a:rPr>
              <a:t>    industrial and commercial </a:t>
            </a:r>
          </a:p>
          <a:p>
            <a:pPr>
              <a:buNone/>
            </a:pP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pic>
        <p:nvPicPr>
          <p:cNvPr id="4" name="圖片 3" descr="金門.jpg"/>
          <p:cNvPicPr>
            <a:picLocks noChangeAspect="1"/>
          </p:cNvPicPr>
          <p:nvPr/>
        </p:nvPicPr>
        <p:blipFill>
          <a:blip r:embed="rId2" cstate="print"/>
          <a:stretch>
            <a:fillRect/>
          </a:stretch>
        </p:blipFill>
        <p:spPr>
          <a:xfrm>
            <a:off x="4572000" y="2564904"/>
            <a:ext cx="4204451" cy="32929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04088"/>
            <a:ext cx="8229600" cy="276640"/>
          </a:xfrm>
        </p:spPr>
        <p:txBody>
          <a:bodyPr>
            <a:normAutofit fontScale="90000"/>
          </a:bodyPr>
          <a:lstStyle/>
          <a:p>
            <a:endParaRPr lang="zh-TW" altLang="en-US" dirty="0"/>
          </a:p>
        </p:txBody>
      </p:sp>
      <p:sp>
        <p:nvSpPr>
          <p:cNvPr id="2" name="內容版面配置區 1"/>
          <p:cNvSpPr>
            <a:spLocks noGrp="1"/>
          </p:cNvSpPr>
          <p:nvPr>
            <p:ph idx="1"/>
          </p:nvPr>
        </p:nvSpPr>
        <p:spPr>
          <a:xfrm>
            <a:off x="457200" y="1124744"/>
            <a:ext cx="8229600" cy="5472608"/>
          </a:xfrm>
        </p:spPr>
        <p:txBody>
          <a:bodyPr>
            <a:normAutofit fontScale="70000" lnSpcReduction="20000"/>
          </a:bodyPr>
          <a:lstStyle/>
          <a:p>
            <a:pPr>
              <a:buNone/>
            </a:pPr>
            <a:r>
              <a:rPr lang="en-US" altLang="zh-TW" dirty="0" smtClean="0">
                <a:solidFill>
                  <a:srgbClr val="FF0000"/>
                </a:solidFill>
                <a:latin typeface="微軟正黑體" pitchFamily="34" charset="-120"/>
                <a:ea typeface="微軟正黑體" pitchFamily="34" charset="-120"/>
              </a:rPr>
              <a:t>Preparing for the development plan of </a:t>
            </a:r>
            <a:r>
              <a:rPr lang="en-US" altLang="zh-TW" dirty="0" err="1" smtClean="0">
                <a:solidFill>
                  <a:srgbClr val="FF0000"/>
                </a:solidFill>
                <a:latin typeface="微軟正黑體" pitchFamily="34" charset="-120"/>
                <a:ea typeface="微軟正黑體" pitchFamily="34" charset="-120"/>
              </a:rPr>
              <a:t>Astro</a:t>
            </a:r>
            <a:r>
              <a:rPr lang="en-US" altLang="zh-TW" dirty="0" smtClean="0">
                <a:solidFill>
                  <a:srgbClr val="FF0000"/>
                </a:solidFill>
                <a:latin typeface="微軟正黑體" pitchFamily="34" charset="-120"/>
                <a:ea typeface="微軟正黑體" pitchFamily="34" charset="-120"/>
              </a:rPr>
              <a:t> </a:t>
            </a:r>
            <a:r>
              <a:rPr lang="en-US" altLang="zh-TW" dirty="0" err="1" smtClean="0">
                <a:solidFill>
                  <a:srgbClr val="FF0000"/>
                </a:solidFill>
                <a:latin typeface="微軟正黑體" pitchFamily="34" charset="-120"/>
                <a:ea typeface="微軟正黑體" pitchFamily="34" charset="-120"/>
              </a:rPr>
              <a:t>Kinmen</a:t>
            </a:r>
            <a:r>
              <a:rPr lang="en-US" altLang="zh-TW" dirty="0" smtClean="0">
                <a:solidFill>
                  <a:srgbClr val="FF0000"/>
                </a:solidFill>
                <a:latin typeface="微軟正黑體" pitchFamily="34" charset="-120"/>
                <a:ea typeface="微軟正黑體" pitchFamily="34" charset="-120"/>
              </a:rPr>
              <a:t> Industrial and</a:t>
            </a:r>
          </a:p>
          <a:p>
            <a:pPr>
              <a:buNone/>
            </a:pPr>
            <a:r>
              <a:rPr lang="en-US" altLang="zh-TW" dirty="0" smtClean="0">
                <a:solidFill>
                  <a:srgbClr val="FF0000"/>
                </a:solidFill>
                <a:latin typeface="微軟正黑體" pitchFamily="34" charset="-120"/>
                <a:ea typeface="微軟正黑體" pitchFamily="34" charset="-120"/>
              </a:rPr>
              <a:t>Commercial Complex</a:t>
            </a:r>
          </a:p>
          <a:p>
            <a:pPr lvl="0">
              <a:buClr>
                <a:srgbClr val="755DD9"/>
              </a:buClr>
            </a:pPr>
            <a:r>
              <a:rPr lang="en-US" altLang="zh-TW" dirty="0" smtClean="0">
                <a:latin typeface="微軟正黑體" pitchFamily="34" charset="-120"/>
                <a:ea typeface="微軟正黑體" pitchFamily="34" charset="-120"/>
              </a:rPr>
              <a:t>The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Bridge is the largest </a:t>
            </a:r>
            <a:r>
              <a:rPr lang="en-US" altLang="zh-TW" dirty="0">
                <a:latin typeface="微軟正黑體" pitchFamily="34" charset="-120"/>
                <a:ea typeface="微軟正黑體" pitchFamily="34" charset="-120"/>
              </a:rPr>
              <a:t>cross-sea</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bridge in Taiwan. It connects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and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little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with a total length of about</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5.4 kilometers. After 10 years of </a:t>
            </a:r>
            <a:r>
              <a:rPr lang="en-US" altLang="zh-TW" dirty="0" smtClean="0">
                <a:latin typeface="微軟正黑體" pitchFamily="34" charset="-120"/>
                <a:ea typeface="微軟正黑體" pitchFamily="34" charset="-120"/>
              </a:rPr>
              <a:t>construction</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it was opened to public </a:t>
            </a:r>
            <a:r>
              <a:rPr lang="en-US" altLang="zh-TW" dirty="0">
                <a:latin typeface="微軟正黑體" pitchFamily="34" charset="-120"/>
                <a:ea typeface="微軟正黑體" pitchFamily="34" charset="-120"/>
              </a:rPr>
              <a:t>on October 30 this</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year. Through the connection </a:t>
            </a:r>
            <a:r>
              <a:rPr lang="en-US" altLang="zh-TW" dirty="0">
                <a:latin typeface="微軟正黑體" pitchFamily="34" charset="-120"/>
                <a:ea typeface="微軟正黑體" pitchFamily="34" charset="-120"/>
              </a:rPr>
              <a:t>of </a:t>
            </a:r>
            <a:r>
              <a:rPr lang="en-US" altLang="zh-TW" dirty="0" err="1">
                <a:latin typeface="微軟正黑體" pitchFamily="34" charset="-120"/>
                <a:ea typeface="微軟正黑體" pitchFamily="34" charset="-120"/>
              </a:rPr>
              <a:t>Kinmen</a:t>
            </a:r>
            <a:r>
              <a:rPr lang="en-US" altLang="zh-TW" dirty="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and little </a:t>
            </a:r>
            <a:r>
              <a:rPr lang="en-US" altLang="zh-TW" dirty="0" err="1" smtClean="0">
                <a:latin typeface="微軟正黑體" pitchFamily="34" charset="-120"/>
                <a:ea typeface="微軟正黑體" pitchFamily="34" charset="-120"/>
              </a:rPr>
              <a:t>Kinmen</a:t>
            </a:r>
            <a:r>
              <a:rPr lang="en-US" altLang="zh-TW" dirty="0">
                <a:latin typeface="微軟正黑體" pitchFamily="34" charset="-120"/>
                <a:ea typeface="微軟正黑體" pitchFamily="34" charset="-120"/>
              </a:rPr>
              <a:t>, it effectively </a:t>
            </a:r>
            <a:r>
              <a:rPr lang="en-US" altLang="zh-TW" dirty="0" smtClean="0">
                <a:latin typeface="微軟正黑體" pitchFamily="34" charset="-120"/>
                <a:ea typeface="微軟正黑體" pitchFamily="34" charset="-120"/>
              </a:rPr>
              <a:t>promotes</a:t>
            </a:r>
          </a:p>
          <a:p>
            <a:pPr mar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sightseeing </a:t>
            </a:r>
            <a:r>
              <a:rPr lang="en-US" altLang="zh-TW" dirty="0">
                <a:latin typeface="微軟正黑體" pitchFamily="34" charset="-120"/>
                <a:ea typeface="微軟正黑體" pitchFamily="34" charset="-120"/>
              </a:rPr>
              <a:t>in the </a:t>
            </a:r>
            <a:r>
              <a:rPr lang="en-US" altLang="zh-TW" dirty="0" err="1">
                <a:latin typeface="微軟正黑體" pitchFamily="34" charset="-120"/>
                <a:ea typeface="微軟正黑體" pitchFamily="34" charset="-120"/>
              </a:rPr>
              <a:t>Kinmen</a:t>
            </a:r>
            <a:r>
              <a:rPr lang="en-US" altLang="zh-TW" dirty="0">
                <a:latin typeface="微軟正黑體" pitchFamily="34" charset="-120"/>
                <a:ea typeface="微軟正黑體" pitchFamily="34" charset="-120"/>
              </a:rPr>
              <a:t> area. As well as </a:t>
            </a:r>
          </a:p>
          <a:p>
            <a:pPr marL="0" lvl="0" indent="0">
              <a:buClr>
                <a:srgbClr val="755DD9"/>
              </a:buClr>
              <a:buNone/>
            </a:pPr>
            <a:r>
              <a:rPr lang="en-US" altLang="zh-TW" dirty="0" smtClean="0">
                <a:latin typeface="微軟正黑體" pitchFamily="34" charset="-120"/>
                <a:ea typeface="微軟正黑體" pitchFamily="34" charset="-120"/>
              </a:rPr>
              <a:t>     economic </a:t>
            </a:r>
            <a:r>
              <a:rPr lang="en-US" altLang="zh-TW" dirty="0">
                <a:latin typeface="微軟正黑體" pitchFamily="34" charset="-120"/>
                <a:ea typeface="微軟正黑體" pitchFamily="34" charset="-120"/>
              </a:rPr>
              <a:t>development, it has become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 popular new tourist </a:t>
            </a:r>
            <a:r>
              <a:rPr lang="en-US" altLang="zh-TW" dirty="0">
                <a:latin typeface="微軟正黑體" pitchFamily="34" charset="-120"/>
                <a:ea typeface="微軟正黑體" pitchFamily="34" charset="-120"/>
              </a:rPr>
              <a:t>attraction and a new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landmark of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a:t>
            </a:r>
          </a:p>
          <a:p>
            <a:pPr>
              <a:lnSpc>
                <a:spcPts val="2000"/>
              </a:lnSpc>
              <a:buClr>
                <a:srgbClr val="755DD9"/>
              </a:buClr>
            </a:pPr>
            <a:r>
              <a:rPr lang="en-US" altLang="zh-TW" dirty="0">
                <a:latin typeface="微軟正黑體" pitchFamily="34" charset="-120"/>
                <a:ea typeface="微軟正黑體" pitchFamily="34" charset="-120"/>
              </a:rPr>
              <a:t>In order to adjust the content of the plan, an application has been made to change and extend the development period, and a public exhibition briefing session has been held in November</a:t>
            </a:r>
            <a:r>
              <a:rPr lang="en-US" altLang="zh-TW" dirty="0" smtClean="0">
                <a:latin typeface="微軟正黑體" pitchFamily="34" charset="-120"/>
                <a:ea typeface="微軟正黑體" pitchFamily="34" charset="-120"/>
              </a:rPr>
              <a:t>.</a:t>
            </a:r>
          </a:p>
          <a:p>
            <a:pPr>
              <a:lnSpc>
                <a:spcPts val="2000"/>
              </a:lnSpc>
              <a:buClr>
                <a:srgbClr val="755DD9"/>
              </a:buClr>
            </a:pPr>
            <a:r>
              <a:rPr lang="en-US" altLang="zh-TW" dirty="0">
                <a:latin typeface="微軟正黑體" pitchFamily="34" charset="-120"/>
                <a:ea typeface="微軟正黑體" pitchFamily="34" charset="-120"/>
              </a:rPr>
              <a:t>The urban plan has been submitted, and it is expected to complete the urban design review next year and obtain the building license as an important business in the future.</a:t>
            </a:r>
          </a:p>
          <a:p>
            <a:pPr marL="0" indent="0">
              <a:buClr>
                <a:srgbClr val="755DD9"/>
              </a:buClr>
              <a:buNone/>
            </a:pPr>
            <a:endParaRPr lang="en-US" altLang="zh-TW" dirty="0">
              <a:latin typeface="微軟正黑體" pitchFamily="34" charset="-120"/>
              <a:ea typeface="微軟正黑體" pitchFamily="34" charset="-120"/>
            </a:endParaRPr>
          </a:p>
          <a:p>
            <a:pPr lvl="0">
              <a:buClr>
                <a:srgbClr val="755DD9"/>
              </a:buClr>
            </a:pPr>
            <a:endParaRPr lang="en-US" altLang="zh-TW" dirty="0" smtClean="0">
              <a:latin typeface="微軟正黑體" pitchFamily="34" charset="-120"/>
              <a:ea typeface="微軟正黑體" pitchFamily="34" charset="-120"/>
            </a:endParaRPr>
          </a:p>
          <a:p>
            <a:pPr>
              <a:buNone/>
            </a:pP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628800"/>
            <a:ext cx="3137572" cy="27363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Thank you</a:t>
            </a:r>
          </a:p>
          <a:p>
            <a:pPr algn="ctr">
              <a:buNone/>
            </a:pPr>
            <a:endParaRPr lang="en-US" altLang="zh-TW" sz="48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Q&amp;A</a:t>
            </a:r>
            <a:endParaRPr lang="zh-TW" altLang="en-US" sz="48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1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Public Statements and Reminders</a:t>
            </a:r>
            <a:endPar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5" name="內容版面配置區 4"/>
          <p:cNvSpPr>
            <a:spLocks noGrp="1"/>
          </p:cNvSpPr>
          <p:nvPr>
            <p:ph idx="1"/>
          </p:nvPr>
        </p:nvSpPr>
        <p:spPr/>
        <p:txBody>
          <a:bodyPr>
            <a:normAutofit/>
          </a:bodyPr>
          <a:lstStyle/>
          <a:p>
            <a:pPr>
              <a:lnSpc>
                <a:spcPct val="120000"/>
              </a:lnSpc>
            </a:pPr>
            <a:r>
              <a:rPr lang="en-US" altLang="zh-TW" sz="2200" dirty="0" smtClean="0">
                <a:latin typeface="微軟正黑體" pitchFamily="34" charset="-120"/>
                <a:ea typeface="微軟正黑體" pitchFamily="34" charset="-120"/>
              </a:rPr>
              <a:t>Information related to the operations and strategies provided in this report is not intended as investment advice for shareholders and investors.</a:t>
            </a:r>
          </a:p>
          <a:p>
            <a:pPr>
              <a:lnSpc>
                <a:spcPct val="120000"/>
              </a:lnSpc>
            </a:pPr>
            <a:r>
              <a:rPr lang="en-US" altLang="zh-TW" sz="2200" dirty="0" smtClean="0">
                <a:latin typeface="微軟正黑體" pitchFamily="34" charset="-120"/>
                <a:ea typeface="微軟正黑體" pitchFamily="34" charset="-120"/>
              </a:rPr>
              <a:t>The forecasts and opinions on future operations mentioned in this report are mainly based on information and data open to public.</a:t>
            </a:r>
          </a:p>
          <a:p>
            <a:pPr>
              <a:lnSpc>
                <a:spcPct val="120000"/>
              </a:lnSpc>
            </a:pPr>
            <a:r>
              <a:rPr lang="en-US" altLang="zh-TW" sz="2200" dirty="0" smtClean="0">
                <a:latin typeface="微軟正黑體" pitchFamily="34" charset="-120"/>
                <a:ea typeface="微軟正黑體" pitchFamily="34" charset="-120"/>
              </a:rPr>
              <a:t>Information in this report including estimations of future operations remains risks and the actual results may differ from the estimation.</a:t>
            </a:r>
            <a:endParaRPr lang="zh-TW" altLang="en-US" sz="2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143000"/>
          </a:xfrm>
        </p:spPr>
        <p:txBody>
          <a:bodyPr>
            <a:normAutofit/>
          </a:bodyPr>
          <a:lstStyle/>
          <a:p>
            <a:pPr>
              <a:defRPr/>
            </a:pPr>
            <a:r>
              <a:rPr lang="en-US" altLang="zh-TW" sz="36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About Us</a:t>
            </a:r>
            <a:endParaRPr lang="zh-TW" altLang="en-US" sz="36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28596" y="1571612"/>
            <a:ext cx="8229600" cy="4389120"/>
          </a:xfrm>
        </p:spPr>
        <p:txBody>
          <a:bodyPr>
            <a:normAutofit fontScale="92500"/>
          </a:bodyPr>
          <a:lstStyle/>
          <a:p>
            <a:r>
              <a:rPr lang="en-US" altLang="zh-TW" sz="2200" dirty="0" smtClean="0">
                <a:latin typeface="Microsoft Sans Serif" pitchFamily="34" charset="0"/>
                <a:cs typeface="Microsoft Sans Serif" pitchFamily="34" charset="0"/>
              </a:rPr>
              <a:t>Establishment </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2000/08/02</a:t>
            </a:r>
          </a:p>
          <a:p>
            <a:r>
              <a:rPr lang="en-US" altLang="zh-TW" sz="2200" dirty="0" smtClean="0">
                <a:latin typeface="Microsoft Sans Serif" pitchFamily="34" charset="0"/>
                <a:cs typeface="Microsoft Sans Serif" pitchFamily="34" charset="0"/>
              </a:rPr>
              <a:t>Type</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Company Limited By Shares</a:t>
            </a:r>
            <a:endParaRPr lang="en-US" altLang="en-US" sz="2200" dirty="0" smtClean="0">
              <a:latin typeface="Microsoft Sans Serif" pitchFamily="34" charset="0"/>
              <a:cs typeface="Microsoft Sans Serif" pitchFamily="34" charset="0"/>
            </a:endParaRPr>
          </a:p>
          <a:p>
            <a:r>
              <a:rPr lang="en-US" altLang="zh-TW" sz="2200" dirty="0" smtClean="0">
                <a:latin typeface="Microsoft Sans Serif" pitchFamily="34" charset="0"/>
                <a:cs typeface="Microsoft Sans Serif" pitchFamily="34" charset="0"/>
              </a:rPr>
              <a:t>Public offering  </a:t>
            </a:r>
            <a:r>
              <a:rPr lang="en-US" altLang="en-US" sz="2200" dirty="0" smtClean="0">
                <a:latin typeface="Microsoft Sans Serif" pitchFamily="34" charset="0"/>
                <a:ea typeface="Microsoft Sans Serif" pitchFamily="34" charset="0"/>
                <a:cs typeface="Microsoft Sans Serif" pitchFamily="34" charset="0"/>
              </a:rPr>
              <a:t>2002/06/06</a:t>
            </a:r>
            <a:endParaRPr lang="en-US" altLang="zh-TW" sz="2200" dirty="0" smtClean="0">
              <a:latin typeface="Microsoft Sans Serif" pitchFamily="34" charset="0"/>
              <a:ea typeface="Microsoft Sans Serif" pitchFamily="34" charset="0"/>
              <a:cs typeface="Microsoft Sans Serif" pitchFamily="34" charset="0"/>
            </a:endParaRPr>
          </a:p>
          <a:p>
            <a:pPr>
              <a:buNone/>
            </a:pPr>
            <a:r>
              <a:rPr lang="en-US" altLang="en-US"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2003/05/29 </a:t>
            </a:r>
            <a:r>
              <a:rPr lang="en-US" altLang="zh-TW" sz="2200" dirty="0">
                <a:latin typeface="+mj-ea"/>
                <a:ea typeface="+mj-ea"/>
              </a:rPr>
              <a:t>emerging</a:t>
            </a:r>
            <a:endParaRPr lang="en-US" altLang="zh-TW" sz="2200" dirty="0" smtClean="0">
              <a:latin typeface="+mj-ea"/>
              <a:ea typeface="+mj-ea"/>
              <a:cs typeface="Microsoft Sans Serif" pitchFamily="34" charset="0"/>
            </a:endParaRP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2004/06</a:t>
            </a:r>
            <a:r>
              <a:rPr lang="en-US" altLang="en-US" sz="2200" dirty="0" smtClean="0">
                <a:latin typeface="Microsoft Sans Serif" pitchFamily="34" charset="0"/>
                <a:cs typeface="Microsoft Sans Serif" pitchFamily="34" charset="0"/>
              </a:rPr>
              <a:t>/</a:t>
            </a:r>
            <a:r>
              <a:rPr lang="en-US" altLang="en-US" sz="2200" dirty="0" smtClean="0">
                <a:latin typeface="Microsoft Sans Serif" pitchFamily="34" charset="0"/>
                <a:ea typeface="Microsoft Sans Serif" pitchFamily="34" charset="0"/>
                <a:cs typeface="Microsoft Sans Serif" pitchFamily="34" charset="0"/>
              </a:rPr>
              <a:t>09</a:t>
            </a:r>
            <a:r>
              <a:rPr lang="zh-TW" altLang="en-US" sz="2200" dirty="0">
                <a:latin typeface="Microsoft Sans Serif" pitchFamily="34" charset="0"/>
                <a:cs typeface="Microsoft Sans Serif" pitchFamily="34" charset="0"/>
              </a:rPr>
              <a:t> </a:t>
            </a:r>
            <a:r>
              <a:rPr lang="en-US" altLang="zh-TW" sz="2200" dirty="0" smtClean="0">
                <a:latin typeface="+mj-ea"/>
                <a:ea typeface="+mj-ea"/>
              </a:rPr>
              <a:t>over-the-counter</a:t>
            </a:r>
            <a:r>
              <a:rPr lang="zh-TW" altLang="en-US" sz="2200" dirty="0" smtClean="0">
                <a:latin typeface="+mj-ea"/>
                <a:ea typeface="+mj-ea"/>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Stock Symbol</a:t>
            </a:r>
            <a:r>
              <a:rPr lang="zh-TW" altLang="en-US" sz="2200" dirty="0" smtClean="0">
                <a:latin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3064</a:t>
            </a:r>
          </a:p>
          <a:p>
            <a:r>
              <a:rPr lang="en-US" altLang="zh-TW" sz="2200" dirty="0" smtClean="0">
                <a:latin typeface="Microsoft Sans Serif" pitchFamily="34" charset="0"/>
                <a:cs typeface="Microsoft Sans Serif" pitchFamily="34" charset="0"/>
              </a:rPr>
              <a:t>Number of employees</a:t>
            </a:r>
          </a:p>
          <a:p>
            <a:pPr marL="0" indent="0">
              <a:buNone/>
            </a:pPr>
            <a:r>
              <a:rPr lang="en-US" altLang="zh-TW" sz="2200" dirty="0" smtClean="0">
                <a:latin typeface="Microsoft Sans Serif" pitchFamily="34" charset="0"/>
                <a:ea typeface="Microsoft Sans Serif" pitchFamily="34" charset="0"/>
                <a:cs typeface="Microsoft Sans Serif" pitchFamily="34" charset="0"/>
              </a:rPr>
              <a:t>                     116</a:t>
            </a:r>
            <a:r>
              <a:rPr lang="zh-TW" altLang="en-US" sz="2200" dirty="0">
                <a:latin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2022/11)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123 </a:t>
            </a:r>
            <a:r>
              <a:rPr lang="en-US" altLang="zh-TW" sz="2200" dirty="0" smtClean="0">
                <a:latin typeface="Microsoft Sans Serif" pitchFamily="34" charset="0"/>
                <a:ea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2021/11)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162</a:t>
            </a:r>
            <a:r>
              <a:rPr lang="zh-TW" altLang="en-US" sz="2200" dirty="0">
                <a:latin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2020/11)</a:t>
            </a:r>
          </a:p>
          <a:p>
            <a:pPr>
              <a:buNone/>
            </a:pPr>
            <a:r>
              <a:rPr lang="en-US" altLang="en-US" sz="3000" dirty="0" smtClean="0"/>
              <a:t>                   </a:t>
            </a:r>
          </a:p>
          <a:p>
            <a:pPr>
              <a:buNone/>
            </a:pPr>
            <a:r>
              <a:rPr lang="en-US" altLang="en-US" sz="2800" dirty="0" smtClean="0"/>
              <a:t>    </a:t>
            </a:r>
            <a:endParaRPr lang="en-US" altLang="en-US" sz="2800" dirty="0"/>
          </a:p>
          <a:p>
            <a:endParaRPr lang="en-US" sz="3600" dirty="0"/>
          </a:p>
        </p:txBody>
      </p:sp>
      <p:pic>
        <p:nvPicPr>
          <p:cNvPr id="4" name="圖片 3" descr="6666.JPG"/>
          <p:cNvPicPr>
            <a:picLocks noChangeAspect="1"/>
          </p:cNvPicPr>
          <p:nvPr/>
        </p:nvPicPr>
        <p:blipFill>
          <a:blip r:embed="rId2" cstate="print"/>
          <a:stretch>
            <a:fillRect/>
          </a:stretch>
        </p:blipFill>
        <p:spPr>
          <a:xfrm>
            <a:off x="5076056" y="3573016"/>
            <a:ext cx="3223637" cy="26995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357554" y="1613880"/>
            <a:ext cx="2537951" cy="964134"/>
          </a:xfrm>
          <a:prstGeom prst="roundRect">
            <a:avLst/>
          </a:prstGeom>
          <a:solidFill>
            <a:srgbClr val="FF660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solidFill>
                  <a:schemeClr val="tx1"/>
                </a:solidFill>
                <a:latin typeface="微軟正黑體" pitchFamily="34" charset="-120"/>
                <a:ea typeface="微軟正黑體" pitchFamily="34" charset="-120"/>
              </a:rPr>
              <a:t>ASTRO</a:t>
            </a:r>
          </a:p>
          <a:p>
            <a:pPr algn="ctr"/>
            <a:r>
              <a:rPr lang="en-US" altLang="zh-TW" dirty="0">
                <a:solidFill>
                  <a:schemeClr val="tx1"/>
                </a:solidFill>
                <a:latin typeface="微軟正黑體" pitchFamily="34" charset="-120"/>
                <a:ea typeface="微軟正黑體" pitchFamily="34" charset="-120"/>
              </a:rPr>
              <a:t>CORPORATION</a:t>
            </a:r>
            <a:endParaRPr lang="zh-TW" altLang="en-US" dirty="0">
              <a:solidFill>
                <a:schemeClr val="tx1"/>
              </a:solidFill>
              <a:latin typeface="微軟正黑體" pitchFamily="34" charset="-120"/>
              <a:ea typeface="微軟正黑體" pitchFamily="34" charset="-120"/>
            </a:endParaRPr>
          </a:p>
        </p:txBody>
      </p:sp>
      <p:sp>
        <p:nvSpPr>
          <p:cNvPr id="18" name="圓角矩形 17"/>
          <p:cNvSpPr/>
          <p:nvPr/>
        </p:nvSpPr>
        <p:spPr>
          <a:xfrm>
            <a:off x="198700" y="3357562"/>
            <a:ext cx="1677205" cy="1071577"/>
          </a:xfrm>
          <a:prstGeom prst="roundRect">
            <a:avLst/>
          </a:prstGeom>
          <a:solidFill>
            <a:srgbClr val="00B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a:solidFill>
                  <a:schemeClr val="tx1"/>
                </a:solidFill>
                <a:latin typeface="微軟正黑體" pitchFamily="34" charset="-120"/>
                <a:ea typeface="微軟正黑體" pitchFamily="34" charset="-120"/>
              </a:rPr>
              <a:t>Hong Kong </a:t>
            </a:r>
            <a:r>
              <a:rPr lang="en-US" altLang="zh-TW" sz="1600" dirty="0" smtClean="0">
                <a:solidFill>
                  <a:schemeClr val="tx1"/>
                </a:solidFill>
                <a:latin typeface="微軟正黑體" pitchFamily="34" charset="-120"/>
                <a:ea typeface="微軟正黑體" pitchFamily="34" charset="-120"/>
              </a:rPr>
              <a:t>Gaming Technology Co Ltd </a:t>
            </a:r>
            <a:endParaRPr lang="zh-TW" altLang="en-US" sz="1600" dirty="0">
              <a:solidFill>
                <a:schemeClr val="tx1"/>
              </a:solidFill>
              <a:latin typeface="微軟正黑體" pitchFamily="34" charset="-120"/>
              <a:ea typeface="微軟正黑體" pitchFamily="34" charset="-120"/>
            </a:endParaRPr>
          </a:p>
        </p:txBody>
      </p:sp>
      <p:sp>
        <p:nvSpPr>
          <p:cNvPr id="20" name="圓角矩形 19"/>
          <p:cNvSpPr/>
          <p:nvPr/>
        </p:nvSpPr>
        <p:spPr>
          <a:xfrm>
            <a:off x="2000232" y="3357562"/>
            <a:ext cx="1714512" cy="1071576"/>
          </a:xfrm>
          <a:prstGeom prst="roundRect">
            <a:avLst/>
          </a:prstGeom>
          <a:solidFill>
            <a:srgbClr val="33CCCC"/>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Development</a:t>
            </a:r>
            <a:r>
              <a:rPr lang="en-US" altLang="zh-TW" sz="1600" dirty="0" smtClean="0">
                <a:solidFill>
                  <a:schemeClr val="tx1"/>
                </a:solidFill>
                <a:latin typeface="微軟正黑體" pitchFamily="34" charset="-120"/>
                <a:ea typeface="微軟正黑體" pitchFamily="34" charset="-120"/>
              </a:rPr>
              <a:t>&amp; Consulting </a:t>
            </a:r>
            <a:r>
              <a:rPr lang="en-US" altLang="zh-TW" sz="1600" dirty="0">
                <a:solidFill>
                  <a:schemeClr val="tx1"/>
                </a:solidFill>
                <a:latin typeface="微軟正黑體" pitchFamily="34" charset="-120"/>
                <a:ea typeface="微軟正黑體" pitchFamily="34" charset="-120"/>
              </a:rPr>
              <a:t>Co Ltd</a:t>
            </a:r>
            <a:endParaRPr lang="zh-TW" altLang="en-US" sz="1600" dirty="0">
              <a:solidFill>
                <a:schemeClr val="tx1"/>
              </a:solidFill>
              <a:latin typeface="微軟正黑體" pitchFamily="34" charset="-120"/>
              <a:ea typeface="微軟正黑體" pitchFamily="34" charset="-120"/>
            </a:endParaRPr>
          </a:p>
        </p:txBody>
      </p:sp>
      <p:sp>
        <p:nvSpPr>
          <p:cNvPr id="21" name="圓角矩形 20"/>
          <p:cNvSpPr/>
          <p:nvPr/>
        </p:nvSpPr>
        <p:spPr>
          <a:xfrm>
            <a:off x="3823489" y="3368094"/>
            <a:ext cx="1748643" cy="1061044"/>
          </a:xfrm>
          <a:prstGeom prst="roundRect">
            <a:avLst/>
          </a:prstGeom>
          <a:solidFill>
            <a:srgbClr val="9966FF"/>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a:solidFill>
                  <a:schemeClr val="tx1"/>
                </a:solidFill>
                <a:latin typeface="微軟正黑體" pitchFamily="34" charset="-120"/>
                <a:ea typeface="微軟正黑體" pitchFamily="34" charset="-120"/>
              </a:rPr>
              <a:t>Astro Gaming </a:t>
            </a:r>
            <a:endParaRPr lang="en-US" altLang="zh-CN" sz="1600" dirty="0">
              <a:solidFill>
                <a:schemeClr val="tx1"/>
              </a:solidFill>
              <a:latin typeface="微軟正黑體" pitchFamily="34" charset="-120"/>
              <a:ea typeface="微軟正黑體" pitchFamily="34" charset="-120"/>
            </a:endParaRPr>
          </a:p>
          <a:p>
            <a:pPr algn="ctr"/>
            <a:r>
              <a:rPr lang="es-ES" sz="1600" dirty="0">
                <a:solidFill>
                  <a:schemeClr val="tx1"/>
                </a:solidFill>
                <a:latin typeface="微軟正黑體" pitchFamily="34" charset="-120"/>
                <a:ea typeface="微軟正黑體" pitchFamily="34" charset="-120"/>
              </a:rPr>
              <a:t>Dominican corp</a:t>
            </a:r>
            <a:endParaRPr lang="zh-TW" altLang="en-US" sz="1600" dirty="0">
              <a:solidFill>
                <a:schemeClr val="tx1"/>
              </a:solidFill>
              <a:latin typeface="微軟正黑體" pitchFamily="34" charset="-120"/>
              <a:ea typeface="微軟正黑體" pitchFamily="34" charset="-120"/>
            </a:endParaRPr>
          </a:p>
        </p:txBody>
      </p:sp>
      <p:cxnSp>
        <p:nvCxnSpPr>
          <p:cNvPr id="27" name="直線接點 26"/>
          <p:cNvCxnSpPr/>
          <p:nvPr/>
        </p:nvCxnSpPr>
        <p:spPr>
          <a:xfrm rot="5400000" flipH="1" flipV="1">
            <a:off x="893737"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flipH="1" flipV="1">
            <a:off x="6251587"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142976" y="2857496"/>
            <a:ext cx="6955551" cy="1798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7047469" y="5507604"/>
            <a:ext cx="0" cy="2624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ectangle 3"/>
          <p:cNvSpPr txBox="1">
            <a:spLocks noChangeArrowheads="1"/>
          </p:cNvSpPr>
          <p:nvPr/>
        </p:nvSpPr>
        <p:spPr bwMode="auto">
          <a:xfrm>
            <a:off x="6500827" y="3028891"/>
            <a:ext cx="82079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a:solidFill>
                  <a:srgbClr val="0070C0"/>
                </a:solidFill>
                <a:latin typeface="微軟正黑體" pitchFamily="34" charset="-120"/>
                <a:ea typeface="微軟正黑體" pitchFamily="34" charset="-120"/>
              </a:rPr>
              <a:t>Hong Kong</a:t>
            </a:r>
            <a:endParaRPr lang="zh-TW" altLang="zh-TW" sz="900" b="1" kern="0" dirty="0">
              <a:solidFill>
                <a:srgbClr val="0070C0"/>
              </a:solidFill>
              <a:latin typeface="微軟正黑體" pitchFamily="34" charset="-120"/>
              <a:ea typeface="微軟正黑體" pitchFamily="34" charset="-120"/>
            </a:endParaRPr>
          </a:p>
        </p:txBody>
      </p:sp>
      <p:sp>
        <p:nvSpPr>
          <p:cNvPr id="43" name="Rectangle 3"/>
          <p:cNvSpPr txBox="1">
            <a:spLocks noChangeArrowheads="1"/>
          </p:cNvSpPr>
          <p:nvPr/>
        </p:nvSpPr>
        <p:spPr bwMode="auto">
          <a:xfrm>
            <a:off x="1134063" y="3009829"/>
            <a:ext cx="85725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Hong Kong</a:t>
            </a:r>
            <a:endParaRPr lang="zh-TW" altLang="zh-TW" sz="900" b="1" kern="0" dirty="0" smtClean="0">
              <a:solidFill>
                <a:srgbClr val="0070C0"/>
              </a:solidFill>
              <a:latin typeface="微軟正黑體" pitchFamily="34" charset="-120"/>
              <a:ea typeface="微軟正黑體" pitchFamily="34" charset="-120"/>
            </a:endParaRPr>
          </a:p>
        </p:txBody>
      </p:sp>
      <p:sp>
        <p:nvSpPr>
          <p:cNvPr id="44" name="Rectangle 3"/>
          <p:cNvSpPr txBox="1">
            <a:spLocks noChangeArrowheads="1"/>
          </p:cNvSpPr>
          <p:nvPr/>
        </p:nvSpPr>
        <p:spPr bwMode="auto">
          <a:xfrm>
            <a:off x="2876054" y="3012689"/>
            <a:ext cx="6600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err="1" smtClean="0">
                <a:solidFill>
                  <a:srgbClr val="0070C0"/>
                </a:solidFill>
                <a:latin typeface="微軟正黑體" pitchFamily="34" charset="-120"/>
                <a:ea typeface="微軟正黑體" pitchFamily="34" charset="-120"/>
              </a:rPr>
              <a:t>Kinmen</a:t>
            </a:r>
            <a:endParaRPr lang="zh-TW" altLang="zh-TW" sz="900" b="1" kern="0" dirty="0" smtClean="0">
              <a:solidFill>
                <a:srgbClr val="0070C0"/>
              </a:solidFill>
              <a:latin typeface="微軟正黑體" pitchFamily="34" charset="-120"/>
              <a:ea typeface="微軟正黑體" pitchFamily="34" charset="-120"/>
            </a:endParaRPr>
          </a:p>
        </p:txBody>
      </p:sp>
      <p:sp>
        <p:nvSpPr>
          <p:cNvPr id="45" name="Rectangle 3"/>
          <p:cNvSpPr txBox="1">
            <a:spLocks noChangeArrowheads="1"/>
          </p:cNvSpPr>
          <p:nvPr/>
        </p:nvSpPr>
        <p:spPr bwMode="auto">
          <a:xfrm>
            <a:off x="4000496" y="1325848"/>
            <a:ext cx="136359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TW" sz="1100" b="1" kern="0" dirty="0">
                <a:solidFill>
                  <a:srgbClr val="0070C0"/>
                </a:solidFill>
                <a:latin typeface="微軟正黑體" pitchFamily="34" charset="-120"/>
                <a:ea typeface="微軟正黑體" pitchFamily="34" charset="-120"/>
              </a:rPr>
              <a:t>New Taipei City</a:t>
            </a:r>
            <a:endParaRPr lang="zh-TW" altLang="zh-TW" sz="1100" b="1" kern="0" dirty="0">
              <a:solidFill>
                <a:srgbClr val="0070C0"/>
              </a:solidFill>
              <a:latin typeface="微軟正黑體" pitchFamily="34" charset="-120"/>
              <a:ea typeface="微軟正黑體" pitchFamily="34" charset="-120"/>
            </a:endParaRPr>
          </a:p>
        </p:txBody>
      </p:sp>
      <p:sp>
        <p:nvSpPr>
          <p:cNvPr id="46" name="Rectangle 3"/>
          <p:cNvSpPr txBox="1">
            <a:spLocks noChangeArrowheads="1"/>
          </p:cNvSpPr>
          <p:nvPr/>
        </p:nvSpPr>
        <p:spPr bwMode="auto">
          <a:xfrm>
            <a:off x="571472"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7" name="Rectangle 3"/>
          <p:cNvSpPr txBox="1">
            <a:spLocks noChangeArrowheads="1"/>
          </p:cNvSpPr>
          <p:nvPr/>
        </p:nvSpPr>
        <p:spPr bwMode="auto">
          <a:xfrm>
            <a:off x="5929322"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8" name="Rectangle 3"/>
          <p:cNvSpPr txBox="1">
            <a:spLocks noChangeArrowheads="1"/>
          </p:cNvSpPr>
          <p:nvPr/>
        </p:nvSpPr>
        <p:spPr bwMode="auto">
          <a:xfrm>
            <a:off x="2143108" y="3000372"/>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98.68</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9" name="Rectangle 3"/>
          <p:cNvSpPr txBox="1">
            <a:spLocks noChangeArrowheads="1"/>
          </p:cNvSpPr>
          <p:nvPr/>
        </p:nvSpPr>
        <p:spPr bwMode="auto">
          <a:xfrm>
            <a:off x="7358082" y="3000372"/>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54.23</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0" name="Rectangle 3"/>
          <p:cNvSpPr txBox="1">
            <a:spLocks noChangeArrowheads="1"/>
          </p:cNvSpPr>
          <p:nvPr/>
        </p:nvSpPr>
        <p:spPr bwMode="auto">
          <a:xfrm>
            <a:off x="469655" y="471603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3" name="標題 1"/>
          <p:cNvSpPr txBox="1">
            <a:spLocks/>
          </p:cNvSpPr>
          <p:nvPr/>
        </p:nvSpPr>
        <p:spPr>
          <a:xfrm>
            <a:off x="357158" y="642918"/>
            <a:ext cx="8229600" cy="1143000"/>
          </a:xfrm>
          <a:prstGeom prst="rect">
            <a:avLst/>
          </a:prstGeom>
        </p:spPr>
        <p:txBody>
          <a:bodyPr>
            <a:normAutofit/>
          </a:bodyPr>
          <a:lstStyle/>
          <a:p>
            <a:pPr lvl="0">
              <a:spcBef>
                <a:spcPct val="0"/>
              </a:spcBef>
              <a:defRPr/>
            </a:pPr>
            <a:r>
              <a:rPr lang="en-US" altLang="zh-TW" sz="3200" b="1"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Enterprise Architecture</a:t>
            </a:r>
            <a:endParaRPr kumimoji="0" lang="zh-TW"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endParaRPr>
          </a:p>
        </p:txBody>
      </p:sp>
      <p:cxnSp>
        <p:nvCxnSpPr>
          <p:cNvPr id="55" name="直線接點 54"/>
          <p:cNvCxnSpPr/>
          <p:nvPr/>
        </p:nvCxnSpPr>
        <p:spPr>
          <a:xfrm flipV="1">
            <a:off x="4643438" y="2571744"/>
            <a:ext cx="0" cy="27522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20" idx="0"/>
          </p:cNvCxnSpPr>
          <p:nvPr/>
        </p:nvCxnSpPr>
        <p:spPr>
          <a:xfrm flipV="1">
            <a:off x="2857488" y="2858290"/>
            <a:ext cx="794" cy="4992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rot="5400000" flipH="1" flipV="1">
            <a:off x="4394199"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0" name="圓角矩形 59"/>
          <p:cNvSpPr/>
          <p:nvPr/>
        </p:nvSpPr>
        <p:spPr>
          <a:xfrm>
            <a:off x="5677910" y="3351800"/>
            <a:ext cx="1671261" cy="1071576"/>
          </a:xfrm>
          <a:prstGeom prst="roundRect">
            <a:avLst/>
          </a:prstGeom>
          <a:solidFill>
            <a:schemeClr val="accent4">
              <a:lumMod val="60000"/>
              <a:lumOff val="40000"/>
            </a:schemeClr>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a:t>
            </a:r>
            <a:r>
              <a:rPr lang="en-US" altLang="zh-TW" sz="1600" dirty="0" smtClean="0">
                <a:solidFill>
                  <a:schemeClr val="tx1"/>
                </a:solidFill>
                <a:latin typeface="微軟正黑體" pitchFamily="34" charset="-120"/>
                <a:ea typeface="微軟正黑體" pitchFamily="34" charset="-120"/>
              </a:rPr>
              <a:t>Gaming</a:t>
            </a:r>
          </a:p>
          <a:p>
            <a:pPr algn="ctr"/>
            <a:r>
              <a:rPr lang="en-US" altLang="zh-TW" sz="1600" dirty="0" smtClean="0">
                <a:solidFill>
                  <a:schemeClr val="tx1"/>
                </a:solidFill>
                <a:latin typeface="微軟正黑體" pitchFamily="34" charset="-120"/>
                <a:ea typeface="微軟正黑體" pitchFamily="34" charset="-120"/>
              </a:rPr>
              <a:t>Limited</a:t>
            </a:r>
            <a:endParaRPr lang="zh-TW" altLang="en-US" sz="1600" dirty="0">
              <a:solidFill>
                <a:schemeClr val="tx1"/>
              </a:solidFill>
              <a:latin typeface="微軟正黑體" pitchFamily="34" charset="-120"/>
              <a:ea typeface="微軟正黑體" pitchFamily="34" charset="-120"/>
            </a:endParaRPr>
          </a:p>
        </p:txBody>
      </p:sp>
      <p:sp>
        <p:nvSpPr>
          <p:cNvPr id="65" name="Rectangle 3"/>
          <p:cNvSpPr txBox="1">
            <a:spLocks noChangeArrowheads="1"/>
          </p:cNvSpPr>
          <p:nvPr/>
        </p:nvSpPr>
        <p:spPr bwMode="auto">
          <a:xfrm>
            <a:off x="4000496"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70" name="Rectangle 3"/>
          <p:cNvSpPr txBox="1">
            <a:spLocks noChangeArrowheads="1"/>
          </p:cNvSpPr>
          <p:nvPr/>
        </p:nvSpPr>
        <p:spPr bwMode="auto">
          <a:xfrm>
            <a:off x="4657375" y="3012564"/>
            <a:ext cx="92869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Dominican</a:t>
            </a:r>
            <a:endParaRPr lang="zh-TW" altLang="zh-TW" sz="900" b="1" kern="0" dirty="0" smtClean="0">
              <a:solidFill>
                <a:srgbClr val="0070C0"/>
              </a:solidFill>
              <a:latin typeface="微軟正黑體" pitchFamily="34" charset="-120"/>
              <a:ea typeface="微軟正黑體" pitchFamily="34" charset="-120"/>
            </a:endParaRPr>
          </a:p>
        </p:txBody>
      </p:sp>
      <p:cxnSp>
        <p:nvCxnSpPr>
          <p:cNvPr id="71" name="直線接點 70"/>
          <p:cNvCxnSpPr/>
          <p:nvPr/>
        </p:nvCxnSpPr>
        <p:spPr>
          <a:xfrm flipH="1" flipV="1">
            <a:off x="1142976" y="4429140"/>
            <a:ext cx="1" cy="6767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rot="5400000" flipH="1" flipV="1">
            <a:off x="7847701" y="3096600"/>
            <a:ext cx="500066" cy="7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圓角矩形 75"/>
          <p:cNvSpPr/>
          <p:nvPr/>
        </p:nvSpPr>
        <p:spPr>
          <a:xfrm>
            <a:off x="214282" y="5105910"/>
            <a:ext cx="1661623" cy="1059393"/>
          </a:xfrm>
          <a:prstGeom prst="roundRect">
            <a:avLst/>
          </a:prstGeom>
          <a:solidFill>
            <a:srgbClr val="92D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smtClean="0">
                <a:solidFill>
                  <a:schemeClr val="tx1"/>
                </a:solidFill>
                <a:latin typeface="微軟正黑體" pitchFamily="34" charset="-120"/>
                <a:ea typeface="微軟正黑體" pitchFamily="34" charset="-120"/>
              </a:rPr>
              <a:t>Long </a:t>
            </a:r>
            <a:r>
              <a:rPr lang="en-US" altLang="zh-CN" sz="1600" dirty="0" err="1" smtClean="0">
                <a:solidFill>
                  <a:schemeClr val="tx1"/>
                </a:solidFill>
                <a:latin typeface="微軟正黑體" pitchFamily="34" charset="-120"/>
                <a:ea typeface="微軟正黑體" pitchFamily="34" charset="-120"/>
              </a:rPr>
              <a:t>Cai</a:t>
            </a:r>
            <a:r>
              <a:rPr lang="zh-CN" altLang="en-US" sz="1600" dirty="0" smtClean="0">
                <a:solidFill>
                  <a:schemeClr val="tx1"/>
                </a:solidFill>
                <a:latin typeface="微軟正黑體" pitchFamily="34" charset="-120"/>
                <a:ea typeface="微軟正黑體" pitchFamily="34" charset="-120"/>
              </a:rPr>
              <a:t> </a:t>
            </a:r>
            <a:r>
              <a:rPr lang="en-US" altLang="zh-CN" sz="1600" dirty="0" smtClean="0">
                <a:solidFill>
                  <a:schemeClr val="tx1"/>
                </a:solidFill>
                <a:latin typeface="微軟正黑體" pitchFamily="34" charset="-120"/>
                <a:ea typeface="微軟正黑體" pitchFamily="34" charset="-120"/>
              </a:rPr>
              <a:t>Technology</a:t>
            </a:r>
          </a:p>
          <a:p>
            <a:pPr algn="ctr"/>
            <a:r>
              <a:rPr lang="en-US" altLang="zh-CN" sz="1600" dirty="0" smtClean="0">
                <a:solidFill>
                  <a:schemeClr val="tx1"/>
                </a:solidFill>
                <a:latin typeface="微軟正黑體" pitchFamily="34" charset="-120"/>
                <a:ea typeface="微軟正黑體" pitchFamily="34" charset="-120"/>
              </a:rPr>
              <a:t>(Beijing</a:t>
            </a:r>
            <a:r>
              <a:rPr lang="en-US" altLang="zh-TW" sz="1600" dirty="0" smtClean="0">
                <a:solidFill>
                  <a:schemeClr val="tx1"/>
                </a:solidFill>
                <a:latin typeface="微軟正黑體" pitchFamily="34" charset="-120"/>
                <a:ea typeface="微軟正黑體" pitchFamily="34" charset="-120"/>
              </a:rPr>
              <a:t>)</a:t>
            </a:r>
            <a:r>
              <a:rPr lang="en-US" altLang="zh-CN" sz="1600" dirty="0" smtClean="0">
                <a:solidFill>
                  <a:schemeClr val="tx1"/>
                </a:solidFill>
                <a:latin typeface="微軟正黑體" pitchFamily="34" charset="-120"/>
                <a:ea typeface="微軟正黑體" pitchFamily="34" charset="-120"/>
              </a:rPr>
              <a:t>Co </a:t>
            </a:r>
            <a:r>
              <a:rPr lang="en-US" altLang="zh-CN" sz="1600" dirty="0">
                <a:solidFill>
                  <a:schemeClr val="tx1"/>
                </a:solidFill>
                <a:latin typeface="微軟正黑體" pitchFamily="34" charset="-120"/>
                <a:ea typeface="微軟正黑體" pitchFamily="34" charset="-120"/>
              </a:rPr>
              <a:t>Ltd</a:t>
            </a:r>
            <a:endParaRPr lang="zh-TW" altLang="en-US" sz="1600" dirty="0">
              <a:solidFill>
                <a:schemeClr val="tx1"/>
              </a:solidFill>
              <a:latin typeface="微軟正黑體" pitchFamily="34" charset="-120"/>
              <a:ea typeface="微軟正黑體" pitchFamily="34" charset="-120"/>
            </a:endParaRPr>
          </a:p>
        </p:txBody>
      </p:sp>
      <p:sp>
        <p:nvSpPr>
          <p:cNvPr id="77" name="Rectangle 3"/>
          <p:cNvSpPr txBox="1">
            <a:spLocks noChangeArrowheads="1"/>
          </p:cNvSpPr>
          <p:nvPr/>
        </p:nvSpPr>
        <p:spPr bwMode="auto">
          <a:xfrm>
            <a:off x="1173356" y="4719387"/>
            <a:ext cx="7833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a:solidFill>
                  <a:srgbClr val="0070C0"/>
                </a:solidFill>
                <a:latin typeface="微軟正黑體" pitchFamily="34" charset="-120"/>
                <a:ea typeface="微軟正黑體" pitchFamily="34" charset="-120"/>
              </a:rPr>
              <a:t>Beijing</a:t>
            </a:r>
            <a:endParaRPr lang="zh-TW" altLang="zh-TW" sz="900" b="1" kern="0" dirty="0" smtClean="0">
              <a:solidFill>
                <a:srgbClr val="0070C0"/>
              </a:solidFill>
              <a:latin typeface="微軟正黑體" pitchFamily="34" charset="-120"/>
              <a:ea typeface="微軟正黑體" pitchFamily="34" charset="-120"/>
            </a:endParaRPr>
          </a:p>
        </p:txBody>
      </p:sp>
      <p:sp>
        <p:nvSpPr>
          <p:cNvPr id="63" name="Rectangle 3"/>
          <p:cNvSpPr txBox="1">
            <a:spLocks noChangeArrowheads="1"/>
          </p:cNvSpPr>
          <p:nvPr/>
        </p:nvSpPr>
        <p:spPr bwMode="auto">
          <a:xfrm>
            <a:off x="8160396" y="3020444"/>
            <a:ext cx="98360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TW" sz="900" b="1" kern="0" dirty="0">
                <a:solidFill>
                  <a:srgbClr val="0070C0"/>
                </a:solidFill>
                <a:latin typeface="微軟正黑體" pitchFamily="34" charset="-120"/>
                <a:ea typeface="微軟正黑體" pitchFamily="34" charset="-120"/>
              </a:rPr>
              <a:t>New Taipei City</a:t>
            </a:r>
            <a:endParaRPr lang="zh-TW" altLang="zh-TW" sz="900" b="1" kern="0" dirty="0">
              <a:solidFill>
                <a:srgbClr val="0070C0"/>
              </a:solidFill>
              <a:latin typeface="微軟正黑體" pitchFamily="34" charset="-120"/>
              <a:ea typeface="微軟正黑體" pitchFamily="34" charset="-120"/>
            </a:endParaRPr>
          </a:p>
        </p:txBody>
      </p:sp>
      <p:sp>
        <p:nvSpPr>
          <p:cNvPr id="165" name="圓角矩形 164"/>
          <p:cNvSpPr/>
          <p:nvPr/>
        </p:nvSpPr>
        <p:spPr>
          <a:xfrm>
            <a:off x="7454950" y="3367102"/>
            <a:ext cx="1581546" cy="1040973"/>
          </a:xfrm>
          <a:prstGeom prst="roundRect">
            <a:avLst/>
          </a:prstGeom>
          <a:solidFill>
            <a:schemeClr val="accent3">
              <a:lumMod val="60000"/>
              <a:lumOff val="40000"/>
            </a:schemeClr>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Amusement </a:t>
            </a:r>
            <a:r>
              <a:rPr lang="en-US" altLang="zh-TW" sz="1600" dirty="0" smtClean="0">
                <a:solidFill>
                  <a:schemeClr val="tx1"/>
                </a:solidFill>
                <a:latin typeface="微軟正黑體" pitchFamily="34" charset="-120"/>
                <a:ea typeface="微軟正黑體" pitchFamily="34" charset="-120"/>
              </a:rPr>
              <a:t>Corp</a:t>
            </a:r>
            <a:endParaRPr lang="zh-TW" altLang="en-US" sz="1600"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776875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Technical Field</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428596" y="1785926"/>
            <a:ext cx="8229600" cy="4525963"/>
          </a:xfrm>
        </p:spPr>
        <p:txBody>
          <a:bodyPr>
            <a:normAutofit/>
          </a:bodyPr>
          <a:lstStyle/>
          <a:p>
            <a:r>
              <a:rPr lang="en-US" altLang="zh-TW" sz="2400" dirty="0" smtClean="0">
                <a:latin typeface="微軟正黑體" pitchFamily="34" charset="-120"/>
                <a:ea typeface="微軟正黑體" pitchFamily="34" charset="-120"/>
              </a:rPr>
              <a:t>Live streaming technology and system</a:t>
            </a:r>
          </a:p>
          <a:p>
            <a:r>
              <a:rPr lang="en-US" altLang="zh-Hant" sz="2400" dirty="0" smtClean="0">
                <a:latin typeface="微軟正黑體" pitchFamily="34" charset="-120"/>
                <a:ea typeface="微軟正黑體" pitchFamily="34" charset="-120"/>
              </a:rPr>
              <a:t>VLT c</a:t>
            </a:r>
            <a:r>
              <a:rPr lang="en-US" altLang="zh-CN" sz="2400" dirty="0" smtClean="0">
                <a:latin typeface="微軟正黑體" pitchFamily="34" charset="-120"/>
                <a:ea typeface="微軟正黑體" pitchFamily="34" charset="-120"/>
              </a:rPr>
              <a:t>ross-regional management system</a:t>
            </a:r>
            <a:endParaRPr lang="zh-TW" altLang="en-US" sz="2400" dirty="0" smtClean="0">
              <a:latin typeface="微軟正黑體" pitchFamily="34" charset="-120"/>
              <a:ea typeface="微軟正黑體" pitchFamily="34" charset="-120"/>
            </a:endParaRPr>
          </a:p>
          <a:p>
            <a:r>
              <a:rPr lang="en-US" altLang="zh-Hant" sz="2400" dirty="0" smtClean="0">
                <a:latin typeface="微軟正黑體" pitchFamily="34" charset="-120"/>
                <a:ea typeface="微軟正黑體" pitchFamily="34" charset="-120"/>
              </a:rPr>
              <a:t>App </a:t>
            </a:r>
            <a:r>
              <a:rPr lang="en-US" altLang="zh-CN" sz="2400" dirty="0" smtClean="0">
                <a:latin typeface="微軟正黑體" pitchFamily="34" charset="-120"/>
                <a:ea typeface="微軟正黑體" pitchFamily="34" charset="-120"/>
              </a:rPr>
              <a:t>game production</a:t>
            </a:r>
          </a:p>
          <a:p>
            <a:r>
              <a:rPr lang="en-US" altLang="zh-CN" sz="2400" dirty="0" smtClean="0">
                <a:latin typeface="微軟正黑體" pitchFamily="34" charset="-120"/>
                <a:ea typeface="微軟正黑體" pitchFamily="34" charset="-120"/>
              </a:rPr>
              <a:t>Online gaming platform and management system</a:t>
            </a:r>
          </a:p>
          <a:p>
            <a:r>
              <a:rPr lang="en-US" altLang="zh-CN" sz="2400" dirty="0" smtClean="0">
                <a:latin typeface="微軟正黑體" pitchFamily="34" charset="-120"/>
                <a:ea typeface="微軟正黑體" pitchFamily="34" charset="-120"/>
              </a:rPr>
              <a:t>Crypto currency </a:t>
            </a:r>
            <a:r>
              <a:rPr lang="en-US" altLang="zh-CN" sz="2400" dirty="0" smtClean="0">
                <a:latin typeface="微軟正黑體" pitchFamily="34" charset="-120"/>
                <a:ea typeface="微軟正黑體" pitchFamily="34" charset="-120"/>
              </a:rPr>
              <a:t>online gaming operation system</a:t>
            </a:r>
          </a:p>
          <a:p>
            <a:r>
              <a:rPr lang="en-US" altLang="zh-TW" sz="2400" dirty="0" smtClean="0">
                <a:latin typeface="微軟正黑體" pitchFamily="34" charset="-120"/>
                <a:ea typeface="微軟正黑體" pitchFamily="34" charset="-120"/>
              </a:rPr>
              <a:t>Software system, 2D, 3D design</a:t>
            </a:r>
          </a:p>
          <a:p>
            <a:r>
              <a:rPr lang="en-US" altLang="zh-TW" sz="2400" dirty="0" smtClean="0">
                <a:latin typeface="微軟正黑體" pitchFamily="34" charset="-120"/>
                <a:ea typeface="微軟正黑體" pitchFamily="34" charset="-120"/>
              </a:rPr>
              <a:t>Online games, 2D, 3D game engines</a:t>
            </a:r>
          </a:p>
          <a:p>
            <a:r>
              <a:rPr lang="en-US" altLang="zh-TW" sz="2400" dirty="0" smtClean="0">
                <a:latin typeface="微軟正黑體" pitchFamily="34" charset="-120"/>
                <a:ea typeface="微軟正黑體" pitchFamily="34" charset="-120"/>
              </a:rPr>
              <a:t>Creativity planning &amp; design</a:t>
            </a:r>
            <a:endParaRPr lang="en-US" altLang="zh-TW"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R &amp; D Focus and Achievements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fontAlgn="base">
              <a:lnSpc>
                <a:spcPts val="2500"/>
              </a:lnSpc>
            </a:pPr>
            <a:r>
              <a:rPr lang="en-US" altLang="zh-TW" sz="2000" dirty="0" smtClean="0">
                <a:latin typeface="微軟正黑體" pitchFamily="34" charset="-120"/>
                <a:ea typeface="微軟正黑體" pitchFamily="34" charset="-120"/>
              </a:rPr>
              <a:t>Development of</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online gaming systems, live streaming games and related products.</a:t>
            </a:r>
            <a:endParaRPr lang="en-US" altLang="zh-CN" sz="2000" dirty="0" smtClean="0">
              <a:latin typeface="微軟正黑體" pitchFamily="34" charset="-120"/>
              <a:ea typeface="微軟正黑體" pitchFamily="34" charset="-120"/>
            </a:endParaRPr>
          </a:p>
          <a:p>
            <a:pPr fontAlgn="base">
              <a:lnSpc>
                <a:spcPts val="2500"/>
              </a:lnSpc>
            </a:pPr>
            <a:r>
              <a:rPr lang="en-US" altLang="zh-TW" sz="2000" dirty="0" smtClean="0">
                <a:latin typeface="微軟正黑體" pitchFamily="34" charset="-120"/>
                <a:ea typeface="微軟正黑體" pitchFamily="34" charset="-120"/>
              </a:rPr>
              <a:t>After years of development and thousand times of tests and reviews, </a:t>
            </a: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system has obtained the Italian Video Lottery (VLT) license in 2016, becoming the eighth in the world, and the first and only in Asia to obtain the most advanced EU video lottery license.</a:t>
            </a:r>
          </a:p>
          <a:p>
            <a:pPr fontAlgn="base">
              <a:lnSpc>
                <a:spcPts val="2500"/>
              </a:lnSpc>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is now working with SISAL, Italy's second largest VLT operator, providing software, hardware, system and games in Italy and Morocco.</a:t>
            </a:r>
          </a:p>
          <a:p>
            <a:pPr fontAlgn="base">
              <a:lnSpc>
                <a:spcPts val="2500"/>
              </a:lnSpc>
            </a:pPr>
            <a:r>
              <a:rPr lang="en-US" altLang="zh-TW" sz="2000" dirty="0" smtClean="0">
                <a:latin typeface="微軟正黑體" pitchFamily="34" charset="-120"/>
                <a:ea typeface="微軟正黑體" pitchFamily="34" charset="-120"/>
              </a:rPr>
              <a:t>Training and development of network-related IT technology and IDC construction</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rmAutofit/>
          </a:bodyPr>
          <a:lstStyle/>
          <a:p>
            <a:r>
              <a:rPr lang="en-US" sz="4100" b="1" dirty="0">
                <a:effectLst>
                  <a:outerShdw blurRad="31750" dist="25400" dir="5400000" algn="tl" rotWithShape="0">
                    <a:srgbClr val="000000">
                      <a:alpha val="25000"/>
                    </a:srgbClr>
                  </a:outerShdw>
                </a:effectLst>
              </a:rPr>
              <a:t>Core Businesses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500034" y="1928802"/>
            <a:ext cx="8229600" cy="4429155"/>
          </a:xfrm>
        </p:spPr>
        <p:txBody>
          <a:bodyPr>
            <a:normAutofit/>
          </a:bodyPr>
          <a:lstStyle/>
          <a:p>
            <a:pPr>
              <a:lnSpc>
                <a:spcPts val="3500"/>
              </a:lnSpc>
              <a:buNone/>
            </a:pPr>
            <a:r>
              <a:rPr lang="en-US" altLang="zh-TW" sz="2400" dirty="0" smtClean="0">
                <a:latin typeface="+mj-ea"/>
                <a:ea typeface="+mj-ea"/>
              </a:rPr>
              <a:t>Live-dealer streaming system</a:t>
            </a:r>
          </a:p>
          <a:p>
            <a:pPr>
              <a:lnSpc>
                <a:spcPts val="3500"/>
              </a:lnSpc>
              <a:buNone/>
            </a:pPr>
            <a:r>
              <a:rPr lang="en-US" altLang="zh-TW" sz="2400" dirty="0" smtClean="0">
                <a:latin typeface="+mj-ea"/>
                <a:ea typeface="+mj-ea"/>
              </a:rPr>
              <a:t>Live streaming lottery system</a:t>
            </a:r>
          </a:p>
          <a:p>
            <a:pPr>
              <a:lnSpc>
                <a:spcPts val="3500"/>
              </a:lnSpc>
              <a:buNone/>
            </a:pPr>
            <a:r>
              <a:rPr lang="en-US" altLang="zh-TW" sz="2400" dirty="0" smtClean="0">
                <a:latin typeface="+mj-ea"/>
                <a:ea typeface="+mj-ea"/>
              </a:rPr>
              <a:t>Electronic gaming and software</a:t>
            </a:r>
            <a:endParaRPr lang="zh-TW" altLang="en-US" sz="2400" dirty="0" smtClean="0">
              <a:latin typeface="+mj-ea"/>
              <a:ea typeface="+mj-ea"/>
            </a:endParaRPr>
          </a:p>
          <a:p>
            <a:pPr>
              <a:lnSpc>
                <a:spcPts val="3500"/>
              </a:lnSpc>
              <a:buNone/>
            </a:pPr>
            <a:r>
              <a:rPr lang="en-US" altLang="zh-TW" sz="2400" dirty="0" smtClean="0">
                <a:latin typeface="+mj-ea"/>
                <a:ea typeface="+mj-ea"/>
              </a:rPr>
              <a:t>Instant sport lottery machine</a:t>
            </a:r>
          </a:p>
          <a:p>
            <a:pPr>
              <a:lnSpc>
                <a:spcPts val="3500"/>
              </a:lnSpc>
              <a:buNone/>
            </a:pPr>
            <a:r>
              <a:rPr lang="en-US" altLang="zh-TW" sz="2400" dirty="0" smtClean="0">
                <a:latin typeface="+mj-ea"/>
                <a:ea typeface="+mj-ea"/>
              </a:rPr>
              <a:t>Lottery management system </a:t>
            </a:r>
          </a:p>
          <a:p>
            <a:pPr>
              <a:lnSpc>
                <a:spcPts val="3500"/>
              </a:lnSpc>
              <a:buNone/>
            </a:pPr>
            <a:r>
              <a:rPr lang="en-US" altLang="zh-TW" sz="2400" dirty="0" smtClean="0">
                <a:latin typeface="+mj-ea"/>
                <a:ea typeface="+mj-ea"/>
              </a:rPr>
              <a:t>Gaming entertainment system</a:t>
            </a:r>
          </a:p>
          <a:p>
            <a:pPr>
              <a:lnSpc>
                <a:spcPts val="3500"/>
              </a:lnSpc>
              <a:buNone/>
            </a:pPr>
            <a:r>
              <a:rPr lang="en-US" altLang="zh-TW" sz="2400" dirty="0" smtClean="0">
                <a:latin typeface="+mj-ea"/>
                <a:ea typeface="+mj-ea"/>
              </a:rPr>
              <a:t>casino management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857232"/>
            <a:ext cx="8229600" cy="1143000"/>
          </a:xfrm>
        </p:spPr>
        <p:txBody>
          <a:bodyPr>
            <a:noAutofit/>
          </a:bodyPr>
          <a:lstStyle/>
          <a:p>
            <a:r>
              <a:rPr lang="en-US" altLang="zh-TW" sz="4100" b="1" dirty="0" smtClean="0">
                <a:effectLst>
                  <a:outerShdw blurRad="31750" dist="25400" dir="5400000" algn="tl" rotWithShape="0">
                    <a:srgbClr val="000000">
                      <a:alpha val="25000"/>
                    </a:srgbClr>
                  </a:outerShdw>
                </a:effectLst>
              </a:rPr>
              <a:t>Live Streaming Dealer &amp; Lottery</a:t>
            </a:r>
            <a:br>
              <a:rPr lang="en-US" altLang="zh-TW" sz="4100" b="1" dirty="0" smtClean="0">
                <a:effectLst>
                  <a:outerShdw blurRad="31750" dist="25400" dir="5400000" algn="tl" rotWithShape="0">
                    <a:srgbClr val="000000">
                      <a:alpha val="25000"/>
                    </a:srgbClr>
                  </a:outerShdw>
                </a:effectLst>
              </a:rPr>
            </a:br>
            <a:endParaRPr lang="zh-TW" altLang="en-US" sz="4100" b="1" dirty="0">
              <a:effectLst>
                <a:outerShdw blurRad="31750" dist="25400" dir="5400000" algn="tl" rotWithShape="0">
                  <a:srgbClr val="000000">
                    <a:alpha val="25000"/>
                  </a:srgb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35479"/>
            <a:ext cx="4959113" cy="4001833"/>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37418"/>
            <a:ext cx="2016224" cy="2514892"/>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470" y="4437112"/>
            <a:ext cx="3431652" cy="21444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Electronic Slot Games</a:t>
            </a:r>
            <a:endParaRPr lang="zh-TW" altLang="en-US" sz="4100" b="1" dirty="0">
              <a:effectLst>
                <a:outerShdw blurRad="31750" dist="25400" dir="5400000" algn="tl" rotWithShape="0">
                  <a:srgbClr val="000000">
                    <a:alpha val="25000"/>
                  </a:srgbClr>
                </a:outerShdw>
              </a:effectLst>
            </a:endParaRPr>
          </a:p>
        </p:txBody>
      </p:sp>
      <p:pic>
        <p:nvPicPr>
          <p:cNvPr id="4" name="內容版面配置區 3" descr="Orc.png"/>
          <p:cNvPicPr>
            <a:picLocks noGrp="1" noChangeAspect="1"/>
          </p:cNvPicPr>
          <p:nvPr>
            <p:ph idx="1"/>
          </p:nvPr>
        </p:nvPicPr>
        <p:blipFill>
          <a:blip r:embed="rId2" cstate="print"/>
          <a:stretch>
            <a:fillRect/>
          </a:stretch>
        </p:blipFill>
        <p:spPr>
          <a:xfrm>
            <a:off x="714348" y="1643050"/>
            <a:ext cx="1428750" cy="762000"/>
          </a:xfrm>
        </p:spPr>
      </p:pic>
      <p:pic>
        <p:nvPicPr>
          <p:cNvPr id="5" name="圖片 4" descr="Santa Claus封面.png"/>
          <p:cNvPicPr>
            <a:picLocks noChangeAspect="1"/>
          </p:cNvPicPr>
          <p:nvPr/>
        </p:nvPicPr>
        <p:blipFill>
          <a:blip r:embed="rId3" cstate="print"/>
          <a:stretch>
            <a:fillRect/>
          </a:stretch>
        </p:blipFill>
        <p:spPr>
          <a:xfrm>
            <a:off x="2285984" y="1643050"/>
            <a:ext cx="1428750" cy="762000"/>
          </a:xfrm>
          <a:prstGeom prst="rect">
            <a:avLst/>
          </a:prstGeom>
        </p:spPr>
      </p:pic>
      <p:pic>
        <p:nvPicPr>
          <p:cNvPr id="6" name="圖片 5" descr="Strongman封面.png"/>
          <p:cNvPicPr>
            <a:picLocks noChangeAspect="1"/>
          </p:cNvPicPr>
          <p:nvPr/>
        </p:nvPicPr>
        <p:blipFill>
          <a:blip r:embed="rId4" cstate="print"/>
          <a:stretch>
            <a:fillRect/>
          </a:stretch>
        </p:blipFill>
        <p:spPr>
          <a:xfrm>
            <a:off x="3857620" y="1643050"/>
            <a:ext cx="1428750" cy="762000"/>
          </a:xfrm>
          <a:prstGeom prst="rect">
            <a:avLst/>
          </a:prstGeom>
        </p:spPr>
      </p:pic>
      <p:pic>
        <p:nvPicPr>
          <p:cNvPr id="7" name="圖片 6" descr="The Detective封面.png"/>
          <p:cNvPicPr>
            <a:picLocks noChangeAspect="1"/>
          </p:cNvPicPr>
          <p:nvPr/>
        </p:nvPicPr>
        <p:blipFill>
          <a:blip r:embed="rId5" cstate="print"/>
          <a:stretch>
            <a:fillRect/>
          </a:stretch>
        </p:blipFill>
        <p:spPr>
          <a:xfrm>
            <a:off x="7000892" y="1643050"/>
            <a:ext cx="1428750" cy="762000"/>
          </a:xfrm>
          <a:prstGeom prst="rect">
            <a:avLst/>
          </a:prstGeom>
        </p:spPr>
      </p:pic>
      <p:pic>
        <p:nvPicPr>
          <p:cNvPr id="8" name="圖片 7" descr="Vegas Night.png"/>
          <p:cNvPicPr>
            <a:picLocks noChangeAspect="1"/>
          </p:cNvPicPr>
          <p:nvPr/>
        </p:nvPicPr>
        <p:blipFill>
          <a:blip r:embed="rId6" cstate="print"/>
          <a:stretch>
            <a:fillRect/>
          </a:stretch>
        </p:blipFill>
        <p:spPr>
          <a:xfrm>
            <a:off x="5429256" y="1643050"/>
            <a:ext cx="1428750" cy="762000"/>
          </a:xfrm>
          <a:prstGeom prst="rect">
            <a:avLst/>
          </a:prstGeom>
        </p:spPr>
      </p:pic>
      <p:pic>
        <p:nvPicPr>
          <p:cNvPr id="10" name="圖片 9" descr="Wild West.png"/>
          <p:cNvPicPr>
            <a:picLocks noChangeAspect="1"/>
          </p:cNvPicPr>
          <p:nvPr/>
        </p:nvPicPr>
        <p:blipFill>
          <a:blip r:embed="rId7" cstate="print"/>
          <a:stretch>
            <a:fillRect/>
          </a:stretch>
        </p:blipFill>
        <p:spPr>
          <a:xfrm>
            <a:off x="714348" y="2571744"/>
            <a:ext cx="1428750" cy="762000"/>
          </a:xfrm>
          <a:prstGeom prst="rect">
            <a:avLst/>
          </a:prstGeom>
        </p:spPr>
      </p:pic>
      <p:pic>
        <p:nvPicPr>
          <p:cNvPr id="11" name="圖片 10" descr="Stone Age.png"/>
          <p:cNvPicPr>
            <a:picLocks noChangeAspect="1"/>
          </p:cNvPicPr>
          <p:nvPr/>
        </p:nvPicPr>
        <p:blipFill>
          <a:blip r:embed="rId8" cstate="print"/>
          <a:stretch>
            <a:fillRect/>
          </a:stretch>
        </p:blipFill>
        <p:spPr>
          <a:xfrm>
            <a:off x="2285984" y="2571744"/>
            <a:ext cx="1428750" cy="762000"/>
          </a:xfrm>
          <a:prstGeom prst="rect">
            <a:avLst/>
          </a:prstGeom>
        </p:spPr>
      </p:pic>
      <p:pic>
        <p:nvPicPr>
          <p:cNvPr id="12" name="圖片 11" descr="100209110352c57e4b32153.png"/>
          <p:cNvPicPr>
            <a:picLocks noChangeAspect="1"/>
          </p:cNvPicPr>
          <p:nvPr/>
        </p:nvPicPr>
        <p:blipFill>
          <a:blip r:embed="rId9" cstate="print"/>
          <a:stretch>
            <a:fillRect/>
          </a:stretch>
        </p:blipFill>
        <p:spPr>
          <a:xfrm>
            <a:off x="3857620" y="2571744"/>
            <a:ext cx="1428750" cy="762000"/>
          </a:xfrm>
          <a:prstGeom prst="rect">
            <a:avLst/>
          </a:prstGeom>
        </p:spPr>
      </p:pic>
      <p:pic>
        <p:nvPicPr>
          <p:cNvPr id="13" name="圖片 12" descr="82648803652c57d358bd5c.png"/>
          <p:cNvPicPr>
            <a:picLocks noChangeAspect="1"/>
          </p:cNvPicPr>
          <p:nvPr/>
        </p:nvPicPr>
        <p:blipFill>
          <a:blip r:embed="rId10" cstate="print"/>
          <a:stretch>
            <a:fillRect/>
          </a:stretch>
        </p:blipFill>
        <p:spPr>
          <a:xfrm>
            <a:off x="5429256" y="2571744"/>
            <a:ext cx="1428750" cy="762000"/>
          </a:xfrm>
          <a:prstGeom prst="rect">
            <a:avLst/>
          </a:prstGeom>
        </p:spPr>
      </p:pic>
      <p:pic>
        <p:nvPicPr>
          <p:cNvPr id="14" name="圖片 13" descr="150713685252c57c1b55558.png"/>
          <p:cNvPicPr>
            <a:picLocks noChangeAspect="1"/>
          </p:cNvPicPr>
          <p:nvPr/>
        </p:nvPicPr>
        <p:blipFill>
          <a:blip r:embed="rId11" cstate="print"/>
          <a:stretch>
            <a:fillRect/>
          </a:stretch>
        </p:blipFill>
        <p:spPr>
          <a:xfrm>
            <a:off x="714348" y="3500438"/>
            <a:ext cx="1428750" cy="762000"/>
          </a:xfrm>
          <a:prstGeom prst="rect">
            <a:avLst/>
          </a:prstGeom>
        </p:spPr>
      </p:pic>
      <p:pic>
        <p:nvPicPr>
          <p:cNvPr id="15" name="圖片 14" descr="95233830452c5953f09f9a.png"/>
          <p:cNvPicPr>
            <a:picLocks noChangeAspect="1"/>
          </p:cNvPicPr>
          <p:nvPr/>
        </p:nvPicPr>
        <p:blipFill>
          <a:blip r:embed="rId12" cstate="print"/>
          <a:stretch>
            <a:fillRect/>
          </a:stretch>
        </p:blipFill>
        <p:spPr>
          <a:xfrm>
            <a:off x="7000892" y="2571744"/>
            <a:ext cx="1428750" cy="762000"/>
          </a:xfrm>
          <a:prstGeom prst="rect">
            <a:avLst/>
          </a:prstGeom>
        </p:spPr>
      </p:pic>
      <p:pic>
        <p:nvPicPr>
          <p:cNvPr id="16" name="圖片 15" descr="72031007552c5995b19397.png"/>
          <p:cNvPicPr>
            <a:picLocks noChangeAspect="1"/>
          </p:cNvPicPr>
          <p:nvPr/>
        </p:nvPicPr>
        <p:blipFill>
          <a:blip r:embed="rId13" cstate="print"/>
          <a:stretch>
            <a:fillRect/>
          </a:stretch>
        </p:blipFill>
        <p:spPr>
          <a:xfrm>
            <a:off x="2285984" y="3500438"/>
            <a:ext cx="1428750" cy="762000"/>
          </a:xfrm>
          <a:prstGeom prst="rect">
            <a:avLst/>
          </a:prstGeom>
        </p:spPr>
      </p:pic>
      <p:pic>
        <p:nvPicPr>
          <p:cNvPr id="17" name="圖片 16" descr="101495735552c583670a43c.png"/>
          <p:cNvPicPr>
            <a:picLocks noChangeAspect="1"/>
          </p:cNvPicPr>
          <p:nvPr/>
        </p:nvPicPr>
        <p:blipFill>
          <a:blip r:embed="rId14" cstate="print"/>
          <a:stretch>
            <a:fillRect/>
          </a:stretch>
        </p:blipFill>
        <p:spPr>
          <a:xfrm>
            <a:off x="3857620" y="3500438"/>
            <a:ext cx="1428750" cy="762000"/>
          </a:xfrm>
          <a:prstGeom prst="rect">
            <a:avLst/>
          </a:prstGeom>
        </p:spPr>
      </p:pic>
      <p:pic>
        <p:nvPicPr>
          <p:cNvPr id="18" name="圖片 17" descr="138514651652c59cc37fc2b.png"/>
          <p:cNvPicPr>
            <a:picLocks noChangeAspect="1"/>
          </p:cNvPicPr>
          <p:nvPr/>
        </p:nvPicPr>
        <p:blipFill>
          <a:blip r:embed="rId15" cstate="print"/>
          <a:stretch>
            <a:fillRect/>
          </a:stretch>
        </p:blipFill>
        <p:spPr>
          <a:xfrm>
            <a:off x="5429256" y="3500438"/>
            <a:ext cx="1428750" cy="762000"/>
          </a:xfrm>
          <a:prstGeom prst="rect">
            <a:avLst/>
          </a:prstGeom>
        </p:spPr>
      </p:pic>
      <p:pic>
        <p:nvPicPr>
          <p:cNvPr id="19" name="圖片 18" descr="4570394952c59e1d0fe9b.png"/>
          <p:cNvPicPr>
            <a:picLocks noChangeAspect="1"/>
          </p:cNvPicPr>
          <p:nvPr/>
        </p:nvPicPr>
        <p:blipFill>
          <a:blip r:embed="rId16" cstate="print"/>
          <a:stretch>
            <a:fillRect/>
          </a:stretch>
        </p:blipFill>
        <p:spPr>
          <a:xfrm>
            <a:off x="7000892" y="3500438"/>
            <a:ext cx="1428750" cy="762000"/>
          </a:xfrm>
          <a:prstGeom prst="rect">
            <a:avLst/>
          </a:prstGeom>
        </p:spPr>
      </p:pic>
      <p:pic>
        <p:nvPicPr>
          <p:cNvPr id="20" name="圖片 19" descr="200208707952c59d4132d5b.png"/>
          <p:cNvPicPr>
            <a:picLocks noChangeAspect="1"/>
          </p:cNvPicPr>
          <p:nvPr/>
        </p:nvPicPr>
        <p:blipFill>
          <a:blip r:embed="rId17" cstate="print"/>
          <a:stretch>
            <a:fillRect/>
          </a:stretch>
        </p:blipFill>
        <p:spPr>
          <a:xfrm>
            <a:off x="714348" y="4429132"/>
            <a:ext cx="1428750" cy="762000"/>
          </a:xfrm>
          <a:prstGeom prst="rect">
            <a:avLst/>
          </a:prstGeom>
        </p:spPr>
      </p:pic>
      <p:pic>
        <p:nvPicPr>
          <p:cNvPr id="21" name="圖片 20" descr="150533529052c58522a5660.png"/>
          <p:cNvPicPr>
            <a:picLocks noChangeAspect="1"/>
          </p:cNvPicPr>
          <p:nvPr/>
        </p:nvPicPr>
        <p:blipFill>
          <a:blip r:embed="rId18" cstate="print"/>
          <a:stretch>
            <a:fillRect/>
          </a:stretch>
        </p:blipFill>
        <p:spPr>
          <a:xfrm>
            <a:off x="2285984" y="4429132"/>
            <a:ext cx="1428750" cy="762000"/>
          </a:xfrm>
          <a:prstGeom prst="rect">
            <a:avLst/>
          </a:prstGeom>
        </p:spPr>
      </p:pic>
      <p:pic>
        <p:nvPicPr>
          <p:cNvPr id="22" name="圖片 21" descr="128862383752c5843305d17.png"/>
          <p:cNvPicPr>
            <a:picLocks noChangeAspect="1"/>
          </p:cNvPicPr>
          <p:nvPr/>
        </p:nvPicPr>
        <p:blipFill>
          <a:blip r:embed="rId19" cstate="print"/>
          <a:stretch>
            <a:fillRect/>
          </a:stretch>
        </p:blipFill>
        <p:spPr>
          <a:xfrm>
            <a:off x="3857620" y="4429132"/>
            <a:ext cx="1428750" cy="762000"/>
          </a:xfrm>
          <a:prstGeom prst="rect">
            <a:avLst/>
          </a:prstGeom>
        </p:spPr>
      </p:pic>
      <p:pic>
        <p:nvPicPr>
          <p:cNvPr id="23" name="圖片 22" descr="173924034052c594c430bb8.png"/>
          <p:cNvPicPr>
            <a:picLocks noChangeAspect="1"/>
          </p:cNvPicPr>
          <p:nvPr/>
        </p:nvPicPr>
        <p:blipFill>
          <a:blip r:embed="rId20" cstate="print"/>
          <a:stretch>
            <a:fillRect/>
          </a:stretch>
        </p:blipFill>
        <p:spPr>
          <a:xfrm>
            <a:off x="5429256" y="4429132"/>
            <a:ext cx="1428750" cy="762000"/>
          </a:xfrm>
          <a:prstGeom prst="rect">
            <a:avLst/>
          </a:prstGeom>
        </p:spPr>
      </p:pic>
      <p:pic>
        <p:nvPicPr>
          <p:cNvPr id="24" name="圖片 23" descr="70888976552c5988b2cdb3.png"/>
          <p:cNvPicPr>
            <a:picLocks noChangeAspect="1"/>
          </p:cNvPicPr>
          <p:nvPr/>
        </p:nvPicPr>
        <p:blipFill>
          <a:blip r:embed="rId21" cstate="print"/>
          <a:stretch>
            <a:fillRect/>
          </a:stretch>
        </p:blipFill>
        <p:spPr>
          <a:xfrm>
            <a:off x="7000892" y="4429132"/>
            <a:ext cx="1428750" cy="762000"/>
          </a:xfrm>
          <a:prstGeom prst="rect">
            <a:avLst/>
          </a:prstGeom>
        </p:spPr>
      </p:pic>
      <p:pic>
        <p:nvPicPr>
          <p:cNvPr id="25" name="圖片 24" descr="55949420852c59da76552c.png"/>
          <p:cNvPicPr>
            <a:picLocks noChangeAspect="1"/>
          </p:cNvPicPr>
          <p:nvPr/>
        </p:nvPicPr>
        <p:blipFill>
          <a:blip r:embed="rId22" cstate="print"/>
          <a:stretch>
            <a:fillRect/>
          </a:stretch>
        </p:blipFill>
        <p:spPr>
          <a:xfrm>
            <a:off x="714348" y="5357826"/>
            <a:ext cx="1428750" cy="762000"/>
          </a:xfrm>
          <a:prstGeom prst="rect">
            <a:avLst/>
          </a:prstGeom>
        </p:spPr>
      </p:pic>
      <p:pic>
        <p:nvPicPr>
          <p:cNvPr id="26" name="圖片 25" descr="52862079552c58842e45b2.png"/>
          <p:cNvPicPr>
            <a:picLocks noChangeAspect="1"/>
          </p:cNvPicPr>
          <p:nvPr/>
        </p:nvPicPr>
        <p:blipFill>
          <a:blip r:embed="rId23" cstate="print"/>
          <a:stretch>
            <a:fillRect/>
          </a:stretch>
        </p:blipFill>
        <p:spPr>
          <a:xfrm>
            <a:off x="2285984" y="5357826"/>
            <a:ext cx="1428750" cy="762000"/>
          </a:xfrm>
          <a:prstGeom prst="rect">
            <a:avLst/>
          </a:prstGeom>
        </p:spPr>
      </p:pic>
      <p:pic>
        <p:nvPicPr>
          <p:cNvPr id="27" name="圖片 26" descr="8444827352c594fd37859.png"/>
          <p:cNvPicPr>
            <a:picLocks noChangeAspect="1"/>
          </p:cNvPicPr>
          <p:nvPr/>
        </p:nvPicPr>
        <p:blipFill>
          <a:blip r:embed="rId24" cstate="print"/>
          <a:stretch>
            <a:fillRect/>
          </a:stretch>
        </p:blipFill>
        <p:spPr>
          <a:xfrm>
            <a:off x="3857620" y="5357826"/>
            <a:ext cx="1428750" cy="762000"/>
          </a:xfrm>
          <a:prstGeom prst="rect">
            <a:avLst/>
          </a:prstGeom>
        </p:spPr>
      </p:pic>
      <p:pic>
        <p:nvPicPr>
          <p:cNvPr id="28" name="圖片 27" descr="70858284252c59d044cb37.png"/>
          <p:cNvPicPr>
            <a:picLocks noChangeAspect="1"/>
          </p:cNvPicPr>
          <p:nvPr/>
        </p:nvPicPr>
        <p:blipFill>
          <a:blip r:embed="rId25" cstate="print"/>
          <a:stretch>
            <a:fillRect/>
          </a:stretch>
        </p:blipFill>
        <p:spPr>
          <a:xfrm>
            <a:off x="5429256" y="5357826"/>
            <a:ext cx="1428750" cy="762000"/>
          </a:xfrm>
          <a:prstGeom prst="rect">
            <a:avLst/>
          </a:prstGeom>
        </p:spPr>
      </p:pic>
      <p:pic>
        <p:nvPicPr>
          <p:cNvPr id="29" name="圖片 28" descr="128985815752c5880d9b8f3.png"/>
          <p:cNvPicPr>
            <a:picLocks noChangeAspect="1"/>
          </p:cNvPicPr>
          <p:nvPr/>
        </p:nvPicPr>
        <p:blipFill>
          <a:blip r:embed="rId26" cstate="print"/>
          <a:stretch>
            <a:fillRect/>
          </a:stretch>
        </p:blipFill>
        <p:spPr>
          <a:xfrm>
            <a:off x="7000892" y="5357826"/>
            <a:ext cx="1428750" cy="76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4381</TotalTime>
  <Words>1298</Words>
  <Application>Microsoft Office PowerPoint</Application>
  <PresentationFormat>如螢幕大小 (4:3)</PresentationFormat>
  <Paragraphs>342</Paragraphs>
  <Slides>19</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新細明體</vt:lpstr>
      <vt:lpstr>標楷體</vt:lpstr>
      <vt:lpstr>Calibri</vt:lpstr>
      <vt:lpstr>Constantia</vt:lpstr>
      <vt:lpstr>Microsoft Sans Serif</vt:lpstr>
      <vt:lpstr>Wingdings 2</vt:lpstr>
      <vt:lpstr>流線</vt:lpstr>
      <vt:lpstr>ASTRO CORP.</vt:lpstr>
      <vt:lpstr>Public Statements and Reminders</vt:lpstr>
      <vt:lpstr>About Us</vt:lpstr>
      <vt:lpstr>PowerPoint 簡報</vt:lpstr>
      <vt:lpstr>Technical Field</vt:lpstr>
      <vt:lpstr>R &amp; D Focus and Achievements</vt:lpstr>
      <vt:lpstr>Core Businesses</vt:lpstr>
      <vt:lpstr>Live Streaming Dealer &amp; Lottery </vt:lpstr>
      <vt:lpstr>Electronic Slot Games</vt:lpstr>
      <vt:lpstr>System Development</vt:lpstr>
      <vt:lpstr>PowerPoint 簡報</vt:lpstr>
      <vt:lpstr>PowerPoint 簡報</vt:lpstr>
      <vt:lpstr>2022Q3 Consolidated B/S</vt:lpstr>
      <vt:lpstr>2022Q3 Consolidated I/S</vt:lpstr>
      <vt:lpstr>Our Next Step 1</vt:lpstr>
      <vt:lpstr>Our Next Step 2</vt:lpstr>
      <vt:lpstr>Our Next Step 3</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泰偉電子股份有限公司</dc:title>
  <dc:creator>Maggie</dc:creator>
  <cp:lastModifiedBy>陳憶雯</cp:lastModifiedBy>
  <cp:revision>386</cp:revision>
  <dcterms:created xsi:type="dcterms:W3CDTF">2017-09-22T02:28:30Z</dcterms:created>
  <dcterms:modified xsi:type="dcterms:W3CDTF">2022-12-12T02:02:12Z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