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notesMasterIdLst>
    <p:notesMasterId r:id="rId21"/>
  </p:notesMasterIdLst>
  <p:sldIdLst>
    <p:sldId id="256" r:id="rId2"/>
    <p:sldId id="257" r:id="rId3"/>
    <p:sldId id="258" r:id="rId4"/>
    <p:sldId id="292" r:id="rId5"/>
    <p:sldId id="267" r:id="rId6"/>
    <p:sldId id="271" r:id="rId7"/>
    <p:sldId id="275" r:id="rId8"/>
    <p:sldId id="287" r:id="rId9"/>
    <p:sldId id="286" r:id="rId10"/>
    <p:sldId id="288" r:id="rId11"/>
    <p:sldId id="285" r:id="rId12"/>
    <p:sldId id="283" r:id="rId13"/>
    <p:sldId id="299" r:id="rId14"/>
    <p:sldId id="300" r:id="rId15"/>
    <p:sldId id="272" r:id="rId16"/>
    <p:sldId id="280" r:id="rId17"/>
    <p:sldId id="278" r:id="rId18"/>
    <p:sldId id="298" r:id="rId19"/>
    <p:sldId id="277" r:id="rId20"/>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2865" autoAdjust="0"/>
  </p:normalViewPr>
  <p:slideViewPr>
    <p:cSldViewPr>
      <p:cViewPr varScale="1">
        <p:scale>
          <a:sx n="108" d="100"/>
          <a:sy n="108" d="100"/>
        </p:scale>
        <p:origin x="129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DE46D07-13BC-4B70-959F-E0C167DAA016}" type="datetimeFigureOut">
              <a:rPr lang="zh-TW" altLang="en-US" smtClean="0"/>
              <a:pPr/>
              <a:t>2022/12/12</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937A664-3A63-444A-AE2E-8B0137848210}" type="slidenum">
              <a:rPr lang="zh-TW" altLang="en-US" smtClean="0"/>
              <a:pPr/>
              <a:t>‹#›</a:t>
            </a:fld>
            <a:endParaRPr lang="zh-TW" altLang="en-US"/>
          </a:p>
        </p:txBody>
      </p:sp>
    </p:spTree>
    <p:extLst>
      <p:ext uri="{BB962C8B-B14F-4D97-AF65-F5344CB8AC3E}">
        <p14:creationId xmlns:p14="http://schemas.microsoft.com/office/powerpoint/2010/main" val="198315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5937A664-3A63-444A-AE2E-8B0137848210}" type="slidenum">
              <a:rPr lang="zh-TW" altLang="en-US" smtClean="0"/>
              <a:pPr/>
              <a:t>4</a:t>
            </a:fld>
            <a:endParaRPr lang="zh-TW" altLang="en-US"/>
          </a:p>
        </p:txBody>
      </p:sp>
    </p:spTree>
    <p:extLst>
      <p:ext uri="{BB962C8B-B14F-4D97-AF65-F5344CB8AC3E}">
        <p14:creationId xmlns:p14="http://schemas.microsoft.com/office/powerpoint/2010/main" val="3172495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標題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日期版面配置區 29"/>
          <p:cNvSpPr>
            <a:spLocks noGrp="1"/>
          </p:cNvSpPr>
          <p:nvPr>
            <p:ph type="dt" sz="half" idx="10"/>
          </p:nvPr>
        </p:nvSpPr>
        <p:spPr/>
        <p:txBody>
          <a:bodyPr/>
          <a:lstStyle/>
          <a:p>
            <a:fld id="{5BBEAD13-0566-4C6C-97E7-55F17F24B09F}" type="datetimeFigureOut">
              <a:rPr lang="zh-TW" altLang="en-US" smtClean="0"/>
              <a:pPr/>
              <a:t>2022/12/12</a:t>
            </a:fld>
            <a:endParaRPr lang="zh-TW" altLang="en-US"/>
          </a:p>
        </p:txBody>
      </p:sp>
      <p:sp>
        <p:nvSpPr>
          <p:cNvPr id="19" name="頁尾版面配置區 18"/>
          <p:cNvSpPr>
            <a:spLocks noGrp="1"/>
          </p:cNvSpPr>
          <p:nvPr>
            <p:ph type="ftr" sz="quarter" idx="11"/>
          </p:nvPr>
        </p:nvSpPr>
        <p:spPr/>
        <p:txBody>
          <a:bodyPr/>
          <a:lstStyle/>
          <a:p>
            <a:endParaRPr lang="zh-TW" altLang="en-US"/>
          </a:p>
        </p:txBody>
      </p:sp>
      <p:sp>
        <p:nvSpPr>
          <p:cNvPr id="27" name="投影片編號版面配置區 2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2022/12/12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914401"/>
            <a:ext cx="2057400" cy="52117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914401"/>
            <a:ext cx="60198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2022/12/12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034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2022/12/12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2">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2022/12/12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2022/12/12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tIns="45720" anchor="b"/>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2022/12/12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2022/12/12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2022/12/12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2022/12/12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剪去並圓角化單一角落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標題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2022/12/12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8077200" y="6356350"/>
            <a:ext cx="609600" cy="365125"/>
          </a:xfrm>
        </p:spPr>
        <p:txBody>
          <a:bodyPr/>
          <a:lstStyle/>
          <a:p>
            <a:fld id="{73DA0BB7-265A-403C-9275-D587AB510EDC}" type="slidenum">
              <a:rPr lang="zh-TW" altLang="en-US" smtClean="0"/>
              <a:pPr/>
              <a:t>‹#›</a:t>
            </a:fld>
            <a:endParaRPr lang="zh-TW" altLang="en-US"/>
          </a:p>
        </p:txBody>
      </p:sp>
      <p:sp>
        <p:nvSpPr>
          <p:cNvPr id="3" name="圖片版面配置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手繪多邊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手繪多邊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手繪多邊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手繪多邊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標題版面配置區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BEAD13-0566-4C6C-97E7-55F17F24B09F}" type="datetimeFigureOut">
              <a:rPr lang="zh-TW" altLang="en-US" smtClean="0"/>
              <a:pPr/>
              <a:t>2022/12/12</a:t>
            </a:fld>
            <a:endParaRPr lang="zh-TW" altLang="en-US"/>
          </a:p>
        </p:txBody>
      </p:sp>
      <p:sp>
        <p:nvSpPr>
          <p:cNvPr id="22" name="頁尾版面配置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TW" altLang="en-US"/>
          </a:p>
        </p:txBody>
      </p:sp>
      <p:sp>
        <p:nvSpPr>
          <p:cNvPr id="18" name="投影片編號版面配置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3DA0BB7-265A-403C-9275-D587AB510EDC}" type="slidenum">
              <a:rPr lang="zh-TW" altLang="en-US" smtClean="0"/>
              <a:pPr/>
              <a:t>‹#›</a:t>
            </a:fld>
            <a:endParaRPr lang="zh-TW" altLang="en-US"/>
          </a:p>
        </p:txBody>
      </p:sp>
      <p:grpSp>
        <p:nvGrpSpPr>
          <p:cNvPr id="2" name="群組 1"/>
          <p:cNvGrpSpPr/>
          <p:nvPr/>
        </p:nvGrpSpPr>
        <p:grpSpPr>
          <a:xfrm>
            <a:off x="-19017" y="202408"/>
            <a:ext cx="9180548" cy="649224"/>
            <a:chOff x="-19045" y="216550"/>
            <a:chExt cx="9180548" cy="649224"/>
          </a:xfrm>
        </p:grpSpPr>
        <p:sp>
          <p:nvSpPr>
            <p:cNvPr id="12"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image" Target="../media/image7.jpe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30">
          <a:fgClr>
            <a:schemeClr val="accent1">
              <a:lumMod val="75000"/>
            </a:schemeClr>
          </a:fgClr>
          <a:bgClr>
            <a:schemeClr val="bg1"/>
          </a:bgClr>
        </a:patt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500034" y="2071678"/>
            <a:ext cx="7851648" cy="1828800"/>
          </a:xfrm>
        </p:spPr>
        <p:txBody>
          <a:bodyPr/>
          <a:lstStyle/>
          <a:p>
            <a:r>
              <a:rPr lang="zh-TW" altLang="en-US" dirty="0">
                <a:solidFill>
                  <a:schemeClr val="tx2">
                    <a:lumMod val="75000"/>
                  </a:schemeClr>
                </a:solidFill>
                <a:latin typeface="標楷體" pitchFamily="65" charset="-120"/>
                <a:ea typeface="標楷體" pitchFamily="65" charset="-120"/>
              </a:rPr>
              <a:t>泰偉電子股份有限公司</a:t>
            </a:r>
          </a:p>
        </p:txBody>
      </p:sp>
      <p:sp>
        <p:nvSpPr>
          <p:cNvPr id="3" name="副標題 2"/>
          <p:cNvSpPr>
            <a:spLocks noGrp="1"/>
          </p:cNvSpPr>
          <p:nvPr>
            <p:ph type="subTitle" idx="1"/>
          </p:nvPr>
        </p:nvSpPr>
        <p:spPr>
          <a:xfrm>
            <a:off x="2285984" y="4214818"/>
            <a:ext cx="6400800" cy="1752600"/>
          </a:xfrm>
        </p:spPr>
        <p:txBody>
          <a:bodyPr/>
          <a:lstStyle/>
          <a:p>
            <a:r>
              <a:rPr lang="zh-TW" altLang="en-US" sz="3600" dirty="0">
                <a:latin typeface="標楷體" pitchFamily="65" charset="-120"/>
                <a:ea typeface="標楷體" pitchFamily="65" charset="-120"/>
              </a:rPr>
              <a:t>營運與展望報告</a:t>
            </a:r>
            <a:endParaRPr lang="en-US" altLang="zh-TW" sz="3600" dirty="0">
              <a:latin typeface="標楷體" pitchFamily="65" charset="-120"/>
              <a:ea typeface="標楷體" pitchFamily="65" charset="-120"/>
            </a:endParaRPr>
          </a:p>
          <a:p>
            <a:pPr algn="r"/>
            <a:r>
              <a:rPr lang="zh-TW" altLang="en-US" sz="2800" dirty="0">
                <a:latin typeface="標楷體" pitchFamily="65" charset="-120"/>
                <a:ea typeface="標楷體" pitchFamily="65" charset="-120"/>
              </a:rPr>
              <a:t>代號：</a:t>
            </a:r>
            <a:r>
              <a:rPr lang="en-US" altLang="zh-TW" sz="2800" dirty="0">
                <a:latin typeface="標楷體" pitchFamily="65" charset="-120"/>
                <a:ea typeface="標楷體" pitchFamily="65" charset="-120"/>
              </a:rPr>
              <a:t>3064</a:t>
            </a:r>
          </a:p>
          <a:p>
            <a:pPr algn="r"/>
            <a:r>
              <a:rPr lang="en-US" altLang="zh-TW" sz="2800" dirty="0" smtClean="0">
                <a:latin typeface="標楷體" pitchFamily="65" charset="-120"/>
                <a:ea typeface="標楷體" pitchFamily="65" charset="-120"/>
              </a:rPr>
              <a:t>111</a:t>
            </a:r>
            <a:r>
              <a:rPr lang="zh-TW" altLang="en-US" sz="2800" dirty="0" smtClean="0">
                <a:latin typeface="標楷體" pitchFamily="65" charset="-120"/>
                <a:ea typeface="標楷體" pitchFamily="65" charset="-120"/>
              </a:rPr>
              <a:t>年</a:t>
            </a:r>
            <a:r>
              <a:rPr lang="en-US" altLang="zh-TW" sz="2800" dirty="0" smtClean="0">
                <a:latin typeface="標楷體" pitchFamily="65" charset="-120"/>
                <a:ea typeface="標楷體" pitchFamily="65" charset="-120"/>
              </a:rPr>
              <a:t>12</a:t>
            </a:r>
            <a:r>
              <a:rPr lang="zh-TW" altLang="en-US" sz="2800" dirty="0" smtClean="0">
                <a:latin typeface="標楷體" pitchFamily="65" charset="-120"/>
                <a:ea typeface="標楷體" pitchFamily="65" charset="-120"/>
              </a:rPr>
              <a:t>月</a:t>
            </a:r>
            <a:endParaRPr lang="zh-TW" altLang="en-US" sz="2800" dirty="0">
              <a:latin typeface="標楷體" pitchFamily="65" charset="-120"/>
              <a:ea typeface="標楷體" pitchFamily="65" charset="-120"/>
            </a:endParaRPr>
          </a:p>
        </p:txBody>
      </p:sp>
      <p:pic>
        <p:nvPicPr>
          <p:cNvPr id="4" name="圖片 3" descr="Astro Logo.jpg"/>
          <p:cNvPicPr>
            <a:picLocks noChangeAspect="1"/>
          </p:cNvPicPr>
          <p:nvPr/>
        </p:nvPicPr>
        <p:blipFill>
          <a:blip r:embed="rId2" cstate="print"/>
          <a:stretch>
            <a:fillRect/>
          </a:stretch>
        </p:blipFill>
        <p:spPr>
          <a:xfrm>
            <a:off x="642910" y="785794"/>
            <a:ext cx="4357686" cy="149668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28596" y="714364"/>
            <a:ext cx="8229600" cy="1143000"/>
          </a:xfrm>
        </p:spPr>
        <p:txBody>
          <a:bodyPr>
            <a:normAutofit/>
          </a:bodyPr>
          <a:lstStyle/>
          <a:p>
            <a:r>
              <a:rPr lang="zh-TW" altLang="en-US" sz="4100" b="1" dirty="0">
                <a:effectLst>
                  <a:outerShdw blurRad="31750" dist="25400" dir="5400000" algn="tl" rotWithShape="0">
                    <a:srgbClr val="000000">
                      <a:alpha val="25000"/>
                    </a:srgbClr>
                  </a:outerShdw>
                </a:effectLst>
              </a:rPr>
              <a:t>系統研發</a:t>
            </a:r>
          </a:p>
        </p:txBody>
      </p:sp>
      <p:pic>
        <p:nvPicPr>
          <p:cNvPr id="8" name="內容版面配置區 7" descr="燈箱_文字整理可編輯版_20150414_peter.jpg"/>
          <p:cNvPicPr>
            <a:picLocks noGrp="1" noChangeAspect="1"/>
          </p:cNvPicPr>
          <p:nvPr>
            <p:ph idx="1"/>
          </p:nvPr>
        </p:nvPicPr>
        <p:blipFill>
          <a:blip r:embed="rId2" cstate="print"/>
          <a:stretch>
            <a:fillRect/>
          </a:stretch>
        </p:blipFill>
        <p:spPr>
          <a:xfrm>
            <a:off x="1428728" y="2262838"/>
            <a:ext cx="1429075" cy="2857520"/>
          </a:xfrm>
        </p:spPr>
      </p:pic>
      <p:pic>
        <p:nvPicPr>
          <p:cNvPr id="9" name="圖片 8" descr="lottery_4_1.jpg"/>
          <p:cNvPicPr>
            <a:picLocks noChangeAspect="1"/>
          </p:cNvPicPr>
          <p:nvPr/>
        </p:nvPicPr>
        <p:blipFill>
          <a:blip r:embed="rId3" cstate="print"/>
          <a:stretch>
            <a:fillRect/>
          </a:stretch>
        </p:blipFill>
        <p:spPr>
          <a:xfrm>
            <a:off x="3143240" y="2834342"/>
            <a:ext cx="2786082" cy="1745945"/>
          </a:xfrm>
          <a:prstGeom prst="rect">
            <a:avLst/>
          </a:prstGeom>
        </p:spPr>
      </p:pic>
      <p:pic>
        <p:nvPicPr>
          <p:cNvPr id="10" name="圖片 9" descr="cms_01.jpg"/>
          <p:cNvPicPr>
            <a:picLocks noChangeAspect="1"/>
          </p:cNvPicPr>
          <p:nvPr/>
        </p:nvPicPr>
        <p:blipFill>
          <a:blip r:embed="rId4" cstate="print"/>
          <a:stretch>
            <a:fillRect/>
          </a:stretch>
        </p:blipFill>
        <p:spPr>
          <a:xfrm>
            <a:off x="6286512" y="2477152"/>
            <a:ext cx="2000264" cy="1088668"/>
          </a:xfrm>
          <a:prstGeom prst="rect">
            <a:avLst/>
          </a:prstGeom>
        </p:spPr>
      </p:pic>
      <p:pic>
        <p:nvPicPr>
          <p:cNvPr id="11" name="圖片 10" descr="cms_02.jpg"/>
          <p:cNvPicPr>
            <a:picLocks noChangeAspect="1"/>
          </p:cNvPicPr>
          <p:nvPr/>
        </p:nvPicPr>
        <p:blipFill>
          <a:blip r:embed="rId5" cstate="print"/>
          <a:stretch>
            <a:fillRect/>
          </a:stretch>
        </p:blipFill>
        <p:spPr>
          <a:xfrm>
            <a:off x="6286512" y="3691598"/>
            <a:ext cx="2011254" cy="1285884"/>
          </a:xfrm>
          <a:prstGeom prst="rect">
            <a:avLst/>
          </a:prstGeom>
        </p:spPr>
      </p:pic>
      <p:sp>
        <p:nvSpPr>
          <p:cNvPr id="12" name="文字方塊 11"/>
          <p:cNvSpPr txBox="1"/>
          <p:nvPr/>
        </p:nvSpPr>
        <p:spPr>
          <a:xfrm>
            <a:off x="1357290" y="5263234"/>
            <a:ext cx="1643074" cy="523220"/>
          </a:xfrm>
          <a:prstGeom prst="rect">
            <a:avLst/>
          </a:prstGeom>
          <a:noFill/>
        </p:spPr>
        <p:txBody>
          <a:bodyPr wrap="square" rtlCol="0">
            <a:spAutoFit/>
          </a:bodyPr>
          <a:lstStyle/>
          <a:p>
            <a:r>
              <a:rPr lang="zh-TW" altLang="en-US" sz="2800" dirty="0">
                <a:solidFill>
                  <a:srgbClr val="C00000"/>
                </a:solidFill>
              </a:rPr>
              <a:t>彩票系統</a:t>
            </a:r>
          </a:p>
        </p:txBody>
      </p:sp>
      <p:sp>
        <p:nvSpPr>
          <p:cNvPr id="13" name="矩形 12"/>
          <p:cNvSpPr/>
          <p:nvPr/>
        </p:nvSpPr>
        <p:spPr>
          <a:xfrm>
            <a:off x="3929058" y="5263234"/>
            <a:ext cx="1555234" cy="523220"/>
          </a:xfrm>
          <a:prstGeom prst="rect">
            <a:avLst/>
          </a:prstGeom>
        </p:spPr>
        <p:txBody>
          <a:bodyPr wrap="none">
            <a:spAutoFit/>
          </a:bodyPr>
          <a:lstStyle/>
          <a:p>
            <a:pPr lvl="0"/>
            <a:r>
              <a:rPr lang="en-US" altLang="zh-TW" sz="2800" dirty="0">
                <a:solidFill>
                  <a:srgbClr val="C00000"/>
                </a:solidFill>
              </a:rPr>
              <a:t>VLT</a:t>
            </a:r>
            <a:r>
              <a:rPr lang="zh-TW" altLang="en-US" sz="2800" dirty="0">
                <a:solidFill>
                  <a:srgbClr val="C00000"/>
                </a:solidFill>
              </a:rPr>
              <a:t>系統</a:t>
            </a:r>
          </a:p>
        </p:txBody>
      </p:sp>
      <p:sp>
        <p:nvSpPr>
          <p:cNvPr id="15" name="矩形 14"/>
          <p:cNvSpPr/>
          <p:nvPr/>
        </p:nvSpPr>
        <p:spPr>
          <a:xfrm>
            <a:off x="6500826" y="5263234"/>
            <a:ext cx="1654620" cy="523220"/>
          </a:xfrm>
          <a:prstGeom prst="rect">
            <a:avLst/>
          </a:prstGeom>
        </p:spPr>
        <p:txBody>
          <a:bodyPr wrap="none">
            <a:spAutoFit/>
          </a:bodyPr>
          <a:lstStyle/>
          <a:p>
            <a:pPr lvl="0"/>
            <a:r>
              <a:rPr lang="en-US" altLang="zh-TW" sz="2800" dirty="0">
                <a:solidFill>
                  <a:srgbClr val="C00000"/>
                </a:solidFill>
              </a:rPr>
              <a:t>CMS</a:t>
            </a:r>
            <a:r>
              <a:rPr lang="zh-TW" altLang="en-US" sz="2800" dirty="0">
                <a:solidFill>
                  <a:srgbClr val="C00000"/>
                </a:solidFill>
              </a:rPr>
              <a:t>系統</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7" descr="GLI_1_1"/>
          <p:cNvPicPr>
            <a:picLocks noChangeAspect="1" noChangeArrowheads="1"/>
          </p:cNvPicPr>
          <p:nvPr/>
        </p:nvPicPr>
        <p:blipFill>
          <a:blip r:embed="rId2" cstate="print"/>
          <a:srcRect/>
          <a:stretch>
            <a:fillRect/>
          </a:stretch>
        </p:blipFill>
        <p:spPr bwMode="auto">
          <a:xfrm>
            <a:off x="280427" y="2405322"/>
            <a:ext cx="2120050" cy="3236308"/>
          </a:xfrm>
          <a:prstGeom prst="rect">
            <a:avLst/>
          </a:prstGeom>
          <a:noFill/>
          <a:ln w="12700">
            <a:solidFill>
              <a:schemeClr val="bg2"/>
            </a:solidFill>
            <a:miter lim="800000"/>
            <a:headEnd/>
            <a:tailEnd/>
          </a:ln>
          <a:effectLst>
            <a:outerShdw blurRad="50800" dist="38100" dir="2700000" algn="tl" rotWithShape="0">
              <a:prstClr val="black">
                <a:alpha val="40000"/>
              </a:prstClr>
            </a:outerShdw>
          </a:effectLst>
        </p:spPr>
      </p:pic>
      <p:pic>
        <p:nvPicPr>
          <p:cNvPr id="17" name="Picture 19" descr="GLI_2_1"/>
          <p:cNvPicPr>
            <a:picLocks noChangeAspect="1" noChangeArrowheads="1"/>
          </p:cNvPicPr>
          <p:nvPr/>
        </p:nvPicPr>
        <p:blipFill>
          <a:blip r:embed="rId3" cstate="print"/>
          <a:srcRect/>
          <a:stretch>
            <a:fillRect/>
          </a:stretch>
        </p:blipFill>
        <p:spPr bwMode="auto">
          <a:xfrm>
            <a:off x="2499291" y="2405322"/>
            <a:ext cx="2120049" cy="3236308"/>
          </a:xfrm>
          <a:prstGeom prst="rect">
            <a:avLst/>
          </a:prstGeom>
          <a:noFill/>
          <a:ln w="12700">
            <a:solidFill>
              <a:schemeClr val="bg2"/>
            </a:solidFill>
            <a:miter lim="800000"/>
            <a:headEnd/>
            <a:tailEnd/>
          </a:ln>
          <a:effectLst>
            <a:outerShdw blurRad="50800" dist="38100" dir="2700000" algn="tl" rotWithShape="0">
              <a:prstClr val="black">
                <a:alpha val="40000"/>
              </a:prstClr>
            </a:outerShdw>
          </a:effectLst>
        </p:spPr>
      </p:pic>
      <p:pic>
        <p:nvPicPr>
          <p:cNvPr id="18" name="Picture 14" descr="BMM_1"/>
          <p:cNvPicPr>
            <a:picLocks noChangeAspect="1" noChangeArrowheads="1"/>
          </p:cNvPicPr>
          <p:nvPr/>
        </p:nvPicPr>
        <p:blipFill>
          <a:blip r:embed="rId4" cstate="print"/>
          <a:srcRect/>
          <a:stretch>
            <a:fillRect/>
          </a:stretch>
        </p:blipFill>
        <p:spPr bwMode="auto">
          <a:xfrm>
            <a:off x="4718155" y="2407270"/>
            <a:ext cx="2118776" cy="3236308"/>
          </a:xfrm>
          <a:prstGeom prst="rect">
            <a:avLst/>
          </a:prstGeom>
          <a:noFill/>
          <a:ln w="12700">
            <a:solidFill>
              <a:schemeClr val="bg2"/>
            </a:solidFill>
            <a:miter lim="800000"/>
            <a:headEnd/>
            <a:tailEnd/>
          </a:ln>
          <a:effectLst>
            <a:outerShdw blurRad="50800" dist="38100" dir="2700000" algn="tl" rotWithShape="0">
              <a:prstClr val="black">
                <a:alpha val="40000"/>
              </a:prstClr>
            </a:outerShdw>
          </a:effectLst>
        </p:spPr>
      </p:pic>
      <p:pic>
        <p:nvPicPr>
          <p:cNvPr id="19" name="圖片 18" descr="sogei-certificate.png"/>
          <p:cNvPicPr>
            <a:picLocks noChangeAspect="1"/>
          </p:cNvPicPr>
          <p:nvPr/>
        </p:nvPicPr>
        <p:blipFill>
          <a:blip r:embed="rId5" cstate="print"/>
          <a:stretch>
            <a:fillRect/>
          </a:stretch>
        </p:blipFill>
        <p:spPr>
          <a:xfrm>
            <a:off x="6985510" y="2405322"/>
            <a:ext cx="1882334" cy="3238256"/>
          </a:xfrm>
          <a:prstGeom prst="rect">
            <a:avLst/>
          </a:prstGeom>
          <a:ln w="3175">
            <a:solidFill>
              <a:schemeClr val="tx1"/>
            </a:solidFill>
          </a:ln>
          <a:effectLst>
            <a:outerShdw blurRad="50800" dist="38100" dir="2700000" algn="tl" rotWithShape="0">
              <a:prstClr val="black">
                <a:alpha val="40000"/>
              </a:prstClr>
            </a:outerShdw>
          </a:effectLst>
        </p:spPr>
      </p:pic>
      <p:sp>
        <p:nvSpPr>
          <p:cNvPr id="20" name="標題 1"/>
          <p:cNvSpPr txBox="1">
            <a:spLocks/>
          </p:cNvSpPr>
          <p:nvPr/>
        </p:nvSpPr>
        <p:spPr>
          <a:xfrm>
            <a:off x="571472" y="214290"/>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21" name="標題 1"/>
          <p:cNvSpPr txBox="1">
            <a:spLocks/>
          </p:cNvSpPr>
          <p:nvPr/>
        </p:nvSpPr>
        <p:spPr>
          <a:xfrm>
            <a:off x="609600" y="1071554"/>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獲得義大利及澳門認證</a:t>
            </a:r>
          </a:p>
        </p:txBody>
      </p:sp>
    </p:spTree>
    <p:extLst>
      <p:ext uri="{BB962C8B-B14F-4D97-AF65-F5344CB8AC3E}">
        <p14:creationId xmlns:p14="http://schemas.microsoft.com/office/powerpoint/2010/main" val="3237386379"/>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90000"/>
                <a:satMod val="150000"/>
              </a:schemeClr>
              <a:schemeClr val="bg1">
                <a:tint val="88000"/>
                <a:satMod val="150000"/>
              </a:schemeClr>
            </a:duotone>
          </a:blip>
          <a:tile tx="0" ty="0" sx="65000" sy="65000" flip="none" algn="tl"/>
        </a:blipFill>
        <a:effectLst/>
      </p:bgPr>
    </p:bg>
    <p:spTree>
      <p:nvGrpSpPr>
        <p:cNvPr id="1" name=""/>
        <p:cNvGrpSpPr/>
        <p:nvPr/>
      </p:nvGrpSpPr>
      <p:grpSpPr>
        <a:xfrm>
          <a:off x="0" y="0"/>
          <a:ext cx="0" cy="0"/>
          <a:chOff x="0" y="0"/>
          <a:chExt cx="0" cy="0"/>
        </a:xfrm>
      </p:grpSpPr>
      <p:pic>
        <p:nvPicPr>
          <p:cNvPr id="12" name="內容版面配置區 11" descr="系統.jpg"/>
          <p:cNvPicPr>
            <a:picLocks noGrp="1" noChangeAspect="1"/>
          </p:cNvPicPr>
          <p:nvPr>
            <p:ph idx="1"/>
          </p:nvPr>
        </p:nvPicPr>
        <p:blipFill>
          <a:blip r:embed="rId3" cstate="print"/>
          <a:stretch>
            <a:fillRect/>
          </a:stretch>
        </p:blipFill>
        <p:spPr>
          <a:xfrm>
            <a:off x="3419872" y="1057259"/>
            <a:ext cx="2214578" cy="1038880"/>
          </a:xfrm>
        </p:spPr>
      </p:pic>
      <p:sp>
        <p:nvSpPr>
          <p:cNvPr id="8" name="文字方塊 7"/>
          <p:cNvSpPr txBox="1"/>
          <p:nvPr/>
        </p:nvSpPr>
        <p:spPr>
          <a:xfrm>
            <a:off x="4067944" y="625211"/>
            <a:ext cx="857256" cy="461665"/>
          </a:xfrm>
          <a:prstGeom prst="rect">
            <a:avLst/>
          </a:prstGeom>
          <a:noFill/>
        </p:spPr>
        <p:txBody>
          <a:bodyPr wrap="square" rtlCol="0">
            <a:spAutoFit/>
          </a:bodyPr>
          <a:lstStyle/>
          <a:p>
            <a:r>
              <a:rPr lang="zh-TW" altLang="en-US" sz="2400" dirty="0">
                <a:solidFill>
                  <a:srgbClr val="FF0000"/>
                </a:solidFill>
              </a:rPr>
              <a:t>系統</a:t>
            </a:r>
          </a:p>
        </p:txBody>
      </p:sp>
      <p:sp>
        <p:nvSpPr>
          <p:cNvPr id="9" name="文字方塊 8"/>
          <p:cNvSpPr txBox="1"/>
          <p:nvPr/>
        </p:nvSpPr>
        <p:spPr>
          <a:xfrm>
            <a:off x="1928794" y="3078613"/>
            <a:ext cx="857256" cy="461665"/>
          </a:xfrm>
          <a:prstGeom prst="rect">
            <a:avLst/>
          </a:prstGeom>
          <a:noFill/>
        </p:spPr>
        <p:txBody>
          <a:bodyPr wrap="square" rtlCol="0">
            <a:spAutoFit/>
          </a:bodyPr>
          <a:lstStyle/>
          <a:p>
            <a:r>
              <a:rPr lang="zh-TW" altLang="en-US" sz="2400" dirty="0">
                <a:solidFill>
                  <a:srgbClr val="FF0000"/>
                </a:solidFill>
              </a:rPr>
              <a:t>遊戲</a:t>
            </a:r>
          </a:p>
        </p:txBody>
      </p:sp>
      <p:sp>
        <p:nvSpPr>
          <p:cNvPr id="10" name="文字方塊 9"/>
          <p:cNvSpPr txBox="1"/>
          <p:nvPr/>
        </p:nvSpPr>
        <p:spPr>
          <a:xfrm>
            <a:off x="6572264" y="3007175"/>
            <a:ext cx="857256" cy="461665"/>
          </a:xfrm>
          <a:prstGeom prst="rect">
            <a:avLst/>
          </a:prstGeom>
          <a:noFill/>
        </p:spPr>
        <p:txBody>
          <a:bodyPr wrap="square" rtlCol="0">
            <a:spAutoFit/>
          </a:bodyPr>
          <a:lstStyle/>
          <a:p>
            <a:r>
              <a:rPr lang="zh-TW" altLang="en-US" sz="2400" dirty="0">
                <a:solidFill>
                  <a:srgbClr val="FF0000"/>
                </a:solidFill>
              </a:rPr>
              <a:t>機台</a:t>
            </a:r>
          </a:p>
        </p:txBody>
      </p:sp>
      <p:pic>
        <p:nvPicPr>
          <p:cNvPr id="14" name="圖片 13" descr="機台.jpg"/>
          <p:cNvPicPr>
            <a:picLocks noChangeAspect="1"/>
          </p:cNvPicPr>
          <p:nvPr/>
        </p:nvPicPr>
        <p:blipFill>
          <a:blip r:embed="rId4" cstate="print"/>
          <a:stretch>
            <a:fillRect/>
          </a:stretch>
        </p:blipFill>
        <p:spPr>
          <a:xfrm>
            <a:off x="5786446" y="3507241"/>
            <a:ext cx="1857388" cy="827453"/>
          </a:xfrm>
          <a:prstGeom prst="rect">
            <a:avLst/>
          </a:prstGeom>
        </p:spPr>
      </p:pic>
      <p:sp>
        <p:nvSpPr>
          <p:cNvPr id="18" name="矩形 17"/>
          <p:cNvSpPr/>
          <p:nvPr/>
        </p:nvSpPr>
        <p:spPr>
          <a:xfrm>
            <a:off x="928662" y="4714884"/>
            <a:ext cx="7929618" cy="1338828"/>
          </a:xfrm>
          <a:prstGeom prst="rect">
            <a:avLst/>
          </a:prstGeom>
        </p:spPr>
        <p:txBody>
          <a:bodyPr wrap="square">
            <a:spAutoFit/>
          </a:bodyPr>
          <a:lstStyle/>
          <a:p>
            <a:r>
              <a:rPr lang="zh-TW" altLang="en-US" sz="2700" dirty="0" smtClean="0"/>
              <a:t>本公司的研發涵蓋</a:t>
            </a:r>
            <a:r>
              <a:rPr lang="zh-TW" altLang="en-US" sz="2700" dirty="0"/>
              <a:t>一般娛樂性及博弈類遊戲所需</a:t>
            </a:r>
            <a:r>
              <a:rPr lang="zh-TW" altLang="en-US" sz="2700" dirty="0" smtClean="0"/>
              <a:t>之技術，為</a:t>
            </a:r>
            <a:r>
              <a:rPr lang="zh-TW" altLang="en-US" sz="2700" dirty="0"/>
              <a:t>垂直整合完整的專業博弈遊戲暨網路平台公司。</a:t>
            </a:r>
          </a:p>
        </p:txBody>
      </p:sp>
      <p:pic>
        <p:nvPicPr>
          <p:cNvPr id="15" name="圖片 14" descr="遊戲.png"/>
          <p:cNvPicPr>
            <a:picLocks noChangeAspect="1"/>
          </p:cNvPicPr>
          <p:nvPr/>
        </p:nvPicPr>
        <p:blipFill>
          <a:blip r:embed="rId5" cstate="print"/>
          <a:stretch>
            <a:fillRect/>
          </a:stretch>
        </p:blipFill>
        <p:spPr>
          <a:xfrm>
            <a:off x="1428728" y="3507241"/>
            <a:ext cx="2000264" cy="850453"/>
          </a:xfrm>
          <a:prstGeom prst="rect">
            <a:avLst/>
          </a:prstGeom>
        </p:spPr>
      </p:pic>
      <p:sp>
        <p:nvSpPr>
          <p:cNvPr id="20" name="左-右雙向箭號 19"/>
          <p:cNvSpPr/>
          <p:nvPr/>
        </p:nvSpPr>
        <p:spPr>
          <a:xfrm>
            <a:off x="3643306" y="3864431"/>
            <a:ext cx="1928826" cy="2857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左-右雙向箭號 20"/>
          <p:cNvSpPr/>
          <p:nvPr/>
        </p:nvSpPr>
        <p:spPr>
          <a:xfrm>
            <a:off x="4929190" y="2649985"/>
            <a:ext cx="1643074" cy="285752"/>
          </a:xfrm>
          <a:prstGeom prst="leftRightArrow">
            <a:avLst/>
          </a:prstGeom>
          <a:scene3d>
            <a:camera prst="orthographicFront">
              <a:rot lat="0" lon="0" rev="195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左-右雙向箭號 21"/>
          <p:cNvSpPr/>
          <p:nvPr/>
        </p:nvSpPr>
        <p:spPr>
          <a:xfrm>
            <a:off x="2571736" y="2649985"/>
            <a:ext cx="1571636" cy="285752"/>
          </a:xfrm>
          <a:prstGeom prst="leftRightArrow">
            <a:avLst/>
          </a:prstGeom>
          <a:scene3d>
            <a:camera prst="orthographicFront">
              <a:rot lat="0" lon="0" rev="21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142852"/>
            <a:ext cx="7829576" cy="796908"/>
          </a:xfrm>
        </p:spPr>
        <p:txBody>
          <a:bodyPr>
            <a:normAutofit/>
          </a:bodyPr>
          <a:lstStyle/>
          <a:p>
            <a:r>
              <a:rPr lang="en-US" altLang="zh-TW" sz="4100" b="1" dirty="0" smtClean="0">
                <a:effectLst>
                  <a:outerShdw blurRad="31750" dist="25400" dir="5400000" algn="tl" rotWithShape="0">
                    <a:srgbClr val="000000">
                      <a:alpha val="25000"/>
                    </a:srgbClr>
                  </a:outerShdw>
                </a:effectLst>
              </a:rPr>
              <a:t>     111</a:t>
            </a:r>
            <a:r>
              <a:rPr lang="zh-TW" altLang="en-US" sz="4100" b="1" dirty="0" smtClean="0">
                <a:effectLst>
                  <a:outerShdw blurRad="31750" dist="25400" dir="5400000" algn="tl" rotWithShape="0">
                    <a:srgbClr val="000000">
                      <a:alpha val="25000"/>
                    </a:srgbClr>
                  </a:outerShdw>
                </a:effectLst>
              </a:rPr>
              <a:t>年</a:t>
            </a:r>
            <a:r>
              <a:rPr lang="en-US" altLang="zh-TW" sz="4100" b="1" dirty="0">
                <a:effectLst>
                  <a:outerShdw blurRad="31750" dist="25400" dir="5400000" algn="tl" rotWithShape="0">
                    <a:srgbClr val="000000">
                      <a:alpha val="25000"/>
                    </a:srgbClr>
                  </a:outerShdw>
                </a:effectLst>
              </a:rPr>
              <a:t>Q3</a:t>
            </a:r>
            <a:r>
              <a:rPr lang="zh-TW" altLang="en-US" sz="4100" b="1" dirty="0">
                <a:effectLst>
                  <a:outerShdw blurRad="31750" dist="25400" dir="5400000" algn="tl" rotWithShape="0">
                    <a:srgbClr val="000000">
                      <a:alpha val="25000"/>
                    </a:srgbClr>
                  </a:outerShdw>
                </a:effectLst>
              </a:rPr>
              <a:t>合併資產負債表</a:t>
            </a:r>
          </a:p>
        </p:txBody>
      </p:sp>
      <p:graphicFrame>
        <p:nvGraphicFramePr>
          <p:cNvPr id="5" name="表格 4"/>
          <p:cNvGraphicFramePr>
            <a:graphicFrameLocks noGrp="1"/>
          </p:cNvGraphicFramePr>
          <p:nvPr>
            <p:extLst>
              <p:ext uri="{D42A27DB-BD31-4B8C-83A1-F6EECF244321}">
                <p14:modId xmlns:p14="http://schemas.microsoft.com/office/powerpoint/2010/main" val="1641619543"/>
              </p:ext>
            </p:extLst>
          </p:nvPr>
        </p:nvGraphicFramePr>
        <p:xfrm>
          <a:off x="1403648" y="939760"/>
          <a:ext cx="6496298" cy="5795160"/>
        </p:xfrm>
        <a:graphic>
          <a:graphicData uri="http://schemas.openxmlformats.org/drawingml/2006/table">
            <a:tbl>
              <a:tblPr/>
              <a:tblGrid>
                <a:gridCol w="3713571"/>
                <a:gridCol w="1383487"/>
                <a:gridCol w="1399240"/>
              </a:tblGrid>
              <a:tr h="193172">
                <a:tc gridSpan="3">
                  <a:txBody>
                    <a:bodyPr/>
                    <a:lstStyle/>
                    <a:p>
                      <a:pPr algn="ctr" rtl="0"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泰偉電子股份有限公司及其子公司</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193172">
                <a:tc gridSpan="3">
                  <a:txBody>
                    <a:bodyPr/>
                    <a:lstStyle/>
                    <a:p>
                      <a:pPr algn="ctr" rtl="0"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合併資產負債表</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193172">
                <a:tc gridSpan="3">
                  <a:txBody>
                    <a:bodyPr/>
                    <a:lstStyle/>
                    <a:p>
                      <a:pPr algn="r" rtl="0"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單位：新台幣仟元</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193172">
                <a:tc>
                  <a:txBody>
                    <a:bodyPr/>
                    <a:lstStyle/>
                    <a:p>
                      <a:pPr algn="ctr" rtl="0"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111</a:t>
                      </a: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年</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110</a:t>
                      </a: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年</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93172">
                <a:tc>
                  <a:txBody>
                    <a:bodyPr/>
                    <a:lstStyle/>
                    <a:p>
                      <a:pPr algn="ctr" rtl="0"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9</a:t>
                      </a: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月</a:t>
                      </a: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30</a:t>
                      </a: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日</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9</a:t>
                      </a: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月</a:t>
                      </a: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30</a:t>
                      </a: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日</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93172">
                <a:tc>
                  <a:txBody>
                    <a:bodyPr/>
                    <a:lstStyle/>
                    <a:p>
                      <a:pPr marL="0" algn="l" rtl="0" eaLnBrk="1" fontAlgn="ctr" latinLnBrk="0" hangingPunct="1"/>
                      <a:r>
                        <a:rPr kumimoji="0" lang="zh-TW" altLang="en-US" sz="12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現金</a:t>
                      </a:r>
                      <a:r>
                        <a:rPr kumimoji="0" lang="zh-TW" altLang="en-US" sz="1200" b="0" i="0" u="none" strike="noStrike" kern="1200" dirty="0" smtClean="0">
                          <a:solidFill>
                            <a:srgbClr val="000000"/>
                          </a:solidFill>
                          <a:effectLst/>
                          <a:latin typeface="微軟正黑體" panose="020B0604030504040204" pitchFamily="34" charset="-120"/>
                          <a:ea typeface="微軟正黑體" panose="020B0604030504040204" pitchFamily="34" charset="-120"/>
                          <a:cs typeface="+mn-cs"/>
                        </a:rPr>
                        <a:t>及約</a:t>
                      </a:r>
                      <a:r>
                        <a:rPr kumimoji="0" lang="zh-TW" altLang="en-US" sz="12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當現金</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75,471</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131,178</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93172">
                <a:tc>
                  <a:txBody>
                    <a:bodyPr/>
                    <a:lstStyle/>
                    <a:p>
                      <a:pPr marL="0" algn="l" rtl="0" eaLnBrk="1" fontAlgn="ctr" latinLnBrk="0" hangingPunct="1"/>
                      <a:r>
                        <a:rPr kumimoji="0" lang="zh-TW" altLang="en-US" sz="12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透過損益按公允價值衡量之金融資產</a:t>
                      </a:r>
                      <a:r>
                        <a:rPr kumimoji="0" lang="en-US" altLang="zh-TW" sz="12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a:t>
                      </a:r>
                      <a:r>
                        <a:rPr kumimoji="0" lang="zh-TW" altLang="en-US" sz="12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流動</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5,771</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93172">
                <a:tc>
                  <a:txBody>
                    <a:bodyPr/>
                    <a:lstStyle/>
                    <a:p>
                      <a:pPr marL="0" algn="l" rtl="0" eaLnBrk="1" fontAlgn="ctr" latinLnBrk="0" hangingPunct="1"/>
                      <a:r>
                        <a:rPr kumimoji="0" lang="zh-TW" altLang="en-US" sz="12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按攤銷後成本衡量之金融資產</a:t>
                      </a:r>
                      <a:r>
                        <a:rPr kumimoji="0" lang="en-US" altLang="zh-TW" sz="12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a:t>
                      </a:r>
                      <a:r>
                        <a:rPr kumimoji="0" lang="zh-TW" altLang="en-US" sz="12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流動</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47,580</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50,040</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93172">
                <a:tc>
                  <a:txBody>
                    <a:bodyPr/>
                    <a:lstStyle/>
                    <a:p>
                      <a:pPr marL="0" algn="l" rtl="0" eaLnBrk="1" fontAlgn="ctr" latinLnBrk="0" hangingPunct="1"/>
                      <a:r>
                        <a:rPr kumimoji="0" lang="zh-TW" altLang="en-US" sz="12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應收帳款及其他應收款</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29,217</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21,629</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93172">
                <a:tc>
                  <a:txBody>
                    <a:bodyPr/>
                    <a:lstStyle/>
                    <a:p>
                      <a:pPr marL="0" algn="l" rtl="0" eaLnBrk="1" fontAlgn="ctr" latinLnBrk="0" hangingPunct="1"/>
                      <a:r>
                        <a:rPr kumimoji="0" lang="zh-TW" altLang="en-US" sz="12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存貨</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3,931</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6,265</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93172">
                <a:tc>
                  <a:txBody>
                    <a:bodyPr/>
                    <a:lstStyle/>
                    <a:p>
                      <a:pPr marL="0" algn="l" rtl="0" eaLnBrk="1" fontAlgn="ctr" latinLnBrk="0" hangingPunct="1"/>
                      <a:r>
                        <a:rPr kumimoji="0" lang="zh-TW" altLang="en-US" sz="12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其他流動資產</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14,872</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16,102</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93172">
                <a:tc>
                  <a:txBody>
                    <a:bodyPr/>
                    <a:lstStyle/>
                    <a:p>
                      <a:pPr marL="0" algn="l" rtl="0" eaLnBrk="1" fontAlgn="ctr" latinLnBrk="0" hangingPunct="1"/>
                      <a:r>
                        <a:rPr kumimoji="0" lang="zh-TW" altLang="en-US" sz="12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透過損益按公允價值衡量之金融資產</a:t>
                      </a:r>
                      <a:r>
                        <a:rPr kumimoji="0" lang="en-US" altLang="zh-TW" sz="12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a:t>
                      </a:r>
                      <a:r>
                        <a:rPr kumimoji="0" lang="zh-TW" altLang="en-US" sz="12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非流動</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14,809</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11,746</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93172">
                <a:tc>
                  <a:txBody>
                    <a:bodyPr/>
                    <a:lstStyle/>
                    <a:p>
                      <a:pPr marL="0" algn="l" rtl="0" eaLnBrk="1" fontAlgn="ctr" latinLnBrk="0" hangingPunct="1"/>
                      <a:r>
                        <a:rPr kumimoji="0" lang="zh-TW" altLang="en-US" sz="12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不動產、廠房及設備</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221,176</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242,694</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93172">
                <a:tc>
                  <a:txBody>
                    <a:bodyPr/>
                    <a:lstStyle/>
                    <a:p>
                      <a:pPr algn="l" rtl="0"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其他非流動資產</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34,617</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49,052</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172">
                <a:tc>
                  <a:txBody>
                    <a:bodyPr/>
                    <a:lstStyle/>
                    <a:p>
                      <a:pPr algn="l" rtl="0"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資產總額</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447,444</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528,707</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93172">
                <a:tc>
                  <a:txBody>
                    <a:bodyPr/>
                    <a:lstStyle/>
                    <a:p>
                      <a:pPr algn="l" rtl="0"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合約負債</a:t>
                      </a: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流動</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14,194</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14,716</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93172">
                <a:tc>
                  <a:txBody>
                    <a:bodyPr/>
                    <a:lstStyle/>
                    <a:p>
                      <a:pPr algn="l" rtl="0"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應付票據及帳款、其他應付款</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22,695</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219,919</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93172">
                <a:tc>
                  <a:txBody>
                    <a:bodyPr/>
                    <a:lstStyle/>
                    <a:p>
                      <a:pPr algn="l" rtl="0"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其他流動負債</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6,242</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5,742</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93172">
                <a:tc>
                  <a:txBody>
                    <a:bodyPr/>
                    <a:lstStyle/>
                    <a:p>
                      <a:pPr algn="l" rtl="0"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長期借款</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180,000</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180,000</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93172">
                <a:tc>
                  <a:txBody>
                    <a:bodyPr/>
                    <a:lstStyle/>
                    <a:p>
                      <a:pPr algn="l" rtl="0"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長期應付票據及款項</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52,900</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0</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93172">
                <a:tc>
                  <a:txBody>
                    <a:bodyPr/>
                    <a:lstStyle/>
                    <a:p>
                      <a:pPr algn="l" rtl="0"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淨確定福利負債</a:t>
                      </a: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非流動</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0</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6,657</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93172">
                <a:tc>
                  <a:txBody>
                    <a:bodyPr/>
                    <a:lstStyle/>
                    <a:p>
                      <a:pPr algn="l" rtl="0"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其他非流動負債</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8,970</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15,039</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172">
                <a:tc>
                  <a:txBody>
                    <a:bodyPr/>
                    <a:lstStyle/>
                    <a:p>
                      <a:pPr algn="ctr" rtl="0"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負債總額</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285,001</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442,073</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172">
                <a:tc>
                  <a:txBody>
                    <a:bodyPr/>
                    <a:lstStyle/>
                    <a:p>
                      <a:pPr algn="l" rtl="0"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股本</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433,715</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267,384</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93172">
                <a:tc>
                  <a:txBody>
                    <a:bodyPr/>
                    <a:lstStyle/>
                    <a:p>
                      <a:pPr algn="l" rtl="0"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資本公積</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774</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0</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93172">
                <a:tc>
                  <a:txBody>
                    <a:bodyPr/>
                    <a:lstStyle/>
                    <a:p>
                      <a:pPr algn="l" rtl="0"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保留盈餘</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(306,265)</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(221,003)</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93172">
                <a:tc>
                  <a:txBody>
                    <a:bodyPr/>
                    <a:lstStyle/>
                    <a:p>
                      <a:pPr algn="l" rtl="0"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其他權益</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19,433</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18,541</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93172">
                <a:tc>
                  <a:txBody>
                    <a:bodyPr/>
                    <a:lstStyle/>
                    <a:p>
                      <a:pPr algn="l" rtl="0"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非控制股權</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14,786</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21,712</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172">
                <a:tc>
                  <a:txBody>
                    <a:bodyPr/>
                    <a:lstStyle/>
                    <a:p>
                      <a:pPr algn="ctr" rtl="0"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權益總計</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162,443</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86,634</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172">
                <a:tc>
                  <a:txBody>
                    <a:bodyPr/>
                    <a:lstStyle/>
                    <a:p>
                      <a:pPr algn="ctr" rtl="0"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負債及權益總計</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447,444</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528,707</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0"/>
            <a:ext cx="8229600" cy="1143000"/>
          </a:xfrm>
        </p:spPr>
        <p:txBody>
          <a:bodyPr>
            <a:normAutofit/>
          </a:bodyPr>
          <a:lstStyle/>
          <a:p>
            <a:r>
              <a:rPr lang="en-US" altLang="zh-TW" sz="4100" b="1" dirty="0" smtClean="0">
                <a:effectLst>
                  <a:outerShdw blurRad="31750" dist="25400" dir="5400000" algn="tl" rotWithShape="0">
                    <a:srgbClr val="000000">
                      <a:alpha val="25000"/>
                    </a:srgbClr>
                  </a:outerShdw>
                </a:effectLst>
              </a:rPr>
              <a:t>111</a:t>
            </a:r>
            <a:r>
              <a:rPr lang="zh-TW" altLang="en-US" sz="4100" b="1" dirty="0" smtClean="0">
                <a:effectLst>
                  <a:outerShdw blurRad="31750" dist="25400" dir="5400000" algn="tl" rotWithShape="0">
                    <a:srgbClr val="000000">
                      <a:alpha val="25000"/>
                    </a:srgbClr>
                  </a:outerShdw>
                </a:effectLst>
              </a:rPr>
              <a:t>年</a:t>
            </a:r>
            <a:r>
              <a:rPr lang="en-US" altLang="zh-TW" sz="4100" b="1" dirty="0">
                <a:effectLst>
                  <a:outerShdw blurRad="31750" dist="25400" dir="5400000" algn="tl" rotWithShape="0">
                    <a:srgbClr val="000000">
                      <a:alpha val="25000"/>
                    </a:srgbClr>
                  </a:outerShdw>
                </a:effectLst>
              </a:rPr>
              <a:t>Q3</a:t>
            </a:r>
            <a:r>
              <a:rPr lang="zh-TW" altLang="en-US" sz="4100" b="1" dirty="0" smtClean="0">
                <a:effectLst>
                  <a:outerShdw blurRad="31750" dist="25400" dir="5400000" algn="tl" rotWithShape="0">
                    <a:srgbClr val="000000">
                      <a:alpha val="25000"/>
                    </a:srgbClr>
                  </a:outerShdw>
                </a:effectLst>
              </a:rPr>
              <a:t>合併綜合損益表</a:t>
            </a:r>
            <a:endParaRPr lang="zh-TW" altLang="en-US" sz="4100" b="1" dirty="0">
              <a:effectLst>
                <a:outerShdw blurRad="31750" dist="25400" dir="5400000" algn="tl" rotWithShape="0">
                  <a:srgbClr val="000000">
                    <a:alpha val="25000"/>
                  </a:srgbClr>
                </a:outerShdw>
              </a:effectLst>
            </a:endParaRPr>
          </a:p>
        </p:txBody>
      </p:sp>
      <p:graphicFrame>
        <p:nvGraphicFramePr>
          <p:cNvPr id="4" name="表格 3"/>
          <p:cNvGraphicFramePr>
            <a:graphicFrameLocks noGrp="1"/>
          </p:cNvGraphicFramePr>
          <p:nvPr>
            <p:extLst>
              <p:ext uri="{D42A27DB-BD31-4B8C-83A1-F6EECF244321}">
                <p14:modId xmlns:p14="http://schemas.microsoft.com/office/powerpoint/2010/main" val="3762093248"/>
              </p:ext>
            </p:extLst>
          </p:nvPr>
        </p:nvGraphicFramePr>
        <p:xfrm>
          <a:off x="1331640" y="1196752"/>
          <a:ext cx="6499020" cy="5520586"/>
        </p:xfrm>
        <a:graphic>
          <a:graphicData uri="http://schemas.openxmlformats.org/drawingml/2006/table">
            <a:tbl>
              <a:tblPr/>
              <a:tblGrid>
                <a:gridCol w="1808224"/>
                <a:gridCol w="1172699"/>
                <a:gridCol w="1172699"/>
                <a:gridCol w="1172699"/>
                <a:gridCol w="1172699"/>
              </a:tblGrid>
              <a:tr h="207011">
                <a:tc gridSpan="5">
                  <a:txBody>
                    <a:bodyPr/>
                    <a:lstStyle/>
                    <a:p>
                      <a:pPr algn="ctr" fontAlgn="ctr"/>
                      <a:r>
                        <a:rPr lang="zh-TW" altLang="en-US" sz="1200" b="0" i="0" u="none" strike="noStrike" dirty="0">
                          <a:solidFill>
                            <a:srgbClr val="000000"/>
                          </a:solidFill>
                          <a:latin typeface="微軟正黑體" pitchFamily="34" charset="-120"/>
                          <a:ea typeface="微軟正黑體" pitchFamily="34" charset="-120"/>
                        </a:rPr>
                        <a:t>泰偉電子股份有限公司及其子公司</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07011">
                <a:tc gridSpan="5">
                  <a:txBody>
                    <a:bodyPr/>
                    <a:lstStyle/>
                    <a:p>
                      <a:pPr algn="ctr" fontAlgn="ctr"/>
                      <a:r>
                        <a:rPr lang="zh-TW" altLang="en-US" sz="1200" b="0" i="0" u="none" strike="noStrike" dirty="0">
                          <a:solidFill>
                            <a:srgbClr val="000000"/>
                          </a:solidFill>
                          <a:latin typeface="微軟正黑體" pitchFamily="34" charset="-120"/>
                          <a:ea typeface="微軟正黑體" pitchFamily="34" charset="-120"/>
                        </a:rPr>
                        <a:t>合併綜合損益表</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75163">
                <a:tc gridSpan="5">
                  <a:txBody>
                    <a:bodyPr/>
                    <a:lstStyle/>
                    <a:p>
                      <a:pPr algn="r" fontAlgn="ctr"/>
                      <a:r>
                        <a:rPr lang="zh-TW" altLang="en-US" sz="1200" b="0" i="0" u="none" strike="noStrike" dirty="0">
                          <a:solidFill>
                            <a:srgbClr val="000000"/>
                          </a:solidFill>
                          <a:latin typeface="微軟正黑體" pitchFamily="34" charset="-120"/>
                          <a:ea typeface="微軟正黑體" pitchFamily="34" charset="-120"/>
                        </a:rPr>
                        <a:t>單位：新台幣仟元</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75163">
                <a:tc>
                  <a:txBody>
                    <a:bodyPr/>
                    <a:lstStyle/>
                    <a:p>
                      <a:pPr algn="ctr" fontAlgn="ctr"/>
                      <a:r>
                        <a:rPr lang="zh-TW" altLang="en-US" sz="1200" b="0" i="0" u="none" strike="noStrike" dirty="0">
                          <a:solidFill>
                            <a:srgbClr val="000000"/>
                          </a:solidFill>
                          <a:latin typeface="微軟正黑體" pitchFamily="34" charset="-120"/>
                          <a:ea typeface="微軟正黑體" pitchFamily="34" charset="-120"/>
                        </a:rPr>
                        <a:t>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fontAlgn="ctr"/>
                      <a:r>
                        <a:rPr lang="en-US" altLang="zh-TW" sz="1200" b="0" i="0" u="none" strike="noStrike" dirty="0" smtClean="0">
                          <a:solidFill>
                            <a:srgbClr val="000000"/>
                          </a:solidFill>
                          <a:latin typeface="微軟正黑體" pitchFamily="34" charset="-120"/>
                          <a:ea typeface="微軟正黑體" pitchFamily="34" charset="-120"/>
                        </a:rPr>
                        <a:t>111</a:t>
                      </a:r>
                      <a:r>
                        <a:rPr lang="zh-TW" altLang="en-US" sz="1200" b="0" i="0" u="none" strike="noStrike" dirty="0" smtClean="0">
                          <a:solidFill>
                            <a:srgbClr val="000000"/>
                          </a:solidFill>
                          <a:latin typeface="微軟正黑體" pitchFamily="34" charset="-120"/>
                          <a:ea typeface="微軟正黑體" pitchFamily="34" charset="-120"/>
                        </a:rPr>
                        <a:t>年</a:t>
                      </a:r>
                      <a:endParaRPr lang="zh-TW" altLang="en-US" sz="1200" b="0" i="0" u="none" strike="noStrike" dirty="0">
                        <a:solidFill>
                          <a:srgbClr val="000000"/>
                        </a:solidFill>
                        <a:latin typeface="微軟正黑體" pitchFamily="34" charset="-120"/>
                        <a:ea typeface="微軟正黑體" pitchFamily="34" charset="-120"/>
                      </a:endParaRP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fontAlgn="ctr"/>
                      <a:r>
                        <a:rPr lang="en-US" altLang="zh-TW" sz="1200" b="0" i="0" u="none" strike="noStrike" dirty="0">
                          <a:solidFill>
                            <a:srgbClr val="000000"/>
                          </a:solidFill>
                          <a:latin typeface="微軟正黑體" pitchFamily="34" charset="-120"/>
                          <a:ea typeface="微軟正黑體" pitchFamily="34" charset="-120"/>
                        </a:rPr>
                        <a:t>110</a:t>
                      </a:r>
                      <a:r>
                        <a:rPr lang="zh-TW" altLang="en-US" sz="1200" b="0" i="0" u="none" strike="noStrike" dirty="0">
                          <a:solidFill>
                            <a:srgbClr val="000000"/>
                          </a:solidFill>
                          <a:latin typeface="微軟正黑體" pitchFamily="34" charset="-120"/>
                          <a:ea typeface="微軟正黑體" pitchFamily="34" charset="-120"/>
                        </a:rPr>
                        <a:t>年</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fontAlgn="ctr"/>
                      <a:r>
                        <a:rPr lang="en-US" altLang="zh-TW" sz="1200" b="0" i="0" u="none" strike="noStrike" dirty="0" smtClean="0">
                          <a:solidFill>
                            <a:srgbClr val="000000"/>
                          </a:solidFill>
                          <a:latin typeface="微軟正黑體" pitchFamily="34" charset="-120"/>
                          <a:ea typeface="微軟正黑體" pitchFamily="34" charset="-120"/>
                        </a:rPr>
                        <a:t>111</a:t>
                      </a:r>
                      <a:r>
                        <a:rPr lang="zh-TW" altLang="en-US" sz="1200" b="0" i="0" u="none" strike="noStrike" dirty="0" smtClean="0">
                          <a:solidFill>
                            <a:srgbClr val="000000"/>
                          </a:solidFill>
                          <a:latin typeface="微軟正黑體" pitchFamily="34" charset="-120"/>
                          <a:ea typeface="微軟正黑體" pitchFamily="34" charset="-120"/>
                        </a:rPr>
                        <a:t>年</a:t>
                      </a:r>
                      <a:endParaRPr lang="zh-TW" altLang="en-US" sz="1200" b="0" i="0" u="none" strike="noStrike" dirty="0">
                        <a:solidFill>
                          <a:srgbClr val="000000"/>
                        </a:solidFill>
                        <a:latin typeface="微軟正黑體" pitchFamily="34" charset="-120"/>
                        <a:ea typeface="微軟正黑體" pitchFamily="34" charset="-120"/>
                      </a:endParaRP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fontAlgn="ctr"/>
                      <a:r>
                        <a:rPr lang="en-US" altLang="zh-TW" sz="1200" b="0" i="0" u="none" strike="noStrike" dirty="0">
                          <a:solidFill>
                            <a:srgbClr val="000000"/>
                          </a:solidFill>
                          <a:latin typeface="微軟正黑體" pitchFamily="34" charset="-120"/>
                          <a:ea typeface="微軟正黑體" pitchFamily="34" charset="-120"/>
                        </a:rPr>
                        <a:t>110</a:t>
                      </a:r>
                      <a:r>
                        <a:rPr lang="zh-TW" altLang="en-US" sz="1200" b="0" i="0" u="none" strike="noStrike" dirty="0">
                          <a:solidFill>
                            <a:srgbClr val="000000"/>
                          </a:solidFill>
                          <a:latin typeface="微軟正黑體" pitchFamily="34" charset="-120"/>
                          <a:ea typeface="微軟正黑體" pitchFamily="34" charset="-120"/>
                        </a:rPr>
                        <a:t>年</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75163">
                <a:tc>
                  <a:txBody>
                    <a:bodyPr/>
                    <a:lstStyle/>
                    <a:p>
                      <a:pPr algn="ctr" fontAlgn="ctr"/>
                      <a:r>
                        <a:rPr lang="zh-TW" altLang="en-US" sz="1200" b="0" i="0" u="none" strike="noStrike" dirty="0">
                          <a:solidFill>
                            <a:srgbClr val="000000"/>
                          </a:solidFill>
                          <a:latin typeface="微軟正黑體" pitchFamily="34" charset="-120"/>
                          <a:ea typeface="微軟正黑體" pitchFamily="34" charset="-120"/>
                        </a:rPr>
                        <a:t>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fontAlgn="ctr"/>
                      <a:r>
                        <a:rPr lang="en-US" altLang="zh-TW" sz="1200" b="0" i="0" u="none" strike="noStrike" dirty="0">
                          <a:solidFill>
                            <a:srgbClr val="000000"/>
                          </a:solidFill>
                          <a:latin typeface="微軟正黑體" pitchFamily="34" charset="-120"/>
                          <a:ea typeface="微軟正黑體" pitchFamily="34" charset="-120"/>
                        </a:rPr>
                        <a:t>7</a:t>
                      </a:r>
                      <a:r>
                        <a:rPr lang="zh-TW" altLang="en-US" sz="1200" b="0" i="0" u="none" strike="noStrike" dirty="0">
                          <a:solidFill>
                            <a:srgbClr val="000000"/>
                          </a:solidFill>
                          <a:latin typeface="微軟正黑體" pitchFamily="34" charset="-120"/>
                          <a:ea typeface="微軟正黑體" pitchFamily="34" charset="-120"/>
                        </a:rPr>
                        <a:t>月</a:t>
                      </a:r>
                      <a:r>
                        <a:rPr lang="en-US" altLang="zh-TW" sz="1200" b="0" i="0" u="none" strike="noStrike" dirty="0">
                          <a:solidFill>
                            <a:srgbClr val="000000"/>
                          </a:solidFill>
                          <a:latin typeface="微軟正黑體" pitchFamily="34" charset="-120"/>
                          <a:ea typeface="微軟正黑體" pitchFamily="34" charset="-120"/>
                        </a:rPr>
                        <a:t>1</a:t>
                      </a:r>
                      <a:r>
                        <a:rPr lang="zh-TW" altLang="en-US" sz="1200" b="0" i="0" u="none" strike="noStrike" dirty="0">
                          <a:solidFill>
                            <a:srgbClr val="000000"/>
                          </a:solidFill>
                          <a:latin typeface="微軟正黑體" pitchFamily="34" charset="-120"/>
                          <a:ea typeface="微軟正黑體" pitchFamily="34" charset="-120"/>
                        </a:rPr>
                        <a:t>日</a:t>
                      </a:r>
                      <a:r>
                        <a:rPr lang="en-US" altLang="zh-TW" sz="1200" b="0" i="0" u="none" strike="noStrike" dirty="0">
                          <a:solidFill>
                            <a:srgbClr val="000000"/>
                          </a:solidFill>
                          <a:latin typeface="微軟正黑體" pitchFamily="34" charset="-120"/>
                          <a:ea typeface="微軟正黑體" pitchFamily="34" charset="-120"/>
                        </a:rPr>
                        <a:t>-9</a:t>
                      </a:r>
                      <a:r>
                        <a:rPr lang="zh-TW" altLang="en-US" sz="1200" b="0" i="0" u="none" strike="noStrike" dirty="0">
                          <a:solidFill>
                            <a:srgbClr val="000000"/>
                          </a:solidFill>
                          <a:latin typeface="微軟正黑體" pitchFamily="34" charset="-120"/>
                          <a:ea typeface="微軟正黑體" pitchFamily="34" charset="-120"/>
                        </a:rPr>
                        <a:t>月</a:t>
                      </a:r>
                      <a:r>
                        <a:rPr lang="en-US" altLang="zh-TW" sz="1200" b="0" i="0" u="none" strike="noStrike" dirty="0">
                          <a:solidFill>
                            <a:srgbClr val="000000"/>
                          </a:solidFill>
                          <a:latin typeface="微軟正黑體" pitchFamily="34" charset="-120"/>
                          <a:ea typeface="微軟正黑體" pitchFamily="34" charset="-120"/>
                        </a:rPr>
                        <a:t>30</a:t>
                      </a:r>
                      <a:r>
                        <a:rPr lang="zh-TW" altLang="en-US" sz="1200" b="0" i="0" u="none" strike="noStrike" dirty="0">
                          <a:solidFill>
                            <a:srgbClr val="000000"/>
                          </a:solidFill>
                          <a:latin typeface="微軟正黑體" pitchFamily="34" charset="-120"/>
                          <a:ea typeface="微軟正黑體" pitchFamily="34" charset="-120"/>
                        </a:rPr>
                        <a:t>日</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fontAlgn="ctr"/>
                      <a:r>
                        <a:rPr lang="en-US" altLang="zh-TW" sz="1200" b="0" i="0" u="none" strike="noStrike" dirty="0">
                          <a:solidFill>
                            <a:srgbClr val="000000"/>
                          </a:solidFill>
                          <a:latin typeface="微軟正黑體" pitchFamily="34" charset="-120"/>
                          <a:ea typeface="微軟正黑體" pitchFamily="34" charset="-120"/>
                        </a:rPr>
                        <a:t>7</a:t>
                      </a:r>
                      <a:r>
                        <a:rPr lang="zh-TW" altLang="en-US" sz="1200" b="0" i="0" u="none" strike="noStrike" dirty="0">
                          <a:solidFill>
                            <a:srgbClr val="000000"/>
                          </a:solidFill>
                          <a:latin typeface="微軟正黑體" pitchFamily="34" charset="-120"/>
                          <a:ea typeface="微軟正黑體" pitchFamily="34" charset="-120"/>
                        </a:rPr>
                        <a:t>月</a:t>
                      </a:r>
                      <a:r>
                        <a:rPr lang="en-US" altLang="zh-TW" sz="1200" b="0" i="0" u="none" strike="noStrike" dirty="0">
                          <a:solidFill>
                            <a:srgbClr val="000000"/>
                          </a:solidFill>
                          <a:latin typeface="微軟正黑體" pitchFamily="34" charset="-120"/>
                          <a:ea typeface="微軟正黑體" pitchFamily="34" charset="-120"/>
                        </a:rPr>
                        <a:t>1</a:t>
                      </a:r>
                      <a:r>
                        <a:rPr lang="zh-TW" altLang="en-US" sz="1200" b="0" i="0" u="none" strike="noStrike" dirty="0">
                          <a:solidFill>
                            <a:srgbClr val="000000"/>
                          </a:solidFill>
                          <a:latin typeface="微軟正黑體" pitchFamily="34" charset="-120"/>
                          <a:ea typeface="微軟正黑體" pitchFamily="34" charset="-120"/>
                        </a:rPr>
                        <a:t>日</a:t>
                      </a:r>
                      <a:r>
                        <a:rPr lang="en-US" altLang="zh-TW" sz="1200" b="0" i="0" u="none" strike="noStrike" dirty="0">
                          <a:solidFill>
                            <a:srgbClr val="000000"/>
                          </a:solidFill>
                          <a:latin typeface="微軟正黑體" pitchFamily="34" charset="-120"/>
                          <a:ea typeface="微軟正黑體" pitchFamily="34" charset="-120"/>
                        </a:rPr>
                        <a:t>-9</a:t>
                      </a:r>
                      <a:r>
                        <a:rPr lang="zh-TW" altLang="en-US" sz="1200" b="0" i="0" u="none" strike="noStrike" dirty="0">
                          <a:solidFill>
                            <a:srgbClr val="000000"/>
                          </a:solidFill>
                          <a:latin typeface="微軟正黑體" pitchFamily="34" charset="-120"/>
                          <a:ea typeface="微軟正黑體" pitchFamily="34" charset="-120"/>
                        </a:rPr>
                        <a:t>月</a:t>
                      </a:r>
                      <a:r>
                        <a:rPr lang="en-US" altLang="zh-TW" sz="1200" b="0" i="0" u="none" strike="noStrike" dirty="0">
                          <a:solidFill>
                            <a:srgbClr val="000000"/>
                          </a:solidFill>
                          <a:latin typeface="微軟正黑體" pitchFamily="34" charset="-120"/>
                          <a:ea typeface="微軟正黑體" pitchFamily="34" charset="-120"/>
                        </a:rPr>
                        <a:t>30</a:t>
                      </a:r>
                      <a:r>
                        <a:rPr lang="zh-TW" altLang="en-US" sz="1200" b="0" i="0" u="none" strike="noStrike" dirty="0">
                          <a:solidFill>
                            <a:srgbClr val="000000"/>
                          </a:solidFill>
                          <a:latin typeface="微軟正黑體" pitchFamily="34" charset="-120"/>
                          <a:ea typeface="微軟正黑體" pitchFamily="34" charset="-120"/>
                        </a:rPr>
                        <a:t>日</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fontAlgn="ctr"/>
                      <a:r>
                        <a:rPr lang="en-US" altLang="zh-TW" sz="1200" b="0" i="0" u="none" strike="noStrike" dirty="0">
                          <a:solidFill>
                            <a:srgbClr val="000000"/>
                          </a:solidFill>
                          <a:latin typeface="微軟正黑體" pitchFamily="34" charset="-120"/>
                          <a:ea typeface="微軟正黑體" pitchFamily="34" charset="-120"/>
                        </a:rPr>
                        <a:t>1</a:t>
                      </a:r>
                      <a:r>
                        <a:rPr lang="zh-TW" altLang="en-US" sz="1200" b="0" i="0" u="none" strike="noStrike" dirty="0">
                          <a:solidFill>
                            <a:srgbClr val="000000"/>
                          </a:solidFill>
                          <a:latin typeface="微軟正黑體" pitchFamily="34" charset="-120"/>
                          <a:ea typeface="微軟正黑體" pitchFamily="34" charset="-120"/>
                        </a:rPr>
                        <a:t>月</a:t>
                      </a:r>
                      <a:r>
                        <a:rPr lang="en-US" altLang="zh-TW" sz="1200" b="0" i="0" u="none" strike="noStrike" dirty="0">
                          <a:solidFill>
                            <a:srgbClr val="000000"/>
                          </a:solidFill>
                          <a:latin typeface="微軟正黑體" pitchFamily="34" charset="-120"/>
                          <a:ea typeface="微軟正黑體" pitchFamily="34" charset="-120"/>
                        </a:rPr>
                        <a:t>1</a:t>
                      </a:r>
                      <a:r>
                        <a:rPr lang="zh-TW" altLang="en-US" sz="1200" b="0" i="0" u="none" strike="noStrike" dirty="0">
                          <a:solidFill>
                            <a:srgbClr val="000000"/>
                          </a:solidFill>
                          <a:latin typeface="微軟正黑體" pitchFamily="34" charset="-120"/>
                          <a:ea typeface="微軟正黑體" pitchFamily="34" charset="-120"/>
                        </a:rPr>
                        <a:t>日</a:t>
                      </a:r>
                      <a:r>
                        <a:rPr lang="en-US" altLang="zh-TW" sz="1200" b="0" i="0" u="none" strike="noStrike" dirty="0">
                          <a:solidFill>
                            <a:srgbClr val="000000"/>
                          </a:solidFill>
                          <a:latin typeface="微軟正黑體" pitchFamily="34" charset="-120"/>
                          <a:ea typeface="微軟正黑體" pitchFamily="34" charset="-120"/>
                        </a:rPr>
                        <a:t>-9</a:t>
                      </a:r>
                      <a:r>
                        <a:rPr lang="zh-TW" altLang="en-US" sz="1200" b="0" i="0" u="none" strike="noStrike" dirty="0">
                          <a:solidFill>
                            <a:srgbClr val="000000"/>
                          </a:solidFill>
                          <a:latin typeface="微軟正黑體" pitchFamily="34" charset="-120"/>
                          <a:ea typeface="微軟正黑體" pitchFamily="34" charset="-120"/>
                        </a:rPr>
                        <a:t>月</a:t>
                      </a:r>
                      <a:r>
                        <a:rPr lang="en-US" altLang="zh-TW" sz="1200" b="0" i="0" u="none" strike="noStrike" dirty="0">
                          <a:solidFill>
                            <a:srgbClr val="000000"/>
                          </a:solidFill>
                          <a:latin typeface="微軟正黑體" pitchFamily="34" charset="-120"/>
                          <a:ea typeface="微軟正黑體" pitchFamily="34" charset="-120"/>
                        </a:rPr>
                        <a:t>30</a:t>
                      </a:r>
                      <a:r>
                        <a:rPr lang="zh-TW" altLang="en-US" sz="1200" b="0" i="0" u="none" strike="noStrike" dirty="0">
                          <a:solidFill>
                            <a:srgbClr val="000000"/>
                          </a:solidFill>
                          <a:latin typeface="微軟正黑體" pitchFamily="34" charset="-120"/>
                          <a:ea typeface="微軟正黑體" pitchFamily="34" charset="-120"/>
                        </a:rPr>
                        <a:t>日</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fontAlgn="ctr"/>
                      <a:r>
                        <a:rPr lang="en-US" altLang="zh-TW" sz="1200" b="0" i="0" u="none" strike="noStrike">
                          <a:solidFill>
                            <a:srgbClr val="000000"/>
                          </a:solidFill>
                          <a:latin typeface="微軟正黑體" pitchFamily="34" charset="-120"/>
                          <a:ea typeface="微軟正黑體" pitchFamily="34" charset="-120"/>
                        </a:rPr>
                        <a:t>1</a:t>
                      </a:r>
                      <a:r>
                        <a:rPr lang="zh-TW" altLang="en-US" sz="1200" b="0" i="0" u="none" strike="noStrike">
                          <a:solidFill>
                            <a:srgbClr val="000000"/>
                          </a:solidFill>
                          <a:latin typeface="微軟正黑體" pitchFamily="34" charset="-120"/>
                          <a:ea typeface="微軟正黑體" pitchFamily="34" charset="-120"/>
                        </a:rPr>
                        <a:t>月</a:t>
                      </a:r>
                      <a:r>
                        <a:rPr lang="en-US" altLang="zh-TW" sz="1200" b="0" i="0" u="none" strike="noStrike">
                          <a:solidFill>
                            <a:srgbClr val="000000"/>
                          </a:solidFill>
                          <a:latin typeface="微軟正黑體" pitchFamily="34" charset="-120"/>
                          <a:ea typeface="微軟正黑體" pitchFamily="34" charset="-120"/>
                        </a:rPr>
                        <a:t>1</a:t>
                      </a:r>
                      <a:r>
                        <a:rPr lang="zh-TW" altLang="en-US" sz="1200" b="0" i="0" u="none" strike="noStrike">
                          <a:solidFill>
                            <a:srgbClr val="000000"/>
                          </a:solidFill>
                          <a:latin typeface="微軟正黑體" pitchFamily="34" charset="-120"/>
                          <a:ea typeface="微軟正黑體" pitchFamily="34" charset="-120"/>
                        </a:rPr>
                        <a:t>日</a:t>
                      </a:r>
                      <a:r>
                        <a:rPr lang="en-US" altLang="zh-TW" sz="1200" b="0" i="0" u="none" strike="noStrike">
                          <a:solidFill>
                            <a:srgbClr val="000000"/>
                          </a:solidFill>
                          <a:latin typeface="微軟正黑體" pitchFamily="34" charset="-120"/>
                          <a:ea typeface="微軟正黑體" pitchFamily="34" charset="-120"/>
                        </a:rPr>
                        <a:t>-9</a:t>
                      </a:r>
                      <a:r>
                        <a:rPr lang="zh-TW" altLang="en-US" sz="1200" b="0" i="0" u="none" strike="noStrike">
                          <a:solidFill>
                            <a:srgbClr val="000000"/>
                          </a:solidFill>
                          <a:latin typeface="微軟正黑體" pitchFamily="34" charset="-120"/>
                          <a:ea typeface="微軟正黑體" pitchFamily="34" charset="-120"/>
                        </a:rPr>
                        <a:t>月</a:t>
                      </a:r>
                      <a:r>
                        <a:rPr lang="en-US" altLang="zh-TW" sz="1200" b="0" i="0" u="none" strike="noStrike">
                          <a:solidFill>
                            <a:srgbClr val="000000"/>
                          </a:solidFill>
                          <a:latin typeface="微軟正黑體" pitchFamily="34" charset="-120"/>
                          <a:ea typeface="微軟正黑體" pitchFamily="34" charset="-120"/>
                        </a:rPr>
                        <a:t>30</a:t>
                      </a:r>
                      <a:r>
                        <a:rPr lang="zh-TW" altLang="en-US" sz="1200" b="0" i="0" u="none" strike="noStrike">
                          <a:solidFill>
                            <a:srgbClr val="000000"/>
                          </a:solidFill>
                          <a:latin typeface="微軟正黑體" pitchFamily="34" charset="-120"/>
                          <a:ea typeface="微軟正黑體" pitchFamily="34" charset="-120"/>
                        </a:rPr>
                        <a:t>日</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75163">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營業收入</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19,813 </a:t>
                      </a:r>
                      <a:endParaRPr lang="en-US" altLang="zh-TW" sz="1200" b="0" i="0" u="none" strike="noStrike" dirty="0">
                        <a:solidFill>
                          <a:srgbClr val="000000"/>
                        </a:solidFill>
                        <a:latin typeface="微軟正黑體" pitchFamily="34" charset="-120"/>
                        <a:ea typeface="微軟正黑體" pitchFamily="34" charset="-120"/>
                      </a:endParaRP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30,792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63,561 </a:t>
                      </a:r>
                      <a:endParaRPr lang="en-US" altLang="zh-TW" sz="1200" b="0" i="0" u="none" strike="noStrike" dirty="0">
                        <a:solidFill>
                          <a:srgbClr val="000000"/>
                        </a:solidFill>
                        <a:latin typeface="微軟正黑體" pitchFamily="34" charset="-120"/>
                        <a:ea typeface="微軟正黑體" pitchFamily="34" charset="-120"/>
                      </a:endParaRP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193,165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75163">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營業成本</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a:t>
                      </a:r>
                      <a:r>
                        <a:rPr lang="en-US" altLang="zh-TW" sz="1200" b="0" i="0" u="none" strike="noStrike" dirty="0" smtClean="0">
                          <a:solidFill>
                            <a:srgbClr val="000000"/>
                          </a:solidFill>
                          <a:latin typeface="微軟正黑體" pitchFamily="34" charset="-120"/>
                          <a:ea typeface="微軟正黑體" pitchFamily="34" charset="-120"/>
                        </a:rPr>
                        <a:t>13,519)</a:t>
                      </a:r>
                      <a:endParaRPr lang="en-US" altLang="zh-TW" sz="1200" b="0" i="0" u="none" strike="noStrike" dirty="0">
                        <a:solidFill>
                          <a:srgbClr val="000000"/>
                        </a:solidFill>
                        <a:latin typeface="微軟正黑體" pitchFamily="34" charset="-120"/>
                        <a:ea typeface="微軟正黑體" pitchFamily="34" charset="-120"/>
                      </a:endParaRP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(10,487)</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(39,270)</a:t>
                      </a:r>
                      <a:endParaRPr lang="en-US" altLang="zh-TW" sz="1200" b="0" i="0" u="none" strike="noStrike" dirty="0">
                        <a:solidFill>
                          <a:srgbClr val="000000"/>
                        </a:solidFill>
                        <a:latin typeface="微軟正黑體" pitchFamily="34" charset="-120"/>
                        <a:ea typeface="微軟正黑體" pitchFamily="34" charset="-120"/>
                      </a:endParaRP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(46,241)</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163">
                <a:tc>
                  <a:txBody>
                    <a:bodyPr/>
                    <a:lstStyle/>
                    <a:p>
                      <a:pPr algn="l" fontAlgn="ctr"/>
                      <a:r>
                        <a:rPr lang="zh-TW" altLang="en-US" sz="1200" b="0" i="0" u="none" strike="noStrike">
                          <a:solidFill>
                            <a:srgbClr val="000000"/>
                          </a:solidFill>
                          <a:latin typeface="微軟正黑體" pitchFamily="34" charset="-120"/>
                          <a:ea typeface="微軟正黑體" pitchFamily="34" charset="-120"/>
                        </a:rPr>
                        <a:t>營業毛利</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6,294 </a:t>
                      </a:r>
                      <a:endParaRPr lang="en-US" altLang="zh-TW" sz="1200" b="0" i="0" u="none" strike="noStrike" dirty="0">
                        <a:solidFill>
                          <a:srgbClr val="000000"/>
                        </a:solidFill>
                        <a:latin typeface="微軟正黑體" pitchFamily="34" charset="-120"/>
                        <a:ea typeface="微軟正黑體" pitchFamily="34" charset="-120"/>
                      </a:endParaRP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20,305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24,291 </a:t>
                      </a:r>
                      <a:endParaRPr lang="en-US" altLang="zh-TW" sz="1200" b="0" i="0" u="none" strike="noStrike" dirty="0">
                        <a:solidFill>
                          <a:srgbClr val="000000"/>
                        </a:solidFill>
                        <a:latin typeface="微軟正黑體" pitchFamily="34" charset="-120"/>
                        <a:ea typeface="微軟正黑體" pitchFamily="34" charset="-120"/>
                      </a:endParaRP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146,924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75163">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75163">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營業費用</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(34,299)</a:t>
                      </a:r>
                      <a:endParaRPr lang="en-US" altLang="zh-TW" sz="1200" b="0" i="0" u="none" strike="noStrike" dirty="0">
                        <a:solidFill>
                          <a:srgbClr val="000000"/>
                        </a:solidFill>
                        <a:latin typeface="微軟正黑體" pitchFamily="34" charset="-120"/>
                        <a:ea typeface="微軟正黑體" pitchFamily="34" charset="-120"/>
                      </a:endParaRP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(50,060)</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(118,924)</a:t>
                      </a:r>
                      <a:endParaRPr lang="en-US" altLang="zh-TW" sz="1200" b="0" i="0" u="none" strike="noStrike" dirty="0">
                        <a:solidFill>
                          <a:srgbClr val="000000"/>
                        </a:solidFill>
                        <a:latin typeface="微軟正黑體" pitchFamily="34" charset="-120"/>
                        <a:ea typeface="微軟正黑體" pitchFamily="34" charset="-120"/>
                      </a:endParaRP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(155,552)</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163">
                <a:tc>
                  <a:txBody>
                    <a:bodyPr/>
                    <a:lstStyle/>
                    <a:p>
                      <a:pPr algn="l" fontAlgn="ctr"/>
                      <a:r>
                        <a:rPr lang="zh-TW" altLang="en-US" sz="1200" b="0" i="0" u="none" strike="noStrike">
                          <a:solidFill>
                            <a:srgbClr val="000000"/>
                          </a:solidFill>
                          <a:latin typeface="微軟正黑體" pitchFamily="34" charset="-120"/>
                          <a:ea typeface="微軟正黑體" pitchFamily="34" charset="-120"/>
                        </a:rPr>
                        <a:t>營業損失</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a:t>
                      </a:r>
                      <a:r>
                        <a:rPr lang="en-US" altLang="zh-TW" sz="1200" b="0" i="0" u="none" strike="noStrike" dirty="0" smtClean="0">
                          <a:solidFill>
                            <a:srgbClr val="000000"/>
                          </a:solidFill>
                          <a:latin typeface="微軟正黑體" pitchFamily="34" charset="-120"/>
                          <a:ea typeface="微軟正黑體" pitchFamily="34" charset="-120"/>
                        </a:rPr>
                        <a:t>28,005)</a:t>
                      </a:r>
                      <a:endParaRPr lang="en-US" altLang="zh-TW" sz="1200" b="0" i="0" u="none" strike="noStrike" dirty="0">
                        <a:solidFill>
                          <a:srgbClr val="000000"/>
                        </a:solidFill>
                        <a:latin typeface="微軟正黑體" pitchFamily="34" charset="-120"/>
                        <a:ea typeface="微軟正黑體" pitchFamily="34" charset="-120"/>
                      </a:endParaRP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(29,755)</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(94,633)</a:t>
                      </a:r>
                      <a:endParaRPr lang="en-US" altLang="zh-TW" sz="1200" b="0" i="0" u="none" strike="noStrike" dirty="0">
                        <a:solidFill>
                          <a:srgbClr val="000000"/>
                        </a:solidFill>
                        <a:latin typeface="微軟正黑體" pitchFamily="34" charset="-120"/>
                        <a:ea typeface="微軟正黑體" pitchFamily="34" charset="-120"/>
                      </a:endParaRP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(8,628)</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75163">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75163">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營業外收入及支出</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4,991</a:t>
                      </a:r>
                      <a:endParaRPr lang="en-US" altLang="zh-TW" sz="1200" b="0" i="0" u="none" strike="noStrike" dirty="0">
                        <a:solidFill>
                          <a:srgbClr val="000000"/>
                        </a:solidFill>
                        <a:latin typeface="微軟正黑體" pitchFamily="34" charset="-120"/>
                        <a:ea typeface="微軟正黑體" pitchFamily="34" charset="-120"/>
                      </a:endParaRP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(8,170)</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(599)</a:t>
                      </a:r>
                      <a:endParaRPr lang="en-US" altLang="zh-TW" sz="1200" b="0" i="0" u="none" strike="noStrike" dirty="0">
                        <a:solidFill>
                          <a:srgbClr val="000000"/>
                        </a:solidFill>
                        <a:latin typeface="微軟正黑體" pitchFamily="34" charset="-120"/>
                        <a:ea typeface="微軟正黑體" pitchFamily="34" charset="-120"/>
                      </a:endParaRP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(16,983)</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75163">
                <a:tc>
                  <a:txBody>
                    <a:bodyPr/>
                    <a:lstStyle/>
                    <a:p>
                      <a:pPr algn="l" fontAlgn="ctr"/>
                      <a:r>
                        <a:rPr lang="zh-TW" altLang="en-US" sz="1200" b="0" i="0" u="none" strike="noStrike">
                          <a:solidFill>
                            <a:srgbClr val="000000"/>
                          </a:solidFill>
                          <a:latin typeface="微軟正黑體" pitchFamily="34" charset="-120"/>
                          <a:ea typeface="微軟正黑體" pitchFamily="34" charset="-120"/>
                        </a:rPr>
                        <a:t>所得稅費用</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163">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本期淨損</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(23,014)</a:t>
                      </a:r>
                      <a:endParaRPr lang="en-US" altLang="zh-TW" sz="1200" b="0" i="0" u="none" strike="noStrike" dirty="0">
                        <a:solidFill>
                          <a:srgbClr val="000000"/>
                        </a:solidFill>
                        <a:latin typeface="微軟正黑體" pitchFamily="34" charset="-120"/>
                        <a:ea typeface="微軟正黑體" pitchFamily="34" charset="-120"/>
                      </a:endParaRP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(37,925)</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(95,232)</a:t>
                      </a:r>
                      <a:endParaRPr lang="en-US" altLang="zh-TW" sz="1200" b="0" i="0" u="none" strike="noStrike" dirty="0">
                        <a:solidFill>
                          <a:srgbClr val="000000"/>
                        </a:solidFill>
                        <a:latin typeface="微軟正黑體" pitchFamily="34" charset="-120"/>
                        <a:ea typeface="微軟正黑體" pitchFamily="34" charset="-120"/>
                      </a:endParaRP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(25,611)</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163">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75163">
                <a:tc>
                  <a:txBody>
                    <a:bodyPr/>
                    <a:lstStyle/>
                    <a:p>
                      <a:pPr algn="l" fontAlgn="ctr"/>
                      <a:r>
                        <a:rPr lang="zh-TW" altLang="en-US" sz="1200" b="0" i="0" u="none" strike="noStrike">
                          <a:solidFill>
                            <a:srgbClr val="000000"/>
                          </a:solidFill>
                          <a:latin typeface="微軟正黑體" pitchFamily="34" charset="-120"/>
                          <a:ea typeface="微軟正黑體" pitchFamily="34" charset="-120"/>
                        </a:rPr>
                        <a:t>本期其他綜合損益</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295</a:t>
                      </a:r>
                      <a:endParaRPr lang="en-US" altLang="zh-TW" sz="1200" b="0" i="0" u="none" strike="noStrike" dirty="0">
                        <a:solidFill>
                          <a:srgbClr val="000000"/>
                        </a:solidFill>
                        <a:latin typeface="微軟正黑體" pitchFamily="34" charset="-120"/>
                        <a:ea typeface="微軟正黑體" pitchFamily="34" charset="-120"/>
                      </a:endParaRP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(44)</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974 </a:t>
                      </a:r>
                      <a:endParaRPr lang="en-US" altLang="zh-TW" sz="1200" b="0" i="0" u="none" strike="noStrike" dirty="0">
                        <a:solidFill>
                          <a:srgbClr val="000000"/>
                        </a:solidFill>
                        <a:latin typeface="微軟正黑體" pitchFamily="34" charset="-120"/>
                        <a:ea typeface="微軟正黑體" pitchFamily="34" charset="-120"/>
                      </a:endParaRP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966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75163">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本期綜合損益總額</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(22,719)</a:t>
                      </a:r>
                      <a:endParaRPr lang="en-US" altLang="zh-TW" sz="1200" b="0" i="0" u="none" strike="noStrike" dirty="0">
                        <a:solidFill>
                          <a:srgbClr val="000000"/>
                        </a:solidFill>
                        <a:latin typeface="微軟正黑體" pitchFamily="34" charset="-120"/>
                        <a:ea typeface="微軟正黑體" pitchFamily="34" charset="-120"/>
                      </a:endParaRP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(37,969)</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(94,258)</a:t>
                      </a:r>
                      <a:endParaRPr lang="en-US" altLang="zh-TW" sz="1200" b="0" i="0" u="none" strike="noStrike" dirty="0">
                        <a:solidFill>
                          <a:srgbClr val="000000"/>
                        </a:solidFill>
                        <a:latin typeface="微軟正黑體" pitchFamily="34" charset="-120"/>
                        <a:ea typeface="微軟正黑體" pitchFamily="34" charset="-120"/>
                      </a:endParaRP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(24,645)</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75163">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75163">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淨利歸屬於：</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75163">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母公司業主</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(21,292)</a:t>
                      </a:r>
                      <a:endParaRPr lang="en-US" altLang="zh-TW" sz="1200" b="0" i="0" u="none" strike="noStrike" dirty="0">
                        <a:solidFill>
                          <a:srgbClr val="000000"/>
                        </a:solidFill>
                        <a:latin typeface="微軟正黑體" pitchFamily="34" charset="-120"/>
                        <a:ea typeface="微軟正黑體" pitchFamily="34" charset="-120"/>
                      </a:endParaRP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(36,186)</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(90,034)</a:t>
                      </a:r>
                      <a:endParaRPr lang="en-US" altLang="zh-TW" sz="1200" b="0" i="0" u="none" strike="noStrike" dirty="0">
                        <a:solidFill>
                          <a:srgbClr val="000000"/>
                        </a:solidFill>
                        <a:latin typeface="微軟正黑體" pitchFamily="34" charset="-120"/>
                        <a:ea typeface="微軟正黑體" pitchFamily="34" charset="-120"/>
                      </a:endParaRP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(20,236)</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75163">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非控制權益</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a:t>
                      </a:r>
                      <a:r>
                        <a:rPr lang="en-US" altLang="zh-TW" sz="1200" b="0" i="0" u="none" strike="noStrike" dirty="0" smtClean="0">
                          <a:solidFill>
                            <a:srgbClr val="000000"/>
                          </a:solidFill>
                          <a:latin typeface="微軟正黑體" pitchFamily="34" charset="-120"/>
                          <a:ea typeface="微軟正黑體" pitchFamily="34" charset="-120"/>
                        </a:rPr>
                        <a:t>1,722)</a:t>
                      </a:r>
                      <a:endParaRPr lang="en-US" altLang="zh-TW" sz="1200" b="0" i="0" u="none" strike="noStrike" dirty="0">
                        <a:solidFill>
                          <a:srgbClr val="000000"/>
                        </a:solidFill>
                        <a:latin typeface="微軟正黑體" pitchFamily="34" charset="-120"/>
                        <a:ea typeface="微軟正黑體" pitchFamily="34" charset="-120"/>
                      </a:endParaRP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(1,739)</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a:t>
                      </a:r>
                      <a:r>
                        <a:rPr lang="en-US" altLang="zh-TW" sz="1200" b="0" i="0" u="none" strike="noStrike" dirty="0" smtClean="0">
                          <a:solidFill>
                            <a:srgbClr val="000000"/>
                          </a:solidFill>
                          <a:latin typeface="微軟正黑體" pitchFamily="34" charset="-120"/>
                          <a:ea typeface="微軟正黑體" pitchFamily="34" charset="-120"/>
                        </a:rPr>
                        <a:t>5,198)</a:t>
                      </a:r>
                      <a:endParaRPr lang="en-US" altLang="zh-TW" sz="1200" b="0" i="0" u="none" strike="noStrike" dirty="0">
                        <a:solidFill>
                          <a:srgbClr val="000000"/>
                        </a:solidFill>
                        <a:latin typeface="微軟正黑體" pitchFamily="34" charset="-120"/>
                        <a:ea typeface="微軟正黑體" pitchFamily="34" charset="-120"/>
                      </a:endParaRP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(5,375)</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125">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(23,014)</a:t>
                      </a:r>
                      <a:endParaRPr lang="en-US" altLang="zh-TW" sz="1200" b="0" i="0" u="none" strike="noStrike" dirty="0">
                        <a:solidFill>
                          <a:srgbClr val="000000"/>
                        </a:solidFill>
                        <a:latin typeface="微軟正黑體" pitchFamily="34" charset="-120"/>
                        <a:ea typeface="微軟正黑體" pitchFamily="34" charset="-120"/>
                      </a:endParaRP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(37,925)</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(95,232)</a:t>
                      </a:r>
                      <a:endParaRPr lang="en-US" altLang="zh-TW" sz="1200" b="0" i="0" u="none" strike="noStrike" dirty="0">
                        <a:solidFill>
                          <a:srgbClr val="000000"/>
                        </a:solidFill>
                        <a:latin typeface="微軟正黑體" pitchFamily="34" charset="-120"/>
                        <a:ea typeface="微軟正黑體" pitchFamily="34" charset="-120"/>
                      </a:endParaRP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(25,611)</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83125">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綜合損益總額歸屬於：</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75163">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母公司業主</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(20,997)</a:t>
                      </a:r>
                      <a:endParaRPr lang="en-US" altLang="zh-TW" sz="1200" b="0" i="0" u="none" strike="noStrike" dirty="0">
                        <a:solidFill>
                          <a:srgbClr val="000000"/>
                        </a:solidFill>
                        <a:latin typeface="微軟正黑體" pitchFamily="34" charset="-120"/>
                        <a:ea typeface="微軟正黑體" pitchFamily="34" charset="-120"/>
                      </a:endParaRP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(36,230)</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(89,060)</a:t>
                      </a:r>
                      <a:endParaRPr lang="en-US" altLang="zh-TW" sz="1200" b="0" i="0" u="none" strike="noStrike" dirty="0">
                        <a:solidFill>
                          <a:srgbClr val="000000"/>
                        </a:solidFill>
                        <a:latin typeface="微軟正黑體" pitchFamily="34" charset="-120"/>
                        <a:ea typeface="微軟正黑體" pitchFamily="34" charset="-120"/>
                      </a:endParaRP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(19,270)</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75163">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非控制權益</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a:t>
                      </a:r>
                      <a:r>
                        <a:rPr lang="en-US" altLang="zh-TW" sz="1200" b="0" i="0" u="none" strike="noStrike" dirty="0" smtClean="0">
                          <a:solidFill>
                            <a:srgbClr val="000000"/>
                          </a:solidFill>
                          <a:latin typeface="微軟正黑體" pitchFamily="34" charset="-120"/>
                          <a:ea typeface="微軟正黑體" pitchFamily="34" charset="-120"/>
                        </a:rPr>
                        <a:t>1,722)</a:t>
                      </a:r>
                      <a:endParaRPr lang="en-US" altLang="zh-TW" sz="1200" b="0" i="0" u="none" strike="noStrike" dirty="0">
                        <a:solidFill>
                          <a:srgbClr val="000000"/>
                        </a:solidFill>
                        <a:latin typeface="微軟正黑體" pitchFamily="34" charset="-120"/>
                        <a:ea typeface="微軟正黑體" pitchFamily="34" charset="-120"/>
                      </a:endParaRP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(1,739)</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(5,198)</a:t>
                      </a:r>
                      <a:endParaRPr lang="en-US" altLang="zh-TW" sz="1200" b="0" i="0" u="none" strike="noStrike" dirty="0">
                        <a:solidFill>
                          <a:srgbClr val="000000"/>
                        </a:solidFill>
                        <a:latin typeface="微軟正黑體" pitchFamily="34" charset="-120"/>
                        <a:ea typeface="微軟正黑體" pitchFamily="34" charset="-120"/>
                      </a:endParaRP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(5,375)</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125">
                <a:tc>
                  <a:txBody>
                    <a:bodyPr/>
                    <a:lstStyle/>
                    <a:p>
                      <a:pPr algn="l" fontAlgn="ctr"/>
                      <a:r>
                        <a:rPr lang="zh-TW" altLang="en-US" sz="1200" b="0" i="0" u="none" strike="noStrike">
                          <a:solidFill>
                            <a:srgbClr val="000000"/>
                          </a:solidFill>
                          <a:latin typeface="微軟正黑體" pitchFamily="34" charset="-120"/>
                          <a:ea typeface="微軟正黑體" pitchFamily="34" charset="-120"/>
                        </a:rPr>
                        <a:t>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(22,719)</a:t>
                      </a:r>
                      <a:endParaRPr lang="en-US" altLang="zh-TW" sz="1200" b="0" i="0" u="none" strike="noStrike" dirty="0">
                        <a:solidFill>
                          <a:srgbClr val="000000"/>
                        </a:solidFill>
                        <a:latin typeface="微軟正黑體" pitchFamily="34" charset="-120"/>
                        <a:ea typeface="微軟正黑體" pitchFamily="34" charset="-120"/>
                      </a:endParaRP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(37,969)</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(94,258)</a:t>
                      </a:r>
                      <a:endParaRPr lang="en-US" altLang="zh-TW" sz="1200" b="0" i="0" u="none" strike="noStrike" dirty="0">
                        <a:solidFill>
                          <a:srgbClr val="000000"/>
                        </a:solidFill>
                        <a:latin typeface="微軟正黑體" pitchFamily="34" charset="-120"/>
                        <a:ea typeface="微軟正黑體" pitchFamily="34" charset="-120"/>
                      </a:endParaRP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(24,645)</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83125">
                <a:tc>
                  <a:txBody>
                    <a:bodyPr/>
                    <a:lstStyle/>
                    <a:p>
                      <a:pPr algn="l" fontAlgn="ctr"/>
                      <a:r>
                        <a:rPr lang="zh-TW" altLang="en-US" sz="1200" b="0" i="0" u="none" strike="noStrike">
                          <a:solidFill>
                            <a:srgbClr val="000000"/>
                          </a:solidFill>
                          <a:latin typeface="微軟正黑體" pitchFamily="34" charset="-120"/>
                          <a:ea typeface="微軟正黑體" pitchFamily="34" charset="-120"/>
                        </a:rPr>
                        <a:t>每股盈餘</a:t>
                      </a:r>
                      <a:r>
                        <a:rPr lang="en-US" altLang="zh-TW" sz="1200" b="0" i="0" u="none" strike="noStrike">
                          <a:solidFill>
                            <a:srgbClr val="000000"/>
                          </a:solidFill>
                          <a:latin typeface="微軟正黑體" pitchFamily="34" charset="-120"/>
                          <a:ea typeface="微軟正黑體" pitchFamily="34" charset="-120"/>
                        </a:rPr>
                        <a:t>(</a:t>
                      </a:r>
                      <a:r>
                        <a:rPr lang="zh-TW" altLang="en-US" sz="1200" b="0" i="0" u="none" strike="noStrike">
                          <a:solidFill>
                            <a:srgbClr val="000000"/>
                          </a:solidFill>
                          <a:latin typeface="微軟正黑體" pitchFamily="34" charset="-120"/>
                          <a:ea typeface="微軟正黑體" pitchFamily="34" charset="-120"/>
                        </a:rPr>
                        <a:t>元</a:t>
                      </a:r>
                      <a:r>
                        <a:rPr lang="en-US" altLang="zh-TW" sz="1200" b="0" i="0" u="none" strike="noStrike">
                          <a:solidFill>
                            <a:srgbClr val="000000"/>
                          </a:solidFill>
                          <a:latin typeface="微軟正黑體" pitchFamily="34" charset="-120"/>
                          <a:ea typeface="微軟正黑體" pitchFamily="34" charset="-120"/>
                        </a:rPr>
                        <a:t>)</a:t>
                      </a:r>
                      <a:r>
                        <a:rPr lang="zh-TW" altLang="en-US" sz="1200" b="0" i="0" u="none" strike="noStrike">
                          <a:solidFill>
                            <a:srgbClr val="000000"/>
                          </a:solidFill>
                          <a:latin typeface="微軟正黑體" pitchFamily="34" charset="-120"/>
                          <a:ea typeface="微軟正黑體" pitchFamily="34" charset="-120"/>
                        </a:rPr>
                        <a:t>：</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　</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75163">
                <a:tc>
                  <a:txBody>
                    <a:bodyPr/>
                    <a:lstStyle/>
                    <a:p>
                      <a:pPr algn="l" fontAlgn="ctr"/>
                      <a:r>
                        <a:rPr lang="zh-TW" altLang="en-US" sz="1200" b="0" i="0" u="none" strike="noStrike" dirty="0">
                          <a:solidFill>
                            <a:srgbClr val="000000"/>
                          </a:solidFill>
                          <a:latin typeface="微軟正黑體" pitchFamily="34" charset="-120"/>
                          <a:ea typeface="微軟正黑體" pitchFamily="34" charset="-120"/>
                        </a:rPr>
                        <a:t>基本每股盈餘</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(0.50)</a:t>
                      </a:r>
                      <a:endParaRPr lang="en-US" altLang="zh-TW" sz="1200" b="0" i="0" u="none" strike="noStrike" dirty="0">
                        <a:solidFill>
                          <a:srgbClr val="000000"/>
                        </a:solidFill>
                        <a:latin typeface="微軟正黑體" pitchFamily="34" charset="-120"/>
                        <a:ea typeface="微軟正黑體" pitchFamily="34" charset="-120"/>
                      </a:endParaRP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(1.35)</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smtClean="0">
                          <a:solidFill>
                            <a:srgbClr val="000000"/>
                          </a:solidFill>
                          <a:latin typeface="微軟正黑體" pitchFamily="34" charset="-120"/>
                          <a:ea typeface="微軟正黑體" pitchFamily="34" charset="-120"/>
                        </a:rPr>
                        <a:t>(2.79)</a:t>
                      </a:r>
                      <a:endParaRPr lang="en-US" altLang="zh-TW" sz="1200" b="0" i="0" u="none" strike="noStrike" dirty="0">
                        <a:solidFill>
                          <a:srgbClr val="000000"/>
                        </a:solidFill>
                        <a:latin typeface="微軟正黑體" pitchFamily="34" charset="-120"/>
                        <a:ea typeface="微軟正黑體" pitchFamily="34" charset="-120"/>
                      </a:endParaRP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微軟正黑體" pitchFamily="34" charset="-120"/>
                          <a:ea typeface="微軟正黑體" pitchFamily="34" charset="-120"/>
                        </a:rPr>
                        <a:t>(0.76)</a:t>
                      </a:r>
                    </a:p>
                  </a:txBody>
                  <a:tcPr marL="6252" marR="6252" marT="625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100" b="1" dirty="0">
                <a:effectLst>
                  <a:outerShdw blurRad="31750" dist="25400" dir="5400000" algn="tl" rotWithShape="0">
                    <a:srgbClr val="000000">
                      <a:alpha val="25000"/>
                    </a:srgbClr>
                  </a:outerShdw>
                </a:effectLst>
              </a:rPr>
              <a:t>未來經營</a:t>
            </a:r>
            <a:r>
              <a:rPr lang="zh-TW" altLang="en-US" sz="4100" b="1" dirty="0" smtClean="0">
                <a:effectLst>
                  <a:outerShdw blurRad="31750" dist="25400" dir="5400000" algn="tl" rotWithShape="0">
                    <a:srgbClr val="000000">
                      <a:alpha val="25000"/>
                    </a:srgbClr>
                  </a:outerShdw>
                </a:effectLst>
              </a:rPr>
              <a:t>方針</a:t>
            </a:r>
            <a:r>
              <a:rPr lang="en-US" altLang="zh-TW" sz="4100" b="1" dirty="0" smtClean="0">
                <a:effectLst>
                  <a:outerShdw blurRad="31750" dist="25400" dir="5400000" algn="tl" rotWithShape="0">
                    <a:srgbClr val="000000">
                      <a:alpha val="25000"/>
                    </a:srgbClr>
                  </a:outerShdw>
                </a:effectLst>
              </a:rPr>
              <a:t>1</a:t>
            </a:r>
            <a:endParaRPr lang="zh-TW" altLang="en-US" sz="4100" b="1" dirty="0">
              <a:effectLst>
                <a:outerShdw blurRad="31750" dist="25400" dir="5400000" algn="tl" rotWithShape="0">
                  <a:srgbClr val="000000">
                    <a:alpha val="25000"/>
                  </a:srgbClr>
                </a:outerShdw>
              </a:effectLst>
            </a:endParaRPr>
          </a:p>
        </p:txBody>
      </p:sp>
      <p:sp>
        <p:nvSpPr>
          <p:cNvPr id="3" name="內容版面配置區 2"/>
          <p:cNvSpPr>
            <a:spLocks noGrp="1"/>
          </p:cNvSpPr>
          <p:nvPr>
            <p:ph idx="1"/>
          </p:nvPr>
        </p:nvSpPr>
        <p:spPr/>
        <p:txBody>
          <a:bodyPr>
            <a:noAutofit/>
          </a:bodyPr>
          <a:lstStyle/>
          <a:p>
            <a:pPr>
              <a:buNone/>
            </a:pPr>
            <a:r>
              <a:rPr lang="zh-TW" altLang="en-US" sz="2400" dirty="0" smtClean="0">
                <a:solidFill>
                  <a:srgbClr val="FF0000"/>
                </a:solidFill>
                <a:latin typeface="微軟正黑體" pitchFamily="34" charset="-120"/>
                <a:ea typeface="微軟正黑體" pitchFamily="34" charset="-120"/>
              </a:rPr>
              <a:t>積極開拓網路市場</a:t>
            </a:r>
            <a:endParaRPr lang="en-US" altLang="zh-TW" sz="2400" dirty="0">
              <a:solidFill>
                <a:srgbClr val="FF0000"/>
              </a:solidFill>
              <a:latin typeface="微軟正黑體" pitchFamily="34" charset="-120"/>
              <a:ea typeface="微軟正黑體" pitchFamily="34" charset="-120"/>
            </a:endParaRPr>
          </a:p>
          <a:p>
            <a:pPr fontAlgn="base"/>
            <a:r>
              <a:rPr lang="zh-TW" altLang="en-US" dirty="0">
                <a:latin typeface="微軟正黑體" pitchFamily="34" charset="-120"/>
                <a:ea typeface="微軟正黑體" pitchFamily="34" charset="-120"/>
              </a:rPr>
              <a:t>以</a:t>
            </a:r>
            <a:r>
              <a:rPr lang="zh-Hant" altLang="en-US" dirty="0">
                <a:latin typeface="微軟正黑體" pitchFamily="34" charset="-120"/>
                <a:ea typeface="微軟正黑體" pitchFamily="34" charset="-120"/>
              </a:rPr>
              <a:t>國際博</a:t>
            </a:r>
            <a:r>
              <a:rPr lang="zh-TW" altLang="en-US" dirty="0">
                <a:latin typeface="微軟正黑體" pitchFamily="34" charset="-120"/>
                <a:ea typeface="微軟正黑體" pitchFamily="34" charset="-120"/>
              </a:rPr>
              <a:t>弈</a:t>
            </a:r>
            <a:r>
              <a:rPr lang="zh-Hant" altLang="en-US" dirty="0">
                <a:latin typeface="微軟正黑體" pitchFamily="34" charset="-120"/>
                <a:ea typeface="微軟正黑體" pitchFamily="34" charset="-120"/>
              </a:rPr>
              <a:t>市場</a:t>
            </a:r>
            <a:r>
              <a:rPr lang="en-US" altLang="zh-Hant" dirty="0">
                <a:latin typeface="微軟正黑體" pitchFamily="34" charset="-120"/>
                <a:ea typeface="微軟正黑體" pitchFamily="34" charset="-120"/>
              </a:rPr>
              <a:t>20</a:t>
            </a:r>
            <a:r>
              <a:rPr lang="zh-Hant" altLang="en-US" dirty="0">
                <a:latin typeface="微軟正黑體" pitchFamily="34" charset="-120"/>
                <a:ea typeface="微軟正黑體" pitchFamily="34" charset="-120"/>
              </a:rPr>
              <a:t>年的經驗與技術</a:t>
            </a:r>
            <a:r>
              <a:rPr lang="zh-TW" altLang="en-US" dirty="0">
                <a:latin typeface="微軟正黑體" pitchFamily="34" charset="-120"/>
                <a:ea typeface="微軟正黑體" pitchFamily="34" charset="-120"/>
              </a:rPr>
              <a:t>為基礎</a:t>
            </a:r>
            <a:r>
              <a:rPr lang="zh-TW" altLang="en-US"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我們將針對過往的國際客戶有轉型或增加網路化業務的需求，提供泰偉既有的網路博弈平台系統，以拓展我們在國際上的業務</a:t>
            </a:r>
            <a:r>
              <a:rPr lang="zh-TW" altLang="en-US" dirty="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現有</a:t>
            </a:r>
            <a:r>
              <a:rPr lang="zh-TW" altLang="en-US" dirty="0">
                <a:latin typeface="微軟正黑體" pitchFamily="34" charset="-120"/>
                <a:ea typeface="微軟正黑體" pitchFamily="34" charset="-120"/>
              </a:rPr>
              <a:t>電子遊戲</a:t>
            </a:r>
            <a:r>
              <a:rPr lang="zh-TW" altLang="en-US" dirty="0" smtClean="0">
                <a:latin typeface="微軟正黑體" pitchFamily="34" charset="-120"/>
                <a:ea typeface="微軟正黑體" pitchFamily="34" charset="-120"/>
              </a:rPr>
              <a:t>產品已轉型</a:t>
            </a:r>
            <a:r>
              <a:rPr lang="zh-TW" altLang="en-US" dirty="0">
                <a:latin typeface="微軟正黑體" pitchFamily="34" charset="-120"/>
                <a:ea typeface="微軟正黑體" pitchFamily="34" charset="-120"/>
              </a:rPr>
              <a:t>至網路</a:t>
            </a:r>
            <a:r>
              <a:rPr lang="zh-TW" altLang="en-US" dirty="0" smtClean="0">
                <a:latin typeface="微軟正黑體" pitchFamily="34" charset="-120"/>
                <a:ea typeface="微軟正黑體" pitchFamily="34" charset="-120"/>
              </a:rPr>
              <a:t>，近年研發包括真人視訊直播發牌、視訊直播彩票等產品，視訊源銷售至</a:t>
            </a:r>
            <a:r>
              <a:rPr lang="zh-TW" altLang="en-US" dirty="0">
                <a:solidFill>
                  <a:schemeClr val="tx1">
                    <a:lumMod val="95000"/>
                    <a:lumOff val="5000"/>
                  </a:schemeClr>
                </a:solidFill>
                <a:latin typeface="微軟正黑體" pitchFamily="34" charset="-120"/>
                <a:ea typeface="微軟正黑體" pitchFamily="34" charset="-120"/>
              </a:rPr>
              <a:t>東南亞、歐美</a:t>
            </a:r>
            <a:r>
              <a:rPr lang="zh-TW" altLang="en-US" dirty="0" smtClean="0">
                <a:solidFill>
                  <a:schemeClr val="tx1">
                    <a:lumMod val="95000"/>
                    <a:lumOff val="5000"/>
                  </a:schemeClr>
                </a:solidFill>
                <a:latin typeface="微軟正黑體" pitchFamily="34" charset="-120"/>
                <a:ea typeface="微軟正黑體" pitchFamily="34" charset="-120"/>
              </a:rPr>
              <a:t>各國</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與義大利特許營運商</a:t>
            </a:r>
            <a:r>
              <a:rPr lang="en-US" dirty="0" smtClean="0">
                <a:latin typeface="微軟正黑體" pitchFamily="34" charset="-120"/>
                <a:ea typeface="微軟正黑體" pitchFamily="34" charset="-120"/>
              </a:rPr>
              <a:t>SISAL</a:t>
            </a:r>
            <a:r>
              <a:rPr lang="zh-TW" altLang="en-US" dirty="0" smtClean="0">
                <a:solidFill>
                  <a:srgbClr val="000000"/>
                </a:solidFill>
                <a:latin typeface="微軟正黑體" pitchFamily="34" charset="-120"/>
                <a:ea typeface="微軟正黑體" pitchFamily="34" charset="-120"/>
              </a:rPr>
              <a:t>討論</a:t>
            </a:r>
            <a:r>
              <a:rPr lang="zh-TW" altLang="en-US" dirty="0" smtClean="0">
                <a:latin typeface="微軟正黑體" pitchFamily="34" charset="-120"/>
                <a:ea typeface="微軟正黑體" pitchFamily="34" charset="-120"/>
              </a:rPr>
              <a:t>經營線上遊戲平台，</a:t>
            </a:r>
            <a:r>
              <a:rPr lang="zh-TW" altLang="en-US" dirty="0" smtClean="0">
                <a:solidFill>
                  <a:srgbClr val="000000"/>
                </a:solidFill>
                <a:latin typeface="微軟正黑體" pitchFamily="34" charset="-120"/>
                <a:ea typeface="微軟正黑體" pitchFamily="34" charset="-120"/>
              </a:rPr>
              <a:t>積極</a:t>
            </a:r>
            <a:r>
              <a:rPr lang="zh-TW" altLang="en-US" dirty="0" smtClean="0">
                <a:latin typeface="微軟正黑體" pitchFamily="34" charset="-120"/>
                <a:ea typeface="微軟正黑體" pitchFamily="34" charset="-120"/>
              </a:rPr>
              <a:t>爭取成為義大利法規市場認證線上遊戲供應商。</a:t>
            </a:r>
            <a:endParaRPr lang="en-US" altLang="zh-TW" dirty="0" smtClean="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100" b="1" dirty="0">
                <a:effectLst>
                  <a:outerShdw blurRad="31750" dist="25400" dir="5400000" algn="tl" rotWithShape="0">
                    <a:srgbClr val="000000">
                      <a:alpha val="25000"/>
                    </a:srgbClr>
                  </a:outerShdw>
                </a:effectLst>
              </a:rPr>
              <a:t>未來經營</a:t>
            </a:r>
            <a:r>
              <a:rPr lang="zh-TW" altLang="en-US" sz="4100" b="1" dirty="0" smtClean="0">
                <a:effectLst>
                  <a:outerShdw blurRad="31750" dist="25400" dir="5400000" algn="tl" rotWithShape="0">
                    <a:srgbClr val="000000">
                      <a:alpha val="25000"/>
                    </a:srgbClr>
                  </a:outerShdw>
                </a:effectLst>
              </a:rPr>
              <a:t>方針</a:t>
            </a:r>
            <a:r>
              <a:rPr lang="en-US" altLang="zh-TW" sz="4100" b="1" dirty="0" smtClean="0">
                <a:effectLst>
                  <a:outerShdw blurRad="31750" dist="25400" dir="5400000" algn="tl" rotWithShape="0">
                    <a:srgbClr val="000000">
                      <a:alpha val="25000"/>
                    </a:srgbClr>
                  </a:outerShdw>
                </a:effectLst>
              </a:rPr>
              <a:t>2</a:t>
            </a:r>
            <a:endParaRPr lang="zh-TW" altLang="en-US" sz="4100" b="1" dirty="0">
              <a:effectLst>
                <a:outerShdw blurRad="31750" dist="25400" dir="5400000" algn="tl" rotWithShape="0">
                  <a:srgbClr val="000000">
                    <a:alpha val="25000"/>
                  </a:srgbClr>
                </a:outerShdw>
              </a:effectLst>
            </a:endParaRPr>
          </a:p>
        </p:txBody>
      </p:sp>
      <p:sp>
        <p:nvSpPr>
          <p:cNvPr id="3" name="內容版面配置區 2"/>
          <p:cNvSpPr>
            <a:spLocks noGrp="1"/>
          </p:cNvSpPr>
          <p:nvPr>
            <p:ph idx="1"/>
          </p:nvPr>
        </p:nvSpPr>
        <p:spPr/>
        <p:txBody>
          <a:bodyPr>
            <a:normAutofit/>
          </a:bodyPr>
          <a:lstStyle/>
          <a:p>
            <a:pPr>
              <a:buNone/>
            </a:pPr>
            <a:r>
              <a:rPr lang="zh-TW" altLang="en-US" dirty="0">
                <a:solidFill>
                  <a:srgbClr val="FF0000"/>
                </a:solidFill>
                <a:latin typeface="微軟正黑體" pitchFamily="34" charset="-120"/>
                <a:ea typeface="微軟正黑體" pitchFamily="34" charset="-120"/>
              </a:rPr>
              <a:t>拓展</a:t>
            </a:r>
            <a:r>
              <a:rPr lang="en-US" dirty="0">
                <a:solidFill>
                  <a:srgbClr val="FF0000"/>
                </a:solidFill>
                <a:latin typeface="微軟正黑體" pitchFamily="34" charset="-120"/>
                <a:ea typeface="微軟正黑體" pitchFamily="34" charset="-120"/>
              </a:rPr>
              <a:t>VLT</a:t>
            </a:r>
            <a:r>
              <a:rPr lang="zh-TW" altLang="en-US" dirty="0">
                <a:solidFill>
                  <a:srgbClr val="FF0000"/>
                </a:solidFill>
                <a:latin typeface="微軟正黑體" pitchFamily="34" charset="-120"/>
                <a:ea typeface="微軟正黑體" pitchFamily="34" charset="-120"/>
              </a:rPr>
              <a:t>視頻彩票系統</a:t>
            </a:r>
            <a:endParaRPr lang="en-US" altLang="zh-TW" dirty="0">
              <a:solidFill>
                <a:srgbClr val="FF0000"/>
              </a:solidFill>
              <a:latin typeface="微軟正黑體" pitchFamily="34" charset="-120"/>
              <a:ea typeface="微軟正黑體" pitchFamily="34" charset="-120"/>
            </a:endParaRPr>
          </a:p>
          <a:p>
            <a:pPr>
              <a:lnSpc>
                <a:spcPts val="3300"/>
              </a:lnSpc>
            </a:pPr>
            <a:r>
              <a:rPr lang="zh-TW" altLang="en-US" dirty="0" smtClean="0">
                <a:latin typeface="微軟正黑體" pitchFamily="34" charset="-120"/>
                <a:ea typeface="微軟正黑體" pitchFamily="34" charset="-120"/>
              </a:rPr>
              <a:t>義大利</a:t>
            </a:r>
            <a:r>
              <a:rPr lang="en-US" altLang="en-US" dirty="0" smtClean="0">
                <a:latin typeface="微軟正黑體" pitchFamily="34" charset="-120"/>
                <a:ea typeface="微軟正黑體" pitchFamily="34" charset="-120"/>
              </a:rPr>
              <a:t>VLT</a:t>
            </a:r>
            <a:r>
              <a:rPr lang="zh-TW" altLang="en-US" dirty="0" smtClean="0">
                <a:latin typeface="微軟正黑體" pitchFamily="34" charset="-120"/>
                <a:ea typeface="微軟正黑體" pitchFamily="34" charset="-120"/>
              </a:rPr>
              <a:t>視頻彩票系統取得國家認證後，已與義大利特許營運商</a:t>
            </a:r>
            <a:r>
              <a:rPr lang="en-US" altLang="en-US" dirty="0" smtClean="0">
                <a:latin typeface="微軟正黑體" pitchFamily="34" charset="-120"/>
                <a:ea typeface="微軟正黑體" pitchFamily="34" charset="-120"/>
              </a:rPr>
              <a:t>SISAL</a:t>
            </a:r>
            <a:r>
              <a:rPr lang="zh-TW" altLang="en-US" dirty="0" smtClean="0">
                <a:latin typeface="微軟正黑體" pitchFamily="34" charset="-120"/>
                <a:ea typeface="微軟正黑體" pitchFamily="34" charset="-120"/>
              </a:rPr>
              <a:t>簽訂</a:t>
            </a:r>
            <a:r>
              <a:rPr lang="en-US" altLang="en-US" dirty="0" smtClean="0">
                <a:latin typeface="微軟正黑體" pitchFamily="34" charset="-120"/>
                <a:ea typeface="微軟正黑體" pitchFamily="34" charset="-120"/>
              </a:rPr>
              <a:t>VLT</a:t>
            </a:r>
            <a:r>
              <a:rPr lang="zh-TW" altLang="en-US" dirty="0" smtClean="0">
                <a:latin typeface="微軟正黑體" pitchFamily="34" charset="-120"/>
                <a:ea typeface="微軟正黑體" pitchFamily="34" charset="-120"/>
              </a:rPr>
              <a:t>相關軟硬件、系統與遊戲的合作協議，預計將進入系統採購階段，持續拓展義大利市場。</a:t>
            </a:r>
            <a:endParaRPr lang="en-US" altLang="zh-TW" dirty="0" smtClean="0">
              <a:latin typeface="微軟正黑體" pitchFamily="34" charset="-120"/>
              <a:ea typeface="微軟正黑體" pitchFamily="34" charset="-120"/>
            </a:endParaRPr>
          </a:p>
          <a:p>
            <a:pPr>
              <a:lnSpc>
                <a:spcPts val="3300"/>
              </a:lnSpc>
            </a:pPr>
            <a:r>
              <a:rPr lang="zh-TW" altLang="en-US" dirty="0" smtClean="0">
                <a:latin typeface="微軟正黑體" pitchFamily="34" charset="-120"/>
                <a:ea typeface="微軟正黑體" pitchFamily="34" charset="-120"/>
              </a:rPr>
              <a:t>與</a:t>
            </a:r>
            <a:r>
              <a:rPr lang="en-US" altLang="en-US" dirty="0" smtClean="0">
                <a:latin typeface="微軟正黑體" pitchFamily="34" charset="-120"/>
                <a:ea typeface="微軟正黑體" pitchFamily="34" charset="-120"/>
              </a:rPr>
              <a:t>SISAL</a:t>
            </a:r>
            <a:r>
              <a:rPr lang="zh-TW" altLang="en-US" dirty="0" smtClean="0">
                <a:latin typeface="微軟正黑體" pitchFamily="34" charset="-120"/>
                <a:ea typeface="微軟正黑體" pitchFamily="34" charset="-120"/>
              </a:rPr>
              <a:t>取得獨家摩洛哥國家電子即開彩票的合作，已完成系統開發，待摩洛哥政府完成審查。</a:t>
            </a:r>
            <a:r>
              <a:rPr lang="en-US" altLang="en-US" dirty="0" smtClean="0">
                <a:latin typeface="微軟正黑體" pitchFamily="34" charset="-120"/>
                <a:ea typeface="微軟正黑體" pitchFamily="34" charset="-120"/>
              </a:rPr>
              <a:t>         </a:t>
            </a:r>
            <a:endParaRPr lang="zh-TW" altLang="en-US" dirty="0" smtClean="0">
              <a:latin typeface="微軟正黑體" pitchFamily="34" charset="-120"/>
              <a:ea typeface="微軟正黑體" pitchFamily="34" charset="-120"/>
            </a:endParaRPr>
          </a:p>
          <a:p>
            <a:pPr>
              <a:buNone/>
            </a:pPr>
            <a:endParaRPr lang="zh-TW"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100" b="1" dirty="0">
                <a:effectLst>
                  <a:outerShdw blurRad="31750" dist="25400" dir="5400000" algn="tl" rotWithShape="0">
                    <a:srgbClr val="000000">
                      <a:alpha val="25000"/>
                    </a:srgbClr>
                  </a:outerShdw>
                </a:effectLst>
              </a:rPr>
              <a:t>未來經營</a:t>
            </a:r>
            <a:r>
              <a:rPr lang="zh-TW" altLang="en-US" sz="4100" b="1" dirty="0" smtClean="0">
                <a:effectLst>
                  <a:outerShdw blurRad="31750" dist="25400" dir="5400000" algn="tl" rotWithShape="0">
                    <a:srgbClr val="000000">
                      <a:alpha val="25000"/>
                    </a:srgbClr>
                  </a:outerShdw>
                </a:effectLst>
              </a:rPr>
              <a:t>方針</a:t>
            </a:r>
            <a:r>
              <a:rPr lang="en-US" altLang="zh-TW" sz="4100" b="1" dirty="0" smtClean="0">
                <a:effectLst>
                  <a:outerShdw blurRad="31750" dist="25400" dir="5400000" algn="tl" rotWithShape="0">
                    <a:srgbClr val="000000">
                      <a:alpha val="25000"/>
                    </a:srgbClr>
                  </a:outerShdw>
                </a:effectLst>
              </a:rPr>
              <a:t>3</a:t>
            </a:r>
            <a:endParaRPr lang="zh-TW" altLang="en-US" sz="4100" b="1" dirty="0">
              <a:effectLst>
                <a:outerShdw blurRad="31750" dist="25400" dir="5400000" algn="tl" rotWithShape="0">
                  <a:srgbClr val="000000">
                    <a:alpha val="25000"/>
                  </a:srgbClr>
                </a:outerShdw>
              </a:effectLst>
            </a:endParaRPr>
          </a:p>
        </p:txBody>
      </p:sp>
      <p:sp>
        <p:nvSpPr>
          <p:cNvPr id="3" name="內容版面配置區 2"/>
          <p:cNvSpPr>
            <a:spLocks noGrp="1"/>
          </p:cNvSpPr>
          <p:nvPr>
            <p:ph idx="1"/>
          </p:nvPr>
        </p:nvSpPr>
        <p:spPr/>
        <p:txBody>
          <a:bodyPr>
            <a:normAutofit/>
          </a:bodyPr>
          <a:lstStyle/>
          <a:p>
            <a:pPr>
              <a:buNone/>
            </a:pPr>
            <a:r>
              <a:rPr lang="zh-TW" altLang="en-US" dirty="0" smtClean="0">
                <a:solidFill>
                  <a:srgbClr val="FF0000"/>
                </a:solidFill>
                <a:latin typeface="微軟正黑體" pitchFamily="34" charset="-120"/>
                <a:ea typeface="微軟正黑體" pitchFamily="34" charset="-120"/>
              </a:rPr>
              <a:t>積極進行泰</a:t>
            </a:r>
            <a:r>
              <a:rPr lang="zh-TW" altLang="en-US" dirty="0">
                <a:solidFill>
                  <a:srgbClr val="FF0000"/>
                </a:solidFill>
                <a:latin typeface="微軟正黑體" pitchFamily="34" charset="-120"/>
                <a:ea typeface="微軟正黑體" pitchFamily="34" charset="-120"/>
              </a:rPr>
              <a:t>偉金門工商綜合區開發</a:t>
            </a:r>
            <a:r>
              <a:rPr lang="zh-TW" altLang="en-US" dirty="0" smtClean="0">
                <a:solidFill>
                  <a:srgbClr val="FF0000"/>
                </a:solidFill>
                <a:latin typeface="微軟正黑體" pitchFamily="34" charset="-120"/>
                <a:ea typeface="微軟正黑體" pitchFamily="34" charset="-120"/>
              </a:rPr>
              <a:t>計畫</a:t>
            </a:r>
            <a:endParaRPr lang="en-US" altLang="zh-TW" dirty="0" smtClean="0">
              <a:solidFill>
                <a:srgbClr val="FF0000"/>
              </a:solidFill>
              <a:latin typeface="微軟正黑體" pitchFamily="34" charset="-120"/>
              <a:ea typeface="微軟正黑體" pitchFamily="34" charset="-120"/>
            </a:endParaRPr>
          </a:p>
          <a:p>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泰偉在</a:t>
            </a:r>
            <a:r>
              <a:rPr lang="zh-TW" altLang="en-US" dirty="0">
                <a:latin typeface="微軟正黑體" pitchFamily="34" charset="-120"/>
                <a:ea typeface="微軟正黑體" pitchFamily="34" charset="-120"/>
              </a:rPr>
              <a:t>金門</a:t>
            </a:r>
            <a:r>
              <a:rPr lang="zh-TW" altLang="en-US" dirty="0" smtClean="0">
                <a:latin typeface="微軟正黑體" pitchFamily="34" charset="-120"/>
                <a:ea typeface="微軟正黑體" pitchFamily="34" charset="-120"/>
              </a:rPr>
              <a:t>工商</a:t>
            </a:r>
            <a:r>
              <a:rPr lang="zh-TW" altLang="en-US" dirty="0">
                <a:latin typeface="微軟正黑體" pitchFamily="34" charset="-120"/>
                <a:ea typeface="微軟正黑體" pitchFamily="34" charset="-120"/>
              </a:rPr>
              <a:t>綜</a:t>
            </a:r>
            <a:endParaRPr lang="en-US" altLang="zh-TW" dirty="0" smtClean="0">
              <a:latin typeface="微軟正黑體" pitchFamily="34" charset="-120"/>
              <a:ea typeface="微軟正黑體" pitchFamily="34" charset="-120"/>
            </a:endParaRPr>
          </a:p>
          <a:p>
            <a:pPr>
              <a:buNone/>
            </a:pPr>
            <a:r>
              <a:rPr lang="zh-TW" altLang="en-US" smtClean="0">
                <a:latin typeface="微軟正黑體" pitchFamily="34" charset="-120"/>
                <a:ea typeface="微軟正黑體" pitchFamily="34" charset="-120"/>
              </a:rPr>
              <a:t>   合</a:t>
            </a:r>
            <a:r>
              <a:rPr lang="zh-TW" altLang="en-US" dirty="0">
                <a:latin typeface="微軟正黑體" pitchFamily="34" charset="-120"/>
                <a:ea typeface="微軟正黑體" pitchFamily="34" charset="-120"/>
              </a:rPr>
              <a:t>區</a:t>
            </a:r>
            <a:r>
              <a:rPr lang="zh-TW" altLang="en-US" dirty="0" smtClean="0">
                <a:latin typeface="微軟正黑體" pitchFamily="34" charset="-120"/>
                <a:ea typeface="微軟正黑體" pitchFamily="34" charset="-120"/>
              </a:rPr>
              <a:t>的土地，可開</a:t>
            </a:r>
            <a:endParaRPr lang="en-US" altLang="zh-TW" dirty="0" smtClean="0">
              <a:latin typeface="微軟正黑體" pitchFamily="34" charset="-120"/>
              <a:ea typeface="微軟正黑體" pitchFamily="34" charset="-120"/>
            </a:endParaRPr>
          </a:p>
          <a:p>
            <a:pPr>
              <a:buNone/>
            </a:pPr>
            <a:r>
              <a:rPr lang="en-US" altLang="zh-TW" dirty="0" smtClean="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發面積達</a:t>
            </a:r>
            <a:r>
              <a:rPr lang="en-US" altLang="zh-Hant" dirty="0" smtClean="0">
                <a:latin typeface="微軟正黑體" pitchFamily="34" charset="-120"/>
                <a:ea typeface="微軟正黑體" pitchFamily="34" charset="-120"/>
              </a:rPr>
              <a:t>8</a:t>
            </a:r>
            <a:r>
              <a:rPr lang="zh-TW" altLang="en-US" dirty="0" smtClean="0">
                <a:latin typeface="微軟正黑體" pitchFamily="34" charset="-120"/>
                <a:ea typeface="微軟正黑體" pitchFamily="34" charset="-120"/>
              </a:rPr>
              <a:t>公頃，</a:t>
            </a:r>
            <a:endParaRPr lang="en-US" altLang="zh-TW" dirty="0" smtClean="0">
              <a:latin typeface="微軟正黑體" pitchFamily="34" charset="-120"/>
              <a:ea typeface="微軟正黑體" pitchFamily="34" charset="-120"/>
            </a:endParaRPr>
          </a:p>
          <a:p>
            <a:pPr>
              <a:buNone/>
            </a:pPr>
            <a:r>
              <a:rPr lang="en-US" altLang="zh-TW" dirty="0" smtClean="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為金門目前唯一可</a:t>
            </a:r>
            <a:endParaRPr lang="en-US" altLang="zh-TW" dirty="0" smtClean="0">
              <a:latin typeface="微軟正黑體" pitchFamily="34" charset="-120"/>
              <a:ea typeface="微軟正黑體" pitchFamily="34" charset="-120"/>
            </a:endParaRPr>
          </a:p>
          <a:p>
            <a:pPr>
              <a:buNone/>
            </a:pPr>
            <a:r>
              <a:rPr lang="en-US" altLang="zh-TW" dirty="0" smtClean="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開發之大面積工商</a:t>
            </a:r>
            <a:endParaRPr lang="en-US" altLang="zh-TW" dirty="0" smtClean="0">
              <a:latin typeface="微軟正黑體" pitchFamily="34" charset="-120"/>
              <a:ea typeface="微軟正黑體" pitchFamily="34" charset="-120"/>
            </a:endParaRPr>
          </a:p>
          <a:p>
            <a:pPr>
              <a:buNone/>
            </a:pPr>
            <a:r>
              <a:rPr lang="en-US" altLang="zh-TW" dirty="0" smtClean="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用地。</a:t>
            </a:r>
            <a:endParaRPr lang="zh-TW" altLang="en-US" dirty="0">
              <a:latin typeface="微軟正黑體" pitchFamily="34" charset="-120"/>
              <a:ea typeface="微軟正黑體" pitchFamily="34" charset="-120"/>
            </a:endParaRPr>
          </a:p>
        </p:txBody>
      </p:sp>
      <p:pic>
        <p:nvPicPr>
          <p:cNvPr id="4" name="圖片 3" descr="金門.jpg"/>
          <p:cNvPicPr>
            <a:picLocks noChangeAspect="1"/>
          </p:cNvPicPr>
          <p:nvPr/>
        </p:nvPicPr>
        <p:blipFill>
          <a:blip r:embed="rId2" cstate="print"/>
          <a:stretch>
            <a:fillRect/>
          </a:stretch>
        </p:blipFill>
        <p:spPr>
          <a:xfrm>
            <a:off x="3857620" y="2714620"/>
            <a:ext cx="5187178" cy="371477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704088"/>
            <a:ext cx="8229600" cy="276640"/>
          </a:xfrm>
        </p:spPr>
        <p:txBody>
          <a:bodyPr>
            <a:normAutofit fontScale="90000"/>
          </a:bodyPr>
          <a:lstStyle/>
          <a:p>
            <a:endParaRPr lang="zh-TW" altLang="en-US" dirty="0"/>
          </a:p>
        </p:txBody>
      </p:sp>
      <p:sp>
        <p:nvSpPr>
          <p:cNvPr id="2" name="內容版面配置區 1"/>
          <p:cNvSpPr>
            <a:spLocks noGrp="1"/>
          </p:cNvSpPr>
          <p:nvPr>
            <p:ph idx="1"/>
          </p:nvPr>
        </p:nvSpPr>
        <p:spPr>
          <a:xfrm>
            <a:off x="457200" y="1124744"/>
            <a:ext cx="8229600" cy="5472608"/>
          </a:xfrm>
        </p:spPr>
        <p:txBody>
          <a:bodyPr>
            <a:normAutofit fontScale="92500" lnSpcReduction="10000"/>
          </a:bodyPr>
          <a:lstStyle/>
          <a:p>
            <a:pPr>
              <a:buNone/>
            </a:pPr>
            <a:r>
              <a:rPr lang="zh-TW" altLang="en-US" dirty="0" smtClean="0">
                <a:solidFill>
                  <a:srgbClr val="FF0000"/>
                </a:solidFill>
                <a:latin typeface="微軟正黑體" pitchFamily="34" charset="-120"/>
                <a:ea typeface="微軟正黑體" pitchFamily="34" charset="-120"/>
              </a:rPr>
              <a:t>積極籌備泰偉金門工商綜合區開發計畫</a:t>
            </a:r>
            <a:endParaRPr lang="en-US" altLang="zh-TW" dirty="0" smtClean="0">
              <a:solidFill>
                <a:srgbClr val="FF0000"/>
              </a:solidFill>
              <a:latin typeface="微軟正黑體" pitchFamily="34" charset="-120"/>
              <a:ea typeface="微軟正黑體" pitchFamily="34" charset="-120"/>
            </a:endParaRPr>
          </a:p>
          <a:p>
            <a:pPr>
              <a:lnSpc>
                <a:spcPct val="110000"/>
              </a:lnSpc>
            </a:pPr>
            <a:r>
              <a:rPr lang="zh-TW" altLang="en-US" dirty="0">
                <a:latin typeface="微軟正黑體" pitchFamily="34" charset="-120"/>
                <a:ea typeface="微軟正黑體" pitchFamily="34" charset="-120"/>
              </a:rPr>
              <a:t>金門</a:t>
            </a:r>
            <a:r>
              <a:rPr lang="zh-TW" altLang="en-US" dirty="0" smtClean="0">
                <a:latin typeface="微軟正黑體" pitchFamily="34" charset="-120"/>
                <a:ea typeface="微軟正黑體" pitchFamily="34" charset="-120"/>
              </a:rPr>
              <a:t>大橋為國內</a:t>
            </a:r>
            <a:r>
              <a:rPr lang="zh-TW" altLang="en-US" dirty="0">
                <a:latin typeface="微軟正黑體" pitchFamily="34" charset="-120"/>
                <a:ea typeface="微軟正黑體" pitchFamily="34" charset="-120"/>
              </a:rPr>
              <a:t>規模最大的</a:t>
            </a:r>
            <a:r>
              <a:rPr lang="zh-TW" altLang="en-US" dirty="0" smtClean="0">
                <a:latin typeface="微軟正黑體" pitchFamily="34" charset="-120"/>
                <a:ea typeface="微軟正黑體" pitchFamily="34" charset="-120"/>
              </a:rPr>
              <a:t>跨海</a:t>
            </a:r>
            <a:endParaRPr lang="en-US" altLang="zh-TW" dirty="0" smtClean="0">
              <a:latin typeface="微軟正黑體" pitchFamily="34" charset="-120"/>
              <a:ea typeface="微軟正黑體" pitchFamily="34" charset="-120"/>
            </a:endParaRPr>
          </a:p>
          <a:p>
            <a:pPr marL="0" indent="0">
              <a:lnSpc>
                <a:spcPct val="110000"/>
              </a:lnSpc>
              <a:buNone/>
            </a:pPr>
            <a:r>
              <a:rPr lang="en-US" altLang="zh-TW" dirty="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大橋其連接</a:t>
            </a:r>
            <a:r>
              <a:rPr lang="zh-TW" altLang="en-US" dirty="0">
                <a:latin typeface="微軟正黑體" pitchFamily="34" charset="-120"/>
                <a:ea typeface="微軟正黑體" pitchFamily="34" charset="-120"/>
              </a:rPr>
              <a:t>大、小</a:t>
            </a:r>
            <a:r>
              <a:rPr lang="zh-TW" altLang="en-US" dirty="0" smtClean="0">
                <a:latin typeface="微軟正黑體" pitchFamily="34" charset="-120"/>
                <a:ea typeface="微軟正黑體" pitchFamily="34" charset="-120"/>
              </a:rPr>
              <a:t>金門，全</a:t>
            </a:r>
            <a:r>
              <a:rPr lang="zh-TW" altLang="en-US" dirty="0">
                <a:latin typeface="微軟正黑體" pitchFamily="34" charset="-120"/>
                <a:ea typeface="微軟正黑體" pitchFamily="34" charset="-120"/>
              </a:rPr>
              <a:t>長約</a:t>
            </a:r>
            <a:endParaRPr lang="en-US" altLang="zh-TW" dirty="0">
              <a:latin typeface="微軟正黑體" pitchFamily="34" charset="-120"/>
              <a:ea typeface="微軟正黑體" pitchFamily="34" charset="-120"/>
            </a:endParaRPr>
          </a:p>
          <a:p>
            <a:pPr marL="0" indent="0">
              <a:lnSpc>
                <a:spcPct val="110000"/>
              </a:lnSpc>
              <a:buNone/>
            </a:pPr>
            <a:r>
              <a:rPr lang="en-US" altLang="zh-TW" dirty="0" smtClean="0">
                <a:latin typeface="微軟正黑體" pitchFamily="34" charset="-120"/>
                <a:ea typeface="微軟正黑體" pitchFamily="34" charset="-120"/>
              </a:rPr>
              <a:t>    5.4</a:t>
            </a:r>
            <a:r>
              <a:rPr lang="zh-TW" altLang="en-US" dirty="0">
                <a:latin typeface="微軟正黑體" pitchFamily="34" charset="-120"/>
                <a:ea typeface="微軟正黑體" pitchFamily="34" charset="-120"/>
              </a:rPr>
              <a:t>公里，歷經</a:t>
            </a:r>
            <a:r>
              <a:rPr lang="en-US" altLang="zh-TW" dirty="0">
                <a:latin typeface="微軟正黑體" pitchFamily="34" charset="-120"/>
                <a:ea typeface="微軟正黑體" pitchFamily="34" charset="-120"/>
              </a:rPr>
              <a:t>10</a:t>
            </a:r>
            <a:r>
              <a:rPr lang="zh-TW" altLang="en-US" dirty="0">
                <a:latin typeface="微軟正黑體" pitchFamily="34" charset="-120"/>
                <a:ea typeface="微軟正黑體" pitchFamily="34" charset="-120"/>
              </a:rPr>
              <a:t>年興建</a:t>
            </a:r>
            <a:r>
              <a:rPr lang="zh-TW" altLang="en-US" dirty="0" smtClean="0">
                <a:latin typeface="微軟正黑體" pitchFamily="34" charset="-120"/>
                <a:ea typeface="微軟正黑體" pitchFamily="34" charset="-120"/>
              </a:rPr>
              <a:t>，於今</a:t>
            </a:r>
            <a:endParaRPr lang="en-US" altLang="zh-TW" dirty="0">
              <a:latin typeface="微軟正黑體" pitchFamily="34" charset="-120"/>
              <a:ea typeface="微軟正黑體" pitchFamily="34" charset="-120"/>
            </a:endParaRPr>
          </a:p>
          <a:p>
            <a:pPr marL="0" indent="0">
              <a:lnSpc>
                <a:spcPct val="110000"/>
              </a:lnSpc>
              <a:buNone/>
            </a:pPr>
            <a:r>
              <a:rPr lang="zh-TW" altLang="en-US" dirty="0" smtClean="0">
                <a:latin typeface="微軟正黑體" pitchFamily="34" charset="-120"/>
                <a:ea typeface="微軟正黑體" pitchFamily="34" charset="-120"/>
              </a:rPr>
              <a:t>    年</a:t>
            </a:r>
            <a:r>
              <a:rPr lang="en-US" altLang="zh-TW" dirty="0">
                <a:latin typeface="微軟正黑體" pitchFamily="34" charset="-120"/>
                <a:ea typeface="微軟正黑體" pitchFamily="34" charset="-120"/>
              </a:rPr>
              <a:t>10</a:t>
            </a:r>
            <a:r>
              <a:rPr lang="zh-TW" altLang="en-US" dirty="0">
                <a:latin typeface="微軟正黑體" pitchFamily="34" charset="-120"/>
                <a:ea typeface="微軟正黑體" pitchFamily="34" charset="-120"/>
              </a:rPr>
              <a:t>月</a:t>
            </a:r>
            <a:r>
              <a:rPr lang="en-US" altLang="zh-TW" dirty="0">
                <a:latin typeface="微軟正黑體" pitchFamily="34" charset="-120"/>
                <a:ea typeface="微軟正黑體" pitchFamily="34" charset="-120"/>
              </a:rPr>
              <a:t>30</a:t>
            </a:r>
            <a:r>
              <a:rPr lang="zh-TW" altLang="en-US" dirty="0">
                <a:latin typeface="微軟正黑體" pitchFamily="34" charset="-120"/>
                <a:ea typeface="微軟正黑體" pitchFamily="34" charset="-120"/>
              </a:rPr>
              <a:t>日</a:t>
            </a:r>
            <a:r>
              <a:rPr lang="zh-TW" altLang="en-US" dirty="0" smtClean="0">
                <a:latin typeface="微軟正黑體" pitchFamily="34" charset="-120"/>
                <a:ea typeface="微軟正黑體" pitchFamily="34" charset="-120"/>
              </a:rPr>
              <a:t>開放通車</a:t>
            </a:r>
            <a:r>
              <a:rPr lang="zh-TW" altLang="en-US" dirty="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藉</a:t>
            </a:r>
            <a:r>
              <a:rPr lang="zh-TW" altLang="en-US" dirty="0">
                <a:latin typeface="微軟正黑體" pitchFamily="34" charset="-120"/>
                <a:ea typeface="微軟正黑體" pitchFamily="34" charset="-120"/>
              </a:rPr>
              <a:t>由</a:t>
            </a:r>
            <a:r>
              <a:rPr lang="zh-TW" altLang="en-US" dirty="0" smtClean="0">
                <a:latin typeface="微軟正黑體" pitchFamily="34" charset="-120"/>
                <a:ea typeface="微軟正黑體" pitchFamily="34" charset="-120"/>
              </a:rPr>
              <a:t>大</a:t>
            </a:r>
            <a:r>
              <a:rPr lang="zh-TW" altLang="en-US" dirty="0">
                <a:latin typeface="微軟正黑體" pitchFamily="34" charset="-120"/>
                <a:ea typeface="微軟正黑體" pitchFamily="34" charset="-120"/>
              </a:rPr>
              <a:t>小</a:t>
            </a:r>
            <a:endParaRPr lang="en-US" altLang="zh-TW" dirty="0">
              <a:latin typeface="微軟正黑體" pitchFamily="34" charset="-120"/>
              <a:ea typeface="微軟正黑體" pitchFamily="34" charset="-120"/>
            </a:endParaRPr>
          </a:p>
          <a:p>
            <a:pPr marL="0" indent="0">
              <a:lnSpc>
                <a:spcPct val="110000"/>
              </a:lnSpc>
              <a:buNone/>
            </a:pPr>
            <a:r>
              <a:rPr lang="zh-TW" altLang="en-US" dirty="0" smtClean="0">
                <a:latin typeface="微軟正黑體" pitchFamily="34" charset="-120"/>
                <a:ea typeface="微軟正黑體" pitchFamily="34" charset="-120"/>
              </a:rPr>
              <a:t>    金門路</a:t>
            </a:r>
            <a:r>
              <a:rPr lang="zh-TW" altLang="en-US" dirty="0">
                <a:latin typeface="微軟正黑體" pitchFamily="34" charset="-120"/>
                <a:ea typeface="微軟正黑體" pitchFamily="34" charset="-120"/>
              </a:rPr>
              <a:t>網之串聯，</a:t>
            </a:r>
            <a:r>
              <a:rPr lang="zh-TW" altLang="en-US" dirty="0" smtClean="0">
                <a:latin typeface="微軟正黑體" pitchFamily="34" charset="-120"/>
                <a:ea typeface="微軟正黑體" pitchFamily="34" charset="-120"/>
              </a:rPr>
              <a:t>有效</a:t>
            </a:r>
            <a:r>
              <a:rPr lang="zh-TW" altLang="en-US" dirty="0">
                <a:latin typeface="微軟正黑體" pitchFamily="34" charset="-120"/>
                <a:ea typeface="微軟正黑體" pitchFamily="34" charset="-120"/>
              </a:rPr>
              <a:t>促進金門</a:t>
            </a:r>
            <a:endParaRPr lang="en-US" altLang="zh-TW" dirty="0">
              <a:latin typeface="微軟正黑體" pitchFamily="34" charset="-120"/>
              <a:ea typeface="微軟正黑體" pitchFamily="34" charset="-120"/>
            </a:endParaRPr>
          </a:p>
          <a:p>
            <a:pPr marL="0" indent="0">
              <a:lnSpc>
                <a:spcPct val="110000"/>
              </a:lnSpc>
              <a:buNone/>
            </a:pPr>
            <a:r>
              <a:rPr lang="zh-TW" altLang="en-US" dirty="0" smtClean="0">
                <a:latin typeface="微軟正黑體" pitchFamily="34" charset="-120"/>
                <a:ea typeface="微軟正黑體" pitchFamily="34" charset="-120"/>
              </a:rPr>
              <a:t>    地區</a:t>
            </a:r>
            <a:r>
              <a:rPr lang="zh-TW" altLang="en-US" dirty="0">
                <a:latin typeface="微軟正黑體" pitchFamily="34" charset="-120"/>
                <a:ea typeface="微軟正黑體" pitchFamily="34" charset="-120"/>
              </a:rPr>
              <a:t>觀光及經濟發展，成為</a:t>
            </a:r>
            <a:r>
              <a:rPr lang="zh-TW" altLang="en-US" dirty="0" smtClean="0">
                <a:latin typeface="微軟正黑體" pitchFamily="34" charset="-120"/>
                <a:ea typeface="微軟正黑體" pitchFamily="34" charset="-120"/>
              </a:rPr>
              <a:t>觀光</a:t>
            </a:r>
            <a:endParaRPr lang="en-US" altLang="zh-TW" dirty="0" smtClean="0">
              <a:latin typeface="微軟正黑體" pitchFamily="34" charset="-120"/>
              <a:ea typeface="微軟正黑體" pitchFamily="34" charset="-120"/>
            </a:endParaRPr>
          </a:p>
          <a:p>
            <a:pPr marL="0" indent="0">
              <a:lnSpc>
                <a:spcPct val="110000"/>
              </a:lnSpc>
              <a:buNone/>
            </a:pPr>
            <a:r>
              <a:rPr lang="en-US" altLang="zh-TW" dirty="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熱門</a:t>
            </a:r>
            <a:r>
              <a:rPr lang="zh-TW" altLang="en-US" dirty="0">
                <a:latin typeface="微軟正黑體" pitchFamily="34" charset="-120"/>
                <a:ea typeface="微軟正黑體" pitchFamily="34" charset="-120"/>
              </a:rPr>
              <a:t>新景點和金門新地標。</a:t>
            </a:r>
            <a:endParaRPr lang="en-US" altLang="zh-TW" dirty="0">
              <a:latin typeface="微軟正黑體" pitchFamily="34" charset="-120"/>
              <a:ea typeface="微軟正黑體" pitchFamily="34" charset="-120"/>
            </a:endParaRPr>
          </a:p>
          <a:p>
            <a:pPr>
              <a:lnSpc>
                <a:spcPts val="3400"/>
              </a:lnSpc>
              <a:spcBef>
                <a:spcPts val="624"/>
              </a:spcBef>
            </a:pPr>
            <a:r>
              <a:rPr lang="zh-TW" altLang="en-US" dirty="0" smtClean="0">
                <a:latin typeface="微軟正黑體" pitchFamily="34" charset="-120"/>
                <a:ea typeface="微軟正黑體" pitchFamily="34" charset="-120"/>
              </a:rPr>
              <a:t>為配合調整計畫內容，已申請變更延長開發期程，並於</a:t>
            </a:r>
            <a:r>
              <a:rPr lang="en-US" altLang="zh-TW" dirty="0" smtClean="0">
                <a:latin typeface="微軟正黑體" pitchFamily="34" charset="-120"/>
                <a:ea typeface="微軟正黑體" pitchFamily="34" charset="-120"/>
              </a:rPr>
              <a:t>11</a:t>
            </a:r>
            <a:r>
              <a:rPr lang="zh-TW" altLang="en-US" dirty="0" smtClean="0">
                <a:latin typeface="微軟正黑體" pitchFamily="34" charset="-120"/>
                <a:ea typeface="微軟正黑體" pitchFamily="34" charset="-120"/>
              </a:rPr>
              <a:t>月已召開公開展覽說明會。</a:t>
            </a:r>
            <a:endParaRPr lang="en-US" altLang="zh-TW" dirty="0" smtClean="0">
              <a:latin typeface="微軟正黑體" pitchFamily="34" charset="-120"/>
              <a:ea typeface="微軟正黑體" pitchFamily="34" charset="-120"/>
            </a:endParaRPr>
          </a:p>
          <a:p>
            <a:pPr>
              <a:lnSpc>
                <a:spcPts val="3400"/>
              </a:lnSpc>
              <a:spcBef>
                <a:spcPts val="624"/>
              </a:spcBef>
            </a:pPr>
            <a:r>
              <a:rPr lang="zh-TW" altLang="en-US" dirty="0" smtClean="0">
                <a:latin typeface="微軟正黑體" pitchFamily="34" charset="-120"/>
                <a:ea typeface="微軟正黑體" pitchFamily="34" charset="-120"/>
              </a:rPr>
              <a:t>都市計畫已進行送件，預計明年</a:t>
            </a:r>
            <a:r>
              <a:rPr lang="zh-TW" altLang="zh-TW" dirty="0" smtClean="0">
                <a:latin typeface="微軟正黑體" pitchFamily="34" charset="-120"/>
                <a:ea typeface="微軟正黑體" pitchFamily="34" charset="-120"/>
              </a:rPr>
              <a:t>完成都市設計審議及取得建築執照</a:t>
            </a:r>
            <a:r>
              <a:rPr lang="zh-TW" altLang="en-US" dirty="0" smtClean="0">
                <a:latin typeface="微軟正黑體" pitchFamily="34" charset="-120"/>
                <a:ea typeface="微軟正黑體" pitchFamily="34" charset="-120"/>
              </a:rPr>
              <a:t>為未來重要業務。</a:t>
            </a:r>
            <a:endParaRPr lang="en-US" altLang="zh-TW" dirty="0" smtClean="0">
              <a:latin typeface="微軟正黑體" pitchFamily="34" charset="-120"/>
              <a:ea typeface="微軟正黑體" pitchFamily="34" charset="-120"/>
            </a:endParaRPr>
          </a:p>
          <a:p>
            <a:pPr marL="0" indent="0">
              <a:buNone/>
            </a:pPr>
            <a:endParaRPr lang="en-US" altLang="zh-TW" dirty="0" smtClean="0">
              <a:latin typeface="微軟正黑體" pitchFamily="34" charset="-120"/>
              <a:ea typeface="微軟正黑體" pitchFamily="34" charset="-120"/>
            </a:endParaRPr>
          </a:p>
          <a:p>
            <a:pPr>
              <a:buNone/>
            </a:pPr>
            <a:endParaRPr lang="zh-TW" altLang="en-US" dirty="0"/>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1628800"/>
            <a:ext cx="3394720" cy="280831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pPr algn="ctr">
              <a:buNone/>
            </a:pPr>
            <a:r>
              <a:rPr lang="zh-TW" altLang="en-US" sz="7200" dirty="0">
                <a:latin typeface="微軟正黑體" pitchFamily="34" charset="-120"/>
                <a:ea typeface="微軟正黑體" pitchFamily="34" charset="-120"/>
              </a:rPr>
              <a:t>敬請指教</a:t>
            </a:r>
            <a:endParaRPr lang="en-US" altLang="zh-TW" sz="7200" dirty="0">
              <a:latin typeface="微軟正黑體" pitchFamily="34" charset="-120"/>
              <a:ea typeface="微軟正黑體" pitchFamily="34" charset="-120"/>
            </a:endParaRPr>
          </a:p>
          <a:p>
            <a:pPr algn="ctr">
              <a:buNone/>
            </a:pPr>
            <a:r>
              <a:rPr lang="en-US" altLang="zh-TW" sz="7200" dirty="0">
                <a:latin typeface="微軟正黑體" pitchFamily="34" charset="-120"/>
                <a:ea typeface="微軟正黑體" pitchFamily="34" charset="-120"/>
              </a:rPr>
              <a:t>Q&amp;A</a:t>
            </a:r>
            <a:endParaRPr lang="zh-TW" altLang="en-US" sz="72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100" b="1" dirty="0">
                <a:effectLst>
                  <a:outerShdw blurRad="31750" dist="25400" dir="5400000" algn="tl" rotWithShape="0">
                    <a:srgbClr val="000000">
                      <a:alpha val="25000"/>
                    </a:srgbClr>
                  </a:outerShdw>
                </a:effectLst>
                <a:latin typeface="微軟正黑體" pitchFamily="34" charset="-120"/>
                <a:ea typeface="微軟正黑體" pitchFamily="34" charset="-120"/>
              </a:rPr>
              <a:t>公開聲明與預估事項提醒</a:t>
            </a:r>
          </a:p>
        </p:txBody>
      </p:sp>
      <p:sp>
        <p:nvSpPr>
          <p:cNvPr id="5" name="內容版面配置區 4"/>
          <p:cNvSpPr>
            <a:spLocks noGrp="1"/>
          </p:cNvSpPr>
          <p:nvPr>
            <p:ph idx="1"/>
          </p:nvPr>
        </p:nvSpPr>
        <p:spPr/>
        <p:txBody>
          <a:bodyPr>
            <a:normAutofit/>
          </a:bodyPr>
          <a:lstStyle/>
          <a:p>
            <a:pPr>
              <a:lnSpc>
                <a:spcPct val="120000"/>
              </a:lnSpc>
            </a:pPr>
            <a:r>
              <a:rPr lang="zh-TW" altLang="en-US" sz="2700" dirty="0">
                <a:latin typeface="微軟正黑體" pitchFamily="34" charset="-120"/>
                <a:ea typeface="微軟正黑體" pitchFamily="34" charset="-120"/>
              </a:rPr>
              <a:t>本簡報所提供之公司營運與策略相關資訊，並不作為股東及投資人之投資建議。</a:t>
            </a:r>
          </a:p>
          <a:p>
            <a:pPr>
              <a:lnSpc>
                <a:spcPct val="120000"/>
              </a:lnSpc>
            </a:pPr>
            <a:r>
              <a:rPr lang="zh-TW" altLang="en-US" sz="2700" dirty="0">
                <a:latin typeface="微軟正黑體" pitchFamily="34" charset="-120"/>
                <a:ea typeface="微軟正黑體" pitchFamily="34" charset="-120"/>
              </a:rPr>
              <a:t>本簡報內容所提及公司對未來營運之預測與看法，主要以目前市場已知或可得之資訊、數據為參考依據。</a:t>
            </a:r>
          </a:p>
          <a:p>
            <a:pPr>
              <a:lnSpc>
                <a:spcPct val="120000"/>
              </a:lnSpc>
            </a:pPr>
            <a:r>
              <a:rPr lang="zh-TW" altLang="en-US" sz="2700" dirty="0">
                <a:latin typeface="微軟正黑體" pitchFamily="34" charset="-120"/>
                <a:ea typeface="微軟正黑體" pitchFamily="34" charset="-120"/>
              </a:rPr>
              <a:t>本簡報資料包括對公司未來營運之預估說明，該預估存在實現之風險及不確定性，實際結果與預估可能有若干程度之差異</a:t>
            </a:r>
            <a:r>
              <a:rPr lang="zh-TW" altLang="en-US" sz="2700" dirty="0" smtClean="0">
                <a:latin typeface="微軟正黑體" pitchFamily="34" charset="-120"/>
                <a:ea typeface="微軟正黑體" pitchFamily="34" charset="-120"/>
              </a:rPr>
              <a:t>。</a:t>
            </a:r>
            <a:endParaRPr lang="en-US" altLang="zh-TW" sz="2700" dirty="0" smtClean="0">
              <a:latin typeface="微軟正黑體" pitchFamily="34" charset="-120"/>
              <a:ea typeface="微軟正黑體" pitchFamily="34" charset="-120"/>
            </a:endParaRPr>
          </a:p>
          <a:p>
            <a:endParaRPr lang="zh-TW" altLang="en-US"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357166"/>
            <a:ext cx="8229600" cy="1143000"/>
          </a:xfrm>
        </p:spPr>
        <p:txBody>
          <a:bodyPr>
            <a:normAutofit/>
          </a:bodyPr>
          <a:lstStyle/>
          <a:p>
            <a:pPr>
              <a:defRPr/>
            </a:pPr>
            <a:r>
              <a:rPr lang="zh-TW" altLang="en-US" sz="4100" b="1" dirty="0">
                <a:effectLst>
                  <a:outerShdw blurRad="31750" dist="25400" dir="5400000" algn="tl" rotWithShape="0">
                    <a:srgbClr val="000000">
                      <a:alpha val="25000"/>
                    </a:srgbClr>
                  </a:outerShdw>
                </a:effectLst>
                <a:latin typeface="微軟正黑體" pitchFamily="34" charset="-120"/>
                <a:ea typeface="微軟正黑體" pitchFamily="34" charset="-120"/>
              </a:rPr>
              <a:t>公司簡介</a:t>
            </a:r>
          </a:p>
        </p:txBody>
      </p:sp>
      <p:sp>
        <p:nvSpPr>
          <p:cNvPr id="3" name="內容版面配置區 2"/>
          <p:cNvSpPr>
            <a:spLocks noGrp="1"/>
          </p:cNvSpPr>
          <p:nvPr>
            <p:ph idx="1"/>
          </p:nvPr>
        </p:nvSpPr>
        <p:spPr>
          <a:xfrm>
            <a:off x="428596" y="1571612"/>
            <a:ext cx="8229600" cy="4389120"/>
          </a:xfrm>
        </p:spPr>
        <p:txBody>
          <a:bodyPr>
            <a:normAutofit fontScale="92500" lnSpcReduction="20000"/>
          </a:bodyPr>
          <a:lstStyle/>
          <a:p>
            <a:r>
              <a:rPr lang="zh-TW" altLang="en-US" sz="3000" dirty="0" smtClean="0">
                <a:latin typeface="Microsoft Sans Serif" pitchFamily="34" charset="0"/>
                <a:cs typeface="Microsoft Sans Serif" pitchFamily="34" charset="0"/>
              </a:rPr>
              <a:t>公司設立　</a:t>
            </a:r>
            <a:r>
              <a:rPr lang="en-US" altLang="zh-TW" sz="3000" dirty="0" smtClean="0">
                <a:latin typeface="Microsoft Sans Serif" pitchFamily="34" charset="0"/>
                <a:ea typeface="Microsoft Sans Serif" pitchFamily="34" charset="0"/>
                <a:cs typeface="Microsoft Sans Serif" pitchFamily="34" charset="0"/>
              </a:rPr>
              <a:t>89</a:t>
            </a:r>
            <a:r>
              <a:rPr lang="zh-TW" altLang="en-US" sz="3000" dirty="0" smtClean="0">
                <a:latin typeface="Microsoft Sans Serif" pitchFamily="34" charset="0"/>
                <a:cs typeface="Microsoft Sans Serif" pitchFamily="34" charset="0"/>
              </a:rPr>
              <a:t>年</a:t>
            </a:r>
            <a:r>
              <a:rPr lang="en-US" altLang="en-US" sz="3000" dirty="0" smtClean="0">
                <a:latin typeface="Microsoft Sans Serif" pitchFamily="34" charset="0"/>
                <a:ea typeface="Microsoft Sans Serif" pitchFamily="34" charset="0"/>
                <a:cs typeface="Microsoft Sans Serif" pitchFamily="34" charset="0"/>
              </a:rPr>
              <a:t>08</a:t>
            </a:r>
            <a:r>
              <a:rPr lang="zh-TW" altLang="en-US" sz="3000" dirty="0" smtClean="0">
                <a:latin typeface="Microsoft Sans Serif" pitchFamily="34" charset="0"/>
                <a:cs typeface="Microsoft Sans Serif" pitchFamily="34" charset="0"/>
              </a:rPr>
              <a:t>月</a:t>
            </a:r>
            <a:r>
              <a:rPr lang="en-US" altLang="en-US" sz="3000" dirty="0" smtClean="0">
                <a:latin typeface="Microsoft Sans Serif" pitchFamily="34" charset="0"/>
                <a:ea typeface="Microsoft Sans Serif" pitchFamily="34" charset="0"/>
                <a:cs typeface="Microsoft Sans Serif" pitchFamily="34" charset="0"/>
              </a:rPr>
              <a:t>02</a:t>
            </a:r>
            <a:r>
              <a:rPr lang="zh-TW" altLang="en-US" sz="3000" dirty="0" smtClean="0">
                <a:latin typeface="Microsoft Sans Serif" pitchFamily="34" charset="0"/>
                <a:cs typeface="Microsoft Sans Serif" pitchFamily="34" charset="0"/>
              </a:rPr>
              <a:t>日</a:t>
            </a:r>
            <a:r>
              <a:rPr lang="en-US" altLang="en-US" sz="3000" dirty="0" smtClean="0">
                <a:latin typeface="Microsoft Sans Serif" pitchFamily="34" charset="0"/>
                <a:ea typeface="Microsoft Sans Serif" pitchFamily="34" charset="0"/>
                <a:cs typeface="Microsoft Sans Serif" pitchFamily="34" charset="0"/>
              </a:rPr>
              <a:t> (2000/08/02) </a:t>
            </a:r>
          </a:p>
          <a:p>
            <a:r>
              <a:rPr lang="zh-TW" altLang="en-US" sz="3000" dirty="0" smtClean="0">
                <a:latin typeface="Microsoft Sans Serif" pitchFamily="34" charset="0"/>
                <a:cs typeface="Microsoft Sans Serif" pitchFamily="34" charset="0"/>
              </a:rPr>
              <a:t>公司型態　股份有限公司</a:t>
            </a:r>
            <a:endParaRPr lang="en-US" altLang="en-US" sz="3000" dirty="0" smtClean="0">
              <a:latin typeface="Microsoft Sans Serif" pitchFamily="34" charset="0"/>
              <a:ea typeface="Microsoft Sans Serif" pitchFamily="34" charset="0"/>
              <a:cs typeface="Microsoft Sans Serif" pitchFamily="34" charset="0"/>
            </a:endParaRPr>
          </a:p>
          <a:p>
            <a:r>
              <a:rPr lang="zh-TW" altLang="en-US" sz="3000" dirty="0" smtClean="0">
                <a:latin typeface="Microsoft Sans Serif" pitchFamily="34" charset="0"/>
                <a:cs typeface="Microsoft Sans Serif" pitchFamily="34" charset="0"/>
              </a:rPr>
              <a:t>公開發行    </a:t>
            </a:r>
            <a:r>
              <a:rPr lang="en-US" altLang="en-US" sz="3000" dirty="0" smtClean="0">
                <a:latin typeface="Microsoft Sans Serif" pitchFamily="34" charset="0"/>
                <a:ea typeface="Microsoft Sans Serif" pitchFamily="34" charset="0"/>
                <a:cs typeface="Microsoft Sans Serif" pitchFamily="34" charset="0"/>
              </a:rPr>
              <a:t>91</a:t>
            </a:r>
            <a:r>
              <a:rPr lang="zh-TW" altLang="en-US" sz="3000" dirty="0" smtClean="0">
                <a:latin typeface="Microsoft Sans Serif" pitchFamily="34" charset="0"/>
                <a:cs typeface="Microsoft Sans Serif" pitchFamily="34" charset="0"/>
              </a:rPr>
              <a:t>年</a:t>
            </a:r>
            <a:r>
              <a:rPr lang="en-US" altLang="en-US" sz="3000" dirty="0" smtClean="0">
                <a:latin typeface="Microsoft Sans Serif" pitchFamily="34" charset="0"/>
                <a:ea typeface="Microsoft Sans Serif" pitchFamily="34" charset="0"/>
                <a:cs typeface="Microsoft Sans Serif" pitchFamily="34" charset="0"/>
              </a:rPr>
              <a:t>06</a:t>
            </a:r>
            <a:r>
              <a:rPr lang="zh-TW" altLang="en-US" sz="3000" dirty="0" smtClean="0">
                <a:latin typeface="Microsoft Sans Serif" pitchFamily="34" charset="0"/>
                <a:cs typeface="Microsoft Sans Serif" pitchFamily="34" charset="0"/>
              </a:rPr>
              <a:t>月</a:t>
            </a:r>
            <a:r>
              <a:rPr lang="en-US" altLang="en-US" sz="3000" dirty="0" smtClean="0">
                <a:latin typeface="Microsoft Sans Serif" pitchFamily="34" charset="0"/>
                <a:ea typeface="Microsoft Sans Serif" pitchFamily="34" charset="0"/>
                <a:cs typeface="Microsoft Sans Serif" pitchFamily="34" charset="0"/>
              </a:rPr>
              <a:t>06</a:t>
            </a:r>
            <a:r>
              <a:rPr lang="zh-TW" altLang="en-US" sz="3000" dirty="0" smtClean="0">
                <a:latin typeface="Microsoft Sans Serif" pitchFamily="34" charset="0"/>
                <a:cs typeface="Microsoft Sans Serif" pitchFamily="34" charset="0"/>
              </a:rPr>
              <a:t>日公開發行</a:t>
            </a:r>
            <a:endParaRPr lang="en-US" altLang="zh-TW" sz="3000" dirty="0" smtClean="0">
              <a:latin typeface="Microsoft Sans Serif" pitchFamily="34" charset="0"/>
              <a:ea typeface="Microsoft Sans Serif" pitchFamily="34" charset="0"/>
              <a:cs typeface="Microsoft Sans Serif" pitchFamily="34" charset="0"/>
            </a:endParaRPr>
          </a:p>
          <a:p>
            <a:pPr>
              <a:buNone/>
            </a:pPr>
            <a:r>
              <a:rPr lang="en-US" altLang="en-US" sz="3000" dirty="0" smtClean="0">
                <a:latin typeface="Microsoft Sans Serif" pitchFamily="34" charset="0"/>
                <a:ea typeface="Microsoft Sans Serif" pitchFamily="34" charset="0"/>
                <a:cs typeface="Microsoft Sans Serif" pitchFamily="34" charset="0"/>
              </a:rPr>
              <a:t>                   </a:t>
            </a:r>
            <a:r>
              <a:rPr lang="zh-TW" altLang="en-US" sz="3000" dirty="0" smtClean="0">
                <a:latin typeface="Microsoft Sans Serif" pitchFamily="34" charset="0"/>
                <a:ea typeface="Microsoft Sans Serif" pitchFamily="34" charset="0"/>
                <a:cs typeface="Microsoft Sans Serif" pitchFamily="34" charset="0"/>
              </a:rPr>
              <a:t>   </a:t>
            </a:r>
            <a:r>
              <a:rPr lang="en-US" altLang="en-US" sz="3000" dirty="0" smtClean="0">
                <a:latin typeface="Microsoft Sans Serif" pitchFamily="34" charset="0"/>
                <a:ea typeface="Microsoft Sans Serif" pitchFamily="34" charset="0"/>
                <a:cs typeface="Microsoft Sans Serif" pitchFamily="34" charset="0"/>
              </a:rPr>
              <a:t>92</a:t>
            </a:r>
            <a:r>
              <a:rPr lang="zh-TW" altLang="en-US" sz="3000" dirty="0" smtClean="0">
                <a:latin typeface="Microsoft Sans Serif" pitchFamily="34" charset="0"/>
                <a:cs typeface="Microsoft Sans Serif" pitchFamily="34" charset="0"/>
              </a:rPr>
              <a:t>年</a:t>
            </a:r>
            <a:r>
              <a:rPr lang="en-US" altLang="en-US" sz="3000" dirty="0" smtClean="0">
                <a:latin typeface="Microsoft Sans Serif" pitchFamily="34" charset="0"/>
                <a:ea typeface="Microsoft Sans Serif" pitchFamily="34" charset="0"/>
                <a:cs typeface="Microsoft Sans Serif" pitchFamily="34" charset="0"/>
              </a:rPr>
              <a:t>05</a:t>
            </a:r>
            <a:r>
              <a:rPr lang="zh-TW" altLang="en-US" sz="3000" dirty="0" smtClean="0">
                <a:latin typeface="Microsoft Sans Serif" pitchFamily="34" charset="0"/>
                <a:cs typeface="Microsoft Sans Serif" pitchFamily="34" charset="0"/>
              </a:rPr>
              <a:t>月</a:t>
            </a:r>
            <a:r>
              <a:rPr lang="en-US" altLang="en-US" sz="3000" dirty="0" smtClean="0">
                <a:latin typeface="Microsoft Sans Serif" pitchFamily="34" charset="0"/>
                <a:ea typeface="Microsoft Sans Serif" pitchFamily="34" charset="0"/>
                <a:cs typeface="Microsoft Sans Serif" pitchFamily="34" charset="0"/>
              </a:rPr>
              <a:t>29</a:t>
            </a:r>
            <a:r>
              <a:rPr lang="zh-TW" altLang="en-US" sz="3000" dirty="0" smtClean="0">
                <a:latin typeface="Microsoft Sans Serif" pitchFamily="34" charset="0"/>
                <a:cs typeface="Microsoft Sans Serif" pitchFamily="34" charset="0"/>
              </a:rPr>
              <a:t>日興櫃</a:t>
            </a:r>
            <a:endParaRPr lang="en-US" altLang="zh-TW" sz="3000" dirty="0" smtClean="0">
              <a:latin typeface="Microsoft Sans Serif" pitchFamily="34" charset="0"/>
              <a:ea typeface="Microsoft Sans Serif" pitchFamily="34" charset="0"/>
              <a:cs typeface="Microsoft Sans Serif" pitchFamily="34" charset="0"/>
            </a:endParaRPr>
          </a:p>
          <a:p>
            <a:pPr>
              <a:buNone/>
            </a:pPr>
            <a:r>
              <a:rPr lang="en-US" altLang="zh-TW" sz="3000" dirty="0" smtClean="0">
                <a:latin typeface="Microsoft Sans Serif" pitchFamily="34" charset="0"/>
                <a:ea typeface="Microsoft Sans Serif" pitchFamily="34" charset="0"/>
                <a:cs typeface="Microsoft Sans Serif" pitchFamily="34" charset="0"/>
              </a:rPr>
              <a:t>                   </a:t>
            </a:r>
            <a:r>
              <a:rPr lang="zh-TW" altLang="en-US" sz="3000" dirty="0" smtClean="0">
                <a:latin typeface="Microsoft Sans Serif" pitchFamily="34" charset="0"/>
                <a:ea typeface="Microsoft Sans Serif" pitchFamily="34" charset="0"/>
                <a:cs typeface="Microsoft Sans Serif" pitchFamily="34" charset="0"/>
              </a:rPr>
              <a:t>   </a:t>
            </a:r>
            <a:r>
              <a:rPr lang="en-US" altLang="en-US" sz="3000" dirty="0" smtClean="0">
                <a:latin typeface="Microsoft Sans Serif" pitchFamily="34" charset="0"/>
                <a:ea typeface="Microsoft Sans Serif" pitchFamily="34" charset="0"/>
                <a:cs typeface="Microsoft Sans Serif" pitchFamily="34" charset="0"/>
              </a:rPr>
              <a:t>93</a:t>
            </a:r>
            <a:r>
              <a:rPr lang="zh-TW" altLang="en-US" sz="3000" dirty="0" smtClean="0">
                <a:latin typeface="Microsoft Sans Serif" pitchFamily="34" charset="0"/>
                <a:cs typeface="Microsoft Sans Serif" pitchFamily="34" charset="0"/>
              </a:rPr>
              <a:t>年</a:t>
            </a:r>
            <a:r>
              <a:rPr lang="en-US" altLang="en-US" sz="3000" dirty="0" smtClean="0">
                <a:latin typeface="Microsoft Sans Serif" pitchFamily="34" charset="0"/>
                <a:ea typeface="Microsoft Sans Serif" pitchFamily="34" charset="0"/>
                <a:cs typeface="Microsoft Sans Serif" pitchFamily="34" charset="0"/>
              </a:rPr>
              <a:t>06</a:t>
            </a:r>
            <a:r>
              <a:rPr lang="zh-TW" altLang="en-US" sz="3000" dirty="0" smtClean="0">
                <a:latin typeface="Microsoft Sans Serif" pitchFamily="34" charset="0"/>
                <a:cs typeface="Microsoft Sans Serif" pitchFamily="34" charset="0"/>
              </a:rPr>
              <a:t>月</a:t>
            </a:r>
            <a:r>
              <a:rPr lang="en-US" altLang="en-US" sz="3000" dirty="0" smtClean="0">
                <a:latin typeface="Microsoft Sans Serif" pitchFamily="34" charset="0"/>
                <a:ea typeface="Microsoft Sans Serif" pitchFamily="34" charset="0"/>
                <a:cs typeface="Microsoft Sans Serif" pitchFamily="34" charset="0"/>
              </a:rPr>
              <a:t>09</a:t>
            </a:r>
            <a:r>
              <a:rPr lang="zh-TW" altLang="en-US" sz="3000" dirty="0" smtClean="0">
                <a:latin typeface="Microsoft Sans Serif" pitchFamily="34" charset="0"/>
                <a:cs typeface="Microsoft Sans Serif" pitchFamily="34" charset="0"/>
              </a:rPr>
              <a:t>日上櫃        代號：</a:t>
            </a:r>
            <a:r>
              <a:rPr lang="en-US" altLang="zh-TW" sz="3000" dirty="0" smtClean="0">
                <a:latin typeface="Microsoft Sans Serif" pitchFamily="34" charset="0"/>
                <a:ea typeface="Microsoft Sans Serif" pitchFamily="34" charset="0"/>
                <a:cs typeface="Microsoft Sans Serif" pitchFamily="34" charset="0"/>
              </a:rPr>
              <a:t>3064</a:t>
            </a:r>
          </a:p>
          <a:p>
            <a:r>
              <a:rPr lang="zh-TW" altLang="en-US" sz="3000" dirty="0" smtClean="0">
                <a:latin typeface="Microsoft Sans Serif" pitchFamily="34" charset="0"/>
                <a:cs typeface="Microsoft Sans Serif" pitchFamily="34" charset="0"/>
              </a:rPr>
              <a:t>員工人數   </a:t>
            </a:r>
            <a:r>
              <a:rPr lang="en-US" altLang="zh-TW" sz="3000" smtClean="0">
                <a:latin typeface="Microsoft Sans Serif" pitchFamily="34" charset="0"/>
                <a:ea typeface="Microsoft Sans Serif" pitchFamily="34" charset="0"/>
                <a:cs typeface="Microsoft Sans Serif" pitchFamily="34" charset="0"/>
              </a:rPr>
              <a:t>116</a:t>
            </a:r>
            <a:r>
              <a:rPr lang="zh-TW" altLang="en-US" sz="3000" smtClean="0">
                <a:latin typeface="Microsoft Sans Serif" pitchFamily="34" charset="0"/>
                <a:cs typeface="Microsoft Sans Serif" pitchFamily="34" charset="0"/>
              </a:rPr>
              <a:t>人</a:t>
            </a:r>
            <a:r>
              <a:rPr lang="en-US" altLang="zh-TW" sz="3000" dirty="0" smtClean="0">
                <a:latin typeface="Microsoft Sans Serif" pitchFamily="34" charset="0"/>
                <a:ea typeface="Microsoft Sans Serif" pitchFamily="34" charset="0"/>
                <a:cs typeface="Microsoft Sans Serif" pitchFamily="34" charset="0"/>
              </a:rPr>
              <a:t>(111/11) </a:t>
            </a:r>
          </a:p>
          <a:p>
            <a:pPr>
              <a:buNone/>
            </a:pPr>
            <a:r>
              <a:rPr lang="en-US" altLang="zh-TW" sz="3000" dirty="0" smtClean="0">
                <a:latin typeface="Microsoft Sans Serif" pitchFamily="34" charset="0"/>
                <a:ea typeface="Microsoft Sans Serif" pitchFamily="34" charset="0"/>
                <a:cs typeface="Microsoft Sans Serif" pitchFamily="34" charset="0"/>
              </a:rPr>
              <a:t>                   </a:t>
            </a:r>
            <a:r>
              <a:rPr lang="zh-TW" altLang="en-US" sz="3000" dirty="0" smtClean="0">
                <a:latin typeface="Microsoft Sans Serif" pitchFamily="34" charset="0"/>
                <a:ea typeface="Microsoft Sans Serif" pitchFamily="34" charset="0"/>
                <a:cs typeface="Microsoft Sans Serif" pitchFamily="34" charset="0"/>
              </a:rPr>
              <a:t>  </a:t>
            </a:r>
            <a:r>
              <a:rPr lang="en-US" altLang="zh-TW" sz="3000" dirty="0" smtClean="0">
                <a:latin typeface="Microsoft Sans Serif" pitchFamily="34" charset="0"/>
                <a:ea typeface="Microsoft Sans Serif" pitchFamily="34" charset="0"/>
                <a:cs typeface="Microsoft Sans Serif" pitchFamily="34" charset="0"/>
              </a:rPr>
              <a:t>123</a:t>
            </a:r>
            <a:r>
              <a:rPr lang="zh-TW" altLang="en-US" sz="3000" dirty="0" smtClean="0">
                <a:latin typeface="Microsoft Sans Serif" pitchFamily="34" charset="0"/>
                <a:cs typeface="Microsoft Sans Serif" pitchFamily="34" charset="0"/>
              </a:rPr>
              <a:t>人</a:t>
            </a:r>
            <a:r>
              <a:rPr lang="en-US" altLang="zh-TW" sz="3000" dirty="0" smtClean="0">
                <a:latin typeface="Microsoft Sans Serif" pitchFamily="34" charset="0"/>
                <a:ea typeface="Microsoft Sans Serif" pitchFamily="34" charset="0"/>
                <a:cs typeface="Microsoft Sans Serif" pitchFamily="34" charset="0"/>
              </a:rPr>
              <a:t>(110/11)  </a:t>
            </a:r>
          </a:p>
          <a:p>
            <a:pPr>
              <a:buNone/>
            </a:pPr>
            <a:r>
              <a:rPr lang="en-US" altLang="zh-TW" sz="3000" dirty="0" smtClean="0">
                <a:latin typeface="Microsoft Sans Serif" pitchFamily="34" charset="0"/>
                <a:ea typeface="Microsoft Sans Serif" pitchFamily="34" charset="0"/>
                <a:cs typeface="Microsoft Sans Serif" pitchFamily="34" charset="0"/>
              </a:rPr>
              <a:t>                   </a:t>
            </a:r>
            <a:r>
              <a:rPr lang="zh-TW" altLang="en-US" sz="3000" dirty="0" smtClean="0">
                <a:latin typeface="Microsoft Sans Serif" pitchFamily="34" charset="0"/>
                <a:ea typeface="Microsoft Sans Serif" pitchFamily="34" charset="0"/>
                <a:cs typeface="Microsoft Sans Serif" pitchFamily="34" charset="0"/>
              </a:rPr>
              <a:t>  </a:t>
            </a:r>
            <a:r>
              <a:rPr lang="en-US" altLang="zh-TW" sz="3000" dirty="0" smtClean="0">
                <a:latin typeface="Microsoft Sans Serif" pitchFamily="34" charset="0"/>
                <a:ea typeface="Microsoft Sans Serif" pitchFamily="34" charset="0"/>
                <a:cs typeface="Microsoft Sans Serif" pitchFamily="34" charset="0"/>
              </a:rPr>
              <a:t>162</a:t>
            </a:r>
            <a:r>
              <a:rPr lang="zh-TW" altLang="en-US" sz="3000" dirty="0" smtClean="0">
                <a:latin typeface="Microsoft Sans Serif" pitchFamily="34" charset="0"/>
                <a:cs typeface="Microsoft Sans Serif" pitchFamily="34" charset="0"/>
              </a:rPr>
              <a:t>人</a:t>
            </a:r>
            <a:r>
              <a:rPr lang="en-US" altLang="zh-TW" sz="3000" dirty="0" smtClean="0">
                <a:latin typeface="Microsoft Sans Serif" pitchFamily="34" charset="0"/>
                <a:ea typeface="Microsoft Sans Serif" pitchFamily="34" charset="0"/>
                <a:cs typeface="Microsoft Sans Serif" pitchFamily="34" charset="0"/>
              </a:rPr>
              <a:t>(109/11)</a:t>
            </a:r>
          </a:p>
          <a:p>
            <a:pPr>
              <a:buNone/>
            </a:pPr>
            <a:r>
              <a:rPr lang="en-US" altLang="en-US" sz="3000" dirty="0" smtClean="0"/>
              <a:t>                   </a:t>
            </a:r>
          </a:p>
          <a:p>
            <a:pPr>
              <a:buNone/>
            </a:pPr>
            <a:r>
              <a:rPr lang="en-US" altLang="en-US" sz="2800" dirty="0" smtClean="0"/>
              <a:t>    </a:t>
            </a:r>
            <a:endParaRPr lang="en-US" altLang="en-US" sz="2800" dirty="0"/>
          </a:p>
          <a:p>
            <a:endParaRPr lang="en-US" sz="3600" dirty="0"/>
          </a:p>
        </p:txBody>
      </p:sp>
      <p:pic>
        <p:nvPicPr>
          <p:cNvPr id="4" name="圖片 3" descr="6666.JPG"/>
          <p:cNvPicPr>
            <a:picLocks noChangeAspect="1"/>
          </p:cNvPicPr>
          <p:nvPr/>
        </p:nvPicPr>
        <p:blipFill>
          <a:blip r:embed="rId2" cstate="print"/>
          <a:stretch>
            <a:fillRect/>
          </a:stretch>
        </p:blipFill>
        <p:spPr>
          <a:xfrm>
            <a:off x="5214942" y="4000504"/>
            <a:ext cx="3223637" cy="269950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圓角矩形 15"/>
          <p:cNvSpPr/>
          <p:nvPr/>
        </p:nvSpPr>
        <p:spPr>
          <a:xfrm>
            <a:off x="3357554" y="1785926"/>
            <a:ext cx="2537951" cy="792088"/>
          </a:xfrm>
          <a:prstGeom prst="roundRect">
            <a:avLst/>
          </a:prstGeom>
          <a:solidFill>
            <a:srgbClr val="FF6600"/>
          </a:solidFill>
          <a:scene3d>
            <a:camera prst="orthographicFront">
              <a:rot lat="0" lon="0" rev="0"/>
            </a:camera>
            <a:lightRig rig="threePt" dir="t">
              <a:rot lat="0" lon="0" rev="0"/>
            </a:lightRig>
          </a:scene3d>
          <a:sp3d prstMaterial="plastic">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2000" b="1" dirty="0" smtClean="0">
                <a:solidFill>
                  <a:srgbClr val="000000"/>
                </a:solidFill>
                <a:latin typeface="+mj-ea"/>
                <a:ea typeface="+mj-ea"/>
              </a:rPr>
              <a:t>泰偉電子</a:t>
            </a:r>
            <a:endParaRPr lang="en-US" altLang="zh-TW" sz="2000" b="1" dirty="0" smtClean="0">
              <a:solidFill>
                <a:srgbClr val="000000"/>
              </a:solidFill>
              <a:latin typeface="+mj-ea"/>
              <a:ea typeface="+mj-ea"/>
            </a:endParaRPr>
          </a:p>
          <a:p>
            <a:pPr algn="ctr"/>
            <a:r>
              <a:rPr lang="zh-TW" altLang="en-US" sz="2000" b="1" dirty="0" smtClean="0">
                <a:solidFill>
                  <a:srgbClr val="000000"/>
                </a:solidFill>
                <a:latin typeface="+mj-ea"/>
                <a:ea typeface="+mj-ea"/>
              </a:rPr>
              <a:t>股份有限公司</a:t>
            </a:r>
            <a:endParaRPr lang="zh-TW" altLang="en-US" sz="2000" b="1" dirty="0">
              <a:solidFill>
                <a:srgbClr val="000000"/>
              </a:solidFill>
              <a:latin typeface="+mj-ea"/>
              <a:ea typeface="+mj-ea"/>
            </a:endParaRPr>
          </a:p>
        </p:txBody>
      </p:sp>
      <p:sp>
        <p:nvSpPr>
          <p:cNvPr id="18" name="圓角矩形 17"/>
          <p:cNvSpPr/>
          <p:nvPr/>
        </p:nvSpPr>
        <p:spPr>
          <a:xfrm>
            <a:off x="285720" y="3357562"/>
            <a:ext cx="1571636" cy="863526"/>
          </a:xfrm>
          <a:prstGeom prst="roundRect">
            <a:avLst/>
          </a:prstGeom>
          <a:solidFill>
            <a:srgbClr val="00B050"/>
          </a:solidFill>
          <a:scene3d>
            <a:camera prst="orthographicFront">
              <a:rot lat="0" lon="0" rev="0"/>
            </a:camera>
            <a:lightRig rig="threePt" dir="t">
              <a:rot lat="0" lon="0" rev="0"/>
            </a:lightRig>
          </a:scene3d>
          <a:sp3d prstMaterial="plastic">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1800" b="1" dirty="0" smtClean="0">
                <a:solidFill>
                  <a:srgbClr val="000000"/>
                </a:solidFill>
                <a:latin typeface="微軟正黑體" pitchFamily="34" charset="-120"/>
                <a:ea typeface="微軟正黑體" pitchFamily="34" charset="-120"/>
              </a:rPr>
              <a:t>香港娛樂科技有限公司</a:t>
            </a:r>
            <a:endParaRPr lang="zh-TW" altLang="en-US" sz="1800" b="1" dirty="0">
              <a:solidFill>
                <a:srgbClr val="000000"/>
              </a:solidFill>
              <a:latin typeface="微軟正黑體" pitchFamily="34" charset="-120"/>
              <a:ea typeface="微軟正黑體" pitchFamily="34" charset="-120"/>
            </a:endParaRPr>
          </a:p>
        </p:txBody>
      </p:sp>
      <p:sp>
        <p:nvSpPr>
          <p:cNvPr id="20" name="圓角矩形 19"/>
          <p:cNvSpPr/>
          <p:nvPr/>
        </p:nvSpPr>
        <p:spPr>
          <a:xfrm>
            <a:off x="2000232" y="3357562"/>
            <a:ext cx="1714512" cy="876338"/>
          </a:xfrm>
          <a:prstGeom prst="roundRect">
            <a:avLst/>
          </a:prstGeom>
          <a:solidFill>
            <a:srgbClr val="33CCCC"/>
          </a:solidFill>
          <a:scene3d>
            <a:camera prst="orthographicFront">
              <a:rot lat="0" lon="0" rev="0"/>
            </a:camera>
            <a:lightRig rig="threePt" dir="t">
              <a:rot lat="0" lon="0" rev="0"/>
            </a:lightRig>
          </a:scene3d>
          <a:sp3d prstMaterial="plastic">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1800" b="1" dirty="0" smtClean="0">
                <a:solidFill>
                  <a:srgbClr val="000000"/>
                </a:solidFill>
                <a:latin typeface="微軟正黑體" pitchFamily="34" charset="-120"/>
                <a:ea typeface="微軟正黑體" pitchFamily="34" charset="-120"/>
              </a:rPr>
              <a:t>泰偉開發顧問</a:t>
            </a:r>
            <a:endParaRPr lang="en-US" altLang="zh-CN" sz="1800" b="1" dirty="0">
              <a:solidFill>
                <a:srgbClr val="000000"/>
              </a:solidFill>
              <a:latin typeface="微軟正黑體" pitchFamily="34" charset="-120"/>
              <a:ea typeface="微軟正黑體" pitchFamily="34" charset="-120"/>
            </a:endParaRPr>
          </a:p>
          <a:p>
            <a:pPr algn="ctr"/>
            <a:r>
              <a:rPr lang="zh-CN" altLang="en-US" sz="1800" b="1" dirty="0">
                <a:solidFill>
                  <a:srgbClr val="000000"/>
                </a:solidFill>
                <a:latin typeface="微軟正黑體" pitchFamily="34" charset="-120"/>
                <a:ea typeface="微軟正黑體" pitchFamily="34" charset="-120"/>
              </a:rPr>
              <a:t>股份有限公司</a:t>
            </a:r>
            <a:endParaRPr lang="zh-TW" altLang="en-US" sz="1800" b="1" dirty="0">
              <a:solidFill>
                <a:srgbClr val="000000"/>
              </a:solidFill>
              <a:latin typeface="微軟正黑體" pitchFamily="34" charset="-120"/>
              <a:ea typeface="微軟正黑體" pitchFamily="34" charset="-120"/>
            </a:endParaRPr>
          </a:p>
        </p:txBody>
      </p:sp>
      <p:sp>
        <p:nvSpPr>
          <p:cNvPr id="21" name="圓角矩形 20"/>
          <p:cNvSpPr/>
          <p:nvPr/>
        </p:nvSpPr>
        <p:spPr>
          <a:xfrm>
            <a:off x="3857620" y="3357562"/>
            <a:ext cx="1857388" cy="876338"/>
          </a:xfrm>
          <a:prstGeom prst="roundRect">
            <a:avLst/>
          </a:prstGeom>
          <a:solidFill>
            <a:srgbClr val="9966FF"/>
          </a:solidFill>
          <a:scene3d>
            <a:camera prst="orthographicFront">
              <a:rot lat="0" lon="0" rev="0"/>
            </a:camera>
            <a:lightRig rig="threePt" dir="t">
              <a:rot lat="0" lon="0" rev="0"/>
            </a:lightRig>
          </a:scene3d>
          <a:sp3d prstMaterial="plastic">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sz="1600" dirty="0">
                <a:solidFill>
                  <a:schemeClr val="tx1"/>
                </a:solidFill>
                <a:latin typeface="微軟正黑體" pitchFamily="34" charset="-120"/>
                <a:ea typeface="微軟正黑體" pitchFamily="34" charset="-120"/>
              </a:rPr>
              <a:t>Astro Gaming </a:t>
            </a:r>
            <a:endParaRPr lang="en-US" altLang="zh-CN" sz="1600" dirty="0" smtClean="0">
              <a:solidFill>
                <a:schemeClr val="tx1"/>
              </a:solidFill>
              <a:latin typeface="微軟正黑體" pitchFamily="34" charset="-120"/>
              <a:ea typeface="微軟正黑體" pitchFamily="34" charset="-120"/>
            </a:endParaRPr>
          </a:p>
          <a:p>
            <a:pPr algn="ctr"/>
            <a:r>
              <a:rPr lang="es-ES" sz="1600" dirty="0" smtClean="0">
                <a:solidFill>
                  <a:schemeClr val="tx1"/>
                </a:solidFill>
                <a:ea typeface="微軟正黑體" pitchFamily="34" charset="-120"/>
              </a:rPr>
              <a:t>Dominican corp</a:t>
            </a:r>
            <a:endParaRPr lang="zh-TW" altLang="en-US" sz="1600" dirty="0">
              <a:solidFill>
                <a:schemeClr val="tx1"/>
              </a:solidFill>
              <a:latin typeface="微軟正黑體" pitchFamily="34" charset="-120"/>
              <a:ea typeface="微軟正黑體" pitchFamily="34" charset="-120"/>
            </a:endParaRPr>
          </a:p>
        </p:txBody>
      </p:sp>
      <p:cxnSp>
        <p:nvCxnSpPr>
          <p:cNvPr id="27" name="直線接點 26"/>
          <p:cNvCxnSpPr/>
          <p:nvPr/>
        </p:nvCxnSpPr>
        <p:spPr>
          <a:xfrm rot="5400000" flipH="1" flipV="1">
            <a:off x="893737" y="3106735"/>
            <a:ext cx="500066" cy="1588"/>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rot="5400000" flipH="1" flipV="1">
            <a:off x="6251587" y="3106735"/>
            <a:ext cx="500066" cy="1588"/>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1142976" y="2857496"/>
            <a:ext cx="6929486" cy="1588"/>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2" name="Rectangle 3"/>
          <p:cNvSpPr txBox="1">
            <a:spLocks noChangeArrowheads="1"/>
          </p:cNvSpPr>
          <p:nvPr/>
        </p:nvSpPr>
        <p:spPr bwMode="auto">
          <a:xfrm>
            <a:off x="6500826" y="3000372"/>
            <a:ext cx="571504"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zh-TW" altLang="en-US" sz="1400" b="1" kern="0" dirty="0" smtClean="0">
                <a:solidFill>
                  <a:srgbClr val="0070C0"/>
                </a:solidFill>
                <a:latin typeface="微軟正黑體" pitchFamily="34" charset="-120"/>
                <a:ea typeface="微軟正黑體" pitchFamily="34" charset="-120"/>
              </a:rPr>
              <a:t>香港</a:t>
            </a:r>
            <a:endParaRPr lang="zh-TW" altLang="zh-TW" sz="1400" b="1" kern="0" dirty="0" smtClean="0">
              <a:solidFill>
                <a:srgbClr val="0070C0"/>
              </a:solidFill>
              <a:latin typeface="微軟正黑體" pitchFamily="34" charset="-120"/>
              <a:ea typeface="微軟正黑體" pitchFamily="34" charset="-120"/>
            </a:endParaRPr>
          </a:p>
        </p:txBody>
      </p:sp>
      <p:sp>
        <p:nvSpPr>
          <p:cNvPr id="43" name="Rectangle 3"/>
          <p:cNvSpPr txBox="1">
            <a:spLocks noChangeArrowheads="1"/>
          </p:cNvSpPr>
          <p:nvPr/>
        </p:nvSpPr>
        <p:spPr bwMode="auto">
          <a:xfrm>
            <a:off x="1142976" y="3000372"/>
            <a:ext cx="571504"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zh-TW" altLang="en-US" sz="1400" b="1" kern="0" dirty="0" smtClean="0">
                <a:solidFill>
                  <a:srgbClr val="0070C0"/>
                </a:solidFill>
                <a:latin typeface="微軟正黑體" pitchFamily="34" charset="-120"/>
                <a:ea typeface="微軟正黑體" pitchFamily="34" charset="-120"/>
              </a:rPr>
              <a:t>香港</a:t>
            </a:r>
            <a:endParaRPr lang="zh-TW" altLang="zh-TW" sz="1400" b="1" kern="0" dirty="0" smtClean="0">
              <a:solidFill>
                <a:srgbClr val="0070C0"/>
              </a:solidFill>
              <a:latin typeface="微軟正黑體" pitchFamily="34" charset="-120"/>
              <a:ea typeface="微軟正黑體" pitchFamily="34" charset="-120"/>
            </a:endParaRPr>
          </a:p>
        </p:txBody>
      </p:sp>
      <p:sp>
        <p:nvSpPr>
          <p:cNvPr id="44" name="Rectangle 3"/>
          <p:cNvSpPr txBox="1">
            <a:spLocks noChangeArrowheads="1"/>
          </p:cNvSpPr>
          <p:nvPr/>
        </p:nvSpPr>
        <p:spPr bwMode="auto">
          <a:xfrm>
            <a:off x="2857488" y="3000372"/>
            <a:ext cx="576130"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zh-TW" altLang="en-US" sz="1400" b="1" kern="0" dirty="0" smtClean="0">
                <a:solidFill>
                  <a:srgbClr val="0070C0"/>
                </a:solidFill>
                <a:latin typeface="微軟正黑體" pitchFamily="34" charset="-120"/>
                <a:ea typeface="微軟正黑體" pitchFamily="34" charset="-120"/>
              </a:rPr>
              <a:t>金門</a:t>
            </a:r>
            <a:endParaRPr lang="zh-TW" altLang="zh-TW" sz="1400" b="1" kern="0" dirty="0" smtClean="0">
              <a:solidFill>
                <a:srgbClr val="0070C0"/>
              </a:solidFill>
              <a:latin typeface="微軟正黑體" pitchFamily="34" charset="-120"/>
              <a:ea typeface="微軟正黑體" pitchFamily="34" charset="-120"/>
            </a:endParaRPr>
          </a:p>
        </p:txBody>
      </p:sp>
      <p:sp>
        <p:nvSpPr>
          <p:cNvPr id="45" name="Rectangle 3"/>
          <p:cNvSpPr txBox="1">
            <a:spLocks noChangeArrowheads="1"/>
          </p:cNvSpPr>
          <p:nvPr/>
        </p:nvSpPr>
        <p:spPr bwMode="auto">
          <a:xfrm>
            <a:off x="4214810" y="1428736"/>
            <a:ext cx="774686"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eaLnBrk="1" hangingPunct="1">
              <a:buFontTx/>
              <a:buNone/>
            </a:pPr>
            <a:r>
              <a:rPr lang="zh-TW" altLang="en-US" sz="1400" b="1" kern="0" dirty="0" smtClean="0">
                <a:solidFill>
                  <a:srgbClr val="0070C0"/>
                </a:solidFill>
                <a:latin typeface="微軟正黑體" pitchFamily="34" charset="-120"/>
                <a:ea typeface="微軟正黑體" pitchFamily="34" charset="-120"/>
              </a:rPr>
              <a:t>新北市</a:t>
            </a:r>
            <a:endParaRPr lang="zh-TW" altLang="zh-TW" sz="1400" b="1" kern="0" dirty="0" smtClean="0">
              <a:solidFill>
                <a:srgbClr val="0070C0"/>
              </a:solidFill>
              <a:latin typeface="微軟正黑體" pitchFamily="34" charset="-120"/>
              <a:ea typeface="微軟正黑體" pitchFamily="34" charset="-120"/>
            </a:endParaRPr>
          </a:p>
        </p:txBody>
      </p:sp>
      <p:sp>
        <p:nvSpPr>
          <p:cNvPr id="46" name="Rectangle 3"/>
          <p:cNvSpPr txBox="1">
            <a:spLocks noChangeArrowheads="1"/>
          </p:cNvSpPr>
          <p:nvPr/>
        </p:nvSpPr>
        <p:spPr bwMode="auto">
          <a:xfrm>
            <a:off x="571472" y="3000372"/>
            <a:ext cx="642942"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en-US" altLang="zh-TW" sz="1200" b="1" kern="0" dirty="0" smtClean="0">
                <a:solidFill>
                  <a:srgbClr val="002060"/>
                </a:solidFill>
                <a:latin typeface="微軟正黑體" pitchFamily="34" charset="-120"/>
                <a:ea typeface="微軟正黑體" pitchFamily="34" charset="-120"/>
              </a:rPr>
              <a:t>100</a:t>
            </a:r>
            <a:r>
              <a:rPr lang="zh-TW" altLang="en-US" sz="1200" b="1" kern="0" dirty="0" smtClean="0">
                <a:solidFill>
                  <a:srgbClr val="002060"/>
                </a:solidFill>
                <a:latin typeface="微軟正黑體" pitchFamily="34" charset="-120"/>
                <a:ea typeface="微軟正黑體" pitchFamily="34" charset="-120"/>
              </a:rPr>
              <a:t> </a:t>
            </a:r>
            <a:r>
              <a:rPr lang="en-US" altLang="zh-TW" sz="1200" b="1" kern="0" dirty="0" smtClean="0">
                <a:solidFill>
                  <a:srgbClr val="002060"/>
                </a:solidFill>
                <a:latin typeface="微軟正黑體" pitchFamily="34" charset="-120"/>
                <a:ea typeface="微軟正黑體" pitchFamily="34" charset="-120"/>
              </a:rPr>
              <a:t>%</a:t>
            </a:r>
            <a:endParaRPr lang="zh-TW" altLang="zh-TW" sz="1200" b="1" kern="0" dirty="0" smtClean="0">
              <a:solidFill>
                <a:srgbClr val="002060"/>
              </a:solidFill>
              <a:latin typeface="微軟正黑體" pitchFamily="34" charset="-120"/>
              <a:ea typeface="微軟正黑體" pitchFamily="34" charset="-120"/>
            </a:endParaRPr>
          </a:p>
        </p:txBody>
      </p:sp>
      <p:sp>
        <p:nvSpPr>
          <p:cNvPr id="47" name="Rectangle 3"/>
          <p:cNvSpPr txBox="1">
            <a:spLocks noChangeArrowheads="1"/>
          </p:cNvSpPr>
          <p:nvPr/>
        </p:nvSpPr>
        <p:spPr bwMode="auto">
          <a:xfrm>
            <a:off x="5929322" y="3000372"/>
            <a:ext cx="642942"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en-US" altLang="zh-TW" sz="1200" b="1" kern="0" dirty="0" smtClean="0">
                <a:solidFill>
                  <a:srgbClr val="002060"/>
                </a:solidFill>
                <a:latin typeface="微軟正黑體" pitchFamily="34" charset="-120"/>
                <a:ea typeface="微軟正黑體" pitchFamily="34" charset="-120"/>
              </a:rPr>
              <a:t>100</a:t>
            </a:r>
            <a:r>
              <a:rPr lang="zh-TW" altLang="en-US" sz="1200" b="1" kern="0" dirty="0" smtClean="0">
                <a:solidFill>
                  <a:srgbClr val="002060"/>
                </a:solidFill>
                <a:latin typeface="微軟正黑體" pitchFamily="34" charset="-120"/>
                <a:ea typeface="微軟正黑體" pitchFamily="34" charset="-120"/>
              </a:rPr>
              <a:t> </a:t>
            </a:r>
            <a:r>
              <a:rPr lang="en-US" altLang="zh-TW" sz="1200" b="1" kern="0" dirty="0" smtClean="0">
                <a:solidFill>
                  <a:srgbClr val="002060"/>
                </a:solidFill>
                <a:latin typeface="微軟正黑體" pitchFamily="34" charset="-120"/>
                <a:ea typeface="微軟正黑體" pitchFamily="34" charset="-120"/>
              </a:rPr>
              <a:t>%</a:t>
            </a:r>
            <a:endParaRPr lang="zh-TW" altLang="zh-TW" sz="1200" b="1" kern="0" dirty="0" smtClean="0">
              <a:solidFill>
                <a:srgbClr val="002060"/>
              </a:solidFill>
              <a:latin typeface="微軟正黑體" pitchFamily="34" charset="-120"/>
              <a:ea typeface="微軟正黑體" pitchFamily="34" charset="-120"/>
            </a:endParaRPr>
          </a:p>
        </p:txBody>
      </p:sp>
      <p:sp>
        <p:nvSpPr>
          <p:cNvPr id="48" name="Rectangle 3"/>
          <p:cNvSpPr txBox="1">
            <a:spLocks noChangeArrowheads="1"/>
          </p:cNvSpPr>
          <p:nvPr/>
        </p:nvSpPr>
        <p:spPr bwMode="auto">
          <a:xfrm>
            <a:off x="2143108" y="3000372"/>
            <a:ext cx="785818"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en-US" altLang="zh-TW" sz="1200" b="1" kern="0" dirty="0" smtClean="0">
                <a:solidFill>
                  <a:srgbClr val="002060"/>
                </a:solidFill>
                <a:latin typeface="微軟正黑體" pitchFamily="34" charset="-120"/>
                <a:ea typeface="微軟正黑體" pitchFamily="34" charset="-120"/>
              </a:rPr>
              <a:t>98.68</a:t>
            </a:r>
            <a:r>
              <a:rPr lang="zh-TW" altLang="en-US" sz="1200" b="1" kern="0" dirty="0" smtClean="0">
                <a:solidFill>
                  <a:srgbClr val="002060"/>
                </a:solidFill>
                <a:latin typeface="微軟正黑體" pitchFamily="34" charset="-120"/>
                <a:ea typeface="微軟正黑體" pitchFamily="34" charset="-120"/>
              </a:rPr>
              <a:t> </a:t>
            </a:r>
            <a:r>
              <a:rPr lang="en-US" altLang="zh-TW" sz="1200" b="1" kern="0" dirty="0" smtClean="0">
                <a:solidFill>
                  <a:srgbClr val="002060"/>
                </a:solidFill>
                <a:latin typeface="微軟正黑體" pitchFamily="34" charset="-120"/>
                <a:ea typeface="微軟正黑體" pitchFamily="34" charset="-120"/>
              </a:rPr>
              <a:t>%</a:t>
            </a:r>
            <a:endParaRPr lang="zh-TW" altLang="zh-TW" sz="1200" b="1" kern="0" dirty="0" smtClean="0">
              <a:solidFill>
                <a:srgbClr val="002060"/>
              </a:solidFill>
              <a:latin typeface="微軟正黑體" pitchFamily="34" charset="-120"/>
              <a:ea typeface="微軟正黑體" pitchFamily="34" charset="-120"/>
            </a:endParaRPr>
          </a:p>
        </p:txBody>
      </p:sp>
      <p:sp>
        <p:nvSpPr>
          <p:cNvPr id="49" name="Rectangle 3"/>
          <p:cNvSpPr txBox="1">
            <a:spLocks noChangeArrowheads="1"/>
          </p:cNvSpPr>
          <p:nvPr/>
        </p:nvSpPr>
        <p:spPr bwMode="auto">
          <a:xfrm>
            <a:off x="7358082" y="3000372"/>
            <a:ext cx="785818"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en-US" altLang="zh-TW" sz="1200" b="1" kern="0" dirty="0" smtClean="0">
                <a:solidFill>
                  <a:srgbClr val="002060"/>
                </a:solidFill>
                <a:latin typeface="微軟正黑體" pitchFamily="34" charset="-120"/>
                <a:ea typeface="微軟正黑體" pitchFamily="34" charset="-120"/>
              </a:rPr>
              <a:t>54.23</a:t>
            </a:r>
            <a:r>
              <a:rPr lang="zh-TW" altLang="en-US" sz="1200" b="1" kern="0" dirty="0" smtClean="0">
                <a:solidFill>
                  <a:srgbClr val="002060"/>
                </a:solidFill>
                <a:latin typeface="微軟正黑體" pitchFamily="34" charset="-120"/>
                <a:ea typeface="微軟正黑體" pitchFamily="34" charset="-120"/>
              </a:rPr>
              <a:t> </a:t>
            </a:r>
            <a:r>
              <a:rPr lang="en-US" altLang="zh-TW" sz="1200" b="1" kern="0" dirty="0" smtClean="0">
                <a:solidFill>
                  <a:srgbClr val="002060"/>
                </a:solidFill>
                <a:latin typeface="微軟正黑體" pitchFamily="34" charset="-120"/>
                <a:ea typeface="微軟正黑體" pitchFamily="34" charset="-120"/>
              </a:rPr>
              <a:t>%</a:t>
            </a:r>
            <a:endParaRPr lang="zh-TW" altLang="zh-TW" sz="1200" b="1" kern="0" dirty="0" smtClean="0">
              <a:solidFill>
                <a:srgbClr val="002060"/>
              </a:solidFill>
              <a:latin typeface="微軟正黑體" pitchFamily="34" charset="-120"/>
              <a:ea typeface="微軟正黑體" pitchFamily="34" charset="-120"/>
            </a:endParaRPr>
          </a:p>
        </p:txBody>
      </p:sp>
      <p:sp>
        <p:nvSpPr>
          <p:cNvPr id="50" name="Rectangle 3"/>
          <p:cNvSpPr txBox="1">
            <a:spLocks noChangeArrowheads="1"/>
          </p:cNvSpPr>
          <p:nvPr/>
        </p:nvSpPr>
        <p:spPr bwMode="auto">
          <a:xfrm>
            <a:off x="500034" y="4614433"/>
            <a:ext cx="642942"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en-US" altLang="zh-TW" sz="1200" b="1" kern="0" dirty="0" smtClean="0">
                <a:solidFill>
                  <a:srgbClr val="002060"/>
                </a:solidFill>
                <a:latin typeface="微軟正黑體" pitchFamily="34" charset="-120"/>
                <a:ea typeface="微軟正黑體" pitchFamily="34" charset="-120"/>
              </a:rPr>
              <a:t>100</a:t>
            </a:r>
            <a:r>
              <a:rPr lang="zh-TW" altLang="en-US" sz="1200" b="1" kern="0" dirty="0" smtClean="0">
                <a:solidFill>
                  <a:srgbClr val="002060"/>
                </a:solidFill>
                <a:latin typeface="微軟正黑體" pitchFamily="34" charset="-120"/>
                <a:ea typeface="微軟正黑體" pitchFamily="34" charset="-120"/>
              </a:rPr>
              <a:t> </a:t>
            </a:r>
            <a:r>
              <a:rPr lang="en-US" altLang="zh-TW" sz="1200" b="1" kern="0" dirty="0" smtClean="0">
                <a:solidFill>
                  <a:srgbClr val="002060"/>
                </a:solidFill>
                <a:latin typeface="微軟正黑體" pitchFamily="34" charset="-120"/>
                <a:ea typeface="微軟正黑體" pitchFamily="34" charset="-120"/>
              </a:rPr>
              <a:t>%</a:t>
            </a:r>
            <a:endParaRPr lang="zh-TW" altLang="zh-TW" sz="1200" b="1" kern="0" dirty="0" smtClean="0">
              <a:solidFill>
                <a:srgbClr val="002060"/>
              </a:solidFill>
              <a:latin typeface="微軟正黑體" pitchFamily="34" charset="-120"/>
              <a:ea typeface="微軟正黑體" pitchFamily="34" charset="-120"/>
            </a:endParaRPr>
          </a:p>
        </p:txBody>
      </p:sp>
      <p:sp>
        <p:nvSpPr>
          <p:cNvPr id="53" name="標題 1"/>
          <p:cNvSpPr txBox="1">
            <a:spLocks/>
          </p:cNvSpPr>
          <p:nvPr/>
        </p:nvSpPr>
        <p:spPr>
          <a:xfrm>
            <a:off x="357158" y="642918"/>
            <a:ext cx="82296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TW" altLang="en-US" sz="4100" b="1" dirty="0" smtClean="0">
                <a:solidFill>
                  <a:schemeClr val="tx2"/>
                </a:solidFill>
                <a:effectLst>
                  <a:outerShdw blurRad="31750" dist="25400" dir="5400000" algn="tl" rotWithShape="0">
                    <a:srgbClr val="000000">
                      <a:alpha val="25000"/>
                    </a:srgbClr>
                  </a:outerShdw>
                </a:effectLst>
                <a:latin typeface="微軟正黑體" pitchFamily="34" charset="-120"/>
                <a:ea typeface="微軟正黑體" pitchFamily="34" charset="-120"/>
                <a:cs typeface="+mj-cs"/>
              </a:rPr>
              <a:t>企業架構</a:t>
            </a:r>
            <a:endParaRPr kumimoji="0" lang="zh-TW"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微軟正黑體" pitchFamily="34" charset="-120"/>
              <a:ea typeface="微軟正黑體" pitchFamily="34" charset="-120"/>
              <a:cs typeface="+mj-cs"/>
            </a:endParaRPr>
          </a:p>
        </p:txBody>
      </p:sp>
      <p:cxnSp>
        <p:nvCxnSpPr>
          <p:cNvPr id="55" name="直線接點 54"/>
          <p:cNvCxnSpPr/>
          <p:nvPr/>
        </p:nvCxnSpPr>
        <p:spPr>
          <a:xfrm flipV="1">
            <a:off x="4643438" y="2571744"/>
            <a:ext cx="0" cy="27522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a:stCxn id="20" idx="0"/>
          </p:cNvCxnSpPr>
          <p:nvPr/>
        </p:nvCxnSpPr>
        <p:spPr>
          <a:xfrm rot="5400000" flipH="1" flipV="1">
            <a:off x="2608249" y="3107529"/>
            <a:ext cx="499272" cy="79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rot="5400000" flipH="1" flipV="1">
            <a:off x="4394199" y="3106735"/>
            <a:ext cx="500066" cy="1588"/>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0" name="圓角矩形 59"/>
          <p:cNvSpPr/>
          <p:nvPr/>
        </p:nvSpPr>
        <p:spPr>
          <a:xfrm>
            <a:off x="5857884" y="3357562"/>
            <a:ext cx="1357322" cy="876338"/>
          </a:xfrm>
          <a:prstGeom prst="roundRect">
            <a:avLst/>
          </a:prstGeom>
          <a:solidFill>
            <a:schemeClr val="accent4">
              <a:lumMod val="60000"/>
              <a:lumOff val="40000"/>
            </a:schemeClr>
          </a:solidFill>
          <a:scene3d>
            <a:camera prst="orthographicFront">
              <a:rot lat="0" lon="0" rev="0"/>
            </a:camera>
            <a:lightRig rig="threePt" dir="t">
              <a:rot lat="0" lon="0" rev="0"/>
            </a:lightRig>
          </a:scene3d>
          <a:sp3d prstMaterial="plastic">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b="1" dirty="0" smtClean="0">
                <a:solidFill>
                  <a:srgbClr val="000000"/>
                </a:solidFill>
                <a:latin typeface="微軟正黑體" pitchFamily="34" charset="-120"/>
                <a:ea typeface="微軟正黑體" pitchFamily="34" charset="-120"/>
              </a:rPr>
              <a:t>泰偉博奕有限公司</a:t>
            </a:r>
            <a:endParaRPr lang="zh-TW" altLang="en-US" b="1" dirty="0">
              <a:solidFill>
                <a:srgbClr val="000000"/>
              </a:solidFill>
              <a:latin typeface="微軟正黑體" pitchFamily="34" charset="-120"/>
              <a:ea typeface="微軟正黑體" pitchFamily="34" charset="-120"/>
            </a:endParaRPr>
          </a:p>
        </p:txBody>
      </p:sp>
      <p:sp>
        <p:nvSpPr>
          <p:cNvPr id="65" name="Rectangle 3"/>
          <p:cNvSpPr txBox="1">
            <a:spLocks noChangeArrowheads="1"/>
          </p:cNvSpPr>
          <p:nvPr/>
        </p:nvSpPr>
        <p:spPr bwMode="auto">
          <a:xfrm>
            <a:off x="4000496" y="3000372"/>
            <a:ext cx="642942"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en-US" altLang="zh-TW" sz="1200" b="1" kern="0" dirty="0" smtClean="0">
                <a:solidFill>
                  <a:srgbClr val="002060"/>
                </a:solidFill>
                <a:latin typeface="微軟正黑體" pitchFamily="34" charset="-120"/>
                <a:ea typeface="微軟正黑體" pitchFamily="34" charset="-120"/>
              </a:rPr>
              <a:t>100</a:t>
            </a:r>
            <a:r>
              <a:rPr lang="zh-TW" altLang="en-US" sz="1200" b="1" kern="0" dirty="0" smtClean="0">
                <a:solidFill>
                  <a:srgbClr val="002060"/>
                </a:solidFill>
                <a:latin typeface="微軟正黑體" pitchFamily="34" charset="-120"/>
                <a:ea typeface="微軟正黑體" pitchFamily="34" charset="-120"/>
              </a:rPr>
              <a:t> </a:t>
            </a:r>
            <a:r>
              <a:rPr lang="en-US" altLang="zh-TW" sz="1200" b="1" kern="0" dirty="0" smtClean="0">
                <a:solidFill>
                  <a:srgbClr val="002060"/>
                </a:solidFill>
                <a:latin typeface="微軟正黑體" pitchFamily="34" charset="-120"/>
                <a:ea typeface="微軟正黑體" pitchFamily="34" charset="-120"/>
              </a:rPr>
              <a:t>%</a:t>
            </a:r>
            <a:endParaRPr lang="zh-TW" altLang="zh-TW" sz="1200" b="1" kern="0" dirty="0" smtClean="0">
              <a:solidFill>
                <a:srgbClr val="002060"/>
              </a:solidFill>
              <a:latin typeface="微軟正黑體" pitchFamily="34" charset="-120"/>
              <a:ea typeface="微軟正黑體" pitchFamily="34" charset="-120"/>
            </a:endParaRPr>
          </a:p>
        </p:txBody>
      </p:sp>
      <p:sp>
        <p:nvSpPr>
          <p:cNvPr id="70" name="Rectangle 3"/>
          <p:cNvSpPr txBox="1">
            <a:spLocks noChangeArrowheads="1"/>
          </p:cNvSpPr>
          <p:nvPr/>
        </p:nvSpPr>
        <p:spPr bwMode="auto">
          <a:xfrm>
            <a:off x="4643438" y="3000372"/>
            <a:ext cx="928694"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zh-TW" altLang="en-US" sz="1400" b="1" kern="0" dirty="0" smtClean="0">
                <a:solidFill>
                  <a:srgbClr val="0070C0"/>
                </a:solidFill>
                <a:latin typeface="微軟正黑體" pitchFamily="34" charset="-120"/>
                <a:ea typeface="微軟正黑體" pitchFamily="34" charset="-120"/>
              </a:rPr>
              <a:t>多明尼加</a:t>
            </a:r>
            <a:endParaRPr lang="zh-TW" altLang="zh-TW" sz="1400" b="1" kern="0" dirty="0" smtClean="0">
              <a:solidFill>
                <a:srgbClr val="0070C0"/>
              </a:solidFill>
              <a:latin typeface="微軟正黑體" pitchFamily="34" charset="-120"/>
              <a:ea typeface="微軟正黑體" pitchFamily="34" charset="-120"/>
            </a:endParaRPr>
          </a:p>
        </p:txBody>
      </p:sp>
      <p:cxnSp>
        <p:nvCxnSpPr>
          <p:cNvPr id="71" name="直線接點 70"/>
          <p:cNvCxnSpPr/>
          <p:nvPr/>
        </p:nvCxnSpPr>
        <p:spPr>
          <a:xfrm rot="5400000" flipH="1" flipV="1">
            <a:off x="929456" y="4428338"/>
            <a:ext cx="428628" cy="1588"/>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線接點 73"/>
          <p:cNvCxnSpPr/>
          <p:nvPr/>
        </p:nvCxnSpPr>
        <p:spPr>
          <a:xfrm rot="5400000" flipH="1" flipV="1">
            <a:off x="7822826" y="3107132"/>
            <a:ext cx="500066" cy="79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6" name="圓角矩形 75"/>
          <p:cNvSpPr/>
          <p:nvPr/>
        </p:nvSpPr>
        <p:spPr>
          <a:xfrm>
            <a:off x="214282" y="5000636"/>
            <a:ext cx="1785950" cy="857256"/>
          </a:xfrm>
          <a:prstGeom prst="roundRect">
            <a:avLst/>
          </a:prstGeom>
          <a:solidFill>
            <a:srgbClr val="92D050"/>
          </a:solidFill>
          <a:scene3d>
            <a:camera prst="orthographicFront">
              <a:rot lat="0" lon="0" rev="0"/>
            </a:camera>
            <a:lightRig rig="threePt" dir="t">
              <a:rot lat="0" lon="0" rev="0"/>
            </a:lightRig>
          </a:scene3d>
          <a:sp3d prstMaterial="plastic">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b="1" dirty="0">
                <a:solidFill>
                  <a:schemeClr val="tx1"/>
                </a:solidFill>
                <a:latin typeface="微軟正黑體" panose="020B0604030504040204" pitchFamily="34" charset="-120"/>
                <a:ea typeface="微軟正黑體" panose="020B0604030504040204" pitchFamily="34" charset="-120"/>
              </a:rPr>
              <a:t> </a:t>
            </a:r>
            <a:r>
              <a:rPr lang="zh-TW" altLang="en-US" b="1" dirty="0" smtClean="0">
                <a:solidFill>
                  <a:schemeClr val="tx1"/>
                </a:solidFill>
                <a:latin typeface="微軟正黑體" pitchFamily="34" charset="-120"/>
                <a:ea typeface="微軟正黑體" pitchFamily="34" charset="-120"/>
              </a:rPr>
              <a:t>龍</a:t>
            </a:r>
            <a:r>
              <a:rPr lang="zh-CN" altLang="en-US" sz="1800" b="1" dirty="0" smtClean="0">
                <a:solidFill>
                  <a:srgbClr val="000000"/>
                </a:solidFill>
                <a:latin typeface="微軟正黑體" pitchFamily="34" charset="-120"/>
                <a:ea typeface="微軟正黑體" pitchFamily="34" charset="-120"/>
              </a:rPr>
              <a:t>彩科技</a:t>
            </a:r>
            <a:r>
              <a:rPr lang="en-US" altLang="zh-CN" sz="1800" b="1" dirty="0" smtClean="0">
                <a:solidFill>
                  <a:srgbClr val="000000"/>
                </a:solidFill>
                <a:latin typeface="微軟正黑體" pitchFamily="34" charset="-120"/>
                <a:ea typeface="微軟正黑體" pitchFamily="34" charset="-120"/>
              </a:rPr>
              <a:t>(</a:t>
            </a:r>
            <a:r>
              <a:rPr lang="zh-TW" altLang="en-US" sz="1800" b="1" dirty="0" smtClean="0">
                <a:solidFill>
                  <a:srgbClr val="000000"/>
                </a:solidFill>
                <a:latin typeface="微軟正黑體" pitchFamily="34" charset="-120"/>
                <a:ea typeface="微軟正黑體" pitchFamily="34" charset="-120"/>
              </a:rPr>
              <a:t>北京</a:t>
            </a:r>
            <a:r>
              <a:rPr lang="en-US" altLang="zh-TW" sz="1800" b="1" dirty="0" smtClean="0">
                <a:solidFill>
                  <a:srgbClr val="000000"/>
                </a:solidFill>
                <a:latin typeface="微軟正黑體" pitchFamily="34" charset="-120"/>
                <a:ea typeface="微軟正黑體" pitchFamily="34" charset="-120"/>
              </a:rPr>
              <a:t>)</a:t>
            </a:r>
            <a:r>
              <a:rPr lang="zh-CN" altLang="en-US" sz="1800" b="1" dirty="0" smtClean="0">
                <a:solidFill>
                  <a:srgbClr val="000000"/>
                </a:solidFill>
                <a:latin typeface="微軟正黑體" pitchFamily="34" charset="-120"/>
                <a:ea typeface="微軟正黑體" pitchFamily="34" charset="-120"/>
              </a:rPr>
              <a:t>有限公司</a:t>
            </a:r>
            <a:endParaRPr lang="zh-TW" altLang="en-US" sz="1800" b="1" dirty="0">
              <a:solidFill>
                <a:srgbClr val="000000"/>
              </a:solidFill>
              <a:latin typeface="微軟正黑體" pitchFamily="34" charset="-120"/>
              <a:ea typeface="微軟正黑體" pitchFamily="34" charset="-120"/>
            </a:endParaRPr>
          </a:p>
        </p:txBody>
      </p:sp>
      <p:sp>
        <p:nvSpPr>
          <p:cNvPr id="77" name="Rectangle 3"/>
          <p:cNvSpPr txBox="1">
            <a:spLocks noChangeArrowheads="1"/>
          </p:cNvSpPr>
          <p:nvPr/>
        </p:nvSpPr>
        <p:spPr bwMode="auto">
          <a:xfrm>
            <a:off x="1189113" y="4597601"/>
            <a:ext cx="627251"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zh-TW" altLang="en-US" sz="1400" b="1" kern="0" dirty="0" smtClean="0">
                <a:solidFill>
                  <a:srgbClr val="0070C0"/>
                </a:solidFill>
                <a:latin typeface="微軟正黑體" pitchFamily="34" charset="-120"/>
                <a:ea typeface="微軟正黑體" pitchFamily="34" charset="-120"/>
              </a:rPr>
              <a:t>北京</a:t>
            </a:r>
            <a:endParaRPr lang="zh-TW" altLang="zh-TW" sz="1400" b="1" kern="0" dirty="0" smtClean="0">
              <a:solidFill>
                <a:srgbClr val="0070C0"/>
              </a:solidFill>
              <a:latin typeface="微軟正黑體" pitchFamily="34" charset="-120"/>
              <a:ea typeface="微軟正黑體" pitchFamily="34" charset="-120"/>
            </a:endParaRPr>
          </a:p>
        </p:txBody>
      </p:sp>
      <p:cxnSp>
        <p:nvCxnSpPr>
          <p:cNvPr id="61" name="直線接點 60"/>
          <p:cNvCxnSpPr/>
          <p:nvPr/>
        </p:nvCxnSpPr>
        <p:spPr>
          <a:xfrm rot="5400000" flipH="1" flipV="1">
            <a:off x="892943" y="4750603"/>
            <a:ext cx="500862" cy="795"/>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3" name="Rectangle 3"/>
          <p:cNvSpPr txBox="1">
            <a:spLocks noChangeArrowheads="1"/>
          </p:cNvSpPr>
          <p:nvPr/>
        </p:nvSpPr>
        <p:spPr bwMode="auto">
          <a:xfrm>
            <a:off x="8072462" y="3000372"/>
            <a:ext cx="785818"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zh-TW" altLang="en-US" sz="1400" b="1" kern="0" dirty="0" smtClean="0">
                <a:solidFill>
                  <a:srgbClr val="0070C0"/>
                </a:solidFill>
                <a:latin typeface="微軟正黑體" pitchFamily="34" charset="-120"/>
                <a:ea typeface="微軟正黑體" pitchFamily="34" charset="-120"/>
              </a:rPr>
              <a:t>新北市</a:t>
            </a:r>
            <a:endParaRPr lang="zh-TW" altLang="zh-TW" sz="1400" b="1" kern="0" dirty="0" smtClean="0">
              <a:solidFill>
                <a:srgbClr val="0070C0"/>
              </a:solidFill>
              <a:latin typeface="微軟正黑體" pitchFamily="34" charset="-120"/>
              <a:ea typeface="微軟正黑體" pitchFamily="34" charset="-120"/>
            </a:endParaRPr>
          </a:p>
        </p:txBody>
      </p:sp>
      <p:sp>
        <p:nvSpPr>
          <p:cNvPr id="165" name="圓角矩形 164"/>
          <p:cNvSpPr/>
          <p:nvPr/>
        </p:nvSpPr>
        <p:spPr>
          <a:xfrm>
            <a:off x="7358082" y="3357562"/>
            <a:ext cx="1500198" cy="857256"/>
          </a:xfrm>
          <a:prstGeom prst="roundRect">
            <a:avLst/>
          </a:prstGeom>
          <a:solidFill>
            <a:schemeClr val="accent3">
              <a:lumMod val="60000"/>
              <a:lumOff val="40000"/>
            </a:schemeClr>
          </a:solidFill>
          <a:scene3d>
            <a:camera prst="orthographicFront">
              <a:rot lat="0" lon="0" rev="0"/>
            </a:camera>
            <a:lightRig rig="threePt" dir="t">
              <a:rot lat="0" lon="0" rev="0"/>
            </a:lightRig>
          </a:scene3d>
          <a:sp3d prstMaterial="plastic">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b="1" dirty="0" smtClean="0">
                <a:solidFill>
                  <a:srgbClr val="000000"/>
                </a:solidFill>
                <a:latin typeface="微軟正黑體" pitchFamily="34" charset="-120"/>
                <a:ea typeface="微軟正黑體" pitchFamily="34" charset="-120"/>
              </a:rPr>
              <a:t>泰娛科技股份有限公司</a:t>
            </a:r>
            <a:endParaRPr lang="zh-TW" altLang="en-US" b="1" dirty="0">
              <a:solidFill>
                <a:srgbClr val="00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3677687588"/>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500042"/>
            <a:ext cx="8229600" cy="1143000"/>
          </a:xfrm>
        </p:spPr>
        <p:txBody>
          <a:bodyPr>
            <a:normAutofit/>
          </a:bodyPr>
          <a:lstStyle/>
          <a:p>
            <a:r>
              <a:rPr lang="zh-TW" altLang="en-US" sz="4100" b="1" dirty="0">
                <a:effectLst>
                  <a:outerShdw blurRad="31750" dist="25400" dir="5400000" algn="tl" rotWithShape="0">
                    <a:srgbClr val="000000">
                      <a:alpha val="25000"/>
                    </a:srgbClr>
                  </a:outerShdw>
                </a:effectLst>
              </a:rPr>
              <a:t>技術領域</a:t>
            </a:r>
          </a:p>
        </p:txBody>
      </p:sp>
      <p:sp>
        <p:nvSpPr>
          <p:cNvPr id="3" name="內容版面配置區 2"/>
          <p:cNvSpPr>
            <a:spLocks noGrp="1"/>
          </p:cNvSpPr>
          <p:nvPr>
            <p:ph idx="1"/>
          </p:nvPr>
        </p:nvSpPr>
        <p:spPr>
          <a:xfrm>
            <a:off x="428596" y="1785926"/>
            <a:ext cx="8229600" cy="4525963"/>
          </a:xfrm>
        </p:spPr>
        <p:txBody>
          <a:bodyPr>
            <a:normAutofit/>
          </a:bodyPr>
          <a:lstStyle/>
          <a:p>
            <a:r>
              <a:rPr lang="zh-TW" altLang="en-US" dirty="0" smtClean="0">
                <a:latin typeface="微軟正黑體" pitchFamily="34" charset="-120"/>
                <a:ea typeface="微軟正黑體" pitchFamily="34" charset="-120"/>
              </a:rPr>
              <a:t>視訊直播技術與系統</a:t>
            </a:r>
            <a:endParaRPr lang="en-US" altLang="zh-Hant" dirty="0" smtClean="0">
              <a:latin typeface="微軟正黑體" pitchFamily="34" charset="-120"/>
              <a:ea typeface="微軟正黑體" pitchFamily="34" charset="-120"/>
            </a:endParaRPr>
          </a:p>
          <a:p>
            <a:r>
              <a:rPr lang="en-US" altLang="zh-Hant" dirty="0" smtClean="0">
                <a:latin typeface="微軟正黑體" pitchFamily="34" charset="-120"/>
                <a:ea typeface="微軟正黑體" pitchFamily="34" charset="-120"/>
              </a:rPr>
              <a:t>VLT </a:t>
            </a:r>
            <a:r>
              <a:rPr lang="zh-CN" altLang="en-US" dirty="0" smtClean="0">
                <a:latin typeface="微軟正黑體" pitchFamily="34" charset="-120"/>
                <a:ea typeface="微軟正黑體" pitchFamily="34" charset="-120"/>
              </a:rPr>
              <a:t>跨區管理系統</a:t>
            </a:r>
            <a:endParaRPr lang="zh-TW" altLang="en-US" dirty="0" smtClean="0">
              <a:latin typeface="微軟正黑體" pitchFamily="34" charset="-120"/>
              <a:ea typeface="微軟正黑體" pitchFamily="34" charset="-120"/>
            </a:endParaRPr>
          </a:p>
          <a:p>
            <a:r>
              <a:rPr lang="en-US" altLang="zh-Hant" dirty="0" smtClean="0">
                <a:latin typeface="微軟正黑體" pitchFamily="34" charset="-120"/>
                <a:ea typeface="微軟正黑體" pitchFamily="34" charset="-120"/>
              </a:rPr>
              <a:t>App </a:t>
            </a:r>
            <a:r>
              <a:rPr lang="zh-CN" altLang="en-US" dirty="0" smtClean="0">
                <a:latin typeface="微軟正黑體" pitchFamily="34" charset="-120"/>
                <a:ea typeface="微軟正黑體" pitchFamily="34" charset="-120"/>
              </a:rPr>
              <a:t>遊戲製作</a:t>
            </a:r>
            <a:endParaRPr lang="en-US" altLang="zh-CN" dirty="0" smtClean="0">
              <a:latin typeface="微軟正黑體" pitchFamily="34" charset="-120"/>
              <a:ea typeface="微軟正黑體" pitchFamily="34" charset="-120"/>
            </a:endParaRPr>
          </a:p>
          <a:p>
            <a:r>
              <a:rPr lang="zh-CN" altLang="en-US" dirty="0" smtClean="0">
                <a:latin typeface="微軟正黑體" pitchFamily="34" charset="-120"/>
                <a:ea typeface="微軟正黑體" pitchFamily="34" charset="-120"/>
              </a:rPr>
              <a:t>網路</a:t>
            </a:r>
            <a:r>
              <a:rPr lang="zh-TW" altLang="en-US" dirty="0" smtClean="0">
                <a:latin typeface="微軟正黑體" pitchFamily="34" charset="-120"/>
                <a:ea typeface="微軟正黑體" pitchFamily="34" charset="-120"/>
              </a:rPr>
              <a:t>博弈</a:t>
            </a:r>
            <a:r>
              <a:rPr lang="zh-CN" altLang="en-US" dirty="0" smtClean="0">
                <a:latin typeface="微軟正黑體" pitchFamily="34" charset="-120"/>
                <a:ea typeface="微軟正黑體" pitchFamily="34" charset="-120"/>
              </a:rPr>
              <a:t>平台與管理系統</a:t>
            </a:r>
            <a:endParaRPr lang="zh-TW" altLang="en-US"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虛擬幣網娛樂城運營系統</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軟體</a:t>
            </a:r>
            <a:r>
              <a:rPr lang="zh-TW" altLang="en-US" dirty="0">
                <a:latin typeface="微軟正黑體" pitchFamily="34" charset="-120"/>
                <a:ea typeface="微軟正黑體" pitchFamily="34" charset="-120"/>
              </a:rPr>
              <a:t>系統、</a:t>
            </a:r>
            <a:r>
              <a:rPr lang="en-US" dirty="0">
                <a:latin typeface="微軟正黑體" pitchFamily="34" charset="-120"/>
                <a:ea typeface="微軟正黑體" pitchFamily="34" charset="-120"/>
              </a:rPr>
              <a:t>2D</a:t>
            </a:r>
            <a:r>
              <a:rPr lang="zh-TW" altLang="en-US" dirty="0">
                <a:latin typeface="微軟正黑體" pitchFamily="34" charset="-120"/>
                <a:ea typeface="微軟正黑體" pitchFamily="34" charset="-120"/>
              </a:rPr>
              <a:t>、</a:t>
            </a:r>
            <a:r>
              <a:rPr lang="en-US" dirty="0">
                <a:latin typeface="微軟正黑體" pitchFamily="34" charset="-120"/>
                <a:ea typeface="微軟正黑體" pitchFamily="34" charset="-120"/>
              </a:rPr>
              <a:t>3D</a:t>
            </a:r>
            <a:r>
              <a:rPr lang="zh-TW" altLang="en-US" dirty="0">
                <a:latin typeface="微軟正黑體" pitchFamily="34" charset="-120"/>
                <a:ea typeface="微軟正黑體" pitchFamily="34" charset="-120"/>
              </a:rPr>
              <a:t>美術設計</a:t>
            </a:r>
            <a:endParaRPr lang="en-US" altLang="zh-TW" dirty="0">
              <a:latin typeface="微軟正黑體" pitchFamily="34" charset="-120"/>
              <a:ea typeface="微軟正黑體" pitchFamily="34" charset="-120"/>
            </a:endParaRPr>
          </a:p>
          <a:p>
            <a:r>
              <a:rPr lang="zh-TW" altLang="en-US" dirty="0">
                <a:latin typeface="微軟正黑體" pitchFamily="34" charset="-120"/>
                <a:ea typeface="微軟正黑體" pitchFamily="34" charset="-120"/>
              </a:rPr>
              <a:t>網路遊戲</a:t>
            </a:r>
            <a:r>
              <a:rPr lang="zh-Hant" altLang="en-US" dirty="0">
                <a:latin typeface="微軟正黑體" pitchFamily="34" charset="-120"/>
                <a:ea typeface="微軟正黑體" pitchFamily="34" charset="-120"/>
              </a:rPr>
              <a:t>、</a:t>
            </a:r>
            <a:r>
              <a:rPr lang="en-US" dirty="0">
                <a:latin typeface="微軟正黑體" pitchFamily="34" charset="-120"/>
                <a:ea typeface="微軟正黑體" pitchFamily="34" charset="-120"/>
              </a:rPr>
              <a:t> 2D</a:t>
            </a:r>
            <a:r>
              <a:rPr lang="zh-TW" altLang="en-US" dirty="0">
                <a:latin typeface="微軟正黑體" pitchFamily="34" charset="-120"/>
                <a:ea typeface="微軟正黑體" pitchFamily="34" charset="-120"/>
              </a:rPr>
              <a:t>、</a:t>
            </a:r>
            <a:r>
              <a:rPr lang="en-US" dirty="0">
                <a:latin typeface="微軟正黑體" pitchFamily="34" charset="-120"/>
                <a:ea typeface="微軟正黑體" pitchFamily="34" charset="-120"/>
              </a:rPr>
              <a:t>3D</a:t>
            </a:r>
            <a:r>
              <a:rPr lang="zh-TW" altLang="en-US" dirty="0">
                <a:latin typeface="微軟正黑體" pitchFamily="34" charset="-120"/>
                <a:ea typeface="微軟正黑體" pitchFamily="34" charset="-120"/>
              </a:rPr>
              <a:t>遊戲引擎</a:t>
            </a:r>
            <a:endParaRPr lang="en-US" altLang="zh-TW" dirty="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企劃</a:t>
            </a:r>
            <a:r>
              <a:rPr lang="zh-TW" altLang="en-US" dirty="0">
                <a:latin typeface="微軟正黑體" pitchFamily="34" charset="-120"/>
                <a:ea typeface="微軟正黑體" pitchFamily="34" charset="-120"/>
              </a:rPr>
              <a:t>設計</a:t>
            </a:r>
            <a:r>
              <a:rPr lang="zh-TW" altLang="en-US" dirty="0" smtClean="0">
                <a:latin typeface="微軟正黑體" pitchFamily="34" charset="-120"/>
                <a:ea typeface="微軟正黑體" pitchFamily="34" charset="-120"/>
              </a:rPr>
              <a:t>創意及各項</a:t>
            </a:r>
            <a:r>
              <a:rPr lang="zh-TW" altLang="en-US" dirty="0">
                <a:latin typeface="微軟正黑體" pitchFamily="34" charset="-120"/>
                <a:ea typeface="微軟正黑體" pitchFamily="34" charset="-120"/>
              </a:rPr>
              <a:t>週邊元件</a:t>
            </a:r>
            <a:endParaRPr lang="en-US" altLang="zh-TW" dirty="0">
              <a:latin typeface="微軟正黑體" pitchFamily="34" charset="-120"/>
              <a:ea typeface="微軟正黑體" pitchFamily="34" charset="-120"/>
            </a:endParaRPr>
          </a:p>
          <a:p>
            <a:pPr>
              <a:buNone/>
            </a:pPr>
            <a:r>
              <a:rPr lang="en-US" altLang="zh-TW" dirty="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500042"/>
            <a:ext cx="8229600" cy="1143000"/>
          </a:xfrm>
        </p:spPr>
        <p:txBody>
          <a:bodyPr>
            <a:normAutofit/>
          </a:bodyPr>
          <a:lstStyle/>
          <a:p>
            <a:r>
              <a:rPr lang="zh-TW" altLang="en-US" sz="4100" b="1" smtClean="0">
                <a:effectLst>
                  <a:outerShdw blurRad="31750" dist="25400" dir="5400000" algn="tl" rotWithShape="0">
                    <a:srgbClr val="000000">
                      <a:alpha val="25000"/>
                    </a:srgbClr>
                  </a:outerShdw>
                </a:effectLst>
              </a:rPr>
              <a:t>研發重點與成果</a:t>
            </a:r>
            <a:endParaRPr lang="zh-TW" altLang="en-US" sz="4100" b="1" dirty="0">
              <a:effectLst>
                <a:outerShdw blurRad="31750" dist="25400" dir="5400000" algn="tl" rotWithShape="0">
                  <a:srgbClr val="000000">
                    <a:alpha val="25000"/>
                  </a:srgbClr>
                </a:outerShdw>
              </a:effectLst>
            </a:endParaRPr>
          </a:p>
        </p:txBody>
      </p:sp>
      <p:sp>
        <p:nvSpPr>
          <p:cNvPr id="3" name="內容版面配置區 2"/>
          <p:cNvSpPr>
            <a:spLocks noGrp="1"/>
          </p:cNvSpPr>
          <p:nvPr>
            <p:ph idx="1"/>
          </p:nvPr>
        </p:nvSpPr>
        <p:spPr/>
        <p:txBody>
          <a:bodyPr>
            <a:normAutofit/>
          </a:bodyPr>
          <a:lstStyle/>
          <a:p>
            <a:r>
              <a:rPr lang="zh-TW" altLang="en-US" dirty="0" smtClean="0">
                <a:latin typeface="微軟正黑體" pitchFamily="34" charset="-120"/>
                <a:ea typeface="微軟正黑體" pitchFamily="34" charset="-120"/>
              </a:rPr>
              <a:t>轉型研發所有網路博弈相關之系統及真人視訊遊戲等各類相關產品及技術。  </a:t>
            </a:r>
          </a:p>
          <a:p>
            <a:r>
              <a:rPr lang="zh-TW" altLang="en-US" dirty="0" smtClean="0">
                <a:latin typeface="微軟正黑體" pitchFamily="34" charset="-120"/>
                <a:ea typeface="微軟正黑體" pitchFamily="34" charset="-120"/>
              </a:rPr>
              <a:t>歷時</a:t>
            </a:r>
            <a:r>
              <a:rPr lang="zh-TW" altLang="en-US" dirty="0" smtClean="0">
                <a:solidFill>
                  <a:srgbClr val="000000"/>
                </a:solidFill>
                <a:latin typeface="微軟正黑體" pitchFamily="34" charset="-120"/>
                <a:ea typeface="微軟正黑體" pitchFamily="34" charset="-120"/>
              </a:rPr>
              <a:t>多年</a:t>
            </a:r>
            <a:r>
              <a:rPr lang="zh-TW" altLang="en-US" dirty="0" smtClean="0">
                <a:latin typeface="微軟正黑體" pitchFamily="34" charset="-120"/>
                <a:ea typeface="微軟正黑體" pitchFamily="34" charset="-120"/>
              </a:rPr>
              <a:t>研發，又經數千項的檢測與審查，本公司於</a:t>
            </a:r>
            <a:r>
              <a:rPr lang="en-US" dirty="0" smtClean="0">
                <a:latin typeface="微軟正黑體" pitchFamily="34" charset="-120"/>
                <a:ea typeface="微軟正黑體" pitchFamily="34" charset="-120"/>
              </a:rPr>
              <a:t>105</a:t>
            </a:r>
            <a:r>
              <a:rPr lang="zh-TW" altLang="en-US" dirty="0" smtClean="0">
                <a:latin typeface="微軟正黑體" pitchFamily="34" charset="-120"/>
                <a:ea typeface="微軟正黑體" pitchFamily="34" charset="-120"/>
              </a:rPr>
              <a:t>年度獲得義大利政府視頻彩票</a:t>
            </a:r>
            <a:r>
              <a:rPr lang="en-US" dirty="0" smtClean="0">
                <a:latin typeface="微軟正黑體" pitchFamily="34" charset="-120"/>
                <a:ea typeface="微軟正黑體" pitchFamily="34" charset="-120"/>
              </a:rPr>
              <a:t>(VLT)</a:t>
            </a:r>
            <a:r>
              <a:rPr lang="zh-TW" altLang="en-US" dirty="0" smtClean="0">
                <a:latin typeface="微軟正黑體" pitchFamily="34" charset="-120"/>
                <a:ea typeface="微軟正黑體" pitchFamily="34" charset="-120"/>
              </a:rPr>
              <a:t>系統國家認證，成為全球第</a:t>
            </a:r>
            <a:r>
              <a:rPr lang="en-US" altLang="zh-TW" dirty="0" smtClean="0">
                <a:latin typeface="微軟正黑體" pitchFamily="34" charset="-120"/>
                <a:ea typeface="微軟正黑體" pitchFamily="34" charset="-120"/>
              </a:rPr>
              <a:t>8</a:t>
            </a:r>
            <a:r>
              <a:rPr lang="zh-TW" altLang="en-US" dirty="0" smtClean="0">
                <a:latin typeface="微軟正黑體" pitchFamily="34" charset="-120"/>
                <a:ea typeface="微軟正黑體" pitchFamily="34" charset="-120"/>
              </a:rPr>
              <a:t>家，亞洲唯一獲得此國際上最先進之歐盟視頻彩票系統的認證。</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目前與義大利第二大</a:t>
            </a:r>
            <a:r>
              <a:rPr lang="en-US" dirty="0" smtClean="0">
                <a:latin typeface="微軟正黑體" pitchFamily="34" charset="-120"/>
                <a:ea typeface="微軟正黑體" pitchFamily="34" charset="-120"/>
              </a:rPr>
              <a:t>VLT</a:t>
            </a:r>
            <a:r>
              <a:rPr lang="zh-TW" altLang="en-US" dirty="0" smtClean="0">
                <a:latin typeface="微軟正黑體" pitchFamily="34" charset="-120"/>
                <a:ea typeface="微軟正黑體" pitchFamily="34" charset="-120"/>
              </a:rPr>
              <a:t>特許彩票發行商</a:t>
            </a:r>
            <a:r>
              <a:rPr lang="en-US" dirty="0" smtClean="0">
                <a:latin typeface="微軟正黑體" pitchFamily="34" charset="-120"/>
                <a:ea typeface="微軟正黑體" pitchFamily="34" charset="-120"/>
              </a:rPr>
              <a:t>SISAL</a:t>
            </a:r>
            <a:r>
              <a:rPr lang="zh-TW" altLang="en-US" dirty="0">
                <a:latin typeface="微軟正黑體" pitchFamily="34" charset="-120"/>
                <a:ea typeface="微軟正黑體" pitchFamily="34" charset="-120"/>
              </a:rPr>
              <a:t>在義大利跟摩洛哥進行</a:t>
            </a:r>
            <a:r>
              <a:rPr lang="zh-TW" altLang="en-US" dirty="0" smtClean="0">
                <a:latin typeface="微軟正黑體" pitchFamily="34" charset="-120"/>
                <a:ea typeface="微軟正黑體" pitchFamily="34" charset="-120"/>
              </a:rPr>
              <a:t>提供軟硬體、系統與遊戲的合作。</a:t>
            </a:r>
          </a:p>
          <a:p>
            <a:r>
              <a:rPr lang="zh-TW" altLang="en-US" dirty="0" smtClean="0">
                <a:latin typeface="微軟正黑體" pitchFamily="34" charset="-120"/>
                <a:ea typeface="微軟正黑體" pitchFamily="34" charset="-120"/>
              </a:rPr>
              <a:t>培訓研發網路相關</a:t>
            </a:r>
            <a:r>
              <a:rPr lang="en-US" altLang="zh-TW" dirty="0" smtClean="0">
                <a:latin typeface="微軟正黑體" pitchFamily="34" charset="-120"/>
                <a:ea typeface="微軟正黑體" pitchFamily="34" charset="-120"/>
              </a:rPr>
              <a:t>IT</a:t>
            </a:r>
            <a:r>
              <a:rPr lang="zh-TW" altLang="en-US" dirty="0" smtClean="0">
                <a:latin typeface="微軟正黑體" pitchFamily="34" charset="-120"/>
                <a:ea typeface="微軟正黑體" pitchFamily="34" charset="-120"/>
              </a:rPr>
              <a:t>技術及機房建置。    </a:t>
            </a:r>
            <a:endParaRPr lang="zh-TW" altLang="en-US"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571480"/>
            <a:ext cx="8229600" cy="1143000"/>
          </a:xfrm>
        </p:spPr>
        <p:txBody>
          <a:bodyPr>
            <a:normAutofit/>
          </a:bodyPr>
          <a:lstStyle/>
          <a:p>
            <a:r>
              <a:rPr lang="zh-TW" altLang="en-US" sz="4100" b="1" dirty="0">
                <a:effectLst>
                  <a:outerShdw blurRad="31750" dist="25400" dir="5400000" algn="tl" rotWithShape="0">
                    <a:srgbClr val="000000">
                      <a:alpha val="25000"/>
                    </a:srgbClr>
                  </a:outerShdw>
                </a:effectLst>
              </a:rPr>
              <a:t>經營範圍</a:t>
            </a:r>
          </a:p>
        </p:txBody>
      </p:sp>
      <p:sp>
        <p:nvSpPr>
          <p:cNvPr id="3" name="內容版面配置區 2"/>
          <p:cNvSpPr>
            <a:spLocks noGrp="1"/>
          </p:cNvSpPr>
          <p:nvPr>
            <p:ph idx="1"/>
          </p:nvPr>
        </p:nvSpPr>
        <p:spPr>
          <a:xfrm>
            <a:off x="500034" y="1928802"/>
            <a:ext cx="8229600" cy="4429155"/>
          </a:xfrm>
        </p:spPr>
        <p:txBody>
          <a:bodyPr>
            <a:normAutofit/>
          </a:bodyPr>
          <a:lstStyle/>
          <a:p>
            <a:pPr>
              <a:buNone/>
            </a:pPr>
            <a:r>
              <a:rPr lang="zh-TW" altLang="en-US" dirty="0" smtClean="0">
                <a:latin typeface="+mj-ea"/>
                <a:ea typeface="+mj-ea"/>
              </a:rPr>
              <a:t>真人視訊直播發牌與系統</a:t>
            </a:r>
            <a:endParaRPr lang="en-US" altLang="zh-TW" dirty="0" smtClean="0">
              <a:latin typeface="+mj-ea"/>
              <a:ea typeface="+mj-ea"/>
            </a:endParaRPr>
          </a:p>
          <a:p>
            <a:pPr>
              <a:buNone/>
            </a:pPr>
            <a:r>
              <a:rPr lang="zh-TW" altLang="en-US" dirty="0" smtClean="0">
                <a:latin typeface="+mj-ea"/>
                <a:ea typeface="+mj-ea"/>
              </a:rPr>
              <a:t>視訊直播浮球機及系統</a:t>
            </a:r>
            <a:endParaRPr lang="en-US" altLang="zh-TW" dirty="0" smtClean="0">
              <a:latin typeface="+mj-ea"/>
              <a:ea typeface="+mj-ea"/>
            </a:endParaRPr>
          </a:p>
          <a:p>
            <a:pPr>
              <a:buNone/>
            </a:pPr>
            <a:r>
              <a:rPr lang="zh-TW" altLang="en-US" dirty="0" smtClean="0">
                <a:latin typeface="+mj-ea"/>
                <a:ea typeface="+mj-ea"/>
              </a:rPr>
              <a:t>博弈類電子遊戲</a:t>
            </a:r>
            <a:r>
              <a:rPr lang="zh-TW" altLang="en-US" sz="2800" dirty="0" smtClean="0">
                <a:latin typeface="+mj-ea"/>
                <a:ea typeface="+mj-ea"/>
              </a:rPr>
              <a:t>及</a:t>
            </a:r>
            <a:r>
              <a:rPr lang="zh-TW" altLang="zh-TW" dirty="0" smtClean="0">
                <a:latin typeface="+mj-ea"/>
                <a:ea typeface="+mj-ea"/>
              </a:rPr>
              <a:t>軟體</a:t>
            </a:r>
            <a:endParaRPr lang="zh-TW" altLang="en-US" dirty="0" smtClean="0">
              <a:latin typeface="+mj-ea"/>
              <a:ea typeface="+mj-ea"/>
            </a:endParaRPr>
          </a:p>
          <a:p>
            <a:pPr>
              <a:buNone/>
            </a:pPr>
            <a:r>
              <a:rPr lang="zh-TW" altLang="en-US" dirty="0" smtClean="0">
                <a:latin typeface="+mj-ea"/>
                <a:ea typeface="+mj-ea"/>
              </a:rPr>
              <a:t>即開型賽事視頻彩票機 </a:t>
            </a:r>
            <a:endParaRPr lang="en-US" altLang="zh-TW" dirty="0" smtClean="0">
              <a:latin typeface="+mj-ea"/>
              <a:ea typeface="+mj-ea"/>
            </a:endParaRPr>
          </a:p>
          <a:p>
            <a:pPr>
              <a:buNone/>
            </a:pPr>
            <a:r>
              <a:rPr lang="zh-TW" altLang="en-US" dirty="0" smtClean="0">
                <a:latin typeface="+mj-ea"/>
                <a:ea typeface="+mj-ea"/>
              </a:rPr>
              <a:t>彩票管理系統合作</a:t>
            </a:r>
            <a:endParaRPr lang="en-US" altLang="zh-TW" dirty="0" smtClean="0">
              <a:latin typeface="+mj-ea"/>
              <a:ea typeface="+mj-ea"/>
            </a:endParaRPr>
          </a:p>
          <a:p>
            <a:pPr>
              <a:buNone/>
            </a:pPr>
            <a:r>
              <a:rPr lang="zh-TW" altLang="en-US" dirty="0" smtClean="0">
                <a:latin typeface="+mj-ea"/>
                <a:ea typeface="+mj-ea"/>
              </a:rPr>
              <a:t>有獎娛樂遊戲合作</a:t>
            </a:r>
            <a:endParaRPr lang="en-US" altLang="zh-TW" dirty="0" smtClean="0">
              <a:latin typeface="+mj-ea"/>
              <a:ea typeface="+mj-ea"/>
            </a:endParaRPr>
          </a:p>
          <a:p>
            <a:pPr>
              <a:buNone/>
            </a:pPr>
            <a:r>
              <a:rPr lang="zh-TW" altLang="en-US" dirty="0" smtClean="0">
                <a:latin typeface="+mj-ea"/>
                <a:ea typeface="+mj-ea"/>
              </a:rPr>
              <a:t>賭場管理系統                           </a:t>
            </a:r>
            <a:endParaRPr lang="en-US" altLang="zh-TW" dirty="0" smtClean="0">
              <a:latin typeface="+mj-ea"/>
              <a:ea typeface="+mj-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28596" y="857232"/>
            <a:ext cx="8229600" cy="1143000"/>
          </a:xfrm>
        </p:spPr>
        <p:txBody>
          <a:bodyPr>
            <a:noAutofit/>
          </a:bodyPr>
          <a:lstStyle/>
          <a:p>
            <a:r>
              <a:rPr lang="zh-TW" altLang="en-US" sz="4100" b="1" smtClean="0">
                <a:effectLst>
                  <a:outerShdw blurRad="31750" dist="25400" dir="5400000" algn="tl" rotWithShape="0">
                    <a:srgbClr val="000000">
                      <a:alpha val="25000"/>
                    </a:srgbClr>
                  </a:outerShdw>
                </a:effectLst>
              </a:rPr>
              <a:t>真人視訊直播發牌及視訊直播彩票機</a:t>
            </a:r>
            <a:endParaRPr lang="zh-TW" altLang="en-US" sz="4100" b="1" dirty="0">
              <a:effectLst>
                <a:outerShdw blurRad="31750" dist="25400" dir="5400000" algn="tl" rotWithShape="0">
                  <a:srgbClr val="000000">
                    <a:alpha val="25000"/>
                  </a:srgbClr>
                </a:outerShdw>
              </a:effectLst>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235479"/>
            <a:ext cx="4959113" cy="4001833"/>
          </a:xfrm>
          <a:prstGeom prst="rect">
            <a:avLst/>
          </a:prstGeom>
        </p:spPr>
      </p:pic>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1737418"/>
            <a:ext cx="2016224" cy="2514892"/>
          </a:xfrm>
          <a:prstGeom prst="rect">
            <a:avLst/>
          </a:prstGeom>
        </p:spPr>
      </p:pic>
      <p:pic>
        <p:nvPicPr>
          <p:cNvPr id="10" name="圖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0470" y="4437112"/>
            <a:ext cx="3431652" cy="214448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57158" y="428604"/>
            <a:ext cx="8229600" cy="1143000"/>
          </a:xfrm>
        </p:spPr>
        <p:txBody>
          <a:bodyPr>
            <a:normAutofit/>
          </a:bodyPr>
          <a:lstStyle/>
          <a:p>
            <a:r>
              <a:rPr lang="zh-TW" altLang="en-US" sz="4100" b="1" dirty="0" smtClean="0">
                <a:effectLst>
                  <a:outerShdw blurRad="31750" dist="25400" dir="5400000" algn="tl" rotWithShape="0">
                    <a:srgbClr val="000000">
                      <a:alpha val="25000"/>
                    </a:srgbClr>
                  </a:outerShdw>
                </a:effectLst>
              </a:rPr>
              <a:t>博弈類電子遊戲</a:t>
            </a:r>
            <a:endParaRPr lang="zh-TW" altLang="en-US" sz="4100" b="1" dirty="0">
              <a:effectLst>
                <a:outerShdw blurRad="31750" dist="25400" dir="5400000" algn="tl" rotWithShape="0">
                  <a:srgbClr val="000000">
                    <a:alpha val="25000"/>
                  </a:srgbClr>
                </a:outerShdw>
              </a:effectLst>
            </a:endParaRPr>
          </a:p>
        </p:txBody>
      </p:sp>
      <p:pic>
        <p:nvPicPr>
          <p:cNvPr id="4" name="內容版面配置區 3" descr="Orc.png"/>
          <p:cNvPicPr>
            <a:picLocks noGrp="1" noChangeAspect="1"/>
          </p:cNvPicPr>
          <p:nvPr>
            <p:ph idx="1"/>
          </p:nvPr>
        </p:nvPicPr>
        <p:blipFill>
          <a:blip r:embed="rId2" cstate="print"/>
          <a:stretch>
            <a:fillRect/>
          </a:stretch>
        </p:blipFill>
        <p:spPr>
          <a:xfrm>
            <a:off x="714348" y="1643050"/>
            <a:ext cx="1428750" cy="762000"/>
          </a:xfrm>
        </p:spPr>
      </p:pic>
      <p:pic>
        <p:nvPicPr>
          <p:cNvPr id="5" name="圖片 4" descr="Santa Claus封面.png"/>
          <p:cNvPicPr>
            <a:picLocks noChangeAspect="1"/>
          </p:cNvPicPr>
          <p:nvPr/>
        </p:nvPicPr>
        <p:blipFill>
          <a:blip r:embed="rId3" cstate="print"/>
          <a:stretch>
            <a:fillRect/>
          </a:stretch>
        </p:blipFill>
        <p:spPr>
          <a:xfrm>
            <a:off x="2285984" y="1643050"/>
            <a:ext cx="1428750" cy="762000"/>
          </a:xfrm>
          <a:prstGeom prst="rect">
            <a:avLst/>
          </a:prstGeom>
        </p:spPr>
      </p:pic>
      <p:pic>
        <p:nvPicPr>
          <p:cNvPr id="6" name="圖片 5" descr="Strongman封面.png"/>
          <p:cNvPicPr>
            <a:picLocks noChangeAspect="1"/>
          </p:cNvPicPr>
          <p:nvPr/>
        </p:nvPicPr>
        <p:blipFill>
          <a:blip r:embed="rId4" cstate="print"/>
          <a:stretch>
            <a:fillRect/>
          </a:stretch>
        </p:blipFill>
        <p:spPr>
          <a:xfrm>
            <a:off x="3857620" y="1643050"/>
            <a:ext cx="1428750" cy="762000"/>
          </a:xfrm>
          <a:prstGeom prst="rect">
            <a:avLst/>
          </a:prstGeom>
        </p:spPr>
      </p:pic>
      <p:pic>
        <p:nvPicPr>
          <p:cNvPr id="7" name="圖片 6" descr="The Detective封面.png"/>
          <p:cNvPicPr>
            <a:picLocks noChangeAspect="1"/>
          </p:cNvPicPr>
          <p:nvPr/>
        </p:nvPicPr>
        <p:blipFill>
          <a:blip r:embed="rId5" cstate="print"/>
          <a:stretch>
            <a:fillRect/>
          </a:stretch>
        </p:blipFill>
        <p:spPr>
          <a:xfrm>
            <a:off x="7000892" y="1643050"/>
            <a:ext cx="1428750" cy="762000"/>
          </a:xfrm>
          <a:prstGeom prst="rect">
            <a:avLst/>
          </a:prstGeom>
        </p:spPr>
      </p:pic>
      <p:pic>
        <p:nvPicPr>
          <p:cNvPr id="8" name="圖片 7" descr="Vegas Night.png"/>
          <p:cNvPicPr>
            <a:picLocks noChangeAspect="1"/>
          </p:cNvPicPr>
          <p:nvPr/>
        </p:nvPicPr>
        <p:blipFill>
          <a:blip r:embed="rId6" cstate="print"/>
          <a:stretch>
            <a:fillRect/>
          </a:stretch>
        </p:blipFill>
        <p:spPr>
          <a:xfrm>
            <a:off x="5429256" y="1643050"/>
            <a:ext cx="1428750" cy="762000"/>
          </a:xfrm>
          <a:prstGeom prst="rect">
            <a:avLst/>
          </a:prstGeom>
        </p:spPr>
      </p:pic>
      <p:pic>
        <p:nvPicPr>
          <p:cNvPr id="10" name="圖片 9" descr="Wild West.png"/>
          <p:cNvPicPr>
            <a:picLocks noChangeAspect="1"/>
          </p:cNvPicPr>
          <p:nvPr/>
        </p:nvPicPr>
        <p:blipFill>
          <a:blip r:embed="rId7" cstate="print"/>
          <a:stretch>
            <a:fillRect/>
          </a:stretch>
        </p:blipFill>
        <p:spPr>
          <a:xfrm>
            <a:off x="714348" y="2571744"/>
            <a:ext cx="1428750" cy="762000"/>
          </a:xfrm>
          <a:prstGeom prst="rect">
            <a:avLst/>
          </a:prstGeom>
        </p:spPr>
      </p:pic>
      <p:pic>
        <p:nvPicPr>
          <p:cNvPr id="11" name="圖片 10" descr="Stone Age.png"/>
          <p:cNvPicPr>
            <a:picLocks noChangeAspect="1"/>
          </p:cNvPicPr>
          <p:nvPr/>
        </p:nvPicPr>
        <p:blipFill>
          <a:blip r:embed="rId8" cstate="print"/>
          <a:stretch>
            <a:fillRect/>
          </a:stretch>
        </p:blipFill>
        <p:spPr>
          <a:xfrm>
            <a:off x="2285984" y="2571744"/>
            <a:ext cx="1428750" cy="762000"/>
          </a:xfrm>
          <a:prstGeom prst="rect">
            <a:avLst/>
          </a:prstGeom>
        </p:spPr>
      </p:pic>
      <p:pic>
        <p:nvPicPr>
          <p:cNvPr id="12" name="圖片 11" descr="100209110352c57e4b32153.png"/>
          <p:cNvPicPr>
            <a:picLocks noChangeAspect="1"/>
          </p:cNvPicPr>
          <p:nvPr/>
        </p:nvPicPr>
        <p:blipFill>
          <a:blip r:embed="rId9" cstate="print"/>
          <a:stretch>
            <a:fillRect/>
          </a:stretch>
        </p:blipFill>
        <p:spPr>
          <a:xfrm>
            <a:off x="3857620" y="2571744"/>
            <a:ext cx="1428750" cy="762000"/>
          </a:xfrm>
          <a:prstGeom prst="rect">
            <a:avLst/>
          </a:prstGeom>
        </p:spPr>
      </p:pic>
      <p:pic>
        <p:nvPicPr>
          <p:cNvPr id="13" name="圖片 12" descr="82648803652c57d358bd5c.png"/>
          <p:cNvPicPr>
            <a:picLocks noChangeAspect="1"/>
          </p:cNvPicPr>
          <p:nvPr/>
        </p:nvPicPr>
        <p:blipFill>
          <a:blip r:embed="rId10" cstate="print"/>
          <a:stretch>
            <a:fillRect/>
          </a:stretch>
        </p:blipFill>
        <p:spPr>
          <a:xfrm>
            <a:off x="5429256" y="2571744"/>
            <a:ext cx="1428750" cy="762000"/>
          </a:xfrm>
          <a:prstGeom prst="rect">
            <a:avLst/>
          </a:prstGeom>
        </p:spPr>
      </p:pic>
      <p:pic>
        <p:nvPicPr>
          <p:cNvPr id="14" name="圖片 13" descr="150713685252c57c1b55558.png"/>
          <p:cNvPicPr>
            <a:picLocks noChangeAspect="1"/>
          </p:cNvPicPr>
          <p:nvPr/>
        </p:nvPicPr>
        <p:blipFill>
          <a:blip r:embed="rId11" cstate="print"/>
          <a:stretch>
            <a:fillRect/>
          </a:stretch>
        </p:blipFill>
        <p:spPr>
          <a:xfrm>
            <a:off x="714348" y="3500438"/>
            <a:ext cx="1428750" cy="762000"/>
          </a:xfrm>
          <a:prstGeom prst="rect">
            <a:avLst/>
          </a:prstGeom>
        </p:spPr>
      </p:pic>
      <p:pic>
        <p:nvPicPr>
          <p:cNvPr id="15" name="圖片 14" descr="95233830452c5953f09f9a.png"/>
          <p:cNvPicPr>
            <a:picLocks noChangeAspect="1"/>
          </p:cNvPicPr>
          <p:nvPr/>
        </p:nvPicPr>
        <p:blipFill>
          <a:blip r:embed="rId12" cstate="print"/>
          <a:stretch>
            <a:fillRect/>
          </a:stretch>
        </p:blipFill>
        <p:spPr>
          <a:xfrm>
            <a:off x="7000892" y="2571744"/>
            <a:ext cx="1428750" cy="762000"/>
          </a:xfrm>
          <a:prstGeom prst="rect">
            <a:avLst/>
          </a:prstGeom>
        </p:spPr>
      </p:pic>
      <p:pic>
        <p:nvPicPr>
          <p:cNvPr id="16" name="圖片 15" descr="72031007552c5995b19397.png"/>
          <p:cNvPicPr>
            <a:picLocks noChangeAspect="1"/>
          </p:cNvPicPr>
          <p:nvPr/>
        </p:nvPicPr>
        <p:blipFill>
          <a:blip r:embed="rId13" cstate="print"/>
          <a:stretch>
            <a:fillRect/>
          </a:stretch>
        </p:blipFill>
        <p:spPr>
          <a:xfrm>
            <a:off x="2285984" y="3500438"/>
            <a:ext cx="1428750" cy="762000"/>
          </a:xfrm>
          <a:prstGeom prst="rect">
            <a:avLst/>
          </a:prstGeom>
        </p:spPr>
      </p:pic>
      <p:pic>
        <p:nvPicPr>
          <p:cNvPr id="17" name="圖片 16" descr="101495735552c583670a43c.png"/>
          <p:cNvPicPr>
            <a:picLocks noChangeAspect="1"/>
          </p:cNvPicPr>
          <p:nvPr/>
        </p:nvPicPr>
        <p:blipFill>
          <a:blip r:embed="rId14" cstate="print"/>
          <a:stretch>
            <a:fillRect/>
          </a:stretch>
        </p:blipFill>
        <p:spPr>
          <a:xfrm>
            <a:off x="3857620" y="3500438"/>
            <a:ext cx="1428750" cy="762000"/>
          </a:xfrm>
          <a:prstGeom prst="rect">
            <a:avLst/>
          </a:prstGeom>
        </p:spPr>
      </p:pic>
      <p:pic>
        <p:nvPicPr>
          <p:cNvPr id="18" name="圖片 17" descr="138514651652c59cc37fc2b.png"/>
          <p:cNvPicPr>
            <a:picLocks noChangeAspect="1"/>
          </p:cNvPicPr>
          <p:nvPr/>
        </p:nvPicPr>
        <p:blipFill>
          <a:blip r:embed="rId15" cstate="print"/>
          <a:stretch>
            <a:fillRect/>
          </a:stretch>
        </p:blipFill>
        <p:spPr>
          <a:xfrm>
            <a:off x="5429256" y="3500438"/>
            <a:ext cx="1428750" cy="762000"/>
          </a:xfrm>
          <a:prstGeom prst="rect">
            <a:avLst/>
          </a:prstGeom>
        </p:spPr>
      </p:pic>
      <p:pic>
        <p:nvPicPr>
          <p:cNvPr id="19" name="圖片 18" descr="4570394952c59e1d0fe9b.png"/>
          <p:cNvPicPr>
            <a:picLocks noChangeAspect="1"/>
          </p:cNvPicPr>
          <p:nvPr/>
        </p:nvPicPr>
        <p:blipFill>
          <a:blip r:embed="rId16" cstate="print"/>
          <a:stretch>
            <a:fillRect/>
          </a:stretch>
        </p:blipFill>
        <p:spPr>
          <a:xfrm>
            <a:off x="7000892" y="3500438"/>
            <a:ext cx="1428750" cy="762000"/>
          </a:xfrm>
          <a:prstGeom prst="rect">
            <a:avLst/>
          </a:prstGeom>
        </p:spPr>
      </p:pic>
      <p:pic>
        <p:nvPicPr>
          <p:cNvPr id="20" name="圖片 19" descr="200208707952c59d4132d5b.png"/>
          <p:cNvPicPr>
            <a:picLocks noChangeAspect="1"/>
          </p:cNvPicPr>
          <p:nvPr/>
        </p:nvPicPr>
        <p:blipFill>
          <a:blip r:embed="rId17" cstate="print"/>
          <a:stretch>
            <a:fillRect/>
          </a:stretch>
        </p:blipFill>
        <p:spPr>
          <a:xfrm>
            <a:off x="714348" y="4429132"/>
            <a:ext cx="1428750" cy="762000"/>
          </a:xfrm>
          <a:prstGeom prst="rect">
            <a:avLst/>
          </a:prstGeom>
        </p:spPr>
      </p:pic>
      <p:pic>
        <p:nvPicPr>
          <p:cNvPr id="21" name="圖片 20" descr="150533529052c58522a5660.png"/>
          <p:cNvPicPr>
            <a:picLocks noChangeAspect="1"/>
          </p:cNvPicPr>
          <p:nvPr/>
        </p:nvPicPr>
        <p:blipFill>
          <a:blip r:embed="rId18" cstate="print"/>
          <a:stretch>
            <a:fillRect/>
          </a:stretch>
        </p:blipFill>
        <p:spPr>
          <a:xfrm>
            <a:off x="2285984" y="4429132"/>
            <a:ext cx="1428750" cy="762000"/>
          </a:xfrm>
          <a:prstGeom prst="rect">
            <a:avLst/>
          </a:prstGeom>
        </p:spPr>
      </p:pic>
      <p:pic>
        <p:nvPicPr>
          <p:cNvPr id="22" name="圖片 21" descr="128862383752c5843305d17.png"/>
          <p:cNvPicPr>
            <a:picLocks noChangeAspect="1"/>
          </p:cNvPicPr>
          <p:nvPr/>
        </p:nvPicPr>
        <p:blipFill>
          <a:blip r:embed="rId19" cstate="print"/>
          <a:stretch>
            <a:fillRect/>
          </a:stretch>
        </p:blipFill>
        <p:spPr>
          <a:xfrm>
            <a:off x="3857620" y="4429132"/>
            <a:ext cx="1428750" cy="762000"/>
          </a:xfrm>
          <a:prstGeom prst="rect">
            <a:avLst/>
          </a:prstGeom>
        </p:spPr>
      </p:pic>
      <p:pic>
        <p:nvPicPr>
          <p:cNvPr id="23" name="圖片 22" descr="173924034052c594c430bb8.png"/>
          <p:cNvPicPr>
            <a:picLocks noChangeAspect="1"/>
          </p:cNvPicPr>
          <p:nvPr/>
        </p:nvPicPr>
        <p:blipFill>
          <a:blip r:embed="rId20" cstate="print"/>
          <a:stretch>
            <a:fillRect/>
          </a:stretch>
        </p:blipFill>
        <p:spPr>
          <a:xfrm>
            <a:off x="5429256" y="4429132"/>
            <a:ext cx="1428750" cy="762000"/>
          </a:xfrm>
          <a:prstGeom prst="rect">
            <a:avLst/>
          </a:prstGeom>
        </p:spPr>
      </p:pic>
      <p:pic>
        <p:nvPicPr>
          <p:cNvPr id="24" name="圖片 23" descr="70888976552c5988b2cdb3.png"/>
          <p:cNvPicPr>
            <a:picLocks noChangeAspect="1"/>
          </p:cNvPicPr>
          <p:nvPr/>
        </p:nvPicPr>
        <p:blipFill>
          <a:blip r:embed="rId21" cstate="print"/>
          <a:stretch>
            <a:fillRect/>
          </a:stretch>
        </p:blipFill>
        <p:spPr>
          <a:xfrm>
            <a:off x="7000892" y="4429132"/>
            <a:ext cx="1428750" cy="762000"/>
          </a:xfrm>
          <a:prstGeom prst="rect">
            <a:avLst/>
          </a:prstGeom>
        </p:spPr>
      </p:pic>
      <p:pic>
        <p:nvPicPr>
          <p:cNvPr id="25" name="圖片 24" descr="55949420852c59da76552c.png"/>
          <p:cNvPicPr>
            <a:picLocks noChangeAspect="1"/>
          </p:cNvPicPr>
          <p:nvPr/>
        </p:nvPicPr>
        <p:blipFill>
          <a:blip r:embed="rId22" cstate="print"/>
          <a:stretch>
            <a:fillRect/>
          </a:stretch>
        </p:blipFill>
        <p:spPr>
          <a:xfrm>
            <a:off x="714348" y="5357826"/>
            <a:ext cx="1428750" cy="762000"/>
          </a:xfrm>
          <a:prstGeom prst="rect">
            <a:avLst/>
          </a:prstGeom>
        </p:spPr>
      </p:pic>
      <p:pic>
        <p:nvPicPr>
          <p:cNvPr id="26" name="圖片 25" descr="52862079552c58842e45b2.png"/>
          <p:cNvPicPr>
            <a:picLocks noChangeAspect="1"/>
          </p:cNvPicPr>
          <p:nvPr/>
        </p:nvPicPr>
        <p:blipFill>
          <a:blip r:embed="rId23" cstate="print"/>
          <a:stretch>
            <a:fillRect/>
          </a:stretch>
        </p:blipFill>
        <p:spPr>
          <a:xfrm>
            <a:off x="2285984" y="5357826"/>
            <a:ext cx="1428750" cy="762000"/>
          </a:xfrm>
          <a:prstGeom prst="rect">
            <a:avLst/>
          </a:prstGeom>
        </p:spPr>
      </p:pic>
      <p:pic>
        <p:nvPicPr>
          <p:cNvPr id="27" name="圖片 26" descr="8444827352c594fd37859.png"/>
          <p:cNvPicPr>
            <a:picLocks noChangeAspect="1"/>
          </p:cNvPicPr>
          <p:nvPr/>
        </p:nvPicPr>
        <p:blipFill>
          <a:blip r:embed="rId24" cstate="print"/>
          <a:stretch>
            <a:fillRect/>
          </a:stretch>
        </p:blipFill>
        <p:spPr>
          <a:xfrm>
            <a:off x="3857620" y="5357826"/>
            <a:ext cx="1428750" cy="762000"/>
          </a:xfrm>
          <a:prstGeom prst="rect">
            <a:avLst/>
          </a:prstGeom>
        </p:spPr>
      </p:pic>
      <p:pic>
        <p:nvPicPr>
          <p:cNvPr id="28" name="圖片 27" descr="70858284252c59d044cb37.png"/>
          <p:cNvPicPr>
            <a:picLocks noChangeAspect="1"/>
          </p:cNvPicPr>
          <p:nvPr/>
        </p:nvPicPr>
        <p:blipFill>
          <a:blip r:embed="rId25" cstate="print"/>
          <a:stretch>
            <a:fillRect/>
          </a:stretch>
        </p:blipFill>
        <p:spPr>
          <a:xfrm>
            <a:off x="5429256" y="5357826"/>
            <a:ext cx="1428750" cy="762000"/>
          </a:xfrm>
          <a:prstGeom prst="rect">
            <a:avLst/>
          </a:prstGeom>
        </p:spPr>
      </p:pic>
      <p:pic>
        <p:nvPicPr>
          <p:cNvPr id="29" name="圖片 28" descr="128985815752c5880d9b8f3.png"/>
          <p:cNvPicPr>
            <a:picLocks noChangeAspect="1"/>
          </p:cNvPicPr>
          <p:nvPr/>
        </p:nvPicPr>
        <p:blipFill>
          <a:blip r:embed="rId26" cstate="print"/>
          <a:stretch>
            <a:fillRect/>
          </a:stretch>
        </p:blipFill>
        <p:spPr>
          <a:xfrm>
            <a:off x="7000892" y="5357826"/>
            <a:ext cx="1428750" cy="7620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紫蘿蘭色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3569</TotalTime>
  <Words>1295</Words>
  <Application>Microsoft Office PowerPoint</Application>
  <PresentationFormat>如螢幕大小 (4:3)</PresentationFormat>
  <Paragraphs>327</Paragraphs>
  <Slides>19</Slides>
  <Notes>1</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19</vt:i4>
      </vt:variant>
    </vt:vector>
  </HeadingPairs>
  <TitlesOfParts>
    <vt:vector size="27" baseType="lpstr">
      <vt:lpstr>微軟正黑體</vt:lpstr>
      <vt:lpstr>新細明體</vt:lpstr>
      <vt:lpstr>標楷體</vt:lpstr>
      <vt:lpstr>Calibri</vt:lpstr>
      <vt:lpstr>Constantia</vt:lpstr>
      <vt:lpstr>Microsoft Sans Serif</vt:lpstr>
      <vt:lpstr>Wingdings 2</vt:lpstr>
      <vt:lpstr>流線</vt:lpstr>
      <vt:lpstr>泰偉電子股份有限公司</vt:lpstr>
      <vt:lpstr>公開聲明與預估事項提醒</vt:lpstr>
      <vt:lpstr>公司簡介</vt:lpstr>
      <vt:lpstr>PowerPoint 簡報</vt:lpstr>
      <vt:lpstr>技術領域</vt:lpstr>
      <vt:lpstr>研發重點與成果</vt:lpstr>
      <vt:lpstr>經營範圍</vt:lpstr>
      <vt:lpstr>真人視訊直播發牌及視訊直播彩票機</vt:lpstr>
      <vt:lpstr>博弈類電子遊戲</vt:lpstr>
      <vt:lpstr>系統研發</vt:lpstr>
      <vt:lpstr>PowerPoint 簡報</vt:lpstr>
      <vt:lpstr>PowerPoint 簡報</vt:lpstr>
      <vt:lpstr>     111年Q3合併資產負債表</vt:lpstr>
      <vt:lpstr>111年Q3合併綜合損益表</vt:lpstr>
      <vt:lpstr>未來經營方針1</vt:lpstr>
      <vt:lpstr>未來經營方針2</vt:lpstr>
      <vt:lpstr>未來經營方針3</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泰偉電子股份有限公司</dc:title>
  <dc:creator>Maggie</dc:creator>
  <cp:lastModifiedBy>陳憶雯</cp:lastModifiedBy>
  <cp:revision>336</cp:revision>
  <cp:lastPrinted>2022-12-08T08:58:42Z</cp:lastPrinted>
  <dcterms:created xsi:type="dcterms:W3CDTF">2017-09-22T02:28:30Z</dcterms:created>
  <dcterms:modified xsi:type="dcterms:W3CDTF">2022-12-12T01:14:13Z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