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1"/>
  </p:notesMasterIdLst>
  <p:sldIdLst>
    <p:sldId id="256" r:id="rId2"/>
    <p:sldId id="257" r:id="rId3"/>
    <p:sldId id="258" r:id="rId4"/>
    <p:sldId id="292" r:id="rId5"/>
    <p:sldId id="267" r:id="rId6"/>
    <p:sldId id="271" r:id="rId7"/>
    <p:sldId id="275" r:id="rId8"/>
    <p:sldId id="287" r:id="rId9"/>
    <p:sldId id="286" r:id="rId10"/>
    <p:sldId id="288" r:id="rId11"/>
    <p:sldId id="285" r:id="rId12"/>
    <p:sldId id="283" r:id="rId13"/>
    <p:sldId id="299" r:id="rId14"/>
    <p:sldId id="300" r:id="rId15"/>
    <p:sldId id="272" r:id="rId16"/>
    <p:sldId id="280" r:id="rId17"/>
    <p:sldId id="278" r:id="rId18"/>
    <p:sldId id="298" r:id="rId19"/>
    <p:sldId id="277" r:id="rId2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865" autoAdjust="0"/>
  </p:normalViewPr>
  <p:slideViewPr>
    <p:cSldViewPr>
      <p:cViewPr varScale="1">
        <p:scale>
          <a:sx n="108" d="100"/>
          <a:sy n="108" d="100"/>
        </p:scale>
        <p:origin x="12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6D07-13BC-4B70-959F-E0C167DAA016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7A664-3A63-444A-AE2E-8B01378482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1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A664-3A63-444A-AE2E-8B013784821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49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A664-3A63-444A-AE2E-8B013784821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46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34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2024/11/20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7851648" cy="1828800"/>
          </a:xfrm>
        </p:spPr>
        <p:txBody>
          <a:bodyPr/>
          <a:lstStyle/>
          <a:p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泰偉電子股份有限公司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5984" y="4214818"/>
            <a:ext cx="6400800" cy="1752600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營運與展望報告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代號：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3064</a:t>
            </a:r>
          </a:p>
          <a:p>
            <a:pPr algn="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113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Astr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4357686" cy="1496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7143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系統研發</a:t>
            </a:r>
          </a:p>
        </p:txBody>
      </p:sp>
      <p:pic>
        <p:nvPicPr>
          <p:cNvPr id="8" name="內容版面配置區 7" descr="燈箱_文字整理可編輯版_20150414_pe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262838"/>
            <a:ext cx="1429075" cy="2857520"/>
          </a:xfrm>
        </p:spPr>
      </p:pic>
      <p:pic>
        <p:nvPicPr>
          <p:cNvPr id="9" name="圖片 8" descr="lottery_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834342"/>
            <a:ext cx="2786082" cy="1745945"/>
          </a:xfrm>
          <a:prstGeom prst="rect">
            <a:avLst/>
          </a:prstGeom>
        </p:spPr>
      </p:pic>
      <p:pic>
        <p:nvPicPr>
          <p:cNvPr id="10" name="圖片 9" descr="cms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477152"/>
            <a:ext cx="2000264" cy="1088668"/>
          </a:xfrm>
          <a:prstGeom prst="rect">
            <a:avLst/>
          </a:prstGeom>
        </p:spPr>
      </p:pic>
      <p:pic>
        <p:nvPicPr>
          <p:cNvPr id="11" name="圖片 10" descr="cms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691598"/>
            <a:ext cx="2011254" cy="128588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357290" y="526323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</a:rPr>
              <a:t>彩票系統</a:t>
            </a:r>
          </a:p>
        </p:txBody>
      </p:sp>
      <p:sp>
        <p:nvSpPr>
          <p:cNvPr id="13" name="矩形 12"/>
          <p:cNvSpPr/>
          <p:nvPr/>
        </p:nvSpPr>
        <p:spPr>
          <a:xfrm>
            <a:off x="3929058" y="5263234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C00000"/>
                </a:solidFill>
              </a:rPr>
              <a:t>VLT</a:t>
            </a:r>
            <a:r>
              <a:rPr lang="zh-TW" altLang="en-US" sz="2800" dirty="0">
                <a:solidFill>
                  <a:srgbClr val="C00000"/>
                </a:solidFill>
              </a:rPr>
              <a:t>系統</a:t>
            </a:r>
          </a:p>
        </p:txBody>
      </p:sp>
      <p:sp>
        <p:nvSpPr>
          <p:cNvPr id="15" name="矩形 14"/>
          <p:cNvSpPr/>
          <p:nvPr/>
        </p:nvSpPr>
        <p:spPr>
          <a:xfrm>
            <a:off x="6500826" y="5263234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C00000"/>
                </a:solidFill>
              </a:rPr>
              <a:t>CMS</a:t>
            </a:r>
            <a:r>
              <a:rPr lang="zh-TW" altLang="en-US" sz="2800" dirty="0">
                <a:solidFill>
                  <a:srgbClr val="C00000"/>
                </a:solidFill>
              </a:rPr>
              <a:t>系統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 descr="GLI_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27" y="2405322"/>
            <a:ext cx="2120050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9" descr="GLI_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291" y="2405322"/>
            <a:ext cx="2120049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4" descr="BMM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155" y="2407270"/>
            <a:ext cx="2118776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圖片 18" descr="sogei-certifica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5510" y="2405322"/>
            <a:ext cx="1882334" cy="323825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609600" y="107155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獲得義大利及澳門認證</a:t>
            </a:r>
          </a:p>
        </p:txBody>
      </p:sp>
    </p:spTree>
    <p:extLst>
      <p:ext uri="{BB962C8B-B14F-4D97-AF65-F5344CB8AC3E}">
        <p14:creationId xmlns:p14="http://schemas.microsoft.com/office/powerpoint/2010/main" val="32373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 descr="系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1057259"/>
            <a:ext cx="2214578" cy="1038880"/>
          </a:xfrm>
        </p:spPr>
      </p:pic>
      <p:sp>
        <p:nvSpPr>
          <p:cNvPr id="8" name="文字方塊 7"/>
          <p:cNvSpPr txBox="1"/>
          <p:nvPr/>
        </p:nvSpPr>
        <p:spPr>
          <a:xfrm>
            <a:off x="4067944" y="625211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系統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928794" y="3078613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遊戲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572264" y="3007175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機台</a:t>
            </a:r>
          </a:p>
        </p:txBody>
      </p:sp>
      <p:pic>
        <p:nvPicPr>
          <p:cNvPr id="14" name="圖片 13" descr="機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507241"/>
            <a:ext cx="1857388" cy="82745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28662" y="4714884"/>
            <a:ext cx="79296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700" dirty="0" smtClean="0"/>
              <a:t>本公司的研發涵蓋</a:t>
            </a:r>
            <a:r>
              <a:rPr lang="zh-TW" altLang="en-US" sz="2700" dirty="0"/>
              <a:t>一般娛樂性及博弈類遊戲所需</a:t>
            </a:r>
            <a:r>
              <a:rPr lang="zh-TW" altLang="en-US" sz="2700" dirty="0" smtClean="0"/>
              <a:t>之技術，為</a:t>
            </a:r>
            <a:r>
              <a:rPr lang="zh-TW" altLang="en-US" sz="2700" dirty="0"/>
              <a:t>垂直整合完整的專業博弈遊戲暨網路平台公司。</a:t>
            </a:r>
          </a:p>
        </p:txBody>
      </p:sp>
      <p:pic>
        <p:nvPicPr>
          <p:cNvPr id="15" name="圖片 14" descr="遊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507241"/>
            <a:ext cx="2000264" cy="850453"/>
          </a:xfrm>
          <a:prstGeom prst="rect">
            <a:avLst/>
          </a:prstGeom>
        </p:spPr>
      </p:pic>
      <p:sp>
        <p:nvSpPr>
          <p:cNvPr id="20" name="左-右雙向箭號 19"/>
          <p:cNvSpPr/>
          <p:nvPr/>
        </p:nvSpPr>
        <p:spPr>
          <a:xfrm>
            <a:off x="3643306" y="3864431"/>
            <a:ext cx="192882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左-右雙向箭號 20"/>
          <p:cNvSpPr/>
          <p:nvPr/>
        </p:nvSpPr>
        <p:spPr>
          <a:xfrm>
            <a:off x="4929190" y="2649985"/>
            <a:ext cx="1643074" cy="285752"/>
          </a:xfrm>
          <a:prstGeom prst="leftRightArrow">
            <a:avLst/>
          </a:prstGeom>
          <a:scene3d>
            <a:camera prst="orthographicFront">
              <a:rot lat="0" lon="0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左-右雙向箭號 21"/>
          <p:cNvSpPr/>
          <p:nvPr/>
        </p:nvSpPr>
        <p:spPr>
          <a:xfrm>
            <a:off x="2571736" y="2649985"/>
            <a:ext cx="1571636" cy="285752"/>
          </a:xfrm>
          <a:prstGeom prst="leftRightArrow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829576" cy="796908"/>
          </a:xfrm>
        </p:spPr>
        <p:txBody>
          <a:bodyPr>
            <a:normAutofit/>
          </a:bodyPr>
          <a:lstStyle/>
          <a:p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113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年</a:t>
            </a:r>
            <a:r>
              <a:rPr lang="en-US" altLang="zh-TW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Q3</a:t>
            </a:r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合併資產負債表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17091"/>
              </p:ext>
            </p:extLst>
          </p:nvPr>
        </p:nvGraphicFramePr>
        <p:xfrm>
          <a:off x="1115616" y="939753"/>
          <a:ext cx="6696744" cy="5513582"/>
        </p:xfrm>
        <a:graphic>
          <a:graphicData uri="http://schemas.openxmlformats.org/drawingml/2006/table">
            <a:tbl>
              <a:tblPr/>
              <a:tblGrid>
                <a:gridCol w="3946542"/>
                <a:gridCol w="1375101"/>
                <a:gridCol w="1375101"/>
              </a:tblGrid>
              <a:tr h="189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泰偉電子股份有限公司及其子公司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98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合併資產負債表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9826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單位：新台幣仟元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9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現金及約當現金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57,226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50,531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透過損益按公允價值衡量之金融資產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5,588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按攤銷後成本衡量之金融資產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26,860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29,007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應收帳款及其他應收款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25,898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26,638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存貨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2,284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2,533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其他流動資產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4,825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15,095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透過損益按公允價值衡量之金融資產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非流動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25,188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18,467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不動產、廠房及設備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210,520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212,289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其他非流動資產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29,119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20,736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資產總額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381,921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380,884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合約負債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6,925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14,180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應付票據及帳款、其他應付款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24,255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69,914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其他流動負債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9,290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171,257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長期借款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169,624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11,210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長期應付票據及款項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52,900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其他非流動負債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7,104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3,167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負債總額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270,098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269,728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股本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130,115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433,715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資本公積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774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774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保留盈餘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(30,212)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(338,040)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其他權益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6,952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6,810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非控制股權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4,194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7,897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權益總計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111,823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111,156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負債及權益總計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381,921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380,884</a:t>
                      </a:r>
                    </a:p>
                  </a:txBody>
                  <a:tcPr marL="6869" marR="6869" marT="6869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113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年</a:t>
            </a:r>
            <a:r>
              <a:rPr lang="en-US" altLang="zh-TW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Q3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合併綜合損益表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04098"/>
              </p:ext>
            </p:extLst>
          </p:nvPr>
        </p:nvGraphicFramePr>
        <p:xfrm>
          <a:off x="683570" y="1143005"/>
          <a:ext cx="7488830" cy="5382349"/>
        </p:xfrm>
        <a:graphic>
          <a:graphicData uri="http://schemas.openxmlformats.org/drawingml/2006/table">
            <a:tbl>
              <a:tblPr/>
              <a:tblGrid>
                <a:gridCol w="1897854"/>
                <a:gridCol w="1397744"/>
                <a:gridCol w="1397744"/>
                <a:gridCol w="1397744"/>
                <a:gridCol w="1397744"/>
              </a:tblGrid>
              <a:tr h="1838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泰偉電子股份有限公司及其子公司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38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合併綜合損益表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3869">
                <a:tc gridSpan="5"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單位：新台幣仟元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38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營業收入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38,238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28,936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94,109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68,883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營業成本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(11,018)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(2,479)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(14,604)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(6,618)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營業毛利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27,220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26,457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79,505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62,265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營業費用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(22,833)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(25,614)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(71,395)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(86,479)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營業利益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損失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4,387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843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8,110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(24,214)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營業外收入及支出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(1,490)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1,387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(2,540)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17,258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所得稅費用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本期淨利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2,897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2,230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5,570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(6,956)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16" marR="6816" marT="68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16" marR="6816" marT="68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16" marR="6816" marT="68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16" marR="6816" marT="68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本期其他綜合損益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(123)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199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708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(12,547)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本期綜合損益總額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2,774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2,429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6,278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(19,503)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淨利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歸屬於：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母公司業主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2,642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3,942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5,574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(1,790)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非控制權益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255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(1,712)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(5,166)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2,897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2,230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5,570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(6,956)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綜合損益總額歸屬於：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母公司業主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2,519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4,141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6,282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(14,337)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非控制權益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255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(1,712)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(5,166)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2,774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2,429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6,278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(19,503)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每股盈餘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基本每股盈餘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0.30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0.43 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(0.14)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未來經營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方針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積極開拓網路市場</a:t>
            </a:r>
            <a:endParaRPr lang="en-US" altLang="zh-TW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base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國際博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弈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en-US" altLang="zh-Hant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年的經驗與技術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為基礎，我們將針對過往的國際客戶有轉型或增加網路化業務的需求，提供泰偉既有的網路博弈平台系統，以拓展我們在國際上的業務。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現有電子遊戲產品已轉型至網路，近年研發包括真人視訊直播發牌、視訊直播彩票等產品，視訊源銷售至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東南亞、歐美各國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為澳門客戶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LT Game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機台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客制化設計專業服務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，以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增加實體機台銷售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澳門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業務。</a:t>
            </a:r>
            <a:r>
              <a:rPr lang="en-US" altLang="en-US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未來經營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方針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開拓網路合作行銷平台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研發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官方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Line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上推出「叫叫我」便民服務，該產品旨在整合餐廳或是醫療場所的叫號系統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，提供查詢及通知即將到號之功能，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同時提供更多熱門商家資訊、線上點餐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外帶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預約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等功能，藉以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提高用戶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數，以利大數據分析，落實精準行銷，進而提供商家更有效的通路推廣與行銷資源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研發於手機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PC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瀏覽器上推出「遊戲共創平台」，該產品具有遊戲商店、遊戲論壇、開發者服務三大功能。旨在顛覆傳統遊戲產業格局，為中小型遊戲開發者提供先進的手機遊戲開發技術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讓平台可以提供多樣遊戲類型，滿足各種遊戲愛好者的需求，藉以提高競爭力。</a:t>
            </a:r>
          </a:p>
          <a:p>
            <a:pPr>
              <a:lnSpc>
                <a:spcPts val="3300"/>
              </a:lnSpc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未來經營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方針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積極進行泰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偉金門工商綜合區開發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計畫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泰偉在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金門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工商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綜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   合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的土地，可開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發面積達</a:t>
            </a:r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公頃，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為金門目前唯一可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開發之大面積工商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用地。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金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714620"/>
            <a:ext cx="5187178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積極籌備泰偉金門工商綜合區開發計畫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金門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大橋為國內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規模最大的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跨海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大橋其連接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大、小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金門，全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長約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5.4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公里，歷經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年興建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日開放通車，藉由大小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金門路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網之串聯，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有效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促進金門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地區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觀光及經濟發展，成為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觀光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熱門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新景點和金門新地標。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400"/>
              </a:lnSpc>
              <a:spcBef>
                <a:spcPts val="624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為配合調整計畫內容，已申請變更延長開發期程，並於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月已召開公開展覽說明會，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年度已進入都委會專案小組會議。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400"/>
              </a:lnSpc>
              <a:spcBef>
                <a:spcPts val="624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都市計畫已進行送件，預計明年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完成都市設計審議及取得建築執照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為未來重要業務。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024336" cy="2501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7200" dirty="0">
                <a:latin typeface="微軟正黑體" pitchFamily="34" charset="-120"/>
                <a:ea typeface="微軟正黑體" pitchFamily="34" charset="-120"/>
              </a:rPr>
              <a:t>敬請指教</a:t>
            </a:r>
            <a:endParaRPr lang="en-US" altLang="zh-TW" sz="7200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7200" dirty="0">
                <a:latin typeface="微軟正黑體" pitchFamily="34" charset="-120"/>
                <a:ea typeface="微軟正黑體" pitchFamily="34" charset="-120"/>
              </a:rPr>
              <a:t>Q&amp;A</a:t>
            </a:r>
            <a:endParaRPr lang="zh-TW" altLang="en-US" sz="7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公開聲明與預估事項提醒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本簡報所提供之公司營運與策略相關資訊，並不作為股東及投資人之投資建議。</a:t>
            </a:r>
          </a:p>
          <a:p>
            <a:pPr>
              <a:lnSpc>
                <a:spcPct val="120000"/>
              </a:lnSpc>
            </a:pP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本簡報內容所提及公司對未來營運之預測與看法，主要以目前市場已知或可得之資訊、數據為參考依據。</a:t>
            </a:r>
          </a:p>
          <a:p>
            <a:pPr>
              <a:lnSpc>
                <a:spcPct val="120000"/>
              </a:lnSpc>
            </a:pP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本簡報資料包括對公司未來營運之預估說明，該預估存在實現之風險及不確定性，實際結果與預估可能有若干程度之差異</a:t>
            </a:r>
            <a:r>
              <a:rPr lang="zh-TW" altLang="en-US" sz="27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7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公司設立　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89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08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02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(2000/08/02) </a:t>
            </a:r>
          </a:p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公司型態　股份有限公司</a:t>
            </a:r>
            <a:endParaRPr lang="en-US" altLang="en-US" sz="30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公開發行    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91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06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06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日公開發行</a:t>
            </a:r>
            <a:endParaRPr lang="en-US" altLang="zh-TW" sz="30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92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05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29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日興櫃</a:t>
            </a:r>
            <a:endParaRPr lang="en-US" altLang="zh-TW" sz="30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93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06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09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日上櫃        代號：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3064</a:t>
            </a:r>
          </a:p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員工人數   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90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人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(113/11) </a:t>
            </a:r>
          </a:p>
          <a:p>
            <a:pPr>
              <a:buNone/>
            </a:pP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94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人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(112/11)  </a:t>
            </a:r>
          </a:p>
          <a:p>
            <a:pPr>
              <a:buNone/>
            </a:pP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116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人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(111/11)</a:t>
            </a:r>
          </a:p>
          <a:p>
            <a:pPr>
              <a:buNone/>
            </a:pPr>
            <a:r>
              <a:rPr lang="en-US" altLang="en-US" sz="3000" dirty="0" smtClean="0"/>
              <a:t>                   </a:t>
            </a:r>
          </a:p>
          <a:p>
            <a:pPr>
              <a:buNone/>
            </a:pPr>
            <a:r>
              <a:rPr lang="en-US" altLang="en-US" sz="2800" dirty="0" smtClean="0"/>
              <a:t>    </a:t>
            </a:r>
            <a:endParaRPr lang="en-US" altLang="en-US" sz="2800" dirty="0"/>
          </a:p>
          <a:p>
            <a:endParaRPr lang="en-US" sz="3600" dirty="0"/>
          </a:p>
        </p:txBody>
      </p:sp>
      <p:pic>
        <p:nvPicPr>
          <p:cNvPr id="4" name="圖片 3" descr="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000504"/>
            <a:ext cx="3223637" cy="269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>
            <a:off x="3357554" y="1785926"/>
            <a:ext cx="2537951" cy="792088"/>
          </a:xfrm>
          <a:prstGeom prst="roundRect">
            <a:avLst/>
          </a:prstGeom>
          <a:solidFill>
            <a:srgbClr val="FF660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泰偉電子</a:t>
            </a:r>
            <a:endParaRPr lang="en-US" altLang="zh-TW" sz="20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股份有限公司</a:t>
            </a:r>
            <a:endParaRPr lang="zh-TW" altLang="en-US" sz="20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6156176" y="3356992"/>
            <a:ext cx="1571636" cy="863526"/>
          </a:xfrm>
          <a:prstGeom prst="round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香港娛樂科技有限公司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1403648" y="3356992"/>
            <a:ext cx="1714512" cy="876338"/>
          </a:xfrm>
          <a:prstGeom prst="roundRect">
            <a:avLst/>
          </a:prstGeom>
          <a:solidFill>
            <a:srgbClr val="33CCCC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泰偉開發顧問</a:t>
            </a:r>
            <a:endParaRPr lang="en-US" altLang="zh-CN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股份有限公司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8" name="直線接點 27"/>
          <p:cNvCxnSpPr/>
          <p:nvPr/>
        </p:nvCxnSpPr>
        <p:spPr>
          <a:xfrm flipV="1">
            <a:off x="6948264" y="2852936"/>
            <a:ext cx="1588" cy="52677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V="1">
            <a:off x="2267744" y="2852936"/>
            <a:ext cx="4680520" cy="1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7020272" y="2996952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411760" y="2996952"/>
            <a:ext cx="57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金門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214810" y="1428736"/>
            <a:ext cx="77468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新北市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6156176" y="2996952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1331640" y="2996952"/>
            <a:ext cx="78581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98.68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6156176" y="4365104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標題 1"/>
          <p:cNvSpPr txBox="1">
            <a:spLocks/>
          </p:cNvSpPr>
          <p:nvPr/>
        </p:nvSpPr>
        <p:spPr>
          <a:xfrm>
            <a:off x="357158" y="64291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企業架構</a:t>
            </a: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55" name="直線接點 54"/>
          <p:cNvCxnSpPr/>
          <p:nvPr/>
        </p:nvCxnSpPr>
        <p:spPr>
          <a:xfrm flipV="1">
            <a:off x="4643438" y="2571744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 rot="5400000" flipH="1" flipV="1">
            <a:off x="2018505" y="3102175"/>
            <a:ext cx="499272" cy="7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圓角矩形 75"/>
          <p:cNvSpPr/>
          <p:nvPr/>
        </p:nvSpPr>
        <p:spPr>
          <a:xfrm>
            <a:off x="6084168" y="4725144"/>
            <a:ext cx="1785950" cy="857256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龍</a:t>
            </a:r>
            <a:r>
              <a:rPr lang="zh-CN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彩科技</a:t>
            </a:r>
            <a:r>
              <a:rPr lang="en-US" altLang="zh-CN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北京</a:t>
            </a:r>
            <a:r>
              <a:rPr lang="en-US" altLang="zh-TW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CN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7020272" y="4365104"/>
            <a:ext cx="6272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北京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1" name="直線接點 60"/>
          <p:cNvCxnSpPr/>
          <p:nvPr/>
        </p:nvCxnSpPr>
        <p:spPr>
          <a:xfrm rot="5400000" flipH="1" flipV="1">
            <a:off x="6698230" y="4471121"/>
            <a:ext cx="500862" cy="79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6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技術領域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視訊直播技術與系統</a:t>
            </a:r>
            <a:endParaRPr lang="en-US" altLang="zh-Hant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VLT 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跨區管理系統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App 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遊戲製作</a:t>
            </a:r>
            <a:endParaRPr lang="en-US" altLang="zh-CN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博弈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平台與管理系統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虛擬幣網娛樂城運營系統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軟體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系統、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2D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美術設計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網路遊戲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 2D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遊戲引擎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企劃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創意及各項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週邊元件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研發重點與成果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轉型研發所有網路博弈相關之系統、真人視訊遊戲及直播彩票機等各類相關產品及技術。  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歷時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多年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研發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經數千項的檢測與審查，本公司於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年度獲得義大利政府視頻彩票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(VLT)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系統國家認證，成為全球第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家，亞洲唯一獲得此國際上最先進之歐盟視頻彩票系統的認證。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開發新一代的浮球機、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sicbo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2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機、幸運大輪盤等多款機台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提供客制化設計專業服務，增加實體機台銷售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澳門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市場。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培訓研發網路相關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技術及機房建置。   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經營範圍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429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視訊直播浮球機及系統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博弈類電子遊戲</a:t>
            </a:r>
            <a:r>
              <a:rPr lang="zh-TW" altLang="en-US" sz="2800" dirty="0" smtClean="0">
                <a:latin typeface="+mj-ea"/>
                <a:ea typeface="+mj-ea"/>
              </a:rPr>
              <a:t>及</a:t>
            </a:r>
            <a:r>
              <a:rPr lang="zh-TW" altLang="zh-TW" dirty="0" smtClean="0">
                <a:latin typeface="+mj-ea"/>
                <a:ea typeface="+mj-ea"/>
              </a:rPr>
              <a:t>軟體</a:t>
            </a:r>
            <a:endParaRPr lang="zh-TW" altLang="en-US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即開型賽事視頻彩票機 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彩票管理系統合作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有獎娛樂遊戲合作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賭場管理系統                           </a:t>
            </a:r>
            <a:endParaRPr lang="en-US" altLang="zh-TW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視訊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直播浮球機發牌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2071678"/>
            <a:ext cx="3431652" cy="4143404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2071678"/>
            <a:ext cx="4320480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博弈類電子遊戲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內容版面配置區 3" descr="Or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1428750" cy="762000"/>
          </a:xfrm>
        </p:spPr>
      </p:pic>
      <p:pic>
        <p:nvPicPr>
          <p:cNvPr id="5" name="圖片 4" descr="Santa Claus封面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643050"/>
            <a:ext cx="1428750" cy="762000"/>
          </a:xfrm>
          <a:prstGeom prst="rect">
            <a:avLst/>
          </a:prstGeom>
        </p:spPr>
      </p:pic>
      <p:pic>
        <p:nvPicPr>
          <p:cNvPr id="6" name="圖片 5" descr="Strongman封面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643050"/>
            <a:ext cx="1428750" cy="762000"/>
          </a:xfrm>
          <a:prstGeom prst="rect">
            <a:avLst/>
          </a:prstGeom>
        </p:spPr>
      </p:pic>
      <p:pic>
        <p:nvPicPr>
          <p:cNvPr id="7" name="圖片 6" descr="The Detective封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643050"/>
            <a:ext cx="1428750" cy="762000"/>
          </a:xfrm>
          <a:prstGeom prst="rect">
            <a:avLst/>
          </a:prstGeom>
        </p:spPr>
      </p:pic>
      <p:pic>
        <p:nvPicPr>
          <p:cNvPr id="8" name="圖片 7" descr="Vegas N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643050"/>
            <a:ext cx="1428750" cy="762000"/>
          </a:xfrm>
          <a:prstGeom prst="rect">
            <a:avLst/>
          </a:prstGeom>
        </p:spPr>
      </p:pic>
      <p:pic>
        <p:nvPicPr>
          <p:cNvPr id="10" name="圖片 9" descr="Wild We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571744"/>
            <a:ext cx="1428750" cy="762000"/>
          </a:xfrm>
          <a:prstGeom prst="rect">
            <a:avLst/>
          </a:prstGeom>
        </p:spPr>
      </p:pic>
      <p:pic>
        <p:nvPicPr>
          <p:cNvPr id="11" name="圖片 10" descr="Stone A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2571744"/>
            <a:ext cx="1428750" cy="762000"/>
          </a:xfrm>
          <a:prstGeom prst="rect">
            <a:avLst/>
          </a:prstGeom>
        </p:spPr>
      </p:pic>
      <p:pic>
        <p:nvPicPr>
          <p:cNvPr id="12" name="圖片 11" descr="100209110352c57e4b3215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2571744"/>
            <a:ext cx="1428750" cy="762000"/>
          </a:xfrm>
          <a:prstGeom prst="rect">
            <a:avLst/>
          </a:prstGeom>
        </p:spPr>
      </p:pic>
      <p:pic>
        <p:nvPicPr>
          <p:cNvPr id="13" name="圖片 12" descr="82648803652c57d358bd5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2571744"/>
            <a:ext cx="1428750" cy="762000"/>
          </a:xfrm>
          <a:prstGeom prst="rect">
            <a:avLst/>
          </a:prstGeom>
        </p:spPr>
      </p:pic>
      <p:pic>
        <p:nvPicPr>
          <p:cNvPr id="14" name="圖片 13" descr="150713685252c57c1b5555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48" y="3500438"/>
            <a:ext cx="1428750" cy="762000"/>
          </a:xfrm>
          <a:prstGeom prst="rect">
            <a:avLst/>
          </a:prstGeom>
        </p:spPr>
      </p:pic>
      <p:pic>
        <p:nvPicPr>
          <p:cNvPr id="15" name="圖片 14" descr="95233830452c5953f09f9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0892" y="2571744"/>
            <a:ext cx="1428750" cy="762000"/>
          </a:xfrm>
          <a:prstGeom prst="rect">
            <a:avLst/>
          </a:prstGeom>
        </p:spPr>
      </p:pic>
      <p:pic>
        <p:nvPicPr>
          <p:cNvPr id="16" name="圖片 15" descr="72031007552c5995b1939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5984" y="3500438"/>
            <a:ext cx="1428750" cy="762000"/>
          </a:xfrm>
          <a:prstGeom prst="rect">
            <a:avLst/>
          </a:prstGeom>
        </p:spPr>
      </p:pic>
      <p:pic>
        <p:nvPicPr>
          <p:cNvPr id="17" name="圖片 16" descr="101495735552c583670a43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7620" y="3500438"/>
            <a:ext cx="1428750" cy="762000"/>
          </a:xfrm>
          <a:prstGeom prst="rect">
            <a:avLst/>
          </a:prstGeom>
        </p:spPr>
      </p:pic>
      <p:pic>
        <p:nvPicPr>
          <p:cNvPr id="18" name="圖片 17" descr="138514651652c59cc37fc2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29256" y="3500438"/>
            <a:ext cx="1428750" cy="762000"/>
          </a:xfrm>
          <a:prstGeom prst="rect">
            <a:avLst/>
          </a:prstGeom>
        </p:spPr>
      </p:pic>
      <p:pic>
        <p:nvPicPr>
          <p:cNvPr id="19" name="圖片 18" descr="4570394952c59e1d0fe9b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00892" y="3500438"/>
            <a:ext cx="1428750" cy="762000"/>
          </a:xfrm>
          <a:prstGeom prst="rect">
            <a:avLst/>
          </a:prstGeom>
        </p:spPr>
      </p:pic>
      <p:pic>
        <p:nvPicPr>
          <p:cNvPr id="20" name="圖片 19" descr="200208707952c59d4132d5b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4348" y="4429132"/>
            <a:ext cx="1428750" cy="762000"/>
          </a:xfrm>
          <a:prstGeom prst="rect">
            <a:avLst/>
          </a:prstGeom>
        </p:spPr>
      </p:pic>
      <p:pic>
        <p:nvPicPr>
          <p:cNvPr id="21" name="圖片 20" descr="150533529052c58522a566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5984" y="4429132"/>
            <a:ext cx="1428750" cy="762000"/>
          </a:xfrm>
          <a:prstGeom prst="rect">
            <a:avLst/>
          </a:prstGeom>
        </p:spPr>
      </p:pic>
      <p:pic>
        <p:nvPicPr>
          <p:cNvPr id="22" name="圖片 21" descr="128862383752c5843305d17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7620" y="4429132"/>
            <a:ext cx="1428750" cy="762000"/>
          </a:xfrm>
          <a:prstGeom prst="rect">
            <a:avLst/>
          </a:prstGeom>
        </p:spPr>
      </p:pic>
      <p:pic>
        <p:nvPicPr>
          <p:cNvPr id="23" name="圖片 22" descr="173924034052c594c430bb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29256" y="4429132"/>
            <a:ext cx="1428750" cy="762000"/>
          </a:xfrm>
          <a:prstGeom prst="rect">
            <a:avLst/>
          </a:prstGeom>
        </p:spPr>
      </p:pic>
      <p:pic>
        <p:nvPicPr>
          <p:cNvPr id="24" name="圖片 23" descr="70888976552c5988b2cdb3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000892" y="4429132"/>
            <a:ext cx="1428750" cy="762000"/>
          </a:xfrm>
          <a:prstGeom prst="rect">
            <a:avLst/>
          </a:prstGeom>
        </p:spPr>
      </p:pic>
      <p:pic>
        <p:nvPicPr>
          <p:cNvPr id="25" name="圖片 24" descr="55949420852c59da76552c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14348" y="5357826"/>
            <a:ext cx="1428750" cy="762000"/>
          </a:xfrm>
          <a:prstGeom prst="rect">
            <a:avLst/>
          </a:prstGeom>
        </p:spPr>
      </p:pic>
      <p:pic>
        <p:nvPicPr>
          <p:cNvPr id="26" name="圖片 25" descr="52862079552c58842e45b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285984" y="5357826"/>
            <a:ext cx="1428750" cy="762000"/>
          </a:xfrm>
          <a:prstGeom prst="rect">
            <a:avLst/>
          </a:prstGeom>
        </p:spPr>
      </p:pic>
      <p:pic>
        <p:nvPicPr>
          <p:cNvPr id="27" name="圖片 26" descr="8444827352c594fd37859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857620" y="5357826"/>
            <a:ext cx="1428750" cy="762000"/>
          </a:xfrm>
          <a:prstGeom prst="rect">
            <a:avLst/>
          </a:prstGeom>
        </p:spPr>
      </p:pic>
      <p:pic>
        <p:nvPicPr>
          <p:cNvPr id="28" name="圖片 27" descr="70858284252c59d044cb37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429256" y="5357826"/>
            <a:ext cx="1428750" cy="762000"/>
          </a:xfrm>
          <a:prstGeom prst="rect">
            <a:avLst/>
          </a:prstGeom>
        </p:spPr>
      </p:pic>
      <p:pic>
        <p:nvPicPr>
          <p:cNvPr id="29" name="圖片 28" descr="128985815752c5880d9b8f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000892" y="5357826"/>
            <a:ext cx="142875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4405</TotalTime>
  <Words>1323</Words>
  <Application>Microsoft Office PowerPoint</Application>
  <PresentationFormat>如螢幕大小 (4:3)</PresentationFormat>
  <Paragraphs>310</Paragraphs>
  <Slides>19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微軟正黑體</vt:lpstr>
      <vt:lpstr>新細明體</vt:lpstr>
      <vt:lpstr>標楷體</vt:lpstr>
      <vt:lpstr>Calibri</vt:lpstr>
      <vt:lpstr>Constantia</vt:lpstr>
      <vt:lpstr>Microsoft Sans Serif</vt:lpstr>
      <vt:lpstr>Wingdings 2</vt:lpstr>
      <vt:lpstr>流線</vt:lpstr>
      <vt:lpstr>泰偉電子股份有限公司</vt:lpstr>
      <vt:lpstr>公開聲明與預估事項提醒</vt:lpstr>
      <vt:lpstr>公司簡介</vt:lpstr>
      <vt:lpstr>PowerPoint 簡報</vt:lpstr>
      <vt:lpstr>技術領域</vt:lpstr>
      <vt:lpstr>研發重點與成果</vt:lpstr>
      <vt:lpstr>經營範圍</vt:lpstr>
      <vt:lpstr>視訊直播浮球機發牌 </vt:lpstr>
      <vt:lpstr>博弈類電子遊戲</vt:lpstr>
      <vt:lpstr>系統研發</vt:lpstr>
      <vt:lpstr>PowerPoint 簡報</vt:lpstr>
      <vt:lpstr>PowerPoint 簡報</vt:lpstr>
      <vt:lpstr>     113年Q3合併資產負債表</vt:lpstr>
      <vt:lpstr>113年Q3合併綜合損益表</vt:lpstr>
      <vt:lpstr>未來經營方針1</vt:lpstr>
      <vt:lpstr>未來經營方針2</vt:lpstr>
      <vt:lpstr>未來經營方針3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泰偉電子股份有限公司</dc:title>
  <dc:creator>Maggie</dc:creator>
  <cp:lastModifiedBy>簡岑芳</cp:lastModifiedBy>
  <cp:revision>380</cp:revision>
  <cp:lastPrinted>2022-12-08T08:58:42Z</cp:lastPrinted>
  <dcterms:created xsi:type="dcterms:W3CDTF">2017-09-22T02:28:30Z</dcterms:created>
  <dcterms:modified xsi:type="dcterms:W3CDTF">2024-11-20T08:40:12Z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