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25"/>
  </p:notesMasterIdLst>
  <p:sldIdLst>
    <p:sldId id="256" r:id="rId2"/>
    <p:sldId id="257" r:id="rId3"/>
    <p:sldId id="258" r:id="rId4"/>
    <p:sldId id="292" r:id="rId5"/>
    <p:sldId id="267" r:id="rId6"/>
    <p:sldId id="271" r:id="rId7"/>
    <p:sldId id="275" r:id="rId8"/>
    <p:sldId id="301" r:id="rId9"/>
    <p:sldId id="286" r:id="rId10"/>
    <p:sldId id="288" r:id="rId11"/>
    <p:sldId id="285" r:id="rId12"/>
    <p:sldId id="283" r:id="rId13"/>
    <p:sldId id="302" r:id="rId14"/>
    <p:sldId id="304" r:id="rId15"/>
    <p:sldId id="307" r:id="rId16"/>
    <p:sldId id="309" r:id="rId17"/>
    <p:sldId id="299" r:id="rId18"/>
    <p:sldId id="300" r:id="rId19"/>
    <p:sldId id="272" r:id="rId20"/>
    <p:sldId id="280" r:id="rId21"/>
    <p:sldId id="278" r:id="rId22"/>
    <p:sldId id="298" r:id="rId23"/>
    <p:sldId id="277" r:id="rId2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2865" autoAdjust="0"/>
  </p:normalViewPr>
  <p:slideViewPr>
    <p:cSldViewPr>
      <p:cViewPr varScale="1">
        <p:scale>
          <a:sx n="108" d="100"/>
          <a:sy n="108" d="100"/>
        </p:scale>
        <p:origin x="129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E46D07-13BC-4B70-959F-E0C167DAA016}" type="datetimeFigureOut">
              <a:rPr lang="zh-TW" altLang="en-US" smtClean="0"/>
              <a:pPr/>
              <a:t>2025/12/12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37A664-3A63-444A-AE2E-8B0137848210}" type="slidenum">
              <a:rPr lang="zh-TW" altLang="en-US" smtClean="0"/>
              <a:pPr/>
              <a:t>‹#›</a:t>
            </a:fld>
            <a:endParaRPr lang="zh-TW" altLang="en-US"/>
          </a:p>
        </p:txBody>
      </p:sp>
    </p:spTree>
    <p:extLst>
      <p:ext uri="{BB962C8B-B14F-4D97-AF65-F5344CB8AC3E}">
        <p14:creationId xmlns:p14="http://schemas.microsoft.com/office/powerpoint/2010/main" val="19831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937A664-3A63-444A-AE2E-8B0137848210}" type="slidenum">
              <a:rPr lang="zh-TW" altLang="en-US" smtClean="0"/>
              <a:pPr/>
              <a:t>4</a:t>
            </a:fld>
            <a:endParaRPr lang="zh-TW" altLang="en-US"/>
          </a:p>
        </p:txBody>
      </p:sp>
    </p:spTree>
    <p:extLst>
      <p:ext uri="{BB962C8B-B14F-4D97-AF65-F5344CB8AC3E}">
        <p14:creationId xmlns:p14="http://schemas.microsoft.com/office/powerpoint/2010/main" val="3172495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937A664-3A63-444A-AE2E-8B0137848210}" type="slidenum">
              <a:rPr lang="zh-TW" altLang="en-US" smtClean="0"/>
              <a:pPr/>
              <a:t>6</a:t>
            </a:fld>
            <a:endParaRPr lang="zh-TW" altLang="en-US"/>
          </a:p>
        </p:txBody>
      </p:sp>
    </p:spTree>
    <p:extLst>
      <p:ext uri="{BB962C8B-B14F-4D97-AF65-F5344CB8AC3E}">
        <p14:creationId xmlns:p14="http://schemas.microsoft.com/office/powerpoint/2010/main" val="2775196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p:txBody>
          <a:bodyPr/>
          <a:lstStyle/>
          <a:p>
            <a:fld id="{5BBEAD13-0566-4C6C-97E7-55F17F24B09F}" type="datetimeFigureOut">
              <a:rPr lang="zh-TW" altLang="en-US" smtClean="0"/>
              <a:pPr/>
              <a:t>2025/12/12</a:t>
            </a:fld>
            <a:endParaRPr lang="zh-TW" altLang="en-US"/>
          </a:p>
        </p:txBody>
      </p:sp>
      <p:sp>
        <p:nvSpPr>
          <p:cNvPr id="19" name="頁尾版面配置區 18"/>
          <p:cNvSpPr>
            <a:spLocks noGrp="1"/>
          </p:cNvSpPr>
          <p:nvPr>
            <p:ph type="ftr" sz="quarter" idx="11"/>
          </p:nvPr>
        </p:nvSpPr>
        <p:spPr/>
        <p:txBody>
          <a:bodyPr/>
          <a:lstStyle/>
          <a:p>
            <a:endParaRPr lang="zh-TW" altLang="en-US"/>
          </a:p>
        </p:txBody>
      </p:sp>
      <p:sp>
        <p:nvSpPr>
          <p:cNvPr id="27" name="投影片編號版面配置區 2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2025/12/12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2025/12/12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34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2025/12/12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2025/12/12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2025/12/12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2025/12/12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2025/12/12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2025/12/12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2025/12/12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剪去並圓角化單一角落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2025/12/12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077200" y="6356350"/>
            <a:ext cx="609600" cy="365125"/>
          </a:xfrm>
        </p:spPr>
        <p:txBody>
          <a:bodyPr/>
          <a:lstStyle/>
          <a:p>
            <a:fld id="{73DA0BB7-265A-403C-9275-D587AB510EDC}" type="slidenum">
              <a:rPr lang="zh-TW" altLang="en-US" smtClean="0"/>
              <a:pPr/>
              <a:t>‹#›</a:t>
            </a:fld>
            <a:endParaRPr lang="zh-TW" altLang="en-US"/>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手繪多邊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標題版面配置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BEAD13-0566-4C6C-97E7-55F17F24B09F}" type="datetimeFigureOut">
              <a:rPr lang="zh-TW" altLang="en-US" smtClean="0"/>
              <a:pPr/>
              <a:t>2025/12/12</a:t>
            </a:fld>
            <a:endParaRPr lang="zh-TW" altLang="en-US"/>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DA0BB7-265A-403C-9275-D587AB510EDC}" type="slidenum">
              <a:rPr lang="zh-TW" altLang="en-US" smtClean="0"/>
              <a:pPr/>
              <a:t>‹#›</a:t>
            </a:fld>
            <a:endParaRPr lang="zh-TW" altLang="en-US"/>
          </a:p>
        </p:txBody>
      </p:sp>
      <p:grpSp>
        <p:nvGrpSpPr>
          <p:cNvPr id="2" name="群組 1"/>
          <p:cNvGrpSpPr/>
          <p:nvPr/>
        </p:nvGrpSpPr>
        <p:grpSpPr>
          <a:xfrm>
            <a:off x="-19017" y="202408"/>
            <a:ext cx="9180548" cy="649224"/>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image" Target="../media/image6.jpe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30">
          <a:fgClr>
            <a:schemeClr val="accent1">
              <a:lumMod val="75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500034" y="2071678"/>
            <a:ext cx="7851648" cy="1828800"/>
          </a:xfrm>
        </p:spPr>
        <p:txBody>
          <a:bodyPr/>
          <a:lstStyle/>
          <a:p>
            <a:r>
              <a:rPr lang="en-US" altLang="zh-TW" dirty="0" smtClean="0">
                <a:solidFill>
                  <a:schemeClr val="tx2">
                    <a:lumMod val="75000"/>
                  </a:schemeClr>
                </a:solidFill>
                <a:latin typeface="標楷體" pitchFamily="65" charset="-120"/>
                <a:ea typeface="標楷體" pitchFamily="65" charset="-120"/>
              </a:rPr>
              <a:t>ASTRO CORP.</a:t>
            </a:r>
            <a:endParaRPr lang="zh-TW" altLang="en-US" dirty="0">
              <a:solidFill>
                <a:schemeClr val="tx2">
                  <a:lumMod val="75000"/>
                </a:schemeClr>
              </a:solidFill>
              <a:latin typeface="標楷體" pitchFamily="65" charset="-120"/>
              <a:ea typeface="標楷體" pitchFamily="65" charset="-120"/>
            </a:endParaRPr>
          </a:p>
        </p:txBody>
      </p:sp>
      <p:sp>
        <p:nvSpPr>
          <p:cNvPr id="3" name="副標題 2"/>
          <p:cNvSpPr>
            <a:spLocks noGrp="1"/>
          </p:cNvSpPr>
          <p:nvPr>
            <p:ph type="subTitle" idx="1"/>
          </p:nvPr>
        </p:nvSpPr>
        <p:spPr>
          <a:xfrm>
            <a:off x="2285984" y="4214818"/>
            <a:ext cx="6400800" cy="1752600"/>
          </a:xfrm>
        </p:spPr>
        <p:txBody>
          <a:bodyPr/>
          <a:lstStyle/>
          <a:p>
            <a:pPr algn="r"/>
            <a:r>
              <a:rPr lang="en-US" altLang="zh-TW" sz="2800" dirty="0" smtClean="0">
                <a:latin typeface="標楷體" pitchFamily="65" charset="-120"/>
                <a:ea typeface="標楷體" pitchFamily="65" charset="-120"/>
              </a:rPr>
              <a:t>Operation and Prospect Report</a:t>
            </a:r>
          </a:p>
          <a:p>
            <a:pPr algn="r"/>
            <a:r>
              <a:rPr lang="en-US" altLang="zh-TW" sz="2800" dirty="0" smtClean="0">
                <a:latin typeface="標楷體" pitchFamily="65" charset="-120"/>
                <a:ea typeface="標楷體" pitchFamily="65" charset="-120"/>
              </a:rPr>
              <a:t>Stock symbol</a:t>
            </a:r>
            <a:r>
              <a:rPr lang="zh-TW" altLang="en-US" sz="2800" dirty="0" smtClean="0">
                <a:latin typeface="標楷體" pitchFamily="65" charset="-120"/>
                <a:ea typeface="標楷體" pitchFamily="65" charset="-120"/>
              </a:rPr>
              <a:t>：</a:t>
            </a:r>
            <a:r>
              <a:rPr lang="en-US" altLang="zh-TW" sz="2800" dirty="0">
                <a:latin typeface="標楷體" pitchFamily="65" charset="-120"/>
                <a:ea typeface="標楷體" pitchFamily="65" charset="-120"/>
              </a:rPr>
              <a:t>3064</a:t>
            </a:r>
          </a:p>
          <a:p>
            <a:pPr algn="r"/>
            <a:r>
              <a:rPr lang="en-US" altLang="zh-TW" sz="2800" dirty="0" smtClean="0">
                <a:latin typeface="標楷體" pitchFamily="65" charset="-120"/>
                <a:ea typeface="標楷體" pitchFamily="65" charset="-120"/>
              </a:rPr>
              <a:t>December, 2025</a:t>
            </a:r>
            <a:endParaRPr lang="zh-TW" altLang="en-US" sz="2800" dirty="0">
              <a:latin typeface="標楷體" pitchFamily="65" charset="-120"/>
              <a:ea typeface="標楷體" pitchFamily="65" charset="-120"/>
            </a:endParaRPr>
          </a:p>
        </p:txBody>
      </p:sp>
      <p:pic>
        <p:nvPicPr>
          <p:cNvPr id="4" name="圖片 3" descr="Astro Logo.jpg"/>
          <p:cNvPicPr>
            <a:picLocks noChangeAspect="1"/>
          </p:cNvPicPr>
          <p:nvPr/>
        </p:nvPicPr>
        <p:blipFill>
          <a:blip r:embed="rId2" cstate="print"/>
          <a:stretch>
            <a:fillRect/>
          </a:stretch>
        </p:blipFill>
        <p:spPr>
          <a:xfrm>
            <a:off x="642910" y="785794"/>
            <a:ext cx="4357686" cy="149668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28596" y="714364"/>
            <a:ext cx="8229600" cy="1143000"/>
          </a:xfrm>
        </p:spPr>
        <p:txBody>
          <a:bodyPr>
            <a:normAutofit/>
          </a:bodyPr>
          <a:lstStyle/>
          <a:p>
            <a:r>
              <a:rPr lang="en-US" altLang="zh-TW" sz="4100" b="1" dirty="0" smtClean="0">
                <a:effectLst>
                  <a:outerShdw blurRad="31750" dist="25400" dir="5400000" algn="tl" rotWithShape="0">
                    <a:srgbClr val="000000">
                      <a:alpha val="25000"/>
                    </a:srgbClr>
                  </a:outerShdw>
                </a:effectLst>
              </a:rPr>
              <a:t>System Development</a:t>
            </a:r>
            <a:endParaRPr lang="zh-TW" altLang="en-US" sz="4100" b="1" dirty="0">
              <a:effectLst>
                <a:outerShdw blurRad="31750" dist="25400" dir="5400000" algn="tl" rotWithShape="0">
                  <a:srgbClr val="000000">
                    <a:alpha val="25000"/>
                  </a:srgbClr>
                </a:outerShdw>
              </a:effectLst>
            </a:endParaRPr>
          </a:p>
        </p:txBody>
      </p:sp>
      <p:pic>
        <p:nvPicPr>
          <p:cNvPr id="8" name="內容版面配置區 7" descr="燈箱_文字整理可編輯版_20150414_peter.jpg"/>
          <p:cNvPicPr>
            <a:picLocks noGrp="1" noChangeAspect="1"/>
          </p:cNvPicPr>
          <p:nvPr>
            <p:ph idx="1"/>
          </p:nvPr>
        </p:nvPicPr>
        <p:blipFill>
          <a:blip r:embed="rId2" cstate="print"/>
          <a:stretch>
            <a:fillRect/>
          </a:stretch>
        </p:blipFill>
        <p:spPr>
          <a:xfrm>
            <a:off x="1428728" y="2262838"/>
            <a:ext cx="1429075" cy="2857520"/>
          </a:xfrm>
        </p:spPr>
      </p:pic>
      <p:pic>
        <p:nvPicPr>
          <p:cNvPr id="9" name="圖片 8" descr="lottery_4_1.jpg"/>
          <p:cNvPicPr>
            <a:picLocks noChangeAspect="1"/>
          </p:cNvPicPr>
          <p:nvPr/>
        </p:nvPicPr>
        <p:blipFill>
          <a:blip r:embed="rId3" cstate="print"/>
          <a:stretch>
            <a:fillRect/>
          </a:stretch>
        </p:blipFill>
        <p:spPr>
          <a:xfrm>
            <a:off x="3143240" y="2834342"/>
            <a:ext cx="2786082" cy="1745945"/>
          </a:xfrm>
          <a:prstGeom prst="rect">
            <a:avLst/>
          </a:prstGeom>
        </p:spPr>
      </p:pic>
      <p:pic>
        <p:nvPicPr>
          <p:cNvPr id="10" name="圖片 9" descr="cms_01.jpg"/>
          <p:cNvPicPr>
            <a:picLocks noChangeAspect="1"/>
          </p:cNvPicPr>
          <p:nvPr/>
        </p:nvPicPr>
        <p:blipFill>
          <a:blip r:embed="rId4" cstate="print"/>
          <a:stretch>
            <a:fillRect/>
          </a:stretch>
        </p:blipFill>
        <p:spPr>
          <a:xfrm>
            <a:off x="6286512" y="2477152"/>
            <a:ext cx="2000264" cy="1088668"/>
          </a:xfrm>
          <a:prstGeom prst="rect">
            <a:avLst/>
          </a:prstGeom>
        </p:spPr>
      </p:pic>
      <p:pic>
        <p:nvPicPr>
          <p:cNvPr id="11" name="圖片 10" descr="cms_02.jpg"/>
          <p:cNvPicPr>
            <a:picLocks noChangeAspect="1"/>
          </p:cNvPicPr>
          <p:nvPr/>
        </p:nvPicPr>
        <p:blipFill>
          <a:blip r:embed="rId5" cstate="print"/>
          <a:stretch>
            <a:fillRect/>
          </a:stretch>
        </p:blipFill>
        <p:spPr>
          <a:xfrm>
            <a:off x="6286512" y="3691598"/>
            <a:ext cx="2011254" cy="1285884"/>
          </a:xfrm>
          <a:prstGeom prst="rect">
            <a:avLst/>
          </a:prstGeom>
        </p:spPr>
      </p:pic>
      <p:sp>
        <p:nvSpPr>
          <p:cNvPr id="12" name="文字方塊 11"/>
          <p:cNvSpPr txBox="1"/>
          <p:nvPr/>
        </p:nvSpPr>
        <p:spPr>
          <a:xfrm>
            <a:off x="928662" y="5214950"/>
            <a:ext cx="3000396" cy="954107"/>
          </a:xfrm>
          <a:prstGeom prst="rect">
            <a:avLst/>
          </a:prstGeom>
          <a:noFill/>
        </p:spPr>
        <p:txBody>
          <a:bodyPr wrap="square" rtlCol="0">
            <a:spAutoFit/>
          </a:bodyPr>
          <a:lstStyle/>
          <a:p>
            <a:r>
              <a:rPr lang="en-US" altLang="zh-TW" sz="2800" dirty="0" smtClean="0">
                <a:solidFill>
                  <a:srgbClr val="C00000"/>
                </a:solidFill>
                <a:latin typeface="+mj-lt"/>
              </a:rPr>
              <a:t>Lottery System</a:t>
            </a:r>
          </a:p>
          <a:p>
            <a:endParaRPr lang="zh-TW" altLang="en-US" sz="2800" dirty="0">
              <a:solidFill>
                <a:srgbClr val="C00000"/>
              </a:solidFill>
            </a:endParaRPr>
          </a:p>
        </p:txBody>
      </p:sp>
      <p:sp>
        <p:nvSpPr>
          <p:cNvPr id="13" name="矩形 12"/>
          <p:cNvSpPr/>
          <p:nvPr/>
        </p:nvSpPr>
        <p:spPr>
          <a:xfrm>
            <a:off x="3929058" y="5263234"/>
            <a:ext cx="1995931" cy="523220"/>
          </a:xfrm>
          <a:prstGeom prst="rect">
            <a:avLst/>
          </a:prstGeom>
        </p:spPr>
        <p:txBody>
          <a:bodyPr wrap="none">
            <a:spAutoFit/>
          </a:bodyPr>
          <a:lstStyle/>
          <a:p>
            <a:pPr lvl="0"/>
            <a:r>
              <a:rPr lang="en-US" altLang="zh-TW" sz="2800" dirty="0" smtClean="0">
                <a:solidFill>
                  <a:srgbClr val="C00000"/>
                </a:solidFill>
              </a:rPr>
              <a:t>VLT System</a:t>
            </a:r>
            <a:endParaRPr lang="zh-TW" altLang="en-US" sz="2800" dirty="0">
              <a:solidFill>
                <a:srgbClr val="C00000"/>
              </a:solidFill>
            </a:endParaRPr>
          </a:p>
        </p:txBody>
      </p:sp>
      <p:sp>
        <p:nvSpPr>
          <p:cNvPr id="15" name="矩形 14"/>
          <p:cNvSpPr/>
          <p:nvPr/>
        </p:nvSpPr>
        <p:spPr>
          <a:xfrm>
            <a:off x="6500826" y="5263234"/>
            <a:ext cx="2074863" cy="523220"/>
          </a:xfrm>
          <a:prstGeom prst="rect">
            <a:avLst/>
          </a:prstGeom>
        </p:spPr>
        <p:txBody>
          <a:bodyPr wrap="none">
            <a:spAutoFit/>
          </a:bodyPr>
          <a:lstStyle/>
          <a:p>
            <a:pPr lvl="0"/>
            <a:r>
              <a:rPr lang="en-US" altLang="zh-TW" sz="2800" dirty="0" smtClean="0">
                <a:solidFill>
                  <a:srgbClr val="C00000"/>
                </a:solidFill>
              </a:rPr>
              <a:t>CMS system</a:t>
            </a:r>
            <a:endParaRPr lang="zh-TW" altLang="en-US" sz="2800"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7" descr="GLI_1_1"/>
          <p:cNvPicPr>
            <a:picLocks noChangeAspect="1" noChangeArrowheads="1"/>
          </p:cNvPicPr>
          <p:nvPr/>
        </p:nvPicPr>
        <p:blipFill>
          <a:blip r:embed="rId2" cstate="print"/>
          <a:srcRect/>
          <a:stretch>
            <a:fillRect/>
          </a:stretch>
        </p:blipFill>
        <p:spPr bwMode="auto">
          <a:xfrm>
            <a:off x="280427" y="2405322"/>
            <a:ext cx="2120050" cy="3236308"/>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p:spPr>
      </p:pic>
      <p:pic>
        <p:nvPicPr>
          <p:cNvPr id="17" name="Picture 19" descr="GLI_2_1"/>
          <p:cNvPicPr>
            <a:picLocks noChangeAspect="1" noChangeArrowheads="1"/>
          </p:cNvPicPr>
          <p:nvPr/>
        </p:nvPicPr>
        <p:blipFill>
          <a:blip r:embed="rId3" cstate="print"/>
          <a:srcRect/>
          <a:stretch>
            <a:fillRect/>
          </a:stretch>
        </p:blipFill>
        <p:spPr bwMode="auto">
          <a:xfrm>
            <a:off x="2499291" y="2405322"/>
            <a:ext cx="2120049" cy="3236308"/>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p:spPr>
      </p:pic>
      <p:pic>
        <p:nvPicPr>
          <p:cNvPr id="18" name="Picture 14" descr="BMM_1"/>
          <p:cNvPicPr>
            <a:picLocks noChangeAspect="1" noChangeArrowheads="1"/>
          </p:cNvPicPr>
          <p:nvPr/>
        </p:nvPicPr>
        <p:blipFill>
          <a:blip r:embed="rId4" cstate="print"/>
          <a:srcRect/>
          <a:stretch>
            <a:fillRect/>
          </a:stretch>
        </p:blipFill>
        <p:spPr bwMode="auto">
          <a:xfrm>
            <a:off x="4718155" y="2407270"/>
            <a:ext cx="2118776" cy="3236308"/>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p:spPr>
      </p:pic>
      <p:pic>
        <p:nvPicPr>
          <p:cNvPr id="19" name="圖片 18" descr="sogei-certificate.png"/>
          <p:cNvPicPr>
            <a:picLocks noChangeAspect="1"/>
          </p:cNvPicPr>
          <p:nvPr/>
        </p:nvPicPr>
        <p:blipFill>
          <a:blip r:embed="rId5" cstate="print"/>
          <a:stretch>
            <a:fillRect/>
          </a:stretch>
        </p:blipFill>
        <p:spPr>
          <a:xfrm>
            <a:off x="6985510" y="2405322"/>
            <a:ext cx="1882334" cy="3238256"/>
          </a:xfrm>
          <a:prstGeom prst="rect">
            <a:avLst/>
          </a:prstGeom>
          <a:ln w="3175">
            <a:solidFill>
              <a:schemeClr val="tx1"/>
            </a:solidFill>
          </a:ln>
          <a:effectLst>
            <a:outerShdw blurRad="50800" dist="38100" dir="2700000" algn="tl" rotWithShape="0">
              <a:prstClr val="black">
                <a:alpha val="40000"/>
              </a:prstClr>
            </a:outerShdw>
          </a:effectLst>
        </p:spPr>
      </p:pic>
      <p:sp>
        <p:nvSpPr>
          <p:cNvPr id="20" name="標題 1"/>
          <p:cNvSpPr txBox="1">
            <a:spLocks/>
          </p:cNvSpPr>
          <p:nvPr/>
        </p:nvSpPr>
        <p:spPr>
          <a:xfrm>
            <a:off x="571472" y="214290"/>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21" name="標題 1"/>
          <p:cNvSpPr txBox="1">
            <a:spLocks/>
          </p:cNvSpPr>
          <p:nvPr/>
        </p:nvSpPr>
        <p:spPr>
          <a:xfrm>
            <a:off x="609600" y="1071554"/>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Italy and Macau Certifications</a:t>
            </a:r>
            <a:endParaRPr kumimoji="0" lang="zh-TW"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3237386379"/>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1">
                <a:shade val="90000"/>
                <a:satMod val="150000"/>
              </a:schemeClr>
              <a:schemeClr val="bg1">
                <a:tint val="88000"/>
                <a:satMod val="150000"/>
              </a:schemeClr>
            </a:duotone>
          </a:blip>
          <a:tile tx="0" ty="0" sx="65000" sy="65000" flip="none" algn="tl"/>
        </a:blipFill>
        <a:effectLst/>
      </p:bgPr>
    </p:bg>
    <p:spTree>
      <p:nvGrpSpPr>
        <p:cNvPr id="1" name=""/>
        <p:cNvGrpSpPr/>
        <p:nvPr/>
      </p:nvGrpSpPr>
      <p:grpSpPr>
        <a:xfrm>
          <a:off x="0" y="0"/>
          <a:ext cx="0" cy="0"/>
          <a:chOff x="0" y="0"/>
          <a:chExt cx="0" cy="0"/>
        </a:xfrm>
      </p:grpSpPr>
      <p:pic>
        <p:nvPicPr>
          <p:cNvPr id="12" name="內容版面配置區 11" descr="系統.jpg"/>
          <p:cNvPicPr>
            <a:picLocks noGrp="1" noChangeAspect="1"/>
          </p:cNvPicPr>
          <p:nvPr>
            <p:ph idx="1"/>
          </p:nvPr>
        </p:nvPicPr>
        <p:blipFill>
          <a:blip r:embed="rId3" cstate="print"/>
          <a:stretch>
            <a:fillRect/>
          </a:stretch>
        </p:blipFill>
        <p:spPr>
          <a:xfrm>
            <a:off x="3419872" y="1057259"/>
            <a:ext cx="2214578" cy="1038880"/>
          </a:xfrm>
        </p:spPr>
      </p:pic>
      <p:sp>
        <p:nvSpPr>
          <p:cNvPr id="8" name="文字方塊 7"/>
          <p:cNvSpPr txBox="1"/>
          <p:nvPr/>
        </p:nvSpPr>
        <p:spPr>
          <a:xfrm>
            <a:off x="4067944" y="625211"/>
            <a:ext cx="1575626" cy="461665"/>
          </a:xfrm>
          <a:prstGeom prst="rect">
            <a:avLst/>
          </a:prstGeom>
          <a:noFill/>
        </p:spPr>
        <p:txBody>
          <a:bodyPr wrap="square" rtlCol="0">
            <a:spAutoFit/>
          </a:bodyPr>
          <a:lstStyle/>
          <a:p>
            <a:r>
              <a:rPr lang="en-US" altLang="zh-TW" sz="2400" dirty="0" smtClean="0">
                <a:solidFill>
                  <a:srgbClr val="FF0000"/>
                </a:solidFill>
              </a:rPr>
              <a:t>System</a:t>
            </a:r>
            <a:endParaRPr lang="zh-TW" altLang="en-US" sz="2400" dirty="0">
              <a:solidFill>
                <a:srgbClr val="FF0000"/>
              </a:solidFill>
            </a:endParaRPr>
          </a:p>
        </p:txBody>
      </p:sp>
      <p:sp>
        <p:nvSpPr>
          <p:cNvPr id="9" name="文字方塊 8"/>
          <p:cNvSpPr txBox="1"/>
          <p:nvPr/>
        </p:nvSpPr>
        <p:spPr>
          <a:xfrm>
            <a:off x="1500166" y="3071810"/>
            <a:ext cx="1571636" cy="830997"/>
          </a:xfrm>
          <a:prstGeom prst="rect">
            <a:avLst/>
          </a:prstGeom>
          <a:noFill/>
        </p:spPr>
        <p:txBody>
          <a:bodyPr wrap="square" rtlCol="0">
            <a:spAutoFit/>
          </a:bodyPr>
          <a:lstStyle/>
          <a:p>
            <a:r>
              <a:rPr lang="en-US" altLang="zh-TW" sz="2400" dirty="0" smtClean="0">
                <a:solidFill>
                  <a:srgbClr val="FF0000"/>
                </a:solidFill>
              </a:rPr>
              <a:t>Games</a:t>
            </a:r>
          </a:p>
          <a:p>
            <a:endParaRPr lang="zh-TW" altLang="en-US" sz="2400" dirty="0">
              <a:solidFill>
                <a:srgbClr val="FF0000"/>
              </a:solidFill>
            </a:endParaRPr>
          </a:p>
        </p:txBody>
      </p:sp>
      <p:sp>
        <p:nvSpPr>
          <p:cNvPr id="10" name="文字方塊 9"/>
          <p:cNvSpPr txBox="1"/>
          <p:nvPr/>
        </p:nvSpPr>
        <p:spPr>
          <a:xfrm>
            <a:off x="6572264" y="3007175"/>
            <a:ext cx="1500198" cy="461665"/>
          </a:xfrm>
          <a:prstGeom prst="rect">
            <a:avLst/>
          </a:prstGeom>
          <a:noFill/>
        </p:spPr>
        <p:txBody>
          <a:bodyPr wrap="square" rtlCol="0">
            <a:spAutoFit/>
          </a:bodyPr>
          <a:lstStyle/>
          <a:p>
            <a:r>
              <a:rPr lang="en-US" altLang="zh-TW" sz="2400" dirty="0" smtClean="0">
                <a:solidFill>
                  <a:srgbClr val="FF0000"/>
                </a:solidFill>
              </a:rPr>
              <a:t>Cabinets</a:t>
            </a:r>
            <a:endParaRPr lang="zh-TW" altLang="en-US" sz="2400" dirty="0">
              <a:solidFill>
                <a:srgbClr val="FF0000"/>
              </a:solidFill>
            </a:endParaRPr>
          </a:p>
        </p:txBody>
      </p:sp>
      <p:pic>
        <p:nvPicPr>
          <p:cNvPr id="14" name="圖片 13" descr="機台.jpg"/>
          <p:cNvPicPr>
            <a:picLocks noChangeAspect="1"/>
          </p:cNvPicPr>
          <p:nvPr/>
        </p:nvPicPr>
        <p:blipFill>
          <a:blip r:embed="rId4" cstate="print"/>
          <a:stretch>
            <a:fillRect/>
          </a:stretch>
        </p:blipFill>
        <p:spPr>
          <a:xfrm>
            <a:off x="5786446" y="3507241"/>
            <a:ext cx="1857388" cy="827453"/>
          </a:xfrm>
          <a:prstGeom prst="rect">
            <a:avLst/>
          </a:prstGeom>
        </p:spPr>
      </p:pic>
      <p:sp>
        <p:nvSpPr>
          <p:cNvPr id="18" name="矩形 17"/>
          <p:cNvSpPr/>
          <p:nvPr/>
        </p:nvSpPr>
        <p:spPr>
          <a:xfrm>
            <a:off x="928662" y="4714884"/>
            <a:ext cx="7929618" cy="707886"/>
          </a:xfrm>
          <a:prstGeom prst="rect">
            <a:avLst/>
          </a:prstGeom>
        </p:spPr>
        <p:txBody>
          <a:bodyPr wrap="square">
            <a:spAutoFit/>
          </a:bodyPr>
          <a:lstStyle/>
          <a:p>
            <a:r>
              <a:rPr lang="en-US" altLang="zh-TW" sz="2000" dirty="0" err="1">
                <a:latin typeface="微軟正黑體" pitchFamily="34" charset="-120"/>
                <a:ea typeface="微軟正黑體" pitchFamily="34" charset="-120"/>
              </a:rPr>
              <a:t>Astro</a:t>
            </a:r>
            <a:r>
              <a:rPr lang="en-US" altLang="zh-TW" sz="2000" dirty="0">
                <a:latin typeface="微軟正黑體" pitchFamily="34" charset="-120"/>
                <a:ea typeface="微軟正黑體" pitchFamily="34" charset="-120"/>
              </a:rPr>
              <a:t> has cover both general entertainment and casino games, we are a professional gaming and online platform company.</a:t>
            </a:r>
            <a:endParaRPr lang="zh-TW" altLang="en-US" sz="2000" dirty="0">
              <a:latin typeface="微軟正黑體" pitchFamily="34" charset="-120"/>
              <a:ea typeface="微軟正黑體" pitchFamily="34" charset="-120"/>
            </a:endParaRPr>
          </a:p>
        </p:txBody>
      </p:sp>
      <p:pic>
        <p:nvPicPr>
          <p:cNvPr id="15" name="圖片 14" descr="遊戲.png"/>
          <p:cNvPicPr>
            <a:picLocks noChangeAspect="1"/>
          </p:cNvPicPr>
          <p:nvPr/>
        </p:nvPicPr>
        <p:blipFill>
          <a:blip r:embed="rId5" cstate="print"/>
          <a:stretch>
            <a:fillRect/>
          </a:stretch>
        </p:blipFill>
        <p:spPr>
          <a:xfrm>
            <a:off x="1428728" y="3507241"/>
            <a:ext cx="2000264" cy="850453"/>
          </a:xfrm>
          <a:prstGeom prst="rect">
            <a:avLst/>
          </a:prstGeom>
        </p:spPr>
      </p:pic>
      <p:sp>
        <p:nvSpPr>
          <p:cNvPr id="20" name="左-右雙向箭號 19"/>
          <p:cNvSpPr/>
          <p:nvPr/>
        </p:nvSpPr>
        <p:spPr>
          <a:xfrm>
            <a:off x="3643306" y="3864431"/>
            <a:ext cx="1928826" cy="2857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左-右雙向箭號 20"/>
          <p:cNvSpPr/>
          <p:nvPr/>
        </p:nvSpPr>
        <p:spPr>
          <a:xfrm>
            <a:off x="4929190" y="2649985"/>
            <a:ext cx="1643074" cy="285752"/>
          </a:xfrm>
          <a:prstGeom prst="leftRightArrow">
            <a:avLst/>
          </a:prstGeom>
          <a:scene3d>
            <a:camera prst="orthographicFront">
              <a:rot lat="0" lon="0" rev="195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左-右雙向箭號 21"/>
          <p:cNvSpPr/>
          <p:nvPr/>
        </p:nvSpPr>
        <p:spPr>
          <a:xfrm>
            <a:off x="2571736" y="2649985"/>
            <a:ext cx="1571636" cy="285752"/>
          </a:xfrm>
          <a:prstGeom prst="leftRightArrow">
            <a:avLst/>
          </a:prstGeom>
          <a:scene3d>
            <a:camera prst="orthographicFront">
              <a:rot lat="0" lon="0" rev="2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980728"/>
            <a:ext cx="8229600" cy="794352"/>
          </a:xfrm>
        </p:spPr>
        <p:txBody>
          <a:bodyPr>
            <a:normAutofit/>
          </a:bodyPr>
          <a:lstStyle/>
          <a:p>
            <a:r>
              <a:rPr lang="en-US" altLang="zh-TW" sz="4100" b="1" dirty="0">
                <a:effectLst>
                  <a:outerShdw blurRad="31750" dist="25400" dir="5400000" algn="tl" rotWithShape="0">
                    <a:srgbClr val="000000">
                      <a:alpha val="25000"/>
                    </a:srgbClr>
                  </a:outerShdw>
                </a:effectLst>
              </a:rPr>
              <a:t>" </a:t>
            </a:r>
            <a:r>
              <a:rPr lang="en-US" altLang="zh-TW" sz="4100" b="1" dirty="0" smtClean="0">
                <a:effectLst>
                  <a:outerShdw blurRad="31750" dist="25400" dir="5400000" algn="tl" rotWithShape="0">
                    <a:srgbClr val="000000">
                      <a:alpha val="25000"/>
                    </a:srgbClr>
                  </a:outerShdw>
                </a:effectLst>
              </a:rPr>
              <a:t>Call Me Back </a:t>
            </a:r>
            <a:r>
              <a:rPr lang="en-US" altLang="zh-TW" sz="4100" b="1" dirty="0">
                <a:effectLst>
                  <a:outerShdw blurRad="31750" dist="25400" dir="5400000" algn="tl" rotWithShape="0">
                    <a:srgbClr val="000000">
                      <a:alpha val="25000"/>
                    </a:srgbClr>
                  </a:outerShdw>
                </a:effectLst>
              </a:rPr>
              <a:t>" Smart Queue </a:t>
            </a:r>
            <a:r>
              <a:rPr lang="en-US" altLang="zh-TW" sz="4100" b="1" dirty="0" smtClean="0">
                <a:effectLst>
                  <a:outerShdw blurRad="31750" dist="25400" dir="5400000" algn="tl" rotWithShape="0">
                    <a:srgbClr val="000000">
                      <a:alpha val="25000"/>
                    </a:srgbClr>
                  </a:outerShdw>
                </a:effectLst>
              </a:rPr>
              <a:t>System</a:t>
            </a:r>
            <a:endParaRPr lang="zh-TW" altLang="en-US" sz="4100" b="1" dirty="0">
              <a:effectLst>
                <a:outerShdw blurRad="31750" dist="25400" dir="5400000" algn="tl" rotWithShape="0">
                  <a:srgbClr val="000000">
                    <a:alpha val="25000"/>
                  </a:srgbClr>
                </a:outerShdw>
              </a:effectLst>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2204864"/>
            <a:ext cx="7632848" cy="3888432"/>
          </a:xfrm>
          <a:prstGeom prst="rect">
            <a:avLst/>
          </a:prstGeom>
        </p:spPr>
      </p:pic>
    </p:spTree>
    <p:extLst>
      <p:ext uri="{BB962C8B-B14F-4D97-AF65-F5344CB8AC3E}">
        <p14:creationId xmlns:p14="http://schemas.microsoft.com/office/powerpoint/2010/main" val="3732470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836712"/>
            <a:ext cx="4378557" cy="504056"/>
          </a:xfrm>
        </p:spPr>
        <p:txBody>
          <a:bodyPr>
            <a:noAutofit/>
          </a:bodyPr>
          <a:lstStyle/>
          <a:p>
            <a:r>
              <a:rPr lang="en-US" altLang="zh-TW" sz="3200" dirty="0"/>
              <a:t>Service Scope</a:t>
            </a:r>
            <a:endParaRPr lang="zh-TW" altLang="en-US" sz="3200"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8688" y="1650194"/>
            <a:ext cx="3489889" cy="2066838"/>
          </a:xfr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7" y="1650194"/>
            <a:ext cx="3473979" cy="2066838"/>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688" y="3839290"/>
            <a:ext cx="2160239" cy="2743393"/>
          </a:xfrm>
          <a:prstGeom prst="rect">
            <a:avLst/>
          </a:prstGeom>
        </p:spPr>
      </p:pic>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1" y="3839290"/>
            <a:ext cx="2177835" cy="2734709"/>
          </a:xfrm>
          <a:prstGeom prst="rect">
            <a:avLst/>
          </a:prstGeom>
        </p:spPr>
      </p:pic>
      <p:pic>
        <p:nvPicPr>
          <p:cNvPr id="5" name="圖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9419" y="3853959"/>
            <a:ext cx="2160240" cy="2743393"/>
          </a:xfrm>
          <a:prstGeom prst="rect">
            <a:avLst/>
          </a:prstGeom>
        </p:spPr>
      </p:pic>
    </p:spTree>
    <p:extLst>
      <p:ext uri="{BB962C8B-B14F-4D97-AF65-F5344CB8AC3E}">
        <p14:creationId xmlns:p14="http://schemas.microsoft.com/office/powerpoint/2010/main" val="3594946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8185" y="824518"/>
            <a:ext cx="8498311" cy="576064"/>
          </a:xfrm>
        </p:spPr>
        <p:txBody>
          <a:bodyPr>
            <a:normAutofit fontScale="90000"/>
          </a:bodyPr>
          <a:lstStyle/>
          <a:p>
            <a:r>
              <a:rPr lang="zh-TW" altLang="en-US" dirty="0"/>
              <a:t/>
            </a:r>
            <a:br>
              <a:rPr lang="zh-TW" altLang="en-US" dirty="0"/>
            </a:br>
            <a:r>
              <a:rPr lang="en-US" altLang="zh-TW" sz="2900" dirty="0" smtClean="0">
                <a:latin typeface="+mj-ea"/>
              </a:rPr>
              <a:t>Implement </a:t>
            </a:r>
            <a:r>
              <a:rPr lang="en-US" altLang="zh-TW" sz="3100" dirty="0">
                <a:latin typeface="+mj-ea"/>
              </a:rPr>
              <a:t>Corporate</a:t>
            </a:r>
            <a:r>
              <a:rPr lang="en-US" altLang="zh-TW" sz="2900" dirty="0">
                <a:latin typeface="+mj-ea"/>
              </a:rPr>
              <a:t> Social </a:t>
            </a:r>
            <a:r>
              <a:rPr lang="en-US" altLang="zh-TW" sz="2900" dirty="0" smtClean="0">
                <a:latin typeface="+mj-ea"/>
              </a:rPr>
              <a:t>Responsibility《Part1》</a:t>
            </a:r>
            <a:endParaRPr lang="zh-TW" altLang="en-US" sz="2900" dirty="0">
              <a:latin typeface="+mj-ea"/>
            </a:endParaRPr>
          </a:p>
        </p:txBody>
      </p:sp>
      <p:pic>
        <p:nvPicPr>
          <p:cNvPr id="6" name="內容版面配置區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8186" y="2852936"/>
            <a:ext cx="4033814" cy="3312368"/>
          </a:xfr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0025" y="1606488"/>
            <a:ext cx="3419100" cy="2492896"/>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0025" y="4149080"/>
            <a:ext cx="3419100" cy="2492896"/>
          </a:xfrm>
          <a:prstGeom prst="rect">
            <a:avLst/>
          </a:prstGeom>
        </p:spPr>
      </p:pic>
      <p:sp>
        <p:nvSpPr>
          <p:cNvPr id="12" name="文字方塊 11"/>
          <p:cNvSpPr txBox="1"/>
          <p:nvPr/>
        </p:nvSpPr>
        <p:spPr>
          <a:xfrm>
            <a:off x="538184" y="1556792"/>
            <a:ext cx="4055401" cy="1015663"/>
          </a:xfrm>
          <a:prstGeom prst="rect">
            <a:avLst/>
          </a:prstGeom>
          <a:noFill/>
        </p:spPr>
        <p:txBody>
          <a:bodyPr wrap="square" rtlCol="0">
            <a:spAutoFit/>
          </a:bodyPr>
          <a:lstStyle/>
          <a:p>
            <a:pPr>
              <a:lnSpc>
                <a:spcPts val="1800"/>
              </a:lnSpc>
            </a:pPr>
            <a:r>
              <a:rPr lang="en-US" altLang="zh-TW" sz="1400" dirty="0">
                <a:solidFill>
                  <a:schemeClr val="tx2"/>
                </a:solidFill>
                <a:latin typeface="+mj-ea"/>
                <a:ea typeface="+mj-ea"/>
                <a:cs typeface="+mj-cs"/>
              </a:rPr>
              <a:t>supporting</a:t>
            </a:r>
            <a:r>
              <a:rPr lang="en-US" altLang="zh-TW" sz="1400" dirty="0">
                <a:latin typeface="+mj-ea"/>
                <a:ea typeface="+mj-ea"/>
              </a:rPr>
              <a:t> </a:t>
            </a:r>
            <a:r>
              <a:rPr lang="en-US" altLang="zh-TW" sz="1400" dirty="0">
                <a:solidFill>
                  <a:schemeClr val="tx2"/>
                </a:solidFill>
                <a:latin typeface="+mj-ea"/>
                <a:ea typeface="+mj-ea"/>
                <a:cs typeface="+mj-cs"/>
              </a:rPr>
              <a:t>public welfare activities, including queue management services for the blood donation event hosted by the Taipei </a:t>
            </a:r>
            <a:r>
              <a:rPr lang="en-US" altLang="zh-TW" sz="1400" dirty="0" err="1">
                <a:solidFill>
                  <a:schemeClr val="tx2"/>
                </a:solidFill>
                <a:latin typeface="+mj-ea"/>
                <a:ea typeface="+mj-ea"/>
                <a:cs typeface="+mj-cs"/>
              </a:rPr>
              <a:t>Hualing</a:t>
            </a:r>
            <a:r>
              <a:rPr lang="en-US" altLang="zh-TW" sz="1400" dirty="0">
                <a:solidFill>
                  <a:schemeClr val="tx2"/>
                </a:solidFill>
                <a:latin typeface="+mj-ea"/>
                <a:ea typeface="+mj-ea"/>
                <a:cs typeface="+mj-cs"/>
              </a:rPr>
              <a:t> Rotary Club</a:t>
            </a:r>
            <a:r>
              <a:rPr lang="en-US" altLang="zh-TW" sz="1400" dirty="0" smtClean="0">
                <a:solidFill>
                  <a:schemeClr val="tx2"/>
                </a:solidFill>
                <a:latin typeface="+mj-ea"/>
                <a:ea typeface="+mj-ea"/>
                <a:cs typeface="+mj-cs"/>
              </a:rPr>
              <a:t>.</a:t>
            </a:r>
            <a:endParaRPr lang="zh-TW" altLang="en-US" sz="1400" dirty="0">
              <a:solidFill>
                <a:schemeClr val="tx2"/>
              </a:solidFill>
              <a:latin typeface="+mj-ea"/>
              <a:ea typeface="+mj-ea"/>
              <a:cs typeface="+mj-cs"/>
            </a:endParaRPr>
          </a:p>
        </p:txBody>
      </p:sp>
    </p:spTree>
    <p:extLst>
      <p:ext uri="{BB962C8B-B14F-4D97-AF65-F5344CB8AC3E}">
        <p14:creationId xmlns:p14="http://schemas.microsoft.com/office/powerpoint/2010/main" val="1828326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836712"/>
            <a:ext cx="8064896" cy="576064"/>
          </a:xfrm>
        </p:spPr>
        <p:txBody>
          <a:bodyPr>
            <a:normAutofit fontScale="90000"/>
          </a:bodyPr>
          <a:lstStyle/>
          <a:p>
            <a:r>
              <a:rPr lang="en-US" altLang="zh-TW" sz="2900" dirty="0">
                <a:latin typeface="+mj-ea"/>
              </a:rPr>
              <a:t>Implement Corporate Social </a:t>
            </a:r>
            <a:r>
              <a:rPr lang="en-US" altLang="zh-TW" sz="2900" dirty="0" smtClean="0">
                <a:latin typeface="+mj-ea"/>
              </a:rPr>
              <a:t>Responsibility《Part2》</a:t>
            </a:r>
            <a:endParaRPr lang="zh-TW" altLang="en-US" sz="2900" dirty="0">
              <a:latin typeface="+mj-ea"/>
            </a:endParaRPr>
          </a:p>
        </p:txBody>
      </p:sp>
      <p:pic>
        <p:nvPicPr>
          <p:cNvPr id="6" name="內容版面配置區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2780928"/>
            <a:ext cx="4008480" cy="3384376"/>
          </a:xfrm>
        </p:spPr>
      </p:pic>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4152215"/>
            <a:ext cx="3456385" cy="2448272"/>
          </a:xfrm>
          <a:prstGeom prst="rect">
            <a:avLst/>
          </a:prstGeom>
        </p:spPr>
      </p:pic>
      <p:sp>
        <p:nvSpPr>
          <p:cNvPr id="9" name="文字方塊 8"/>
          <p:cNvSpPr txBox="1"/>
          <p:nvPr/>
        </p:nvSpPr>
        <p:spPr>
          <a:xfrm>
            <a:off x="539552" y="1619798"/>
            <a:ext cx="4008480" cy="1015663"/>
          </a:xfrm>
          <a:prstGeom prst="rect">
            <a:avLst/>
          </a:prstGeom>
          <a:noFill/>
        </p:spPr>
        <p:txBody>
          <a:bodyPr wrap="square" rtlCol="0">
            <a:spAutoFit/>
          </a:bodyPr>
          <a:lstStyle/>
          <a:p>
            <a:pPr>
              <a:lnSpc>
                <a:spcPts val="1800"/>
              </a:lnSpc>
            </a:pPr>
            <a:r>
              <a:rPr lang="en-US" altLang="zh-TW" sz="1400" dirty="0">
                <a:solidFill>
                  <a:schemeClr val="tx2"/>
                </a:solidFill>
                <a:latin typeface="+mj-ea"/>
                <a:ea typeface="+mj-ea"/>
                <a:cs typeface="+mj-cs"/>
              </a:rPr>
              <a:t>Supporting cultural activities through queue management services for the Taipei Digital Arts Festival hosted by the Taipei City Department of Cultural Affairs.</a:t>
            </a:r>
            <a:endParaRPr lang="zh-TW" altLang="en-US" sz="1400" dirty="0">
              <a:solidFill>
                <a:schemeClr val="tx2"/>
              </a:solidFill>
              <a:latin typeface="+mj-ea"/>
              <a:ea typeface="+mj-ea"/>
              <a:cs typeface="+mj-cs"/>
            </a:endParaRPr>
          </a:p>
        </p:txBody>
      </p:sp>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9" y="1700808"/>
            <a:ext cx="3456384" cy="2412268"/>
          </a:xfrm>
          <a:prstGeom prst="rect">
            <a:avLst/>
          </a:prstGeom>
        </p:spPr>
      </p:pic>
    </p:spTree>
    <p:extLst>
      <p:ext uri="{BB962C8B-B14F-4D97-AF65-F5344CB8AC3E}">
        <p14:creationId xmlns:p14="http://schemas.microsoft.com/office/powerpoint/2010/main" val="4277371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16632"/>
            <a:ext cx="7829576" cy="796908"/>
          </a:xfrm>
        </p:spPr>
        <p:txBody>
          <a:bodyPr>
            <a:normAutofit/>
          </a:bodyPr>
          <a:lstStyle/>
          <a:p>
            <a:r>
              <a:rPr lang="en-US" altLang="zh-TW" sz="4100" b="1" dirty="0" smtClean="0">
                <a:effectLst>
                  <a:outerShdw blurRad="31750" dist="25400" dir="5400000" algn="tl" rotWithShape="0">
                    <a:srgbClr val="000000">
                      <a:alpha val="25000"/>
                    </a:srgbClr>
                  </a:outerShdw>
                </a:effectLst>
              </a:rPr>
              <a:t>2025Q3 </a:t>
            </a:r>
            <a:r>
              <a:rPr lang="en-US" altLang="zh-TW" sz="4100" b="1" dirty="0">
                <a:effectLst>
                  <a:outerShdw blurRad="31750" dist="25400" dir="5400000" algn="tl" rotWithShape="0">
                    <a:srgbClr val="000000">
                      <a:alpha val="25000"/>
                    </a:srgbClr>
                  </a:outerShdw>
                </a:effectLst>
              </a:rPr>
              <a:t>Consolidated B/S</a:t>
            </a:r>
          </a:p>
        </p:txBody>
      </p:sp>
      <p:graphicFrame>
        <p:nvGraphicFramePr>
          <p:cNvPr id="3" name="表格 2"/>
          <p:cNvGraphicFramePr>
            <a:graphicFrameLocks noGrp="1"/>
          </p:cNvGraphicFramePr>
          <p:nvPr>
            <p:extLst>
              <p:ext uri="{D42A27DB-BD31-4B8C-83A1-F6EECF244321}">
                <p14:modId xmlns:p14="http://schemas.microsoft.com/office/powerpoint/2010/main" val="510659358"/>
              </p:ext>
            </p:extLst>
          </p:nvPr>
        </p:nvGraphicFramePr>
        <p:xfrm>
          <a:off x="467544" y="913553"/>
          <a:ext cx="7901585" cy="5611795"/>
        </p:xfrm>
        <a:graphic>
          <a:graphicData uri="http://schemas.openxmlformats.org/drawingml/2006/table">
            <a:tbl>
              <a:tblPr/>
              <a:tblGrid>
                <a:gridCol w="4624168"/>
                <a:gridCol w="1657545"/>
                <a:gridCol w="1619872"/>
              </a:tblGrid>
              <a:tr h="187647">
                <a:tc gridSpan="3">
                  <a:txBody>
                    <a:bodyPr/>
                    <a:lstStyle/>
                    <a:p>
                      <a:pPr algn="ctr" rtl="0" fontAlgn="ctr"/>
                      <a:r>
                        <a:rPr lang="en-US" sz="900" b="0" i="0" u="none" strike="noStrike" dirty="0" err="1">
                          <a:solidFill>
                            <a:srgbClr val="000000"/>
                          </a:solidFill>
                          <a:effectLst/>
                          <a:latin typeface="微軟正黑體" panose="020B0604030504040204" pitchFamily="34" charset="-120"/>
                          <a:ea typeface="微軟正黑體" panose="020B0604030504040204" pitchFamily="34" charset="-120"/>
                        </a:rPr>
                        <a:t>Astro</a:t>
                      </a:r>
                      <a:r>
                        <a:rPr lang="en-US" sz="900" b="0" i="0" u="none" strike="noStrike" dirty="0">
                          <a:solidFill>
                            <a:srgbClr val="000000"/>
                          </a:solidFill>
                          <a:effectLst/>
                          <a:latin typeface="微軟正黑體" panose="020B0604030504040204" pitchFamily="34" charset="-120"/>
                          <a:ea typeface="微軟正黑體" panose="020B0604030504040204" pitchFamily="34" charset="-120"/>
                        </a:rPr>
                        <a:t> Corporation and its Subsidiaries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187647">
                <a:tc gridSpan="3">
                  <a:txBody>
                    <a:bodyPr/>
                    <a:lstStyle/>
                    <a:p>
                      <a:pPr algn="ctr"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Consolidated Balance Sheet</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187647">
                <a:tc gridSpan="3">
                  <a:txBody>
                    <a:bodyPr/>
                    <a:lstStyle/>
                    <a:p>
                      <a:pPr algn="ctr"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(Expressed in Thousands of New Taiwan Dollars)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187647">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869" marR="6869" marT="6869" marB="0" anchor="ctr">
                    <a:lnL w="6350" cap="flat" cmpd="sng" algn="ctr">
                      <a:solidFill>
                        <a:srgbClr val="8DB4E3"/>
                      </a:solidFill>
                      <a:prstDash val="solid"/>
                      <a:round/>
                      <a:headEnd type="none" w="med" len="med"/>
                      <a:tailEnd type="none" w="med" len="med"/>
                    </a:lnL>
                    <a:lnR>
                      <a:noFill/>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869" marR="6869" marT="6869" marB="0" anchor="ctr">
                    <a:lnL>
                      <a:noFill/>
                    </a:lnL>
                    <a:lnR>
                      <a:noFill/>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869" marR="6869" marT="6869" marB="0" anchor="ctr">
                    <a:lnL>
                      <a:noFill/>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900" b="0" i="0" u="none" strike="noStrike" dirty="0" smtClean="0">
                          <a:solidFill>
                            <a:srgbClr val="000000"/>
                          </a:solidFill>
                          <a:effectLst/>
                          <a:latin typeface="微軟正黑體" panose="020B0604030504040204" pitchFamily="34" charset="-120"/>
                          <a:ea typeface="微軟正黑體" panose="020B0604030504040204" pitchFamily="34" charset="-120"/>
                        </a:rPr>
                        <a:t>30-Sep-25</a:t>
                      </a:r>
                      <a:endParaRPr lang="en-US" sz="9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900" b="0" i="0" u="none" strike="noStrike" dirty="0" smtClean="0">
                          <a:solidFill>
                            <a:srgbClr val="000000"/>
                          </a:solidFill>
                          <a:effectLst/>
                          <a:latin typeface="微軟正黑體" panose="020B0604030504040204" pitchFamily="34" charset="-120"/>
                          <a:ea typeface="微軟正黑體" panose="020B0604030504040204" pitchFamily="34" charset="-120"/>
                        </a:rPr>
                        <a:t>30-Sep-24</a:t>
                      </a:r>
                      <a:endParaRPr lang="en-US" sz="9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Cash and cash equivalents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46,759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57,226</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Financial assets at fair value through profit or loss - current</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t"/>
                      <a:r>
                        <a:rPr lang="en-US" sz="900" b="0" i="0" u="none" strike="noStrike">
                          <a:solidFill>
                            <a:srgbClr val="000000"/>
                          </a:solidFill>
                          <a:effectLst/>
                          <a:latin typeface="微軟正黑體" panose="020B0604030504040204" pitchFamily="34" charset="-120"/>
                          <a:ea typeface="微軟正黑體" panose="020B0604030504040204" pitchFamily="34" charset="-120"/>
                        </a:rPr>
                        <a:t>Financial assets measured at amortized cost - current</a:t>
                      </a:r>
                    </a:p>
                  </a:txBody>
                  <a:tcPr marL="6869" marR="6869" marT="6869" marB="0">
                    <a:lnL>
                      <a:noFill/>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26,860</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Accounts receivable and other receivables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23,328</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25,898</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Inventories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2,497</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2,284</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Other current assets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1,089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4,825</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349149">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Financial assets at fair value through profit or loss - non-current</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13,992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25,188</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Property, plant and equipment</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209,597</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210,520</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Other non-current assets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25,146</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29,119</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647">
                <a:tc>
                  <a:txBody>
                    <a:bodyPr/>
                    <a:lstStyle/>
                    <a:p>
                      <a:pPr algn="ctr"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Total assets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322,409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381,921</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dirty="0">
                          <a:solidFill>
                            <a:srgbClr val="000000"/>
                          </a:solidFill>
                          <a:effectLst/>
                          <a:latin typeface="微軟正黑體" panose="020B0604030504040204" pitchFamily="34" charset="-120"/>
                          <a:ea typeface="微軟正黑體" panose="020B0604030504040204" pitchFamily="34" charset="-120"/>
                        </a:rPr>
                        <a:t>Contract liabilities - current</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4,363</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6,925</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Notes payable, accounts payable and other payables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13,142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24,255</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Other current liabilities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7,686</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9,290</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Long-term loans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165,889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169,624</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Long-term notes payable</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52,900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52,900</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Other non-current liabilities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3,155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7,104</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647">
                <a:tc>
                  <a:txBody>
                    <a:bodyPr/>
                    <a:lstStyle/>
                    <a:p>
                      <a:pPr algn="ctr"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Total liabilities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247,135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270,098</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Common stock</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130,115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130,115</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Capital surplus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774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774</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Retained earnings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(66,528)</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(30,212)</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Other equity</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6,724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6,952</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Non-controlling interests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4,189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4,194</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647">
                <a:tc>
                  <a:txBody>
                    <a:bodyPr/>
                    <a:lstStyle/>
                    <a:p>
                      <a:pPr algn="ctr"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Total equity</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75,274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111,823</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177">
                <a:tc>
                  <a:txBody>
                    <a:bodyPr/>
                    <a:lstStyle/>
                    <a:p>
                      <a:pPr algn="ctr"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Total liabilities and equity</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322,409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381,921</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7585"/>
            <a:ext cx="8028384" cy="1143000"/>
          </a:xfrm>
        </p:spPr>
        <p:txBody>
          <a:bodyPr>
            <a:normAutofit/>
          </a:bodyPr>
          <a:lstStyle/>
          <a:p>
            <a:r>
              <a:rPr lang="en-US" altLang="zh-TW" sz="4100" b="1" dirty="0" smtClean="0">
                <a:effectLst>
                  <a:outerShdw blurRad="31750" dist="25400" dir="5400000" algn="tl" rotWithShape="0">
                    <a:srgbClr val="000000">
                      <a:alpha val="25000"/>
                    </a:srgbClr>
                  </a:outerShdw>
                </a:effectLst>
              </a:rPr>
              <a:t>2025Q3 </a:t>
            </a:r>
            <a:r>
              <a:rPr lang="en-US" altLang="zh-TW" sz="4100" b="1" dirty="0">
                <a:effectLst>
                  <a:outerShdw blurRad="31750" dist="25400" dir="5400000" algn="tl" rotWithShape="0">
                    <a:srgbClr val="000000">
                      <a:alpha val="25000"/>
                    </a:srgbClr>
                  </a:outerShdw>
                </a:effectLst>
              </a:rPr>
              <a:t>Consolidated I/S</a:t>
            </a:r>
          </a:p>
        </p:txBody>
      </p:sp>
      <p:graphicFrame>
        <p:nvGraphicFramePr>
          <p:cNvPr id="3" name="表格 2"/>
          <p:cNvGraphicFramePr>
            <a:graphicFrameLocks noGrp="1"/>
          </p:cNvGraphicFramePr>
          <p:nvPr>
            <p:extLst>
              <p:ext uri="{D42A27DB-BD31-4B8C-83A1-F6EECF244321}">
                <p14:modId xmlns:p14="http://schemas.microsoft.com/office/powerpoint/2010/main" val="994290445"/>
              </p:ext>
            </p:extLst>
          </p:nvPr>
        </p:nvGraphicFramePr>
        <p:xfrm>
          <a:off x="323527" y="1125409"/>
          <a:ext cx="8280922" cy="5471947"/>
        </p:xfrm>
        <a:graphic>
          <a:graphicData uri="http://schemas.openxmlformats.org/drawingml/2006/table">
            <a:tbl>
              <a:tblPr/>
              <a:tblGrid>
                <a:gridCol w="2828415"/>
                <a:gridCol w="1342694"/>
                <a:gridCol w="1331019"/>
                <a:gridCol w="1389397"/>
                <a:gridCol w="1389397"/>
              </a:tblGrid>
              <a:tr h="167836">
                <a:tc gridSpan="5">
                  <a:txBody>
                    <a:bodyPr/>
                    <a:lstStyle/>
                    <a:p>
                      <a:pPr algn="ctr" rtl="0" fontAlgn="ctr"/>
                      <a:r>
                        <a:rPr lang="en-US" sz="800" b="0" i="0" u="none" strike="noStrike" dirty="0" err="1">
                          <a:solidFill>
                            <a:srgbClr val="000000"/>
                          </a:solidFill>
                          <a:effectLst/>
                          <a:latin typeface="微軟正黑體" panose="020B0604030504040204" pitchFamily="34" charset="-120"/>
                          <a:ea typeface="微軟正黑體" panose="020B0604030504040204" pitchFamily="34" charset="-120"/>
                        </a:rPr>
                        <a:t>Astro</a:t>
                      </a:r>
                      <a:r>
                        <a:rPr lang="en-US" sz="800" b="0" i="0" u="none" strike="noStrike" dirty="0">
                          <a:solidFill>
                            <a:srgbClr val="000000"/>
                          </a:solidFill>
                          <a:effectLst/>
                          <a:latin typeface="微軟正黑體" panose="020B0604030504040204" pitchFamily="34" charset="-120"/>
                          <a:ea typeface="微軟正黑體" panose="020B0604030504040204" pitchFamily="34" charset="-120"/>
                        </a:rPr>
                        <a:t> Corporation and its Subsidiaries</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67836">
                <a:tc gridSpan="5">
                  <a:txBody>
                    <a:bodyPr/>
                    <a:lstStyle/>
                    <a:p>
                      <a:pPr algn="ctr"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Consolidated Statements of Comprehensive Income</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67836">
                <a:tc gridSpan="5">
                  <a:txBody>
                    <a:bodyPr/>
                    <a:lstStyle/>
                    <a:p>
                      <a:pPr algn="ctr"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(Expressed in Thousands of New Taiwan Dollars)</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67836">
                <a:tc>
                  <a:txBody>
                    <a:bodyPr/>
                    <a:lstStyle/>
                    <a:p>
                      <a:pPr algn="ct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a:noFill/>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a:noFill/>
                    </a:lnL>
                    <a:lnR>
                      <a:noFill/>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a:noFill/>
                    </a:lnL>
                    <a:lnR>
                      <a:noFill/>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a:noFill/>
                    </a:lnL>
                    <a:lnR>
                      <a:noFill/>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a:noFill/>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726777">
                <a:tc>
                  <a:txBody>
                    <a:bodyPr/>
                    <a:lstStyle/>
                    <a:p>
                      <a:pPr algn="ct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600" b="0" i="0" u="none" strike="noStrike" dirty="0">
                          <a:solidFill>
                            <a:srgbClr val="000000"/>
                          </a:solidFill>
                          <a:effectLst/>
                          <a:latin typeface="微軟正黑體" panose="020B0604030504040204" pitchFamily="34" charset="-120"/>
                          <a:ea typeface="微軟正黑體" panose="020B0604030504040204" pitchFamily="34" charset="-120"/>
                        </a:rPr>
                        <a:t>For the three-month periods ended September 30, </a:t>
                      </a:r>
                      <a:r>
                        <a:rPr lang="en-US" sz="600" b="0" i="0" u="none" strike="noStrike" dirty="0" smtClean="0">
                          <a:solidFill>
                            <a:srgbClr val="000000"/>
                          </a:solidFill>
                          <a:effectLst/>
                          <a:latin typeface="微軟正黑體" panose="020B0604030504040204" pitchFamily="34" charset="-120"/>
                          <a:ea typeface="微軟正黑體" panose="020B0604030504040204" pitchFamily="34" charset="-120"/>
                        </a:rPr>
                        <a:t>2025</a:t>
                      </a:r>
                      <a:endParaRPr lang="en-US" sz="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600" b="0" i="0" u="none" strike="noStrike" dirty="0">
                          <a:solidFill>
                            <a:srgbClr val="000000"/>
                          </a:solidFill>
                          <a:effectLst/>
                          <a:latin typeface="微軟正黑體" panose="020B0604030504040204" pitchFamily="34" charset="-120"/>
                          <a:ea typeface="微軟正黑體" panose="020B0604030504040204" pitchFamily="34" charset="-120"/>
                        </a:rPr>
                        <a:t>For the three-month periods ended September 30, </a:t>
                      </a:r>
                      <a:r>
                        <a:rPr lang="en-US" sz="600" b="0" i="0" u="none" strike="noStrike" dirty="0" smtClean="0">
                          <a:solidFill>
                            <a:srgbClr val="000000"/>
                          </a:solidFill>
                          <a:effectLst/>
                          <a:latin typeface="微軟正黑體" panose="020B0604030504040204" pitchFamily="34" charset="-120"/>
                          <a:ea typeface="微軟正黑體" panose="020B0604030504040204" pitchFamily="34" charset="-120"/>
                        </a:rPr>
                        <a:t>2024</a:t>
                      </a:r>
                      <a:endParaRPr lang="en-US" sz="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600" b="0" i="0" u="none" strike="noStrike" dirty="0">
                          <a:solidFill>
                            <a:srgbClr val="000000"/>
                          </a:solidFill>
                          <a:effectLst/>
                          <a:latin typeface="微軟正黑體" panose="020B0604030504040204" pitchFamily="34" charset="-120"/>
                          <a:ea typeface="微軟正黑體" panose="020B0604030504040204" pitchFamily="34" charset="-120"/>
                        </a:rPr>
                        <a:t>For the nine-month periods ended September 30, </a:t>
                      </a:r>
                      <a:r>
                        <a:rPr lang="en-US" sz="600" b="0" i="0" u="none" strike="noStrike" dirty="0" smtClean="0">
                          <a:solidFill>
                            <a:srgbClr val="000000"/>
                          </a:solidFill>
                          <a:effectLst/>
                          <a:latin typeface="微軟正黑體" panose="020B0604030504040204" pitchFamily="34" charset="-120"/>
                          <a:ea typeface="微軟正黑體" panose="020B0604030504040204" pitchFamily="34" charset="-120"/>
                        </a:rPr>
                        <a:t>2025</a:t>
                      </a:r>
                      <a:endParaRPr lang="en-US" sz="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600" b="0" i="0" u="none" strike="noStrike" dirty="0">
                          <a:solidFill>
                            <a:srgbClr val="000000"/>
                          </a:solidFill>
                          <a:effectLst/>
                          <a:latin typeface="微軟正黑體" panose="020B0604030504040204" pitchFamily="34" charset="-120"/>
                          <a:ea typeface="微軟正黑體" panose="020B0604030504040204" pitchFamily="34" charset="-120"/>
                        </a:rPr>
                        <a:t>For the nine-month periods ended September 30, </a:t>
                      </a:r>
                      <a:r>
                        <a:rPr lang="en-US" sz="600" b="0" i="0" u="none" strike="noStrike" dirty="0" smtClean="0">
                          <a:solidFill>
                            <a:srgbClr val="000000"/>
                          </a:solidFill>
                          <a:effectLst/>
                          <a:latin typeface="微軟正黑體" panose="020B0604030504040204" pitchFamily="34" charset="-120"/>
                          <a:ea typeface="微軟正黑體" panose="020B0604030504040204" pitchFamily="34" charset="-120"/>
                        </a:rPr>
                        <a:t>2024</a:t>
                      </a:r>
                      <a:endParaRPr lang="en-US" sz="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Operating revenues</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18,640 </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38,238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62,841</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94,109</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Operating costs</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(1,216)</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(11,018)</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(6,238)</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(14,604)</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Gross profit</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17,424 </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27,220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56,603 </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79,505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Operating expenses</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(20,385)</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(22,833)</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(69,389)</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(71,395)</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Operating loss</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(2,961)</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4,387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(12,786)</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8,110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Non-operating income and expenses</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(5,834)</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(1,490)</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(20,135)</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(2,540)</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Income tax expense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Net loss</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(8,795)</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2,897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(32,921)</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5,570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7836">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816" marR="6816" marT="6816" marB="0" anchor="ctr">
                    <a:lnL w="6350" cap="flat" cmpd="sng" algn="ctr">
                      <a:solidFill>
                        <a:srgbClr val="8DB4E3"/>
                      </a:solidFill>
                      <a:prstDash val="solid"/>
                      <a:round/>
                      <a:headEnd type="none" w="med" len="med"/>
                      <a:tailEnd type="none" w="med" len="med"/>
                    </a:lnL>
                    <a:lnR>
                      <a:noFill/>
                    </a:lnR>
                    <a:lnT>
                      <a:noFill/>
                    </a:lnT>
                    <a:lnB>
                      <a:noFill/>
                    </a:lnB>
                  </a:tcPr>
                </a:tc>
                <a:tc>
                  <a:txBody>
                    <a:bodyPr/>
                    <a:lstStyle/>
                    <a:p>
                      <a:pPr algn="r" rtl="0" fontAlgn="ctr"/>
                      <a:endParaRPr lang="zh-TW" altLang="en-US" sz="800" b="0" i="0" u="none" strike="noStrike">
                        <a:solidFill>
                          <a:srgbClr val="000000"/>
                        </a:solidFill>
                        <a:effectLst/>
                        <a:latin typeface="微軟正黑體" panose="020B0604030504040204" pitchFamily="34" charset="-120"/>
                        <a:ea typeface="微軟正黑體" panose="020B0604030504040204" pitchFamily="34" charset="-120"/>
                      </a:endParaRPr>
                    </a:p>
                  </a:txBody>
                  <a:tcPr marL="6120" marR="6120" marT="6120" marB="0" anchor="ctr">
                    <a:lnL>
                      <a:noFill/>
                    </a:lnL>
                    <a:lnR>
                      <a:noFill/>
                    </a:lnR>
                    <a:lnT>
                      <a:noFill/>
                    </a:lnT>
                    <a:lnB>
                      <a:noFill/>
                    </a:lnB>
                  </a:tcPr>
                </a:tc>
                <a:tc>
                  <a:txBody>
                    <a:bodyPr/>
                    <a:lstStyle/>
                    <a:p>
                      <a:pPr algn="l"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816" marR="6816" marT="6816" marB="0" anchor="ctr">
                    <a:lnL>
                      <a:noFill/>
                    </a:lnL>
                    <a:lnR>
                      <a:noFill/>
                    </a:lnR>
                    <a:lnT>
                      <a:noFill/>
                    </a:lnT>
                    <a:lnB>
                      <a:noFill/>
                    </a:lnB>
                  </a:tcPr>
                </a:tc>
                <a:tc>
                  <a:txBody>
                    <a:bodyPr/>
                    <a:lstStyle/>
                    <a:p>
                      <a:pPr algn="l" rtl="0" fontAlgn="ctr"/>
                      <a:endParaRPr lang="zh-TW" altLang="en-US" sz="800" b="0" i="0" u="none" strike="noStrike">
                        <a:solidFill>
                          <a:srgbClr val="000000"/>
                        </a:solidFill>
                        <a:effectLst/>
                        <a:latin typeface="微軟正黑體" panose="020B0604030504040204" pitchFamily="34" charset="-120"/>
                        <a:ea typeface="微軟正黑體" panose="020B0604030504040204" pitchFamily="34" charset="-120"/>
                      </a:endParaRPr>
                    </a:p>
                  </a:txBody>
                  <a:tcPr marL="6120" marR="6120" marT="6120" marB="0" anchor="ctr">
                    <a:lnL>
                      <a:noFill/>
                    </a:lnL>
                    <a:lnR>
                      <a:noFill/>
                    </a:lnR>
                    <a:lnT>
                      <a:noFill/>
                    </a:lnT>
                    <a:lnB>
                      <a:noFill/>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Other comprehensive income</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220 </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(123)</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(451)</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708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5463">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Total comprehensive income</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(8,575)</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2,774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(33,372)</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6,278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5463">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Net income attributable to:</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Shareholders of the parent</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(8,793)</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2,642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(32,917)</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5,574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Non-controlling interests</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(2)</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255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(4)</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(4)</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463">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(8,795)</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2,897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(32,921)</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5,570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5463">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Comprehensive income attributable to:</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Shareholders of the parent</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(8,573)</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2,519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(33,368)</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6,282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Non-controlling interests</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(2)</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255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(4)</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(4)</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463">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(8,575)</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2,774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(33,372)</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6,278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5463">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Earnings per share(NT$):</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Earnings per share - basic</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(0.68)</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0.20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(2.53)</a:t>
                      </a:r>
                    </a:p>
                  </a:txBody>
                  <a:tcPr marL="6816" marR="6816" marT="6816"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0.43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en-US" altLang="zh-TW" sz="4100" b="1" dirty="0" smtClean="0">
                <a:effectLst>
                  <a:outerShdw blurRad="31750" dist="25400" dir="5400000" algn="tl" rotWithShape="0">
                    <a:srgbClr val="000000">
                      <a:alpha val="25000"/>
                    </a:srgbClr>
                  </a:outerShdw>
                </a:effectLst>
              </a:rPr>
              <a:t>Our Next Step 1</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p:txBody>
          <a:bodyPr>
            <a:noAutofit/>
          </a:bodyPr>
          <a:lstStyle/>
          <a:p>
            <a:pPr>
              <a:buNone/>
            </a:pPr>
            <a:r>
              <a:rPr lang="en-US" altLang="zh-TW" sz="2000" dirty="0" smtClean="0">
                <a:solidFill>
                  <a:srgbClr val="FF0000"/>
                </a:solidFill>
                <a:latin typeface="微軟正黑體" pitchFamily="34" charset="-120"/>
                <a:ea typeface="微軟正黑體" pitchFamily="34" charset="-120"/>
              </a:rPr>
              <a:t>Accelerate the transformation of network business </a:t>
            </a:r>
          </a:p>
          <a:p>
            <a:pPr lvl="0">
              <a:buClr>
                <a:srgbClr val="755DD9"/>
              </a:buClr>
            </a:pPr>
            <a:r>
              <a:rPr lang="en-US" altLang="zh-TW" sz="2000" dirty="0">
                <a:latin typeface="微軟正黑體" pitchFamily="34" charset="-120"/>
                <a:ea typeface="微軟正黑體" pitchFamily="34" charset="-120"/>
              </a:rPr>
              <a:t>Based on our 20 years experience in the global gaming market, We are going to provide our online gaming system to our used international customers who needs to be transform or increase the online gaming business.</a:t>
            </a:r>
          </a:p>
          <a:p>
            <a:pPr lvl="0">
              <a:buClr>
                <a:srgbClr val="755DD9"/>
              </a:buClr>
            </a:pPr>
            <a:r>
              <a:rPr lang="en-US" altLang="zh-TW" sz="2000" dirty="0" err="1" smtClean="0">
                <a:latin typeface="微軟正黑體" pitchFamily="34" charset="-120"/>
                <a:ea typeface="微軟正黑體" pitchFamily="34" charset="-120"/>
              </a:rPr>
              <a:t>Astro</a:t>
            </a:r>
            <a:r>
              <a:rPr lang="en-US" altLang="zh-TW" sz="2000" dirty="0" smtClean="0">
                <a:latin typeface="微軟正黑體" pitchFamily="34" charset="-120"/>
                <a:ea typeface="微軟正黑體" pitchFamily="34" charset="-120"/>
              </a:rPr>
              <a:t> has transformed most of its electronic products online and is recently developing live streaming dealers and lottery products, selling video sources to Southeast Asia, Europe and the United States and the revenue has gradually stabilized since last year.</a:t>
            </a:r>
          </a:p>
          <a:p>
            <a:pPr>
              <a:lnSpc>
                <a:spcPts val="2400"/>
              </a:lnSpc>
            </a:pPr>
            <a:r>
              <a:rPr lang="en-US" altLang="zh-TW" sz="2000" dirty="0" smtClean="0">
                <a:latin typeface="微軟正黑體" pitchFamily="34" charset="-120"/>
                <a:ea typeface="微軟正黑體" pitchFamily="34" charset="-120"/>
              </a:rPr>
              <a:t>Astro has provided professional machine customization design services to Macau customer LT Game to increase physical machine sales in the Macau market.</a:t>
            </a:r>
          </a:p>
          <a:p>
            <a:pPr>
              <a:buNone/>
            </a:pPr>
            <a:r>
              <a:rPr lang="en-US" altLang="zh-TW" sz="2000" dirty="0" smtClean="0">
                <a:latin typeface="微軟正黑體" pitchFamily="34" charset="-120"/>
                <a:ea typeface="微軟正黑體" pitchFamily="34" charset="-120"/>
              </a:rPr>
              <a:t>			</a:t>
            </a:r>
          </a:p>
          <a:p>
            <a:pPr>
              <a:buNone/>
            </a:pPr>
            <a:endParaRPr lang="en-US" altLang="zh-TW" sz="2000" dirty="0" smtClean="0">
              <a:latin typeface="微軟正黑體" pitchFamily="34" charset="-120"/>
              <a:ea typeface="微軟正黑體" pitchFamily="34" charset="-120"/>
            </a:endParaRPr>
          </a:p>
          <a:p>
            <a:pPr>
              <a:buNone/>
            </a:pPr>
            <a:endParaRPr lang="en-US" altLang="zh-TW"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4100" b="1" dirty="0" smtClean="0">
                <a:effectLst>
                  <a:outerShdw blurRad="31750" dist="25400" dir="5400000" algn="tl" rotWithShape="0">
                    <a:srgbClr val="000000">
                      <a:alpha val="25000"/>
                    </a:srgbClr>
                  </a:outerShdw>
                </a:effectLst>
                <a:latin typeface="微軟正黑體" pitchFamily="34" charset="-120"/>
                <a:ea typeface="微軟正黑體" pitchFamily="34" charset="-120"/>
              </a:rPr>
              <a:t>Public Statements and Reminders</a:t>
            </a:r>
            <a:endParaRPr lang="zh-TW" altLang="en-US" sz="4100" b="1" dirty="0">
              <a:effectLst>
                <a:outerShdw blurRad="31750" dist="25400" dir="5400000" algn="tl" rotWithShape="0">
                  <a:srgbClr val="000000">
                    <a:alpha val="25000"/>
                  </a:srgbClr>
                </a:outerShdw>
              </a:effectLst>
              <a:latin typeface="微軟正黑體" pitchFamily="34" charset="-120"/>
              <a:ea typeface="微軟正黑體" pitchFamily="34" charset="-120"/>
            </a:endParaRPr>
          </a:p>
        </p:txBody>
      </p:sp>
      <p:sp>
        <p:nvSpPr>
          <p:cNvPr id="5" name="內容版面配置區 4"/>
          <p:cNvSpPr>
            <a:spLocks noGrp="1"/>
          </p:cNvSpPr>
          <p:nvPr>
            <p:ph idx="1"/>
          </p:nvPr>
        </p:nvSpPr>
        <p:spPr/>
        <p:txBody>
          <a:bodyPr>
            <a:normAutofit/>
          </a:bodyPr>
          <a:lstStyle/>
          <a:p>
            <a:pPr>
              <a:lnSpc>
                <a:spcPct val="120000"/>
              </a:lnSpc>
            </a:pPr>
            <a:r>
              <a:rPr lang="en-US" altLang="zh-TW" sz="2200" dirty="0" smtClean="0">
                <a:latin typeface="微軟正黑體" pitchFamily="34" charset="-120"/>
                <a:ea typeface="微軟正黑體" pitchFamily="34" charset="-120"/>
              </a:rPr>
              <a:t>Information related to the operations and strategies provided in this report is not intended as investment advice for shareholders and investors.</a:t>
            </a:r>
          </a:p>
          <a:p>
            <a:pPr>
              <a:lnSpc>
                <a:spcPct val="120000"/>
              </a:lnSpc>
            </a:pPr>
            <a:r>
              <a:rPr lang="en-US" altLang="zh-TW" sz="2200" dirty="0" smtClean="0">
                <a:latin typeface="微軟正黑體" pitchFamily="34" charset="-120"/>
                <a:ea typeface="微軟正黑體" pitchFamily="34" charset="-120"/>
              </a:rPr>
              <a:t>The forecasts and opinions on future operations mentioned in this report are mainly based on information and data open to public.</a:t>
            </a:r>
          </a:p>
          <a:p>
            <a:pPr>
              <a:lnSpc>
                <a:spcPct val="120000"/>
              </a:lnSpc>
            </a:pPr>
            <a:r>
              <a:rPr lang="en-US" altLang="zh-TW" sz="2200" dirty="0" smtClean="0">
                <a:latin typeface="微軟正黑體" pitchFamily="34" charset="-120"/>
                <a:ea typeface="微軟正黑體" pitchFamily="34" charset="-120"/>
              </a:rPr>
              <a:t>Information in this report including estimations of future operations remains risks and the actual results may differ from the estimation.</a:t>
            </a:r>
            <a:endParaRPr lang="zh-TW" altLang="en-US" sz="22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100" b="1" dirty="0" smtClean="0">
                <a:effectLst>
                  <a:outerShdw blurRad="31750" dist="25400" dir="5400000" algn="tl" rotWithShape="0">
                    <a:srgbClr val="000000">
                      <a:alpha val="25000"/>
                    </a:srgbClr>
                  </a:outerShdw>
                </a:effectLst>
              </a:rPr>
              <a:t>Our Next Step 2</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p:txBody>
          <a:bodyPr>
            <a:normAutofit fontScale="55000" lnSpcReduction="20000"/>
          </a:bodyPr>
          <a:lstStyle/>
          <a:p>
            <a:pPr>
              <a:buNone/>
            </a:pPr>
            <a:r>
              <a:rPr lang="en-US" altLang="zh-TW" sz="2000" dirty="0" smtClean="0">
                <a:solidFill>
                  <a:srgbClr val="FF0000"/>
                </a:solidFill>
                <a:latin typeface="微軟正黑體" pitchFamily="34" charset="-120"/>
                <a:ea typeface="微軟正黑體" pitchFamily="34" charset="-120"/>
              </a:rPr>
              <a:t>Expanding on network collaboration marketing platform</a:t>
            </a:r>
          </a:p>
          <a:p>
            <a:pPr>
              <a:lnSpc>
                <a:spcPts val="2400"/>
              </a:lnSpc>
            </a:pPr>
            <a:r>
              <a:rPr lang="en-US" altLang="zh-TW" sz="2900" dirty="0" smtClean="0">
                <a:latin typeface="微軟正黑體" pitchFamily="34" charset="-120"/>
                <a:ea typeface="微軟正黑體" pitchFamily="34" charset="-120"/>
              </a:rPr>
              <a:t>Developing the "Call Me Back" service on the Line official. This product is designed to integrate the call system of restaurants or medical facilities, providing the function of querying and notifying upcoming calls, also providing business information and online order/takeout/reservation functions which can be used to increase the number of users, facilitate big data analysis, and implement precise marketing, thereby providing merchants with more effective channel promotion and marketing resources.</a:t>
            </a:r>
          </a:p>
          <a:p>
            <a:pPr>
              <a:lnSpc>
                <a:spcPts val="2400"/>
              </a:lnSpc>
            </a:pPr>
            <a:r>
              <a:rPr lang="en-US" altLang="zh-TW" sz="2900" dirty="0" smtClean="0">
                <a:latin typeface="微軟正黑體" pitchFamily="34" charset="-120"/>
                <a:ea typeface="微軟正黑體" pitchFamily="34" charset="-120"/>
              </a:rPr>
              <a:t> Developing a "game co-creation platform" on mobile and PC. This product has three major functions: game store, game forum, and developer services. It aims to subvert the traditional game industry structure and provide advanced mobile game development technology for small and medium-sized game developers, so that the platform can provide a variety of game types to meet the needs of various game enthusiasts.</a:t>
            </a:r>
            <a:endParaRPr lang="zh-TW" altLang="en-US" sz="29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100" b="1" dirty="0" smtClean="0">
                <a:effectLst>
                  <a:outerShdw blurRad="31750" dist="25400" dir="5400000" algn="tl" rotWithShape="0">
                    <a:srgbClr val="000000">
                      <a:alpha val="25000"/>
                    </a:srgbClr>
                  </a:outerShdw>
                </a:effectLst>
              </a:rPr>
              <a:t>Our Next Step 3</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p:txBody>
          <a:bodyPr>
            <a:normAutofit/>
          </a:bodyPr>
          <a:lstStyle/>
          <a:p>
            <a:pPr>
              <a:buNone/>
            </a:pPr>
            <a:r>
              <a:rPr lang="en-US" altLang="zh-TW" sz="2000" dirty="0" smtClean="0">
                <a:solidFill>
                  <a:srgbClr val="FF0000"/>
                </a:solidFill>
                <a:latin typeface="微軟正黑體" pitchFamily="34" charset="-120"/>
                <a:ea typeface="微軟正黑體" pitchFamily="34" charset="-120"/>
              </a:rPr>
              <a:t>Preparing for the development plan of </a:t>
            </a:r>
            <a:r>
              <a:rPr lang="en-US" altLang="zh-TW" sz="2000" dirty="0" err="1" smtClean="0">
                <a:solidFill>
                  <a:srgbClr val="FF0000"/>
                </a:solidFill>
                <a:latin typeface="微軟正黑體" pitchFamily="34" charset="-120"/>
                <a:ea typeface="微軟正黑體" pitchFamily="34" charset="-120"/>
              </a:rPr>
              <a:t>Astro</a:t>
            </a:r>
            <a:r>
              <a:rPr lang="en-US" altLang="zh-TW" sz="2000" dirty="0" smtClean="0">
                <a:solidFill>
                  <a:srgbClr val="FF0000"/>
                </a:solidFill>
                <a:latin typeface="微軟正黑體" pitchFamily="34" charset="-120"/>
                <a:ea typeface="微軟正黑體" pitchFamily="34" charset="-120"/>
              </a:rPr>
              <a:t> </a:t>
            </a:r>
            <a:r>
              <a:rPr lang="en-US" altLang="zh-TW" sz="2000" dirty="0" err="1" smtClean="0">
                <a:solidFill>
                  <a:srgbClr val="FF0000"/>
                </a:solidFill>
                <a:latin typeface="微軟正黑體" pitchFamily="34" charset="-120"/>
                <a:ea typeface="微軟正黑體" pitchFamily="34" charset="-120"/>
              </a:rPr>
              <a:t>Kinmen</a:t>
            </a:r>
            <a:r>
              <a:rPr lang="en-US" altLang="zh-TW" sz="2000" dirty="0" smtClean="0">
                <a:solidFill>
                  <a:srgbClr val="FF0000"/>
                </a:solidFill>
                <a:latin typeface="微軟正黑體" pitchFamily="34" charset="-120"/>
                <a:ea typeface="微軟正黑體" pitchFamily="34" charset="-120"/>
              </a:rPr>
              <a:t> Industrial and </a:t>
            </a:r>
          </a:p>
          <a:p>
            <a:pPr>
              <a:buNone/>
            </a:pPr>
            <a:r>
              <a:rPr lang="en-US" altLang="zh-TW" sz="2000" dirty="0" smtClean="0">
                <a:solidFill>
                  <a:srgbClr val="FF0000"/>
                </a:solidFill>
                <a:latin typeface="微軟正黑體" pitchFamily="34" charset="-120"/>
                <a:ea typeface="微軟正黑體" pitchFamily="34" charset="-120"/>
              </a:rPr>
              <a:t>Commercial Complex</a:t>
            </a:r>
            <a:endParaRPr lang="en-US" altLang="zh-TW" sz="2000" dirty="0" smtClean="0">
              <a:latin typeface="微軟正黑體" pitchFamily="34" charset="-120"/>
              <a:ea typeface="微軟正黑體" pitchFamily="34" charset="-120"/>
            </a:endParaRPr>
          </a:p>
          <a:p>
            <a:r>
              <a:rPr lang="en-US" altLang="zh-TW" sz="2000" dirty="0" err="1" smtClean="0">
                <a:latin typeface="微軟正黑體" pitchFamily="34" charset="-120"/>
                <a:ea typeface="微軟正黑體" pitchFamily="34" charset="-120"/>
              </a:rPr>
              <a:t>Astro's</a:t>
            </a:r>
            <a:r>
              <a:rPr lang="en-US" altLang="zh-TW" sz="2000" dirty="0" smtClean="0">
                <a:latin typeface="微軟正黑體" pitchFamily="34" charset="-120"/>
                <a:ea typeface="微軟正黑體" pitchFamily="34" charset="-120"/>
              </a:rPr>
              <a:t> land in </a:t>
            </a:r>
            <a:r>
              <a:rPr lang="en-US" altLang="zh-TW" sz="2000" dirty="0" err="1" smtClean="0">
                <a:latin typeface="微軟正黑體" pitchFamily="34" charset="-120"/>
                <a:ea typeface="微軟正黑體" pitchFamily="34" charset="-120"/>
              </a:rPr>
              <a:t>Kinmen</a:t>
            </a:r>
            <a:r>
              <a:rPr lang="en-US" altLang="zh-TW" sz="2000" dirty="0" smtClean="0">
                <a:latin typeface="微軟正黑體" pitchFamily="34" charset="-120"/>
                <a:ea typeface="微軟正黑體" pitchFamily="34" charset="-120"/>
              </a:rPr>
              <a:t> </a:t>
            </a:r>
          </a:p>
          <a:p>
            <a:pPr>
              <a:buNone/>
            </a:pPr>
            <a:r>
              <a:rPr lang="en-US" altLang="zh-TW" sz="2000" dirty="0" smtClean="0">
                <a:latin typeface="微軟正黑體" pitchFamily="34" charset="-120"/>
                <a:ea typeface="微軟正黑體" pitchFamily="34" charset="-120"/>
              </a:rPr>
              <a:t>    Comprehensive Industrial </a:t>
            </a:r>
          </a:p>
          <a:p>
            <a:pPr>
              <a:buNone/>
            </a:pPr>
            <a:r>
              <a:rPr lang="en-US" altLang="zh-TW" sz="2000" dirty="0" smtClean="0">
                <a:latin typeface="微軟正黑體" pitchFamily="34" charset="-120"/>
                <a:ea typeface="微軟正黑體" pitchFamily="34" charset="-120"/>
              </a:rPr>
              <a:t>    and Commercial Zone has </a:t>
            </a:r>
          </a:p>
          <a:p>
            <a:pPr>
              <a:buNone/>
            </a:pPr>
            <a:r>
              <a:rPr lang="en-US" altLang="zh-TW" sz="2000" dirty="0" smtClean="0">
                <a:latin typeface="微軟正黑體" pitchFamily="34" charset="-120"/>
                <a:ea typeface="微軟正黑體" pitchFamily="34" charset="-120"/>
              </a:rPr>
              <a:t>    a developable area of 8</a:t>
            </a:r>
          </a:p>
          <a:p>
            <a:pPr>
              <a:buNone/>
            </a:pPr>
            <a:r>
              <a:rPr lang="en-US" altLang="zh-TW" sz="2000" dirty="0" smtClean="0">
                <a:latin typeface="微軟正黑體" pitchFamily="34" charset="-120"/>
                <a:ea typeface="微軟正黑體" pitchFamily="34" charset="-120"/>
              </a:rPr>
              <a:t>    hectares, which is currently </a:t>
            </a:r>
          </a:p>
          <a:p>
            <a:pPr>
              <a:buNone/>
            </a:pPr>
            <a:r>
              <a:rPr lang="en-US" altLang="zh-TW" sz="2000" dirty="0" smtClean="0">
                <a:latin typeface="微軟正黑體" pitchFamily="34" charset="-120"/>
                <a:ea typeface="微軟正黑體" pitchFamily="34" charset="-120"/>
              </a:rPr>
              <a:t>    the only large developable </a:t>
            </a:r>
          </a:p>
          <a:p>
            <a:pPr>
              <a:buNone/>
            </a:pPr>
            <a:r>
              <a:rPr lang="en-US" altLang="zh-TW" sz="2000" dirty="0" smtClean="0">
                <a:latin typeface="微軟正黑體" pitchFamily="34" charset="-120"/>
                <a:ea typeface="微軟正黑體" pitchFamily="34" charset="-120"/>
              </a:rPr>
              <a:t>    industrial and commercial </a:t>
            </a:r>
          </a:p>
          <a:p>
            <a:pPr>
              <a:buNone/>
            </a:pPr>
            <a:r>
              <a:rPr lang="en-US" altLang="zh-TW" sz="2000" dirty="0" smtClean="0">
                <a:latin typeface="微軟正黑體" pitchFamily="34" charset="-120"/>
                <a:ea typeface="微軟正黑體" pitchFamily="34" charset="-120"/>
              </a:rPr>
              <a:t>    land in </a:t>
            </a:r>
            <a:r>
              <a:rPr lang="en-US" altLang="zh-TW" sz="2000" dirty="0" err="1" smtClean="0">
                <a:latin typeface="微軟正黑體" pitchFamily="34" charset="-120"/>
                <a:ea typeface="微軟正黑體" pitchFamily="34" charset="-120"/>
              </a:rPr>
              <a:t>Kinmen</a:t>
            </a:r>
            <a:r>
              <a:rPr lang="en-US" altLang="zh-TW" sz="2000" dirty="0" smtClean="0">
                <a:latin typeface="微軟正黑體" pitchFamily="34" charset="-120"/>
                <a:ea typeface="微軟正黑體" pitchFamily="34" charset="-120"/>
              </a:rPr>
              <a:t>.</a:t>
            </a:r>
            <a:endParaRPr lang="zh-TW" altLang="en-US" sz="2000" dirty="0">
              <a:latin typeface="微軟正黑體" pitchFamily="34" charset="-120"/>
              <a:ea typeface="微軟正黑體" pitchFamily="34" charset="-120"/>
            </a:endParaRPr>
          </a:p>
        </p:txBody>
      </p:sp>
      <p:pic>
        <p:nvPicPr>
          <p:cNvPr id="4" name="圖片 3" descr="金門.jpg"/>
          <p:cNvPicPr>
            <a:picLocks noChangeAspect="1"/>
          </p:cNvPicPr>
          <p:nvPr/>
        </p:nvPicPr>
        <p:blipFill>
          <a:blip r:embed="rId2" cstate="print"/>
          <a:stretch>
            <a:fillRect/>
          </a:stretch>
        </p:blipFill>
        <p:spPr>
          <a:xfrm>
            <a:off x="4572000" y="2564904"/>
            <a:ext cx="4204451" cy="329298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704088"/>
            <a:ext cx="8229600" cy="276640"/>
          </a:xfrm>
        </p:spPr>
        <p:txBody>
          <a:bodyPr>
            <a:normAutofit fontScale="90000"/>
          </a:bodyPr>
          <a:lstStyle/>
          <a:p>
            <a:endParaRPr lang="zh-TW" altLang="en-US" dirty="0"/>
          </a:p>
        </p:txBody>
      </p:sp>
      <p:sp>
        <p:nvSpPr>
          <p:cNvPr id="2" name="內容版面配置區 1"/>
          <p:cNvSpPr>
            <a:spLocks noGrp="1"/>
          </p:cNvSpPr>
          <p:nvPr>
            <p:ph idx="1"/>
          </p:nvPr>
        </p:nvSpPr>
        <p:spPr>
          <a:xfrm>
            <a:off x="457200" y="1124744"/>
            <a:ext cx="8229600" cy="5472608"/>
          </a:xfrm>
        </p:spPr>
        <p:txBody>
          <a:bodyPr>
            <a:normAutofit fontScale="62500" lnSpcReduction="20000"/>
          </a:bodyPr>
          <a:lstStyle/>
          <a:p>
            <a:pPr>
              <a:buNone/>
            </a:pPr>
            <a:r>
              <a:rPr lang="en-US" altLang="zh-TW" dirty="0" smtClean="0">
                <a:solidFill>
                  <a:srgbClr val="FF0000"/>
                </a:solidFill>
                <a:latin typeface="微軟正黑體" pitchFamily="34" charset="-120"/>
                <a:ea typeface="微軟正黑體" pitchFamily="34" charset="-120"/>
              </a:rPr>
              <a:t>Actively preparing for the development plan of </a:t>
            </a:r>
            <a:r>
              <a:rPr lang="en-US" altLang="zh-TW" dirty="0" err="1" smtClean="0">
                <a:solidFill>
                  <a:srgbClr val="FF0000"/>
                </a:solidFill>
                <a:latin typeface="微軟正黑體" pitchFamily="34" charset="-120"/>
                <a:ea typeface="微軟正黑體" pitchFamily="34" charset="-120"/>
              </a:rPr>
              <a:t>Astro</a:t>
            </a:r>
            <a:r>
              <a:rPr lang="en-US" altLang="zh-TW" dirty="0" smtClean="0">
                <a:solidFill>
                  <a:srgbClr val="FF0000"/>
                </a:solidFill>
                <a:latin typeface="微軟正黑體" pitchFamily="34" charset="-120"/>
                <a:ea typeface="微軟正黑體" pitchFamily="34" charset="-120"/>
              </a:rPr>
              <a:t> </a:t>
            </a:r>
            <a:r>
              <a:rPr lang="en-US" altLang="zh-TW" dirty="0" err="1" smtClean="0">
                <a:solidFill>
                  <a:srgbClr val="FF0000"/>
                </a:solidFill>
                <a:latin typeface="微軟正黑體" pitchFamily="34" charset="-120"/>
                <a:ea typeface="微軟正黑體" pitchFamily="34" charset="-120"/>
              </a:rPr>
              <a:t>Kinmen</a:t>
            </a:r>
            <a:r>
              <a:rPr lang="en-US" altLang="zh-TW" dirty="0" smtClean="0">
                <a:solidFill>
                  <a:srgbClr val="FF0000"/>
                </a:solidFill>
                <a:latin typeface="微軟正黑體" pitchFamily="34" charset="-120"/>
                <a:ea typeface="微軟正黑體" pitchFamily="34" charset="-120"/>
              </a:rPr>
              <a:t> Industrial and</a:t>
            </a:r>
          </a:p>
          <a:p>
            <a:pPr>
              <a:buNone/>
            </a:pPr>
            <a:r>
              <a:rPr lang="en-US" altLang="zh-TW" dirty="0" smtClean="0">
                <a:solidFill>
                  <a:srgbClr val="FF0000"/>
                </a:solidFill>
                <a:latin typeface="微軟正黑體" pitchFamily="34" charset="-120"/>
                <a:ea typeface="微軟正黑體" pitchFamily="34" charset="-120"/>
              </a:rPr>
              <a:t>Commercial Complex</a:t>
            </a:r>
          </a:p>
          <a:p>
            <a:pPr lvl="0">
              <a:buClr>
                <a:srgbClr val="755DD9"/>
              </a:buClr>
            </a:pPr>
            <a:r>
              <a:rPr lang="en-US" altLang="zh-TW" dirty="0" smtClean="0">
                <a:latin typeface="微軟正黑體" pitchFamily="34" charset="-120"/>
                <a:ea typeface="微軟正黑體" pitchFamily="34" charset="-120"/>
              </a:rPr>
              <a:t>The </a:t>
            </a:r>
            <a:r>
              <a:rPr lang="en-US" altLang="zh-TW" dirty="0" err="1" smtClean="0">
                <a:latin typeface="微軟正黑體" pitchFamily="34" charset="-120"/>
                <a:ea typeface="微軟正黑體" pitchFamily="34" charset="-120"/>
              </a:rPr>
              <a:t>Kinmen</a:t>
            </a:r>
            <a:r>
              <a:rPr lang="en-US" altLang="zh-TW" dirty="0" smtClean="0">
                <a:latin typeface="微軟正黑體" pitchFamily="34" charset="-120"/>
                <a:ea typeface="微軟正黑體" pitchFamily="34" charset="-120"/>
              </a:rPr>
              <a:t> Bridge is the largest </a:t>
            </a:r>
            <a:r>
              <a:rPr lang="en-US" altLang="zh-TW" dirty="0">
                <a:latin typeface="微軟正黑體" pitchFamily="34" charset="-120"/>
                <a:ea typeface="微軟正黑體" pitchFamily="34" charset="-120"/>
              </a:rPr>
              <a:t>cross-sea</a:t>
            </a:r>
            <a:endParaRPr lang="en-US" altLang="zh-TW" dirty="0" smtClean="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bridge in Taiwan. It connects </a:t>
            </a:r>
            <a:r>
              <a:rPr lang="en-US" altLang="zh-TW" dirty="0" err="1" smtClean="0">
                <a:latin typeface="微軟正黑體" pitchFamily="34" charset="-120"/>
                <a:ea typeface="微軟正黑體" pitchFamily="34" charset="-120"/>
              </a:rPr>
              <a:t>Kinmen</a:t>
            </a:r>
            <a:r>
              <a:rPr lang="en-US" altLang="zh-TW" dirty="0" smtClean="0">
                <a:latin typeface="微軟正黑體" pitchFamily="34" charset="-120"/>
                <a:ea typeface="微軟正黑體" pitchFamily="34" charset="-120"/>
              </a:rPr>
              <a:t> </a:t>
            </a:r>
            <a:r>
              <a:rPr lang="en-US" altLang="zh-TW" dirty="0">
                <a:latin typeface="微軟正黑體" pitchFamily="34" charset="-120"/>
                <a:ea typeface="微軟正黑體" pitchFamily="34" charset="-120"/>
              </a:rPr>
              <a:t>and </a:t>
            </a:r>
            <a:endParaRPr lang="en-US" altLang="zh-TW" dirty="0" smtClean="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little </a:t>
            </a:r>
            <a:r>
              <a:rPr lang="en-US" altLang="zh-TW" dirty="0" err="1" smtClean="0">
                <a:latin typeface="微軟正黑體" pitchFamily="34" charset="-120"/>
                <a:ea typeface="微軟正黑體" pitchFamily="34" charset="-120"/>
              </a:rPr>
              <a:t>Kinmen</a:t>
            </a:r>
            <a:r>
              <a:rPr lang="en-US" altLang="zh-TW" dirty="0" smtClean="0">
                <a:latin typeface="微軟正黑體" pitchFamily="34" charset="-120"/>
                <a:ea typeface="微軟正黑體" pitchFamily="34" charset="-120"/>
              </a:rPr>
              <a:t>, </a:t>
            </a:r>
            <a:r>
              <a:rPr lang="en-US" altLang="zh-TW" dirty="0">
                <a:latin typeface="微軟正黑體" pitchFamily="34" charset="-120"/>
                <a:ea typeface="微軟正黑體" pitchFamily="34" charset="-120"/>
              </a:rPr>
              <a:t>with a total length of about</a:t>
            </a:r>
            <a:endParaRPr lang="en-US" altLang="zh-TW" dirty="0" smtClean="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a:t>
            </a:r>
            <a:r>
              <a:rPr lang="en-US" altLang="zh-TW" dirty="0">
                <a:latin typeface="微軟正黑體" pitchFamily="34" charset="-120"/>
                <a:ea typeface="微軟正黑體" pitchFamily="34" charset="-120"/>
              </a:rPr>
              <a:t>5.4 kilometers. After 10 years of </a:t>
            </a:r>
            <a:r>
              <a:rPr lang="en-US" altLang="zh-TW" dirty="0" smtClean="0">
                <a:latin typeface="微軟正黑體" pitchFamily="34" charset="-120"/>
                <a:ea typeface="微軟正黑體" pitchFamily="34" charset="-120"/>
              </a:rPr>
              <a:t>construction</a:t>
            </a:r>
          </a:p>
          <a:p>
            <a:pPr marL="0" lvl="0" indent="0">
              <a:buClr>
                <a:srgbClr val="755DD9"/>
              </a:buClr>
              <a:buNone/>
            </a:pPr>
            <a:r>
              <a:rPr lang="en-US" altLang="zh-TW" dirty="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   </a:t>
            </a:r>
            <a:r>
              <a:rPr lang="en-US" altLang="zh-TW" dirty="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 it was opened to public </a:t>
            </a:r>
            <a:r>
              <a:rPr lang="en-US" altLang="zh-TW" dirty="0">
                <a:latin typeface="微軟正黑體" pitchFamily="34" charset="-120"/>
                <a:ea typeface="微軟正黑體" pitchFamily="34" charset="-120"/>
              </a:rPr>
              <a:t>on October </a:t>
            </a:r>
            <a:r>
              <a:rPr lang="en-US" altLang="zh-TW" dirty="0" smtClean="0">
                <a:latin typeface="微軟正黑體" pitchFamily="34" charset="-120"/>
                <a:ea typeface="微軟正黑體" pitchFamily="34" charset="-120"/>
              </a:rPr>
              <a:t>30, 2022. </a:t>
            </a:r>
          </a:p>
          <a:p>
            <a:pPr marL="0" lvl="0" indent="0">
              <a:buClr>
                <a:srgbClr val="755DD9"/>
              </a:buClr>
              <a:buNone/>
            </a:pPr>
            <a:r>
              <a:rPr lang="en-US" altLang="zh-TW" dirty="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    Through the connection of </a:t>
            </a:r>
            <a:r>
              <a:rPr lang="en-US" altLang="zh-TW" dirty="0">
                <a:latin typeface="微軟正黑體" pitchFamily="34" charset="-120"/>
                <a:ea typeface="微軟正黑體" pitchFamily="34" charset="-120"/>
              </a:rPr>
              <a:t>Kinmen and little </a:t>
            </a:r>
            <a:endParaRPr lang="en-US" altLang="zh-TW" dirty="0" smtClean="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Kinmen</a:t>
            </a:r>
            <a:r>
              <a:rPr lang="en-US" altLang="zh-TW" dirty="0">
                <a:latin typeface="微軟正黑體" pitchFamily="34" charset="-120"/>
                <a:ea typeface="微軟正黑體" pitchFamily="34" charset="-120"/>
              </a:rPr>
              <a:t>, it effectively promotes sightseeing</a:t>
            </a:r>
            <a:endParaRPr lang="en-US" altLang="zh-TW" dirty="0" smtClean="0">
              <a:latin typeface="微軟正黑體" pitchFamily="34" charset="-120"/>
              <a:ea typeface="微軟正黑體" pitchFamily="34" charset="-120"/>
            </a:endParaRPr>
          </a:p>
          <a:p>
            <a:pPr marL="0" indent="0">
              <a:buClr>
                <a:srgbClr val="755DD9"/>
              </a:buClr>
              <a:buNone/>
            </a:pPr>
            <a:r>
              <a:rPr lang="en-US" altLang="zh-TW" dirty="0" smtClean="0">
                <a:latin typeface="微軟正黑體" pitchFamily="34" charset="-120"/>
                <a:ea typeface="微軟正黑體" pitchFamily="34" charset="-120"/>
              </a:rPr>
              <a:t>     in </a:t>
            </a:r>
            <a:r>
              <a:rPr lang="en-US" altLang="zh-TW" dirty="0">
                <a:latin typeface="微軟正黑體" pitchFamily="34" charset="-120"/>
                <a:ea typeface="微軟正黑體" pitchFamily="34" charset="-120"/>
              </a:rPr>
              <a:t>the Kinmen area. As well as economic</a:t>
            </a:r>
          </a:p>
          <a:p>
            <a:pPr marL="0" lvl="0" indent="0">
              <a:buClr>
                <a:srgbClr val="755DD9"/>
              </a:buClr>
              <a:buNone/>
            </a:pPr>
            <a:r>
              <a:rPr lang="en-US" altLang="zh-TW" dirty="0" smtClean="0">
                <a:latin typeface="微軟正黑體" pitchFamily="34" charset="-120"/>
                <a:ea typeface="微軟正黑體" pitchFamily="34" charset="-120"/>
              </a:rPr>
              <a:t>     development</a:t>
            </a:r>
            <a:r>
              <a:rPr lang="en-US" altLang="zh-TW" dirty="0">
                <a:latin typeface="微軟正黑體" pitchFamily="34" charset="-120"/>
                <a:ea typeface="微軟正黑體" pitchFamily="34" charset="-120"/>
              </a:rPr>
              <a:t>, it has become  a popular </a:t>
            </a:r>
            <a:r>
              <a:rPr lang="en-US" altLang="zh-TW" dirty="0" smtClean="0">
                <a:latin typeface="微軟正黑體" pitchFamily="34" charset="-120"/>
                <a:ea typeface="微軟正黑體" pitchFamily="34" charset="-120"/>
              </a:rPr>
              <a:t>new </a:t>
            </a:r>
          </a:p>
          <a:p>
            <a:pPr marL="0" indent="0">
              <a:buClr>
                <a:srgbClr val="755DD9"/>
              </a:buClr>
              <a:buNone/>
            </a:pPr>
            <a:r>
              <a:rPr lang="en-US" altLang="zh-TW" dirty="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    tourist </a:t>
            </a:r>
            <a:r>
              <a:rPr lang="en-US" altLang="zh-TW" dirty="0">
                <a:latin typeface="微軟正黑體" pitchFamily="34" charset="-120"/>
                <a:ea typeface="微軟正黑體" pitchFamily="34" charset="-120"/>
              </a:rPr>
              <a:t>attraction and a new landmark of </a:t>
            </a:r>
            <a:endParaRPr lang="en-US" altLang="zh-TW" dirty="0" smtClean="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Kinmen.</a:t>
            </a:r>
          </a:p>
          <a:p>
            <a:pPr>
              <a:lnSpc>
                <a:spcPts val="2000"/>
              </a:lnSpc>
              <a:buClr>
                <a:srgbClr val="755DD9"/>
              </a:buClr>
            </a:pPr>
            <a:r>
              <a:rPr lang="en-US" altLang="zh-TW" dirty="0" smtClean="0">
                <a:latin typeface="微軟正黑體" pitchFamily="34" charset="-120"/>
                <a:ea typeface="微軟正黑體" pitchFamily="34" charset="-120"/>
              </a:rPr>
              <a:t>In </a:t>
            </a:r>
            <a:r>
              <a:rPr lang="en-US" altLang="zh-TW" dirty="0">
                <a:latin typeface="微軟正黑體" pitchFamily="34" charset="-120"/>
                <a:ea typeface="微軟正黑體" pitchFamily="34" charset="-120"/>
              </a:rPr>
              <a:t>order to adjust the content of the plan, an application has been made to change and extend the development period, </a:t>
            </a:r>
            <a:r>
              <a:rPr lang="en-US" altLang="zh-TW" dirty="0" smtClean="0">
                <a:latin typeface="微軟正黑體" pitchFamily="34" charset="-120"/>
                <a:ea typeface="微軟正黑體" pitchFamily="34" charset="-120"/>
              </a:rPr>
              <a:t>a </a:t>
            </a:r>
            <a:r>
              <a:rPr lang="en-US" altLang="zh-TW" dirty="0">
                <a:latin typeface="微軟正黑體" pitchFamily="34" charset="-120"/>
                <a:ea typeface="微軟正黑體" pitchFamily="34" charset="-120"/>
              </a:rPr>
              <a:t>public exhibition briefing session has been held in </a:t>
            </a:r>
            <a:r>
              <a:rPr lang="en-US" altLang="zh-TW" dirty="0" smtClean="0">
                <a:latin typeface="微軟正黑體" pitchFamily="34" charset="-120"/>
                <a:ea typeface="微軟正黑體" pitchFamily="34" charset="-120"/>
              </a:rPr>
              <a:t>November, 2022 and  has entered  the meetings of the Urban Planning Commission in the year 2023.</a:t>
            </a:r>
          </a:p>
          <a:p>
            <a:pPr>
              <a:lnSpc>
                <a:spcPts val="2000"/>
              </a:lnSpc>
              <a:buClr>
                <a:srgbClr val="755DD9"/>
              </a:buClr>
            </a:pPr>
            <a:r>
              <a:rPr lang="en-US" altLang="zh-TW" dirty="0">
                <a:latin typeface="微軟正黑體" pitchFamily="34" charset="-120"/>
                <a:ea typeface="微軟正黑體" pitchFamily="34" charset="-120"/>
              </a:rPr>
              <a:t>The urban plan has been submitted, and it is expected to complete the urban design review next year and obtain the building license as an important business in the future.</a:t>
            </a:r>
          </a:p>
          <a:p>
            <a:pPr marL="0" indent="0">
              <a:buClr>
                <a:srgbClr val="755DD9"/>
              </a:buClr>
              <a:buNone/>
            </a:pPr>
            <a:endParaRPr lang="en-US" altLang="zh-TW" dirty="0">
              <a:latin typeface="微軟正黑體" pitchFamily="34" charset="-120"/>
              <a:ea typeface="微軟正黑體" pitchFamily="34" charset="-120"/>
            </a:endParaRPr>
          </a:p>
          <a:p>
            <a:pPr lvl="0">
              <a:buClr>
                <a:srgbClr val="755DD9"/>
              </a:buClr>
            </a:pPr>
            <a:endParaRPr lang="en-US" altLang="zh-TW" dirty="0" smtClean="0">
              <a:latin typeface="微軟正黑體" pitchFamily="34" charset="-120"/>
              <a:ea typeface="微軟正黑體" pitchFamily="34" charset="-120"/>
            </a:endParaRPr>
          </a:p>
          <a:p>
            <a:pPr>
              <a:buNone/>
            </a:pPr>
            <a:endParaRPr lang="zh-TW" altLang="en-US" dirty="0"/>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1340768"/>
            <a:ext cx="3137572" cy="273630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pPr algn="ctr">
              <a:buNone/>
            </a:pPr>
            <a:endParaRPr lang="en-US" altLang="zh-TW" sz="4000" dirty="0" smtClean="0">
              <a:latin typeface="微軟正黑體" pitchFamily="34" charset="-120"/>
              <a:ea typeface="微軟正黑體" pitchFamily="34" charset="-120"/>
            </a:endParaRPr>
          </a:p>
          <a:p>
            <a:pPr algn="ctr">
              <a:buNone/>
            </a:pPr>
            <a:r>
              <a:rPr lang="en-US" altLang="zh-TW" sz="4800" dirty="0" smtClean="0">
                <a:latin typeface="微軟正黑體" pitchFamily="34" charset="-120"/>
                <a:ea typeface="微軟正黑體" pitchFamily="34" charset="-120"/>
              </a:rPr>
              <a:t>Thank you</a:t>
            </a:r>
          </a:p>
          <a:p>
            <a:pPr algn="ctr">
              <a:buNone/>
            </a:pPr>
            <a:endParaRPr lang="en-US" altLang="zh-TW" sz="4800" dirty="0" smtClean="0">
              <a:latin typeface="微軟正黑體" pitchFamily="34" charset="-120"/>
              <a:ea typeface="微軟正黑體" pitchFamily="34" charset="-120"/>
            </a:endParaRPr>
          </a:p>
          <a:p>
            <a:pPr algn="ctr">
              <a:buNone/>
            </a:pPr>
            <a:r>
              <a:rPr lang="en-US" altLang="zh-TW" sz="4800" dirty="0" smtClean="0">
                <a:latin typeface="微軟正黑體" pitchFamily="34" charset="-120"/>
                <a:ea typeface="微軟正黑體" pitchFamily="34" charset="-120"/>
              </a:rPr>
              <a:t>Q&amp;A</a:t>
            </a:r>
            <a:endParaRPr lang="zh-TW" altLang="en-US" sz="48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357166"/>
            <a:ext cx="8229600" cy="1143000"/>
          </a:xfrm>
        </p:spPr>
        <p:txBody>
          <a:bodyPr>
            <a:normAutofit/>
          </a:bodyPr>
          <a:lstStyle/>
          <a:p>
            <a:pPr>
              <a:defRPr/>
            </a:pPr>
            <a:r>
              <a:rPr lang="en-US" altLang="zh-TW" sz="3600" b="1" dirty="0" smtClean="0">
                <a:effectLst>
                  <a:outerShdw blurRad="31750" dist="25400" dir="5400000" algn="tl" rotWithShape="0">
                    <a:srgbClr val="000000">
                      <a:alpha val="25000"/>
                    </a:srgbClr>
                  </a:outerShdw>
                </a:effectLst>
                <a:latin typeface="微軟正黑體" pitchFamily="34" charset="-120"/>
                <a:ea typeface="微軟正黑體" pitchFamily="34" charset="-120"/>
              </a:rPr>
              <a:t>About Us</a:t>
            </a:r>
            <a:endParaRPr lang="zh-TW" altLang="en-US" sz="3600" b="1" dirty="0">
              <a:effectLst>
                <a:outerShdw blurRad="31750" dist="25400" dir="5400000" algn="tl" rotWithShape="0">
                  <a:srgbClr val="000000">
                    <a:alpha val="25000"/>
                  </a:srgbClr>
                </a:outerShdw>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28596" y="1571612"/>
            <a:ext cx="8229600" cy="4389120"/>
          </a:xfrm>
        </p:spPr>
        <p:txBody>
          <a:bodyPr>
            <a:normAutofit fontScale="92500" lnSpcReduction="10000"/>
          </a:bodyPr>
          <a:lstStyle/>
          <a:p>
            <a:r>
              <a:rPr lang="en-US" altLang="zh-TW" sz="2200" dirty="0" smtClean="0">
                <a:latin typeface="Microsoft Sans Serif" pitchFamily="34" charset="0"/>
                <a:cs typeface="Microsoft Sans Serif" pitchFamily="34" charset="0"/>
              </a:rPr>
              <a:t>Establishment </a:t>
            </a:r>
            <a:r>
              <a:rPr lang="zh-TW" altLang="en-US" sz="2200" dirty="0">
                <a:latin typeface="Microsoft Sans Serif" pitchFamily="34" charset="0"/>
                <a:cs typeface="Microsoft Sans Serif" pitchFamily="34" charset="0"/>
              </a:rPr>
              <a:t> </a:t>
            </a:r>
            <a:r>
              <a:rPr lang="zh-TW" altLang="en-US" sz="2200" dirty="0" smtClean="0">
                <a:latin typeface="Microsoft Sans Serif" pitchFamily="34" charset="0"/>
                <a:cs typeface="Microsoft Sans Serif" pitchFamily="34" charset="0"/>
              </a:rPr>
              <a:t> </a:t>
            </a:r>
            <a:r>
              <a:rPr lang="en-US" altLang="en-US" sz="2200" dirty="0" smtClean="0">
                <a:latin typeface="Microsoft Sans Serif" pitchFamily="34" charset="0"/>
                <a:ea typeface="Microsoft Sans Serif" pitchFamily="34" charset="0"/>
                <a:cs typeface="Microsoft Sans Serif" pitchFamily="34" charset="0"/>
              </a:rPr>
              <a:t>2000/08/02</a:t>
            </a:r>
          </a:p>
          <a:p>
            <a:r>
              <a:rPr lang="en-US" altLang="zh-TW" sz="2200" dirty="0" smtClean="0">
                <a:latin typeface="Microsoft Sans Serif" pitchFamily="34" charset="0"/>
                <a:cs typeface="Microsoft Sans Serif" pitchFamily="34" charset="0"/>
              </a:rPr>
              <a:t>Type</a:t>
            </a:r>
            <a:r>
              <a:rPr lang="zh-TW" altLang="en-US" sz="2200" dirty="0">
                <a:latin typeface="Microsoft Sans Serif" pitchFamily="34" charset="0"/>
                <a:cs typeface="Microsoft Sans Serif" pitchFamily="34" charset="0"/>
              </a:rPr>
              <a:t> </a:t>
            </a:r>
            <a:r>
              <a:rPr lang="zh-TW" altLang="en-US" sz="2200" dirty="0" smtClean="0">
                <a:latin typeface="Microsoft Sans Serif" pitchFamily="34" charset="0"/>
                <a:cs typeface="Microsoft Sans Serif" pitchFamily="34" charset="0"/>
              </a:rPr>
              <a:t> </a:t>
            </a:r>
            <a:r>
              <a:rPr lang="en-US" altLang="zh-TW" sz="2200" dirty="0" smtClean="0">
                <a:latin typeface="Microsoft Sans Serif" pitchFamily="34" charset="0"/>
                <a:cs typeface="Microsoft Sans Serif" pitchFamily="34" charset="0"/>
              </a:rPr>
              <a:t>Company Limited By Shares</a:t>
            </a:r>
            <a:endParaRPr lang="en-US" altLang="en-US" sz="2200" dirty="0" smtClean="0">
              <a:latin typeface="Microsoft Sans Serif" pitchFamily="34" charset="0"/>
              <a:cs typeface="Microsoft Sans Serif" pitchFamily="34" charset="0"/>
            </a:endParaRPr>
          </a:p>
          <a:p>
            <a:r>
              <a:rPr lang="en-US" altLang="zh-TW" sz="2200" dirty="0" smtClean="0">
                <a:latin typeface="Microsoft Sans Serif" pitchFamily="34" charset="0"/>
                <a:cs typeface="Microsoft Sans Serif" pitchFamily="34" charset="0"/>
              </a:rPr>
              <a:t>Public offering  </a:t>
            </a:r>
            <a:r>
              <a:rPr lang="en-US" altLang="en-US" sz="2200" dirty="0" smtClean="0">
                <a:latin typeface="Microsoft Sans Serif" pitchFamily="34" charset="0"/>
                <a:ea typeface="Microsoft Sans Serif" pitchFamily="34" charset="0"/>
                <a:cs typeface="Microsoft Sans Serif" pitchFamily="34" charset="0"/>
              </a:rPr>
              <a:t>2002/06/06</a:t>
            </a:r>
            <a:endParaRPr lang="en-US" altLang="zh-TW" sz="2200" dirty="0" smtClean="0">
              <a:latin typeface="Microsoft Sans Serif" pitchFamily="34" charset="0"/>
              <a:ea typeface="Microsoft Sans Serif" pitchFamily="34" charset="0"/>
              <a:cs typeface="Microsoft Sans Serif" pitchFamily="34" charset="0"/>
            </a:endParaRPr>
          </a:p>
          <a:p>
            <a:pPr>
              <a:buNone/>
            </a:pPr>
            <a:r>
              <a:rPr lang="en-US" altLang="en-US" sz="2200" dirty="0" smtClean="0">
                <a:latin typeface="Microsoft Sans Serif" pitchFamily="34" charset="0"/>
                <a:ea typeface="Microsoft Sans Serif" pitchFamily="34" charset="0"/>
                <a:cs typeface="Microsoft Sans Serif" pitchFamily="34" charset="0"/>
              </a:rPr>
              <a:t>                   </a:t>
            </a:r>
            <a:r>
              <a:rPr lang="zh-TW" altLang="en-US" sz="2200" dirty="0" smtClean="0">
                <a:latin typeface="Microsoft Sans Serif" pitchFamily="34" charset="0"/>
                <a:ea typeface="Microsoft Sans Serif" pitchFamily="34" charset="0"/>
                <a:cs typeface="Microsoft Sans Serif" pitchFamily="34" charset="0"/>
              </a:rPr>
              <a:t>           </a:t>
            </a:r>
            <a:r>
              <a:rPr lang="en-US" altLang="en-US" sz="2200" dirty="0" smtClean="0">
                <a:latin typeface="Microsoft Sans Serif" pitchFamily="34" charset="0"/>
                <a:ea typeface="Microsoft Sans Serif" pitchFamily="34" charset="0"/>
                <a:cs typeface="Microsoft Sans Serif" pitchFamily="34" charset="0"/>
              </a:rPr>
              <a:t>2003/05/29 </a:t>
            </a:r>
            <a:r>
              <a:rPr lang="en-US" altLang="zh-TW" sz="2200" dirty="0">
                <a:latin typeface="+mj-ea"/>
                <a:ea typeface="+mj-ea"/>
              </a:rPr>
              <a:t>emerging</a:t>
            </a:r>
            <a:endParaRPr lang="en-US" altLang="zh-TW" sz="2200" dirty="0" smtClean="0">
              <a:latin typeface="+mj-ea"/>
              <a:ea typeface="+mj-ea"/>
              <a:cs typeface="Microsoft Sans Serif" pitchFamily="34" charset="0"/>
            </a:endParaRPr>
          </a:p>
          <a:p>
            <a:pPr>
              <a:buNone/>
            </a:pPr>
            <a:r>
              <a:rPr lang="en-US" altLang="zh-TW" sz="2200" dirty="0" smtClean="0">
                <a:latin typeface="Microsoft Sans Serif" pitchFamily="34" charset="0"/>
                <a:ea typeface="Microsoft Sans Serif" pitchFamily="34" charset="0"/>
                <a:cs typeface="Microsoft Sans Serif" pitchFamily="34" charset="0"/>
              </a:rPr>
              <a:t>                   </a:t>
            </a:r>
            <a:r>
              <a:rPr lang="zh-TW" altLang="en-US" sz="2200" dirty="0" smtClean="0">
                <a:latin typeface="Microsoft Sans Serif" pitchFamily="34" charset="0"/>
                <a:ea typeface="Microsoft Sans Serif" pitchFamily="34" charset="0"/>
                <a:cs typeface="Microsoft Sans Serif" pitchFamily="34" charset="0"/>
              </a:rPr>
              <a:t>           </a:t>
            </a:r>
            <a:r>
              <a:rPr lang="en-US" altLang="en-US" sz="2200" dirty="0" smtClean="0">
                <a:latin typeface="Microsoft Sans Serif" pitchFamily="34" charset="0"/>
                <a:ea typeface="Microsoft Sans Serif" pitchFamily="34" charset="0"/>
                <a:cs typeface="Microsoft Sans Serif" pitchFamily="34" charset="0"/>
              </a:rPr>
              <a:t>2004/06</a:t>
            </a:r>
            <a:r>
              <a:rPr lang="en-US" altLang="en-US" sz="2200" dirty="0" smtClean="0">
                <a:latin typeface="Microsoft Sans Serif" pitchFamily="34" charset="0"/>
                <a:cs typeface="Microsoft Sans Serif" pitchFamily="34" charset="0"/>
              </a:rPr>
              <a:t>/</a:t>
            </a:r>
            <a:r>
              <a:rPr lang="en-US" altLang="en-US" sz="2200" dirty="0" smtClean="0">
                <a:latin typeface="Microsoft Sans Serif" pitchFamily="34" charset="0"/>
                <a:ea typeface="Microsoft Sans Serif" pitchFamily="34" charset="0"/>
                <a:cs typeface="Microsoft Sans Serif" pitchFamily="34" charset="0"/>
              </a:rPr>
              <a:t>09</a:t>
            </a:r>
            <a:r>
              <a:rPr lang="zh-TW" altLang="en-US" sz="2200" dirty="0">
                <a:latin typeface="Microsoft Sans Serif" pitchFamily="34" charset="0"/>
                <a:cs typeface="Microsoft Sans Serif" pitchFamily="34" charset="0"/>
              </a:rPr>
              <a:t> </a:t>
            </a:r>
            <a:r>
              <a:rPr lang="en-US" altLang="zh-TW" sz="2200" dirty="0" smtClean="0">
                <a:latin typeface="+mj-ea"/>
                <a:ea typeface="+mj-ea"/>
              </a:rPr>
              <a:t>over-the-counter</a:t>
            </a:r>
            <a:r>
              <a:rPr lang="zh-TW" altLang="en-US" sz="2200" dirty="0" smtClean="0">
                <a:latin typeface="+mj-ea"/>
                <a:ea typeface="+mj-ea"/>
                <a:cs typeface="Microsoft Sans Serif" pitchFamily="34" charset="0"/>
              </a:rPr>
              <a:t> </a:t>
            </a:r>
            <a:r>
              <a:rPr lang="zh-TW" altLang="en-US" sz="2200" dirty="0" smtClean="0">
                <a:latin typeface="Microsoft Sans Serif" pitchFamily="34" charset="0"/>
                <a:cs typeface="Microsoft Sans Serif" pitchFamily="34" charset="0"/>
              </a:rPr>
              <a:t>  </a:t>
            </a:r>
            <a:r>
              <a:rPr lang="en-US" altLang="zh-TW" sz="2200" dirty="0" smtClean="0">
                <a:latin typeface="Microsoft Sans Serif" pitchFamily="34" charset="0"/>
                <a:cs typeface="Microsoft Sans Serif" pitchFamily="34" charset="0"/>
              </a:rPr>
              <a:t>Stock Symbol</a:t>
            </a:r>
            <a:r>
              <a:rPr lang="zh-TW" altLang="en-US" sz="2200" dirty="0" smtClean="0">
                <a:latin typeface="Microsoft Sans Serif" pitchFamily="34" charset="0"/>
                <a:cs typeface="Microsoft Sans Serif" pitchFamily="34" charset="0"/>
              </a:rPr>
              <a:t>：</a:t>
            </a:r>
            <a:r>
              <a:rPr lang="en-US" altLang="zh-TW" sz="2200" dirty="0" smtClean="0">
                <a:latin typeface="Microsoft Sans Serif" pitchFamily="34" charset="0"/>
                <a:ea typeface="Microsoft Sans Serif" pitchFamily="34" charset="0"/>
                <a:cs typeface="Microsoft Sans Serif" pitchFamily="34" charset="0"/>
              </a:rPr>
              <a:t>3064</a:t>
            </a:r>
          </a:p>
          <a:p>
            <a:r>
              <a:rPr lang="en-US" altLang="zh-TW" sz="2200" dirty="0" smtClean="0">
                <a:latin typeface="Microsoft Sans Serif" pitchFamily="34" charset="0"/>
                <a:cs typeface="Microsoft Sans Serif" pitchFamily="34" charset="0"/>
              </a:rPr>
              <a:t>Number of employees</a:t>
            </a:r>
          </a:p>
          <a:p>
            <a:pPr marL="0" indent="0">
              <a:buNone/>
            </a:pPr>
            <a:r>
              <a:rPr lang="en-US" altLang="zh-TW" sz="2200" dirty="0" smtClean="0">
                <a:latin typeface="Microsoft Sans Serif" pitchFamily="34" charset="0"/>
                <a:ea typeface="Microsoft Sans Serif" pitchFamily="34" charset="0"/>
                <a:cs typeface="Microsoft Sans Serif" pitchFamily="34" charset="0"/>
              </a:rPr>
              <a:t>                     	</a:t>
            </a:r>
            <a:r>
              <a:rPr lang="en-US" altLang="zh-TW" sz="2200" dirty="0">
                <a:latin typeface="Microsoft Sans Serif" pitchFamily="34" charset="0"/>
                <a:ea typeface="Microsoft Sans Serif" pitchFamily="34" charset="0"/>
                <a:cs typeface="Microsoft Sans Serif" pitchFamily="34" charset="0"/>
              </a:rPr>
              <a:t>5</a:t>
            </a:r>
            <a:r>
              <a:rPr lang="en-US" altLang="zh-TW" sz="2200" dirty="0" smtClean="0">
                <a:latin typeface="Microsoft Sans Serif" pitchFamily="34" charset="0"/>
                <a:ea typeface="Microsoft Sans Serif" pitchFamily="34" charset="0"/>
                <a:cs typeface="Microsoft Sans Serif" pitchFamily="34" charset="0"/>
              </a:rPr>
              <a:t>0(2025/11)</a:t>
            </a:r>
          </a:p>
          <a:p>
            <a:pPr marL="0" indent="0">
              <a:buNone/>
            </a:pPr>
            <a:r>
              <a:rPr lang="en-US" altLang="zh-TW" sz="2200" dirty="0" smtClean="0">
                <a:latin typeface="Microsoft Sans Serif" pitchFamily="34" charset="0"/>
                <a:ea typeface="Microsoft Sans Serif" pitchFamily="34" charset="0"/>
                <a:cs typeface="Microsoft Sans Serif" pitchFamily="34" charset="0"/>
              </a:rPr>
              <a:t>		90</a:t>
            </a:r>
            <a:r>
              <a:rPr lang="zh-TW" altLang="en-US" sz="2200" dirty="0" smtClean="0">
                <a:latin typeface="Microsoft Sans Serif" pitchFamily="34" charset="0"/>
                <a:cs typeface="Microsoft Sans Serif" pitchFamily="34" charset="0"/>
              </a:rPr>
              <a:t> </a:t>
            </a:r>
            <a:r>
              <a:rPr lang="en-US" altLang="zh-TW" sz="2200" dirty="0" smtClean="0">
                <a:latin typeface="Microsoft Sans Serif" pitchFamily="34" charset="0"/>
                <a:ea typeface="Microsoft Sans Serif" pitchFamily="34" charset="0"/>
                <a:cs typeface="Microsoft Sans Serif" pitchFamily="34" charset="0"/>
              </a:rPr>
              <a:t>(2024/11) </a:t>
            </a:r>
          </a:p>
          <a:p>
            <a:pPr>
              <a:buNone/>
            </a:pPr>
            <a:r>
              <a:rPr lang="en-US" altLang="zh-TW" sz="2200" dirty="0" smtClean="0">
                <a:latin typeface="Microsoft Sans Serif" pitchFamily="34" charset="0"/>
                <a:ea typeface="Microsoft Sans Serif" pitchFamily="34" charset="0"/>
                <a:cs typeface="Microsoft Sans Serif" pitchFamily="34" charset="0"/>
              </a:rPr>
              <a:t>                   </a:t>
            </a:r>
            <a:r>
              <a:rPr lang="zh-TW" altLang="en-US" sz="2200" dirty="0" smtClean="0">
                <a:latin typeface="Microsoft Sans Serif" pitchFamily="34" charset="0"/>
                <a:ea typeface="Microsoft Sans Serif" pitchFamily="34" charset="0"/>
                <a:cs typeface="Microsoft Sans Serif" pitchFamily="34" charset="0"/>
              </a:rPr>
              <a:t>  </a:t>
            </a:r>
            <a:r>
              <a:rPr lang="en-US" altLang="zh-TW" sz="2200" dirty="0" smtClean="0">
                <a:latin typeface="Microsoft Sans Serif" pitchFamily="34" charset="0"/>
                <a:ea typeface="Microsoft Sans Serif" pitchFamily="34" charset="0"/>
                <a:cs typeface="Microsoft Sans Serif" pitchFamily="34" charset="0"/>
              </a:rPr>
              <a:t>	94 (2023/11)  </a:t>
            </a:r>
          </a:p>
          <a:p>
            <a:pPr>
              <a:buNone/>
            </a:pPr>
            <a:r>
              <a:rPr lang="en-US" altLang="zh-TW" sz="2200" dirty="0" smtClean="0">
                <a:latin typeface="Microsoft Sans Serif" pitchFamily="34" charset="0"/>
                <a:ea typeface="Microsoft Sans Serif" pitchFamily="34" charset="0"/>
                <a:cs typeface="Microsoft Sans Serif" pitchFamily="34" charset="0"/>
              </a:rPr>
              <a:t>                   </a:t>
            </a:r>
            <a:r>
              <a:rPr lang="zh-TW" altLang="en-US" sz="2200" dirty="0" smtClean="0">
                <a:latin typeface="Microsoft Sans Serif" pitchFamily="34" charset="0"/>
                <a:ea typeface="Microsoft Sans Serif" pitchFamily="34" charset="0"/>
                <a:cs typeface="Microsoft Sans Serif" pitchFamily="34" charset="0"/>
              </a:rPr>
              <a:t>  </a:t>
            </a:r>
            <a:r>
              <a:rPr lang="en-US" altLang="zh-TW" sz="2200" dirty="0" smtClean="0">
                <a:latin typeface="Microsoft Sans Serif" pitchFamily="34" charset="0"/>
                <a:ea typeface="Microsoft Sans Serif" pitchFamily="34" charset="0"/>
                <a:cs typeface="Microsoft Sans Serif" pitchFamily="34" charset="0"/>
              </a:rPr>
              <a:t>	</a:t>
            </a:r>
          </a:p>
          <a:p>
            <a:pPr>
              <a:buNone/>
            </a:pPr>
            <a:r>
              <a:rPr lang="en-US" altLang="en-US" sz="3000" dirty="0" smtClean="0"/>
              <a:t>                   </a:t>
            </a:r>
          </a:p>
          <a:p>
            <a:pPr>
              <a:buNone/>
            </a:pPr>
            <a:r>
              <a:rPr lang="en-US" altLang="en-US" sz="2800" dirty="0" smtClean="0"/>
              <a:t>    </a:t>
            </a:r>
            <a:endParaRPr lang="en-US" altLang="en-US" sz="2800" dirty="0"/>
          </a:p>
          <a:p>
            <a:endParaRPr lang="en-US" sz="3600" dirty="0"/>
          </a:p>
        </p:txBody>
      </p:sp>
      <p:pic>
        <p:nvPicPr>
          <p:cNvPr id="4" name="圖片 3" descr="6666.JPG"/>
          <p:cNvPicPr>
            <a:picLocks noChangeAspect="1"/>
          </p:cNvPicPr>
          <p:nvPr/>
        </p:nvPicPr>
        <p:blipFill>
          <a:blip r:embed="rId2" cstate="print"/>
          <a:stretch>
            <a:fillRect/>
          </a:stretch>
        </p:blipFill>
        <p:spPr>
          <a:xfrm>
            <a:off x="5076056" y="3573016"/>
            <a:ext cx="3223637" cy="269950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圓角矩形 15"/>
          <p:cNvSpPr/>
          <p:nvPr/>
        </p:nvSpPr>
        <p:spPr>
          <a:xfrm>
            <a:off x="3202982" y="1916832"/>
            <a:ext cx="2537951" cy="862992"/>
          </a:xfrm>
          <a:prstGeom prst="roundRect">
            <a:avLst/>
          </a:prstGeom>
          <a:solidFill>
            <a:srgbClr val="FF6600"/>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solidFill>
                  <a:schemeClr val="tx1"/>
                </a:solidFill>
                <a:latin typeface="微軟正黑體" pitchFamily="34" charset="-120"/>
                <a:ea typeface="微軟正黑體" pitchFamily="34" charset="-120"/>
              </a:rPr>
              <a:t>ASTRO</a:t>
            </a:r>
          </a:p>
          <a:p>
            <a:pPr algn="ctr"/>
            <a:r>
              <a:rPr lang="en-US" altLang="zh-TW" dirty="0">
                <a:solidFill>
                  <a:schemeClr val="tx1"/>
                </a:solidFill>
                <a:latin typeface="微軟正黑體" pitchFamily="34" charset="-120"/>
                <a:ea typeface="微軟正黑體" pitchFamily="34" charset="-120"/>
              </a:rPr>
              <a:t>CORPORATION</a:t>
            </a:r>
            <a:endParaRPr lang="zh-TW" altLang="en-US" dirty="0">
              <a:solidFill>
                <a:schemeClr val="tx1"/>
              </a:solidFill>
              <a:latin typeface="微軟正黑體" pitchFamily="34" charset="-120"/>
              <a:ea typeface="微軟正黑體" pitchFamily="34" charset="-120"/>
            </a:endParaRPr>
          </a:p>
        </p:txBody>
      </p:sp>
      <p:sp>
        <p:nvSpPr>
          <p:cNvPr id="18" name="圓角矩形 17"/>
          <p:cNvSpPr/>
          <p:nvPr/>
        </p:nvSpPr>
        <p:spPr>
          <a:xfrm>
            <a:off x="5652120" y="3849489"/>
            <a:ext cx="2232247" cy="1019671"/>
          </a:xfrm>
          <a:prstGeom prst="roundRect">
            <a:avLst/>
          </a:prstGeom>
          <a:solidFill>
            <a:srgbClr val="00B050"/>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600" dirty="0">
                <a:solidFill>
                  <a:schemeClr val="tx1"/>
                </a:solidFill>
                <a:latin typeface="微軟正黑體" pitchFamily="34" charset="-120"/>
                <a:ea typeface="微軟正黑體" pitchFamily="34" charset="-120"/>
              </a:rPr>
              <a:t>Hong Kong </a:t>
            </a:r>
            <a:r>
              <a:rPr lang="en-US" altLang="zh-TW" sz="1600" dirty="0" smtClean="0">
                <a:solidFill>
                  <a:schemeClr val="tx1"/>
                </a:solidFill>
                <a:latin typeface="微軟正黑體" pitchFamily="34" charset="-120"/>
                <a:ea typeface="微軟正黑體" pitchFamily="34" charset="-120"/>
              </a:rPr>
              <a:t>Gaming Technology Co Ltd </a:t>
            </a:r>
            <a:endParaRPr lang="zh-TW" altLang="en-US" sz="1600" dirty="0">
              <a:solidFill>
                <a:schemeClr val="tx1"/>
              </a:solidFill>
              <a:latin typeface="微軟正黑體" pitchFamily="34" charset="-120"/>
              <a:ea typeface="微軟正黑體" pitchFamily="34" charset="-120"/>
            </a:endParaRPr>
          </a:p>
        </p:txBody>
      </p:sp>
      <p:sp>
        <p:nvSpPr>
          <p:cNvPr id="20" name="圓角矩形 19"/>
          <p:cNvSpPr/>
          <p:nvPr/>
        </p:nvSpPr>
        <p:spPr>
          <a:xfrm>
            <a:off x="899592" y="3849489"/>
            <a:ext cx="2160240" cy="1019671"/>
          </a:xfrm>
          <a:prstGeom prst="roundRect">
            <a:avLst/>
          </a:prstGeom>
          <a:solidFill>
            <a:srgbClr val="33CCCC"/>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600" dirty="0" err="1">
                <a:solidFill>
                  <a:schemeClr val="tx1"/>
                </a:solidFill>
                <a:latin typeface="微軟正黑體" pitchFamily="34" charset="-120"/>
                <a:ea typeface="微軟正黑體" pitchFamily="34" charset="-120"/>
              </a:rPr>
              <a:t>Astro</a:t>
            </a:r>
            <a:r>
              <a:rPr lang="en-US" altLang="zh-TW" sz="1600" dirty="0">
                <a:solidFill>
                  <a:schemeClr val="tx1"/>
                </a:solidFill>
                <a:latin typeface="微軟正黑體" pitchFamily="34" charset="-120"/>
                <a:ea typeface="微軟正黑體" pitchFamily="34" charset="-120"/>
              </a:rPr>
              <a:t> Development</a:t>
            </a:r>
            <a:r>
              <a:rPr lang="en-US" altLang="zh-TW" sz="1600" dirty="0" smtClean="0">
                <a:solidFill>
                  <a:schemeClr val="tx1"/>
                </a:solidFill>
                <a:latin typeface="微軟正黑體" pitchFamily="34" charset="-120"/>
                <a:ea typeface="微軟正黑體" pitchFamily="34" charset="-120"/>
              </a:rPr>
              <a:t>&amp; Consulting </a:t>
            </a:r>
            <a:r>
              <a:rPr lang="en-US" altLang="zh-TW" sz="1600" dirty="0">
                <a:solidFill>
                  <a:schemeClr val="tx1"/>
                </a:solidFill>
                <a:latin typeface="微軟正黑體" pitchFamily="34" charset="-120"/>
                <a:ea typeface="微軟正黑體" pitchFamily="34" charset="-120"/>
              </a:rPr>
              <a:t>Co Ltd</a:t>
            </a:r>
            <a:endParaRPr lang="zh-TW" altLang="en-US" sz="1600" dirty="0">
              <a:solidFill>
                <a:schemeClr val="tx1"/>
              </a:solidFill>
              <a:latin typeface="微軟正黑體" pitchFamily="34" charset="-120"/>
              <a:ea typeface="微軟正黑體" pitchFamily="34" charset="-120"/>
            </a:endParaRPr>
          </a:p>
        </p:txBody>
      </p:sp>
      <p:cxnSp>
        <p:nvCxnSpPr>
          <p:cNvPr id="28" name="直線接點 27"/>
          <p:cNvCxnSpPr/>
          <p:nvPr/>
        </p:nvCxnSpPr>
        <p:spPr>
          <a:xfrm flipV="1">
            <a:off x="6788786" y="3042868"/>
            <a:ext cx="2383" cy="806969"/>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1979712" y="3033320"/>
            <a:ext cx="4824536"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7047469" y="5507604"/>
            <a:ext cx="0" cy="26240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43" name="Rectangle 3"/>
          <p:cNvSpPr txBox="1">
            <a:spLocks noChangeArrowheads="1"/>
          </p:cNvSpPr>
          <p:nvPr/>
        </p:nvSpPr>
        <p:spPr bwMode="auto">
          <a:xfrm>
            <a:off x="6870613" y="3496429"/>
            <a:ext cx="857257"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900" b="1" kern="0" dirty="0" smtClean="0">
                <a:solidFill>
                  <a:srgbClr val="0070C0"/>
                </a:solidFill>
                <a:latin typeface="微軟正黑體" pitchFamily="34" charset="-120"/>
                <a:ea typeface="微軟正黑體" pitchFamily="34" charset="-120"/>
              </a:rPr>
              <a:t>Hong Kong</a:t>
            </a:r>
            <a:endParaRPr lang="zh-TW" altLang="zh-TW" sz="900" b="1" kern="0" dirty="0" smtClean="0">
              <a:solidFill>
                <a:srgbClr val="0070C0"/>
              </a:solidFill>
              <a:latin typeface="微軟正黑體" pitchFamily="34" charset="-120"/>
              <a:ea typeface="微軟正黑體" pitchFamily="34" charset="-120"/>
            </a:endParaRPr>
          </a:p>
        </p:txBody>
      </p:sp>
      <p:sp>
        <p:nvSpPr>
          <p:cNvPr id="44" name="Rectangle 3"/>
          <p:cNvSpPr txBox="1">
            <a:spLocks noChangeArrowheads="1"/>
          </p:cNvSpPr>
          <p:nvPr/>
        </p:nvSpPr>
        <p:spPr bwMode="auto">
          <a:xfrm>
            <a:off x="2044172" y="3496429"/>
            <a:ext cx="66009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900" b="1" kern="0" dirty="0" err="1" smtClean="0">
                <a:solidFill>
                  <a:srgbClr val="0070C0"/>
                </a:solidFill>
                <a:latin typeface="微軟正黑體" pitchFamily="34" charset="-120"/>
                <a:ea typeface="微軟正黑體" pitchFamily="34" charset="-120"/>
              </a:rPr>
              <a:t>Kinmen</a:t>
            </a:r>
            <a:endParaRPr lang="zh-TW" altLang="zh-TW" sz="900" b="1" kern="0" dirty="0" smtClean="0">
              <a:solidFill>
                <a:srgbClr val="0070C0"/>
              </a:solidFill>
              <a:latin typeface="微軟正黑體" pitchFamily="34" charset="-120"/>
              <a:ea typeface="微軟正黑體" pitchFamily="34" charset="-120"/>
            </a:endParaRPr>
          </a:p>
        </p:txBody>
      </p:sp>
      <p:sp>
        <p:nvSpPr>
          <p:cNvPr id="45" name="Rectangle 3"/>
          <p:cNvSpPr txBox="1">
            <a:spLocks noChangeArrowheads="1"/>
          </p:cNvSpPr>
          <p:nvPr/>
        </p:nvSpPr>
        <p:spPr bwMode="auto">
          <a:xfrm>
            <a:off x="3829009" y="1557931"/>
            <a:ext cx="128589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pPr>
            <a:r>
              <a:rPr lang="en-US" altLang="zh-TW" sz="1100" b="1" kern="0" dirty="0">
                <a:solidFill>
                  <a:srgbClr val="0070C0"/>
                </a:solidFill>
                <a:latin typeface="微軟正黑體" pitchFamily="34" charset="-120"/>
                <a:ea typeface="微軟正黑體" pitchFamily="34" charset="-120"/>
              </a:rPr>
              <a:t>New Taipei City</a:t>
            </a:r>
            <a:endParaRPr lang="zh-TW" altLang="zh-TW" sz="1100" b="1" kern="0" dirty="0">
              <a:solidFill>
                <a:srgbClr val="0070C0"/>
              </a:solidFill>
              <a:latin typeface="微軟正黑體" pitchFamily="34" charset="-120"/>
              <a:ea typeface="微軟正黑體" pitchFamily="34" charset="-120"/>
            </a:endParaRPr>
          </a:p>
        </p:txBody>
      </p:sp>
      <p:sp>
        <p:nvSpPr>
          <p:cNvPr id="47" name="Rectangle 3"/>
          <p:cNvSpPr txBox="1">
            <a:spLocks noChangeArrowheads="1"/>
          </p:cNvSpPr>
          <p:nvPr/>
        </p:nvSpPr>
        <p:spPr bwMode="auto">
          <a:xfrm>
            <a:off x="6176676" y="3496429"/>
            <a:ext cx="64294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1200" b="1" kern="0" dirty="0" smtClean="0">
                <a:solidFill>
                  <a:srgbClr val="002060"/>
                </a:solidFill>
                <a:latin typeface="微軟正黑體" pitchFamily="34" charset="-120"/>
                <a:ea typeface="微軟正黑體" pitchFamily="34" charset="-120"/>
              </a:rPr>
              <a:t>100</a:t>
            </a:r>
            <a:r>
              <a:rPr lang="zh-TW" altLang="en-US" sz="1200" b="1" kern="0" dirty="0" smtClean="0">
                <a:solidFill>
                  <a:srgbClr val="002060"/>
                </a:solidFill>
                <a:latin typeface="微軟正黑體" pitchFamily="34" charset="-120"/>
                <a:ea typeface="微軟正黑體" pitchFamily="34" charset="-120"/>
              </a:rPr>
              <a:t> </a:t>
            </a:r>
            <a:r>
              <a:rPr lang="en-US" altLang="zh-TW" sz="1200" b="1" kern="0" dirty="0" smtClean="0">
                <a:solidFill>
                  <a:srgbClr val="002060"/>
                </a:solidFill>
                <a:latin typeface="微軟正黑體" pitchFamily="34" charset="-120"/>
                <a:ea typeface="微軟正黑體" pitchFamily="34" charset="-120"/>
              </a:rPr>
              <a:t>%</a:t>
            </a:r>
            <a:endParaRPr lang="zh-TW" altLang="zh-TW" sz="1200" b="1" kern="0" dirty="0" smtClean="0">
              <a:solidFill>
                <a:srgbClr val="002060"/>
              </a:solidFill>
              <a:latin typeface="微軟正黑體" pitchFamily="34" charset="-120"/>
              <a:ea typeface="微軟正黑體" pitchFamily="34" charset="-120"/>
            </a:endParaRPr>
          </a:p>
        </p:txBody>
      </p:sp>
      <p:sp>
        <p:nvSpPr>
          <p:cNvPr id="48" name="Rectangle 3"/>
          <p:cNvSpPr txBox="1">
            <a:spLocks noChangeArrowheads="1"/>
          </p:cNvSpPr>
          <p:nvPr/>
        </p:nvSpPr>
        <p:spPr bwMode="auto">
          <a:xfrm>
            <a:off x="1226124" y="3496429"/>
            <a:ext cx="78581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1200" b="1" kern="0" dirty="0" smtClean="0">
                <a:solidFill>
                  <a:srgbClr val="002060"/>
                </a:solidFill>
                <a:latin typeface="微軟正黑體" pitchFamily="34" charset="-120"/>
                <a:ea typeface="微軟正黑體" pitchFamily="34" charset="-120"/>
              </a:rPr>
              <a:t>98.68</a:t>
            </a:r>
            <a:r>
              <a:rPr lang="zh-TW" altLang="en-US" sz="1200" b="1" kern="0" dirty="0" smtClean="0">
                <a:solidFill>
                  <a:srgbClr val="002060"/>
                </a:solidFill>
                <a:latin typeface="微軟正黑體" pitchFamily="34" charset="-120"/>
                <a:ea typeface="微軟正黑體" pitchFamily="34" charset="-120"/>
              </a:rPr>
              <a:t> </a:t>
            </a:r>
            <a:r>
              <a:rPr lang="en-US" altLang="zh-TW" sz="1200" b="1" kern="0" dirty="0" smtClean="0">
                <a:solidFill>
                  <a:srgbClr val="002060"/>
                </a:solidFill>
                <a:latin typeface="微軟正黑體" pitchFamily="34" charset="-120"/>
                <a:ea typeface="微軟正黑體" pitchFamily="34" charset="-120"/>
              </a:rPr>
              <a:t>%</a:t>
            </a:r>
            <a:endParaRPr lang="zh-TW" altLang="zh-TW" sz="1200" b="1" kern="0" dirty="0" smtClean="0">
              <a:solidFill>
                <a:srgbClr val="002060"/>
              </a:solidFill>
              <a:latin typeface="微軟正黑體" pitchFamily="34" charset="-120"/>
              <a:ea typeface="微軟正黑體" pitchFamily="34" charset="-120"/>
            </a:endParaRPr>
          </a:p>
        </p:txBody>
      </p:sp>
      <p:sp>
        <p:nvSpPr>
          <p:cNvPr id="53" name="標題 1"/>
          <p:cNvSpPr txBox="1">
            <a:spLocks/>
          </p:cNvSpPr>
          <p:nvPr/>
        </p:nvSpPr>
        <p:spPr>
          <a:xfrm>
            <a:off x="357158" y="642918"/>
            <a:ext cx="8229600" cy="1143000"/>
          </a:xfrm>
          <a:prstGeom prst="rect">
            <a:avLst/>
          </a:prstGeom>
        </p:spPr>
        <p:txBody>
          <a:bodyPr>
            <a:normAutofit/>
          </a:bodyPr>
          <a:lstStyle/>
          <a:p>
            <a:pPr lvl="0">
              <a:spcBef>
                <a:spcPct val="0"/>
              </a:spcBef>
              <a:defRPr/>
            </a:pPr>
            <a:r>
              <a:rPr lang="en-US" altLang="zh-TW" sz="3200" b="1" dirty="0">
                <a:solidFill>
                  <a:schemeClr val="tx2"/>
                </a:solidFill>
                <a:effectLst>
                  <a:outerShdw blurRad="31750" dist="25400" dir="5400000" algn="tl" rotWithShape="0">
                    <a:srgbClr val="000000">
                      <a:alpha val="25000"/>
                    </a:srgbClr>
                  </a:outerShdw>
                </a:effectLst>
                <a:latin typeface="微軟正黑體" pitchFamily="34" charset="-120"/>
                <a:ea typeface="微軟正黑體" pitchFamily="34" charset="-120"/>
                <a:cs typeface="+mj-cs"/>
              </a:rPr>
              <a:t>Enterprise Architecture</a:t>
            </a:r>
            <a:endParaRPr kumimoji="0" lang="zh-TW" alt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微軟正黑體" pitchFamily="34" charset="-120"/>
              <a:ea typeface="微軟正黑體" pitchFamily="34" charset="-120"/>
              <a:cs typeface="+mj-cs"/>
            </a:endParaRPr>
          </a:p>
        </p:txBody>
      </p:sp>
      <p:cxnSp>
        <p:nvCxnSpPr>
          <p:cNvPr id="55" name="直線接點 54"/>
          <p:cNvCxnSpPr/>
          <p:nvPr/>
        </p:nvCxnSpPr>
        <p:spPr>
          <a:xfrm flipV="1">
            <a:off x="4471957" y="2758100"/>
            <a:ext cx="0" cy="27522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flipV="1">
            <a:off x="1972592" y="3042868"/>
            <a:ext cx="7120" cy="815182"/>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687588"/>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00042"/>
            <a:ext cx="8229600" cy="1143000"/>
          </a:xfrm>
        </p:spPr>
        <p:txBody>
          <a:bodyPr>
            <a:normAutofit/>
          </a:bodyPr>
          <a:lstStyle/>
          <a:p>
            <a:r>
              <a:rPr lang="en-US" altLang="zh-TW" sz="4100" b="1" dirty="0" smtClean="0">
                <a:effectLst>
                  <a:outerShdw blurRad="31750" dist="25400" dir="5400000" algn="tl" rotWithShape="0">
                    <a:srgbClr val="000000">
                      <a:alpha val="25000"/>
                    </a:srgbClr>
                  </a:outerShdw>
                </a:effectLst>
              </a:rPr>
              <a:t>Technical Field</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a:xfrm>
            <a:off x="428596" y="1785926"/>
            <a:ext cx="8229600" cy="4525963"/>
          </a:xfrm>
        </p:spPr>
        <p:txBody>
          <a:bodyPr>
            <a:normAutofit/>
          </a:bodyPr>
          <a:lstStyle/>
          <a:p>
            <a:r>
              <a:rPr lang="en-US" altLang="zh-TW" sz="2400" dirty="0" smtClean="0">
                <a:latin typeface="微軟正黑體" pitchFamily="34" charset="-120"/>
                <a:ea typeface="微軟正黑體" pitchFamily="34" charset="-120"/>
              </a:rPr>
              <a:t>Live streaming technology and system</a:t>
            </a:r>
          </a:p>
          <a:p>
            <a:r>
              <a:rPr lang="en-US" altLang="zh-Hant" sz="2400" dirty="0" smtClean="0">
                <a:latin typeface="微軟正黑體" pitchFamily="34" charset="-120"/>
                <a:ea typeface="微軟正黑體" pitchFamily="34" charset="-120"/>
              </a:rPr>
              <a:t>VLT c</a:t>
            </a:r>
            <a:r>
              <a:rPr lang="en-US" altLang="zh-CN" sz="2400" dirty="0" smtClean="0">
                <a:latin typeface="微軟正黑體" pitchFamily="34" charset="-120"/>
                <a:ea typeface="微軟正黑體" pitchFamily="34" charset="-120"/>
              </a:rPr>
              <a:t>ross-regional management system</a:t>
            </a:r>
            <a:endParaRPr lang="zh-TW" altLang="en-US" sz="2400" dirty="0" smtClean="0">
              <a:latin typeface="微軟正黑體" pitchFamily="34" charset="-120"/>
              <a:ea typeface="微軟正黑體" pitchFamily="34" charset="-120"/>
            </a:endParaRPr>
          </a:p>
          <a:p>
            <a:r>
              <a:rPr lang="en-US" altLang="zh-Hant" sz="2400" dirty="0" smtClean="0">
                <a:latin typeface="微軟正黑體" pitchFamily="34" charset="-120"/>
                <a:ea typeface="微軟正黑體" pitchFamily="34" charset="-120"/>
              </a:rPr>
              <a:t>App </a:t>
            </a:r>
            <a:r>
              <a:rPr lang="en-US" altLang="zh-CN" sz="2400" dirty="0" smtClean="0">
                <a:latin typeface="微軟正黑體" pitchFamily="34" charset="-120"/>
                <a:ea typeface="微軟正黑體" pitchFamily="34" charset="-120"/>
              </a:rPr>
              <a:t>game production</a:t>
            </a:r>
          </a:p>
          <a:p>
            <a:r>
              <a:rPr lang="en-US" altLang="zh-CN" sz="2400" dirty="0" smtClean="0">
                <a:latin typeface="微軟正黑體" pitchFamily="34" charset="-120"/>
                <a:ea typeface="微軟正黑體" pitchFamily="34" charset="-120"/>
              </a:rPr>
              <a:t>Online gaming platform and management system</a:t>
            </a:r>
          </a:p>
          <a:p>
            <a:r>
              <a:rPr lang="en-US" altLang="zh-CN" sz="2400" dirty="0" smtClean="0">
                <a:latin typeface="微軟正黑體" pitchFamily="34" charset="-120"/>
                <a:ea typeface="微軟正黑體" pitchFamily="34" charset="-120"/>
              </a:rPr>
              <a:t>Crypto currency online gaming operation system</a:t>
            </a:r>
          </a:p>
          <a:p>
            <a:r>
              <a:rPr lang="en-US" altLang="zh-TW" sz="2400" dirty="0" smtClean="0">
                <a:latin typeface="微軟正黑體" pitchFamily="34" charset="-120"/>
                <a:ea typeface="微軟正黑體" pitchFamily="34" charset="-120"/>
              </a:rPr>
              <a:t>Software system, 2D, 3D design</a:t>
            </a:r>
          </a:p>
          <a:p>
            <a:r>
              <a:rPr lang="en-US" altLang="zh-TW" sz="2400" dirty="0" smtClean="0">
                <a:latin typeface="微軟正黑體" pitchFamily="34" charset="-120"/>
                <a:ea typeface="微軟正黑體" pitchFamily="34" charset="-120"/>
              </a:rPr>
              <a:t>Online games, 2D, 3D game engines</a:t>
            </a:r>
          </a:p>
          <a:p>
            <a:r>
              <a:rPr lang="en-US" altLang="zh-TW" sz="2400" dirty="0" smtClean="0">
                <a:latin typeface="微軟正黑體" pitchFamily="34" charset="-120"/>
                <a:ea typeface="微軟正黑體" pitchFamily="34" charset="-120"/>
              </a:rPr>
              <a:t>Creativity planning &amp; design</a:t>
            </a:r>
            <a:endParaRPr lang="en-US" altLang="zh-TW"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00042"/>
            <a:ext cx="8229600" cy="1143000"/>
          </a:xfrm>
        </p:spPr>
        <p:txBody>
          <a:bodyPr>
            <a:normAutofit/>
          </a:bodyPr>
          <a:lstStyle/>
          <a:p>
            <a:r>
              <a:rPr lang="en-US" altLang="zh-TW" sz="4100" b="1" dirty="0" smtClean="0">
                <a:effectLst>
                  <a:outerShdw blurRad="31750" dist="25400" dir="5400000" algn="tl" rotWithShape="0">
                    <a:srgbClr val="000000">
                      <a:alpha val="25000"/>
                    </a:srgbClr>
                  </a:outerShdw>
                </a:effectLst>
              </a:rPr>
              <a:t>R &amp; D Focus and Achievements</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a:xfrm>
            <a:off x="457200" y="1772816"/>
            <a:ext cx="8291264" cy="4896544"/>
          </a:xfrm>
        </p:spPr>
        <p:txBody>
          <a:bodyPr>
            <a:normAutofit fontScale="92500"/>
          </a:bodyPr>
          <a:lstStyle/>
          <a:p>
            <a:pPr fontAlgn="base">
              <a:lnSpc>
                <a:spcPts val="2500"/>
              </a:lnSpc>
            </a:pPr>
            <a:r>
              <a:rPr lang="en-US" altLang="zh-TW" sz="2000" dirty="0" smtClean="0">
                <a:latin typeface="微軟正黑體" pitchFamily="34" charset="-120"/>
                <a:ea typeface="微軟正黑體" pitchFamily="34" charset="-120"/>
              </a:rPr>
              <a:t>Development of</a:t>
            </a:r>
            <a:r>
              <a:rPr lang="zh-TW" altLang="en-US" sz="2000" dirty="0" smtClean="0">
                <a:latin typeface="微軟正黑體" pitchFamily="34" charset="-120"/>
                <a:ea typeface="微軟正黑體" pitchFamily="34" charset="-120"/>
              </a:rPr>
              <a:t> </a:t>
            </a:r>
            <a:r>
              <a:rPr lang="en-US" altLang="zh-TW" sz="2000" dirty="0" smtClean="0">
                <a:latin typeface="微軟正黑體" pitchFamily="34" charset="-120"/>
                <a:ea typeface="微軟正黑體" pitchFamily="34" charset="-120"/>
              </a:rPr>
              <a:t>online gaming systems, live streaming games, live streaming lottery machine and related products.</a:t>
            </a:r>
            <a:endParaRPr lang="en-US" altLang="zh-CN" sz="2000" dirty="0" smtClean="0">
              <a:latin typeface="微軟正黑體" pitchFamily="34" charset="-120"/>
              <a:ea typeface="微軟正黑體" pitchFamily="34" charset="-120"/>
            </a:endParaRPr>
          </a:p>
          <a:p>
            <a:pPr fontAlgn="base">
              <a:lnSpc>
                <a:spcPts val="2500"/>
              </a:lnSpc>
            </a:pPr>
            <a:r>
              <a:rPr lang="en-US" altLang="zh-TW" sz="2000" dirty="0" smtClean="0">
                <a:latin typeface="微軟正黑體" pitchFamily="34" charset="-120"/>
                <a:ea typeface="微軟正黑體" pitchFamily="34" charset="-120"/>
              </a:rPr>
              <a:t>After years of development and thousand times of tests and reviews, </a:t>
            </a:r>
            <a:r>
              <a:rPr lang="en-US" altLang="zh-TW" sz="2000" dirty="0" err="1" smtClean="0">
                <a:latin typeface="微軟正黑體" pitchFamily="34" charset="-120"/>
                <a:ea typeface="微軟正黑體" pitchFamily="34" charset="-120"/>
              </a:rPr>
              <a:t>Astro</a:t>
            </a:r>
            <a:r>
              <a:rPr lang="en-US" altLang="zh-TW" sz="2000" dirty="0" smtClean="0">
                <a:latin typeface="微軟正黑體" pitchFamily="34" charset="-120"/>
                <a:ea typeface="微軟正黑體" pitchFamily="34" charset="-120"/>
              </a:rPr>
              <a:t> system has obtained the Italian Video Lottery (VLT) license in 2016, becoming the eighth in the world, and the first and only in Asia to obtain the most advanced EU video lottery license.</a:t>
            </a:r>
          </a:p>
          <a:p>
            <a:pPr fontAlgn="base">
              <a:lnSpc>
                <a:spcPts val="2500"/>
              </a:lnSpc>
            </a:pPr>
            <a:r>
              <a:rPr lang="en-US" altLang="zh-TW" sz="2100" dirty="0" smtClean="0">
                <a:latin typeface="微軟正黑體" pitchFamily="34" charset="-120"/>
                <a:ea typeface="微軟正黑體" pitchFamily="34" charset="-120"/>
              </a:rPr>
              <a:t>Develop a new generation of float machines, </a:t>
            </a:r>
            <a:r>
              <a:rPr lang="en-US" altLang="zh-TW" sz="2100" dirty="0" err="1" smtClean="0">
                <a:latin typeface="微軟正黑體" pitchFamily="34" charset="-120"/>
                <a:ea typeface="微軟正黑體" pitchFamily="34" charset="-120"/>
              </a:rPr>
              <a:t>sicbo</a:t>
            </a:r>
            <a:r>
              <a:rPr lang="en-US" altLang="zh-TW" sz="2100" dirty="0" smtClean="0">
                <a:latin typeface="微軟正黑體" pitchFamily="34" charset="-120"/>
                <a:ea typeface="微軟正黑體" pitchFamily="34" charset="-120"/>
              </a:rPr>
              <a:t> 2 machines, lucky roulette machines and other machines, provide customized design professional services, and increase the sales of physical machines in the Macau market.</a:t>
            </a:r>
          </a:p>
          <a:p>
            <a:pPr fontAlgn="base">
              <a:lnSpc>
                <a:spcPts val="2500"/>
              </a:lnSpc>
            </a:pPr>
            <a:r>
              <a:rPr lang="en-US" altLang="zh-TW" sz="2000" dirty="0" smtClean="0">
                <a:latin typeface="微軟正黑體" pitchFamily="34" charset="-120"/>
                <a:ea typeface="微軟正黑體" pitchFamily="34" charset="-120"/>
              </a:rPr>
              <a:t>Training and development of network-related IT technology and IDC construction</a:t>
            </a: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  </a:t>
            </a:r>
            <a:endParaRPr lang="en-US" altLang="zh-TW" dirty="0" smtClean="0">
              <a:latin typeface="微軟正黑體" pitchFamily="34" charset="-120"/>
              <a:ea typeface="微軟正黑體" pitchFamily="34" charset="-120"/>
            </a:endParaRPr>
          </a:p>
          <a:p>
            <a:pPr fontAlgn="base">
              <a:lnSpc>
                <a:spcPts val="2500"/>
              </a:lnSpc>
            </a:pPr>
            <a:r>
              <a:rPr lang="en-US" altLang="zh-TW" sz="2100" dirty="0" smtClean="0">
                <a:solidFill>
                  <a:srgbClr val="000000"/>
                </a:solidFill>
                <a:latin typeface="微軟正黑體" pitchFamily="34" charset="-120"/>
                <a:ea typeface="微軟正黑體" pitchFamily="34" charset="-120"/>
              </a:rPr>
              <a:t>" Call Me Back " Smart Queue Management System Services </a:t>
            </a:r>
            <a:r>
              <a:rPr lang="en-US" altLang="zh-TW" sz="2100" dirty="0">
                <a:solidFill>
                  <a:srgbClr val="000000"/>
                </a:solidFill>
                <a:latin typeface="微軟正黑體" pitchFamily="34" charset="-120"/>
                <a:ea typeface="微軟正黑體" pitchFamily="34" charset="-120"/>
              </a:rPr>
              <a:t>and Associated Hardware </a:t>
            </a:r>
            <a:r>
              <a:rPr lang="en-US" altLang="zh-TW" sz="2100" dirty="0" smtClean="0">
                <a:solidFill>
                  <a:srgbClr val="000000"/>
                </a:solidFill>
                <a:latin typeface="微軟正黑體" pitchFamily="34" charset="-120"/>
                <a:ea typeface="微軟正黑體" pitchFamily="34" charset="-120"/>
              </a:rPr>
              <a:t>Devices.</a:t>
            </a:r>
            <a:endParaRPr lang="en-US" altLang="zh-TW" sz="2100" dirty="0">
              <a:solidFill>
                <a:srgbClr val="000000"/>
              </a:solidFill>
              <a:latin typeface="微軟正黑體" pitchFamily="34" charset="-120"/>
              <a:ea typeface="微軟正黑體" pitchFamily="34" charset="-120"/>
            </a:endParaRPr>
          </a:p>
          <a:p>
            <a:pPr fontAlgn="base">
              <a:lnSpc>
                <a:spcPts val="2500"/>
              </a:lnSpc>
            </a:pPr>
            <a:endParaRPr lang="en-US" altLang="zh-TW"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71480"/>
            <a:ext cx="8229600" cy="1143000"/>
          </a:xfrm>
        </p:spPr>
        <p:txBody>
          <a:bodyPr>
            <a:normAutofit/>
          </a:bodyPr>
          <a:lstStyle/>
          <a:p>
            <a:r>
              <a:rPr lang="en-US" sz="4100" b="1" dirty="0">
                <a:effectLst>
                  <a:outerShdw blurRad="31750" dist="25400" dir="5400000" algn="tl" rotWithShape="0">
                    <a:srgbClr val="000000">
                      <a:alpha val="25000"/>
                    </a:srgbClr>
                  </a:outerShdw>
                </a:effectLst>
              </a:rPr>
              <a:t>Core Businesses</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a:xfrm>
            <a:off x="500034" y="1928802"/>
            <a:ext cx="8229600" cy="4429155"/>
          </a:xfrm>
        </p:spPr>
        <p:txBody>
          <a:bodyPr>
            <a:normAutofit/>
          </a:bodyPr>
          <a:lstStyle/>
          <a:p>
            <a:pPr>
              <a:lnSpc>
                <a:spcPts val="3500"/>
              </a:lnSpc>
              <a:buNone/>
            </a:pPr>
            <a:r>
              <a:rPr lang="en-US" altLang="zh-TW" sz="2400" dirty="0" smtClean="0">
                <a:latin typeface="+mj-ea"/>
                <a:ea typeface="+mj-ea"/>
              </a:rPr>
              <a:t>Live streaming lottery system</a:t>
            </a:r>
          </a:p>
          <a:p>
            <a:pPr>
              <a:lnSpc>
                <a:spcPts val="3500"/>
              </a:lnSpc>
              <a:buNone/>
            </a:pPr>
            <a:r>
              <a:rPr lang="en-US" altLang="zh-TW" sz="2400" dirty="0" smtClean="0">
                <a:latin typeface="+mj-ea"/>
                <a:ea typeface="+mj-ea"/>
              </a:rPr>
              <a:t>Electronic gaming and software</a:t>
            </a:r>
            <a:endParaRPr lang="zh-TW" altLang="en-US" sz="2400" dirty="0" smtClean="0">
              <a:latin typeface="+mj-ea"/>
              <a:ea typeface="+mj-ea"/>
            </a:endParaRPr>
          </a:p>
          <a:p>
            <a:pPr>
              <a:lnSpc>
                <a:spcPts val="3500"/>
              </a:lnSpc>
              <a:buNone/>
            </a:pPr>
            <a:r>
              <a:rPr lang="en-US" altLang="zh-TW" sz="2400" dirty="0" smtClean="0">
                <a:latin typeface="+mj-ea"/>
                <a:ea typeface="+mj-ea"/>
              </a:rPr>
              <a:t>Instant sport lottery machine</a:t>
            </a:r>
          </a:p>
          <a:p>
            <a:pPr>
              <a:lnSpc>
                <a:spcPts val="3500"/>
              </a:lnSpc>
              <a:buNone/>
            </a:pPr>
            <a:r>
              <a:rPr lang="en-US" altLang="zh-TW" sz="2400" dirty="0" smtClean="0">
                <a:latin typeface="+mj-ea"/>
                <a:ea typeface="+mj-ea"/>
              </a:rPr>
              <a:t>Lottery management system </a:t>
            </a:r>
          </a:p>
          <a:p>
            <a:pPr>
              <a:lnSpc>
                <a:spcPts val="3500"/>
              </a:lnSpc>
              <a:buNone/>
            </a:pPr>
            <a:r>
              <a:rPr lang="en-US" altLang="zh-TW" sz="2400" dirty="0" smtClean="0">
                <a:latin typeface="+mj-ea"/>
                <a:ea typeface="+mj-ea"/>
              </a:rPr>
              <a:t>Gaming entertainment system</a:t>
            </a:r>
          </a:p>
          <a:p>
            <a:pPr>
              <a:lnSpc>
                <a:spcPts val="3500"/>
              </a:lnSpc>
              <a:buNone/>
            </a:pPr>
            <a:r>
              <a:rPr lang="en-US" altLang="zh-TW" sz="2400" dirty="0" smtClean="0">
                <a:latin typeface="+mj-ea"/>
                <a:ea typeface="+mj-ea"/>
              </a:rPr>
              <a:t>casino management system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28596" y="857232"/>
            <a:ext cx="8229600" cy="642942"/>
          </a:xfrm>
        </p:spPr>
        <p:txBody>
          <a:bodyPr anchor="b">
            <a:noAutofit/>
          </a:bodyPr>
          <a:lstStyle/>
          <a:p>
            <a:r>
              <a:rPr lang="en-US" altLang="zh-TW" sz="4100" b="1" dirty="0" smtClean="0">
                <a:effectLst>
                  <a:outerShdw blurRad="31750" dist="25400" dir="5400000" algn="tl" rotWithShape="0">
                    <a:srgbClr val="000000">
                      <a:alpha val="25000"/>
                    </a:srgbClr>
                  </a:outerShdw>
                </a:effectLst>
              </a:rPr>
              <a:t/>
            </a:r>
            <a:br>
              <a:rPr lang="en-US" altLang="zh-TW" sz="4100" b="1" dirty="0" smtClean="0">
                <a:effectLst>
                  <a:outerShdw blurRad="31750" dist="25400" dir="5400000" algn="tl" rotWithShape="0">
                    <a:srgbClr val="000000">
                      <a:alpha val="25000"/>
                    </a:srgbClr>
                  </a:outerShdw>
                </a:effectLst>
              </a:rPr>
            </a:br>
            <a:r>
              <a:rPr lang="en-US" altLang="zh-TW" sz="4100" b="1" dirty="0" smtClean="0">
                <a:effectLst>
                  <a:outerShdw blurRad="31750" dist="25400" dir="5400000" algn="tl" rotWithShape="0">
                    <a:srgbClr val="000000">
                      <a:alpha val="25000"/>
                    </a:srgbClr>
                  </a:outerShdw>
                </a:effectLst>
              </a:rPr>
              <a:t>Live Streaming</a:t>
            </a:r>
            <a:r>
              <a:rPr lang="zh-TW" altLang="en-US" sz="4100" b="1" dirty="0" smtClean="0">
                <a:effectLst>
                  <a:outerShdw blurRad="31750" dist="25400" dir="5400000" algn="tl" rotWithShape="0">
                    <a:srgbClr val="000000">
                      <a:alpha val="25000"/>
                    </a:srgbClr>
                  </a:outerShdw>
                </a:effectLst>
              </a:rPr>
              <a:t> </a:t>
            </a:r>
            <a:r>
              <a:rPr lang="en-US" altLang="zh-TW" sz="4100" b="1" dirty="0" smtClean="0">
                <a:effectLst>
                  <a:outerShdw blurRad="31750" dist="25400" dir="5400000" algn="tl" rotWithShape="0">
                    <a:srgbClr val="000000">
                      <a:alpha val="25000"/>
                    </a:srgbClr>
                  </a:outerShdw>
                </a:effectLst>
              </a:rPr>
              <a:t>Lottery Machine </a:t>
            </a:r>
            <a:endParaRPr lang="zh-TW" altLang="en-US" sz="4100" b="1" dirty="0">
              <a:effectLst>
                <a:outerShdw blurRad="31750" dist="25400" dir="5400000" algn="tl" rotWithShape="0">
                  <a:srgbClr val="000000">
                    <a:alpha val="25000"/>
                  </a:srgbClr>
                </a:outerShdw>
              </a:effectLst>
            </a:endParaRPr>
          </a:p>
        </p:txBody>
      </p: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3504" y="2000240"/>
            <a:ext cx="3431652" cy="4143404"/>
          </a:xfrm>
          <a:prstGeom prst="rect">
            <a:avLst/>
          </a:prstGeom>
        </p:spPr>
      </p:pic>
      <p:pic>
        <p:nvPicPr>
          <p:cNvPr id="5" name="圖片 4"/>
          <p:cNvPicPr/>
          <p:nvPr/>
        </p:nvPicPr>
        <p:blipFill>
          <a:blip r:embed="rId3"/>
          <a:stretch>
            <a:fillRect/>
          </a:stretch>
        </p:blipFill>
        <p:spPr>
          <a:xfrm>
            <a:off x="755576" y="2000240"/>
            <a:ext cx="4320480" cy="414340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57158" y="428604"/>
            <a:ext cx="8229600" cy="1143000"/>
          </a:xfrm>
        </p:spPr>
        <p:txBody>
          <a:bodyPr>
            <a:normAutofit/>
          </a:bodyPr>
          <a:lstStyle/>
          <a:p>
            <a:r>
              <a:rPr lang="en-US" altLang="zh-TW" sz="4100" b="1" dirty="0" smtClean="0">
                <a:effectLst>
                  <a:outerShdw blurRad="31750" dist="25400" dir="5400000" algn="tl" rotWithShape="0">
                    <a:srgbClr val="000000">
                      <a:alpha val="25000"/>
                    </a:srgbClr>
                  </a:outerShdw>
                </a:effectLst>
              </a:rPr>
              <a:t>Electronic Slot Games</a:t>
            </a:r>
            <a:endParaRPr lang="zh-TW" altLang="en-US" sz="4100" b="1" dirty="0">
              <a:effectLst>
                <a:outerShdw blurRad="31750" dist="25400" dir="5400000" algn="tl" rotWithShape="0">
                  <a:srgbClr val="000000">
                    <a:alpha val="25000"/>
                  </a:srgbClr>
                </a:outerShdw>
              </a:effectLst>
            </a:endParaRPr>
          </a:p>
        </p:txBody>
      </p:sp>
      <p:pic>
        <p:nvPicPr>
          <p:cNvPr id="4" name="內容版面配置區 3" descr="Orc.png"/>
          <p:cNvPicPr>
            <a:picLocks noGrp="1" noChangeAspect="1"/>
          </p:cNvPicPr>
          <p:nvPr>
            <p:ph idx="1"/>
          </p:nvPr>
        </p:nvPicPr>
        <p:blipFill>
          <a:blip r:embed="rId2" cstate="print"/>
          <a:stretch>
            <a:fillRect/>
          </a:stretch>
        </p:blipFill>
        <p:spPr>
          <a:xfrm>
            <a:off x="714348" y="1643050"/>
            <a:ext cx="1428750" cy="762000"/>
          </a:xfrm>
        </p:spPr>
      </p:pic>
      <p:pic>
        <p:nvPicPr>
          <p:cNvPr id="5" name="圖片 4" descr="Santa Claus封面.png"/>
          <p:cNvPicPr>
            <a:picLocks noChangeAspect="1"/>
          </p:cNvPicPr>
          <p:nvPr/>
        </p:nvPicPr>
        <p:blipFill>
          <a:blip r:embed="rId3" cstate="print"/>
          <a:stretch>
            <a:fillRect/>
          </a:stretch>
        </p:blipFill>
        <p:spPr>
          <a:xfrm>
            <a:off x="2285984" y="1643050"/>
            <a:ext cx="1428750" cy="762000"/>
          </a:xfrm>
          <a:prstGeom prst="rect">
            <a:avLst/>
          </a:prstGeom>
        </p:spPr>
      </p:pic>
      <p:pic>
        <p:nvPicPr>
          <p:cNvPr id="6" name="圖片 5" descr="Strongman封面.png"/>
          <p:cNvPicPr>
            <a:picLocks noChangeAspect="1"/>
          </p:cNvPicPr>
          <p:nvPr/>
        </p:nvPicPr>
        <p:blipFill>
          <a:blip r:embed="rId4" cstate="print"/>
          <a:stretch>
            <a:fillRect/>
          </a:stretch>
        </p:blipFill>
        <p:spPr>
          <a:xfrm>
            <a:off x="3857620" y="1643050"/>
            <a:ext cx="1428750" cy="762000"/>
          </a:xfrm>
          <a:prstGeom prst="rect">
            <a:avLst/>
          </a:prstGeom>
        </p:spPr>
      </p:pic>
      <p:pic>
        <p:nvPicPr>
          <p:cNvPr id="7" name="圖片 6" descr="The Detective封面.png"/>
          <p:cNvPicPr>
            <a:picLocks noChangeAspect="1"/>
          </p:cNvPicPr>
          <p:nvPr/>
        </p:nvPicPr>
        <p:blipFill>
          <a:blip r:embed="rId5" cstate="print"/>
          <a:stretch>
            <a:fillRect/>
          </a:stretch>
        </p:blipFill>
        <p:spPr>
          <a:xfrm>
            <a:off x="7000892" y="1643050"/>
            <a:ext cx="1428750" cy="762000"/>
          </a:xfrm>
          <a:prstGeom prst="rect">
            <a:avLst/>
          </a:prstGeom>
        </p:spPr>
      </p:pic>
      <p:pic>
        <p:nvPicPr>
          <p:cNvPr id="8" name="圖片 7" descr="Vegas Night.png"/>
          <p:cNvPicPr>
            <a:picLocks noChangeAspect="1"/>
          </p:cNvPicPr>
          <p:nvPr/>
        </p:nvPicPr>
        <p:blipFill>
          <a:blip r:embed="rId6" cstate="print"/>
          <a:stretch>
            <a:fillRect/>
          </a:stretch>
        </p:blipFill>
        <p:spPr>
          <a:xfrm>
            <a:off x="5429256" y="1643050"/>
            <a:ext cx="1428750" cy="762000"/>
          </a:xfrm>
          <a:prstGeom prst="rect">
            <a:avLst/>
          </a:prstGeom>
        </p:spPr>
      </p:pic>
      <p:pic>
        <p:nvPicPr>
          <p:cNvPr id="10" name="圖片 9" descr="Wild West.png"/>
          <p:cNvPicPr>
            <a:picLocks noChangeAspect="1"/>
          </p:cNvPicPr>
          <p:nvPr/>
        </p:nvPicPr>
        <p:blipFill>
          <a:blip r:embed="rId7" cstate="print"/>
          <a:stretch>
            <a:fillRect/>
          </a:stretch>
        </p:blipFill>
        <p:spPr>
          <a:xfrm>
            <a:off x="714348" y="2571744"/>
            <a:ext cx="1428750" cy="762000"/>
          </a:xfrm>
          <a:prstGeom prst="rect">
            <a:avLst/>
          </a:prstGeom>
        </p:spPr>
      </p:pic>
      <p:pic>
        <p:nvPicPr>
          <p:cNvPr id="11" name="圖片 10" descr="Stone Age.png"/>
          <p:cNvPicPr>
            <a:picLocks noChangeAspect="1"/>
          </p:cNvPicPr>
          <p:nvPr/>
        </p:nvPicPr>
        <p:blipFill>
          <a:blip r:embed="rId8" cstate="print"/>
          <a:stretch>
            <a:fillRect/>
          </a:stretch>
        </p:blipFill>
        <p:spPr>
          <a:xfrm>
            <a:off x="2285984" y="2571744"/>
            <a:ext cx="1428750" cy="762000"/>
          </a:xfrm>
          <a:prstGeom prst="rect">
            <a:avLst/>
          </a:prstGeom>
        </p:spPr>
      </p:pic>
      <p:pic>
        <p:nvPicPr>
          <p:cNvPr id="12" name="圖片 11" descr="100209110352c57e4b32153.png"/>
          <p:cNvPicPr>
            <a:picLocks noChangeAspect="1"/>
          </p:cNvPicPr>
          <p:nvPr/>
        </p:nvPicPr>
        <p:blipFill>
          <a:blip r:embed="rId9" cstate="print"/>
          <a:stretch>
            <a:fillRect/>
          </a:stretch>
        </p:blipFill>
        <p:spPr>
          <a:xfrm>
            <a:off x="3857620" y="2571744"/>
            <a:ext cx="1428750" cy="762000"/>
          </a:xfrm>
          <a:prstGeom prst="rect">
            <a:avLst/>
          </a:prstGeom>
        </p:spPr>
      </p:pic>
      <p:pic>
        <p:nvPicPr>
          <p:cNvPr id="13" name="圖片 12" descr="82648803652c57d358bd5c.png"/>
          <p:cNvPicPr>
            <a:picLocks noChangeAspect="1"/>
          </p:cNvPicPr>
          <p:nvPr/>
        </p:nvPicPr>
        <p:blipFill>
          <a:blip r:embed="rId10" cstate="print"/>
          <a:stretch>
            <a:fillRect/>
          </a:stretch>
        </p:blipFill>
        <p:spPr>
          <a:xfrm>
            <a:off x="5429256" y="2571744"/>
            <a:ext cx="1428750" cy="762000"/>
          </a:xfrm>
          <a:prstGeom prst="rect">
            <a:avLst/>
          </a:prstGeom>
        </p:spPr>
      </p:pic>
      <p:pic>
        <p:nvPicPr>
          <p:cNvPr id="14" name="圖片 13" descr="150713685252c57c1b55558.png"/>
          <p:cNvPicPr>
            <a:picLocks noChangeAspect="1"/>
          </p:cNvPicPr>
          <p:nvPr/>
        </p:nvPicPr>
        <p:blipFill>
          <a:blip r:embed="rId11" cstate="print"/>
          <a:stretch>
            <a:fillRect/>
          </a:stretch>
        </p:blipFill>
        <p:spPr>
          <a:xfrm>
            <a:off x="714348" y="3500438"/>
            <a:ext cx="1428750" cy="762000"/>
          </a:xfrm>
          <a:prstGeom prst="rect">
            <a:avLst/>
          </a:prstGeom>
        </p:spPr>
      </p:pic>
      <p:pic>
        <p:nvPicPr>
          <p:cNvPr id="15" name="圖片 14" descr="95233830452c5953f09f9a.png"/>
          <p:cNvPicPr>
            <a:picLocks noChangeAspect="1"/>
          </p:cNvPicPr>
          <p:nvPr/>
        </p:nvPicPr>
        <p:blipFill>
          <a:blip r:embed="rId12" cstate="print"/>
          <a:stretch>
            <a:fillRect/>
          </a:stretch>
        </p:blipFill>
        <p:spPr>
          <a:xfrm>
            <a:off x="7000892" y="2571744"/>
            <a:ext cx="1428750" cy="762000"/>
          </a:xfrm>
          <a:prstGeom prst="rect">
            <a:avLst/>
          </a:prstGeom>
        </p:spPr>
      </p:pic>
      <p:pic>
        <p:nvPicPr>
          <p:cNvPr id="16" name="圖片 15" descr="72031007552c5995b19397.png"/>
          <p:cNvPicPr>
            <a:picLocks noChangeAspect="1"/>
          </p:cNvPicPr>
          <p:nvPr/>
        </p:nvPicPr>
        <p:blipFill>
          <a:blip r:embed="rId13" cstate="print"/>
          <a:stretch>
            <a:fillRect/>
          </a:stretch>
        </p:blipFill>
        <p:spPr>
          <a:xfrm>
            <a:off x="2285984" y="3500438"/>
            <a:ext cx="1428750" cy="762000"/>
          </a:xfrm>
          <a:prstGeom prst="rect">
            <a:avLst/>
          </a:prstGeom>
        </p:spPr>
      </p:pic>
      <p:pic>
        <p:nvPicPr>
          <p:cNvPr id="17" name="圖片 16" descr="101495735552c583670a43c.png"/>
          <p:cNvPicPr>
            <a:picLocks noChangeAspect="1"/>
          </p:cNvPicPr>
          <p:nvPr/>
        </p:nvPicPr>
        <p:blipFill>
          <a:blip r:embed="rId14" cstate="print"/>
          <a:stretch>
            <a:fillRect/>
          </a:stretch>
        </p:blipFill>
        <p:spPr>
          <a:xfrm>
            <a:off x="3857620" y="3500438"/>
            <a:ext cx="1428750" cy="762000"/>
          </a:xfrm>
          <a:prstGeom prst="rect">
            <a:avLst/>
          </a:prstGeom>
        </p:spPr>
      </p:pic>
      <p:pic>
        <p:nvPicPr>
          <p:cNvPr id="18" name="圖片 17" descr="138514651652c59cc37fc2b.png"/>
          <p:cNvPicPr>
            <a:picLocks noChangeAspect="1"/>
          </p:cNvPicPr>
          <p:nvPr/>
        </p:nvPicPr>
        <p:blipFill>
          <a:blip r:embed="rId15" cstate="print"/>
          <a:stretch>
            <a:fillRect/>
          </a:stretch>
        </p:blipFill>
        <p:spPr>
          <a:xfrm>
            <a:off x="5429256" y="3500438"/>
            <a:ext cx="1428750" cy="762000"/>
          </a:xfrm>
          <a:prstGeom prst="rect">
            <a:avLst/>
          </a:prstGeom>
        </p:spPr>
      </p:pic>
      <p:pic>
        <p:nvPicPr>
          <p:cNvPr id="19" name="圖片 18" descr="4570394952c59e1d0fe9b.png"/>
          <p:cNvPicPr>
            <a:picLocks noChangeAspect="1"/>
          </p:cNvPicPr>
          <p:nvPr/>
        </p:nvPicPr>
        <p:blipFill>
          <a:blip r:embed="rId16" cstate="print"/>
          <a:stretch>
            <a:fillRect/>
          </a:stretch>
        </p:blipFill>
        <p:spPr>
          <a:xfrm>
            <a:off x="7000892" y="3500438"/>
            <a:ext cx="1428750" cy="762000"/>
          </a:xfrm>
          <a:prstGeom prst="rect">
            <a:avLst/>
          </a:prstGeom>
        </p:spPr>
      </p:pic>
      <p:pic>
        <p:nvPicPr>
          <p:cNvPr id="20" name="圖片 19" descr="200208707952c59d4132d5b.png"/>
          <p:cNvPicPr>
            <a:picLocks noChangeAspect="1"/>
          </p:cNvPicPr>
          <p:nvPr/>
        </p:nvPicPr>
        <p:blipFill>
          <a:blip r:embed="rId17" cstate="print"/>
          <a:stretch>
            <a:fillRect/>
          </a:stretch>
        </p:blipFill>
        <p:spPr>
          <a:xfrm>
            <a:off x="714348" y="4429132"/>
            <a:ext cx="1428750" cy="762000"/>
          </a:xfrm>
          <a:prstGeom prst="rect">
            <a:avLst/>
          </a:prstGeom>
        </p:spPr>
      </p:pic>
      <p:pic>
        <p:nvPicPr>
          <p:cNvPr id="21" name="圖片 20" descr="150533529052c58522a5660.png"/>
          <p:cNvPicPr>
            <a:picLocks noChangeAspect="1"/>
          </p:cNvPicPr>
          <p:nvPr/>
        </p:nvPicPr>
        <p:blipFill>
          <a:blip r:embed="rId18" cstate="print"/>
          <a:stretch>
            <a:fillRect/>
          </a:stretch>
        </p:blipFill>
        <p:spPr>
          <a:xfrm>
            <a:off x="2285984" y="4429132"/>
            <a:ext cx="1428750" cy="762000"/>
          </a:xfrm>
          <a:prstGeom prst="rect">
            <a:avLst/>
          </a:prstGeom>
        </p:spPr>
      </p:pic>
      <p:pic>
        <p:nvPicPr>
          <p:cNvPr id="22" name="圖片 21" descr="128862383752c5843305d17.png"/>
          <p:cNvPicPr>
            <a:picLocks noChangeAspect="1"/>
          </p:cNvPicPr>
          <p:nvPr/>
        </p:nvPicPr>
        <p:blipFill>
          <a:blip r:embed="rId19" cstate="print"/>
          <a:stretch>
            <a:fillRect/>
          </a:stretch>
        </p:blipFill>
        <p:spPr>
          <a:xfrm>
            <a:off x="3857620" y="4429132"/>
            <a:ext cx="1428750" cy="762000"/>
          </a:xfrm>
          <a:prstGeom prst="rect">
            <a:avLst/>
          </a:prstGeom>
        </p:spPr>
      </p:pic>
      <p:pic>
        <p:nvPicPr>
          <p:cNvPr id="23" name="圖片 22" descr="173924034052c594c430bb8.png"/>
          <p:cNvPicPr>
            <a:picLocks noChangeAspect="1"/>
          </p:cNvPicPr>
          <p:nvPr/>
        </p:nvPicPr>
        <p:blipFill>
          <a:blip r:embed="rId20" cstate="print"/>
          <a:stretch>
            <a:fillRect/>
          </a:stretch>
        </p:blipFill>
        <p:spPr>
          <a:xfrm>
            <a:off x="5429256" y="4429132"/>
            <a:ext cx="1428750" cy="762000"/>
          </a:xfrm>
          <a:prstGeom prst="rect">
            <a:avLst/>
          </a:prstGeom>
        </p:spPr>
      </p:pic>
      <p:pic>
        <p:nvPicPr>
          <p:cNvPr id="24" name="圖片 23" descr="70888976552c5988b2cdb3.png"/>
          <p:cNvPicPr>
            <a:picLocks noChangeAspect="1"/>
          </p:cNvPicPr>
          <p:nvPr/>
        </p:nvPicPr>
        <p:blipFill>
          <a:blip r:embed="rId21" cstate="print"/>
          <a:stretch>
            <a:fillRect/>
          </a:stretch>
        </p:blipFill>
        <p:spPr>
          <a:xfrm>
            <a:off x="7000892" y="4429132"/>
            <a:ext cx="1428750" cy="762000"/>
          </a:xfrm>
          <a:prstGeom prst="rect">
            <a:avLst/>
          </a:prstGeom>
        </p:spPr>
      </p:pic>
      <p:pic>
        <p:nvPicPr>
          <p:cNvPr id="25" name="圖片 24" descr="55949420852c59da76552c.png"/>
          <p:cNvPicPr>
            <a:picLocks noChangeAspect="1"/>
          </p:cNvPicPr>
          <p:nvPr/>
        </p:nvPicPr>
        <p:blipFill>
          <a:blip r:embed="rId22" cstate="print"/>
          <a:stretch>
            <a:fillRect/>
          </a:stretch>
        </p:blipFill>
        <p:spPr>
          <a:xfrm>
            <a:off x="714348" y="5357826"/>
            <a:ext cx="1428750" cy="762000"/>
          </a:xfrm>
          <a:prstGeom prst="rect">
            <a:avLst/>
          </a:prstGeom>
        </p:spPr>
      </p:pic>
      <p:pic>
        <p:nvPicPr>
          <p:cNvPr id="26" name="圖片 25" descr="52862079552c58842e45b2.png"/>
          <p:cNvPicPr>
            <a:picLocks noChangeAspect="1"/>
          </p:cNvPicPr>
          <p:nvPr/>
        </p:nvPicPr>
        <p:blipFill>
          <a:blip r:embed="rId23" cstate="print"/>
          <a:stretch>
            <a:fillRect/>
          </a:stretch>
        </p:blipFill>
        <p:spPr>
          <a:xfrm>
            <a:off x="2285984" y="5357826"/>
            <a:ext cx="1428750" cy="762000"/>
          </a:xfrm>
          <a:prstGeom prst="rect">
            <a:avLst/>
          </a:prstGeom>
        </p:spPr>
      </p:pic>
      <p:pic>
        <p:nvPicPr>
          <p:cNvPr id="27" name="圖片 26" descr="8444827352c594fd37859.png"/>
          <p:cNvPicPr>
            <a:picLocks noChangeAspect="1"/>
          </p:cNvPicPr>
          <p:nvPr/>
        </p:nvPicPr>
        <p:blipFill>
          <a:blip r:embed="rId24" cstate="print"/>
          <a:stretch>
            <a:fillRect/>
          </a:stretch>
        </p:blipFill>
        <p:spPr>
          <a:xfrm>
            <a:off x="3857620" y="5357826"/>
            <a:ext cx="1428750" cy="762000"/>
          </a:xfrm>
          <a:prstGeom prst="rect">
            <a:avLst/>
          </a:prstGeom>
        </p:spPr>
      </p:pic>
      <p:pic>
        <p:nvPicPr>
          <p:cNvPr id="28" name="圖片 27" descr="70858284252c59d044cb37.png"/>
          <p:cNvPicPr>
            <a:picLocks noChangeAspect="1"/>
          </p:cNvPicPr>
          <p:nvPr/>
        </p:nvPicPr>
        <p:blipFill>
          <a:blip r:embed="rId25" cstate="print"/>
          <a:stretch>
            <a:fillRect/>
          </a:stretch>
        </p:blipFill>
        <p:spPr>
          <a:xfrm>
            <a:off x="5429256" y="5357826"/>
            <a:ext cx="1428750" cy="762000"/>
          </a:xfrm>
          <a:prstGeom prst="rect">
            <a:avLst/>
          </a:prstGeom>
        </p:spPr>
      </p:pic>
      <p:pic>
        <p:nvPicPr>
          <p:cNvPr id="29" name="圖片 28" descr="128985815752c5880d9b8f3.png"/>
          <p:cNvPicPr>
            <a:picLocks noChangeAspect="1"/>
          </p:cNvPicPr>
          <p:nvPr/>
        </p:nvPicPr>
        <p:blipFill>
          <a:blip r:embed="rId26" cstate="print"/>
          <a:stretch>
            <a:fillRect/>
          </a:stretch>
        </p:blipFill>
        <p:spPr>
          <a:xfrm>
            <a:off x="7000892" y="5357826"/>
            <a:ext cx="1428750" cy="762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紫蘿蘭色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5019</TotalTime>
  <Words>1368</Words>
  <Application>Microsoft Office PowerPoint</Application>
  <PresentationFormat>如螢幕大小 (4:3)</PresentationFormat>
  <Paragraphs>327</Paragraphs>
  <Slides>23</Slides>
  <Notes>2</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23</vt:i4>
      </vt:variant>
    </vt:vector>
  </HeadingPairs>
  <TitlesOfParts>
    <vt:vector size="31" baseType="lpstr">
      <vt:lpstr>微軟正黑體</vt:lpstr>
      <vt:lpstr>新細明體</vt:lpstr>
      <vt:lpstr>標楷體</vt:lpstr>
      <vt:lpstr>Calibri</vt:lpstr>
      <vt:lpstr>Constantia</vt:lpstr>
      <vt:lpstr>Microsoft Sans Serif</vt:lpstr>
      <vt:lpstr>Wingdings 2</vt:lpstr>
      <vt:lpstr>流線</vt:lpstr>
      <vt:lpstr>ASTRO CORP.</vt:lpstr>
      <vt:lpstr>Public Statements and Reminders</vt:lpstr>
      <vt:lpstr>About Us</vt:lpstr>
      <vt:lpstr>PowerPoint 簡報</vt:lpstr>
      <vt:lpstr>Technical Field</vt:lpstr>
      <vt:lpstr>R &amp; D Focus and Achievements</vt:lpstr>
      <vt:lpstr>Core Businesses</vt:lpstr>
      <vt:lpstr> Live Streaming Lottery Machine </vt:lpstr>
      <vt:lpstr>Electronic Slot Games</vt:lpstr>
      <vt:lpstr>System Development</vt:lpstr>
      <vt:lpstr>PowerPoint 簡報</vt:lpstr>
      <vt:lpstr>PowerPoint 簡報</vt:lpstr>
      <vt:lpstr>" Call Me Back " Smart Queue System</vt:lpstr>
      <vt:lpstr>Service Scope</vt:lpstr>
      <vt:lpstr> Implement Corporate Social Responsibility《Part1》</vt:lpstr>
      <vt:lpstr>Implement Corporate Social Responsibility《Part2》</vt:lpstr>
      <vt:lpstr>2025Q3 Consolidated B/S</vt:lpstr>
      <vt:lpstr>2025Q3 Consolidated I/S</vt:lpstr>
      <vt:lpstr>Our Next Step 1</vt:lpstr>
      <vt:lpstr>Our Next Step 2</vt:lpstr>
      <vt:lpstr>Our Next Step 3</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泰偉電子股份有限公司</dc:title>
  <dc:creator>Maggie</dc:creator>
  <cp:lastModifiedBy>陳憶雯</cp:lastModifiedBy>
  <cp:revision>433</cp:revision>
  <dcterms:created xsi:type="dcterms:W3CDTF">2017-09-22T02:28:30Z</dcterms:created>
  <dcterms:modified xsi:type="dcterms:W3CDTF">2025-12-12T05:40:22Z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