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5"/>
  </p:notesMasterIdLst>
  <p:sldIdLst>
    <p:sldId id="256" r:id="rId2"/>
    <p:sldId id="257" r:id="rId3"/>
    <p:sldId id="258" r:id="rId4"/>
    <p:sldId id="292" r:id="rId5"/>
    <p:sldId id="267" r:id="rId6"/>
    <p:sldId id="271" r:id="rId7"/>
    <p:sldId id="275" r:id="rId8"/>
    <p:sldId id="287" r:id="rId9"/>
    <p:sldId id="286" r:id="rId10"/>
    <p:sldId id="288" r:id="rId11"/>
    <p:sldId id="285" r:id="rId12"/>
    <p:sldId id="283" r:id="rId13"/>
    <p:sldId id="301" r:id="rId14"/>
    <p:sldId id="304" r:id="rId15"/>
    <p:sldId id="302" r:id="rId16"/>
    <p:sldId id="303" r:id="rId17"/>
    <p:sldId id="299" r:id="rId18"/>
    <p:sldId id="300" r:id="rId19"/>
    <p:sldId id="272" r:id="rId20"/>
    <p:sldId id="280" r:id="rId21"/>
    <p:sldId id="278" r:id="rId22"/>
    <p:sldId id="298" r:id="rId23"/>
    <p:sldId id="277" r:id="rId2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憶雯" initials="陳憶雯" lastIdx="1" clrIdx="0">
    <p:extLst>
      <p:ext uri="{19B8F6BF-5375-455C-9EA6-DF929625EA0E}">
        <p15:presenceInfo xmlns:p15="http://schemas.microsoft.com/office/powerpoint/2012/main" userId="S-1-5-21-47476593-735782500-409924171-1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9966FF"/>
    <a:srgbClr val="AA71B3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865" autoAdjust="0"/>
  </p:normalViewPr>
  <p:slideViewPr>
    <p:cSldViewPr>
      <p:cViewPr varScale="1">
        <p:scale>
          <a:sx n="108" d="100"/>
          <a:sy n="108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6D07-13BC-4B70-959F-E0C167DAA016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A664-3A63-444A-AE2E-8B01378482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1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A664-3A63-444A-AE2E-8B013784821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49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A664-3A63-444A-AE2E-8B013784821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46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4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2025/12/12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>
              <a:lumMod val="75000"/>
            </a:schemeClr>
          </a:fgClr>
          <a:bgClr>
            <a:schemeClr val="bg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851648" cy="1828800"/>
          </a:xfrm>
        </p:spPr>
        <p:txBody>
          <a:bodyPr/>
          <a:lstStyle/>
          <a:p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泰偉電子股份有限公司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984" y="4214818"/>
            <a:ext cx="6400800" cy="175260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營運與展望報告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代號：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3064</a:t>
            </a:r>
          </a:p>
          <a:p>
            <a:pPr algn="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Astr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4357686" cy="1496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7143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系統研發</a:t>
            </a:r>
          </a:p>
        </p:txBody>
      </p:sp>
      <p:pic>
        <p:nvPicPr>
          <p:cNvPr id="8" name="內容版面配置區 7" descr="燈箱_文字整理可編輯版_20150414_pe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262838"/>
            <a:ext cx="1429075" cy="2857520"/>
          </a:xfrm>
        </p:spPr>
      </p:pic>
      <p:pic>
        <p:nvPicPr>
          <p:cNvPr id="9" name="圖片 8" descr="lottery_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834342"/>
            <a:ext cx="2786082" cy="1745945"/>
          </a:xfrm>
          <a:prstGeom prst="rect">
            <a:avLst/>
          </a:prstGeom>
        </p:spPr>
      </p:pic>
      <p:pic>
        <p:nvPicPr>
          <p:cNvPr id="10" name="圖片 9" descr="cms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477152"/>
            <a:ext cx="2000264" cy="1088668"/>
          </a:xfrm>
          <a:prstGeom prst="rect">
            <a:avLst/>
          </a:prstGeom>
        </p:spPr>
      </p:pic>
      <p:pic>
        <p:nvPicPr>
          <p:cNvPr id="11" name="圖片 10" descr="cms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691598"/>
            <a:ext cx="2011254" cy="12858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357290" y="526323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</a:rPr>
              <a:t>彩票系統</a:t>
            </a:r>
          </a:p>
        </p:txBody>
      </p:sp>
      <p:sp>
        <p:nvSpPr>
          <p:cNvPr id="13" name="矩形 12"/>
          <p:cNvSpPr/>
          <p:nvPr/>
        </p:nvSpPr>
        <p:spPr>
          <a:xfrm>
            <a:off x="3929058" y="5263234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VLT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  <p:sp>
        <p:nvSpPr>
          <p:cNvPr id="15" name="矩形 14"/>
          <p:cNvSpPr/>
          <p:nvPr/>
        </p:nvSpPr>
        <p:spPr>
          <a:xfrm>
            <a:off x="6500826" y="5263234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CMS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GLI_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27" y="2405322"/>
            <a:ext cx="2120050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9" descr="GLI_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291" y="2405322"/>
            <a:ext cx="2120049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4" descr="BM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155" y="2407270"/>
            <a:ext cx="2118776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 descr="sogei-certific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5510" y="2405322"/>
            <a:ext cx="1882334" cy="323825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09600" y="107155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獲得義大利及澳門認證</a:t>
            </a:r>
          </a:p>
        </p:txBody>
      </p:sp>
    </p:spTree>
    <p:extLst>
      <p:ext uri="{BB962C8B-B14F-4D97-AF65-F5344CB8AC3E}">
        <p14:creationId xmlns:p14="http://schemas.microsoft.com/office/powerpoint/2010/main" val="32373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系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057259"/>
            <a:ext cx="2214578" cy="1038880"/>
          </a:xfrm>
        </p:spPr>
      </p:pic>
      <p:sp>
        <p:nvSpPr>
          <p:cNvPr id="8" name="文字方塊 7"/>
          <p:cNvSpPr txBox="1"/>
          <p:nvPr/>
        </p:nvSpPr>
        <p:spPr>
          <a:xfrm>
            <a:off x="4067944" y="625211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系統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28794" y="3078613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遊戲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72264" y="300717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機台</a:t>
            </a:r>
          </a:p>
        </p:txBody>
      </p:sp>
      <p:pic>
        <p:nvPicPr>
          <p:cNvPr id="14" name="圖片 13" descr="機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07241"/>
            <a:ext cx="1857388" cy="82745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8662" y="4714884"/>
            <a:ext cx="79296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dirty="0" smtClean="0"/>
              <a:t>本公司的研發涵蓋</a:t>
            </a:r>
            <a:r>
              <a:rPr lang="zh-TW" altLang="en-US" sz="2700" dirty="0"/>
              <a:t>一般娛樂性及博弈類遊戲所需</a:t>
            </a:r>
            <a:r>
              <a:rPr lang="zh-TW" altLang="en-US" sz="2700" dirty="0" smtClean="0"/>
              <a:t>之技術，為</a:t>
            </a:r>
            <a:r>
              <a:rPr lang="zh-TW" altLang="en-US" sz="2700" dirty="0"/>
              <a:t>垂直整合完整的專業博弈遊戲暨網路平台公司。</a:t>
            </a:r>
          </a:p>
        </p:txBody>
      </p:sp>
      <p:pic>
        <p:nvPicPr>
          <p:cNvPr id="15" name="圖片 14" descr="遊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507241"/>
            <a:ext cx="2000264" cy="850453"/>
          </a:xfrm>
          <a:prstGeom prst="rect">
            <a:avLst/>
          </a:prstGeom>
        </p:spPr>
      </p:pic>
      <p:sp>
        <p:nvSpPr>
          <p:cNvPr id="20" name="左-右雙向箭號 19"/>
          <p:cNvSpPr/>
          <p:nvPr/>
        </p:nvSpPr>
        <p:spPr>
          <a:xfrm>
            <a:off x="3643306" y="3864431"/>
            <a:ext cx="192882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左-右雙向箭號 20"/>
          <p:cNvSpPr/>
          <p:nvPr/>
        </p:nvSpPr>
        <p:spPr>
          <a:xfrm>
            <a:off x="4929190" y="2649985"/>
            <a:ext cx="1643074" cy="285752"/>
          </a:xfrm>
          <a:prstGeom prst="leftRightArrow">
            <a:avLst/>
          </a:prstGeom>
          <a:scene3d>
            <a:camera prst="orthographicFront">
              <a:rot lat="0" lon="0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左-右雙向箭號 21"/>
          <p:cNvSpPr/>
          <p:nvPr/>
        </p:nvSpPr>
        <p:spPr>
          <a:xfrm>
            <a:off x="2571736" y="2649985"/>
            <a:ext cx="1571636" cy="285752"/>
          </a:xfrm>
          <a:prstGeom prst="leftRightArrow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904832"/>
            <a:ext cx="8229600" cy="852704"/>
          </a:xfrm>
        </p:spPr>
        <p:txBody>
          <a:bodyPr>
            <a:normAutofit/>
          </a:bodyPr>
          <a:lstStyle/>
          <a:p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ea"/>
              </a:rPr>
              <a:t>「叫叫我」智慧叫號系統</a:t>
            </a:r>
            <a:endParaRPr lang="zh-TW" altLang="en-US" sz="41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777686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0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4378557" cy="50405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服務範圍</a:t>
            </a:r>
            <a:endParaRPr lang="zh-TW" altLang="en-US" sz="3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8" y="1650194"/>
            <a:ext cx="3489889" cy="206683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650194"/>
            <a:ext cx="3473979" cy="206683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8" y="3839290"/>
            <a:ext cx="2160239" cy="27433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839290"/>
            <a:ext cx="2177835" cy="27347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19" y="3853959"/>
            <a:ext cx="2160240" cy="27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8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186" y="824518"/>
            <a:ext cx="4464496" cy="57606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3600" dirty="0"/>
              <a:t>落實企業社會</a:t>
            </a:r>
            <a:r>
              <a:rPr lang="zh-TW" altLang="en-US" sz="3600" dirty="0" smtClean="0"/>
              <a:t>責任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一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6" y="2852936"/>
            <a:ext cx="4033814" cy="3312368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25" y="1606488"/>
            <a:ext cx="3419100" cy="24928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25" y="4149080"/>
            <a:ext cx="3419100" cy="249289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67544" y="162880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+mj-ea"/>
                <a:ea typeface="+mj-ea"/>
              </a:rPr>
              <a:t>參與公益活動，支援台北華齡扶輪社主辦「捐血活動」叫號服務</a:t>
            </a:r>
            <a:endParaRPr lang="zh-TW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6876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4392488" cy="57606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落實企業社會責任</a:t>
            </a:r>
            <a:r>
              <a:rPr lang="en-US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二</a:t>
            </a:r>
            <a:r>
              <a:rPr lang="en-US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endParaRPr lang="zh-TW" altLang="en-US" sz="3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4008480" cy="3384376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52215"/>
            <a:ext cx="3456385" cy="244827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57200" y="1700808"/>
            <a:ext cx="409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+mj-ea"/>
                <a:ea typeface="+mj-ea"/>
              </a:rPr>
              <a:t>推廣文化活動</a:t>
            </a:r>
            <a:r>
              <a:rPr lang="zh-TW" altLang="en-US" sz="2000" dirty="0">
                <a:latin typeface="+mj-ea"/>
                <a:ea typeface="+mj-ea"/>
              </a:rPr>
              <a:t>，</a:t>
            </a:r>
            <a:r>
              <a:rPr lang="zh-TW" altLang="en-US" sz="2000" dirty="0" smtClean="0">
                <a:latin typeface="+mj-ea"/>
                <a:ea typeface="+mj-ea"/>
              </a:rPr>
              <a:t>支援台北市文化局主辦「臺北數位藝術節」叫號服務</a:t>
            </a: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700808"/>
            <a:ext cx="3456384" cy="24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829576" cy="796908"/>
          </a:xfrm>
        </p:spPr>
        <p:txBody>
          <a:bodyPr>
            <a:normAutofit/>
          </a:bodyPr>
          <a:lstStyle/>
          <a:p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114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年</a:t>
            </a:r>
            <a:r>
              <a:rPr lang="en-US" altLang="zh-TW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Q3</a:t>
            </a:r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合併資產負債表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17091"/>
              </p:ext>
            </p:extLst>
          </p:nvPr>
        </p:nvGraphicFramePr>
        <p:xfrm>
          <a:off x="1115616" y="939753"/>
          <a:ext cx="6696744" cy="5585794"/>
        </p:xfrm>
        <a:graphic>
          <a:graphicData uri="http://schemas.openxmlformats.org/drawingml/2006/table">
            <a:tbl>
              <a:tblPr/>
              <a:tblGrid>
                <a:gridCol w="3946542"/>
                <a:gridCol w="1375101"/>
                <a:gridCol w="1375101"/>
              </a:tblGrid>
              <a:tr h="189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泰偉電子股份有限公司及其子公司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9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合併資產負債表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9826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單位：新台幣仟元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9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現金及約當現金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46,759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57,226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透過損益按公允價值衡量之金融資產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按攤銷後成本衡量之金融資產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應收帳款及其他應收款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存貨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其他流動資產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透過損益按公允價值衡量之金融資產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非流動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不動產、廠房及設備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209,597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210,520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其他非流動資產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資產總額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322,409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381,921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合約負債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應付票據及帳款、其他應付款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其他流動負債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長期借款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165,889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169,624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長期應付票據及款項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52,900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52,900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其他非流動負債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負債總額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247,135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270,098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130,115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130,115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資本公積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保留盈餘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(66,528)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(30,212)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其他權益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非控制股權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權益總計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75,274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111,823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負債及權益總計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322,409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381,921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114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年</a:t>
            </a:r>
            <a:r>
              <a:rPr lang="en-US" altLang="zh-TW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Q3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合併綜合損益表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09592"/>
              </p:ext>
            </p:extLst>
          </p:nvPr>
        </p:nvGraphicFramePr>
        <p:xfrm>
          <a:off x="1043607" y="1143007"/>
          <a:ext cx="6984777" cy="5382343"/>
        </p:xfrm>
        <a:graphic>
          <a:graphicData uri="http://schemas.openxmlformats.org/drawingml/2006/table">
            <a:tbl>
              <a:tblPr/>
              <a:tblGrid>
                <a:gridCol w="1770113"/>
                <a:gridCol w="1303666"/>
                <a:gridCol w="1303666"/>
                <a:gridCol w="1303666"/>
                <a:gridCol w="1303666"/>
              </a:tblGrid>
              <a:tr h="1838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泰偉電子股份有限公司及其子公司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38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合併綜合損益表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3869">
                <a:tc gridSpan="5"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單位：新台幣仟元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38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18,640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38,238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62,841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94,109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營業成本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(1,216)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(11,018)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(6,238)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(14,604)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17,424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27,220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56,603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79,505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(20,385)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(22,833)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(69,389)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(71,395)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營業利益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損失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(2,961)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4,387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(12,786)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8,110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營業外收入及支出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(5,834)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(1,490)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(20,135)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(2,540)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所得稅費用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本期淨利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(8,795)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2,897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(32,921)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5,570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本期其他綜合損益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(123)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(451)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708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本期綜合損益總額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(8,575)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2,774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(33,372)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6,278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淨利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歸屬於：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母公司業主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(8,793)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2,642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(32,917)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5,574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非控制權益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255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(8,795)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2,897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(32,921)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5,570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綜合損益總額歸屬於：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母公司業主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(8,573)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2,519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(33,368)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6,282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非控制權益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255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(8,575)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2,774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(33,372)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6,278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每股盈餘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基本每股盈餘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(0.68)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(2.53)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0.43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積極開拓網路市場</a:t>
            </a:r>
            <a:endParaRPr lang="en-US" altLang="zh-TW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國際博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弈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年的經驗與技術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為基礎，我們將針對過往的國際客戶有轉型或增加網路化業務的需求，提供泰偉既有的網路博弈平台系統，以拓展我們在國際上的業務。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現有電子遊戲產品已轉型至網路，近年研發包括真人視訊直播發牌、視訊直播彩票等產品，視訊源銷售至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東南亞、歐美各國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為澳門客戶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LT Game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機台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客制化設計專業服務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，以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增加實體機台銷售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澳門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業務。</a:t>
            </a:r>
            <a:r>
              <a:rPr lang="en-US" altLang="en-US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公開聲明與預估事項提醒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本簡報所提供之公司營運與策略相關資訊，並不作為股東及投資人之投資建議。</a:t>
            </a:r>
          </a:p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本簡報內容所提及公司對未來營運之預測與看法，主要以目前市場已知或可得之資訊、數據為參考依據。</a:t>
            </a:r>
          </a:p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本簡報資料包括對公司未來營運之預估說明，該預估存在實現之風險及不確定性，實際結果與預估可能有若干程度之差異</a:t>
            </a:r>
            <a:r>
              <a:rPr lang="zh-TW" altLang="en-US" sz="27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7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開拓網路合作行銷平台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研發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官方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Line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上推出「叫叫我」便民服務，該產品旨在整合餐廳或是醫療場所的叫號系統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，提供查詢及通知即將到號之功能，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同時提供更多熱門商家資訊、線上點餐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外帶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預約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等功能，藉以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提高用戶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數，以利大數據分析，落實精準行銷，進而提供商家更有效的通路推廣與行銷資源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研發於手機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PC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瀏覽器上推出「遊戲共創平台」，該產品具有遊戲商店、遊戲論壇、開發者服務三大功能。旨在顛覆傳統遊戲產業格局，為中小型遊戲開發者提供先進的手機遊戲開發技術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讓平台可以提供多樣遊戲類型，滿足各種遊戲愛好者的需求，藉以提高競爭力。</a:t>
            </a:r>
          </a:p>
          <a:p>
            <a:pPr>
              <a:lnSpc>
                <a:spcPts val="3300"/>
              </a:lnSpc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積極進行泰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偉金門工商綜合區開發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計畫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泰偉在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金門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工商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綜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的土地，可開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發面積達</a:t>
            </a:r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公頃，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為金門目前唯一可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開發之大面積工商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用地。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金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714620"/>
            <a:ext cx="518717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積極籌備泰偉金門工商綜合區開發計畫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金門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大橋為國內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規模最大的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跨海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大橋其連接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大、小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金門，全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長約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5.4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公里，歷經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年興建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日開放通車，藉由大小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金門路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網之串聯，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促進金門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地區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觀光及經濟發展，成為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觀光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熱門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新景點和金門新地標。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400"/>
              </a:lnSpc>
              <a:spcBef>
                <a:spcPts val="6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為配合調整計畫內容，已申請變更延長開發期程，並於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月已召開公開展覽說明會，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年度已進入都委會專案小組會議。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400"/>
              </a:lnSpc>
              <a:spcBef>
                <a:spcPts val="6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都市計畫已進行送件，預計明年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完成都市設計審議及取得建築執照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為未來重要業務。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024336" cy="2501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>
                <a:latin typeface="微軟正黑體" pitchFamily="34" charset="-120"/>
                <a:ea typeface="微軟正黑體" pitchFamily="34" charset="-120"/>
              </a:rPr>
              <a:t>敬請指教</a:t>
            </a:r>
            <a:endParaRPr lang="en-US" altLang="zh-TW" sz="7200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7200" dirty="0">
                <a:latin typeface="微軟正黑體" pitchFamily="34" charset="-120"/>
                <a:ea typeface="微軟正黑體" pitchFamily="34" charset="-120"/>
              </a:rPr>
              <a:t>Q&amp;A</a:t>
            </a:r>
            <a:endParaRPr lang="zh-TW" altLang="en-US" sz="7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公司設立　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89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08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02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(2000/08/02) </a:t>
            </a: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公司型態　股份有限公司</a:t>
            </a:r>
            <a:endParaRPr lang="en-US" altLang="en-US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公開發行 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91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日公開發行</a:t>
            </a:r>
            <a:endParaRPr lang="en-US" altLang="zh-TW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92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05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日興櫃</a:t>
            </a:r>
            <a:endParaRPr lang="en-US" altLang="zh-TW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93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日上櫃        代號：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3064</a:t>
            </a: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員工人數   </a:t>
            </a:r>
            <a:r>
              <a:rPr lang="en-US" altLang="zh-TW" sz="3000" dirty="0" smtClean="0">
                <a:solidFill>
                  <a:srgbClr val="0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50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(114/11) </a:t>
            </a:r>
          </a:p>
          <a:p>
            <a:pPr>
              <a:buNone/>
            </a:pP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90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(113/11)  </a:t>
            </a:r>
          </a:p>
          <a:p>
            <a:pPr>
              <a:buNone/>
            </a:pP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94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(112/11)</a:t>
            </a:r>
          </a:p>
          <a:p>
            <a:pPr>
              <a:buNone/>
            </a:pPr>
            <a:r>
              <a:rPr lang="en-US" altLang="en-US" sz="3000" dirty="0" smtClean="0"/>
              <a:t>                   </a:t>
            </a:r>
          </a:p>
          <a:p>
            <a:pPr>
              <a:buNone/>
            </a:pPr>
            <a:r>
              <a:rPr lang="en-US" altLang="en-US" sz="2800" dirty="0" smtClean="0"/>
              <a:t>    </a:t>
            </a:r>
            <a:endParaRPr lang="en-US" altLang="en-US" sz="2800" dirty="0"/>
          </a:p>
          <a:p>
            <a:endParaRPr lang="en-US" sz="3600" dirty="0"/>
          </a:p>
        </p:txBody>
      </p:sp>
      <p:pic>
        <p:nvPicPr>
          <p:cNvPr id="4" name="圖片 3" descr="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000504"/>
            <a:ext cx="3223637" cy="269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3447040" y="2094847"/>
            <a:ext cx="2537951" cy="792088"/>
          </a:xfrm>
          <a:prstGeom prst="roundRect">
            <a:avLst/>
          </a:prstGeom>
          <a:solidFill>
            <a:srgbClr val="FF660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泰偉電子</a:t>
            </a:r>
            <a:endParaRPr lang="en-US" altLang="zh-TW" sz="2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股份有限公司</a:t>
            </a:r>
            <a:endParaRPr lang="zh-TW" altLang="en-US" sz="2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6156176" y="4045301"/>
            <a:ext cx="1571636" cy="863526"/>
          </a:xfrm>
          <a:prstGeom prst="round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香港娛樂科技有限公司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410488" y="4051199"/>
            <a:ext cx="1714512" cy="876338"/>
          </a:xfrm>
          <a:prstGeom prst="roundRect">
            <a:avLst/>
          </a:prstGeom>
          <a:solidFill>
            <a:srgbClr val="33CCCC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泰偉開發顧問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股份有限公司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6931082" y="3162156"/>
            <a:ext cx="10914" cy="88314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2267744" y="3163429"/>
            <a:ext cx="4680520" cy="1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983469" y="369246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410530" y="3693844"/>
            <a:ext cx="57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金門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328672" y="1711135"/>
            <a:ext cx="77468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新北市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6269487" y="369246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457005" y="3696024"/>
            <a:ext cx="78581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98.68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6156176" y="4365104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357158" y="64291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企業架構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55" name="直線接點 54"/>
          <p:cNvCxnSpPr/>
          <p:nvPr/>
        </p:nvCxnSpPr>
        <p:spPr>
          <a:xfrm flipV="1">
            <a:off x="4716016" y="2886936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 flipV="1">
            <a:off x="2261476" y="3162156"/>
            <a:ext cx="6268" cy="88314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技術領域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視訊直播技術與系統</a:t>
            </a:r>
            <a:endParaRPr lang="en-US" altLang="zh-Hant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VLT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跨區管理系統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App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遊戲製作</a:t>
            </a:r>
            <a:endParaRPr lang="en-US" altLang="zh-CN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博弈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平台與管理系統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虛擬幣網娛樂城運營系統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系統、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美術設計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網路遊戲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 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遊戲引擎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創意及各項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週邊元件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研發重點與成果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轉型研發所有網路博弈相關之系統、真人視訊遊戲及直播彩票機等各類相關產品及技術。  </a:t>
            </a:r>
          </a:p>
          <a:p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歷時多年研發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經數千項的檢測與審查，本公司於</a:t>
            </a:r>
            <a:r>
              <a:rPr 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年度獲得義大利政府視頻彩票</a:t>
            </a:r>
            <a:r>
              <a:rPr 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(VLT)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系統國家認證，成為全球第</a:t>
            </a: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家，亞洲唯一獲得此國際上最先進之歐盟視頻彩票系統的認證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開發新一代的浮球機、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sicbo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2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機、幸運大輪盤等多款機台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提供客制化設計專業服務，增加實體機台銷售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澳門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市場。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培訓研發網路相關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技術及機房建置。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「叫叫我」智慧叫號系統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服務及相關硬體設備 。</a:t>
            </a:r>
            <a:endParaRPr lang="zh-TW" altLang="en-US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經營範圍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42915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視訊直播浮球機及系統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博弈類電子遊戲</a:t>
            </a:r>
            <a:r>
              <a:rPr lang="zh-TW" altLang="en-US" sz="2800" dirty="0" smtClean="0">
                <a:latin typeface="+mj-ea"/>
                <a:ea typeface="+mj-ea"/>
              </a:rPr>
              <a:t>及</a:t>
            </a:r>
            <a:r>
              <a:rPr lang="zh-TW" altLang="zh-TW" dirty="0" smtClean="0">
                <a:latin typeface="+mj-ea"/>
                <a:ea typeface="+mj-ea"/>
              </a:rPr>
              <a:t>軟體</a:t>
            </a:r>
            <a:endParaRPr lang="zh-TW" altLang="en-US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即開型賽事視頻彩票機 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彩票管理系統合作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有獎娛樂遊戲合作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賭場管理系統                           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視訊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直播浮球機發牌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2071678"/>
            <a:ext cx="3431652" cy="4143404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071678"/>
            <a:ext cx="432048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博弈類電子遊戲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內容版面配置區 3" descr="Or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1428750" cy="762000"/>
          </a:xfrm>
        </p:spPr>
      </p:pic>
      <p:pic>
        <p:nvPicPr>
          <p:cNvPr id="5" name="圖片 4" descr="Santa Claus封面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1428750" cy="762000"/>
          </a:xfrm>
          <a:prstGeom prst="rect">
            <a:avLst/>
          </a:prstGeom>
        </p:spPr>
      </p:pic>
      <p:pic>
        <p:nvPicPr>
          <p:cNvPr id="6" name="圖片 5" descr="Strongman封面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643050"/>
            <a:ext cx="1428750" cy="762000"/>
          </a:xfrm>
          <a:prstGeom prst="rect">
            <a:avLst/>
          </a:prstGeom>
        </p:spPr>
      </p:pic>
      <p:pic>
        <p:nvPicPr>
          <p:cNvPr id="7" name="圖片 6" descr="The Detective封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643050"/>
            <a:ext cx="1428750" cy="762000"/>
          </a:xfrm>
          <a:prstGeom prst="rect">
            <a:avLst/>
          </a:prstGeom>
        </p:spPr>
      </p:pic>
      <p:pic>
        <p:nvPicPr>
          <p:cNvPr id="8" name="圖片 7" descr="Vegas N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643050"/>
            <a:ext cx="1428750" cy="762000"/>
          </a:xfrm>
          <a:prstGeom prst="rect">
            <a:avLst/>
          </a:prstGeom>
        </p:spPr>
      </p:pic>
      <p:pic>
        <p:nvPicPr>
          <p:cNvPr id="10" name="圖片 9" descr="Wild We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571744"/>
            <a:ext cx="1428750" cy="762000"/>
          </a:xfrm>
          <a:prstGeom prst="rect">
            <a:avLst/>
          </a:prstGeom>
        </p:spPr>
      </p:pic>
      <p:pic>
        <p:nvPicPr>
          <p:cNvPr id="11" name="圖片 10" descr="Stone 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2571744"/>
            <a:ext cx="1428750" cy="762000"/>
          </a:xfrm>
          <a:prstGeom prst="rect">
            <a:avLst/>
          </a:prstGeom>
        </p:spPr>
      </p:pic>
      <p:pic>
        <p:nvPicPr>
          <p:cNvPr id="12" name="圖片 11" descr="100209110352c57e4b3215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2571744"/>
            <a:ext cx="1428750" cy="762000"/>
          </a:xfrm>
          <a:prstGeom prst="rect">
            <a:avLst/>
          </a:prstGeom>
        </p:spPr>
      </p:pic>
      <p:pic>
        <p:nvPicPr>
          <p:cNvPr id="13" name="圖片 12" descr="82648803652c57d358bd5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571744"/>
            <a:ext cx="1428750" cy="762000"/>
          </a:xfrm>
          <a:prstGeom prst="rect">
            <a:avLst/>
          </a:prstGeom>
        </p:spPr>
      </p:pic>
      <p:pic>
        <p:nvPicPr>
          <p:cNvPr id="14" name="圖片 13" descr="150713685252c57c1b5555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3500438"/>
            <a:ext cx="1428750" cy="762000"/>
          </a:xfrm>
          <a:prstGeom prst="rect">
            <a:avLst/>
          </a:prstGeom>
        </p:spPr>
      </p:pic>
      <p:pic>
        <p:nvPicPr>
          <p:cNvPr id="15" name="圖片 14" descr="95233830452c5953f09f9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2571744"/>
            <a:ext cx="1428750" cy="762000"/>
          </a:xfrm>
          <a:prstGeom prst="rect">
            <a:avLst/>
          </a:prstGeom>
        </p:spPr>
      </p:pic>
      <p:pic>
        <p:nvPicPr>
          <p:cNvPr id="16" name="圖片 15" descr="72031007552c5995b1939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3500438"/>
            <a:ext cx="1428750" cy="762000"/>
          </a:xfrm>
          <a:prstGeom prst="rect">
            <a:avLst/>
          </a:prstGeom>
        </p:spPr>
      </p:pic>
      <p:pic>
        <p:nvPicPr>
          <p:cNvPr id="17" name="圖片 16" descr="101495735552c583670a43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7620" y="3500438"/>
            <a:ext cx="1428750" cy="762000"/>
          </a:xfrm>
          <a:prstGeom prst="rect">
            <a:avLst/>
          </a:prstGeom>
        </p:spPr>
      </p:pic>
      <p:pic>
        <p:nvPicPr>
          <p:cNvPr id="18" name="圖片 17" descr="138514651652c59cc37fc2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9256" y="3500438"/>
            <a:ext cx="1428750" cy="762000"/>
          </a:xfrm>
          <a:prstGeom prst="rect">
            <a:avLst/>
          </a:prstGeom>
        </p:spPr>
      </p:pic>
      <p:pic>
        <p:nvPicPr>
          <p:cNvPr id="19" name="圖片 18" descr="4570394952c59e1d0fe9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00892" y="3500438"/>
            <a:ext cx="1428750" cy="762000"/>
          </a:xfrm>
          <a:prstGeom prst="rect">
            <a:avLst/>
          </a:prstGeom>
        </p:spPr>
      </p:pic>
      <p:pic>
        <p:nvPicPr>
          <p:cNvPr id="20" name="圖片 19" descr="200208707952c59d4132d5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4348" y="4429132"/>
            <a:ext cx="1428750" cy="762000"/>
          </a:xfrm>
          <a:prstGeom prst="rect">
            <a:avLst/>
          </a:prstGeom>
        </p:spPr>
      </p:pic>
      <p:pic>
        <p:nvPicPr>
          <p:cNvPr id="21" name="圖片 20" descr="150533529052c58522a566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5984" y="4429132"/>
            <a:ext cx="1428750" cy="762000"/>
          </a:xfrm>
          <a:prstGeom prst="rect">
            <a:avLst/>
          </a:prstGeom>
        </p:spPr>
      </p:pic>
      <p:pic>
        <p:nvPicPr>
          <p:cNvPr id="22" name="圖片 21" descr="128862383752c5843305d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7620" y="4429132"/>
            <a:ext cx="1428750" cy="762000"/>
          </a:xfrm>
          <a:prstGeom prst="rect">
            <a:avLst/>
          </a:prstGeom>
        </p:spPr>
      </p:pic>
      <p:pic>
        <p:nvPicPr>
          <p:cNvPr id="23" name="圖片 22" descr="173924034052c594c430bb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29256" y="4429132"/>
            <a:ext cx="1428750" cy="762000"/>
          </a:xfrm>
          <a:prstGeom prst="rect">
            <a:avLst/>
          </a:prstGeom>
        </p:spPr>
      </p:pic>
      <p:pic>
        <p:nvPicPr>
          <p:cNvPr id="24" name="圖片 23" descr="70888976552c5988b2cdb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000892" y="4429132"/>
            <a:ext cx="1428750" cy="762000"/>
          </a:xfrm>
          <a:prstGeom prst="rect">
            <a:avLst/>
          </a:prstGeom>
        </p:spPr>
      </p:pic>
      <p:pic>
        <p:nvPicPr>
          <p:cNvPr id="25" name="圖片 24" descr="55949420852c59da76552c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14348" y="5357826"/>
            <a:ext cx="1428750" cy="762000"/>
          </a:xfrm>
          <a:prstGeom prst="rect">
            <a:avLst/>
          </a:prstGeom>
        </p:spPr>
      </p:pic>
      <p:pic>
        <p:nvPicPr>
          <p:cNvPr id="26" name="圖片 25" descr="52862079552c58842e45b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85984" y="5357826"/>
            <a:ext cx="1428750" cy="762000"/>
          </a:xfrm>
          <a:prstGeom prst="rect">
            <a:avLst/>
          </a:prstGeom>
        </p:spPr>
      </p:pic>
      <p:pic>
        <p:nvPicPr>
          <p:cNvPr id="27" name="圖片 26" descr="8444827352c594fd37859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57620" y="5357826"/>
            <a:ext cx="1428750" cy="762000"/>
          </a:xfrm>
          <a:prstGeom prst="rect">
            <a:avLst/>
          </a:prstGeom>
        </p:spPr>
      </p:pic>
      <p:pic>
        <p:nvPicPr>
          <p:cNvPr id="28" name="圖片 27" descr="70858284252c59d044cb3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429256" y="5357826"/>
            <a:ext cx="1428750" cy="762000"/>
          </a:xfrm>
          <a:prstGeom prst="rect">
            <a:avLst/>
          </a:prstGeom>
        </p:spPr>
      </p:pic>
      <p:pic>
        <p:nvPicPr>
          <p:cNvPr id="29" name="圖片 28" descr="128985815752c5880d9b8f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000892" y="5357826"/>
            <a:ext cx="142875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5256</TotalTime>
  <Words>1395</Words>
  <Application>Microsoft Office PowerPoint</Application>
  <PresentationFormat>如螢幕大小 (4:3)</PresentationFormat>
  <Paragraphs>319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微軟正黑體</vt:lpstr>
      <vt:lpstr>新細明體</vt:lpstr>
      <vt:lpstr>標楷體</vt:lpstr>
      <vt:lpstr>Calibri</vt:lpstr>
      <vt:lpstr>Constantia</vt:lpstr>
      <vt:lpstr>Microsoft Sans Serif</vt:lpstr>
      <vt:lpstr>Wingdings 2</vt:lpstr>
      <vt:lpstr>流線</vt:lpstr>
      <vt:lpstr>泰偉電子股份有限公司</vt:lpstr>
      <vt:lpstr>公開聲明與預估事項提醒</vt:lpstr>
      <vt:lpstr>公司簡介</vt:lpstr>
      <vt:lpstr>PowerPoint 簡報</vt:lpstr>
      <vt:lpstr>技術領域</vt:lpstr>
      <vt:lpstr>研發重點與成果</vt:lpstr>
      <vt:lpstr>經營範圍</vt:lpstr>
      <vt:lpstr>視訊直播浮球機發牌 </vt:lpstr>
      <vt:lpstr>博弈類電子遊戲</vt:lpstr>
      <vt:lpstr>系統研發</vt:lpstr>
      <vt:lpstr>PowerPoint 簡報</vt:lpstr>
      <vt:lpstr>PowerPoint 簡報</vt:lpstr>
      <vt:lpstr>「叫叫我」智慧叫號系統</vt:lpstr>
      <vt:lpstr>服務範圍</vt:lpstr>
      <vt:lpstr> 落實企業社會責任《一》</vt:lpstr>
      <vt:lpstr>落實企業社會責任《二》</vt:lpstr>
      <vt:lpstr>     114年Q3合併資產負債表</vt:lpstr>
      <vt:lpstr>114年Q3合併綜合損益表</vt:lpstr>
      <vt:lpstr>未來經營方針1</vt:lpstr>
      <vt:lpstr>未來經營方針2</vt:lpstr>
      <vt:lpstr>未來經營方針3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泰偉電子股份有限公司</dc:title>
  <dc:creator>Maggie</dc:creator>
  <cp:lastModifiedBy>陳憶雯</cp:lastModifiedBy>
  <cp:revision>428</cp:revision>
  <cp:lastPrinted>2022-12-08T08:58:42Z</cp:lastPrinted>
  <dcterms:created xsi:type="dcterms:W3CDTF">2017-09-22T02:28:30Z</dcterms:created>
  <dcterms:modified xsi:type="dcterms:W3CDTF">2025-12-12T05:40:46Z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