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2" r:id="rId3"/>
    <p:sldId id="263" r:id="rId4"/>
    <p:sldId id="264" r:id="rId5"/>
    <p:sldId id="265" r:id="rId6"/>
    <p:sldId id="266" r:id="rId7"/>
    <p:sldId id="259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57" autoAdjust="0"/>
    <p:restoredTop sz="75489" autoAdjust="0"/>
  </p:normalViewPr>
  <p:slideViewPr>
    <p:cSldViewPr snapToGrid="0">
      <p:cViewPr varScale="1">
        <p:scale>
          <a:sx n="58" d="100"/>
          <a:sy n="58" d="100"/>
        </p:scale>
        <p:origin x="41" y="1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95959"/>
                </a:solidFill>
              </a:rPr>
              <a:t>Inclusion of topics concerning developmental disabilities into the medical curriculum of future doctors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endParaRPr lang="en-GB" sz="3200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95959"/>
                </a:solidFill>
              </a:rPr>
              <a:t>Johannes, </a:t>
            </a:r>
            <a:r>
              <a:rPr lang="en-US" sz="2800" dirty="0" err="1">
                <a:solidFill>
                  <a:srgbClr val="595959"/>
                </a:solidFill>
              </a:rPr>
              <a:t>Fellinger</a:t>
            </a:r>
            <a:endParaRPr lang="en-US" sz="2800" dirty="0">
              <a:solidFill>
                <a:srgbClr val="595959"/>
              </a:solidFill>
            </a:endParaRPr>
          </a:p>
          <a:p>
            <a:r>
              <a:rPr lang="en-US" sz="2800" dirty="0">
                <a:solidFill>
                  <a:srgbClr val="595959"/>
                </a:solidFill>
              </a:rPr>
              <a:t>Johannes Kepler University</a:t>
            </a:r>
          </a:p>
          <a:p>
            <a:r>
              <a:rPr lang="en-US" sz="2800" dirty="0">
                <a:solidFill>
                  <a:srgbClr val="595959"/>
                </a:solidFill>
              </a:rPr>
              <a:t>Austria</a:t>
            </a:r>
          </a:p>
          <a:p>
            <a:r>
              <a:rPr lang="en-GB" sz="2800" dirty="0">
                <a:solidFill>
                  <a:srgbClr val="595959"/>
                </a:solidFill>
              </a:rPr>
              <a:t>Inclusive practices in universities and higher education institutions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2605065" y="5516724"/>
            <a:ext cx="6981870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Arial"/>
              </a:rPr>
              <a:t>Wednesday, February 21, 2024 </a:t>
            </a:r>
          </a:p>
          <a:p>
            <a:pPr algn="ctr"/>
            <a:r>
              <a:rPr lang="en-US" sz="2400" b="1" dirty="0">
                <a:solidFill>
                  <a:srgbClr val="595959"/>
                </a:solidFill>
                <a:latin typeface="Arial"/>
              </a:rPr>
              <a:t>14:00 – 15:20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5040EF-FF44-4C06-92F4-8D267287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4" descr="A close-up of a flower">
            <a:extLst>
              <a:ext uri="{FF2B5EF4-FFF2-40B4-BE49-F238E27FC236}">
                <a16:creationId xmlns:a16="http://schemas.microsoft.com/office/drawing/2014/main" id="{D04E79FD-A2AF-472F-9078-49D23968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268414"/>
            <a:ext cx="4032250" cy="42386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F6E876C-07C8-4DEE-8CFD-EA0B0000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5589589"/>
            <a:ext cx="575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bg2"/>
              </a:buClr>
              <a:buFont typeface="Arial" charset="0"/>
              <a:buChar char="–"/>
              <a:defRPr sz="1900" i="1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AT" altLang="de-DE" dirty="0" err="1">
                <a:solidFill>
                  <a:srgbClr val="595959"/>
                </a:solidFill>
              </a:rPr>
              <a:t>Contact</a:t>
            </a:r>
            <a:r>
              <a:rPr lang="de-AT" altLang="de-DE" dirty="0">
                <a:solidFill>
                  <a:srgbClr val="595959"/>
                </a:solidFill>
              </a:rPr>
              <a:t>: johannes.fellinger@bblinz.at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6C593E-0779-4628-8F5A-079BF0EB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01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20E34E-0A60-4BCC-B639-0EF5E502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2" descr="A group of people. Inscription &quot;Inclusive medicine&quot;.">
            <a:extLst>
              <a:ext uri="{FF2B5EF4-FFF2-40B4-BE49-F238E27FC236}">
                <a16:creationId xmlns:a16="http://schemas.microsoft.com/office/drawing/2014/main" id="{E746F000-283B-4ED2-BA78-DEBE9A22A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10904" r="13802" b="4028"/>
          <a:stretch>
            <a:fillRect/>
          </a:stretch>
        </p:blipFill>
        <p:spPr>
          <a:xfrm>
            <a:off x="3107531" y="1432718"/>
            <a:ext cx="5976938" cy="399256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37A19-4E52-41A2-860E-F76D8D5D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7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36EAE-1B41-45BF-A264-57CEB994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2" descr="A drawing of a group of people.  Inscription &quot;Inclusive medicine&quot;. ">
            <a:extLst>
              <a:ext uri="{FF2B5EF4-FFF2-40B4-BE49-F238E27FC236}">
                <a16:creationId xmlns:a16="http://schemas.microsoft.com/office/drawing/2014/main" id="{C64E4A11-A8EA-4182-9919-A85B3D118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10904" r="13802" b="4028"/>
          <a:stretch>
            <a:fillRect/>
          </a:stretch>
        </p:blipFill>
        <p:spPr>
          <a:xfrm>
            <a:off x="3107531" y="1432718"/>
            <a:ext cx="5976938" cy="399256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nscription &quot;Barrier-free&quot;">
            <a:extLst>
              <a:ext uri="{FF2B5EF4-FFF2-40B4-BE49-F238E27FC236}">
                <a16:creationId xmlns:a16="http://schemas.microsoft.com/office/drawing/2014/main" id="{608960CF-B6D1-49B1-BF5B-F71A5B74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9245" r="37650" b="71255"/>
          <a:stretch>
            <a:fillRect/>
          </a:stretch>
        </p:blipFill>
        <p:spPr bwMode="auto">
          <a:xfrm>
            <a:off x="3107531" y="5599263"/>
            <a:ext cx="2492980" cy="58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A2E148-C3FB-45FE-98BE-A02B0B9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9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81DBFB-E87E-4487-8349-5F1AED5B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2" descr="A drawing of a group of people.  Inscription &quot;Inclusive medicine&quot;. ">
            <a:extLst>
              <a:ext uri="{FF2B5EF4-FFF2-40B4-BE49-F238E27FC236}">
                <a16:creationId xmlns:a16="http://schemas.microsoft.com/office/drawing/2014/main" id="{956CA6F6-72F9-416E-9FBC-BE296D1E9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10904" r="13802" b="4028"/>
          <a:stretch>
            <a:fillRect/>
          </a:stretch>
        </p:blipFill>
        <p:spPr>
          <a:xfrm>
            <a:off x="3107531" y="1432718"/>
            <a:ext cx="5976938" cy="399256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nscription &quot;Barrier-free&quot;">
            <a:extLst>
              <a:ext uri="{FF2B5EF4-FFF2-40B4-BE49-F238E27FC236}">
                <a16:creationId xmlns:a16="http://schemas.microsoft.com/office/drawing/2014/main" id="{37FBBEE4-BE78-46CB-899D-3E454F13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9245" r="37650" b="71255"/>
          <a:stretch>
            <a:fillRect/>
          </a:stretch>
        </p:blipFill>
        <p:spPr bwMode="auto">
          <a:xfrm>
            <a:off x="3107531" y="5599263"/>
            <a:ext cx="2492980" cy="58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nscription &quot;Specialized&quot;">
            <a:extLst>
              <a:ext uri="{FF2B5EF4-FFF2-40B4-BE49-F238E27FC236}">
                <a16:creationId xmlns:a16="http://schemas.microsoft.com/office/drawing/2014/main" id="{B749B00F-1560-42E2-87BD-F7183547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8" t="50459" r="13528" b="28661"/>
          <a:stretch>
            <a:fillRect/>
          </a:stretch>
        </p:blipFill>
        <p:spPr bwMode="auto">
          <a:xfrm>
            <a:off x="6589669" y="5557138"/>
            <a:ext cx="2494800" cy="66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3187F-8E9E-48D5-8C74-DB8BA788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7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2A8867-F90E-45DA-AFF6-0B70E6CE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6" name="Grafik 1" descr="A drawing of people sitting in a wheelchair&#10;&#10;Inscription &quot;Inclusive medicine. Participative. Peers -Prof.&quot;">
            <a:extLst>
              <a:ext uri="{FF2B5EF4-FFF2-40B4-BE49-F238E27FC236}">
                <a16:creationId xmlns:a16="http://schemas.microsoft.com/office/drawing/2014/main" id="{E12169F9-619D-4171-85E7-A3C637A3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25" y="1432800"/>
            <a:ext cx="6020950" cy="39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935822-0E5C-4762-8657-82E6758A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08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925E9-8637-4CEF-B642-A4585800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2" descr="Inscription &quot;Aim&quot; with a drawing of a target.">
            <a:extLst>
              <a:ext uri="{FF2B5EF4-FFF2-40B4-BE49-F238E27FC236}">
                <a16:creationId xmlns:a16="http://schemas.microsoft.com/office/drawing/2014/main" id="{856E5DAD-3CCF-418C-A29B-2719424977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9523" r="14268" b="15628"/>
          <a:stretch>
            <a:fillRect/>
          </a:stretch>
        </p:blipFill>
        <p:spPr>
          <a:xfrm>
            <a:off x="2759766" y="1432800"/>
            <a:ext cx="6672467" cy="39924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11447D-B431-43B7-A084-E96D59C3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9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Medical Faculty Johannes Kepler Universität 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Founded in 2014</a:t>
            </a:r>
          </a:p>
          <a:p>
            <a:r>
              <a:rPr lang="en-US" dirty="0">
                <a:solidFill>
                  <a:srgbClr val="595959"/>
                </a:solidFill>
              </a:rPr>
              <a:t>Inclusion of the needs of people with developmental disabilities in the curriculum </a:t>
            </a:r>
          </a:p>
          <a:p>
            <a:r>
              <a:rPr lang="en-US" dirty="0">
                <a:solidFill>
                  <a:srgbClr val="595959"/>
                </a:solidFill>
              </a:rPr>
              <a:t>Since 2014 around 600 students taught with this curriculum </a:t>
            </a:r>
          </a:p>
          <a:p>
            <a:r>
              <a:rPr lang="en-US" dirty="0">
                <a:solidFill>
                  <a:srgbClr val="595959"/>
                </a:solidFill>
              </a:rPr>
              <a:t>Sign language course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58DA47-6CD1-4A1B-9D52-35CAB9FE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104AD6-5359-410D-8123-90B8F381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95959"/>
                </a:solidFill>
              </a:rPr>
              <a:t>Inclusion of developmental disabilities into the medical curriculum for future doctors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3853BE-535D-4F17-96C2-C8D88C3BEFF0}"/>
              </a:ext>
            </a:extLst>
          </p:cNvPr>
          <p:cNvSpPr/>
          <p:nvPr/>
        </p:nvSpPr>
        <p:spPr>
          <a:xfrm>
            <a:off x="940211" y="237675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Ethics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F55A75A-4BB7-4594-B43F-4F7317E68843}"/>
              </a:ext>
            </a:extLst>
          </p:cNvPr>
          <p:cNvSpPr/>
          <p:nvPr/>
        </p:nvSpPr>
        <p:spPr>
          <a:xfrm>
            <a:off x="4642981" y="237675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Paediatrics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7F6990-2F43-432A-9678-9D1C3C36683D}"/>
              </a:ext>
            </a:extLst>
          </p:cNvPr>
          <p:cNvSpPr/>
          <p:nvPr/>
        </p:nvSpPr>
        <p:spPr>
          <a:xfrm>
            <a:off x="8345751" y="237675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Neurology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331C24-224E-404E-95A4-24061E9B61D3}"/>
              </a:ext>
            </a:extLst>
          </p:cNvPr>
          <p:cNvSpPr/>
          <p:nvPr/>
        </p:nvSpPr>
        <p:spPr>
          <a:xfrm>
            <a:off x="940211" y="476521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Psychiatry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38C1F8-B45A-4290-AE9F-948E05B3FD8E}"/>
              </a:ext>
            </a:extLst>
          </p:cNvPr>
          <p:cNvSpPr/>
          <p:nvPr/>
        </p:nvSpPr>
        <p:spPr>
          <a:xfrm>
            <a:off x="4642981" y="476521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Otorhinolaryngology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79C04C-CFDF-4B1A-BFC0-7344265EFA57}"/>
              </a:ext>
            </a:extLst>
          </p:cNvPr>
          <p:cNvSpPr/>
          <p:nvPr/>
        </p:nvSpPr>
        <p:spPr>
          <a:xfrm>
            <a:off x="8345751" y="4765219"/>
            <a:ext cx="2906038" cy="1202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Compulsory elective subject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Developmental Medicine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FFE535-9786-40B8-BBA4-CDAB599C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5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EFB75-17E1-4F01-B57D-28DB9332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95959"/>
                </a:solidFill>
              </a:rPr>
              <a:t>Competences taught…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81713-DC1A-407F-A550-B9B98629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95959"/>
                </a:solidFill>
              </a:rPr>
              <a:t>Considering the individual needs of persons with disabilities (medical and psycho-social needs)</a:t>
            </a:r>
          </a:p>
          <a:p>
            <a:r>
              <a:rPr lang="en-GB" dirty="0">
                <a:solidFill>
                  <a:srgbClr val="595959"/>
                </a:solidFill>
              </a:rPr>
              <a:t>Emphasize the dignity and rights of people with disabilities</a:t>
            </a:r>
          </a:p>
          <a:p>
            <a:r>
              <a:rPr lang="en-GB" dirty="0">
                <a:solidFill>
                  <a:srgbClr val="595959"/>
                </a:solidFill>
              </a:rPr>
              <a:t>Considering the role of parents and relatives</a:t>
            </a:r>
          </a:p>
          <a:p>
            <a:r>
              <a:rPr lang="en-GB" dirty="0">
                <a:solidFill>
                  <a:srgbClr val="595959"/>
                </a:solidFill>
              </a:rPr>
              <a:t>Equipping the future doctors with necessary skills to interact effectively with individuals with disabilities and their relatives and </a:t>
            </a:r>
          </a:p>
          <a:p>
            <a:r>
              <a:rPr lang="en-GB" dirty="0">
                <a:solidFill>
                  <a:srgbClr val="595959"/>
                </a:solidFill>
              </a:rPr>
              <a:t>to work multi-, inter and transdisciplinary 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8EBF85-E0D4-4226-8591-C67E7940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AC609C-EB22-44CF-A9E9-0B06B238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Inclusion of topics concerning developmental disabilities into the medical curriculum of future doctors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Faculty Johannes Kepler Universität  </vt:lpstr>
      <vt:lpstr>Inclusion of developmental disabilities into the medical curriculum for future doctors</vt:lpstr>
      <vt:lpstr>Competences taught…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Research | Zeroproject</cp:lastModifiedBy>
  <cp:revision>20</cp:revision>
  <dcterms:created xsi:type="dcterms:W3CDTF">2022-12-05T13:52:15Z</dcterms:created>
  <dcterms:modified xsi:type="dcterms:W3CDTF">2024-02-13T18:14:58Z</dcterms:modified>
</cp:coreProperties>
</file>