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8" r:id="rId2"/>
    <p:sldId id="262" r:id="rId3"/>
    <p:sldId id="263" r:id="rId4"/>
    <p:sldId id="264" r:id="rId5"/>
    <p:sldId id="265" r:id="rId6"/>
    <p:sldId id="266" r:id="rId7"/>
    <p:sldId id="259" r:id="rId8"/>
    <p:sldId id="260" r:id="rId9"/>
    <p:sldId id="261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2B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657" autoAdjust="0"/>
    <p:restoredTop sz="75489" autoAdjust="0"/>
  </p:normalViewPr>
  <p:slideViewPr>
    <p:cSldViewPr snapToGrid="0">
      <p:cViewPr varScale="1">
        <p:scale>
          <a:sx n="58" d="100"/>
          <a:sy n="58" d="100"/>
        </p:scale>
        <p:origin x="41" y="13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266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C92A86-C5C9-6113-6AC7-4064BBD09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77400-9A88-4A14-1B97-2E611F2842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67AC-4DA6-47DD-9DAA-82F8496AEA1D}" type="datetimeFigureOut">
              <a:rPr lang="en-GB" smtClean="0"/>
              <a:t>13/02/2024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49F3E-834F-ADBB-A517-1E7341E464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16239-9E04-27B8-09A3-ACB4AC19F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2F9E2-E68F-463D-B409-4BB1E4E53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48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B6916-6BB4-491D-A9F6-98CF7382B083}" type="datetimeFigureOut">
              <a:rPr lang="en-GB" smtClean="0"/>
              <a:t>13/02/2024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881E3-068B-48DF-8881-A991B8AE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2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332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4B8CD-9207-0F5A-87AB-B27A517BC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2C4F2-5991-51CC-558C-A4D5E1F7B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4A5B7-3009-3078-DA1C-A775027F1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569FD-5A00-3B11-103C-21BA8A71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0F1C7164-87D9-4217-364F-45206FDAD5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0236DA-C301-789C-C8AF-938A5F826071}"/>
              </a:ext>
            </a:extLst>
          </p:cNvPr>
          <p:cNvSpPr txBox="1"/>
          <p:nvPr userDrawn="1"/>
        </p:nvSpPr>
        <p:spPr>
          <a:xfrm>
            <a:off x="393290" y="276328"/>
            <a:ext cx="3010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#ZeroCon24</a:t>
            </a:r>
            <a:endParaRPr lang="en-GB" sz="3600" b="1" dirty="0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72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2CDE7-D24B-A1C8-5E44-202ABECF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2AA8D-420E-E8B5-CDB6-88D320632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8133A-0964-2A2C-F557-E8A9D21E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F230-EE29-4360-9E5D-C4AB95018DB3}" type="datetime1">
              <a:rPr lang="en-GB" smtClean="0"/>
              <a:t>13/02/2024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AD633-B6D6-91FA-64FB-501EA2FB2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AAD51-9D5D-25E1-F465-809F007E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7A3ADA9-529C-6BD8-8B18-D89707772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86FF-9CEB-1D25-2E90-369E9B0F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8384C-F6AC-F088-2F50-A86FF934D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40FCB-67DF-CE66-B624-66799797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C451A-BAE8-4BB7-B4A9-840375C61CF2}" type="datetime1">
              <a:rPr lang="en-GB" smtClean="0"/>
              <a:t>13/02/2024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9611E-370E-03AF-C519-6268D0A6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8EE00-A0DC-F045-A7B2-6D6970D1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8684AF3-AE79-E964-B9D1-32174968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0645F-4ADB-34A8-8348-8DA5EC0B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EFF4-799C-B171-FDEC-9F32D3683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9D5E4-9475-B9C9-B19F-C6F90A257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3DB3A-533A-A389-C798-9BB43D1F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F48CE-F800-44D8-9FB8-C2F14BB717AF}" type="datetime1">
              <a:rPr lang="en-GB" smtClean="0"/>
              <a:t>13/02/2024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92D28-6A9A-84C4-8E6F-E19FDA416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EFDAC-0A32-E484-69C9-CAC7902F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509410CA-2628-6086-32C8-F078A3F00D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2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298A-1F8E-C04A-F0FC-303981F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4B0BE-77C8-FC6F-2D01-52EA579BE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0E7F1-9FCB-C624-0AD0-0B4362A9C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40BA5-6077-6C83-9A0A-D929E1353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A5F4E-F46E-F9D4-EB91-01F3AF3BB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A89E74-A823-F039-110E-16DB1050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A53-9EBB-475F-81CE-60A0FA17D35A}" type="datetime1">
              <a:rPr lang="en-GB" smtClean="0"/>
              <a:t>13/02/2024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C4120-5D85-2DAB-1B82-679CBFE0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2AED93-B0A6-16E2-54DD-BAC7D1CF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6C21E80C-5188-0E99-CB29-545240103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C525-402E-F69C-210B-5268E9E9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FC308-6A34-9878-DECA-D72CAED76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E1DF0-723F-4583-B7C7-FD8C4EA08810}" type="datetime1">
              <a:rPr lang="en-GB" smtClean="0"/>
              <a:t>13/02/2024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0079B-A083-6A7F-4194-BA4D85C4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EC79D-9860-3786-8D4E-46E02CC0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9B978296-E8D6-80D7-911A-F4F68A8F61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1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BA8C4-CBF7-6C7C-BB26-6A44D83D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4AC-2947-477D-A5A3-42D95CFB8153}" type="datetime1">
              <a:rPr lang="en-GB" smtClean="0"/>
              <a:t>13/02/2024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765CF-3B46-DDD1-5D61-DEE39569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2119D-5AC0-FA92-AC8A-20B4D816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0459225-7B96-6284-00B2-CF639F892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5413-E692-6DD2-584B-C153D1CD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73494-908C-8287-2878-B8109DD71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99BDB-AE6B-E7B3-79DD-6DA3BEF43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EE4D6-70C6-0DAC-3D3B-CEF908DC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894F-2169-40F5-A488-0DED1E32D92D}" type="datetime1">
              <a:rPr lang="en-GB" smtClean="0"/>
              <a:t>13/02/2024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3971-79A3-C209-564C-BD5D9D86E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702-277B-3ACF-851A-C0C404ED8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2A8373D0-4AD4-04E7-6DAC-6E1FA9470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6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3E06-41AF-0ACA-CCBD-F5BAB7AC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BC9B1-E8C2-C7D8-0ACB-3D5B734FE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FB8E-65FD-4C56-E3A9-054836CB1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3F7DA-8E45-6DD8-7482-BC161C47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0F5A-532D-4F87-AB6D-3F2ECE8BF666}" type="datetime1">
              <a:rPr lang="en-GB" smtClean="0"/>
              <a:t>13/02/2024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DB1F6-A587-5CC5-B4A1-6CBC2452E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402A9-A0E0-7045-EA1F-7AA57991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C97FE7C3-62EE-EBCF-7381-9E13CB86EC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7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9A398-607E-19AA-2FA2-6A9486FF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7A71F-93D1-3FE1-9D98-47190B6F9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B76AF-A44B-BCC8-6368-2FCB9247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F940-A1E4-49C1-A94C-258B66B1FEFB}" type="datetime1">
              <a:rPr lang="en-GB" smtClean="0"/>
              <a:t>13/02/2024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CFEDC-9A6E-A3AD-47BB-4544BD98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8CCB9-6F66-B343-A239-09809FB7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6B42D19-6742-C21D-3E3A-50AF0056C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C57BD-472C-6054-F85B-C6E7EBFD7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A5734E-BF7C-6ADA-36DF-8345F81F3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FA9AB-245D-7C9C-7F7C-F0DDADFC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194E-3B7B-4619-9F0B-8946120CC2C2}" type="datetime1">
              <a:rPr lang="en-GB" smtClean="0"/>
              <a:t>13/02/2024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8D991-9ADE-8892-D016-6590D6AF8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715A0-7D97-C371-F46C-459234CE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A92BB482-4C0F-1893-218E-340DCE3E4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6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4DFD2-A48F-938F-9C39-58C9547BD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346B3-1FB5-CBE0-B15E-5E254CF78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545C8-B46A-1919-AEB8-64178D1CD9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3C978-C8B7-45B7-A1FD-262897265120}" type="datetime1">
              <a:rPr lang="en-GB" smtClean="0"/>
              <a:t>13/02/2024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CA2EC-9AAA-A334-BAFC-D20203C4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4DD50-8E12-ED09-0BAF-BA8058E0E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782FC-8B01-42F4-8056-DCC2EFED9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34024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595959"/>
                </a:solidFill>
              </a:rPr>
              <a:t>Inclusion of topics concerning developmental disabilities into the medical curriculum of future doctors</a:t>
            </a:r>
            <a:r>
              <a:rPr lang="en-US" sz="3200" dirty="0">
                <a:solidFill>
                  <a:srgbClr val="595959"/>
                </a:solidFill>
              </a:rPr>
              <a:t> </a:t>
            </a:r>
            <a:endParaRPr lang="en-GB" sz="3200" dirty="0">
              <a:solidFill>
                <a:srgbClr val="595959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29E75-4221-A94E-345A-B32600075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56387"/>
            <a:ext cx="9144000" cy="270141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595959"/>
                </a:solidFill>
              </a:rPr>
              <a:t>Johannes, </a:t>
            </a:r>
            <a:r>
              <a:rPr lang="en-US" sz="2800" dirty="0" err="1">
                <a:solidFill>
                  <a:srgbClr val="595959"/>
                </a:solidFill>
              </a:rPr>
              <a:t>Fellinger</a:t>
            </a:r>
            <a:endParaRPr lang="en-US" sz="2800" dirty="0">
              <a:solidFill>
                <a:srgbClr val="595959"/>
              </a:solidFill>
            </a:endParaRPr>
          </a:p>
          <a:p>
            <a:r>
              <a:rPr lang="en-US" sz="2800" dirty="0">
                <a:solidFill>
                  <a:srgbClr val="595959"/>
                </a:solidFill>
              </a:rPr>
              <a:t>Johannes Kepler University</a:t>
            </a:r>
          </a:p>
          <a:p>
            <a:r>
              <a:rPr lang="en-US" sz="2800" dirty="0">
                <a:solidFill>
                  <a:srgbClr val="595959"/>
                </a:solidFill>
              </a:rPr>
              <a:t>Austria</a:t>
            </a:r>
          </a:p>
          <a:p>
            <a:r>
              <a:rPr lang="en-GB" sz="2800" dirty="0">
                <a:solidFill>
                  <a:srgbClr val="595959"/>
                </a:solidFill>
              </a:rPr>
              <a:t>Inclusive practices in universities and higher education institutions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4771D02-F4E4-C632-E5D7-C5E26F71C09C}"/>
              </a:ext>
            </a:extLst>
          </p:cNvPr>
          <p:cNvSpPr txBox="1">
            <a:spLocks/>
          </p:cNvSpPr>
          <p:nvPr/>
        </p:nvSpPr>
        <p:spPr>
          <a:xfrm>
            <a:off x="2605065" y="5516724"/>
            <a:ext cx="6981870" cy="84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rgbClr val="595959"/>
                </a:solidFill>
                <a:latin typeface="Arial"/>
              </a:rPr>
              <a:t>Wednesday, February 21, 2024 </a:t>
            </a:r>
          </a:p>
          <a:p>
            <a:pPr algn="ctr"/>
            <a:r>
              <a:rPr lang="en-US" sz="2400" b="1" dirty="0">
                <a:solidFill>
                  <a:srgbClr val="595959"/>
                </a:solidFill>
                <a:latin typeface="Arial"/>
              </a:rPr>
              <a:t>14:00 – 15:20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B4AAB-13CC-0101-7D17-6ABAF035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F2F47-DE12-0075-6EDB-366148F7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7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20E34E-0A60-4BCC-B639-0EF5E5024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2</a:t>
            </a:fld>
            <a:endParaRPr lang="en-GB"/>
          </a:p>
        </p:txBody>
      </p:sp>
      <p:pic>
        <p:nvPicPr>
          <p:cNvPr id="6" name="Picture 2" descr="A group of people. Inscription &quot;Inclusive medicine&quot;.">
            <a:extLst>
              <a:ext uri="{FF2B5EF4-FFF2-40B4-BE49-F238E27FC236}">
                <a16:creationId xmlns:a16="http://schemas.microsoft.com/office/drawing/2014/main" id="{E746F000-283B-4ED2-BA78-DEBE9A22A35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8" t="10904" r="13802" b="4028"/>
          <a:stretch>
            <a:fillRect/>
          </a:stretch>
        </p:blipFill>
        <p:spPr>
          <a:xfrm>
            <a:off x="3107531" y="1432718"/>
            <a:ext cx="5976938" cy="3992563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E637A19-4E52-41A2-860E-F76D8D5D5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1972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3C36EAE-1B41-45BF-A264-57CEB994B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3</a:t>
            </a:fld>
            <a:endParaRPr lang="en-GB"/>
          </a:p>
        </p:txBody>
      </p:sp>
      <p:pic>
        <p:nvPicPr>
          <p:cNvPr id="10" name="Picture 2" descr="A drawing of a group of people.  Inscription &quot;Inclusive medicine&quot;. ">
            <a:extLst>
              <a:ext uri="{FF2B5EF4-FFF2-40B4-BE49-F238E27FC236}">
                <a16:creationId xmlns:a16="http://schemas.microsoft.com/office/drawing/2014/main" id="{C64E4A11-A8EA-4182-9919-A85B3D1187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8" t="10904" r="13802" b="4028"/>
          <a:stretch>
            <a:fillRect/>
          </a:stretch>
        </p:blipFill>
        <p:spPr>
          <a:xfrm>
            <a:off x="3107531" y="1432718"/>
            <a:ext cx="5976938" cy="3992563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Inscription &quot;Barrier-free&quot;">
            <a:extLst>
              <a:ext uri="{FF2B5EF4-FFF2-40B4-BE49-F238E27FC236}">
                <a16:creationId xmlns:a16="http://schemas.microsoft.com/office/drawing/2014/main" id="{608960CF-B6D1-49B1-BF5B-F71A5B744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5" t="9245" r="37650" b="71255"/>
          <a:stretch>
            <a:fillRect/>
          </a:stretch>
        </p:blipFill>
        <p:spPr bwMode="auto">
          <a:xfrm>
            <a:off x="3107531" y="5599263"/>
            <a:ext cx="2492980" cy="58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EA2E148-C3FB-45FE-98BE-A02B0B919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8797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C81DBFB-E87E-4487-8349-5F1AED5BB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4</a:t>
            </a:fld>
            <a:endParaRPr lang="en-GB"/>
          </a:p>
        </p:txBody>
      </p:sp>
      <p:pic>
        <p:nvPicPr>
          <p:cNvPr id="7" name="Picture 2" descr="A drawing of a group of people.  Inscription &quot;Inclusive medicine&quot;. ">
            <a:extLst>
              <a:ext uri="{FF2B5EF4-FFF2-40B4-BE49-F238E27FC236}">
                <a16:creationId xmlns:a16="http://schemas.microsoft.com/office/drawing/2014/main" id="{956CA6F6-72F9-416E-9FBC-BE296D1E9A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8" t="10904" r="13802" b="4028"/>
          <a:stretch>
            <a:fillRect/>
          </a:stretch>
        </p:blipFill>
        <p:spPr>
          <a:xfrm>
            <a:off x="3107531" y="1432718"/>
            <a:ext cx="5976938" cy="3992563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Inscription &quot;Barrier-free&quot;">
            <a:extLst>
              <a:ext uri="{FF2B5EF4-FFF2-40B4-BE49-F238E27FC236}">
                <a16:creationId xmlns:a16="http://schemas.microsoft.com/office/drawing/2014/main" id="{37FBBEE4-BE78-46CB-899D-3E454F135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5" t="9245" r="37650" b="71255"/>
          <a:stretch>
            <a:fillRect/>
          </a:stretch>
        </p:blipFill>
        <p:spPr bwMode="auto">
          <a:xfrm>
            <a:off x="3107531" y="5599263"/>
            <a:ext cx="2492980" cy="58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Inscription &quot;Specialized&quot;">
            <a:extLst>
              <a:ext uri="{FF2B5EF4-FFF2-40B4-BE49-F238E27FC236}">
                <a16:creationId xmlns:a16="http://schemas.microsoft.com/office/drawing/2014/main" id="{B749B00F-1560-42E2-87BD-F71835470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18" t="50459" r="13528" b="28661"/>
          <a:stretch>
            <a:fillRect/>
          </a:stretch>
        </p:blipFill>
        <p:spPr bwMode="auto">
          <a:xfrm>
            <a:off x="6589669" y="5557138"/>
            <a:ext cx="2494800" cy="667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C63187F-8E9E-48D5-8C74-DB8BA788E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3179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A2A8867-F90E-45DA-AFF6-0B70E6CE2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5</a:t>
            </a:fld>
            <a:endParaRPr lang="en-GB"/>
          </a:p>
        </p:txBody>
      </p:sp>
      <p:pic>
        <p:nvPicPr>
          <p:cNvPr id="6" name="Grafik 1" descr="A drawing of people sitting in a wheelchair&#10;&#10;Inscription &quot;Inclusive medicine. Participative. Peers -Prof.&quot;">
            <a:extLst>
              <a:ext uri="{FF2B5EF4-FFF2-40B4-BE49-F238E27FC236}">
                <a16:creationId xmlns:a16="http://schemas.microsoft.com/office/drawing/2014/main" id="{E12169F9-619D-4171-85E7-A3C637A32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525" y="1432800"/>
            <a:ext cx="6020950" cy="39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4935822-0E5C-4762-8657-82E6758AF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6084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925E9-8637-4CEF-B642-A45858009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6</a:t>
            </a:fld>
            <a:endParaRPr lang="en-GB"/>
          </a:p>
        </p:txBody>
      </p:sp>
      <p:pic>
        <p:nvPicPr>
          <p:cNvPr id="6" name="Picture 2" descr="Inscription &quot;Aim&quot; with a drawing of a target.">
            <a:extLst>
              <a:ext uri="{FF2B5EF4-FFF2-40B4-BE49-F238E27FC236}">
                <a16:creationId xmlns:a16="http://schemas.microsoft.com/office/drawing/2014/main" id="{856E5DAD-3CCF-418C-A29B-2719424977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3" t="9523" r="14268" b="15628"/>
          <a:stretch>
            <a:fillRect/>
          </a:stretch>
        </p:blipFill>
        <p:spPr>
          <a:xfrm>
            <a:off x="2759766" y="1432800"/>
            <a:ext cx="6672467" cy="3992400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F11447D-B431-43B7-A084-E96D59C36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392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595959"/>
                </a:solidFill>
              </a:rPr>
              <a:t>Medical Faculty Johannes Kepler Universität  </a:t>
            </a:r>
            <a:endParaRPr lang="en-GB" dirty="0">
              <a:solidFill>
                <a:srgbClr val="595959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BED0F-B7D1-D1EC-C777-64C401955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595959"/>
              </a:solidFill>
            </a:endParaRPr>
          </a:p>
          <a:p>
            <a:r>
              <a:rPr lang="en-US" dirty="0">
                <a:solidFill>
                  <a:srgbClr val="595959"/>
                </a:solidFill>
              </a:rPr>
              <a:t>Founded in 2014</a:t>
            </a:r>
          </a:p>
          <a:p>
            <a:r>
              <a:rPr lang="en-US" dirty="0">
                <a:solidFill>
                  <a:srgbClr val="595959"/>
                </a:solidFill>
              </a:rPr>
              <a:t>Inclusion of the needs of people with developmental disabilities in the curriculum </a:t>
            </a:r>
          </a:p>
          <a:p>
            <a:r>
              <a:rPr lang="en-US" dirty="0">
                <a:solidFill>
                  <a:srgbClr val="595959"/>
                </a:solidFill>
              </a:rPr>
              <a:t>Since 2014 around 600 students taught with this curriculum </a:t>
            </a:r>
          </a:p>
          <a:p>
            <a:r>
              <a:rPr lang="en-US" dirty="0">
                <a:solidFill>
                  <a:srgbClr val="595959"/>
                </a:solidFill>
              </a:rPr>
              <a:t>Sign language course</a:t>
            </a:r>
            <a:endParaRPr lang="en-GB" dirty="0">
              <a:solidFill>
                <a:srgbClr val="595959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236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158DA47-6CD1-4A1B-9D52-35CAB9FE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8</a:t>
            </a:fld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104AD6-5359-410D-8123-90B8F381D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595959"/>
                </a:solidFill>
              </a:rPr>
              <a:t>Inclusion of developmental disabilities into the medical curriculum for future doctors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23853BE-535D-4F17-96C2-C8D88C3BEFF0}"/>
              </a:ext>
            </a:extLst>
          </p:cNvPr>
          <p:cNvSpPr/>
          <p:nvPr/>
        </p:nvSpPr>
        <p:spPr>
          <a:xfrm>
            <a:off x="940211" y="2376759"/>
            <a:ext cx="2906038" cy="120249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Ethics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F55A75A-4BB7-4594-B43F-4F7317E68843}"/>
              </a:ext>
            </a:extLst>
          </p:cNvPr>
          <p:cNvSpPr/>
          <p:nvPr/>
        </p:nvSpPr>
        <p:spPr>
          <a:xfrm>
            <a:off x="4642981" y="2376759"/>
            <a:ext cx="2906038" cy="120249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Paediatrics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C7F6990-2F43-432A-9678-9D1C3C36683D}"/>
              </a:ext>
            </a:extLst>
          </p:cNvPr>
          <p:cNvSpPr/>
          <p:nvPr/>
        </p:nvSpPr>
        <p:spPr>
          <a:xfrm>
            <a:off x="8345751" y="2376759"/>
            <a:ext cx="2906038" cy="120249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Neurology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A331C24-224E-404E-95A4-24061E9B61D3}"/>
              </a:ext>
            </a:extLst>
          </p:cNvPr>
          <p:cNvSpPr/>
          <p:nvPr/>
        </p:nvSpPr>
        <p:spPr>
          <a:xfrm>
            <a:off x="940211" y="4765219"/>
            <a:ext cx="2906038" cy="120249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Psychiatry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E38C1F8-B45A-4290-AE9F-948E05B3FD8E}"/>
              </a:ext>
            </a:extLst>
          </p:cNvPr>
          <p:cNvSpPr/>
          <p:nvPr/>
        </p:nvSpPr>
        <p:spPr>
          <a:xfrm>
            <a:off x="4642981" y="4765219"/>
            <a:ext cx="2906038" cy="120249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Otorhinolaryngology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A79C04C-CFDF-4B1A-BFC0-7344265EFA57}"/>
              </a:ext>
            </a:extLst>
          </p:cNvPr>
          <p:cNvSpPr/>
          <p:nvPr/>
        </p:nvSpPr>
        <p:spPr>
          <a:xfrm>
            <a:off x="8345751" y="4765219"/>
            <a:ext cx="2906038" cy="120249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</a:rPr>
              <a:t>Compulsory elective subject</a:t>
            </a:r>
          </a:p>
          <a:p>
            <a:pPr algn="ctr"/>
            <a:r>
              <a:rPr lang="en-GB" sz="2000" b="1" dirty="0">
                <a:solidFill>
                  <a:schemeClr val="tx1"/>
                </a:solidFill>
              </a:rPr>
              <a:t>Developmental Medicine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FFE535-9786-40B8-BBA4-CDAB599C3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754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2EFB75-17E1-4F01-B57D-28DB93328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595959"/>
                </a:solidFill>
              </a:rPr>
              <a:t>Competences taught…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B81713-DC1A-407F-A550-B9B98629F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595959"/>
                </a:solidFill>
              </a:rPr>
              <a:t>Considering the individual needs of persons with disabilities (medical and psycho-social needs)</a:t>
            </a:r>
          </a:p>
          <a:p>
            <a:r>
              <a:rPr lang="en-GB" dirty="0">
                <a:solidFill>
                  <a:srgbClr val="595959"/>
                </a:solidFill>
              </a:rPr>
              <a:t>Emphasize the dignity and rights of people with disabilities</a:t>
            </a:r>
          </a:p>
          <a:p>
            <a:r>
              <a:rPr lang="en-GB" dirty="0">
                <a:solidFill>
                  <a:srgbClr val="595959"/>
                </a:solidFill>
              </a:rPr>
              <a:t>Considering the role of parents and relatives</a:t>
            </a:r>
          </a:p>
          <a:p>
            <a:r>
              <a:rPr lang="en-GB" dirty="0">
                <a:solidFill>
                  <a:srgbClr val="595959"/>
                </a:solidFill>
              </a:rPr>
              <a:t>Equipping the future doctors with necessary skills to interact effectively with individuals with disabilities and their relatives and </a:t>
            </a:r>
          </a:p>
          <a:p>
            <a:r>
              <a:rPr lang="en-GB" dirty="0">
                <a:solidFill>
                  <a:srgbClr val="595959"/>
                </a:solidFill>
              </a:rPr>
              <a:t>to work multi-, inter and transdisciplinary </a:t>
            </a:r>
          </a:p>
          <a:p>
            <a:endParaRPr lang="en-GB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38EBF85-E0D4-4226-8591-C67E7940B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EAC609C-EB22-44CF-A9E9-0B06B2385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40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55040EF-FF44-4C06-92F4-8D267287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10</a:t>
            </a:fld>
            <a:endParaRPr lang="en-GB"/>
          </a:p>
        </p:txBody>
      </p:sp>
      <p:pic>
        <p:nvPicPr>
          <p:cNvPr id="6" name="Picture 4" descr="A close-up of a flower">
            <a:extLst>
              <a:ext uri="{FF2B5EF4-FFF2-40B4-BE49-F238E27FC236}">
                <a16:creationId xmlns:a16="http://schemas.microsoft.com/office/drawing/2014/main" id="{D04E79FD-A2AF-472F-9078-49D23968B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8" y="1268414"/>
            <a:ext cx="4032250" cy="4238625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5F6E876C-07C8-4DEE-8CFD-EA0B00006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8975" y="5589589"/>
            <a:ext cx="57594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0000"/>
              </a:buClr>
              <a:buSzPct val="125000"/>
              <a:buFont typeface="Arial" charset="0"/>
              <a:buChar char="►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40000"/>
              </a:spcBef>
              <a:buClr>
                <a:schemeClr val="bg2"/>
              </a:buClr>
              <a:buFont typeface="Arial" charset="0"/>
              <a:buChar char="–"/>
              <a:defRPr sz="1900" i="1">
                <a:solidFill>
                  <a:srgbClr val="4D4D4D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e-AT" altLang="de-DE" dirty="0" err="1">
                <a:solidFill>
                  <a:srgbClr val="595959"/>
                </a:solidFill>
              </a:rPr>
              <a:t>Contact</a:t>
            </a:r>
            <a:r>
              <a:rPr lang="de-AT" altLang="de-DE" dirty="0">
                <a:solidFill>
                  <a:srgbClr val="595959"/>
                </a:solidFill>
              </a:rPr>
              <a:t>: johannes.fellinger@bblinz.at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6C593E-0779-4628-8F5A-079BF0EB1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3011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</Words>
  <Application>Microsoft Office PowerPoint</Application>
  <PresentationFormat>Widescreen</PresentationFormat>
  <Paragraphs>50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Inclusion of topics concerning developmental disabilities into the medical curriculum of future doctors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Medical Faculty Johannes Kepler Universität  </vt:lpstr>
      <vt:lpstr>Inclusion of developmental disabilities into the medical curriculum for future doctors</vt:lpstr>
      <vt:lpstr>Competences taught…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Katerina Stanton Balazs</dc:creator>
  <cp:lastModifiedBy>Research | Zeroproject</cp:lastModifiedBy>
  <cp:revision>20</cp:revision>
  <dcterms:created xsi:type="dcterms:W3CDTF">2022-12-05T13:52:15Z</dcterms:created>
  <dcterms:modified xsi:type="dcterms:W3CDTF">2024-02-13T18:14:58Z</dcterms:modified>
</cp:coreProperties>
</file>