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8" r:id="rId2"/>
    <p:sldId id="275" r:id="rId3"/>
    <p:sldId id="277" r:id="rId4"/>
    <p:sldId id="284" r:id="rId5"/>
    <p:sldId id="28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E430F409-7CC2-4A31-B3BA-42C12EDC7DBF}">
          <p14:sldIdLst>
            <p14:sldId id="258"/>
            <p14:sldId id="275"/>
            <p14:sldId id="277"/>
            <p14:sldId id="284"/>
            <p14:sldId id="287"/>
          </p14:sldIdLst>
        </p14:section>
      </p14:sectionLst>
    </p:ext>
    <p:ext uri="{EFAFB233-063F-42B5-8137-9DF3F51BA10A}">
      <p15:sldGuideLst xmlns:p15="http://schemas.microsoft.com/office/powerpoint/2012/main">
        <p15:guide id="1" orient="horz" pos="312" userDrawn="1">
          <p15:clr>
            <a:srgbClr val="A4A3A4"/>
          </p15:clr>
        </p15:guide>
        <p15:guide id="2" pos="3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85447" autoAdjust="0"/>
  </p:normalViewPr>
  <p:slideViewPr>
    <p:cSldViewPr snapToGrid="0">
      <p:cViewPr varScale="1">
        <p:scale>
          <a:sx n="54" d="100"/>
          <a:sy n="54" d="100"/>
        </p:scale>
        <p:origin x="548" y="40"/>
      </p:cViewPr>
      <p:guideLst>
        <p:guide orient="horz" pos="312"/>
        <p:guide pos="336"/>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13/02/2024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‹Nr.›</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‹Nr.›</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Creativity and Technology for disability </a:t>
            </a:r>
            <a:r>
              <a:rPr lang="en-US" dirty="0" err="1"/>
              <a:t>includion</a:t>
            </a:r>
            <a:endParaRPr lang="en-US" dirty="0"/>
          </a:p>
          <a:p>
            <a:r>
              <a:rPr lang="en-US" dirty="0"/>
              <a:t>Andrew</a:t>
            </a:r>
            <a:r>
              <a:rPr lang="en-US" baseline="0" dirty="0"/>
              <a:t> Choe, </a:t>
            </a:r>
            <a:r>
              <a:rPr lang="en-US" baseline="0" dirty="0" err="1"/>
              <a:t>Sensee</a:t>
            </a:r>
            <a:r>
              <a:rPr lang="en-US" baseline="0" dirty="0"/>
              <a:t> World, United States, Zero Project Scaling Solutions Fellows Pitch</a:t>
            </a:r>
            <a:endParaRPr lang="en-US" dirty="0"/>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err="1"/>
              <a:t>Sensee’s</a:t>
            </a:r>
            <a:r>
              <a:rPr lang="en-GB" baseline="0" dirty="0"/>
              <a:t> vision is “touch the world and see the unseen”. Our vision is core of everything we do. We believe our technology along with our creative products can open possibilities that people have never imagined. </a:t>
            </a:r>
          </a:p>
          <a:p>
            <a:pPr marL="171450" indent="-171450">
              <a:buFont typeface="Arial" panose="020B0604020202020204" pitchFamily="34" charset="0"/>
              <a:buChar char="•"/>
            </a:pPr>
            <a:r>
              <a:rPr lang="en-GB" baseline="0" dirty="0"/>
              <a:t>Our books have both text and braille in order for products to be able to be shared among family members or in school.</a:t>
            </a:r>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374145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think about how we can make things easy and efficient. Our editor allows people to easily use our products and machine learning capability that allows complex transcription, such as Math and Science to be transcribed in much shorter time (within a day) vs. over a year.</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165230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also have creative products that make learning braille fun and easy. Also our </a:t>
            </a:r>
            <a:r>
              <a:rPr lang="en-GB" baseline="0" dirty="0" err="1"/>
              <a:t>coloring</a:t>
            </a:r>
            <a:r>
              <a:rPr lang="en-GB" baseline="0" dirty="0"/>
              <a:t> books provide new experience for visually impaired kids as well as autistic children.</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39605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terms of next</a:t>
            </a:r>
            <a:r>
              <a:rPr lang="en-GB" baseline="0" dirty="0"/>
              <a:t> steps, we need to evolve and expand. In terms of complex transcription, such as math, we have gotten to where transcription can be done within a day. And length of time will be shorter as we transcribe more books. We have begun working on English version, but we are aiming to develop for other languages as well. In terms of products we would like to work with any publisher or organizations to distribute our products or help create products for those organizations. Finally, we are in process of building fully automated facility which will significantly reduce production costs, and we are very much interested in expanding our manufacturing footprints to </a:t>
            </a:r>
            <a:r>
              <a:rPr lang="en-GB" baseline="0"/>
              <a:t>other geography.</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347583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13/02/2024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13/02/2024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13/02/2024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13/02/2024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13/02/2024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13/02/2024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13/02/2024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13/02/2024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13/02/2024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13/02/2024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13/02/2024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‹Nr.›</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0A782FC-8B01-42F4-8056-DCC2EFED95D1}"/>
              </a:ext>
            </a:extLst>
          </p:cNvPr>
          <p:cNvSpPr>
            <a:spLocks noGrp="1"/>
          </p:cNvSpPr>
          <p:nvPr>
            <p:ph type="ctrTitle"/>
          </p:nvPr>
        </p:nvSpPr>
        <p:spPr>
          <a:xfrm>
            <a:off x="250200" y="1535144"/>
            <a:ext cx="11691597" cy="1107129"/>
          </a:xfrm>
        </p:spPr>
        <p:txBody>
          <a:bodyPr>
            <a:noAutofit/>
          </a:bodyPr>
          <a:lstStyle/>
          <a:p>
            <a:pPr>
              <a:lnSpc>
                <a:spcPct val="100000"/>
              </a:lnSpc>
            </a:pPr>
            <a:r>
              <a:rPr lang="en-US" sz="3600" b="1" dirty="0">
                <a:latin typeface="+mn-lt"/>
                <a:cs typeface="Arial" panose="020B0604020202020204" pitchFamily="34" charset="0"/>
              </a:rPr>
              <a:t>Creativity and Technology for disability inclusion</a:t>
            </a:r>
            <a:endParaRPr lang="en-GB" sz="3600" b="1" dirty="0">
              <a:latin typeface="+mn-lt"/>
              <a:cs typeface="Arial" panose="020B0604020202020204" pitchFamily="34"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3221998"/>
            <a:ext cx="9144000" cy="2084997"/>
          </a:xfrm>
        </p:spPr>
        <p:txBody>
          <a:bodyPr>
            <a:normAutofit/>
          </a:bodyPr>
          <a:lstStyle/>
          <a:p>
            <a:r>
              <a:rPr lang="en-US" altLang="ko-KR" sz="2800" dirty="0"/>
              <a:t>Andrew Choe</a:t>
            </a:r>
          </a:p>
          <a:p>
            <a:r>
              <a:rPr lang="en-US" altLang="ko-KR" sz="2800" dirty="0" err="1"/>
              <a:t>Sensee</a:t>
            </a:r>
            <a:r>
              <a:rPr lang="en-US" altLang="ko-KR" sz="2800" dirty="0"/>
              <a:t> World</a:t>
            </a:r>
          </a:p>
          <a:p>
            <a:r>
              <a:rPr lang="en-US" altLang="ko-KR" sz="2800" dirty="0"/>
              <a:t>United States</a:t>
            </a:r>
            <a:endParaRPr lang="en-US" sz="2800" dirty="0"/>
          </a:p>
          <a:p>
            <a:r>
              <a:rPr lang="en-US" altLang="ko-KR" sz="2800" dirty="0"/>
              <a:t>Educational Resources for visually impaired Students</a:t>
            </a:r>
            <a:endParaRPr lang="en-GB" sz="2800" dirty="0"/>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3683973" y="5692088"/>
            <a:ext cx="4824053"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altLang="ko-KR" sz="2400" b="1" dirty="0">
                <a:latin typeface="Arial"/>
              </a:rPr>
              <a:t>14:10-15:10, 24 February 2024</a:t>
            </a:r>
            <a:endParaRPr lang="en-US" sz="2400" b="1" dirty="0">
              <a:latin typeface="Arial"/>
            </a:endParaRP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144B858-7758-0A52-B774-34A6669B7487}"/>
              </a:ext>
            </a:extLst>
          </p:cNvPr>
          <p:cNvSpPr>
            <a:spLocks noGrp="1"/>
          </p:cNvSpPr>
          <p:nvPr>
            <p:ph type="title"/>
          </p:nvPr>
        </p:nvSpPr>
        <p:spPr>
          <a:xfrm>
            <a:off x="533400" y="504054"/>
            <a:ext cx="9244669" cy="566723"/>
          </a:xfrm>
        </p:spPr>
        <p:txBody>
          <a:bodyPr>
            <a:normAutofit/>
          </a:bodyPr>
          <a:lstStyle/>
          <a:p>
            <a:r>
              <a:rPr lang="en-US" altLang="ko-KR" sz="2800" b="1" dirty="0">
                <a:latin typeface="+mn-lt"/>
              </a:rPr>
              <a:t>Vision</a:t>
            </a:r>
            <a:endParaRPr lang="en-GB" sz="2800" b="1" dirty="0">
              <a:latin typeface="+mn-lt"/>
            </a:endParaRPr>
          </a:p>
        </p:txBody>
      </p:sp>
      <p:sp>
        <p:nvSpPr>
          <p:cNvPr id="19" name="TextBox 18">
            <a:extLst>
              <a:ext uri="{FF2B5EF4-FFF2-40B4-BE49-F238E27FC236}">
                <a16:creationId xmlns:a16="http://schemas.microsoft.com/office/drawing/2014/main" id="{893485B2-67EA-4AF0-879F-558B8094B856}"/>
              </a:ext>
            </a:extLst>
          </p:cNvPr>
          <p:cNvSpPr txBox="1"/>
          <p:nvPr/>
        </p:nvSpPr>
        <p:spPr>
          <a:xfrm>
            <a:off x="1174750" y="1425328"/>
            <a:ext cx="9095014" cy="754694"/>
          </a:xfrm>
          <a:prstGeom prst="rect">
            <a:avLst/>
          </a:prstGeom>
          <a:noFill/>
        </p:spPr>
        <p:txBody>
          <a:bodyPr wrap="square" rtlCol="0">
            <a:spAutoFit/>
          </a:bodyPr>
          <a:lstStyle/>
          <a:p>
            <a:pPr algn="ctr">
              <a:lnSpc>
                <a:spcPct val="150000"/>
              </a:lnSpc>
            </a:pPr>
            <a:r>
              <a:rPr lang="en-US" altLang="ko-KR" sz="3200" b="1" dirty="0">
                <a:cs typeface="Arial" panose="020B0604020202020204" pitchFamily="34" charset="0"/>
              </a:rPr>
              <a:t>Touch the World and See the Unseen</a:t>
            </a:r>
          </a:p>
        </p:txBody>
      </p:sp>
      <p:pic>
        <p:nvPicPr>
          <p:cNvPr id="20" name="그림 19" descr="picture of sighted mom and visually impaired child reading a children's book together" title="children's book"/>
          <p:cNvPicPr>
            <a:picLocks noChangeAspect="1"/>
          </p:cNvPicPr>
          <p:nvPr/>
        </p:nvPicPr>
        <p:blipFill rotWithShape="1">
          <a:blip r:embed="rId3" cstate="hqprint">
            <a:extLst>
              <a:ext uri="{28A0092B-C50C-407E-A947-70E740481C1C}">
                <a14:useLocalDpi xmlns:a14="http://schemas.microsoft.com/office/drawing/2010/main" val="0"/>
              </a:ext>
            </a:extLst>
          </a:blip>
          <a:srcRect l="27128" t="15112"/>
          <a:stretch/>
        </p:blipFill>
        <p:spPr>
          <a:xfrm>
            <a:off x="1174750" y="2226968"/>
            <a:ext cx="2556329" cy="2857442"/>
          </a:xfrm>
          <a:prstGeom prst="rect">
            <a:avLst/>
          </a:prstGeom>
        </p:spPr>
      </p:pic>
      <p:pic>
        <p:nvPicPr>
          <p:cNvPr id="21" name="그림 20" descr="Math textbook with both braille and print on a page" title="math textbook">
            <a:extLst>
              <a:ext uri="{FF2B5EF4-FFF2-40B4-BE49-F238E27FC236}">
                <a16:creationId xmlns:a16="http://schemas.microsoft.com/office/drawing/2014/main" id="{6BF18952-45BE-46E1-3CF2-C20B03BF68F8}"/>
              </a:ext>
            </a:extLst>
          </p:cNvPr>
          <p:cNvPicPr>
            <a:picLocks noChangeAspect="1"/>
          </p:cNvPicPr>
          <p:nvPr/>
        </p:nvPicPr>
        <p:blipFill rotWithShape="1">
          <a:blip r:embed="rId4">
            <a:extLst>
              <a:ext uri="{28A0092B-C50C-407E-A947-70E740481C1C}">
                <a14:useLocalDpi xmlns:a14="http://schemas.microsoft.com/office/drawing/2010/main"/>
              </a:ext>
            </a:extLst>
          </a:blip>
          <a:srcRect r="14918"/>
          <a:stretch/>
        </p:blipFill>
        <p:spPr>
          <a:xfrm>
            <a:off x="5768521" y="2383403"/>
            <a:ext cx="4379686" cy="2925072"/>
          </a:xfrm>
          <a:prstGeom prst="rect">
            <a:avLst/>
          </a:prstGeom>
        </p:spPr>
      </p:pic>
      <p:sp>
        <p:nvSpPr>
          <p:cNvPr id="23" name="TextBox 22">
            <a:extLst>
              <a:ext uri="{FF2B5EF4-FFF2-40B4-BE49-F238E27FC236}">
                <a16:creationId xmlns:a16="http://schemas.microsoft.com/office/drawing/2014/main" id="{893485B2-67EA-4AF0-879F-558B8094B856}"/>
              </a:ext>
            </a:extLst>
          </p:cNvPr>
          <p:cNvSpPr txBox="1"/>
          <p:nvPr/>
        </p:nvSpPr>
        <p:spPr>
          <a:xfrm>
            <a:off x="889424" y="5008655"/>
            <a:ext cx="10911707" cy="1200329"/>
          </a:xfrm>
          <a:prstGeom prst="rect">
            <a:avLst/>
          </a:prstGeom>
          <a:noFill/>
        </p:spPr>
        <p:txBody>
          <a:bodyPr wrap="square" rtlCol="0">
            <a:spAutoFit/>
          </a:bodyPr>
          <a:lstStyle/>
          <a:p>
            <a:pPr>
              <a:lnSpc>
                <a:spcPct val="150000"/>
              </a:lnSpc>
            </a:pPr>
            <a:r>
              <a:rPr lang="en-US" altLang="ko-KR" sz="2400" b="1" dirty="0">
                <a:cs typeface="Arial" panose="020B0604020202020204" pitchFamily="34" charset="0"/>
              </a:rPr>
              <a:t>Breaking down the barrier </a:t>
            </a:r>
          </a:p>
          <a:p>
            <a:pPr marL="342900" indent="-342900">
              <a:lnSpc>
                <a:spcPct val="150000"/>
              </a:lnSpc>
              <a:buFont typeface="Arial" panose="020B0604020202020204" pitchFamily="34" charset="0"/>
              <a:buChar char="•"/>
            </a:pPr>
            <a:r>
              <a:rPr lang="en-US" altLang="ko-KR" sz="2400" b="1" dirty="0">
                <a:cs typeface="Arial" panose="020B0604020202020204" pitchFamily="34" charset="0"/>
              </a:rPr>
              <a:t>Commitment to producing products that can be shared by all (home and school)</a:t>
            </a:r>
            <a:endParaRPr lang="ko-KR" altLang="en-US" sz="2400" b="1" dirty="0">
              <a:cs typeface="Arial" panose="020B0604020202020204" pitchFamily="34" charset="0"/>
            </a:endParaRPr>
          </a:p>
        </p:txBody>
      </p:sp>
      <p:sp>
        <p:nvSpPr>
          <p:cNvPr id="5" name="Footer Placeholder 4">
            <a:extLst>
              <a:ext uri="{FF2B5EF4-FFF2-40B4-BE49-F238E27FC236}">
                <a16:creationId xmlns:a16="http://schemas.microsoft.com/office/drawing/2014/main" id="{493486FE-45C2-3C89-C954-3B3AC63FE8B8}"/>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2</a:t>
            </a:fld>
            <a:endParaRPr lang="en-GB"/>
          </a:p>
        </p:txBody>
      </p:sp>
    </p:spTree>
    <p:extLst>
      <p:ext uri="{BB962C8B-B14F-4D97-AF65-F5344CB8AC3E}">
        <p14:creationId xmlns:p14="http://schemas.microsoft.com/office/powerpoint/2010/main" val="112482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144B858-7758-0A52-B774-34A6669B7487}"/>
              </a:ext>
            </a:extLst>
          </p:cNvPr>
          <p:cNvSpPr>
            <a:spLocks noGrp="1"/>
          </p:cNvSpPr>
          <p:nvPr>
            <p:ph type="title"/>
          </p:nvPr>
        </p:nvSpPr>
        <p:spPr>
          <a:xfrm>
            <a:off x="533400" y="495300"/>
            <a:ext cx="9244669" cy="566723"/>
          </a:xfrm>
        </p:spPr>
        <p:txBody>
          <a:bodyPr>
            <a:normAutofit/>
          </a:bodyPr>
          <a:lstStyle/>
          <a:p>
            <a:r>
              <a:rPr lang="en-US" altLang="ko-KR" sz="2800" b="1" dirty="0">
                <a:latin typeface="+mn-lt"/>
              </a:rPr>
              <a:t>Technology – Transcription and Editor</a:t>
            </a:r>
            <a:endParaRPr lang="en-GB" sz="2800" b="1" dirty="0">
              <a:latin typeface="+mn-lt"/>
            </a:endParaRPr>
          </a:p>
        </p:txBody>
      </p:sp>
      <p:sp>
        <p:nvSpPr>
          <p:cNvPr id="10" name="Content Placeholder 2">
            <a:extLst>
              <a:ext uri="{FF2B5EF4-FFF2-40B4-BE49-F238E27FC236}">
                <a16:creationId xmlns:a16="http://schemas.microsoft.com/office/drawing/2014/main" id="{D0527F11-51E0-B33C-8D71-013B59DB6814}"/>
              </a:ext>
            </a:extLst>
          </p:cNvPr>
          <p:cNvSpPr txBox="1">
            <a:spLocks/>
          </p:cNvSpPr>
          <p:nvPr/>
        </p:nvSpPr>
        <p:spPr>
          <a:xfrm>
            <a:off x="923496" y="1550250"/>
            <a:ext cx="10793155" cy="83099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ko-KR" sz="2400" b="1" dirty="0"/>
              <a:t>Starts with detailed customized</a:t>
            </a:r>
            <a:r>
              <a:rPr lang="en-US" altLang="ko-KR" sz="2400" dirty="0"/>
              <a:t> </a:t>
            </a:r>
            <a:r>
              <a:rPr lang="en-US" altLang="ko-KR" sz="2400" b="1" dirty="0"/>
              <a:t>XML data</a:t>
            </a:r>
            <a:r>
              <a:rPr lang="en-US" altLang="ko-KR" sz="2400" dirty="0"/>
              <a:t>. – allows software to make automated decisions in complex cases, such as tables.</a:t>
            </a:r>
          </a:p>
        </p:txBody>
      </p:sp>
      <p:grpSp>
        <p:nvGrpSpPr>
          <p:cNvPr id="14" name="그룹 13" descr="Sensee Editor consists of a menu at the top, original text on the left, braille conversion results on the right, and notice braille conversion error history at the bottom. It goes to the location by clicking on line-to-line comparison or notice braille conversion error history, increasing work convenience." title="Sensee Editor">
            <a:extLst>
              <a:ext uri="{FF2B5EF4-FFF2-40B4-BE49-F238E27FC236}">
                <a16:creationId xmlns:a16="http://schemas.microsoft.com/office/drawing/2014/main" id="{B85BA84D-9AB5-03ED-EC49-6A363254D176}"/>
              </a:ext>
            </a:extLst>
          </p:cNvPr>
          <p:cNvGrpSpPr/>
          <p:nvPr/>
        </p:nvGrpSpPr>
        <p:grpSpPr>
          <a:xfrm>
            <a:off x="570850" y="2438394"/>
            <a:ext cx="5552364" cy="3669596"/>
            <a:chOff x="274414" y="1151712"/>
            <a:chExt cx="4076259" cy="2452394"/>
          </a:xfrm>
        </p:grpSpPr>
        <p:pic>
          <p:nvPicPr>
            <p:cNvPr id="15" name="그림 14" descr="Sensee editor picture with tw" title="Sensee editor">
              <a:extLst>
                <a:ext uri="{FF2B5EF4-FFF2-40B4-BE49-F238E27FC236}">
                  <a16:creationId xmlns:a16="http://schemas.microsoft.com/office/drawing/2014/main" id="{EB6ABD07-130B-6101-1F22-7876595646D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4414" y="1151712"/>
              <a:ext cx="4076259" cy="2427294"/>
            </a:xfrm>
            <a:prstGeom prst="rect">
              <a:avLst/>
            </a:prstGeom>
          </p:spPr>
        </p:pic>
        <p:sp>
          <p:nvSpPr>
            <p:cNvPr id="18" name="사각형: 둥근 모서리 6">
              <a:extLst>
                <a:ext uri="{FF2B5EF4-FFF2-40B4-BE49-F238E27FC236}">
                  <a16:creationId xmlns:a16="http://schemas.microsoft.com/office/drawing/2014/main" id="{AD990BBB-F56F-55BC-4579-5CEC45E1C5EA}"/>
                </a:ext>
              </a:extLst>
            </p:cNvPr>
            <p:cNvSpPr/>
            <p:nvPr/>
          </p:nvSpPr>
          <p:spPr>
            <a:xfrm>
              <a:off x="1385921" y="2616977"/>
              <a:ext cx="1853245" cy="257050"/>
            </a:xfrm>
            <a:prstGeom prst="roundRect">
              <a:avLst>
                <a:gd name="adj" fmla="val 50000"/>
              </a:avLst>
            </a:prstGeom>
            <a:solidFill>
              <a:schemeClr val="tx1">
                <a:lumMod val="95000"/>
                <a:lumOff val="5000"/>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bg1"/>
                  </a:solidFill>
                  <a:latin typeface="Noto Sans CJK KR Bold" panose="020B0800000000000000" pitchFamily="34" charset="-127"/>
                  <a:ea typeface="Noto Sans CJK KR Bold" panose="020B0800000000000000" pitchFamily="34" charset="-127"/>
                </a:rPr>
                <a:t>Line-to-line comparison</a:t>
              </a:r>
            </a:p>
          </p:txBody>
        </p:sp>
        <p:sp>
          <p:nvSpPr>
            <p:cNvPr id="24" name="사각형: 둥근 모서리 7">
              <a:extLst>
                <a:ext uri="{FF2B5EF4-FFF2-40B4-BE49-F238E27FC236}">
                  <a16:creationId xmlns:a16="http://schemas.microsoft.com/office/drawing/2014/main" id="{2BAEA116-2793-26F4-1091-3A043E02ACDA}"/>
                </a:ext>
              </a:extLst>
            </p:cNvPr>
            <p:cNvSpPr/>
            <p:nvPr/>
          </p:nvSpPr>
          <p:spPr>
            <a:xfrm>
              <a:off x="595984" y="3347056"/>
              <a:ext cx="2698090" cy="257050"/>
            </a:xfrm>
            <a:prstGeom prst="roundRect">
              <a:avLst>
                <a:gd name="adj" fmla="val 50000"/>
              </a:avLst>
            </a:prstGeom>
            <a:solidFill>
              <a:schemeClr val="tx1">
                <a:lumMod val="95000"/>
                <a:lumOff val="5000"/>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bg1"/>
                  </a:solidFill>
                  <a:latin typeface="Noto Sans CJK KR Bold" panose="020B0800000000000000" pitchFamily="34" charset="-127"/>
                  <a:ea typeface="Noto Sans CJK KR Bold" panose="020B0800000000000000" pitchFamily="34" charset="-127"/>
                </a:rPr>
                <a:t>Notice Braille Conversion Alert History</a:t>
              </a:r>
            </a:p>
          </p:txBody>
        </p:sp>
      </p:grpSp>
      <p:sp>
        <p:nvSpPr>
          <p:cNvPr id="26" name="TextBox 25">
            <a:extLst>
              <a:ext uri="{FF2B5EF4-FFF2-40B4-BE49-F238E27FC236}">
                <a16:creationId xmlns:a16="http://schemas.microsoft.com/office/drawing/2014/main" id="{893485B2-67EA-4AF0-879F-558B8094B856}"/>
              </a:ext>
            </a:extLst>
          </p:cNvPr>
          <p:cNvSpPr txBox="1"/>
          <p:nvPr/>
        </p:nvSpPr>
        <p:spPr>
          <a:xfrm>
            <a:off x="6516933" y="2626581"/>
            <a:ext cx="4888576" cy="3416320"/>
          </a:xfrm>
          <a:prstGeom prst="rect">
            <a:avLst/>
          </a:prstGeom>
          <a:noFill/>
        </p:spPr>
        <p:txBody>
          <a:bodyPr wrap="square" rtlCol="0">
            <a:spAutoFit/>
          </a:bodyPr>
          <a:lstStyle/>
          <a:p>
            <a:pPr>
              <a:lnSpc>
                <a:spcPct val="150000"/>
              </a:lnSpc>
            </a:pPr>
            <a:r>
              <a:rPr lang="en-US" altLang="ko-KR" sz="2400" b="1" dirty="0">
                <a:cs typeface="Arial" panose="020B0604020202020204" pitchFamily="34" charset="0"/>
              </a:rPr>
              <a:t>Minimize working hours</a:t>
            </a:r>
          </a:p>
          <a:p>
            <a:pPr marL="342900" indent="-342900">
              <a:lnSpc>
                <a:spcPct val="150000"/>
              </a:lnSpc>
              <a:buFont typeface="Arial" panose="020B0604020202020204" pitchFamily="34" charset="0"/>
              <a:buChar char="•"/>
            </a:pPr>
            <a:r>
              <a:rPr lang="en-US" altLang="ko-KR" sz="2400" b="1" dirty="0">
                <a:cs typeface="Arial" panose="020B0604020202020204" pitchFamily="34" charset="0"/>
              </a:rPr>
              <a:t>Efficient and easy editing</a:t>
            </a:r>
          </a:p>
          <a:p>
            <a:pPr marL="342900" indent="-342900">
              <a:lnSpc>
                <a:spcPct val="150000"/>
              </a:lnSpc>
              <a:buFont typeface="Arial" panose="020B0604020202020204" pitchFamily="34" charset="0"/>
              <a:buChar char="•"/>
            </a:pPr>
            <a:r>
              <a:rPr lang="en-US" altLang="ko-KR" sz="2400" b="1" dirty="0">
                <a:cs typeface="Arial" panose="020B0604020202020204" pitchFamily="34" charset="0"/>
              </a:rPr>
              <a:t>Flagging undefined cases and formatting issues</a:t>
            </a:r>
          </a:p>
          <a:p>
            <a:pPr marL="342900" indent="-342900">
              <a:lnSpc>
                <a:spcPct val="150000"/>
              </a:lnSpc>
              <a:buFont typeface="Arial" panose="020B0604020202020204" pitchFamily="34" charset="0"/>
              <a:buChar char="•"/>
            </a:pPr>
            <a:r>
              <a:rPr lang="en-US" sz="2400" b="1" dirty="0">
                <a:cs typeface="Arial" panose="020B0604020202020204" pitchFamily="34" charset="0"/>
              </a:rPr>
              <a:t>Machine learning tools to assist manual fixing</a:t>
            </a:r>
            <a:endParaRPr lang="en-US" altLang="ko-KR" sz="2400" b="1" dirty="0">
              <a:cs typeface="Arial" panose="020B0604020202020204" pitchFamily="34" charset="0"/>
            </a:endParaRPr>
          </a:p>
        </p:txBody>
      </p:sp>
      <p:sp>
        <p:nvSpPr>
          <p:cNvPr id="5" name="Footer Placeholder 4">
            <a:extLst>
              <a:ext uri="{FF2B5EF4-FFF2-40B4-BE49-F238E27FC236}">
                <a16:creationId xmlns:a16="http://schemas.microsoft.com/office/drawing/2014/main" id="{493486FE-45C2-3C89-C954-3B3AC63FE8B8}"/>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3</a:t>
            </a:fld>
            <a:endParaRPr lang="en-GB"/>
          </a:p>
        </p:txBody>
      </p:sp>
    </p:spTree>
    <p:extLst>
      <p:ext uri="{BB962C8B-B14F-4D97-AF65-F5344CB8AC3E}">
        <p14:creationId xmlns:p14="http://schemas.microsoft.com/office/powerpoint/2010/main" val="270391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144B858-7758-0A52-B774-34A6669B7487}"/>
              </a:ext>
            </a:extLst>
          </p:cNvPr>
          <p:cNvSpPr>
            <a:spLocks noGrp="1"/>
          </p:cNvSpPr>
          <p:nvPr>
            <p:ph type="title"/>
          </p:nvPr>
        </p:nvSpPr>
        <p:spPr>
          <a:xfrm>
            <a:off x="533400" y="499013"/>
            <a:ext cx="9244669" cy="566723"/>
          </a:xfrm>
        </p:spPr>
        <p:txBody>
          <a:bodyPr>
            <a:normAutofit/>
          </a:bodyPr>
          <a:lstStyle/>
          <a:p>
            <a:r>
              <a:rPr lang="en-US" altLang="ko-KR" sz="2800" b="1" dirty="0">
                <a:latin typeface="+mn-lt"/>
              </a:rPr>
              <a:t>Creative products – learning kit and coloring books</a:t>
            </a:r>
            <a:endParaRPr lang="en-GB" sz="2800" b="1" dirty="0">
              <a:latin typeface="+mn-lt"/>
            </a:endParaRPr>
          </a:p>
        </p:txBody>
      </p:sp>
      <p:sp>
        <p:nvSpPr>
          <p:cNvPr id="19" name="TextBox 18">
            <a:extLst>
              <a:ext uri="{FF2B5EF4-FFF2-40B4-BE49-F238E27FC236}">
                <a16:creationId xmlns:a16="http://schemas.microsoft.com/office/drawing/2014/main" id="{893485B2-67EA-4AF0-879F-558B8094B856}"/>
              </a:ext>
            </a:extLst>
          </p:cNvPr>
          <p:cNvSpPr txBox="1"/>
          <p:nvPr/>
        </p:nvSpPr>
        <p:spPr>
          <a:xfrm>
            <a:off x="1174750" y="1425328"/>
            <a:ext cx="9095014" cy="671851"/>
          </a:xfrm>
          <a:prstGeom prst="rect">
            <a:avLst/>
          </a:prstGeom>
          <a:noFill/>
        </p:spPr>
        <p:txBody>
          <a:bodyPr wrap="square" rtlCol="0">
            <a:spAutoFit/>
          </a:bodyPr>
          <a:lstStyle/>
          <a:p>
            <a:pPr algn="ctr">
              <a:lnSpc>
                <a:spcPct val="150000"/>
              </a:lnSpc>
            </a:pPr>
            <a:r>
              <a:rPr lang="en-US" altLang="ko-KR" sz="2800" b="1" dirty="0">
                <a:cs typeface="Arial" panose="020B0604020202020204" pitchFamily="34" charset="0"/>
              </a:rPr>
              <a:t>Focus on user experience</a:t>
            </a:r>
          </a:p>
        </p:txBody>
      </p:sp>
      <p:pic>
        <p:nvPicPr>
          <p:cNvPr id="14" name="그림 13" descr="picture of braille learning kit with components: box, magnets, and letters" title="Braille learning kit"/>
          <p:cNvPicPr>
            <a:picLocks noChangeAspect="1"/>
          </p:cNvPicPr>
          <p:nvPr/>
        </p:nvPicPr>
        <p:blipFill rotWithShape="1">
          <a:blip r:embed="rId3" cstate="hqprint">
            <a:extLst>
              <a:ext uri="{28A0092B-C50C-407E-A947-70E740481C1C}">
                <a14:useLocalDpi xmlns:a14="http://schemas.microsoft.com/office/drawing/2010/main" val="0"/>
              </a:ext>
            </a:extLst>
          </a:blip>
          <a:srcRect t="31434"/>
          <a:stretch/>
        </p:blipFill>
        <p:spPr>
          <a:xfrm>
            <a:off x="149256" y="2267886"/>
            <a:ext cx="6159387" cy="3045279"/>
          </a:xfrm>
          <a:prstGeom prst="rect">
            <a:avLst/>
          </a:prstGeom>
        </p:spPr>
      </p:pic>
      <p:sp>
        <p:nvSpPr>
          <p:cNvPr id="25" name="TextBox 24">
            <a:extLst>
              <a:ext uri="{FF2B5EF4-FFF2-40B4-BE49-F238E27FC236}">
                <a16:creationId xmlns:a16="http://schemas.microsoft.com/office/drawing/2014/main" id="{893485B2-67EA-4AF0-879F-558B8094B856}"/>
              </a:ext>
            </a:extLst>
          </p:cNvPr>
          <p:cNvSpPr txBox="1"/>
          <p:nvPr/>
        </p:nvSpPr>
        <p:spPr>
          <a:xfrm>
            <a:off x="665250" y="5238909"/>
            <a:ext cx="4731343" cy="830997"/>
          </a:xfrm>
          <a:prstGeom prst="rect">
            <a:avLst/>
          </a:prstGeom>
          <a:noFill/>
        </p:spPr>
        <p:txBody>
          <a:bodyPr wrap="square" rtlCol="0">
            <a:spAutoFit/>
          </a:bodyPr>
          <a:lstStyle/>
          <a:p>
            <a:r>
              <a:rPr lang="en-US" altLang="ko-KR" sz="2400" b="1" dirty="0">
                <a:cs typeface="Arial" panose="020B0604020202020204" pitchFamily="34" charset="0"/>
              </a:rPr>
              <a:t>Play and learn </a:t>
            </a:r>
          </a:p>
          <a:p>
            <a:pPr marL="342900" indent="-342900">
              <a:buFont typeface="Arial" panose="020B0604020202020204" pitchFamily="34" charset="0"/>
              <a:buChar char="•"/>
            </a:pPr>
            <a:r>
              <a:rPr lang="en-US" altLang="ko-KR" sz="2400" b="1" dirty="0">
                <a:cs typeface="Arial" panose="020B0604020202020204" pitchFamily="34" charset="0"/>
              </a:rPr>
              <a:t>Can be used in classrooms</a:t>
            </a:r>
            <a:endParaRPr lang="ko-KR" altLang="en-US" sz="2400" b="1" dirty="0">
              <a:cs typeface="Arial" panose="020B0604020202020204" pitchFamily="34" charset="0"/>
            </a:endParaRPr>
          </a:p>
        </p:txBody>
      </p:sp>
      <p:grpSp>
        <p:nvGrpSpPr>
          <p:cNvPr id="15" name="그룹 14" descr="coloring book with engraved line and braille for visually impaired and autistic children" title="coloring book">
            <a:extLst>
              <a:ext uri="{FF2B5EF4-FFF2-40B4-BE49-F238E27FC236}">
                <a16:creationId xmlns:a16="http://schemas.microsoft.com/office/drawing/2014/main" id="{B550ED7F-750E-F8B1-EC9E-E32E24CFA59C}"/>
              </a:ext>
            </a:extLst>
          </p:cNvPr>
          <p:cNvGrpSpPr/>
          <p:nvPr/>
        </p:nvGrpSpPr>
        <p:grpSpPr>
          <a:xfrm>
            <a:off x="6473145" y="2383626"/>
            <a:ext cx="5167992" cy="2757201"/>
            <a:chOff x="889482" y="1752123"/>
            <a:chExt cx="5900673" cy="3545609"/>
          </a:xfrm>
        </p:grpSpPr>
        <p:pic>
          <p:nvPicPr>
            <p:cNvPr id="18" name="그림 17" descr="picture of coloring book highlighting engraved line and braille text" title="Sensee coloring book">
              <a:extLst>
                <a:ext uri="{FF2B5EF4-FFF2-40B4-BE49-F238E27FC236}">
                  <a16:creationId xmlns:a16="http://schemas.microsoft.com/office/drawing/2014/main" id="{FBE532F1-C390-851D-4E4A-DDDF5D82413B}"/>
                </a:ext>
              </a:extLst>
            </p:cNvPr>
            <p:cNvPicPr>
              <a:picLocks noChangeAspect="1"/>
            </p:cNvPicPr>
            <p:nvPr/>
          </p:nvPicPr>
          <p:blipFill>
            <a:blip r:embed="rId4"/>
            <a:stretch>
              <a:fillRect/>
            </a:stretch>
          </p:blipFill>
          <p:spPr>
            <a:xfrm>
              <a:off x="889482" y="1752123"/>
              <a:ext cx="5900673" cy="3545608"/>
            </a:xfrm>
            <a:prstGeom prst="rect">
              <a:avLst/>
            </a:prstGeom>
          </p:spPr>
        </p:pic>
        <p:sp>
          <p:nvSpPr>
            <p:cNvPr id="24" name="직사각형 23">
              <a:extLst>
                <a:ext uri="{FF2B5EF4-FFF2-40B4-BE49-F238E27FC236}">
                  <a16:creationId xmlns:a16="http://schemas.microsoft.com/office/drawing/2014/main" id="{E35A2D5B-EE6A-8C8A-864B-CB11AA507BA4}"/>
                </a:ext>
              </a:extLst>
            </p:cNvPr>
            <p:cNvSpPr/>
            <p:nvPr/>
          </p:nvSpPr>
          <p:spPr>
            <a:xfrm>
              <a:off x="3533775" y="4962526"/>
              <a:ext cx="590550" cy="33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6" name="TextBox 25">
            <a:extLst>
              <a:ext uri="{FF2B5EF4-FFF2-40B4-BE49-F238E27FC236}">
                <a16:creationId xmlns:a16="http://schemas.microsoft.com/office/drawing/2014/main" id="{893485B2-67EA-4AF0-879F-558B8094B856}"/>
              </a:ext>
            </a:extLst>
          </p:cNvPr>
          <p:cNvSpPr txBox="1"/>
          <p:nvPr/>
        </p:nvSpPr>
        <p:spPr>
          <a:xfrm>
            <a:off x="6373955" y="5238909"/>
            <a:ext cx="4851936" cy="830997"/>
          </a:xfrm>
          <a:prstGeom prst="rect">
            <a:avLst/>
          </a:prstGeom>
          <a:noFill/>
        </p:spPr>
        <p:txBody>
          <a:bodyPr wrap="square" rtlCol="0">
            <a:spAutoFit/>
          </a:bodyPr>
          <a:lstStyle/>
          <a:p>
            <a:r>
              <a:rPr lang="en-US" altLang="ko-KR" sz="2400" b="1" dirty="0">
                <a:cs typeface="Arial" panose="020B0604020202020204" pitchFamily="34" charset="0"/>
              </a:rPr>
              <a:t>Can be shared be all</a:t>
            </a:r>
          </a:p>
          <a:p>
            <a:pPr marL="342900" indent="-342900">
              <a:buFont typeface="Arial" panose="020B0604020202020204" pitchFamily="34" charset="0"/>
              <a:buChar char="•"/>
            </a:pPr>
            <a:r>
              <a:rPr lang="en-US" altLang="ko-KR" sz="2400" b="1" dirty="0">
                <a:cs typeface="Arial" panose="020B0604020202020204" pitchFamily="34" charset="0"/>
              </a:rPr>
              <a:t>Visually impaired and autistic</a:t>
            </a:r>
            <a:endParaRPr lang="ko-KR" altLang="en-US" sz="2400" b="1" dirty="0">
              <a:cs typeface="Arial" panose="020B0604020202020204" pitchFamily="34" charset="0"/>
            </a:endParaRPr>
          </a:p>
        </p:txBody>
      </p:sp>
      <p:sp>
        <p:nvSpPr>
          <p:cNvPr id="5" name="Footer Placeholder 4">
            <a:extLst>
              <a:ext uri="{FF2B5EF4-FFF2-40B4-BE49-F238E27FC236}">
                <a16:creationId xmlns:a16="http://schemas.microsoft.com/office/drawing/2014/main" id="{493486FE-45C2-3C89-C954-3B3AC63FE8B8}"/>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175058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44B858-7758-0A52-B774-34A6669B7487}"/>
              </a:ext>
            </a:extLst>
          </p:cNvPr>
          <p:cNvSpPr>
            <a:spLocks noGrp="1"/>
          </p:cNvSpPr>
          <p:nvPr>
            <p:ph type="title"/>
          </p:nvPr>
        </p:nvSpPr>
        <p:spPr>
          <a:xfrm>
            <a:off x="533400" y="503709"/>
            <a:ext cx="9244669" cy="566723"/>
          </a:xfrm>
        </p:spPr>
        <p:txBody>
          <a:bodyPr>
            <a:normAutofit/>
          </a:bodyPr>
          <a:lstStyle/>
          <a:p>
            <a:r>
              <a:rPr lang="en-US" altLang="ko-KR" sz="2800" b="1" dirty="0">
                <a:latin typeface="+mn-lt"/>
              </a:rPr>
              <a:t>Evolution and Expansion</a:t>
            </a:r>
            <a:endParaRPr lang="en-GB" sz="2800" b="1" dirty="0">
              <a:latin typeface="+mn-lt"/>
            </a:endParaRPr>
          </a:p>
        </p:txBody>
      </p:sp>
      <p:sp>
        <p:nvSpPr>
          <p:cNvPr id="24" name="TextBox 23">
            <a:extLst>
              <a:ext uri="{FF2B5EF4-FFF2-40B4-BE49-F238E27FC236}">
                <a16:creationId xmlns:a16="http://schemas.microsoft.com/office/drawing/2014/main" id="{893485B2-67EA-4AF0-879F-558B8094B856}"/>
              </a:ext>
            </a:extLst>
          </p:cNvPr>
          <p:cNvSpPr txBox="1"/>
          <p:nvPr/>
        </p:nvSpPr>
        <p:spPr>
          <a:xfrm>
            <a:off x="497435" y="1879908"/>
            <a:ext cx="2488166" cy="461665"/>
          </a:xfrm>
          <a:prstGeom prst="rect">
            <a:avLst/>
          </a:prstGeom>
          <a:noFill/>
        </p:spPr>
        <p:txBody>
          <a:bodyPr wrap="square" rtlCol="0">
            <a:spAutoFit/>
          </a:bodyPr>
          <a:lstStyle/>
          <a:p>
            <a:r>
              <a:rPr lang="en-US" altLang="ko-KR" sz="2400" b="1" dirty="0">
                <a:cs typeface="Arial" panose="020B0604020202020204" pitchFamily="34" charset="0"/>
              </a:rPr>
              <a:t>Transcription</a:t>
            </a:r>
            <a:endParaRPr lang="ko-KR" altLang="en-US" sz="2400" b="1" dirty="0">
              <a:cs typeface="Arial" panose="020B0604020202020204" pitchFamily="34" charset="0"/>
            </a:endParaRPr>
          </a:p>
        </p:txBody>
      </p:sp>
      <p:sp>
        <p:nvSpPr>
          <p:cNvPr id="20" name="오른쪽 화살표 19" descr="pointing right" title="arrow"/>
          <p:cNvSpPr/>
          <p:nvPr/>
        </p:nvSpPr>
        <p:spPr>
          <a:xfrm>
            <a:off x="2904526" y="1813560"/>
            <a:ext cx="328879" cy="594360"/>
          </a:xfrm>
          <a:prstGeom prst="rightArrow">
            <a:avLst>
              <a:gd name="adj1" fmla="val 67595"/>
              <a:gd name="adj2"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93485B2-67EA-4AF0-879F-558B8094B856}"/>
              </a:ext>
            </a:extLst>
          </p:cNvPr>
          <p:cNvSpPr txBox="1"/>
          <p:nvPr/>
        </p:nvSpPr>
        <p:spPr>
          <a:xfrm>
            <a:off x="3510077" y="1634956"/>
            <a:ext cx="8034308" cy="830997"/>
          </a:xfrm>
          <a:prstGeom prst="rect">
            <a:avLst/>
          </a:prstGeom>
          <a:noFill/>
        </p:spPr>
        <p:txBody>
          <a:bodyPr wrap="square" rtlCol="0">
            <a:spAutoFit/>
          </a:bodyPr>
          <a:lstStyle/>
          <a:p>
            <a:pPr marL="342900" indent="-342900">
              <a:buFont typeface="Arial" panose="020B0604020202020204" pitchFamily="34" charset="0"/>
              <a:buChar char="•"/>
            </a:pPr>
            <a:r>
              <a:rPr lang="en-US" altLang="ko-KR" sz="2400" b="1" dirty="0">
                <a:cs typeface="Arial" panose="020B0604020202020204" pitchFamily="34" charset="0"/>
              </a:rPr>
              <a:t>Developing advanced transcription program in other languages (science and math)</a:t>
            </a:r>
            <a:endParaRPr lang="ko-KR" altLang="en-US" sz="2400" b="1" dirty="0">
              <a:cs typeface="Arial" panose="020B0604020202020204" pitchFamily="34" charset="0"/>
            </a:endParaRPr>
          </a:p>
        </p:txBody>
      </p:sp>
      <p:sp>
        <p:nvSpPr>
          <p:cNvPr id="29" name="TextBox 28">
            <a:extLst>
              <a:ext uri="{FF2B5EF4-FFF2-40B4-BE49-F238E27FC236}">
                <a16:creationId xmlns:a16="http://schemas.microsoft.com/office/drawing/2014/main" id="{893485B2-67EA-4AF0-879F-558B8094B856}"/>
              </a:ext>
            </a:extLst>
          </p:cNvPr>
          <p:cNvSpPr txBox="1"/>
          <p:nvPr/>
        </p:nvSpPr>
        <p:spPr>
          <a:xfrm>
            <a:off x="467175" y="3434410"/>
            <a:ext cx="2488166" cy="461665"/>
          </a:xfrm>
          <a:prstGeom prst="rect">
            <a:avLst/>
          </a:prstGeom>
          <a:noFill/>
        </p:spPr>
        <p:txBody>
          <a:bodyPr wrap="square" rtlCol="0">
            <a:spAutoFit/>
          </a:bodyPr>
          <a:lstStyle/>
          <a:p>
            <a:r>
              <a:rPr lang="en-US" altLang="ko-KR" sz="2400" b="1" dirty="0">
                <a:cs typeface="Arial" panose="020B0604020202020204" pitchFamily="34" charset="0"/>
              </a:rPr>
              <a:t>Products</a:t>
            </a:r>
            <a:endParaRPr lang="ko-KR" altLang="en-US" sz="2400" b="1" dirty="0">
              <a:cs typeface="Arial" panose="020B0604020202020204" pitchFamily="34" charset="0"/>
            </a:endParaRPr>
          </a:p>
        </p:txBody>
      </p:sp>
      <p:sp>
        <p:nvSpPr>
          <p:cNvPr id="22" name="오른쪽 화살표 21" descr="pointing right" title="arrow"/>
          <p:cNvSpPr/>
          <p:nvPr/>
        </p:nvSpPr>
        <p:spPr>
          <a:xfrm>
            <a:off x="2904526" y="3368062"/>
            <a:ext cx="328879" cy="594360"/>
          </a:xfrm>
          <a:prstGeom prst="rightArrow">
            <a:avLst>
              <a:gd name="adj1" fmla="val 67595"/>
              <a:gd name="adj2"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93485B2-67EA-4AF0-879F-558B8094B856}"/>
              </a:ext>
            </a:extLst>
          </p:cNvPr>
          <p:cNvSpPr txBox="1"/>
          <p:nvPr/>
        </p:nvSpPr>
        <p:spPr>
          <a:xfrm>
            <a:off x="3479817" y="3075515"/>
            <a:ext cx="8034308" cy="1200329"/>
          </a:xfrm>
          <a:prstGeom prst="rect">
            <a:avLst/>
          </a:prstGeom>
          <a:noFill/>
        </p:spPr>
        <p:txBody>
          <a:bodyPr wrap="square" rtlCol="0">
            <a:spAutoFit/>
          </a:bodyPr>
          <a:lstStyle/>
          <a:p>
            <a:pPr marL="342900" indent="-342900">
              <a:buFont typeface="Arial" panose="020B0604020202020204" pitchFamily="34" charset="0"/>
              <a:buChar char="•"/>
            </a:pPr>
            <a:r>
              <a:rPr lang="en-US" altLang="ko-KR" sz="2400" b="1" dirty="0">
                <a:cs typeface="Arial" panose="020B0604020202020204" pitchFamily="34" charset="0"/>
              </a:rPr>
              <a:t>Increase diversity of product offerings </a:t>
            </a:r>
          </a:p>
          <a:p>
            <a:pPr marL="342900" indent="-342900">
              <a:buFont typeface="Arial" panose="020B0604020202020204" pitchFamily="34" charset="0"/>
              <a:buChar char="•"/>
            </a:pPr>
            <a:r>
              <a:rPr lang="en-US" altLang="ko-KR" sz="2400" b="1" dirty="0">
                <a:cs typeface="Arial" panose="020B0604020202020204" pitchFamily="34" charset="0"/>
              </a:rPr>
              <a:t>Offer products in different markets (Korea/US to other markets)</a:t>
            </a:r>
            <a:endParaRPr lang="ko-KR" altLang="en-US" sz="2400" b="1" dirty="0">
              <a:cs typeface="Arial" panose="020B0604020202020204" pitchFamily="34" charset="0"/>
            </a:endParaRPr>
          </a:p>
        </p:txBody>
      </p:sp>
      <p:sp>
        <p:nvSpPr>
          <p:cNvPr id="33" name="TextBox 32">
            <a:extLst>
              <a:ext uri="{FF2B5EF4-FFF2-40B4-BE49-F238E27FC236}">
                <a16:creationId xmlns:a16="http://schemas.microsoft.com/office/drawing/2014/main" id="{893485B2-67EA-4AF0-879F-558B8094B856}"/>
              </a:ext>
            </a:extLst>
          </p:cNvPr>
          <p:cNvSpPr txBox="1"/>
          <p:nvPr/>
        </p:nvSpPr>
        <p:spPr>
          <a:xfrm>
            <a:off x="467175" y="5149848"/>
            <a:ext cx="2488166" cy="461665"/>
          </a:xfrm>
          <a:prstGeom prst="rect">
            <a:avLst/>
          </a:prstGeom>
          <a:noFill/>
        </p:spPr>
        <p:txBody>
          <a:bodyPr wrap="square" rtlCol="0">
            <a:spAutoFit/>
          </a:bodyPr>
          <a:lstStyle/>
          <a:p>
            <a:r>
              <a:rPr lang="en-US" altLang="ko-KR" sz="2400" b="1" dirty="0">
                <a:cs typeface="Arial" panose="020B0604020202020204" pitchFamily="34" charset="0"/>
              </a:rPr>
              <a:t>Manufacturing</a:t>
            </a:r>
            <a:endParaRPr lang="ko-KR" altLang="en-US" sz="2400" b="1" dirty="0">
              <a:cs typeface="Arial" panose="020B0604020202020204" pitchFamily="34" charset="0"/>
            </a:endParaRPr>
          </a:p>
        </p:txBody>
      </p:sp>
      <p:sp>
        <p:nvSpPr>
          <p:cNvPr id="21" name="오른쪽 화살표 20" descr="arrow&#10;&#10;pointing right" title="arrow"/>
          <p:cNvSpPr/>
          <p:nvPr/>
        </p:nvSpPr>
        <p:spPr>
          <a:xfrm>
            <a:off x="2904526" y="5083500"/>
            <a:ext cx="328879" cy="594360"/>
          </a:xfrm>
          <a:prstGeom prst="rightArrow">
            <a:avLst>
              <a:gd name="adj1" fmla="val 67595"/>
              <a:gd name="adj2"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93485B2-67EA-4AF0-879F-558B8094B856}"/>
              </a:ext>
            </a:extLst>
          </p:cNvPr>
          <p:cNvSpPr txBox="1"/>
          <p:nvPr/>
        </p:nvSpPr>
        <p:spPr>
          <a:xfrm>
            <a:off x="3479816" y="4816257"/>
            <a:ext cx="8034308" cy="1200329"/>
          </a:xfrm>
          <a:prstGeom prst="rect">
            <a:avLst/>
          </a:prstGeom>
          <a:noFill/>
        </p:spPr>
        <p:txBody>
          <a:bodyPr wrap="square" rtlCol="0">
            <a:spAutoFit/>
          </a:bodyPr>
          <a:lstStyle/>
          <a:p>
            <a:pPr marL="342900" indent="-342900">
              <a:buFont typeface="Arial" panose="020B0604020202020204" pitchFamily="34" charset="0"/>
              <a:buChar char="•"/>
            </a:pPr>
            <a:r>
              <a:rPr lang="en-US" altLang="ko-KR" sz="2400" b="1" dirty="0">
                <a:cs typeface="Arial" panose="020B0604020202020204" pitchFamily="34" charset="0"/>
              </a:rPr>
              <a:t>Semi-automated facility to fully automated facility – reduce production cost </a:t>
            </a:r>
          </a:p>
          <a:p>
            <a:pPr marL="342900" indent="-342900">
              <a:buFont typeface="Arial" panose="020B0604020202020204" pitchFamily="34" charset="0"/>
              <a:buChar char="•"/>
            </a:pPr>
            <a:r>
              <a:rPr lang="en-US" altLang="ko-KR" sz="2400" b="1" dirty="0">
                <a:cs typeface="Arial" panose="020B0604020202020204" pitchFamily="34" charset="0"/>
              </a:rPr>
              <a:t>Expand footprint to other markets</a:t>
            </a:r>
            <a:endParaRPr lang="ko-KR" altLang="en-US" sz="2400" b="1" dirty="0">
              <a:cs typeface="Arial" panose="020B0604020202020204" pitchFamily="34" charset="0"/>
            </a:endParaRPr>
          </a:p>
        </p:txBody>
      </p:sp>
      <p:sp>
        <p:nvSpPr>
          <p:cNvPr id="5" name="Footer Placeholder 4">
            <a:extLst>
              <a:ext uri="{FF2B5EF4-FFF2-40B4-BE49-F238E27FC236}">
                <a16:creationId xmlns:a16="http://schemas.microsoft.com/office/drawing/2014/main" id="{493486FE-45C2-3C89-C954-3B3AC63FE8B8}"/>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526467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Words>
  <Application>Microsoft Office PowerPoint</Application>
  <PresentationFormat>Breitbild</PresentationFormat>
  <Paragraphs>58</Paragraphs>
  <Slides>5</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Arial</vt:lpstr>
      <vt:lpstr>Calibri</vt:lpstr>
      <vt:lpstr>Calibri Light</vt:lpstr>
      <vt:lpstr>Noto Sans CJK KR Bold</vt:lpstr>
      <vt:lpstr>Office Theme</vt:lpstr>
      <vt:lpstr>Creativity and Technology for disability inclusion</vt:lpstr>
      <vt:lpstr>Vision</vt:lpstr>
      <vt:lpstr>Technology – Transcription and Editor</vt:lpstr>
      <vt:lpstr>Creative products – learning kit and coloring books</vt:lpstr>
      <vt:lpstr>Evolution and Expansion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Anna Königseder</cp:lastModifiedBy>
  <cp:revision>81</cp:revision>
  <dcterms:created xsi:type="dcterms:W3CDTF">2022-12-05T13:52:15Z</dcterms:created>
  <dcterms:modified xsi:type="dcterms:W3CDTF">2024-02-13T07:32:15Z</dcterms:modified>
</cp:coreProperties>
</file>