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 autoAdjust="0"/>
    <p:restoredTop sz="75510" autoAdjust="0"/>
  </p:normalViewPr>
  <p:slideViewPr>
    <p:cSldViewPr snapToGrid="0">
      <p:cViewPr varScale="1">
        <p:scale>
          <a:sx n="95" d="100"/>
          <a:sy n="95" d="100"/>
        </p:scale>
        <p:origin x="7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12/02/2024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12/02/2024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add your notes here.</a:t>
            </a:r>
          </a:p>
          <a:p>
            <a:r>
              <a:rPr lang="en-US" dirty="0"/>
              <a:t>Title; First name, last name of speaker(s); Name of Organization, Name of Country, Name of Session (as written in Agenda)</a:t>
            </a:r>
          </a:p>
          <a:p>
            <a:r>
              <a:rPr lang="en-US" dirty="0"/>
              <a:t>#ZeroCon24</a:t>
            </a:r>
          </a:p>
          <a:p>
            <a:r>
              <a:rPr lang="en-US" dirty="0"/>
              <a:t>Day and Time of Session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Aim of the new Law on Education</a:t>
            </a:r>
          </a:p>
          <a:p>
            <a:r>
              <a:rPr lang="en-GB" dirty="0"/>
              <a:t>UDL in School</a:t>
            </a:r>
            <a:r>
              <a:rPr lang="en-GB" baseline="0" dirty="0"/>
              <a:t> inclusion. Eladio Sánchez Martínez, MEFPD, Spain, Policymakers Forum</a:t>
            </a:r>
          </a:p>
          <a:p>
            <a:r>
              <a:rPr lang="en-GB" baseline="0" dirty="0"/>
              <a:t>#ZeroCon24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February 21, 03,00 pm 04,30 pm</a:t>
            </a:r>
          </a:p>
          <a:p>
            <a:endParaRPr lang="en-GB" baseline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Aim of the new Law on Education</a:t>
            </a:r>
          </a:p>
          <a:p>
            <a:r>
              <a:rPr lang="en-GB" dirty="0"/>
              <a:t>UDL in School</a:t>
            </a:r>
            <a:r>
              <a:rPr lang="en-GB" baseline="0" dirty="0"/>
              <a:t> inclusion. Eladio Sánchez Martínez, MEFPD, Spain, Policymakers Forum</a:t>
            </a:r>
          </a:p>
          <a:p>
            <a:r>
              <a:rPr lang="en-GB" baseline="0" dirty="0"/>
              <a:t>#ZeroCon24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February 21, 03,00 pm 04,30 pm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61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Competence</a:t>
            </a:r>
            <a:r>
              <a:rPr lang="en-GB" baseline="0" dirty="0"/>
              <a:t>-based curriculum</a:t>
            </a:r>
            <a:endParaRPr lang="en-GB" dirty="0"/>
          </a:p>
          <a:p>
            <a:r>
              <a:rPr lang="en-GB" dirty="0"/>
              <a:t>UDL in School</a:t>
            </a:r>
            <a:r>
              <a:rPr lang="en-GB" baseline="0" dirty="0"/>
              <a:t> inclusion. Eladio Sánchez Martínez, MEFPD, Spain, Policymakers Forum</a:t>
            </a:r>
          </a:p>
          <a:p>
            <a:r>
              <a:rPr lang="en-GB" baseline="0" dirty="0"/>
              <a:t>#ZeroCon24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February 21, 03,00 pm 04,30 pm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5152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Learning</a:t>
            </a:r>
            <a:r>
              <a:rPr lang="en-GB" baseline="0" dirty="0"/>
              <a:t> situations</a:t>
            </a:r>
            <a:endParaRPr lang="en-GB" dirty="0"/>
          </a:p>
          <a:p>
            <a:r>
              <a:rPr lang="en-GB" dirty="0"/>
              <a:t>UDL in School</a:t>
            </a:r>
            <a:r>
              <a:rPr lang="en-GB" baseline="0" dirty="0"/>
              <a:t> inclusion. Eladio Sánchez Martínez, MEFPD, Spain, Policymakers Forum</a:t>
            </a:r>
          </a:p>
          <a:p>
            <a:r>
              <a:rPr lang="en-GB" baseline="0" dirty="0"/>
              <a:t>#ZeroCon24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February 21, 03,00 pm 04,30 pm</a:t>
            </a:r>
          </a:p>
          <a:p>
            <a:r>
              <a:rPr lang="en-US" dirty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2044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Purposes</a:t>
            </a:r>
            <a:r>
              <a:rPr lang="en-US" baseline="0" dirty="0"/>
              <a:t> of the curriculum</a:t>
            </a:r>
          </a:p>
          <a:p>
            <a:r>
              <a:rPr lang="en-GB" dirty="0"/>
              <a:t>UDL in School</a:t>
            </a:r>
            <a:r>
              <a:rPr lang="en-GB" baseline="0" dirty="0"/>
              <a:t> inclusion. Eladio Sánchez Martínez, MEFPD, Spain, Policymakers Forum</a:t>
            </a:r>
          </a:p>
          <a:p>
            <a:r>
              <a:rPr lang="en-GB" baseline="0" dirty="0"/>
              <a:t>#ZeroCon24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February 21, 03,00 pm 04,30 pm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2119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Students</a:t>
            </a:r>
            <a:r>
              <a:rPr lang="en-GB" baseline="0" dirty="0"/>
              <a:t> with disabilities in mainstream schools</a:t>
            </a:r>
            <a:endParaRPr lang="en-GB" dirty="0"/>
          </a:p>
          <a:p>
            <a:r>
              <a:rPr lang="en-GB" dirty="0"/>
              <a:t>UDL in School</a:t>
            </a:r>
            <a:r>
              <a:rPr lang="en-GB" baseline="0" dirty="0"/>
              <a:t> inclusion. Eladio Sánchez Martínez, MEFPD, Spain, Policymakers Forum</a:t>
            </a:r>
          </a:p>
          <a:p>
            <a:r>
              <a:rPr lang="en-GB" baseline="0" dirty="0"/>
              <a:t>#ZeroCon24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February 21, 03,00 pm 04,30 pm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0892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Funding</a:t>
            </a:r>
            <a:endParaRPr lang="en-GB" dirty="0"/>
          </a:p>
          <a:p>
            <a:r>
              <a:rPr lang="en-GB" dirty="0"/>
              <a:t>UDL in School</a:t>
            </a:r>
            <a:r>
              <a:rPr lang="en-GB" baseline="0" dirty="0"/>
              <a:t> inclusion. Eladio Sánchez Martínez, MEFPD, Spain, Policymakers Forum</a:t>
            </a:r>
          </a:p>
          <a:p>
            <a:r>
              <a:rPr lang="en-GB" baseline="0" dirty="0"/>
              <a:t>#ZeroCon24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February 21, 03,00 pm 04,30 pm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153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4A5B7-3009-3078-DA1C-A775027F1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30109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#ZeroCon24</a:t>
            </a:r>
            <a:endParaRPr lang="en-GB" sz="3600" b="1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8D991-9ADE-8892-D016-6590D6AF8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12/02/2024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12/02/2024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12/02/2024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12/02/2024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12/02/2024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12/02/2024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34024"/>
          </a:xfrm>
        </p:spPr>
        <p:txBody>
          <a:bodyPr>
            <a:normAutofit/>
          </a:bodyPr>
          <a:lstStyle/>
          <a:p>
            <a:r>
              <a:rPr lang="en-US" sz="7200" dirty="0">
                <a:solidFill>
                  <a:srgbClr val="595959"/>
                </a:solidFill>
              </a:rPr>
              <a:t>UDL in School inclusion</a:t>
            </a:r>
            <a:r>
              <a:rPr lang="en-US" dirty="0">
                <a:solidFill>
                  <a:srgbClr val="595959"/>
                </a:solidFill>
              </a:rPr>
              <a:t> </a:t>
            </a:r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56387"/>
            <a:ext cx="9144000" cy="2701413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595959"/>
                </a:solidFill>
              </a:rPr>
              <a:t>Eladio Sánchez-Martínez</a:t>
            </a:r>
          </a:p>
          <a:p>
            <a:r>
              <a:rPr lang="en-US" sz="2800" dirty="0">
                <a:solidFill>
                  <a:srgbClr val="595959"/>
                </a:solidFill>
              </a:rPr>
              <a:t>Ministry of Education, Vocational Training and Sports</a:t>
            </a:r>
          </a:p>
          <a:p>
            <a:r>
              <a:rPr lang="en-US" sz="2800" dirty="0">
                <a:solidFill>
                  <a:srgbClr val="595959"/>
                </a:solidFill>
              </a:rPr>
              <a:t>Spain</a:t>
            </a:r>
          </a:p>
          <a:p>
            <a:r>
              <a:rPr lang="en-GB" sz="2800" dirty="0">
                <a:solidFill>
                  <a:srgbClr val="595959"/>
                </a:solidFill>
              </a:rPr>
              <a:t>Policymaker Forum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3903248" y="5692088"/>
            <a:ext cx="4385503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b="1" dirty="0">
              <a:latin typeface="Arial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6B4AAB-13CC-0101-7D17-6ABAF0358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February 21, 03,00 pm 04,30 pm</a:t>
            </a:r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B858-7758-0A52-B774-34A6669B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95959"/>
                </a:solidFill>
              </a:rPr>
              <a:t> UDL in School inclusion</a:t>
            </a:r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BED0F-B7D1-D1EC-C777-64C401955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>
                <a:solidFill>
                  <a:srgbClr val="595959"/>
                </a:solidFill>
              </a:rPr>
              <a:t>The Spanish Ministry of Education, Vocational Training and Sport presented a new education law at the end of 2020.</a:t>
            </a:r>
          </a:p>
          <a:p>
            <a:pPr marL="0" indent="0">
              <a:buNone/>
            </a:pPr>
            <a:endParaRPr lang="en-US" sz="3600" dirty="0">
              <a:solidFill>
                <a:srgbClr val="595959"/>
              </a:solidFill>
            </a:endParaRPr>
          </a:p>
          <a:p>
            <a:r>
              <a:rPr lang="en-US" sz="3600" dirty="0">
                <a:solidFill>
                  <a:srgbClr val="595959"/>
                </a:solidFill>
              </a:rPr>
              <a:t>The new education law aims to bring Spanish education into the 21st century.</a:t>
            </a:r>
          </a:p>
          <a:p>
            <a:endParaRPr lang="en-US" dirty="0">
              <a:solidFill>
                <a:srgbClr val="595959"/>
              </a:solidFill>
            </a:endParaRPr>
          </a:p>
          <a:p>
            <a:pPr marL="0" indent="0" algn="ctr">
              <a:buNone/>
            </a:pP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B858-7758-0A52-B774-34A6669B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95959"/>
                </a:solidFill>
              </a:rPr>
              <a:t> UDL in School inclusion</a:t>
            </a:r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BED0F-B7D1-D1EC-C777-64C401955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595959"/>
                </a:solidFill>
              </a:rPr>
              <a:t>Aims of the LOMLOE:</a:t>
            </a:r>
          </a:p>
          <a:p>
            <a:pPr lvl="1"/>
            <a:r>
              <a:rPr lang="en-US" sz="3600" dirty="0">
                <a:solidFill>
                  <a:srgbClr val="595959"/>
                </a:solidFill>
              </a:rPr>
              <a:t>Strengthening equity</a:t>
            </a:r>
          </a:p>
          <a:p>
            <a:pPr lvl="1"/>
            <a:r>
              <a:rPr lang="en-US" sz="3600" dirty="0">
                <a:solidFill>
                  <a:srgbClr val="595959"/>
                </a:solidFill>
              </a:rPr>
              <a:t>Fight against segregation</a:t>
            </a:r>
          </a:p>
          <a:p>
            <a:pPr lvl="1"/>
            <a:r>
              <a:rPr lang="en-US" sz="3600" dirty="0">
                <a:solidFill>
                  <a:srgbClr val="595959"/>
                </a:solidFill>
              </a:rPr>
              <a:t>Ensuring opportunities for all students</a:t>
            </a:r>
          </a:p>
          <a:p>
            <a:endParaRPr lang="en-US" sz="3600" dirty="0">
              <a:solidFill>
                <a:srgbClr val="595959"/>
              </a:solidFill>
            </a:endParaRPr>
          </a:p>
          <a:p>
            <a:r>
              <a:rPr lang="en-US" sz="3600" dirty="0">
                <a:solidFill>
                  <a:srgbClr val="595959"/>
                </a:solidFill>
              </a:rPr>
              <a:t>Making the education system more inclusive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708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B858-7758-0A52-B774-34A6669B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95959"/>
                </a:solidFill>
              </a:rPr>
              <a:t> UDL in School inclusion</a:t>
            </a:r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BED0F-B7D1-D1EC-C777-64C401955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595959"/>
                </a:solidFill>
              </a:rPr>
              <a:t>For the first time in Spain, a competence-based curriculum has been developed in which the </a:t>
            </a:r>
            <a:r>
              <a:rPr lang="en-US" sz="3600" dirty="0" err="1">
                <a:solidFill>
                  <a:srgbClr val="595959"/>
                </a:solidFill>
              </a:rPr>
              <a:t>organisational</a:t>
            </a:r>
            <a:r>
              <a:rPr lang="en-US" sz="3600" dirty="0">
                <a:solidFill>
                  <a:srgbClr val="595959"/>
                </a:solidFill>
              </a:rPr>
              <a:t>, methodological and curricular measures adopted at each educational stage must be governed by the principles of Universal Design for Learning.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667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B858-7758-0A52-B774-34A6669B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95959"/>
                </a:solidFill>
              </a:rPr>
              <a:t> UDL in School inclusion</a:t>
            </a:r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BED0F-B7D1-D1EC-C777-64C401955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595959"/>
                </a:solidFill>
              </a:rPr>
              <a:t>At the core of the new curriculum are learning situations, which integrate curricular elements from different subjects through meaningful and relevant tasks and activities to solve problems in a creative and cooperative way. They should be governed by Universal Design for Learning.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08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B858-7758-0A52-B774-34A6669B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95959"/>
                </a:solidFill>
              </a:rPr>
              <a:t> UDL in School inclusion</a:t>
            </a:r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BED0F-B7D1-D1EC-C777-64C401955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595959"/>
                </a:solidFill>
              </a:rPr>
              <a:t>The curriculum is defined as the tool that facilitates the educational development of students, without in any case being a barrier that generates early school leaving or prevents access to education.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792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B858-7758-0A52-B774-34A6669B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95959"/>
                </a:solidFill>
              </a:rPr>
              <a:t> UDL in School inclusion</a:t>
            </a:r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BED0F-B7D1-D1EC-C777-64C401955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595959"/>
                </a:solidFill>
              </a:rPr>
              <a:t>This new conception of the curriculum must overcome inertia in teaching practice and encourage mainstream schools to embrace all types of students, regardless of their personal circumstances.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399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B858-7758-0A52-B774-34A6669B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95959"/>
                </a:solidFill>
              </a:rPr>
              <a:t> UDL in School inclusion</a:t>
            </a:r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BED0F-B7D1-D1EC-C777-64C401955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300" dirty="0">
                <a:solidFill>
                  <a:srgbClr val="595959"/>
                </a:solidFill>
              </a:rPr>
              <a:t>The new curriculum has entered into force, for all purposes, for the academic year 2023/2024.</a:t>
            </a:r>
          </a:p>
          <a:p>
            <a:r>
              <a:rPr lang="en-US" sz="3300" dirty="0">
                <a:solidFill>
                  <a:srgbClr val="595959"/>
                </a:solidFill>
              </a:rPr>
              <a:t>To facilitate its implementation, the Ministry has put in place measures: </a:t>
            </a:r>
          </a:p>
          <a:p>
            <a:pPr lvl="1"/>
            <a:r>
              <a:rPr lang="en-US" sz="3300" dirty="0">
                <a:solidFill>
                  <a:srgbClr val="595959"/>
                </a:solidFill>
              </a:rPr>
              <a:t>Teacher training</a:t>
            </a:r>
          </a:p>
          <a:p>
            <a:pPr lvl="1"/>
            <a:r>
              <a:rPr lang="en-US" sz="3300" dirty="0">
                <a:solidFill>
                  <a:srgbClr val="595959"/>
                </a:solidFill>
              </a:rPr>
              <a:t>Additional resources for the most disadvantaged schools</a:t>
            </a:r>
          </a:p>
          <a:p>
            <a:pPr lvl="1"/>
            <a:r>
              <a:rPr lang="en-US" sz="3300" dirty="0">
                <a:solidFill>
                  <a:srgbClr val="595959"/>
                </a:solidFill>
              </a:rPr>
              <a:t>Additional resources to ensure that mainstream schools have the necessary resources to support for students with disabilities.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3252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590</Words>
  <Application>Microsoft Macintosh PowerPoint</Application>
  <PresentationFormat>Widescreen</PresentationFormat>
  <Paragraphs>87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UDL in School inclusion </vt:lpstr>
      <vt:lpstr> UDL in School inclusion</vt:lpstr>
      <vt:lpstr> UDL in School inclusion</vt:lpstr>
      <vt:lpstr> UDL in School inclusion</vt:lpstr>
      <vt:lpstr> UDL in School inclusion</vt:lpstr>
      <vt:lpstr> UDL in School inclusion</vt:lpstr>
      <vt:lpstr> UDL in School inclusion</vt:lpstr>
      <vt:lpstr> UDL in School inclusion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Robin Tim Weis</cp:lastModifiedBy>
  <cp:revision>32</cp:revision>
  <dcterms:created xsi:type="dcterms:W3CDTF">2022-12-05T13:52:15Z</dcterms:created>
  <dcterms:modified xsi:type="dcterms:W3CDTF">2024-02-12T19:48:54Z</dcterms:modified>
</cp:coreProperties>
</file>