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8" r:id="rId5"/>
    <p:sldId id="266" r:id="rId6"/>
    <p:sldId id="270" r:id="rId7"/>
    <p:sldId id="273" r:id="rId8"/>
    <p:sldId id="272" r:id="rId9"/>
    <p:sldId id="271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17" userDrawn="1">
          <p15:clr>
            <a:srgbClr val="A4A3A4"/>
          </p15:clr>
        </p15:guide>
        <p15:guide id="2" pos="257" userDrawn="1">
          <p15:clr>
            <a:srgbClr val="A4A3A4"/>
          </p15:clr>
        </p15:guide>
        <p15:guide id="3" userDrawn="1">
          <p15:clr>
            <a:srgbClr val="A4A3A4"/>
          </p15:clr>
        </p15:guide>
        <p15:guide id="4" orient="horz" pos="13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DBF761-97CE-4B25-A5E7-E549E1405490}" v="467" dt="2024-01-28T07:15:52.390"/>
    <p1510:client id="{85DA076E-361C-413E-A6AA-BD3DA8AE8352}" v="511" dt="2024-01-29T06:11:59.1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79972" autoAdjust="0"/>
  </p:normalViewPr>
  <p:slideViewPr>
    <p:cSldViewPr snapToGrid="0">
      <p:cViewPr varScale="1">
        <p:scale>
          <a:sx n="96" d="100"/>
          <a:sy n="96" d="100"/>
        </p:scale>
        <p:origin x="496" y="176"/>
      </p:cViewPr>
      <p:guideLst>
        <p:guide orient="horz" pos="1117"/>
        <p:guide pos="257"/>
        <p:guide/>
        <p:guide orient="horz" pos="134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12/02/2024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12/02/2024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Directing Change Scholarship,</a:t>
            </a:r>
            <a:r>
              <a:rPr lang="en-US" baseline="0"/>
              <a:t> presented by Sharon Kumar from Australian Disability Network, Australia. Panel for </a:t>
            </a:r>
            <a:r>
              <a:rPr lang="en-AU" sz="1200"/>
              <a:t>Entrepreneurship and leadership development for young people with disabilities on Thu 22 Feb 24, from 14:40-16:00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are an Australian not-for-profit that helps organisations engage with and employ people with disability. 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Our vision is a disability confident Australia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build employer capability and are the employer voice to government, industry and community to achieve the inclusion of people with disability.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5246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 issue are we solving today?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 Australia, there is very low representation of people with disability in Australian boardrooms. The Directing Change Scholarship (DCS) was created to solve these challenges: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Financial barriers to access governance education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Low awareness of the importance of having disability representation in the boardroom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Low experience of supporting accessibility in the boardroom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528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200" b="1" dirty="0">
                <a:latin typeface="Arial" panose="020B0604020202020204" pitchFamily="34" charset="0"/>
                <a:cs typeface="Arial" panose="020B0604020202020204" pitchFamily="34" charset="0"/>
              </a:rPr>
              <a:t>The Program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 8-month scholarship program for senior leaders with disability, designed to increase the representation of people with disability in Australian boardrooms</a:t>
            </a:r>
          </a:p>
          <a:p>
            <a:r>
              <a:rPr lang="en-AU" sz="1200" b="1" dirty="0">
                <a:latin typeface="Arial" panose="020B0604020202020204" pitchFamily="34" charset="0"/>
                <a:cs typeface="Arial" panose="020B0604020202020204" pitchFamily="34" charset="0"/>
              </a:rPr>
              <a:t>Program inclusions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 x Board Governance course with the Australian Institute of Company Directors (AICD)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 x month tailored mentoring from an Australian company director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Practical and relevant guidance, and networking opportunities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2 x Director Briefings to director community around access and inclusion in boardrooms</a:t>
            </a:r>
          </a:p>
          <a:p>
            <a:r>
              <a:rPr lang="en-AU" sz="1200" b="1" dirty="0">
                <a:latin typeface="Arial" panose="020B0604020202020204" pitchFamily="34" charset="0"/>
                <a:cs typeface="Arial" panose="020B0604020202020204" pitchFamily="34" charset="0"/>
              </a:rPr>
              <a:t>Program benefits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Bespoke matching to ensure a good fit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Program delivered over an extended period to allow time for connection and growth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Opportunities for both Mentors and Scholars to learn about access and inclusion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Removal of financial barriers to access Board Governance education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737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Who is involved?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Australian Institute of Company Directors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AICD is the largest director membership organisation in the world. Their goal is to improve the governance of Australian boards.</a:t>
            </a:r>
          </a:p>
          <a:p>
            <a:r>
              <a:rPr lang="en-AU" sz="1200" b="1" dirty="0">
                <a:latin typeface="Arial" panose="020B0604020202020204" pitchFamily="34" charset="0"/>
                <a:cs typeface="Arial" panose="020B0604020202020204" pitchFamily="34" charset="0"/>
              </a:rPr>
              <a:t>Scholars/Mentees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People with disability aspiring for board roles.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376 applicants over 2 years for 37 scholarship places. </a:t>
            </a:r>
          </a:p>
          <a:p>
            <a:r>
              <a:rPr lang="en-AU" sz="1200" b="1" dirty="0">
                <a:latin typeface="Arial" panose="020B0604020202020204" pitchFamily="34" charset="0"/>
                <a:cs typeface="Arial" panose="020B0604020202020204" pitchFamily="34" charset="0"/>
              </a:rPr>
              <a:t>Mentors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Mentors are Australian Company Directors who are members of AICD.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586 applications over 2 years for 37 Mentor roles.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855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A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 has changed?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AICD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Program amendments made to make AICD’s worldclass governance courses accessible and inclusive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Premise reviews conducted on all AICD premises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Disability Confidence Training for staff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Access and inclusion is now business as usual for AICD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b="1" dirty="0">
                <a:latin typeface="Arial" panose="020B0604020202020204" pitchFamily="34" charset="0"/>
                <a:cs typeface="Arial" panose="020B0604020202020204" pitchFamily="34" charset="0"/>
              </a:rPr>
              <a:t>Scholars/Mentees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Financial barriers to governance education removed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54 scholars over 3 years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After surveying 16 Scholars from the 2022 cohort: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11 were actively looking for or had applied for board roles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 confirmed success in obtaining a board role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2 of these were paid roles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b="1" dirty="0">
                <a:latin typeface="Arial" panose="020B0604020202020204" pitchFamily="34" charset="0"/>
                <a:cs typeface="Arial" panose="020B0604020202020204" pitchFamily="34" charset="0"/>
              </a:rPr>
              <a:t>Mentors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Director’s toolkit developed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827 Directors attending briefings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More than 500 Directors now interested in taking on mentor roles for people with disability aspiring to be on boards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6766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Hear from the scholars and mentors of the program in their own words about the benefits of the scholarship. The video is captioned.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4A5B7-3009-3078-DA1C-A775027F1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30109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#ZeroCon24</a:t>
            </a:r>
            <a:endParaRPr lang="en-GB" sz="3600" b="1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#ZeroCon24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pXimhofQeTo?feature=oembed" TargetMode="Externa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7511" y="1331974"/>
            <a:ext cx="11150930" cy="1098550"/>
          </a:xfrm>
        </p:spPr>
        <p:txBody>
          <a:bodyPr>
            <a:normAutofit/>
          </a:bodyPr>
          <a:lstStyle/>
          <a:p>
            <a:r>
              <a:rPr lang="en-US" sz="7200" dirty="0">
                <a:solidFill>
                  <a:srgbClr val="595959"/>
                </a:solidFill>
              </a:rPr>
              <a:t>Directing Change Scholarship</a:t>
            </a:r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03249" y="2724762"/>
            <a:ext cx="5231226" cy="2701413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800" b="1" dirty="0">
                <a:solidFill>
                  <a:srgbClr val="595959"/>
                </a:solidFill>
              </a:rPr>
              <a:t>Sharon Kumar, Head of Programs</a:t>
            </a:r>
          </a:p>
          <a:p>
            <a:pPr algn="l"/>
            <a:r>
              <a:rPr lang="en-US" sz="2800" b="1" dirty="0">
                <a:solidFill>
                  <a:srgbClr val="595959"/>
                </a:solidFill>
              </a:rPr>
              <a:t>Australian Disability Network</a:t>
            </a:r>
          </a:p>
          <a:p>
            <a:pPr algn="l"/>
            <a:r>
              <a:rPr lang="en-US" sz="2800" b="1" dirty="0">
                <a:solidFill>
                  <a:srgbClr val="595959"/>
                </a:solidFill>
              </a:rPr>
              <a:t>Australia</a:t>
            </a:r>
          </a:p>
          <a:p>
            <a:pPr algn="l"/>
            <a:r>
              <a:rPr lang="en-AU" sz="2800" dirty="0">
                <a:solidFill>
                  <a:srgbClr val="595959"/>
                </a:solidFill>
              </a:rPr>
              <a:t>Entrepreneurship and leadership development for young people with disabilities</a:t>
            </a:r>
            <a:endParaRPr lang="en-GB" sz="2800" dirty="0">
              <a:solidFill>
                <a:srgbClr val="595959"/>
              </a:solidFill>
            </a:endParaRPr>
          </a:p>
        </p:txBody>
      </p:sp>
      <p:pic>
        <p:nvPicPr>
          <p:cNvPr id="1026" name="Picture 2" descr="Photo of the speaker Sharon Kumar in a yellow dress with pink flowers">
            <a:extLst>
              <a:ext uri="{FF2B5EF4-FFF2-40B4-BE49-F238E27FC236}">
                <a16:creationId xmlns:a16="http://schemas.microsoft.com/office/drawing/2014/main" id="{A0936E53-C997-3C1F-9CD0-FBDF41D7CB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" r="857"/>
          <a:stretch/>
        </p:blipFill>
        <p:spPr bwMode="auto">
          <a:xfrm>
            <a:off x="1097808" y="2721442"/>
            <a:ext cx="2203740" cy="2203740"/>
          </a:xfrm>
          <a:prstGeom prst="ellipse">
            <a:avLst/>
          </a:prstGeom>
          <a:noFill/>
          <a:ln w="57150">
            <a:solidFill>
              <a:schemeClr val="accent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Graphic 4" descr="Logo for Australian Disability Network is a colourful ribbon">
            <a:extLst>
              <a:ext uri="{FF2B5EF4-FFF2-40B4-BE49-F238E27FC236}">
                <a16:creationId xmlns:a16="http://schemas.microsoft.com/office/drawing/2014/main" id="{0C1AC8BA-E0AE-8503-65A7-D64F5DE255A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97833" y="5216100"/>
            <a:ext cx="1403043" cy="846825"/>
          </a:xfrm>
          <a:prstGeom prst="rect">
            <a:avLst/>
          </a:prstGeom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3903248" y="5509526"/>
            <a:ext cx="4385503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>
                <a:solidFill>
                  <a:srgbClr val="595959"/>
                </a:solidFill>
                <a:latin typeface="Arial"/>
              </a:rPr>
              <a:t>Thursday, 22 February 2024 14:40 – 16:00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6B4AAB-13CC-0101-7D17-6ABAF0358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/>
          </a:p>
        </p:txBody>
      </p:sp>
      <p:pic>
        <p:nvPicPr>
          <p:cNvPr id="10" name="Picture 9" descr="Australian Disability Network logo is a colorful ribbon that changes from purple to red to orange to yellow.">
            <a:extLst>
              <a:ext uri="{FF2B5EF4-FFF2-40B4-BE49-F238E27FC236}">
                <a16:creationId xmlns:a16="http://schemas.microsoft.com/office/drawing/2014/main" id="{8CBC83EF-9E21-D9FA-452F-74AA02D4271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80" y="246452"/>
            <a:ext cx="3215095" cy="859541"/>
          </a:xfrm>
          <a:prstGeom prst="rect">
            <a:avLst/>
          </a:prstGeom>
        </p:spPr>
      </p:pic>
      <p:sp>
        <p:nvSpPr>
          <p:cNvPr id="16" name="Title 15">
            <a:extLst>
              <a:ext uri="{FF2B5EF4-FFF2-40B4-BE49-F238E27FC236}">
                <a16:creationId xmlns:a16="http://schemas.microsoft.com/office/drawing/2014/main" id="{00D5C5D9-70CE-479C-2A6B-9794311AA5D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038600" y="343299"/>
            <a:ext cx="4029075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Who are we?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BED0F-B7D1-D1EC-C777-64C4019550C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4" y="1706428"/>
            <a:ext cx="3415120" cy="29601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are an Australian not-for-profit that helps organisations engage with and employ people with disability.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BA7FCBE-97DE-6949-4F66-E696F6FB948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4413453" y="1706428"/>
            <a:ext cx="2572466" cy="16086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vision is a disability confident Australia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5BFAED-E6AE-FB92-A6A4-6E98DD9B25A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7551274" y="1706428"/>
            <a:ext cx="3802526" cy="34870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build employer capability and are the employer voice to government, industry and community to achieve the inclusion of people with disability.</a:t>
            </a:r>
            <a:endParaRPr lang="en-GB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8977E2E-8F98-070C-9037-727B31E801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32980" y="1386321"/>
            <a:ext cx="10831286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641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3</a:t>
            </a:fld>
            <a:endParaRPr lang="en-GB"/>
          </a:p>
        </p:txBody>
      </p:sp>
      <p:pic>
        <p:nvPicPr>
          <p:cNvPr id="7" name="Picture 6" descr="Australian Disability Network logo is a colorful ribbon that changes from purple to red to orange to yellow.">
            <a:extLst>
              <a:ext uri="{FF2B5EF4-FFF2-40B4-BE49-F238E27FC236}">
                <a16:creationId xmlns:a16="http://schemas.microsoft.com/office/drawing/2014/main" id="{5D968D8A-4128-D0B7-23B3-D06B06D64E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80" y="267472"/>
            <a:ext cx="3215095" cy="859541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C6CA446B-B83F-3020-C9E5-71428FE634C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949066" y="0"/>
            <a:ext cx="5754227" cy="132343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 issue are we solving today?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FABA5CE-07D2-5E62-51DD-EB43BD2403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32980" y="1396831"/>
            <a:ext cx="10831286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9188ADFE-92EE-0D88-8512-C4989B54976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03439" y="1675421"/>
            <a:ext cx="10831286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Australia, there is very low representation of people with disability in Australian boardrooms. The Directing Change Scholarship (</a:t>
            </a:r>
            <a:r>
              <a:rPr lang="en-US" sz="2800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DCS</a:t>
            </a:r>
            <a:r>
              <a:rPr lang="en-US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was created to solve these challenges: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barriers to access governance education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 awareness of the importance of having disability representation in the boardroom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 experience of supporting accessibility in the boardroom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8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755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30758" y="6504328"/>
            <a:ext cx="430925" cy="217147"/>
          </a:xfrm>
        </p:spPr>
        <p:txBody>
          <a:bodyPr/>
          <a:lstStyle/>
          <a:p>
            <a:fld id="{1195A9E4-2CE9-4E32-BE85-7C32F0F78A6D}" type="slidenum">
              <a:rPr lang="en-GB" smtClean="0"/>
              <a:t>4</a:t>
            </a:fld>
            <a:endParaRPr lang="en-GB"/>
          </a:p>
        </p:txBody>
      </p:sp>
      <p:pic>
        <p:nvPicPr>
          <p:cNvPr id="7" name="Picture 6" descr="Australian Disability Network logo is a colorful ribbon that changes from purple to red to orange to yellow.">
            <a:extLst>
              <a:ext uri="{FF2B5EF4-FFF2-40B4-BE49-F238E27FC236}">
                <a16:creationId xmlns:a16="http://schemas.microsoft.com/office/drawing/2014/main" id="{5D968D8A-4128-D0B7-23B3-D06B06D64E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80" y="267472"/>
            <a:ext cx="3215095" cy="859541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C6CA446B-B83F-3020-C9E5-71428FE634C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038600" y="343299"/>
            <a:ext cx="6591300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DCS is the solution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FABA5CE-07D2-5E62-51DD-EB43BD2403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32980" y="1386321"/>
            <a:ext cx="10831286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906D7CC-E026-36C4-6FA3-83897B36A1FB}"/>
              </a:ext>
            </a:extLst>
          </p:cNvPr>
          <p:cNvSpPr txBox="1"/>
          <p:nvPr/>
        </p:nvSpPr>
        <p:spPr>
          <a:xfrm>
            <a:off x="297689" y="1406168"/>
            <a:ext cx="2225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Program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86A59E-FCCB-DB5E-2C01-2A65E1601E4F}"/>
              </a:ext>
            </a:extLst>
          </p:cNvPr>
          <p:cNvSpPr txBox="1"/>
          <p:nvPr/>
        </p:nvSpPr>
        <p:spPr>
          <a:xfrm>
            <a:off x="342350" y="1890193"/>
            <a:ext cx="261391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8-month scholarship program for aspiring leaders with disability, designed to increase the representation of people with disability in Australian boardrooms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11A7AB-437A-BCF1-9A0D-F53F4AB9DBA8}"/>
              </a:ext>
            </a:extLst>
          </p:cNvPr>
          <p:cNvSpPr txBox="1"/>
          <p:nvPr/>
        </p:nvSpPr>
        <p:spPr>
          <a:xfrm>
            <a:off x="3266983" y="1414797"/>
            <a:ext cx="3386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inclusions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7A9ED69-99FE-81D0-BD6C-8843C34E47C8}"/>
              </a:ext>
            </a:extLst>
          </p:cNvPr>
          <p:cNvSpPr txBox="1"/>
          <p:nvPr/>
        </p:nvSpPr>
        <p:spPr>
          <a:xfrm>
            <a:off x="3266983" y="1887680"/>
            <a:ext cx="4554244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x Board Governance course with the Australian Institute of Company Directors (AICD)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x month tailored mentoring from an Australian company director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Practical and relevant guidance, and networking opportunities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x Director Briefings to director community around access and inclusion in boardrooms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2EF37D-7D07-567F-7624-A991BDFC6F67}"/>
              </a:ext>
            </a:extLst>
          </p:cNvPr>
          <p:cNvSpPr txBox="1"/>
          <p:nvPr/>
        </p:nvSpPr>
        <p:spPr>
          <a:xfrm>
            <a:off x="8013616" y="1441551"/>
            <a:ext cx="3197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benefits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9FCDE9-2109-B9ED-942A-3BE0D7E120E8}"/>
              </a:ext>
            </a:extLst>
          </p:cNvPr>
          <p:cNvSpPr txBox="1"/>
          <p:nvPr/>
        </p:nvSpPr>
        <p:spPr>
          <a:xfrm>
            <a:off x="8013616" y="1888524"/>
            <a:ext cx="4114800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Bespoke matching to ensure a good fit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delivered over an extended period to allow for connection and growth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Opportunities for both Mentors and Scholars to learn about access and inclusion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Removal of financial barriers to access education</a:t>
            </a:r>
          </a:p>
        </p:txBody>
      </p:sp>
    </p:spTree>
    <p:extLst>
      <p:ext uri="{BB962C8B-B14F-4D97-AF65-F5344CB8AC3E}">
        <p14:creationId xmlns:p14="http://schemas.microsoft.com/office/powerpoint/2010/main" val="965896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5</a:t>
            </a:fld>
            <a:endParaRPr lang="en-GB"/>
          </a:p>
        </p:txBody>
      </p:sp>
      <p:pic>
        <p:nvPicPr>
          <p:cNvPr id="7" name="Picture 6" descr="Australian Disability Network logo is a colorful ribbon that changes from purple to red to orange to yellow.">
            <a:extLst>
              <a:ext uri="{FF2B5EF4-FFF2-40B4-BE49-F238E27FC236}">
                <a16:creationId xmlns:a16="http://schemas.microsoft.com/office/drawing/2014/main" id="{5D968D8A-4128-D0B7-23B3-D06B06D64E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80" y="267472"/>
            <a:ext cx="3215095" cy="859541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C6CA446B-B83F-3020-C9E5-71428FE634C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038600" y="343299"/>
            <a:ext cx="5724525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Who is involved?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0C97F3-2322-0235-6245-D9BE7310600B}"/>
              </a:ext>
            </a:extLst>
          </p:cNvPr>
          <p:cNvSpPr txBox="1"/>
          <p:nvPr/>
        </p:nvSpPr>
        <p:spPr>
          <a:xfrm>
            <a:off x="332335" y="1679420"/>
            <a:ext cx="3506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Australian Institute of Company Directors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23FD21-4BB7-067F-4E23-1827B4154424}"/>
              </a:ext>
            </a:extLst>
          </p:cNvPr>
          <p:cNvSpPr txBox="1"/>
          <p:nvPr/>
        </p:nvSpPr>
        <p:spPr>
          <a:xfrm>
            <a:off x="332335" y="2690374"/>
            <a:ext cx="380561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AICD is the largest director membership organisation in the world. Their goal is to improve the governance of Australian boards.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AE2943-0F03-A489-B69D-718CE542CAA0}"/>
              </a:ext>
            </a:extLst>
          </p:cNvPr>
          <p:cNvSpPr txBox="1"/>
          <p:nvPr/>
        </p:nvSpPr>
        <p:spPr>
          <a:xfrm>
            <a:off x="4487991" y="1807867"/>
            <a:ext cx="286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Scholars/Mentees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CE4867-89AC-7750-F2DA-668B1A047AEB}"/>
              </a:ext>
            </a:extLst>
          </p:cNvPr>
          <p:cNvSpPr txBox="1"/>
          <p:nvPr/>
        </p:nvSpPr>
        <p:spPr>
          <a:xfrm>
            <a:off x="4487991" y="2659044"/>
            <a:ext cx="3624928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People with disability aspiring for board roles.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376 applicants over 2 years for 37 scholarship places.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4F1FD2-405D-AF6E-4ADA-67EF30928FBD}"/>
              </a:ext>
            </a:extLst>
          </p:cNvPr>
          <p:cNvSpPr txBox="1"/>
          <p:nvPr/>
        </p:nvSpPr>
        <p:spPr>
          <a:xfrm>
            <a:off x="8437570" y="1791850"/>
            <a:ext cx="2606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Mentors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FC0FED0-36C2-9416-37A2-2407400F22E6}"/>
              </a:ext>
            </a:extLst>
          </p:cNvPr>
          <p:cNvSpPr txBox="1"/>
          <p:nvPr/>
        </p:nvSpPr>
        <p:spPr>
          <a:xfrm>
            <a:off x="8437570" y="2640135"/>
            <a:ext cx="3089260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Mentors are Australian Company Directors who are members of AICD.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586 applications over 2 years for 37 Mentor roles. 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FABA5CE-07D2-5E62-51DD-EB43BD2403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32980" y="1386321"/>
            <a:ext cx="10831286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9992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6</a:t>
            </a:fld>
            <a:endParaRPr lang="en-GB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FABA5CE-07D2-5E62-51DD-EB43BD2403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32980" y="1386321"/>
            <a:ext cx="10831286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ustralian Disability Network logo is a colorful ribbon that changes from purple to red to orange to yellow.">
            <a:extLst>
              <a:ext uri="{FF2B5EF4-FFF2-40B4-BE49-F238E27FC236}">
                <a16:creationId xmlns:a16="http://schemas.microsoft.com/office/drawing/2014/main" id="{5D968D8A-4128-D0B7-23B3-D06B06D64E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80" y="267472"/>
            <a:ext cx="3215095" cy="859541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C6CA446B-B83F-3020-C9E5-71428FE634C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038600" y="343299"/>
            <a:ext cx="5724525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 has changed?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0C97F3-2322-0235-6245-D9BE7310600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258832" y="1427383"/>
            <a:ext cx="3563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AICD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23FD21-4BB7-067F-4E23-1827B415442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227020" y="1860366"/>
            <a:ext cx="4039966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amendments made to make AICD’s worldclass governance courses accessible and inclusive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Premise reviews conducted on all AICD premises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Disability Confidence Training for staff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 and inclusion is now business as usual for AICD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AE2943-0F03-A489-B69D-718CE542CAA0}"/>
              </a:ext>
            </a:extLst>
          </p:cNvPr>
          <p:cNvSpPr txBox="1"/>
          <p:nvPr/>
        </p:nvSpPr>
        <p:spPr>
          <a:xfrm>
            <a:off x="4395941" y="1396605"/>
            <a:ext cx="34001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Scholars/Mentees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CE4867-89AC-7750-F2DA-668B1A047AEB}"/>
              </a:ext>
            </a:extLst>
          </p:cNvPr>
          <p:cNvSpPr txBox="1"/>
          <p:nvPr/>
        </p:nvSpPr>
        <p:spPr>
          <a:xfrm>
            <a:off x="4402229" y="1889048"/>
            <a:ext cx="4616359" cy="43627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barriers to governance education removed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 scholars over 3 years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surveying 16 Scholars from the 2022 cohort: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were actively looking for or had applied for board roles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confirmed success in obtaining a board role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of these were paid roles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4F1FD2-405D-AF6E-4ADA-67EF30928FBD}"/>
              </a:ext>
            </a:extLst>
          </p:cNvPr>
          <p:cNvSpPr txBox="1"/>
          <p:nvPr/>
        </p:nvSpPr>
        <p:spPr>
          <a:xfrm>
            <a:off x="9153831" y="1396605"/>
            <a:ext cx="2647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Mentors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51632D-EFEC-785B-F420-37105E113B7D}"/>
              </a:ext>
            </a:extLst>
          </p:cNvPr>
          <p:cNvSpPr txBox="1"/>
          <p:nvPr/>
        </p:nvSpPr>
        <p:spPr>
          <a:xfrm>
            <a:off x="9153831" y="1919825"/>
            <a:ext cx="2936269" cy="4985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Director’s toolkit developed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827 Directors attending briefings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than 500 Directors now interested in taking on mentor roles for people with disability aspiring to be on boards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4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976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7</a:t>
            </a:fld>
            <a:endParaRPr lang="en-GB"/>
          </a:p>
        </p:txBody>
      </p:sp>
      <p:pic>
        <p:nvPicPr>
          <p:cNvPr id="8" name="Picture 7" descr="Australian Disability Network logo is a colorful ribbon that changes from purple to red to orange to yellow.">
            <a:extLst>
              <a:ext uri="{FF2B5EF4-FFF2-40B4-BE49-F238E27FC236}">
                <a16:creationId xmlns:a16="http://schemas.microsoft.com/office/drawing/2014/main" id="{6F310074-5E1B-EED4-D972-0904215426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80" y="267472"/>
            <a:ext cx="3215095" cy="859541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DA74B40A-CF7D-BBEF-DC1D-414F20D877D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038600" y="343299"/>
            <a:ext cx="5724525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their words</a:t>
            </a:r>
          </a:p>
        </p:txBody>
      </p:sp>
      <p:pic>
        <p:nvPicPr>
          <p:cNvPr id="3" name="Online Media 2" title="Directing Change Scholarship | Australian Disability Network">
            <a:hlinkClick r:id="" action="ppaction://media"/>
            <a:extLst>
              <a:ext uri="{FF2B5EF4-FFF2-40B4-BE49-F238E27FC236}">
                <a16:creationId xmlns:a16="http://schemas.microsoft.com/office/drawing/2014/main" id="{392B619F-1E80-E703-6995-5E736849CBD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 rotWithShape="1">
          <a:blip r:embed="rId5"/>
          <a:srcRect l="2202" t="2923" r="2307" b="3194"/>
          <a:stretch/>
        </p:blipFill>
        <p:spPr>
          <a:xfrm>
            <a:off x="2100262" y="1773238"/>
            <a:ext cx="7991475" cy="4439135"/>
          </a:xfrm>
          <a:prstGeom prst="rect">
            <a:avLst/>
          </a:prstGeom>
          <a:ln w="76200">
            <a:solidFill>
              <a:schemeClr val="accent2"/>
            </a:solidFill>
          </a:ln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2ACC70-E0C9-81F0-C78C-803AF0BD25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32980" y="1386321"/>
            <a:ext cx="10831286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AND Brand colours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6E297B"/>
      </a:accent1>
      <a:accent2>
        <a:srgbClr val="B02025"/>
      </a:accent2>
      <a:accent3>
        <a:srgbClr val="DD2627"/>
      </a:accent3>
      <a:accent4>
        <a:srgbClr val="ED4027"/>
      </a:accent4>
      <a:accent5>
        <a:srgbClr val="F07A22"/>
      </a:accent5>
      <a:accent6>
        <a:srgbClr val="FAA919"/>
      </a:accent6>
      <a:hlink>
        <a:srgbClr val="0097A7"/>
      </a:hlink>
      <a:folHlink>
        <a:srgbClr val="0097A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dc0d04f-edfa-487b-9770-7cfd4c6ed37d">
      <Terms xmlns="http://schemas.microsoft.com/office/infopath/2007/PartnerControls"/>
    </lcf76f155ced4ddcb4097134ff3c332f>
    <TaxCatchAll xmlns="30338016-c1d6-4fdb-b00f-adf827b88ff7" xsi:nil="true"/>
    <Datereceived xmlns="6dc0d04f-edfa-487b-9770-7cfd4c6ed37d" xsi:nil="true"/>
    <TaxKeywordTaxHTField xmlns="30338016-c1d6-4fdb-b00f-adf827b88ff7">
      <Terms xmlns="http://schemas.microsoft.com/office/infopath/2007/PartnerControls"/>
    </TaxKeywordTaxHTField>
    <SharedWithUsers xmlns="30338016-c1d6-4fdb-b00f-adf827b88ff7">
      <UserInfo>
        <DisplayName>Emilie Van Os-Schmitt</DisplayName>
        <AccountId>202</AccountId>
        <AccountType/>
      </UserInfo>
      <UserInfo>
        <DisplayName>Katie Wilson</DisplayName>
        <AccountId>304</AccountId>
        <AccountType/>
      </UserInfo>
      <UserInfo>
        <DisplayName>Brooke Carter</DisplayName>
        <AccountId>442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3BAE8F4F60FE4ABF87340F89E8B81B" ma:contentTypeVersion="21" ma:contentTypeDescription="Create a new document." ma:contentTypeScope="" ma:versionID="c69875f509e47cce767c3907d7ad3b49">
  <xsd:schema xmlns:xsd="http://www.w3.org/2001/XMLSchema" xmlns:xs="http://www.w3.org/2001/XMLSchema" xmlns:p="http://schemas.microsoft.com/office/2006/metadata/properties" xmlns:ns2="30338016-c1d6-4fdb-b00f-adf827b88ff7" xmlns:ns3="6dc0d04f-edfa-487b-9770-7cfd4c6ed37d" targetNamespace="http://schemas.microsoft.com/office/2006/metadata/properties" ma:root="true" ma:fieldsID="ce267afb33cea2ba3261c4040ecb5119" ns2:_="" ns3:_="">
    <xsd:import namespace="30338016-c1d6-4fdb-b00f-adf827b88ff7"/>
    <xsd:import namespace="6dc0d04f-edfa-487b-9770-7cfd4c6ed37d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2:SharedWithUsers" minOccurs="0"/>
                <xsd:element ref="ns2:SharedWithDetails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3:Datereceived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338016-c1d6-4fdb-b00f-adf827b88ff7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Enterprise Keywords" ma:fieldId="{23f27201-bee3-471e-b2e7-b64fd8b7ca38}" ma:taxonomyMulti="true" ma:sspId="403ae607-e6bb-444c-82eb-582b60818df8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811f1619-51b0-4d23-aaee-520e5c6c3aad}" ma:internalName="TaxCatchAll" ma:showField="CatchAllData" ma:web="30338016-c1d6-4fdb-b00f-adf827b88ff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0d04f-edfa-487b-9770-7cfd4c6ed3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403ae607-e6bb-444c-82eb-582b60818d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Datereceived" ma:index="26" nillable="true" ma:displayName="Date received" ma:format="DateOnly" ma:internalName="Datereceived">
      <xsd:simpleType>
        <xsd:restriction base="dms:DateTime"/>
      </xsd:simple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5F4F7AD-307C-418E-8631-140BCCB9FED0}">
  <ds:schemaRefs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30338016-c1d6-4fdb-b00f-adf827b88ff7"/>
    <ds:schemaRef ds:uri="http://purl.org/dc/elements/1.1/"/>
    <ds:schemaRef ds:uri="http://www.w3.org/XML/1998/namespace"/>
    <ds:schemaRef ds:uri="http://schemas.microsoft.com/office/infopath/2007/PartnerControls"/>
    <ds:schemaRef ds:uri="6dc0d04f-edfa-487b-9770-7cfd4c6ed37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92EA788-3BAC-44E3-BB9E-E1F1A89280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CABE1B-FE92-46E0-8ADF-E54E395B9B4A}">
  <ds:schemaRefs>
    <ds:schemaRef ds:uri="30338016-c1d6-4fdb-b00f-adf827b88ff7"/>
    <ds:schemaRef ds:uri="6dc0d04f-edfa-487b-9770-7cfd4c6ed37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953</Words>
  <Application>Microsoft Macintosh PowerPoint</Application>
  <PresentationFormat>Widescreen</PresentationFormat>
  <Paragraphs>124</Paragraphs>
  <Slides>7</Slides>
  <Notes>7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Directing Change Scholarship</vt:lpstr>
      <vt:lpstr>Who are we?</vt:lpstr>
      <vt:lpstr>What issue are we solving today?</vt:lpstr>
      <vt:lpstr>DCS is the solution</vt:lpstr>
      <vt:lpstr>Who is involved?</vt:lpstr>
      <vt:lpstr>What has changed?</vt:lpstr>
      <vt:lpstr>In their words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Robin Tim Weis</cp:lastModifiedBy>
  <cp:revision>3</cp:revision>
  <dcterms:created xsi:type="dcterms:W3CDTF">2022-12-05T13:52:15Z</dcterms:created>
  <dcterms:modified xsi:type="dcterms:W3CDTF">2024-02-12T22:33:32Z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0x010100133BAE8F4F60FE4ABF87340F89E8B81B</vt:lpwstr>
  </property>
  <property fmtid="{D5CDD505-2E9C-101B-9397-08002B2CF9AE}" pid="3" name="TaxKeyword">
    <vt:lpwstr/>
  </property>
  <property fmtid="{D5CDD505-2E9C-101B-9397-08002B2CF9AE}" pid="4" name="MediaServiceImageTags">
    <vt:lpwstr/>
  </property>
</Properties>
</file>