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18" r:id="rId2"/>
    <p:sldId id="324" r:id="rId3"/>
    <p:sldId id="333" r:id="rId4"/>
    <p:sldId id="334" r:id="rId5"/>
    <p:sldId id="327" r:id="rId6"/>
    <p:sldId id="342" r:id="rId7"/>
    <p:sldId id="339" r:id="rId8"/>
    <p:sldId id="256" r:id="rId9"/>
    <p:sldId id="340" r:id="rId10"/>
    <p:sldId id="260" r:id="rId11"/>
    <p:sldId id="261" r:id="rId12"/>
    <p:sldId id="262" r:id="rId13"/>
    <p:sldId id="323" r:id="rId14"/>
    <p:sldId id="264" r:id="rId15"/>
  </p:sldIdLst>
  <p:sldSz cx="12192000" cy="6858000"/>
  <p:notesSz cx="7559675" cy="10691813"/>
  <p:custShowLst>
    <p:custShow name="Vaihtoehto1" id="0">
      <p:sldLst>
        <p:sld r:id="rId2"/>
        <p:sld r:id="rId10"/>
      </p:sldLst>
    </p:custShow>
    <p:custShow name="Vaihtoehto 2" id="1">
      <p:sldLst>
        <p:sld r:id="rId3"/>
        <p:sld r:id="rId9"/>
      </p:sldLst>
    </p:custShow>
    <p:custShow name="Vaihtoehto 3" id="2">
      <p:sldLst>
        <p:sld r:id="rId2"/>
        <p:sld r:id="rId10"/>
      </p:sldLst>
    </p:custShow>
  </p:custShow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4E5"/>
    <a:srgbClr val="3D6B6C"/>
    <a:srgbClr val="1E5151"/>
    <a:srgbClr val="FFFFCC"/>
    <a:srgbClr val="3077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C13CA-0E81-4A79-8EE1-5823C4EF9942}" v="5" dt="2023-11-09T12:05:27.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6"/>
    <p:restoredTop sz="47387" autoAdjust="0"/>
  </p:normalViewPr>
  <p:slideViewPr>
    <p:cSldViewPr snapToGrid="0" snapToObjects="1">
      <p:cViewPr varScale="1">
        <p:scale>
          <a:sx n="59" d="100"/>
          <a:sy n="59" d="100"/>
        </p:scale>
        <p:origin x="252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ris Markoja" userId="e4e76621-7151-44ec-80b6-672a9099cedd" providerId="ADAL" clId="{312C13CA-0E81-4A79-8EE1-5823C4EF9942}"/>
    <pc:docChg chg="modSld">
      <pc:chgData name="Boris Markoja" userId="e4e76621-7151-44ec-80b6-672a9099cedd" providerId="ADAL" clId="{312C13CA-0E81-4A79-8EE1-5823C4EF9942}" dt="2023-11-09T11:48:43.727" v="1"/>
      <pc:docMkLst>
        <pc:docMk/>
      </pc:docMkLst>
      <pc:sldChg chg="modNotesTx">
        <pc:chgData name="Boris Markoja" userId="e4e76621-7151-44ec-80b6-672a9099cedd" providerId="ADAL" clId="{312C13CA-0E81-4A79-8EE1-5823C4EF9942}" dt="2023-11-09T11:48:43.727" v="1"/>
        <pc:sldMkLst>
          <pc:docMk/>
          <pc:sldMk cId="31304796" sldId="3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D8A1A6F9-9755-1E41-ADDC-8A055A50EC40}" type="datetimeFigureOut">
              <a:rPr lang="fi-FI" smtClean="0"/>
              <a:t>9.11.2023</a:t>
            </a:fld>
            <a:endParaRPr lang="fi-FI"/>
          </a:p>
        </p:txBody>
      </p:sp>
      <p:sp>
        <p:nvSpPr>
          <p:cNvPr id="4" name="Dian kuvan paikkamerkki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755650" y="5145088"/>
            <a:ext cx="6048375" cy="4210050"/>
          </a:xfrm>
          <a:prstGeom prst="rect">
            <a:avLst/>
          </a:prstGeom>
        </p:spPr>
        <p:txBody>
          <a:bodyPr vert="horz" lIns="91440" tIns="45720" rIns="91440" bIns="45720" rtlCol="0"/>
          <a:lstStyle/>
          <a:p>
            <a:r>
              <a:rPr lang="fi-FI"/>
              <a:t>Muokkaa tekstin perustyylejä
toinen taso
kolmas taso
neljäs taso
viides taso</a:t>
            </a:r>
          </a:p>
        </p:txBody>
      </p:sp>
      <p:sp>
        <p:nvSpPr>
          <p:cNvPr id="6" name="Alatunnisteen paikkamerkki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4DC45A57-B32F-9D48-AC40-9540024895A5}" type="slidenum">
              <a:rPr lang="fi-FI" smtClean="0"/>
              <a:t>‹#›</a:t>
            </a:fld>
            <a:endParaRPr lang="fi-FI"/>
          </a:p>
        </p:txBody>
      </p:sp>
    </p:spTree>
    <p:extLst>
      <p:ext uri="{BB962C8B-B14F-4D97-AF65-F5344CB8AC3E}">
        <p14:creationId xmlns:p14="http://schemas.microsoft.com/office/powerpoint/2010/main" val="469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DC45A57-B32F-9D48-AC40-9540024895A5}" type="slidenum">
              <a:rPr lang="fi-FI" smtClean="0"/>
              <a:t>1</a:t>
            </a:fld>
            <a:endParaRPr lang="fi-FI"/>
          </a:p>
        </p:txBody>
      </p:sp>
    </p:spTree>
    <p:extLst>
      <p:ext uri="{BB962C8B-B14F-4D97-AF65-F5344CB8AC3E}">
        <p14:creationId xmlns:p14="http://schemas.microsoft.com/office/powerpoint/2010/main" val="411509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r>
              <a:rPr lang="en-US" sz="1200" b="1" i="0" dirty="0">
                <a:solidFill>
                  <a:srgbClr val="222222"/>
                </a:solidFill>
                <a:effectLst/>
                <a:latin typeface="AppleSystemUIFont"/>
              </a:rPr>
              <a:t>Ecotelligent is a company based in Finland and we provide alternatives for telecommunication towers.</a:t>
            </a:r>
            <a:endParaRPr lang="en-US" sz="1200" b="0" i="0" dirty="0">
              <a:solidFill>
                <a:srgbClr val="222222"/>
              </a:solidFill>
              <a:effectLst/>
              <a:latin typeface="Calibri" panose="020F0502020204030204" pitchFamily="34" charset="0"/>
            </a:endParaRPr>
          </a:p>
          <a:p>
            <a:endParaRPr lang="fi-FI" dirty="0"/>
          </a:p>
        </p:txBody>
      </p:sp>
      <p:sp>
        <p:nvSpPr>
          <p:cNvPr id="4" name="Dian numeron paikkamerkki 3"/>
          <p:cNvSpPr>
            <a:spLocks noGrp="1"/>
          </p:cNvSpPr>
          <p:nvPr>
            <p:ph type="sldNum" sz="quarter" idx="5"/>
          </p:nvPr>
        </p:nvSpPr>
        <p:spPr/>
        <p:txBody>
          <a:bodyPr/>
          <a:lstStyle/>
          <a:p>
            <a:fld id="{4DC45A57-B32F-9D48-AC40-9540024895A5}" type="slidenum">
              <a:rPr lang="fi-FI" smtClean="0"/>
              <a:t>2</a:t>
            </a:fld>
            <a:endParaRPr lang="fi-FI"/>
          </a:p>
        </p:txBody>
      </p:sp>
    </p:spTree>
    <p:extLst>
      <p:ext uri="{BB962C8B-B14F-4D97-AF65-F5344CB8AC3E}">
        <p14:creationId xmlns:p14="http://schemas.microsoft.com/office/powerpoint/2010/main" val="386790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latin typeface="AppleSystemUIFont"/>
              </a:rPr>
              <a:t>At the moment our company provides </a:t>
            </a:r>
            <a:r>
              <a:rPr lang="en-US" sz="1200" b="1" i="0" dirty="0">
                <a:solidFill>
                  <a:srgbClr val="222222"/>
                </a:solidFill>
                <a:effectLst/>
                <a:latin typeface="AppleSystemUIFont"/>
              </a:rPr>
              <a:t>several kinds of wooden structured solutions for the telecom</a:t>
            </a:r>
            <a:r>
              <a:rPr lang="en-US" sz="1200" b="0" i="0" dirty="0">
                <a:solidFill>
                  <a:srgbClr val="222222"/>
                </a:solidFill>
                <a:effectLst/>
                <a:latin typeface="AppleSystemUIFont"/>
              </a:rPr>
              <a:t> infrastructure market. Our structures are suitable for countryside, parks for rooftops.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err="1">
                <a:solidFill>
                  <a:srgbClr val="212121"/>
                </a:solidFill>
                <a:effectLst/>
                <a:latin typeface="Sylfaen" pitchFamily="18" charset="0"/>
              </a:rPr>
              <a:t>Ecotelligent’s</a:t>
            </a:r>
            <a:r>
              <a:rPr lang="fi-FI" sz="1800" dirty="0">
                <a:solidFill>
                  <a:srgbClr val="212121"/>
                </a:solidFill>
                <a:effectLst/>
                <a:latin typeface="Sylfaen" pitchFamily="18" charset="0"/>
              </a:rPr>
              <a:t> </a:t>
            </a:r>
            <a:r>
              <a:rPr lang="fi-FI" sz="1800" dirty="0">
                <a:effectLst/>
                <a:latin typeface="Sylfaen" pitchFamily="18" charset="0"/>
              </a:rPr>
              <a:t>products </a:t>
            </a:r>
            <a:r>
              <a:rPr lang="fi-FI" sz="1800" dirty="0" err="1">
                <a:effectLst/>
                <a:latin typeface="Sylfaen" pitchFamily="18" charset="0"/>
              </a:rPr>
              <a:t>point</a:t>
            </a:r>
            <a:r>
              <a:rPr lang="fi-FI" sz="1800" dirty="0">
                <a:effectLst/>
                <a:latin typeface="Sylfaen" pitchFamily="18" charset="0"/>
              </a:rPr>
              <a:t> out </a:t>
            </a:r>
            <a:r>
              <a:rPr lang="fi-FI" sz="1800" dirty="0" err="1">
                <a:effectLst/>
                <a:latin typeface="Sylfaen" pitchFamily="18" charset="0"/>
              </a:rPr>
              <a:t>two</a:t>
            </a:r>
            <a:r>
              <a:rPr lang="fi-FI" sz="1800" dirty="0">
                <a:effectLst/>
                <a:latin typeface="Sylfaen" pitchFamily="18" charset="0"/>
              </a:rPr>
              <a:t> </a:t>
            </a:r>
            <a:r>
              <a:rPr lang="fi-FI" sz="1800" dirty="0" err="1">
                <a:effectLst/>
                <a:latin typeface="Sylfaen" pitchFamily="18" charset="0"/>
              </a:rPr>
              <a:t>concrete</a:t>
            </a:r>
            <a:r>
              <a:rPr lang="fi-FI" sz="1800" dirty="0">
                <a:effectLst/>
                <a:latin typeface="Sylfaen" pitchFamily="18" charset="0"/>
              </a:rPr>
              <a:t> </a:t>
            </a:r>
            <a:r>
              <a:rPr lang="fi-FI" sz="1800" dirty="0" err="1">
                <a:effectLst/>
                <a:latin typeface="Sylfaen" pitchFamily="18" charset="0"/>
              </a:rPr>
              <a:t>examples</a:t>
            </a:r>
            <a:r>
              <a:rPr lang="fi-FI" sz="1800" dirty="0">
                <a:effectLst/>
                <a:latin typeface="Sylfaen" pitchFamily="18" charset="0"/>
              </a:rPr>
              <a: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fi-FI" sz="1200" dirty="0">
              <a:effectLst/>
              <a:latin typeface="+mn-lt"/>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fi-FI" sz="1800" dirty="0">
                <a:effectLst/>
                <a:latin typeface="Sylfaen" pitchFamily="18" charset="0"/>
              </a:rPr>
              <a:t>How to </a:t>
            </a:r>
            <a:r>
              <a:rPr lang="fi-FI" sz="1800" dirty="0" err="1">
                <a:effectLst/>
                <a:latin typeface="Sylfaen" pitchFamily="18" charset="0"/>
              </a:rPr>
              <a:t>reduce</a:t>
            </a:r>
            <a:r>
              <a:rPr lang="fi-FI" sz="1800" dirty="0">
                <a:effectLst/>
                <a:latin typeface="Sylfaen" pitchFamily="18" charset="0"/>
              </a:rPr>
              <a:t> CO2 emission in </a:t>
            </a:r>
            <a:r>
              <a:rPr lang="fi-FI" sz="1800" dirty="0" err="1">
                <a:effectLst/>
                <a:latin typeface="Sylfaen" pitchFamily="18" charset="0"/>
              </a:rPr>
              <a:t>the</a:t>
            </a:r>
            <a:r>
              <a:rPr lang="fi-FI" sz="1800" dirty="0">
                <a:effectLst/>
                <a:latin typeface="Sylfaen" pitchFamily="18" charset="0"/>
              </a:rPr>
              <a:t> </a:t>
            </a:r>
            <a:r>
              <a:rPr lang="fi-FI" sz="1800" dirty="0" err="1">
                <a:effectLst/>
                <a:latin typeface="Sylfaen" pitchFamily="18" charset="0"/>
              </a:rPr>
              <a:t>telecom</a:t>
            </a:r>
            <a:r>
              <a:rPr lang="fi-FI" sz="1800" dirty="0">
                <a:effectLst/>
                <a:latin typeface="Sylfaen" pitchFamily="18" charset="0"/>
              </a:rPr>
              <a:t> </a:t>
            </a:r>
            <a:r>
              <a:rPr lang="fi-FI" sz="1800" dirty="0" err="1">
                <a:effectLst/>
                <a:latin typeface="Sylfaen" pitchFamily="18" charset="0"/>
              </a:rPr>
              <a:t>tower</a:t>
            </a:r>
            <a:r>
              <a:rPr lang="fi-FI" sz="1800" dirty="0">
                <a:effectLst/>
                <a:latin typeface="Sylfaen" pitchFamily="18" charset="0"/>
              </a:rPr>
              <a:t> </a:t>
            </a:r>
            <a:r>
              <a:rPr lang="fi-FI" sz="1800" dirty="0" err="1">
                <a:effectLst/>
                <a:latin typeface="Sylfaen" pitchFamily="18" charset="0"/>
              </a:rPr>
              <a:t>industry</a:t>
            </a:r>
            <a:r>
              <a:rPr lang="fi-FI" sz="1800" dirty="0">
                <a:effectLst/>
                <a:latin typeface="Sylfaen" pitchFamily="18" charset="0"/>
              </a:rPr>
              <a:t>. </a:t>
            </a:r>
            <a:r>
              <a:rPr lang="fi-FI" sz="1800" b="1" dirty="0" err="1">
                <a:effectLst/>
                <a:latin typeface="Sylfaen" pitchFamily="18" charset="0"/>
              </a:rPr>
              <a:t>Substituting</a:t>
            </a:r>
            <a:r>
              <a:rPr lang="fi-FI" sz="1800" b="1" dirty="0">
                <a:effectLst/>
                <a:latin typeface="Sylfaen" pitchFamily="18" charset="0"/>
              </a:rPr>
              <a:t> and </a:t>
            </a:r>
            <a:r>
              <a:rPr lang="fi-FI" sz="1800" b="1" dirty="0" err="1">
                <a:effectLst/>
                <a:latin typeface="Sylfaen" pitchFamily="18" charset="0"/>
              </a:rPr>
              <a:t>replacing</a:t>
            </a:r>
            <a:r>
              <a:rPr lang="fi-FI" sz="1800" b="1" dirty="0">
                <a:effectLst/>
                <a:latin typeface="Sylfaen" pitchFamily="18" charset="0"/>
              </a:rPr>
              <a:t> </a:t>
            </a:r>
            <a:r>
              <a:rPr lang="fi-FI" sz="1800" dirty="0" err="1">
                <a:effectLst/>
                <a:latin typeface="Sylfaen" pitchFamily="18" charset="0"/>
              </a:rPr>
              <a:t>carbon</a:t>
            </a:r>
            <a:r>
              <a:rPr lang="fi-FI" sz="1800" dirty="0">
                <a:effectLst/>
                <a:latin typeface="Sylfaen" pitchFamily="18" charset="0"/>
              </a:rPr>
              <a:t> </a:t>
            </a:r>
            <a:r>
              <a:rPr lang="fi-FI" sz="1800" dirty="0" err="1">
                <a:effectLst/>
                <a:latin typeface="Sylfaen" pitchFamily="18" charset="0"/>
              </a:rPr>
              <a:t>intensive</a:t>
            </a:r>
            <a:r>
              <a:rPr lang="fi-FI" sz="1800" dirty="0">
                <a:effectLst/>
                <a:latin typeface="Sylfaen" pitchFamily="18" charset="0"/>
              </a:rPr>
              <a:t> </a:t>
            </a:r>
            <a:r>
              <a:rPr lang="fi-FI" sz="1800" dirty="0" err="1">
                <a:effectLst/>
                <a:latin typeface="Sylfaen" pitchFamily="18" charset="0"/>
              </a:rPr>
              <a:t>parts</a:t>
            </a:r>
            <a:r>
              <a:rPr lang="fi-FI" sz="1800" dirty="0">
                <a:effectLst/>
                <a:latin typeface="Sylfaen" pitchFamily="18" charset="0"/>
              </a:rPr>
              <a:t> (</a:t>
            </a:r>
            <a:r>
              <a:rPr lang="fi-FI" sz="1800" dirty="0" err="1">
                <a:effectLst/>
                <a:latin typeface="Sylfaen" pitchFamily="18" charset="0"/>
              </a:rPr>
              <a:t>steel</a:t>
            </a:r>
            <a:r>
              <a:rPr lang="fi-FI" sz="1800" dirty="0">
                <a:effectLst/>
                <a:latin typeface="Sylfaen" pitchFamily="18" charset="0"/>
              </a:rPr>
              <a:t>, </a:t>
            </a:r>
            <a:r>
              <a:rPr lang="fi-FI" sz="1800" dirty="0" err="1">
                <a:effectLst/>
                <a:latin typeface="Sylfaen" pitchFamily="18" charset="0"/>
              </a:rPr>
              <a:t>carbonfiber</a:t>
            </a:r>
            <a:r>
              <a:rPr lang="fi-FI" sz="1800" dirty="0">
                <a:effectLst/>
                <a:latin typeface="Sylfaen" pitchFamily="18" charset="0"/>
              </a:rPr>
              <a:t>) of </a:t>
            </a:r>
            <a:r>
              <a:rPr lang="fi-FI" sz="1800" dirty="0" err="1">
                <a:effectLst/>
                <a:latin typeface="Sylfaen" pitchFamily="18" charset="0"/>
              </a:rPr>
              <a:t>the</a:t>
            </a:r>
            <a:r>
              <a:rPr lang="fi-FI" sz="1800" dirty="0">
                <a:effectLst/>
                <a:latin typeface="Sylfaen" pitchFamily="18" charset="0"/>
              </a:rPr>
              <a:t> </a:t>
            </a:r>
            <a:r>
              <a:rPr lang="fi-FI" sz="1800" dirty="0" err="1">
                <a:effectLst/>
                <a:latin typeface="Sylfaen" pitchFamily="18" charset="0"/>
              </a:rPr>
              <a:t>towers</a:t>
            </a:r>
            <a:r>
              <a:rPr lang="fi-FI" sz="1800" dirty="0">
                <a:effectLst/>
                <a:latin typeface="Sylfaen" pitchFamily="18" charset="0"/>
              </a:rPr>
              <a:t> </a:t>
            </a:r>
            <a:r>
              <a:rPr lang="fi-FI" sz="1800" dirty="0" err="1">
                <a:effectLst/>
                <a:latin typeface="Sylfaen" pitchFamily="18" charset="0"/>
              </a:rPr>
              <a:t>by</a:t>
            </a:r>
            <a:r>
              <a:rPr lang="fi-FI" sz="1800" dirty="0">
                <a:effectLst/>
                <a:latin typeface="Sylfaen" pitchFamily="18" charset="0"/>
              </a:rPr>
              <a:t> </a:t>
            </a:r>
            <a:r>
              <a:rPr lang="fi-FI" sz="1800" dirty="0" err="1">
                <a:effectLst/>
                <a:latin typeface="Sylfaen" pitchFamily="18" charset="0"/>
              </a:rPr>
              <a:t>engineered</a:t>
            </a:r>
            <a:r>
              <a:rPr lang="fi-FI" sz="1800" dirty="0">
                <a:effectLst/>
                <a:latin typeface="Sylfaen" pitchFamily="18" charset="0"/>
              </a:rPr>
              <a:t> </a:t>
            </a:r>
            <a:r>
              <a:rPr lang="fi-FI" sz="1800" dirty="0" err="1">
                <a:effectLst/>
                <a:latin typeface="Sylfaen" pitchFamily="18" charset="0"/>
              </a:rPr>
              <a:t>wood</a:t>
            </a:r>
            <a:r>
              <a:rPr lang="fi-FI" sz="1800" dirty="0">
                <a:effectLst/>
                <a:latin typeface="Sylfaen" pitchFamily="18" charset="0"/>
              </a:rPr>
              <a:t> </a:t>
            </a:r>
            <a:r>
              <a:rPr lang="fi-FI" sz="1800" dirty="0" err="1">
                <a:effectLst/>
                <a:latin typeface="Sylfaen" pitchFamily="18" charset="0"/>
              </a:rPr>
              <a:t>parts</a:t>
            </a:r>
            <a:r>
              <a:rPr lang="fi-FI" sz="1800" dirty="0">
                <a:effectLst/>
                <a:latin typeface="Sylfaen" pitchFamily="18" charset="0"/>
              </a:rPr>
              <a:t> </a:t>
            </a:r>
            <a:r>
              <a:rPr lang="fi-FI" sz="1800" dirty="0" err="1">
                <a:effectLst/>
                <a:latin typeface="Sylfaen" pitchFamily="18" charset="0"/>
              </a:rPr>
              <a:t>which</a:t>
            </a:r>
            <a:r>
              <a:rPr lang="fi-FI" sz="1800" dirty="0">
                <a:effectLst/>
                <a:latin typeface="Sylfaen" pitchFamily="18" charset="0"/>
              </a:rPr>
              <a:t> </a:t>
            </a:r>
            <a:r>
              <a:rPr lang="fi-FI" sz="1800" dirty="0" err="1">
                <a:effectLst/>
                <a:latin typeface="Sylfaen" pitchFamily="18" charset="0"/>
              </a:rPr>
              <a:t>have</a:t>
            </a:r>
            <a:r>
              <a:rPr lang="fi-FI" sz="1800" dirty="0">
                <a:effectLst/>
                <a:latin typeface="Sylfaen" pitchFamily="18" charset="0"/>
              </a:rPr>
              <a:t> </a:t>
            </a:r>
            <a:r>
              <a:rPr lang="fi-FI" sz="1800" dirty="0" err="1">
                <a:effectLst/>
                <a:latin typeface="Sylfaen" pitchFamily="18" charset="0"/>
              </a:rPr>
              <a:t>excellent</a:t>
            </a:r>
            <a:r>
              <a:rPr lang="fi-FI" sz="1800" dirty="0">
                <a:effectLst/>
                <a:latin typeface="Sylfaen" pitchFamily="18" charset="0"/>
              </a:rPr>
              <a:t> </a:t>
            </a:r>
            <a:r>
              <a:rPr lang="fi-FI" sz="1800" dirty="0" err="1">
                <a:effectLst/>
                <a:latin typeface="Sylfaen" pitchFamily="18" charset="0"/>
              </a:rPr>
              <a:t>strength</a:t>
            </a:r>
            <a:r>
              <a:rPr lang="fi-FI" sz="1800" dirty="0">
                <a:effectLst/>
                <a:latin typeface="Sylfaen" pitchFamily="18" charset="0"/>
              </a:rPr>
              <a:t> </a:t>
            </a:r>
            <a:r>
              <a:rPr lang="fi-FI" sz="1800" dirty="0" err="1">
                <a:effectLst/>
                <a:latin typeface="Sylfaen" pitchFamily="18" charset="0"/>
              </a:rPr>
              <a:t>potentials</a:t>
            </a:r>
            <a:r>
              <a:rPr lang="fi-FI" sz="1800" dirty="0">
                <a:effectLst/>
                <a:latin typeface="Sylfaen" pitchFamily="18" charset="0"/>
              </a:rPr>
              <a:t> </a:t>
            </a:r>
            <a:r>
              <a:rPr lang="fi-FI" sz="1800" dirty="0" err="1">
                <a:effectLst/>
                <a:latin typeface="Sylfaen" pitchFamily="18" charset="0"/>
              </a:rPr>
              <a:t>but</a:t>
            </a:r>
            <a:r>
              <a:rPr lang="fi-FI" sz="1800" dirty="0">
                <a:effectLst/>
                <a:latin typeface="Sylfaen" pitchFamily="18" charset="0"/>
              </a:rPr>
              <a:t> </a:t>
            </a:r>
            <a:r>
              <a:rPr lang="fi-FI" sz="1800" dirty="0" err="1">
                <a:effectLst/>
                <a:latin typeface="Sylfaen" pitchFamily="18" charset="0"/>
              </a:rPr>
              <a:t>significantly</a:t>
            </a:r>
            <a:r>
              <a:rPr lang="fi-FI" sz="1800" dirty="0">
                <a:effectLst/>
                <a:latin typeface="Sylfaen" pitchFamily="18" charset="0"/>
              </a:rPr>
              <a:t> </a:t>
            </a:r>
            <a:r>
              <a:rPr lang="fi-FI" sz="1800" dirty="0" err="1">
                <a:effectLst/>
                <a:latin typeface="Sylfaen" pitchFamily="18" charset="0"/>
              </a:rPr>
              <a:t>low</a:t>
            </a:r>
            <a:r>
              <a:rPr lang="fi-FI" sz="1800" dirty="0">
                <a:effectLst/>
                <a:latin typeface="Sylfaen" pitchFamily="18" charset="0"/>
              </a:rPr>
              <a:t> </a:t>
            </a:r>
            <a:r>
              <a:rPr lang="fi-FI" sz="1800" dirty="0" err="1">
                <a:effectLst/>
                <a:latin typeface="Sylfaen" pitchFamily="18" charset="0"/>
              </a:rPr>
              <a:t>carbon</a:t>
            </a:r>
            <a:r>
              <a:rPr lang="fi-FI" sz="1800" dirty="0">
                <a:effectLst/>
                <a:latin typeface="Sylfaen" pitchFamily="18" charset="0"/>
              </a:rPr>
              <a:t> emission.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fi-FI" sz="1800" dirty="0">
              <a:effectLst/>
              <a:latin typeface="Sylfaen"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i-FI" sz="1800" dirty="0">
                <a:effectLst/>
                <a:latin typeface="Sylfaen" pitchFamily="18" charset="0"/>
              </a:rPr>
              <a:t>How to </a:t>
            </a:r>
            <a:r>
              <a:rPr lang="fi-FI" sz="1800" dirty="0" err="1">
                <a:effectLst/>
                <a:latin typeface="Sylfaen" pitchFamily="18" charset="0"/>
              </a:rPr>
              <a:t>pay</a:t>
            </a:r>
            <a:r>
              <a:rPr lang="fi-FI" sz="1800" dirty="0">
                <a:effectLst/>
                <a:latin typeface="Sylfaen" pitchFamily="18" charset="0"/>
              </a:rPr>
              <a:t> </a:t>
            </a:r>
            <a:r>
              <a:rPr lang="fi-FI" sz="1800" dirty="0" err="1">
                <a:effectLst/>
                <a:latin typeface="Sylfaen" pitchFamily="18" charset="0"/>
              </a:rPr>
              <a:t>attention</a:t>
            </a:r>
            <a:r>
              <a:rPr lang="fi-FI" sz="1800" dirty="0">
                <a:effectLst/>
                <a:latin typeface="Sylfaen" pitchFamily="18" charset="0"/>
              </a:rPr>
              <a:t> to </a:t>
            </a:r>
            <a:r>
              <a:rPr lang="fi-FI" sz="1800" dirty="0" err="1">
                <a:effectLst/>
                <a:latin typeface="Sylfaen" pitchFamily="18" charset="0"/>
              </a:rPr>
              <a:t>the</a:t>
            </a:r>
            <a:r>
              <a:rPr lang="fi-FI" sz="1800" dirty="0">
                <a:effectLst/>
                <a:latin typeface="Sylfaen" pitchFamily="18" charset="0"/>
              </a:rPr>
              <a:t> </a:t>
            </a:r>
            <a:r>
              <a:rPr lang="fi-FI" sz="1800" dirty="0" err="1">
                <a:effectLst/>
                <a:latin typeface="Sylfaen" pitchFamily="18" charset="0"/>
              </a:rPr>
              <a:t>pleasant</a:t>
            </a:r>
            <a:r>
              <a:rPr lang="fi-FI" sz="1800" dirty="0">
                <a:effectLst/>
                <a:latin typeface="Sylfaen" pitchFamily="18" charset="0"/>
              </a:rPr>
              <a:t> </a:t>
            </a:r>
            <a:r>
              <a:rPr lang="fi-FI" sz="1800" dirty="0" err="1">
                <a:effectLst/>
                <a:latin typeface="Sylfaen" pitchFamily="18" charset="0"/>
              </a:rPr>
              <a:t>living</a:t>
            </a:r>
            <a:r>
              <a:rPr lang="fi-FI" sz="1800" dirty="0">
                <a:effectLst/>
                <a:latin typeface="Sylfaen" pitchFamily="18" charset="0"/>
              </a:rPr>
              <a:t> </a:t>
            </a:r>
            <a:r>
              <a:rPr lang="fi-FI" sz="1800" dirty="0" err="1">
                <a:effectLst/>
                <a:latin typeface="Sylfaen" pitchFamily="18" charset="0"/>
              </a:rPr>
              <a:t>environment</a:t>
            </a:r>
            <a:r>
              <a:rPr lang="fi-FI" sz="1800" dirty="0">
                <a:effectLst/>
                <a:latin typeface="Sylfaen" pitchFamily="18" charset="0"/>
              </a:rPr>
              <a:t>. </a:t>
            </a:r>
            <a:r>
              <a:rPr lang="fi-FI" sz="1800" dirty="0" err="1">
                <a:effectLst/>
                <a:latin typeface="Sylfaen" pitchFamily="18" charset="0"/>
              </a:rPr>
              <a:t>Providing</a:t>
            </a:r>
            <a:r>
              <a:rPr lang="fi-FI" sz="1800" dirty="0">
                <a:effectLst/>
                <a:latin typeface="Sylfaen" pitchFamily="18" charset="0"/>
              </a:rPr>
              <a:t> an </a:t>
            </a:r>
            <a:r>
              <a:rPr lang="fi-FI" sz="1800" dirty="0" err="1">
                <a:effectLst/>
                <a:latin typeface="Sylfaen" pitchFamily="18" charset="0"/>
              </a:rPr>
              <a:t>aesthetical</a:t>
            </a:r>
            <a:r>
              <a:rPr lang="fi-FI" sz="1800" dirty="0">
                <a:effectLst/>
                <a:latin typeface="Sylfaen" pitchFamily="18" charset="0"/>
              </a:rPr>
              <a:t> </a:t>
            </a:r>
            <a:r>
              <a:rPr lang="fi-FI" sz="1800" dirty="0" err="1">
                <a:effectLst/>
                <a:latin typeface="Sylfaen" pitchFamily="18" charset="0"/>
              </a:rPr>
              <a:t>alternative</a:t>
            </a:r>
            <a:r>
              <a:rPr lang="fi-FI" sz="1800" dirty="0">
                <a:effectLst/>
                <a:latin typeface="Sylfaen" pitchFamily="18" charset="0"/>
              </a:rPr>
              <a:t> for </a:t>
            </a:r>
            <a:r>
              <a:rPr lang="fi-FI" sz="1800" dirty="0" err="1">
                <a:effectLst/>
                <a:latin typeface="Sylfaen" pitchFamily="18" charset="0"/>
              </a:rPr>
              <a:t>the</a:t>
            </a:r>
            <a:r>
              <a:rPr lang="fi-FI" sz="1800" dirty="0">
                <a:effectLst/>
                <a:latin typeface="Sylfaen" pitchFamily="18" charset="0"/>
              </a:rPr>
              <a:t> </a:t>
            </a:r>
            <a:r>
              <a:rPr lang="fi-FI" sz="1800" dirty="0" err="1">
                <a:effectLst/>
                <a:latin typeface="Sylfaen" pitchFamily="18" charset="0"/>
              </a:rPr>
              <a:t>living</a:t>
            </a:r>
            <a:r>
              <a:rPr lang="fi-FI" sz="1800" dirty="0">
                <a:effectLst/>
                <a:latin typeface="Sylfaen" pitchFamily="18" charset="0"/>
              </a:rPr>
              <a:t> </a:t>
            </a:r>
            <a:r>
              <a:rPr lang="fi-FI" sz="1800" dirty="0" err="1">
                <a:effectLst/>
                <a:latin typeface="Sylfaen" pitchFamily="18" charset="0"/>
              </a:rPr>
              <a:t>space</a:t>
            </a:r>
            <a:r>
              <a:rPr lang="fi-FI" sz="1800" dirty="0">
                <a:effectLst/>
                <a:latin typeface="Sylfaen" pitchFamily="18" charset="0"/>
              </a:rPr>
              <a:t> </a:t>
            </a:r>
            <a:r>
              <a:rPr lang="fi-FI" sz="1800" dirty="0" err="1">
                <a:effectLst/>
                <a:latin typeface="Sylfaen" pitchFamily="18" charset="0"/>
              </a:rPr>
              <a:t>that</a:t>
            </a:r>
            <a:r>
              <a:rPr lang="fi-FI" sz="1800" dirty="0">
                <a:effectLst/>
                <a:latin typeface="Sylfaen" pitchFamily="18" charset="0"/>
              </a:rPr>
              <a:t> </a:t>
            </a:r>
            <a:r>
              <a:rPr lang="fi-FI" sz="1800" dirty="0" err="1">
                <a:effectLst/>
                <a:latin typeface="Sylfaen" pitchFamily="18" charset="0"/>
              </a:rPr>
              <a:t>enables</a:t>
            </a:r>
            <a:r>
              <a:rPr lang="fi-FI" sz="1800" dirty="0">
                <a:effectLst/>
                <a:latin typeface="Sylfaen" pitchFamily="18" charset="0"/>
              </a:rPr>
              <a:t> </a:t>
            </a:r>
            <a:r>
              <a:rPr lang="fi-FI" sz="1800" dirty="0" err="1">
                <a:effectLst/>
                <a:latin typeface="Sylfaen" pitchFamily="18" charset="0"/>
              </a:rPr>
              <a:t>the</a:t>
            </a:r>
            <a:r>
              <a:rPr lang="fi-FI" sz="1800" dirty="0">
                <a:effectLst/>
                <a:latin typeface="Sylfaen" pitchFamily="18" charset="0"/>
              </a:rPr>
              <a:t> provision of </a:t>
            </a:r>
            <a:r>
              <a:rPr lang="fi-FI" sz="1800" dirty="0" err="1">
                <a:effectLst/>
                <a:latin typeface="Sylfaen" pitchFamily="18" charset="0"/>
              </a:rPr>
              <a:t>good</a:t>
            </a:r>
            <a:r>
              <a:rPr lang="fi-FI" sz="1800" dirty="0">
                <a:effectLst/>
                <a:latin typeface="Sylfaen" pitchFamily="18" charset="0"/>
              </a:rPr>
              <a:t> </a:t>
            </a:r>
            <a:r>
              <a:rPr lang="fi-FI" sz="1800" dirty="0" err="1">
                <a:effectLst/>
                <a:latin typeface="Sylfaen" pitchFamily="18" charset="0"/>
              </a:rPr>
              <a:t>telecom</a:t>
            </a:r>
            <a:r>
              <a:rPr lang="fi-FI" sz="1800" dirty="0">
                <a:effectLst/>
                <a:latin typeface="Sylfaen" pitchFamily="18" charset="0"/>
              </a:rPr>
              <a:t> </a:t>
            </a:r>
            <a:r>
              <a:rPr lang="fi-FI" sz="1800" dirty="0" err="1">
                <a:effectLst/>
                <a:latin typeface="Sylfaen" pitchFamily="18" charset="0"/>
              </a:rPr>
              <a:t>network</a:t>
            </a:r>
            <a:r>
              <a:rPr lang="fi-FI" sz="1800" dirty="0">
                <a:effectLst/>
                <a:latin typeface="Sylfaen" pitchFamily="18" charset="0"/>
              </a:rPr>
              <a:t> </a:t>
            </a:r>
            <a:r>
              <a:rPr lang="fi-FI" sz="1800" dirty="0" err="1">
                <a:effectLst/>
                <a:latin typeface="Sylfaen" pitchFamily="18" charset="0"/>
              </a:rPr>
              <a:t>coverage</a:t>
            </a:r>
            <a:r>
              <a:rPr lang="fi-FI" sz="1800" dirty="0">
                <a:effectLst/>
                <a:latin typeface="Sylfaen" pitchFamily="18" charset="0"/>
              </a:rPr>
              <a:t>, </a:t>
            </a:r>
            <a:r>
              <a:rPr lang="fi-FI" sz="1800" dirty="0" err="1">
                <a:effectLst/>
                <a:latin typeface="Sylfaen" pitchFamily="18" charset="0"/>
              </a:rPr>
              <a:t>including</a:t>
            </a:r>
            <a:r>
              <a:rPr lang="fi-FI" sz="1800" dirty="0">
                <a:effectLst/>
                <a:latin typeface="Sylfaen" pitchFamily="18" charset="0"/>
              </a:rPr>
              <a:t> </a:t>
            </a:r>
            <a:r>
              <a:rPr lang="fi-FI" sz="1800" dirty="0" err="1">
                <a:effectLst/>
                <a:latin typeface="Sylfaen" pitchFamily="18" charset="0"/>
              </a:rPr>
              <a:t>future</a:t>
            </a:r>
            <a:r>
              <a:rPr lang="fi-FI" sz="1800" dirty="0">
                <a:effectLst/>
                <a:latin typeface="Sylfaen" pitchFamily="18" charset="0"/>
              </a:rPr>
              <a:t> </a:t>
            </a:r>
            <a:r>
              <a:rPr lang="fi-FI" sz="1800" dirty="0" err="1">
                <a:effectLst/>
                <a:latin typeface="Sylfaen" pitchFamily="18" charset="0"/>
              </a:rPr>
              <a:t>network</a:t>
            </a:r>
            <a:r>
              <a:rPr lang="fi-FI" sz="1800" dirty="0">
                <a:effectLst/>
                <a:latin typeface="Sylfaen" pitchFamily="18" charset="0"/>
              </a:rPr>
              <a:t> </a:t>
            </a:r>
            <a:r>
              <a:rPr lang="fi-FI" sz="1800" dirty="0" err="1">
                <a:effectLst/>
                <a:latin typeface="Sylfaen" pitchFamily="18" charset="0"/>
              </a:rPr>
              <a:t>generations</a:t>
            </a:r>
            <a:r>
              <a:rPr lang="fi-FI" sz="1800" dirty="0">
                <a:effectLst/>
                <a:latin typeface="Sylfaen" pitchFamily="18" charset="0"/>
              </a:rPr>
              <a:t>. </a:t>
            </a:r>
            <a:endParaRPr lang="fi-FI" dirty="0">
              <a:effectLst/>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fi-FI"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latin typeface="Calibri" panose="020F0502020204030204" pitchFamily="34" charset="0"/>
            </a:endParaRPr>
          </a:p>
          <a:p>
            <a:endParaRPr lang="en-US" dirty="0"/>
          </a:p>
        </p:txBody>
      </p:sp>
      <p:sp>
        <p:nvSpPr>
          <p:cNvPr id="4" name="Dian numeron paikkamerkki 3"/>
          <p:cNvSpPr>
            <a:spLocks noGrp="1"/>
          </p:cNvSpPr>
          <p:nvPr>
            <p:ph type="sldNum" sz="quarter" idx="5"/>
          </p:nvPr>
        </p:nvSpPr>
        <p:spPr/>
        <p:txBody>
          <a:bodyPr/>
          <a:lstStyle/>
          <a:p>
            <a:fld id="{4DC45A57-B32F-9D48-AC40-9540024895A5}" type="slidenum">
              <a:rPr lang="fi-FI" smtClean="0"/>
              <a:t>3</a:t>
            </a:fld>
            <a:endParaRPr lang="fi-FI"/>
          </a:p>
        </p:txBody>
      </p:sp>
    </p:spTree>
    <p:extLst>
      <p:ext uri="{BB962C8B-B14F-4D97-AF65-F5344CB8AC3E}">
        <p14:creationId xmlns:p14="http://schemas.microsoft.com/office/powerpoint/2010/main" val="72678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r>
              <a:rPr lang="en-US" sz="1800" b="0" i="0" dirty="0">
                <a:solidFill>
                  <a:srgbClr val="222222"/>
                </a:solidFill>
                <a:effectLst/>
                <a:latin typeface="AppleSystemUIFont"/>
              </a:rPr>
              <a:t>Our main construction material: </a:t>
            </a:r>
            <a:r>
              <a:rPr lang="en-US" sz="1800" b="1" i="0" dirty="0">
                <a:solidFill>
                  <a:srgbClr val="222222"/>
                </a:solidFill>
                <a:effectLst/>
                <a:latin typeface="AppleSystemUIFont"/>
              </a:rPr>
              <a:t>engineered wood like Glued and laminated wooden products</a:t>
            </a:r>
            <a:r>
              <a:rPr lang="en-US" sz="1800" b="0" i="0" dirty="0">
                <a:solidFill>
                  <a:srgbClr val="222222"/>
                </a:solidFill>
                <a:effectLst/>
                <a:latin typeface="AppleSystemUIFont"/>
              </a:rPr>
              <a:t>. We are also utilizing the characteristics of </a:t>
            </a:r>
            <a:r>
              <a:rPr lang="en-US" sz="1800" b="1" i="0" dirty="0">
                <a:solidFill>
                  <a:srgbClr val="222222"/>
                </a:solidFill>
                <a:effectLst/>
                <a:latin typeface="AppleSystemUIFont"/>
              </a:rPr>
              <a:t>circular economy </a:t>
            </a:r>
            <a:r>
              <a:rPr lang="en-US" sz="1800" b="0" i="0" dirty="0">
                <a:solidFill>
                  <a:srgbClr val="222222"/>
                </a:solidFill>
                <a:effectLst/>
                <a:latin typeface="AppleSystemUIFont"/>
              </a:rPr>
              <a:t>while we use products/materials from surplus production.</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 </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Wood is a renewable resource; it is a natural carbon sink or biological sequester which means that the wooden plates we use contain CO2 by nature and it captures it until</a:t>
            </a:r>
            <a:r>
              <a:rPr lang="en-US" sz="1800" b="0" i="0" dirty="0">
                <a:solidFill>
                  <a:srgbClr val="222222"/>
                </a:solidFill>
                <a:effectLst/>
                <a:latin typeface="Calibri" panose="020F0502020204030204" pitchFamily="34" charset="0"/>
              </a:rPr>
              <a:t> </a:t>
            </a:r>
            <a:r>
              <a:rPr lang="en-US" sz="1800" b="0" i="0" dirty="0">
                <a:solidFill>
                  <a:srgbClr val="222222"/>
                </a:solidFill>
                <a:effectLst/>
                <a:latin typeface="AppleSystemUIFont"/>
              </a:rPr>
              <a:t>it is used and properly maintained.</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 </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Ecotelligent uses engineered wood originated from the responsibly managed forest. This way we can assure that the wood we use is meant for industrial use and it was harvested responsibly.</a:t>
            </a:r>
            <a:endParaRPr lang="en-US" sz="1800" b="0" i="0" dirty="0">
              <a:solidFill>
                <a:srgbClr val="222222"/>
              </a:solidFill>
              <a:effectLst/>
              <a:latin typeface="Calibri" panose="020F0502020204030204" pitchFamily="34" charset="0"/>
            </a:endParaRPr>
          </a:p>
          <a:p>
            <a:pPr algn="l"/>
            <a:r>
              <a:rPr lang="en-US" sz="1800" b="0" i="1" dirty="0">
                <a:solidFill>
                  <a:srgbClr val="222222"/>
                </a:solidFill>
                <a:effectLst/>
                <a:latin typeface="AppleSystemUIFontItalic"/>
              </a:rPr>
              <a:t> </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Italic"/>
              </a:rPr>
              <a:t>Each product we develop is monitored by a</a:t>
            </a:r>
            <a:r>
              <a:rPr lang="en-US" sz="1800" b="0" i="0" dirty="0">
                <a:solidFill>
                  <a:srgbClr val="222222"/>
                </a:solidFill>
                <a:effectLst/>
                <a:latin typeface="Calibri" panose="020F0502020204030204" pitchFamily="34" charset="0"/>
              </a:rPr>
              <a:t> </a:t>
            </a:r>
            <a:r>
              <a:rPr lang="en-US" sz="1800" b="1" i="0" dirty="0">
                <a:solidFill>
                  <a:srgbClr val="222222"/>
                </a:solidFill>
                <a:effectLst/>
                <a:latin typeface="AppleSystemUIFont"/>
              </a:rPr>
              <a:t>One Click LCA </a:t>
            </a:r>
            <a:r>
              <a:rPr lang="en-US" sz="1800" b="0" i="0" dirty="0">
                <a:solidFill>
                  <a:srgbClr val="222222"/>
                </a:solidFill>
                <a:effectLst/>
                <a:latin typeface="AppleSystemUIFont"/>
              </a:rPr>
              <a:t>system, which is an instrument to follow the Lifelong  greenhouse gas emission of the construction. The carbon footprint can be monitored by this OneClick system while the production phase and the use phase and recycling/ reusing phase. This is a wildly used certified tool to measure the carbon footprint of the construction.</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 </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And to give even more value to our products, we have ongoing verification processes caried out by a third party, the Natural resources institute of Finland. This institute verifies our products, the verification process is based on the CO2 emission of the production of the tower structures.</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 </a:t>
            </a:r>
            <a:endParaRPr lang="en-US" sz="1800" b="0" i="0" dirty="0">
              <a:solidFill>
                <a:srgbClr val="222222"/>
              </a:solidFill>
              <a:effectLst/>
              <a:latin typeface="Calibri" panose="020F0502020204030204" pitchFamily="34" charset="0"/>
            </a:endParaRPr>
          </a:p>
          <a:p>
            <a:pPr algn="l"/>
            <a:r>
              <a:rPr lang="en-US" b="0" i="0" dirty="0" err="1">
                <a:solidFill>
                  <a:srgbClr val="4D5156"/>
                </a:solidFill>
                <a:effectLst/>
                <a:latin typeface="Google Sans"/>
              </a:rPr>
              <a:t>O</a:t>
            </a:r>
            <a:r>
              <a:rPr lang="en-US" b="0" i="0" dirty="0" err="1">
                <a:solidFill>
                  <a:srgbClr val="202124"/>
                </a:solidFill>
                <a:effectLst/>
                <a:latin typeface="Google Sans"/>
              </a:rPr>
              <a:t>What</a:t>
            </a:r>
            <a:r>
              <a:rPr lang="en-US" b="0" i="0" dirty="0">
                <a:solidFill>
                  <a:srgbClr val="202124"/>
                </a:solidFill>
                <a:effectLst/>
                <a:latin typeface="Google Sans"/>
              </a:rPr>
              <a:t> are the 4 steps of LCA methodology?</a:t>
            </a:r>
            <a:endParaRPr lang="en-US" b="0" i="0" dirty="0">
              <a:solidFill>
                <a:srgbClr val="202124"/>
              </a:solidFill>
              <a:effectLst/>
              <a:latin typeface="Roboto" panose="02000000000000000000" pitchFamily="2" charset="0"/>
            </a:endParaRPr>
          </a:p>
          <a:p>
            <a:pPr algn="l"/>
            <a:r>
              <a:rPr lang="en-US" b="1" i="0" dirty="0">
                <a:solidFill>
                  <a:srgbClr val="202124"/>
                </a:solidFill>
                <a:effectLst/>
                <a:latin typeface="Google Sans"/>
              </a:rPr>
              <a:t>These standards describe the four main phases of an LCA:</a:t>
            </a:r>
            <a:endParaRPr lang="en-US" b="0" i="0" dirty="0">
              <a:solidFill>
                <a:srgbClr val="202124"/>
              </a:solidFill>
              <a:effectLst/>
              <a:latin typeface="Google Sans"/>
            </a:endParaRPr>
          </a:p>
          <a:p>
            <a:pPr algn="l">
              <a:buFont typeface="Arial" panose="020B0604020202020204" pitchFamily="34" charset="0"/>
              <a:buChar char="•"/>
            </a:pPr>
            <a:r>
              <a:rPr lang="en-US" b="0" i="0" dirty="0">
                <a:solidFill>
                  <a:srgbClr val="202124"/>
                </a:solidFill>
                <a:effectLst/>
                <a:latin typeface="Google Sans"/>
              </a:rPr>
              <a:t>Goal and scope definition.</a:t>
            </a:r>
          </a:p>
          <a:p>
            <a:pPr algn="l">
              <a:buFont typeface="Arial" panose="020B0604020202020204" pitchFamily="34" charset="0"/>
              <a:buChar char="•"/>
            </a:pPr>
            <a:r>
              <a:rPr lang="en-US" b="0" i="0" dirty="0">
                <a:solidFill>
                  <a:srgbClr val="202124"/>
                </a:solidFill>
                <a:effectLst/>
                <a:latin typeface="Google Sans"/>
              </a:rPr>
              <a:t>Inventory analysis.</a:t>
            </a:r>
          </a:p>
          <a:p>
            <a:pPr algn="l">
              <a:buFont typeface="Arial" panose="020B0604020202020204" pitchFamily="34" charset="0"/>
              <a:buChar char="•"/>
            </a:pPr>
            <a:r>
              <a:rPr lang="en-US" b="0" i="0" dirty="0">
                <a:solidFill>
                  <a:srgbClr val="202124"/>
                </a:solidFill>
                <a:effectLst/>
                <a:latin typeface="Google Sans"/>
              </a:rPr>
              <a:t>Impact assessment.</a:t>
            </a:r>
          </a:p>
          <a:p>
            <a:pPr algn="l">
              <a:buFont typeface="Arial" panose="020B0604020202020204" pitchFamily="34" charset="0"/>
              <a:buChar char="•"/>
            </a:pPr>
            <a:r>
              <a:rPr lang="en-US" b="0" i="0" dirty="0">
                <a:solidFill>
                  <a:srgbClr val="202124"/>
                </a:solidFill>
                <a:effectLst/>
                <a:latin typeface="Google Sans"/>
              </a:rPr>
              <a:t>Interpretation.</a:t>
            </a:r>
          </a:p>
          <a:p>
            <a:r>
              <a:rPr lang="en-US" b="0" i="0" dirty="0">
                <a:solidFill>
                  <a:srgbClr val="4D5156"/>
                </a:solidFill>
                <a:effectLst/>
                <a:latin typeface="Google Sans"/>
              </a:rPr>
              <a:t>ne Click LCA is the </a:t>
            </a:r>
            <a:r>
              <a:rPr lang="en-US" b="0" i="0" dirty="0">
                <a:solidFill>
                  <a:srgbClr val="040C28"/>
                </a:solidFill>
                <a:effectLst/>
                <a:latin typeface="Google Sans"/>
              </a:rPr>
              <a:t>Building Life Cycle Assessment tool that allows you to calculate the environmental impacts of your building in less than one hour</a:t>
            </a:r>
            <a:endParaRPr lang="en-US" dirty="0"/>
          </a:p>
        </p:txBody>
      </p:sp>
      <p:sp>
        <p:nvSpPr>
          <p:cNvPr id="4" name="Dian numeron paikkamerkki 3"/>
          <p:cNvSpPr>
            <a:spLocks noGrp="1"/>
          </p:cNvSpPr>
          <p:nvPr>
            <p:ph type="sldNum" sz="quarter" idx="5"/>
          </p:nvPr>
        </p:nvSpPr>
        <p:spPr/>
        <p:txBody>
          <a:bodyPr/>
          <a:lstStyle/>
          <a:p>
            <a:fld id="{4DC45A57-B32F-9D48-AC40-9540024895A5}" type="slidenum">
              <a:rPr lang="fi-FI" smtClean="0"/>
              <a:t>4</a:t>
            </a:fld>
            <a:endParaRPr lang="fi-FI"/>
          </a:p>
        </p:txBody>
      </p:sp>
    </p:spTree>
    <p:extLst>
      <p:ext uri="{BB962C8B-B14F-4D97-AF65-F5344CB8AC3E}">
        <p14:creationId xmlns:p14="http://schemas.microsoft.com/office/powerpoint/2010/main" val="343901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r>
              <a:rPr lang="en-US" sz="1800" b="0" i="0" dirty="0">
                <a:solidFill>
                  <a:srgbClr val="222222"/>
                </a:solidFill>
                <a:effectLst/>
                <a:latin typeface="AppleSystemUIFont"/>
              </a:rPr>
              <a:t>Here you can see some of the advantages listed by our clients. The wooden structures are appreciated by local residential areas because of the construction material and the appearance of the tower.</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 </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The products are also appreciated by our clients because of the tailor ability and designing ability of the construction.</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 </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It is welcomed by the local communities and authorities in Finland, Italy, Hungary, Croatia and Germany because it gives the Authority alternatives for sensitive areas like National parks or protected sites and residential areas.</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 </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The Ecopol itself (which will be soon visible in several settlements in Croatia) was awarded already twice. First in 2010 in Hungary for being a sustainable solution for the telecom site. And in Italy Ecopol received an innovation award in 2022.</a:t>
            </a:r>
            <a:endParaRPr lang="en-US" sz="1800" b="0" i="0" dirty="0">
              <a:solidFill>
                <a:srgbClr val="222222"/>
              </a:solidFill>
              <a:effectLst/>
              <a:latin typeface="Calibri" panose="020F0502020204030204" pitchFamily="34" charset="0"/>
            </a:endParaRPr>
          </a:p>
          <a:p>
            <a:endParaRPr lang="en-US" dirty="0"/>
          </a:p>
        </p:txBody>
      </p:sp>
      <p:sp>
        <p:nvSpPr>
          <p:cNvPr id="4" name="Dian numeron paikkamerkki 3"/>
          <p:cNvSpPr>
            <a:spLocks noGrp="1"/>
          </p:cNvSpPr>
          <p:nvPr>
            <p:ph type="sldNum" sz="quarter" idx="5"/>
          </p:nvPr>
        </p:nvSpPr>
        <p:spPr/>
        <p:txBody>
          <a:bodyPr/>
          <a:lstStyle/>
          <a:p>
            <a:fld id="{4DC45A57-B32F-9D48-AC40-9540024895A5}" type="slidenum">
              <a:rPr lang="fi-FI" smtClean="0"/>
              <a:t>5</a:t>
            </a:fld>
            <a:endParaRPr lang="fi-FI"/>
          </a:p>
        </p:txBody>
      </p:sp>
    </p:spTree>
    <p:extLst>
      <p:ext uri="{BB962C8B-B14F-4D97-AF65-F5344CB8AC3E}">
        <p14:creationId xmlns:p14="http://schemas.microsoft.com/office/powerpoint/2010/main" val="77746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r>
              <a:rPr lang="en-US" sz="1800" b="0" i="0" dirty="0">
                <a:solidFill>
                  <a:srgbClr val="222222"/>
                </a:solidFill>
                <a:effectLst/>
                <a:latin typeface="AppleSystemUIFont"/>
              </a:rPr>
              <a:t>Here you can see our products also assorted by their carbon footprints</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Our </a:t>
            </a:r>
            <a:r>
              <a:rPr lang="en-US" sz="1800" b="1" i="0" dirty="0">
                <a:solidFill>
                  <a:srgbClr val="222222"/>
                </a:solidFill>
                <a:effectLst/>
                <a:latin typeface="AppleSystemUIFont"/>
              </a:rPr>
              <a:t>Ecopol</a:t>
            </a:r>
            <a:r>
              <a:rPr lang="en-US" sz="1800" b="0" i="0" dirty="0">
                <a:solidFill>
                  <a:srgbClr val="222222"/>
                </a:solidFill>
                <a:effectLst/>
                <a:latin typeface="AppleSystemUIFont"/>
              </a:rPr>
              <a:t> is law carbon which means that most of the steel parts of the tower is substituted by engineered wooden parts </a:t>
            </a:r>
            <a:r>
              <a:rPr lang="en-US" sz="1800" b="1" i="0" dirty="0">
                <a:solidFill>
                  <a:srgbClr val="222222"/>
                </a:solidFill>
                <a:effectLst/>
                <a:latin typeface="AppleSystemUIFont"/>
              </a:rPr>
              <a:t>The ratio of wood to steel is 3 to 1 for Ecopol</a:t>
            </a:r>
            <a:endParaRPr lang="en-US" sz="1800" b="0" i="0" dirty="0">
              <a:solidFill>
                <a:srgbClr val="222222"/>
              </a:solidFill>
              <a:effectLst/>
              <a:latin typeface="Calibri" panose="020F0502020204030204" pitchFamily="34" charset="0"/>
            </a:endParaRPr>
          </a:p>
          <a:p>
            <a:pPr algn="l"/>
            <a:r>
              <a:rPr lang="en-US" sz="1800" b="1" i="0" dirty="0">
                <a:solidFill>
                  <a:srgbClr val="222222"/>
                </a:solidFill>
                <a:effectLst/>
                <a:latin typeface="AppleSystemUIFont"/>
              </a:rPr>
              <a:t>So with Ecopol we are </a:t>
            </a:r>
            <a:r>
              <a:rPr lang="en-US" sz="1800" b="0" i="0" dirty="0">
                <a:solidFill>
                  <a:srgbClr val="222222"/>
                </a:solidFill>
                <a:effectLst/>
                <a:latin typeface="AppleSystemUIFont"/>
              </a:rPr>
              <a:t>able to rich up to 50% lower carbon footprint compering to the steel monopole towers with a same load bear capacity.</a:t>
            </a:r>
          </a:p>
          <a:p>
            <a:pPr algn="l"/>
            <a:endParaRPr lang="en-US" sz="1800" b="0" i="0" dirty="0">
              <a:solidFill>
                <a:srgbClr val="222222"/>
              </a:solidFill>
              <a:effectLst/>
              <a:latin typeface="AppleSystemUIFont"/>
            </a:endParaRPr>
          </a:p>
          <a:p>
            <a:pPr algn="l"/>
            <a:r>
              <a:rPr lang="en-US" sz="1800" b="1" i="0" dirty="0">
                <a:solidFill>
                  <a:srgbClr val="222222"/>
                </a:solidFill>
                <a:effectLst/>
                <a:latin typeface="AppleSystemUIFont"/>
              </a:rPr>
              <a:t>Castellum, a</a:t>
            </a:r>
            <a:r>
              <a:rPr lang="en-US" sz="1800" b="0" i="0" dirty="0">
                <a:solidFill>
                  <a:srgbClr val="222222"/>
                </a:solidFill>
                <a:effectLst/>
                <a:latin typeface="AppleSystemUIFont"/>
              </a:rPr>
              <a:t> carbon nature product, made from LVL or CLT wooden plates but if the customer requires, we can use lattice part at the top.</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 </a:t>
            </a:r>
            <a:endParaRPr lang="en-US" sz="1800" b="0" i="0" dirty="0">
              <a:solidFill>
                <a:srgbClr val="222222"/>
              </a:solidFill>
              <a:effectLst/>
              <a:latin typeface="Calibri" panose="020F0502020204030204" pitchFamily="34" charset="0"/>
            </a:endParaRPr>
          </a:p>
          <a:p>
            <a:pPr algn="l"/>
            <a:r>
              <a:rPr lang="en-US" sz="1800" b="0" i="0" dirty="0">
                <a:solidFill>
                  <a:srgbClr val="222222"/>
                </a:solidFill>
                <a:effectLst/>
                <a:latin typeface="AppleSystemUIFont"/>
              </a:rPr>
              <a:t>Our barbican is carbon negative, it is a floating structure made from surplus LVL or Glue lam. Our Barbican is verified as a Carbon net-negative product </a:t>
            </a:r>
            <a:r>
              <a:rPr lang="en-US" sz="1800" b="1" i="0" dirty="0">
                <a:solidFill>
                  <a:srgbClr val="222222"/>
                </a:solidFill>
                <a:effectLst/>
                <a:latin typeface="AppleSystemUIFont"/>
              </a:rPr>
              <a:t>means</a:t>
            </a:r>
            <a:r>
              <a:rPr lang="en-US" sz="1800" b="0" i="0" dirty="0">
                <a:solidFill>
                  <a:srgbClr val="222222"/>
                </a:solidFill>
                <a:effectLst/>
                <a:latin typeface="AppleSystemUIFont"/>
              </a:rPr>
              <a:t> that by producing the Barbican rooftop structure to your telecom site it will capture more CO2 during its lifetime than it will emit during the production phase.</a:t>
            </a:r>
            <a:endParaRPr lang="en-US" sz="1800" b="0" i="0" dirty="0">
              <a:solidFill>
                <a:srgbClr val="222222"/>
              </a:solidFill>
              <a:effectLst/>
              <a:latin typeface="Calibri" panose="020F0502020204030204" pitchFamily="34" charset="0"/>
            </a:endParaRPr>
          </a:p>
          <a:p>
            <a:pPr algn="l"/>
            <a:endParaRPr lang="en-US" sz="1800" b="0" i="0" dirty="0">
              <a:solidFill>
                <a:srgbClr val="222222"/>
              </a:solidFill>
              <a:effectLst/>
              <a:latin typeface="Calibri" panose="020F0502020204030204" pitchFamily="34" charset="0"/>
            </a:endParaRPr>
          </a:p>
          <a:p>
            <a:r>
              <a:rPr lang="en-US" dirty="0"/>
              <a:t>LVL Laminated Veneer Lumber</a:t>
            </a:r>
          </a:p>
          <a:p>
            <a:r>
              <a:rPr lang="en-US" dirty="0"/>
              <a:t>CLT Cross Laminated Timber</a:t>
            </a:r>
          </a:p>
          <a:p>
            <a:r>
              <a:rPr lang="en-US" dirty="0"/>
              <a:t>GLT Glued Laminated Timber</a:t>
            </a:r>
          </a:p>
        </p:txBody>
      </p:sp>
      <p:sp>
        <p:nvSpPr>
          <p:cNvPr id="4" name="Dian numeron paikkamerkki 3"/>
          <p:cNvSpPr>
            <a:spLocks noGrp="1"/>
          </p:cNvSpPr>
          <p:nvPr>
            <p:ph type="sldNum" sz="quarter" idx="5"/>
          </p:nvPr>
        </p:nvSpPr>
        <p:spPr/>
        <p:txBody>
          <a:bodyPr/>
          <a:lstStyle/>
          <a:p>
            <a:fld id="{4DC45A57-B32F-9D48-AC40-9540024895A5}" type="slidenum">
              <a:rPr lang="fi-FI" smtClean="0"/>
              <a:t>6</a:t>
            </a:fld>
            <a:endParaRPr lang="fi-FI"/>
          </a:p>
        </p:txBody>
      </p:sp>
    </p:spTree>
    <p:extLst>
      <p:ext uri="{BB962C8B-B14F-4D97-AF65-F5344CB8AC3E}">
        <p14:creationId xmlns:p14="http://schemas.microsoft.com/office/powerpoint/2010/main" val="99184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t>Carbon negative </a:t>
            </a:r>
            <a:r>
              <a:rPr lang="en-US" dirty="0" err="1"/>
              <a:t>Brabican</a:t>
            </a:r>
            <a:r>
              <a:rPr lang="en-US" dirty="0"/>
              <a:t> tower: </a:t>
            </a:r>
          </a:p>
          <a:p>
            <a:r>
              <a:rPr lang="en-US" dirty="0"/>
              <a:t>Our Barbican is verified as a Carbon net-negative product means that by producing the Barbican rooftop structure, it will capture more CO2 during its lifetime than it will emit during the production phase. </a:t>
            </a:r>
            <a:endParaRPr lang="fi-FI" dirty="0"/>
          </a:p>
        </p:txBody>
      </p:sp>
      <p:sp>
        <p:nvSpPr>
          <p:cNvPr id="4" name="Dian numeron paikkamerkki 3"/>
          <p:cNvSpPr>
            <a:spLocks noGrp="1"/>
          </p:cNvSpPr>
          <p:nvPr>
            <p:ph type="sldNum" sz="quarter" idx="5"/>
          </p:nvPr>
        </p:nvSpPr>
        <p:spPr/>
        <p:txBody>
          <a:bodyPr/>
          <a:lstStyle/>
          <a:p>
            <a:fld id="{4DC45A57-B32F-9D48-AC40-9540024895A5}" type="slidenum">
              <a:rPr lang="fi-FI" smtClean="0"/>
              <a:t>10</a:t>
            </a:fld>
            <a:endParaRPr lang="fi-FI"/>
          </a:p>
        </p:txBody>
      </p:sp>
    </p:spTree>
    <p:extLst>
      <p:ext uri="{BB962C8B-B14F-4D97-AF65-F5344CB8AC3E}">
        <p14:creationId xmlns:p14="http://schemas.microsoft.com/office/powerpoint/2010/main" val="260710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Barbican</a:t>
            </a:r>
            <a:r>
              <a:rPr lang="fi-FI" dirty="0"/>
              <a:t> is a </a:t>
            </a:r>
            <a:r>
              <a:rPr lang="fi-FI" dirty="0" err="1"/>
              <a:t>Carbon</a:t>
            </a:r>
            <a:r>
              <a:rPr lang="fi-FI" dirty="0"/>
              <a:t> </a:t>
            </a:r>
            <a:r>
              <a:rPr lang="fi-FI" dirty="0" err="1"/>
              <a:t>negative</a:t>
            </a:r>
            <a:r>
              <a:rPr lang="fi-FI" dirty="0"/>
              <a:t> </a:t>
            </a:r>
            <a:r>
              <a:rPr lang="fi-FI" dirty="0" err="1"/>
              <a:t>prodect</a:t>
            </a:r>
            <a:r>
              <a:rPr lang="fi-FI" dirty="0"/>
              <a:t> </a:t>
            </a:r>
            <a:r>
              <a:rPr lang="fi-FI" dirty="0" err="1"/>
              <a:t>verified</a:t>
            </a:r>
            <a:r>
              <a:rPr lang="fi-FI" dirty="0"/>
              <a:t> </a:t>
            </a:r>
            <a:r>
              <a:rPr lang="fi-FI" dirty="0" err="1"/>
              <a:t>by</a:t>
            </a:r>
            <a:r>
              <a:rPr lang="fi-FI" dirty="0"/>
              <a:t> </a:t>
            </a:r>
            <a:r>
              <a:rPr lang="fi-FI" dirty="0" err="1"/>
              <a:t>the</a:t>
            </a:r>
            <a:r>
              <a:rPr lang="fi-FI" dirty="0"/>
              <a:t> </a:t>
            </a:r>
            <a:r>
              <a:rPr lang="en-US" sz="1200" b="0" i="0" dirty="0">
                <a:solidFill>
                  <a:srgbClr val="222222"/>
                </a:solidFill>
                <a:effectLst/>
                <a:latin typeface="AppleSystemUIFont"/>
              </a:rPr>
              <a:t>Natural resources institute of Finland</a:t>
            </a:r>
            <a:r>
              <a:rPr lang="fi-FI" dirty="0"/>
              <a:t>.  </a:t>
            </a:r>
          </a:p>
          <a:p>
            <a:r>
              <a:rPr lang="fi-FI" b="1" dirty="0" err="1"/>
              <a:t>This</a:t>
            </a:r>
            <a:r>
              <a:rPr lang="fi-FI" b="1" dirty="0"/>
              <a:t> is </a:t>
            </a:r>
            <a:r>
              <a:rPr lang="fi-FI" b="1" dirty="0" err="1"/>
              <a:t>the</a:t>
            </a:r>
            <a:r>
              <a:rPr lang="fi-FI" b="1" dirty="0"/>
              <a:t> </a:t>
            </a:r>
            <a:r>
              <a:rPr lang="fi-FI" b="1" dirty="0" err="1"/>
              <a:t>first</a:t>
            </a:r>
            <a:r>
              <a:rPr lang="fi-FI" b="1" dirty="0"/>
              <a:t> and </a:t>
            </a:r>
            <a:r>
              <a:rPr lang="fi-FI" b="1" dirty="0" err="1"/>
              <a:t>only</a:t>
            </a:r>
            <a:r>
              <a:rPr lang="fi-FI" b="1" dirty="0"/>
              <a:t> </a:t>
            </a:r>
            <a:r>
              <a:rPr lang="fi-FI" b="1" dirty="0" err="1"/>
              <a:t>verified</a:t>
            </a:r>
            <a:r>
              <a:rPr lang="fi-FI" b="1" dirty="0"/>
              <a:t> </a:t>
            </a:r>
            <a:r>
              <a:rPr lang="fi-FI" b="1" dirty="0" err="1"/>
              <a:t>Carbon</a:t>
            </a:r>
            <a:r>
              <a:rPr lang="fi-FI" b="1" dirty="0"/>
              <a:t> </a:t>
            </a:r>
            <a:r>
              <a:rPr lang="fi-FI" b="1" dirty="0" err="1"/>
              <a:t>negative</a:t>
            </a:r>
            <a:r>
              <a:rPr lang="fi-FI" b="1" dirty="0"/>
              <a:t> </a:t>
            </a:r>
            <a:r>
              <a:rPr lang="fi-FI" b="1" dirty="0" err="1"/>
              <a:t>product</a:t>
            </a:r>
            <a:r>
              <a:rPr lang="fi-FI" b="1" dirty="0"/>
              <a:t> in </a:t>
            </a:r>
            <a:r>
              <a:rPr lang="fi-FI" b="1" dirty="0" err="1"/>
              <a:t>the</a:t>
            </a:r>
            <a:r>
              <a:rPr lang="fi-FI" b="1" dirty="0"/>
              <a:t> </a:t>
            </a:r>
            <a:r>
              <a:rPr lang="fi-FI" b="1" dirty="0" err="1"/>
              <a:t>telecom</a:t>
            </a:r>
            <a:r>
              <a:rPr lang="fi-FI" b="1" dirty="0"/>
              <a:t> </a:t>
            </a:r>
            <a:r>
              <a:rPr lang="fi-FI" b="1" dirty="0" err="1"/>
              <a:t>tower</a:t>
            </a:r>
            <a:r>
              <a:rPr lang="fi-FI" b="1" dirty="0"/>
              <a:t> </a:t>
            </a:r>
            <a:r>
              <a:rPr lang="fi-FI" b="1" dirty="0" err="1"/>
              <a:t>industry</a:t>
            </a:r>
            <a:r>
              <a:rPr lang="fi-FI" b="1" dirty="0"/>
              <a:t>!</a:t>
            </a:r>
          </a:p>
          <a:p>
            <a:endParaRPr lang="fi-FI" dirty="0"/>
          </a:p>
          <a:p>
            <a:r>
              <a:rPr lang="fi-FI" dirty="0"/>
              <a:t>Also for sloping roof with 15% inclination angle.</a:t>
            </a:r>
            <a:endParaRPr lang="hr-HR" dirty="0"/>
          </a:p>
          <a:p>
            <a:endParaRPr lang="hr-HR" dirty="0"/>
          </a:p>
          <a:p>
            <a:endParaRPr lang="fi-FI" dirty="0"/>
          </a:p>
          <a:p>
            <a:r>
              <a:rPr lang="en-US" dirty="0"/>
              <a:t>Carbon negative </a:t>
            </a:r>
            <a:r>
              <a:rPr lang="en-US" dirty="0" err="1"/>
              <a:t>Brabican</a:t>
            </a:r>
            <a:r>
              <a:rPr lang="en-US" dirty="0"/>
              <a:t> tower: </a:t>
            </a:r>
          </a:p>
          <a:p>
            <a:r>
              <a:rPr lang="en-US" dirty="0"/>
              <a:t>Our Barbican is verified as a Carbon net-negative product means that by producing the Barbican rooftop structure, it will capture more CO2 during its lifetime than it will emit during the production phase. </a:t>
            </a:r>
            <a:endParaRPr lang="fi-FI" dirty="0"/>
          </a:p>
        </p:txBody>
      </p:sp>
      <p:sp>
        <p:nvSpPr>
          <p:cNvPr id="4" name="Dian numeron paikkamerkki 3"/>
          <p:cNvSpPr>
            <a:spLocks noGrp="1"/>
          </p:cNvSpPr>
          <p:nvPr>
            <p:ph type="sldNum" sz="quarter" idx="5"/>
          </p:nvPr>
        </p:nvSpPr>
        <p:spPr/>
        <p:txBody>
          <a:bodyPr/>
          <a:lstStyle/>
          <a:p>
            <a:fld id="{4DC45A57-B32F-9D48-AC40-9540024895A5}" type="slidenum">
              <a:rPr lang="fi-FI" smtClean="0"/>
              <a:t>12</a:t>
            </a:fld>
            <a:endParaRPr lang="fi-FI"/>
          </a:p>
        </p:txBody>
      </p:sp>
    </p:spTree>
    <p:extLst>
      <p:ext uri="{BB962C8B-B14F-4D97-AF65-F5344CB8AC3E}">
        <p14:creationId xmlns:p14="http://schemas.microsoft.com/office/powerpoint/2010/main" val="2637197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DC45A57-B32F-9D48-AC40-9540024895A5}" type="slidenum">
              <a:rPr lang="fi-FI" smtClean="0"/>
              <a:t>13</a:t>
            </a:fld>
            <a:endParaRPr lang="fi-FI"/>
          </a:p>
        </p:txBody>
      </p:sp>
    </p:spTree>
    <p:extLst>
      <p:ext uri="{BB962C8B-B14F-4D97-AF65-F5344CB8AC3E}">
        <p14:creationId xmlns:p14="http://schemas.microsoft.com/office/powerpoint/2010/main" val="286174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i-FI"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i-FI"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i-FI"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i-FI"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i-FI"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i-FI"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i-FI"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i-FI"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i-FI"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i-FI"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i-FI"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i-FI"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i-FI"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i-FI"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i-FI"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341679-1B28-4766-BA5F-FC1AD8EFDE8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748DE7A-2418-44EC-BDE2-20B6E9AC9E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DBFBD1F-E9FF-4BB4-8777-45581628AAB1}"/>
              </a:ext>
            </a:extLst>
          </p:cNvPr>
          <p:cNvSpPr>
            <a:spLocks noGrp="1"/>
          </p:cNvSpPr>
          <p:nvPr>
            <p:ph type="dt" sz="half" idx="10"/>
          </p:nvPr>
        </p:nvSpPr>
        <p:spPr/>
        <p:txBody>
          <a:bodyPr/>
          <a:lstStyle/>
          <a:p>
            <a:fld id="{84EEB001-5AE1-4F84-BF85-10C5A4394EA3}" type="datetimeFigureOut">
              <a:rPr lang="fi-FI" smtClean="0"/>
              <a:t>9.11.2023</a:t>
            </a:fld>
            <a:endParaRPr lang="fi-FI"/>
          </a:p>
        </p:txBody>
      </p:sp>
      <p:sp>
        <p:nvSpPr>
          <p:cNvPr id="5" name="Alatunnisteen paikkamerkki 4">
            <a:extLst>
              <a:ext uri="{FF2B5EF4-FFF2-40B4-BE49-F238E27FC236}">
                <a16:creationId xmlns:a16="http://schemas.microsoft.com/office/drawing/2014/main" id="{251FF691-0F1B-4564-85F4-7AE0749B9DA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938EFD3-A236-4F38-B948-937FE5587BF3}"/>
              </a:ext>
            </a:extLst>
          </p:cNvPr>
          <p:cNvSpPr>
            <a:spLocks noGrp="1"/>
          </p:cNvSpPr>
          <p:nvPr>
            <p:ph type="sldNum" sz="quarter" idx="12"/>
          </p:nvPr>
        </p:nvSpPr>
        <p:spPr/>
        <p:txBody>
          <a:bodyPr/>
          <a:lstStyle/>
          <a:p>
            <a:fld id="{E8C898F2-0F07-4D55-96B0-D31AB905D2A4}" type="slidenum">
              <a:rPr lang="fi-FI" smtClean="0"/>
              <a:t>‹#›</a:t>
            </a:fld>
            <a:endParaRPr lang="fi-FI"/>
          </a:p>
        </p:txBody>
      </p:sp>
    </p:spTree>
    <p:extLst>
      <p:ext uri="{BB962C8B-B14F-4D97-AF65-F5344CB8AC3E}">
        <p14:creationId xmlns:p14="http://schemas.microsoft.com/office/powerpoint/2010/main" val="147980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i-FI"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i-FI"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i-FI"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i-FI"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i-FI"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i-FI"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i-FI"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i-FI"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i-FI"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i-FI"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i-FI"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i-FI"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i-FI"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i-FI"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i-FI"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i-FI"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i-FI"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i-FI"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i-FI"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i-FI"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i-FI"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fi-FI"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i-FI"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fi-FI" sz="2800" b="0" strike="noStrike" spc="-1">
                <a:latin typeface="Arial"/>
              </a:rPr>
              <a:t>Toinen jäsennystaso</a:t>
            </a:r>
          </a:p>
          <a:p>
            <a:pPr marL="1296000" lvl="2" indent="-288000">
              <a:spcBef>
                <a:spcPts val="850"/>
              </a:spcBef>
              <a:buClr>
                <a:srgbClr val="000000"/>
              </a:buClr>
              <a:buSzPct val="45000"/>
              <a:buFont typeface="Wingdings" charset="2"/>
              <a:buChar char=""/>
            </a:pPr>
            <a:r>
              <a:rPr lang="fi-FI" sz="2400" b="0" strike="noStrike" spc="-1">
                <a:latin typeface="Arial"/>
              </a:rPr>
              <a:t>Kolmas jäsennystaso</a:t>
            </a:r>
          </a:p>
          <a:p>
            <a:pPr marL="1728000" lvl="3" indent="-216000">
              <a:spcBef>
                <a:spcPts val="567"/>
              </a:spcBef>
              <a:buClr>
                <a:srgbClr val="000000"/>
              </a:buClr>
              <a:buSzPct val="75000"/>
              <a:buFont typeface="Symbol" charset="2"/>
              <a:buChar char=""/>
            </a:pPr>
            <a:r>
              <a:rPr lang="fi-FI" sz="2000" b="0" strike="noStrike" spc="-1">
                <a:latin typeface="Arial"/>
              </a:rPr>
              <a:t>Neljäs jäsennystaso</a:t>
            </a:r>
          </a:p>
          <a:p>
            <a:pPr marL="2160000" lvl="4" indent="-216000">
              <a:spcBef>
                <a:spcPts val="283"/>
              </a:spcBef>
              <a:buClr>
                <a:srgbClr val="000000"/>
              </a:buClr>
              <a:buSzPct val="45000"/>
              <a:buFont typeface="Wingdings" charset="2"/>
              <a:buChar char=""/>
            </a:pPr>
            <a:r>
              <a:rPr lang="fi-FI" sz="2000" b="0" strike="noStrike" spc="-1">
                <a:latin typeface="Arial"/>
              </a:rPr>
              <a:t>Viides jäsennystaso</a:t>
            </a:r>
          </a:p>
          <a:p>
            <a:pPr marL="2592000" lvl="5" indent="-216000">
              <a:spcBef>
                <a:spcPts val="283"/>
              </a:spcBef>
              <a:buClr>
                <a:srgbClr val="000000"/>
              </a:buClr>
              <a:buSzPct val="45000"/>
              <a:buFont typeface="Wingdings" charset="2"/>
              <a:buChar char=""/>
            </a:pPr>
            <a:r>
              <a:rPr lang="fi-FI" sz="2000" b="0" strike="noStrike" spc="-1">
                <a:latin typeface="Arial"/>
              </a:rPr>
              <a:t>Kuudes jäsennystaso</a:t>
            </a:r>
          </a:p>
          <a:p>
            <a:pPr marL="3024000" lvl="6" indent="-216000">
              <a:spcBef>
                <a:spcPts val="283"/>
              </a:spcBef>
              <a:buClr>
                <a:srgbClr val="000000"/>
              </a:buClr>
              <a:buSzPct val="45000"/>
              <a:buFont typeface="Wingdings" charset="2"/>
              <a:buChar char=""/>
            </a:pPr>
            <a:r>
              <a:rPr lang="fi-FI" sz="2000" b="0" strike="noStrike" spc="-1">
                <a:latin typeface="Arial"/>
              </a:rPr>
              <a:t>Seitsemäs jäsennystaso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6.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6979C767-352E-ED40-BFFF-3E1BDF8D4B6A}"/>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6558788" y="1"/>
            <a:ext cx="5633212" cy="6858000"/>
          </a:xfrm>
          <a:prstGeom prst="rect">
            <a:avLst/>
          </a:prstGeom>
          <a:ln w="0">
            <a:noFill/>
          </a:ln>
        </p:spPr>
      </p:pic>
      <p:pic>
        <p:nvPicPr>
          <p:cNvPr id="11" name="Kuva 10">
            <a:extLst>
              <a:ext uri="{FF2B5EF4-FFF2-40B4-BE49-F238E27FC236}">
                <a16:creationId xmlns:a16="http://schemas.microsoft.com/office/drawing/2014/main" id="{87E1583D-8E05-B901-7845-7AA711C2ACB3}"/>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l="-5317"/>
          <a:stretch/>
        </p:blipFill>
        <p:spPr>
          <a:xfrm rot="10800000" flipH="1">
            <a:off x="4034874" y="6"/>
            <a:ext cx="4854645" cy="6857995"/>
          </a:xfrm>
          <a:prstGeom prst="homePlate">
            <a:avLst>
              <a:gd name="adj" fmla="val 9922"/>
            </a:avLst>
          </a:prstGeom>
          <a:ln>
            <a:noFill/>
          </a:ln>
        </p:spPr>
      </p:pic>
      <p:pic>
        <p:nvPicPr>
          <p:cNvPr id="20" name="Kuva 19" descr="Kuva, joka sisältää kohteen ruoho, puu, ulko, vihreä&#10;&#10;Kuvaus luotu automaattisesti">
            <a:extLst>
              <a:ext uri="{FF2B5EF4-FFF2-40B4-BE49-F238E27FC236}">
                <a16:creationId xmlns:a16="http://schemas.microsoft.com/office/drawing/2014/main" id="{9A8511E1-6D45-679C-B124-DCFCC9A2465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6638543" cy="6857999"/>
          </a:xfrm>
          <a:prstGeom prst="homePlate">
            <a:avLst>
              <a:gd name="adj" fmla="val 7333"/>
            </a:avLst>
          </a:prstGeom>
        </p:spPr>
      </p:pic>
      <p:sp>
        <p:nvSpPr>
          <p:cNvPr id="21" name="Suorakulmio 20">
            <a:extLst>
              <a:ext uri="{FF2B5EF4-FFF2-40B4-BE49-F238E27FC236}">
                <a16:creationId xmlns:a16="http://schemas.microsoft.com/office/drawing/2014/main" id="{C2AA8881-8E6C-BB79-654A-6ACBD256033B}"/>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Nuoli: Viisikulmio 21">
            <a:extLst>
              <a:ext uri="{FF2B5EF4-FFF2-40B4-BE49-F238E27FC236}">
                <a16:creationId xmlns:a16="http://schemas.microsoft.com/office/drawing/2014/main" id="{6D101FA2-6E0F-574E-489B-2B8DCB24FE6A}"/>
              </a:ext>
            </a:extLst>
          </p:cNvPr>
          <p:cNvSpPr/>
          <p:nvPr/>
        </p:nvSpPr>
        <p:spPr>
          <a:xfrm>
            <a:off x="0" y="2327030"/>
            <a:ext cx="8889519" cy="2203939"/>
          </a:xfrm>
          <a:prstGeom prst="homePlate">
            <a:avLst>
              <a:gd name="adj" fmla="val 6963"/>
            </a:avLst>
          </a:prstGeom>
          <a:solidFill>
            <a:srgbClr val="3D6B6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a:solidFill>
                  <a:schemeClr val="bg1"/>
                </a:solidFill>
                <a:latin typeface="Helvetica" pitchFamily="2" charset="0"/>
                <a:ea typeface="Dosis"/>
                <a:cs typeface="Dosis"/>
                <a:sym typeface="Dosis"/>
              </a:rPr>
              <a:t>Ecotelligent is an engineering </a:t>
            </a:r>
            <a:r>
              <a:rPr lang="fi-FI" sz="3600" dirty="0" err="1">
                <a:solidFill>
                  <a:schemeClr val="bg1"/>
                </a:solidFill>
                <a:latin typeface="Helvetica" pitchFamily="2" charset="0"/>
                <a:ea typeface="Dosis"/>
                <a:cs typeface="Dosis"/>
                <a:sym typeface="Dosis"/>
              </a:rPr>
              <a:t>provider</a:t>
            </a:r>
            <a:r>
              <a:rPr lang="fi-FI" sz="3600" dirty="0">
                <a:solidFill>
                  <a:schemeClr val="bg1"/>
                </a:solidFill>
                <a:latin typeface="Helvetica" pitchFamily="2" charset="0"/>
                <a:ea typeface="Dosis"/>
                <a:cs typeface="Dosis"/>
                <a:sym typeface="Dosis"/>
              </a:rPr>
              <a:t> of </a:t>
            </a:r>
            <a:r>
              <a:rPr lang="fi-FI" sz="3600" dirty="0" err="1">
                <a:solidFill>
                  <a:schemeClr val="bg1"/>
                </a:solidFill>
                <a:latin typeface="Helvetica" pitchFamily="2" charset="0"/>
                <a:ea typeface="Dosis"/>
                <a:cs typeface="Dosis"/>
                <a:sym typeface="Dosis"/>
              </a:rPr>
              <a:t>sustainable</a:t>
            </a:r>
            <a:r>
              <a:rPr lang="fi-FI" sz="3600" dirty="0">
                <a:solidFill>
                  <a:schemeClr val="bg1"/>
                </a:solidFill>
                <a:latin typeface="Helvetica" pitchFamily="2" charset="0"/>
                <a:ea typeface="Dosis"/>
                <a:cs typeface="Dosis"/>
                <a:sym typeface="Dosis"/>
              </a:rPr>
              <a:t> </a:t>
            </a:r>
            <a:r>
              <a:rPr lang="fi-FI" sz="3600" dirty="0" err="1">
                <a:solidFill>
                  <a:schemeClr val="bg1"/>
                </a:solidFill>
                <a:latin typeface="Helvetica" pitchFamily="2" charset="0"/>
                <a:ea typeface="Dosis"/>
                <a:cs typeface="Dosis"/>
                <a:sym typeface="Dosis"/>
              </a:rPr>
              <a:t>telecoms</a:t>
            </a:r>
            <a:r>
              <a:rPr lang="fi-FI" sz="3600" dirty="0">
                <a:solidFill>
                  <a:schemeClr val="bg1"/>
                </a:solidFill>
                <a:latin typeface="Helvetica" pitchFamily="2" charset="0"/>
                <a:ea typeface="Dosis"/>
                <a:cs typeface="Dosis"/>
                <a:sym typeface="Dosis"/>
              </a:rPr>
              <a:t> </a:t>
            </a:r>
            <a:r>
              <a:rPr lang="fi-FI" sz="3600" dirty="0" err="1">
                <a:solidFill>
                  <a:schemeClr val="bg1"/>
                </a:solidFill>
                <a:latin typeface="Helvetica" pitchFamily="2" charset="0"/>
                <a:ea typeface="Dosis"/>
                <a:cs typeface="Dosis"/>
                <a:sym typeface="Dosis"/>
              </a:rPr>
              <a:t>infrastructure</a:t>
            </a:r>
            <a:r>
              <a:rPr lang="fi-FI" sz="3600" dirty="0">
                <a:solidFill>
                  <a:schemeClr val="bg1"/>
                </a:solidFill>
                <a:latin typeface="Helvetica" pitchFamily="2" charset="0"/>
                <a:ea typeface="Dosis"/>
                <a:cs typeface="Dosis"/>
                <a:sym typeface="Dosis"/>
              </a:rPr>
              <a:t> </a:t>
            </a:r>
            <a:r>
              <a:rPr lang="fi-FI" sz="3600" dirty="0" err="1">
                <a:solidFill>
                  <a:schemeClr val="bg1"/>
                </a:solidFill>
                <a:latin typeface="Helvetica" pitchFamily="2" charset="0"/>
                <a:ea typeface="Dosis"/>
                <a:cs typeface="Dosis"/>
                <a:sym typeface="Dosis"/>
              </a:rPr>
              <a:t>solutions</a:t>
            </a:r>
            <a:r>
              <a:rPr lang="fi-FI" sz="3600" dirty="0">
                <a:solidFill>
                  <a:schemeClr val="bg1"/>
                </a:solidFill>
                <a:latin typeface="Helvetica" pitchFamily="2" charset="0"/>
                <a:ea typeface="Dosis"/>
                <a:cs typeface="Dosis"/>
                <a:sym typeface="Dosis"/>
              </a:rPr>
              <a:t> and </a:t>
            </a:r>
            <a:r>
              <a:rPr lang="fi-FI" sz="3600" dirty="0" err="1">
                <a:solidFill>
                  <a:schemeClr val="bg1"/>
                </a:solidFill>
                <a:latin typeface="Helvetica" pitchFamily="2" charset="0"/>
                <a:ea typeface="Dosis"/>
                <a:cs typeface="Dosis"/>
                <a:sym typeface="Dosis"/>
              </a:rPr>
              <a:t>services</a:t>
            </a:r>
            <a:r>
              <a:rPr lang="fi-FI" sz="3600" dirty="0">
                <a:solidFill>
                  <a:schemeClr val="bg1"/>
                </a:solidFill>
                <a:latin typeface="Helvetica" pitchFamily="2" charset="0"/>
                <a:ea typeface="Dosis"/>
                <a:cs typeface="Dosis"/>
                <a:sym typeface="Dosis"/>
              </a:rPr>
              <a:t> </a:t>
            </a:r>
            <a:endParaRPr lang="fi-FI" sz="3600" b="1" dirty="0">
              <a:solidFill>
                <a:schemeClr val="bg1"/>
              </a:solidFill>
              <a:latin typeface="Helvetica" pitchFamily="2" charset="0"/>
              <a:ea typeface="Dosis"/>
              <a:cs typeface="Dosis"/>
              <a:sym typeface="Dosis"/>
            </a:endParaRPr>
          </a:p>
          <a:p>
            <a:pPr algn="ctr"/>
            <a:endParaRPr lang="fi-FI" dirty="0"/>
          </a:p>
        </p:txBody>
      </p:sp>
      <p:sp>
        <p:nvSpPr>
          <p:cNvPr id="23" name="Tekstiruutu 22">
            <a:extLst>
              <a:ext uri="{FF2B5EF4-FFF2-40B4-BE49-F238E27FC236}">
                <a16:creationId xmlns:a16="http://schemas.microsoft.com/office/drawing/2014/main" id="{DF44ECED-89EB-83F7-1DBA-CD3B19F72131}"/>
              </a:ext>
            </a:extLst>
          </p:cNvPr>
          <p:cNvSpPr txBox="1"/>
          <p:nvPr/>
        </p:nvSpPr>
        <p:spPr>
          <a:xfrm>
            <a:off x="175516" y="6426060"/>
            <a:ext cx="5401543" cy="276999"/>
          </a:xfrm>
          <a:prstGeom prst="rect">
            <a:avLst/>
          </a:prstGeom>
          <a:noFill/>
        </p:spPr>
        <p:txBody>
          <a:bodyPr wrap="none" rtlCol="0">
            <a:spAutoFit/>
          </a:bodyPr>
          <a:lstStyle/>
          <a:p>
            <a:r>
              <a:rPr lang="fi-FI" sz="1200" i="1" dirty="0" err="1">
                <a:solidFill>
                  <a:schemeClr val="bg1"/>
                </a:solidFill>
                <a:latin typeface="Helvetica" panose="020B0604020202020204" pitchFamily="34" charset="0"/>
                <a:cs typeface="Helvetica" panose="020B0604020202020204" pitchFamily="34" charset="0"/>
              </a:rPr>
              <a:t>Picea</a:t>
            </a:r>
            <a:r>
              <a:rPr lang="fi-FI" sz="1200" i="1" dirty="0">
                <a:solidFill>
                  <a:schemeClr val="bg1"/>
                </a:solidFill>
                <a:latin typeface="Helvetica" panose="020B0604020202020204" pitchFamily="34" charset="0"/>
                <a:cs typeface="Helvetica" panose="020B0604020202020204" pitchFamily="34" charset="0"/>
              </a:rPr>
              <a:t> </a:t>
            </a:r>
            <a:r>
              <a:rPr lang="fi-FI" sz="1200" i="1" dirty="0" err="1">
                <a:solidFill>
                  <a:schemeClr val="bg1"/>
                </a:solidFill>
                <a:latin typeface="Helvetica" panose="020B0604020202020204" pitchFamily="34" charset="0"/>
                <a:cs typeface="Helvetica" panose="020B0604020202020204" pitchFamily="34" charset="0"/>
              </a:rPr>
              <a:t>abies</a:t>
            </a:r>
            <a:r>
              <a:rPr lang="fi-FI" sz="1200" i="1" dirty="0">
                <a:solidFill>
                  <a:schemeClr val="bg1"/>
                </a:solidFill>
                <a:latin typeface="Helvetica" panose="020B0604020202020204" pitchFamily="34" charset="0"/>
                <a:cs typeface="Helvetica" panose="020B0604020202020204" pitchFamily="34" charset="0"/>
              </a:rPr>
              <a:t> Kuusi </a:t>
            </a:r>
            <a:r>
              <a:rPr lang="fi-FI" sz="1200" i="1" dirty="0" err="1">
                <a:solidFill>
                  <a:schemeClr val="bg1"/>
                </a:solidFill>
                <a:latin typeface="Helvetica" panose="020B0604020202020204" pitchFamily="34" charset="0"/>
                <a:cs typeface="Helvetica" panose="020B0604020202020204" pitchFamily="34" charset="0"/>
              </a:rPr>
              <a:t>Spruce</a:t>
            </a:r>
            <a:r>
              <a:rPr lang="fi-FI" sz="1200" i="1" dirty="0">
                <a:solidFill>
                  <a:schemeClr val="bg1"/>
                </a:solidFill>
                <a:latin typeface="Helvetica" panose="020B0604020202020204" pitchFamily="34" charset="0"/>
                <a:cs typeface="Helvetica" panose="020B0604020202020204" pitchFamily="34" charset="0"/>
              </a:rPr>
              <a:t> </a:t>
            </a:r>
            <a:r>
              <a:rPr lang="fi-FI" sz="1200" i="1" dirty="0" err="1">
                <a:solidFill>
                  <a:schemeClr val="bg1"/>
                </a:solidFill>
                <a:latin typeface="Helvetica" panose="020B0604020202020204" pitchFamily="34" charset="0"/>
                <a:cs typeface="Helvetica" panose="020B0604020202020204" pitchFamily="34" charset="0"/>
              </a:rPr>
              <a:t>Fichte</a:t>
            </a:r>
            <a:r>
              <a:rPr lang="fi-FI" sz="1200" i="1" dirty="0">
                <a:solidFill>
                  <a:schemeClr val="bg1"/>
                </a:solidFill>
                <a:latin typeface="Helvetica" panose="020B0604020202020204" pitchFamily="34" charset="0"/>
                <a:cs typeface="Helvetica" panose="020B0604020202020204" pitchFamily="34" charset="0"/>
              </a:rPr>
              <a:t> </a:t>
            </a:r>
            <a:r>
              <a:rPr lang="fi-FI" sz="1200" i="1" dirty="0" err="1">
                <a:solidFill>
                  <a:schemeClr val="bg1"/>
                </a:solidFill>
                <a:latin typeface="Helvetica" panose="020B0604020202020204" pitchFamily="34" charset="0"/>
                <a:cs typeface="Helvetica" panose="020B0604020202020204" pitchFamily="34" charset="0"/>
              </a:rPr>
              <a:t>Épicéa</a:t>
            </a:r>
            <a:r>
              <a:rPr lang="fi-FI" sz="1200" i="1" dirty="0">
                <a:solidFill>
                  <a:schemeClr val="bg1"/>
                </a:solidFill>
                <a:latin typeface="Helvetica" panose="020B0604020202020204" pitchFamily="34" charset="0"/>
                <a:cs typeface="Helvetica" panose="020B0604020202020204" pitchFamily="34" charset="0"/>
              </a:rPr>
              <a:t> </a:t>
            </a:r>
            <a:r>
              <a:rPr lang="fi-FI" sz="1200" i="1" dirty="0" err="1">
                <a:solidFill>
                  <a:schemeClr val="bg1"/>
                </a:solidFill>
                <a:latin typeface="Helvetica" panose="020B0604020202020204" pitchFamily="34" charset="0"/>
                <a:cs typeface="Helvetica" panose="020B0604020202020204" pitchFamily="34" charset="0"/>
              </a:rPr>
              <a:t>Lucfenyő</a:t>
            </a:r>
            <a:r>
              <a:rPr lang="fi-FI" sz="1200" i="1" dirty="0">
                <a:solidFill>
                  <a:schemeClr val="bg1"/>
                </a:solidFill>
                <a:latin typeface="Helvetica" panose="020B0604020202020204" pitchFamily="34" charset="0"/>
                <a:cs typeface="Helvetica" panose="020B0604020202020204" pitchFamily="34" charset="0"/>
              </a:rPr>
              <a:t> </a:t>
            </a:r>
            <a:r>
              <a:rPr lang="fi-FI" sz="1200" i="1" dirty="0" err="1">
                <a:solidFill>
                  <a:schemeClr val="bg1"/>
                </a:solidFill>
                <a:latin typeface="Helvetica" panose="020B0604020202020204" pitchFamily="34" charset="0"/>
                <a:cs typeface="Helvetica" panose="020B0604020202020204" pitchFamily="34" charset="0"/>
              </a:rPr>
              <a:t>Smrk</a:t>
            </a:r>
            <a:r>
              <a:rPr lang="fi-FI" sz="1200" i="1" dirty="0">
                <a:solidFill>
                  <a:schemeClr val="bg1"/>
                </a:solidFill>
                <a:latin typeface="Helvetica" panose="020B0604020202020204" pitchFamily="34" charset="0"/>
                <a:cs typeface="Helvetica" panose="020B0604020202020204" pitchFamily="34" charset="0"/>
              </a:rPr>
              <a:t> </a:t>
            </a:r>
            <a:r>
              <a:rPr lang="fi-FI" sz="1200" i="1" dirty="0" err="1">
                <a:solidFill>
                  <a:schemeClr val="bg1"/>
                </a:solidFill>
                <a:latin typeface="Helvetica" panose="020B0604020202020204" pitchFamily="34" charset="0"/>
                <a:cs typeface="Helvetica" panose="020B0604020202020204" pitchFamily="34" charset="0"/>
              </a:rPr>
              <a:t>Smreka</a:t>
            </a:r>
            <a:r>
              <a:rPr lang="fi-FI" sz="1200" i="1" dirty="0">
                <a:solidFill>
                  <a:schemeClr val="bg1"/>
                </a:solidFill>
                <a:latin typeface="Helvetica" panose="020B0604020202020204" pitchFamily="34" charset="0"/>
                <a:cs typeface="Helvetica" panose="020B0604020202020204" pitchFamily="34" charset="0"/>
              </a:rPr>
              <a:t> </a:t>
            </a:r>
            <a:r>
              <a:rPr lang="fi-FI" sz="1200" i="1" dirty="0" err="1">
                <a:solidFill>
                  <a:schemeClr val="bg1"/>
                </a:solidFill>
                <a:latin typeface="Helvetica" panose="020B0604020202020204" pitchFamily="34" charset="0"/>
                <a:cs typeface="Helvetica" panose="020B0604020202020204" pitchFamily="34" charset="0"/>
              </a:rPr>
              <a:t>Abete</a:t>
            </a:r>
            <a:r>
              <a:rPr lang="fi-FI" sz="1200" i="1" dirty="0">
                <a:solidFill>
                  <a:schemeClr val="bg1"/>
                </a:solidFill>
                <a:latin typeface="Helvetica" panose="020B0604020202020204" pitchFamily="34" charset="0"/>
                <a:cs typeface="Helvetica" panose="020B0604020202020204" pitchFamily="34" charset="0"/>
              </a:rPr>
              <a:t> </a:t>
            </a:r>
            <a:r>
              <a:rPr lang="fi-FI" sz="1200" i="1" dirty="0" err="1">
                <a:solidFill>
                  <a:schemeClr val="bg1"/>
                </a:solidFill>
                <a:latin typeface="Helvetica" panose="020B0604020202020204" pitchFamily="34" charset="0"/>
                <a:cs typeface="Helvetica" panose="020B0604020202020204" pitchFamily="34" charset="0"/>
              </a:rPr>
              <a:t>rosso</a:t>
            </a:r>
            <a:endParaRPr lang="fi-FI" sz="1200" dirty="0">
              <a:solidFill>
                <a:schemeClr val="bg1"/>
              </a:solidFill>
              <a:latin typeface="Helvetica" panose="020B0604020202020204" pitchFamily="34" charset="0"/>
              <a:cs typeface="Helvetica" panose="020B0604020202020204" pitchFamily="34" charset="0"/>
            </a:endParaRPr>
          </a:p>
        </p:txBody>
      </p:sp>
      <p:pic>
        <p:nvPicPr>
          <p:cNvPr id="24" name="Kuva 23">
            <a:extLst>
              <a:ext uri="{FF2B5EF4-FFF2-40B4-BE49-F238E27FC236}">
                <a16:creationId xmlns:a16="http://schemas.microsoft.com/office/drawing/2014/main" id="{F0084B4D-DF41-531F-B8EF-81900C4839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3023063"/>
            <a:ext cx="3860059" cy="2729752"/>
          </a:xfrm>
          <a:prstGeom prst="rect">
            <a:avLst/>
          </a:prstGeom>
          <a:effectLst>
            <a:glow rad="63500">
              <a:schemeClr val="accent3">
                <a:satMod val="175000"/>
                <a:alpha val="40000"/>
              </a:schemeClr>
            </a:glow>
          </a:effectLst>
        </p:spPr>
      </p:pic>
      <p:sp>
        <p:nvSpPr>
          <p:cNvPr id="25" name="Tekstiruutu 24">
            <a:extLst>
              <a:ext uri="{FF2B5EF4-FFF2-40B4-BE49-F238E27FC236}">
                <a16:creationId xmlns:a16="http://schemas.microsoft.com/office/drawing/2014/main" id="{F57CD129-C03F-3220-7B75-8979DEF76A34}"/>
              </a:ext>
            </a:extLst>
          </p:cNvPr>
          <p:cNvSpPr txBox="1"/>
          <p:nvPr/>
        </p:nvSpPr>
        <p:spPr>
          <a:xfrm>
            <a:off x="10863894" y="223082"/>
            <a:ext cx="1188146" cy="369332"/>
          </a:xfrm>
          <a:prstGeom prst="rect">
            <a:avLst/>
          </a:prstGeom>
          <a:noFill/>
        </p:spPr>
        <p:txBody>
          <a:bodyPr wrap="none" rtlCol="0">
            <a:spAutoFit/>
          </a:bodyPr>
          <a:lstStyle/>
          <a:p>
            <a:r>
              <a:rPr lang="fi-FI" dirty="0">
                <a:solidFill>
                  <a:schemeClr val="bg1"/>
                </a:solidFill>
                <a:latin typeface="Helvetica" panose="020B0604020202020204" pitchFamily="34" charset="0"/>
                <a:cs typeface="Helvetica" panose="020B0604020202020204" pitchFamily="34" charset="0"/>
              </a:rPr>
              <a:t>Ecopol</a:t>
            </a:r>
            <a:r>
              <a:rPr lang="fi-FI" b="1" dirty="0">
                <a:solidFill>
                  <a:schemeClr val="bg1"/>
                </a:solidFill>
                <a:latin typeface="Helvetica" panose="020B0604020202020204" pitchFamily="34" charset="0"/>
                <a:cs typeface="Helvetica" panose="020B0604020202020204" pitchFamily="34" charset="0"/>
              </a:rPr>
              <a:t> ® </a:t>
            </a:r>
          </a:p>
        </p:txBody>
      </p:sp>
    </p:spTree>
    <p:extLst>
      <p:ext uri="{BB962C8B-B14F-4D97-AF65-F5344CB8AC3E}">
        <p14:creationId xmlns:p14="http://schemas.microsoft.com/office/powerpoint/2010/main" val="404119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4531D9C3-DA14-7D41-8E21-DDF4A284526F}"/>
              </a:ext>
            </a:extLst>
          </p:cNvPr>
          <p:cNvPicPr/>
          <p:nvPr/>
        </p:nvPicPr>
        <p:blipFill>
          <a:blip r:embed="rId3" cstate="email">
            <a:extLst>
              <a:ext uri="{28A0092B-C50C-407E-A947-70E740481C1C}">
                <a14:useLocalDpi xmlns:a14="http://schemas.microsoft.com/office/drawing/2010/main"/>
              </a:ext>
            </a:extLst>
          </a:blip>
          <a:srcRect/>
          <a:stretch/>
        </p:blipFill>
        <p:spPr>
          <a:xfrm>
            <a:off x="13546200" y="3435300"/>
            <a:ext cx="6448680" cy="6870600"/>
          </a:xfrm>
          <a:prstGeom prst="rect">
            <a:avLst/>
          </a:prstGeom>
          <a:ln w="0">
            <a:noFill/>
          </a:ln>
        </p:spPr>
      </p:pic>
      <p:pic>
        <p:nvPicPr>
          <p:cNvPr id="8" name="Google Shape;74;p15">
            <a:extLst>
              <a:ext uri="{FF2B5EF4-FFF2-40B4-BE49-F238E27FC236}">
                <a16:creationId xmlns:a16="http://schemas.microsoft.com/office/drawing/2014/main" id="{3EF05518-ADC3-9A45-9225-6E5C85D7835E}"/>
              </a:ext>
            </a:extLst>
          </p:cNvPr>
          <p:cNvPicPr preferRelativeResize="0"/>
          <p:nvPr/>
        </p:nvPicPr>
        <p:blipFill>
          <a:blip r:embed="rId4">
            <a:alphaModFix/>
          </a:blip>
          <a:stretch>
            <a:fillRect/>
          </a:stretch>
        </p:blipFill>
        <p:spPr>
          <a:xfrm>
            <a:off x="-4995994" y="-460834"/>
            <a:ext cx="12472560" cy="9461399"/>
          </a:xfrm>
          <a:prstGeom prst="rect">
            <a:avLst/>
          </a:prstGeom>
          <a:noFill/>
          <a:ln>
            <a:noFill/>
          </a:ln>
        </p:spPr>
      </p:pic>
      <p:sp>
        <p:nvSpPr>
          <p:cNvPr id="113" name="TextShape 1"/>
          <p:cNvSpPr txBox="1"/>
          <p:nvPr/>
        </p:nvSpPr>
        <p:spPr>
          <a:xfrm>
            <a:off x="1018080" y="1160280"/>
            <a:ext cx="4422960" cy="590040"/>
          </a:xfrm>
          <a:prstGeom prst="rect">
            <a:avLst/>
          </a:prstGeom>
          <a:noFill/>
          <a:ln>
            <a:noFill/>
          </a:ln>
        </p:spPr>
        <p:txBody>
          <a:bodyPr lIns="122040" tIns="122040" rIns="122040" bIns="122040">
            <a:noAutofit/>
          </a:bodyPr>
          <a:lstStyle/>
          <a:p>
            <a:pPr algn="ctr">
              <a:lnSpc>
                <a:spcPct val="90000"/>
              </a:lnSpc>
            </a:pPr>
            <a:r>
              <a:rPr lang="fi-FI" sz="1800" b="0" strike="noStrike" spc="-1">
                <a:solidFill>
                  <a:srgbClr val="000000"/>
                </a:solidFill>
                <a:latin typeface="Helvetica" panose="020B0604020202020204" pitchFamily="34" charset="0"/>
                <a:ea typeface="Dosis"/>
                <a:cs typeface="Helvetica" panose="020B0604020202020204" pitchFamily="34" charset="0"/>
              </a:rPr>
              <a:t>A macro site infrastructure for mobile networks</a:t>
            </a:r>
            <a:endParaRPr lang="fi-FI" sz="1800" b="0" strike="noStrike" spc="-1">
              <a:solidFill>
                <a:srgbClr val="000000"/>
              </a:solidFill>
              <a:latin typeface="Helvetica" panose="020B0604020202020204" pitchFamily="34" charset="0"/>
              <a:cs typeface="Helvetica" panose="020B0604020202020204" pitchFamily="34" charset="0"/>
            </a:endParaRPr>
          </a:p>
        </p:txBody>
      </p:sp>
      <p:sp>
        <p:nvSpPr>
          <p:cNvPr id="114" name="CustomShape 2"/>
          <p:cNvSpPr/>
          <p:nvPr/>
        </p:nvSpPr>
        <p:spPr>
          <a:xfrm>
            <a:off x="1628640" y="470520"/>
            <a:ext cx="3201840" cy="704880"/>
          </a:xfrm>
          <a:prstGeom prst="rect">
            <a:avLst/>
          </a:prstGeom>
          <a:noFill/>
          <a:ln>
            <a:noFill/>
          </a:ln>
        </p:spPr>
        <p:style>
          <a:lnRef idx="0">
            <a:scrgbClr r="0" g="0" b="0"/>
          </a:lnRef>
          <a:fillRef idx="0">
            <a:scrgbClr r="0" g="0" b="0"/>
          </a:fillRef>
          <a:effectRef idx="0">
            <a:scrgbClr r="0" g="0" b="0"/>
          </a:effectRef>
          <a:fontRef idx="minor"/>
        </p:style>
        <p:txBody>
          <a:bodyPr lIns="122040" tIns="122040" rIns="122040" bIns="122040">
            <a:noAutofit/>
          </a:bodyPr>
          <a:lstStyle/>
          <a:p>
            <a:pPr algn="ctr">
              <a:lnSpc>
                <a:spcPct val="90000"/>
              </a:lnSpc>
            </a:pPr>
            <a:r>
              <a:rPr lang="fi-FI" sz="4400" b="0" strike="noStrike" spc="-1" dirty="0">
                <a:solidFill>
                  <a:srgbClr val="000000"/>
                </a:solidFill>
                <a:latin typeface="Helvetica" panose="020B0604020202020204" pitchFamily="34" charset="0"/>
                <a:ea typeface="Dosis"/>
                <a:cs typeface="Helvetica" panose="020B0604020202020204" pitchFamily="34" charset="0"/>
              </a:rPr>
              <a:t>Ecopol® </a:t>
            </a:r>
            <a:endParaRPr lang="fi-FI" sz="4400" b="0" strike="noStrike" spc="-1" dirty="0">
              <a:latin typeface="Helvetica" panose="020B0604020202020204" pitchFamily="34" charset="0"/>
              <a:cs typeface="Helvetica" panose="020B0604020202020204" pitchFamily="34" charset="0"/>
            </a:endParaRPr>
          </a:p>
        </p:txBody>
      </p:sp>
      <p:sp>
        <p:nvSpPr>
          <p:cNvPr id="115" name="CustomShape 3"/>
          <p:cNvSpPr/>
          <p:nvPr/>
        </p:nvSpPr>
        <p:spPr>
          <a:xfrm>
            <a:off x="608760" y="2320560"/>
            <a:ext cx="5714280" cy="34308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gn="just">
              <a:lnSpc>
                <a:spcPct val="115000"/>
              </a:lnSpc>
              <a:spcBef>
                <a:spcPts val="601"/>
              </a:spcBef>
              <a:buBlip>
                <a:blip r:embed="rId5"/>
              </a:buBlip>
            </a:pP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30-40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meter</a:t>
            </a:r>
            <a:endPar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endParaRPr>
          </a:p>
          <a:p>
            <a:pPr marL="342900" indent="-342900" algn="just">
              <a:lnSpc>
                <a:spcPct val="115000"/>
              </a:lnSpc>
              <a:spcBef>
                <a:spcPts val="601"/>
              </a:spcBef>
              <a:buBlip>
                <a:blip r:embed="rId5"/>
              </a:buBlip>
            </a:pPr>
            <a:r>
              <a:rPr lang="fi-FI" sz="2000" spc="-1" dirty="0" err="1">
                <a:solidFill>
                  <a:schemeClr val="tx1">
                    <a:lumMod val="85000"/>
                    <a:lumOff val="15000"/>
                  </a:schemeClr>
                </a:solidFill>
                <a:latin typeface="Helvetica" panose="020B0604020202020204" pitchFamily="34" charset="0"/>
                <a:cs typeface="Helvetica" panose="020B0604020202020204" pitchFamily="34" charset="0"/>
              </a:rPr>
              <a:t>Tenancy</a:t>
            </a:r>
            <a:r>
              <a:rPr lang="fi-FI" sz="2000" spc="-1" dirty="0">
                <a:solidFill>
                  <a:schemeClr val="tx1">
                    <a:lumMod val="85000"/>
                    <a:lumOff val="15000"/>
                  </a:schemeClr>
                </a:solidFill>
                <a:latin typeface="Helvetica" panose="020B0604020202020204" pitchFamily="34" charset="0"/>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cs typeface="Helvetica" panose="020B0604020202020204" pitchFamily="34" charset="0"/>
              </a:rPr>
              <a:t>up</a:t>
            </a:r>
            <a:r>
              <a:rPr lang="fi-FI" sz="2000" spc="-1" dirty="0">
                <a:solidFill>
                  <a:schemeClr val="tx1">
                    <a:lumMod val="85000"/>
                    <a:lumOff val="15000"/>
                  </a:schemeClr>
                </a:solidFill>
                <a:latin typeface="Helvetica" panose="020B0604020202020204" pitchFamily="34" charset="0"/>
                <a:cs typeface="Helvetica" panose="020B0604020202020204" pitchFamily="34" charset="0"/>
              </a:rPr>
              <a:t> to 4 </a:t>
            </a:r>
            <a:r>
              <a:rPr lang="fi-FI" sz="2000" spc="-1" dirty="0" err="1">
                <a:solidFill>
                  <a:schemeClr val="tx1">
                    <a:lumMod val="85000"/>
                    <a:lumOff val="15000"/>
                  </a:schemeClr>
                </a:solidFill>
                <a:latin typeface="Helvetica" panose="020B0604020202020204" pitchFamily="34" charset="0"/>
                <a:cs typeface="Helvetica" panose="020B0604020202020204" pitchFamily="34" charset="0"/>
              </a:rPr>
              <a:t>operators</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5"/>
              </a:buBlip>
            </a:pP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Excellent</a:t>
            </a: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1" spc="-1" dirty="0" err="1">
                <a:solidFill>
                  <a:schemeClr val="tx1">
                    <a:lumMod val="85000"/>
                    <a:lumOff val="15000"/>
                  </a:schemeClr>
                </a:solidFill>
                <a:latin typeface="Helvetica" panose="020B0604020202020204" pitchFamily="34" charset="0"/>
                <a:ea typeface="PT Sans"/>
                <a:cs typeface="Helvetica" panose="020B0604020202020204" pitchFamily="34" charset="0"/>
              </a:rPr>
              <a:t>l</a:t>
            </a:r>
            <a:r>
              <a:rPr lang="fi-FI" sz="2000" b="1"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oad</a:t>
            </a:r>
            <a:r>
              <a:rPr lang="fi-FI" sz="2000" b="1"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1"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bearing</a:t>
            </a:r>
            <a:r>
              <a:rPr lang="fi-FI" sz="2000" b="1"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1"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capacity</a:t>
            </a:r>
            <a:r>
              <a:rPr lang="fi-FI" sz="2000" b="1"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p>
          <a:p>
            <a:pPr marL="342900" indent="-342900" algn="just">
              <a:lnSpc>
                <a:spcPct val="115000"/>
              </a:lnSpc>
              <a:spcBef>
                <a:spcPts val="601"/>
              </a:spcBef>
              <a:buBlip>
                <a:blip r:embed="rId5"/>
              </a:buBlip>
            </a:pP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Equipment</a:t>
            </a: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wind</a:t>
            </a: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surface</a:t>
            </a: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up</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to 30 m</a:t>
            </a:r>
            <a:r>
              <a:rPr lang="fi-FI" sz="2000" b="0" strike="noStrike" spc="-1" baseline="30000" dirty="0">
                <a:solidFill>
                  <a:schemeClr val="tx1">
                    <a:lumMod val="85000"/>
                    <a:lumOff val="15000"/>
                  </a:schemeClr>
                </a:solidFill>
                <a:latin typeface="Helvetica" panose="020B0604020202020204" pitchFamily="34" charset="0"/>
                <a:ea typeface="PT Sans"/>
                <a:cs typeface="Helvetica" panose="020B0604020202020204" pitchFamily="34" charset="0"/>
              </a:rPr>
              <a:t>2</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5"/>
              </a:buBlip>
            </a:pP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30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years</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of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use</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5"/>
              </a:buBlip>
            </a:pP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100%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re-usable</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or</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recyclable</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5"/>
              </a:buBlip>
            </a:pP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Low</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carbon</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footprint</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with</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carbon</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sink</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5"/>
              </a:buBlip>
            </a:pP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Tailoring</a:t>
            </a:r>
            <a:r>
              <a:rPr lang="fi-FI" sz="2000" b="0" strike="noStrike" spc="-1" dirty="0">
                <a:solidFill>
                  <a:schemeClr val="tx1">
                    <a:lumMod val="85000"/>
                    <a:lumOff val="15000"/>
                  </a:schemeClr>
                </a:solidFill>
                <a:latin typeface="Helvetica" panose="020B0604020202020204" pitchFamily="34" charset="0"/>
                <a:ea typeface="Noto Sans Symbols"/>
                <a:cs typeface="Helvetica" panose="020B0604020202020204" pitchFamily="34" charset="0"/>
              </a:rPr>
              <a:t> option for </a:t>
            </a: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the</a:t>
            </a:r>
            <a:r>
              <a:rPr lang="fi-FI" sz="2000" b="0" strike="noStrike" spc="-1" dirty="0">
                <a:solidFill>
                  <a:schemeClr val="tx1">
                    <a:lumMod val="85000"/>
                    <a:lumOff val="15000"/>
                  </a:schemeClr>
                </a:solidFill>
                <a:latin typeface="Helvetica" panose="020B0604020202020204" pitchFamily="34" charset="0"/>
                <a:ea typeface="Noto Sans Symbol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customer</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7" name="10-kärkinen tähti 6">
            <a:extLst>
              <a:ext uri="{FF2B5EF4-FFF2-40B4-BE49-F238E27FC236}">
                <a16:creationId xmlns:a16="http://schemas.microsoft.com/office/drawing/2014/main" id="{93B0DC14-23EA-2F45-AED5-0E7D5B602BB6}"/>
              </a:ext>
            </a:extLst>
          </p:cNvPr>
          <p:cNvSpPr/>
          <p:nvPr/>
        </p:nvSpPr>
        <p:spPr>
          <a:xfrm>
            <a:off x="10753379" y="4947621"/>
            <a:ext cx="1408441" cy="1607670"/>
          </a:xfrm>
          <a:prstGeom prst="star10">
            <a:avLst/>
          </a:prstGeom>
          <a:solidFill>
            <a:srgbClr val="3D6B6C">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600" dirty="0" err="1"/>
              <a:t>Low</a:t>
            </a:r>
            <a:r>
              <a:rPr lang="fi-FI" sz="1600" dirty="0"/>
              <a:t> </a:t>
            </a:r>
            <a:r>
              <a:rPr lang="fi-FI" sz="1600" dirty="0" err="1"/>
              <a:t>Carbon</a:t>
            </a:r>
            <a:r>
              <a:rPr lang="fi-FI" sz="1600" dirty="0"/>
              <a:t> emission</a:t>
            </a:r>
          </a:p>
        </p:txBody>
      </p:sp>
      <p:pic>
        <p:nvPicPr>
          <p:cNvPr id="3" name="Kuva 2">
            <a:extLst>
              <a:ext uri="{FF2B5EF4-FFF2-40B4-BE49-F238E27FC236}">
                <a16:creationId xmlns:a16="http://schemas.microsoft.com/office/drawing/2014/main" id="{13E350BA-6947-175B-832C-90A8A01E49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19107" y="0"/>
            <a:ext cx="4572893" cy="6858000"/>
          </a:xfrm>
          <a:prstGeom prst="rect">
            <a:avLst/>
          </a:prstGeom>
        </p:spPr>
      </p:pic>
      <p:sp>
        <p:nvSpPr>
          <p:cNvPr id="4" name="Suorakulmio 3">
            <a:extLst>
              <a:ext uri="{FF2B5EF4-FFF2-40B4-BE49-F238E27FC236}">
                <a16:creationId xmlns:a16="http://schemas.microsoft.com/office/drawing/2014/main" id="{52E3BE9A-5F7A-466D-32CF-FC9C170122FE}"/>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08658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BFE362E-3DE1-BE4E-8BDF-3805419D3E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643223" y="5455920"/>
            <a:ext cx="6666982" cy="6858000"/>
          </a:xfrm>
          <a:prstGeom prst="rect">
            <a:avLst/>
          </a:prstGeom>
        </p:spPr>
      </p:pic>
      <p:pic>
        <p:nvPicPr>
          <p:cNvPr id="6" name="Google Shape;74;p15">
            <a:extLst>
              <a:ext uri="{FF2B5EF4-FFF2-40B4-BE49-F238E27FC236}">
                <a16:creationId xmlns:a16="http://schemas.microsoft.com/office/drawing/2014/main" id="{C318EA26-DB91-5A43-A10A-1DBF26A0AF63}"/>
              </a:ext>
            </a:extLst>
          </p:cNvPr>
          <p:cNvPicPr preferRelativeResize="0"/>
          <p:nvPr/>
        </p:nvPicPr>
        <p:blipFill>
          <a:blip r:embed="rId3">
            <a:alphaModFix/>
          </a:blip>
          <a:stretch>
            <a:fillRect/>
          </a:stretch>
        </p:blipFill>
        <p:spPr>
          <a:xfrm>
            <a:off x="-3942372" y="-1070434"/>
            <a:ext cx="12472560" cy="9461399"/>
          </a:xfrm>
          <a:prstGeom prst="rect">
            <a:avLst/>
          </a:prstGeom>
          <a:noFill/>
          <a:ln>
            <a:noFill/>
          </a:ln>
        </p:spPr>
      </p:pic>
      <p:sp>
        <p:nvSpPr>
          <p:cNvPr id="117" name="TextShape 1"/>
          <p:cNvSpPr txBox="1"/>
          <p:nvPr/>
        </p:nvSpPr>
        <p:spPr>
          <a:xfrm>
            <a:off x="770400" y="1160280"/>
            <a:ext cx="4422960" cy="590040"/>
          </a:xfrm>
          <a:prstGeom prst="rect">
            <a:avLst/>
          </a:prstGeom>
          <a:noFill/>
          <a:ln>
            <a:noFill/>
          </a:ln>
        </p:spPr>
        <p:txBody>
          <a:bodyPr lIns="122040" tIns="122040" rIns="122040" bIns="122040">
            <a:noAutofit/>
          </a:bodyPr>
          <a:lstStyle/>
          <a:p>
            <a:pPr algn="ctr">
              <a:lnSpc>
                <a:spcPct val="90000"/>
              </a:lnSpc>
            </a:pPr>
            <a:r>
              <a:rPr lang="fi-FI" sz="1800" b="0" strike="noStrike" spc="-1" dirty="0">
                <a:solidFill>
                  <a:srgbClr val="000000"/>
                </a:solidFill>
                <a:latin typeface="Helvetica" panose="020B0604020202020204" pitchFamily="34" charset="0"/>
                <a:ea typeface="Dosis"/>
                <a:cs typeface="Helvetica" panose="020B0604020202020204" pitchFamily="34" charset="0"/>
              </a:rPr>
              <a:t>A </a:t>
            </a:r>
            <a:r>
              <a:rPr lang="fi-FI" sz="1800" b="0" strike="noStrike" spc="-1" dirty="0" err="1">
                <a:solidFill>
                  <a:srgbClr val="000000"/>
                </a:solidFill>
                <a:latin typeface="Helvetica" panose="020B0604020202020204" pitchFamily="34" charset="0"/>
                <a:ea typeface="Dosis"/>
                <a:cs typeface="Helvetica" panose="020B0604020202020204" pitchFamily="34" charset="0"/>
              </a:rPr>
              <a:t>pole</a:t>
            </a:r>
            <a:r>
              <a:rPr lang="fi-FI" sz="1800" b="0" strike="noStrike" spc="-1" dirty="0">
                <a:solidFill>
                  <a:srgbClr val="000000"/>
                </a:solidFill>
                <a:latin typeface="Helvetica" panose="020B0604020202020204" pitchFamily="34" charset="0"/>
                <a:ea typeface="Dosis"/>
                <a:cs typeface="Helvetica" panose="020B0604020202020204" pitchFamily="34" charset="0"/>
              </a:rPr>
              <a:t> </a:t>
            </a:r>
            <a:r>
              <a:rPr lang="fi-FI" sz="1800" b="0" strike="noStrike" spc="-1" dirty="0" err="1">
                <a:solidFill>
                  <a:srgbClr val="000000"/>
                </a:solidFill>
                <a:latin typeface="Helvetica" panose="020B0604020202020204" pitchFamily="34" charset="0"/>
                <a:ea typeface="Dosis"/>
                <a:cs typeface="Helvetica" panose="020B0604020202020204" pitchFamily="34" charset="0"/>
              </a:rPr>
              <a:t>site</a:t>
            </a:r>
            <a:r>
              <a:rPr lang="fi-FI" sz="1800" b="0" strike="noStrike" spc="-1" dirty="0">
                <a:solidFill>
                  <a:srgbClr val="000000"/>
                </a:solidFill>
                <a:latin typeface="Helvetica" panose="020B0604020202020204" pitchFamily="34" charset="0"/>
                <a:ea typeface="Dosis"/>
                <a:cs typeface="Helvetica" panose="020B0604020202020204" pitchFamily="34" charset="0"/>
              </a:rPr>
              <a:t> </a:t>
            </a:r>
            <a:r>
              <a:rPr lang="fi-FI" sz="1800" b="0" strike="noStrike" spc="-1" dirty="0" err="1">
                <a:solidFill>
                  <a:srgbClr val="000000"/>
                </a:solidFill>
                <a:latin typeface="Helvetica" panose="020B0604020202020204" pitchFamily="34" charset="0"/>
                <a:ea typeface="Dosis"/>
                <a:cs typeface="Helvetica" panose="020B0604020202020204" pitchFamily="34" charset="0"/>
              </a:rPr>
              <a:t>infrastructure</a:t>
            </a:r>
            <a:r>
              <a:rPr lang="fi-FI" sz="1800" b="0" strike="noStrike" spc="-1" dirty="0">
                <a:solidFill>
                  <a:srgbClr val="000000"/>
                </a:solidFill>
                <a:latin typeface="Helvetica" panose="020B0604020202020204" pitchFamily="34" charset="0"/>
                <a:ea typeface="Dosis"/>
                <a:cs typeface="Helvetica" panose="020B0604020202020204" pitchFamily="34" charset="0"/>
              </a:rPr>
              <a:t> for mobile </a:t>
            </a:r>
            <a:r>
              <a:rPr lang="fi-FI" sz="1800" b="0" strike="noStrike" spc="-1" dirty="0" err="1">
                <a:solidFill>
                  <a:srgbClr val="000000"/>
                </a:solidFill>
                <a:latin typeface="Helvetica" panose="020B0604020202020204" pitchFamily="34" charset="0"/>
                <a:ea typeface="Dosis"/>
                <a:cs typeface="Helvetica" panose="020B0604020202020204" pitchFamily="34" charset="0"/>
              </a:rPr>
              <a:t>networks</a:t>
            </a:r>
            <a:endParaRPr lang="fi-FI" sz="1800" b="0" strike="noStrike" spc="-1" dirty="0">
              <a:solidFill>
                <a:srgbClr val="000000"/>
              </a:solidFill>
              <a:latin typeface="Helvetica" panose="020B0604020202020204" pitchFamily="34" charset="0"/>
              <a:cs typeface="Helvetica" panose="020B0604020202020204" pitchFamily="34" charset="0"/>
            </a:endParaRPr>
          </a:p>
        </p:txBody>
      </p:sp>
      <p:sp>
        <p:nvSpPr>
          <p:cNvPr id="118" name="CustomShape 2"/>
          <p:cNvSpPr/>
          <p:nvPr/>
        </p:nvSpPr>
        <p:spPr>
          <a:xfrm>
            <a:off x="1380960" y="470520"/>
            <a:ext cx="3201840" cy="704880"/>
          </a:xfrm>
          <a:prstGeom prst="rect">
            <a:avLst/>
          </a:prstGeom>
          <a:noFill/>
          <a:ln>
            <a:noFill/>
          </a:ln>
        </p:spPr>
        <p:style>
          <a:lnRef idx="0">
            <a:scrgbClr r="0" g="0" b="0"/>
          </a:lnRef>
          <a:fillRef idx="0">
            <a:scrgbClr r="0" g="0" b="0"/>
          </a:fillRef>
          <a:effectRef idx="0">
            <a:scrgbClr r="0" g="0" b="0"/>
          </a:effectRef>
          <a:fontRef idx="minor"/>
        </p:style>
        <p:txBody>
          <a:bodyPr lIns="122040" tIns="122040" rIns="122040" bIns="122040">
            <a:noAutofit/>
          </a:bodyPr>
          <a:lstStyle/>
          <a:p>
            <a:pPr algn="ctr">
              <a:lnSpc>
                <a:spcPct val="90000"/>
              </a:lnSpc>
            </a:pPr>
            <a:r>
              <a:rPr lang="fi-FI" sz="4400" b="0" strike="noStrike" spc="-1" dirty="0" err="1">
                <a:solidFill>
                  <a:srgbClr val="000000"/>
                </a:solidFill>
                <a:latin typeface="Helvetica" panose="020B0604020202020204" pitchFamily="34" charset="0"/>
                <a:ea typeface="Dosis"/>
                <a:cs typeface="Helvetica" panose="020B0604020202020204" pitchFamily="34" charset="0"/>
              </a:rPr>
              <a:t>Castellum</a:t>
            </a:r>
            <a:r>
              <a:rPr lang="fi-FI" sz="4400" b="0" strike="noStrike" spc="-1" dirty="0">
                <a:solidFill>
                  <a:srgbClr val="000000"/>
                </a:solidFill>
                <a:latin typeface="Helvetica" panose="020B0604020202020204" pitchFamily="34" charset="0"/>
                <a:ea typeface="Dosis"/>
                <a:cs typeface="Helvetica" panose="020B0604020202020204" pitchFamily="34" charset="0"/>
              </a:rPr>
              <a:t>® </a:t>
            </a:r>
            <a:endParaRPr lang="fi-FI" sz="4400" b="0" strike="noStrike" spc="-1" dirty="0">
              <a:latin typeface="Helvetica" panose="020B0604020202020204" pitchFamily="34" charset="0"/>
              <a:cs typeface="Helvetica" panose="020B0604020202020204" pitchFamily="34" charset="0"/>
            </a:endParaRPr>
          </a:p>
        </p:txBody>
      </p:sp>
      <p:sp>
        <p:nvSpPr>
          <p:cNvPr id="119" name="CustomShape 3"/>
          <p:cNvSpPr/>
          <p:nvPr/>
        </p:nvSpPr>
        <p:spPr>
          <a:xfrm>
            <a:off x="608760" y="2320560"/>
            <a:ext cx="5714280" cy="38617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gn="just">
              <a:lnSpc>
                <a:spcPct val="115000"/>
              </a:lnSpc>
              <a:spcBef>
                <a:spcPts val="601"/>
              </a:spcBef>
              <a:buBlip>
                <a:blip r:embed="rId4"/>
              </a:buBlip>
            </a:pP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10-25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meter</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4"/>
              </a:buBlip>
            </a:pP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Good</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load</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bearing</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capacity</a:t>
            </a:r>
            <a:endPar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endParaRPr>
          </a:p>
          <a:p>
            <a:pPr marL="342900" indent="-342900" algn="just">
              <a:lnSpc>
                <a:spcPct val="115000"/>
              </a:lnSpc>
              <a:spcBef>
                <a:spcPts val="601"/>
              </a:spcBef>
              <a:buBlip>
                <a:blip r:embed="rId4"/>
              </a:buBlip>
            </a:pP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Equipment</a:t>
            </a: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wind</a:t>
            </a: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surface</a:t>
            </a: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 on top to 15 m</a:t>
            </a:r>
            <a:r>
              <a:rPr lang="fi-FI" sz="2000" spc="-1" baseline="30000" dirty="0">
                <a:solidFill>
                  <a:schemeClr val="tx1">
                    <a:lumMod val="85000"/>
                    <a:lumOff val="15000"/>
                  </a:schemeClr>
                </a:solidFill>
                <a:latin typeface="Helvetica" panose="020B0604020202020204" pitchFamily="34" charset="0"/>
                <a:ea typeface="PT Sans"/>
                <a:cs typeface="Helvetica" panose="020B0604020202020204" pitchFamily="34" charset="0"/>
              </a:rPr>
              <a:t>2</a:t>
            </a:r>
            <a:endPar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endParaRPr>
          </a:p>
          <a:p>
            <a:pPr marL="342900" indent="-342900" algn="just">
              <a:lnSpc>
                <a:spcPct val="115000"/>
              </a:lnSpc>
              <a:spcBef>
                <a:spcPts val="601"/>
              </a:spcBef>
              <a:buBlip>
                <a:blip r:embed="rId4"/>
              </a:buBlip>
            </a:pPr>
            <a:r>
              <a:rPr lang="fi-FI" sz="2000" spc="-1" dirty="0" err="1">
                <a:solidFill>
                  <a:schemeClr val="tx1">
                    <a:lumMod val="85000"/>
                    <a:lumOff val="15000"/>
                  </a:schemeClr>
                </a:solidFill>
                <a:latin typeface="Helvetica" panose="020B0604020202020204" pitchFamily="34" charset="0"/>
                <a:cs typeface="Helvetica" panose="020B0604020202020204" pitchFamily="34" charset="0"/>
              </a:rPr>
              <a:t>Tenancy</a:t>
            </a:r>
            <a:r>
              <a:rPr lang="fi-FI" sz="2000" spc="-1" dirty="0">
                <a:solidFill>
                  <a:schemeClr val="tx1">
                    <a:lumMod val="85000"/>
                    <a:lumOff val="15000"/>
                  </a:schemeClr>
                </a:solidFill>
                <a:latin typeface="Helvetica" panose="020B0604020202020204" pitchFamily="34" charset="0"/>
                <a:cs typeface="Helvetica" panose="020B0604020202020204" pitchFamily="34" charset="0"/>
              </a:rPr>
              <a:t> 2-3 </a:t>
            </a:r>
            <a:r>
              <a:rPr lang="fi-FI" sz="2000" spc="-1" dirty="0" err="1">
                <a:solidFill>
                  <a:schemeClr val="tx1">
                    <a:lumMod val="85000"/>
                    <a:lumOff val="15000"/>
                  </a:schemeClr>
                </a:solidFill>
                <a:latin typeface="Helvetica" panose="020B0604020202020204" pitchFamily="34" charset="0"/>
                <a:cs typeface="Helvetica" panose="020B0604020202020204" pitchFamily="34" charset="0"/>
              </a:rPr>
              <a:t>operators</a:t>
            </a:r>
            <a:endParaRPr lang="fi-FI" sz="2000"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4"/>
              </a:buBlip>
            </a:pPr>
            <a:r>
              <a:rPr lang="fi-FI" sz="2000" spc="-1" dirty="0" err="1">
                <a:solidFill>
                  <a:schemeClr val="tx1">
                    <a:lumMod val="85000"/>
                    <a:lumOff val="15000"/>
                  </a:schemeClr>
                </a:solidFill>
                <a:latin typeface="Helvetica" panose="020B0604020202020204" pitchFamily="34" charset="0"/>
                <a:cs typeface="Helvetica" panose="020B0604020202020204" pitchFamily="34" charset="0"/>
              </a:rPr>
              <a:t>Accomodates</a:t>
            </a:r>
            <a:r>
              <a:rPr lang="fi-FI" sz="2000" spc="-1" dirty="0">
                <a:solidFill>
                  <a:schemeClr val="tx1">
                    <a:lumMod val="85000"/>
                    <a:lumOff val="15000"/>
                  </a:schemeClr>
                </a:solidFill>
                <a:latin typeface="Helvetica" panose="020B0604020202020204" pitchFamily="34" charset="0"/>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cs typeface="Helvetica" panose="020B0604020202020204" pitchFamily="34" charset="0"/>
              </a:rPr>
              <a:t>the</a:t>
            </a:r>
            <a:r>
              <a:rPr lang="fi-FI" sz="2000" spc="-1" dirty="0">
                <a:solidFill>
                  <a:schemeClr val="tx1">
                    <a:lumMod val="85000"/>
                    <a:lumOff val="15000"/>
                  </a:schemeClr>
                </a:solidFill>
                <a:latin typeface="Helvetica" panose="020B0604020202020204" pitchFamily="34" charset="0"/>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cs typeface="Helvetica" panose="020B0604020202020204" pitchFamily="34" charset="0"/>
              </a:rPr>
              <a:t>needs</a:t>
            </a:r>
            <a:r>
              <a:rPr lang="fi-FI" sz="2000" spc="-1" dirty="0">
                <a:solidFill>
                  <a:schemeClr val="tx1">
                    <a:lumMod val="85000"/>
                    <a:lumOff val="15000"/>
                  </a:schemeClr>
                </a:solidFill>
                <a:latin typeface="Helvetica" panose="020B0604020202020204" pitchFamily="34" charset="0"/>
                <a:cs typeface="Helvetica" panose="020B0604020202020204" pitchFamily="34" charset="0"/>
              </a:rPr>
              <a:t> for</a:t>
            </a:r>
            <a:r>
              <a:rPr lang="fi-FI" sz="2000" b="1" spc="-1" dirty="0">
                <a:solidFill>
                  <a:schemeClr val="tx1">
                    <a:lumMod val="85000"/>
                    <a:lumOff val="15000"/>
                  </a:schemeClr>
                </a:solidFill>
                <a:latin typeface="Helvetica" panose="020B0604020202020204" pitchFamily="34" charset="0"/>
                <a:cs typeface="Helvetica" panose="020B0604020202020204" pitchFamily="34" charset="0"/>
              </a:rPr>
              <a:t> Smart City</a:t>
            </a:r>
          </a:p>
          <a:p>
            <a:pPr marL="342900" indent="-342900" algn="just">
              <a:lnSpc>
                <a:spcPct val="115000"/>
              </a:lnSpc>
              <a:spcBef>
                <a:spcPts val="601"/>
              </a:spcBef>
              <a:buBlip>
                <a:blip r:embed="rId4"/>
              </a:buBlip>
            </a:pPr>
            <a:r>
              <a:rPr lang="fi-FI" sz="2000" b="1" spc="-1" dirty="0" err="1">
                <a:solidFill>
                  <a:schemeClr val="tx1">
                    <a:lumMod val="85000"/>
                    <a:lumOff val="15000"/>
                  </a:schemeClr>
                </a:solidFill>
                <a:latin typeface="Helvetica" panose="020B0604020202020204" pitchFamily="34" charset="0"/>
                <a:ea typeface="PT Sans"/>
                <a:cs typeface="Helvetica" panose="020B0604020202020204" pitchFamily="34" charset="0"/>
              </a:rPr>
              <a:t>Carbon</a:t>
            </a:r>
            <a:r>
              <a:rPr lang="fi-FI" sz="2000" b="1"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1" spc="-1" dirty="0" err="1">
                <a:solidFill>
                  <a:schemeClr val="tx1">
                    <a:lumMod val="85000"/>
                    <a:lumOff val="15000"/>
                  </a:schemeClr>
                </a:solidFill>
                <a:latin typeface="Helvetica" panose="020B0604020202020204" pitchFamily="34" charset="0"/>
                <a:ea typeface="PT Sans"/>
                <a:cs typeface="Helvetica" panose="020B0604020202020204" pitchFamily="34" charset="0"/>
              </a:rPr>
              <a:t>neutral</a:t>
            </a:r>
            <a:r>
              <a:rPr lang="fi-FI" sz="2000" b="1"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footprint</a:t>
            </a: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with</a:t>
            </a: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carbon</a:t>
            </a: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sink</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4"/>
              </a:buBlip>
            </a:pP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30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years</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of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use</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as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well</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as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temporary</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4"/>
              </a:buBlip>
            </a:pP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100%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re-usable</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or</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recyclable</a:t>
            </a:r>
            <a:endPar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endParaRPr>
          </a:p>
          <a:p>
            <a:pPr marL="342900" indent="-342900" algn="just">
              <a:lnSpc>
                <a:spcPct val="115000"/>
              </a:lnSpc>
              <a:spcBef>
                <a:spcPts val="601"/>
              </a:spcBef>
              <a:buBlip>
                <a:blip r:embed="rId4"/>
              </a:buBlip>
            </a:pP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Tailoring</a:t>
            </a:r>
            <a:r>
              <a:rPr lang="fi-FI" sz="2000" b="0" strike="noStrike" spc="-1" dirty="0">
                <a:solidFill>
                  <a:schemeClr val="tx1">
                    <a:lumMod val="85000"/>
                    <a:lumOff val="15000"/>
                  </a:schemeClr>
                </a:solidFill>
                <a:latin typeface="Helvetica" panose="020B0604020202020204" pitchFamily="34" charset="0"/>
                <a:ea typeface="Noto Sans Symbols"/>
                <a:cs typeface="Helvetica" panose="020B0604020202020204" pitchFamily="34" charset="0"/>
              </a:rPr>
              <a:t> option for </a:t>
            </a: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the</a:t>
            </a:r>
            <a:r>
              <a:rPr lang="fi-FI" sz="2000" b="0" strike="noStrike" spc="-1" dirty="0">
                <a:solidFill>
                  <a:schemeClr val="tx1">
                    <a:lumMod val="85000"/>
                    <a:lumOff val="15000"/>
                  </a:schemeClr>
                </a:solidFill>
                <a:latin typeface="Helvetica" panose="020B0604020202020204" pitchFamily="34" charset="0"/>
                <a:ea typeface="Noto Sans Symbol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customer</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7" name="10-kärkinen tähti 6">
            <a:extLst>
              <a:ext uri="{FF2B5EF4-FFF2-40B4-BE49-F238E27FC236}">
                <a16:creationId xmlns:a16="http://schemas.microsoft.com/office/drawing/2014/main" id="{5593B83C-99AB-2143-AF5D-A90858371AEF}"/>
              </a:ext>
            </a:extLst>
          </p:cNvPr>
          <p:cNvSpPr/>
          <p:nvPr/>
        </p:nvSpPr>
        <p:spPr>
          <a:xfrm>
            <a:off x="11006673" y="5002223"/>
            <a:ext cx="1185327" cy="1187523"/>
          </a:xfrm>
          <a:prstGeom prst="star10">
            <a:avLst/>
          </a:prstGeom>
          <a:solidFill>
            <a:srgbClr val="3D6B6C">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600" dirty="0" err="1"/>
              <a:t>Carbon</a:t>
            </a:r>
            <a:r>
              <a:rPr lang="fi-FI" sz="1600" dirty="0"/>
              <a:t> </a:t>
            </a:r>
            <a:r>
              <a:rPr lang="fi-FI" sz="1600" dirty="0" err="1"/>
              <a:t>neutral</a:t>
            </a:r>
            <a:endParaRPr lang="fi-FI" sz="1600" dirty="0"/>
          </a:p>
        </p:txBody>
      </p:sp>
      <p:pic>
        <p:nvPicPr>
          <p:cNvPr id="4" name="Kuva 3">
            <a:extLst>
              <a:ext uri="{FF2B5EF4-FFF2-40B4-BE49-F238E27FC236}">
                <a16:creationId xmlns:a16="http://schemas.microsoft.com/office/drawing/2014/main" id="{6DE6B141-75C6-38E6-A033-479D4DB8CA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9202" y="0"/>
            <a:ext cx="4572893" cy="6858000"/>
          </a:xfrm>
          <a:prstGeom prst="rect">
            <a:avLst/>
          </a:prstGeom>
        </p:spPr>
      </p:pic>
      <p:sp>
        <p:nvSpPr>
          <p:cNvPr id="5" name="Suorakulmio 4">
            <a:extLst>
              <a:ext uri="{FF2B5EF4-FFF2-40B4-BE49-F238E27FC236}">
                <a16:creationId xmlns:a16="http://schemas.microsoft.com/office/drawing/2014/main" id="{F1C2F040-0E9D-FBF0-F1AA-68B430C36ABF}"/>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14728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21"/>
          <p:cNvPicPr/>
          <p:nvPr/>
        </p:nvPicPr>
        <p:blipFill>
          <a:blip r:embed="rId3" cstate="email">
            <a:extLst>
              <a:ext uri="{28A0092B-C50C-407E-A947-70E740481C1C}">
                <a14:useLocalDpi xmlns:a14="http://schemas.microsoft.com/office/drawing/2010/main"/>
              </a:ext>
            </a:extLst>
          </a:blip>
          <a:stretch/>
        </p:blipFill>
        <p:spPr>
          <a:xfrm>
            <a:off x="13597160" y="4251451"/>
            <a:ext cx="6651720" cy="6857640"/>
          </a:xfrm>
          <a:prstGeom prst="rect">
            <a:avLst/>
          </a:prstGeom>
          <a:ln>
            <a:noFill/>
          </a:ln>
        </p:spPr>
      </p:pic>
      <p:pic>
        <p:nvPicPr>
          <p:cNvPr id="6" name="Google Shape;74;p15">
            <a:extLst>
              <a:ext uri="{FF2B5EF4-FFF2-40B4-BE49-F238E27FC236}">
                <a16:creationId xmlns:a16="http://schemas.microsoft.com/office/drawing/2014/main" id="{DF620F85-45D9-8C41-8272-9141F3734234}"/>
              </a:ext>
            </a:extLst>
          </p:cNvPr>
          <p:cNvPicPr preferRelativeResize="0"/>
          <p:nvPr/>
        </p:nvPicPr>
        <p:blipFill>
          <a:blip r:embed="rId4">
            <a:alphaModFix/>
          </a:blip>
          <a:stretch>
            <a:fillRect/>
          </a:stretch>
        </p:blipFill>
        <p:spPr>
          <a:xfrm>
            <a:off x="-4278816" y="-801492"/>
            <a:ext cx="12472560" cy="9461399"/>
          </a:xfrm>
          <a:prstGeom prst="rect">
            <a:avLst/>
          </a:prstGeom>
          <a:noFill/>
          <a:ln>
            <a:noFill/>
          </a:ln>
        </p:spPr>
      </p:pic>
      <p:sp>
        <p:nvSpPr>
          <p:cNvPr id="121" name="TextShape 1"/>
          <p:cNvSpPr txBox="1"/>
          <p:nvPr/>
        </p:nvSpPr>
        <p:spPr>
          <a:xfrm>
            <a:off x="713160" y="1160280"/>
            <a:ext cx="4422960" cy="590040"/>
          </a:xfrm>
          <a:prstGeom prst="rect">
            <a:avLst/>
          </a:prstGeom>
          <a:noFill/>
          <a:ln>
            <a:noFill/>
          </a:ln>
        </p:spPr>
        <p:txBody>
          <a:bodyPr lIns="122040" tIns="122040" rIns="122040" bIns="122040">
            <a:noAutofit/>
          </a:bodyPr>
          <a:lstStyle/>
          <a:p>
            <a:pPr algn="ctr">
              <a:lnSpc>
                <a:spcPct val="90000"/>
              </a:lnSpc>
            </a:pPr>
            <a:r>
              <a:rPr lang="fi-FI" sz="1800" b="0" strike="noStrike" spc="-1">
                <a:solidFill>
                  <a:srgbClr val="000000"/>
                </a:solidFill>
                <a:latin typeface="Helvetica" panose="020B0604020202020204" pitchFamily="34" charset="0"/>
                <a:ea typeface="Dosis"/>
                <a:cs typeface="Helvetica" panose="020B0604020202020204" pitchFamily="34" charset="0"/>
              </a:rPr>
              <a:t>A rooftop site infrastructure for mobile networks</a:t>
            </a:r>
            <a:endParaRPr lang="fi-FI" sz="1800" b="0" strike="noStrike" spc="-1">
              <a:solidFill>
                <a:srgbClr val="000000"/>
              </a:solidFill>
              <a:latin typeface="Helvetica" panose="020B0604020202020204" pitchFamily="34" charset="0"/>
              <a:cs typeface="Helvetica" panose="020B0604020202020204" pitchFamily="34" charset="0"/>
            </a:endParaRPr>
          </a:p>
        </p:txBody>
      </p:sp>
      <p:sp>
        <p:nvSpPr>
          <p:cNvPr id="122" name="CustomShape 2"/>
          <p:cNvSpPr/>
          <p:nvPr/>
        </p:nvSpPr>
        <p:spPr>
          <a:xfrm>
            <a:off x="1323720" y="470520"/>
            <a:ext cx="3201840" cy="704880"/>
          </a:xfrm>
          <a:prstGeom prst="rect">
            <a:avLst/>
          </a:prstGeom>
          <a:noFill/>
          <a:ln>
            <a:noFill/>
          </a:ln>
        </p:spPr>
        <p:style>
          <a:lnRef idx="0">
            <a:scrgbClr r="0" g="0" b="0"/>
          </a:lnRef>
          <a:fillRef idx="0">
            <a:scrgbClr r="0" g="0" b="0"/>
          </a:fillRef>
          <a:effectRef idx="0">
            <a:scrgbClr r="0" g="0" b="0"/>
          </a:effectRef>
          <a:fontRef idx="minor"/>
        </p:style>
        <p:txBody>
          <a:bodyPr lIns="122040" tIns="122040" rIns="122040" bIns="122040">
            <a:noAutofit/>
          </a:bodyPr>
          <a:lstStyle/>
          <a:p>
            <a:pPr algn="ctr">
              <a:lnSpc>
                <a:spcPct val="90000"/>
              </a:lnSpc>
            </a:pPr>
            <a:r>
              <a:rPr lang="fi-FI" sz="4400" b="0" strike="noStrike" spc="-1" dirty="0" err="1">
                <a:solidFill>
                  <a:srgbClr val="000000"/>
                </a:solidFill>
                <a:latin typeface="Helvetica" panose="020B0604020202020204" pitchFamily="34" charset="0"/>
                <a:ea typeface="Dosis"/>
                <a:cs typeface="Helvetica" panose="020B0604020202020204" pitchFamily="34" charset="0"/>
              </a:rPr>
              <a:t>Barbican</a:t>
            </a:r>
            <a:r>
              <a:rPr lang="fi-FI" sz="4400" b="0" strike="noStrike" spc="-1" dirty="0">
                <a:solidFill>
                  <a:srgbClr val="000000"/>
                </a:solidFill>
                <a:latin typeface="Helvetica" panose="020B0604020202020204" pitchFamily="34" charset="0"/>
                <a:ea typeface="Dosis"/>
                <a:cs typeface="Helvetica" panose="020B0604020202020204" pitchFamily="34" charset="0"/>
              </a:rPr>
              <a:t>® </a:t>
            </a:r>
            <a:endParaRPr lang="fi-FI" sz="4400" b="0" strike="noStrike" spc="-1" dirty="0">
              <a:latin typeface="Helvetica" panose="020B0604020202020204" pitchFamily="34" charset="0"/>
              <a:cs typeface="Helvetica" panose="020B0604020202020204" pitchFamily="34" charset="0"/>
            </a:endParaRPr>
          </a:p>
        </p:txBody>
      </p:sp>
      <p:sp>
        <p:nvSpPr>
          <p:cNvPr id="123" name="CustomShape 3"/>
          <p:cNvSpPr/>
          <p:nvPr/>
        </p:nvSpPr>
        <p:spPr>
          <a:xfrm>
            <a:off x="608760" y="2320560"/>
            <a:ext cx="5714280" cy="38617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gn="just">
              <a:lnSpc>
                <a:spcPct val="115000"/>
              </a:lnSpc>
              <a:spcBef>
                <a:spcPts val="601"/>
              </a:spcBef>
              <a:buBlip>
                <a:blip r:embed="rId5"/>
              </a:buBlip>
            </a:pP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15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minutes</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installation</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time</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p>
          <a:p>
            <a:pPr marL="342900" indent="-342900" algn="just">
              <a:lnSpc>
                <a:spcPct val="115000"/>
              </a:lnSpc>
              <a:spcBef>
                <a:spcPts val="601"/>
              </a:spcBef>
              <a:buBlip>
                <a:blip r:embed="rId5"/>
              </a:buBlip>
            </a:pPr>
            <a:r>
              <a:rPr lang="fi-FI" sz="2000" spc="-1" dirty="0" err="1">
                <a:solidFill>
                  <a:schemeClr val="tx1">
                    <a:lumMod val="85000"/>
                    <a:lumOff val="15000"/>
                  </a:schemeClr>
                </a:solidFill>
                <a:latin typeface="Helvetica" panose="020B0604020202020204" pitchFamily="34" charset="0"/>
                <a:cs typeface="Helvetica" panose="020B0604020202020204" pitchFamily="34" charset="0"/>
              </a:rPr>
              <a:t>Up</a:t>
            </a:r>
            <a:r>
              <a:rPr lang="fi-FI" sz="2000" spc="-1" dirty="0">
                <a:solidFill>
                  <a:schemeClr val="tx1">
                    <a:lumMod val="85000"/>
                    <a:lumOff val="15000"/>
                  </a:schemeClr>
                </a:solidFill>
                <a:latin typeface="Helvetica" panose="020B0604020202020204" pitchFamily="34" charset="0"/>
                <a:cs typeface="Helvetica" panose="020B0604020202020204" pitchFamily="34" charset="0"/>
              </a:rPr>
              <a:t> to 5 </a:t>
            </a:r>
            <a:r>
              <a:rPr lang="fi-FI" sz="2000" spc="-1" dirty="0" err="1">
                <a:solidFill>
                  <a:schemeClr val="tx1">
                    <a:lumMod val="85000"/>
                    <a:lumOff val="15000"/>
                  </a:schemeClr>
                </a:solidFill>
                <a:latin typeface="Helvetica" panose="020B0604020202020204" pitchFamily="34" charset="0"/>
                <a:cs typeface="Helvetica" panose="020B0604020202020204" pitchFamily="34" charset="0"/>
              </a:rPr>
              <a:t>meter</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5"/>
              </a:buBlip>
            </a:pP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Extraordinary</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load</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bearing</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capacity</a:t>
            </a:r>
            <a:endPar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endParaRPr>
          </a:p>
          <a:p>
            <a:pPr marL="342900" indent="-342900" algn="just">
              <a:lnSpc>
                <a:spcPct val="115000"/>
              </a:lnSpc>
              <a:spcBef>
                <a:spcPts val="601"/>
              </a:spcBef>
              <a:buBlip>
                <a:blip r:embed="rId5"/>
              </a:buBlip>
            </a:pPr>
            <a:r>
              <a:rPr lang="fi-FI" sz="2000" spc="-1" dirty="0" err="1">
                <a:solidFill>
                  <a:schemeClr val="tx1">
                    <a:lumMod val="85000"/>
                    <a:lumOff val="15000"/>
                  </a:schemeClr>
                </a:solidFill>
                <a:latin typeface="Helvetica" panose="020B0604020202020204" pitchFamily="34" charset="0"/>
                <a:cs typeface="Helvetica" panose="020B0604020202020204" pitchFamily="34" charset="0"/>
              </a:rPr>
              <a:t>Tenancy</a:t>
            </a:r>
            <a:r>
              <a:rPr lang="fi-FI" sz="2000" spc="-1" dirty="0">
                <a:solidFill>
                  <a:schemeClr val="tx1">
                    <a:lumMod val="85000"/>
                    <a:lumOff val="15000"/>
                  </a:schemeClr>
                </a:solidFill>
                <a:latin typeface="Helvetica" panose="020B0604020202020204" pitchFamily="34" charset="0"/>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cs typeface="Helvetica" panose="020B0604020202020204" pitchFamily="34" charset="0"/>
              </a:rPr>
              <a:t>up</a:t>
            </a:r>
            <a:r>
              <a:rPr lang="fi-FI" sz="2000" spc="-1" dirty="0">
                <a:solidFill>
                  <a:schemeClr val="tx1">
                    <a:lumMod val="85000"/>
                    <a:lumOff val="15000"/>
                  </a:schemeClr>
                </a:solidFill>
                <a:latin typeface="Helvetica" panose="020B0604020202020204" pitchFamily="34" charset="0"/>
                <a:cs typeface="Helvetica" panose="020B0604020202020204" pitchFamily="34" charset="0"/>
              </a:rPr>
              <a:t> to 3 </a:t>
            </a:r>
            <a:r>
              <a:rPr lang="fi-FI" sz="2000" spc="-1" dirty="0" err="1">
                <a:solidFill>
                  <a:schemeClr val="tx1">
                    <a:lumMod val="85000"/>
                    <a:lumOff val="15000"/>
                  </a:schemeClr>
                </a:solidFill>
                <a:latin typeface="Helvetica" panose="020B0604020202020204" pitchFamily="34" charset="0"/>
                <a:cs typeface="Helvetica" panose="020B0604020202020204" pitchFamily="34" charset="0"/>
              </a:rPr>
              <a:t>operators</a:t>
            </a:r>
            <a:endParaRPr lang="fi-FI" sz="2000"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5"/>
              </a:buBlip>
            </a:pPr>
            <a:r>
              <a:rPr lang="fi-FI" sz="2000" b="1" spc="-1" dirty="0" err="1">
                <a:solidFill>
                  <a:schemeClr val="tx1">
                    <a:lumMod val="85000"/>
                    <a:lumOff val="15000"/>
                  </a:schemeClr>
                </a:solidFill>
                <a:latin typeface="Helvetica" panose="020B0604020202020204" pitchFamily="34" charset="0"/>
                <a:ea typeface="PT Sans"/>
                <a:cs typeface="Helvetica" panose="020B0604020202020204" pitchFamily="34" charset="0"/>
              </a:rPr>
              <a:t>Carbon</a:t>
            </a:r>
            <a:r>
              <a:rPr lang="fi-FI" sz="2000" b="1"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b="1" spc="-1" dirty="0" err="1">
                <a:solidFill>
                  <a:schemeClr val="tx1">
                    <a:lumMod val="85000"/>
                    <a:lumOff val="15000"/>
                  </a:schemeClr>
                </a:solidFill>
                <a:latin typeface="Helvetica" panose="020B0604020202020204" pitchFamily="34" charset="0"/>
                <a:ea typeface="PT Sans"/>
                <a:cs typeface="Helvetica" panose="020B0604020202020204" pitchFamily="34" charset="0"/>
              </a:rPr>
              <a:t>negative</a:t>
            </a: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 CO2 </a:t>
            </a: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storage</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5"/>
              </a:buBlip>
            </a:pP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Up</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to 30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years</a:t>
            </a:r>
            <a:r>
              <a:rPr lang="fi-FI" sz="2000" b="0" strike="noStrike" spc="-1" dirty="0">
                <a:solidFill>
                  <a:schemeClr val="tx1">
                    <a:lumMod val="85000"/>
                    <a:lumOff val="15000"/>
                  </a:schemeClr>
                </a:solidFill>
                <a:latin typeface="Helvetica" panose="020B0604020202020204" pitchFamily="34" charset="0"/>
                <a:ea typeface="PT Sans"/>
                <a:cs typeface="Helvetica" panose="020B0604020202020204" pitchFamily="34" charset="0"/>
              </a:rPr>
              <a:t> of </a:t>
            </a:r>
            <a:r>
              <a:rPr lang="fi-FI" sz="2000" b="0" strike="noStrike" spc="-1" dirty="0" err="1">
                <a:solidFill>
                  <a:schemeClr val="tx1">
                    <a:lumMod val="85000"/>
                    <a:lumOff val="15000"/>
                  </a:schemeClr>
                </a:solidFill>
                <a:latin typeface="Helvetica" panose="020B0604020202020204" pitchFamily="34" charset="0"/>
                <a:ea typeface="PT Sans"/>
                <a:cs typeface="Helvetica" panose="020B0604020202020204" pitchFamily="34" charset="0"/>
              </a:rPr>
              <a:t>use</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5"/>
              </a:buBlip>
            </a:pPr>
            <a:r>
              <a:rPr lang="fi-FI" sz="2000" b="0" strike="noStrike" spc="-1" dirty="0">
                <a:solidFill>
                  <a:schemeClr val="tx1">
                    <a:lumMod val="85000"/>
                    <a:lumOff val="15000"/>
                  </a:schemeClr>
                </a:solidFill>
                <a:latin typeface="Helvetica" panose="020B0604020202020204" pitchFamily="34" charset="0"/>
                <a:ea typeface="Noto Sans Symbols"/>
                <a:cs typeface="Helvetica" panose="020B0604020202020204" pitchFamily="34" charset="0"/>
              </a:rPr>
              <a:t>No </a:t>
            </a: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drilling</a:t>
            </a:r>
            <a:r>
              <a:rPr lang="fi-FI" sz="2000" b="0" strike="noStrike" spc="-1" dirty="0">
                <a:solidFill>
                  <a:schemeClr val="tx1">
                    <a:lumMod val="85000"/>
                    <a:lumOff val="15000"/>
                  </a:schemeClr>
                </a:solidFill>
                <a:latin typeface="Helvetica" panose="020B0604020202020204" pitchFamily="34" charset="0"/>
                <a:ea typeface="Noto Sans Symbol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or</a:t>
            </a:r>
            <a:r>
              <a:rPr lang="fi-FI" sz="2000" b="0" strike="noStrike" spc="-1" dirty="0">
                <a:solidFill>
                  <a:schemeClr val="tx1">
                    <a:lumMod val="85000"/>
                    <a:lumOff val="15000"/>
                  </a:schemeClr>
                </a:solidFill>
                <a:latin typeface="Helvetica" panose="020B0604020202020204" pitchFamily="34" charset="0"/>
                <a:ea typeface="Noto Sans Symbol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harming</a:t>
            </a:r>
            <a:r>
              <a:rPr lang="fi-FI" sz="2000" b="0" strike="noStrike" spc="-1" dirty="0">
                <a:solidFill>
                  <a:schemeClr val="tx1">
                    <a:lumMod val="85000"/>
                    <a:lumOff val="15000"/>
                  </a:schemeClr>
                </a:solidFill>
                <a:latin typeface="Helvetica" panose="020B0604020202020204" pitchFamily="34" charset="0"/>
                <a:ea typeface="Noto Sans Symbol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the</a:t>
            </a:r>
            <a:r>
              <a:rPr lang="fi-FI" sz="2000" b="0" strike="noStrike" spc="-1" dirty="0">
                <a:solidFill>
                  <a:schemeClr val="tx1">
                    <a:lumMod val="85000"/>
                    <a:lumOff val="15000"/>
                  </a:schemeClr>
                </a:solidFill>
                <a:latin typeface="Helvetica" panose="020B0604020202020204" pitchFamily="34" charset="0"/>
                <a:ea typeface="Noto Sans Symbol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roof</a:t>
            </a:r>
            <a:endParaRPr lang="fi-FI" sz="2000" b="0" strike="noStrike" spc="-1" dirty="0">
              <a:solidFill>
                <a:schemeClr val="tx1">
                  <a:lumMod val="85000"/>
                  <a:lumOff val="15000"/>
                </a:schemeClr>
              </a:solidFill>
              <a:latin typeface="Helvetica" panose="020B0604020202020204" pitchFamily="34" charset="0"/>
              <a:ea typeface="Noto Sans Symbols"/>
              <a:cs typeface="Helvetica" panose="020B0604020202020204" pitchFamily="34" charset="0"/>
            </a:endParaRPr>
          </a:p>
          <a:p>
            <a:pPr marL="342900" indent="-342900" algn="just">
              <a:lnSpc>
                <a:spcPct val="115000"/>
              </a:lnSpc>
              <a:spcBef>
                <a:spcPts val="601"/>
              </a:spcBef>
              <a:buBlip>
                <a:blip r:embed="rId5"/>
              </a:buBlip>
            </a:pP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100% </a:t>
            </a: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re-usable</a:t>
            </a: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or</a:t>
            </a:r>
            <a:r>
              <a:rPr lang="fi-FI" sz="2000" spc="-1" dirty="0">
                <a:solidFill>
                  <a:schemeClr val="tx1">
                    <a:lumMod val="85000"/>
                    <a:lumOff val="15000"/>
                  </a:schemeClr>
                </a:solidFill>
                <a:latin typeface="Helvetica" panose="020B0604020202020204" pitchFamily="34" charset="0"/>
                <a:ea typeface="PT Sans"/>
                <a:cs typeface="Helvetica" panose="020B0604020202020204" pitchFamily="34" charset="0"/>
              </a:rPr>
              <a:t> </a:t>
            </a:r>
            <a:r>
              <a:rPr lang="fi-FI" sz="2000" spc="-1" dirty="0" err="1">
                <a:solidFill>
                  <a:schemeClr val="tx1">
                    <a:lumMod val="85000"/>
                    <a:lumOff val="15000"/>
                  </a:schemeClr>
                </a:solidFill>
                <a:latin typeface="Helvetica" panose="020B0604020202020204" pitchFamily="34" charset="0"/>
                <a:ea typeface="PT Sans"/>
                <a:cs typeface="Helvetica" panose="020B0604020202020204" pitchFamily="34" charset="0"/>
              </a:rPr>
              <a:t>recyclable</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a:p>
            <a:pPr marL="342900" indent="-342900" algn="just">
              <a:lnSpc>
                <a:spcPct val="115000"/>
              </a:lnSpc>
              <a:spcBef>
                <a:spcPts val="601"/>
              </a:spcBef>
              <a:buBlip>
                <a:blip r:embed="rId5"/>
              </a:buBlip>
            </a:pP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Tailoring</a:t>
            </a:r>
            <a:r>
              <a:rPr lang="fi-FI" sz="2000" b="0" strike="noStrike" spc="-1" dirty="0">
                <a:solidFill>
                  <a:schemeClr val="tx1">
                    <a:lumMod val="85000"/>
                    <a:lumOff val="15000"/>
                  </a:schemeClr>
                </a:solidFill>
                <a:latin typeface="Helvetica" panose="020B0604020202020204" pitchFamily="34" charset="0"/>
                <a:ea typeface="Noto Sans Symbols"/>
                <a:cs typeface="Helvetica" panose="020B0604020202020204" pitchFamily="34" charset="0"/>
              </a:rPr>
              <a:t> option for </a:t>
            </a: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the</a:t>
            </a:r>
            <a:r>
              <a:rPr lang="fi-FI" sz="2000" b="0" strike="noStrike" spc="-1" dirty="0">
                <a:solidFill>
                  <a:schemeClr val="tx1">
                    <a:lumMod val="85000"/>
                    <a:lumOff val="15000"/>
                  </a:schemeClr>
                </a:solidFill>
                <a:latin typeface="Helvetica" panose="020B0604020202020204" pitchFamily="34" charset="0"/>
                <a:ea typeface="Noto Sans Symbols"/>
                <a:cs typeface="Helvetica" panose="020B0604020202020204" pitchFamily="34" charset="0"/>
              </a:rPr>
              <a:t> </a:t>
            </a:r>
            <a:r>
              <a:rPr lang="fi-FI" sz="2000" b="0" strike="noStrike" spc="-1" dirty="0" err="1">
                <a:solidFill>
                  <a:schemeClr val="tx1">
                    <a:lumMod val="85000"/>
                    <a:lumOff val="15000"/>
                  </a:schemeClr>
                </a:solidFill>
                <a:latin typeface="Helvetica" panose="020B0604020202020204" pitchFamily="34" charset="0"/>
                <a:ea typeface="Noto Sans Symbols"/>
                <a:cs typeface="Helvetica" panose="020B0604020202020204" pitchFamily="34" charset="0"/>
              </a:rPr>
              <a:t>customer</a:t>
            </a:r>
            <a:endParaRPr lang="fi-FI" sz="2000" b="0" strike="noStrike" spc="-1"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7" name="10-kärkinen tähti 6">
            <a:extLst>
              <a:ext uri="{FF2B5EF4-FFF2-40B4-BE49-F238E27FC236}">
                <a16:creationId xmlns:a16="http://schemas.microsoft.com/office/drawing/2014/main" id="{DE193A2A-96B7-2947-9FC2-AD4ED34E897A}"/>
              </a:ext>
            </a:extLst>
          </p:cNvPr>
          <p:cNvSpPr/>
          <p:nvPr/>
        </p:nvSpPr>
        <p:spPr>
          <a:xfrm>
            <a:off x="10596282" y="1133037"/>
            <a:ext cx="1329294" cy="1187523"/>
          </a:xfrm>
          <a:prstGeom prst="star10">
            <a:avLst/>
          </a:prstGeom>
          <a:solidFill>
            <a:srgbClr val="3D6B6C">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600" dirty="0" err="1"/>
              <a:t>Carbon</a:t>
            </a:r>
            <a:r>
              <a:rPr lang="fi-FI" sz="1600" dirty="0"/>
              <a:t> </a:t>
            </a:r>
            <a:r>
              <a:rPr lang="fi-FI" sz="1600" dirty="0" err="1"/>
              <a:t>negative</a:t>
            </a:r>
            <a:endParaRPr lang="fi-FI" sz="1600" dirty="0"/>
          </a:p>
        </p:txBody>
      </p:sp>
      <p:pic>
        <p:nvPicPr>
          <p:cNvPr id="3" name="Kuva 2">
            <a:extLst>
              <a:ext uri="{FF2B5EF4-FFF2-40B4-BE49-F238E27FC236}">
                <a16:creationId xmlns:a16="http://schemas.microsoft.com/office/drawing/2014/main" id="{A897B280-0E76-DA70-DADF-C3D006403B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19107" y="0"/>
            <a:ext cx="4572893" cy="6858000"/>
          </a:xfrm>
          <a:prstGeom prst="rect">
            <a:avLst/>
          </a:prstGeom>
        </p:spPr>
      </p:pic>
      <p:sp>
        <p:nvSpPr>
          <p:cNvPr id="4" name="Suorakulmio 3">
            <a:extLst>
              <a:ext uri="{FF2B5EF4-FFF2-40B4-BE49-F238E27FC236}">
                <a16:creationId xmlns:a16="http://schemas.microsoft.com/office/drawing/2014/main" id="{B16D69C8-EDD7-E741-BC72-A34DC04DACD7}"/>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949431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DFCAF6F-3D25-BD15-F537-86067B7A16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t="-189"/>
          <a:stretch/>
        </p:blipFill>
        <p:spPr>
          <a:xfrm>
            <a:off x="0" y="0"/>
            <a:ext cx="12192000" cy="6858000"/>
          </a:xfrm>
          <a:prstGeom prst="rect">
            <a:avLst/>
          </a:prstGeom>
        </p:spPr>
      </p:pic>
      <p:sp>
        <p:nvSpPr>
          <p:cNvPr id="6" name="Ellipsi 5">
            <a:extLst>
              <a:ext uri="{FF2B5EF4-FFF2-40B4-BE49-F238E27FC236}">
                <a16:creationId xmlns:a16="http://schemas.microsoft.com/office/drawing/2014/main" id="{DC8C921D-E814-AECD-E440-17DBE6AF8371}"/>
              </a:ext>
            </a:extLst>
          </p:cNvPr>
          <p:cNvSpPr/>
          <p:nvPr/>
        </p:nvSpPr>
        <p:spPr>
          <a:xfrm>
            <a:off x="1169714" y="-1514602"/>
            <a:ext cx="9924288" cy="9924288"/>
          </a:xfrm>
          <a:prstGeom prst="ellipse">
            <a:avLst/>
          </a:prstGeom>
          <a:solidFill>
            <a:srgbClr val="1E5151">
              <a:alpha val="80000"/>
            </a:srgbClr>
          </a:solidFill>
          <a:ln w="95250">
            <a:solidFill>
              <a:srgbClr val="1E5151"/>
            </a:solidFill>
            <a:prstDash val="solid"/>
            <a:extLst>
              <a:ext uri="{C807C97D-BFC1-408E-A445-0C87EB9F89A2}">
                <ask:lineSketchStyleProps xmlns:ask="http://schemas.microsoft.com/office/drawing/2018/sketchyshapes" sd="1219033472">
                  <a:custGeom>
                    <a:avLst/>
                    <a:gdLst>
                      <a:gd name="connsiteX0" fmla="*/ 0 w 9924288"/>
                      <a:gd name="connsiteY0" fmla="*/ 4962144 h 9924288"/>
                      <a:gd name="connsiteX1" fmla="*/ 4962144 w 9924288"/>
                      <a:gd name="connsiteY1" fmla="*/ 0 h 9924288"/>
                      <a:gd name="connsiteX2" fmla="*/ 9924288 w 9924288"/>
                      <a:gd name="connsiteY2" fmla="*/ 4962144 h 9924288"/>
                      <a:gd name="connsiteX3" fmla="*/ 4962144 w 9924288"/>
                      <a:gd name="connsiteY3" fmla="*/ 9924288 h 9924288"/>
                      <a:gd name="connsiteX4" fmla="*/ 0 w 9924288"/>
                      <a:gd name="connsiteY4" fmla="*/ 4962144 h 992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4288" h="9924288" fill="none" extrusionOk="0">
                        <a:moveTo>
                          <a:pt x="0" y="4962144"/>
                        </a:moveTo>
                        <a:cubicBezTo>
                          <a:pt x="480603" y="2278642"/>
                          <a:pt x="2257658" y="-74150"/>
                          <a:pt x="4962144" y="0"/>
                        </a:cubicBezTo>
                        <a:cubicBezTo>
                          <a:pt x="7635225" y="-10327"/>
                          <a:pt x="9609253" y="2518231"/>
                          <a:pt x="9924288" y="4962144"/>
                        </a:cubicBezTo>
                        <a:cubicBezTo>
                          <a:pt x="9904001" y="7509197"/>
                          <a:pt x="7649188" y="9998599"/>
                          <a:pt x="4962144" y="9924288"/>
                        </a:cubicBezTo>
                        <a:cubicBezTo>
                          <a:pt x="2699825" y="10192003"/>
                          <a:pt x="161273" y="7741436"/>
                          <a:pt x="0" y="4962144"/>
                        </a:cubicBezTo>
                        <a:close/>
                      </a:path>
                      <a:path w="9924288" h="9924288" stroke="0" extrusionOk="0">
                        <a:moveTo>
                          <a:pt x="0" y="4962144"/>
                        </a:moveTo>
                        <a:cubicBezTo>
                          <a:pt x="-152799" y="2127378"/>
                          <a:pt x="2009513" y="79610"/>
                          <a:pt x="4962144" y="0"/>
                        </a:cubicBezTo>
                        <a:cubicBezTo>
                          <a:pt x="7837988" y="28490"/>
                          <a:pt x="9561935" y="2233150"/>
                          <a:pt x="9924288" y="4962144"/>
                        </a:cubicBezTo>
                        <a:cubicBezTo>
                          <a:pt x="9816753" y="7807673"/>
                          <a:pt x="7663093" y="10142986"/>
                          <a:pt x="4962144" y="9924288"/>
                        </a:cubicBezTo>
                        <a:cubicBezTo>
                          <a:pt x="1942053" y="9771326"/>
                          <a:pt x="223730" y="7809560"/>
                          <a:pt x="0" y="496214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Google Shape;73;p15">
            <a:extLst>
              <a:ext uri="{FF2B5EF4-FFF2-40B4-BE49-F238E27FC236}">
                <a16:creationId xmlns:a16="http://schemas.microsoft.com/office/drawing/2014/main" id="{08DAEBD1-55B5-5548-93BB-2E3E323ACFDA}"/>
              </a:ext>
            </a:extLst>
          </p:cNvPr>
          <p:cNvSpPr txBox="1">
            <a:spLocks/>
          </p:cNvSpPr>
          <p:nvPr/>
        </p:nvSpPr>
        <p:spPr>
          <a:xfrm>
            <a:off x="2651056" y="208344"/>
            <a:ext cx="8102959" cy="5869352"/>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fi-FI" sz="3200" dirty="0">
                <a:solidFill>
                  <a:srgbClr val="ADE4E5"/>
                </a:solidFill>
                <a:latin typeface="Helvetica" pitchFamily="2" charset="0"/>
                <a:ea typeface="Dosis"/>
                <a:cs typeface="Dosis"/>
                <a:sym typeface="Dosis"/>
              </a:rPr>
              <a:t> </a:t>
            </a:r>
          </a:p>
          <a:p>
            <a:pPr>
              <a:spcBef>
                <a:spcPts val="0"/>
              </a:spcBef>
            </a:pPr>
            <a:r>
              <a:rPr lang="fi-FI" sz="3200" dirty="0">
                <a:solidFill>
                  <a:srgbClr val="ADE4E5"/>
                </a:solidFill>
                <a:latin typeface="Helvetica" pitchFamily="2" charset="0"/>
                <a:ea typeface="Dosis"/>
                <a:cs typeface="Dosis"/>
                <a:sym typeface="Dosis"/>
              </a:rPr>
              <a:t>By </a:t>
            </a:r>
            <a:r>
              <a:rPr lang="fi-FI" sz="3200" dirty="0" err="1">
                <a:solidFill>
                  <a:srgbClr val="ADE4E5"/>
                </a:solidFill>
                <a:latin typeface="Helvetica" pitchFamily="2" charset="0"/>
                <a:ea typeface="Dosis"/>
                <a:cs typeface="Dosis"/>
                <a:sym typeface="Dosis"/>
              </a:rPr>
              <a:t>choosing</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environmentally</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friendly</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construction</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materials</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like</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engineered</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timber</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even</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the</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telecom</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tower</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structure</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can</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be</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carbon</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neutral</a:t>
            </a:r>
            <a:endParaRPr lang="fi-FI" sz="3200" dirty="0">
              <a:solidFill>
                <a:srgbClr val="ADE4E5"/>
              </a:solidFill>
              <a:latin typeface="Helvetica" pitchFamily="2" charset="0"/>
              <a:ea typeface="Dosis"/>
              <a:cs typeface="Dosis"/>
              <a:sym typeface="Dosis"/>
            </a:endParaRPr>
          </a:p>
          <a:p>
            <a:pPr>
              <a:spcBef>
                <a:spcPts val="0"/>
              </a:spcBef>
            </a:pPr>
            <a:endParaRPr lang="fi-FI" sz="3200" dirty="0">
              <a:solidFill>
                <a:srgbClr val="ADE4E5"/>
              </a:solidFill>
              <a:latin typeface="Helvetica" pitchFamily="2" charset="0"/>
              <a:ea typeface="Dosis"/>
              <a:cs typeface="Dosis"/>
              <a:sym typeface="Dosis"/>
            </a:endParaRPr>
          </a:p>
          <a:p>
            <a:pPr>
              <a:spcBef>
                <a:spcPts val="0"/>
              </a:spcBef>
            </a:pPr>
            <a:endParaRPr lang="fi-FI" sz="3200" dirty="0">
              <a:solidFill>
                <a:srgbClr val="ADE4E5"/>
              </a:solidFill>
              <a:latin typeface="Helvetica" pitchFamily="2" charset="0"/>
              <a:ea typeface="Dosis"/>
              <a:cs typeface="Dosis"/>
              <a:sym typeface="Dosis"/>
            </a:endParaRPr>
          </a:p>
          <a:p>
            <a:pPr>
              <a:spcBef>
                <a:spcPts val="0"/>
              </a:spcBef>
            </a:pPr>
            <a:r>
              <a:rPr lang="fi-FI" sz="3200" dirty="0">
                <a:solidFill>
                  <a:srgbClr val="ADE4E5"/>
                </a:solidFill>
                <a:latin typeface="Helvetica" pitchFamily="2" charset="0"/>
                <a:ea typeface="Dosis"/>
                <a:cs typeface="Dosis"/>
                <a:sym typeface="Dosis"/>
              </a:rPr>
              <a:t>Ecotelligent </a:t>
            </a:r>
            <a:r>
              <a:rPr lang="fi-FI" sz="3200" dirty="0" err="1">
                <a:solidFill>
                  <a:srgbClr val="ADE4E5"/>
                </a:solidFill>
                <a:latin typeface="Helvetica" pitchFamily="2" charset="0"/>
                <a:ea typeface="Dosis"/>
                <a:cs typeface="Dosis"/>
                <a:sym typeface="Dosis"/>
              </a:rPr>
              <a:t>works</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closely</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together</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with</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customers</a:t>
            </a:r>
            <a:r>
              <a:rPr lang="fi-FI" sz="3200" dirty="0">
                <a:solidFill>
                  <a:srgbClr val="ADE4E5"/>
                </a:solidFill>
                <a:latin typeface="Helvetica" pitchFamily="2" charset="0"/>
                <a:ea typeface="Dosis"/>
                <a:cs typeface="Dosis"/>
                <a:sym typeface="Dosis"/>
              </a:rPr>
              <a:t> and </a:t>
            </a:r>
            <a:r>
              <a:rPr lang="fi-FI" sz="3200" dirty="0" err="1">
                <a:solidFill>
                  <a:srgbClr val="ADE4E5"/>
                </a:solidFill>
                <a:latin typeface="Helvetica" pitchFamily="2" charset="0"/>
                <a:ea typeface="Dosis"/>
                <a:cs typeface="Dosis"/>
                <a:sym typeface="Dosis"/>
              </a:rPr>
              <a:t>tackles</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the</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challenge</a:t>
            </a:r>
            <a:r>
              <a:rPr lang="fi-FI" sz="3200" dirty="0">
                <a:solidFill>
                  <a:srgbClr val="ADE4E5"/>
                </a:solidFill>
                <a:latin typeface="Helvetica" pitchFamily="2" charset="0"/>
                <a:ea typeface="Dosis"/>
                <a:cs typeface="Dosis"/>
                <a:sym typeface="Dosis"/>
              </a:rPr>
              <a:t> of </a:t>
            </a:r>
            <a:r>
              <a:rPr lang="fi-FI" sz="3200" dirty="0" err="1">
                <a:solidFill>
                  <a:srgbClr val="ADE4E5"/>
                </a:solidFill>
                <a:latin typeface="Helvetica" pitchFamily="2" charset="0"/>
                <a:ea typeface="Dosis"/>
                <a:cs typeface="Dosis"/>
                <a:sym typeface="Dosis"/>
              </a:rPr>
              <a:t>reducing</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carbon</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footprint</a:t>
            </a:r>
            <a:r>
              <a:rPr lang="fi-FI" sz="3200" dirty="0">
                <a:solidFill>
                  <a:srgbClr val="ADE4E5"/>
                </a:solidFill>
                <a:latin typeface="Helvetica" pitchFamily="2" charset="0"/>
                <a:ea typeface="Dosis"/>
                <a:cs typeface="Dosis"/>
                <a:sym typeface="Dosis"/>
              </a:rPr>
              <a:t> and </a:t>
            </a:r>
            <a:r>
              <a:rPr lang="fi-FI" sz="3200" dirty="0" err="1">
                <a:solidFill>
                  <a:srgbClr val="ADE4E5"/>
                </a:solidFill>
                <a:latin typeface="Helvetica" pitchFamily="2" charset="0"/>
                <a:ea typeface="Dosis"/>
                <a:cs typeface="Dosis"/>
                <a:sym typeface="Dosis"/>
              </a:rPr>
              <a:t>provide</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low</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carbon</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telecom</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tower</a:t>
            </a:r>
            <a:r>
              <a:rPr lang="fi-FI" sz="3200" dirty="0">
                <a:solidFill>
                  <a:srgbClr val="ADE4E5"/>
                </a:solidFill>
                <a:latin typeface="Helvetica" pitchFamily="2" charset="0"/>
                <a:ea typeface="Dosis"/>
                <a:cs typeface="Dosis"/>
                <a:sym typeface="Dosis"/>
              </a:rPr>
              <a:t> </a:t>
            </a:r>
            <a:r>
              <a:rPr lang="fi-FI" sz="3200" dirty="0" err="1">
                <a:solidFill>
                  <a:srgbClr val="ADE4E5"/>
                </a:solidFill>
                <a:latin typeface="Helvetica" pitchFamily="2" charset="0"/>
                <a:ea typeface="Dosis"/>
                <a:cs typeface="Dosis"/>
                <a:sym typeface="Dosis"/>
              </a:rPr>
              <a:t>structures</a:t>
            </a:r>
            <a:r>
              <a:rPr lang="fi-FI" sz="3200" dirty="0">
                <a:solidFill>
                  <a:srgbClr val="ADE4E5"/>
                </a:solidFill>
                <a:latin typeface="Helvetica" pitchFamily="2" charset="0"/>
                <a:ea typeface="Dosis"/>
                <a:cs typeface="Dosis"/>
                <a:sym typeface="Dosis"/>
              </a:rPr>
              <a:t> and </a:t>
            </a:r>
            <a:r>
              <a:rPr lang="fi-FI" sz="3200" dirty="0" err="1">
                <a:solidFill>
                  <a:srgbClr val="ADE4E5"/>
                </a:solidFill>
                <a:latin typeface="Helvetica" pitchFamily="2" charset="0"/>
                <a:ea typeface="Dosis"/>
                <a:cs typeface="Dosis"/>
                <a:sym typeface="Dosis"/>
              </a:rPr>
              <a:t>reinforcements</a:t>
            </a:r>
            <a:endParaRPr lang="fi-FI" sz="3200" dirty="0">
              <a:solidFill>
                <a:srgbClr val="ADE4E5"/>
              </a:solidFill>
              <a:latin typeface="Helvetica" pitchFamily="2" charset="0"/>
              <a:ea typeface="Dosis"/>
              <a:cs typeface="Dosis"/>
              <a:sym typeface="Dosis"/>
            </a:endParaRPr>
          </a:p>
          <a:p>
            <a:pPr>
              <a:spcBef>
                <a:spcPts val="0"/>
              </a:spcBef>
            </a:pPr>
            <a:endParaRPr lang="fi-FI" sz="3200" dirty="0">
              <a:solidFill>
                <a:srgbClr val="ADE4E5"/>
              </a:solidFill>
              <a:latin typeface="Helvetica" pitchFamily="2" charset="0"/>
              <a:ea typeface="Dosis"/>
              <a:cs typeface="Dosis"/>
              <a:sym typeface="Dosis"/>
            </a:endParaRPr>
          </a:p>
          <a:p>
            <a:pPr>
              <a:spcBef>
                <a:spcPts val="0"/>
              </a:spcBef>
            </a:pPr>
            <a:endParaRPr lang="fi-FI" sz="2300" dirty="0">
              <a:solidFill>
                <a:srgbClr val="ADE4E5"/>
              </a:solidFill>
              <a:latin typeface="Helvetica" pitchFamily="2" charset="0"/>
              <a:ea typeface="Dosis"/>
              <a:cs typeface="Dosis"/>
              <a:sym typeface="Dosis"/>
            </a:endParaRPr>
          </a:p>
          <a:p>
            <a:pPr>
              <a:spcBef>
                <a:spcPts val="0"/>
              </a:spcBef>
            </a:pPr>
            <a:endParaRPr lang="fi-FI" sz="2300" dirty="0">
              <a:solidFill>
                <a:srgbClr val="ADE4E5"/>
              </a:solidFill>
              <a:latin typeface="Helvetica" pitchFamily="2" charset="0"/>
              <a:ea typeface="Dosis"/>
              <a:cs typeface="Dosis"/>
              <a:sym typeface="Dosis"/>
            </a:endParaRPr>
          </a:p>
          <a:p>
            <a:pPr>
              <a:spcBef>
                <a:spcPts val="0"/>
              </a:spcBef>
            </a:pPr>
            <a:endParaRPr lang="fi-FI" sz="2300" dirty="0">
              <a:solidFill>
                <a:srgbClr val="ADE4E5"/>
              </a:solidFill>
              <a:latin typeface="Helvetica" pitchFamily="2" charset="0"/>
              <a:ea typeface="Dosis"/>
              <a:cs typeface="Dosis"/>
              <a:sym typeface="Dosis"/>
            </a:endParaRPr>
          </a:p>
        </p:txBody>
      </p:sp>
      <p:sp>
        <p:nvSpPr>
          <p:cNvPr id="7" name="Suorakulmio 6">
            <a:extLst>
              <a:ext uri="{FF2B5EF4-FFF2-40B4-BE49-F238E27FC236}">
                <a16:creationId xmlns:a16="http://schemas.microsoft.com/office/drawing/2014/main" id="{CFF1D699-677B-82D2-3931-CB28E348E438}"/>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79D2D77-1FDD-CFC2-DE5F-7D5EE71FC8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0153" y="4709892"/>
            <a:ext cx="4971745" cy="3515913"/>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38325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64;p14">
            <a:extLst>
              <a:ext uri="{FF2B5EF4-FFF2-40B4-BE49-F238E27FC236}">
                <a16:creationId xmlns:a16="http://schemas.microsoft.com/office/drawing/2014/main" id="{4BCDC69D-0192-9B41-9723-98BBDE7FE375}"/>
              </a:ext>
            </a:extLst>
          </p:cNvPr>
          <p:cNvSpPr/>
          <p:nvPr/>
        </p:nvSpPr>
        <p:spPr>
          <a:xfrm>
            <a:off x="0" y="0"/>
            <a:ext cx="12192000" cy="5468471"/>
          </a:xfrm>
          <a:prstGeom prst="rect">
            <a:avLst/>
          </a:prstGeom>
          <a:solidFill>
            <a:srgbClr val="145151"/>
          </a:solidFill>
          <a:ln>
            <a:noFill/>
          </a:ln>
        </p:spPr>
        <p:txBody>
          <a:bodyPr spcFirstLastPara="1" wrap="square" lIns="121900" tIns="121900" rIns="121900" bIns="121900" anchor="ctr" anchorCtr="0">
            <a:noAutofit/>
          </a:bodyPr>
          <a:lstStyle/>
          <a:p>
            <a:endParaRPr lang="fi" sz="2400" b="1" dirty="0">
              <a:solidFill>
                <a:srgbClr val="ADE4E5"/>
              </a:solidFill>
              <a:latin typeface="Helvetica" pitchFamily="2" charset="0"/>
              <a:ea typeface="Dosis"/>
              <a:cs typeface="Dosis"/>
              <a:sym typeface="Dosis"/>
            </a:endParaRPr>
          </a:p>
        </p:txBody>
      </p:sp>
      <p:sp>
        <p:nvSpPr>
          <p:cNvPr id="151" name="CustomShape 2"/>
          <p:cNvSpPr/>
          <p:nvPr/>
        </p:nvSpPr>
        <p:spPr>
          <a:xfrm>
            <a:off x="4293713" y="5684400"/>
            <a:ext cx="2192308" cy="95265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1400" b="0" strike="noStrike" spc="-1" dirty="0" err="1">
                <a:solidFill>
                  <a:srgbClr val="000000"/>
                </a:solidFill>
                <a:latin typeface="Arial"/>
                <a:ea typeface="DejaVu Sans"/>
              </a:rPr>
              <a:t>Gyöngyi</a:t>
            </a:r>
            <a:r>
              <a:rPr lang="fi-FI" sz="1400" b="0" strike="noStrike" spc="-1" dirty="0">
                <a:solidFill>
                  <a:srgbClr val="000000"/>
                </a:solidFill>
                <a:latin typeface="Arial"/>
                <a:ea typeface="DejaVu Sans"/>
              </a:rPr>
              <a:t> Mátray</a:t>
            </a:r>
            <a:endParaRPr lang="fi-FI" sz="1400" b="0" strike="noStrike" spc="-1" dirty="0">
              <a:latin typeface="Arial"/>
            </a:endParaRPr>
          </a:p>
          <a:p>
            <a:pPr>
              <a:lnSpc>
                <a:spcPct val="100000"/>
              </a:lnSpc>
            </a:pPr>
            <a:r>
              <a:rPr lang="fi-FI" sz="1400" b="0" strike="noStrike" spc="-1" dirty="0">
                <a:solidFill>
                  <a:srgbClr val="000000"/>
                </a:solidFill>
                <a:latin typeface="Arial"/>
                <a:ea typeface="DejaVu Sans"/>
              </a:rPr>
              <a:t>CEO</a:t>
            </a:r>
            <a:endParaRPr lang="fi-FI" sz="1400" b="0" strike="noStrike" spc="-1" dirty="0">
              <a:latin typeface="Arial"/>
            </a:endParaRPr>
          </a:p>
          <a:p>
            <a:pPr>
              <a:lnSpc>
                <a:spcPct val="100000"/>
              </a:lnSpc>
            </a:pPr>
            <a:r>
              <a:rPr lang="fi-FI" sz="1400" b="0" strike="noStrike" spc="-1" dirty="0" err="1">
                <a:solidFill>
                  <a:srgbClr val="000000"/>
                </a:solidFill>
                <a:latin typeface="Arial"/>
                <a:ea typeface="DejaVu Sans"/>
              </a:rPr>
              <a:t>gm@ecotelligent.fi</a:t>
            </a:r>
            <a:endParaRPr lang="fi-FI" sz="1400" b="0" strike="noStrike" spc="-1" dirty="0">
              <a:latin typeface="Arial"/>
            </a:endParaRPr>
          </a:p>
          <a:p>
            <a:pPr>
              <a:lnSpc>
                <a:spcPct val="100000"/>
              </a:lnSpc>
            </a:pPr>
            <a:r>
              <a:rPr lang="fi-FI" sz="1400" b="0" strike="noStrike" spc="-1" dirty="0">
                <a:solidFill>
                  <a:srgbClr val="000000"/>
                </a:solidFill>
                <a:latin typeface="Arial"/>
                <a:ea typeface="DejaVu Sans"/>
              </a:rPr>
              <a:t>Phone +358 50 355 0905</a:t>
            </a:r>
            <a:endParaRPr lang="fi-FI" sz="1400" b="0" strike="noStrike" spc="-1" dirty="0">
              <a:latin typeface="Arial"/>
            </a:endParaRPr>
          </a:p>
        </p:txBody>
      </p:sp>
      <p:sp>
        <p:nvSpPr>
          <p:cNvPr id="153" name="CustomShape 4"/>
          <p:cNvSpPr/>
          <p:nvPr/>
        </p:nvSpPr>
        <p:spPr>
          <a:xfrm>
            <a:off x="9405980" y="5684399"/>
            <a:ext cx="2192308" cy="95265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1400" b="0" strike="noStrike" spc="-1" dirty="0">
                <a:solidFill>
                  <a:srgbClr val="000000"/>
                </a:solidFill>
                <a:latin typeface="Arial"/>
                <a:ea typeface="DejaVu Sans"/>
              </a:rPr>
              <a:t>Matti Pölönen</a:t>
            </a:r>
            <a:endParaRPr lang="fi-FI" sz="1400" b="0" strike="noStrike" spc="-1" dirty="0">
              <a:latin typeface="Arial"/>
            </a:endParaRPr>
          </a:p>
          <a:p>
            <a:pPr>
              <a:lnSpc>
                <a:spcPct val="100000"/>
              </a:lnSpc>
            </a:pPr>
            <a:r>
              <a:rPr lang="fi-FI" sz="1400" b="0" strike="noStrike" spc="-1" dirty="0">
                <a:solidFill>
                  <a:srgbClr val="000000"/>
                </a:solidFill>
                <a:latin typeface="Arial"/>
                <a:ea typeface="DejaVu Sans"/>
              </a:rPr>
              <a:t>CTIO</a:t>
            </a:r>
            <a:endParaRPr lang="fi-FI" sz="1400" b="0" strike="noStrike" spc="-1" dirty="0">
              <a:latin typeface="Arial"/>
            </a:endParaRPr>
          </a:p>
          <a:p>
            <a:pPr>
              <a:lnSpc>
                <a:spcPct val="100000"/>
              </a:lnSpc>
            </a:pPr>
            <a:r>
              <a:rPr lang="fi-FI" sz="1400" b="0" strike="noStrike" spc="-1" dirty="0" err="1">
                <a:solidFill>
                  <a:srgbClr val="000000"/>
                </a:solidFill>
                <a:latin typeface="Arial"/>
                <a:ea typeface="DejaVu Sans"/>
              </a:rPr>
              <a:t>matti@ecotelligent.fi</a:t>
            </a:r>
            <a:endParaRPr lang="fi-FI" sz="1400" b="0" strike="noStrike" spc="-1" dirty="0">
              <a:latin typeface="Arial"/>
            </a:endParaRPr>
          </a:p>
          <a:p>
            <a:pPr>
              <a:lnSpc>
                <a:spcPct val="100000"/>
              </a:lnSpc>
            </a:pPr>
            <a:r>
              <a:rPr lang="en-US" sz="1400" b="0" strike="noStrike" spc="-1" dirty="0">
                <a:solidFill>
                  <a:srgbClr val="000000"/>
                </a:solidFill>
                <a:latin typeface="Arial"/>
                <a:ea typeface="DejaVu Sans"/>
              </a:rPr>
              <a:t>Phone +358 50 548 7788</a:t>
            </a:r>
            <a:endParaRPr lang="fi-FI" sz="1400" b="0" strike="noStrike" spc="-1" dirty="0">
              <a:latin typeface="Arial"/>
            </a:endParaRPr>
          </a:p>
        </p:txBody>
      </p:sp>
      <p:sp>
        <p:nvSpPr>
          <p:cNvPr id="154" name="CustomShape 5"/>
          <p:cNvSpPr/>
          <p:nvPr/>
        </p:nvSpPr>
        <p:spPr>
          <a:xfrm>
            <a:off x="1067760" y="5684400"/>
            <a:ext cx="1642863" cy="95265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i-FI" sz="1400" b="0" strike="noStrike" spc="-1" dirty="0">
                <a:solidFill>
                  <a:srgbClr val="000000"/>
                </a:solidFill>
                <a:latin typeface="Arial"/>
                <a:ea typeface="DejaVu Sans"/>
              </a:rPr>
              <a:t>Ecotelligent Ltd</a:t>
            </a:r>
            <a:endParaRPr lang="fi-FI" sz="1400" b="0" strike="noStrike" spc="-1" dirty="0">
              <a:latin typeface="Arial"/>
            </a:endParaRPr>
          </a:p>
          <a:p>
            <a:pPr>
              <a:lnSpc>
                <a:spcPct val="100000"/>
              </a:lnSpc>
            </a:pPr>
            <a:r>
              <a:rPr lang="fi-FI" sz="1400" b="0" strike="noStrike" spc="-1" dirty="0">
                <a:solidFill>
                  <a:srgbClr val="000000"/>
                </a:solidFill>
                <a:latin typeface="Arial"/>
                <a:ea typeface="DejaVu Sans"/>
              </a:rPr>
              <a:t>Patteristontie 21 B</a:t>
            </a:r>
            <a:endParaRPr lang="fi-FI" sz="1400" b="0" strike="noStrike" spc="-1" dirty="0">
              <a:latin typeface="Arial"/>
            </a:endParaRPr>
          </a:p>
          <a:p>
            <a:pPr>
              <a:lnSpc>
                <a:spcPct val="100000"/>
              </a:lnSpc>
            </a:pPr>
            <a:r>
              <a:rPr lang="fi-FI" sz="1400" b="0" strike="noStrike" spc="-1" dirty="0">
                <a:solidFill>
                  <a:srgbClr val="000000"/>
                </a:solidFill>
                <a:latin typeface="Arial"/>
                <a:ea typeface="DejaVu Sans"/>
              </a:rPr>
              <a:t>80400 Ylämylly </a:t>
            </a:r>
            <a:endParaRPr lang="fi-FI" sz="1400" b="0" strike="noStrike" spc="-1" dirty="0">
              <a:latin typeface="Arial"/>
            </a:endParaRPr>
          </a:p>
          <a:p>
            <a:pPr>
              <a:lnSpc>
                <a:spcPct val="100000"/>
              </a:lnSpc>
            </a:pPr>
            <a:r>
              <a:rPr lang="fi-FI" sz="1400" b="0" strike="noStrike" spc="-1" dirty="0">
                <a:solidFill>
                  <a:srgbClr val="000000"/>
                </a:solidFill>
                <a:latin typeface="Arial"/>
                <a:ea typeface="DejaVu Sans"/>
              </a:rPr>
              <a:t>Finland </a:t>
            </a:r>
            <a:endParaRPr lang="fi-FI" sz="1400" b="0" strike="noStrike" spc="-1" dirty="0">
              <a:latin typeface="Arial"/>
            </a:endParaRPr>
          </a:p>
        </p:txBody>
      </p:sp>
      <p:pic>
        <p:nvPicPr>
          <p:cNvPr id="155" name="Google Shape;75;p15"/>
          <p:cNvPicPr/>
          <p:nvPr/>
        </p:nvPicPr>
        <p:blipFill>
          <a:blip r:embed="rId2" cstate="email">
            <a:extLst>
              <a:ext uri="{28A0092B-C50C-407E-A947-70E740481C1C}">
                <a14:useLocalDpi xmlns:a14="http://schemas.microsoft.com/office/drawing/2010/main"/>
              </a:ext>
            </a:extLst>
          </a:blip>
          <a:stretch/>
        </p:blipFill>
        <p:spPr>
          <a:xfrm>
            <a:off x="6123240" y="3301991"/>
            <a:ext cx="4418280" cy="1688400"/>
          </a:xfrm>
          <a:prstGeom prst="rect">
            <a:avLst/>
          </a:prstGeom>
          <a:ln w="0">
            <a:noFill/>
          </a:ln>
        </p:spPr>
      </p:pic>
      <p:sp>
        <p:nvSpPr>
          <p:cNvPr id="156" name="CustomShape 6"/>
          <p:cNvSpPr/>
          <p:nvPr/>
        </p:nvSpPr>
        <p:spPr>
          <a:xfrm>
            <a:off x="6095880" y="2246040"/>
            <a:ext cx="5636520" cy="60903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15000"/>
              </a:lnSpc>
              <a:spcBef>
                <a:spcPts val="601"/>
              </a:spcBef>
            </a:pPr>
            <a:r>
              <a:rPr lang="fi-FI" sz="3200" spc="-1" dirty="0" err="1">
                <a:solidFill>
                  <a:srgbClr val="E7E5E2"/>
                </a:solidFill>
                <a:latin typeface="Arial"/>
              </a:rPr>
              <a:t>Please</a:t>
            </a:r>
            <a:r>
              <a:rPr lang="fi-FI" sz="3200" spc="-1" dirty="0">
                <a:solidFill>
                  <a:srgbClr val="E7E5E2"/>
                </a:solidFill>
                <a:latin typeface="Arial"/>
              </a:rPr>
              <a:t> </a:t>
            </a:r>
            <a:r>
              <a:rPr lang="fi-FI" sz="3200" spc="-1" dirty="0" err="1">
                <a:solidFill>
                  <a:srgbClr val="E7E5E2"/>
                </a:solidFill>
                <a:latin typeface="Arial"/>
              </a:rPr>
              <a:t>contact</a:t>
            </a:r>
            <a:r>
              <a:rPr lang="fi-FI" sz="3200" spc="-1" dirty="0">
                <a:solidFill>
                  <a:srgbClr val="E7E5E2"/>
                </a:solidFill>
                <a:latin typeface="Arial"/>
              </a:rPr>
              <a:t> us</a:t>
            </a:r>
          </a:p>
        </p:txBody>
      </p:sp>
      <p:sp>
        <p:nvSpPr>
          <p:cNvPr id="157" name="CustomShape 7"/>
          <p:cNvSpPr/>
          <p:nvPr/>
        </p:nvSpPr>
        <p:spPr>
          <a:xfrm>
            <a:off x="6095880" y="3782520"/>
            <a:ext cx="1685520" cy="40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15000"/>
              </a:lnSpc>
              <a:spcBef>
                <a:spcPts val="601"/>
              </a:spcBef>
            </a:pPr>
            <a:r>
              <a:rPr lang="fi-FI" sz="1800" b="0" strike="noStrike" spc="-1">
                <a:solidFill>
                  <a:srgbClr val="E7E5E2"/>
                </a:solidFill>
                <a:latin typeface="Arial"/>
                <a:ea typeface="Noto Sans Symbols"/>
              </a:rPr>
              <a:t>at</a:t>
            </a:r>
            <a:endParaRPr lang="fi-FI" sz="1800" b="0" strike="noStrike" spc="-1">
              <a:latin typeface="Arial"/>
            </a:endParaRPr>
          </a:p>
        </p:txBody>
      </p:sp>
      <p:pic>
        <p:nvPicPr>
          <p:cNvPr id="13" name="Google Shape;74;p15">
            <a:extLst>
              <a:ext uri="{FF2B5EF4-FFF2-40B4-BE49-F238E27FC236}">
                <a16:creationId xmlns:a16="http://schemas.microsoft.com/office/drawing/2014/main" id="{8680970B-52F0-1D45-828E-A1B8A44F346B}"/>
              </a:ext>
            </a:extLst>
          </p:cNvPr>
          <p:cNvPicPr preferRelativeResize="0"/>
          <p:nvPr/>
        </p:nvPicPr>
        <p:blipFill>
          <a:blip r:embed="rId3">
            <a:alphaModFix/>
          </a:blip>
          <a:stretch>
            <a:fillRect/>
          </a:stretch>
        </p:blipFill>
        <p:spPr>
          <a:xfrm>
            <a:off x="-1961891" y="-1882883"/>
            <a:ext cx="13426067" cy="10147610"/>
          </a:xfrm>
          <a:prstGeom prst="rect">
            <a:avLst/>
          </a:prstGeom>
          <a:noFill/>
          <a:ln>
            <a:noFill/>
          </a:ln>
        </p:spPr>
      </p:pic>
      <p:sp>
        <p:nvSpPr>
          <p:cNvPr id="4" name="Tekstiruutu 3">
            <a:extLst>
              <a:ext uri="{FF2B5EF4-FFF2-40B4-BE49-F238E27FC236}">
                <a16:creationId xmlns:a16="http://schemas.microsoft.com/office/drawing/2014/main" id="{9FA090C8-3FAC-C2D7-4E8C-06004CC92093}"/>
              </a:ext>
            </a:extLst>
          </p:cNvPr>
          <p:cNvSpPr txBox="1"/>
          <p:nvPr/>
        </p:nvSpPr>
        <p:spPr>
          <a:xfrm>
            <a:off x="1" y="5315068"/>
            <a:ext cx="3952043" cy="369332"/>
          </a:xfrm>
          <a:custGeom>
            <a:avLst/>
            <a:gdLst>
              <a:gd name="connsiteX0" fmla="*/ 0 w 3952043"/>
              <a:gd name="connsiteY0" fmla="*/ 0 h 369332"/>
              <a:gd name="connsiteX1" fmla="*/ 3952043 w 3952043"/>
              <a:gd name="connsiteY1" fmla="*/ 0 h 369332"/>
              <a:gd name="connsiteX2" fmla="*/ 3952043 w 3952043"/>
              <a:gd name="connsiteY2" fmla="*/ 369332 h 369332"/>
              <a:gd name="connsiteX3" fmla="*/ 0 w 3952043"/>
              <a:gd name="connsiteY3" fmla="*/ 369332 h 369332"/>
              <a:gd name="connsiteX4" fmla="*/ 0 w 3952043"/>
              <a:gd name="connsiteY4" fmla="*/ 0 h 369332"/>
              <a:gd name="connsiteX0" fmla="*/ 0 w 3952043"/>
              <a:gd name="connsiteY0" fmla="*/ 0 h 369332"/>
              <a:gd name="connsiteX1" fmla="*/ 3714299 w 3952043"/>
              <a:gd name="connsiteY1" fmla="*/ 6096 h 369332"/>
              <a:gd name="connsiteX2" fmla="*/ 3952043 w 3952043"/>
              <a:gd name="connsiteY2" fmla="*/ 369332 h 369332"/>
              <a:gd name="connsiteX3" fmla="*/ 0 w 3952043"/>
              <a:gd name="connsiteY3" fmla="*/ 369332 h 369332"/>
              <a:gd name="connsiteX4" fmla="*/ 0 w 3952043"/>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043" h="369332">
                <a:moveTo>
                  <a:pt x="0" y="0"/>
                </a:moveTo>
                <a:lnTo>
                  <a:pt x="3714299" y="6096"/>
                </a:lnTo>
                <a:lnTo>
                  <a:pt x="3952043" y="369332"/>
                </a:lnTo>
                <a:lnTo>
                  <a:pt x="0" y="369332"/>
                </a:lnTo>
                <a:lnTo>
                  <a:pt x="0" y="0"/>
                </a:lnTo>
                <a:close/>
              </a:path>
            </a:pathLst>
          </a:custGeom>
          <a:solidFill>
            <a:schemeClr val="accent1">
              <a:lumMod val="50000"/>
            </a:schemeClr>
          </a:solidFill>
        </p:spPr>
        <p:txBody>
          <a:bodyPr wrap="square" rtlCol="0">
            <a:spAutoFit/>
          </a:bodyPr>
          <a:lstStyle/>
          <a:p>
            <a:pPr marL="285750" indent="-285750">
              <a:buBlip>
                <a:blip r:embed="rId4"/>
              </a:buBlip>
            </a:pPr>
            <a:r>
              <a:rPr lang="fi-FI" sz="1800" dirty="0">
                <a:solidFill>
                  <a:schemeClr val="bg1"/>
                </a:solidFill>
                <a:latin typeface="Helvetica" pitchFamily="2" charset="0"/>
                <a:ea typeface="Dosis"/>
                <a:cs typeface="Dosis"/>
                <a:sym typeface="Dosis"/>
              </a:rPr>
              <a:t>https://vimeo.com/557090199</a:t>
            </a:r>
          </a:p>
        </p:txBody>
      </p:sp>
      <p:sp>
        <p:nvSpPr>
          <p:cNvPr id="5" name="Suorakulmio 4">
            <a:extLst>
              <a:ext uri="{FF2B5EF4-FFF2-40B4-BE49-F238E27FC236}">
                <a16:creationId xmlns:a16="http://schemas.microsoft.com/office/drawing/2014/main" id="{393BAF40-0DB6-6897-A2DF-A2D00AA076DA}"/>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descr="Kuva, joka sisältää kohteen puu, ruoho, ulko, rock&#10;&#10;Kuvaus luotu automaattisesti">
            <a:extLst>
              <a:ext uri="{FF2B5EF4-FFF2-40B4-BE49-F238E27FC236}">
                <a16:creationId xmlns:a16="http://schemas.microsoft.com/office/drawing/2014/main" id="{5D1FEB51-C6DE-978C-9000-9C27D6B0B4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Google Shape;73;p15">
            <a:extLst>
              <a:ext uri="{FF2B5EF4-FFF2-40B4-BE49-F238E27FC236}">
                <a16:creationId xmlns:a16="http://schemas.microsoft.com/office/drawing/2014/main" id="{08DAEBD1-55B5-5548-93BB-2E3E323ACFDA}"/>
              </a:ext>
            </a:extLst>
          </p:cNvPr>
          <p:cNvSpPr txBox="1">
            <a:spLocks/>
          </p:cNvSpPr>
          <p:nvPr/>
        </p:nvSpPr>
        <p:spPr>
          <a:xfrm>
            <a:off x="1011413" y="-281354"/>
            <a:ext cx="9102154" cy="403016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fi-FI" sz="3200" dirty="0">
                <a:solidFill>
                  <a:srgbClr val="ADE4E5"/>
                </a:solidFill>
                <a:latin typeface="Helvetica" pitchFamily="2" charset="0"/>
                <a:ea typeface="Dosis"/>
                <a:cs typeface="Dosis"/>
                <a:sym typeface="Dosis"/>
              </a:rPr>
              <a:t> </a:t>
            </a:r>
          </a:p>
          <a:p>
            <a:pPr marL="457200" indent="-457200">
              <a:spcBef>
                <a:spcPts val="0"/>
              </a:spcBef>
              <a:buFontTx/>
              <a:buChar char="-"/>
            </a:pPr>
            <a:endParaRPr lang="fi-FI" sz="3200" dirty="0">
              <a:solidFill>
                <a:srgbClr val="ADE4E5"/>
              </a:solidFill>
              <a:latin typeface="Helvetica" pitchFamily="2" charset="0"/>
              <a:ea typeface="Dosis"/>
              <a:cs typeface="Dosis"/>
              <a:sym typeface="Dosis"/>
            </a:endParaRPr>
          </a:p>
          <a:p>
            <a:pPr>
              <a:spcBef>
                <a:spcPts val="0"/>
              </a:spcBef>
            </a:pPr>
            <a:endParaRPr lang="fi-FI" sz="3200" dirty="0">
              <a:solidFill>
                <a:srgbClr val="ADE4E5"/>
              </a:solidFill>
              <a:latin typeface="Helvetica" pitchFamily="2" charset="0"/>
              <a:ea typeface="Dosis"/>
              <a:cs typeface="Dosis"/>
              <a:sym typeface="Dosis"/>
            </a:endParaRPr>
          </a:p>
          <a:p>
            <a:pPr>
              <a:spcBef>
                <a:spcPts val="0"/>
              </a:spcBef>
            </a:pPr>
            <a:endParaRPr lang="fi-FI" sz="3200" dirty="0">
              <a:solidFill>
                <a:srgbClr val="ADE4E5"/>
              </a:solidFill>
              <a:latin typeface="Helvetica" pitchFamily="2" charset="0"/>
              <a:ea typeface="Dosis"/>
              <a:cs typeface="Dosis"/>
              <a:sym typeface="Dosis"/>
            </a:endParaRPr>
          </a:p>
          <a:p>
            <a:pPr>
              <a:spcBef>
                <a:spcPts val="0"/>
              </a:spcBef>
            </a:pPr>
            <a:endParaRPr lang="fi-FI" sz="3200" dirty="0">
              <a:solidFill>
                <a:srgbClr val="ADE4E5"/>
              </a:solidFill>
              <a:latin typeface="Helvetica" pitchFamily="2" charset="0"/>
              <a:ea typeface="Dosis"/>
              <a:cs typeface="Dosis"/>
              <a:sym typeface="Dosis"/>
            </a:endParaRPr>
          </a:p>
          <a:p>
            <a:pPr>
              <a:spcBef>
                <a:spcPts val="0"/>
              </a:spcBef>
            </a:pPr>
            <a:endParaRPr lang="fi-FI" sz="3200" dirty="0">
              <a:solidFill>
                <a:srgbClr val="ADE4E5"/>
              </a:solidFill>
              <a:latin typeface="Helvetica" pitchFamily="2" charset="0"/>
              <a:ea typeface="Dosis"/>
              <a:cs typeface="Dosis"/>
              <a:sym typeface="Dosis"/>
            </a:endParaRPr>
          </a:p>
          <a:p>
            <a:pPr>
              <a:spcBef>
                <a:spcPts val="0"/>
              </a:spcBef>
            </a:pPr>
            <a:endParaRPr lang="fi-FI" sz="3200" dirty="0">
              <a:solidFill>
                <a:srgbClr val="ADE4E5"/>
              </a:solidFill>
              <a:latin typeface="Helvetica" pitchFamily="2" charset="0"/>
              <a:ea typeface="Dosis"/>
              <a:cs typeface="Dosis"/>
              <a:sym typeface="Dosis"/>
            </a:endParaRPr>
          </a:p>
          <a:p>
            <a:pPr>
              <a:spcBef>
                <a:spcPts val="0"/>
              </a:spcBef>
            </a:pPr>
            <a:endParaRPr lang="fi-FI" sz="2300" dirty="0">
              <a:solidFill>
                <a:srgbClr val="ADE4E5"/>
              </a:solidFill>
              <a:latin typeface="Helvetica" pitchFamily="2" charset="0"/>
              <a:ea typeface="Dosis"/>
              <a:cs typeface="Dosis"/>
              <a:sym typeface="Dosis"/>
            </a:endParaRPr>
          </a:p>
          <a:p>
            <a:pPr>
              <a:spcBef>
                <a:spcPts val="0"/>
              </a:spcBef>
            </a:pPr>
            <a:endParaRPr lang="fi-FI" sz="2300" dirty="0">
              <a:solidFill>
                <a:srgbClr val="ADE4E5"/>
              </a:solidFill>
              <a:latin typeface="Helvetica" pitchFamily="2" charset="0"/>
              <a:ea typeface="Dosis"/>
              <a:cs typeface="Dosis"/>
              <a:sym typeface="Dosis"/>
            </a:endParaRPr>
          </a:p>
          <a:p>
            <a:pPr>
              <a:spcBef>
                <a:spcPts val="0"/>
              </a:spcBef>
            </a:pPr>
            <a:endParaRPr lang="fi-FI" sz="2300" dirty="0">
              <a:solidFill>
                <a:srgbClr val="ADE4E5"/>
              </a:solidFill>
              <a:latin typeface="Helvetica" pitchFamily="2" charset="0"/>
              <a:ea typeface="Dosis"/>
              <a:cs typeface="Dosis"/>
              <a:sym typeface="Dosis"/>
            </a:endParaRPr>
          </a:p>
        </p:txBody>
      </p:sp>
      <p:sp>
        <p:nvSpPr>
          <p:cNvPr id="13" name="Nuoli: Viisikulmio 12">
            <a:extLst>
              <a:ext uri="{FF2B5EF4-FFF2-40B4-BE49-F238E27FC236}">
                <a16:creationId xmlns:a16="http://schemas.microsoft.com/office/drawing/2014/main" id="{CF7159DF-7A9F-6EEC-8416-1C30E7CEDBE9}"/>
              </a:ext>
            </a:extLst>
          </p:cNvPr>
          <p:cNvSpPr/>
          <p:nvPr/>
        </p:nvSpPr>
        <p:spPr>
          <a:xfrm>
            <a:off x="1" y="1270078"/>
            <a:ext cx="11586258" cy="4378718"/>
          </a:xfrm>
          <a:prstGeom prst="homePlate">
            <a:avLst>
              <a:gd name="adj" fmla="val 6963"/>
            </a:avLst>
          </a:prstGeom>
          <a:solidFill>
            <a:srgbClr val="3D6B6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spcBef>
                <a:spcPts val="0"/>
              </a:spcBef>
            </a:pPr>
            <a:r>
              <a:rPr lang="fi-FI" sz="2800" dirty="0">
                <a:solidFill>
                  <a:schemeClr val="bg1"/>
                </a:solidFill>
                <a:latin typeface="Helvetica" pitchFamily="2" charset="0"/>
                <a:ea typeface="Dosis"/>
                <a:cs typeface="Dosis"/>
                <a:sym typeface="Dosis"/>
              </a:rPr>
              <a:t>Ecotelligent Ltd </a:t>
            </a:r>
            <a:r>
              <a:rPr lang="fi-FI" sz="2800" dirty="0" err="1">
                <a:solidFill>
                  <a:schemeClr val="bg1"/>
                </a:solidFill>
                <a:latin typeface="Helvetica" pitchFamily="2" charset="0"/>
                <a:ea typeface="Dosis"/>
                <a:cs typeface="Dosis"/>
                <a:sym typeface="Dosis"/>
              </a:rPr>
              <a:t>was</a:t>
            </a:r>
            <a:r>
              <a:rPr lang="fi-FI" sz="2800" dirty="0">
                <a:solidFill>
                  <a:schemeClr val="bg1"/>
                </a:solidFill>
                <a:latin typeface="Helvetica" pitchFamily="2" charset="0"/>
                <a:ea typeface="Dosis"/>
                <a:cs typeface="Dosis"/>
                <a:sym typeface="Dosis"/>
              </a:rPr>
              <a:t> </a:t>
            </a:r>
            <a:r>
              <a:rPr lang="fi-FI" sz="2800" dirty="0" err="1">
                <a:solidFill>
                  <a:schemeClr val="bg1"/>
                </a:solidFill>
                <a:latin typeface="Helvetica" pitchFamily="2" charset="0"/>
                <a:ea typeface="Dosis"/>
                <a:cs typeface="Dosis"/>
                <a:sym typeface="Dosis"/>
              </a:rPr>
              <a:t>founded</a:t>
            </a:r>
            <a:r>
              <a:rPr lang="fi-FI" sz="2800" dirty="0">
                <a:solidFill>
                  <a:schemeClr val="bg1"/>
                </a:solidFill>
                <a:latin typeface="Helvetica" pitchFamily="2" charset="0"/>
                <a:ea typeface="Dosis"/>
                <a:cs typeface="Dosis"/>
                <a:sym typeface="Dosis"/>
              </a:rPr>
              <a:t> in 2017 to</a:t>
            </a:r>
          </a:p>
          <a:p>
            <a:pPr>
              <a:spcBef>
                <a:spcPts val="0"/>
              </a:spcBef>
            </a:pPr>
            <a:endParaRPr lang="fi-FI" sz="2800" dirty="0">
              <a:solidFill>
                <a:schemeClr val="bg1"/>
              </a:solidFill>
              <a:latin typeface="Helvetica" pitchFamily="2" charset="0"/>
              <a:ea typeface="Dosis"/>
              <a:cs typeface="Dosis"/>
              <a:sym typeface="Dosis"/>
            </a:endParaRPr>
          </a:p>
          <a:p>
            <a:pPr>
              <a:spcBef>
                <a:spcPts val="0"/>
              </a:spcBef>
            </a:pPr>
            <a:r>
              <a:rPr lang="fi-FI" sz="2800" dirty="0" err="1">
                <a:solidFill>
                  <a:schemeClr val="bg1"/>
                </a:solidFill>
                <a:latin typeface="Helvetica" pitchFamily="2" charset="0"/>
                <a:ea typeface="Dosis"/>
                <a:cs typeface="Dosis"/>
                <a:sym typeface="Dosis"/>
              </a:rPr>
              <a:t>provide</a:t>
            </a:r>
            <a:r>
              <a:rPr lang="fi-FI" sz="2800" dirty="0">
                <a:solidFill>
                  <a:schemeClr val="bg1"/>
                </a:solidFill>
                <a:latin typeface="Helvetica" pitchFamily="2" charset="0"/>
                <a:ea typeface="Dosis"/>
                <a:cs typeface="Dosis"/>
                <a:sym typeface="Dosis"/>
              </a:rPr>
              <a:t> and </a:t>
            </a:r>
            <a:r>
              <a:rPr lang="fi-FI" sz="2800" dirty="0" err="1">
                <a:solidFill>
                  <a:schemeClr val="bg1"/>
                </a:solidFill>
                <a:latin typeface="Helvetica" pitchFamily="2" charset="0"/>
                <a:ea typeface="Dosis"/>
                <a:cs typeface="Dosis"/>
                <a:sym typeface="Dosis"/>
              </a:rPr>
              <a:t>develop</a:t>
            </a:r>
            <a:r>
              <a:rPr lang="fi-FI" sz="2800" dirty="0">
                <a:solidFill>
                  <a:schemeClr val="bg1"/>
                </a:solidFill>
                <a:latin typeface="Helvetica" pitchFamily="2" charset="0"/>
                <a:ea typeface="Dosis"/>
                <a:cs typeface="Dosis"/>
                <a:sym typeface="Dosis"/>
              </a:rPr>
              <a:t> </a:t>
            </a:r>
            <a:r>
              <a:rPr lang="fi-FI" sz="2800" dirty="0" err="1">
                <a:solidFill>
                  <a:schemeClr val="bg1"/>
                </a:solidFill>
                <a:latin typeface="Helvetica" pitchFamily="2" charset="0"/>
                <a:ea typeface="Dosis"/>
                <a:cs typeface="Dosis"/>
                <a:sym typeface="Dosis"/>
              </a:rPr>
              <a:t>environmentally</a:t>
            </a:r>
            <a:r>
              <a:rPr lang="fi-FI" sz="2800" dirty="0">
                <a:solidFill>
                  <a:schemeClr val="bg1"/>
                </a:solidFill>
                <a:latin typeface="Helvetica" pitchFamily="2" charset="0"/>
                <a:ea typeface="Dosis"/>
                <a:cs typeface="Dosis"/>
                <a:sym typeface="Dosis"/>
              </a:rPr>
              <a:t> </a:t>
            </a:r>
            <a:r>
              <a:rPr lang="fi-FI" sz="2800" dirty="0" err="1">
                <a:solidFill>
                  <a:schemeClr val="bg1"/>
                </a:solidFill>
                <a:latin typeface="Helvetica" pitchFamily="2" charset="0"/>
                <a:ea typeface="Dosis"/>
                <a:cs typeface="Dosis"/>
                <a:sym typeface="Dosis"/>
              </a:rPr>
              <a:t>friendly</a:t>
            </a:r>
            <a:r>
              <a:rPr lang="fi-FI" sz="2800" dirty="0">
                <a:solidFill>
                  <a:schemeClr val="bg1"/>
                </a:solidFill>
                <a:latin typeface="Helvetica" pitchFamily="2" charset="0"/>
                <a:ea typeface="Dosis"/>
                <a:cs typeface="Dosis"/>
                <a:sym typeface="Dosis"/>
              </a:rPr>
              <a:t> </a:t>
            </a:r>
            <a:r>
              <a:rPr lang="fi-FI" sz="2800" dirty="0" err="1">
                <a:solidFill>
                  <a:schemeClr val="bg1"/>
                </a:solidFill>
                <a:latin typeface="Helvetica" pitchFamily="2" charset="0"/>
                <a:ea typeface="Dosis"/>
                <a:cs typeface="Dosis"/>
                <a:sym typeface="Dosis"/>
              </a:rPr>
              <a:t>engineered</a:t>
            </a:r>
            <a:r>
              <a:rPr lang="fi-FI" sz="2800" dirty="0">
                <a:solidFill>
                  <a:schemeClr val="bg1"/>
                </a:solidFill>
                <a:latin typeface="Helvetica" pitchFamily="2" charset="0"/>
                <a:ea typeface="Dosis"/>
                <a:cs typeface="Dosis"/>
                <a:sym typeface="Dosis"/>
              </a:rPr>
              <a:t> </a:t>
            </a:r>
            <a:r>
              <a:rPr lang="fi-FI" sz="2800" dirty="0" err="1">
                <a:solidFill>
                  <a:schemeClr val="bg1"/>
                </a:solidFill>
                <a:latin typeface="Helvetica" pitchFamily="2" charset="0"/>
                <a:ea typeface="Dosis"/>
                <a:cs typeface="Dosis"/>
                <a:sym typeface="Dosis"/>
              </a:rPr>
              <a:t>solutions</a:t>
            </a:r>
            <a:r>
              <a:rPr lang="fi-FI" sz="2800" dirty="0">
                <a:solidFill>
                  <a:schemeClr val="bg1"/>
                </a:solidFill>
                <a:latin typeface="Helvetica" pitchFamily="2" charset="0"/>
                <a:ea typeface="Dosis"/>
                <a:cs typeface="Dosis"/>
                <a:sym typeface="Dosis"/>
              </a:rPr>
              <a:t> for </a:t>
            </a:r>
            <a:r>
              <a:rPr lang="fi-FI" sz="2800" dirty="0" err="1">
                <a:solidFill>
                  <a:schemeClr val="bg1"/>
                </a:solidFill>
                <a:latin typeface="Helvetica" pitchFamily="2" charset="0"/>
                <a:ea typeface="Dosis"/>
                <a:cs typeface="Dosis"/>
                <a:sym typeface="Dosis"/>
              </a:rPr>
              <a:t>the</a:t>
            </a:r>
            <a:r>
              <a:rPr lang="fi-FI" sz="2800" dirty="0">
                <a:solidFill>
                  <a:schemeClr val="bg1"/>
                </a:solidFill>
                <a:latin typeface="Helvetica" pitchFamily="2" charset="0"/>
                <a:ea typeface="Dosis"/>
                <a:cs typeface="Dosis"/>
                <a:sym typeface="Dosis"/>
              </a:rPr>
              <a:t> </a:t>
            </a:r>
            <a:r>
              <a:rPr lang="fi-FI" sz="2800" dirty="0" err="1">
                <a:solidFill>
                  <a:schemeClr val="bg1"/>
                </a:solidFill>
                <a:latin typeface="Helvetica" pitchFamily="2" charset="0"/>
                <a:ea typeface="Dosis"/>
                <a:cs typeface="Dosis"/>
                <a:sym typeface="Dosis"/>
              </a:rPr>
              <a:t>telecommunication</a:t>
            </a:r>
            <a:r>
              <a:rPr lang="fi-FI" sz="2800" dirty="0">
                <a:solidFill>
                  <a:schemeClr val="bg1"/>
                </a:solidFill>
                <a:latin typeface="Helvetica" pitchFamily="2" charset="0"/>
                <a:ea typeface="Dosis"/>
                <a:cs typeface="Dosis"/>
                <a:sym typeface="Dosis"/>
              </a:rPr>
              <a:t> market</a:t>
            </a:r>
          </a:p>
          <a:p>
            <a:pPr>
              <a:spcBef>
                <a:spcPts val="0"/>
              </a:spcBef>
            </a:pPr>
            <a:endParaRPr lang="fi-FI" sz="2800" dirty="0">
              <a:solidFill>
                <a:schemeClr val="bg1"/>
              </a:solidFill>
              <a:latin typeface="Helvetica" pitchFamily="2" charset="0"/>
              <a:ea typeface="Dosis"/>
              <a:cs typeface="Dosis"/>
              <a:sym typeface="Dosis"/>
            </a:endParaRPr>
          </a:p>
          <a:p>
            <a:pPr>
              <a:spcBef>
                <a:spcPts val="0"/>
              </a:spcBef>
            </a:pPr>
            <a:r>
              <a:rPr lang="fi-FI" sz="2800" dirty="0">
                <a:solidFill>
                  <a:schemeClr val="bg1"/>
                </a:solidFill>
                <a:latin typeface="Helvetica" pitchFamily="2" charset="0"/>
                <a:ea typeface="Dosis"/>
                <a:cs typeface="Dosis"/>
                <a:sym typeface="Dosis"/>
              </a:rPr>
              <a:t>in Finland </a:t>
            </a:r>
            <a:r>
              <a:rPr lang="fi-FI" sz="2800" dirty="0" err="1">
                <a:solidFill>
                  <a:schemeClr val="bg1"/>
                </a:solidFill>
                <a:latin typeface="Helvetica" pitchFamily="2" charset="0"/>
                <a:ea typeface="Dosis"/>
                <a:cs typeface="Dosis"/>
                <a:sym typeface="Dosis"/>
              </a:rPr>
              <a:t>where</a:t>
            </a:r>
            <a:r>
              <a:rPr lang="fi-FI" sz="2800" dirty="0">
                <a:solidFill>
                  <a:schemeClr val="bg1"/>
                </a:solidFill>
                <a:latin typeface="Helvetica" pitchFamily="2" charset="0"/>
                <a:ea typeface="Dosis"/>
                <a:cs typeface="Dosis"/>
                <a:sym typeface="Dosis"/>
              </a:rPr>
              <a:t> </a:t>
            </a:r>
            <a:r>
              <a:rPr lang="fi-FI" sz="2800" dirty="0" err="1">
                <a:solidFill>
                  <a:schemeClr val="bg1"/>
                </a:solidFill>
                <a:latin typeface="Helvetica" pitchFamily="2" charset="0"/>
                <a:ea typeface="Dosis"/>
                <a:cs typeface="Dosis"/>
                <a:sym typeface="Dosis"/>
              </a:rPr>
              <a:t>there</a:t>
            </a:r>
            <a:r>
              <a:rPr lang="fi-FI" sz="2800" dirty="0">
                <a:solidFill>
                  <a:schemeClr val="bg1"/>
                </a:solidFill>
                <a:latin typeface="Helvetica" pitchFamily="2" charset="0"/>
                <a:ea typeface="Dosis"/>
                <a:cs typeface="Dosis"/>
                <a:sym typeface="Dosis"/>
              </a:rPr>
              <a:t> </a:t>
            </a:r>
            <a:r>
              <a:rPr lang="fi-FI" sz="2800" dirty="0" err="1">
                <a:solidFill>
                  <a:schemeClr val="bg1"/>
                </a:solidFill>
                <a:latin typeface="Helvetica" pitchFamily="2" charset="0"/>
                <a:ea typeface="Dosis"/>
                <a:cs typeface="Dosis"/>
                <a:sym typeface="Dosis"/>
              </a:rPr>
              <a:t>are</a:t>
            </a:r>
            <a:endParaRPr lang="fi-FI" sz="2800" dirty="0">
              <a:solidFill>
                <a:schemeClr val="bg1"/>
              </a:solidFill>
              <a:latin typeface="Helvetica" pitchFamily="2" charset="0"/>
              <a:ea typeface="Dosis"/>
              <a:cs typeface="Dosis"/>
              <a:sym typeface="Dosis"/>
            </a:endParaRPr>
          </a:p>
          <a:p>
            <a:pPr>
              <a:spcBef>
                <a:spcPts val="0"/>
              </a:spcBef>
            </a:pPr>
            <a:endParaRPr lang="fi-FI" sz="2800" dirty="0">
              <a:solidFill>
                <a:schemeClr val="bg1"/>
              </a:solidFill>
              <a:latin typeface="Helvetica" pitchFamily="2" charset="0"/>
              <a:ea typeface="Dosis"/>
              <a:cs typeface="Dosis"/>
              <a:sym typeface="Dosis"/>
            </a:endParaRPr>
          </a:p>
          <a:p>
            <a:pPr marL="514350" indent="-514350">
              <a:spcBef>
                <a:spcPts val="0"/>
              </a:spcBef>
              <a:buBlip>
                <a:blip r:embed="rId4"/>
              </a:buBlip>
            </a:pPr>
            <a:r>
              <a:rPr lang="fi-FI" sz="2800" dirty="0" err="1">
                <a:solidFill>
                  <a:schemeClr val="bg1"/>
                </a:solidFill>
                <a:latin typeface="Helvetica" pitchFamily="2" charset="0"/>
                <a:ea typeface="Dosis"/>
                <a:cs typeface="Dosis"/>
                <a:sym typeface="Dosis"/>
              </a:rPr>
              <a:t>Excellent</a:t>
            </a:r>
            <a:r>
              <a:rPr lang="fi-FI" sz="2800" dirty="0">
                <a:solidFill>
                  <a:schemeClr val="bg1"/>
                </a:solidFill>
                <a:latin typeface="Helvetica" pitchFamily="2" charset="0"/>
                <a:ea typeface="Dosis"/>
                <a:cs typeface="Dosis"/>
                <a:sym typeface="Dosis"/>
              </a:rPr>
              <a:t> </a:t>
            </a:r>
            <a:r>
              <a:rPr lang="fi-FI" sz="2800" dirty="0" err="1">
                <a:solidFill>
                  <a:schemeClr val="bg1"/>
                </a:solidFill>
                <a:latin typeface="Helvetica" pitchFamily="2" charset="0"/>
                <a:ea typeface="Dosis"/>
                <a:cs typeface="Dosis"/>
                <a:sym typeface="Dosis"/>
              </a:rPr>
              <a:t>knowledge</a:t>
            </a:r>
            <a:r>
              <a:rPr lang="fi-FI" sz="2800" dirty="0">
                <a:solidFill>
                  <a:schemeClr val="bg1"/>
                </a:solidFill>
                <a:latin typeface="Helvetica" pitchFamily="2" charset="0"/>
                <a:ea typeface="Dosis"/>
                <a:cs typeface="Dosis"/>
                <a:sym typeface="Dosis"/>
              </a:rPr>
              <a:t> of </a:t>
            </a:r>
            <a:r>
              <a:rPr lang="fi-FI" sz="2800" dirty="0" err="1">
                <a:solidFill>
                  <a:schemeClr val="bg1"/>
                </a:solidFill>
                <a:latin typeface="Helvetica" pitchFamily="2" charset="0"/>
                <a:ea typeface="Dosis"/>
                <a:cs typeface="Dosis"/>
                <a:sym typeface="Dosis"/>
              </a:rPr>
              <a:t>timber</a:t>
            </a:r>
            <a:r>
              <a:rPr lang="fi-FI" sz="2800" dirty="0">
                <a:solidFill>
                  <a:schemeClr val="bg1"/>
                </a:solidFill>
                <a:latin typeface="Helvetica" pitchFamily="2" charset="0"/>
                <a:ea typeface="Dosis"/>
                <a:cs typeface="Dosis"/>
                <a:sym typeface="Dosis"/>
              </a:rPr>
              <a:t> </a:t>
            </a:r>
            <a:r>
              <a:rPr lang="fi-FI" sz="2800" dirty="0" err="1">
                <a:solidFill>
                  <a:schemeClr val="bg1"/>
                </a:solidFill>
                <a:latin typeface="Helvetica" pitchFamily="2" charset="0"/>
                <a:ea typeface="Dosis"/>
                <a:cs typeface="Dosis"/>
                <a:sym typeface="Dosis"/>
              </a:rPr>
              <a:t>construction</a:t>
            </a:r>
            <a:endParaRPr lang="fi-FI" sz="2800" dirty="0">
              <a:solidFill>
                <a:schemeClr val="bg1"/>
              </a:solidFill>
              <a:latin typeface="Helvetica" pitchFamily="2" charset="0"/>
              <a:ea typeface="Dosis"/>
              <a:cs typeface="Dosis"/>
              <a:sym typeface="Dosis"/>
            </a:endParaRPr>
          </a:p>
          <a:p>
            <a:pPr marL="514350" indent="-514350">
              <a:spcBef>
                <a:spcPts val="0"/>
              </a:spcBef>
              <a:buBlip>
                <a:blip r:embed="rId4"/>
              </a:buBlip>
            </a:pPr>
            <a:r>
              <a:rPr lang="fi-FI" sz="2800" dirty="0" err="1">
                <a:solidFill>
                  <a:schemeClr val="bg1"/>
                </a:solidFill>
                <a:latin typeface="Helvetica" pitchFamily="2" charset="0"/>
                <a:ea typeface="Dosis"/>
                <a:cs typeface="Dosis"/>
                <a:sym typeface="Dosis"/>
              </a:rPr>
              <a:t>Sustainable</a:t>
            </a:r>
            <a:r>
              <a:rPr lang="fi-FI" sz="2800" dirty="0">
                <a:solidFill>
                  <a:schemeClr val="bg1"/>
                </a:solidFill>
                <a:latin typeface="Helvetica" pitchFamily="2" charset="0"/>
                <a:ea typeface="Dosis"/>
                <a:cs typeface="Dosis"/>
                <a:sym typeface="Dosis"/>
              </a:rPr>
              <a:t> </a:t>
            </a:r>
            <a:r>
              <a:rPr lang="fi-FI" sz="2800" dirty="0" err="1">
                <a:solidFill>
                  <a:schemeClr val="bg1"/>
                </a:solidFill>
                <a:latin typeface="Helvetica" pitchFamily="2" charset="0"/>
                <a:ea typeface="Dosis"/>
                <a:cs typeface="Dosis"/>
                <a:sym typeface="Dosis"/>
              </a:rPr>
              <a:t>forest</a:t>
            </a:r>
            <a:r>
              <a:rPr lang="fi-FI" sz="2800" dirty="0">
                <a:solidFill>
                  <a:schemeClr val="bg1"/>
                </a:solidFill>
                <a:latin typeface="Helvetica" pitchFamily="2" charset="0"/>
                <a:ea typeface="Dosis"/>
                <a:cs typeface="Dosis"/>
                <a:sym typeface="Dosis"/>
              </a:rPr>
              <a:t> management and </a:t>
            </a:r>
            <a:r>
              <a:rPr lang="fi-FI" sz="2800" dirty="0" err="1">
                <a:solidFill>
                  <a:schemeClr val="bg1"/>
                </a:solidFill>
                <a:latin typeface="Helvetica" pitchFamily="2" charset="0"/>
                <a:ea typeface="Dosis"/>
                <a:cs typeface="Dosis"/>
                <a:sym typeface="Dosis"/>
              </a:rPr>
              <a:t>construction</a:t>
            </a:r>
            <a:r>
              <a:rPr lang="fi-FI" sz="2800" dirty="0">
                <a:solidFill>
                  <a:schemeClr val="bg1"/>
                </a:solidFill>
                <a:latin typeface="Helvetica" pitchFamily="2" charset="0"/>
                <a:ea typeface="Dosis"/>
                <a:cs typeface="Dosis"/>
                <a:sym typeface="Dosis"/>
              </a:rPr>
              <a:t> science</a:t>
            </a:r>
          </a:p>
          <a:p>
            <a:pPr marL="514350" indent="-514350">
              <a:spcBef>
                <a:spcPts val="0"/>
              </a:spcBef>
              <a:buBlip>
                <a:blip r:embed="rId4"/>
              </a:buBlip>
            </a:pPr>
            <a:r>
              <a:rPr lang="fi-FI" sz="2800" dirty="0" err="1">
                <a:solidFill>
                  <a:schemeClr val="bg1"/>
                </a:solidFill>
                <a:latin typeface="Helvetica" pitchFamily="2" charset="0"/>
                <a:ea typeface="Dosis"/>
                <a:cs typeface="Dosis"/>
                <a:sym typeface="Dosis"/>
              </a:rPr>
              <a:t>Fast</a:t>
            </a:r>
            <a:r>
              <a:rPr lang="fi-FI" sz="2800" dirty="0">
                <a:solidFill>
                  <a:schemeClr val="bg1"/>
                </a:solidFill>
                <a:latin typeface="Helvetica" pitchFamily="2" charset="0"/>
                <a:ea typeface="Dosis"/>
                <a:cs typeface="Dosis"/>
                <a:sym typeface="Dosis"/>
              </a:rPr>
              <a:t> </a:t>
            </a:r>
            <a:r>
              <a:rPr lang="fi-FI" sz="2800" dirty="0" err="1">
                <a:solidFill>
                  <a:schemeClr val="bg1"/>
                </a:solidFill>
                <a:latin typeface="Helvetica" pitchFamily="2" charset="0"/>
                <a:ea typeface="Dosis"/>
                <a:cs typeface="Dosis"/>
                <a:sym typeface="Dosis"/>
              </a:rPr>
              <a:t>development</a:t>
            </a:r>
            <a:r>
              <a:rPr lang="fi-FI" sz="2800" dirty="0">
                <a:solidFill>
                  <a:schemeClr val="bg1"/>
                </a:solidFill>
                <a:latin typeface="Helvetica" pitchFamily="2" charset="0"/>
                <a:ea typeface="Dosis"/>
                <a:cs typeface="Dosis"/>
                <a:sym typeface="Dosis"/>
              </a:rPr>
              <a:t> of </a:t>
            </a:r>
            <a:r>
              <a:rPr lang="fi-FI" sz="2800" dirty="0" err="1">
                <a:solidFill>
                  <a:schemeClr val="bg1"/>
                </a:solidFill>
                <a:latin typeface="Helvetica" pitchFamily="2" charset="0"/>
                <a:ea typeface="Dosis"/>
                <a:cs typeface="Dosis"/>
                <a:sym typeface="Dosis"/>
              </a:rPr>
              <a:t>telecommunication</a:t>
            </a:r>
            <a:r>
              <a:rPr lang="fi-FI" sz="2800" dirty="0">
                <a:solidFill>
                  <a:schemeClr val="bg1"/>
                </a:solidFill>
                <a:latin typeface="Helvetica" pitchFamily="2" charset="0"/>
                <a:ea typeface="Dosis"/>
                <a:cs typeface="Dosis"/>
                <a:sym typeface="Dosis"/>
              </a:rPr>
              <a:t> </a:t>
            </a:r>
            <a:r>
              <a:rPr lang="fi-FI" sz="2800" dirty="0" err="1">
                <a:solidFill>
                  <a:schemeClr val="bg1"/>
                </a:solidFill>
                <a:latin typeface="Helvetica" pitchFamily="2" charset="0"/>
                <a:ea typeface="Dosis"/>
                <a:cs typeface="Dosis"/>
                <a:sym typeface="Dosis"/>
              </a:rPr>
              <a:t>technology</a:t>
            </a:r>
            <a:endParaRPr lang="fi-FI" sz="2800" dirty="0">
              <a:solidFill>
                <a:schemeClr val="bg1"/>
              </a:solidFill>
              <a:latin typeface="Helvetica" pitchFamily="2" charset="0"/>
              <a:ea typeface="Dosis"/>
              <a:cs typeface="Dosis"/>
              <a:sym typeface="Dosis"/>
            </a:endParaRPr>
          </a:p>
        </p:txBody>
      </p:sp>
      <p:sp>
        <p:nvSpPr>
          <p:cNvPr id="14" name="Suorakulmio 13">
            <a:extLst>
              <a:ext uri="{FF2B5EF4-FFF2-40B4-BE49-F238E27FC236}">
                <a16:creationId xmlns:a16="http://schemas.microsoft.com/office/drawing/2014/main" id="{69654E3B-80D5-273A-5D8F-D5B5C608867E}"/>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ECD93DB0-0CE9-587B-4FDF-98EA77EB45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03257" y="2581471"/>
            <a:ext cx="4971745" cy="3515913"/>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23531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BDE5C35D-6BB4-39DD-9BEB-6679BAD554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040" y="601693"/>
            <a:ext cx="11043920" cy="6212205"/>
          </a:xfrm>
          <a:prstGeom prst="rect">
            <a:avLst/>
          </a:prstGeom>
        </p:spPr>
      </p:pic>
      <p:sp>
        <p:nvSpPr>
          <p:cNvPr id="21" name="Tekstiruutu 20">
            <a:extLst>
              <a:ext uri="{FF2B5EF4-FFF2-40B4-BE49-F238E27FC236}">
                <a16:creationId xmlns:a16="http://schemas.microsoft.com/office/drawing/2014/main" id="{ABA84F16-8BEB-4881-9E6D-93FA485DBA4A}"/>
              </a:ext>
            </a:extLst>
          </p:cNvPr>
          <p:cNvSpPr txBox="1"/>
          <p:nvPr/>
        </p:nvSpPr>
        <p:spPr>
          <a:xfrm>
            <a:off x="5173147" y="6226115"/>
            <a:ext cx="1508746" cy="369332"/>
          </a:xfrm>
          <a:prstGeom prst="rect">
            <a:avLst/>
          </a:prstGeom>
          <a:solidFill>
            <a:srgbClr val="FFFFFF"/>
          </a:solidFill>
        </p:spPr>
        <p:txBody>
          <a:bodyPr wrap="none" rtlCol="0">
            <a:spAutoFit/>
          </a:bodyPr>
          <a:lstStyle/>
          <a:p>
            <a:r>
              <a:rPr lang="fi-FI" dirty="0" err="1">
                <a:latin typeface="Helvetica" panose="020B0604020202020204" pitchFamily="34" charset="0"/>
                <a:cs typeface="Helvetica" panose="020B0604020202020204" pitchFamily="34" charset="0"/>
              </a:rPr>
              <a:t>Castellum</a:t>
            </a:r>
            <a:r>
              <a:rPr lang="fi-FI" b="1" dirty="0">
                <a:latin typeface="Helvetica" panose="020B0604020202020204" pitchFamily="34" charset="0"/>
                <a:cs typeface="Helvetica" panose="020B0604020202020204" pitchFamily="34" charset="0"/>
              </a:rPr>
              <a:t> ® </a:t>
            </a:r>
          </a:p>
        </p:txBody>
      </p:sp>
      <p:sp>
        <p:nvSpPr>
          <p:cNvPr id="24" name="Google Shape;64;p14">
            <a:extLst>
              <a:ext uri="{FF2B5EF4-FFF2-40B4-BE49-F238E27FC236}">
                <a16:creationId xmlns:a16="http://schemas.microsoft.com/office/drawing/2014/main" id="{813A9055-EA82-2666-0DA6-2324C00BCF82}"/>
              </a:ext>
            </a:extLst>
          </p:cNvPr>
          <p:cNvSpPr/>
          <p:nvPr/>
        </p:nvSpPr>
        <p:spPr>
          <a:xfrm>
            <a:off x="-71120" y="11025"/>
            <a:ext cx="12279100" cy="491895"/>
          </a:xfrm>
          <a:prstGeom prst="rect">
            <a:avLst/>
          </a:prstGeom>
          <a:solidFill>
            <a:srgbClr val="145151"/>
          </a:solidFill>
          <a:ln>
            <a:solidFill>
              <a:srgbClr val="ADE4E5"/>
            </a:solidFill>
          </a:ln>
        </p:spPr>
        <p:txBody>
          <a:bodyPr spcFirstLastPara="1" wrap="square" lIns="121900" tIns="121900" rIns="121900" bIns="121900" anchor="ctr" anchorCtr="0">
            <a:noAutofit/>
          </a:bodyPr>
          <a:lstStyle/>
          <a:p>
            <a:pPr algn="ctr"/>
            <a:r>
              <a:rPr lang="fi" sz="2400" b="1" dirty="0">
                <a:solidFill>
                  <a:schemeClr val="bg1"/>
                </a:solidFill>
                <a:latin typeface="Helvetica" pitchFamily="2" charset="0"/>
                <a:ea typeface="Dosis"/>
                <a:cs typeface="Dosis"/>
                <a:sym typeface="Dosis"/>
              </a:rPr>
              <a:t>Load bearing capacity 		Competitive pricing 		Low CO2 </a:t>
            </a:r>
          </a:p>
        </p:txBody>
      </p:sp>
      <p:sp>
        <p:nvSpPr>
          <p:cNvPr id="20" name="Tekstiruutu 19">
            <a:extLst>
              <a:ext uri="{FF2B5EF4-FFF2-40B4-BE49-F238E27FC236}">
                <a16:creationId xmlns:a16="http://schemas.microsoft.com/office/drawing/2014/main" id="{94028829-7A15-19D3-AAAA-C9B75BAA9F24}"/>
              </a:ext>
            </a:extLst>
          </p:cNvPr>
          <p:cNvSpPr txBox="1"/>
          <p:nvPr/>
        </p:nvSpPr>
        <p:spPr>
          <a:xfrm>
            <a:off x="2127899" y="6224926"/>
            <a:ext cx="1188146" cy="369332"/>
          </a:xfrm>
          <a:prstGeom prst="rect">
            <a:avLst/>
          </a:prstGeom>
          <a:solidFill>
            <a:srgbClr val="FFFFFF"/>
          </a:solidFill>
        </p:spPr>
        <p:txBody>
          <a:bodyPr wrap="none" rtlCol="0">
            <a:spAutoFit/>
          </a:bodyPr>
          <a:lstStyle/>
          <a:p>
            <a:r>
              <a:rPr lang="fi-FI" dirty="0">
                <a:latin typeface="Helvetica" panose="020B0604020202020204" pitchFamily="34" charset="0"/>
                <a:cs typeface="Helvetica" panose="020B0604020202020204" pitchFamily="34" charset="0"/>
              </a:rPr>
              <a:t>Ecopol</a:t>
            </a:r>
            <a:r>
              <a:rPr lang="fi-FI" b="1" dirty="0">
                <a:latin typeface="Helvetica" panose="020B0604020202020204" pitchFamily="34" charset="0"/>
                <a:cs typeface="Helvetica" panose="020B0604020202020204" pitchFamily="34" charset="0"/>
              </a:rPr>
              <a:t> ® </a:t>
            </a:r>
          </a:p>
        </p:txBody>
      </p:sp>
      <p:sp>
        <p:nvSpPr>
          <p:cNvPr id="22" name="Tekstiruutu 21">
            <a:extLst>
              <a:ext uri="{FF2B5EF4-FFF2-40B4-BE49-F238E27FC236}">
                <a16:creationId xmlns:a16="http://schemas.microsoft.com/office/drawing/2014/main" id="{70A20AD1-2C2A-7510-866D-8C2655F723B8}"/>
              </a:ext>
            </a:extLst>
          </p:cNvPr>
          <p:cNvSpPr txBox="1"/>
          <p:nvPr/>
        </p:nvSpPr>
        <p:spPr>
          <a:xfrm>
            <a:off x="9099415" y="6224926"/>
            <a:ext cx="1136850" cy="369332"/>
          </a:xfrm>
          <a:prstGeom prst="rect">
            <a:avLst/>
          </a:prstGeom>
          <a:solidFill>
            <a:srgbClr val="FFFFFF"/>
          </a:solidFill>
        </p:spPr>
        <p:txBody>
          <a:bodyPr wrap="none" rtlCol="0">
            <a:spAutoFit/>
          </a:bodyPr>
          <a:lstStyle/>
          <a:p>
            <a:r>
              <a:rPr lang="fi-FI" dirty="0" err="1">
                <a:latin typeface="Helvetica" panose="020B0604020202020204" pitchFamily="34" charset="0"/>
                <a:cs typeface="Helvetica" panose="020B0604020202020204" pitchFamily="34" charset="0"/>
              </a:rPr>
              <a:t>Indoor</a:t>
            </a:r>
            <a:r>
              <a:rPr lang="fi-FI" b="1" dirty="0">
                <a:latin typeface="Helvetica" panose="020B0604020202020204" pitchFamily="34" charset="0"/>
                <a:cs typeface="Helvetica" panose="020B0604020202020204" pitchFamily="34" charset="0"/>
              </a:rPr>
              <a:t> ® </a:t>
            </a:r>
          </a:p>
        </p:txBody>
      </p:sp>
      <p:sp>
        <p:nvSpPr>
          <p:cNvPr id="23" name="Tekstiruutu 22">
            <a:extLst>
              <a:ext uri="{FF2B5EF4-FFF2-40B4-BE49-F238E27FC236}">
                <a16:creationId xmlns:a16="http://schemas.microsoft.com/office/drawing/2014/main" id="{193ECA6F-D6F2-CFFF-002B-33FFB1FA686B}"/>
              </a:ext>
            </a:extLst>
          </p:cNvPr>
          <p:cNvSpPr txBox="1"/>
          <p:nvPr/>
        </p:nvSpPr>
        <p:spPr>
          <a:xfrm>
            <a:off x="7378040" y="1261784"/>
            <a:ext cx="1591916" cy="369332"/>
          </a:xfrm>
          <a:prstGeom prst="rect">
            <a:avLst/>
          </a:prstGeom>
          <a:solidFill>
            <a:srgbClr val="FFFFFF"/>
          </a:solidFill>
        </p:spPr>
        <p:txBody>
          <a:bodyPr wrap="square" rtlCol="0">
            <a:spAutoFit/>
          </a:bodyPr>
          <a:lstStyle/>
          <a:p>
            <a:pPr algn="ctr"/>
            <a:r>
              <a:rPr lang="fi-FI" dirty="0" err="1">
                <a:latin typeface="Helvetica" panose="020B0604020202020204" pitchFamily="34" charset="0"/>
                <a:cs typeface="Helvetica" panose="020B0604020202020204" pitchFamily="34" charset="0"/>
              </a:rPr>
              <a:t>Barbican</a:t>
            </a:r>
            <a:r>
              <a:rPr lang="fi-FI" b="1" dirty="0">
                <a:latin typeface="Helvetica" panose="020B0604020202020204" pitchFamily="34" charset="0"/>
                <a:cs typeface="Helvetica" panose="020B0604020202020204" pitchFamily="34" charset="0"/>
              </a:rPr>
              <a:t> ® </a:t>
            </a:r>
          </a:p>
        </p:txBody>
      </p:sp>
      <p:pic>
        <p:nvPicPr>
          <p:cNvPr id="36" name="Sisällön paikkamerkki 7">
            <a:extLst>
              <a:ext uri="{FF2B5EF4-FFF2-40B4-BE49-F238E27FC236}">
                <a16:creationId xmlns:a16="http://schemas.microsoft.com/office/drawing/2014/main" id="{6BBA69F2-08AD-C97D-21AB-AC5305BEF687}"/>
              </a:ext>
            </a:extLst>
          </p:cNvPr>
          <p:cNvPicPr/>
          <p:nvPr/>
        </p:nvPicPr>
        <p:blipFill rotWithShape="1">
          <a:blip r:embed="rId4" cstate="email">
            <a:alphaModFix amt="5000"/>
            <a:extLst>
              <a:ext uri="{28A0092B-C50C-407E-A947-70E740481C1C}">
                <a14:useLocalDpi xmlns:a14="http://schemas.microsoft.com/office/drawing/2010/main"/>
              </a:ext>
            </a:extLst>
          </a:blip>
          <a:srcRect t="-368" b="-384"/>
          <a:stretch/>
        </p:blipFill>
        <p:spPr>
          <a:xfrm>
            <a:off x="1165250" y="132080"/>
            <a:ext cx="4930750" cy="6024880"/>
          </a:xfrm>
          <a:prstGeom prst="rect">
            <a:avLst/>
          </a:prstGeom>
          <a:ln>
            <a:noFill/>
          </a:ln>
        </p:spPr>
      </p:pic>
      <p:sp>
        <p:nvSpPr>
          <p:cNvPr id="38" name="Suorakulmio 37">
            <a:extLst>
              <a:ext uri="{FF2B5EF4-FFF2-40B4-BE49-F238E27FC236}">
                <a16:creationId xmlns:a16="http://schemas.microsoft.com/office/drawing/2014/main" id="{8AA1C5C0-8972-FFB6-2BDE-00455E8FE5E3}"/>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ähti: 10-sakarainen 2">
            <a:extLst>
              <a:ext uri="{FF2B5EF4-FFF2-40B4-BE49-F238E27FC236}">
                <a16:creationId xmlns:a16="http://schemas.microsoft.com/office/drawing/2014/main" id="{5813A69E-9EA5-B6C4-139F-7AA2990582E3}"/>
              </a:ext>
            </a:extLst>
          </p:cNvPr>
          <p:cNvSpPr/>
          <p:nvPr/>
        </p:nvSpPr>
        <p:spPr>
          <a:xfrm>
            <a:off x="2721972" y="709662"/>
            <a:ext cx="1553859" cy="1473576"/>
          </a:xfrm>
          <a:prstGeom prst="star10">
            <a:avLst/>
          </a:prstGeom>
          <a:solidFill>
            <a:srgbClr val="1E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latin typeface="Helvetica" panose="020B0604020202020204" pitchFamily="34" charset="0"/>
                <a:cs typeface="Helvetica" panose="020B0604020202020204" pitchFamily="34" charset="0"/>
              </a:rPr>
              <a:t>Low</a:t>
            </a:r>
            <a:r>
              <a:rPr lang="fi-FI" dirty="0">
                <a:latin typeface="Helvetica" panose="020B0604020202020204" pitchFamily="34" charset="0"/>
                <a:cs typeface="Helvetica" panose="020B0604020202020204" pitchFamily="34" charset="0"/>
              </a:rPr>
              <a:t> </a:t>
            </a:r>
          </a:p>
          <a:p>
            <a:pPr algn="ctr"/>
            <a:r>
              <a:rPr lang="fi-FI" dirty="0">
                <a:latin typeface="Helvetica" panose="020B0604020202020204" pitchFamily="34" charset="0"/>
                <a:cs typeface="Helvetica" panose="020B0604020202020204" pitchFamily="34" charset="0"/>
              </a:rPr>
              <a:t>emission</a:t>
            </a:r>
          </a:p>
        </p:txBody>
      </p:sp>
      <p:sp>
        <p:nvSpPr>
          <p:cNvPr id="4" name="Tähti: 10-sakarainen 3">
            <a:extLst>
              <a:ext uri="{FF2B5EF4-FFF2-40B4-BE49-F238E27FC236}">
                <a16:creationId xmlns:a16="http://schemas.microsoft.com/office/drawing/2014/main" id="{5E2FE1C9-A618-3DDA-3C93-00155EB524C3}"/>
              </a:ext>
            </a:extLst>
          </p:cNvPr>
          <p:cNvSpPr/>
          <p:nvPr/>
        </p:nvSpPr>
        <p:spPr>
          <a:xfrm>
            <a:off x="5878181" y="2692212"/>
            <a:ext cx="1553859" cy="1473576"/>
          </a:xfrm>
          <a:prstGeom prst="star10">
            <a:avLst/>
          </a:prstGeom>
          <a:solidFill>
            <a:srgbClr val="1E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latin typeface="Helvetica" panose="020B0604020202020204" pitchFamily="34" charset="0"/>
                <a:cs typeface="Helvetica" panose="020B0604020202020204" pitchFamily="34" charset="0"/>
              </a:rPr>
              <a:t>Neutral</a:t>
            </a:r>
            <a:r>
              <a:rPr lang="fi-FI" dirty="0">
                <a:latin typeface="Helvetica" panose="020B0604020202020204" pitchFamily="34" charset="0"/>
                <a:cs typeface="Helvetica" panose="020B0604020202020204" pitchFamily="34" charset="0"/>
              </a:rPr>
              <a:t> </a:t>
            </a:r>
          </a:p>
          <a:p>
            <a:pPr algn="ctr"/>
            <a:r>
              <a:rPr lang="fi-FI" dirty="0">
                <a:latin typeface="Helvetica" panose="020B0604020202020204" pitchFamily="34" charset="0"/>
                <a:cs typeface="Helvetica" panose="020B0604020202020204" pitchFamily="34" charset="0"/>
              </a:rPr>
              <a:t>emission</a:t>
            </a:r>
          </a:p>
        </p:txBody>
      </p:sp>
      <p:sp>
        <p:nvSpPr>
          <p:cNvPr id="5" name="Tähti: 10-sakarainen 4">
            <a:extLst>
              <a:ext uri="{FF2B5EF4-FFF2-40B4-BE49-F238E27FC236}">
                <a16:creationId xmlns:a16="http://schemas.microsoft.com/office/drawing/2014/main" id="{214ABBC0-5E73-DF4E-F968-0018F71798CD}"/>
              </a:ext>
            </a:extLst>
          </p:cNvPr>
          <p:cNvSpPr/>
          <p:nvPr/>
        </p:nvSpPr>
        <p:spPr>
          <a:xfrm>
            <a:off x="9342120" y="809112"/>
            <a:ext cx="1553859" cy="1473576"/>
          </a:xfrm>
          <a:prstGeom prst="star10">
            <a:avLst/>
          </a:prstGeom>
          <a:solidFill>
            <a:srgbClr val="1E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ADE4E5"/>
                </a:solidFill>
                <a:latin typeface="Helvetica" panose="020B0604020202020204" pitchFamily="34" charset="0"/>
                <a:cs typeface="Helvetica" panose="020B0604020202020204" pitchFamily="34" charset="0"/>
              </a:rPr>
              <a:t>Negative</a:t>
            </a:r>
            <a:r>
              <a:rPr lang="fi-FI" dirty="0">
                <a:latin typeface="Helvetica" panose="020B0604020202020204" pitchFamily="34" charset="0"/>
                <a:cs typeface="Helvetica" panose="020B0604020202020204" pitchFamily="34" charset="0"/>
              </a:rPr>
              <a:t> </a:t>
            </a:r>
          </a:p>
          <a:p>
            <a:pPr algn="ctr"/>
            <a:r>
              <a:rPr lang="fi-FI" dirty="0">
                <a:latin typeface="Helvetica" panose="020B0604020202020204" pitchFamily="34" charset="0"/>
                <a:cs typeface="Helvetica" panose="020B0604020202020204" pitchFamily="34" charset="0"/>
              </a:rPr>
              <a:t>emission</a:t>
            </a:r>
          </a:p>
        </p:txBody>
      </p:sp>
    </p:spTree>
    <p:extLst>
      <p:ext uri="{BB962C8B-B14F-4D97-AF65-F5344CB8AC3E}">
        <p14:creationId xmlns:p14="http://schemas.microsoft.com/office/powerpoint/2010/main" val="156458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46D342D-CEE1-3447-AB6E-AC0DB57251A3}"/>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0" y="11487"/>
            <a:ext cx="12192000" cy="6858000"/>
          </a:xfrm>
          <a:prstGeom prst="rect">
            <a:avLst/>
          </a:prstGeom>
        </p:spPr>
      </p:pic>
      <p:sp>
        <p:nvSpPr>
          <p:cNvPr id="15" name="Tekstiruutu 14">
            <a:extLst>
              <a:ext uri="{FF2B5EF4-FFF2-40B4-BE49-F238E27FC236}">
                <a16:creationId xmlns:a16="http://schemas.microsoft.com/office/drawing/2014/main" id="{70215C10-3EEE-5548-86D5-FAF55C8F4DE7}"/>
              </a:ext>
            </a:extLst>
          </p:cNvPr>
          <p:cNvSpPr txBox="1"/>
          <p:nvPr/>
        </p:nvSpPr>
        <p:spPr>
          <a:xfrm>
            <a:off x="433370" y="1233540"/>
            <a:ext cx="3362011" cy="461665"/>
          </a:xfrm>
          <a:prstGeom prst="rect">
            <a:avLst/>
          </a:prstGeom>
          <a:noFill/>
        </p:spPr>
        <p:txBody>
          <a:bodyPr wrap="none" rtlCol="0">
            <a:spAutoFit/>
          </a:bodyPr>
          <a:lstStyle/>
          <a:p>
            <a:r>
              <a:rPr lang="en-US" sz="2400" dirty="0"/>
              <a:t>Climate friendly solutions</a:t>
            </a:r>
          </a:p>
        </p:txBody>
      </p:sp>
      <p:sp>
        <p:nvSpPr>
          <p:cNvPr id="20" name="Tekstiruutu 19">
            <a:extLst>
              <a:ext uri="{FF2B5EF4-FFF2-40B4-BE49-F238E27FC236}">
                <a16:creationId xmlns:a16="http://schemas.microsoft.com/office/drawing/2014/main" id="{700E9294-7C78-3041-AA6A-C6A0CA682A57}"/>
              </a:ext>
            </a:extLst>
          </p:cNvPr>
          <p:cNvSpPr txBox="1"/>
          <p:nvPr/>
        </p:nvSpPr>
        <p:spPr>
          <a:xfrm>
            <a:off x="6096000" y="4045378"/>
            <a:ext cx="5731184" cy="461665"/>
          </a:xfrm>
          <a:prstGeom prst="rect">
            <a:avLst/>
          </a:prstGeom>
          <a:noFill/>
        </p:spPr>
        <p:txBody>
          <a:bodyPr wrap="none" rtlCol="0">
            <a:spAutoFit/>
          </a:bodyPr>
          <a:lstStyle/>
          <a:p>
            <a:r>
              <a:rPr lang="en-US" sz="2400" dirty="0"/>
              <a:t>Lower carbon footprint for your telecom site</a:t>
            </a:r>
          </a:p>
        </p:txBody>
      </p:sp>
      <p:pic>
        <p:nvPicPr>
          <p:cNvPr id="5" name="Kuva 4" descr="Kuva, joka sisältää kohteen havupuu, puu, kasvi&#10;&#10;Kuvaus luotu automaattisesti">
            <a:extLst>
              <a:ext uri="{FF2B5EF4-FFF2-40B4-BE49-F238E27FC236}">
                <a16:creationId xmlns:a16="http://schemas.microsoft.com/office/drawing/2014/main" id="{CAF151C9-FA58-5934-64BF-C864E63F1E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3372" y="4098469"/>
            <a:ext cx="2389632" cy="1593088"/>
          </a:xfrm>
          <a:prstGeom prst="rect">
            <a:avLst/>
          </a:prstGeom>
        </p:spPr>
      </p:pic>
      <p:sp>
        <p:nvSpPr>
          <p:cNvPr id="8" name="Suorakulmio 7">
            <a:extLst>
              <a:ext uri="{FF2B5EF4-FFF2-40B4-BE49-F238E27FC236}">
                <a16:creationId xmlns:a16="http://schemas.microsoft.com/office/drawing/2014/main" id="{B2D78A6B-1EEF-1DF3-1065-E186DD15786E}"/>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a:extLst>
              <a:ext uri="{FF2B5EF4-FFF2-40B4-BE49-F238E27FC236}">
                <a16:creationId xmlns:a16="http://schemas.microsoft.com/office/drawing/2014/main" id="{32889473-FE0F-4185-1117-AC0BA2022099}"/>
              </a:ext>
            </a:extLst>
          </p:cNvPr>
          <p:cNvSpPr txBox="1"/>
          <p:nvPr/>
        </p:nvSpPr>
        <p:spPr>
          <a:xfrm>
            <a:off x="3788312" y="1947762"/>
            <a:ext cx="7751481" cy="1938992"/>
          </a:xfrm>
          <a:prstGeom prst="rect">
            <a:avLst/>
          </a:prstGeom>
          <a:noFill/>
        </p:spPr>
        <p:txBody>
          <a:bodyPr wrap="none" rtlCol="0">
            <a:spAutoFit/>
          </a:bodyPr>
          <a:lstStyle/>
          <a:p>
            <a:pPr marL="342900" indent="-342900">
              <a:buBlip>
                <a:blip r:embed="rId5"/>
              </a:buBlip>
            </a:pPr>
            <a:r>
              <a:rPr lang="en-US" sz="2400" dirty="0">
                <a:latin typeface="Helvetica" panose="020B0604020202020204" pitchFamily="34" charset="0"/>
                <a:cs typeface="Helvetica" panose="020B0604020202020204" pitchFamily="34" charset="0"/>
              </a:rPr>
              <a:t>Our products are mainly from engineered wood</a:t>
            </a:r>
          </a:p>
          <a:p>
            <a:pPr marL="342900" indent="-342900">
              <a:buBlip>
                <a:blip r:embed="rId5"/>
              </a:buBlip>
            </a:pPr>
            <a:r>
              <a:rPr lang="en-US" sz="2400" dirty="0">
                <a:latin typeface="Helvetica" panose="020B0604020202020204" pitchFamily="34" charset="0"/>
                <a:cs typeface="Helvetica" panose="020B0604020202020204" pitchFamily="34" charset="0"/>
              </a:rPr>
              <a:t>The wood we use are from certified forests</a:t>
            </a:r>
          </a:p>
          <a:p>
            <a:pPr marL="342900" indent="-342900">
              <a:buBlip>
                <a:blip r:embed="rId5"/>
              </a:buBlip>
            </a:pPr>
            <a:r>
              <a:rPr lang="en-US" sz="2400" dirty="0">
                <a:latin typeface="Helvetica" panose="020B0604020202020204" pitchFamily="34" charset="0"/>
                <a:cs typeface="Helvetica" panose="020B0604020202020204" pitchFamily="34" charset="0"/>
              </a:rPr>
              <a:t>Natural carbon sink</a:t>
            </a:r>
          </a:p>
          <a:p>
            <a:pPr marL="342900" indent="-342900">
              <a:buBlip>
                <a:blip r:embed="rId5"/>
              </a:buBlip>
            </a:pPr>
            <a:r>
              <a:rPr lang="en-US" sz="2400" dirty="0">
                <a:latin typeface="Helvetica" panose="020B0604020202020204" pitchFamily="34" charset="0"/>
                <a:cs typeface="Helvetica" panose="020B0604020202020204" pitchFamily="34" charset="0"/>
              </a:rPr>
              <a:t>Each product is monitored by One Click LCA system </a:t>
            </a:r>
          </a:p>
          <a:p>
            <a:pPr marL="342900" indent="-342900">
              <a:buBlip>
                <a:blip r:embed="rId5"/>
              </a:buBlip>
            </a:pPr>
            <a:r>
              <a:rPr lang="en-US" sz="2400" dirty="0">
                <a:latin typeface="Helvetica" panose="020B0604020202020204" pitchFamily="34" charset="0"/>
                <a:cs typeface="Helvetica" panose="020B0604020202020204" pitchFamily="34" charset="0"/>
              </a:rPr>
              <a:t>Verified Carbon net-negative product</a:t>
            </a:r>
          </a:p>
        </p:txBody>
      </p:sp>
    </p:spTree>
    <p:extLst>
      <p:ext uri="{BB962C8B-B14F-4D97-AF65-F5344CB8AC3E}">
        <p14:creationId xmlns:p14="http://schemas.microsoft.com/office/powerpoint/2010/main" val="3130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Kuva 38" descr="Kuva, joka sisältää kohteen taivas, ulko, ruoho, tapa&#10;&#10;Kuvaus luotu automaattisesti">
            <a:extLst>
              <a:ext uri="{FF2B5EF4-FFF2-40B4-BE49-F238E27FC236}">
                <a16:creationId xmlns:a16="http://schemas.microsoft.com/office/drawing/2014/main" id="{6AB553AD-F17D-07D5-8B13-D6ADEF2EB8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88129" y="-1"/>
            <a:ext cx="7803871" cy="6858001"/>
          </a:xfrm>
          <a:prstGeom prst="rect">
            <a:avLst/>
          </a:prstGeom>
        </p:spPr>
      </p:pic>
      <p:pic>
        <p:nvPicPr>
          <p:cNvPr id="36" name="Kuva 35" descr="Kuva, joka sisältää kohteen taivas, ruoho, ulko, kenttä&#10;&#10;Kuvaus luotu automaattisesti">
            <a:extLst>
              <a:ext uri="{FF2B5EF4-FFF2-40B4-BE49-F238E27FC236}">
                <a16:creationId xmlns:a16="http://schemas.microsoft.com/office/drawing/2014/main" id="{F1D2CA1A-4F33-EE56-17D9-59682AB710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7160" y="-682965"/>
            <a:ext cx="13010932" cy="9784080"/>
          </a:xfrm>
          <a:prstGeom prst="homePlate">
            <a:avLst>
              <a:gd name="adj" fmla="val 7217"/>
            </a:avLst>
          </a:prstGeom>
        </p:spPr>
      </p:pic>
      <p:sp>
        <p:nvSpPr>
          <p:cNvPr id="12" name="Ellipsi 11">
            <a:extLst>
              <a:ext uri="{FF2B5EF4-FFF2-40B4-BE49-F238E27FC236}">
                <a16:creationId xmlns:a16="http://schemas.microsoft.com/office/drawing/2014/main" id="{6C597FFA-4CF9-3ECE-B8FE-F04C06F056FB}"/>
              </a:ext>
            </a:extLst>
          </p:cNvPr>
          <p:cNvSpPr/>
          <p:nvPr/>
        </p:nvSpPr>
        <p:spPr>
          <a:xfrm>
            <a:off x="1133856" y="-1514602"/>
            <a:ext cx="9924288" cy="9924288"/>
          </a:xfrm>
          <a:prstGeom prst="ellipse">
            <a:avLst/>
          </a:prstGeom>
          <a:solidFill>
            <a:srgbClr val="1E5151">
              <a:alpha val="80000"/>
            </a:srgbClr>
          </a:solidFill>
          <a:ln w="95250">
            <a:solidFill>
              <a:srgbClr val="1E5151"/>
            </a:solidFill>
            <a:prstDash val="solid"/>
            <a:extLst>
              <a:ext uri="{C807C97D-BFC1-408E-A445-0C87EB9F89A2}">
                <ask:lineSketchStyleProps xmlns:ask="http://schemas.microsoft.com/office/drawing/2018/sketchyshapes" sd="1219033472">
                  <a:custGeom>
                    <a:avLst/>
                    <a:gdLst>
                      <a:gd name="connsiteX0" fmla="*/ 0 w 9924288"/>
                      <a:gd name="connsiteY0" fmla="*/ 4962144 h 9924288"/>
                      <a:gd name="connsiteX1" fmla="*/ 4962144 w 9924288"/>
                      <a:gd name="connsiteY1" fmla="*/ 0 h 9924288"/>
                      <a:gd name="connsiteX2" fmla="*/ 9924288 w 9924288"/>
                      <a:gd name="connsiteY2" fmla="*/ 4962144 h 9924288"/>
                      <a:gd name="connsiteX3" fmla="*/ 4962144 w 9924288"/>
                      <a:gd name="connsiteY3" fmla="*/ 9924288 h 9924288"/>
                      <a:gd name="connsiteX4" fmla="*/ 0 w 9924288"/>
                      <a:gd name="connsiteY4" fmla="*/ 4962144 h 992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4288" h="9924288" fill="none" extrusionOk="0">
                        <a:moveTo>
                          <a:pt x="0" y="4962144"/>
                        </a:moveTo>
                        <a:cubicBezTo>
                          <a:pt x="480603" y="2278642"/>
                          <a:pt x="2257658" y="-74150"/>
                          <a:pt x="4962144" y="0"/>
                        </a:cubicBezTo>
                        <a:cubicBezTo>
                          <a:pt x="7635225" y="-10327"/>
                          <a:pt x="9609253" y="2518231"/>
                          <a:pt x="9924288" y="4962144"/>
                        </a:cubicBezTo>
                        <a:cubicBezTo>
                          <a:pt x="9904001" y="7509197"/>
                          <a:pt x="7649188" y="9998599"/>
                          <a:pt x="4962144" y="9924288"/>
                        </a:cubicBezTo>
                        <a:cubicBezTo>
                          <a:pt x="2699825" y="10192003"/>
                          <a:pt x="161273" y="7741436"/>
                          <a:pt x="0" y="4962144"/>
                        </a:cubicBezTo>
                        <a:close/>
                      </a:path>
                      <a:path w="9924288" h="9924288" stroke="0" extrusionOk="0">
                        <a:moveTo>
                          <a:pt x="0" y="4962144"/>
                        </a:moveTo>
                        <a:cubicBezTo>
                          <a:pt x="-152799" y="2127378"/>
                          <a:pt x="2009513" y="79610"/>
                          <a:pt x="4962144" y="0"/>
                        </a:cubicBezTo>
                        <a:cubicBezTo>
                          <a:pt x="7837988" y="28490"/>
                          <a:pt x="9561935" y="2233150"/>
                          <a:pt x="9924288" y="4962144"/>
                        </a:cubicBezTo>
                        <a:cubicBezTo>
                          <a:pt x="9816753" y="7807673"/>
                          <a:pt x="7663093" y="10142986"/>
                          <a:pt x="4962144" y="9924288"/>
                        </a:cubicBezTo>
                        <a:cubicBezTo>
                          <a:pt x="1942053" y="9771326"/>
                          <a:pt x="223730" y="7809560"/>
                          <a:pt x="0" y="496214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a:extLst>
              <a:ext uri="{FF2B5EF4-FFF2-40B4-BE49-F238E27FC236}">
                <a16:creationId xmlns:a16="http://schemas.microsoft.com/office/drawing/2014/main" id="{1F8829E9-BC21-BA4F-B6FE-0DFFDB38C745}"/>
              </a:ext>
            </a:extLst>
          </p:cNvPr>
          <p:cNvSpPr txBox="1"/>
          <p:nvPr/>
        </p:nvSpPr>
        <p:spPr>
          <a:xfrm>
            <a:off x="2766056" y="791597"/>
            <a:ext cx="6880863" cy="923330"/>
          </a:xfrm>
          <a:prstGeom prst="rect">
            <a:avLst/>
          </a:prstGeom>
          <a:noFill/>
        </p:spPr>
        <p:txBody>
          <a:bodyPr wrap="square" rtlCol="0">
            <a:spAutoFit/>
          </a:bodyPr>
          <a:lstStyle/>
          <a:p>
            <a:pPr algn="ctr"/>
            <a:r>
              <a:rPr lang="en-US" sz="5400" dirty="0">
                <a:solidFill>
                  <a:schemeClr val="bg1"/>
                </a:solidFill>
                <a:latin typeface="Helvetica" panose="020B0604020202020204" pitchFamily="34" charset="0"/>
                <a:cs typeface="Helvetica" panose="020B0604020202020204" pitchFamily="34" charset="0"/>
              </a:rPr>
              <a:t>Advantages</a:t>
            </a:r>
          </a:p>
        </p:txBody>
      </p:sp>
      <p:grpSp>
        <p:nvGrpSpPr>
          <p:cNvPr id="28" name="Ryhmä 27">
            <a:extLst>
              <a:ext uri="{FF2B5EF4-FFF2-40B4-BE49-F238E27FC236}">
                <a16:creationId xmlns:a16="http://schemas.microsoft.com/office/drawing/2014/main" id="{AC6145BE-EC9D-285C-3D02-969D32093EBE}"/>
              </a:ext>
            </a:extLst>
          </p:cNvPr>
          <p:cNvGrpSpPr/>
          <p:nvPr/>
        </p:nvGrpSpPr>
        <p:grpSpPr>
          <a:xfrm>
            <a:off x="331852" y="9471031"/>
            <a:ext cx="1138079" cy="1540625"/>
            <a:chOff x="1716542" y="2145869"/>
            <a:chExt cx="2527069" cy="1540625"/>
          </a:xfrm>
        </p:grpSpPr>
        <p:cxnSp>
          <p:nvCxnSpPr>
            <p:cNvPr id="4" name="Suora nuoliyhdysviiva 3">
              <a:extLst>
                <a:ext uri="{FF2B5EF4-FFF2-40B4-BE49-F238E27FC236}">
                  <a16:creationId xmlns:a16="http://schemas.microsoft.com/office/drawing/2014/main" id="{61C7D88A-02E1-3444-99AB-AD4269D3AC33}"/>
                </a:ext>
              </a:extLst>
            </p:cNvPr>
            <p:cNvCxnSpPr>
              <a:cxnSpLocks/>
            </p:cNvCxnSpPr>
            <p:nvPr/>
          </p:nvCxnSpPr>
          <p:spPr>
            <a:xfrm>
              <a:off x="1716542" y="2145869"/>
              <a:ext cx="2527069" cy="0"/>
            </a:xfrm>
            <a:prstGeom prst="straightConnector1">
              <a:avLst/>
            </a:prstGeom>
            <a:ln>
              <a:solidFill>
                <a:srgbClr val="1E5151"/>
              </a:solidFill>
              <a:tailEnd type="triangle"/>
            </a:ln>
          </p:spPr>
          <p:style>
            <a:lnRef idx="3">
              <a:schemeClr val="dk1"/>
            </a:lnRef>
            <a:fillRef idx="0">
              <a:schemeClr val="dk1"/>
            </a:fillRef>
            <a:effectRef idx="2">
              <a:schemeClr val="dk1"/>
            </a:effectRef>
            <a:fontRef idx="minor">
              <a:schemeClr val="tx1"/>
            </a:fontRef>
          </p:style>
        </p:cxnSp>
        <p:cxnSp>
          <p:nvCxnSpPr>
            <p:cNvPr id="5" name="Suora nuoliyhdysviiva 4">
              <a:extLst>
                <a:ext uri="{FF2B5EF4-FFF2-40B4-BE49-F238E27FC236}">
                  <a16:creationId xmlns:a16="http://schemas.microsoft.com/office/drawing/2014/main" id="{6F5EE470-9FF4-4B40-B927-5C3A9C3DDC9F}"/>
                </a:ext>
              </a:extLst>
            </p:cNvPr>
            <p:cNvCxnSpPr>
              <a:cxnSpLocks/>
            </p:cNvCxnSpPr>
            <p:nvPr/>
          </p:nvCxnSpPr>
          <p:spPr>
            <a:xfrm>
              <a:off x="1716542" y="2585285"/>
              <a:ext cx="2527069" cy="0"/>
            </a:xfrm>
            <a:prstGeom prst="straightConnector1">
              <a:avLst/>
            </a:prstGeom>
            <a:ln>
              <a:solidFill>
                <a:srgbClr val="1E5151"/>
              </a:solidFill>
              <a:tailEnd type="triangle"/>
            </a:ln>
          </p:spPr>
          <p:style>
            <a:lnRef idx="3">
              <a:schemeClr val="dk1"/>
            </a:lnRef>
            <a:fillRef idx="0">
              <a:schemeClr val="dk1"/>
            </a:fillRef>
            <a:effectRef idx="2">
              <a:schemeClr val="dk1"/>
            </a:effectRef>
            <a:fontRef idx="minor">
              <a:schemeClr val="tx1"/>
            </a:fontRef>
          </p:style>
        </p:cxnSp>
        <p:cxnSp>
          <p:nvCxnSpPr>
            <p:cNvPr id="6" name="Suora nuoliyhdysviiva 5">
              <a:extLst>
                <a:ext uri="{FF2B5EF4-FFF2-40B4-BE49-F238E27FC236}">
                  <a16:creationId xmlns:a16="http://schemas.microsoft.com/office/drawing/2014/main" id="{F89566A1-85A9-E044-9A36-075EB2E3A7C4}"/>
                </a:ext>
              </a:extLst>
            </p:cNvPr>
            <p:cNvCxnSpPr>
              <a:cxnSpLocks/>
            </p:cNvCxnSpPr>
            <p:nvPr/>
          </p:nvCxnSpPr>
          <p:spPr>
            <a:xfrm>
              <a:off x="1716542" y="2947248"/>
              <a:ext cx="2527069" cy="0"/>
            </a:xfrm>
            <a:prstGeom prst="straightConnector1">
              <a:avLst/>
            </a:prstGeom>
            <a:ln>
              <a:solidFill>
                <a:srgbClr val="1E5151"/>
              </a:solidFill>
              <a:tailEnd type="triangle"/>
            </a:ln>
          </p:spPr>
          <p:style>
            <a:lnRef idx="3">
              <a:schemeClr val="dk1"/>
            </a:lnRef>
            <a:fillRef idx="0">
              <a:schemeClr val="dk1"/>
            </a:fillRef>
            <a:effectRef idx="2">
              <a:schemeClr val="dk1"/>
            </a:effectRef>
            <a:fontRef idx="minor">
              <a:schemeClr val="tx1"/>
            </a:fontRef>
          </p:style>
        </p:cxnSp>
        <p:cxnSp>
          <p:nvCxnSpPr>
            <p:cNvPr id="7" name="Suora nuoliyhdysviiva 6">
              <a:extLst>
                <a:ext uri="{FF2B5EF4-FFF2-40B4-BE49-F238E27FC236}">
                  <a16:creationId xmlns:a16="http://schemas.microsoft.com/office/drawing/2014/main" id="{401C4111-D8CF-304E-92CB-40B85DD2A6FB}"/>
                </a:ext>
              </a:extLst>
            </p:cNvPr>
            <p:cNvCxnSpPr>
              <a:cxnSpLocks/>
            </p:cNvCxnSpPr>
            <p:nvPr/>
          </p:nvCxnSpPr>
          <p:spPr>
            <a:xfrm>
              <a:off x="1716542" y="3317165"/>
              <a:ext cx="2527069" cy="0"/>
            </a:xfrm>
            <a:prstGeom prst="straightConnector1">
              <a:avLst/>
            </a:prstGeom>
            <a:ln>
              <a:solidFill>
                <a:srgbClr val="1E5151"/>
              </a:solidFill>
              <a:tailEnd type="triangle"/>
            </a:ln>
          </p:spPr>
          <p:style>
            <a:lnRef idx="3">
              <a:schemeClr val="dk1"/>
            </a:lnRef>
            <a:fillRef idx="0">
              <a:schemeClr val="dk1"/>
            </a:fillRef>
            <a:effectRef idx="2">
              <a:schemeClr val="dk1"/>
            </a:effectRef>
            <a:fontRef idx="minor">
              <a:schemeClr val="tx1"/>
            </a:fontRef>
          </p:style>
        </p:cxnSp>
        <p:cxnSp>
          <p:nvCxnSpPr>
            <p:cNvPr id="8" name="Suora nuoliyhdysviiva 7">
              <a:extLst>
                <a:ext uri="{FF2B5EF4-FFF2-40B4-BE49-F238E27FC236}">
                  <a16:creationId xmlns:a16="http://schemas.microsoft.com/office/drawing/2014/main" id="{09FAA87E-E232-C744-9246-675D642FC9D2}"/>
                </a:ext>
              </a:extLst>
            </p:cNvPr>
            <p:cNvCxnSpPr>
              <a:cxnSpLocks/>
            </p:cNvCxnSpPr>
            <p:nvPr/>
          </p:nvCxnSpPr>
          <p:spPr>
            <a:xfrm>
              <a:off x="1716542" y="3686494"/>
              <a:ext cx="2527069" cy="0"/>
            </a:xfrm>
            <a:prstGeom prst="straightConnector1">
              <a:avLst/>
            </a:prstGeom>
            <a:ln>
              <a:solidFill>
                <a:srgbClr val="1E5151"/>
              </a:solidFill>
              <a:tailEnd type="triangle"/>
            </a:ln>
          </p:spPr>
          <p:style>
            <a:lnRef idx="3">
              <a:schemeClr val="dk1"/>
            </a:lnRef>
            <a:fillRef idx="0">
              <a:schemeClr val="dk1"/>
            </a:fillRef>
            <a:effectRef idx="2">
              <a:schemeClr val="dk1"/>
            </a:effectRef>
            <a:fontRef idx="minor">
              <a:schemeClr val="tx1"/>
            </a:fontRef>
          </p:style>
        </p:cxnSp>
      </p:grpSp>
      <p:sp>
        <p:nvSpPr>
          <p:cNvPr id="9" name="Tekstiruutu 8">
            <a:extLst>
              <a:ext uri="{FF2B5EF4-FFF2-40B4-BE49-F238E27FC236}">
                <a16:creationId xmlns:a16="http://schemas.microsoft.com/office/drawing/2014/main" id="{367FC87B-80F3-5249-8264-F889CCEFC137}"/>
              </a:ext>
            </a:extLst>
          </p:cNvPr>
          <p:cNvSpPr txBox="1"/>
          <p:nvPr/>
        </p:nvSpPr>
        <p:spPr>
          <a:xfrm>
            <a:off x="1531620" y="2314227"/>
            <a:ext cx="9128760" cy="2308324"/>
          </a:xfrm>
          <a:prstGeom prst="rect">
            <a:avLst/>
          </a:prstGeom>
          <a:noFill/>
        </p:spPr>
        <p:txBody>
          <a:bodyPr wrap="square" rtlCol="0">
            <a:spAutoFit/>
          </a:bodyPr>
          <a:lstStyle/>
          <a:p>
            <a:pPr marL="342900" indent="-342900">
              <a:buBlip>
                <a:blip r:embed="rId5"/>
              </a:buBlip>
            </a:pPr>
            <a:r>
              <a:rPr lang="en-US" sz="2400" dirty="0">
                <a:solidFill>
                  <a:srgbClr val="ADE4E5"/>
                </a:solidFill>
              </a:rPr>
              <a:t>Previously denied sites get building permissions with Ecopol</a:t>
            </a:r>
          </a:p>
          <a:p>
            <a:pPr marL="342900" indent="-342900">
              <a:buBlip>
                <a:blip r:embed="rId5"/>
              </a:buBlip>
            </a:pPr>
            <a:r>
              <a:rPr lang="en-US" sz="2400" dirty="0">
                <a:solidFill>
                  <a:schemeClr val="bg1"/>
                </a:solidFill>
              </a:rPr>
              <a:t>Sustainable comparing to similar steel or concrete solutions</a:t>
            </a:r>
          </a:p>
          <a:p>
            <a:pPr marL="342900" indent="-342900">
              <a:buBlip>
                <a:blip r:embed="rId5"/>
              </a:buBlip>
            </a:pPr>
            <a:r>
              <a:rPr lang="en-US" sz="2400" dirty="0">
                <a:solidFill>
                  <a:schemeClr val="bg1"/>
                </a:solidFill>
              </a:rPr>
              <a:t>Welcomed for </a:t>
            </a:r>
            <a:r>
              <a:rPr lang="en-US" sz="2400" dirty="0">
                <a:solidFill>
                  <a:schemeClr val="bg1"/>
                </a:solidFill>
                <a:latin typeface="Helvetica" panose="020B0604020202020204" pitchFamily="34" charset="0"/>
                <a:cs typeface="Helvetica" panose="020B0604020202020204" pitchFamily="34" charset="0"/>
              </a:rPr>
              <a:t>protected</a:t>
            </a:r>
            <a:r>
              <a:rPr lang="en-US" sz="2400" dirty="0">
                <a:solidFill>
                  <a:schemeClr val="bg1"/>
                </a:solidFill>
              </a:rPr>
              <a:t> and residential areas or national parks</a:t>
            </a:r>
          </a:p>
          <a:p>
            <a:pPr marL="342900" indent="-342900">
              <a:buBlip>
                <a:blip r:embed="rId5"/>
              </a:buBlip>
            </a:pPr>
            <a:r>
              <a:rPr lang="en-US" sz="2400" dirty="0">
                <a:solidFill>
                  <a:schemeClr val="bg1"/>
                </a:solidFill>
              </a:rPr>
              <a:t>CO2 footprint telecom site compensation</a:t>
            </a:r>
          </a:p>
          <a:p>
            <a:pPr marL="342900" indent="-342900">
              <a:buBlip>
                <a:blip r:embed="rId5"/>
              </a:buBlip>
            </a:pPr>
            <a:r>
              <a:rPr lang="en-US" sz="2400" dirty="0">
                <a:solidFill>
                  <a:schemeClr val="bg1"/>
                </a:solidFill>
              </a:rPr>
              <a:t>Design and </a:t>
            </a:r>
            <a:r>
              <a:rPr lang="en-US" sz="2400" dirty="0" err="1">
                <a:solidFill>
                  <a:schemeClr val="bg1"/>
                </a:solidFill>
              </a:rPr>
              <a:t>tailorability</a:t>
            </a:r>
            <a:r>
              <a:rPr lang="en-US" sz="2400" dirty="0">
                <a:solidFill>
                  <a:schemeClr val="bg1"/>
                </a:solidFill>
              </a:rPr>
              <a:t> </a:t>
            </a:r>
          </a:p>
          <a:p>
            <a:pPr marL="342900" indent="-342900">
              <a:buBlip>
                <a:blip r:embed="rId5"/>
              </a:buBlip>
            </a:pPr>
            <a:r>
              <a:rPr lang="en-US" sz="2400" dirty="0">
                <a:solidFill>
                  <a:schemeClr val="bg1"/>
                </a:solidFill>
              </a:rPr>
              <a:t>Aesthetically fits to the environment</a:t>
            </a:r>
          </a:p>
        </p:txBody>
      </p:sp>
      <p:sp>
        <p:nvSpPr>
          <p:cNvPr id="16" name="Tekstiruutu 15">
            <a:extLst>
              <a:ext uri="{FF2B5EF4-FFF2-40B4-BE49-F238E27FC236}">
                <a16:creationId xmlns:a16="http://schemas.microsoft.com/office/drawing/2014/main" id="{DE8CCF55-F613-A14E-93AD-BC532368F1E7}"/>
              </a:ext>
            </a:extLst>
          </p:cNvPr>
          <p:cNvSpPr txBox="1"/>
          <p:nvPr/>
        </p:nvSpPr>
        <p:spPr>
          <a:xfrm>
            <a:off x="712467" y="5167656"/>
            <a:ext cx="10988040" cy="923330"/>
          </a:xfrm>
          <a:prstGeom prst="rect">
            <a:avLst/>
          </a:prstGeom>
          <a:noFill/>
        </p:spPr>
        <p:txBody>
          <a:bodyPr wrap="square" rtlCol="0">
            <a:spAutoFit/>
          </a:bodyPr>
          <a:lstStyle/>
          <a:p>
            <a:pPr algn="ctr"/>
            <a:r>
              <a:rPr lang="en-US" sz="5400" dirty="0">
                <a:solidFill>
                  <a:schemeClr val="bg1"/>
                </a:solidFill>
                <a:latin typeface="Helvetica" panose="020B0604020202020204" pitchFamily="34" charset="0"/>
                <a:cs typeface="Helvetica" panose="020B0604020202020204" pitchFamily="34" charset="0"/>
              </a:rPr>
              <a:t>Appreciated telecom site</a:t>
            </a:r>
          </a:p>
        </p:txBody>
      </p:sp>
      <p:pic>
        <p:nvPicPr>
          <p:cNvPr id="3" name="Kuva 2">
            <a:extLst>
              <a:ext uri="{FF2B5EF4-FFF2-40B4-BE49-F238E27FC236}">
                <a16:creationId xmlns:a16="http://schemas.microsoft.com/office/drawing/2014/main" id="{F46D342D-CEE1-3447-AB6E-AC0DB57251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604281" y="9132176"/>
            <a:ext cx="8279106" cy="4656997"/>
          </a:xfrm>
          <a:prstGeom prst="rect">
            <a:avLst/>
          </a:prstGeom>
        </p:spPr>
      </p:pic>
      <p:sp>
        <p:nvSpPr>
          <p:cNvPr id="40" name="Suorakulmio 39">
            <a:extLst>
              <a:ext uri="{FF2B5EF4-FFF2-40B4-BE49-F238E27FC236}">
                <a16:creationId xmlns:a16="http://schemas.microsoft.com/office/drawing/2014/main" id="{6BAAD329-607D-596D-029E-295C34E1E528}"/>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7971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46D342D-CEE1-3447-AB6E-AC0DB57251A3}"/>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0" y="11487"/>
            <a:ext cx="12192000" cy="6858000"/>
          </a:xfrm>
          <a:prstGeom prst="rect">
            <a:avLst/>
          </a:prstGeom>
        </p:spPr>
      </p:pic>
      <p:graphicFrame>
        <p:nvGraphicFramePr>
          <p:cNvPr id="2" name="Taulukko 1">
            <a:extLst>
              <a:ext uri="{FF2B5EF4-FFF2-40B4-BE49-F238E27FC236}">
                <a16:creationId xmlns:a16="http://schemas.microsoft.com/office/drawing/2014/main" id="{4A40BA8B-082A-5984-622E-7FD225FD7FD1}"/>
              </a:ext>
            </a:extLst>
          </p:cNvPr>
          <p:cNvGraphicFramePr>
            <a:graphicFrameLocks noGrp="1"/>
          </p:cNvGraphicFramePr>
          <p:nvPr>
            <p:extLst>
              <p:ext uri="{D42A27DB-BD31-4B8C-83A1-F6EECF244321}">
                <p14:modId xmlns:p14="http://schemas.microsoft.com/office/powerpoint/2010/main" val="1047777909"/>
              </p:ext>
            </p:extLst>
          </p:nvPr>
        </p:nvGraphicFramePr>
        <p:xfrm>
          <a:off x="342900" y="114862"/>
          <a:ext cx="11727180" cy="6879151"/>
        </p:xfrm>
        <a:graphic>
          <a:graphicData uri="http://schemas.openxmlformats.org/drawingml/2006/table">
            <a:tbl>
              <a:tblPr firstRow="1" firstCol="1" bandRow="1">
                <a:tableStyleId>{5C22544A-7EE6-4342-B048-85BDC9FD1C3A}</a:tableStyleId>
              </a:tblPr>
              <a:tblGrid>
                <a:gridCol w="2035520">
                  <a:extLst>
                    <a:ext uri="{9D8B030D-6E8A-4147-A177-3AD203B41FA5}">
                      <a16:colId xmlns:a16="http://schemas.microsoft.com/office/drawing/2014/main" val="353778837"/>
                    </a:ext>
                  </a:extLst>
                </a:gridCol>
                <a:gridCol w="2010700">
                  <a:extLst>
                    <a:ext uri="{9D8B030D-6E8A-4147-A177-3AD203B41FA5}">
                      <a16:colId xmlns:a16="http://schemas.microsoft.com/office/drawing/2014/main" val="1943106741"/>
                    </a:ext>
                  </a:extLst>
                </a:gridCol>
                <a:gridCol w="1775460">
                  <a:extLst>
                    <a:ext uri="{9D8B030D-6E8A-4147-A177-3AD203B41FA5}">
                      <a16:colId xmlns:a16="http://schemas.microsoft.com/office/drawing/2014/main" val="1578974471"/>
                    </a:ext>
                  </a:extLst>
                </a:gridCol>
                <a:gridCol w="216150">
                  <a:extLst>
                    <a:ext uri="{9D8B030D-6E8A-4147-A177-3AD203B41FA5}">
                      <a16:colId xmlns:a16="http://schemas.microsoft.com/office/drawing/2014/main" val="4073243964"/>
                    </a:ext>
                  </a:extLst>
                </a:gridCol>
                <a:gridCol w="1922582">
                  <a:extLst>
                    <a:ext uri="{9D8B030D-6E8A-4147-A177-3AD203B41FA5}">
                      <a16:colId xmlns:a16="http://schemas.microsoft.com/office/drawing/2014/main" val="3968792089"/>
                    </a:ext>
                  </a:extLst>
                </a:gridCol>
                <a:gridCol w="1907488">
                  <a:extLst>
                    <a:ext uri="{9D8B030D-6E8A-4147-A177-3AD203B41FA5}">
                      <a16:colId xmlns:a16="http://schemas.microsoft.com/office/drawing/2014/main" val="3859036578"/>
                    </a:ext>
                  </a:extLst>
                </a:gridCol>
                <a:gridCol w="1859280">
                  <a:extLst>
                    <a:ext uri="{9D8B030D-6E8A-4147-A177-3AD203B41FA5}">
                      <a16:colId xmlns:a16="http://schemas.microsoft.com/office/drawing/2014/main" val="1258045855"/>
                    </a:ext>
                  </a:extLst>
                </a:gridCol>
              </a:tblGrid>
              <a:tr h="1701584">
                <a:tc>
                  <a:txBody>
                    <a:bodyPr/>
                    <a:lstStyle/>
                    <a:p>
                      <a:pPr algn="ctr">
                        <a:spcAft>
                          <a:spcPts val="0"/>
                        </a:spcAft>
                      </a:pP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Product</a:t>
                      </a: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Aft>
                          <a:spcPts val="0"/>
                        </a:spcAft>
                      </a:pP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CO2 </a:t>
                      </a:r>
                    </a:p>
                    <a:p>
                      <a:pPr algn="ctr">
                        <a:spcAft>
                          <a:spcPts val="0"/>
                        </a:spcAft>
                      </a:pP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emission</a:t>
                      </a: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20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Operator</a:t>
                      </a:r>
                      <a:endPar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20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count</a:t>
                      </a:r>
                      <a:endPar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20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Engineered</a:t>
                      </a: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20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wood</a:t>
                      </a: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 </a:t>
                      </a: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a:p>
                  </a:txBody>
                  <a:tcPr/>
                </a:tc>
                <a:tc>
                  <a:txBody>
                    <a:bodyPr/>
                    <a:lstStyle/>
                    <a:p>
                      <a:pPr algn="ctr">
                        <a:spcAft>
                          <a:spcPts val="0"/>
                        </a:spcAft>
                      </a:pP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Price </a:t>
                      </a:r>
                    </a:p>
                    <a:p>
                      <a:pPr algn="ctr">
                        <a:spcAft>
                          <a:spcPts val="0"/>
                        </a:spcAft>
                      </a:pPr>
                      <a:r>
                        <a:rPr lang="fi-FI" sz="20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from</a:t>
                      </a: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 €</a:t>
                      </a: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Aft>
                          <a:spcPts val="0"/>
                        </a:spcAft>
                      </a:pPr>
                      <a:r>
                        <a:rPr lang="fi-FI" sz="20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Height</a:t>
                      </a:r>
                      <a:endPar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endParaRPr>
                    </a:p>
                    <a:p>
                      <a:pPr algn="ctr">
                        <a:spcAft>
                          <a:spcPts val="0"/>
                        </a:spcAft>
                      </a:pPr>
                      <a:r>
                        <a:rPr lang="fi-FI" sz="20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meters</a:t>
                      </a:r>
                      <a:endPar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1330958"/>
                  </a:ext>
                </a:extLst>
              </a:tr>
              <a:tr h="1511967">
                <a:tc>
                  <a:txBody>
                    <a:bodyPr/>
                    <a:lstStyle/>
                    <a:p>
                      <a:pPr algn="l">
                        <a:spcAft>
                          <a:spcPts val="0"/>
                        </a:spcAft>
                      </a:pPr>
                      <a:r>
                        <a:rPr lang="fi-FI" sz="2200" dirty="0">
                          <a:solidFill>
                            <a:srgbClr val="1E5151"/>
                          </a:solidFill>
                          <a:effectLst/>
                          <a:latin typeface="Helvetica" panose="020B0604020202020204" pitchFamily="34" charset="0"/>
                          <a:cs typeface="Helvetica" panose="020B0604020202020204" pitchFamily="34" charset="0"/>
                        </a:rPr>
                        <a:t>Ecopol®</a:t>
                      </a: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endPar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4</a:t>
                      </a: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24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LVL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24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GLT</a:t>
                      </a:r>
                    </a:p>
                    <a:p>
                      <a:pPr algn="ctr">
                        <a:spcAft>
                          <a:spcPts val="0"/>
                        </a:spcAft>
                      </a:pPr>
                      <a:endPar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fi-FI"/>
                    </a:p>
                  </a:txBody>
                  <a:tcPr/>
                </a:tc>
                <a:tc>
                  <a:txBody>
                    <a:bodyPr/>
                    <a:lstStyle/>
                    <a:p>
                      <a:pPr algn="ctr">
                        <a:spcAft>
                          <a:spcPts val="0"/>
                        </a:spcAft>
                      </a:pPr>
                      <a:endParaRPr lang="fi-FI" sz="1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30 </a:t>
                      </a:r>
                      <a:r>
                        <a:rPr lang="fi-FI" sz="20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or</a:t>
                      </a:r>
                      <a:endPar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endParaRPr>
                    </a:p>
                    <a:p>
                      <a:pPr algn="ctr">
                        <a:spcAft>
                          <a:spcPts val="0"/>
                        </a:spcAft>
                      </a:pP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40</a:t>
                      </a: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7680556"/>
                  </a:ext>
                </a:extLst>
              </a:tr>
              <a:tr h="1511967">
                <a:tc>
                  <a:txBody>
                    <a:bodyPr/>
                    <a:lstStyle/>
                    <a:p>
                      <a:pPr algn="l">
                        <a:spcAft>
                          <a:spcPts val="0"/>
                        </a:spcAft>
                      </a:pPr>
                      <a:r>
                        <a:rPr lang="fi-FI" sz="22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Castellum</a:t>
                      </a:r>
                      <a:r>
                        <a:rPr lang="fi-FI" sz="22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endPar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2</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24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LVL</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i-FI"/>
                    </a:p>
                  </a:txBody>
                  <a:tcPr/>
                </a:tc>
                <a:tc>
                  <a:txBody>
                    <a:bodyPr/>
                    <a:lstStyle/>
                    <a:p>
                      <a:pPr algn="ctr">
                        <a:spcAft>
                          <a:spcPts val="0"/>
                        </a:spcAft>
                      </a:pPr>
                      <a:endParaRPr lang="fi-FI" sz="1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fi-FI" sz="20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Any</a:t>
                      </a: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 </a:t>
                      </a:r>
                      <a:r>
                        <a:rPr lang="fi-FI" sz="20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from</a:t>
                      </a: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 </a:t>
                      </a:r>
                    </a:p>
                    <a:p>
                      <a:pPr algn="ctr">
                        <a:spcAft>
                          <a:spcPts val="0"/>
                        </a:spcAft>
                      </a:pP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10 to 25 m</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2714669"/>
                  </a:ext>
                </a:extLst>
              </a:tr>
              <a:tr h="1416088">
                <a:tc>
                  <a:txBody>
                    <a:bodyPr/>
                    <a:lstStyle/>
                    <a:p>
                      <a:pPr algn="l">
                        <a:spcAft>
                          <a:spcPts val="0"/>
                        </a:spcAft>
                      </a:pPr>
                      <a:r>
                        <a:rPr lang="fi-FI" sz="22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Barbican</a:t>
                      </a:r>
                      <a:r>
                        <a:rPr lang="fi-FI" sz="22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a:t>
                      </a:r>
                    </a:p>
                  </a:txBody>
                  <a:tcPr marL="44450" marR="4445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endParaRPr>
                    </a:p>
                  </a:txBody>
                  <a:tcPr marL="44450" marR="4445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3</a:t>
                      </a:r>
                    </a:p>
                  </a:txBody>
                  <a:tcPr marL="44450" marR="4445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24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CLT  </a:t>
                      </a:r>
                      <a:r>
                        <a:rPr lang="fi-FI" sz="24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or</a:t>
                      </a:r>
                      <a:r>
                        <a:rPr lang="fi-FI" sz="24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24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LVL</a:t>
                      </a:r>
                    </a:p>
                  </a:txBody>
                  <a:tcPr marL="44450" marR="4445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i-FI"/>
                    </a:p>
                  </a:txBody>
                  <a:tcPr/>
                </a:tc>
                <a:tc>
                  <a:txBody>
                    <a:bodyPr/>
                    <a:lstStyle/>
                    <a:p>
                      <a:pPr algn="ctr">
                        <a:spcAft>
                          <a:spcPts val="0"/>
                        </a:spcAft>
                      </a:pPr>
                      <a:endParaRPr lang="fi-FI" sz="1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endParaRPr>
                    </a:p>
                  </a:txBody>
                  <a:tcPr marL="44450" marR="4445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i-FI" sz="20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Any</a:t>
                      </a: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 </a:t>
                      </a:r>
                      <a:r>
                        <a:rPr lang="fi-FI" sz="2000" dirty="0" err="1">
                          <a:solidFill>
                            <a:srgbClr val="1E5151"/>
                          </a:solidFill>
                          <a:effectLst/>
                          <a:latin typeface="Helvetica" panose="020B0604020202020204" pitchFamily="34" charset="0"/>
                          <a:ea typeface="Calibri" panose="020F0502020204030204" pitchFamily="34" charset="0"/>
                          <a:cs typeface="Helvetica" panose="020B0604020202020204" pitchFamily="34" charset="0"/>
                        </a:rPr>
                        <a:t>from</a:t>
                      </a:r>
                      <a:endPar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endParaRPr>
                    </a:p>
                    <a:p>
                      <a:pPr algn="ctr">
                        <a:spcAft>
                          <a:spcPts val="0"/>
                        </a:spcAft>
                      </a:pPr>
                      <a:r>
                        <a:rPr lang="fi-FI" sz="2000" dirty="0">
                          <a:solidFill>
                            <a:srgbClr val="1E5151"/>
                          </a:solidFill>
                          <a:effectLst/>
                          <a:latin typeface="Helvetica" panose="020B0604020202020204" pitchFamily="34" charset="0"/>
                          <a:ea typeface="Calibri" panose="020F0502020204030204" pitchFamily="34" charset="0"/>
                          <a:cs typeface="Helvetica" panose="020B0604020202020204" pitchFamily="34" charset="0"/>
                        </a:rPr>
                        <a:t>1 to 4</a:t>
                      </a:r>
                    </a:p>
                  </a:txBody>
                  <a:tcPr marL="44450" marR="44450" marT="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818123"/>
                  </a:ext>
                </a:extLst>
              </a:tr>
              <a:tr h="737545">
                <a:tc gridSpan="4">
                  <a:txBody>
                    <a:bodyPr/>
                    <a:lstStyle/>
                    <a:p>
                      <a:pPr algn="ctr">
                        <a:spcAft>
                          <a:spcPts val="0"/>
                        </a:spcAft>
                      </a:pPr>
                      <a:endParaRPr lang="fi-FI" sz="2000" dirty="0">
                        <a:solidFill>
                          <a:srgbClr val="1E515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fi-FI"/>
                    </a:p>
                  </a:txBody>
                  <a:tcPr/>
                </a:tc>
                <a:tc hMerge="1">
                  <a:txBody>
                    <a:bodyPr/>
                    <a:lstStyle/>
                    <a:p>
                      <a:pPr algn="ctr">
                        <a:spcAft>
                          <a:spcPts val="0"/>
                        </a:spcAft>
                      </a:pP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EDC"/>
                    </a:solidFill>
                  </a:tcPr>
                </a:tc>
                <a:tc hMerge="1">
                  <a:txBody>
                    <a:bodyPr/>
                    <a:lstStyle/>
                    <a:p>
                      <a:pPr algn="ctr">
                        <a:spcAft>
                          <a:spcPts val="0"/>
                        </a:spcAft>
                      </a:pP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ABDFD7"/>
                    </a:solidFill>
                  </a:tcPr>
                </a:tc>
                <a:tc gridSpan="2">
                  <a:txBody>
                    <a:bodyPr/>
                    <a:lstStyle/>
                    <a:p>
                      <a:pPr algn="ctr">
                        <a:spcAft>
                          <a:spcPts val="0"/>
                        </a:spcAft>
                      </a:pPr>
                      <a:endParaRPr lang="fi-FI" sz="2000" dirty="0">
                        <a:solidFill>
                          <a:srgbClr val="1E515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spcAft>
                          <a:spcPts val="0"/>
                        </a:spcAft>
                      </a:pP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ABDFD7"/>
                    </a:solidFill>
                  </a:tcPr>
                </a:tc>
                <a:tc>
                  <a:txBody>
                    <a:bodyPr/>
                    <a:lstStyle/>
                    <a:p>
                      <a:pPr algn="ctr">
                        <a:spcAft>
                          <a:spcPts val="0"/>
                        </a:spcAft>
                      </a:pPr>
                      <a:endParaRPr lang="fi-FI" sz="2000" dirty="0">
                        <a:solidFill>
                          <a:srgbClr val="1E515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843499"/>
                  </a:ext>
                </a:extLst>
              </a:tr>
            </a:tbl>
          </a:graphicData>
        </a:graphic>
      </p:graphicFrame>
      <p:sp>
        <p:nvSpPr>
          <p:cNvPr id="32" name="Tähti: 10-sakarainen 31">
            <a:extLst>
              <a:ext uri="{FF2B5EF4-FFF2-40B4-BE49-F238E27FC236}">
                <a16:creationId xmlns:a16="http://schemas.microsoft.com/office/drawing/2014/main" id="{C5CF897A-F9B4-EE1F-114C-3321BA8AFA10}"/>
              </a:ext>
            </a:extLst>
          </p:cNvPr>
          <p:cNvSpPr/>
          <p:nvPr/>
        </p:nvSpPr>
        <p:spPr>
          <a:xfrm>
            <a:off x="2697480" y="1841172"/>
            <a:ext cx="1553859" cy="1473576"/>
          </a:xfrm>
          <a:prstGeom prst="star10">
            <a:avLst/>
          </a:prstGeom>
          <a:solidFill>
            <a:srgbClr val="1E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latin typeface="Helvetica" panose="020B0604020202020204" pitchFamily="34" charset="0"/>
                <a:cs typeface="Helvetica" panose="020B0604020202020204" pitchFamily="34" charset="0"/>
              </a:rPr>
              <a:t>Low</a:t>
            </a:r>
            <a:r>
              <a:rPr lang="fi-FI" dirty="0">
                <a:latin typeface="Helvetica" panose="020B0604020202020204" pitchFamily="34" charset="0"/>
                <a:cs typeface="Helvetica" panose="020B0604020202020204" pitchFamily="34" charset="0"/>
              </a:rPr>
              <a:t> </a:t>
            </a:r>
          </a:p>
          <a:p>
            <a:pPr algn="ctr"/>
            <a:r>
              <a:rPr lang="fi-FI" dirty="0">
                <a:latin typeface="Helvetica" panose="020B0604020202020204" pitchFamily="34" charset="0"/>
                <a:cs typeface="Helvetica" panose="020B0604020202020204" pitchFamily="34" charset="0"/>
              </a:rPr>
              <a:t>emission</a:t>
            </a:r>
          </a:p>
        </p:txBody>
      </p:sp>
      <p:sp>
        <p:nvSpPr>
          <p:cNvPr id="33" name="Tähti: 10-sakarainen 32">
            <a:extLst>
              <a:ext uri="{FF2B5EF4-FFF2-40B4-BE49-F238E27FC236}">
                <a16:creationId xmlns:a16="http://schemas.microsoft.com/office/drawing/2014/main" id="{A0A823EE-23E5-293A-2D15-641E46DCD6B0}"/>
              </a:ext>
            </a:extLst>
          </p:cNvPr>
          <p:cNvSpPr/>
          <p:nvPr/>
        </p:nvSpPr>
        <p:spPr>
          <a:xfrm>
            <a:off x="2697480" y="3426793"/>
            <a:ext cx="1553859" cy="1473576"/>
          </a:xfrm>
          <a:prstGeom prst="star10">
            <a:avLst/>
          </a:prstGeom>
          <a:solidFill>
            <a:srgbClr val="1E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latin typeface="Helvetica" panose="020B0604020202020204" pitchFamily="34" charset="0"/>
                <a:cs typeface="Helvetica" panose="020B0604020202020204" pitchFamily="34" charset="0"/>
              </a:rPr>
              <a:t>Neutral</a:t>
            </a:r>
            <a:r>
              <a:rPr lang="fi-FI" dirty="0">
                <a:latin typeface="Helvetica" panose="020B0604020202020204" pitchFamily="34" charset="0"/>
                <a:cs typeface="Helvetica" panose="020B0604020202020204" pitchFamily="34" charset="0"/>
              </a:rPr>
              <a:t> </a:t>
            </a:r>
          </a:p>
          <a:p>
            <a:pPr algn="ctr"/>
            <a:r>
              <a:rPr lang="fi-FI" dirty="0">
                <a:latin typeface="Helvetica" panose="020B0604020202020204" pitchFamily="34" charset="0"/>
                <a:cs typeface="Helvetica" panose="020B0604020202020204" pitchFamily="34" charset="0"/>
              </a:rPr>
              <a:t>emission</a:t>
            </a:r>
          </a:p>
        </p:txBody>
      </p:sp>
      <p:sp>
        <p:nvSpPr>
          <p:cNvPr id="34" name="Tähti: 10-sakarainen 33">
            <a:extLst>
              <a:ext uri="{FF2B5EF4-FFF2-40B4-BE49-F238E27FC236}">
                <a16:creationId xmlns:a16="http://schemas.microsoft.com/office/drawing/2014/main" id="{D10FE76F-645A-D5E1-F22C-5FF64016193E}"/>
              </a:ext>
            </a:extLst>
          </p:cNvPr>
          <p:cNvSpPr/>
          <p:nvPr/>
        </p:nvSpPr>
        <p:spPr>
          <a:xfrm>
            <a:off x="2697480" y="5012414"/>
            <a:ext cx="1553859" cy="1473576"/>
          </a:xfrm>
          <a:prstGeom prst="star10">
            <a:avLst/>
          </a:prstGeom>
          <a:solidFill>
            <a:srgbClr val="1E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Helvetica" panose="020B0604020202020204" pitchFamily="34" charset="0"/>
                <a:cs typeface="Helvetica" panose="020B0604020202020204" pitchFamily="34" charset="0"/>
              </a:rPr>
              <a:t>Negative </a:t>
            </a:r>
          </a:p>
          <a:p>
            <a:pPr algn="ctr"/>
            <a:r>
              <a:rPr lang="fi-FI" dirty="0">
                <a:latin typeface="Helvetica" panose="020B0604020202020204" pitchFamily="34" charset="0"/>
                <a:cs typeface="Helvetica" panose="020B0604020202020204" pitchFamily="34" charset="0"/>
              </a:rPr>
              <a:t>emission</a:t>
            </a:r>
          </a:p>
        </p:txBody>
      </p:sp>
      <p:sp>
        <p:nvSpPr>
          <p:cNvPr id="35" name="Suorakulmio 34">
            <a:extLst>
              <a:ext uri="{FF2B5EF4-FFF2-40B4-BE49-F238E27FC236}">
                <a16:creationId xmlns:a16="http://schemas.microsoft.com/office/drawing/2014/main" id="{53AE0594-4A99-23DB-712C-3CCD4F2197F0}"/>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423510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ulko, taivas, talo&#10;&#10;Kuvaus luotu automaattisesti">
            <a:extLst>
              <a:ext uri="{FF2B5EF4-FFF2-40B4-BE49-F238E27FC236}">
                <a16:creationId xmlns:a16="http://schemas.microsoft.com/office/drawing/2014/main" id="{33475599-CDB3-0D43-ADE3-142F1DD518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3353435" cy="6858000"/>
          </a:xfrm>
          <a:prstGeom prst="rect">
            <a:avLst/>
          </a:prstGeom>
        </p:spPr>
      </p:pic>
      <p:sp>
        <p:nvSpPr>
          <p:cNvPr id="3" name="Suorakulmio 2">
            <a:extLst>
              <a:ext uri="{FF2B5EF4-FFF2-40B4-BE49-F238E27FC236}">
                <a16:creationId xmlns:a16="http://schemas.microsoft.com/office/drawing/2014/main" id="{5BA00CCC-9969-472E-8231-FAA511A5345E}"/>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9584574F-2663-EC18-4DD6-7EC36C927F61}"/>
              </a:ext>
            </a:extLst>
          </p:cNvPr>
          <p:cNvSpPr txBox="1"/>
          <p:nvPr/>
        </p:nvSpPr>
        <p:spPr>
          <a:xfrm>
            <a:off x="1" y="6348285"/>
            <a:ext cx="3952043" cy="369332"/>
          </a:xfrm>
          <a:custGeom>
            <a:avLst/>
            <a:gdLst>
              <a:gd name="connsiteX0" fmla="*/ 0 w 3952043"/>
              <a:gd name="connsiteY0" fmla="*/ 0 h 369332"/>
              <a:gd name="connsiteX1" fmla="*/ 3952043 w 3952043"/>
              <a:gd name="connsiteY1" fmla="*/ 0 h 369332"/>
              <a:gd name="connsiteX2" fmla="*/ 3952043 w 3952043"/>
              <a:gd name="connsiteY2" fmla="*/ 369332 h 369332"/>
              <a:gd name="connsiteX3" fmla="*/ 0 w 3952043"/>
              <a:gd name="connsiteY3" fmla="*/ 369332 h 369332"/>
              <a:gd name="connsiteX4" fmla="*/ 0 w 3952043"/>
              <a:gd name="connsiteY4" fmla="*/ 0 h 369332"/>
              <a:gd name="connsiteX0" fmla="*/ 0 w 3952043"/>
              <a:gd name="connsiteY0" fmla="*/ 0 h 369332"/>
              <a:gd name="connsiteX1" fmla="*/ 3714299 w 3952043"/>
              <a:gd name="connsiteY1" fmla="*/ 6096 h 369332"/>
              <a:gd name="connsiteX2" fmla="*/ 3952043 w 3952043"/>
              <a:gd name="connsiteY2" fmla="*/ 369332 h 369332"/>
              <a:gd name="connsiteX3" fmla="*/ 0 w 3952043"/>
              <a:gd name="connsiteY3" fmla="*/ 369332 h 369332"/>
              <a:gd name="connsiteX4" fmla="*/ 0 w 3952043"/>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043" h="369332">
                <a:moveTo>
                  <a:pt x="0" y="0"/>
                </a:moveTo>
                <a:lnTo>
                  <a:pt x="3714299" y="6096"/>
                </a:lnTo>
                <a:lnTo>
                  <a:pt x="3952043" y="369332"/>
                </a:lnTo>
                <a:lnTo>
                  <a:pt x="0" y="369332"/>
                </a:lnTo>
                <a:lnTo>
                  <a:pt x="0" y="0"/>
                </a:lnTo>
                <a:close/>
              </a:path>
            </a:pathLst>
          </a:custGeom>
          <a:solidFill>
            <a:schemeClr val="accent1">
              <a:lumMod val="50000"/>
            </a:schemeClr>
          </a:solidFill>
        </p:spPr>
        <p:txBody>
          <a:bodyPr wrap="square" rtlCol="0">
            <a:spAutoFit/>
          </a:bodyPr>
          <a:lstStyle/>
          <a:p>
            <a:pPr marL="285750" indent="-285750">
              <a:buBlip>
                <a:blip r:embed="rId3"/>
              </a:buBlip>
            </a:pPr>
            <a:r>
              <a:rPr lang="fi-FI" dirty="0">
                <a:solidFill>
                  <a:schemeClr val="bg1"/>
                </a:solidFill>
                <a:latin typeface="Helvetica" panose="020B0604020202020204" pitchFamily="34" charset="0"/>
                <a:cs typeface="Helvetica" panose="020B0604020202020204" pitchFamily="34" charset="0"/>
              </a:rPr>
              <a:t>Ecopol </a:t>
            </a:r>
            <a:r>
              <a:rPr lang="fi-FI" dirty="0" err="1">
                <a:solidFill>
                  <a:schemeClr val="bg1"/>
                </a:solidFill>
                <a:latin typeface="Helvetica" panose="020B0604020202020204" pitchFamily="34" charset="0"/>
                <a:cs typeface="Helvetica" panose="020B0604020202020204" pitchFamily="34" charset="0"/>
              </a:rPr>
              <a:t>tower</a:t>
            </a:r>
            <a:r>
              <a:rPr lang="fi-FI" dirty="0">
                <a:solidFill>
                  <a:schemeClr val="bg1"/>
                </a:solidFill>
                <a:latin typeface="Helvetica" panose="020B0604020202020204" pitchFamily="34" charset="0"/>
                <a:cs typeface="Helvetica" panose="020B0604020202020204" pitchFamily="34" charset="0"/>
              </a:rPr>
              <a:t> </a:t>
            </a:r>
            <a:r>
              <a:rPr lang="fi-FI" dirty="0" err="1">
                <a:solidFill>
                  <a:schemeClr val="bg1"/>
                </a:solidFill>
                <a:latin typeface="Helvetica" panose="020B0604020202020204" pitchFamily="34" charset="0"/>
                <a:cs typeface="Helvetica" panose="020B0604020202020204" pitchFamily="34" charset="0"/>
              </a:rPr>
              <a:t>building</a:t>
            </a:r>
            <a:endParaRPr lang="fi-FI"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7099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aivas, ruoho, ulko, kenttä&#10;&#10;Kuvaus luotu automaattisesti">
            <a:extLst>
              <a:ext uri="{FF2B5EF4-FFF2-40B4-BE49-F238E27FC236}">
                <a16:creationId xmlns:a16="http://schemas.microsoft.com/office/drawing/2014/main" id="{255842AC-4D81-9601-5433-83C46F52FF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7560" y="-362925"/>
            <a:ext cx="13010932" cy="9784080"/>
          </a:xfrm>
          <a:prstGeom prst="rect">
            <a:avLst/>
          </a:prstGeom>
        </p:spPr>
      </p:pic>
      <p:pic>
        <p:nvPicPr>
          <p:cNvPr id="5" name="Kuva 4" descr="Kuva, joka sisältää kohteen vuori, ulko, taivas, luonto&#10;&#10;Kuvaus luotu automaattisesti">
            <a:extLst>
              <a:ext uri="{FF2B5EF4-FFF2-40B4-BE49-F238E27FC236}">
                <a16:creationId xmlns:a16="http://schemas.microsoft.com/office/drawing/2014/main" id="{CB5D688E-7395-4A3F-A422-AB7DFB125EE4}"/>
              </a:ext>
            </a:extLst>
          </p:cNvPr>
          <p:cNvPicPr>
            <a:picLocks noChangeAspect="1"/>
          </p:cNvPicPr>
          <p:nvPr/>
        </p:nvPicPr>
        <p:blipFill rotWithShape="1">
          <a:blip r:embed="rId3" cstate="email">
            <a:alphaModFix amt="45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14225286" y="2514600"/>
            <a:ext cx="13624560" cy="8451754"/>
          </a:xfrm>
          <a:prstGeom prst="rect">
            <a:avLst/>
          </a:prstGeom>
          <a:effectLst>
            <a:softEdge rad="0"/>
          </a:effectLst>
        </p:spPr>
      </p:pic>
      <p:sp>
        <p:nvSpPr>
          <p:cNvPr id="2" name="Suorakulmio 1">
            <a:extLst>
              <a:ext uri="{FF2B5EF4-FFF2-40B4-BE49-F238E27FC236}">
                <a16:creationId xmlns:a16="http://schemas.microsoft.com/office/drawing/2014/main" id="{7400D501-F526-73B8-7064-48C98F5421C3}"/>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28D1C7C4-9E6B-4DE3-1352-1A059B5818BC}"/>
              </a:ext>
            </a:extLst>
          </p:cNvPr>
          <p:cNvSpPr txBox="1"/>
          <p:nvPr/>
        </p:nvSpPr>
        <p:spPr>
          <a:xfrm>
            <a:off x="1" y="6348285"/>
            <a:ext cx="3952043" cy="369332"/>
          </a:xfrm>
          <a:custGeom>
            <a:avLst/>
            <a:gdLst>
              <a:gd name="connsiteX0" fmla="*/ 0 w 3952043"/>
              <a:gd name="connsiteY0" fmla="*/ 0 h 369332"/>
              <a:gd name="connsiteX1" fmla="*/ 3952043 w 3952043"/>
              <a:gd name="connsiteY1" fmla="*/ 0 h 369332"/>
              <a:gd name="connsiteX2" fmla="*/ 3952043 w 3952043"/>
              <a:gd name="connsiteY2" fmla="*/ 369332 h 369332"/>
              <a:gd name="connsiteX3" fmla="*/ 0 w 3952043"/>
              <a:gd name="connsiteY3" fmla="*/ 369332 h 369332"/>
              <a:gd name="connsiteX4" fmla="*/ 0 w 3952043"/>
              <a:gd name="connsiteY4" fmla="*/ 0 h 369332"/>
              <a:gd name="connsiteX0" fmla="*/ 0 w 3952043"/>
              <a:gd name="connsiteY0" fmla="*/ 0 h 369332"/>
              <a:gd name="connsiteX1" fmla="*/ 3714299 w 3952043"/>
              <a:gd name="connsiteY1" fmla="*/ 6096 h 369332"/>
              <a:gd name="connsiteX2" fmla="*/ 3952043 w 3952043"/>
              <a:gd name="connsiteY2" fmla="*/ 369332 h 369332"/>
              <a:gd name="connsiteX3" fmla="*/ 0 w 3952043"/>
              <a:gd name="connsiteY3" fmla="*/ 369332 h 369332"/>
              <a:gd name="connsiteX4" fmla="*/ 0 w 3952043"/>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043" h="369332">
                <a:moveTo>
                  <a:pt x="0" y="0"/>
                </a:moveTo>
                <a:lnTo>
                  <a:pt x="3714299" y="6096"/>
                </a:lnTo>
                <a:lnTo>
                  <a:pt x="3952043" y="369332"/>
                </a:lnTo>
                <a:lnTo>
                  <a:pt x="0" y="369332"/>
                </a:lnTo>
                <a:lnTo>
                  <a:pt x="0" y="0"/>
                </a:lnTo>
                <a:close/>
              </a:path>
            </a:pathLst>
          </a:custGeom>
          <a:solidFill>
            <a:schemeClr val="accent1">
              <a:lumMod val="50000"/>
            </a:schemeClr>
          </a:solidFill>
        </p:spPr>
        <p:txBody>
          <a:bodyPr wrap="square" rtlCol="0">
            <a:spAutoFit/>
          </a:bodyPr>
          <a:lstStyle/>
          <a:p>
            <a:pPr marL="285750" indent="-285750">
              <a:buBlip>
                <a:blip r:embed="rId5"/>
              </a:buBlip>
            </a:pPr>
            <a:r>
              <a:rPr lang="fi-FI" dirty="0">
                <a:solidFill>
                  <a:schemeClr val="bg1"/>
                </a:solidFill>
                <a:latin typeface="Helvetica" panose="020B0604020202020204" pitchFamily="34" charset="0"/>
                <a:cs typeface="Helvetica" panose="020B0604020202020204" pitchFamily="34" charset="0"/>
              </a:rPr>
              <a:t>Ecopol </a:t>
            </a:r>
            <a:r>
              <a:rPr lang="fi-FI" dirty="0" err="1">
                <a:solidFill>
                  <a:schemeClr val="bg1"/>
                </a:solidFill>
                <a:latin typeface="Helvetica" panose="020B0604020202020204" pitchFamily="34" charset="0"/>
                <a:cs typeface="Helvetica" panose="020B0604020202020204" pitchFamily="34" charset="0"/>
              </a:rPr>
              <a:t>tower</a:t>
            </a:r>
            <a:r>
              <a:rPr lang="fi-FI" dirty="0">
                <a:solidFill>
                  <a:schemeClr val="bg1"/>
                </a:solidFill>
                <a:latin typeface="Helvetica" panose="020B0604020202020204" pitchFamily="34" charset="0"/>
                <a:cs typeface="Helvetica" panose="020B0604020202020204" pitchFamily="34" charset="0"/>
              </a:rPr>
              <a:t> </a:t>
            </a:r>
            <a:r>
              <a:rPr lang="fi-FI" dirty="0" err="1">
                <a:solidFill>
                  <a:schemeClr val="bg1"/>
                </a:solidFill>
                <a:latin typeface="Helvetica" panose="020B0604020202020204" pitchFamily="34" charset="0"/>
                <a:cs typeface="Helvetica" panose="020B0604020202020204" pitchFamily="34" charset="0"/>
              </a:rPr>
              <a:t>visualisation</a:t>
            </a:r>
            <a:endParaRPr lang="fi-FI"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5322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9C8A3CB-EF57-8F4E-9BB8-669B955338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32225"/>
            <a:ext cx="12192000" cy="8128000"/>
          </a:xfrm>
          <a:prstGeom prst="rect">
            <a:avLst/>
          </a:prstGeom>
        </p:spPr>
      </p:pic>
      <p:sp>
        <p:nvSpPr>
          <p:cNvPr id="2" name="Suorakulmio 1">
            <a:extLst>
              <a:ext uri="{FF2B5EF4-FFF2-40B4-BE49-F238E27FC236}">
                <a16:creationId xmlns:a16="http://schemas.microsoft.com/office/drawing/2014/main" id="{6836744A-33BD-3627-6E15-B3E6911D829B}"/>
              </a:ext>
            </a:extLst>
          </p:cNvPr>
          <p:cNvSpPr/>
          <p:nvPr/>
        </p:nvSpPr>
        <p:spPr>
          <a:xfrm>
            <a:off x="1" y="0"/>
            <a:ext cx="12191999" cy="6870600"/>
          </a:xfrm>
          <a:prstGeom prst="rect">
            <a:avLst/>
          </a:prstGeom>
          <a:noFill/>
          <a:ln>
            <a:solidFill>
              <a:srgbClr val="3D6B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EA535003-09DC-D14D-BE88-71CEF347E96E}"/>
              </a:ext>
            </a:extLst>
          </p:cNvPr>
          <p:cNvSpPr txBox="1"/>
          <p:nvPr/>
        </p:nvSpPr>
        <p:spPr>
          <a:xfrm>
            <a:off x="1" y="6348285"/>
            <a:ext cx="3952043" cy="369332"/>
          </a:xfrm>
          <a:custGeom>
            <a:avLst/>
            <a:gdLst>
              <a:gd name="connsiteX0" fmla="*/ 0 w 3952043"/>
              <a:gd name="connsiteY0" fmla="*/ 0 h 369332"/>
              <a:gd name="connsiteX1" fmla="*/ 3952043 w 3952043"/>
              <a:gd name="connsiteY1" fmla="*/ 0 h 369332"/>
              <a:gd name="connsiteX2" fmla="*/ 3952043 w 3952043"/>
              <a:gd name="connsiteY2" fmla="*/ 369332 h 369332"/>
              <a:gd name="connsiteX3" fmla="*/ 0 w 3952043"/>
              <a:gd name="connsiteY3" fmla="*/ 369332 h 369332"/>
              <a:gd name="connsiteX4" fmla="*/ 0 w 3952043"/>
              <a:gd name="connsiteY4" fmla="*/ 0 h 369332"/>
              <a:gd name="connsiteX0" fmla="*/ 0 w 3952043"/>
              <a:gd name="connsiteY0" fmla="*/ 0 h 369332"/>
              <a:gd name="connsiteX1" fmla="*/ 3714299 w 3952043"/>
              <a:gd name="connsiteY1" fmla="*/ 6096 h 369332"/>
              <a:gd name="connsiteX2" fmla="*/ 3952043 w 3952043"/>
              <a:gd name="connsiteY2" fmla="*/ 369332 h 369332"/>
              <a:gd name="connsiteX3" fmla="*/ 0 w 3952043"/>
              <a:gd name="connsiteY3" fmla="*/ 369332 h 369332"/>
              <a:gd name="connsiteX4" fmla="*/ 0 w 3952043"/>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043" h="369332">
                <a:moveTo>
                  <a:pt x="0" y="0"/>
                </a:moveTo>
                <a:lnTo>
                  <a:pt x="3714299" y="6096"/>
                </a:lnTo>
                <a:lnTo>
                  <a:pt x="3952043" y="369332"/>
                </a:lnTo>
                <a:lnTo>
                  <a:pt x="0" y="369332"/>
                </a:lnTo>
                <a:lnTo>
                  <a:pt x="0" y="0"/>
                </a:lnTo>
                <a:close/>
              </a:path>
            </a:pathLst>
          </a:custGeom>
          <a:solidFill>
            <a:schemeClr val="accent1">
              <a:lumMod val="50000"/>
            </a:schemeClr>
          </a:solidFill>
        </p:spPr>
        <p:txBody>
          <a:bodyPr wrap="square" rtlCol="0">
            <a:spAutoFit/>
          </a:bodyPr>
          <a:lstStyle/>
          <a:p>
            <a:pPr marL="285750" indent="-285750">
              <a:buBlip>
                <a:blip r:embed="rId3"/>
              </a:buBlip>
            </a:pPr>
            <a:r>
              <a:rPr lang="fi-FI" dirty="0">
                <a:solidFill>
                  <a:schemeClr val="bg1"/>
                </a:solidFill>
                <a:latin typeface="Helvetica" panose="020B0604020202020204" pitchFamily="34" charset="0"/>
                <a:cs typeface="Helvetica" panose="020B0604020202020204" pitchFamily="34" charset="0"/>
              </a:rPr>
              <a:t>Ecopol 40 </a:t>
            </a:r>
            <a:r>
              <a:rPr lang="fi-FI" dirty="0" err="1">
                <a:solidFill>
                  <a:schemeClr val="bg1"/>
                </a:solidFill>
                <a:latin typeface="Helvetica" panose="020B0604020202020204" pitchFamily="34" charset="0"/>
                <a:cs typeface="Helvetica" panose="020B0604020202020204" pitchFamily="34" charset="0"/>
              </a:rPr>
              <a:t>meter</a:t>
            </a:r>
            <a:r>
              <a:rPr lang="fi-FI" dirty="0">
                <a:solidFill>
                  <a:schemeClr val="bg1"/>
                </a:solidFill>
                <a:latin typeface="Helvetica" panose="020B0604020202020204" pitchFamily="34" charset="0"/>
                <a:cs typeface="Helvetica" panose="020B0604020202020204" pitchFamily="34" charset="0"/>
              </a:rPr>
              <a:t> </a:t>
            </a:r>
            <a:r>
              <a:rPr lang="fi-FI" dirty="0" err="1">
                <a:solidFill>
                  <a:schemeClr val="bg1"/>
                </a:solidFill>
                <a:latin typeface="Helvetica" panose="020B0604020202020204" pitchFamily="34" charset="0"/>
                <a:cs typeface="Helvetica" panose="020B0604020202020204" pitchFamily="34" charset="0"/>
              </a:rPr>
              <a:t>tower</a:t>
            </a:r>
            <a:r>
              <a:rPr lang="fi-FI" dirty="0">
                <a:solidFill>
                  <a:schemeClr val="bg1"/>
                </a:solidFill>
                <a:latin typeface="Helvetica" panose="020B0604020202020204" pitchFamily="34" charset="0"/>
                <a:cs typeface="Helvetica" panose="020B0604020202020204" pitchFamily="34" charset="0"/>
              </a:rPr>
              <a:t> in Milan</a:t>
            </a:r>
          </a:p>
        </p:txBody>
      </p:sp>
    </p:spTree>
    <p:extLst>
      <p:ext uri="{BB962C8B-B14F-4D97-AF65-F5344CB8AC3E}">
        <p14:creationId xmlns:p14="http://schemas.microsoft.com/office/powerpoint/2010/main" val="2449612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14090</TotalTime>
  <Words>1342</Words>
  <Application>Microsoft Office PowerPoint</Application>
  <PresentationFormat>Widescreen</PresentationFormat>
  <Paragraphs>202</Paragraphs>
  <Slides>14</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14</vt:i4>
      </vt:variant>
      <vt:variant>
        <vt:lpstr>Custom Shows</vt:lpstr>
      </vt:variant>
      <vt:variant>
        <vt:i4>3</vt:i4>
      </vt:variant>
    </vt:vector>
  </HeadingPairs>
  <TitlesOfParts>
    <vt:vector size="28" baseType="lpstr">
      <vt:lpstr>AppleSystemUIFont</vt:lpstr>
      <vt:lpstr>AppleSystemUIFontItalic</vt:lpstr>
      <vt:lpstr>Arial</vt:lpstr>
      <vt:lpstr>Calibri</vt:lpstr>
      <vt:lpstr>Google Sans</vt:lpstr>
      <vt:lpstr>Helvetica</vt:lpstr>
      <vt:lpstr>Roboto</vt:lpstr>
      <vt:lpstr>Sylfaen</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Vaihtoehto1</vt:lpstr>
      <vt:lpstr>Vaihtoehto 2</vt:lpstr>
      <vt:lpstr>Vaihtoehto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Stina Hacklin</dc:creator>
  <dc:description/>
  <cp:lastModifiedBy>Boris Markoja</cp:lastModifiedBy>
  <cp:revision>232</cp:revision>
  <cp:lastPrinted>2022-01-26T10:21:16Z</cp:lastPrinted>
  <dcterms:created xsi:type="dcterms:W3CDTF">2020-10-09T03:31:44Z</dcterms:created>
  <dcterms:modified xsi:type="dcterms:W3CDTF">2023-11-09T12:05:38Z</dcterms:modified>
  <dc:language>fi-FI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9</vt:i4>
  </property>
</Properties>
</file>