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8" r:id="rId5"/>
    <p:sldId id="260" r:id="rId6"/>
    <p:sldId id="259"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79A7E0-560D-6643-7891-0DE68CC0C296}" v="3" dt="2024-01-31T09:51:01.5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670" autoAdjust="0"/>
    <p:restoredTop sz="75497" autoAdjust="0"/>
  </p:normalViewPr>
  <p:slideViewPr>
    <p:cSldViewPr snapToGrid="0">
      <p:cViewPr varScale="1">
        <p:scale>
          <a:sx n="45" d="100"/>
          <a:sy n="45" d="100"/>
        </p:scale>
        <p:origin x="76" y="100"/>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06/02/2024</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06/02/2024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Early Childhood Intervention support for Ukrainian refugee</a:t>
            </a:r>
          </a:p>
          <a:p>
            <a:r>
              <a:rPr lang="en-US" sz="1200" dirty="0"/>
              <a:t>Lyzaveta Drannikova and her colleague</a:t>
            </a:r>
          </a:p>
          <a:p>
            <a:r>
              <a:rPr lang="en-US" sz="1200" dirty="0"/>
              <a:t>EASPD, Belgium</a:t>
            </a:r>
          </a:p>
          <a:p>
            <a:r>
              <a:rPr lang="en-GB" sz="1200" dirty="0"/>
              <a:t>Educational and support strategies during humanitarian </a:t>
            </a:r>
          </a:p>
          <a:p>
            <a:pPr algn="l"/>
            <a:r>
              <a:rPr lang="en-GB" sz="1200" dirty="0"/>
              <a:t>crises</a:t>
            </a:r>
          </a:p>
          <a:p>
            <a:pPr algn="l"/>
            <a:r>
              <a:rPr lang="en-US" sz="1200" b="1" dirty="0">
                <a:latin typeface="Arial"/>
              </a:rPr>
              <a:t>February 21, 2024</a:t>
            </a:r>
          </a:p>
          <a:p>
            <a:pPr algn="l"/>
            <a:r>
              <a:rPr lang="en-US" sz="1200" b="1" dirty="0">
                <a:latin typeface="Arial"/>
              </a:rPr>
              <a:t> </a:t>
            </a:r>
            <a:r>
              <a:rPr lang="fr-FR" sz="1200" b="1" dirty="0">
                <a:latin typeface="Arial"/>
              </a:rPr>
              <a:t>04:00 pm– 05:20 pm CET</a:t>
            </a:r>
            <a:endParaRPr lang="en-US" sz="1200" b="1" dirty="0">
              <a:latin typeface="Arial"/>
            </a:endParaRP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Description of the </a:t>
            </a:r>
            <a:r>
              <a:rPr lang="en-GB" dirty="0"/>
              <a:t>European Association’s of Service Providers for Persons with Disabilities goal, scope of work, and values</a:t>
            </a:r>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3660268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elements of the ECDUR (</a:t>
            </a:r>
            <a:r>
              <a:rPr lang="en-GB" dirty="0"/>
              <a:t>Emergency Early Childhood Development Support for Ukrainian Refugees) </a:t>
            </a:r>
            <a:r>
              <a:rPr lang="en-US" dirty="0"/>
              <a:t>project. It is organized in partnership with UNICEF, it’s goal, and how it is realized (namely, via 3 streams: direct support to </a:t>
            </a:r>
            <a:r>
              <a:rPr lang="en-GB" dirty="0"/>
              <a:t>Ukrainian families fleeing the war with young children at risk of developing/with disabilities or developmental delays; national capacity building; advocacy).</a:t>
            </a:r>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Innovative aspect of the project 1/2: </a:t>
            </a:r>
            <a:r>
              <a:rPr lang="en-US" dirty="0"/>
              <a:t>training 500 family consultants and 500 peer supporters to provide emergency ECI/ECD support. </a:t>
            </a:r>
            <a:r>
              <a:rPr lang="en-GB" dirty="0"/>
              <a:t>This approach can be replicated in other emergency contexts, in the field of disabilities and not only</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3374355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Innovative aspect of the project 2/2: </a:t>
            </a:r>
            <a:r>
              <a:rPr lang="en-GB" dirty="0"/>
              <a:t>The collective approach in an emergency situation, uniting several countries that allows to acquire a lot of </a:t>
            </a:r>
            <a:r>
              <a:rPr lang="en-GB" dirty="0" err="1"/>
              <a:t>benefirts</a:t>
            </a:r>
            <a:r>
              <a:rPr lang="en-GB" dirty="0"/>
              <a:t> to achieve the goal of the project</a:t>
            </a:r>
            <a:endParaRPr lang="en-US" dirty="0">
              <a:cs typeface="Calibri"/>
            </a:endParaRPr>
          </a:p>
        </p:txBody>
      </p:sp>
      <p:sp>
        <p:nvSpPr>
          <p:cNvPr id="4" name="Slide Number Placehold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1613660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Explaining the impact of the project: served over 20000 people with direct support, identified key challenges and recommendations to improve ECI services (in particular to the refugees) in the partner countries and the EU, reached higher political commitment to the matter</a:t>
            </a:r>
          </a:p>
        </p:txBody>
      </p:sp>
      <p:sp>
        <p:nvSpPr>
          <p:cNvPr id="4" name="Slide Number Placehold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2231857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explains how the sustainability is reached via Building capacity and expertise of ECI specialists, triggering legislative changes, promoting recommendations for the EU and countries</a:t>
            </a:r>
          </a:p>
        </p:txBody>
      </p:sp>
      <p:sp>
        <p:nvSpPr>
          <p:cNvPr id="4" name="Slide Number Placehold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2353572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Testimonials from the beneficiaries and specialists trained within the scope of the project about its impact on their lives</a:t>
            </a:r>
          </a:p>
        </p:txBody>
      </p:sp>
      <p:sp>
        <p:nvSpPr>
          <p:cNvPr id="4" name="Slide Number Placeholder 3"/>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600985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5" name="Footer Placeholder 4">
            <a:extLst>
              <a:ext uri="{FF2B5EF4-FFF2-40B4-BE49-F238E27FC236}">
                <a16:creationId xmlns:a16="http://schemas.microsoft.com/office/drawing/2014/main" id="{9284A5B7-3009-3078-DA1C-A775027F1201}"/>
              </a:ext>
            </a:extLst>
          </p:cNvPr>
          <p:cNvSpPr>
            <a:spLocks noGrp="1"/>
          </p:cNvSpPr>
          <p:nvPr>
            <p:ph type="ftr" sz="quarter" idx="11"/>
          </p:nvPr>
        </p:nvSpPr>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3010922" cy="646331"/>
          </a:xfrm>
          <a:prstGeom prst="rect">
            <a:avLst/>
          </a:prstGeom>
          <a:noFill/>
        </p:spPr>
        <p:txBody>
          <a:bodyPr wrap="square">
            <a:spAutoFit/>
          </a:bodyPr>
          <a:lstStyle/>
          <a:p>
            <a:r>
              <a:rPr lang="en-US" sz="3600" b="1" dirty="0">
                <a:solidFill>
                  <a:srgbClr val="2B882E"/>
                </a:solidFill>
                <a:latin typeface="Arial" panose="020B0604020202020204" pitchFamily="34" charset="0"/>
                <a:cs typeface="Arial" panose="020B0604020202020204" pitchFamily="34" charset="0"/>
              </a:rPr>
              <a:t>#ZeroCon24</a:t>
            </a:r>
            <a:endParaRPr lang="en-GB" sz="3600" b="1"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06/02/2024</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06/02/2024</a:t>
            </a:fld>
            <a:endParaRPr lang="en-GB"/>
          </a:p>
        </p:txBody>
      </p:sp>
      <p:sp>
        <p:nvSpPr>
          <p:cNvPr id="5" name="Footer Placeholder 4">
            <a:extLst>
              <a:ext uri="{FF2B5EF4-FFF2-40B4-BE49-F238E27FC236}">
                <a16:creationId xmlns:a16="http://schemas.microsoft.com/office/drawing/2014/main" id="{DB28D991-9ADE-8892-D016-6590D6AF8F22}"/>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06/02/2024</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06/02/2024</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06/02/2024</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06/02/2024</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#ZeroCon23</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06/02/2024</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#ZeroCon23</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06/02/2024</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#ZeroCon23</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06/02/2024</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06/02/2024</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06/02/2024</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#ZeroCon23</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1523999" y="1717107"/>
            <a:ext cx="9144000" cy="1434024"/>
          </a:xfrm>
        </p:spPr>
        <p:txBody>
          <a:bodyPr>
            <a:noAutofit/>
          </a:bodyPr>
          <a:lstStyle/>
          <a:p>
            <a:r>
              <a:rPr lang="en-US" sz="5400" b="1" dirty="0"/>
              <a:t>Early Childhood Intervention support for Ukrainian refugees</a:t>
            </a:r>
            <a:endParaRPr lang="en-GB" sz="4400" b="1" dirty="0"/>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1524000" y="3317809"/>
            <a:ext cx="9144000" cy="1967609"/>
          </a:xfrm>
        </p:spPr>
        <p:txBody>
          <a:bodyPr vert="horz" lIns="91440" tIns="45720" rIns="91440" bIns="45720" rtlCol="0" anchor="t">
            <a:normAutofit/>
          </a:bodyPr>
          <a:lstStyle/>
          <a:p>
            <a:r>
              <a:rPr lang="en-US" sz="2600" dirty="0">
                <a:ea typeface="+mn-lt"/>
                <a:cs typeface="+mn-lt"/>
              </a:rPr>
              <a:t>Tiziana </a:t>
            </a:r>
            <a:r>
              <a:rPr lang="en-US" sz="2600" dirty="0" err="1">
                <a:ea typeface="+mn-lt"/>
                <a:cs typeface="+mn-lt"/>
              </a:rPr>
              <a:t>Fantucchio</a:t>
            </a:r>
            <a:r>
              <a:rPr lang="en-US" sz="2600" dirty="0"/>
              <a:t>, </a:t>
            </a:r>
            <a:r>
              <a:rPr lang="en-US" sz="2600" dirty="0" err="1"/>
              <a:t>Lyzaveta</a:t>
            </a:r>
            <a:r>
              <a:rPr lang="en-US" sz="2600" dirty="0"/>
              <a:t> </a:t>
            </a:r>
            <a:r>
              <a:rPr lang="en-US" sz="2600" dirty="0" err="1"/>
              <a:t>Drannikova</a:t>
            </a:r>
            <a:endParaRPr lang="en-US" dirty="0" err="1"/>
          </a:p>
          <a:p>
            <a:r>
              <a:rPr lang="en-US" sz="2600" dirty="0"/>
              <a:t>EASPD, Belgium</a:t>
            </a:r>
          </a:p>
          <a:p>
            <a:r>
              <a:rPr lang="en-GB" sz="2600" dirty="0"/>
              <a:t>Educational and support strategies during humanitarian </a:t>
            </a:r>
          </a:p>
          <a:p>
            <a:r>
              <a:rPr lang="en-GB" sz="2600" dirty="0"/>
              <a:t>crises</a:t>
            </a: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3903248" y="5449495"/>
            <a:ext cx="4385503"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latin typeface="Arial"/>
              </a:rPr>
              <a:t>February 21, 2024</a:t>
            </a:r>
          </a:p>
          <a:p>
            <a:pPr algn="ctr"/>
            <a:r>
              <a:rPr lang="en-US" sz="2400" b="1" dirty="0">
                <a:latin typeface="Arial"/>
              </a:rPr>
              <a:t> </a:t>
            </a:r>
            <a:r>
              <a:rPr lang="fr-FR" sz="2400" b="1" dirty="0">
                <a:latin typeface="Arial"/>
              </a:rPr>
              <a:t>04:00 pm– 05:20 pm CET</a:t>
            </a:r>
            <a:endParaRPr lang="en-US" sz="2400" b="1" dirty="0">
              <a:latin typeface="Arial"/>
            </a:endParaRPr>
          </a:p>
        </p:txBody>
      </p:sp>
      <p:sp>
        <p:nvSpPr>
          <p:cNvPr id="6" name="Footer Placeholder 5">
            <a:extLst>
              <a:ext uri="{FF2B5EF4-FFF2-40B4-BE49-F238E27FC236}">
                <a16:creationId xmlns:a16="http://schemas.microsoft.com/office/drawing/2014/main" id="{EA6B4AAB-13CC-0101-7D17-6ABAF03583F8}"/>
              </a:ext>
            </a:extLst>
          </p:cNvPr>
          <p:cNvSpPr>
            <a:spLocks noGrp="1"/>
          </p:cNvSpPr>
          <p:nvPr>
            <p:ph type="ftr" sz="quarter" idx="11"/>
          </p:nvPr>
        </p:nvSpPr>
        <p:spPr/>
        <p:txBody>
          <a:bodyPr/>
          <a:lstStyle/>
          <a:p>
            <a:r>
              <a:rPr lang="en-US" dirty="0"/>
              <a:t>#ZeroCon24</a:t>
            </a:r>
            <a:endParaRPr lang="en-GB" dirty="0"/>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t>1</a:t>
            </a:fld>
            <a:endParaRPr lang="en-GB"/>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613644" y="295682"/>
            <a:ext cx="9192904" cy="1325563"/>
          </a:xfrm>
        </p:spPr>
        <p:txBody>
          <a:bodyPr>
            <a:normAutofit/>
          </a:bodyPr>
          <a:lstStyle/>
          <a:p>
            <a:r>
              <a:rPr lang="en-US" b="1" dirty="0"/>
              <a:t>EASPD – </a:t>
            </a:r>
            <a:r>
              <a:rPr lang="en-GB" b="1" dirty="0"/>
              <a:t>European Association of Service providers for Persons with Disabilities</a:t>
            </a:r>
          </a:p>
        </p:txBody>
      </p:sp>
      <p:pic>
        <p:nvPicPr>
          <p:cNvPr id="4" name="Picture 7" descr="EASPD logo">
            <a:extLst>
              <a:ext uri="{FF2B5EF4-FFF2-40B4-BE49-F238E27FC236}">
                <a16:creationId xmlns:a16="http://schemas.microsoft.com/office/drawing/2014/main" id="{E3E0EA89-BDA4-195A-DC8F-50FEB0E83ADC}"/>
              </a:ext>
            </a:extLst>
          </p:cNvPr>
          <p:cNvPicPr>
            <a:picLocks noChangeAspect="1"/>
          </p:cNvPicPr>
          <p:nvPr/>
        </p:nvPicPr>
        <p:blipFill>
          <a:blip r:embed="rId3"/>
          <a:srcRect/>
          <a:stretch>
            <a:fillRect/>
          </a:stretch>
        </p:blipFill>
        <p:spPr>
          <a:xfrm>
            <a:off x="871201" y="2784258"/>
            <a:ext cx="2651928" cy="1152382"/>
          </a:xfrm>
          <a:prstGeom prst="rect">
            <a:avLst/>
          </a:prstGeom>
        </p:spPr>
      </p:pic>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4350310" y="2048229"/>
            <a:ext cx="7003490" cy="3881137"/>
          </a:xfrm>
        </p:spPr>
        <p:txBody>
          <a:bodyPr>
            <a:normAutofit lnSpcReduction="10000"/>
          </a:bodyPr>
          <a:lstStyle/>
          <a:p>
            <a:r>
              <a:rPr lang="en-GB" sz="3200" dirty="0"/>
              <a:t>EASPD is the European Association of Service Providers for Persons with Disabilities and represents over 20,000 support services for persons with disabilities across Europe.</a:t>
            </a:r>
          </a:p>
          <a:p>
            <a:r>
              <a:rPr lang="en-GB" sz="3200" dirty="0"/>
              <a:t>We promote equal opportunities for people with disabilities through effective and high-quality service systems.</a:t>
            </a:r>
            <a:endParaRPr lang="en-US" sz="3200" dirty="0"/>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spTree>
    <p:extLst>
      <p:ext uri="{BB962C8B-B14F-4D97-AF65-F5344CB8AC3E}">
        <p14:creationId xmlns:p14="http://schemas.microsoft.com/office/powerpoint/2010/main" val="2271908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681445" y="427130"/>
            <a:ext cx="10515600" cy="1325563"/>
          </a:xfrm>
        </p:spPr>
        <p:txBody>
          <a:bodyPr>
            <a:normAutofit/>
          </a:bodyPr>
          <a:lstStyle/>
          <a:p>
            <a:r>
              <a:rPr lang="en-US" b="1" dirty="0"/>
              <a:t>ECDUR project – </a:t>
            </a:r>
            <a:r>
              <a:rPr lang="en-GB" b="1" dirty="0"/>
              <a:t>Emergency Early Childhood Development Support for Ukrainian Refugees</a:t>
            </a: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907135"/>
            <a:ext cx="7859486" cy="4675773"/>
          </a:xfrm>
        </p:spPr>
        <p:txBody>
          <a:bodyPr vert="horz" lIns="91440" tIns="45720" rIns="91440" bIns="45720" rtlCol="0" anchor="t">
            <a:normAutofit lnSpcReduction="10000"/>
          </a:bodyPr>
          <a:lstStyle/>
          <a:p>
            <a:r>
              <a:rPr lang="en-US" sz="2400" dirty="0" err="1"/>
              <a:t>Organised</a:t>
            </a:r>
            <a:r>
              <a:rPr lang="en-US" sz="2400" dirty="0"/>
              <a:t> in partnership with UNICEF</a:t>
            </a:r>
            <a:endParaRPr lang="en-GB" sz="2400" dirty="0">
              <a:cs typeface="Calibri"/>
            </a:endParaRPr>
          </a:p>
          <a:p>
            <a:r>
              <a:rPr lang="en-GB" sz="2400" dirty="0"/>
              <a:t>Goal: support Ukrainian families fleeing the war with young children at risk of developing/with disabilities or developmental delays</a:t>
            </a:r>
            <a:endParaRPr lang="en-GB" sz="2400" dirty="0">
              <a:cs typeface="Calibri"/>
            </a:endParaRPr>
          </a:p>
          <a:p>
            <a:r>
              <a:rPr lang="en-GB" sz="2400" dirty="0"/>
              <a:t>How: with the help of 5 leading social organisations from Poland, Slovakia, Bulgaria, Romania, and Moldova:</a:t>
            </a:r>
            <a:endParaRPr lang="en-GB" sz="2400" dirty="0">
              <a:cs typeface="Calibri"/>
            </a:endParaRPr>
          </a:p>
          <a:p>
            <a:pPr lvl="1"/>
            <a:r>
              <a:rPr lang="en-GB" dirty="0">
                <a:solidFill>
                  <a:schemeClr val="tx1">
                    <a:lumMod val="65000"/>
                    <a:lumOff val="35000"/>
                  </a:schemeClr>
                </a:solidFill>
              </a:rPr>
              <a:t>Reaching over 12,000 children and caregivers with direct support</a:t>
            </a:r>
            <a:endParaRPr lang="en-GB" dirty="0">
              <a:solidFill>
                <a:schemeClr val="tx1">
                  <a:lumMod val="65000"/>
                  <a:lumOff val="35000"/>
                </a:schemeClr>
              </a:solidFill>
              <a:cs typeface="Calibri"/>
            </a:endParaRPr>
          </a:p>
          <a:p>
            <a:pPr lvl="1"/>
            <a:r>
              <a:rPr lang="en-GB" dirty="0">
                <a:solidFill>
                  <a:schemeClr val="tx1">
                    <a:lumMod val="65000"/>
                    <a:lumOff val="35000"/>
                  </a:schemeClr>
                </a:solidFill>
              </a:rPr>
              <a:t>Building national system capacity in the participating countries to provide ECD services to children and families who require them</a:t>
            </a:r>
            <a:endParaRPr lang="en-GB" dirty="0">
              <a:solidFill>
                <a:schemeClr val="tx1">
                  <a:lumMod val="65000"/>
                  <a:lumOff val="35000"/>
                </a:schemeClr>
              </a:solidFill>
              <a:cs typeface="Calibri"/>
            </a:endParaRPr>
          </a:p>
          <a:p>
            <a:pPr lvl="1"/>
            <a:r>
              <a:rPr lang="en-GB" dirty="0">
                <a:solidFill>
                  <a:schemeClr val="tx1">
                    <a:lumMod val="65000"/>
                    <a:lumOff val="35000"/>
                  </a:schemeClr>
                </a:solidFill>
              </a:rPr>
              <a:t>Advocating for a greater emergency ECI/ECD response on national and EU levels</a:t>
            </a:r>
            <a:endParaRPr lang="en-GB" dirty="0">
              <a:solidFill>
                <a:schemeClr val="tx1">
                  <a:lumMod val="65000"/>
                  <a:lumOff val="35000"/>
                </a:schemeClr>
              </a:solidFill>
              <a:cs typeface="Calibri"/>
            </a:endParaRPr>
          </a:p>
          <a:p>
            <a:pPr lvl="1"/>
            <a:endParaRPr lang="en-GB" dirty="0"/>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3</a:t>
            </a:fld>
            <a:endParaRPr lang="en-GB"/>
          </a:p>
        </p:txBody>
      </p:sp>
      <p:pic>
        <p:nvPicPr>
          <p:cNvPr id="4" name="Picture 3" descr="Two children holding up their paintings">
            <a:extLst>
              <a:ext uri="{FF2B5EF4-FFF2-40B4-BE49-F238E27FC236}">
                <a16:creationId xmlns:a16="http://schemas.microsoft.com/office/drawing/2014/main" id="{C0A801B8-5836-9E4A-4C0B-355D6A78E87A}"/>
              </a:ext>
            </a:extLst>
          </p:cNvPr>
          <p:cNvPicPr>
            <a:picLocks noChangeAspect="1"/>
          </p:cNvPicPr>
          <p:nvPr/>
        </p:nvPicPr>
        <p:blipFill>
          <a:blip r:embed="rId3"/>
          <a:stretch>
            <a:fillRect/>
          </a:stretch>
        </p:blipFill>
        <p:spPr>
          <a:xfrm>
            <a:off x="8831035" y="2057399"/>
            <a:ext cx="2879272" cy="3842658"/>
          </a:xfrm>
          <a:prstGeom prst="rect">
            <a:avLst/>
          </a:prstGeom>
        </p:spPr>
      </p:pic>
    </p:spTree>
    <p:extLst>
      <p:ext uri="{BB962C8B-B14F-4D97-AF65-F5344CB8AC3E}">
        <p14:creationId xmlns:p14="http://schemas.microsoft.com/office/powerpoint/2010/main" val="205623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b="1" dirty="0"/>
              <a:t>Innovative aspect 1/2</a:t>
            </a:r>
            <a:endParaRPr lang="en-GB" b="1" dirty="0"/>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664029" y="1716318"/>
            <a:ext cx="7576459" cy="4470826"/>
          </a:xfrm>
        </p:spPr>
        <p:txBody>
          <a:bodyPr>
            <a:normAutofit lnSpcReduction="10000"/>
          </a:bodyPr>
          <a:lstStyle/>
          <a:p>
            <a:r>
              <a:rPr lang="en-GB" dirty="0"/>
              <a:t>Via cascade training, ECDUR prepared specialists to support Ukrainian children and their families:</a:t>
            </a:r>
          </a:p>
          <a:p>
            <a:pPr lvl="1"/>
            <a:r>
              <a:rPr lang="en-GB" dirty="0"/>
              <a:t>500+ </a:t>
            </a:r>
            <a:r>
              <a:rPr lang="en-GB" b="1" dirty="0"/>
              <a:t>Family Consultants </a:t>
            </a:r>
            <a:r>
              <a:rPr lang="en-GB" dirty="0"/>
              <a:t>(FC) to provide emergency psychosocial help and facilitate Early Childhood Intervention (ECI) support</a:t>
            </a:r>
          </a:p>
          <a:p>
            <a:pPr lvl="1"/>
            <a:r>
              <a:rPr lang="en-GB" dirty="0"/>
              <a:t>500+ </a:t>
            </a:r>
            <a:r>
              <a:rPr lang="en-GB" b="1" dirty="0"/>
              <a:t>Peer Support Facilitators </a:t>
            </a:r>
            <a:r>
              <a:rPr lang="en-GB" dirty="0"/>
              <a:t>(PS) to lead support groups for parents</a:t>
            </a:r>
          </a:p>
          <a:p>
            <a:pPr lvl="1"/>
            <a:r>
              <a:rPr lang="en-GB" dirty="0"/>
              <a:t>Regular </a:t>
            </a:r>
            <a:r>
              <a:rPr lang="en-GB" b="1" dirty="0"/>
              <a:t>mentorship support for FCs and PSs </a:t>
            </a:r>
            <a:r>
              <a:rPr lang="en-GB" dirty="0"/>
              <a:t>and guidance by national coordinators</a:t>
            </a:r>
          </a:p>
          <a:p>
            <a:r>
              <a:rPr lang="en-GB" b="1" dirty="0"/>
              <a:t>This approach can be replicated </a:t>
            </a:r>
            <a:r>
              <a:rPr lang="en-GB" dirty="0"/>
              <a:t>in other emergency contexts, in the field of disabilities and not only</a:t>
            </a:r>
          </a:p>
        </p:txBody>
      </p:sp>
      <p:pic>
        <p:nvPicPr>
          <p:cNvPr id="7" name="Picture 6" descr="A group of women and a child sitting at a table  ">
            <a:extLst>
              <a:ext uri="{FF2B5EF4-FFF2-40B4-BE49-F238E27FC236}">
                <a16:creationId xmlns:a16="http://schemas.microsoft.com/office/drawing/2014/main" id="{8F9B5BA3-5E3A-8C4A-4AFE-56346E3E5061}"/>
              </a:ext>
            </a:extLst>
          </p:cNvPr>
          <p:cNvPicPr>
            <a:picLocks noChangeAspect="1"/>
          </p:cNvPicPr>
          <p:nvPr/>
        </p:nvPicPr>
        <p:blipFill rotWithShape="1">
          <a:blip r:embed="rId3"/>
          <a:srcRect l="7397" r="8767" b="476"/>
          <a:stretch/>
        </p:blipFill>
        <p:spPr>
          <a:xfrm>
            <a:off x="8153400" y="2295525"/>
            <a:ext cx="3810004" cy="2593563"/>
          </a:xfrm>
          <a:prstGeom prst="rect">
            <a:avLst/>
          </a:prstGeom>
        </p:spPr>
      </p:pic>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4</a:t>
            </a:fld>
            <a:endParaRPr lang="en-GB"/>
          </a:p>
        </p:txBody>
      </p:sp>
    </p:spTree>
    <p:extLst>
      <p:ext uri="{BB962C8B-B14F-4D97-AF65-F5344CB8AC3E}">
        <p14:creationId xmlns:p14="http://schemas.microsoft.com/office/powerpoint/2010/main" val="4270459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b="1" dirty="0"/>
              <a:t>Innovative aspect 2/2</a:t>
            </a:r>
            <a:endParaRPr lang="en-GB" b="1" dirty="0"/>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p:txBody>
          <a:bodyPr>
            <a:normAutofit/>
          </a:bodyPr>
          <a:lstStyle/>
          <a:p>
            <a:pPr algn="l"/>
            <a:r>
              <a:rPr lang="en-GB" b="1" dirty="0">
                <a:solidFill>
                  <a:srgbClr val="333333"/>
                </a:solidFill>
                <a:effectLst/>
                <a:latin typeface="Calibri "/>
                <a:ea typeface="Arial" panose="020B0604020202020204" pitchFamily="34" charset="0"/>
              </a:rPr>
              <a:t>The collective approach in an emergency situation, uniting several countries </a:t>
            </a:r>
            <a:r>
              <a:rPr lang="en-GB" dirty="0">
                <a:solidFill>
                  <a:srgbClr val="333333"/>
                </a:solidFill>
                <a:effectLst/>
                <a:latin typeface="Calibri "/>
                <a:ea typeface="Arial" panose="020B0604020202020204" pitchFamily="34" charset="0"/>
              </a:rPr>
              <a:t>in the region, allows the identification of mutual challenges, which can be tackled via:</a:t>
            </a:r>
          </a:p>
          <a:p>
            <a:pPr lvl="1"/>
            <a:r>
              <a:rPr lang="en-GB" dirty="0">
                <a:solidFill>
                  <a:srgbClr val="333333"/>
                </a:solidFill>
                <a:effectLst/>
                <a:latin typeface="Calibri "/>
                <a:ea typeface="Arial" panose="020B0604020202020204" pitchFamily="34" charset="0"/>
              </a:rPr>
              <a:t>coordinated actions</a:t>
            </a:r>
          </a:p>
          <a:p>
            <a:pPr lvl="1"/>
            <a:r>
              <a:rPr lang="en-GB" dirty="0">
                <a:solidFill>
                  <a:srgbClr val="333333"/>
                </a:solidFill>
                <a:effectLst/>
                <a:latin typeface="Calibri "/>
                <a:ea typeface="Arial" panose="020B0604020202020204" pitchFamily="34" charset="0"/>
              </a:rPr>
              <a:t>resource pooling</a:t>
            </a:r>
          </a:p>
          <a:p>
            <a:pPr lvl="1"/>
            <a:r>
              <a:rPr lang="en-GB" dirty="0">
                <a:solidFill>
                  <a:srgbClr val="333333"/>
                </a:solidFill>
                <a:effectLst/>
                <a:latin typeface="Calibri "/>
                <a:ea typeface="Arial" panose="020B0604020202020204" pitchFamily="34" charset="0"/>
              </a:rPr>
              <a:t>sharing knowledge and best practices</a:t>
            </a:r>
          </a:p>
          <a:p>
            <a:pPr lvl="1"/>
            <a:r>
              <a:rPr lang="en-GB" dirty="0">
                <a:solidFill>
                  <a:srgbClr val="333333"/>
                </a:solidFill>
                <a:effectLst/>
                <a:latin typeface="Calibri "/>
                <a:ea typeface="Arial" panose="020B0604020202020204" pitchFamily="34" charset="0"/>
              </a:rPr>
              <a:t>building cross–country referral pathways to maximize support from professionals</a:t>
            </a:r>
            <a:endParaRPr lang="en-GB" b="0" i="0" u="none" strike="noStrike" baseline="0" dirty="0">
              <a:solidFill>
                <a:srgbClr val="000000"/>
              </a:solidFill>
              <a:latin typeface="Calibri "/>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5</a:t>
            </a:fld>
            <a:endParaRPr lang="en-GB"/>
          </a:p>
        </p:txBody>
      </p:sp>
    </p:spTree>
    <p:extLst>
      <p:ext uri="{BB962C8B-B14F-4D97-AF65-F5344CB8AC3E}">
        <p14:creationId xmlns:p14="http://schemas.microsoft.com/office/powerpoint/2010/main" val="286824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b="1" dirty="0"/>
              <a:t>Impact</a:t>
            </a:r>
            <a:endParaRPr lang="en-GB" b="1" dirty="0"/>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792518"/>
            <a:ext cx="10515600" cy="4033516"/>
          </a:xfrm>
        </p:spPr>
        <p:txBody>
          <a:bodyPr vert="horz" lIns="91440" tIns="45720" rIns="91440" bIns="45720" rtlCol="0" anchor="t">
            <a:normAutofit lnSpcReduction="10000"/>
          </a:bodyPr>
          <a:lstStyle/>
          <a:p>
            <a:r>
              <a:rPr lang="en-GB" b="1" dirty="0"/>
              <a:t>20 441 beneficiaries reached </a:t>
            </a:r>
            <a:r>
              <a:rPr lang="en-GB" dirty="0"/>
              <a:t>with ECD/ECI and peer </a:t>
            </a:r>
          </a:p>
          <a:p>
            <a:pPr lvl="1"/>
            <a:r>
              <a:rPr lang="en-GB" dirty="0"/>
              <a:t>support by FCs and PSs</a:t>
            </a:r>
          </a:p>
          <a:p>
            <a:r>
              <a:rPr lang="en-GB" b="1" dirty="0"/>
              <a:t>Key challenges and solutions (recommendations)</a:t>
            </a:r>
            <a:r>
              <a:rPr lang="en-GB" dirty="0"/>
              <a:t> </a:t>
            </a:r>
            <a:r>
              <a:rPr lang="en-GB" b="1" dirty="0"/>
              <a:t>identified</a:t>
            </a:r>
            <a:r>
              <a:rPr lang="en-GB" dirty="0"/>
              <a:t> to improve national and EU capacity to respond to the needs of young children at risk of or with disabilities, developmental delays or behavioural challenges, including children coming from Ukraine</a:t>
            </a:r>
          </a:p>
          <a:p>
            <a:pPr lvl="1"/>
            <a:r>
              <a:rPr lang="en-GB" dirty="0"/>
              <a:t>national assessments</a:t>
            </a:r>
          </a:p>
          <a:p>
            <a:r>
              <a:rPr lang="en-GB" b="1" dirty="0"/>
              <a:t>Political discourse on ECI in an emergency context was launched</a:t>
            </a:r>
            <a:r>
              <a:rPr lang="en-GB" dirty="0"/>
              <a:t>, putting it on the international agenda together with DI </a:t>
            </a:r>
          </a:p>
          <a:p>
            <a:pPr lvl="1"/>
            <a:r>
              <a:rPr lang="en-GB" dirty="0"/>
              <a:t>international ECI conference and other high-level events</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6</a:t>
            </a:fld>
            <a:endParaRPr lang="en-GB"/>
          </a:p>
        </p:txBody>
      </p:sp>
    </p:spTree>
    <p:extLst>
      <p:ext uri="{BB962C8B-B14F-4D97-AF65-F5344CB8AC3E}">
        <p14:creationId xmlns:p14="http://schemas.microsoft.com/office/powerpoint/2010/main" val="3318146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b="1" dirty="0"/>
              <a:t>Sustainability</a:t>
            </a:r>
            <a:endParaRPr lang="en-GB" b="1" dirty="0"/>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p:txBody>
          <a:bodyPr vert="horz" lIns="91440" tIns="45720" rIns="91440" bIns="45720" rtlCol="0" anchor="t">
            <a:normAutofit/>
          </a:bodyPr>
          <a:lstStyle/>
          <a:p>
            <a:pPr>
              <a:lnSpc>
                <a:spcPct val="115000"/>
              </a:lnSpc>
            </a:pPr>
            <a:r>
              <a:rPr lang="en-GB" b="1" dirty="0">
                <a:solidFill>
                  <a:srgbClr val="333333"/>
                </a:solidFill>
                <a:effectLst/>
                <a:latin typeface="Calibri "/>
                <a:ea typeface="Arial" panose="020B0604020202020204" pitchFamily="34" charset="0"/>
              </a:rPr>
              <a:t>The 3-stream approach </a:t>
            </a:r>
            <a:r>
              <a:rPr lang="en-GB" dirty="0">
                <a:solidFill>
                  <a:srgbClr val="333333"/>
                </a:solidFill>
                <a:effectLst/>
                <a:latin typeface="Calibri "/>
                <a:ea typeface="Arial" panose="020B0604020202020204" pitchFamily="34" charset="0"/>
              </a:rPr>
              <a:t>created a bridge between emergency support and long-term ECI:</a:t>
            </a:r>
          </a:p>
          <a:p>
            <a:pPr lvl="1">
              <a:lnSpc>
                <a:spcPct val="115000"/>
              </a:lnSpc>
            </a:pPr>
            <a:r>
              <a:rPr lang="en-GB" dirty="0">
                <a:solidFill>
                  <a:srgbClr val="333333"/>
                </a:solidFill>
                <a:latin typeface="Calibri "/>
                <a:ea typeface="Arial" panose="020B0604020202020204" pitchFamily="34" charset="0"/>
              </a:rPr>
              <a:t>Improved capacity and expertise of ECI/ECD specialists, including those from Ukraine</a:t>
            </a:r>
          </a:p>
          <a:p>
            <a:pPr lvl="1">
              <a:lnSpc>
                <a:spcPct val="115000"/>
              </a:lnSpc>
            </a:pPr>
            <a:r>
              <a:rPr lang="en-GB" dirty="0">
                <a:solidFill>
                  <a:srgbClr val="333333"/>
                </a:solidFill>
                <a:latin typeface="Calibri "/>
                <a:ea typeface="Arial" panose="020B0604020202020204" pitchFamily="34" charset="0"/>
              </a:rPr>
              <a:t>Legislative changes on the national level and continued support outside of the project</a:t>
            </a:r>
          </a:p>
          <a:p>
            <a:pPr lvl="1">
              <a:lnSpc>
                <a:spcPct val="115000"/>
              </a:lnSpc>
            </a:pPr>
            <a:r>
              <a:rPr lang="en-GB" dirty="0">
                <a:solidFill>
                  <a:srgbClr val="333333"/>
                </a:solidFill>
                <a:latin typeface="Calibri "/>
                <a:ea typeface="Arial" panose="020B0604020202020204" pitchFamily="34" charset="0"/>
              </a:rPr>
              <a:t>Recommendations for the EU as a beacon for future actions</a:t>
            </a:r>
          </a:p>
          <a:p>
            <a:pPr lvl="1">
              <a:lnSpc>
                <a:spcPct val="115000"/>
              </a:lnSpc>
            </a:pPr>
            <a:endParaRPr lang="en-GB" dirty="0">
              <a:solidFill>
                <a:srgbClr val="333333"/>
              </a:solidFill>
              <a:latin typeface="Calibri "/>
              <a:ea typeface="Arial" panose="020B0604020202020204" pitchFamily="34" charset="0"/>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7</a:t>
            </a:fld>
            <a:endParaRPr lang="en-GB"/>
          </a:p>
        </p:txBody>
      </p:sp>
    </p:spTree>
    <p:extLst>
      <p:ext uri="{BB962C8B-B14F-4D97-AF65-F5344CB8AC3E}">
        <p14:creationId xmlns:p14="http://schemas.microsoft.com/office/powerpoint/2010/main" val="1908399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b="1" dirty="0"/>
              <a:t>Testimonials</a:t>
            </a:r>
            <a:endParaRPr lang="en-GB" b="1" dirty="0"/>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792518"/>
            <a:ext cx="8109858" cy="4568797"/>
          </a:xfrm>
        </p:spPr>
        <p:txBody>
          <a:bodyPr>
            <a:normAutofit fontScale="92500" lnSpcReduction="20000"/>
          </a:bodyPr>
          <a:lstStyle/>
          <a:p>
            <a:r>
              <a:rPr lang="en-GB" dirty="0"/>
              <a:t>“I am very glad that I joined this project. By helping others, I help myself. It has become a new stage in my life” – a family consultant</a:t>
            </a:r>
          </a:p>
          <a:p>
            <a:r>
              <a:rPr lang="en-GB" dirty="0"/>
              <a:t>“Thanks to this project, we have felt much better, more confident, safe, and calm” – a mother </a:t>
            </a:r>
          </a:p>
          <a:p>
            <a:r>
              <a:rPr lang="en-GB" dirty="0"/>
              <a:t>“Even though we are in a foreign country, we are not alone here. With us are people who always extend a helping hand, advise, and guide us in the right direction” – a mother </a:t>
            </a:r>
          </a:p>
          <a:p>
            <a:r>
              <a:rPr lang="en-GB" dirty="0"/>
              <a:t>“This project is very important, especially for mothers of children with special needs... Thanks to the project, they begin to share their emotions and experiences” – a family consultant</a:t>
            </a:r>
          </a:p>
          <a:p>
            <a:endParaRPr lang="en-GB" dirty="0"/>
          </a:p>
        </p:txBody>
      </p:sp>
      <p:pic>
        <p:nvPicPr>
          <p:cNvPr id="4" name="Picture 3" descr="A child holding a green bottle&#10;">
            <a:extLst>
              <a:ext uri="{FF2B5EF4-FFF2-40B4-BE49-F238E27FC236}">
                <a16:creationId xmlns:a16="http://schemas.microsoft.com/office/drawing/2014/main" id="{AC5CCB88-22DA-D133-65A9-93EA71574CA3}"/>
              </a:ext>
            </a:extLst>
          </p:cNvPr>
          <p:cNvPicPr>
            <a:picLocks noChangeAspect="1"/>
          </p:cNvPicPr>
          <p:nvPr/>
        </p:nvPicPr>
        <p:blipFill>
          <a:blip r:embed="rId3"/>
          <a:stretch>
            <a:fillRect/>
          </a:stretch>
        </p:blipFill>
        <p:spPr>
          <a:xfrm>
            <a:off x="8989909" y="1796144"/>
            <a:ext cx="2507096" cy="4114800"/>
          </a:xfrm>
          <a:prstGeom prst="rect">
            <a:avLst/>
          </a:prstGeom>
        </p:spPr>
      </p:pic>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8</a:t>
            </a:fld>
            <a:endParaRPr lang="en-GB"/>
          </a:p>
        </p:txBody>
      </p:sp>
    </p:spTree>
    <p:extLst>
      <p:ext uri="{BB962C8B-B14F-4D97-AF65-F5344CB8AC3E}">
        <p14:creationId xmlns:p14="http://schemas.microsoft.com/office/powerpoint/2010/main" val="28926991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b4e6542-4a28-464b-916a-ac287e1e15ef">
      <Terms xmlns="http://schemas.microsoft.com/office/infopath/2007/PartnerControls"/>
    </lcf76f155ced4ddcb4097134ff3c332f>
    <TaxCatchAll xmlns="cae8c1b8-3cee-434b-8da9-32960356a7d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733F4810AB72642817D07682898C628" ma:contentTypeVersion="18" ma:contentTypeDescription="Een nieuw document maken." ma:contentTypeScope="" ma:versionID="3992fb01526cbda13f49f51a62dc92db">
  <xsd:schema xmlns:xsd="http://www.w3.org/2001/XMLSchema" xmlns:xs="http://www.w3.org/2001/XMLSchema" xmlns:p="http://schemas.microsoft.com/office/2006/metadata/properties" xmlns:ns2="0b4e6542-4a28-464b-916a-ac287e1e15ef" xmlns:ns3="cae8c1b8-3cee-434b-8da9-32960356a7de" targetNamespace="http://schemas.microsoft.com/office/2006/metadata/properties" ma:root="true" ma:fieldsID="c797c75de5fd9ca9a9ddc44700314d01" ns2:_="" ns3:_="">
    <xsd:import namespace="0b4e6542-4a28-464b-916a-ac287e1e15ef"/>
    <xsd:import namespace="cae8c1b8-3cee-434b-8da9-32960356a7d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4e6542-4a28-464b-916a-ac287e1e15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f60ac6d-2d98-46b4-814c-7165044f02d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e8c1b8-3cee-434b-8da9-32960356a7de" elementFormDefault="qualified">
    <xsd:import namespace="http://schemas.microsoft.com/office/2006/documentManagement/types"/>
    <xsd:import namespace="http://schemas.microsoft.com/office/infopath/2007/PartnerControls"/>
    <xsd:element name="SharedWithUsers" ma:index="17"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5d13aecc-10f9-435e-a0c0-6a8e69e4f875}" ma:internalName="TaxCatchAll" ma:showField="CatchAllData" ma:web="cae8c1b8-3cee-434b-8da9-32960356a7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72AB7B-96EE-478A-AF01-55B471D6CA6D}">
  <ds:schemaRefs>
    <ds:schemaRef ds:uri="http://schemas.microsoft.com/sharepoint/v3/contenttype/forms"/>
  </ds:schemaRefs>
</ds:datastoreItem>
</file>

<file path=customXml/itemProps2.xml><?xml version="1.0" encoding="utf-8"?>
<ds:datastoreItem xmlns:ds="http://schemas.openxmlformats.org/officeDocument/2006/customXml" ds:itemID="{DFB99FF3-06CB-4902-BD90-5137D695966B}">
  <ds:schemaRefs>
    <ds:schemaRef ds:uri="http://purl.org/dc/terms/"/>
    <ds:schemaRef ds:uri="http://schemas.microsoft.com/office/2006/metadata/properties"/>
    <ds:schemaRef ds:uri="cae8c1b8-3cee-434b-8da9-32960356a7de"/>
    <ds:schemaRef ds:uri="http://schemas.microsoft.com/office/2006/documentManagement/types"/>
    <ds:schemaRef ds:uri="0b4e6542-4a28-464b-916a-ac287e1e15ef"/>
    <ds:schemaRef ds:uri="http://www.w3.org/XML/1998/namespace"/>
    <ds:schemaRef ds:uri="http://purl.org/dc/dcmitype/"/>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A0E93B5C-3158-4858-8146-BC24E5738C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4e6542-4a28-464b-916a-ac287e1e15ef"/>
    <ds:schemaRef ds:uri="cae8c1b8-3cee-434b-8da9-32960356a7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906</Words>
  <Application>Microsoft Office PowerPoint</Application>
  <PresentationFormat>Widescreen</PresentationFormat>
  <Paragraphs>84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vt:lpstr>
      <vt:lpstr>Calibri Light</vt:lpstr>
      <vt:lpstr>Office Theme</vt:lpstr>
      <vt:lpstr>Early Childhood Intervention support for Ukrainian refugees</vt:lpstr>
      <vt:lpstr>EASPD – European Association of Service providers for Persons with Disabilities</vt:lpstr>
      <vt:lpstr>ECDUR project – Emergency Early Childhood Development Support for Ukrainian Refugees</vt:lpstr>
      <vt:lpstr>Innovative aspect 1/2</vt:lpstr>
      <vt:lpstr>Innovative aspect 2/2</vt:lpstr>
      <vt:lpstr>Impact</vt:lpstr>
      <vt:lpstr>Sustainability</vt:lpstr>
      <vt:lpstr>Testimonials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Małgorzata Grobelna</cp:lastModifiedBy>
  <cp:revision>103</cp:revision>
  <dcterms:created xsi:type="dcterms:W3CDTF">2022-12-05T13:52:15Z</dcterms:created>
  <dcterms:modified xsi:type="dcterms:W3CDTF">2024-02-06T12:54:10Z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0x0101008733F4810AB72642817D07682898C628</vt:lpwstr>
  </property>
  <property fmtid="{D5CDD505-2E9C-101B-9397-08002B2CF9AE}" pid="3" name="MediaServiceImageTags">
    <vt:lpwstr/>
  </property>
</Properties>
</file>