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7" name="Shape 9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4" name="Shape 10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Please add your notes here.</a:t>
            </a:r>
          </a:p>
          <a:p>
            <a:r>
              <a:t>Title; First name, last name of speaker(s); Name of Organization, Name of Country, Name of Session (as written in Agenda)</a:t>
            </a:r>
          </a:p>
          <a:p>
            <a:r>
              <a:t>#ZeroCon24</a:t>
            </a:r>
          </a:p>
          <a:p>
            <a:r>
              <a:t>Day and Time of Session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Sample Slide: presenting three points on our project and the relationship to this year’s theme of the Zero Project Conference. Point 1; Point 2; Point 3 connect together in this way.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15" name="Picture 8" descr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0713" y="155575"/>
            <a:ext cx="767584" cy="768350"/>
          </a:xfrm>
          <a:prstGeom prst="rect">
            <a:avLst/>
          </a:prstGeom>
          <a:ln w="12700">
            <a:miter lim="400000"/>
          </a:ln>
        </p:spPr>
      </p:pic>
      <p:sp>
        <p:nvSpPr>
          <p:cNvPr id="16" name="TextBox 6"/>
          <p:cNvSpPr txBox="1"/>
          <p:nvPr/>
        </p:nvSpPr>
        <p:spPr>
          <a:xfrm>
            <a:off x="439009" y="276327"/>
            <a:ext cx="8248454" cy="5480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3200">
                <a:solidFill>
                  <a:srgbClr val="2B882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Zero Project Conference 2025 (#ZeroCon25)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792517"/>
            <a:ext cx="10515600" cy="3861227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26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0713" y="155575"/>
            <a:ext cx="767584" cy="76835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45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0713" y="155575"/>
            <a:ext cx="767584" cy="76835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8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9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8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8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4" name="Picture 5" descr="Picture 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230713" y="155575"/>
            <a:ext cx="767584" cy="76835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Roboto"/>
          <a:ea typeface="Roboto"/>
          <a:cs typeface="Roboto"/>
          <a:sym typeface="Roboto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Roboto"/>
          <a:ea typeface="Roboto"/>
          <a:cs typeface="Roboto"/>
          <a:sym typeface="Roboto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Roboto"/>
          <a:ea typeface="Roboto"/>
          <a:cs typeface="Roboto"/>
          <a:sym typeface="Roboto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Roboto"/>
          <a:ea typeface="Roboto"/>
          <a:cs typeface="Roboto"/>
          <a:sym typeface="Roboto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Roboto"/>
          <a:ea typeface="Roboto"/>
          <a:cs typeface="Roboto"/>
          <a:sym typeface="Roboto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Roboto"/>
          <a:ea typeface="Roboto"/>
          <a:cs typeface="Roboto"/>
          <a:sym typeface="Roboto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Roboto"/>
          <a:ea typeface="Roboto"/>
          <a:cs typeface="Roboto"/>
          <a:sym typeface="Roboto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Roboto"/>
          <a:ea typeface="Roboto"/>
          <a:cs typeface="Roboto"/>
          <a:sym typeface="Roboto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Roboto"/>
          <a:ea typeface="Roboto"/>
          <a:cs typeface="Roboto"/>
          <a:sym typeface="Roboto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Roboto"/>
          <a:ea typeface="Roboto"/>
          <a:cs typeface="Roboto"/>
          <a:sym typeface="Roboto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Roboto"/>
          <a:ea typeface="Roboto"/>
          <a:cs typeface="Roboto"/>
          <a:sym typeface="Roboto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Roboto"/>
          <a:ea typeface="Roboto"/>
          <a:cs typeface="Roboto"/>
          <a:sym typeface="Roboto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Roboto"/>
          <a:ea typeface="Roboto"/>
          <a:cs typeface="Roboto"/>
          <a:sym typeface="Roboto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Roboto"/>
          <a:ea typeface="Roboto"/>
          <a:cs typeface="Roboto"/>
          <a:sym typeface="Roboto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Roboto"/>
          <a:ea typeface="Roboto"/>
          <a:cs typeface="Roboto"/>
          <a:sym typeface="Roboto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Roboto"/>
          <a:ea typeface="Roboto"/>
          <a:cs typeface="Roboto"/>
          <a:sym typeface="Roboto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Roboto"/>
          <a:ea typeface="Roboto"/>
          <a:cs typeface="Roboto"/>
          <a:sym typeface="Roboto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Roboto"/>
          <a:ea typeface="Roboto"/>
          <a:cs typeface="Roboto"/>
          <a:sym typeface="Roboto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itle 1"/>
          <p:cNvSpPr txBox="1">
            <a:spLocks noGrp="1"/>
          </p:cNvSpPr>
          <p:nvPr>
            <p:ph type="ctrTitle"/>
          </p:nvPr>
        </p:nvSpPr>
        <p:spPr>
          <a:xfrm>
            <a:off x="431072" y="1201784"/>
            <a:ext cx="11390814" cy="2073064"/>
          </a:xfrm>
          <a:prstGeom prst="rect">
            <a:avLst/>
          </a:prstGeom>
        </p:spPr>
        <p:txBody>
          <a:bodyPr/>
          <a:lstStyle/>
          <a:p>
            <a:pPr defTabSz="603504">
              <a:defRPr sz="4752"/>
            </a:pPr>
            <a:r>
              <a:rPr dirty="0">
                <a:solidFill>
                  <a:srgbClr val="595959"/>
                </a:solidFill>
              </a:rPr>
              <a:t>Employment of People with Disabilities in Ukraine Amid Russia’s Full-Scale Invasion</a:t>
            </a:r>
            <a:r>
              <a:rPr sz="3960" dirty="0">
                <a:solidFill>
                  <a:srgbClr val="595959"/>
                </a:solidFill>
              </a:rPr>
              <a:t> </a:t>
            </a:r>
          </a:p>
        </p:txBody>
      </p:sp>
      <p:sp>
        <p:nvSpPr>
          <p:cNvPr id="100" name="Subtitle 2"/>
          <p:cNvSpPr txBox="1">
            <a:spLocks noGrp="1"/>
          </p:cNvSpPr>
          <p:nvPr>
            <p:ph type="subTitle" sz="half" idx="1"/>
          </p:nvPr>
        </p:nvSpPr>
        <p:spPr>
          <a:xfrm>
            <a:off x="509451" y="3444664"/>
            <a:ext cx="11234057" cy="2211558"/>
          </a:xfrm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595959"/>
                </a:solidFill>
              </a:rPr>
              <a:t>Yuliia Sachuk</a:t>
            </a:r>
          </a:p>
          <a:p>
            <a:r>
              <a:rPr dirty="0">
                <a:solidFill>
                  <a:srgbClr val="595959"/>
                </a:solidFill>
              </a:rPr>
              <a:t>Fight For Right OPD</a:t>
            </a:r>
          </a:p>
          <a:p>
            <a:r>
              <a:rPr dirty="0">
                <a:solidFill>
                  <a:srgbClr val="595959"/>
                </a:solidFill>
              </a:rPr>
              <a:t>Ukraine</a:t>
            </a:r>
          </a:p>
          <a:p>
            <a:r>
              <a:rPr dirty="0">
                <a:solidFill>
                  <a:srgbClr val="595959"/>
                </a:solidFill>
              </a:rPr>
              <a:t>Inclusive training and employment during humanitarian crises</a:t>
            </a:r>
          </a:p>
        </p:txBody>
      </p:sp>
      <p:sp>
        <p:nvSpPr>
          <p:cNvPr id="101" name="Titel 1"/>
          <p:cNvSpPr txBox="1"/>
          <p:nvPr/>
        </p:nvSpPr>
        <p:spPr>
          <a:xfrm>
            <a:off x="888273" y="5692087"/>
            <a:ext cx="10476412" cy="8468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algn="ctr" defTabSz="457200">
              <a:defRPr sz="2400" b="1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rPr dirty="0">
                <a:solidFill>
                  <a:srgbClr val="595959"/>
                </a:solidFill>
              </a:rPr>
              <a:t>7 March 2025 | 11:00 - 12:00</a:t>
            </a:r>
          </a:p>
        </p:txBody>
      </p:sp>
      <p:sp>
        <p:nvSpPr>
          <p:cNvPr id="102" name="Slide Number Placeholder 6"/>
          <p:cNvSpPr txBox="1">
            <a:spLocks noGrp="1"/>
          </p:cNvSpPr>
          <p:nvPr>
            <p:ph type="sldNum" sz="quarter" idx="2"/>
          </p:nvPr>
        </p:nvSpPr>
        <p:spPr>
          <a:xfrm>
            <a:off x="11164902" y="6404292"/>
            <a:ext cx="188898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>
              <a:defRPr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fld id="{86CB4B4D-7CA3-9044-876B-883B54F8677D}" type="slidenum">
              <a:rPr/>
              <a:t>1</a:t>
            </a:fld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itle 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595959"/>
                </a:solidFill>
              </a:rPr>
              <a:t>Rising Disability Numbers</a:t>
            </a:r>
          </a:p>
        </p:txBody>
      </p:sp>
      <p:sp>
        <p:nvSpPr>
          <p:cNvPr id="107" name="Content Placeholder 10"/>
          <p:cNvSpPr txBox="1">
            <a:spLocks noGrp="1"/>
          </p:cNvSpPr>
          <p:nvPr>
            <p:ph type="body" idx="1"/>
          </p:nvPr>
        </p:nvSpPr>
        <p:spPr>
          <a:xfrm>
            <a:off x="831669" y="1792517"/>
            <a:ext cx="10056222" cy="3861227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1600"/>
              </a:spcBef>
              <a:buSzTx/>
              <a:buFontTx/>
              <a:buNone/>
              <a:defRPr>
                <a:solidFill>
                  <a:srgbClr val="535353"/>
                </a:solidFill>
              </a:defRPr>
            </a:pPr>
            <a:r>
              <a:rPr dirty="0"/>
              <a:t>2.7 million persons with disabilities in Ukraine in 2021. </a:t>
            </a:r>
          </a:p>
          <a:p>
            <a:pPr marL="0" indent="0" defTabSz="457200">
              <a:lnSpc>
                <a:spcPct val="120000"/>
              </a:lnSpc>
              <a:spcBef>
                <a:spcPts val="1600"/>
              </a:spcBef>
              <a:buSzTx/>
              <a:buFontTx/>
              <a:buNone/>
              <a:defRPr>
                <a:solidFill>
                  <a:srgbClr val="535353"/>
                </a:solidFill>
              </a:defRPr>
            </a:pPr>
            <a:r>
              <a:rPr dirty="0"/>
              <a:t>3 million persons with disabilities in Ukraine in 2024. </a:t>
            </a:r>
          </a:p>
          <a:p>
            <a:pPr marL="0" indent="0" defTabSz="457200">
              <a:lnSpc>
                <a:spcPct val="100000"/>
              </a:lnSpc>
              <a:spcBef>
                <a:spcPts val="1600"/>
              </a:spcBef>
              <a:buSzTx/>
              <a:buFontTx/>
              <a:buNone/>
              <a:defRPr>
                <a:solidFill>
                  <a:srgbClr val="535353"/>
                </a:solidFill>
              </a:defRPr>
            </a:pPr>
            <a:endParaRPr dirty="0"/>
          </a:p>
          <a:p>
            <a:pPr marL="0" indent="0" defTabSz="457200">
              <a:lnSpc>
                <a:spcPct val="100000"/>
              </a:lnSpc>
              <a:spcBef>
                <a:spcPts val="1600"/>
              </a:spcBef>
              <a:buSzTx/>
              <a:buFontTx/>
              <a:buNone/>
              <a:defRPr>
                <a:solidFill>
                  <a:srgbClr val="535353"/>
                </a:solidFill>
              </a:defRPr>
            </a:pPr>
            <a:r>
              <a:rPr dirty="0"/>
              <a:t>Only 16 % of Ukrainians with disabilities are employed.</a:t>
            </a:r>
          </a:p>
        </p:txBody>
      </p:sp>
      <p:sp>
        <p:nvSpPr>
          <p:cNvPr id="108" name="Slide Number Placeholder 5"/>
          <p:cNvSpPr txBox="1">
            <a:spLocks noGrp="1"/>
          </p:cNvSpPr>
          <p:nvPr>
            <p:ph type="sldNum" sz="quarter" idx="2"/>
          </p:nvPr>
        </p:nvSpPr>
        <p:spPr>
          <a:xfrm>
            <a:off x="11172418" y="6414760"/>
            <a:ext cx="181383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</a:t>
            </a:fld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Key Challeng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595959"/>
                </a:solidFill>
              </a:rPr>
              <a:t>Key Challenges </a:t>
            </a:r>
          </a:p>
        </p:txBody>
      </p:sp>
      <p:sp>
        <p:nvSpPr>
          <p:cNvPr id="113" name="War-driven economic downturn and Infrastructure damage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  <a:defRPr>
                <a:solidFill>
                  <a:srgbClr val="535353"/>
                </a:solidFill>
              </a:defRPr>
            </a:pPr>
            <a:r>
              <a:rPr dirty="0"/>
              <a:t>War-driven economic downturn and Infrastructure damage.</a:t>
            </a:r>
          </a:p>
          <a:p>
            <a:pPr>
              <a:lnSpc>
                <a:spcPct val="120000"/>
              </a:lnSpc>
              <a:defRPr>
                <a:solidFill>
                  <a:srgbClr val="535353"/>
                </a:solidFill>
              </a:defRPr>
            </a:pPr>
            <a:r>
              <a:rPr dirty="0"/>
              <a:t>Discrimination and legal barriers.</a:t>
            </a:r>
          </a:p>
          <a:p>
            <a:pPr>
              <a:lnSpc>
                <a:spcPct val="120000"/>
              </a:lnSpc>
            </a:pPr>
            <a:r>
              <a:rPr dirty="0">
                <a:solidFill>
                  <a:srgbClr val="535353"/>
                </a:solidFill>
              </a:rPr>
              <a:t>Displacement.</a:t>
            </a:r>
            <a:r>
              <a:rPr dirty="0"/>
              <a:t> </a:t>
            </a:r>
          </a:p>
          <a:p>
            <a:pPr>
              <a:lnSpc>
                <a:spcPct val="120000"/>
              </a:lnSpc>
              <a:defRPr>
                <a:solidFill>
                  <a:srgbClr val="535353"/>
                </a:solidFill>
              </a:defRPr>
            </a:pPr>
            <a:r>
              <a:rPr dirty="0"/>
              <a:t>Limited job opportunities.</a:t>
            </a:r>
          </a:p>
          <a:p>
            <a:pPr>
              <a:lnSpc>
                <a:spcPct val="120000"/>
              </a:lnSpc>
              <a:defRPr>
                <a:solidFill>
                  <a:srgbClr val="535353"/>
                </a:solidFill>
              </a:defRPr>
            </a:pPr>
            <a:r>
              <a:rPr dirty="0"/>
              <a:t>Exhaustion and limited options for recovery. </a:t>
            </a:r>
          </a:p>
        </p:txBody>
      </p:sp>
      <p:sp>
        <p:nvSpPr>
          <p:cNvPr id="1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172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3</a:t>
            </a:fld>
            <a:endParaRPr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upportive Mechanisms For Inclusive Employment During the Wa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68680">
              <a:defRPr sz="4180"/>
            </a:lvl1pPr>
          </a:lstStyle>
          <a:p>
            <a:r>
              <a:rPr dirty="0">
                <a:solidFill>
                  <a:srgbClr val="595959"/>
                </a:solidFill>
              </a:rPr>
              <a:t>Supportive Mechanisms For Inclusive Employment During the War </a:t>
            </a:r>
          </a:p>
        </p:txBody>
      </p:sp>
      <p:sp>
        <p:nvSpPr>
          <p:cNvPr id="117" name="CRPD…"/>
          <p:cNvSpPr txBox="1">
            <a:spLocks noGrp="1"/>
          </p:cNvSpPr>
          <p:nvPr>
            <p:ph type="body" idx="1"/>
          </p:nvPr>
        </p:nvSpPr>
        <p:spPr>
          <a:xfrm>
            <a:off x="838200" y="1937468"/>
            <a:ext cx="10515600" cy="3861227"/>
          </a:xfrm>
          <a:prstGeom prst="rect">
            <a:avLst/>
          </a:prstGeom>
        </p:spPr>
        <p:txBody>
          <a:bodyPr/>
          <a:lstStyle/>
          <a:p>
            <a:pPr marL="280736" indent="-280736" defTabSz="12700">
              <a:lnSpc>
                <a:spcPct val="135000"/>
              </a:lnSpc>
              <a:spcBef>
                <a:spcPts val="1200"/>
              </a:spcBef>
              <a:buFontTx/>
              <a:tabLst>
                <a:tab pos="317500" algn="r"/>
                <a:tab pos="419100" algn="l"/>
              </a:tabLst>
              <a:defRPr>
                <a:solidFill>
                  <a:srgbClr val="535353"/>
                </a:solidFill>
              </a:defRPr>
            </a:pPr>
            <a:r>
              <a:t>CRPD </a:t>
            </a:r>
          </a:p>
          <a:p>
            <a:pPr marL="280736" indent="-280736" defTabSz="12700">
              <a:lnSpc>
                <a:spcPct val="135000"/>
              </a:lnSpc>
              <a:spcBef>
                <a:spcPts val="1200"/>
              </a:spcBef>
              <a:buFontTx/>
              <a:tabLst>
                <a:tab pos="317500" algn="r"/>
                <a:tab pos="419100" algn="l"/>
              </a:tabLst>
              <a:defRPr>
                <a:solidFill>
                  <a:srgbClr val="535353"/>
                </a:solidFill>
              </a:defRPr>
            </a:pPr>
            <a:r>
              <a:t>Mandatory employment quotas (4% of workforce).</a:t>
            </a:r>
          </a:p>
          <a:p>
            <a:pPr marL="280736" indent="-280736" defTabSz="12700">
              <a:lnSpc>
                <a:spcPct val="135000"/>
              </a:lnSpc>
              <a:spcBef>
                <a:spcPts val="1200"/>
              </a:spcBef>
              <a:buFontTx/>
              <a:tabLst>
                <a:tab pos="317500" algn="r"/>
                <a:tab pos="419100" algn="l"/>
              </a:tabLst>
              <a:defRPr>
                <a:solidFill>
                  <a:srgbClr val="535353"/>
                </a:solidFill>
              </a:defRPr>
            </a:pPr>
            <a:r>
              <a:t>Requirement to adapt workplaces for accessibility (917 employers have received compensation for adapting workplaces for 1,013 people with disabilities since 2023).</a:t>
            </a:r>
          </a:p>
        </p:txBody>
      </p:sp>
      <p:sp>
        <p:nvSpPr>
          <p:cNvPr id="11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172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4</a:t>
            </a:fld>
            <a:endParaRPr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Impact of the Russian Wa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595959"/>
                </a:solidFill>
              </a:rPr>
              <a:t>Impact of the Russian War </a:t>
            </a:r>
          </a:p>
        </p:txBody>
      </p:sp>
      <p:sp>
        <p:nvSpPr>
          <p:cNvPr id="121" name="Increased number of veterans and civilians with disabilities…"/>
          <p:cNvSpPr txBox="1">
            <a:spLocks noGrp="1"/>
          </p:cNvSpPr>
          <p:nvPr>
            <p:ph type="body" idx="1"/>
          </p:nvPr>
        </p:nvSpPr>
        <p:spPr>
          <a:xfrm>
            <a:off x="838200" y="1738729"/>
            <a:ext cx="10515600" cy="386122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</a:pPr>
            <a:r>
              <a:t>I</a:t>
            </a:r>
            <a:r>
              <a:rPr>
                <a:solidFill>
                  <a:srgbClr val="535353"/>
                </a:solidFill>
              </a:rPr>
              <a:t>ncreased number of veterans and civilians with disabilities </a:t>
            </a:r>
          </a:p>
          <a:p>
            <a:pPr>
              <a:lnSpc>
                <a:spcPct val="120000"/>
              </a:lnSpc>
              <a:defRPr>
                <a:solidFill>
                  <a:srgbClr val="535353"/>
                </a:solidFill>
              </a:defRPr>
            </a:pPr>
            <a:r>
              <a:t>Lack of workforce. </a:t>
            </a:r>
          </a:p>
          <a:p>
            <a:pPr>
              <a:lnSpc>
                <a:spcPct val="120000"/>
              </a:lnSpc>
              <a:defRPr>
                <a:solidFill>
                  <a:srgbClr val="535353"/>
                </a:solidFill>
              </a:defRPr>
            </a:pPr>
            <a:r>
              <a:t>There is a high need for support services providers and for humanitarian experts and responders.  </a:t>
            </a:r>
          </a:p>
        </p:txBody>
      </p:sp>
      <p:sp>
        <p:nvSpPr>
          <p:cNvPr id="12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172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5</a:t>
            </a:fld>
            <a:endParaRPr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Fight For Right Experienc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595959"/>
                </a:solidFill>
              </a:rPr>
              <a:t>Fight For Right Experience </a:t>
            </a:r>
          </a:p>
        </p:txBody>
      </p:sp>
      <p:sp>
        <p:nvSpPr>
          <p:cNvPr id="125" name="35 thousand people with disabilities whom we helped to survive.…"/>
          <p:cNvSpPr txBox="1">
            <a:spLocks noGrp="1"/>
          </p:cNvSpPr>
          <p:nvPr>
            <p:ph type="body" idx="1"/>
          </p:nvPr>
        </p:nvSpPr>
        <p:spPr>
          <a:xfrm>
            <a:off x="902622" y="1696779"/>
            <a:ext cx="10254387" cy="4351339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  <a:defRPr>
                <a:solidFill>
                  <a:srgbClr val="535353"/>
                </a:solidFill>
              </a:defRPr>
            </a:pPr>
            <a:r>
              <a:rPr dirty="0"/>
              <a:t>35 thousand people with disabilities whom we helped to survive. </a:t>
            </a:r>
          </a:p>
          <a:p>
            <a:pPr>
              <a:lnSpc>
                <a:spcPct val="120000"/>
              </a:lnSpc>
              <a:defRPr>
                <a:solidFill>
                  <a:srgbClr val="535353"/>
                </a:solidFill>
              </a:defRPr>
            </a:pPr>
            <a:r>
              <a:rPr dirty="0"/>
              <a:t>Disability led emergency response mechanism. </a:t>
            </a:r>
          </a:p>
          <a:p>
            <a:pPr>
              <a:lnSpc>
                <a:spcPct val="120000"/>
              </a:lnSpc>
              <a:defRPr>
                <a:solidFill>
                  <a:srgbClr val="535353"/>
                </a:solidFill>
              </a:defRPr>
            </a:pPr>
            <a:r>
              <a:rPr dirty="0" err="1"/>
              <a:t>Mobilisation</a:t>
            </a:r>
            <a:r>
              <a:rPr dirty="0"/>
              <a:t> of the international disability community. </a:t>
            </a:r>
          </a:p>
          <a:p>
            <a:pPr>
              <a:lnSpc>
                <a:spcPct val="120000"/>
              </a:lnSpc>
              <a:defRPr>
                <a:solidFill>
                  <a:srgbClr val="535353"/>
                </a:solidFill>
              </a:defRPr>
            </a:pPr>
            <a:r>
              <a:rPr dirty="0"/>
              <a:t>Case-management system. </a:t>
            </a:r>
          </a:p>
          <a:p>
            <a:pPr>
              <a:lnSpc>
                <a:spcPct val="120000"/>
              </a:lnSpc>
              <a:defRPr>
                <a:solidFill>
                  <a:srgbClr val="535353"/>
                </a:solidFill>
              </a:defRPr>
            </a:pPr>
            <a:r>
              <a:rPr dirty="0"/>
              <a:t>24 per 7 work during 3 years. </a:t>
            </a:r>
          </a:p>
        </p:txBody>
      </p:sp>
      <p:sp>
        <p:nvSpPr>
          <p:cNvPr id="12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172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6</a:t>
            </a:fld>
            <a:endParaRPr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Lessons Learn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595959"/>
                </a:solidFill>
              </a:rPr>
              <a:t>Lessons Learnt </a:t>
            </a:r>
          </a:p>
        </p:txBody>
      </p:sp>
      <p:sp>
        <p:nvSpPr>
          <p:cNvPr id="129" name="People with disabilities are not only objects during crises who need help. Our response made a positive impact on all of society.…"/>
          <p:cNvSpPr txBox="1">
            <a:spLocks noGrp="1"/>
          </p:cNvSpPr>
          <p:nvPr>
            <p:ph type="body" idx="1"/>
          </p:nvPr>
        </p:nvSpPr>
        <p:spPr>
          <a:xfrm>
            <a:off x="822094" y="1615355"/>
            <a:ext cx="10994619" cy="48649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05739" indent="-205739" defTabSz="822959">
              <a:lnSpc>
                <a:spcPct val="120000"/>
              </a:lnSpc>
              <a:spcBef>
                <a:spcPts val="900"/>
              </a:spcBef>
              <a:defRPr sz="2520">
                <a:solidFill>
                  <a:srgbClr val="535353"/>
                </a:solidFill>
              </a:defRPr>
            </a:pPr>
            <a:r>
              <a:rPr sz="2400" dirty="0"/>
              <a:t>People with disabilities are not only objects during crises who need help. Our response made a positive impact on all of society. </a:t>
            </a:r>
          </a:p>
          <a:p>
            <a:pPr marL="205739" indent="-205739" defTabSz="822959">
              <a:lnSpc>
                <a:spcPct val="120000"/>
              </a:lnSpc>
              <a:spcBef>
                <a:spcPts val="900"/>
              </a:spcBef>
              <a:defRPr sz="2520">
                <a:solidFill>
                  <a:srgbClr val="535353"/>
                </a:solidFill>
              </a:defRPr>
            </a:pPr>
            <a:r>
              <a:rPr sz="2400" dirty="0"/>
              <a:t>41% of our staff are people with disabilities. For 46% of them, this is their first job in life.</a:t>
            </a:r>
          </a:p>
          <a:p>
            <a:pPr marL="205739" indent="-205739" defTabSz="822959">
              <a:lnSpc>
                <a:spcPct val="120000"/>
              </a:lnSpc>
              <a:spcBef>
                <a:spcPts val="900"/>
              </a:spcBef>
              <a:defRPr sz="2520">
                <a:solidFill>
                  <a:srgbClr val="535353"/>
                </a:solidFill>
              </a:defRPr>
            </a:pPr>
            <a:r>
              <a:rPr sz="2400" dirty="0"/>
              <a:t>From people with disabilities to people with disabilities as the most effective way to provide support for people with disabilities affected by the war. </a:t>
            </a:r>
          </a:p>
          <a:p>
            <a:pPr marL="205739" indent="-205739" defTabSz="822959">
              <a:lnSpc>
                <a:spcPct val="120000"/>
              </a:lnSpc>
              <a:spcBef>
                <a:spcPts val="900"/>
              </a:spcBef>
              <a:defRPr sz="2520">
                <a:solidFill>
                  <a:srgbClr val="535353"/>
                </a:solidFill>
              </a:defRPr>
            </a:pPr>
            <a:r>
              <a:rPr sz="2400" dirty="0"/>
              <a:t>Peer-to-peer learning, training, and work experience are the best ways to adopt and build a disability-inclusive humanitarian response.  </a:t>
            </a:r>
          </a:p>
          <a:p>
            <a:pPr marL="205739" indent="-205739" defTabSz="822959">
              <a:lnSpc>
                <a:spcPct val="120000"/>
              </a:lnSpc>
              <a:spcBef>
                <a:spcPts val="900"/>
              </a:spcBef>
              <a:defRPr sz="2520"/>
            </a:pPr>
            <a:r>
              <a:rPr sz="2400" dirty="0">
                <a:solidFill>
                  <a:srgbClr val="535353"/>
                </a:solidFill>
              </a:rPr>
              <a:t>IT solutions give well-worked opportunities for humanitarian employment</a:t>
            </a:r>
            <a:r>
              <a:rPr sz="2400" dirty="0"/>
              <a:t>.  </a:t>
            </a:r>
          </a:p>
        </p:txBody>
      </p:sp>
      <p:sp>
        <p:nvSpPr>
          <p:cNvPr id="13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172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7</a:t>
            </a:fld>
            <a:endParaRPr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Actions Needed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595959"/>
                </a:solidFill>
              </a:rPr>
              <a:t>Actions Needed </a:t>
            </a:r>
          </a:p>
        </p:txBody>
      </p:sp>
      <p:sp>
        <p:nvSpPr>
          <p:cNvPr id="133" name="People with disability in staff of preparedness responsible state authorities bodies and INGOs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  <a:defRPr>
                <a:solidFill>
                  <a:srgbClr val="535353"/>
                </a:solidFill>
              </a:defRPr>
            </a:pPr>
            <a:r>
              <a:t>People with disability in staff of preparedness responsible state authorities bodies and INGOs.  </a:t>
            </a:r>
          </a:p>
          <a:p>
            <a:pPr>
              <a:lnSpc>
                <a:spcPct val="120000"/>
              </a:lnSpc>
              <a:defRPr>
                <a:solidFill>
                  <a:srgbClr val="535353"/>
                </a:solidFill>
              </a:defRPr>
            </a:pPr>
            <a:r>
              <a:t>People with disabilities meaningful participation in recovery teams and processes. </a:t>
            </a:r>
          </a:p>
          <a:p>
            <a:pPr>
              <a:lnSpc>
                <a:spcPct val="120000"/>
              </a:lnSpc>
            </a:pPr>
            <a:r>
              <a:rPr>
                <a:solidFill>
                  <a:srgbClr val="535353"/>
                </a:solidFill>
              </a:rPr>
              <a:t>Inclusive requalification training based on mainstream and disability humanitarian situation needs.</a:t>
            </a:r>
          </a:p>
        </p:txBody>
      </p:sp>
      <p:sp>
        <p:nvSpPr>
          <p:cNvPr id="13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172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8</a:t>
            </a:fld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435</Words>
  <Application>Microsoft Office PowerPoint</Application>
  <PresentationFormat>Widescreen</PresentationFormat>
  <Paragraphs>54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Roboto</vt:lpstr>
      <vt:lpstr>Office Theme</vt:lpstr>
      <vt:lpstr>Employment of People with Disabilities in Ukraine Amid Russia’s Full-Scale Invasion </vt:lpstr>
      <vt:lpstr>Rising Disability Numbers</vt:lpstr>
      <vt:lpstr>Key Challenges </vt:lpstr>
      <vt:lpstr>Supportive Mechanisms For Inclusive Employment During the War </vt:lpstr>
      <vt:lpstr>Impact of the Russian War </vt:lpstr>
      <vt:lpstr>Fight For Right Experience </vt:lpstr>
      <vt:lpstr>Lessons Learnt </vt:lpstr>
      <vt:lpstr>Actions Needed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Anja Günther</cp:lastModifiedBy>
  <cp:revision>1</cp:revision>
  <dcterms:modified xsi:type="dcterms:W3CDTF">2025-02-17T14:58:02Z</dcterms:modified>
</cp:coreProperties>
</file>