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5" r:id="rId3"/>
    <p:sldId id="269" r:id="rId4"/>
    <p:sldId id="266" r:id="rId5"/>
    <p:sldId id="264" r:id="rId6"/>
    <p:sldId id="261" r:id="rId7"/>
    <p:sldId id="263" r:id="rId8"/>
    <p:sldId id="262" r:id="rId9"/>
    <p:sldId id="260"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5497" autoAdjust="0"/>
  </p:normalViewPr>
  <p:slideViewPr>
    <p:cSldViewPr snapToGrid="0">
      <p:cViewPr varScale="1">
        <p:scale>
          <a:sx n="55" d="100"/>
          <a:sy n="55" d="100"/>
        </p:scale>
        <p:origin x="474" y="78"/>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24/01/2024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Dr.Wajdi</a:t>
            </a:r>
            <a:r>
              <a:rPr lang="en-US" baseline="0" dirty="0"/>
              <a:t>, </a:t>
            </a:r>
            <a:r>
              <a:rPr lang="en-US" baseline="0" dirty="0" err="1"/>
              <a:t>Wazzan</a:t>
            </a:r>
            <a:r>
              <a:rPr lang="en-US" baseline="0" dirty="0"/>
              <a:t> and Mr. Abdullah, </a:t>
            </a:r>
            <a:r>
              <a:rPr lang="en-US" baseline="0" dirty="0" err="1"/>
              <a:t>Almotiri</a:t>
            </a:r>
            <a:r>
              <a:rPr lang="en-US" baseline="0" dirty="0"/>
              <a:t> from King Abdul-Aziz University in Jeddah. They will present their awarded project called “ we Hear you” for the season inclusive practices in universities and higher education institutions. On Wednesday,21 February , 2024 at </a:t>
            </a:r>
            <a:r>
              <a:rPr lang="en-US" baseline="0" dirty="0" smtClean="0"/>
              <a:t>14:00</a:t>
            </a:r>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slide</a:t>
            </a:r>
            <a:r>
              <a:rPr lang="en-GB" baseline="0" dirty="0" smtClean="0"/>
              <a:t> :  a word thank you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290212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King Abdulaziz University (KAU) is the largest public university in Saudi Arabia (about 80,000 students). An Important part of its mission is to develop the community. The picture show part of KAU huge campus.</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14964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a:t>
            </a:r>
            <a:r>
              <a:rPr lang="en-US" sz="1200" b="0" i="0" kern="1200" dirty="0">
                <a:solidFill>
                  <a:schemeClr val="tx1"/>
                </a:solidFill>
                <a:effectLst/>
                <a:latin typeface="+mn-lt"/>
                <a:ea typeface="+mn-ea"/>
                <a:cs typeface="+mn-cs"/>
              </a:rPr>
              <a:t>found that it was difficult for deaf people to get into KAU because of their language abilities. Deaf people have problems in Deaf schools because their curriculum doesn't match that of public schools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184946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a:t>
            </a:r>
            <a:r>
              <a:rPr lang="en-US" sz="1200" b="0" i="0" kern="1200" dirty="0">
                <a:solidFill>
                  <a:schemeClr val="tx1"/>
                </a:solidFill>
                <a:effectLst/>
                <a:latin typeface="+mn-lt"/>
                <a:ea typeface="+mn-ea"/>
                <a:cs typeface="+mn-cs"/>
              </a:rPr>
              <a:t>can</a:t>
            </a:r>
            <a:r>
              <a:rPr lang="en-US" sz="1200" b="0" i="0" kern="1200" baseline="0" dirty="0">
                <a:solidFill>
                  <a:schemeClr val="tx1"/>
                </a:solidFill>
                <a:effectLst/>
                <a:latin typeface="+mn-lt"/>
                <a:ea typeface="+mn-ea"/>
                <a:cs typeface="+mn-cs"/>
              </a:rPr>
              <a:t> we do? Three point: Empowering students at KAU, Elevate Deaf’ language skill, launch the project. An Image </a:t>
            </a:r>
            <a:r>
              <a:rPr lang="en-US" sz="1200" b="0" i="0" kern="1200" baseline="0" dirty="0" smtClean="0">
                <a:solidFill>
                  <a:schemeClr val="tx1"/>
                </a:solidFill>
                <a:effectLst/>
                <a:latin typeface="+mn-lt"/>
                <a:ea typeface="+mn-ea"/>
                <a:cs typeface="+mn-cs"/>
              </a:rPr>
              <a:t>with a Deaf boy raising his hand to celebrate his achievement. </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72700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Our project aims to empower deaf students by equipping them with the necessary skills to excel in literature and prepare for </a:t>
            </a:r>
            <a:r>
              <a:rPr lang="en-US" sz="1200" b="0" i="0" u="none" strike="noStrike" kern="1200" dirty="0" smtClean="0">
                <a:solidFill>
                  <a:schemeClr val="tx1"/>
                </a:solidFill>
                <a:effectLst/>
                <a:latin typeface="+mn-lt"/>
                <a:ea typeface="+mn-ea"/>
                <a:cs typeface="+mn-cs"/>
              </a:rPr>
              <a:t>university. </a:t>
            </a:r>
            <a:r>
              <a:rPr lang="en-US" sz="1200" b="0" i="0" u="none" strike="noStrike" kern="1200" dirty="0">
                <a:solidFill>
                  <a:schemeClr val="tx1"/>
                </a:solidFill>
                <a:effectLst/>
                <a:latin typeface="+mn-lt"/>
                <a:ea typeface="+mn-ea"/>
                <a:cs typeface="+mn-cs"/>
              </a:rPr>
              <a:t>We integrate assistive technology, including visual aids and sign language libraries</a:t>
            </a:r>
            <a:r>
              <a:rPr lang="en-US" sz="1200" b="0" i="0" u="none" strike="noStrike" kern="1200" dirty="0" smtClean="0">
                <a:solidFill>
                  <a:schemeClr val="tx1"/>
                </a:solidFill>
                <a:effectLst/>
                <a:latin typeface="+mn-lt"/>
                <a:ea typeface="+mn-ea"/>
                <a:cs typeface="+mn-cs"/>
              </a:rPr>
              <a:t>. The image for Deaf</a:t>
            </a:r>
            <a:r>
              <a:rPr lang="en-US" sz="1200" b="0" i="0" u="none" strike="noStrike" kern="1200" baseline="0" dirty="0" smtClean="0">
                <a:solidFill>
                  <a:schemeClr val="tx1"/>
                </a:solidFill>
                <a:effectLst/>
                <a:latin typeface="+mn-lt"/>
                <a:ea typeface="+mn-ea"/>
                <a:cs typeface="+mn-cs"/>
              </a:rPr>
              <a:t> students focusing in their class assignment.</a:t>
            </a:r>
            <a:endParaRPr lang="en-US" b="0" dirty="0">
              <a:effectLst/>
            </a:endParaRPr>
          </a:p>
          <a:p>
            <a:r>
              <a:rPr lang="en-US" dirty="0"/>
              <a:t/>
            </a:r>
            <a:br>
              <a:rPr lang="en-US" dirty="0"/>
            </a:b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19866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project has achieved remarkable success in accepting Deaf students into higher educational institutions. Deaf </a:t>
            </a:r>
            <a:r>
              <a:rPr lang="en-US" sz="1200" b="0" i="0" kern="1200" dirty="0" smtClean="0">
                <a:solidFill>
                  <a:schemeClr val="tx1"/>
                </a:solidFill>
                <a:effectLst/>
                <a:latin typeface="+mn-lt"/>
                <a:ea typeface="+mn-ea"/>
                <a:cs typeface="+mn-cs"/>
              </a:rPr>
              <a:t>students.</a:t>
            </a:r>
            <a:r>
              <a:rPr lang="en-US" sz="1200" b="0" i="0" kern="1200" baseline="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Many of our students have gained admission to college, and the number of admissions is increasing. The project has also received recognition and awards, such as the "Jeddah Awards</a:t>
            </a:r>
            <a:r>
              <a:rPr lang="en-US" sz="1200" b="0" i="0" kern="1200" dirty="0" smtClean="0">
                <a:solidFill>
                  <a:schemeClr val="tx1"/>
                </a:solidFill>
                <a:effectLst/>
                <a:latin typeface="+mn-lt"/>
                <a:ea typeface="+mn-ea"/>
                <a:cs typeface="+mn-cs"/>
              </a:rPr>
              <a:t>.“ image</a:t>
            </a:r>
            <a:r>
              <a:rPr lang="en-US" sz="1200" b="0" i="0" kern="1200" baseline="0" dirty="0" smtClean="0">
                <a:solidFill>
                  <a:schemeClr val="tx1"/>
                </a:solidFill>
                <a:effectLst/>
                <a:latin typeface="+mn-lt"/>
                <a:ea typeface="+mn-ea"/>
                <a:cs typeface="+mn-cs"/>
              </a:rPr>
              <a:t> 1: a chart showing students enrolled rate from 2018-2023. Image 2 “ Dr. </a:t>
            </a:r>
            <a:r>
              <a:rPr lang="en-US" sz="1200" b="0" i="0" kern="1200" baseline="0" dirty="0" err="1" smtClean="0">
                <a:solidFill>
                  <a:schemeClr val="tx1"/>
                </a:solidFill>
                <a:effectLst/>
                <a:latin typeface="+mn-lt"/>
                <a:ea typeface="+mn-ea"/>
                <a:cs typeface="+mn-cs"/>
              </a:rPr>
              <a:t>Wazzan</a:t>
            </a:r>
            <a:r>
              <a:rPr lang="en-US" sz="1200" b="0" i="0" kern="1200" baseline="0" dirty="0" smtClean="0">
                <a:solidFill>
                  <a:schemeClr val="tx1"/>
                </a:solidFill>
                <a:effectLst/>
                <a:latin typeface="+mn-lt"/>
                <a:ea typeface="+mn-ea"/>
                <a:cs typeface="+mn-cs"/>
              </a:rPr>
              <a:t> received award from gov. clerk.</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27118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project focuses on improving literacy skills for Deaf students, empowering them to communicate effectively and express their ideas</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we ensure equal opportunities for Deaf students in </a:t>
            </a:r>
            <a:r>
              <a:rPr lang="en-US" sz="1200" b="0" i="0" kern="1200" dirty="0" smtClean="0">
                <a:solidFill>
                  <a:schemeClr val="tx1"/>
                </a:solidFill>
                <a:effectLst/>
                <a:latin typeface="+mn-lt"/>
                <a:ea typeface="+mn-ea"/>
                <a:cs typeface="+mn-cs"/>
              </a:rPr>
              <a:t>university. </a:t>
            </a:r>
            <a:r>
              <a:rPr lang="en-US" sz="1200" b="0" i="0" kern="1200" dirty="0">
                <a:solidFill>
                  <a:schemeClr val="tx1"/>
                </a:solidFill>
                <a:effectLst/>
                <a:latin typeface="+mn-lt"/>
                <a:ea typeface="+mn-ea"/>
                <a:cs typeface="+mn-cs"/>
              </a:rPr>
              <a:t>we build their confidence, drive societal change, and contribute to a more inclusive society through sign language workshops and awareness training</a:t>
            </a:r>
            <a:r>
              <a:rPr lang="en-US" sz="1200" b="0" i="0" kern="1200" dirty="0" smtClean="0">
                <a:solidFill>
                  <a:schemeClr val="tx1"/>
                </a:solidFill>
                <a:effectLst/>
                <a:latin typeface="+mn-lt"/>
                <a:ea typeface="+mn-ea"/>
                <a:cs typeface="+mn-cs"/>
              </a:rPr>
              <a:t>. Image</a:t>
            </a:r>
            <a:r>
              <a:rPr lang="en-US" sz="1200" b="0" i="0" kern="1200" baseline="0" dirty="0" smtClean="0">
                <a:solidFill>
                  <a:schemeClr val="tx1"/>
                </a:solidFill>
                <a:effectLst/>
                <a:latin typeface="+mn-lt"/>
                <a:ea typeface="+mn-ea"/>
                <a:cs typeface="+mn-cs"/>
              </a:rPr>
              <a:t>: A group of Deaf students are posing at camera after sport event.</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221187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project addresses the challenges faced by Deaf students in accessing specialized resources and communication support. </a:t>
            </a:r>
            <a:r>
              <a:rPr lang="en-US" sz="1200" b="0" i="0" kern="1200" dirty="0" smtClean="0">
                <a:solidFill>
                  <a:schemeClr val="tx1"/>
                </a:solidFill>
                <a:effectLst/>
                <a:latin typeface="+mn-lt"/>
                <a:ea typeface="+mn-ea"/>
                <a:cs typeface="+mn-cs"/>
              </a:rPr>
              <a:t>Training </a:t>
            </a:r>
            <a:r>
              <a:rPr lang="en-US" sz="1200" b="0" i="0" kern="1200" dirty="0">
                <a:solidFill>
                  <a:schemeClr val="tx1"/>
                </a:solidFill>
                <a:effectLst/>
                <a:latin typeface="+mn-lt"/>
                <a:ea typeface="+mn-ea"/>
                <a:cs typeface="+mn-cs"/>
              </a:rPr>
              <a:t>sign language interpreters and raising awareness among educators, we ensure effective communication and promote inclusivity. This creates inclusive environments and supports the unique communication needs of Deaf students.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03304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will update the curriculum based on feedback and adapt to new trends. Additionally, we will expand support services, particularly in the provision of sign language </a:t>
            </a:r>
            <a:r>
              <a:rPr lang="en-US" sz="1200" b="0" i="0" kern="1200" dirty="0" smtClean="0">
                <a:solidFill>
                  <a:schemeClr val="tx1"/>
                </a:solidFill>
                <a:effectLst/>
                <a:latin typeface="+mn-lt"/>
                <a:ea typeface="+mn-ea"/>
                <a:cs typeface="+mn-cs"/>
              </a:rPr>
              <a:t>interpreters. </a:t>
            </a:r>
            <a:r>
              <a:rPr lang="en-US" sz="1200" b="0" i="0" kern="1200" dirty="0">
                <a:solidFill>
                  <a:schemeClr val="tx1"/>
                </a:solidFill>
                <a:effectLst/>
                <a:latin typeface="+mn-lt"/>
                <a:ea typeface="+mn-ea"/>
                <a:cs typeface="+mn-cs"/>
              </a:rPr>
              <a:t>We are also seeking collaborations with universities to exchange knowledge and enhance our practices, creating a dynamic learning environment for deaf students.</a:t>
            </a:r>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2362244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24/01/2024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24/01/2024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24/01/2024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24/01/2024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24/01/2024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24/01/2024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24/01/2024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24/01/2024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24/01/2024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24/01/2024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24/01/2024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1122363"/>
            <a:ext cx="9144000" cy="1434024"/>
          </a:xfrm>
        </p:spPr>
        <p:txBody>
          <a:bodyPr>
            <a:normAutofit/>
          </a:bodyPr>
          <a:lstStyle/>
          <a:p>
            <a:r>
              <a:rPr lang="en-US" sz="6600" b="1" dirty="0">
                <a:solidFill>
                  <a:srgbClr val="595959"/>
                </a:solidFill>
              </a:rPr>
              <a:t>We “ Hear” you</a:t>
            </a:r>
            <a:r>
              <a:rPr lang="en-US" sz="5400" b="1" dirty="0">
                <a:solidFill>
                  <a:srgbClr val="595959"/>
                </a:solidFill>
              </a:rPr>
              <a:t> </a:t>
            </a:r>
            <a:endParaRPr lang="en-GB" sz="5400" b="1" dirty="0">
              <a:solidFill>
                <a:srgbClr val="595959"/>
              </a:solidFil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556387"/>
            <a:ext cx="9829800" cy="2701413"/>
          </a:xfrm>
        </p:spPr>
        <p:txBody>
          <a:bodyPr>
            <a:normAutofit/>
          </a:bodyPr>
          <a:lstStyle/>
          <a:p>
            <a:r>
              <a:rPr lang="en-US" sz="2800" dirty="0">
                <a:solidFill>
                  <a:srgbClr val="595959"/>
                </a:solidFill>
              </a:rPr>
              <a:t>Dr. Wajdi Wazzan</a:t>
            </a:r>
          </a:p>
          <a:p>
            <a:r>
              <a:rPr lang="en-US" sz="2800" dirty="0">
                <a:solidFill>
                  <a:srgbClr val="595959"/>
                </a:solidFill>
              </a:rPr>
              <a:t>Mr. Abdullah Almotiri</a:t>
            </a:r>
          </a:p>
          <a:p>
            <a:r>
              <a:rPr lang="en-US" sz="2800" dirty="0">
                <a:solidFill>
                  <a:srgbClr val="595959"/>
                </a:solidFill>
              </a:rPr>
              <a:t>King Abdul-Aziz University </a:t>
            </a:r>
          </a:p>
          <a:p>
            <a:r>
              <a:rPr lang="en-US" sz="2800" dirty="0">
                <a:solidFill>
                  <a:srgbClr val="595959"/>
                </a:solidFill>
              </a:rPr>
              <a:t>Saudi Arabia</a:t>
            </a:r>
          </a:p>
          <a:p>
            <a:r>
              <a:rPr lang="en-GB" sz="2800" dirty="0">
                <a:solidFill>
                  <a:srgbClr val="595959"/>
                </a:solidFill>
              </a:rPr>
              <a:t>Inclusive practices in universities and higher education institutions </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7701291" y="5378691"/>
            <a:ext cx="4983848"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000" b="1" dirty="0">
                <a:solidFill>
                  <a:srgbClr val="595959"/>
                </a:solidFill>
                <a:latin typeface="Arial"/>
              </a:rPr>
              <a:t>Wednesday, 21 February,2024</a:t>
            </a:r>
          </a:p>
          <a:p>
            <a:pPr algn="ctr"/>
            <a:r>
              <a:rPr lang="en-US" sz="2000" b="1" dirty="0">
                <a:solidFill>
                  <a:srgbClr val="595959"/>
                </a:solidFill>
                <a:latin typeface="Arial"/>
              </a:rPr>
              <a:t>14:00 – 15:20</a:t>
            </a:r>
          </a:p>
          <a:p>
            <a:pPr algn="ctr"/>
            <a:endParaRPr lang="en-US" sz="2000" b="1" dirty="0">
              <a:solidFill>
                <a:srgbClr val="595959"/>
              </a:solidFill>
              <a:latin typeface="Arial"/>
            </a:endParaRPr>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a:xfrm>
            <a:off x="0" y="6346406"/>
            <a:ext cx="4114800" cy="365125"/>
          </a:xfrm>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t>1</a:t>
            </a:fld>
            <a:endParaRPr lang="en-GB" dirty="0"/>
          </a:p>
        </p:txBody>
      </p:sp>
    </p:spTree>
    <p:extLst>
      <p:ext uri="{BB962C8B-B14F-4D97-AF65-F5344CB8AC3E}">
        <p14:creationId xmlns:p14="http://schemas.microsoft.com/office/powerpoint/2010/main" val="54376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518160" y="2571115"/>
            <a:ext cx="10515600" cy="1325563"/>
          </a:xfrm>
        </p:spPr>
        <p:txBody>
          <a:bodyPr>
            <a:normAutofit/>
          </a:bodyPr>
          <a:lstStyle/>
          <a:p>
            <a:pPr algn="ctr"/>
            <a:r>
              <a:rPr lang="en-GB" sz="6600" b="1" dirty="0">
                <a:solidFill>
                  <a:schemeClr val="accent6">
                    <a:lumMod val="75000"/>
                  </a:schemeClr>
                </a:solidFill>
              </a:rPr>
              <a:t>Thank you.</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3985618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smtClean="0">
                <a:solidFill>
                  <a:schemeClr val="accent6">
                    <a:lumMod val="75000"/>
                  </a:schemeClr>
                </a:solidFill>
              </a:rPr>
              <a:t>King </a:t>
            </a:r>
            <a:r>
              <a:rPr lang="en-US" b="1" dirty="0" err="1" smtClean="0">
                <a:solidFill>
                  <a:schemeClr val="accent6">
                    <a:lumMod val="75000"/>
                  </a:schemeClr>
                </a:solidFill>
              </a:rPr>
              <a:t>Abdulaziz</a:t>
            </a:r>
            <a:r>
              <a:rPr lang="en-US" b="1" dirty="0" smtClean="0">
                <a:solidFill>
                  <a:schemeClr val="accent6">
                    <a:lumMod val="75000"/>
                  </a:schemeClr>
                </a:solidFill>
              </a:rPr>
              <a:t> University </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1" y="1661816"/>
            <a:ext cx="9800492" cy="1714430"/>
          </a:xfrm>
        </p:spPr>
        <p:txBody>
          <a:bodyPr>
            <a:noAutofit/>
          </a:bodyPr>
          <a:lstStyle/>
          <a:p>
            <a:pPr marL="285750" lvl="0" indent="-285750" defTabSz="457200">
              <a:lnSpc>
                <a:spcPct val="100000"/>
              </a:lnSpc>
              <a:spcBef>
                <a:spcPct val="20000"/>
              </a:spcBef>
              <a:defRPr/>
            </a:pPr>
            <a:r>
              <a:rPr lang="en-US" sz="2400" b="1" dirty="0">
                <a:solidFill>
                  <a:prstClr val="black">
                    <a:lumMod val="65000"/>
                    <a:lumOff val="35000"/>
                  </a:prstClr>
                </a:solidFill>
                <a:latin typeface="Arial" panose="020B0604020202020204" pitchFamily="34" charset="0"/>
                <a:cs typeface="Arial" panose="020B0604020202020204" pitchFamily="34" charset="0"/>
              </a:rPr>
              <a:t>Largest Public University in the Kingdom</a:t>
            </a:r>
          </a:p>
          <a:p>
            <a:pPr marL="285750" indent="-285750"/>
            <a:r>
              <a:rPr lang="en-US" sz="2400" b="1" dirty="0">
                <a:solidFill>
                  <a:prstClr val="black">
                    <a:lumMod val="65000"/>
                    <a:lumOff val="35000"/>
                  </a:prstClr>
                </a:solidFill>
                <a:latin typeface="Arial" panose="020B0604020202020204" pitchFamily="34" charset="0"/>
                <a:cs typeface="Arial" panose="020B0604020202020204" pitchFamily="34" charset="0"/>
              </a:rPr>
              <a:t>KAU hosts 30% of total SWD in Higher Edu in the Kingdom</a:t>
            </a:r>
            <a:endParaRPr lang="en-US" sz="2400" dirty="0">
              <a:solidFill>
                <a:prstClr val="black">
                  <a:lumMod val="65000"/>
                  <a:lumOff val="35000"/>
                </a:prstClr>
              </a:solidFill>
              <a:latin typeface="Arial" panose="020B0604020202020204" pitchFamily="34" charset="0"/>
              <a:cs typeface="Arial" panose="020B0604020202020204" pitchFamily="34" charset="0"/>
            </a:endParaRPr>
          </a:p>
          <a:p>
            <a:pPr marL="285750" lvl="0" indent="-285750" defTabSz="457200">
              <a:lnSpc>
                <a:spcPct val="100000"/>
              </a:lnSpc>
              <a:spcBef>
                <a:spcPct val="20000"/>
              </a:spcBef>
              <a:defRPr/>
            </a:pPr>
            <a:r>
              <a:rPr lang="en-US" sz="2400" b="1" dirty="0">
                <a:solidFill>
                  <a:prstClr val="black">
                    <a:lumMod val="65000"/>
                    <a:lumOff val="35000"/>
                  </a:prstClr>
                </a:solidFill>
                <a:latin typeface="Arial" panose="020B0604020202020204" pitchFamily="34" charset="0"/>
                <a:cs typeface="Arial" panose="020B0604020202020204" pitchFamily="34" charset="0"/>
              </a:rPr>
              <a:t>Mission</a:t>
            </a:r>
            <a:r>
              <a:rPr lang="en-US" sz="2400" dirty="0">
                <a:solidFill>
                  <a:prstClr val="black">
                    <a:lumMod val="65000"/>
                    <a:lumOff val="35000"/>
                  </a:prstClr>
                </a:solidFill>
                <a:latin typeface="Arial" panose="020B0604020202020204" pitchFamily="34" charset="0"/>
                <a:cs typeface="Arial" panose="020B0604020202020204" pitchFamily="34" charset="0"/>
              </a:rPr>
              <a:t> : Community Responsibility : Knowledge Development, Research, Innovation and Entrepreneurship</a:t>
            </a:r>
          </a:p>
          <a:p>
            <a:pPr marL="0" indent="0">
              <a:buNone/>
            </a:pPr>
            <a:endParaRPr lang="en-US" sz="2000" dirty="0">
              <a:solidFill>
                <a:srgbClr val="595959"/>
              </a:solidFill>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7" name="Picture 1" descr="Picture of King Abdulaziz university beautiful campus showing some of the buildings and the central mosque.&#10;">
            <a:extLst>
              <a:ext uri="{FF2B5EF4-FFF2-40B4-BE49-F238E27FC236}">
                <a16:creationId xmlns:a16="http://schemas.microsoft.com/office/drawing/2014/main" id="{F747D0FA-A33B-4999-9F19-717057872C57}"/>
              </a:ext>
            </a:extLst>
          </p:cNvPr>
          <p:cNvPicPr>
            <a:picLocks noChangeAspect="1"/>
          </p:cNvPicPr>
          <p:nvPr/>
        </p:nvPicPr>
        <p:blipFill>
          <a:blip r:embed="rId3"/>
          <a:stretch>
            <a:fillRect/>
          </a:stretch>
        </p:blipFill>
        <p:spPr>
          <a:xfrm>
            <a:off x="3528647" y="3590995"/>
            <a:ext cx="8522677" cy="26762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4987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chemeClr val="accent6">
                    <a:lumMod val="75000"/>
                  </a:schemeClr>
                </a:solidFill>
              </a:rPr>
              <a:t>Motivation</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9818077" cy="3861226"/>
          </a:xfrm>
        </p:spPr>
        <p:txBody>
          <a:bodyPr/>
          <a:lstStyle/>
          <a:p>
            <a:r>
              <a:rPr lang="en-US" b="1" dirty="0">
                <a:solidFill>
                  <a:srgbClr val="595959"/>
                </a:solidFill>
              </a:rPr>
              <a:t>Deaf Students can’t enroll at  KAU</a:t>
            </a:r>
          </a:p>
          <a:p>
            <a:pPr lvl="1"/>
            <a:r>
              <a:rPr lang="en-US" dirty="0">
                <a:solidFill>
                  <a:srgbClr val="595959"/>
                </a:solidFill>
              </a:rPr>
              <a:t>Arabic Language Abilities</a:t>
            </a:r>
          </a:p>
          <a:p>
            <a:pPr lvl="1"/>
            <a:r>
              <a:rPr lang="en-US" dirty="0">
                <a:solidFill>
                  <a:srgbClr val="595959"/>
                </a:solidFill>
              </a:rPr>
              <a:t>Scores in Standardized Tests</a:t>
            </a:r>
          </a:p>
          <a:p>
            <a:r>
              <a:rPr lang="en-US" b="1" dirty="0">
                <a:solidFill>
                  <a:srgbClr val="595959"/>
                </a:solidFill>
              </a:rPr>
              <a:t>Learning levels at public schools</a:t>
            </a:r>
          </a:p>
          <a:p>
            <a:pPr lvl="1"/>
            <a:r>
              <a:rPr lang="en-US" dirty="0">
                <a:solidFill>
                  <a:srgbClr val="595959"/>
                </a:solidFill>
              </a:rPr>
              <a:t>They study parts of the curriculum compared to other students </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43435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chemeClr val="accent6">
                    <a:lumMod val="75000"/>
                  </a:schemeClr>
                </a:solidFill>
              </a:rPr>
              <a:t>What Can We Do?</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6881446" cy="3861226"/>
          </a:xfrm>
        </p:spPr>
        <p:txBody>
          <a:bodyPr/>
          <a:lstStyle/>
          <a:p>
            <a:r>
              <a:rPr lang="en-US" b="1" dirty="0">
                <a:solidFill>
                  <a:srgbClr val="595959"/>
                </a:solidFill>
              </a:rPr>
              <a:t>KAU is keen to empower and include SWD</a:t>
            </a:r>
          </a:p>
          <a:p>
            <a:r>
              <a:rPr lang="en-US" b="1" dirty="0">
                <a:solidFill>
                  <a:srgbClr val="595959"/>
                </a:solidFill>
              </a:rPr>
              <a:t>We have to elevate Deaf students' Arabic language abilities to a university level in one year.</a:t>
            </a:r>
          </a:p>
          <a:p>
            <a:r>
              <a:rPr lang="en-US" b="1" dirty="0">
                <a:solidFill>
                  <a:srgbClr val="595959"/>
                </a:solidFill>
              </a:rPr>
              <a:t>“We Hear You Program</a:t>
            </a:r>
            <a:r>
              <a:rPr lang="en-US" dirty="0">
                <a:solidFill>
                  <a:srgbClr val="595959"/>
                </a:solidFill>
              </a:rPr>
              <a:t>”: The Deaf Preparatory Year</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4" name="Picture 3" descr="A boy joyfully raises his hand enthusiastically to celebrate his accomplishment in a sports competition. In the background, there is a bowling alley with several people clapping" title="celebrating joyfully ">
            <a:extLst>
              <a:ext uri="{FF2B5EF4-FFF2-40B4-BE49-F238E27FC236}">
                <a16:creationId xmlns:a16="http://schemas.microsoft.com/office/drawing/2014/main" id="{961B9DCD-028F-9AB0-320C-A44BE357D332}"/>
              </a:ext>
            </a:extLst>
          </p:cNvPr>
          <p:cNvPicPr>
            <a:picLocks noChangeAspect="1"/>
          </p:cNvPicPr>
          <p:nvPr/>
        </p:nvPicPr>
        <p:blipFill>
          <a:blip r:embed="rId3"/>
          <a:stretch>
            <a:fillRect/>
          </a:stretch>
        </p:blipFill>
        <p:spPr>
          <a:xfrm>
            <a:off x="8153400" y="1690688"/>
            <a:ext cx="3765304" cy="4633782"/>
          </a:xfrm>
          <a:prstGeom prst="rect">
            <a:avLst/>
          </a:prstGeom>
        </p:spPr>
      </p:pic>
    </p:spTree>
    <p:extLst>
      <p:ext uri="{BB962C8B-B14F-4D97-AF65-F5344CB8AC3E}">
        <p14:creationId xmlns:p14="http://schemas.microsoft.com/office/powerpoint/2010/main" val="1839233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b="1" dirty="0">
                <a:solidFill>
                  <a:schemeClr val="accent6">
                    <a:lumMod val="75000"/>
                  </a:schemeClr>
                </a:solidFill>
              </a:rPr>
              <a:t>The Solution</a:t>
            </a:r>
            <a:endParaRPr lang="en-GB" b="1" dirty="0">
              <a:solidFill>
                <a:schemeClr val="accent6">
                  <a:lumMod val="75000"/>
                </a:schemeClr>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5738446" cy="3861226"/>
          </a:xfrm>
        </p:spPr>
        <p:txBody>
          <a:bodyPr/>
          <a:lstStyle/>
          <a:p>
            <a:r>
              <a:rPr lang="en-US" b="1" dirty="0">
                <a:solidFill>
                  <a:srgbClr val="595959"/>
                </a:solidFill>
              </a:rPr>
              <a:t>An Intensive Arabic Language Year</a:t>
            </a:r>
          </a:p>
          <a:p>
            <a:pPr lvl="1"/>
            <a:r>
              <a:rPr lang="en-US" dirty="0">
                <a:solidFill>
                  <a:srgbClr val="595959"/>
                </a:solidFill>
              </a:rPr>
              <a:t>The curriculum</a:t>
            </a:r>
          </a:p>
          <a:p>
            <a:r>
              <a:rPr lang="en-US" b="1" dirty="0" smtClean="0">
                <a:solidFill>
                  <a:srgbClr val="595959"/>
                </a:solidFill>
              </a:rPr>
              <a:t>Assistive </a:t>
            </a:r>
            <a:r>
              <a:rPr lang="en-US" b="1" dirty="0">
                <a:solidFill>
                  <a:srgbClr val="595959"/>
                </a:solidFill>
              </a:rPr>
              <a:t>technology </a:t>
            </a:r>
          </a:p>
          <a:p>
            <a:pPr lvl="1"/>
            <a:r>
              <a:rPr lang="en-US" dirty="0">
                <a:solidFill>
                  <a:srgbClr val="595959"/>
                </a:solidFill>
              </a:rPr>
              <a:t>Visual aids</a:t>
            </a:r>
          </a:p>
          <a:p>
            <a:pPr lvl="1"/>
            <a:r>
              <a:rPr lang="en-US" dirty="0">
                <a:solidFill>
                  <a:srgbClr val="595959"/>
                </a:solidFill>
              </a:rPr>
              <a:t>Sign language library </a:t>
            </a:r>
            <a:endParaRPr lang="en-US" dirty="0" smtClean="0">
              <a:solidFill>
                <a:srgbClr val="595959"/>
              </a:solidFill>
            </a:endParaRPr>
          </a:p>
          <a:p>
            <a:r>
              <a:rPr lang="en-US" b="1" dirty="0">
                <a:solidFill>
                  <a:srgbClr val="595959"/>
                </a:solidFill>
              </a:rPr>
              <a:t>Mentorship and guidance</a:t>
            </a:r>
          </a:p>
          <a:p>
            <a:pPr marL="0" indent="0">
              <a:buNone/>
            </a:pPr>
            <a:endParaRPr lang="en-GB" dirty="0">
              <a:solidFill>
                <a:srgbClr val="595959"/>
              </a:solidFill>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5</a:t>
            </a:fld>
            <a:endParaRPr lang="en-GB"/>
          </a:p>
        </p:txBody>
      </p:sp>
      <p:pic>
        <p:nvPicPr>
          <p:cNvPr id="7" name="صورة 6" descr="In this image, six students are working on their class assignments at their desks, while the teacher communicates via sign language with one student." title="Deaf students in a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646" y="1915608"/>
            <a:ext cx="5420966" cy="4065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28573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GB" dirty="0">
                <a:solidFill>
                  <a:schemeClr val="accent6">
                    <a:lumMod val="75000"/>
                  </a:schemeClr>
                </a:solidFill>
              </a:rPr>
              <a:t>The accomplishments  </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1" y="1792518"/>
            <a:ext cx="3854160" cy="3861226"/>
          </a:xfrm>
        </p:spPr>
        <p:txBody>
          <a:bodyPr>
            <a:normAutofit/>
          </a:bodyPr>
          <a:lstStyle/>
          <a:p>
            <a:r>
              <a:rPr lang="en-US" b="1" dirty="0">
                <a:solidFill>
                  <a:srgbClr val="595959"/>
                </a:solidFill>
              </a:rPr>
              <a:t>Academic achievement </a:t>
            </a:r>
          </a:p>
          <a:p>
            <a:r>
              <a:rPr lang="en-US" b="1" dirty="0">
                <a:solidFill>
                  <a:srgbClr val="595959"/>
                </a:solidFill>
              </a:rPr>
              <a:t>Higher education enrollment </a:t>
            </a:r>
          </a:p>
          <a:p>
            <a:r>
              <a:rPr lang="en-US" b="1" dirty="0">
                <a:solidFill>
                  <a:srgbClr val="595959"/>
                </a:solidFill>
              </a:rPr>
              <a:t>Two study majors </a:t>
            </a:r>
          </a:p>
          <a:p>
            <a:pPr lvl="1"/>
            <a:r>
              <a:rPr lang="en-US" dirty="0">
                <a:solidFill>
                  <a:srgbClr val="595959"/>
                </a:solidFill>
              </a:rPr>
              <a:t>Digital Media</a:t>
            </a:r>
          </a:p>
          <a:p>
            <a:pPr lvl="1"/>
            <a:r>
              <a:rPr lang="en-US" dirty="0">
                <a:solidFill>
                  <a:srgbClr val="595959"/>
                </a:solidFill>
              </a:rPr>
              <a:t>Fashion Design</a:t>
            </a:r>
          </a:p>
          <a:p>
            <a:pPr lvl="1"/>
            <a:r>
              <a:rPr lang="en-US" dirty="0">
                <a:solidFill>
                  <a:srgbClr val="595959"/>
                </a:solidFill>
              </a:rPr>
              <a:t>More are coming!</a:t>
            </a:r>
          </a:p>
          <a:p>
            <a:r>
              <a:rPr lang="en-US" b="1" dirty="0">
                <a:solidFill>
                  <a:srgbClr val="595959"/>
                </a:solidFill>
              </a:rPr>
              <a:t>Awards </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6</a:t>
            </a:fld>
            <a:endParaRPr lang="en-GB" dirty="0"/>
          </a:p>
        </p:txBody>
      </p:sp>
      <p:pic>
        <p:nvPicPr>
          <p:cNvPr id="7" name="Picture 6" descr="In this image, Dr. Wazzan, positioned at the center, receives an award for KAU's accomplishments in serving students with disabilities. The award is presented by the government minister on the right and the vice minister on the left. In the background, there is a purple image displaying the slogan &quot;human rights.&quot;" title="award">
            <a:extLst>
              <a:ext uri="{FF2B5EF4-FFF2-40B4-BE49-F238E27FC236}">
                <a16:creationId xmlns:a16="http://schemas.microsoft.com/office/drawing/2014/main" id="{F6DEE59D-AC2A-BEBC-5787-990D29FBD74A}"/>
              </a:ext>
            </a:extLst>
          </p:cNvPr>
          <p:cNvPicPr>
            <a:picLocks noChangeAspect="1"/>
          </p:cNvPicPr>
          <p:nvPr/>
        </p:nvPicPr>
        <p:blipFill>
          <a:blip r:embed="rId3"/>
          <a:stretch>
            <a:fillRect/>
          </a:stretch>
        </p:blipFill>
        <p:spPr>
          <a:xfrm>
            <a:off x="8985675" y="2002862"/>
            <a:ext cx="3206325" cy="3602725"/>
          </a:xfrm>
          <a:prstGeom prst="rect">
            <a:avLst/>
          </a:prstGeom>
        </p:spPr>
      </p:pic>
      <p:pic>
        <p:nvPicPr>
          <p:cNvPr id="11" name="Picture 3" descr="The image illustrates the enrollment rate of Deaf students at KAU from 2018 to 2023. It began with 18 students in 2018 and steadily increased to 100 students by 2023." title="Enrollnment rate ">
            <a:extLst>
              <a:ext uri="{FF2B5EF4-FFF2-40B4-BE49-F238E27FC236}">
                <a16:creationId xmlns:a16="http://schemas.microsoft.com/office/drawing/2014/main" id="{2C743A80-34EF-256E-4713-6B30C912EA7D}"/>
              </a:ext>
            </a:extLst>
          </p:cNvPr>
          <p:cNvPicPr>
            <a:picLocks noChangeAspect="1"/>
          </p:cNvPicPr>
          <p:nvPr/>
        </p:nvPicPr>
        <p:blipFill>
          <a:blip r:embed="rId4"/>
          <a:stretch>
            <a:fillRect/>
          </a:stretch>
        </p:blipFill>
        <p:spPr>
          <a:xfrm>
            <a:off x="4692360" y="2002862"/>
            <a:ext cx="4131855" cy="3440533"/>
          </a:xfrm>
          <a:prstGeom prst="rect">
            <a:avLst/>
          </a:prstGeom>
        </p:spPr>
      </p:pic>
    </p:spTree>
    <p:extLst>
      <p:ext uri="{BB962C8B-B14F-4D97-AF65-F5344CB8AC3E}">
        <p14:creationId xmlns:p14="http://schemas.microsoft.com/office/powerpoint/2010/main" val="249289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US" dirty="0">
                <a:solidFill>
                  <a:schemeClr val="accent6">
                    <a:lumMod val="75000"/>
                  </a:schemeClr>
                </a:solidFill>
              </a:rPr>
              <a:t>The Impact</a:t>
            </a:r>
            <a:endParaRPr lang="en-GB" dirty="0">
              <a:solidFill>
                <a:schemeClr val="accent6">
                  <a:lumMod val="75000"/>
                </a:schemeClr>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199" y="1792518"/>
            <a:ext cx="5826369" cy="3861226"/>
          </a:xfrm>
        </p:spPr>
        <p:txBody>
          <a:bodyPr/>
          <a:lstStyle/>
          <a:p>
            <a:r>
              <a:rPr lang="en-US" b="1" dirty="0">
                <a:solidFill>
                  <a:srgbClr val="595959"/>
                </a:solidFill>
              </a:rPr>
              <a:t>Empowering Deaf students </a:t>
            </a:r>
          </a:p>
          <a:p>
            <a:r>
              <a:rPr lang="en-US" b="1" dirty="0">
                <a:solidFill>
                  <a:srgbClr val="595959"/>
                </a:solidFill>
              </a:rPr>
              <a:t>Promoting inclusivity and equal opportunities</a:t>
            </a:r>
          </a:p>
          <a:p>
            <a:r>
              <a:rPr lang="en-US" b="1" dirty="0">
                <a:solidFill>
                  <a:srgbClr val="595959"/>
                </a:solidFill>
              </a:rPr>
              <a:t>Building confidence and self-esteem</a:t>
            </a:r>
          </a:p>
          <a:p>
            <a:r>
              <a:rPr lang="en-US" b="1" dirty="0">
                <a:solidFill>
                  <a:srgbClr val="595959"/>
                </a:solidFill>
              </a:rPr>
              <a:t>Driving social change </a:t>
            </a:r>
          </a:p>
          <a:p>
            <a:pPr marL="0" indent="0">
              <a:buNone/>
            </a:pPr>
            <a:endParaRPr lang="en-GB" dirty="0"/>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4" name="صورة 3" descr="In this picture, a group of deaf students are arranged in two rows, one standing and one sitting, to capture a commemorative photo following a sporting event. The photo is taken inside the university's gymnasium, where they also receive memorial prizes. In the background, tall glass windows can be seen." title="sport ev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7662" y="1769082"/>
            <a:ext cx="5179548" cy="38846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8682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GB" b="1" dirty="0">
                <a:solidFill>
                  <a:schemeClr val="accent6">
                    <a:lumMod val="75000"/>
                  </a:schemeClr>
                </a:solidFill>
              </a:rPr>
              <a:t>Challenges</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199" y="1792518"/>
            <a:ext cx="11031416" cy="4563832"/>
          </a:xfrm>
        </p:spPr>
        <p:txBody>
          <a:bodyPr/>
          <a:lstStyle/>
          <a:p>
            <a:r>
              <a:rPr lang="en-US" b="1" dirty="0">
                <a:solidFill>
                  <a:srgbClr val="595959"/>
                </a:solidFill>
              </a:rPr>
              <a:t>Limited awareness and understanding  </a:t>
            </a:r>
          </a:p>
          <a:p>
            <a:pPr lvl="1"/>
            <a:r>
              <a:rPr lang="en-US" b="1" dirty="0">
                <a:solidFill>
                  <a:srgbClr val="595959"/>
                </a:solidFill>
              </a:rPr>
              <a:t>Deaf culture and sign language: </a:t>
            </a:r>
            <a:r>
              <a:rPr lang="en-US" dirty="0">
                <a:solidFill>
                  <a:srgbClr val="595959"/>
                </a:solidFill>
              </a:rPr>
              <a:t>Deaf people face challenges arising from a lack of understanding about their culture and sign language among people in community</a:t>
            </a:r>
            <a:endParaRPr lang="en-US" b="1" dirty="0">
              <a:solidFill>
                <a:srgbClr val="595959"/>
              </a:solidFill>
            </a:endParaRPr>
          </a:p>
          <a:p>
            <a:r>
              <a:rPr lang="en-US" b="1" dirty="0">
                <a:solidFill>
                  <a:srgbClr val="595959"/>
                </a:solidFill>
              </a:rPr>
              <a:t>Limited access to resources</a:t>
            </a:r>
          </a:p>
          <a:p>
            <a:pPr lvl="1" algn="just"/>
            <a:r>
              <a:rPr lang="en-US" b="1" dirty="0">
                <a:solidFill>
                  <a:srgbClr val="595959"/>
                </a:solidFill>
              </a:rPr>
              <a:t>Qualified of sign language interpreters</a:t>
            </a:r>
            <a:r>
              <a:rPr lang="en-US" dirty="0">
                <a:solidFill>
                  <a:srgbClr val="595959"/>
                </a:solidFill>
              </a:rPr>
              <a:t>: the project faced a challenge finding a skilled sign language interpreters. Considering the importance of the interpreter's role and their impact on the project, we were unable to find qualified interpreters. This issue arose due to the lack of academic programs dedicated training and certifying interpreters within kingdom</a:t>
            </a: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382913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p:txBody>
          <a:bodyPr/>
          <a:lstStyle/>
          <a:p>
            <a:r>
              <a:rPr lang="en-GB" b="1" dirty="0">
                <a:solidFill>
                  <a:schemeClr val="accent6">
                    <a:lumMod val="75000"/>
                  </a:schemeClr>
                </a:solidFill>
              </a:rPr>
              <a:t>Planning our future </a:t>
            </a: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200" y="1792518"/>
            <a:ext cx="7315199" cy="3933912"/>
          </a:xfrm>
        </p:spPr>
        <p:txBody>
          <a:bodyPr/>
          <a:lstStyle/>
          <a:p>
            <a:r>
              <a:rPr lang="en-US" b="1" dirty="0">
                <a:solidFill>
                  <a:srgbClr val="595959"/>
                </a:solidFill>
              </a:rPr>
              <a:t>Continued program development</a:t>
            </a:r>
          </a:p>
          <a:p>
            <a:pPr lvl="1"/>
            <a:r>
              <a:rPr lang="en-US" dirty="0">
                <a:solidFill>
                  <a:srgbClr val="595959"/>
                </a:solidFill>
              </a:rPr>
              <a:t>Working on providing new areas of study for Deaf students</a:t>
            </a:r>
            <a:endParaRPr lang="en-US" b="1" dirty="0">
              <a:solidFill>
                <a:srgbClr val="595959"/>
              </a:solidFill>
            </a:endParaRPr>
          </a:p>
          <a:p>
            <a:r>
              <a:rPr lang="en-US" b="1" dirty="0">
                <a:solidFill>
                  <a:srgbClr val="595959"/>
                </a:solidFill>
              </a:rPr>
              <a:t>Expansion of support services</a:t>
            </a:r>
          </a:p>
          <a:p>
            <a:pPr lvl="1"/>
            <a:r>
              <a:rPr lang="en-US" dirty="0">
                <a:solidFill>
                  <a:srgbClr val="595959"/>
                </a:solidFill>
              </a:rPr>
              <a:t>Academic program for sign language interpreters </a:t>
            </a:r>
          </a:p>
          <a:p>
            <a:r>
              <a:rPr lang="en-US" b="1" dirty="0">
                <a:solidFill>
                  <a:srgbClr val="595959"/>
                </a:solidFill>
              </a:rPr>
              <a:t>Collaborating with universities</a:t>
            </a:r>
          </a:p>
          <a:p>
            <a:pPr lvl="1"/>
            <a:r>
              <a:rPr lang="en-US" dirty="0">
                <a:solidFill>
                  <a:srgbClr val="595959"/>
                </a:solidFill>
              </a:rPr>
              <a:t>Exchanging experiences with universities in/outside the kingdom </a:t>
            </a:r>
            <a:endParaRPr lang="en-GB" dirty="0">
              <a:solidFill>
                <a:srgbClr val="595959"/>
              </a:solidFill>
            </a:endParaRPr>
          </a:p>
        </p:txBody>
      </p:sp>
      <p:sp>
        <p:nvSpPr>
          <p:cNvPr id="5" name="Footer Placeholder 4">
            <a:extLst>
              <a:ext uri="{FF2B5EF4-FFF2-40B4-BE49-F238E27FC236}">
                <a16:creationId xmlns:a16="http://schemas.microsoft.com/office/drawing/2014/main" id="{493486FE-45C2-3C89-C954-3B3AC63FE8B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649554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830</Words>
  <Application>Microsoft Office PowerPoint</Application>
  <PresentationFormat>شاشة عريضة</PresentationFormat>
  <Paragraphs>96</Paragraphs>
  <Slides>10</Slides>
  <Notes>10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vt:i4>
      </vt:variant>
    </vt:vector>
  </HeadingPairs>
  <TitlesOfParts>
    <vt:vector size="14" baseType="lpstr">
      <vt:lpstr>Arial</vt:lpstr>
      <vt:lpstr>Calibri</vt:lpstr>
      <vt:lpstr>Calibri Light</vt:lpstr>
      <vt:lpstr>Office Theme</vt:lpstr>
      <vt:lpstr>We “ Hear” you </vt:lpstr>
      <vt:lpstr>King Abdulaziz University </vt:lpstr>
      <vt:lpstr>Motivation</vt:lpstr>
      <vt:lpstr>What Can We Do?</vt:lpstr>
      <vt:lpstr>The Solution</vt:lpstr>
      <vt:lpstr>The accomplishments  </vt:lpstr>
      <vt:lpstr>The Impact</vt:lpstr>
      <vt:lpstr>Challenges</vt:lpstr>
      <vt:lpstr>Planning our future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ABDULLAH GHALEB DUHERAN ALMOTIRI</cp:lastModifiedBy>
  <cp:revision>57</cp:revision>
  <dcterms:created xsi:type="dcterms:W3CDTF">2022-12-05T13:52:15Z</dcterms:created>
  <dcterms:modified xsi:type="dcterms:W3CDTF">2024-01-24T08:39:32Z</dcterms:modified>
</cp:coreProperties>
</file>