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76" r:id="rId3"/>
    <p:sldId id="258" r:id="rId4"/>
    <p:sldId id="257" r:id="rId5"/>
    <p:sldId id="272" r:id="rId6"/>
    <p:sldId id="275" r:id="rId7"/>
    <p:sldId id="260" r:id="rId8"/>
    <p:sldId id="261" r:id="rId9"/>
    <p:sldId id="263" r:id="rId10"/>
    <p:sldId id="270" r:id="rId11"/>
  </p:sldIdLst>
  <p:sldSz cx="18288000" cy="10287000"/>
  <p:notesSz cx="6858000" cy="9144000"/>
  <p:embeddedFontLst>
    <p:embeddedFont>
      <p:font typeface="Lato 1 Bold" charset="0"/>
      <p:regular r:id="rId13"/>
    </p:embeddedFont>
    <p:embeddedFont>
      <p:font typeface="Lato 2" charset="0"/>
      <p:regular r:id="rId14"/>
    </p:embeddedFont>
    <p:embeddedFont>
      <p:font typeface="Montserrat Bold" charset="-52"/>
      <p:regular r:id="rId15"/>
    </p:embeddedFon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Open Sans" charset="0"/>
      <p:regular r:id="rId20"/>
      <p:bold r:id="rId21"/>
      <p:italic r:id="rId22"/>
      <p:boldItalic r:id="rId23"/>
    </p:embeddedFont>
    <p:embeddedFont>
      <p:font typeface="Lato 2 Bold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C46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-7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240FE-F6FF-48D2-AEE3-75454B5CA904}" type="datetimeFigureOut">
              <a:rPr lang="uk-UA" smtClean="0"/>
              <a:pPr/>
              <a:t>07.02.2025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2D4E2-061A-43D6-9A60-0D12EA93DE45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31.sv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3B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189019" y="800100"/>
            <a:ext cx="12981780" cy="7508354"/>
            <a:chOff x="0" y="-7283868"/>
            <a:chExt cx="17309040" cy="10011137"/>
          </a:xfrm>
        </p:grpSpPr>
        <p:sp>
          <p:nvSpPr>
            <p:cNvPr id="4" name="TextBox 4"/>
            <p:cNvSpPr txBox="1"/>
            <p:nvPr/>
          </p:nvSpPr>
          <p:spPr>
            <a:xfrm>
              <a:off x="0" y="265057"/>
              <a:ext cx="16635619" cy="24622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399"/>
                </a:lnSpc>
              </a:pPr>
              <a:r>
                <a:rPr lang="en-US" sz="14399" b="1" dirty="0" smtClean="0">
                  <a:solidFill>
                    <a:srgbClr val="5BC084"/>
                  </a:solidFill>
                  <a:latin typeface="Lato 1 Bold"/>
                  <a:ea typeface="Lato 1 Bold"/>
                  <a:cs typeface="Lato 1 Bold"/>
                  <a:sym typeface="Lato 1 Bold"/>
                </a:rPr>
                <a:t>STEPS</a:t>
              </a:r>
              <a:endParaRPr lang="en-US" sz="14399" b="1" dirty="0">
                <a:solidFill>
                  <a:srgbClr val="5BC084"/>
                </a:solidFill>
                <a:latin typeface="Lato 1 Bold"/>
                <a:ea typeface="Lato 1 Bold"/>
                <a:cs typeface="Lato 1 Bold"/>
                <a:sym typeface="Lato 1 Bold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2478641" y="-7283868"/>
              <a:ext cx="14830399" cy="6967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20"/>
                </a:lnSpc>
                <a:spcBef>
                  <a:spcPct val="0"/>
                </a:spcBef>
              </a:pPr>
              <a:r>
                <a:rPr lang="en-US" sz="5400" b="1" spc="-42" dirty="0" smtClean="0">
                  <a:solidFill>
                    <a:srgbClr val="FFFFFF"/>
                  </a:solidFill>
                  <a:latin typeface="Lato 2"/>
                  <a:ea typeface="Lato 2"/>
                  <a:cs typeface="Lato 2"/>
                  <a:sym typeface="Lato 2"/>
                </a:rPr>
                <a:t>Lower costs. Higher comfort.</a:t>
              </a:r>
              <a:endParaRPr lang="en-US" sz="5400" b="1" spc="-42" dirty="0">
                <a:solidFill>
                  <a:srgbClr val="FFFFFF"/>
                </a:solidFill>
                <a:latin typeface="Lato 2"/>
                <a:ea typeface="Lato 2"/>
                <a:cs typeface="Lato 2"/>
                <a:sym typeface="Lato 2"/>
              </a:endParaRPr>
            </a:p>
          </p:txBody>
        </p:sp>
      </p:grpSp>
      <p:pic>
        <p:nvPicPr>
          <p:cNvPr id="6" name="Рисунок 5" descr="лого СТЕПС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42900"/>
            <a:ext cx="2324424" cy="1490870"/>
          </a:xfrm>
          <a:prstGeom prst="rect">
            <a:avLst/>
          </a:prstGeom>
        </p:spPr>
      </p:pic>
      <p:pic>
        <p:nvPicPr>
          <p:cNvPr id="7" name="Рисунок 6" descr="e078c9968f4f56b06147fbe087af726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59075" y="342900"/>
            <a:ext cx="2828925" cy="4191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629400" y="6515100"/>
            <a:ext cx="11201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spc="-49" dirty="0" smtClean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- the  System  of  Thermal   Energy Packed Storage</a:t>
            </a:r>
            <a:endParaRPr lang="uk-UA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1447800" y="8191500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Montserrat Bold" charset="-52"/>
              </a:rPr>
              <a:t>PILOT</a:t>
            </a:r>
            <a:endParaRPr lang="uk-UA" sz="4800" b="1" dirty="0">
              <a:solidFill>
                <a:schemeClr val="bg1"/>
              </a:solidFill>
              <a:latin typeface="Montserrat Bold" charset="-5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3B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90600" y="2628900"/>
            <a:ext cx="8001000" cy="42654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400" b="1" dirty="0" smtClean="0">
                <a:solidFill>
                  <a:srgbClr val="5BC08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Contact us to get a pilot installation calculation!</a:t>
            </a:r>
            <a:endParaRPr lang="en-US" sz="6400" b="1" dirty="0">
              <a:solidFill>
                <a:srgbClr val="5BC084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9940190" y="4417406"/>
            <a:ext cx="1688095" cy="1562255"/>
          </a:xfrm>
          <a:custGeom>
            <a:avLst/>
            <a:gdLst/>
            <a:ahLst/>
            <a:cxnLst/>
            <a:rect l="l" t="t" r="r" b="b"/>
            <a:pathLst>
              <a:path w="1688095" h="1562255">
                <a:moveTo>
                  <a:pt x="0" y="0"/>
                </a:moveTo>
                <a:lnTo>
                  <a:pt x="1688095" y="0"/>
                </a:lnTo>
                <a:lnTo>
                  <a:pt x="1688095" y="1562255"/>
                </a:lnTo>
                <a:lnTo>
                  <a:pt x="0" y="1562255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906000" y="1562100"/>
            <a:ext cx="1686621" cy="1686621"/>
          </a:xfrm>
          <a:custGeom>
            <a:avLst/>
            <a:gdLst/>
            <a:ahLst/>
            <a:cxnLst/>
            <a:rect l="l" t="t" r="r" b="b"/>
            <a:pathLst>
              <a:path w="1686621" h="1686621">
                <a:moveTo>
                  <a:pt x="0" y="0"/>
                </a:moveTo>
                <a:lnTo>
                  <a:pt x="1686621" y="0"/>
                </a:lnTo>
                <a:lnTo>
                  <a:pt x="1686621" y="1686621"/>
                </a:lnTo>
                <a:lnTo>
                  <a:pt x="0" y="1686621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2889077" y="2234559"/>
            <a:ext cx="4370223" cy="451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 b="1" dirty="0" smtClean="0">
                <a:solidFill>
                  <a:srgbClr val="FFFFFF"/>
                </a:solidFill>
                <a:latin typeface="Lato 2 Bold"/>
                <a:ea typeface="Lato 2 Bold"/>
                <a:cs typeface="Lato 2 Bold"/>
                <a:sym typeface="Lato 2 Bold"/>
              </a:rPr>
              <a:t>www.kb99.com</a:t>
            </a:r>
            <a:endParaRPr lang="en-US" sz="2800" b="1" dirty="0">
              <a:solidFill>
                <a:srgbClr val="FFFFFF"/>
              </a:solidFill>
              <a:latin typeface="Lato 2 Bold"/>
              <a:ea typeface="Lato 2 Bold"/>
              <a:cs typeface="Lato 2 Bold"/>
              <a:sym typeface="Lato 2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496800" y="4894566"/>
            <a:ext cx="5486399" cy="15004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800" b="1" dirty="0" smtClean="0">
                <a:solidFill>
                  <a:srgbClr val="FFFFFF"/>
                </a:solidFill>
                <a:latin typeface="Lato 2 Bold"/>
                <a:ea typeface="Lato 2 Bold"/>
                <a:cs typeface="Lato 2 Bold"/>
                <a:sym typeface="Lato 2 Bold"/>
              </a:rPr>
              <a:t>fundraising.maitek@gmail.com</a:t>
            </a:r>
          </a:p>
          <a:p>
            <a:pPr>
              <a:lnSpc>
                <a:spcPts val="3920"/>
              </a:lnSpc>
            </a:pPr>
            <a:r>
              <a:rPr lang="en-US" sz="2800" b="1" dirty="0" smtClean="0">
                <a:solidFill>
                  <a:srgbClr val="FFFFFF"/>
                </a:solidFill>
                <a:latin typeface="Lato 2 Bold"/>
                <a:ea typeface="Lato 2 Bold"/>
                <a:cs typeface="Lato 2 Bold"/>
                <a:sym typeface="Lato 2 Bold"/>
              </a:rPr>
              <a:t/>
            </a:r>
            <a:br>
              <a:rPr lang="en-US" sz="2800" b="1" dirty="0" smtClean="0">
                <a:solidFill>
                  <a:srgbClr val="FFFFFF"/>
                </a:solidFill>
                <a:latin typeface="Lato 2 Bold"/>
                <a:ea typeface="Lato 2 Bold"/>
                <a:cs typeface="Lato 2 Bold"/>
                <a:sym typeface="Lato 2 Bold"/>
              </a:rPr>
            </a:br>
            <a:endParaRPr lang="en-US" sz="2800" b="1" dirty="0">
              <a:solidFill>
                <a:srgbClr val="FFFFFF"/>
              </a:solidFill>
              <a:latin typeface="Lato 2 Bold"/>
              <a:ea typeface="Lato 2 Bold"/>
              <a:cs typeface="Lato 2 Bold"/>
              <a:sym typeface="Lato 2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889077" y="7554572"/>
            <a:ext cx="4370223" cy="451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800" b="1" dirty="0" smtClean="0">
                <a:solidFill>
                  <a:srgbClr val="FFFFFF"/>
                </a:solidFill>
                <a:latin typeface="Lato 2 Bold"/>
                <a:ea typeface="Lato 2 Bold"/>
                <a:cs typeface="Lato 2 Bold"/>
                <a:sym typeface="Lato 2 Bold"/>
              </a:rPr>
              <a:t>+380 67 430 18 24</a:t>
            </a:r>
            <a:endParaRPr lang="en-US" sz="2800" b="1" dirty="0">
              <a:solidFill>
                <a:srgbClr val="FFFFFF"/>
              </a:solidFill>
              <a:latin typeface="Lato 2 Bold"/>
              <a:ea typeface="Lato 2 Bold"/>
              <a:cs typeface="Lato 2 Bold"/>
              <a:sym typeface="Lato 2 Bold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0003110" y="7053470"/>
            <a:ext cx="1562255" cy="1562255"/>
            <a:chOff x="0" y="0"/>
            <a:chExt cx="2083007" cy="2083007"/>
          </a:xfrm>
        </p:grpSpPr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>
              <a:off x="0" y="0"/>
              <a:ext cx="2083007" cy="2083007"/>
              <a:chOff x="6705600" y="1371600"/>
              <a:chExt cx="10972800" cy="1097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3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11" name="Freeform 11"/>
            <p:cNvSpPr/>
            <p:nvPr/>
          </p:nvSpPr>
          <p:spPr>
            <a:xfrm>
              <a:off x="503457" y="450833"/>
              <a:ext cx="1076093" cy="1181340"/>
            </a:xfrm>
            <a:custGeom>
              <a:avLst/>
              <a:gdLst/>
              <a:ahLst/>
              <a:cxnLst/>
              <a:rect l="l" t="t" r="r" b="b"/>
              <a:pathLst>
                <a:path w="1076093" h="1181340">
                  <a:moveTo>
                    <a:pt x="0" y="0"/>
                  </a:moveTo>
                  <a:lnTo>
                    <a:pt x="1076093" y="0"/>
                  </a:lnTo>
                  <a:lnTo>
                    <a:pt x="1076093" y="1181340"/>
                  </a:lnTo>
                  <a:lnTo>
                    <a:pt x="0" y="11813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 cstate="print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3B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hoto_2024-11-22_15-08-10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68200" y="0"/>
            <a:ext cx="5454638" cy="10287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0"/>
            <a:ext cx="7192529" cy="1474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200" b="1" dirty="0" smtClean="0">
                <a:solidFill>
                  <a:srgbClr val="5BC08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About us</a:t>
            </a:r>
            <a:endParaRPr lang="en-US" sz="7200" b="1" dirty="0">
              <a:solidFill>
                <a:srgbClr val="5BC084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3400" y="1943100"/>
            <a:ext cx="11506200" cy="8586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pc="96" dirty="0" smtClean="0">
                <a:solidFill>
                  <a:srgbClr val="80C468"/>
                </a:solidFill>
                <a:latin typeface="Open Sans"/>
                <a:ea typeface="Open Sans"/>
                <a:cs typeface="Open Sans"/>
                <a:sym typeface="Open Sans"/>
              </a:rPr>
              <a:t>LLC MAITEK PLUS </a:t>
            </a:r>
            <a:r>
              <a:rPr lang="en-US" sz="2400" b="1" spc="96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-US" sz="2400" b="1" spc="96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2800" b="1" spc="96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Established since 2011 in Ukraine.</a:t>
            </a:r>
            <a:r>
              <a:rPr lang="uk-UA" sz="2800" b="1" spc="96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b="1" spc="96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Software and hardware producer.</a:t>
            </a:r>
            <a:r>
              <a:rPr lang="uk-UA" sz="2800" b="1" spc="96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b="1" spc="96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1,000 </a:t>
            </a:r>
            <a:r>
              <a:rPr lang="en-US" sz="2800" b="1" spc="96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objects in Ukraine and in EU were automated</a:t>
            </a:r>
            <a:r>
              <a:rPr lang="uk-UA" sz="2800" b="1" spc="96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n-US" sz="2800" b="1" spc="96" dirty="0" smtClean="0">
                <a:solidFill>
                  <a:srgbClr val="80C468"/>
                </a:solidFill>
                <a:latin typeface="Open Sans"/>
                <a:ea typeface="Open Sans"/>
                <a:cs typeface="Open Sans"/>
                <a:sym typeface="Open Sans"/>
              </a:rPr>
              <a:t>1,000 square meters of in-house production.</a:t>
            </a:r>
            <a:r>
              <a:rPr lang="ru-RU" sz="2800" b="1" spc="96" dirty="0" smtClean="0">
                <a:solidFill>
                  <a:srgbClr val="80C46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b="1" spc="96" dirty="0" smtClean="0">
                <a:solidFill>
                  <a:srgbClr val="80C468"/>
                </a:solidFill>
                <a:latin typeface="Open Sans"/>
                <a:ea typeface="Open Sans"/>
                <a:cs typeface="Open Sans"/>
                <a:sym typeface="Open Sans"/>
              </a:rPr>
              <a:t>Member of </a:t>
            </a:r>
            <a:r>
              <a:rPr lang="en-US" sz="2800" b="1" spc="96" dirty="0" smtClean="0">
                <a:solidFill>
                  <a:srgbClr val="80C468"/>
                </a:solidFill>
                <a:latin typeface="Open Sans"/>
                <a:ea typeface="Open Sans"/>
                <a:cs typeface="Open Sans"/>
                <a:sym typeface="Open Sans"/>
              </a:rPr>
              <a:t>the</a:t>
            </a:r>
            <a:r>
              <a:rPr lang="ru-RU" sz="2800" b="1" spc="96" dirty="0" smtClean="0">
                <a:solidFill>
                  <a:srgbClr val="80C46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b="1" spc="96" dirty="0" smtClean="0">
                <a:solidFill>
                  <a:srgbClr val="80C468"/>
                </a:solidFill>
                <a:latin typeface="Open Sans"/>
                <a:ea typeface="Open Sans"/>
                <a:cs typeface="Open Sans"/>
                <a:sym typeface="Open Sans"/>
              </a:rPr>
              <a:t>Vinnytsia  Automation and Instrument Making Cluster.</a:t>
            </a:r>
            <a:endParaRPr lang="ru-RU" sz="2800" b="1" spc="96" dirty="0" smtClean="0">
              <a:solidFill>
                <a:srgbClr val="80C46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>
              <a:lnSpc>
                <a:spcPct val="150000"/>
              </a:lnSpc>
            </a:pPr>
            <a:endParaRPr lang="uk-UA" sz="2800" b="1" spc="96" dirty="0" smtClean="0">
              <a:solidFill>
                <a:srgbClr val="80C46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80C468"/>
                </a:solidFill>
                <a:latin typeface="Open Sans"/>
              </a:rPr>
              <a:t>MAIN SPECIALIZATION IS:</a:t>
            </a:r>
            <a:r>
              <a:rPr lang="en-US" sz="2800" b="1" dirty="0" smtClean="0">
                <a:solidFill>
                  <a:schemeClr val="bg1"/>
                </a:solidFill>
                <a:latin typeface="Open Sans"/>
              </a:rPr>
              <a:t/>
            </a:r>
            <a:br>
              <a:rPr lang="en-US" sz="2800" b="1" dirty="0" smtClean="0">
                <a:solidFill>
                  <a:schemeClr val="bg1"/>
                </a:solidFill>
                <a:latin typeface="Open Sans"/>
              </a:rPr>
            </a:br>
            <a:r>
              <a:rPr lang="en-US" sz="2800" b="1" dirty="0" smtClean="0">
                <a:solidFill>
                  <a:srgbClr val="80C468"/>
                </a:solidFill>
                <a:latin typeface="Open Sans"/>
              </a:rPr>
              <a:t>-</a:t>
            </a:r>
            <a:r>
              <a:rPr lang="en-US" sz="2800" b="1" dirty="0" smtClean="0">
                <a:solidFill>
                  <a:schemeClr val="bg1"/>
                </a:solidFill>
                <a:latin typeface="Open Sans"/>
              </a:rPr>
              <a:t> automation of technological production, enterprises, multifunctional facilities and business processes;</a:t>
            </a:r>
            <a:br>
              <a:rPr lang="en-US" sz="2800" b="1" dirty="0" smtClean="0">
                <a:solidFill>
                  <a:schemeClr val="bg1"/>
                </a:solidFill>
                <a:latin typeface="Open Sans"/>
              </a:rPr>
            </a:br>
            <a:r>
              <a:rPr lang="en-US" sz="2800" b="1" dirty="0" smtClean="0">
                <a:solidFill>
                  <a:srgbClr val="80C468"/>
                </a:solidFill>
                <a:latin typeface="Open Sans"/>
              </a:rPr>
              <a:t>-</a:t>
            </a:r>
            <a:r>
              <a:rPr lang="en-US" sz="2800" b="1" dirty="0" smtClean="0">
                <a:solidFill>
                  <a:schemeClr val="bg1"/>
                </a:solidFill>
                <a:latin typeface="Open Sans"/>
              </a:rPr>
              <a:t> energy efficiency and energy supply systems;</a:t>
            </a:r>
            <a:br>
              <a:rPr lang="en-US" sz="2800" b="1" dirty="0" smtClean="0">
                <a:solidFill>
                  <a:schemeClr val="bg1"/>
                </a:solidFill>
                <a:latin typeface="Open Sans"/>
              </a:rPr>
            </a:br>
            <a:r>
              <a:rPr lang="en-US" sz="2800" b="1" dirty="0" smtClean="0">
                <a:solidFill>
                  <a:srgbClr val="80C468"/>
                </a:solidFill>
                <a:latin typeface="Open Sans"/>
              </a:rPr>
              <a:t>-</a:t>
            </a:r>
            <a:r>
              <a:rPr lang="en-US" sz="2800" b="1" dirty="0" smtClean="0">
                <a:solidFill>
                  <a:schemeClr val="bg1"/>
                </a:solidFill>
                <a:latin typeface="Open Sans"/>
              </a:rPr>
              <a:t> systems for monitoring and managing business and working processes.</a:t>
            </a:r>
            <a:endParaRPr lang="en-US" sz="2800" b="1" spc="96" dirty="0" smtClean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>
              <a:lnSpc>
                <a:spcPct val="150000"/>
              </a:lnSpc>
            </a:pPr>
            <a:endParaRPr lang="en-US" sz="2400" b="1" spc="96" dirty="0" smtClean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3B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990600" y="2019300"/>
            <a:ext cx="11582400" cy="7569578"/>
            <a:chOff x="-1353139" y="-95964"/>
            <a:chExt cx="15999453" cy="3767663"/>
          </a:xfrm>
        </p:grpSpPr>
        <p:sp>
          <p:nvSpPr>
            <p:cNvPr id="6" name="TextBox 6"/>
            <p:cNvSpPr txBox="1"/>
            <p:nvPr/>
          </p:nvSpPr>
          <p:spPr>
            <a:xfrm>
              <a:off x="-1353139" y="-95964"/>
              <a:ext cx="15999453" cy="50553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sz="4400" b="1" spc="-49" dirty="0" smtClean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The STEPS is</a:t>
              </a:r>
              <a:r>
                <a:rPr lang="uk-UA" sz="4400" b="1" spc="-49" dirty="0" smtClean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:</a:t>
              </a:r>
              <a:endParaRPr lang="en-US" sz="4400" b="1" spc="-49" dirty="0" smtClean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-1142620" y="776371"/>
              <a:ext cx="15578415" cy="28953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 smtClean="0">
                  <a:solidFill>
                    <a:srgbClr val="FFFFFF"/>
                  </a:solidFill>
                  <a:latin typeface="Lato 2 Bold"/>
                  <a:ea typeface="Lato 2 Bold"/>
                  <a:cs typeface="Lato 2 Bold"/>
                  <a:sym typeface="Lato 2 Bold"/>
                </a:rPr>
                <a:t>Smart algorithms to predict heat demand. </a:t>
              </a:r>
              <a:endParaRPr lang="uk-UA" sz="3600" b="1" dirty="0" smtClean="0">
                <a:solidFill>
                  <a:srgbClr val="FFFFFF"/>
                </a:solidFill>
                <a:latin typeface="Lato 2 Bold"/>
                <a:ea typeface="Lato 2 Bold"/>
                <a:cs typeface="Lato 2 Bold"/>
                <a:sym typeface="Lato 2 Bold"/>
              </a:endParaRPr>
            </a:p>
            <a:p>
              <a:pPr>
                <a:lnSpc>
                  <a:spcPct val="150000"/>
                </a:lnSpc>
              </a:pPr>
              <a:r>
                <a:rPr lang="en-US" sz="3600" b="1" dirty="0" smtClean="0">
                  <a:solidFill>
                    <a:srgbClr val="FFFFFF"/>
                  </a:solidFill>
                  <a:latin typeface="Lato 2 Bold"/>
                  <a:ea typeface="Lato 2 Bold"/>
                  <a:cs typeface="Lato 2 Bold"/>
                  <a:sym typeface="Lato 2 Bold"/>
                </a:rPr>
                <a:t>Full integration of a thermal accumulator, </a:t>
              </a:r>
              <a:endParaRPr lang="uk-UA" sz="3600" b="1" dirty="0" smtClean="0">
                <a:solidFill>
                  <a:srgbClr val="FFFFFF"/>
                </a:solidFill>
                <a:latin typeface="Lato 2 Bold"/>
                <a:ea typeface="Lato 2 Bold"/>
                <a:cs typeface="Lato 2 Bold"/>
                <a:sym typeface="Lato 2 Bold"/>
              </a:endParaRPr>
            </a:p>
            <a:p>
              <a:pPr>
                <a:lnSpc>
                  <a:spcPct val="150000"/>
                </a:lnSpc>
              </a:pPr>
              <a:r>
                <a:rPr lang="en-US" sz="3600" b="1" dirty="0" smtClean="0">
                  <a:solidFill>
                    <a:srgbClr val="FFFFFF"/>
                  </a:solidFill>
                  <a:latin typeface="Lato 2 Bold"/>
                  <a:ea typeface="Lato 2 Bold"/>
                  <a:cs typeface="Lato 2 Bold"/>
                  <a:sym typeface="Lato 2 Bold"/>
                </a:rPr>
                <a:t>a heat pump, and a solid-fuel boiler in the single system. </a:t>
              </a:r>
              <a:endParaRPr lang="uk-UA" sz="3600" b="1" dirty="0" smtClean="0">
                <a:solidFill>
                  <a:srgbClr val="FFFFFF"/>
                </a:solidFill>
                <a:latin typeface="Lato 2 Bold"/>
                <a:ea typeface="Lato 2 Bold"/>
                <a:cs typeface="Lato 2 Bold"/>
                <a:sym typeface="Lato 2 Bold"/>
              </a:endParaRPr>
            </a:p>
            <a:p>
              <a:pPr>
                <a:lnSpc>
                  <a:spcPct val="150000"/>
                </a:lnSpc>
              </a:pPr>
              <a:r>
                <a:rPr lang="en-US" sz="3600" b="1" dirty="0" smtClean="0">
                  <a:solidFill>
                    <a:srgbClr val="FFFFFF"/>
                  </a:solidFill>
                  <a:latin typeface="Lato 2 Bold"/>
                  <a:ea typeface="Lato 2 Bold"/>
                  <a:cs typeface="Lato 2 Bold"/>
                  <a:sym typeface="Lato 2 Bold"/>
                </a:rPr>
                <a:t>Automated work processes with minimal manual intervention. </a:t>
              </a:r>
              <a:endParaRPr lang="uk-UA" sz="3600" b="1" dirty="0" smtClean="0">
                <a:solidFill>
                  <a:srgbClr val="FFFFFF"/>
                </a:solidFill>
                <a:latin typeface="Lato 2 Bold"/>
                <a:ea typeface="Lato 2 Bold"/>
                <a:cs typeface="Lato 2 Bold"/>
                <a:sym typeface="Lato 2 Bold"/>
              </a:endParaRPr>
            </a:p>
            <a:p>
              <a:pPr>
                <a:lnSpc>
                  <a:spcPct val="150000"/>
                </a:lnSpc>
              </a:pPr>
              <a:r>
                <a:rPr lang="en-US" sz="3600" b="1" dirty="0" smtClean="0">
                  <a:solidFill>
                    <a:srgbClr val="FFFFFF"/>
                  </a:solidFill>
                  <a:latin typeface="Lato 2 Bold"/>
                  <a:ea typeface="Lato 2 Bold"/>
                  <a:cs typeface="Lato 2 Bold"/>
                  <a:sym typeface="Lato 2 Bold"/>
                </a:rPr>
                <a:t>Intelligent savings are up to 30% on heating costs.</a:t>
              </a:r>
              <a:endParaRPr lang="en-US" sz="3600" b="1" dirty="0">
                <a:solidFill>
                  <a:srgbClr val="FFFFFF"/>
                </a:solidFill>
                <a:latin typeface="Lato 2 Bold"/>
                <a:ea typeface="Lato 2 Bold"/>
                <a:cs typeface="Lato 2 Bold"/>
                <a:sym typeface="Lato 2 Bold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6248400" y="800100"/>
            <a:ext cx="762000" cy="762000"/>
          </a:xfrm>
          <a:custGeom>
            <a:avLst/>
            <a:gdLst/>
            <a:ahLst/>
            <a:cxnLst/>
            <a:rect l="l" t="t" r="r" b="b"/>
            <a:pathLst>
              <a:path w="1106685" h="1106685">
                <a:moveTo>
                  <a:pt x="0" y="0"/>
                </a:moveTo>
                <a:lnTo>
                  <a:pt x="1106684" y="0"/>
                </a:lnTo>
                <a:lnTo>
                  <a:pt x="1106684" y="1106685"/>
                </a:lnTo>
                <a:lnTo>
                  <a:pt x="0" y="1106685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81000" y="4000500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1106685" h="1106685">
                <a:moveTo>
                  <a:pt x="0" y="0"/>
                </a:moveTo>
                <a:lnTo>
                  <a:pt x="1106684" y="0"/>
                </a:lnTo>
                <a:lnTo>
                  <a:pt x="1106684" y="1106685"/>
                </a:lnTo>
                <a:lnTo>
                  <a:pt x="0" y="1106685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914400" y="571500"/>
            <a:ext cx="13385186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956"/>
              </a:lnSpc>
              <a:spcBef>
                <a:spcPct val="0"/>
              </a:spcBef>
            </a:pPr>
            <a:r>
              <a:rPr lang="en-US" sz="7112" b="1" dirty="0" smtClean="0">
                <a:solidFill>
                  <a:srgbClr val="5BC084"/>
                </a:solidFill>
                <a:latin typeface="Lato 1 Bold"/>
                <a:ea typeface="Lato 1 Bold"/>
                <a:cs typeface="Lato 1 Bold"/>
                <a:sym typeface="Lato 1 Bold"/>
              </a:rPr>
              <a:t>Our Solution</a:t>
            </a:r>
            <a:endParaRPr lang="en-US" sz="7112" b="1" dirty="0">
              <a:solidFill>
                <a:srgbClr val="5BC084"/>
              </a:solidFill>
              <a:latin typeface="Lato 1 Bold"/>
              <a:ea typeface="Lato 1 Bold"/>
              <a:cs typeface="Lato 1 Bold"/>
              <a:sym typeface="Lato 1 Bold"/>
            </a:endParaRPr>
          </a:p>
        </p:txBody>
      </p:sp>
      <p:sp>
        <p:nvSpPr>
          <p:cNvPr id="12" name="Freeform 9"/>
          <p:cNvSpPr/>
          <p:nvPr/>
        </p:nvSpPr>
        <p:spPr>
          <a:xfrm>
            <a:off x="381000" y="4762500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1106685" h="1106685">
                <a:moveTo>
                  <a:pt x="0" y="0"/>
                </a:moveTo>
                <a:lnTo>
                  <a:pt x="1106684" y="0"/>
                </a:lnTo>
                <a:lnTo>
                  <a:pt x="1106684" y="1106685"/>
                </a:lnTo>
                <a:lnTo>
                  <a:pt x="0" y="1106685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9"/>
          <p:cNvSpPr/>
          <p:nvPr/>
        </p:nvSpPr>
        <p:spPr>
          <a:xfrm>
            <a:off x="381000" y="7200900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1106685" h="1106685">
                <a:moveTo>
                  <a:pt x="0" y="0"/>
                </a:moveTo>
                <a:lnTo>
                  <a:pt x="1106684" y="0"/>
                </a:lnTo>
                <a:lnTo>
                  <a:pt x="1106684" y="1106685"/>
                </a:lnTo>
                <a:lnTo>
                  <a:pt x="0" y="1106685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9"/>
          <p:cNvSpPr/>
          <p:nvPr/>
        </p:nvSpPr>
        <p:spPr>
          <a:xfrm>
            <a:off x="381000" y="8953500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1106685" h="1106685">
                <a:moveTo>
                  <a:pt x="0" y="0"/>
                </a:moveTo>
                <a:lnTo>
                  <a:pt x="1106684" y="0"/>
                </a:lnTo>
                <a:lnTo>
                  <a:pt x="1106684" y="1106685"/>
                </a:lnTo>
                <a:lnTo>
                  <a:pt x="0" y="1106685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15" name="Рисунок 14" descr="photo_2024-06-13_17-25-4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501562" y="0"/>
            <a:ext cx="5786438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C0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47800" y="495300"/>
            <a:ext cx="15849600" cy="11761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956"/>
              </a:lnSpc>
              <a:spcBef>
                <a:spcPct val="0"/>
              </a:spcBef>
            </a:pPr>
            <a:r>
              <a:rPr lang="en-US" sz="6600" b="1" dirty="0" smtClean="0"/>
              <a:t>Problems of </a:t>
            </a:r>
            <a:r>
              <a:rPr lang="en-US" sz="6600" b="1" dirty="0" smtClean="0"/>
              <a:t>premises owners </a:t>
            </a:r>
            <a:r>
              <a:rPr lang="en-US" sz="6600" b="1" dirty="0" smtClean="0"/>
              <a:t>that we solve</a:t>
            </a:r>
            <a:endParaRPr lang="en-US" sz="6600" b="1" dirty="0">
              <a:solidFill>
                <a:srgbClr val="213B3A"/>
              </a:solidFill>
              <a:latin typeface="Lato 1 Bold"/>
              <a:ea typeface="Lato 1 Bold"/>
              <a:cs typeface="Lato 1 Bold"/>
              <a:sym typeface="Lato 1 Bold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990600" y="1485900"/>
            <a:ext cx="16611600" cy="8240970"/>
            <a:chOff x="0" y="80300"/>
            <a:chExt cx="7420121" cy="5161949"/>
          </a:xfrm>
        </p:grpSpPr>
        <p:sp>
          <p:nvSpPr>
            <p:cNvPr id="4" name="TextBox 4"/>
            <p:cNvSpPr txBox="1"/>
            <p:nvPr/>
          </p:nvSpPr>
          <p:spPr>
            <a:xfrm>
              <a:off x="0" y="80300"/>
              <a:ext cx="7420121" cy="3832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46"/>
                </a:lnSpc>
                <a:spcBef>
                  <a:spcPct val="0"/>
                </a:spcBef>
              </a:pPr>
              <a:endParaRPr lang="en-US" sz="5400" b="1" spc="-40" dirty="0" smtClean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557599"/>
              <a:ext cx="7420121" cy="468465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742950" indent="-742950">
                <a:lnSpc>
                  <a:spcPct val="150000"/>
                </a:lnSpc>
                <a:buFont typeface="Wingdings" pitchFamily="2" charset="2"/>
                <a:buChar char="§"/>
              </a:pPr>
              <a:r>
                <a:rPr lang="en-US" sz="5400" dirty="0" smtClean="0"/>
                <a:t>High heating costs, especially in the face of rising energy prices</a:t>
              </a:r>
              <a:r>
                <a:rPr lang="uk-UA" sz="5400" dirty="0" smtClean="0"/>
                <a:t>.</a:t>
              </a:r>
            </a:p>
            <a:p>
              <a:pPr marL="742950" indent="-742950">
                <a:lnSpc>
                  <a:spcPct val="150000"/>
                </a:lnSpc>
                <a:buFont typeface="Wingdings" pitchFamily="2" charset="2"/>
                <a:buChar char="§"/>
              </a:pPr>
              <a:r>
                <a:rPr lang="en-US" sz="5400" dirty="0" smtClean="0"/>
                <a:t>Low efficiency of traditional heating systems.</a:t>
              </a:r>
            </a:p>
            <a:p>
              <a:pPr marL="742950" indent="-742950">
                <a:lnSpc>
                  <a:spcPct val="150000"/>
                </a:lnSpc>
                <a:buFont typeface="Wingdings" pitchFamily="2" charset="2"/>
                <a:buChar char="§"/>
              </a:pPr>
              <a:r>
                <a:rPr lang="en-US" sz="5400" dirty="0" smtClean="0"/>
                <a:t>Difficulties in managing thermal resources due to lack of automation. </a:t>
              </a:r>
              <a:endParaRPr lang="uk-UA" sz="5400" dirty="0" smtClean="0"/>
            </a:p>
            <a:p>
              <a:pPr marL="742950" indent="-742950">
                <a:lnSpc>
                  <a:spcPct val="150000"/>
                </a:lnSpc>
                <a:buFont typeface="Wingdings" pitchFamily="2" charset="2"/>
                <a:buChar char="§"/>
              </a:pPr>
              <a:r>
                <a:rPr lang="en-US" sz="5400" dirty="0" smtClean="0"/>
                <a:t>Lack of integration with modern IoT solutions.</a:t>
              </a:r>
              <a:endParaRPr lang="en-US" sz="5400" dirty="0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C0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144000" y="0"/>
            <a:ext cx="9144000" cy="10527499"/>
          </a:xfrm>
          <a:prstGeom prst="rect">
            <a:avLst/>
          </a:prstGeom>
          <a:solidFill>
            <a:srgbClr val="213B3A"/>
          </a:solidFill>
        </p:spPr>
      </p:sp>
      <p:sp>
        <p:nvSpPr>
          <p:cNvPr id="3" name="TextBox 3"/>
          <p:cNvSpPr txBox="1"/>
          <p:nvPr/>
        </p:nvSpPr>
        <p:spPr>
          <a:xfrm>
            <a:off x="1219200" y="3162300"/>
            <a:ext cx="6892286" cy="3720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56"/>
              </a:lnSpc>
              <a:spcBef>
                <a:spcPct val="0"/>
              </a:spcBef>
            </a:pPr>
            <a:r>
              <a:rPr lang="en-US" sz="7112" b="1" dirty="0" smtClean="0">
                <a:solidFill>
                  <a:srgbClr val="213B3A"/>
                </a:solidFill>
                <a:latin typeface="Lato 1 Bold"/>
                <a:ea typeface="Lato 1 Bold"/>
                <a:cs typeface="Lato 1 Bold"/>
                <a:sym typeface="Lato 1 Bold"/>
              </a:rPr>
              <a:t>What </a:t>
            </a:r>
            <a:endParaRPr lang="ru-RU" sz="7112" b="1" dirty="0" smtClean="0">
              <a:solidFill>
                <a:srgbClr val="213B3A"/>
              </a:solidFill>
              <a:latin typeface="Lato 1 Bold"/>
              <a:ea typeface="Lato 1 Bold"/>
              <a:cs typeface="Lato 1 Bold"/>
              <a:sym typeface="Lato 1 Bold"/>
            </a:endParaRPr>
          </a:p>
          <a:p>
            <a:pPr algn="ctr">
              <a:lnSpc>
                <a:spcPts val="9956"/>
              </a:lnSpc>
              <a:spcBef>
                <a:spcPct val="0"/>
              </a:spcBef>
            </a:pPr>
            <a:r>
              <a:rPr lang="en-US" sz="7112" b="1" dirty="0" smtClean="0">
                <a:solidFill>
                  <a:srgbClr val="213B3A"/>
                </a:solidFill>
                <a:latin typeface="Lato 1 Bold"/>
                <a:ea typeface="Lato 1 Bold"/>
                <a:cs typeface="Lato 1 Bold"/>
                <a:sym typeface="Lato 1 Bold"/>
              </a:rPr>
              <a:t>our partner </a:t>
            </a:r>
            <a:endParaRPr lang="ru-RU" sz="7112" b="1" dirty="0" smtClean="0">
              <a:solidFill>
                <a:srgbClr val="213B3A"/>
              </a:solidFill>
              <a:latin typeface="Lato 1 Bold"/>
              <a:ea typeface="Lato 1 Bold"/>
              <a:cs typeface="Lato 1 Bold"/>
              <a:sym typeface="Lato 1 Bold"/>
            </a:endParaRPr>
          </a:p>
          <a:p>
            <a:pPr algn="ctr">
              <a:lnSpc>
                <a:spcPts val="9956"/>
              </a:lnSpc>
              <a:spcBef>
                <a:spcPct val="0"/>
              </a:spcBef>
            </a:pPr>
            <a:r>
              <a:rPr lang="en-US" sz="7112" b="1" dirty="0" smtClean="0">
                <a:solidFill>
                  <a:srgbClr val="213B3A"/>
                </a:solidFill>
                <a:latin typeface="Lato 1 Bold"/>
                <a:ea typeface="Lato 1 Bold"/>
                <a:cs typeface="Lato 1 Bold"/>
                <a:sym typeface="Lato 1 Bold"/>
              </a:rPr>
              <a:t>gets</a:t>
            </a:r>
            <a:r>
              <a:rPr lang="ru-RU" sz="7112" b="1" dirty="0" smtClean="0">
                <a:solidFill>
                  <a:srgbClr val="213B3A"/>
                </a:solidFill>
                <a:latin typeface="Lato 1 Bold"/>
                <a:ea typeface="Lato 1 Bold"/>
                <a:cs typeface="Lato 1 Bold"/>
                <a:sym typeface="Lato 1 Bold"/>
              </a:rPr>
              <a:t>?</a:t>
            </a:r>
            <a:endParaRPr lang="en-US" sz="7112" b="1" dirty="0">
              <a:solidFill>
                <a:srgbClr val="213B3A"/>
              </a:solidFill>
              <a:latin typeface="Lato 1 Bold"/>
              <a:ea typeface="Lato 1 Bold"/>
              <a:cs typeface="Lato 1 Bold"/>
              <a:sym typeface="Lato 1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448800" y="495300"/>
            <a:ext cx="8610600" cy="91409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300" b="1" dirty="0" smtClean="0">
                <a:solidFill>
                  <a:schemeClr val="bg1"/>
                </a:solidFill>
              </a:rPr>
              <a:t>Three types of generation</a:t>
            </a:r>
            <a:endParaRPr lang="ru-RU" sz="33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300" b="1" dirty="0" smtClean="0">
                <a:solidFill>
                  <a:schemeClr val="bg1"/>
                </a:solidFill>
              </a:rPr>
              <a:t>Heat pump </a:t>
            </a:r>
            <a:r>
              <a:rPr lang="en-US" sz="3300" dirty="0" smtClean="0">
                <a:solidFill>
                  <a:schemeClr val="bg1"/>
                </a:solidFill>
              </a:rPr>
              <a:t>(air-water) with a capacity of 40 kW</a:t>
            </a:r>
            <a:r>
              <a:rPr lang="ru-RU" sz="3300" dirty="0" smtClean="0">
                <a:solidFill>
                  <a:schemeClr val="bg1"/>
                </a:solidFill>
              </a:rPr>
              <a:t>. </a:t>
            </a:r>
            <a:r>
              <a:rPr lang="en-US" sz="3300" dirty="0" smtClean="0">
                <a:solidFill>
                  <a:schemeClr val="bg1"/>
                </a:solidFill>
              </a:rPr>
              <a:t>Total power generation: 150-200 kW (depending on the country, permits and certifications)</a:t>
            </a:r>
            <a:endParaRPr lang="ru-RU" sz="33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300" b="1" dirty="0" smtClean="0">
                <a:solidFill>
                  <a:schemeClr val="bg1"/>
                </a:solidFill>
              </a:rPr>
              <a:t>Capacity of the sectional heat storage at the maximum charge-discharge cycle</a:t>
            </a:r>
            <a:r>
              <a:rPr lang="en-US" sz="3300" dirty="0" smtClean="0">
                <a:solidFill>
                  <a:schemeClr val="bg1"/>
                </a:solidFill>
              </a:rPr>
              <a:t>: 2400 kW/h</a:t>
            </a:r>
            <a:r>
              <a:rPr lang="ru-RU" sz="3300" dirty="0" smtClean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300" dirty="0" smtClean="0">
                <a:solidFill>
                  <a:schemeClr val="bg1"/>
                </a:solidFill>
              </a:rPr>
              <a:t>Maximum peak power: 500-600 kW</a:t>
            </a:r>
            <a:endParaRPr lang="uk-UA" sz="33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300" b="1" dirty="0" smtClean="0">
                <a:solidFill>
                  <a:schemeClr val="bg1"/>
                </a:solidFill>
              </a:rPr>
              <a:t>Free service </a:t>
            </a:r>
            <a:r>
              <a:rPr lang="en-US" sz="3300" dirty="0" smtClean="0">
                <a:solidFill>
                  <a:schemeClr val="bg1"/>
                </a:solidFill>
              </a:rPr>
              <a:t>is for one year</a:t>
            </a:r>
            <a:endParaRPr lang="uk-UA" sz="33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300" b="1" dirty="0" smtClean="0">
                <a:solidFill>
                  <a:schemeClr val="bg1"/>
                </a:solidFill>
              </a:rPr>
              <a:t>Warranty service </a:t>
            </a:r>
            <a:r>
              <a:rPr lang="en-US" sz="3300" dirty="0" smtClean="0">
                <a:solidFill>
                  <a:schemeClr val="bg1"/>
                </a:solidFill>
              </a:rPr>
              <a:t>is for </a:t>
            </a:r>
            <a:r>
              <a:rPr lang="en-US" sz="3300" b="1" dirty="0" smtClean="0">
                <a:solidFill>
                  <a:schemeClr val="bg1"/>
                </a:solidFill>
              </a:rPr>
              <a:t>5  years</a:t>
            </a:r>
            <a:r>
              <a:rPr lang="en-US" sz="3300" dirty="0" smtClean="0">
                <a:solidFill>
                  <a:schemeClr val="bg1"/>
                </a:solidFill>
              </a:rPr>
              <a:t>,  concluding a service contract.</a:t>
            </a:r>
            <a:endParaRPr lang="uk-UA" sz="33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300" dirty="0" smtClean="0">
                <a:solidFill>
                  <a:schemeClr val="bg1"/>
                </a:solidFill>
              </a:rPr>
              <a:t>Delivery time is up to </a:t>
            </a:r>
            <a:r>
              <a:rPr lang="en-US" sz="3300" b="1" dirty="0" smtClean="0">
                <a:solidFill>
                  <a:schemeClr val="bg1"/>
                </a:solidFill>
              </a:rPr>
              <a:t>six months </a:t>
            </a:r>
            <a:r>
              <a:rPr lang="en-US" sz="3300" dirty="0" smtClean="0">
                <a:solidFill>
                  <a:schemeClr val="bg1"/>
                </a:solidFill>
              </a:rPr>
              <a:t>after order confirmation.</a:t>
            </a:r>
            <a:endParaRPr lang="ru-RU" sz="33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 descr="QIP Shot - Screen 07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669000" cy="10385972"/>
          </a:xfrm>
          <a:prstGeom prst="rect">
            <a:avLst/>
          </a:prstGeom>
        </p:spPr>
      </p:pic>
      <p:sp>
        <p:nvSpPr>
          <p:cNvPr id="70" name="Скругленный прямоугольник 69"/>
          <p:cNvSpPr/>
          <p:nvPr/>
        </p:nvSpPr>
        <p:spPr>
          <a:xfrm>
            <a:off x="11125200" y="2857500"/>
            <a:ext cx="6248400" cy="6248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19400" y="2705100"/>
            <a:ext cx="3733800" cy="6553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400" dirty="0" smtClean="0"/>
          </a:p>
          <a:p>
            <a:pPr algn="ctr"/>
            <a:endParaRPr lang="en-US" sz="4400" dirty="0" smtClean="0"/>
          </a:p>
          <a:p>
            <a:pPr algn="ctr"/>
            <a:endParaRPr lang="en-US" sz="4400" dirty="0" smtClean="0"/>
          </a:p>
          <a:p>
            <a:pPr algn="ctr"/>
            <a:endParaRPr lang="en-US" sz="4400" dirty="0" smtClean="0"/>
          </a:p>
          <a:p>
            <a:pPr algn="ctr"/>
            <a:endParaRPr lang="en-US" sz="4400" dirty="0" smtClean="0"/>
          </a:p>
          <a:p>
            <a:pPr algn="ctr"/>
            <a:endParaRPr lang="en-US" sz="4400" dirty="0" smtClean="0"/>
          </a:p>
          <a:p>
            <a:pPr algn="ctr"/>
            <a:endParaRPr lang="en-US" sz="4400" dirty="0" smtClean="0"/>
          </a:p>
          <a:p>
            <a:pPr algn="ctr"/>
            <a:endParaRPr lang="en-US" sz="4400" dirty="0" smtClean="0"/>
          </a:p>
          <a:p>
            <a:pPr algn="ctr"/>
            <a:endParaRPr lang="ru-RU" sz="4400" dirty="0" smtClean="0"/>
          </a:p>
          <a:p>
            <a:pPr algn="ctr"/>
            <a:endParaRPr lang="uk-UA" dirty="0"/>
          </a:p>
        </p:txBody>
      </p:sp>
      <p:sp>
        <p:nvSpPr>
          <p:cNvPr id="9" name="Овал 8"/>
          <p:cNvSpPr/>
          <p:nvPr/>
        </p:nvSpPr>
        <p:spPr>
          <a:xfrm>
            <a:off x="3352800" y="4000500"/>
            <a:ext cx="2709531" cy="2165497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Inter Bold"/>
              </a:rPr>
              <a:t>FS</a:t>
            </a:r>
            <a:endParaRPr lang="uk-UA" sz="6000" b="1" dirty="0" smtClean="0">
              <a:latin typeface="Inter Bold"/>
            </a:endParaRPr>
          </a:p>
          <a:p>
            <a:pPr algn="ctr"/>
            <a:endParaRPr lang="uk-UA" sz="6000" b="1" dirty="0">
              <a:latin typeface="Inter Bold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05200" y="6743700"/>
            <a:ext cx="2362200" cy="2057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6000" b="1" dirty="0">
              <a:latin typeface="Inter Bold"/>
            </a:endParaRPr>
          </a:p>
        </p:txBody>
      </p:sp>
      <p:cxnSp>
        <p:nvCxnSpPr>
          <p:cNvPr id="12" name="Прямая со стрелкой 11"/>
          <p:cNvCxnSpPr>
            <a:stCxn id="9" idx="7"/>
          </p:cNvCxnSpPr>
          <p:nvPr/>
        </p:nvCxnSpPr>
        <p:spPr>
          <a:xfrm flipV="1">
            <a:off x="5665529" y="2476500"/>
            <a:ext cx="1954471" cy="18411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9" idx="6"/>
          </p:cNvCxnSpPr>
          <p:nvPr/>
        </p:nvCxnSpPr>
        <p:spPr>
          <a:xfrm>
            <a:off x="6062331" y="5083249"/>
            <a:ext cx="1710069" cy="47506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Двойная стрелка вверх/вниз 15"/>
          <p:cNvSpPr/>
          <p:nvPr/>
        </p:nvSpPr>
        <p:spPr>
          <a:xfrm>
            <a:off x="4572000" y="6210300"/>
            <a:ext cx="251638" cy="519224"/>
          </a:xfrm>
          <a:prstGeom prst="up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5867400" y="7734301"/>
            <a:ext cx="1981200" cy="83819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9" idx="3"/>
          </p:cNvCxnSpPr>
          <p:nvPr/>
        </p:nvCxnSpPr>
        <p:spPr>
          <a:xfrm flipH="1">
            <a:off x="2057400" y="5848868"/>
            <a:ext cx="1692202" cy="2495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9" idx="2"/>
          </p:cNvCxnSpPr>
          <p:nvPr/>
        </p:nvCxnSpPr>
        <p:spPr>
          <a:xfrm flipH="1" flipV="1">
            <a:off x="2169729" y="5029200"/>
            <a:ext cx="1183071" cy="540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9" idx="1"/>
          </p:cNvCxnSpPr>
          <p:nvPr/>
        </p:nvCxnSpPr>
        <p:spPr>
          <a:xfrm flipH="1" flipV="1">
            <a:off x="2362200" y="1562100"/>
            <a:ext cx="1387402" cy="27555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1658600" y="3162300"/>
            <a:ext cx="5562600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HP</a:t>
            </a:r>
            <a:r>
              <a:rPr lang="uk-UA" sz="3200" dirty="0" smtClean="0"/>
              <a:t> – </a:t>
            </a:r>
            <a:r>
              <a:rPr lang="en-US" sz="3200" dirty="0" smtClean="0"/>
              <a:t>heat pump</a:t>
            </a:r>
            <a:endParaRPr lang="uk-UA" sz="3200" dirty="0" smtClean="0"/>
          </a:p>
          <a:p>
            <a:r>
              <a:rPr lang="en-US" sz="3200" dirty="0" smtClean="0">
                <a:solidFill>
                  <a:schemeClr val="tx1"/>
                </a:solidFill>
              </a:rPr>
              <a:t>PB</a:t>
            </a:r>
            <a:r>
              <a:rPr lang="uk-UA" sz="3200" dirty="0" smtClean="0"/>
              <a:t> –</a:t>
            </a:r>
            <a:r>
              <a:rPr lang="en-US" sz="3200" dirty="0" smtClean="0"/>
              <a:t> </a:t>
            </a:r>
            <a:r>
              <a:rPr lang="en-US" sz="3200" dirty="0" err="1" smtClean="0"/>
              <a:t>agropellet</a:t>
            </a:r>
            <a:r>
              <a:rPr lang="en-US" sz="3200" dirty="0" smtClean="0"/>
              <a:t> boiler</a:t>
            </a:r>
            <a:endParaRPr lang="uk-UA" sz="3200" dirty="0" smtClean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WB</a:t>
            </a:r>
            <a:r>
              <a:rPr lang="uk-UA" sz="3200" dirty="0" smtClean="0"/>
              <a:t> –</a:t>
            </a:r>
            <a:r>
              <a:rPr lang="en-US" sz="3200" dirty="0" smtClean="0"/>
              <a:t> firewood boiler</a:t>
            </a:r>
            <a:endParaRPr lang="uk-UA" sz="3200" dirty="0" smtClean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MS</a:t>
            </a:r>
            <a:r>
              <a:rPr lang="uk-UA" sz="3200" dirty="0" smtClean="0"/>
              <a:t> – </a:t>
            </a:r>
            <a:r>
              <a:rPr lang="en-US" sz="3200" dirty="0" err="1" smtClean="0"/>
              <a:t>meteo</a:t>
            </a:r>
            <a:r>
              <a:rPr lang="en-US" sz="3200" dirty="0" smtClean="0"/>
              <a:t> sensor</a:t>
            </a:r>
            <a:endParaRPr lang="uk-UA" sz="3200" dirty="0" smtClean="0">
              <a:solidFill>
                <a:schemeClr val="tx1"/>
              </a:solidFill>
            </a:endParaRPr>
          </a:p>
          <a:p>
            <a:r>
              <a:rPr lang="en-US" sz="3200" dirty="0" smtClean="0"/>
              <a:t>FS</a:t>
            </a:r>
            <a:r>
              <a:rPr lang="uk-UA" sz="3200" dirty="0" smtClean="0"/>
              <a:t> – </a:t>
            </a:r>
            <a:r>
              <a:rPr lang="en-US" sz="3200" dirty="0" smtClean="0"/>
              <a:t>flow switch</a:t>
            </a:r>
            <a:endParaRPr lang="uk-UA" sz="3200" dirty="0" smtClean="0"/>
          </a:p>
          <a:p>
            <a:r>
              <a:rPr lang="en-US" sz="3200" dirty="0" smtClean="0"/>
              <a:t>CS</a:t>
            </a:r>
            <a:r>
              <a:rPr lang="uk-UA" sz="3200" dirty="0" smtClean="0"/>
              <a:t> –</a:t>
            </a:r>
            <a:r>
              <a:rPr lang="en-US" sz="3200" dirty="0" smtClean="0"/>
              <a:t> control system</a:t>
            </a:r>
            <a:endParaRPr lang="uk-UA" sz="3200" dirty="0" smtClean="0"/>
          </a:p>
          <a:p>
            <a:r>
              <a:rPr lang="en-US" sz="3200" dirty="0" smtClean="0"/>
              <a:t>DCHA</a:t>
            </a:r>
            <a:r>
              <a:rPr lang="uk-UA" sz="3200" dirty="0" smtClean="0"/>
              <a:t> –</a:t>
            </a:r>
            <a:r>
              <a:rPr lang="en-US" sz="3200" dirty="0" smtClean="0"/>
              <a:t> double circuit heat accumulator</a:t>
            </a:r>
            <a:endParaRPr lang="uk-UA" sz="3200" dirty="0" smtClean="0"/>
          </a:p>
          <a:p>
            <a:r>
              <a:rPr lang="en-US" sz="3200" dirty="0" smtClean="0"/>
              <a:t>HGSCS</a:t>
            </a:r>
            <a:r>
              <a:rPr lang="uk-UA" sz="3200" dirty="0" smtClean="0"/>
              <a:t> –</a:t>
            </a:r>
            <a:r>
              <a:rPr lang="en-US" sz="3200" dirty="0" smtClean="0"/>
              <a:t>heat generation and storage control system</a:t>
            </a:r>
            <a:endParaRPr lang="uk-UA" sz="3200" dirty="0" smtClean="0"/>
          </a:p>
          <a:p>
            <a:endParaRPr lang="uk-UA" sz="3200" dirty="0" smtClean="0">
              <a:solidFill>
                <a:schemeClr val="tx1"/>
              </a:solidFill>
            </a:endParaRPr>
          </a:p>
          <a:p>
            <a:endParaRPr lang="uk-UA" sz="3200" dirty="0" smtClean="0">
              <a:solidFill>
                <a:schemeClr val="tx1"/>
              </a:solidFill>
            </a:endParaRPr>
          </a:p>
          <a:p>
            <a:endParaRPr lang="uk-UA" sz="3200" dirty="0" smtClean="0">
              <a:solidFill>
                <a:schemeClr val="tx1"/>
              </a:solidFill>
            </a:endParaRPr>
          </a:p>
          <a:p>
            <a:endParaRPr lang="uk-UA" sz="3200" dirty="0" smtClean="0">
              <a:solidFill>
                <a:schemeClr val="tx1"/>
              </a:solidFill>
            </a:endParaRPr>
          </a:p>
          <a:p>
            <a:endParaRPr lang="uk-UA" sz="3200" dirty="0" smtClean="0"/>
          </a:p>
          <a:p>
            <a:endParaRPr lang="uk-UA" sz="3200" dirty="0" smtClean="0"/>
          </a:p>
          <a:p>
            <a:endParaRPr lang="uk-UA" sz="3200" dirty="0" smtClean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696200" y="3924300"/>
            <a:ext cx="13708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Inter Bold"/>
              </a:rPr>
              <a:t>DCHA</a:t>
            </a:r>
            <a:endParaRPr lang="uk-UA" sz="3200" b="1" dirty="0">
              <a:latin typeface="Inter Bold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09600" y="1257300"/>
            <a:ext cx="7553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latin typeface="Inter Bold"/>
              </a:rPr>
              <a:t>HP</a:t>
            </a:r>
            <a:endParaRPr lang="uk-UA" sz="3200" b="1" dirty="0">
              <a:latin typeface="Inter Bold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066800" y="3467100"/>
            <a:ext cx="7553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Inter Bold"/>
              </a:rPr>
              <a:t>PB</a:t>
            </a:r>
            <a:endParaRPr lang="uk-UA" sz="3200" b="1" dirty="0">
              <a:latin typeface="Inter Bold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8001000" y="7048500"/>
            <a:ext cx="8002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Inter Bold"/>
              </a:rPr>
              <a:t>MS</a:t>
            </a:r>
            <a:endParaRPr lang="uk-UA" sz="3200" b="1" dirty="0">
              <a:latin typeface="Inter Bold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066800" y="6591300"/>
            <a:ext cx="91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Inter Bold"/>
              </a:rPr>
              <a:t>WB</a:t>
            </a:r>
            <a:endParaRPr lang="uk-UA" sz="3200" b="1" dirty="0">
              <a:latin typeface="Inter Bold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962400" y="2857500"/>
            <a:ext cx="2057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Inter Bold"/>
              </a:rPr>
              <a:t>HGSCS</a:t>
            </a:r>
            <a:endParaRPr lang="uk-UA" sz="3200" b="1" dirty="0" smtClean="0">
              <a:latin typeface="Inter Bold"/>
            </a:endParaRPr>
          </a:p>
          <a:p>
            <a:endParaRPr lang="uk-UA" dirty="0"/>
          </a:p>
        </p:txBody>
      </p:sp>
      <p:sp>
        <p:nvSpPr>
          <p:cNvPr id="31" name="TextBox 4"/>
          <p:cNvSpPr txBox="1"/>
          <p:nvPr/>
        </p:nvSpPr>
        <p:spPr>
          <a:xfrm>
            <a:off x="9753600" y="342900"/>
            <a:ext cx="7315200" cy="21287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8320"/>
              </a:lnSpc>
            </a:pPr>
            <a:r>
              <a:rPr lang="en-US" sz="6000" b="1" dirty="0" smtClean="0">
                <a:solidFill>
                  <a:srgbClr val="5BC08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TECHNICAL FUTURES</a:t>
            </a:r>
            <a:endParaRPr lang="en-US" sz="6000" b="1" dirty="0">
              <a:solidFill>
                <a:srgbClr val="5BC084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40" name="TextBox 2"/>
          <p:cNvSpPr txBox="1"/>
          <p:nvPr/>
        </p:nvSpPr>
        <p:spPr>
          <a:xfrm>
            <a:off x="6030316" y="571500"/>
            <a:ext cx="12257684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956"/>
              </a:lnSpc>
              <a:spcBef>
                <a:spcPct val="0"/>
              </a:spcBef>
            </a:pPr>
            <a:r>
              <a:rPr lang="en-US" sz="7112" b="1" dirty="0" smtClean="0">
                <a:solidFill>
                  <a:srgbClr val="213B3A"/>
                </a:solidFill>
                <a:latin typeface="Lato 1 Bold"/>
                <a:ea typeface="Lato 1 Bold"/>
                <a:cs typeface="Lato 1 Bold"/>
                <a:sym typeface="Lato 1 Bold"/>
              </a:rPr>
              <a:t>The STEPS </a:t>
            </a:r>
            <a:r>
              <a:rPr lang="en-US" sz="7112" b="1" dirty="0" smtClean="0">
                <a:solidFill>
                  <a:srgbClr val="213B3A"/>
                </a:solidFill>
                <a:latin typeface="Lato 1 Bold"/>
                <a:ea typeface="Lato 1 Bold"/>
                <a:cs typeface="Lato 1 Bold"/>
                <a:sym typeface="Lato 1 Bold"/>
              </a:rPr>
              <a:t>SYSTEM</a:t>
            </a:r>
            <a:endParaRPr lang="en-US" sz="7112" b="1" dirty="0">
              <a:solidFill>
                <a:srgbClr val="213B3A"/>
              </a:solidFill>
              <a:latin typeface="Lato 1 Bold"/>
              <a:ea typeface="Lato 1 Bold"/>
              <a:cs typeface="Lato 1 Bold"/>
              <a:sym typeface="Lato 1 Bold"/>
            </a:endParaRPr>
          </a:p>
        </p:txBody>
      </p:sp>
      <p:pic>
        <p:nvPicPr>
          <p:cNvPr id="42" name="Рисунок 41" descr="833456Premium Smart Hybrid Electric Heat Pump_Fro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495300"/>
            <a:ext cx="1943100" cy="1943100"/>
          </a:xfrm>
          <a:prstGeom prst="rect">
            <a:avLst/>
          </a:prstGeom>
        </p:spPr>
      </p:pic>
      <p:pic>
        <p:nvPicPr>
          <p:cNvPr id="46" name="Рисунок 45" descr="kocioł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462" y="4381500"/>
            <a:ext cx="1725813" cy="1676400"/>
          </a:xfrm>
          <a:prstGeom prst="rect">
            <a:avLst/>
          </a:prstGeom>
        </p:spPr>
      </p:pic>
      <p:pic>
        <p:nvPicPr>
          <p:cNvPr id="47" name="Рисунок 46" descr="img62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7429500"/>
            <a:ext cx="2057400" cy="2057400"/>
          </a:xfrm>
          <a:prstGeom prst="rect">
            <a:avLst/>
          </a:prstGeom>
        </p:spPr>
      </p:pic>
      <p:pic>
        <p:nvPicPr>
          <p:cNvPr id="56" name="Рисунок 55" descr="92000-White-Background-Rev-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67600" y="7810500"/>
            <a:ext cx="1524000" cy="1905000"/>
          </a:xfrm>
          <a:prstGeom prst="rect">
            <a:avLst/>
          </a:prstGeom>
        </p:spPr>
      </p:pic>
      <p:pic>
        <p:nvPicPr>
          <p:cNvPr id="57" name="Рисунок 56" descr="csm_Produktteaser_AccuWIN_Solar_600x600_Zentriert_10b966a66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39000" y="4686300"/>
            <a:ext cx="1828800" cy="1828800"/>
          </a:xfrm>
          <a:prstGeom prst="rect">
            <a:avLst/>
          </a:prstGeom>
        </p:spPr>
      </p:pic>
      <p:pic>
        <p:nvPicPr>
          <p:cNvPr id="65" name="Рисунок 64" descr="unique-water-flow-switch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91000" y="4991100"/>
            <a:ext cx="1028700" cy="1028700"/>
          </a:xfrm>
          <a:prstGeom prst="rect">
            <a:avLst/>
          </a:prstGeom>
        </p:spPr>
      </p:pic>
      <p:pic>
        <p:nvPicPr>
          <p:cNvPr id="66" name="Рисунок 65" descr="6009864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391400" y="800100"/>
            <a:ext cx="1676400" cy="1676400"/>
          </a:xfrm>
          <a:prstGeom prst="rect">
            <a:avLst/>
          </a:prstGeom>
        </p:spPr>
      </p:pic>
      <p:pic>
        <p:nvPicPr>
          <p:cNvPr id="67" name="Рисунок 66" descr="SubCategory_Control_System_Interfaces_New_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708039" y="7658100"/>
            <a:ext cx="2083161" cy="1052970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3886200" y="68961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Montserrat Bold" charset="-52"/>
              </a:rPr>
              <a:t>CS</a:t>
            </a:r>
            <a:endParaRPr lang="uk-UA" b="1" dirty="0">
              <a:latin typeface="Montserrat Bold" charset="-5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3B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7475659" cy="10287000"/>
          </a:xfrm>
          <a:custGeom>
            <a:avLst/>
            <a:gdLst/>
            <a:ahLst/>
            <a:cxnLst/>
            <a:rect l="l" t="t" r="r" b="b"/>
            <a:pathLst>
              <a:path w="7475659" h="10287000">
                <a:moveTo>
                  <a:pt x="0" y="0"/>
                </a:moveTo>
                <a:lnTo>
                  <a:pt x="7475659" y="0"/>
                </a:lnTo>
                <a:lnTo>
                  <a:pt x="747565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l="-26664" r="-79874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153400" y="342900"/>
            <a:ext cx="9753600" cy="9513034"/>
            <a:chOff x="0" y="-72597"/>
            <a:chExt cx="10020843" cy="8552653"/>
          </a:xfrm>
        </p:grpSpPr>
        <p:sp>
          <p:nvSpPr>
            <p:cNvPr id="4" name="TextBox 4"/>
            <p:cNvSpPr txBox="1"/>
            <p:nvPr/>
          </p:nvSpPr>
          <p:spPr>
            <a:xfrm>
              <a:off x="0" y="-72597"/>
              <a:ext cx="10020843" cy="9569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320"/>
                </a:lnSpc>
              </a:pPr>
              <a:r>
                <a:rPr lang="en-US" sz="7200" b="1" dirty="0" smtClean="0">
                  <a:solidFill>
                    <a:srgbClr val="5BC084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Economic Benefits</a:t>
              </a:r>
              <a:endParaRPr lang="en-US" sz="7200" b="1" dirty="0">
                <a:solidFill>
                  <a:srgbClr val="5BC084"/>
                </a:solidFill>
                <a:latin typeface="Montserrat Bold"/>
                <a:ea typeface="Montserrat Bold"/>
                <a:cs typeface="Montserrat Bold"/>
                <a:sym typeface="Montserrat Bold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092027"/>
              <a:ext cx="10020843" cy="73880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742950" indent="-742950">
                <a:lnSpc>
                  <a:spcPct val="150000"/>
                </a:lnSpc>
              </a:pPr>
              <a:endParaRPr lang="en-US" sz="2800" b="1" dirty="0" smtClean="0">
                <a:solidFill>
                  <a:srgbClr val="FFFFFF"/>
                </a:solidFill>
                <a:latin typeface="Lato 2 Bold"/>
                <a:ea typeface="Lato 2 Bold"/>
                <a:cs typeface="Lato 2 Bold"/>
                <a:sym typeface="Lato 2 Bold"/>
              </a:endParaRPr>
            </a:p>
            <a:p>
              <a:pPr>
                <a:lnSpc>
                  <a:spcPct val="150000"/>
                </a:lnSpc>
              </a:pPr>
              <a:r>
                <a:rPr lang="en-US" sz="3200" b="1" dirty="0" smtClean="0">
                  <a:solidFill>
                    <a:srgbClr val="80C468"/>
                  </a:solidFill>
                  <a:latin typeface="Lato 2 Bold"/>
                  <a:ea typeface="Lato 2 Bold"/>
                  <a:cs typeface="Lato 2 Bold"/>
                  <a:sym typeface="Lato 2 Bold"/>
                </a:rPr>
                <a:t>HEATING COSTS SAVINGS</a:t>
              </a:r>
              <a:r>
                <a:rPr lang="en-US" sz="3200" b="1" dirty="0" smtClean="0">
                  <a:solidFill>
                    <a:schemeClr val="bg1"/>
                  </a:solidFill>
                  <a:latin typeface="Lato 2 Bold"/>
                  <a:ea typeface="Lato 2 Bold"/>
                  <a:cs typeface="Lato 2 Bold"/>
                  <a:sym typeface="Lato 2 Bold"/>
                </a:rPr>
                <a:t> ARE </a:t>
              </a:r>
              <a:r>
                <a:rPr lang="en-US" sz="3200" b="1" dirty="0" smtClean="0">
                  <a:solidFill>
                    <a:srgbClr val="80C468"/>
                  </a:solidFill>
                  <a:latin typeface="Lato 2 Bold"/>
                  <a:ea typeface="Lato 2 Bold"/>
                  <a:cs typeface="Lato 2 Bold"/>
                  <a:sym typeface="Lato 2 Bold"/>
                </a:rPr>
                <a:t>UP TO 30% </a:t>
              </a:r>
              <a:r>
                <a:rPr lang="en-US" sz="3200" b="1" dirty="0" smtClean="0">
                  <a:solidFill>
                    <a:schemeClr val="bg1"/>
                  </a:solidFill>
                  <a:latin typeface="Lato 2 Bold"/>
                  <a:ea typeface="Lato 2 Bold"/>
                  <a:cs typeface="Lato 2 Bold"/>
                  <a:sym typeface="Lato 2 Bold"/>
                </a:rPr>
                <a:t> BY THERMAL  ACCUMULATOR AND AI-BASED OPTIMIZATION</a:t>
              </a:r>
              <a:r>
                <a:rPr lang="en-US" sz="3200" b="1" dirty="0" smtClean="0">
                  <a:solidFill>
                    <a:schemeClr val="bg1"/>
                  </a:solidFill>
                  <a:latin typeface="Lato 2 Bold"/>
                  <a:ea typeface="Lato 2 Bold"/>
                  <a:cs typeface="Lato 2 Bold"/>
                  <a:sym typeface="Lato 2 Bold"/>
                </a:rPr>
                <a:t>.</a:t>
              </a:r>
              <a:r>
                <a:rPr lang="uk-UA" sz="3200" b="1" dirty="0" smtClean="0">
                  <a:solidFill>
                    <a:schemeClr val="bg1"/>
                  </a:solidFill>
                  <a:latin typeface="Lato 2 Bold"/>
                  <a:ea typeface="Lato 2 Bold"/>
                  <a:cs typeface="Lato 2 Bold"/>
                  <a:sym typeface="Lato 2 Bold"/>
                </a:rPr>
                <a:t/>
              </a:r>
              <a:br>
                <a:rPr lang="uk-UA" sz="3200" b="1" dirty="0" smtClean="0">
                  <a:solidFill>
                    <a:schemeClr val="bg1"/>
                  </a:solidFill>
                  <a:latin typeface="Lato 2 Bold"/>
                  <a:ea typeface="Lato 2 Bold"/>
                  <a:cs typeface="Lato 2 Bold"/>
                  <a:sym typeface="Lato 2 Bold"/>
                </a:rPr>
              </a:br>
              <a:endParaRPr lang="en-US" sz="3200" b="1" dirty="0" smtClean="0">
                <a:solidFill>
                  <a:schemeClr val="bg1"/>
                </a:solidFill>
                <a:latin typeface="Lato 2 Bold"/>
                <a:ea typeface="Lato 2 Bold"/>
                <a:cs typeface="Lato 2 Bold"/>
                <a:sym typeface="Lato 2 Bold"/>
              </a:endParaRPr>
            </a:p>
            <a:p>
              <a:pPr>
                <a:lnSpc>
                  <a:spcPct val="150000"/>
                </a:lnSpc>
              </a:pPr>
              <a:r>
                <a:rPr lang="en-US" sz="3200" b="1" dirty="0" smtClean="0">
                  <a:solidFill>
                    <a:srgbClr val="80C468"/>
                  </a:solidFill>
                  <a:latin typeface="Lato 2 Bold"/>
                  <a:ea typeface="Lato 2 Bold"/>
                  <a:cs typeface="Lato 2 Bold"/>
                  <a:sym typeface="Lato 2 Bold"/>
                </a:rPr>
                <a:t>FAST INVESTMENT </a:t>
              </a:r>
              <a:r>
                <a:rPr lang="en-US" sz="3200" b="1" dirty="0" smtClean="0">
                  <a:solidFill>
                    <a:srgbClr val="80C468"/>
                  </a:solidFill>
                  <a:latin typeface="Lato 2 Bold"/>
                  <a:ea typeface="Lato 2 Bold"/>
                  <a:cs typeface="Lato 2 Bold"/>
                  <a:sym typeface="Lato 2 Bold"/>
                </a:rPr>
                <a:t>RETURN</a:t>
              </a:r>
              <a:r>
                <a:rPr lang="ru-RU" sz="3200" b="1" dirty="0" smtClean="0">
                  <a:solidFill>
                    <a:srgbClr val="80C468"/>
                  </a:solidFill>
                  <a:latin typeface="Lato 2 Bold"/>
                  <a:ea typeface="Lato 2 Bold"/>
                  <a:cs typeface="Lato 2 Bold"/>
                  <a:sym typeface="Lato 2 Bold"/>
                </a:rPr>
                <a:t> </a:t>
              </a:r>
              <a:r>
                <a:rPr lang="uk-UA" sz="3200" b="1" dirty="0" smtClean="0">
                  <a:solidFill>
                    <a:schemeClr val="bg1"/>
                  </a:solidFill>
                  <a:latin typeface="Lato 2 Bold"/>
                  <a:ea typeface="Lato 2 Bold"/>
                  <a:cs typeface="Lato 2 Bold"/>
                  <a:sym typeface="Lato 2 Bold"/>
                </a:rPr>
                <a:t>: </a:t>
              </a:r>
              <a:r>
                <a:rPr lang="en-US" sz="3200" b="1" dirty="0" smtClean="0">
                  <a:solidFill>
                    <a:schemeClr val="bg1"/>
                  </a:solidFill>
                  <a:latin typeface="Lato 2 Bold"/>
                  <a:ea typeface="Lato 2 Bold"/>
                  <a:cs typeface="Lato 2 Bold"/>
                  <a:sym typeface="Lato 2 Bold"/>
                </a:rPr>
                <a:t>achieved </a:t>
              </a:r>
              <a:r>
                <a:rPr lang="en-US" sz="3200" b="1" dirty="0" smtClean="0">
                  <a:solidFill>
                    <a:schemeClr val="bg1"/>
                  </a:solidFill>
                  <a:latin typeface="Lato 2 Bold"/>
                  <a:ea typeface="Lato 2 Bold"/>
                  <a:cs typeface="Lato 2 Bold"/>
                  <a:sym typeface="Lato 2 Bold"/>
                </a:rPr>
                <a:t>within </a:t>
              </a:r>
              <a:r>
                <a:rPr lang="en-US" sz="3200" b="1" dirty="0" smtClean="0">
                  <a:solidFill>
                    <a:srgbClr val="80C468"/>
                  </a:solidFill>
                  <a:latin typeface="Lato 2 Bold"/>
                  <a:ea typeface="Lato 2 Bold"/>
                  <a:cs typeface="Lato 2 Bold"/>
                  <a:sym typeface="Lato 2 Bold"/>
                </a:rPr>
                <a:t>1-2 </a:t>
              </a:r>
              <a:r>
                <a:rPr lang="en-US" sz="3200" b="1" dirty="0" smtClean="0">
                  <a:solidFill>
                    <a:srgbClr val="80C468"/>
                  </a:solidFill>
                  <a:latin typeface="Lato 2 Bold"/>
                  <a:ea typeface="Lato 2 Bold"/>
                  <a:cs typeface="Lato 2 Bold"/>
                  <a:sym typeface="Lato 2 Bold"/>
                </a:rPr>
                <a:t>years</a:t>
              </a:r>
              <a:r>
                <a:rPr lang="ru-RU" sz="3200" b="1" dirty="0" smtClean="0">
                  <a:solidFill>
                    <a:schemeClr val="bg1"/>
                  </a:solidFill>
                  <a:latin typeface="Lato 2 Bold"/>
                  <a:ea typeface="Lato 2 Bold"/>
                  <a:cs typeface="Lato 2 Bold"/>
                  <a:sym typeface="Lato 2 Bold"/>
                </a:rPr>
                <a:t>.</a:t>
              </a:r>
              <a:endParaRPr lang="en-US" sz="3200" b="1" dirty="0" smtClean="0">
                <a:solidFill>
                  <a:schemeClr val="bg1"/>
                </a:solidFill>
                <a:latin typeface="Lato 2 Bold"/>
                <a:ea typeface="Lato 2 Bold"/>
                <a:cs typeface="Lato 2 Bold"/>
                <a:sym typeface="Lato 2 Bold"/>
              </a:endParaRPr>
            </a:p>
            <a:p>
              <a:pPr>
                <a:lnSpc>
                  <a:spcPct val="150000"/>
                </a:lnSpc>
              </a:pPr>
              <a:endParaRPr lang="en-US" sz="3200" b="1" dirty="0" smtClean="0">
                <a:solidFill>
                  <a:schemeClr val="bg1"/>
                </a:solidFill>
                <a:latin typeface="Lato 2 Bold"/>
                <a:ea typeface="Lato 2 Bold"/>
                <a:cs typeface="Lato 2 Bold"/>
                <a:sym typeface="Lato 2 Bold"/>
              </a:endParaRPr>
            </a:p>
            <a:p>
              <a:pPr>
                <a:lnSpc>
                  <a:spcPct val="150000"/>
                </a:lnSpc>
              </a:pPr>
              <a:r>
                <a:rPr lang="en-US" sz="3200" b="1" dirty="0" smtClean="0">
                  <a:solidFill>
                    <a:srgbClr val="80C468"/>
                  </a:solidFill>
                  <a:latin typeface="Lato 2 Bold"/>
                  <a:ea typeface="Lato 2 Bold"/>
                  <a:cs typeface="Lato 2 Bold"/>
                  <a:sym typeface="Lato 2 Bold"/>
                </a:rPr>
                <a:t>LOW MAINTENANCE </a:t>
              </a:r>
              <a:r>
                <a:rPr lang="en-US" sz="3200" b="1" dirty="0" smtClean="0">
                  <a:solidFill>
                    <a:srgbClr val="80C468"/>
                  </a:solidFill>
                  <a:latin typeface="Lato 2 Bold"/>
                  <a:ea typeface="Lato 2 Bold"/>
                  <a:cs typeface="Lato 2 Bold"/>
                  <a:sym typeface="Lato 2 Bold"/>
                </a:rPr>
                <a:t>COSTS</a:t>
              </a:r>
              <a:r>
                <a:rPr lang="uk-UA" sz="3200" b="1" dirty="0" smtClean="0">
                  <a:solidFill>
                    <a:schemeClr val="bg1"/>
                  </a:solidFill>
                  <a:latin typeface="Lato 2 Bold"/>
                  <a:ea typeface="Lato 2 Bold"/>
                  <a:cs typeface="Lato 2 Bold"/>
                  <a:sym typeface="Lato 2 Bold"/>
                </a:rPr>
                <a:t>: </a:t>
              </a:r>
              <a:r>
                <a:rPr lang="en-US" sz="3200" b="1" dirty="0" smtClean="0">
                  <a:solidFill>
                    <a:schemeClr val="bg1"/>
                  </a:solidFill>
                  <a:latin typeface="Lato 2 Bold"/>
                  <a:ea typeface="Lato 2 Bold"/>
                  <a:cs typeface="Lato 2 Bold"/>
                  <a:sym typeface="Lato 2 Bold"/>
                </a:rPr>
                <a:t>reduced </a:t>
              </a:r>
              <a:r>
                <a:rPr lang="en-US" sz="3200" b="1" dirty="0" smtClean="0">
                  <a:solidFill>
                    <a:srgbClr val="80C468"/>
                  </a:solidFill>
                  <a:latin typeface="Lato 2 Bold"/>
                  <a:ea typeface="Lato 2 Bold"/>
                  <a:cs typeface="Lato 2 Bold"/>
                  <a:sym typeface="Lato 2 Bold"/>
                </a:rPr>
                <a:t>by </a:t>
              </a:r>
              <a:r>
                <a:rPr lang="en-US" sz="3200" b="1" dirty="0" smtClean="0">
                  <a:solidFill>
                    <a:srgbClr val="80C468"/>
                  </a:solidFill>
                  <a:latin typeface="Lato 2 Bold"/>
                  <a:ea typeface="Lato 2 Bold"/>
                  <a:cs typeface="Lato 2 Bold"/>
                  <a:sym typeface="Lato 2 Bold"/>
                </a:rPr>
                <a:t>20</a:t>
              </a:r>
              <a:r>
                <a:rPr lang="en-US" sz="3200" b="1" dirty="0" smtClean="0">
                  <a:solidFill>
                    <a:srgbClr val="80C468"/>
                  </a:solidFill>
                  <a:latin typeface="Lato 2 Bold"/>
                  <a:ea typeface="Lato 2 Bold"/>
                  <a:cs typeface="Lato 2 Bold"/>
                  <a:sym typeface="Lato 2 Bold"/>
                </a:rPr>
                <a:t>%</a:t>
              </a:r>
              <a:r>
                <a:rPr lang="ru-RU" sz="3200" b="1" dirty="0" smtClean="0">
                  <a:solidFill>
                    <a:schemeClr val="bg1"/>
                  </a:solidFill>
                  <a:latin typeface="Lato 2 Bold"/>
                  <a:ea typeface="Lato 2 Bold"/>
                  <a:cs typeface="Lato 2 Bold"/>
                  <a:sym typeface="Lato 2 Bold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ru-RU" sz="3200" b="1" dirty="0" smtClean="0">
                  <a:solidFill>
                    <a:schemeClr val="bg1"/>
                  </a:solidFill>
                  <a:latin typeface="Lato 2 Bold"/>
                  <a:ea typeface="Lato 2 Bold"/>
                  <a:cs typeface="Lato 2 Bold"/>
                  <a:sym typeface="Lato 2 Bold"/>
                </a:rPr>
                <a:t/>
              </a:r>
              <a:br>
                <a:rPr lang="ru-RU" sz="3200" b="1" dirty="0" smtClean="0">
                  <a:solidFill>
                    <a:schemeClr val="bg1"/>
                  </a:solidFill>
                  <a:latin typeface="Lato 2 Bold"/>
                  <a:ea typeface="Lato 2 Bold"/>
                  <a:cs typeface="Lato 2 Bold"/>
                  <a:sym typeface="Lato 2 Bold"/>
                </a:rPr>
              </a:br>
              <a:r>
                <a:rPr lang="ru-RU" sz="2000" b="1" i="1" dirty="0" smtClean="0">
                  <a:solidFill>
                    <a:schemeClr val="bg1"/>
                  </a:solidFill>
                  <a:latin typeface="Lato 2 Bold"/>
                  <a:ea typeface="Lato 2 Bold"/>
                  <a:cs typeface="Lato 2 Bold"/>
                  <a:sym typeface="Lato 2 Bold"/>
                </a:rPr>
                <a:t>*</a:t>
              </a:r>
              <a:r>
                <a:rPr lang="en-US" sz="2000" b="1" i="1" dirty="0" smtClean="0">
                  <a:solidFill>
                    <a:schemeClr val="bg1"/>
                  </a:solidFill>
                  <a:latin typeface="Lato 2 Bold"/>
                  <a:ea typeface="Lato 2 Bold"/>
                  <a:cs typeface="Lato 2 Bold"/>
                  <a:sym typeface="Lato 2 Bold"/>
                </a:rPr>
                <a:t>Results obtained after measurements in our own laboratory and facilities of 1000 m² in </a:t>
              </a:r>
              <a:r>
                <a:rPr lang="en-US" sz="2000" b="1" i="1" dirty="0" smtClean="0">
                  <a:solidFill>
                    <a:schemeClr val="bg1"/>
                  </a:solidFill>
                  <a:latin typeface="Lato 2 Bold"/>
                  <a:ea typeface="Lato 2 Bold"/>
                  <a:cs typeface="Lato 2 Bold"/>
                  <a:sym typeface="Lato 2 Bold"/>
                </a:rPr>
                <a:t>Ukraine</a:t>
              </a:r>
              <a:r>
                <a:rPr lang="ru-RU" sz="2000" b="1" i="1" dirty="0" smtClean="0">
                  <a:solidFill>
                    <a:schemeClr val="bg1"/>
                  </a:solidFill>
                  <a:latin typeface="Lato 2 Bold"/>
                  <a:ea typeface="Lato 2 Bold"/>
                  <a:cs typeface="Lato 2 Bold"/>
                  <a:sym typeface="Lato 2 Bold"/>
                </a:rPr>
                <a:t>, 2023</a:t>
              </a:r>
              <a:endParaRPr lang="en-US" sz="2000" b="1" i="1" dirty="0" smtClean="0">
                <a:solidFill>
                  <a:schemeClr val="bg1"/>
                </a:solidFill>
                <a:latin typeface="Lato 2 Bold"/>
                <a:ea typeface="Lato 2 Bold"/>
                <a:cs typeface="Lato 2 Bold"/>
                <a:sym typeface="Lato 2 Bold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C0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762000" y="723900"/>
            <a:ext cx="15925800" cy="85869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 smtClean="0">
                <a:solidFill>
                  <a:srgbClr val="213B3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PRICE </a:t>
            </a:r>
            <a:endParaRPr lang="en-US" sz="4400" b="1" dirty="0" smtClean="0">
              <a:solidFill>
                <a:srgbClr val="213B3A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>
              <a:lnSpc>
                <a:spcPct val="150000"/>
              </a:lnSpc>
            </a:pPr>
            <a:endParaRPr lang="en-US" sz="4400" b="1" dirty="0" smtClean="0">
              <a:solidFill>
                <a:srgbClr val="213B3A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>
              <a:lnSpc>
                <a:spcPct val="150000"/>
              </a:lnSpc>
            </a:pPr>
            <a:r>
              <a:rPr lang="en-US" sz="6000" b="1" dirty="0" smtClean="0">
                <a:solidFill>
                  <a:srgbClr val="213B3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from 56,000 to 59,000 € </a:t>
            </a:r>
            <a:r>
              <a:rPr lang="ru-RU" sz="6000" b="1" dirty="0" smtClean="0">
                <a:solidFill>
                  <a:srgbClr val="213B3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*</a:t>
            </a:r>
            <a:endParaRPr lang="en-US" sz="6000" b="1" dirty="0" smtClean="0">
              <a:solidFill>
                <a:srgbClr val="213B3A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213B3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*</a:t>
            </a:r>
            <a:r>
              <a:rPr lang="en-US" sz="2800" b="1" dirty="0" smtClean="0">
                <a:solidFill>
                  <a:srgbClr val="213B3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not including the cost of delivery 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213B3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of components and the 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213B3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dispatch of specialists for installation</a:t>
            </a:r>
            <a:endParaRPr lang="ru-RU" sz="2800" b="1" dirty="0" smtClean="0">
              <a:solidFill>
                <a:srgbClr val="213B3A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>
              <a:lnSpc>
                <a:spcPct val="150000"/>
              </a:lnSpc>
            </a:pPr>
            <a:endParaRPr lang="en-US" sz="4400" b="1" dirty="0" smtClean="0">
              <a:solidFill>
                <a:srgbClr val="213B3A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>
              <a:lnSpc>
                <a:spcPct val="150000"/>
              </a:lnSpc>
            </a:pPr>
            <a:r>
              <a:rPr lang="en-US" sz="4000" b="1" dirty="0" smtClean="0">
                <a:solidFill>
                  <a:srgbClr val="213B3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The price depends on the conditions of the project, such as the type of construction: modular, built-in or combined.</a:t>
            </a:r>
            <a:endParaRPr lang="ru-RU" sz="4000" b="1" dirty="0" smtClean="0">
              <a:solidFill>
                <a:srgbClr val="213B3A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2954000" y="571500"/>
            <a:ext cx="4495800" cy="4114800"/>
          </a:xfrm>
          <a:custGeom>
            <a:avLst/>
            <a:gdLst/>
            <a:ahLst/>
            <a:cxnLst/>
            <a:rect l="l" t="t" r="r" b="b"/>
            <a:pathLst>
              <a:path w="5851584" h="5851584">
                <a:moveTo>
                  <a:pt x="0" y="0"/>
                </a:moveTo>
                <a:lnTo>
                  <a:pt x="5851584" y="0"/>
                </a:lnTo>
                <a:lnTo>
                  <a:pt x="5851584" y="5851584"/>
                </a:lnTo>
                <a:lnTo>
                  <a:pt x="0" y="585158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C0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144000" y="0"/>
            <a:ext cx="9144000" cy="10527499"/>
          </a:xfrm>
          <a:prstGeom prst="rect">
            <a:avLst/>
          </a:prstGeom>
          <a:solidFill>
            <a:srgbClr val="213B3A"/>
          </a:solidFill>
        </p:spPr>
      </p:sp>
      <p:sp>
        <p:nvSpPr>
          <p:cNvPr id="3" name="TextBox 3"/>
          <p:cNvSpPr txBox="1"/>
          <p:nvPr/>
        </p:nvSpPr>
        <p:spPr>
          <a:xfrm>
            <a:off x="1028700" y="4109166"/>
            <a:ext cx="6892286" cy="1156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56"/>
              </a:lnSpc>
              <a:spcBef>
                <a:spcPct val="0"/>
              </a:spcBef>
            </a:pPr>
            <a:r>
              <a:rPr lang="en-US" sz="7112" b="1" dirty="0" smtClean="0">
                <a:solidFill>
                  <a:srgbClr val="213B3A"/>
                </a:solidFill>
                <a:latin typeface="Lato 1 Bold"/>
                <a:ea typeface="Lato 1 Bold"/>
                <a:cs typeface="Lato 1 Bold"/>
                <a:sym typeface="Lato 1 Bold"/>
              </a:rPr>
              <a:t>Key advantages</a:t>
            </a:r>
            <a:endParaRPr lang="en-US" sz="7112" b="1" dirty="0">
              <a:solidFill>
                <a:srgbClr val="213B3A"/>
              </a:solidFill>
              <a:latin typeface="Lato 1 Bold"/>
              <a:ea typeface="Lato 1 Bold"/>
              <a:cs typeface="Lato 1 Bold"/>
              <a:sym typeface="Lato 1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448800" y="495300"/>
            <a:ext cx="8839200" cy="91409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uk-UA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Autonomy and fuel diversification</a:t>
            </a:r>
            <a:endParaRPr lang="ru-RU" sz="36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uk-UA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Green transition support</a:t>
            </a:r>
            <a:endParaRPr lang="ru-RU" sz="36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uk-UA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High generation efficiency</a:t>
            </a:r>
            <a:endParaRPr lang="ru-RU" sz="36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600" dirty="0" smtClean="0">
                <a:solidFill>
                  <a:schemeClr val="bg1"/>
                </a:solidFill>
              </a:rPr>
              <a:t> Forecasting through Artificial Intelligence.</a:t>
            </a:r>
            <a:endParaRPr lang="uk-UA" sz="36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uk-UA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The STEPS thermal accumulator has a 30 times greater capacity than Tesla's most powerful 82 kW*h accumulator.</a:t>
            </a:r>
            <a:endParaRPr lang="uk-UA" sz="36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uk-UA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The possibility of connecting solar collectors</a:t>
            </a:r>
            <a:endParaRPr lang="ru-RU" sz="36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uk-UA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High peak power</a:t>
            </a:r>
            <a:endParaRPr lang="ru-RU" sz="36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uk-UA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The Accumulator is operating in case of an emergency.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316</Words>
  <Application>Microsoft Office PowerPoint</Application>
  <PresentationFormat>Произвольный</PresentationFormat>
  <Paragraphs>90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Arial</vt:lpstr>
      <vt:lpstr>Lato 1 Bold</vt:lpstr>
      <vt:lpstr>Lato 2</vt:lpstr>
      <vt:lpstr>Montserrat Bold</vt:lpstr>
      <vt:lpstr>Calibri</vt:lpstr>
      <vt:lpstr>Open Sans</vt:lpstr>
      <vt:lpstr>Lato 2 Bold</vt:lpstr>
      <vt:lpstr>Wingdings</vt:lpstr>
      <vt:lpstr>Inter Bold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Зеленый Простая Маркетинг Продаж Презентация</dc:title>
  <cp:lastModifiedBy>Lenovo</cp:lastModifiedBy>
  <cp:revision>36</cp:revision>
  <dcterms:created xsi:type="dcterms:W3CDTF">2006-08-16T00:00:00Z</dcterms:created>
  <dcterms:modified xsi:type="dcterms:W3CDTF">2025-02-07T12:06:38Z</dcterms:modified>
  <dc:identifier>DAGZcE09Erg</dc:identifier>
</cp:coreProperties>
</file>