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7D0B"/>
    <a:srgbClr val="E5EA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0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12/30/2025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8328" y="701040"/>
            <a:ext cx="7851648" cy="1828800"/>
          </a:xfrm>
        </p:spPr>
        <p:txBody>
          <a:bodyPr/>
          <a:lstStyle/>
          <a:p>
            <a:pPr algn="ctr"/>
            <a:r>
              <a:rPr b="1" dirty="0" err="1">
                <a:solidFill>
                  <a:schemeClr val="bg1"/>
                </a:solidFill>
              </a:rPr>
              <a:t>Sunectric</a:t>
            </a:r>
            <a:r>
              <a:rPr b="1" dirty="0">
                <a:solidFill>
                  <a:schemeClr val="bg1"/>
                </a:solidFill>
              </a:rPr>
              <a:t> – Powering a Brighter Future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4632" y="4125820"/>
            <a:ext cx="7854696" cy="1355656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solidFill>
                  <a:schemeClr val="bg1"/>
                </a:solidFill>
              </a:rPr>
              <a:t>Eradicating energy poverty through clean, sustainable power in Africa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248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Team &amp; Leadership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endParaRPr b="1" dirty="0"/>
          </a:p>
          <a:p>
            <a:pPr>
              <a:lnSpc>
                <a:spcPct val="150000"/>
              </a:lnSpc>
            </a:pPr>
            <a:r>
              <a:rPr b="1" dirty="0"/>
              <a:t>Dr. </a:t>
            </a:r>
            <a:r>
              <a:rPr b="1" dirty="0" err="1"/>
              <a:t>Bolaji</a:t>
            </a:r>
            <a:r>
              <a:rPr b="1" dirty="0"/>
              <a:t> </a:t>
            </a:r>
            <a:r>
              <a:rPr b="1" dirty="0" err="1"/>
              <a:t>Ayoola</a:t>
            </a:r>
            <a:r>
              <a:rPr b="1" dirty="0"/>
              <a:t> Emmanuel – CEO.</a:t>
            </a:r>
          </a:p>
          <a:p>
            <a:pPr>
              <a:lnSpc>
                <a:spcPct val="150000"/>
              </a:lnSpc>
            </a:pPr>
            <a:r>
              <a:rPr b="1" dirty="0"/>
              <a:t>Mr. </a:t>
            </a:r>
            <a:r>
              <a:rPr b="1" dirty="0" err="1"/>
              <a:t>Tunde</a:t>
            </a:r>
            <a:r>
              <a:rPr b="1" dirty="0"/>
              <a:t> </a:t>
            </a:r>
            <a:r>
              <a:rPr b="1" dirty="0" err="1"/>
              <a:t>Fasipe</a:t>
            </a:r>
            <a:r>
              <a:rPr b="1" dirty="0"/>
              <a:t> – Chief Financial Officer.</a:t>
            </a:r>
          </a:p>
          <a:p>
            <a:pPr>
              <a:lnSpc>
                <a:spcPct val="150000"/>
              </a:lnSpc>
            </a:pPr>
            <a:r>
              <a:rPr b="1" dirty="0"/>
              <a:t>Mr. </a:t>
            </a:r>
            <a:r>
              <a:rPr b="1" dirty="0" err="1"/>
              <a:t>Odeyinka</a:t>
            </a:r>
            <a:r>
              <a:rPr b="1" dirty="0"/>
              <a:t> Julius – Head of Sales.</a:t>
            </a:r>
          </a:p>
          <a:p>
            <a:pPr>
              <a:lnSpc>
                <a:spcPct val="150000"/>
              </a:lnSpc>
            </a:pPr>
            <a:r>
              <a:rPr b="1" dirty="0"/>
              <a:t>Mrs. Blessing </a:t>
            </a:r>
            <a:r>
              <a:rPr b="1" dirty="0" err="1"/>
              <a:t>Bolaji</a:t>
            </a:r>
            <a:r>
              <a:rPr b="1" dirty="0"/>
              <a:t> – Customer Service Lead.</a:t>
            </a:r>
          </a:p>
          <a:p>
            <a:pPr>
              <a:lnSpc>
                <a:spcPct val="150000"/>
              </a:lnSpc>
            </a:pPr>
            <a:r>
              <a:rPr b="1" dirty="0"/>
              <a:t>Mr. Oni </a:t>
            </a:r>
            <a:r>
              <a:rPr b="1" dirty="0" err="1"/>
              <a:t>Oluwafemi</a:t>
            </a:r>
            <a:r>
              <a:rPr b="1" dirty="0"/>
              <a:t> – Technical Lead.</a:t>
            </a:r>
          </a:p>
          <a:p>
            <a:pPr>
              <a:lnSpc>
                <a:spcPct val="150000"/>
              </a:lnSpc>
            </a:pPr>
            <a:r>
              <a:rPr b="1" dirty="0"/>
              <a:t>Mr. </a:t>
            </a:r>
            <a:r>
              <a:rPr b="1" dirty="0" err="1"/>
              <a:t>Raheem</a:t>
            </a:r>
            <a:r>
              <a:rPr b="1" dirty="0"/>
              <a:t> – Legal Counsel.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672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5816"/>
            <a:ext cx="8229600" cy="5007864"/>
          </a:xfrm>
        </p:spPr>
        <p:txBody>
          <a:bodyPr>
            <a:noAutofit/>
          </a:bodyPr>
          <a:lstStyle/>
          <a:p>
            <a:endParaRPr sz="3200" b="1" dirty="0"/>
          </a:p>
          <a:p>
            <a:r>
              <a:rPr sz="3200" b="1" dirty="0" err="1"/>
              <a:t>Sunectric</a:t>
            </a:r>
            <a:r>
              <a:rPr sz="3200" b="1" dirty="0"/>
              <a:t> </a:t>
            </a:r>
            <a:r>
              <a:rPr sz="3200" b="1" dirty="0" smtClean="0"/>
              <a:t>Ltd</a:t>
            </a:r>
            <a:r>
              <a:rPr sz="3200" b="1" dirty="0"/>
              <a:t>.</a:t>
            </a:r>
          </a:p>
          <a:p>
            <a:r>
              <a:rPr sz="3200" b="1" dirty="0"/>
              <a:t>Email: sunectric@gmail.com</a:t>
            </a:r>
          </a:p>
          <a:p>
            <a:r>
              <a:rPr sz="3200" b="1" dirty="0"/>
              <a:t>Phone: +234 813 664 3646</a:t>
            </a:r>
          </a:p>
          <a:p>
            <a:r>
              <a:rPr sz="3200" b="1" dirty="0"/>
              <a:t>Website: www.sunectricenergy.com (placeholder)</a:t>
            </a:r>
          </a:p>
          <a:p>
            <a:r>
              <a:rPr sz="3200" b="1" dirty="0"/>
              <a:t>Headquarters: Lagos, Nigeria</a:t>
            </a:r>
          </a:p>
          <a:p>
            <a:r>
              <a:rPr sz="3200" b="1" dirty="0"/>
              <a:t>Investor Relations: Seeking strategic partners for expansion.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762" y="2005806"/>
            <a:ext cx="5324475" cy="4248150"/>
          </a:xfrm>
        </p:spPr>
      </p:pic>
    </p:spTree>
    <p:extLst>
      <p:ext uri="{BB962C8B-B14F-4D97-AF65-F5344CB8AC3E}">
        <p14:creationId xmlns:p14="http://schemas.microsoft.com/office/powerpoint/2010/main" val="2216266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664" y="509016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Mission &amp; Vision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lnSpc>
                <a:spcPct val="150000"/>
              </a:lnSpc>
            </a:pPr>
            <a:r>
              <a:rPr sz="3200" b="1" dirty="0"/>
              <a:t>Mission: To eradicate energy poverty in Africa by delivering clean, sustainable power.</a:t>
            </a:r>
          </a:p>
          <a:p>
            <a:pPr>
              <a:lnSpc>
                <a:spcPct val="150000"/>
              </a:lnSpc>
            </a:pPr>
            <a:r>
              <a:rPr sz="3200" b="1" dirty="0"/>
              <a:t>Vision: Electrify 20,000,000 homes and businesses by 2030.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248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Market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294632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r>
              <a:rPr sz="3200" b="1" dirty="0"/>
              <a:t>Solar home system market projected at $150M by 2025</a:t>
            </a:r>
            <a:r>
              <a:rPr sz="3200" b="1" dirty="0" smtClean="0"/>
              <a:t>.</a:t>
            </a:r>
            <a:endParaRPr lang="en-US" sz="3200" b="1" dirty="0" smtClean="0"/>
          </a:p>
          <a:p>
            <a:pPr marL="0" indent="0">
              <a:buNone/>
            </a:pPr>
            <a:endParaRPr sz="3200" b="1" dirty="0"/>
          </a:p>
          <a:p>
            <a:r>
              <a:rPr sz="3200" b="1" dirty="0"/>
              <a:t>Growth rate: 26.3% CAGR (2025–2030</a:t>
            </a:r>
            <a:r>
              <a:rPr sz="3200" b="1" dirty="0" smtClean="0"/>
              <a:t>).</a:t>
            </a:r>
            <a:endParaRPr lang="en-US" sz="3200" b="1" dirty="0" smtClean="0"/>
          </a:p>
          <a:p>
            <a:endParaRPr sz="3200" b="1" dirty="0"/>
          </a:p>
          <a:p>
            <a:r>
              <a:rPr sz="3200" b="1" dirty="0"/>
              <a:t>Drivers: Government incentives, unreliable grid, affordable solar tech.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248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Business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sz="3200" dirty="0"/>
          </a:p>
          <a:p>
            <a:r>
              <a:rPr sz="3200" b="1" dirty="0"/>
              <a:t>Pay-as-you-go solar sales for households</a:t>
            </a:r>
            <a:r>
              <a:rPr sz="3200" b="1" dirty="0" smtClean="0"/>
              <a:t>.</a:t>
            </a:r>
            <a:endParaRPr lang="en-US" sz="3200" b="1" dirty="0" smtClean="0"/>
          </a:p>
          <a:p>
            <a:endParaRPr sz="3200" b="1" dirty="0"/>
          </a:p>
          <a:p>
            <a:r>
              <a:rPr sz="3200" b="1" dirty="0"/>
              <a:t>Solar </a:t>
            </a:r>
            <a:r>
              <a:rPr sz="3200" b="1" dirty="0" err="1"/>
              <a:t>microgrid</a:t>
            </a:r>
            <a:r>
              <a:rPr sz="3200" b="1" dirty="0"/>
              <a:t> installations for </a:t>
            </a:r>
            <a:r>
              <a:rPr lang="en-US" sz="3200" b="1" dirty="0" smtClean="0"/>
              <a:t>Homes</a:t>
            </a:r>
            <a:r>
              <a:rPr sz="3200" b="1" dirty="0" smtClean="0"/>
              <a:t>.</a:t>
            </a:r>
            <a:endParaRPr lang="en-US" sz="3200" b="1" dirty="0" smtClean="0"/>
          </a:p>
          <a:p>
            <a:endParaRPr sz="3200" b="1" dirty="0"/>
          </a:p>
          <a:p>
            <a:r>
              <a:rPr sz="3200" b="1" dirty="0"/>
              <a:t>Proprietary Pay-Go technology enabling flexible payments</a:t>
            </a:r>
            <a:r>
              <a:rPr sz="32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6136"/>
            <a:ext cx="8229600" cy="1027176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Key Partners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544" y="1801368"/>
            <a:ext cx="8229600" cy="4389120"/>
          </a:xfrm>
        </p:spPr>
        <p:txBody>
          <a:bodyPr>
            <a:normAutofit fontScale="92500" lnSpcReduction="20000"/>
          </a:bodyPr>
          <a:lstStyle/>
          <a:p>
            <a:endParaRPr dirty="0"/>
          </a:p>
          <a:p>
            <a:pPr>
              <a:lnSpc>
                <a:spcPct val="150000"/>
              </a:lnSpc>
            </a:pPr>
            <a:r>
              <a:rPr sz="3200" b="1" dirty="0" err="1"/>
              <a:t>Beebee</a:t>
            </a:r>
            <a:r>
              <a:rPr sz="3200" b="1" dirty="0"/>
              <a:t> Jump – Technology collaboration for solar hardware.</a:t>
            </a:r>
          </a:p>
          <a:p>
            <a:pPr>
              <a:lnSpc>
                <a:spcPct val="150000"/>
              </a:lnSpc>
            </a:pPr>
            <a:r>
              <a:rPr sz="3200" b="1" dirty="0" err="1"/>
              <a:t>Speedaf</a:t>
            </a:r>
            <a:r>
              <a:rPr sz="3200" b="1" dirty="0"/>
              <a:t> Logistics – Distribution and last-mile delivery.</a:t>
            </a:r>
          </a:p>
          <a:p>
            <a:pPr>
              <a:lnSpc>
                <a:spcPct val="150000"/>
              </a:lnSpc>
            </a:pPr>
            <a:r>
              <a:rPr sz="3200" b="1" dirty="0"/>
              <a:t>Local Governments &amp; NGOs – Community </a:t>
            </a:r>
            <a:r>
              <a:rPr sz="3200" b="1" dirty="0" smtClean="0"/>
              <a:t>adoption.</a:t>
            </a:r>
            <a:endParaRPr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7640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Financial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2936"/>
            <a:ext cx="8229600" cy="49834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sz="3200" b="1" dirty="0" smtClean="0"/>
              <a:t>FY </a:t>
            </a:r>
            <a:r>
              <a:rPr sz="3200" b="1" dirty="0"/>
              <a:t>Nov 2024 – Nov 2025 Revenue: ₦16,997,487 (~$18,000 USD).</a:t>
            </a:r>
          </a:p>
          <a:p>
            <a:pPr>
              <a:lnSpc>
                <a:spcPct val="150000"/>
              </a:lnSpc>
            </a:pPr>
            <a:r>
              <a:rPr sz="3200" b="1" dirty="0"/>
              <a:t>Gross Margin: </a:t>
            </a:r>
            <a:r>
              <a:rPr sz="3200" b="1" dirty="0" smtClean="0"/>
              <a:t>3</a:t>
            </a:r>
            <a:r>
              <a:rPr lang="en-US" sz="3200" b="1" dirty="0"/>
              <a:t>0</a:t>
            </a:r>
            <a:r>
              <a:rPr sz="3200" b="1" dirty="0" smtClean="0"/>
              <a:t>%.</a:t>
            </a:r>
            <a:endParaRPr sz="3200" b="1" dirty="0"/>
          </a:p>
          <a:p>
            <a:pPr>
              <a:lnSpc>
                <a:spcPct val="150000"/>
              </a:lnSpc>
            </a:pPr>
            <a:r>
              <a:rPr sz="3200" b="1" dirty="0"/>
              <a:t>Customer Base: </a:t>
            </a:r>
            <a:r>
              <a:rPr lang="en-US" sz="3200" b="1" dirty="0" smtClean="0"/>
              <a:t>1</a:t>
            </a:r>
            <a:r>
              <a:rPr sz="3200" b="1" dirty="0" smtClean="0"/>
              <a:t>,500 </a:t>
            </a:r>
            <a:r>
              <a:rPr sz="3200" b="1" dirty="0"/>
              <a:t>households.</a:t>
            </a:r>
          </a:p>
          <a:p>
            <a:pPr>
              <a:lnSpc>
                <a:spcPct val="150000"/>
              </a:lnSpc>
            </a:pPr>
            <a:r>
              <a:rPr sz="3200" b="1" dirty="0"/>
              <a:t>Funding Need: Seeking $</a:t>
            </a:r>
            <a:r>
              <a:rPr sz="3200" b="1" dirty="0" smtClean="0"/>
              <a:t>2</a:t>
            </a:r>
            <a:r>
              <a:rPr lang="en-US" sz="3200" b="1" dirty="0" smtClean="0"/>
              <a:t>50</a:t>
            </a:r>
            <a:r>
              <a:rPr sz="3200" b="1" dirty="0" smtClean="0"/>
              <a:t> </a:t>
            </a:r>
            <a:r>
              <a:rPr sz="3200" b="1" dirty="0"/>
              <a:t>seed investment.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480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Competitive Landscape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60000"/>
              </a:lnSpc>
            </a:pPr>
            <a:endParaRPr sz="3200" b="1" dirty="0"/>
          </a:p>
          <a:p>
            <a:pPr>
              <a:lnSpc>
                <a:spcPct val="160000"/>
              </a:lnSpc>
            </a:pPr>
            <a:r>
              <a:rPr sz="3200" b="1" dirty="0"/>
              <a:t>Competitors: </a:t>
            </a:r>
            <a:r>
              <a:rPr lang="en-US" sz="3200" b="1" dirty="0" err="1" smtClean="0"/>
              <a:t>Sunking</a:t>
            </a:r>
            <a:r>
              <a:rPr sz="3200" b="1" dirty="0" smtClean="0"/>
              <a:t>, </a:t>
            </a:r>
            <a:r>
              <a:rPr sz="3200" b="1" dirty="0" err="1"/>
              <a:t>Dlight</a:t>
            </a:r>
            <a:r>
              <a:rPr sz="3200" b="1" dirty="0"/>
              <a:t>, </a:t>
            </a:r>
            <a:r>
              <a:rPr lang="en-US" sz="3200" b="1" dirty="0" err="1" smtClean="0"/>
              <a:t>Izili</a:t>
            </a:r>
            <a:r>
              <a:rPr sz="3200" b="1" dirty="0" smtClean="0"/>
              <a:t>.</a:t>
            </a:r>
            <a:endParaRPr sz="3200" b="1" dirty="0"/>
          </a:p>
          <a:p>
            <a:pPr>
              <a:lnSpc>
                <a:spcPct val="160000"/>
              </a:lnSpc>
            </a:pPr>
            <a:r>
              <a:rPr sz="3200" b="1" dirty="0" err="1"/>
              <a:t>Sunectric’s</a:t>
            </a:r>
            <a:r>
              <a:rPr sz="3200" b="1" dirty="0"/>
              <a:t> Edge: Customer-centric service and flexible Pay-Go tech.</a:t>
            </a:r>
          </a:p>
          <a:p>
            <a:pPr>
              <a:lnSpc>
                <a:spcPct val="160000"/>
              </a:lnSpc>
            </a:pPr>
            <a:r>
              <a:rPr sz="3200" b="1" dirty="0"/>
              <a:t>Focus on localized support and affordability.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399288"/>
            <a:ext cx="8229600" cy="1231392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Competitive 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sz="3200" b="1" dirty="0"/>
          </a:p>
          <a:p>
            <a:pPr>
              <a:lnSpc>
                <a:spcPct val="150000"/>
              </a:lnSpc>
            </a:pPr>
            <a:r>
              <a:rPr sz="3200" b="1" dirty="0"/>
              <a:t>Proprietary Pay-Go technology.</a:t>
            </a:r>
          </a:p>
          <a:p>
            <a:pPr>
              <a:lnSpc>
                <a:spcPct val="150000"/>
              </a:lnSpc>
            </a:pPr>
            <a:r>
              <a:rPr sz="3200" b="1" dirty="0"/>
              <a:t>Exceptional customer service with local language support.</a:t>
            </a:r>
          </a:p>
          <a:p>
            <a:pPr>
              <a:lnSpc>
                <a:spcPct val="150000"/>
              </a:lnSpc>
            </a:pPr>
            <a:r>
              <a:rPr sz="3200" b="1" dirty="0"/>
              <a:t>Competitive pricing tailored to rural markets.</a:t>
            </a:r>
          </a:p>
          <a:p>
            <a:pPr>
              <a:lnSpc>
                <a:spcPct val="150000"/>
              </a:lnSpc>
            </a:pPr>
            <a:r>
              <a:rPr sz="3200" b="1" dirty="0"/>
              <a:t>Durable, high-quality solar products.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856" y="313944"/>
            <a:ext cx="8229600" cy="1143000"/>
          </a:xfrm>
        </p:spPr>
        <p:txBody>
          <a:bodyPr/>
          <a:lstStyle/>
          <a:p>
            <a:pPr algn="ctr"/>
            <a:r>
              <a:rPr b="1" dirty="0">
                <a:solidFill>
                  <a:schemeClr val="tx1"/>
                </a:solidFill>
              </a:rPr>
              <a:t>Growth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endParaRPr sz="3200" b="1" dirty="0"/>
          </a:p>
          <a:p>
            <a:pPr>
              <a:lnSpc>
                <a:spcPct val="150000"/>
              </a:lnSpc>
            </a:pPr>
            <a:r>
              <a:rPr sz="3200" b="1" dirty="0"/>
              <a:t>Expand to 2 new Nigerian states by 2026.</a:t>
            </a:r>
          </a:p>
          <a:p>
            <a:pPr>
              <a:lnSpc>
                <a:spcPct val="150000"/>
              </a:lnSpc>
            </a:pPr>
            <a:r>
              <a:rPr sz="3200" b="1" dirty="0"/>
              <a:t>Customer acquisition via marketing and referrals.</a:t>
            </a:r>
          </a:p>
          <a:p>
            <a:pPr>
              <a:lnSpc>
                <a:spcPct val="150000"/>
              </a:lnSpc>
            </a:pPr>
            <a:r>
              <a:rPr sz="3200" b="1" dirty="0"/>
              <a:t>Operational efficiency through logistics and local training.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</TotalTime>
  <Words>333</Words>
  <Application>Microsoft Office PowerPoint</Application>
  <PresentationFormat>On-screen Show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Sunectric – Powering a Brighter Future</vt:lpstr>
      <vt:lpstr>Mission &amp; Vision</vt:lpstr>
      <vt:lpstr>Market Opportunity</vt:lpstr>
      <vt:lpstr>Business Model</vt:lpstr>
      <vt:lpstr>Key Partners</vt:lpstr>
      <vt:lpstr>Financial Performance</vt:lpstr>
      <vt:lpstr>Competitive Landscape</vt:lpstr>
      <vt:lpstr>Competitive Advantages</vt:lpstr>
      <vt:lpstr>Growth Strategy</vt:lpstr>
      <vt:lpstr>Team &amp; Leadership</vt:lpstr>
      <vt:lpstr>Contact Information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Sunectric – Powering a Brighter Future</dc:title>
  <dc:subject/>
  <dc:creator/>
  <cp:keywords/>
  <dc:description>generated using python-pptx</dc:description>
  <cp:lastModifiedBy>Dr Ayo Bolaji</cp:lastModifiedBy>
  <cp:revision>8</cp:revision>
  <dcterms:created xsi:type="dcterms:W3CDTF">2013-01-27T09:14:16Z</dcterms:created>
  <dcterms:modified xsi:type="dcterms:W3CDTF">2025-12-30T11:23:49Z</dcterms:modified>
  <cp:category/>
</cp:coreProperties>
</file>