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4" r:id="rId1"/>
  </p:sldMasterIdLst>
  <p:notesMasterIdLst>
    <p:notesMasterId r:id="rId15"/>
  </p:notesMasterIdLst>
  <p:sldIdLst>
    <p:sldId id="256" r:id="rId2"/>
    <p:sldId id="258" r:id="rId3"/>
    <p:sldId id="266" r:id="rId4"/>
    <p:sldId id="257" r:id="rId5"/>
    <p:sldId id="261" r:id="rId6"/>
    <p:sldId id="349" r:id="rId7"/>
    <p:sldId id="260" r:id="rId8"/>
    <p:sldId id="347" r:id="rId9"/>
    <p:sldId id="348" r:id="rId10"/>
    <p:sldId id="350" r:id="rId11"/>
    <p:sldId id="351" r:id="rId12"/>
    <p:sldId id="352" r:id="rId13"/>
    <p:sldId id="353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367471E-3D45-4915-B49C-72F9A700C77E}">
  <a:tblStyle styleId="{E367471E-3D45-4915-B49C-72F9A700C7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9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90610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6" name="Google Shape;4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055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cf7a3c503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8" name="Google Shape;498;gcf7a3c503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988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cf7a3c503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cf7a3c503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332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cc7554a049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cc7554a049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3193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105aad17dc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105aad17dc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9677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cf7a3c503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cf7a3c503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8796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d8a80d6b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d8a80d6b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5658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cf7a3c503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cf7a3c503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3451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cf7a3c503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cf7a3c503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083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9975" y="1324500"/>
            <a:ext cx="7064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40000" y="3377100"/>
            <a:ext cx="7064100" cy="44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 flipH="1">
            <a:off x="-257975" y="-72550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2"/>
          <p:cNvCxnSpPr/>
          <p:nvPr/>
        </p:nvCxnSpPr>
        <p:spPr>
          <a:xfrm flipH="1">
            <a:off x="6467450" y="3935375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9" name="Google Shape;459;p5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0" name="Google Shape;460;p5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1" name="Google Shape;461;p52"/>
          <p:cNvCxnSpPr/>
          <p:nvPr/>
        </p:nvCxnSpPr>
        <p:spPr>
          <a:xfrm>
            <a:off x="7434175" y="-125600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2" name="Google Shape;462;p52"/>
          <p:cNvCxnSpPr/>
          <p:nvPr/>
        </p:nvCxnSpPr>
        <p:spPr>
          <a:xfrm>
            <a:off x="-147275" y="3943475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"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4" name="Google Shape;464;p5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5" name="Google Shape;465;p5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6" name="Google Shape;466;p53"/>
          <p:cNvCxnSpPr/>
          <p:nvPr/>
        </p:nvCxnSpPr>
        <p:spPr>
          <a:xfrm flipH="1">
            <a:off x="6772150" y="3663450"/>
            <a:ext cx="2823300" cy="1633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30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8" name="Google Shape;468;p54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9" name="Google Shape;469;p54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0" name="Google Shape;470;p54"/>
          <p:cNvCxnSpPr/>
          <p:nvPr/>
        </p:nvCxnSpPr>
        <p:spPr>
          <a:xfrm>
            <a:off x="-250225" y="4076450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1" name="Google Shape;471;p54"/>
          <p:cNvCxnSpPr/>
          <p:nvPr/>
        </p:nvCxnSpPr>
        <p:spPr>
          <a:xfrm>
            <a:off x="7441150" y="-48375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2" name="Google Shape;472;p54"/>
          <p:cNvCxnSpPr/>
          <p:nvPr/>
        </p:nvCxnSpPr>
        <p:spPr>
          <a:xfrm flipH="1">
            <a:off x="7454238" y="4053663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3" name="Google Shape;473;p54"/>
          <p:cNvCxnSpPr/>
          <p:nvPr/>
        </p:nvCxnSpPr>
        <p:spPr>
          <a:xfrm flipH="1">
            <a:off x="-237137" y="-71162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67300" y="2366275"/>
            <a:ext cx="7409400" cy="818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 idx="2" hasCustomPrompt="1"/>
          </p:nvPr>
        </p:nvSpPr>
        <p:spPr>
          <a:xfrm>
            <a:off x="3746550" y="133916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2291400" y="3305275"/>
            <a:ext cx="4561200" cy="3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9" name="Google Shape;19;p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Google Shape;20;p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Google Shape;21;p3"/>
          <p:cNvCxnSpPr/>
          <p:nvPr/>
        </p:nvCxnSpPr>
        <p:spPr>
          <a:xfrm flipH="1">
            <a:off x="7948925" y="3979775"/>
            <a:ext cx="1378500" cy="12363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Google Shape;22;p3"/>
          <p:cNvCxnSpPr/>
          <p:nvPr/>
        </p:nvCxnSpPr>
        <p:spPr>
          <a:xfrm flipH="1">
            <a:off x="-112875" y="-88700"/>
            <a:ext cx="1418700" cy="1064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4711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13250" y="1272925"/>
            <a:ext cx="77175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/>
            </a:lvl9pPr>
          </a:lstStyle>
          <a:p>
            <a:endParaRPr/>
          </a:p>
        </p:txBody>
      </p:sp>
      <p:cxnSp>
        <p:nvCxnSpPr>
          <p:cNvPr id="26" name="Google Shape;26;p4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Google Shape;27;p4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" name="Google Shape;28;p4"/>
          <p:cNvCxnSpPr/>
          <p:nvPr/>
        </p:nvCxnSpPr>
        <p:spPr>
          <a:xfrm>
            <a:off x="6884900" y="-113600"/>
            <a:ext cx="2565600" cy="1306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895950" y="1682000"/>
            <a:ext cx="3847200" cy="237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5679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cxnSp>
        <p:nvCxnSpPr>
          <p:cNvPr id="57" name="Google Shape;57;p9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" name="Google Shape;58;p9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" name="Google Shape;59;p9"/>
          <p:cNvCxnSpPr/>
          <p:nvPr/>
        </p:nvCxnSpPr>
        <p:spPr>
          <a:xfrm flipH="1">
            <a:off x="5925450" y="2797500"/>
            <a:ext cx="3378000" cy="24669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3583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ubTitle" idx="1"/>
          </p:nvPr>
        </p:nvSpPr>
        <p:spPr>
          <a:xfrm>
            <a:off x="5001000" y="19429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ubTitle" idx="2"/>
          </p:nvPr>
        </p:nvSpPr>
        <p:spPr>
          <a:xfrm>
            <a:off x="5001000" y="22551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ubTitle" idx="3"/>
          </p:nvPr>
        </p:nvSpPr>
        <p:spPr>
          <a:xfrm>
            <a:off x="1655200" y="19429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subTitle" idx="4"/>
          </p:nvPr>
        </p:nvSpPr>
        <p:spPr>
          <a:xfrm>
            <a:off x="1655200" y="22551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ubTitle" idx="5"/>
          </p:nvPr>
        </p:nvSpPr>
        <p:spPr>
          <a:xfrm>
            <a:off x="5001000" y="3723950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ubTitle" idx="6"/>
          </p:nvPr>
        </p:nvSpPr>
        <p:spPr>
          <a:xfrm>
            <a:off x="5001000" y="40361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7"/>
          </p:nvPr>
        </p:nvSpPr>
        <p:spPr>
          <a:xfrm>
            <a:off x="1655200" y="3723950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400">
                <a:latin typeface="Vidaloka"/>
                <a:ea typeface="Vidaloka"/>
                <a:cs typeface="Vidaloka"/>
                <a:sym typeface="Vidalok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8"/>
          </p:nvPr>
        </p:nvSpPr>
        <p:spPr>
          <a:xfrm>
            <a:off x="1655250" y="40361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 idx="9" hasCustomPrompt="1"/>
          </p:nvPr>
        </p:nvSpPr>
        <p:spPr>
          <a:xfrm>
            <a:off x="23786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13" hasCustomPrompt="1"/>
          </p:nvPr>
        </p:nvSpPr>
        <p:spPr>
          <a:xfrm>
            <a:off x="57244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 idx="14" hasCustomPrompt="1"/>
          </p:nvPr>
        </p:nvSpPr>
        <p:spPr>
          <a:xfrm>
            <a:off x="237870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 idx="15" hasCustomPrompt="1"/>
          </p:nvPr>
        </p:nvSpPr>
        <p:spPr>
          <a:xfrm>
            <a:off x="572445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cxnSp>
        <p:nvCxnSpPr>
          <p:cNvPr id="87" name="Google Shape;87;p1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" name="Google Shape;88;p1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2410500" y="2808253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1"/>
          </p:nvPr>
        </p:nvSpPr>
        <p:spPr>
          <a:xfrm>
            <a:off x="1842900" y="1661963"/>
            <a:ext cx="5458200" cy="9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16" name="Google Shape;116;p15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7" name="Google Shape;117;p15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12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699900" y="2821263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9pPr>
          </a:lstStyle>
          <a:p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subTitle" idx="1"/>
          </p:nvPr>
        </p:nvSpPr>
        <p:spPr>
          <a:xfrm>
            <a:off x="699900" y="1675902"/>
            <a:ext cx="5458200" cy="9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21" name="Google Shape;121;p16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Google Shape;122;p16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Google Shape;123;p16"/>
          <p:cNvCxnSpPr/>
          <p:nvPr/>
        </p:nvCxnSpPr>
        <p:spPr>
          <a:xfrm flipH="1">
            <a:off x="7454238" y="4053663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16"/>
          <p:cNvCxnSpPr/>
          <p:nvPr/>
        </p:nvCxnSpPr>
        <p:spPr>
          <a:xfrm flipH="1">
            <a:off x="-237137" y="-71162"/>
            <a:ext cx="1926900" cy="11610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6" name="Google Shape;456;p51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7" name="Google Shape;457;p51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idaloka"/>
              <a:buNone/>
              <a:defRPr sz="300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59" r:id="rId6"/>
    <p:sldLayoutId id="2147483661" r:id="rId7"/>
    <p:sldLayoutId id="2147483662" r:id="rId8"/>
    <p:sldLayoutId id="2147483697" r:id="rId9"/>
    <p:sldLayoutId id="2147483698" r:id="rId10"/>
    <p:sldLayoutId id="2147483699" r:id="rId11"/>
    <p:sldLayoutId id="214748370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0"/>
          <p:cNvSpPr txBox="1">
            <a:spLocks noGrp="1"/>
          </p:cNvSpPr>
          <p:nvPr>
            <p:ph type="ctrTitle"/>
          </p:nvPr>
        </p:nvSpPr>
        <p:spPr>
          <a:xfrm>
            <a:off x="1206499" y="840481"/>
            <a:ext cx="6513554" cy="33402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tr-TR" sz="6000" b="1" dirty="0" smtClean="0"/>
              <a:t>KADIFETEKS</a:t>
            </a:r>
            <a:br>
              <a:rPr lang="tr-TR" sz="6000" b="1" dirty="0" smtClean="0"/>
            </a:br>
            <a:r>
              <a:rPr lang="tr-TR" sz="6000" b="1" dirty="0" smtClean="0"/>
              <a:t/>
            </a:r>
            <a:br>
              <a:rPr lang="tr-TR" sz="6000" b="1" dirty="0" smtClean="0"/>
            </a:br>
            <a:r>
              <a:rPr lang="tr-TR" sz="4800" i="1" dirty="0" err="1" smtClean="0"/>
              <a:t>Soft</a:t>
            </a:r>
            <a:r>
              <a:rPr lang="tr-TR" sz="4800" i="1" dirty="0" smtClean="0"/>
              <a:t> </a:t>
            </a:r>
            <a:r>
              <a:rPr lang="tr-TR" sz="4800" i="1" dirty="0" err="1"/>
              <a:t>Power</a:t>
            </a:r>
            <a:r>
              <a:rPr lang="tr-TR" sz="4800" i="1" dirty="0"/>
              <a:t> </a:t>
            </a:r>
            <a:r>
              <a:rPr lang="tr-TR" sz="4800" i="1" dirty="0" err="1"/>
              <a:t>for</a:t>
            </a:r>
            <a:r>
              <a:rPr lang="tr-TR" sz="4800" i="1" dirty="0"/>
              <a:t> a </a:t>
            </a:r>
            <a:r>
              <a:rPr lang="tr-TR" sz="4800" i="1" dirty="0" err="1"/>
              <a:t>Stronger</a:t>
            </a:r>
            <a:r>
              <a:rPr lang="tr-TR" sz="4800" i="1" dirty="0"/>
              <a:t> Europe</a:t>
            </a:r>
            <a:endParaRPr sz="4800" i="1" dirty="0"/>
          </a:p>
        </p:txBody>
      </p:sp>
      <p:grpSp>
        <p:nvGrpSpPr>
          <p:cNvPr id="26" name="Google Shape;1680;p125"/>
          <p:cNvGrpSpPr/>
          <p:nvPr/>
        </p:nvGrpSpPr>
        <p:grpSpPr>
          <a:xfrm>
            <a:off x="8385076" y="4180745"/>
            <a:ext cx="652492" cy="641923"/>
            <a:chOff x="4705614" y="2763886"/>
            <a:chExt cx="326721" cy="303707"/>
          </a:xfrm>
        </p:grpSpPr>
        <p:sp>
          <p:nvSpPr>
            <p:cNvPr id="27" name="Google Shape;1681;p125"/>
            <p:cNvSpPr/>
            <p:nvPr/>
          </p:nvSpPr>
          <p:spPr>
            <a:xfrm>
              <a:off x="4991454" y="2858722"/>
              <a:ext cx="40882" cy="19237"/>
            </a:xfrm>
            <a:custGeom>
              <a:avLst/>
              <a:gdLst/>
              <a:ahLst/>
              <a:cxnLst/>
              <a:rect l="l" t="t" r="r" b="b"/>
              <a:pathLst>
                <a:path w="2089" h="983" extrusionOk="0">
                  <a:moveTo>
                    <a:pt x="482" y="1"/>
                  </a:moveTo>
                  <a:cubicBezTo>
                    <a:pt x="220" y="1"/>
                    <a:pt x="1" y="220"/>
                    <a:pt x="1" y="488"/>
                  </a:cubicBezTo>
                  <a:cubicBezTo>
                    <a:pt x="1" y="768"/>
                    <a:pt x="227" y="982"/>
                    <a:pt x="493" y="982"/>
                  </a:cubicBezTo>
                  <a:cubicBezTo>
                    <a:pt x="515" y="982"/>
                    <a:pt x="537" y="981"/>
                    <a:pt x="560" y="978"/>
                  </a:cubicBezTo>
                  <a:lnTo>
                    <a:pt x="1530" y="978"/>
                  </a:lnTo>
                  <a:cubicBezTo>
                    <a:pt x="2089" y="889"/>
                    <a:pt x="2089" y="95"/>
                    <a:pt x="1530" y="7"/>
                  </a:cubicBezTo>
                  <a:lnTo>
                    <a:pt x="560" y="7"/>
                  </a:lnTo>
                  <a:cubicBezTo>
                    <a:pt x="533" y="3"/>
                    <a:pt x="507" y="1"/>
                    <a:pt x="4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682;p125"/>
            <p:cNvSpPr/>
            <p:nvPr/>
          </p:nvSpPr>
          <p:spPr>
            <a:xfrm>
              <a:off x="4705614" y="2858722"/>
              <a:ext cx="40882" cy="19237"/>
            </a:xfrm>
            <a:custGeom>
              <a:avLst/>
              <a:gdLst/>
              <a:ahLst/>
              <a:cxnLst/>
              <a:rect l="l" t="t" r="r" b="b"/>
              <a:pathLst>
                <a:path w="2089" h="983" extrusionOk="0">
                  <a:moveTo>
                    <a:pt x="488" y="1"/>
                  </a:moveTo>
                  <a:cubicBezTo>
                    <a:pt x="220" y="1"/>
                    <a:pt x="0" y="220"/>
                    <a:pt x="0" y="488"/>
                  </a:cubicBezTo>
                  <a:cubicBezTo>
                    <a:pt x="0" y="768"/>
                    <a:pt x="226" y="982"/>
                    <a:pt x="500" y="982"/>
                  </a:cubicBezTo>
                  <a:cubicBezTo>
                    <a:pt x="523" y="982"/>
                    <a:pt x="546" y="981"/>
                    <a:pt x="569" y="978"/>
                  </a:cubicBezTo>
                  <a:lnTo>
                    <a:pt x="1529" y="978"/>
                  </a:lnTo>
                  <a:cubicBezTo>
                    <a:pt x="2088" y="889"/>
                    <a:pt x="2088" y="95"/>
                    <a:pt x="1529" y="7"/>
                  </a:cubicBezTo>
                  <a:lnTo>
                    <a:pt x="569" y="7"/>
                  </a:lnTo>
                  <a:cubicBezTo>
                    <a:pt x="542" y="3"/>
                    <a:pt x="515" y="1"/>
                    <a:pt x="4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683;p125"/>
            <p:cNvSpPr/>
            <p:nvPr/>
          </p:nvSpPr>
          <p:spPr>
            <a:xfrm>
              <a:off x="4973234" y="2783495"/>
              <a:ext cx="39434" cy="27966"/>
            </a:xfrm>
            <a:custGeom>
              <a:avLst/>
              <a:gdLst/>
              <a:ahLst/>
              <a:cxnLst/>
              <a:rect l="l" t="t" r="r" b="b"/>
              <a:pathLst>
                <a:path w="2015" h="1429" extrusionOk="0">
                  <a:moveTo>
                    <a:pt x="1337" y="0"/>
                  </a:moveTo>
                  <a:cubicBezTo>
                    <a:pt x="1277" y="0"/>
                    <a:pt x="1213" y="12"/>
                    <a:pt x="1147" y="38"/>
                  </a:cubicBezTo>
                  <a:lnTo>
                    <a:pt x="314" y="528"/>
                  </a:lnTo>
                  <a:cubicBezTo>
                    <a:pt x="79" y="655"/>
                    <a:pt x="0" y="949"/>
                    <a:pt x="128" y="1185"/>
                  </a:cubicBezTo>
                  <a:cubicBezTo>
                    <a:pt x="219" y="1342"/>
                    <a:pt x="381" y="1429"/>
                    <a:pt x="548" y="1429"/>
                  </a:cubicBezTo>
                  <a:cubicBezTo>
                    <a:pt x="631" y="1429"/>
                    <a:pt x="716" y="1407"/>
                    <a:pt x="795" y="1361"/>
                  </a:cubicBezTo>
                  <a:lnTo>
                    <a:pt x="1638" y="871"/>
                  </a:lnTo>
                  <a:cubicBezTo>
                    <a:pt x="2014" y="563"/>
                    <a:pt x="1755" y="0"/>
                    <a:pt x="13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684;p125"/>
            <p:cNvSpPr/>
            <p:nvPr/>
          </p:nvSpPr>
          <p:spPr>
            <a:xfrm>
              <a:off x="4726711" y="2925730"/>
              <a:ext cx="39903" cy="27966"/>
            </a:xfrm>
            <a:custGeom>
              <a:avLst/>
              <a:gdLst/>
              <a:ahLst/>
              <a:cxnLst/>
              <a:rect l="l" t="t" r="r" b="b"/>
              <a:pathLst>
                <a:path w="2039" h="1429" extrusionOk="0">
                  <a:moveTo>
                    <a:pt x="1359" y="1"/>
                  </a:moveTo>
                  <a:cubicBezTo>
                    <a:pt x="1295" y="1"/>
                    <a:pt x="1227" y="14"/>
                    <a:pt x="1157" y="44"/>
                  </a:cubicBezTo>
                  <a:lnTo>
                    <a:pt x="314" y="524"/>
                  </a:lnTo>
                  <a:cubicBezTo>
                    <a:pt x="89" y="661"/>
                    <a:pt x="1" y="955"/>
                    <a:pt x="138" y="1191"/>
                  </a:cubicBezTo>
                  <a:cubicBezTo>
                    <a:pt x="230" y="1343"/>
                    <a:pt x="395" y="1428"/>
                    <a:pt x="564" y="1428"/>
                  </a:cubicBezTo>
                  <a:cubicBezTo>
                    <a:pt x="645" y="1428"/>
                    <a:pt x="728" y="1408"/>
                    <a:pt x="804" y="1367"/>
                  </a:cubicBezTo>
                  <a:lnTo>
                    <a:pt x="1647" y="877"/>
                  </a:lnTo>
                  <a:cubicBezTo>
                    <a:pt x="2039" y="579"/>
                    <a:pt x="1780" y="1"/>
                    <a:pt x="1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685;p125"/>
            <p:cNvSpPr/>
            <p:nvPr/>
          </p:nvSpPr>
          <p:spPr>
            <a:xfrm>
              <a:off x="4971492" y="2925788"/>
              <a:ext cx="41469" cy="28905"/>
            </a:xfrm>
            <a:custGeom>
              <a:avLst/>
              <a:gdLst/>
              <a:ahLst/>
              <a:cxnLst/>
              <a:rect l="l" t="t" r="r" b="b"/>
              <a:pathLst>
                <a:path w="2119" h="1477" extrusionOk="0">
                  <a:moveTo>
                    <a:pt x="687" y="0"/>
                  </a:moveTo>
                  <a:cubicBezTo>
                    <a:pt x="263" y="0"/>
                    <a:pt x="0" y="576"/>
                    <a:pt x="393" y="884"/>
                  </a:cubicBezTo>
                  <a:lnTo>
                    <a:pt x="1236" y="1364"/>
                  </a:lnTo>
                  <a:cubicBezTo>
                    <a:pt x="1328" y="1441"/>
                    <a:pt x="1438" y="1477"/>
                    <a:pt x="1546" y="1477"/>
                  </a:cubicBezTo>
                  <a:cubicBezTo>
                    <a:pt x="1716" y="1477"/>
                    <a:pt x="1882" y="1388"/>
                    <a:pt x="1972" y="1227"/>
                  </a:cubicBezTo>
                  <a:cubicBezTo>
                    <a:pt x="2119" y="972"/>
                    <a:pt x="2001" y="639"/>
                    <a:pt x="1727" y="531"/>
                  </a:cubicBezTo>
                  <a:lnTo>
                    <a:pt x="884" y="41"/>
                  </a:lnTo>
                  <a:cubicBezTo>
                    <a:pt x="816" y="13"/>
                    <a:pt x="750" y="0"/>
                    <a:pt x="6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686;p125"/>
            <p:cNvSpPr/>
            <p:nvPr/>
          </p:nvSpPr>
          <p:spPr>
            <a:xfrm>
              <a:off x="4725360" y="2782164"/>
              <a:ext cx="41254" cy="28827"/>
            </a:xfrm>
            <a:custGeom>
              <a:avLst/>
              <a:gdLst/>
              <a:ahLst/>
              <a:cxnLst/>
              <a:rect l="l" t="t" r="r" b="b"/>
              <a:pathLst>
                <a:path w="2108" h="1473" extrusionOk="0">
                  <a:moveTo>
                    <a:pt x="571" y="0"/>
                  </a:moveTo>
                  <a:cubicBezTo>
                    <a:pt x="403" y="0"/>
                    <a:pt x="238" y="86"/>
                    <a:pt x="148" y="243"/>
                  </a:cubicBezTo>
                  <a:cubicBezTo>
                    <a:pt x="1" y="498"/>
                    <a:pt x="109" y="831"/>
                    <a:pt x="383" y="939"/>
                  </a:cubicBezTo>
                  <a:lnTo>
                    <a:pt x="1226" y="1429"/>
                  </a:lnTo>
                  <a:cubicBezTo>
                    <a:pt x="1296" y="1459"/>
                    <a:pt x="1364" y="1472"/>
                    <a:pt x="1428" y="1472"/>
                  </a:cubicBezTo>
                  <a:cubicBezTo>
                    <a:pt x="1849" y="1472"/>
                    <a:pt x="2108" y="894"/>
                    <a:pt x="1716" y="596"/>
                  </a:cubicBezTo>
                  <a:lnTo>
                    <a:pt x="873" y="106"/>
                  </a:lnTo>
                  <a:cubicBezTo>
                    <a:pt x="783" y="34"/>
                    <a:pt x="676" y="0"/>
                    <a:pt x="5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687;p125"/>
            <p:cNvSpPr/>
            <p:nvPr/>
          </p:nvSpPr>
          <p:spPr>
            <a:xfrm>
              <a:off x="4801155" y="3010468"/>
              <a:ext cx="135835" cy="57125"/>
            </a:xfrm>
            <a:custGeom>
              <a:avLst/>
              <a:gdLst/>
              <a:ahLst/>
              <a:cxnLst/>
              <a:rect l="l" t="t" r="r" b="b"/>
              <a:pathLst>
                <a:path w="6941" h="2919" extrusionOk="0">
                  <a:moveTo>
                    <a:pt x="488" y="1"/>
                  </a:moveTo>
                  <a:cubicBezTo>
                    <a:pt x="220" y="1"/>
                    <a:pt x="0" y="220"/>
                    <a:pt x="0" y="488"/>
                  </a:cubicBezTo>
                  <a:cubicBezTo>
                    <a:pt x="0" y="768"/>
                    <a:pt x="226" y="982"/>
                    <a:pt x="500" y="982"/>
                  </a:cubicBezTo>
                  <a:cubicBezTo>
                    <a:pt x="523" y="982"/>
                    <a:pt x="546" y="981"/>
                    <a:pt x="569" y="978"/>
                  </a:cubicBezTo>
                  <a:lnTo>
                    <a:pt x="1088" y="978"/>
                  </a:lnTo>
                  <a:cubicBezTo>
                    <a:pt x="1324" y="2105"/>
                    <a:pt x="2314" y="2919"/>
                    <a:pt x="3470" y="2919"/>
                  </a:cubicBezTo>
                  <a:cubicBezTo>
                    <a:pt x="4617" y="2919"/>
                    <a:pt x="5607" y="2105"/>
                    <a:pt x="5843" y="978"/>
                  </a:cubicBezTo>
                  <a:lnTo>
                    <a:pt x="6372" y="978"/>
                  </a:lnTo>
                  <a:cubicBezTo>
                    <a:pt x="6395" y="981"/>
                    <a:pt x="6418" y="982"/>
                    <a:pt x="6441" y="982"/>
                  </a:cubicBezTo>
                  <a:cubicBezTo>
                    <a:pt x="6715" y="982"/>
                    <a:pt x="6941" y="768"/>
                    <a:pt x="6941" y="488"/>
                  </a:cubicBezTo>
                  <a:cubicBezTo>
                    <a:pt x="6941" y="220"/>
                    <a:pt x="6721" y="1"/>
                    <a:pt x="6453" y="1"/>
                  </a:cubicBezTo>
                  <a:cubicBezTo>
                    <a:pt x="6426" y="1"/>
                    <a:pt x="6399" y="3"/>
                    <a:pt x="6372" y="7"/>
                  </a:cubicBezTo>
                  <a:lnTo>
                    <a:pt x="569" y="7"/>
                  </a:lnTo>
                  <a:cubicBezTo>
                    <a:pt x="542" y="3"/>
                    <a:pt x="515" y="1"/>
                    <a:pt x="4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688;p125"/>
            <p:cNvSpPr/>
            <p:nvPr/>
          </p:nvSpPr>
          <p:spPr>
            <a:xfrm>
              <a:off x="4755870" y="2763886"/>
              <a:ext cx="226405" cy="227736"/>
            </a:xfrm>
            <a:custGeom>
              <a:avLst/>
              <a:gdLst/>
              <a:ahLst/>
              <a:cxnLst/>
              <a:rect l="l" t="t" r="r" b="b"/>
              <a:pathLst>
                <a:path w="11569" h="11637" extrusionOk="0">
                  <a:moveTo>
                    <a:pt x="7770" y="4806"/>
                  </a:moveTo>
                  <a:cubicBezTo>
                    <a:pt x="7894" y="4806"/>
                    <a:pt x="8020" y="4854"/>
                    <a:pt x="8118" y="4951"/>
                  </a:cubicBezTo>
                  <a:cubicBezTo>
                    <a:pt x="8323" y="5157"/>
                    <a:pt x="8304" y="5510"/>
                    <a:pt x="8059" y="5686"/>
                  </a:cubicBezTo>
                  <a:lnTo>
                    <a:pt x="6118" y="7627"/>
                  </a:lnTo>
                  <a:cubicBezTo>
                    <a:pt x="6025" y="7721"/>
                    <a:pt x="5902" y="7767"/>
                    <a:pt x="5778" y="7767"/>
                  </a:cubicBezTo>
                  <a:cubicBezTo>
                    <a:pt x="5655" y="7767"/>
                    <a:pt x="5530" y="7721"/>
                    <a:pt x="5431" y="7627"/>
                  </a:cubicBezTo>
                  <a:lnTo>
                    <a:pt x="4471" y="6657"/>
                  </a:lnTo>
                  <a:cubicBezTo>
                    <a:pt x="4285" y="6471"/>
                    <a:pt x="4285" y="6167"/>
                    <a:pt x="4471" y="5971"/>
                  </a:cubicBezTo>
                  <a:cubicBezTo>
                    <a:pt x="4564" y="5878"/>
                    <a:pt x="4686" y="5831"/>
                    <a:pt x="4810" y="5831"/>
                  </a:cubicBezTo>
                  <a:cubicBezTo>
                    <a:pt x="4934" y="5831"/>
                    <a:pt x="5059" y="5878"/>
                    <a:pt x="5157" y="5971"/>
                  </a:cubicBezTo>
                  <a:lnTo>
                    <a:pt x="5784" y="6598"/>
                  </a:lnTo>
                  <a:lnTo>
                    <a:pt x="7373" y="5010"/>
                  </a:lnTo>
                  <a:cubicBezTo>
                    <a:pt x="7469" y="4876"/>
                    <a:pt x="7619" y="4806"/>
                    <a:pt x="7770" y="4806"/>
                  </a:cubicBezTo>
                  <a:close/>
                  <a:moveTo>
                    <a:pt x="5787" y="1"/>
                  </a:moveTo>
                  <a:cubicBezTo>
                    <a:pt x="5780" y="1"/>
                    <a:pt x="5772" y="1"/>
                    <a:pt x="5765" y="1"/>
                  </a:cubicBezTo>
                  <a:cubicBezTo>
                    <a:pt x="3441" y="10"/>
                    <a:pt x="1393" y="1520"/>
                    <a:pt x="697" y="3736"/>
                  </a:cubicBezTo>
                  <a:cubicBezTo>
                    <a:pt x="1" y="5951"/>
                    <a:pt x="814" y="8363"/>
                    <a:pt x="2726" y="9696"/>
                  </a:cubicBezTo>
                  <a:cubicBezTo>
                    <a:pt x="3059" y="9921"/>
                    <a:pt x="3285" y="10274"/>
                    <a:pt x="3343" y="10666"/>
                  </a:cubicBezTo>
                  <a:lnTo>
                    <a:pt x="2647" y="10666"/>
                  </a:lnTo>
                  <a:cubicBezTo>
                    <a:pt x="2089" y="10755"/>
                    <a:pt x="2089" y="11558"/>
                    <a:pt x="2647" y="11637"/>
                  </a:cubicBezTo>
                  <a:lnTo>
                    <a:pt x="8902" y="11637"/>
                  </a:lnTo>
                  <a:cubicBezTo>
                    <a:pt x="9461" y="11558"/>
                    <a:pt x="9461" y="10755"/>
                    <a:pt x="8902" y="10666"/>
                  </a:cubicBezTo>
                  <a:lnTo>
                    <a:pt x="8225" y="10666"/>
                  </a:lnTo>
                  <a:cubicBezTo>
                    <a:pt x="8304" y="10264"/>
                    <a:pt x="8539" y="9902"/>
                    <a:pt x="8872" y="9676"/>
                  </a:cubicBezTo>
                  <a:cubicBezTo>
                    <a:pt x="10764" y="8323"/>
                    <a:pt x="11568" y="5912"/>
                    <a:pt x="10862" y="3696"/>
                  </a:cubicBezTo>
                  <a:cubicBezTo>
                    <a:pt x="10149" y="1498"/>
                    <a:pt x="8101" y="1"/>
                    <a:pt x="57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0"/>
          <p:cNvSpPr txBox="1">
            <a:spLocks noGrp="1"/>
          </p:cNvSpPr>
          <p:nvPr>
            <p:ph type="title"/>
          </p:nvPr>
        </p:nvSpPr>
        <p:spPr>
          <a:xfrm>
            <a:off x="1042560" y="2754895"/>
            <a:ext cx="7409400" cy="8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4000" b="1" i="1" dirty="0"/>
              <a:t>Our Project Focus and Interests</a:t>
            </a:r>
          </a:p>
        </p:txBody>
      </p:sp>
      <p:sp>
        <p:nvSpPr>
          <p:cNvPr id="579" name="Google Shape;579;p70"/>
          <p:cNvSpPr txBox="1">
            <a:spLocks noGrp="1"/>
          </p:cNvSpPr>
          <p:nvPr>
            <p:ph type="title" idx="2"/>
          </p:nvPr>
        </p:nvSpPr>
        <p:spPr>
          <a:xfrm>
            <a:off x="3746550" y="133916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0</a:t>
            </a:r>
            <a:r>
              <a:rPr lang="tr-TR" dirty="0">
                <a:solidFill>
                  <a:schemeClr val="tx1"/>
                </a:solidFill>
              </a:rPr>
              <a:t>3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0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386140" y="269022"/>
            <a:ext cx="6021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chemeClr val="dk1"/>
              </a:buClr>
              <a:buSzPts val="4800"/>
            </a:pPr>
            <a:r>
              <a:rPr lang="en-US" sz="3000" b="1" dirty="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rPr>
              <a:t>Our Project Focus and Interests</a:t>
            </a:r>
            <a:endParaRPr lang="tr-TR" sz="3000" b="1" dirty="0">
              <a:solidFill>
                <a:schemeClr val="dk1"/>
              </a:solidFill>
              <a:latin typeface="Vidaloka"/>
              <a:ea typeface="Vidaloka"/>
              <a:cs typeface="Vidaloka"/>
              <a:sym typeface="Vidaloka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55320" y="1283464"/>
            <a:ext cx="797052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Participating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projects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focused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on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bio-based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material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development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chemical-free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production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processes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circular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raw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material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usage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more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than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technical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contribution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us; it is a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natural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reflection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of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belief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responsible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production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Reducing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dependency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on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fossil-based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inputs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minimizing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environmental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human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health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impacts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lie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heart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of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R&amp;D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strategy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</a:t>
            </a:r>
          </a:p>
          <a:p>
            <a:endParaRPr lang="tr-TR" sz="1200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With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expertise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digitalization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traceability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sustainability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reporting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actively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engage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impact-driven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industry-integrated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projects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us,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transformation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does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not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happen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theory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but on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ground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—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with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measurable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scalable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results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</a:t>
            </a:r>
          </a:p>
          <a:p>
            <a:endParaRPr lang="tr-TR" sz="1200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are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particularly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interested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in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initiatives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aimed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reducing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carbon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emissions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increasing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resource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efficiency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developing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low-impact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textile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solutions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aligned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with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Europe’s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Fit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55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targets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Sustainable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Development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Goals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(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SDGs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). At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Kadifeteks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innovation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not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just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about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novelty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— it is a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vital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tool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to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enable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climate-neutral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fair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competitive</a:t>
            </a:r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Europe.</a:t>
            </a:r>
          </a:p>
        </p:txBody>
      </p:sp>
    </p:spTree>
    <p:extLst>
      <p:ext uri="{BB962C8B-B14F-4D97-AF65-F5344CB8AC3E}">
        <p14:creationId xmlns:p14="http://schemas.microsoft.com/office/powerpoint/2010/main" val="3846343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0"/>
          <p:cNvSpPr txBox="1">
            <a:spLocks noGrp="1"/>
          </p:cNvSpPr>
          <p:nvPr>
            <p:ph type="title"/>
          </p:nvPr>
        </p:nvSpPr>
        <p:spPr>
          <a:xfrm>
            <a:off x="1042560" y="2754895"/>
            <a:ext cx="7409400" cy="8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tr-TR" sz="4000" b="1" i="1" dirty="0" err="1"/>
              <a:t>Closing</a:t>
            </a:r>
            <a:r>
              <a:rPr lang="tr-TR" sz="4000" b="1" i="1" dirty="0"/>
              <a:t> Statement</a:t>
            </a:r>
          </a:p>
        </p:txBody>
      </p:sp>
      <p:sp>
        <p:nvSpPr>
          <p:cNvPr id="579" name="Google Shape;579;p70"/>
          <p:cNvSpPr txBox="1">
            <a:spLocks noGrp="1"/>
          </p:cNvSpPr>
          <p:nvPr>
            <p:ph type="title" idx="2"/>
          </p:nvPr>
        </p:nvSpPr>
        <p:spPr>
          <a:xfrm>
            <a:off x="3746550" y="133916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0</a:t>
            </a:r>
            <a:r>
              <a:rPr lang="tr-TR" dirty="0" smtClean="0">
                <a:solidFill>
                  <a:schemeClr val="tx1"/>
                </a:solidFill>
              </a:rPr>
              <a:t>4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5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60120" y="1330745"/>
            <a:ext cx="76123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Authentic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transformation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catalyzed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not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merely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by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technological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advancement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but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through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synergistic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collaboration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aligned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values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unified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objectives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 </a:t>
            </a:r>
            <a:endParaRPr lang="tr-TR" i="1" dirty="0" smtClean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tr-TR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At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Kadifeteks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steadfastly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position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ourselves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as a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reliable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dedicated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partner in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propelling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Europe’s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ambitious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sustainable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development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agenda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 </a:t>
            </a:r>
            <a:endParaRPr lang="tr-TR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Each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new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initiative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embodies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renewed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commitment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intricately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woven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with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innovation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sustainability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 </a:t>
            </a:r>
            <a:endParaRPr lang="tr-TR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As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actively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shape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Europe’s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green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digital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horizons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are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confident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that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together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will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forge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a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future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that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more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resilient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pristine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,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and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tr-TR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enduring</a:t>
            </a:r>
            <a:r>
              <a:rPr lang="tr-TR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505837" y="269022"/>
            <a:ext cx="37818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chemeClr val="dk1"/>
              </a:buClr>
              <a:buSzPts val="4800"/>
            </a:pPr>
            <a:r>
              <a:rPr lang="tr-TR" sz="3200" b="1" i="1" dirty="0" err="1"/>
              <a:t>Closing</a:t>
            </a:r>
            <a:r>
              <a:rPr lang="tr-TR" sz="3200" b="1" i="1" dirty="0"/>
              <a:t> Statement</a:t>
            </a:r>
            <a:endParaRPr lang="tr-TR" sz="3000" b="1" dirty="0">
              <a:solidFill>
                <a:schemeClr val="dk1"/>
              </a:solidFill>
              <a:latin typeface="Vidaloka"/>
              <a:ea typeface="Vidaloka"/>
              <a:cs typeface="Vidaloka"/>
              <a:sym typeface="Vidaloka"/>
            </a:endParaRPr>
          </a:p>
        </p:txBody>
      </p:sp>
      <p:sp>
        <p:nvSpPr>
          <p:cNvPr id="7" name="Google Shape;578;p70"/>
          <p:cNvSpPr txBox="1">
            <a:spLocks noGrp="1"/>
          </p:cNvSpPr>
          <p:nvPr>
            <p:ph type="title"/>
          </p:nvPr>
        </p:nvSpPr>
        <p:spPr>
          <a:xfrm>
            <a:off x="4753500" y="4069079"/>
            <a:ext cx="4390500" cy="5862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tr-TR" sz="3200" b="1" i="1" dirty="0" smtClean="0"/>
              <a:t>- KADIFETEKS</a:t>
            </a:r>
            <a:endParaRPr lang="tr-TR" sz="3200" b="1" i="1" dirty="0"/>
          </a:p>
        </p:txBody>
      </p:sp>
    </p:spTree>
    <p:extLst>
      <p:ext uri="{BB962C8B-B14F-4D97-AF65-F5344CB8AC3E}">
        <p14:creationId xmlns:p14="http://schemas.microsoft.com/office/powerpoint/2010/main" val="123729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62"/>
          <p:cNvSpPr txBox="1">
            <a:spLocks noGrp="1"/>
          </p:cNvSpPr>
          <p:nvPr>
            <p:ph type="subTitle" idx="3"/>
          </p:nvPr>
        </p:nvSpPr>
        <p:spPr>
          <a:xfrm>
            <a:off x="1655200" y="2226632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tr-TR" i="1" dirty="0" err="1"/>
              <a:t>Company</a:t>
            </a:r>
            <a:r>
              <a:rPr lang="tr-TR" i="1" dirty="0"/>
              <a:t> </a:t>
            </a:r>
            <a:r>
              <a:rPr lang="tr-TR" i="1" dirty="0" err="1"/>
              <a:t>Introduction</a:t>
            </a:r>
            <a:endParaRPr i="1" dirty="0"/>
          </a:p>
        </p:txBody>
      </p:sp>
      <p:sp>
        <p:nvSpPr>
          <p:cNvPr id="502" name="Google Shape;502;p62"/>
          <p:cNvSpPr txBox="1">
            <a:spLocks noGrp="1"/>
          </p:cNvSpPr>
          <p:nvPr>
            <p:ph type="subTitle" idx="1"/>
          </p:nvPr>
        </p:nvSpPr>
        <p:spPr>
          <a:xfrm>
            <a:off x="5001000" y="2283263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tr-TR" i="1" dirty="0" err="1"/>
              <a:t>Our</a:t>
            </a:r>
            <a:r>
              <a:rPr lang="tr-TR" i="1" dirty="0"/>
              <a:t> </a:t>
            </a:r>
            <a:r>
              <a:rPr lang="tr-TR" i="1" dirty="0" err="1"/>
              <a:t>Perspective</a:t>
            </a:r>
            <a:r>
              <a:rPr lang="tr-TR" i="1" dirty="0"/>
              <a:t> on </a:t>
            </a:r>
            <a:r>
              <a:rPr lang="tr-TR" i="1" dirty="0" err="1"/>
              <a:t>Projects</a:t>
            </a:r>
            <a:endParaRPr i="1" dirty="0"/>
          </a:p>
        </p:txBody>
      </p:sp>
      <p:sp>
        <p:nvSpPr>
          <p:cNvPr id="505" name="Google Shape;505;p62"/>
          <p:cNvSpPr txBox="1">
            <a:spLocks noGrp="1"/>
          </p:cNvSpPr>
          <p:nvPr>
            <p:ph type="subTitle" idx="5"/>
          </p:nvPr>
        </p:nvSpPr>
        <p:spPr>
          <a:xfrm>
            <a:off x="5001000" y="4014213"/>
            <a:ext cx="251994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tr-TR" i="1" dirty="0" err="1"/>
              <a:t>Closing</a:t>
            </a:r>
            <a:r>
              <a:rPr lang="tr-TR" i="1" dirty="0"/>
              <a:t> Statement</a:t>
            </a:r>
            <a:endParaRPr i="1" dirty="0"/>
          </a:p>
        </p:txBody>
      </p:sp>
      <p:sp>
        <p:nvSpPr>
          <p:cNvPr id="507" name="Google Shape;507;p62"/>
          <p:cNvSpPr txBox="1">
            <a:spLocks noGrp="1"/>
          </p:cNvSpPr>
          <p:nvPr>
            <p:ph type="subTitle" idx="7"/>
          </p:nvPr>
        </p:nvSpPr>
        <p:spPr>
          <a:xfrm>
            <a:off x="1264590" y="4036125"/>
            <a:ext cx="326732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i="1" dirty="0"/>
              <a:t>Our Project Focus and Interests</a:t>
            </a:r>
            <a:endParaRPr i="1" dirty="0"/>
          </a:p>
        </p:txBody>
      </p:sp>
      <p:sp>
        <p:nvSpPr>
          <p:cNvPr id="509" name="Google Shape;509;p62"/>
          <p:cNvSpPr txBox="1">
            <a:spLocks noGrp="1"/>
          </p:cNvSpPr>
          <p:nvPr>
            <p:ph type="title" idx="9"/>
          </p:nvPr>
        </p:nvSpPr>
        <p:spPr>
          <a:xfrm>
            <a:off x="23786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tx1"/>
                </a:solidFill>
              </a:rPr>
              <a:t>01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510" name="Google Shape;510;p62"/>
          <p:cNvSpPr txBox="1">
            <a:spLocks noGrp="1"/>
          </p:cNvSpPr>
          <p:nvPr>
            <p:ph type="title" idx="13"/>
          </p:nvPr>
        </p:nvSpPr>
        <p:spPr>
          <a:xfrm>
            <a:off x="5724450" y="13035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000" dirty="0">
                <a:solidFill>
                  <a:schemeClr val="tx1"/>
                </a:solidFill>
              </a:rPr>
              <a:t>02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511" name="Google Shape;511;p62"/>
          <p:cNvSpPr txBox="1">
            <a:spLocks noGrp="1"/>
          </p:cNvSpPr>
          <p:nvPr>
            <p:ph type="title" idx="14"/>
          </p:nvPr>
        </p:nvSpPr>
        <p:spPr>
          <a:xfrm>
            <a:off x="237870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000" dirty="0">
                <a:solidFill>
                  <a:schemeClr val="tx1"/>
                </a:solidFill>
              </a:rPr>
              <a:t>03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512" name="Google Shape;512;p62"/>
          <p:cNvSpPr txBox="1">
            <a:spLocks noGrp="1"/>
          </p:cNvSpPr>
          <p:nvPr>
            <p:ph type="title" idx="15"/>
          </p:nvPr>
        </p:nvSpPr>
        <p:spPr>
          <a:xfrm>
            <a:off x="5724450" y="30827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000" dirty="0">
                <a:solidFill>
                  <a:schemeClr val="tx1"/>
                </a:solidFill>
              </a:rPr>
              <a:t>04</a:t>
            </a:r>
            <a:endParaRPr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0"/>
          <p:cNvSpPr txBox="1">
            <a:spLocks noGrp="1"/>
          </p:cNvSpPr>
          <p:nvPr>
            <p:ph type="title"/>
          </p:nvPr>
        </p:nvSpPr>
        <p:spPr>
          <a:xfrm>
            <a:off x="1042560" y="2754895"/>
            <a:ext cx="7409400" cy="8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tr-TR" sz="4000" b="1" i="1" dirty="0" err="1"/>
              <a:t>Company</a:t>
            </a:r>
            <a:r>
              <a:rPr lang="tr-TR" sz="4000" b="1" i="1" dirty="0"/>
              <a:t> </a:t>
            </a:r>
            <a:r>
              <a:rPr lang="tr-TR" sz="4000" b="1" i="1" dirty="0" err="1"/>
              <a:t>Introduction</a:t>
            </a:r>
            <a:endParaRPr sz="4000" b="1" i="1" dirty="0"/>
          </a:p>
        </p:txBody>
      </p:sp>
      <p:sp>
        <p:nvSpPr>
          <p:cNvPr id="579" name="Google Shape;579;p70"/>
          <p:cNvSpPr txBox="1">
            <a:spLocks noGrp="1"/>
          </p:cNvSpPr>
          <p:nvPr>
            <p:ph type="title" idx="2"/>
          </p:nvPr>
        </p:nvSpPr>
        <p:spPr>
          <a:xfrm>
            <a:off x="3746550" y="133916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01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1"/>
          <p:cNvSpPr txBox="1">
            <a:spLocks noGrp="1"/>
          </p:cNvSpPr>
          <p:nvPr>
            <p:ph type="title"/>
          </p:nvPr>
        </p:nvSpPr>
        <p:spPr>
          <a:xfrm>
            <a:off x="96997" y="285998"/>
            <a:ext cx="749649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1" dirty="0" smtClean="0"/>
              <a:t>K</a:t>
            </a:r>
            <a:r>
              <a:rPr lang="tr-TR" b="1" dirty="0" smtClean="0"/>
              <a:t>ADIFETEKS</a:t>
            </a:r>
            <a:r>
              <a:rPr lang="en-US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sz="2400" i="1" dirty="0" smtClean="0"/>
              <a:t>A </a:t>
            </a:r>
            <a:r>
              <a:rPr lang="en-US" sz="2400" i="1" dirty="0"/>
              <a:t>Journey Beginning with Fabric, Growing with Value</a:t>
            </a:r>
            <a:endParaRPr sz="2400" i="1" dirty="0"/>
          </a:p>
        </p:txBody>
      </p:sp>
      <p:sp>
        <p:nvSpPr>
          <p:cNvPr id="495" name="Google Shape;495;p61"/>
          <p:cNvSpPr txBox="1">
            <a:spLocks noGrp="1"/>
          </p:cNvSpPr>
          <p:nvPr>
            <p:ph type="body" idx="1"/>
          </p:nvPr>
        </p:nvSpPr>
        <p:spPr>
          <a:xfrm>
            <a:off x="-112566" y="1578387"/>
            <a:ext cx="9317525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tr-TR" sz="1200" dirty="0" smtClean="0"/>
              <a:t>-</a:t>
            </a:r>
            <a:r>
              <a:rPr lang="en-US" sz="1200" i="1" dirty="0" err="1" smtClean="0"/>
              <a:t>Kadifeteks</a:t>
            </a:r>
            <a:r>
              <a:rPr lang="en-US" sz="1200" i="1" dirty="0"/>
              <a:t>’ narrative transcends mere textile manufacturing; it is rooted in a steadfast commitment to cultivating a value chain that is both human-centric and environmentally harmonious, marked by continuous evolution.</a:t>
            </a:r>
            <a:br>
              <a:rPr lang="en-US" sz="1200" i="1" dirty="0"/>
            </a:br>
            <a:r>
              <a:rPr lang="en-US" sz="1200" i="1" dirty="0"/>
              <a:t>Founded in 1980 as a modest workshop in Turkey, this journey has since flourished into a globally recognized leader, supplying premium upholstery fabrics to over 90 countries worldwide</a:t>
            </a:r>
            <a:r>
              <a:rPr lang="en-US" sz="1200" i="1" dirty="0" smtClean="0"/>
              <a:t>.</a:t>
            </a:r>
            <a:endParaRPr lang="tr-TR" sz="1200" i="1" dirty="0" smtClean="0"/>
          </a:p>
          <a:p>
            <a:pPr marL="114300" indent="0">
              <a:buNone/>
            </a:pPr>
            <a:endParaRPr lang="en-US" sz="1200" i="1" dirty="0"/>
          </a:p>
          <a:p>
            <a:pPr marL="114300" indent="0">
              <a:buNone/>
            </a:pPr>
            <a:r>
              <a:rPr lang="tr-TR" sz="1200" i="1" dirty="0" smtClean="0"/>
              <a:t>-</a:t>
            </a:r>
            <a:r>
              <a:rPr lang="en-US" sz="1200" i="1" dirty="0" smtClean="0"/>
              <a:t>Yet</a:t>
            </a:r>
            <a:r>
              <a:rPr lang="en-US" sz="1200" i="1" dirty="0"/>
              <a:t>, our paramount pride extends beyond the sheer volume of fabric produced; it resides in the profound significance woven into every meter—the lives touched through our craftsmanship and our unwavering respect for the natural resources that underpin our processes</a:t>
            </a:r>
            <a:r>
              <a:rPr lang="en-US" sz="1200" i="1" dirty="0" smtClean="0"/>
              <a:t>.</a:t>
            </a:r>
            <a:endParaRPr lang="tr-TR" sz="1200" i="1" dirty="0" smtClean="0"/>
          </a:p>
          <a:p>
            <a:pPr marL="114300" indent="0">
              <a:buNone/>
            </a:pPr>
            <a:endParaRPr lang="en-US" sz="1200" i="1" dirty="0"/>
          </a:p>
          <a:p>
            <a:pPr marL="114300" indent="0">
              <a:buNone/>
            </a:pPr>
            <a:r>
              <a:rPr lang="tr-TR" sz="1200" i="1" dirty="0" smtClean="0"/>
              <a:t>-</a:t>
            </a:r>
            <a:r>
              <a:rPr lang="en-US" sz="1200" i="1" dirty="0" smtClean="0"/>
              <a:t>Presently</a:t>
            </a:r>
            <a:r>
              <a:rPr lang="en-US" sz="1200" i="1" dirty="0"/>
              <a:t>, </a:t>
            </a:r>
            <a:r>
              <a:rPr lang="en-US" sz="1200" i="1" dirty="0" err="1"/>
              <a:t>Kadifeteks</a:t>
            </a:r>
            <a:r>
              <a:rPr lang="en-US" sz="1200" i="1" dirty="0"/>
              <a:t> operates as a fully integrated textile manufacturer, encompassing every facet of production from yarn spinning to finishing treatments within its own state-of-the-art facilities</a:t>
            </a:r>
            <a:r>
              <a:rPr lang="en-US" sz="1200" i="1" dirty="0" smtClean="0"/>
              <a:t>.</a:t>
            </a:r>
            <a:endParaRPr lang="tr-TR" sz="1200" i="1" dirty="0" smtClean="0"/>
          </a:p>
          <a:p>
            <a:pPr marL="114300" indent="0">
              <a:buNone/>
            </a:pPr>
            <a:r>
              <a:rPr lang="en-US" sz="1200" i="1" dirty="0"/>
              <a:t/>
            </a:r>
            <a:br>
              <a:rPr lang="en-US" sz="1200" i="1" dirty="0"/>
            </a:br>
            <a:r>
              <a:rPr lang="tr-TR" sz="1200" i="1" dirty="0" smtClean="0"/>
              <a:t>-</a:t>
            </a:r>
            <a:r>
              <a:rPr lang="en-US" sz="1200" i="1" dirty="0" smtClean="0"/>
              <a:t>Our </a:t>
            </a:r>
            <a:r>
              <a:rPr lang="en-US" sz="1200" i="1" dirty="0"/>
              <a:t>adaptable, high-capacity production infrastructure not only excels in volume manufacturing but also serves as a robust platform for research and development-driven bespoke projects.</a:t>
            </a:r>
            <a:br>
              <a:rPr lang="en-US" sz="1200" i="1" dirty="0"/>
            </a:br>
            <a:r>
              <a:rPr lang="en-US" sz="1200" i="1" dirty="0"/>
              <a:t>With each endeavor, we undertake a holistic reevaluation—not merely of production itself, but of the methodologies, philosophies, and environmental stewardship intrinsic to our craft.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23245" y="215682"/>
            <a:ext cx="72024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000" b="1" dirty="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rPr>
              <a:t>INTERNATIONAL </a:t>
            </a:r>
            <a:r>
              <a:rPr lang="tr-TR" sz="3000" b="1" dirty="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rPr>
              <a:t>RELIABILITY AND TRANSPARENCY</a:t>
            </a:r>
          </a:p>
        </p:txBody>
      </p:sp>
      <p:sp>
        <p:nvSpPr>
          <p:cNvPr id="5" name="Dikdörtgen 4"/>
          <p:cNvSpPr/>
          <p:nvPr/>
        </p:nvSpPr>
        <p:spPr>
          <a:xfrm>
            <a:off x="0" y="1411130"/>
            <a:ext cx="89611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Kadifeteks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ensures quality not only through its products but also through its processes, people, and 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systems.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full compliance with international standards, we not only meet customer expectations but also align with Europe’s strategic environmental and production policies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endParaRPr lang="en-US" sz="1200" i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Our certifications </a:t>
            </a:r>
            <a:r>
              <a:rPr lang="en-US" sz="1200" b="1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include:</a:t>
            </a:r>
            <a:endParaRPr lang="tr-TR" sz="1200" b="1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ISO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9001 (Quality Management System), 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ISO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14001 (Environmental Management System), 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ISO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45001 (Occupational Health and Safety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),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ISO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50001 (Energy Management), </a:t>
            </a:r>
            <a:endParaRPr lang="tr-TR" sz="1200" i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OEKO-TEX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® Standard 100 (Harmful Substance-Free Production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),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GRS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(Global Recycled Standard), ZDHC / REACH Compliance, and PFAS-free production transition processes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endParaRPr lang="en-US" sz="1200" i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These certifications demonstrate not only our compliance but also our commitment to embedding sustainability as a core part of our culture.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0"/>
          <p:cNvSpPr txBox="1">
            <a:spLocks noGrp="1"/>
          </p:cNvSpPr>
          <p:nvPr>
            <p:ph type="title"/>
          </p:nvPr>
        </p:nvSpPr>
        <p:spPr>
          <a:xfrm>
            <a:off x="1042560" y="2754895"/>
            <a:ext cx="7409400" cy="8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tr-TR" sz="4000" b="1" i="1" dirty="0" err="1"/>
              <a:t>Our</a:t>
            </a:r>
            <a:r>
              <a:rPr lang="tr-TR" sz="4000" b="1" i="1" dirty="0"/>
              <a:t> </a:t>
            </a:r>
            <a:r>
              <a:rPr lang="tr-TR" sz="4000" b="1" i="1" dirty="0" err="1"/>
              <a:t>Perspective</a:t>
            </a:r>
            <a:r>
              <a:rPr lang="tr-TR" sz="4000" b="1" i="1" dirty="0"/>
              <a:t> on </a:t>
            </a:r>
            <a:r>
              <a:rPr lang="tr-TR" sz="4000" b="1" i="1" dirty="0" err="1"/>
              <a:t>Projects</a:t>
            </a:r>
            <a:endParaRPr lang="tr-TR" sz="4000" b="1" i="1" dirty="0"/>
          </a:p>
        </p:txBody>
      </p:sp>
      <p:sp>
        <p:nvSpPr>
          <p:cNvPr id="579" name="Google Shape;579;p70"/>
          <p:cNvSpPr txBox="1">
            <a:spLocks noGrp="1"/>
          </p:cNvSpPr>
          <p:nvPr>
            <p:ph type="title" idx="2"/>
          </p:nvPr>
        </p:nvSpPr>
        <p:spPr>
          <a:xfrm>
            <a:off x="3746550" y="1339163"/>
            <a:ext cx="1650900" cy="9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0</a:t>
            </a:r>
            <a:r>
              <a:rPr lang="tr-TR" dirty="0" smtClean="0">
                <a:solidFill>
                  <a:schemeClr val="tx1"/>
                </a:solidFill>
              </a:rPr>
              <a:t>2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24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64"/>
          <p:cNvSpPr txBox="1">
            <a:spLocks noGrp="1"/>
          </p:cNvSpPr>
          <p:nvPr>
            <p:ph type="title"/>
          </p:nvPr>
        </p:nvSpPr>
        <p:spPr>
          <a:xfrm>
            <a:off x="1354964" y="189562"/>
            <a:ext cx="6143116" cy="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tr-TR" b="1" dirty="0"/>
              <a:t>STRONG INFRASTRUCTURE, REAL CONTRIBUTION</a:t>
            </a:r>
            <a:endParaRPr b="1" dirty="0"/>
          </a:p>
        </p:txBody>
      </p:sp>
      <p:sp>
        <p:nvSpPr>
          <p:cNvPr id="541" name="Google Shape;541;p64"/>
          <p:cNvSpPr txBox="1">
            <a:spLocks noGrp="1"/>
          </p:cNvSpPr>
          <p:nvPr>
            <p:ph type="subTitle" idx="1"/>
          </p:nvPr>
        </p:nvSpPr>
        <p:spPr>
          <a:xfrm>
            <a:off x="-183450" y="1361119"/>
            <a:ext cx="9533760" cy="11687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tr-TR" sz="1200" i="1" dirty="0"/>
              <a:t>-</a:t>
            </a:r>
            <a:r>
              <a:rPr lang="en-US" sz="1200" i="1" dirty="0"/>
              <a:t>At </a:t>
            </a:r>
            <a:r>
              <a:rPr lang="en-US" sz="1200" i="1" dirty="0" err="1"/>
              <a:t>Kadifeteks</a:t>
            </a:r>
            <a:r>
              <a:rPr lang="en-US" sz="1200" i="1" dirty="0"/>
              <a:t>, our fully integrated production facilities provide a flexible and ready </a:t>
            </a:r>
            <a:r>
              <a:rPr lang="en-US" sz="1200" i="1" dirty="0"/>
              <a:t>infrastructure to </a:t>
            </a:r>
            <a:r>
              <a:rPr lang="en-US" sz="1200" i="1" dirty="0"/>
              <a:t>support pilot applications, production tests, and validation processes required by European projects.</a:t>
            </a:r>
          </a:p>
          <a:p>
            <a:pPr algn="l"/>
            <a:r>
              <a:rPr lang="tr-TR" sz="1200" i="1" dirty="0"/>
              <a:t>-</a:t>
            </a:r>
            <a:r>
              <a:rPr lang="en-US" sz="1200" i="1" dirty="0"/>
              <a:t>This </a:t>
            </a:r>
            <a:r>
              <a:rPr lang="en-US" sz="1200" i="1" dirty="0"/>
              <a:t>infrastructure is not just a technical capability; it is a valuable bridge that allows project ideas to move from the laboratory into real-world, on-site implementation.</a:t>
            </a:r>
          </a:p>
          <a:p>
            <a:pPr algn="l"/>
            <a:r>
              <a:rPr lang="tr-TR" sz="1200" i="1" dirty="0"/>
              <a:t>-</a:t>
            </a:r>
            <a:r>
              <a:rPr lang="en-US" sz="1200" i="1" dirty="0"/>
              <a:t>At </a:t>
            </a:r>
            <a:r>
              <a:rPr lang="en-US" sz="1200" i="1" dirty="0"/>
              <a:t>every step, we collect accurate data, perform careful measurements, and integrate sustainability into our entire production </a:t>
            </a:r>
            <a:r>
              <a:rPr lang="en-US" sz="1200" i="1" dirty="0" smtClean="0"/>
              <a:t>process—not </a:t>
            </a:r>
            <a:r>
              <a:rPr lang="en-US" sz="1200" i="1" dirty="0"/>
              <a:t>just as a label, but as a core practice.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-60960" y="2598420"/>
            <a:ext cx="92887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 Key Competencies in the </a:t>
            </a:r>
            <a:r>
              <a:rPr lang="en-US" sz="1600" b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Field</a:t>
            </a:r>
            <a:endParaRPr lang="tr-TR" sz="1600" b="1" dirty="0" smtClean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endParaRPr lang="en-US" sz="1600" b="1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Environmentally friendly production: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 offer eco-friendly and safe production solutions using bio-based and non-toxic chemicals.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Focus on circular economy: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 develop durable and sustainable fabrics using recycled yarns.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On-site validation: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 conduct tests and verifications on-site to ensure harmful substances like PFAS and formaldehyde are completely removed from production.</a:t>
            </a:r>
            <a:endParaRPr lang="en-US" sz="1100" i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Digital traceability: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 provide process transparency through advanced digital tracking systems integrated into every production stage.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Data-supported environmental analysis: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 supply process data based on real field measurements, suitable for life cycle assessments (LCA) and product environmental footprint (PEF) analyses.</a:t>
            </a:r>
            <a:endParaRPr lang="en-US" sz="1100" i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100" b="1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Integrated reporting infrastructure: 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Our sustainability reporting platforms, compatible with ERP systems, facilitate easy project tracking and transparency</a:t>
            </a:r>
            <a:r>
              <a:rPr lang="en-US" sz="1600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604240" y="413802"/>
            <a:ext cx="582884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>
                <a:solidFill>
                  <a:schemeClr val="dk1"/>
                </a:solidFill>
                <a:latin typeface="Vidaloka"/>
                <a:ea typeface="Vidaloka"/>
                <a:cs typeface="Vidaloka"/>
              </a:rPr>
              <a:t>How We Take Part in Projects?</a:t>
            </a:r>
            <a:endParaRPr lang="tr-TR" sz="3000" b="1" dirty="0">
              <a:solidFill>
                <a:schemeClr val="dk1"/>
              </a:solidFill>
              <a:latin typeface="Vidaloka"/>
              <a:ea typeface="Vidaloka"/>
              <a:cs typeface="Vidaloka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14300" y="1210390"/>
            <a:ext cx="90297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Kadifeteks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far more than just a technical support provider in European projects; we are the vital nexus where production, innovation, and sustainability converge in the field.</a:t>
            </a:r>
          </a:p>
          <a:p>
            <a:pPr marL="457200" indent="-342900">
              <a:buClr>
                <a:schemeClr val="dk2"/>
              </a:buClr>
              <a:buSzPts val="1800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Our journey so far has seen us take active roles in diverse national and international projects, including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: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pPr marL="457200" indent="-342900">
              <a:buClr>
                <a:schemeClr val="dk2"/>
              </a:buClr>
              <a:buSzPts val="1800"/>
            </a:pPr>
            <a:endParaRPr lang="en-US" sz="1200" i="1" dirty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Testing of novel materials to push the boundaries of what’s possible.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Conducting thorough environmental impact analyses to ensure every step respects our planet.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Integrating circular economy strategies seamlessly into production processes, transforming waste into value.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Evaluating the compatibility of new formulations within existing manufacturing workflows to guarantee both quality and sustainability.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Leading dissemination and visibility efforts that ensure the fruits of innovation reach far and wide.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Providing meticulous technical reporting and deliverables that inform and guide project success.</a:t>
            </a:r>
          </a:p>
        </p:txBody>
      </p:sp>
    </p:spTree>
    <p:extLst>
      <p:ext uri="{BB962C8B-B14F-4D97-AF65-F5344CB8AC3E}">
        <p14:creationId xmlns:p14="http://schemas.microsoft.com/office/powerpoint/2010/main" val="4175372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28141" y="352842"/>
            <a:ext cx="642675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>
                <a:solidFill>
                  <a:schemeClr val="dk1"/>
                </a:solidFill>
                <a:latin typeface="Vidaloka"/>
                <a:ea typeface="Vidaloka"/>
                <a:cs typeface="Vidaloka"/>
              </a:rPr>
              <a:t>Not Just a Partner, But a True Ally</a:t>
            </a:r>
            <a:endParaRPr lang="tr-TR" sz="3000" b="1" dirty="0">
              <a:solidFill>
                <a:schemeClr val="dk1"/>
              </a:solidFill>
              <a:latin typeface="Vidaloka"/>
              <a:ea typeface="Vidaloka"/>
              <a:cs typeface="Vidaloka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1920" y="1384280"/>
            <a:ext cx="91211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T</a:t>
            </a:r>
            <a:r>
              <a:rPr lang="en-US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eams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collaborating with </a:t>
            </a:r>
            <a:r>
              <a:rPr lang="en-US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Kadifeteks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know one thing for sure</a:t>
            </a:r>
            <a:r>
              <a:rPr lang="en-US" sz="1200" i="1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:</a:t>
            </a:r>
            <a:endParaRPr lang="tr-TR" sz="1200" i="1" dirty="0" smtClean="0">
              <a:solidFill>
                <a:schemeClr val="dk2"/>
              </a:solidFill>
              <a:latin typeface="Montserrat"/>
              <a:ea typeface="Montserrat"/>
              <a:cs typeface="Montserrat"/>
            </a:endParaRPr>
          </a:p>
          <a:p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/>
            </a:r>
            <a:b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</a:b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We don’t just execute processes; we understand them deeply, constantly develop and refine them, and provide candid, constructive feedback.</a:t>
            </a:r>
          </a:p>
          <a:p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For us, collaboration is never a matter of narrowly defined task assignments—it is about co-creating a shared vision and building it together.</a:t>
            </a:r>
          </a:p>
          <a:p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Sometimes the need is for solid data, sometimes for hands-on field testing, sometimes simply for open, collective thinking—</a:t>
            </a:r>
          </a:p>
          <a:p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Whatever the requirement, </a:t>
            </a:r>
            <a:r>
              <a:rPr lang="en-US" sz="1200" i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Kadifeteks</a:t>
            </a:r>
            <a:r>
              <a:rPr lang="en-US" sz="1200" i="1" dirty="0">
                <a:solidFill>
                  <a:schemeClr val="dk2"/>
                </a:solidFill>
                <a:latin typeface="Montserrat"/>
                <a:ea typeface="Montserrat"/>
                <a:cs typeface="Montserrat"/>
              </a:rPr>
              <a:t> is here, ready and willing to engage fully in every step of the journey.</a:t>
            </a:r>
          </a:p>
        </p:txBody>
      </p:sp>
    </p:spTree>
    <p:extLst>
      <p:ext uri="{BB962C8B-B14F-4D97-AF65-F5344CB8AC3E}">
        <p14:creationId xmlns:p14="http://schemas.microsoft.com/office/powerpoint/2010/main" val="1321082170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Business Slides XL by Slidesgo">
  <a:themeElements>
    <a:clrScheme name="Simple Light">
      <a:dk1>
        <a:srgbClr val="000000"/>
      </a:dk1>
      <a:lt1>
        <a:srgbClr val="F5F2EE"/>
      </a:lt1>
      <a:dk2>
        <a:srgbClr val="000000"/>
      </a:dk2>
      <a:lt2>
        <a:srgbClr val="EEEEEE"/>
      </a:lt2>
      <a:accent1>
        <a:srgbClr val="3F3533"/>
      </a:accent1>
      <a:accent2>
        <a:srgbClr val="3F3533"/>
      </a:accent2>
      <a:accent3>
        <a:srgbClr val="3F3533"/>
      </a:accent3>
      <a:accent4>
        <a:srgbClr val="3F3533"/>
      </a:accent4>
      <a:accent5>
        <a:srgbClr val="3F3533"/>
      </a:accent5>
      <a:accent6>
        <a:srgbClr val="3F353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855</Words>
  <Application>Microsoft Office PowerPoint</Application>
  <PresentationFormat>Ekran Gösterisi (16:9)</PresentationFormat>
  <Paragraphs>78</Paragraphs>
  <Slides>13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Crimson Text</vt:lpstr>
      <vt:lpstr>Lato</vt:lpstr>
      <vt:lpstr>Montserrat</vt:lpstr>
      <vt:lpstr>Vidaloka</vt:lpstr>
      <vt:lpstr>Minimalist Business Slides XL by Slidesgo</vt:lpstr>
      <vt:lpstr>KADIFETEKS  Soft Power for a Stronger Europe</vt:lpstr>
      <vt:lpstr>01</vt:lpstr>
      <vt:lpstr>Company Introduction</vt:lpstr>
      <vt:lpstr>KADIFETEKS  A Journey Beginning with Fabric, Growing with Value</vt:lpstr>
      <vt:lpstr>PowerPoint Sunusu</vt:lpstr>
      <vt:lpstr>Our Perspective on Projects</vt:lpstr>
      <vt:lpstr>STRONG INFRASTRUCTURE, REAL CONTRIBUTION</vt:lpstr>
      <vt:lpstr>PowerPoint Sunusu</vt:lpstr>
      <vt:lpstr>PowerPoint Sunusu</vt:lpstr>
      <vt:lpstr>Our Project Focus and Interests</vt:lpstr>
      <vt:lpstr>PowerPoint Sunusu</vt:lpstr>
      <vt:lpstr>Closing Statement</vt:lpstr>
      <vt:lpstr>- KADIFETEKS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Kadifeteks  Soft Power for a Stronger Europe</dc:title>
  <dc:creator>Dogan ERTURK</dc:creator>
  <cp:lastModifiedBy>Dogan ERTURK</cp:lastModifiedBy>
  <cp:revision>8</cp:revision>
  <dcterms:modified xsi:type="dcterms:W3CDTF">2025-07-17T14:11:12Z</dcterms:modified>
</cp:coreProperties>
</file>