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69" r:id="rId18"/>
    <p:sldId id="273" r:id="rId19"/>
    <p:sldId id="280" r:id="rId20"/>
    <p:sldId id="274" r:id="rId21"/>
    <p:sldId id="276" r:id="rId22"/>
    <p:sldId id="277" r:id="rId23"/>
    <p:sldId id="275" r:id="rId24"/>
    <p:sldId id="278" r:id="rId25"/>
    <p:sldId id="279"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E87C725-33A8-4770-A90F-211728CBCC46}" type="datetimeFigureOut">
              <a:rPr lang="en-US" smtClean="0"/>
              <a:t>7/22/2024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CC67B-A9A6-457F-A897-52E46CF386F1}" type="slidenum">
              <a:rPr lang="en-US" smtClean="0"/>
              <a:t>‹#›</a:t>
            </a:fld>
            <a:endParaRPr lang="en-US"/>
          </a:p>
        </p:txBody>
      </p:sp>
    </p:spTree>
    <p:extLst>
      <p:ext uri="{BB962C8B-B14F-4D97-AF65-F5344CB8AC3E}">
        <p14:creationId xmlns:p14="http://schemas.microsoft.com/office/powerpoint/2010/main" val="3875027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87C725-33A8-4770-A90F-211728CBCC46}" type="datetimeFigureOut">
              <a:rPr lang="en-US" smtClean="0"/>
              <a:t>7/22/2024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CC67B-A9A6-457F-A897-52E46CF386F1}" type="slidenum">
              <a:rPr lang="en-US" smtClean="0"/>
              <a:t>‹#›</a:t>
            </a:fld>
            <a:endParaRPr lang="en-US"/>
          </a:p>
        </p:txBody>
      </p:sp>
    </p:spTree>
    <p:extLst>
      <p:ext uri="{BB962C8B-B14F-4D97-AF65-F5344CB8AC3E}">
        <p14:creationId xmlns:p14="http://schemas.microsoft.com/office/powerpoint/2010/main" val="2570273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87C725-33A8-4770-A90F-211728CBCC46}" type="datetimeFigureOut">
              <a:rPr lang="en-US" smtClean="0"/>
              <a:t>7/22/2024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CC67B-A9A6-457F-A897-52E46CF386F1}" type="slidenum">
              <a:rPr lang="en-US" smtClean="0"/>
              <a:t>‹#›</a:t>
            </a:fld>
            <a:endParaRPr lang="en-US"/>
          </a:p>
        </p:txBody>
      </p:sp>
    </p:spTree>
    <p:extLst>
      <p:ext uri="{BB962C8B-B14F-4D97-AF65-F5344CB8AC3E}">
        <p14:creationId xmlns:p14="http://schemas.microsoft.com/office/powerpoint/2010/main" val="2622087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87C725-33A8-4770-A90F-211728CBCC46}" type="datetimeFigureOut">
              <a:rPr lang="en-US" smtClean="0"/>
              <a:t>7/22/2024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CC67B-A9A6-457F-A897-52E46CF386F1}" type="slidenum">
              <a:rPr lang="en-US" smtClean="0"/>
              <a:t>‹#›</a:t>
            </a:fld>
            <a:endParaRPr lang="en-US"/>
          </a:p>
        </p:txBody>
      </p:sp>
    </p:spTree>
    <p:extLst>
      <p:ext uri="{BB962C8B-B14F-4D97-AF65-F5344CB8AC3E}">
        <p14:creationId xmlns:p14="http://schemas.microsoft.com/office/powerpoint/2010/main" val="3494573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E87C725-33A8-4770-A90F-211728CBCC46}" type="datetimeFigureOut">
              <a:rPr lang="en-US" smtClean="0"/>
              <a:t>7/22/2024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CC67B-A9A6-457F-A897-52E46CF386F1}" type="slidenum">
              <a:rPr lang="en-US" smtClean="0"/>
              <a:t>‹#›</a:t>
            </a:fld>
            <a:endParaRPr lang="en-US"/>
          </a:p>
        </p:txBody>
      </p:sp>
    </p:spTree>
    <p:extLst>
      <p:ext uri="{BB962C8B-B14F-4D97-AF65-F5344CB8AC3E}">
        <p14:creationId xmlns:p14="http://schemas.microsoft.com/office/powerpoint/2010/main" val="1856562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E87C725-33A8-4770-A90F-211728CBCC46}" type="datetimeFigureOut">
              <a:rPr lang="en-US" smtClean="0"/>
              <a:t>7/22/2024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8CC67B-A9A6-457F-A897-52E46CF386F1}" type="slidenum">
              <a:rPr lang="en-US" smtClean="0"/>
              <a:t>‹#›</a:t>
            </a:fld>
            <a:endParaRPr lang="en-US"/>
          </a:p>
        </p:txBody>
      </p:sp>
    </p:spTree>
    <p:extLst>
      <p:ext uri="{BB962C8B-B14F-4D97-AF65-F5344CB8AC3E}">
        <p14:creationId xmlns:p14="http://schemas.microsoft.com/office/powerpoint/2010/main" val="515888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E87C725-33A8-4770-A90F-211728CBCC46}" type="datetimeFigureOut">
              <a:rPr lang="en-US" smtClean="0"/>
              <a:t>7/22/2024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8CC67B-A9A6-457F-A897-52E46CF386F1}" type="slidenum">
              <a:rPr lang="en-US" smtClean="0"/>
              <a:t>‹#›</a:t>
            </a:fld>
            <a:endParaRPr lang="en-US"/>
          </a:p>
        </p:txBody>
      </p:sp>
    </p:spTree>
    <p:extLst>
      <p:ext uri="{BB962C8B-B14F-4D97-AF65-F5344CB8AC3E}">
        <p14:creationId xmlns:p14="http://schemas.microsoft.com/office/powerpoint/2010/main" val="1795284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E87C725-33A8-4770-A90F-211728CBCC46}" type="datetimeFigureOut">
              <a:rPr lang="en-US" smtClean="0"/>
              <a:t>7/22/2024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8CC67B-A9A6-457F-A897-52E46CF386F1}" type="slidenum">
              <a:rPr lang="en-US" smtClean="0"/>
              <a:t>‹#›</a:t>
            </a:fld>
            <a:endParaRPr lang="en-US"/>
          </a:p>
        </p:txBody>
      </p:sp>
    </p:spTree>
    <p:extLst>
      <p:ext uri="{BB962C8B-B14F-4D97-AF65-F5344CB8AC3E}">
        <p14:creationId xmlns:p14="http://schemas.microsoft.com/office/powerpoint/2010/main" val="4201674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87C725-33A8-4770-A90F-211728CBCC46}" type="datetimeFigureOut">
              <a:rPr lang="en-US" smtClean="0"/>
              <a:t>7/22/2024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8CC67B-A9A6-457F-A897-52E46CF386F1}" type="slidenum">
              <a:rPr lang="en-US" smtClean="0"/>
              <a:t>‹#›</a:t>
            </a:fld>
            <a:endParaRPr lang="en-US"/>
          </a:p>
        </p:txBody>
      </p:sp>
    </p:spTree>
    <p:extLst>
      <p:ext uri="{BB962C8B-B14F-4D97-AF65-F5344CB8AC3E}">
        <p14:creationId xmlns:p14="http://schemas.microsoft.com/office/powerpoint/2010/main" val="1505453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E87C725-33A8-4770-A90F-211728CBCC46}" type="datetimeFigureOut">
              <a:rPr lang="en-US" smtClean="0"/>
              <a:t>7/22/2024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8CC67B-A9A6-457F-A897-52E46CF386F1}" type="slidenum">
              <a:rPr lang="en-US" smtClean="0"/>
              <a:t>‹#›</a:t>
            </a:fld>
            <a:endParaRPr lang="en-US"/>
          </a:p>
        </p:txBody>
      </p:sp>
    </p:spTree>
    <p:extLst>
      <p:ext uri="{BB962C8B-B14F-4D97-AF65-F5344CB8AC3E}">
        <p14:creationId xmlns:p14="http://schemas.microsoft.com/office/powerpoint/2010/main" val="1812527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E87C725-33A8-4770-A90F-211728CBCC46}" type="datetimeFigureOut">
              <a:rPr lang="en-US" smtClean="0"/>
              <a:t>7/22/2024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8CC67B-A9A6-457F-A897-52E46CF386F1}" type="slidenum">
              <a:rPr lang="en-US" smtClean="0"/>
              <a:t>‹#›</a:t>
            </a:fld>
            <a:endParaRPr lang="en-US"/>
          </a:p>
        </p:txBody>
      </p:sp>
    </p:spTree>
    <p:extLst>
      <p:ext uri="{BB962C8B-B14F-4D97-AF65-F5344CB8AC3E}">
        <p14:creationId xmlns:p14="http://schemas.microsoft.com/office/powerpoint/2010/main" val="3614940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87C725-33A8-4770-A90F-211728CBCC46}" type="datetimeFigureOut">
              <a:rPr lang="en-US" smtClean="0"/>
              <a:t>7/22/2024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8CC67B-A9A6-457F-A897-52E46CF386F1}" type="slidenum">
              <a:rPr lang="en-US" smtClean="0"/>
              <a:t>‹#›</a:t>
            </a:fld>
            <a:endParaRPr lang="en-US"/>
          </a:p>
        </p:txBody>
      </p:sp>
    </p:spTree>
    <p:extLst>
      <p:ext uri="{BB962C8B-B14F-4D97-AF65-F5344CB8AC3E}">
        <p14:creationId xmlns:p14="http://schemas.microsoft.com/office/powerpoint/2010/main" val="24752468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image" Target="../media/image13.jpeg"/><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wmf"/><Relationship Id="rId5" Type="http://schemas.openxmlformats.org/officeDocument/2006/relationships/oleObject" Target="../embeddings/oleObject1.bin"/><Relationship Id="rId10" Type="http://schemas.openxmlformats.org/officeDocument/2006/relationships/image" Target="../media/image5.png"/><Relationship Id="rId4" Type="http://schemas.openxmlformats.org/officeDocument/2006/relationships/image" Target="../media/image14.jpeg"/><Relationship Id="rId9"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437" y="639726"/>
            <a:ext cx="11065163" cy="1431636"/>
          </a:xfrm>
          <a:noFill/>
          <a:ln>
            <a:noFill/>
          </a:ln>
        </p:spPr>
        <p:style>
          <a:lnRef idx="0">
            <a:scrgbClr r="0" g="0" b="0"/>
          </a:lnRef>
          <a:fillRef idx="0">
            <a:scrgbClr r="0" g="0" b="0"/>
          </a:fillRef>
          <a:effectRef idx="0">
            <a:scrgbClr r="0" g="0" b="0"/>
          </a:effectRef>
          <a:fontRef idx="minor">
            <a:schemeClr val="dk1"/>
          </a:fontRef>
        </p:style>
        <p:txBody>
          <a:bodyPr>
            <a:normAutofit/>
          </a:bodyPr>
          <a:lstStyle/>
          <a:p>
            <a:r>
              <a:rPr lang="en-US" sz="4400" dirty="0">
                <a:solidFill>
                  <a:srgbClr val="C00000"/>
                </a:solidFill>
                <a:latin typeface="Dutch801 XBd BT" panose="02020903060505020304" pitchFamily="18" charset="0"/>
                <a:ea typeface="Calibri" panose="020F0502020204030204" pitchFamily="34" charset="0"/>
              </a:rPr>
              <a:t>Audit de Securitate: Protejând Afacerile împotriva Riscurilor</a:t>
            </a:r>
            <a:endParaRPr lang="en-US" sz="4400" dirty="0">
              <a:solidFill>
                <a:srgbClr val="C00000"/>
              </a:solidFill>
              <a:latin typeface="Dutch801 XBd BT" panose="02020903060505020304" pitchFamily="18" charset="0"/>
            </a:endParaRPr>
          </a:p>
        </p:txBody>
      </p:sp>
      <p:sp>
        <p:nvSpPr>
          <p:cNvPr id="3" name="Subtitle 2"/>
          <p:cNvSpPr>
            <a:spLocks noGrp="1"/>
          </p:cNvSpPr>
          <p:nvPr>
            <p:ph type="subTitle" idx="1"/>
          </p:nvPr>
        </p:nvSpPr>
        <p:spPr>
          <a:xfrm>
            <a:off x="6677892" y="5093855"/>
            <a:ext cx="5107708" cy="1764145"/>
          </a:xfrm>
        </p:spPr>
        <p:txBody>
          <a:bodyPr>
            <a:noAutofit/>
          </a:bodyPr>
          <a:lstStyle/>
          <a:p>
            <a:pPr algn="just">
              <a:spcBef>
                <a:spcPts val="0"/>
              </a:spcBef>
            </a:pPr>
            <a:r>
              <a:rPr lang="ro-RO" b="1" dirty="0" smtClean="0">
                <a:solidFill>
                  <a:schemeClr val="bg1"/>
                </a:solidFill>
                <a:latin typeface="Times New Roman" panose="02020603050405020304" pitchFamily="18" charset="0"/>
                <a:cs typeface="Times New Roman" panose="02020603050405020304" pitchFamily="18" charset="0"/>
              </a:rPr>
              <a:t>Igor PAIU</a:t>
            </a:r>
            <a:r>
              <a:rPr lang="ro-RO" dirty="0" smtClean="0">
                <a:solidFill>
                  <a:schemeClr val="bg1"/>
                </a:solidFill>
                <a:latin typeface="Times New Roman" panose="02020603050405020304" pitchFamily="18" charset="0"/>
                <a:cs typeface="Times New Roman" panose="02020603050405020304" pitchFamily="18" charset="0"/>
              </a:rPr>
              <a:t>,</a:t>
            </a:r>
          </a:p>
          <a:p>
            <a:pPr algn="just">
              <a:spcBef>
                <a:spcPts val="0"/>
              </a:spcBef>
            </a:pPr>
            <a:r>
              <a:rPr lang="ro-RO" b="1" dirty="0" smtClean="0">
                <a:solidFill>
                  <a:schemeClr val="bg1"/>
                </a:solidFill>
                <a:latin typeface="Times New Roman" panose="02020603050405020304" pitchFamily="18" charset="0"/>
                <a:cs typeface="Times New Roman" panose="02020603050405020304" pitchFamily="18" charset="0"/>
              </a:rPr>
              <a:t>Expert în securitate; director al companiei SecurAudit, care prestează servicii în premieră în Moldova a auditului în securitate.</a:t>
            </a:r>
          </a:p>
        </p:txBody>
      </p:sp>
      <p:sp>
        <p:nvSpPr>
          <p:cNvPr id="5" name="Rectangle 4"/>
          <p:cNvSpPr/>
          <p:nvPr/>
        </p:nvSpPr>
        <p:spPr>
          <a:xfrm>
            <a:off x="1126837" y="2791799"/>
            <a:ext cx="9550400" cy="1200329"/>
          </a:xfrm>
          <a:prstGeom prst="rect">
            <a:avLst/>
          </a:prstGeom>
        </p:spPr>
        <p:txBody>
          <a:bodyPr wrap="square">
            <a:spAutoFit/>
          </a:bodyPr>
          <a:lstStyle/>
          <a:p>
            <a:pPr algn="ctr"/>
            <a:r>
              <a:rPr lang="en-US" sz="3600" b="1" dirty="0" err="1">
                <a:solidFill>
                  <a:schemeClr val="accent2">
                    <a:lumMod val="75000"/>
                  </a:schemeClr>
                </a:solidFill>
                <a:ea typeface="Calibri" panose="020F0502020204030204" pitchFamily="34" charset="0"/>
              </a:rPr>
              <a:t>Descoperă</a:t>
            </a:r>
            <a:r>
              <a:rPr lang="en-US" sz="3600" b="1" dirty="0">
                <a:solidFill>
                  <a:schemeClr val="accent2">
                    <a:lumMod val="75000"/>
                  </a:schemeClr>
                </a:solidFill>
                <a:ea typeface="Calibri" panose="020F0502020204030204" pitchFamily="34" charset="0"/>
              </a:rPr>
              <a:t> și </a:t>
            </a:r>
            <a:r>
              <a:rPr lang="en-US" sz="3600" b="1" dirty="0" err="1">
                <a:solidFill>
                  <a:schemeClr val="accent2">
                    <a:lumMod val="75000"/>
                  </a:schemeClr>
                </a:solidFill>
                <a:ea typeface="Calibri" panose="020F0502020204030204" pitchFamily="34" charset="0"/>
              </a:rPr>
              <a:t>protejează-ți</a:t>
            </a:r>
            <a:r>
              <a:rPr lang="en-US" sz="3600" b="1" dirty="0">
                <a:solidFill>
                  <a:schemeClr val="accent2">
                    <a:lumMod val="75000"/>
                  </a:schemeClr>
                </a:solidFill>
                <a:ea typeface="Calibri" panose="020F0502020204030204" pitchFamily="34" charset="0"/>
              </a:rPr>
              <a:t> </a:t>
            </a:r>
            <a:r>
              <a:rPr lang="en-US" sz="3600" b="1" dirty="0" err="1">
                <a:solidFill>
                  <a:schemeClr val="accent2">
                    <a:lumMod val="75000"/>
                  </a:schemeClr>
                </a:solidFill>
                <a:ea typeface="Calibri" panose="020F0502020204030204" pitchFamily="34" charset="0"/>
              </a:rPr>
              <a:t>afacerea</a:t>
            </a:r>
            <a:r>
              <a:rPr lang="en-US" sz="3600" b="1" dirty="0">
                <a:solidFill>
                  <a:schemeClr val="accent2">
                    <a:lumMod val="75000"/>
                  </a:schemeClr>
                </a:solidFill>
                <a:ea typeface="Calibri" panose="020F0502020204030204" pitchFamily="34" charset="0"/>
              </a:rPr>
              <a:t> cu </a:t>
            </a:r>
            <a:r>
              <a:rPr lang="ro-RO" sz="3600" b="1" dirty="0" err="1" smtClean="0">
                <a:solidFill>
                  <a:schemeClr val="accent2">
                    <a:lumMod val="75000"/>
                  </a:schemeClr>
                </a:solidFill>
                <a:ea typeface="Calibri" panose="020F0502020204030204" pitchFamily="34" charset="0"/>
              </a:rPr>
              <a:t>s</a:t>
            </a:r>
            <a:r>
              <a:rPr lang="en-US" sz="3600" b="1" dirty="0" err="1" smtClean="0">
                <a:solidFill>
                  <a:schemeClr val="accent2">
                    <a:lumMod val="75000"/>
                  </a:schemeClr>
                </a:solidFill>
                <a:ea typeface="Calibri" panose="020F0502020204030204" pitchFamily="34" charset="0"/>
              </a:rPr>
              <a:t>erviciile</a:t>
            </a:r>
            <a:r>
              <a:rPr lang="en-US" sz="3600" b="1" dirty="0" smtClean="0">
                <a:solidFill>
                  <a:schemeClr val="accent2">
                    <a:lumMod val="75000"/>
                  </a:schemeClr>
                </a:solidFill>
                <a:ea typeface="Calibri" panose="020F0502020204030204" pitchFamily="34" charset="0"/>
              </a:rPr>
              <a:t> </a:t>
            </a:r>
            <a:r>
              <a:rPr lang="ro-RO" sz="3600" b="1" dirty="0" err="1" smtClean="0">
                <a:solidFill>
                  <a:schemeClr val="accent2">
                    <a:lumMod val="75000"/>
                  </a:schemeClr>
                </a:solidFill>
                <a:ea typeface="Calibri" panose="020F0502020204030204" pitchFamily="34" charset="0"/>
              </a:rPr>
              <a:t>n</a:t>
            </a:r>
            <a:r>
              <a:rPr lang="en-US" sz="3600" b="1" dirty="0" err="1" smtClean="0">
                <a:solidFill>
                  <a:schemeClr val="accent2">
                    <a:lumMod val="75000"/>
                  </a:schemeClr>
                </a:solidFill>
                <a:ea typeface="Calibri" panose="020F0502020204030204" pitchFamily="34" charset="0"/>
              </a:rPr>
              <a:t>oastre</a:t>
            </a:r>
            <a:r>
              <a:rPr lang="en-US" sz="3600" b="1" dirty="0" smtClean="0">
                <a:solidFill>
                  <a:schemeClr val="accent2">
                    <a:lumMod val="75000"/>
                  </a:schemeClr>
                </a:solidFill>
                <a:ea typeface="Calibri" panose="020F0502020204030204" pitchFamily="34" charset="0"/>
              </a:rPr>
              <a:t> </a:t>
            </a:r>
            <a:r>
              <a:rPr lang="en-US" sz="3600" b="1" dirty="0">
                <a:solidFill>
                  <a:schemeClr val="accent2">
                    <a:lumMod val="75000"/>
                  </a:schemeClr>
                </a:solidFill>
                <a:ea typeface="Calibri" panose="020F0502020204030204" pitchFamily="34" charset="0"/>
              </a:rPr>
              <a:t>de Audit de Securitate</a:t>
            </a:r>
            <a:endParaRPr lang="en-US" sz="3600" b="1" dirty="0">
              <a:solidFill>
                <a:schemeClr val="accent2">
                  <a:lumMod val="75000"/>
                </a:schemeClr>
              </a:solidFill>
            </a:endParaRPr>
          </a:p>
        </p:txBody>
      </p:sp>
    </p:spTree>
    <p:extLst>
      <p:ext uri="{BB962C8B-B14F-4D97-AF65-F5344CB8AC3E}">
        <p14:creationId xmlns:p14="http://schemas.microsoft.com/office/powerpoint/2010/main" val="37419504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271000" cy="1325563"/>
          </a:xfrm>
        </p:spPr>
        <p:txBody>
          <a:bodyPr/>
          <a:lstStyle/>
          <a:p>
            <a:pPr algn="ctr"/>
            <a:r>
              <a:rPr lang="en-US" b="1" dirty="0">
                <a:solidFill>
                  <a:srgbClr val="FF0000"/>
                </a:solidFill>
                <a:latin typeface="Times New Roman" panose="02020603050405020304" pitchFamily="18" charset="0"/>
                <a:ea typeface="Calibri" panose="020F0502020204030204" pitchFamily="34" charset="0"/>
              </a:rPr>
              <a:t>Cine </a:t>
            </a:r>
            <a:r>
              <a:rPr lang="en-US" b="1" dirty="0" err="1">
                <a:solidFill>
                  <a:srgbClr val="FF0000"/>
                </a:solidFill>
                <a:latin typeface="Times New Roman" panose="02020603050405020304" pitchFamily="18" charset="0"/>
                <a:ea typeface="Calibri" panose="020F0502020204030204" pitchFamily="34" charset="0"/>
              </a:rPr>
              <a:t>Beneficiază</a:t>
            </a:r>
            <a:r>
              <a:rPr lang="en-US" b="1" dirty="0">
                <a:solidFill>
                  <a:srgbClr val="FF0000"/>
                </a:solidFill>
                <a:latin typeface="Times New Roman" panose="02020603050405020304" pitchFamily="18" charset="0"/>
                <a:ea typeface="Calibri" panose="020F0502020204030204" pitchFamily="34" charset="0"/>
              </a:rPr>
              <a:t> de </a:t>
            </a:r>
            <a:r>
              <a:rPr lang="en-US" b="1" dirty="0" err="1">
                <a:solidFill>
                  <a:srgbClr val="FF0000"/>
                </a:solidFill>
                <a:latin typeface="Times New Roman" panose="02020603050405020304" pitchFamily="18" charset="0"/>
                <a:ea typeface="Calibri" panose="020F0502020204030204" pitchFamily="34" charset="0"/>
              </a:rPr>
              <a:t>Auditul</a:t>
            </a:r>
            <a:r>
              <a:rPr lang="en-US" b="1" dirty="0">
                <a:solidFill>
                  <a:srgbClr val="FF0000"/>
                </a:solidFill>
                <a:latin typeface="Times New Roman" panose="02020603050405020304" pitchFamily="18" charset="0"/>
                <a:ea typeface="Calibri" panose="020F0502020204030204" pitchFamily="34" charset="0"/>
              </a:rPr>
              <a:t> de Securitate?</a:t>
            </a:r>
            <a:endParaRPr lang="en-US" dirty="0"/>
          </a:p>
        </p:txBody>
      </p:sp>
      <p:sp>
        <p:nvSpPr>
          <p:cNvPr id="3" name="Rectangle 2"/>
          <p:cNvSpPr/>
          <p:nvPr/>
        </p:nvSpPr>
        <p:spPr>
          <a:xfrm>
            <a:off x="175490" y="1690688"/>
            <a:ext cx="8174182" cy="5025735"/>
          </a:xfrm>
          <a:prstGeom prst="rect">
            <a:avLst/>
          </a:prstGeom>
        </p:spPr>
        <p:txBody>
          <a:bodyPr wrap="square">
            <a:spAutoFit/>
          </a:bodyPr>
          <a:lstStyle/>
          <a:p>
            <a:pPr algn="just">
              <a:lnSpc>
                <a:spcPct val="107000"/>
              </a:lnSpc>
              <a:spcAft>
                <a:spcPts val="800"/>
              </a:spcAft>
            </a:pPr>
            <a:r>
              <a:rPr lang="en-US" sz="2400" b="1" i="1" dirty="0">
                <a:latin typeface="Times New Roman" panose="02020603050405020304" pitchFamily="18" charset="0"/>
                <a:ea typeface="Calibri" panose="020F0502020204030204" pitchFamily="34" charset="0"/>
                <a:cs typeface="Times New Roman" panose="02020603050405020304" pitchFamily="18" charset="0"/>
              </a:rPr>
              <a:t>Industrie </a:t>
            </a:r>
            <a:r>
              <a:rPr lang="en-US" sz="2400" b="1" i="1" dirty="0" err="1">
                <a:latin typeface="Times New Roman" panose="02020603050405020304" pitchFamily="18" charset="0"/>
                <a:ea typeface="Calibri" panose="020F0502020204030204" pitchFamily="34" charset="0"/>
                <a:cs typeface="Times New Roman" panose="02020603050405020304" pitchFamily="18" charset="0"/>
              </a:rPr>
              <a:t>Manufacturieră</a:t>
            </a:r>
            <a:r>
              <a:rPr lang="en-US" sz="2400" b="1" i="1"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dirty="0" err="1">
                <a:latin typeface="Times New Roman" panose="02020603050405020304" pitchFamily="18" charset="0"/>
                <a:ea typeface="Calibri" panose="020F0502020204030204" pitchFamily="34" charset="0"/>
                <a:cs typeface="Times New Roman" panose="02020603050405020304" pitchFamily="18" charset="0"/>
              </a:rPr>
              <a:t>Fabrici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uzine</a:t>
            </a:r>
            <a:r>
              <a:rPr lang="en-US" sz="2000" dirty="0">
                <a:latin typeface="Times New Roman" panose="02020603050405020304" pitchFamily="18" charset="0"/>
                <a:ea typeface="Calibri" panose="020F0502020204030204" pitchFamily="34" charset="0"/>
                <a:cs typeface="Times New Roman" panose="02020603050405020304" pitchFamily="18" charset="0"/>
              </a:rPr>
              <a:t> și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facilități</a:t>
            </a:r>
            <a:r>
              <a:rPr lang="en-US" sz="2000" dirty="0">
                <a:latin typeface="Times New Roman" panose="02020603050405020304" pitchFamily="18" charset="0"/>
                <a:ea typeface="Calibri" panose="020F0502020204030204" pitchFamily="34" charset="0"/>
                <a:cs typeface="Times New Roman" panose="02020603050405020304" pitchFamily="18" charset="0"/>
              </a:rPr>
              <a:t> de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producție</a:t>
            </a:r>
            <a:r>
              <a:rPr lang="en-US" sz="2000" dirty="0">
                <a:latin typeface="Times New Roman" panose="02020603050405020304" pitchFamily="18" charset="0"/>
                <a:ea typeface="Calibri" panose="020F0502020204030204" pitchFamily="34" charset="0"/>
                <a:cs typeface="Times New Roman" panose="02020603050405020304" pitchFamily="18" charset="0"/>
              </a:rPr>
              <a:t> care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trebuie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să</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asigure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securitatea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atât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pentru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datele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operaționale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cât</a:t>
            </a:r>
            <a:r>
              <a:rPr lang="en-US" sz="2000" dirty="0">
                <a:latin typeface="Times New Roman" panose="02020603050405020304" pitchFamily="18" charset="0"/>
                <a:ea typeface="Calibri" panose="020F0502020204030204" pitchFamily="34" charset="0"/>
                <a:cs typeface="Times New Roman" panose="02020603050405020304" pitchFamily="18" charset="0"/>
              </a:rPr>
              <a:t> și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pentru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echipamentele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fizice</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b="1" i="1" dirty="0">
                <a:latin typeface="Times New Roman" panose="02020603050405020304" pitchFamily="18" charset="0"/>
                <a:ea typeface="Calibri" panose="020F0502020204030204" pitchFamily="34" charset="0"/>
                <a:cs typeface="Times New Roman" panose="02020603050405020304" pitchFamily="18" charset="0"/>
              </a:rPr>
              <a:t>Companii de </a:t>
            </a:r>
            <a:r>
              <a:rPr lang="en-US" sz="2400" b="1" i="1" dirty="0" err="1">
                <a:latin typeface="Times New Roman" panose="02020603050405020304" pitchFamily="18" charset="0"/>
                <a:ea typeface="Calibri" panose="020F0502020204030204" pitchFamily="34" charset="0"/>
                <a:cs typeface="Times New Roman" panose="02020603050405020304" pitchFamily="18" charset="0"/>
              </a:rPr>
              <a:t>Logistică</a:t>
            </a:r>
            <a:r>
              <a:rPr lang="en-US" sz="2400" b="1" i="1" dirty="0">
                <a:latin typeface="Times New Roman" panose="02020603050405020304" pitchFamily="18" charset="0"/>
                <a:ea typeface="Calibri" panose="020F0502020204030204" pitchFamily="34" charset="0"/>
                <a:cs typeface="Times New Roman" panose="02020603050405020304" pitchFamily="18" charset="0"/>
              </a:rPr>
              <a:t> și Transport: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dirty="0" err="1">
                <a:latin typeface="Times New Roman" panose="02020603050405020304" pitchFamily="18" charset="0"/>
                <a:ea typeface="Calibri" panose="020F0502020204030204" pitchFamily="34" charset="0"/>
                <a:cs typeface="Times New Roman" panose="02020603050405020304" pitchFamily="18" charset="0"/>
              </a:rPr>
              <a:t>Firme</a:t>
            </a:r>
            <a:r>
              <a:rPr lang="en-US" sz="2000" dirty="0">
                <a:latin typeface="Times New Roman" panose="02020603050405020304" pitchFamily="18" charset="0"/>
                <a:ea typeface="Calibri" panose="020F0502020204030204" pitchFamily="34" charset="0"/>
                <a:cs typeface="Times New Roman" panose="02020603050405020304" pitchFamily="18" charset="0"/>
              </a:rPr>
              <a:t> de transport,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operatori</a:t>
            </a:r>
            <a:r>
              <a:rPr lang="en-US" sz="2000" dirty="0">
                <a:latin typeface="Times New Roman" panose="02020603050405020304" pitchFamily="18" charset="0"/>
                <a:ea typeface="Calibri" panose="020F0502020204030204" pitchFamily="34" charset="0"/>
                <a:cs typeface="Times New Roman" panose="02020603050405020304" pitchFamily="18" charset="0"/>
              </a:rPr>
              <a:t> de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logistică</a:t>
            </a:r>
            <a:r>
              <a:rPr lang="en-US" sz="2000" dirty="0">
                <a:latin typeface="Times New Roman" panose="02020603050405020304" pitchFamily="18" charset="0"/>
                <a:ea typeface="Calibri" panose="020F0502020204030204" pitchFamily="34" charset="0"/>
                <a:cs typeface="Times New Roman" panose="02020603050405020304" pitchFamily="18" charset="0"/>
              </a:rPr>
              <a:t> și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companii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aeriene</a:t>
            </a:r>
            <a:r>
              <a:rPr lang="en-US" sz="2000" dirty="0">
                <a:latin typeface="Times New Roman" panose="02020603050405020304" pitchFamily="18" charset="0"/>
                <a:ea typeface="Calibri" panose="020F0502020204030204" pitchFamily="34" charset="0"/>
                <a:cs typeface="Times New Roman" panose="02020603050405020304" pitchFamily="18" charset="0"/>
              </a:rPr>
              <a:t> care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gestionează</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informații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despre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mărfuri</a:t>
            </a:r>
            <a:r>
              <a:rPr lang="en-US" sz="2000" dirty="0">
                <a:latin typeface="Times New Roman" panose="02020603050405020304" pitchFamily="18" charset="0"/>
                <a:ea typeface="Calibri" panose="020F0502020204030204" pitchFamily="34" charset="0"/>
                <a:cs typeface="Times New Roman" panose="02020603050405020304" pitchFamily="18" charset="0"/>
              </a:rPr>
              <a:t> și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programe</a:t>
            </a:r>
            <a:r>
              <a:rPr lang="en-US" sz="2000" dirty="0">
                <a:latin typeface="Times New Roman" panose="02020603050405020304" pitchFamily="18" charset="0"/>
                <a:ea typeface="Calibri" panose="020F0502020204030204" pitchFamily="34" charset="0"/>
                <a:cs typeface="Times New Roman" panose="02020603050405020304" pitchFamily="18" charset="0"/>
              </a:rPr>
              <a:t> de transport.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b="1" i="1" dirty="0">
                <a:latin typeface="Times New Roman" panose="02020603050405020304" pitchFamily="18" charset="0"/>
                <a:ea typeface="Calibri" panose="020F0502020204030204" pitchFamily="34" charset="0"/>
                <a:cs typeface="Times New Roman" panose="02020603050405020304" pitchFamily="18" charset="0"/>
              </a:rPr>
              <a:t>Instituții </a:t>
            </a:r>
            <a:r>
              <a:rPr lang="en-US" sz="2400" b="1" i="1" dirty="0" err="1">
                <a:latin typeface="Times New Roman" panose="02020603050405020304" pitchFamily="18" charset="0"/>
                <a:ea typeface="Calibri" panose="020F0502020204030204" pitchFamily="34" charset="0"/>
                <a:cs typeface="Times New Roman" panose="02020603050405020304" pitchFamily="18" charset="0"/>
              </a:rPr>
              <a:t>Educaționale</a:t>
            </a:r>
            <a:r>
              <a:rPr lang="en-US" sz="2400" b="1" i="1"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dirty="0" err="1">
                <a:latin typeface="Times New Roman" panose="02020603050405020304" pitchFamily="18" charset="0"/>
                <a:ea typeface="Calibri" panose="020F0502020204030204" pitchFamily="34" charset="0"/>
                <a:cs typeface="Times New Roman" panose="02020603050405020304" pitchFamily="18" charset="0"/>
              </a:rPr>
              <a:t>Școli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colegii</a:t>
            </a:r>
            <a:r>
              <a:rPr lang="en-US" sz="2000" dirty="0">
                <a:latin typeface="Times New Roman" panose="02020603050405020304" pitchFamily="18" charset="0"/>
                <a:ea typeface="Calibri" panose="020F0502020204030204" pitchFamily="34" charset="0"/>
                <a:cs typeface="Times New Roman" panose="02020603050405020304" pitchFamily="18" charset="0"/>
              </a:rPr>
              <a:t> și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universități</a:t>
            </a:r>
            <a:r>
              <a:rPr lang="en-US" sz="2000" dirty="0">
                <a:latin typeface="Times New Roman" panose="02020603050405020304" pitchFamily="18" charset="0"/>
                <a:ea typeface="Calibri" panose="020F0502020204030204" pitchFamily="34" charset="0"/>
                <a:cs typeface="Times New Roman" panose="02020603050405020304" pitchFamily="18" charset="0"/>
              </a:rPr>
              <a:t> care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trebuie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să</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protejeze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datele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studenților</a:t>
            </a:r>
            <a:r>
              <a:rPr lang="en-US" sz="2000" dirty="0">
                <a:latin typeface="Times New Roman" panose="02020603050405020304" pitchFamily="18" charset="0"/>
                <a:ea typeface="Calibri" panose="020F0502020204030204" pitchFamily="34" charset="0"/>
                <a:cs typeface="Times New Roman" panose="02020603050405020304" pitchFamily="18" charset="0"/>
              </a:rPr>
              <a:t> și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informațiile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instituționale</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b="1" i="1" dirty="0">
                <a:latin typeface="Times New Roman" panose="02020603050405020304" pitchFamily="18" charset="0"/>
                <a:ea typeface="Calibri" panose="020F0502020204030204" pitchFamily="34" charset="0"/>
                <a:cs typeface="Times New Roman" panose="02020603050405020304" pitchFamily="18" charset="0"/>
              </a:rPr>
              <a:t>Guverne și </a:t>
            </a:r>
            <a:r>
              <a:rPr lang="en-US" sz="2400" b="1" i="1" dirty="0" err="1">
                <a:latin typeface="Times New Roman" panose="02020603050405020304" pitchFamily="18" charset="0"/>
                <a:ea typeface="Calibri" panose="020F0502020204030204" pitchFamily="34" charset="0"/>
                <a:cs typeface="Times New Roman" panose="02020603050405020304" pitchFamily="18" charset="0"/>
              </a:rPr>
              <a:t>Organizații</a:t>
            </a:r>
            <a:r>
              <a:rPr lang="en-US" sz="2400" b="1" i="1"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latin typeface="Times New Roman" panose="02020603050405020304" pitchFamily="18" charset="0"/>
                <a:ea typeface="Calibri" panose="020F0502020204030204" pitchFamily="34" charset="0"/>
                <a:cs typeface="Times New Roman" panose="02020603050405020304" pitchFamily="18" charset="0"/>
              </a:rPr>
              <a:t>Publice</a:t>
            </a:r>
            <a:r>
              <a:rPr lang="en-US" sz="2400" b="1" i="1"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dirty="0" err="1">
                <a:latin typeface="Times New Roman" panose="02020603050405020304" pitchFamily="18" charset="0"/>
                <a:ea typeface="Calibri" panose="020F0502020204030204" pitchFamily="34" charset="0"/>
                <a:cs typeface="Times New Roman" panose="02020603050405020304" pitchFamily="18" charset="0"/>
              </a:rPr>
              <a:t>Organizații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guvernamentale</a:t>
            </a:r>
            <a:r>
              <a:rPr lang="en-US" sz="2000" dirty="0">
                <a:latin typeface="Times New Roman" panose="02020603050405020304" pitchFamily="18" charset="0"/>
                <a:ea typeface="Calibri" panose="020F0502020204030204" pitchFamily="34" charset="0"/>
                <a:cs typeface="Times New Roman" panose="02020603050405020304" pitchFamily="18" charset="0"/>
              </a:rPr>
              <a:t> care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gestionează</a:t>
            </a:r>
            <a:r>
              <a:rPr lang="en-US" sz="2000" dirty="0">
                <a:latin typeface="Times New Roman" panose="02020603050405020304" pitchFamily="18" charset="0"/>
                <a:ea typeface="Calibri" panose="020F0502020204030204" pitchFamily="34" charset="0"/>
                <a:cs typeface="Times New Roman" panose="02020603050405020304" pitchFamily="18" charset="0"/>
              </a:rPr>
              <a:t> date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sensibile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privind</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cetățenii</a:t>
            </a:r>
            <a:r>
              <a:rPr lang="en-US" sz="2000" dirty="0">
                <a:latin typeface="Times New Roman" panose="02020603050405020304" pitchFamily="18" charset="0"/>
                <a:ea typeface="Calibri" panose="020F0502020204030204" pitchFamily="34" charset="0"/>
                <a:cs typeface="Times New Roman" panose="02020603050405020304" pitchFamily="18" charset="0"/>
              </a:rPr>
              <a:t> și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informații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operaționale</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9672" y="1690688"/>
            <a:ext cx="1666009" cy="124950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33528" y="2620288"/>
            <a:ext cx="2374900" cy="158326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7812" y="4203555"/>
            <a:ext cx="2355549" cy="1236663"/>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93657" y="5239908"/>
            <a:ext cx="2214771" cy="1476514"/>
          </a:xfrm>
          <a:prstGeom prst="rect">
            <a:avLst/>
          </a:prstGeom>
        </p:spPr>
      </p:pic>
      <p:pic>
        <p:nvPicPr>
          <p:cNvPr id="10" name="Picture 9"/>
          <p:cNvPicPr>
            <a:picLocks noChangeAspect="1"/>
          </p:cNvPicPr>
          <p:nvPr/>
        </p:nvPicPr>
        <p:blipFill>
          <a:blip r:embed="rId6"/>
          <a:stretch>
            <a:fillRect/>
          </a:stretch>
        </p:blipFill>
        <p:spPr>
          <a:xfrm>
            <a:off x="10239267" y="236602"/>
            <a:ext cx="1688738" cy="1347333"/>
          </a:xfrm>
          <a:prstGeom prst="rect">
            <a:avLst/>
          </a:prstGeom>
        </p:spPr>
      </p:pic>
    </p:spTree>
    <p:extLst>
      <p:ext uri="{BB962C8B-B14F-4D97-AF65-F5344CB8AC3E}">
        <p14:creationId xmlns:p14="http://schemas.microsoft.com/office/powerpoint/2010/main" val="37572216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271000" cy="1325563"/>
          </a:xfrm>
        </p:spPr>
        <p:txBody>
          <a:bodyPr/>
          <a:lstStyle/>
          <a:p>
            <a:pPr algn="ctr"/>
            <a:r>
              <a:rPr lang="en-US" b="1" dirty="0">
                <a:solidFill>
                  <a:srgbClr val="FF0000"/>
                </a:solidFill>
                <a:latin typeface="Times New Roman" panose="02020603050405020304" pitchFamily="18" charset="0"/>
                <a:ea typeface="Calibri" panose="020F0502020204030204" pitchFamily="34" charset="0"/>
              </a:rPr>
              <a:t>Cine </a:t>
            </a:r>
            <a:r>
              <a:rPr lang="ro-MD" b="1" dirty="0" err="1">
                <a:solidFill>
                  <a:srgbClr val="FF0000"/>
                </a:solidFill>
                <a:latin typeface="Times New Roman" panose="02020603050405020304" pitchFamily="18" charset="0"/>
                <a:ea typeface="Calibri" panose="020F0502020204030204" pitchFamily="34" charset="0"/>
              </a:rPr>
              <a:t>b</a:t>
            </a:r>
            <a:r>
              <a:rPr lang="en-US" b="1" dirty="0" err="1" smtClean="0">
                <a:solidFill>
                  <a:srgbClr val="FF0000"/>
                </a:solidFill>
                <a:latin typeface="Times New Roman" panose="02020603050405020304" pitchFamily="18" charset="0"/>
                <a:ea typeface="Calibri" panose="020F0502020204030204" pitchFamily="34" charset="0"/>
              </a:rPr>
              <a:t>eneficiază</a:t>
            </a:r>
            <a:r>
              <a:rPr lang="en-US" b="1" dirty="0" smtClean="0">
                <a:solidFill>
                  <a:srgbClr val="FF0000"/>
                </a:solidFill>
                <a:latin typeface="Times New Roman" panose="02020603050405020304" pitchFamily="18" charset="0"/>
                <a:ea typeface="Calibri" panose="020F0502020204030204" pitchFamily="34" charset="0"/>
              </a:rPr>
              <a:t> </a:t>
            </a:r>
            <a:r>
              <a:rPr lang="en-US" b="1" dirty="0">
                <a:solidFill>
                  <a:srgbClr val="FF0000"/>
                </a:solidFill>
                <a:latin typeface="Times New Roman" panose="02020603050405020304" pitchFamily="18" charset="0"/>
                <a:ea typeface="Calibri" panose="020F0502020204030204" pitchFamily="34" charset="0"/>
              </a:rPr>
              <a:t>de </a:t>
            </a:r>
            <a:r>
              <a:rPr lang="en-US" b="1" dirty="0" err="1">
                <a:solidFill>
                  <a:srgbClr val="FF0000"/>
                </a:solidFill>
                <a:latin typeface="Times New Roman" panose="02020603050405020304" pitchFamily="18" charset="0"/>
                <a:ea typeface="Calibri" panose="020F0502020204030204" pitchFamily="34" charset="0"/>
              </a:rPr>
              <a:t>Auditul</a:t>
            </a:r>
            <a:r>
              <a:rPr lang="en-US" b="1" dirty="0">
                <a:solidFill>
                  <a:srgbClr val="FF0000"/>
                </a:solidFill>
                <a:latin typeface="Times New Roman" panose="02020603050405020304" pitchFamily="18" charset="0"/>
                <a:ea typeface="Calibri" panose="020F0502020204030204" pitchFamily="34" charset="0"/>
              </a:rPr>
              <a:t> de Securitate?</a:t>
            </a:r>
            <a:endParaRPr lang="en-US" dirty="0"/>
          </a:p>
        </p:txBody>
      </p:sp>
      <p:sp>
        <p:nvSpPr>
          <p:cNvPr id="3" name="Rectangle 2"/>
          <p:cNvSpPr/>
          <p:nvPr/>
        </p:nvSpPr>
        <p:spPr>
          <a:xfrm>
            <a:off x="304800" y="2210649"/>
            <a:ext cx="7564582" cy="3766737"/>
          </a:xfrm>
          <a:prstGeom prst="rect">
            <a:avLst/>
          </a:prstGeom>
        </p:spPr>
        <p:txBody>
          <a:bodyPr wrap="square">
            <a:spAutoFit/>
          </a:bodyPr>
          <a:lstStyle/>
          <a:p>
            <a:pPr algn="just">
              <a:lnSpc>
                <a:spcPct val="107000"/>
              </a:lnSpc>
              <a:spcAft>
                <a:spcPts val="800"/>
              </a:spcAft>
            </a:pPr>
            <a:r>
              <a:rPr lang="en-US" sz="2400" b="1" i="1" dirty="0">
                <a:latin typeface="Times New Roman" panose="02020603050405020304" pitchFamily="18" charset="0"/>
                <a:ea typeface="Calibri" panose="020F0502020204030204" pitchFamily="34" charset="0"/>
                <a:cs typeface="Times New Roman" panose="02020603050405020304" pitchFamily="18" charset="0"/>
              </a:rPr>
              <a:t>Industria </a:t>
            </a:r>
            <a:r>
              <a:rPr lang="en-US" sz="2400" b="1" i="1" dirty="0" err="1">
                <a:latin typeface="Times New Roman" panose="02020603050405020304" pitchFamily="18" charset="0"/>
                <a:ea typeface="Calibri" panose="020F0502020204030204" pitchFamily="34" charset="0"/>
                <a:cs typeface="Times New Roman" panose="02020603050405020304" pitchFamily="18" charset="0"/>
              </a:rPr>
              <a:t>Energetică</a:t>
            </a:r>
            <a:r>
              <a:rPr lang="en-US" sz="2400" b="1" i="1" dirty="0">
                <a:latin typeface="Times New Roman" panose="02020603050405020304" pitchFamily="18" charset="0"/>
                <a:ea typeface="Calibri" panose="020F0502020204030204" pitchFamily="34" charset="0"/>
                <a:cs typeface="Times New Roman" panose="02020603050405020304" pitchFamily="18" charset="0"/>
              </a:rPr>
              <a:t> și </a:t>
            </a:r>
            <a:r>
              <a:rPr lang="en-US" sz="2400" b="1" i="1" dirty="0" err="1">
                <a:latin typeface="Times New Roman" panose="02020603050405020304" pitchFamily="18" charset="0"/>
                <a:ea typeface="Calibri" panose="020F0502020204030204" pitchFamily="34" charset="0"/>
                <a:cs typeface="Times New Roman" panose="02020603050405020304" pitchFamily="18" charset="0"/>
              </a:rPr>
              <a:t>Utilități</a:t>
            </a:r>
            <a:r>
              <a:rPr lang="en-US" sz="2400" b="1" i="1"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Companii din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domeniul</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energiei</a:t>
            </a:r>
            <a:r>
              <a:rPr lang="en-US" sz="2000" dirty="0">
                <a:latin typeface="Times New Roman" panose="02020603050405020304" pitchFamily="18" charset="0"/>
                <a:ea typeface="Calibri" panose="020F0502020204030204" pitchFamily="34" charset="0"/>
                <a:cs typeface="Times New Roman" panose="02020603050405020304" pitchFamily="18" charset="0"/>
              </a:rPr>
              <a:t> și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utilităților</a:t>
            </a:r>
            <a:r>
              <a:rPr lang="en-US" sz="2000" dirty="0">
                <a:latin typeface="Times New Roman" panose="02020603050405020304" pitchFamily="18" charset="0"/>
                <a:ea typeface="Calibri" panose="020F0502020204030204" pitchFamily="34" charset="0"/>
                <a:cs typeface="Times New Roman" panose="02020603050405020304" pitchFamily="18" charset="0"/>
              </a:rPr>
              <a:t> care au </a:t>
            </a:r>
            <a:r>
              <a:rPr lang="en-US" sz="2000" dirty="0" err="1">
                <a:latin typeface="Times New Roman" panose="02020603050405020304" pitchFamily="18" charset="0"/>
                <a:ea typeface="Calibri" panose="020F0502020204030204" pitchFamily="34" charset="0"/>
                <a:cs typeface="Times New Roman" panose="02020603050405020304" pitchFamily="18" charset="0"/>
              </a:rPr>
              <a:t>infrastructuri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critice</a:t>
            </a:r>
            <a:r>
              <a:rPr lang="en-US" sz="2000" dirty="0">
                <a:latin typeface="Times New Roman" panose="02020603050405020304" pitchFamily="18" charset="0"/>
                <a:ea typeface="Calibri" panose="020F0502020204030204" pitchFamily="34" charset="0"/>
                <a:cs typeface="Times New Roman" panose="02020603050405020304" pitchFamily="18" charset="0"/>
              </a:rPr>
              <a:t> și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trebuie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să</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asigure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securitatea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acestora</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b="1" i="1" dirty="0">
                <a:latin typeface="Times New Roman" panose="02020603050405020304" pitchFamily="18" charset="0"/>
                <a:ea typeface="Calibri" panose="020F0502020204030204" pitchFamily="34" charset="0"/>
                <a:cs typeface="Times New Roman" panose="02020603050405020304" pitchFamily="18" charset="0"/>
              </a:rPr>
              <a:t>Retail și </a:t>
            </a:r>
            <a:r>
              <a:rPr lang="en-US" sz="2400" b="1" i="1" dirty="0" err="1">
                <a:latin typeface="Times New Roman" panose="02020603050405020304" pitchFamily="18" charset="0"/>
                <a:ea typeface="Calibri" panose="020F0502020204030204" pitchFamily="34" charset="0"/>
                <a:cs typeface="Times New Roman" panose="02020603050405020304" pitchFamily="18" charset="0"/>
              </a:rPr>
              <a:t>Comerț</a:t>
            </a:r>
            <a:r>
              <a:rPr lang="en-US" sz="2400" b="1" i="1" dirty="0">
                <a:latin typeface="Times New Roman" panose="02020603050405020304" pitchFamily="18" charset="0"/>
                <a:ea typeface="Calibri" panose="020F0502020204030204" pitchFamily="34" charset="0"/>
                <a:cs typeface="Times New Roman" panose="02020603050405020304" pitchFamily="18" charset="0"/>
              </a:rPr>
              <a:t> Electronic:</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Magazine,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lanțuri</a:t>
            </a:r>
            <a:r>
              <a:rPr lang="en-US" sz="2000" dirty="0">
                <a:latin typeface="Times New Roman" panose="02020603050405020304" pitchFamily="18" charset="0"/>
                <a:ea typeface="Calibri" panose="020F0502020204030204" pitchFamily="34" charset="0"/>
                <a:cs typeface="Times New Roman" panose="02020603050405020304" pitchFamily="18" charset="0"/>
              </a:rPr>
              <a:t> de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comerț</a:t>
            </a:r>
            <a:r>
              <a:rPr lang="en-US" sz="2000" dirty="0">
                <a:latin typeface="Times New Roman" panose="02020603050405020304" pitchFamily="18" charset="0"/>
                <a:ea typeface="Calibri" panose="020F0502020204030204" pitchFamily="34" charset="0"/>
                <a:cs typeface="Times New Roman" panose="02020603050405020304" pitchFamily="18" charset="0"/>
              </a:rPr>
              <a:t> și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platforme</a:t>
            </a:r>
            <a:r>
              <a:rPr lang="en-US" sz="2000" dirty="0">
                <a:latin typeface="Times New Roman" panose="02020603050405020304" pitchFamily="18" charset="0"/>
                <a:ea typeface="Calibri" panose="020F0502020204030204" pitchFamily="34" charset="0"/>
                <a:cs typeface="Times New Roman" panose="02020603050405020304" pitchFamily="18" charset="0"/>
              </a:rPr>
              <a:t> de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comerț</a:t>
            </a:r>
            <a:r>
              <a:rPr lang="en-US" sz="2000" dirty="0">
                <a:latin typeface="Times New Roman" panose="02020603050405020304" pitchFamily="18" charset="0"/>
                <a:ea typeface="Calibri" panose="020F0502020204030204" pitchFamily="34" charset="0"/>
                <a:cs typeface="Times New Roman" panose="02020603050405020304" pitchFamily="18" charset="0"/>
              </a:rPr>
              <a:t> electronic care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gestionează</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informații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despre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clienți</a:t>
            </a:r>
            <a:r>
              <a:rPr lang="en-US" sz="2000" dirty="0">
                <a:latin typeface="Times New Roman" panose="02020603050405020304" pitchFamily="18" charset="0"/>
                <a:ea typeface="Calibri" panose="020F0502020204030204" pitchFamily="34" charset="0"/>
                <a:cs typeface="Times New Roman" panose="02020603050405020304" pitchFamily="18" charset="0"/>
              </a:rPr>
              <a:t> și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tranzacții</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b="1" i="1" dirty="0">
                <a:latin typeface="Times New Roman" panose="02020603050405020304" pitchFamily="18" charset="0"/>
                <a:ea typeface="Calibri" panose="020F0502020204030204" pitchFamily="34" charset="0"/>
                <a:cs typeface="Times New Roman" panose="02020603050405020304" pitchFamily="18" charset="0"/>
              </a:rPr>
              <a:t>Producători de </a:t>
            </a:r>
            <a:r>
              <a:rPr lang="en-US" sz="2400" b="1" i="1" dirty="0" err="1">
                <a:latin typeface="Times New Roman" panose="02020603050405020304" pitchFamily="18" charset="0"/>
                <a:ea typeface="Calibri" panose="020F0502020204030204" pitchFamily="34" charset="0"/>
                <a:cs typeface="Times New Roman" panose="02020603050405020304" pitchFamily="18" charset="0"/>
              </a:rPr>
              <a:t>Produse</a:t>
            </a:r>
            <a:r>
              <a:rPr lang="en-US" sz="2400" b="1" i="1" dirty="0">
                <a:latin typeface="Times New Roman" panose="02020603050405020304" pitchFamily="18" charset="0"/>
                <a:ea typeface="Calibri" panose="020F0502020204030204" pitchFamily="34" charset="0"/>
                <a:cs typeface="Times New Roman" panose="02020603050405020304" pitchFamily="18" charset="0"/>
              </a:rPr>
              <a:t> de </a:t>
            </a:r>
            <a:r>
              <a:rPr lang="en-US" sz="2400" b="1" i="1" dirty="0" err="1">
                <a:latin typeface="Times New Roman" panose="02020603050405020304" pitchFamily="18" charset="0"/>
                <a:ea typeface="Calibri" panose="020F0502020204030204" pitchFamily="34" charset="0"/>
                <a:cs typeface="Times New Roman" panose="02020603050405020304" pitchFamily="18" charset="0"/>
              </a:rPr>
              <a:t>Consum</a:t>
            </a:r>
            <a:r>
              <a:rPr lang="en-US" sz="2400" b="1" i="1"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Companii care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produc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bunuri</a:t>
            </a:r>
            <a:r>
              <a:rPr lang="en-US" sz="2000" dirty="0">
                <a:latin typeface="Times New Roman" panose="02020603050405020304" pitchFamily="18" charset="0"/>
                <a:ea typeface="Calibri" panose="020F0502020204030204" pitchFamily="34" charset="0"/>
                <a:cs typeface="Times New Roman" panose="02020603050405020304" pitchFamily="18" charset="0"/>
              </a:rPr>
              <a:t> de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consum</a:t>
            </a:r>
            <a:r>
              <a:rPr lang="en-US" sz="2000" dirty="0">
                <a:latin typeface="Times New Roman" panose="02020603050405020304" pitchFamily="18" charset="0"/>
                <a:ea typeface="Calibri" panose="020F0502020204030204" pitchFamily="34" charset="0"/>
                <a:cs typeface="Times New Roman" panose="02020603050405020304" pitchFamily="18" charset="0"/>
              </a:rPr>
              <a:t>, cum </a:t>
            </a:r>
            <a:r>
              <a:rPr lang="en-US" sz="2000" dirty="0" err="1">
                <a:latin typeface="Times New Roman" panose="02020603050405020304" pitchFamily="18" charset="0"/>
                <a:ea typeface="Calibri" panose="020F0502020204030204" pitchFamily="34" charset="0"/>
                <a:cs typeface="Times New Roman" panose="02020603050405020304" pitchFamily="18" charset="0"/>
              </a:rPr>
              <a:t>ar</a:t>
            </a:r>
            <a:r>
              <a:rPr lang="en-US" sz="2000" dirty="0">
                <a:latin typeface="Times New Roman" panose="02020603050405020304" pitchFamily="18" charset="0"/>
                <a:ea typeface="Calibri" panose="020F0502020204030204" pitchFamily="34" charset="0"/>
                <a:cs typeface="Times New Roman" panose="02020603050405020304" pitchFamily="18" charset="0"/>
              </a:rPr>
              <a:t> fi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electrocasnice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sau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produse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electronice</a:t>
            </a:r>
            <a:r>
              <a:rPr lang="en-US" sz="2000" dirty="0">
                <a:latin typeface="Times New Roman" panose="02020603050405020304" pitchFamily="18" charset="0"/>
                <a:ea typeface="Calibri" panose="020F0502020204030204" pitchFamily="34" charset="0"/>
                <a:cs typeface="Times New Roman" panose="02020603050405020304" pitchFamily="18" charset="0"/>
              </a:rPr>
              <a:t>, și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trebuie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să</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asigure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securitatea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produselor</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lor</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4444" y="4339630"/>
            <a:ext cx="2271857" cy="162892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2837" y="3459430"/>
            <a:ext cx="2929659" cy="146483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58009" y="2137809"/>
            <a:ext cx="3448974" cy="1534075"/>
          </a:xfrm>
          <a:prstGeom prst="rect">
            <a:avLst/>
          </a:prstGeom>
        </p:spPr>
      </p:pic>
      <p:sp>
        <p:nvSpPr>
          <p:cNvPr id="8" name="Rectangle 7"/>
          <p:cNvSpPr/>
          <p:nvPr/>
        </p:nvSpPr>
        <p:spPr>
          <a:xfrm>
            <a:off x="304800" y="5873107"/>
            <a:ext cx="11545456" cy="830997"/>
          </a:xfrm>
          <a:prstGeom prst="rect">
            <a:avLst/>
          </a:prstGeom>
        </p:spPr>
        <p:txBody>
          <a:bodyPr wrap="square">
            <a:spAutoFit/>
          </a:bodyPr>
          <a:lstStyle/>
          <a:p>
            <a:pPr algn="just"/>
            <a:r>
              <a:rPr lang="en-US" sz="2400" b="1" dirty="0" err="1">
                <a:solidFill>
                  <a:srgbClr val="FFFF00"/>
                </a:solidFill>
                <a:latin typeface="Times New Roman" panose="02020603050405020304" pitchFamily="18" charset="0"/>
                <a:ea typeface="Calibri" panose="020F0502020204030204" pitchFamily="34" charset="0"/>
              </a:rPr>
              <a:t>Oricine</a:t>
            </a:r>
            <a:r>
              <a:rPr lang="en-US" sz="2400" b="1" dirty="0">
                <a:solidFill>
                  <a:srgbClr val="FFFF00"/>
                </a:solidFill>
                <a:latin typeface="Times New Roman" panose="02020603050405020304" pitchFamily="18" charset="0"/>
                <a:ea typeface="Calibri" panose="020F0502020204030204" pitchFamily="34" charset="0"/>
              </a:rPr>
              <a:t> </a:t>
            </a:r>
            <a:r>
              <a:rPr lang="en-US" sz="2400" b="1" dirty="0" err="1">
                <a:solidFill>
                  <a:srgbClr val="FFFF00"/>
                </a:solidFill>
                <a:latin typeface="Times New Roman" panose="02020603050405020304" pitchFamily="18" charset="0"/>
                <a:ea typeface="Calibri" panose="020F0502020204030204" pitchFamily="34" charset="0"/>
              </a:rPr>
              <a:t>vizează</a:t>
            </a:r>
            <a:r>
              <a:rPr lang="en-US" sz="2400" b="1" dirty="0">
                <a:solidFill>
                  <a:srgbClr val="FFFF00"/>
                </a:solidFill>
                <a:latin typeface="Times New Roman" panose="02020603050405020304" pitchFamily="18" charset="0"/>
                <a:ea typeface="Calibri" panose="020F0502020204030204" pitchFamily="34" charset="0"/>
              </a:rPr>
              <a:t> </a:t>
            </a:r>
            <a:r>
              <a:rPr lang="en-US" sz="2400" b="1" dirty="0" err="1">
                <a:solidFill>
                  <a:srgbClr val="FFFF00"/>
                </a:solidFill>
                <a:latin typeface="Times New Roman" panose="02020603050405020304" pitchFamily="18" charset="0"/>
                <a:ea typeface="Calibri" panose="020F0502020204030204" pitchFamily="34" charset="0"/>
              </a:rPr>
              <a:t>protejarea</a:t>
            </a:r>
            <a:r>
              <a:rPr lang="en-US" sz="2400" b="1" dirty="0">
                <a:solidFill>
                  <a:srgbClr val="FFFF00"/>
                </a:solidFill>
                <a:latin typeface="Times New Roman" panose="02020603050405020304" pitchFamily="18" charset="0"/>
                <a:ea typeface="Calibri" panose="020F0502020204030204" pitchFamily="34" charset="0"/>
              </a:rPr>
              <a:t> </a:t>
            </a:r>
            <a:r>
              <a:rPr lang="en-US" sz="2400" b="1" dirty="0" err="1">
                <a:solidFill>
                  <a:srgbClr val="FFFF00"/>
                </a:solidFill>
                <a:latin typeface="Times New Roman" panose="02020603050405020304" pitchFamily="18" charset="0"/>
                <a:ea typeface="Calibri" panose="020F0502020204030204" pitchFamily="34" charset="0"/>
              </a:rPr>
              <a:t>activelor</a:t>
            </a:r>
            <a:r>
              <a:rPr lang="en-US" sz="2400" b="1" dirty="0">
                <a:solidFill>
                  <a:srgbClr val="FFFF00"/>
                </a:solidFill>
                <a:latin typeface="Times New Roman" panose="02020603050405020304" pitchFamily="18" charset="0"/>
                <a:ea typeface="Calibri" panose="020F0502020204030204" pitchFamily="34" charset="0"/>
              </a:rPr>
              <a:t> și </a:t>
            </a:r>
            <a:r>
              <a:rPr lang="en-US" sz="2400" b="1" dirty="0" err="1">
                <a:solidFill>
                  <a:srgbClr val="FFFF00"/>
                </a:solidFill>
                <a:latin typeface="Times New Roman" panose="02020603050405020304" pitchFamily="18" charset="0"/>
                <a:ea typeface="Calibri" panose="020F0502020204030204" pitchFamily="34" charset="0"/>
              </a:rPr>
              <a:t>menținerea</a:t>
            </a:r>
            <a:r>
              <a:rPr lang="en-US" sz="2400" b="1" dirty="0">
                <a:solidFill>
                  <a:srgbClr val="FFFF00"/>
                </a:solidFill>
                <a:latin typeface="Times New Roman" panose="02020603050405020304" pitchFamily="18" charset="0"/>
                <a:ea typeface="Calibri" panose="020F0502020204030204" pitchFamily="34" charset="0"/>
              </a:rPr>
              <a:t> </a:t>
            </a:r>
            <a:r>
              <a:rPr lang="en-US" sz="2400" b="1" dirty="0" err="1">
                <a:solidFill>
                  <a:srgbClr val="FFFF00"/>
                </a:solidFill>
                <a:latin typeface="Times New Roman" panose="02020603050405020304" pitchFamily="18" charset="0"/>
                <a:ea typeface="Calibri" panose="020F0502020204030204" pitchFamily="34" charset="0"/>
              </a:rPr>
              <a:t>unui</a:t>
            </a:r>
            <a:r>
              <a:rPr lang="en-US" sz="2400" b="1" dirty="0">
                <a:solidFill>
                  <a:srgbClr val="FFFF00"/>
                </a:solidFill>
                <a:latin typeface="Times New Roman" panose="02020603050405020304" pitchFamily="18" charset="0"/>
                <a:ea typeface="Calibri" panose="020F0502020204030204" pitchFamily="34" charset="0"/>
              </a:rPr>
              <a:t> </a:t>
            </a:r>
            <a:r>
              <a:rPr lang="en-US" sz="2400" b="1" dirty="0" err="1">
                <a:solidFill>
                  <a:srgbClr val="FFFF00"/>
                </a:solidFill>
                <a:latin typeface="Times New Roman" panose="02020603050405020304" pitchFamily="18" charset="0"/>
                <a:ea typeface="Calibri" panose="020F0502020204030204" pitchFamily="34" charset="0"/>
              </a:rPr>
              <a:t>mediu</a:t>
            </a:r>
            <a:r>
              <a:rPr lang="en-US" sz="2400" b="1" dirty="0">
                <a:solidFill>
                  <a:srgbClr val="FFFF00"/>
                </a:solidFill>
                <a:latin typeface="Times New Roman" panose="02020603050405020304" pitchFamily="18" charset="0"/>
                <a:ea typeface="Calibri" panose="020F0502020204030204" pitchFamily="34" charset="0"/>
              </a:rPr>
              <a:t> </a:t>
            </a:r>
            <a:r>
              <a:rPr lang="en-US" sz="2400" b="1" dirty="0" err="1">
                <a:solidFill>
                  <a:srgbClr val="FFFF00"/>
                </a:solidFill>
                <a:latin typeface="Times New Roman" panose="02020603050405020304" pitchFamily="18" charset="0"/>
                <a:ea typeface="Calibri" panose="020F0502020204030204" pitchFamily="34" charset="0"/>
              </a:rPr>
              <a:t>sigur</a:t>
            </a:r>
            <a:r>
              <a:rPr lang="en-US" sz="2400" b="1" dirty="0">
                <a:solidFill>
                  <a:srgbClr val="FFFF00"/>
                </a:solidFill>
                <a:latin typeface="Times New Roman" panose="02020603050405020304" pitchFamily="18" charset="0"/>
                <a:ea typeface="Calibri" panose="020F0502020204030204" pitchFamily="34" charset="0"/>
              </a:rPr>
              <a:t> </a:t>
            </a:r>
            <a:r>
              <a:rPr lang="en-US" sz="2400" b="1" dirty="0" err="1">
                <a:solidFill>
                  <a:srgbClr val="FFFF00"/>
                </a:solidFill>
                <a:latin typeface="Times New Roman" panose="02020603050405020304" pitchFamily="18" charset="0"/>
                <a:ea typeface="Calibri" panose="020F0502020204030204" pitchFamily="34" charset="0"/>
              </a:rPr>
              <a:t>poate</a:t>
            </a:r>
            <a:r>
              <a:rPr lang="en-US" sz="2400" b="1" dirty="0">
                <a:solidFill>
                  <a:srgbClr val="FFFF00"/>
                </a:solidFill>
                <a:latin typeface="Times New Roman" panose="02020603050405020304" pitchFamily="18" charset="0"/>
                <a:ea typeface="Calibri" panose="020F0502020204030204" pitchFamily="34" charset="0"/>
              </a:rPr>
              <a:t> </a:t>
            </a:r>
            <a:r>
              <a:rPr lang="en-US" sz="2400" b="1" dirty="0" err="1">
                <a:solidFill>
                  <a:srgbClr val="FFFF00"/>
                </a:solidFill>
                <a:latin typeface="Times New Roman" panose="02020603050405020304" pitchFamily="18" charset="0"/>
                <a:ea typeface="Calibri" panose="020F0502020204030204" pitchFamily="34" charset="0"/>
              </a:rPr>
              <a:t>beneficia</a:t>
            </a:r>
            <a:r>
              <a:rPr lang="en-US" sz="2400" b="1" dirty="0">
                <a:solidFill>
                  <a:srgbClr val="FFFF00"/>
                </a:solidFill>
                <a:latin typeface="Times New Roman" panose="02020603050405020304" pitchFamily="18" charset="0"/>
                <a:ea typeface="Calibri" panose="020F0502020204030204" pitchFamily="34" charset="0"/>
              </a:rPr>
              <a:t> de </a:t>
            </a:r>
            <a:r>
              <a:rPr lang="en-US" sz="2400" b="1" dirty="0" err="1">
                <a:solidFill>
                  <a:srgbClr val="FFFF00"/>
                </a:solidFill>
                <a:latin typeface="Times New Roman" panose="02020603050405020304" pitchFamily="18" charset="0"/>
                <a:ea typeface="Calibri" panose="020F0502020204030204" pitchFamily="34" charset="0"/>
              </a:rPr>
              <a:t>serviciile</a:t>
            </a:r>
            <a:r>
              <a:rPr lang="en-US" sz="2400" b="1" dirty="0">
                <a:solidFill>
                  <a:srgbClr val="FFFF00"/>
                </a:solidFill>
                <a:latin typeface="Times New Roman" panose="02020603050405020304" pitchFamily="18" charset="0"/>
                <a:ea typeface="Calibri" panose="020F0502020204030204" pitchFamily="34" charset="0"/>
              </a:rPr>
              <a:t> </a:t>
            </a:r>
            <a:r>
              <a:rPr lang="en-US" sz="2400" b="1" dirty="0" err="1">
                <a:solidFill>
                  <a:srgbClr val="FFFF00"/>
                </a:solidFill>
                <a:latin typeface="Times New Roman" panose="02020603050405020304" pitchFamily="18" charset="0"/>
                <a:ea typeface="Calibri" panose="020F0502020204030204" pitchFamily="34" charset="0"/>
              </a:rPr>
              <a:t>noastre</a:t>
            </a:r>
            <a:r>
              <a:rPr lang="en-US" sz="2400" b="1" dirty="0">
                <a:solidFill>
                  <a:srgbClr val="FFFF00"/>
                </a:solidFill>
                <a:latin typeface="Times New Roman" panose="02020603050405020304" pitchFamily="18" charset="0"/>
                <a:ea typeface="Calibri" panose="020F0502020204030204" pitchFamily="34" charset="0"/>
              </a:rPr>
              <a:t> de audit.</a:t>
            </a:r>
            <a:endParaRPr lang="en-US" sz="2400" b="1" dirty="0">
              <a:solidFill>
                <a:srgbClr val="FFFF00"/>
              </a:solidFill>
            </a:endParaRPr>
          </a:p>
        </p:txBody>
      </p:sp>
      <p:pic>
        <p:nvPicPr>
          <p:cNvPr id="10" name="Picture 9"/>
          <p:cNvPicPr>
            <a:picLocks noChangeAspect="1"/>
          </p:cNvPicPr>
          <p:nvPr/>
        </p:nvPicPr>
        <p:blipFill>
          <a:blip r:embed="rId5"/>
          <a:stretch>
            <a:fillRect/>
          </a:stretch>
        </p:blipFill>
        <p:spPr>
          <a:xfrm>
            <a:off x="10056003" y="323973"/>
            <a:ext cx="1688738" cy="1347333"/>
          </a:xfrm>
          <a:prstGeom prst="rect">
            <a:avLst/>
          </a:prstGeom>
        </p:spPr>
      </p:pic>
    </p:spTree>
    <p:extLst>
      <p:ext uri="{BB962C8B-B14F-4D97-AF65-F5344CB8AC3E}">
        <p14:creationId xmlns:p14="http://schemas.microsoft.com/office/powerpoint/2010/main" val="41523989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271000" cy="1325563"/>
          </a:xfrm>
        </p:spPr>
        <p:txBody>
          <a:bodyPr>
            <a:normAutofit/>
          </a:bodyPr>
          <a:lstStyle/>
          <a:p>
            <a:pPr algn="ctr">
              <a:lnSpc>
                <a:spcPct val="107000"/>
              </a:lnSpc>
              <a:spcAft>
                <a:spcPts val="800"/>
              </a:spcAft>
            </a:pP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În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ce</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constă</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auditul</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de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securitate</a:t>
            </a:r>
            <a:r>
              <a:rPr lang="en-US"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b="1" dirty="0">
              <a:solidFill>
                <a:srgbClr val="FF0000"/>
              </a:solidFill>
            </a:endParaRPr>
          </a:p>
        </p:txBody>
      </p:sp>
      <p:sp>
        <p:nvSpPr>
          <p:cNvPr id="3" name="Rectangle 2"/>
          <p:cNvSpPr/>
          <p:nvPr/>
        </p:nvSpPr>
        <p:spPr>
          <a:xfrm>
            <a:off x="402704" y="1592793"/>
            <a:ext cx="11327478" cy="948593"/>
          </a:xfrm>
          <a:prstGeom prst="rect">
            <a:avLst/>
          </a:prstGeom>
        </p:spPr>
        <p:txBody>
          <a:bodyPr wrap="square">
            <a:spAutoFit/>
          </a:bodyPr>
          <a:lstStyle/>
          <a:p>
            <a:pPr marL="342900" lvl="0" indent="-342900">
              <a:lnSpc>
                <a:spcPct val="107000"/>
              </a:lnSpc>
              <a:spcAft>
                <a:spcPts val="800"/>
              </a:spcAft>
              <a:buFont typeface="+mj-lt"/>
              <a:buAutoNum type="arabicPeriod"/>
              <a:tabLst>
                <a:tab pos="228600" algn="l"/>
              </a:tabLst>
            </a:pPr>
            <a:r>
              <a:rPr lang="ro-RO" sz="2600" b="1" dirty="0">
                <a:latin typeface="Times New Roman" panose="02020603050405020304" pitchFamily="18" charset="0"/>
                <a:ea typeface="Calibri" panose="020F0502020204030204" pitchFamily="34" charset="0"/>
                <a:cs typeface="Times New Roman" panose="02020603050405020304" pitchFamily="18" charset="0"/>
              </a:rPr>
              <a:t>Determinarea situației reale a funcționării sistemului de securitate al </a:t>
            </a:r>
            <a:r>
              <a:rPr lang="ro-RO" sz="2600" b="1" dirty="0" smtClean="0">
                <a:latin typeface="Times New Roman" panose="02020603050405020304" pitchFamily="18" charset="0"/>
                <a:ea typeface="Calibri" panose="020F0502020204030204" pitchFamily="34" charset="0"/>
                <a:cs typeface="Times New Roman" panose="02020603050405020304" pitchFamily="18" charset="0"/>
              </a:rPr>
              <a:t>entității.</a:t>
            </a:r>
            <a:endParaRPr lang="en-US" sz="26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2704" y="2541386"/>
            <a:ext cx="5875968" cy="3305232"/>
          </a:xfrm>
          <a:prstGeom prst="rect">
            <a:avLst/>
          </a:prstGeom>
        </p:spPr>
      </p:pic>
      <p:sp>
        <p:nvSpPr>
          <p:cNvPr id="7" name="Rectangle 6"/>
          <p:cNvSpPr/>
          <p:nvPr/>
        </p:nvSpPr>
        <p:spPr>
          <a:xfrm>
            <a:off x="6382327" y="2338887"/>
            <a:ext cx="5696782" cy="4093428"/>
          </a:xfrm>
          <a:prstGeom prst="rect">
            <a:avLst/>
          </a:prstGeom>
        </p:spPr>
        <p:txBody>
          <a:bodyPr wrap="square">
            <a:spAutoFit/>
          </a:bodyPr>
          <a:lstStyle/>
          <a:p>
            <a:pPr algn="just"/>
            <a:r>
              <a:rPr lang="en-US" sz="2000" dirty="0">
                <a:latin typeface="Times New Roman" panose="02020603050405020304" pitchFamily="18" charset="0"/>
                <a:ea typeface="Calibri" panose="020F0502020204030204" pitchFamily="34" charset="0"/>
              </a:rPr>
              <a:t>Se </a:t>
            </a:r>
            <a:r>
              <a:rPr lang="en-US" sz="2000" dirty="0" err="1">
                <a:latin typeface="Times New Roman" panose="02020603050405020304" pitchFamily="18" charset="0"/>
                <a:ea typeface="Calibri" panose="020F0502020204030204" pitchFamily="34" charset="0"/>
              </a:rPr>
              <a:t>efectuează</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prin</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inspectarea</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obiectivelor</a:t>
            </a:r>
            <a:r>
              <a:rPr lang="en-US" sz="2000" dirty="0">
                <a:latin typeface="Times New Roman" panose="02020603050405020304" pitchFamily="18" charset="0"/>
                <a:ea typeface="Calibri" panose="020F0502020204030204" pitchFamily="34" charset="0"/>
              </a:rPr>
              <a:t> </a:t>
            </a:r>
            <a:r>
              <a:rPr lang="ro-RO" sz="2000" dirty="0" smtClean="0">
                <a:latin typeface="Times New Roman" panose="02020603050405020304" pitchFamily="18" charset="0"/>
                <a:ea typeface="Calibri" panose="020F0502020204030204" pitchFamily="34" charset="0"/>
              </a:rPr>
              <a:t>entități</a:t>
            </a:r>
            <a:r>
              <a:rPr lang="en-US" sz="2000" dirty="0" err="1" smtClean="0">
                <a:latin typeface="Times New Roman" panose="02020603050405020304" pitchFamily="18" charset="0"/>
                <a:ea typeface="Calibri" panose="020F0502020204030204" pitchFamily="34" charset="0"/>
              </a:rPr>
              <a:t>i</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intervievarea</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angajaților</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clientului</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completarea</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chestionarelor</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analiza</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documentației</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organizatorice</a:t>
            </a:r>
            <a:r>
              <a:rPr lang="en-US" sz="2000" dirty="0">
                <a:latin typeface="Times New Roman" panose="02020603050405020304" pitchFamily="18" charset="0"/>
                <a:ea typeface="Calibri" panose="020F0502020204030204" pitchFamily="34" charset="0"/>
              </a:rPr>
              <a:t>, administrative și </a:t>
            </a:r>
            <a:r>
              <a:rPr lang="en-US" sz="2000" dirty="0" err="1">
                <a:latin typeface="Times New Roman" panose="02020603050405020304" pitchFamily="18" charset="0"/>
                <a:ea typeface="Calibri" panose="020F0502020204030204" pitchFamily="34" charset="0"/>
              </a:rPr>
              <a:t>tehnice</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furnizate</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utilizarea</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instrumentelor</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specializate</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colectarea</a:t>
            </a:r>
            <a:r>
              <a:rPr lang="en-US" sz="2000" dirty="0">
                <a:latin typeface="Times New Roman" panose="02020603050405020304" pitchFamily="18" charset="0"/>
                <a:ea typeface="Calibri" panose="020F0502020204030204" pitchFamily="34" charset="0"/>
              </a:rPr>
              <a:t> de </a:t>
            </a:r>
            <a:r>
              <a:rPr lang="en-US" sz="2000" dirty="0" err="1">
                <a:latin typeface="Times New Roman" panose="02020603050405020304" pitchFamily="18" charset="0"/>
                <a:ea typeface="Calibri" panose="020F0502020204030204" pitchFamily="34" charset="0"/>
              </a:rPr>
              <a:t>informații</a:t>
            </a:r>
            <a:r>
              <a:rPr lang="en-US" sz="2000" dirty="0">
                <a:latin typeface="Times New Roman" panose="02020603050405020304" pitchFamily="18" charset="0"/>
                <a:ea typeface="Calibri" panose="020F0502020204030204" pitchFamily="34" charset="0"/>
              </a:rPr>
              <a:t> de la </a:t>
            </a:r>
            <a:r>
              <a:rPr lang="en-US" sz="2000" dirty="0" err="1">
                <a:latin typeface="Times New Roman" panose="02020603050405020304" pitchFamily="18" charset="0"/>
                <a:ea typeface="Calibri" panose="020F0502020204030204" pitchFamily="34" charset="0"/>
              </a:rPr>
              <a:t>reprezentanții</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agențiilor</a:t>
            </a:r>
            <a:r>
              <a:rPr lang="en-US" sz="2000" dirty="0">
                <a:latin typeface="Times New Roman" panose="02020603050405020304" pitchFamily="18" charset="0"/>
                <a:ea typeface="Calibri" panose="020F0502020204030204" pitchFamily="34" charset="0"/>
              </a:rPr>
              <a:t> de </a:t>
            </a:r>
            <a:r>
              <a:rPr lang="en-US" sz="2000" dirty="0" err="1">
                <a:latin typeface="Times New Roman" panose="02020603050405020304" pitchFamily="18" charset="0"/>
                <a:ea typeface="Calibri" panose="020F0502020204030204" pitchFamily="34" charset="0"/>
              </a:rPr>
              <a:t>drept</a:t>
            </a:r>
            <a:r>
              <a:rPr lang="en-US" sz="2000" dirty="0">
                <a:latin typeface="Times New Roman" panose="02020603050405020304" pitchFamily="18" charset="0"/>
                <a:ea typeface="Calibri" panose="020F0502020204030204" pitchFamily="34" charset="0"/>
              </a:rPr>
              <a:t> cu </a:t>
            </a:r>
            <a:r>
              <a:rPr lang="en-US" sz="2000" dirty="0" err="1">
                <a:latin typeface="Times New Roman" panose="02020603050405020304" pitchFamily="18" charset="0"/>
                <a:ea typeface="Calibri" panose="020F0502020204030204" pitchFamily="34" charset="0"/>
              </a:rPr>
              <a:t>privire</a:t>
            </a:r>
            <a:r>
              <a:rPr lang="en-US" sz="2000" dirty="0">
                <a:latin typeface="Times New Roman" panose="02020603050405020304" pitchFamily="18" charset="0"/>
                <a:ea typeface="Calibri" panose="020F0502020204030204" pitchFamily="34" charset="0"/>
              </a:rPr>
              <a:t> la </a:t>
            </a:r>
            <a:r>
              <a:rPr lang="en-US" sz="2000" dirty="0" err="1">
                <a:latin typeface="Times New Roman" panose="02020603050405020304" pitchFamily="18" charset="0"/>
                <a:ea typeface="Calibri" panose="020F0502020204030204" pitchFamily="34" charset="0"/>
              </a:rPr>
              <a:t>activitățile</a:t>
            </a:r>
            <a:r>
              <a:rPr lang="en-US" sz="2000" dirty="0">
                <a:latin typeface="Times New Roman" panose="02020603050405020304" pitchFamily="18" charset="0"/>
                <a:ea typeface="Calibri" panose="020F0502020204030204" pitchFamily="34" charset="0"/>
              </a:rPr>
              <a:t> </a:t>
            </a:r>
            <a:r>
              <a:rPr lang="ro-RO" sz="2000" dirty="0">
                <a:latin typeface="Times New Roman" panose="02020603050405020304" pitchFamily="18" charset="0"/>
                <a:ea typeface="Calibri" panose="020F0502020204030204" pitchFamily="34" charset="0"/>
              </a:rPr>
              <a:t>entități</a:t>
            </a:r>
            <a:r>
              <a:rPr lang="en-US" sz="2000" dirty="0" err="1">
                <a:latin typeface="Times New Roman" panose="02020603050405020304" pitchFamily="18" charset="0"/>
                <a:ea typeface="Calibri" panose="020F0502020204030204" pitchFamily="34" charset="0"/>
              </a:rPr>
              <a:t>i</a:t>
            </a:r>
            <a:r>
              <a:rPr lang="en-US" sz="2000" dirty="0" smtClean="0">
                <a:latin typeface="Times New Roman" panose="02020603050405020304" pitchFamily="18" charset="0"/>
                <a:ea typeface="Calibri" panose="020F0502020204030204" pitchFamily="34" charset="0"/>
              </a:rPr>
              <a:t> </a:t>
            </a:r>
            <a:r>
              <a:rPr lang="en-US" sz="2000" dirty="0">
                <a:latin typeface="Times New Roman" panose="02020603050405020304" pitchFamily="18" charset="0"/>
                <a:ea typeface="Calibri" panose="020F0502020204030204" pitchFamily="34" charset="0"/>
              </a:rPr>
              <a:t>și ale </a:t>
            </a:r>
            <a:r>
              <a:rPr lang="en-US" sz="2000" dirty="0" err="1">
                <a:latin typeface="Times New Roman" panose="02020603050405020304" pitchFamily="18" charset="0"/>
                <a:ea typeface="Calibri" panose="020F0502020204030204" pitchFamily="34" charset="0"/>
              </a:rPr>
              <a:t>personalului</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efectuarea</a:t>
            </a:r>
            <a:r>
              <a:rPr lang="en-US" sz="2000" dirty="0">
                <a:latin typeface="Times New Roman" panose="02020603050405020304" pitchFamily="18" charset="0"/>
                <a:ea typeface="Calibri" panose="020F0502020204030204" pitchFamily="34" charset="0"/>
              </a:rPr>
              <a:t> de </a:t>
            </a:r>
            <a:r>
              <a:rPr lang="en-US" sz="2000" dirty="0" err="1">
                <a:latin typeface="Times New Roman" panose="02020603050405020304" pitchFamily="18" charset="0"/>
                <a:ea typeface="Calibri" panose="020F0502020204030204" pitchFamily="34" charset="0"/>
              </a:rPr>
              <a:t>inspecții</a:t>
            </a:r>
            <a:r>
              <a:rPr lang="en-US" sz="2000" dirty="0">
                <a:latin typeface="Times New Roman" panose="02020603050405020304" pitchFamily="18" charset="0"/>
                <a:ea typeface="Calibri" panose="020F0502020204030204" pitchFamily="34" charset="0"/>
              </a:rPr>
              <a:t> </a:t>
            </a:r>
            <a:r>
              <a:rPr lang="ro-RO" sz="2000" dirty="0" smtClean="0">
                <a:latin typeface="Times New Roman" panose="02020603050405020304" pitchFamily="18" charset="0"/>
                <a:ea typeface="Calibri" panose="020F0502020204030204" pitchFamily="34" charset="0"/>
              </a:rPr>
              <a:t>inopinate</a:t>
            </a:r>
            <a:r>
              <a:rPr lang="en-US" sz="2000" dirty="0" smtClean="0">
                <a:latin typeface="Times New Roman" panose="02020603050405020304" pitchFamily="18" charset="0"/>
                <a:ea typeface="Calibri" panose="020F0502020204030204" pitchFamily="34" charset="0"/>
              </a:rPr>
              <a:t> </a:t>
            </a:r>
            <a:r>
              <a:rPr lang="en-US" sz="2000" dirty="0">
                <a:latin typeface="Times New Roman" panose="02020603050405020304" pitchFamily="18" charset="0"/>
                <a:ea typeface="Calibri" panose="020F0502020204030204" pitchFamily="34" charset="0"/>
              </a:rPr>
              <a:t>ale </a:t>
            </a:r>
            <a:r>
              <a:rPr lang="en-US" sz="2000" dirty="0" err="1">
                <a:latin typeface="Times New Roman" panose="02020603050405020304" pitchFamily="18" charset="0"/>
                <a:ea typeface="Calibri" panose="020F0502020204030204" pitchFamily="34" charset="0"/>
              </a:rPr>
              <a:t>obiectivelor</a:t>
            </a:r>
            <a:r>
              <a:rPr lang="en-US" sz="2000" dirty="0">
                <a:latin typeface="Times New Roman" panose="02020603050405020304" pitchFamily="18" charset="0"/>
                <a:ea typeface="Calibri" panose="020F0502020204030204" pitchFamily="34" charset="0"/>
              </a:rPr>
              <a:t> </a:t>
            </a:r>
            <a:r>
              <a:rPr lang="ro-RO" sz="2000" dirty="0">
                <a:latin typeface="Times New Roman" panose="02020603050405020304" pitchFamily="18" charset="0"/>
                <a:ea typeface="Calibri" panose="020F0502020204030204" pitchFamily="34" charset="0"/>
              </a:rPr>
              <a:t>entități</a:t>
            </a:r>
            <a:r>
              <a:rPr lang="en-US" sz="2000" dirty="0" err="1">
                <a:latin typeface="Times New Roman" panose="02020603050405020304" pitchFamily="18" charset="0"/>
                <a:ea typeface="Calibri" panose="020F0502020204030204" pitchFamily="34" charset="0"/>
              </a:rPr>
              <a:t>i</a:t>
            </a:r>
            <a:r>
              <a:rPr lang="en-US" sz="2000" dirty="0" smtClean="0">
                <a:latin typeface="Times New Roman" panose="02020603050405020304" pitchFamily="18" charset="0"/>
                <a:ea typeface="Calibri" panose="020F0502020204030204" pitchFamily="34" charset="0"/>
              </a:rPr>
              <a:t> </a:t>
            </a:r>
            <a:r>
              <a:rPr lang="en-US" sz="2000" dirty="0">
                <a:latin typeface="Times New Roman" panose="02020603050405020304" pitchFamily="18" charset="0"/>
                <a:ea typeface="Calibri" panose="020F0502020204030204" pitchFamily="34" charset="0"/>
              </a:rPr>
              <a:t>și </a:t>
            </a:r>
            <a:r>
              <a:rPr lang="en-US" sz="2000" dirty="0" err="1">
                <a:latin typeface="Times New Roman" panose="02020603050405020304" pitchFamily="18" charset="0"/>
                <a:ea typeface="Calibri" panose="020F0502020204030204" pitchFamily="34" charset="0"/>
              </a:rPr>
              <a:t>încercări</a:t>
            </a:r>
            <a:r>
              <a:rPr lang="en-US" sz="2000" dirty="0">
                <a:latin typeface="Times New Roman" panose="02020603050405020304" pitchFamily="18" charset="0"/>
                <a:ea typeface="Calibri" panose="020F0502020204030204" pitchFamily="34" charset="0"/>
              </a:rPr>
              <a:t> deliberate de </a:t>
            </a:r>
            <a:r>
              <a:rPr lang="en-US" sz="2000" dirty="0" err="1">
                <a:latin typeface="Times New Roman" panose="02020603050405020304" pitchFamily="18" charset="0"/>
                <a:ea typeface="Calibri" panose="020F0502020204030204" pitchFamily="34" charset="0"/>
              </a:rPr>
              <a:t>pătrundere</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ilegală</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pe</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teritoriul</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obiectivelor</a:t>
            </a:r>
            <a:r>
              <a:rPr lang="en-US" sz="2000" dirty="0">
                <a:latin typeface="Times New Roman" panose="02020603050405020304" pitchFamily="18" charset="0"/>
                <a:ea typeface="Calibri" panose="020F0502020204030204" pitchFamily="34" charset="0"/>
              </a:rPr>
              <a:t> </a:t>
            </a:r>
            <a:r>
              <a:rPr lang="en-US" sz="2000" dirty="0" err="1" smtClean="0">
                <a:latin typeface="Times New Roman" panose="02020603050405020304" pitchFamily="18" charset="0"/>
                <a:ea typeface="Calibri" panose="020F0502020204030204" pitchFamily="34" charset="0"/>
              </a:rPr>
              <a:t>întreprinderii</a:t>
            </a:r>
            <a:r>
              <a:rPr lang="ro-RO" sz="2000" dirty="0" smtClean="0">
                <a:latin typeface="Times New Roman" panose="02020603050405020304" pitchFamily="18" charset="0"/>
                <a:ea typeface="Calibri" panose="020F0502020204030204" pitchFamily="34" charset="0"/>
              </a:rPr>
              <a:t> (coordonată preventiv cu clientul)</a:t>
            </a:r>
            <a:r>
              <a:rPr lang="en-US" sz="2000" dirty="0" smtClean="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precum</a:t>
            </a:r>
            <a:r>
              <a:rPr lang="en-US" sz="2000" dirty="0">
                <a:latin typeface="Times New Roman" panose="02020603050405020304" pitchFamily="18" charset="0"/>
                <a:ea typeface="Calibri" panose="020F0502020204030204" pitchFamily="34" charset="0"/>
              </a:rPr>
              <a:t> și </a:t>
            </a:r>
            <a:r>
              <a:rPr lang="en-US" sz="2000" dirty="0" err="1">
                <a:latin typeface="Times New Roman" panose="02020603050405020304" pitchFamily="18" charset="0"/>
                <a:ea typeface="Calibri" panose="020F0502020204030204" pitchFamily="34" charset="0"/>
              </a:rPr>
              <a:t>alte</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acțiuni</a:t>
            </a:r>
            <a:r>
              <a:rPr lang="en-US" sz="2000" dirty="0">
                <a:latin typeface="Times New Roman" panose="02020603050405020304" pitchFamily="18" charset="0"/>
                <a:ea typeface="Calibri" panose="020F0502020204030204" pitchFamily="34" charset="0"/>
              </a:rPr>
              <a:t> care </a:t>
            </a:r>
            <a:r>
              <a:rPr lang="en-US" sz="2000" dirty="0" err="1">
                <a:latin typeface="Times New Roman" panose="02020603050405020304" pitchFamily="18" charset="0"/>
                <a:ea typeface="Calibri" panose="020F0502020204030204" pitchFamily="34" charset="0"/>
              </a:rPr>
              <a:t>ar</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ajuta</a:t>
            </a:r>
            <a:r>
              <a:rPr lang="en-US" sz="2000" dirty="0">
                <a:latin typeface="Times New Roman" panose="02020603050405020304" pitchFamily="18" charset="0"/>
                <a:ea typeface="Calibri" panose="020F0502020204030204" pitchFamily="34" charset="0"/>
              </a:rPr>
              <a:t> la </a:t>
            </a:r>
            <a:r>
              <a:rPr lang="en-US" sz="2000" dirty="0" err="1">
                <a:latin typeface="Times New Roman" panose="02020603050405020304" pitchFamily="18" charset="0"/>
                <a:ea typeface="Calibri" panose="020F0502020204030204" pitchFamily="34" charset="0"/>
              </a:rPr>
              <a:t>determinarea</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gradului</a:t>
            </a:r>
            <a:r>
              <a:rPr lang="en-US" sz="2000" dirty="0">
                <a:latin typeface="Times New Roman" panose="02020603050405020304" pitchFamily="18" charset="0"/>
                <a:ea typeface="Calibri" panose="020F0502020204030204" pitchFamily="34" charset="0"/>
              </a:rPr>
              <a:t> de </a:t>
            </a:r>
            <a:r>
              <a:rPr lang="en-US" sz="2000" dirty="0" err="1">
                <a:latin typeface="Times New Roman" panose="02020603050405020304" pitchFamily="18" charset="0"/>
                <a:ea typeface="Calibri" panose="020F0502020204030204" pitchFamily="34" charset="0"/>
              </a:rPr>
              <a:t>protecție</a:t>
            </a:r>
            <a:r>
              <a:rPr lang="en-US" sz="2000" dirty="0">
                <a:latin typeface="Times New Roman" panose="02020603050405020304" pitchFamily="18" charset="0"/>
                <a:ea typeface="Calibri" panose="020F0502020204030204" pitchFamily="34" charset="0"/>
              </a:rPr>
              <a:t> a bunurilor materiale ale </a:t>
            </a:r>
            <a:r>
              <a:rPr lang="ro-RO" sz="2000" dirty="0" smtClean="0">
                <a:latin typeface="Times New Roman" panose="02020603050405020304" pitchFamily="18" charset="0"/>
                <a:ea typeface="Calibri" panose="020F0502020204030204" pitchFamily="34" charset="0"/>
              </a:rPr>
              <a:t>entităț</a:t>
            </a:r>
            <a:r>
              <a:rPr lang="en-US" sz="2000" dirty="0" smtClean="0">
                <a:latin typeface="Times New Roman" panose="02020603050405020304" pitchFamily="18" charset="0"/>
                <a:ea typeface="Calibri" panose="020F0502020204030204" pitchFamily="34" charset="0"/>
              </a:rPr>
              <a:t>ii</a:t>
            </a:r>
            <a:r>
              <a:rPr lang="ro-RO" sz="2000" dirty="0" smtClean="0">
                <a:latin typeface="Times New Roman" panose="02020603050405020304" pitchFamily="18" charset="0"/>
                <a:ea typeface="Calibri" panose="020F0502020204030204" pitchFamily="34" charset="0"/>
              </a:rPr>
              <a:t>.</a:t>
            </a:r>
            <a:endParaRPr lang="en-US" sz="2000" dirty="0"/>
          </a:p>
        </p:txBody>
      </p:sp>
      <p:pic>
        <p:nvPicPr>
          <p:cNvPr id="8" name="Picture 7"/>
          <p:cNvPicPr>
            <a:picLocks noChangeAspect="1"/>
          </p:cNvPicPr>
          <p:nvPr/>
        </p:nvPicPr>
        <p:blipFill>
          <a:blip r:embed="rId3"/>
          <a:stretch>
            <a:fillRect/>
          </a:stretch>
        </p:blipFill>
        <p:spPr>
          <a:xfrm>
            <a:off x="10171799" y="245460"/>
            <a:ext cx="1688738" cy="1347333"/>
          </a:xfrm>
          <a:prstGeom prst="rect">
            <a:avLst/>
          </a:prstGeom>
        </p:spPr>
      </p:pic>
    </p:spTree>
    <p:extLst>
      <p:ext uri="{BB962C8B-B14F-4D97-AF65-F5344CB8AC3E}">
        <p14:creationId xmlns:p14="http://schemas.microsoft.com/office/powerpoint/2010/main" val="40212914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838200" y="253999"/>
            <a:ext cx="9271000" cy="1436689"/>
          </a:xfrm>
        </p:spPr>
        <p:txBody>
          <a:bodyPr>
            <a:normAutofit/>
          </a:bodyPr>
          <a:lstStyle/>
          <a:p>
            <a:pPr algn="ctr">
              <a:lnSpc>
                <a:spcPct val="107000"/>
              </a:lnSpc>
              <a:spcAft>
                <a:spcPts val="800"/>
              </a:spcAft>
            </a:pP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În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ce</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constă</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auditul</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de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securitate</a:t>
            </a:r>
            <a:r>
              <a:rPr lang="en-US"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b="1" dirty="0">
              <a:solidFill>
                <a:srgbClr val="FF0000"/>
              </a:solidFill>
            </a:endParaRPr>
          </a:p>
        </p:txBody>
      </p:sp>
      <p:sp>
        <p:nvSpPr>
          <p:cNvPr id="3" name="Rectangle 2"/>
          <p:cNvSpPr/>
          <p:nvPr/>
        </p:nvSpPr>
        <p:spPr>
          <a:xfrm>
            <a:off x="129309" y="1500535"/>
            <a:ext cx="8610600" cy="492443"/>
          </a:xfrm>
          <a:prstGeom prst="rect">
            <a:avLst/>
          </a:prstGeom>
        </p:spPr>
        <p:txBody>
          <a:bodyPr wrap="square">
            <a:spAutoFit/>
          </a:bodyPr>
          <a:lstStyle/>
          <a:p>
            <a:r>
              <a:rPr lang="ro-RO" sz="2600" b="1" dirty="0" smtClean="0">
                <a:latin typeface="Times New Roman" panose="02020603050405020304" pitchFamily="18" charset="0"/>
                <a:ea typeface="Calibri" panose="020F0502020204030204" pitchFamily="34" charset="0"/>
              </a:rPr>
              <a:t>2. </a:t>
            </a:r>
            <a:r>
              <a:rPr lang="en-US" sz="2600" b="1" dirty="0" smtClean="0">
                <a:latin typeface="Times New Roman" panose="02020603050405020304" pitchFamily="18" charset="0"/>
                <a:ea typeface="Calibri" panose="020F0502020204030204" pitchFamily="34" charset="0"/>
              </a:rPr>
              <a:t>Evaluarea </a:t>
            </a:r>
            <a:r>
              <a:rPr lang="en-US" sz="2600" b="1" dirty="0" err="1">
                <a:latin typeface="Times New Roman" panose="02020603050405020304" pitchFamily="18" charset="0"/>
                <a:ea typeface="Calibri" panose="020F0502020204030204" pitchFamily="34" charset="0"/>
              </a:rPr>
              <a:t>Politicilor</a:t>
            </a:r>
            <a:r>
              <a:rPr lang="en-US" sz="2600" b="1" dirty="0">
                <a:latin typeface="Times New Roman" panose="02020603050405020304" pitchFamily="18" charset="0"/>
                <a:ea typeface="Calibri" panose="020F0502020204030204" pitchFamily="34" charset="0"/>
              </a:rPr>
              <a:t> și </a:t>
            </a:r>
            <a:r>
              <a:rPr lang="en-US" sz="2600" b="1" dirty="0" err="1">
                <a:latin typeface="Times New Roman" panose="02020603050405020304" pitchFamily="18" charset="0"/>
                <a:ea typeface="Calibri" panose="020F0502020204030204" pitchFamily="34" charset="0"/>
              </a:rPr>
              <a:t>Procedurilor</a:t>
            </a:r>
            <a:r>
              <a:rPr lang="en-US" sz="2600" b="1" dirty="0">
                <a:latin typeface="Times New Roman" panose="02020603050405020304" pitchFamily="18" charset="0"/>
                <a:ea typeface="Calibri" panose="020F0502020204030204" pitchFamily="34" charset="0"/>
              </a:rPr>
              <a:t> de Securitate: </a:t>
            </a:r>
            <a:endParaRPr lang="en-US" sz="2600" b="1" dirty="0"/>
          </a:p>
        </p:txBody>
      </p:sp>
      <p:sp>
        <p:nvSpPr>
          <p:cNvPr id="7" name="Rectangle 6"/>
          <p:cNvSpPr/>
          <p:nvPr/>
        </p:nvSpPr>
        <p:spPr>
          <a:xfrm>
            <a:off x="129309" y="1993361"/>
            <a:ext cx="7546110" cy="1631216"/>
          </a:xfrm>
          <a:prstGeom prst="rect">
            <a:avLst/>
          </a:prstGeom>
        </p:spPr>
        <p:txBody>
          <a:bodyPr wrap="square">
            <a:spAutoFit/>
          </a:bodyPr>
          <a:lstStyle/>
          <a:p>
            <a:pPr algn="just"/>
            <a:r>
              <a:rPr lang="ro-RO" sz="2000" dirty="0" smtClean="0">
                <a:latin typeface="Times New Roman" panose="02020603050405020304" pitchFamily="18" charset="0"/>
                <a:ea typeface="Calibri" panose="020F0502020204030204" pitchFamily="34" charset="0"/>
              </a:rPr>
              <a:t>Procesul </a:t>
            </a:r>
            <a:r>
              <a:rPr lang="ro-RO" sz="2000" dirty="0">
                <a:latin typeface="Times New Roman" panose="02020603050405020304" pitchFamily="18" charset="0"/>
                <a:ea typeface="Calibri" panose="020F0502020204030204" pitchFamily="34" charset="0"/>
              </a:rPr>
              <a:t>de analiză și evaluare a regulilor, ghidurilor și procedurilor implementate într-o </a:t>
            </a:r>
            <a:r>
              <a:rPr lang="ro-RO" sz="2000" dirty="0" smtClean="0">
                <a:latin typeface="Times New Roman" panose="02020603050405020304" pitchFamily="18" charset="0"/>
                <a:ea typeface="Calibri" panose="020F0502020204030204" pitchFamily="34" charset="0"/>
              </a:rPr>
              <a:t>entitate </a:t>
            </a:r>
            <a:r>
              <a:rPr lang="ro-RO" sz="2000" dirty="0">
                <a:latin typeface="Times New Roman" panose="02020603050405020304" pitchFamily="18" charset="0"/>
                <a:ea typeface="Calibri" panose="020F0502020204030204" pitchFamily="34" charset="0"/>
              </a:rPr>
              <a:t>pentru a asigura securitatea informațiilor, a resurselor sau a activelor. Acest proces are scopul de a identifica eventualele vulnerabilități, de a evalua eficiența politicilor existente și de a recomanda îmbunătățiri pentru a întări securitatea în ansamblu.</a:t>
            </a:r>
            <a:endParaRPr lang="en-US" sz="2000" dirty="0"/>
          </a:p>
        </p:txBody>
      </p:sp>
      <p:sp>
        <p:nvSpPr>
          <p:cNvPr id="10" name="Rectangle 9"/>
          <p:cNvSpPr/>
          <p:nvPr/>
        </p:nvSpPr>
        <p:spPr>
          <a:xfrm>
            <a:off x="212708" y="3790256"/>
            <a:ext cx="5260992" cy="492443"/>
          </a:xfrm>
          <a:prstGeom prst="rect">
            <a:avLst/>
          </a:prstGeom>
        </p:spPr>
        <p:txBody>
          <a:bodyPr wrap="none">
            <a:spAutoFit/>
          </a:bodyPr>
          <a:lstStyle/>
          <a:p>
            <a:r>
              <a:rPr lang="ro-RO" sz="2600" b="1" dirty="0" smtClean="0">
                <a:latin typeface="Times New Roman" panose="02020603050405020304" pitchFamily="18" charset="0"/>
                <a:ea typeface="Calibri" panose="020F0502020204030204" pitchFamily="34" charset="0"/>
              </a:rPr>
              <a:t>3. </a:t>
            </a:r>
            <a:r>
              <a:rPr lang="en-US" sz="2600" b="1" dirty="0" smtClean="0">
                <a:latin typeface="Times New Roman" panose="02020603050405020304" pitchFamily="18" charset="0"/>
                <a:ea typeface="Calibri" panose="020F0502020204030204" pitchFamily="34" charset="0"/>
              </a:rPr>
              <a:t>Analiza </a:t>
            </a:r>
            <a:r>
              <a:rPr lang="en-US" sz="2600" b="1" dirty="0" err="1">
                <a:latin typeface="Times New Roman" panose="02020603050405020304" pitchFamily="18" charset="0"/>
                <a:ea typeface="Calibri" panose="020F0502020204030204" pitchFamily="34" charset="0"/>
              </a:rPr>
              <a:t>Riscurilor</a:t>
            </a:r>
            <a:r>
              <a:rPr lang="en-US" sz="2600" b="1" dirty="0">
                <a:latin typeface="Times New Roman" panose="02020603050405020304" pitchFamily="18" charset="0"/>
                <a:ea typeface="Calibri" panose="020F0502020204030204" pitchFamily="34" charset="0"/>
              </a:rPr>
              <a:t> </a:t>
            </a:r>
            <a:r>
              <a:rPr lang="en-US" sz="2600" b="1" dirty="0" err="1">
                <a:latin typeface="Times New Roman" panose="02020603050405020304" pitchFamily="18" charset="0"/>
                <a:ea typeface="Calibri" panose="020F0502020204030204" pitchFamily="34" charset="0"/>
              </a:rPr>
              <a:t>Multilaterale</a:t>
            </a:r>
            <a:r>
              <a:rPr lang="en-US" sz="2600" b="1" dirty="0">
                <a:latin typeface="Times New Roman" panose="02020603050405020304" pitchFamily="18" charset="0"/>
                <a:ea typeface="Calibri" panose="020F0502020204030204" pitchFamily="34" charset="0"/>
              </a:rPr>
              <a:t>:</a:t>
            </a:r>
            <a:r>
              <a:rPr lang="en-US" sz="2600" dirty="0">
                <a:latin typeface="Times New Roman" panose="02020603050405020304" pitchFamily="18" charset="0"/>
                <a:ea typeface="Calibri" panose="020F0502020204030204" pitchFamily="34" charset="0"/>
              </a:rPr>
              <a:t> </a:t>
            </a:r>
            <a:endParaRPr lang="en-US" sz="2600" dirty="0"/>
          </a:p>
        </p:txBody>
      </p:sp>
      <p:sp>
        <p:nvSpPr>
          <p:cNvPr id="11" name="Rectangle 10"/>
          <p:cNvSpPr/>
          <p:nvPr/>
        </p:nvSpPr>
        <p:spPr>
          <a:xfrm>
            <a:off x="129309" y="4371141"/>
            <a:ext cx="7638473" cy="2246769"/>
          </a:xfrm>
          <a:prstGeom prst="rect">
            <a:avLst/>
          </a:prstGeom>
        </p:spPr>
        <p:txBody>
          <a:bodyPr wrap="square">
            <a:spAutoFit/>
          </a:bodyPr>
          <a:lstStyle/>
          <a:p>
            <a:pPr algn="just"/>
            <a:r>
              <a:rPr lang="ro-RO" sz="2000" dirty="0" smtClean="0">
                <a:latin typeface="Times New Roman" panose="02020603050405020304" pitchFamily="18" charset="0"/>
                <a:cs typeface="Times New Roman" panose="02020603050405020304" pitchFamily="18" charset="0"/>
              </a:rPr>
              <a:t>Este u</a:t>
            </a:r>
            <a:r>
              <a:rPr lang="en-US" sz="2000" dirty="0" smtClean="0">
                <a:latin typeface="Times New Roman" panose="02020603050405020304" pitchFamily="18" charset="0"/>
                <a:cs typeface="Times New Roman" panose="02020603050405020304" pitchFamily="18" charset="0"/>
              </a:rPr>
              <a:t>n </a:t>
            </a:r>
            <a:r>
              <a:rPr lang="en-US" sz="2000" dirty="0" err="1">
                <a:latin typeface="Times New Roman" panose="02020603050405020304" pitchFamily="18" charset="0"/>
                <a:cs typeface="Times New Roman" panose="02020603050405020304" pitchFamily="18" charset="0"/>
              </a:rPr>
              <a:t>proces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detaliat</a:t>
            </a:r>
            <a:r>
              <a:rPr lang="en-US" sz="2000" dirty="0">
                <a:latin typeface="Times New Roman" panose="02020603050405020304" pitchFamily="18" charset="0"/>
                <a:cs typeface="Times New Roman" panose="02020603050405020304" pitchFamily="18" charset="0"/>
              </a:rPr>
              <a:t> și </a:t>
            </a:r>
            <a:r>
              <a:rPr lang="en-US" sz="2000" dirty="0" err="1">
                <a:latin typeface="Times New Roman" panose="02020603050405020304" pitchFamily="18" charset="0"/>
                <a:cs typeface="Times New Roman" panose="02020603050405020304" pitchFamily="18" charset="0"/>
              </a:rPr>
              <a:t>exhaustiv</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evaluare</a:t>
            </a:r>
            <a:r>
              <a:rPr lang="en-US" sz="2000" dirty="0">
                <a:latin typeface="Times New Roman" panose="02020603050405020304" pitchFamily="18" charset="0"/>
                <a:cs typeface="Times New Roman" panose="02020603050405020304" pitchFamily="18" charset="0"/>
              </a:rPr>
              <a:t> a </a:t>
            </a:r>
            <a:r>
              <a:rPr lang="en-US" sz="2000" dirty="0" err="1">
                <a:latin typeface="Times New Roman" panose="02020603050405020304" pitchFamily="18" charset="0"/>
                <a:cs typeface="Times New Roman" panose="02020603050405020304" pitchFamily="18" charset="0"/>
              </a:rPr>
              <a:t>tuturor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potențialelor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riscuri</a:t>
            </a:r>
            <a:r>
              <a:rPr lang="en-US" sz="2000" dirty="0">
                <a:latin typeface="Times New Roman" panose="02020603050405020304" pitchFamily="18" charset="0"/>
                <a:cs typeface="Times New Roman" panose="02020603050405020304" pitchFamily="18" charset="0"/>
              </a:rPr>
              <a:t> și </a:t>
            </a:r>
            <a:r>
              <a:rPr lang="en-US" sz="2000" dirty="0" err="1">
                <a:latin typeface="Times New Roman" panose="02020603050405020304" pitchFamily="18" charset="0"/>
                <a:cs typeface="Times New Roman" panose="02020603050405020304" pitchFamily="18" charset="0"/>
              </a:rPr>
              <a:t>amenințări</a:t>
            </a:r>
            <a:r>
              <a:rPr lang="en-US" sz="2000" dirty="0">
                <a:latin typeface="Times New Roman" panose="02020603050405020304" pitchFamily="18" charset="0"/>
                <a:cs typeface="Times New Roman" panose="02020603050405020304" pitchFamily="18" charset="0"/>
              </a:rPr>
              <a:t> care pot </a:t>
            </a:r>
            <a:r>
              <a:rPr lang="en-US" sz="2000" dirty="0" err="1">
                <a:latin typeface="Times New Roman" panose="02020603050405020304" pitchFamily="18" charset="0"/>
                <a:cs typeface="Times New Roman" panose="02020603050405020304" pitchFamily="18" charset="0"/>
              </a:rPr>
              <a:t>afecta</a:t>
            </a:r>
            <a:r>
              <a:rPr lang="en-US" sz="2000" dirty="0">
                <a:latin typeface="Times New Roman" panose="02020603050405020304" pitchFamily="18" charset="0"/>
                <a:cs typeface="Times New Roman" panose="02020603050405020304" pitchFamily="18" charset="0"/>
              </a:rPr>
              <a:t> o </a:t>
            </a:r>
            <a:r>
              <a:rPr lang="ro-RO" sz="2000" dirty="0" smtClean="0">
                <a:latin typeface="Times New Roman" panose="02020603050405020304" pitchFamily="18" charset="0"/>
                <a:cs typeface="Times New Roman" panose="02020603050405020304" pitchFamily="18" charset="0"/>
              </a:rPr>
              <a:t>entitate</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sau</a:t>
            </a:r>
            <a:r>
              <a:rPr lang="en-US" sz="2000" dirty="0">
                <a:latin typeface="Times New Roman" panose="02020603050405020304" pitchFamily="18" charset="0"/>
                <a:cs typeface="Times New Roman" panose="02020603050405020304" pitchFamily="18" charset="0"/>
              </a:rPr>
              <a:t> un </a:t>
            </a:r>
            <a:r>
              <a:rPr lang="en-US" sz="2000" dirty="0" err="1">
                <a:latin typeface="Times New Roman" panose="02020603050405020304" pitchFamily="18" charset="0"/>
                <a:cs typeface="Times New Roman" panose="02020603050405020304" pitchFamily="18" charset="0"/>
              </a:rPr>
              <a:t>sistem</a:t>
            </a:r>
            <a:r>
              <a:rPr lang="en-US" sz="2000" dirty="0">
                <a:latin typeface="Times New Roman" panose="02020603050405020304" pitchFamily="18" charset="0"/>
                <a:cs typeface="Times New Roman" panose="02020603050405020304" pitchFamily="18" charset="0"/>
              </a:rPr>
              <a:t>. În </a:t>
            </a:r>
            <a:r>
              <a:rPr lang="en-US" sz="2000" dirty="0" err="1">
                <a:latin typeface="Times New Roman" panose="02020603050405020304" pitchFamily="18" charset="0"/>
                <a:cs typeface="Times New Roman" panose="02020603050405020304" pitchFamily="18" charset="0"/>
              </a:rPr>
              <a:t>cadrul</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acestei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analize</a:t>
            </a:r>
            <a:r>
              <a:rPr lang="en-US" sz="2000" dirty="0">
                <a:latin typeface="Times New Roman" panose="02020603050405020304" pitchFamily="18" charset="0"/>
                <a:cs typeface="Times New Roman" panose="02020603050405020304" pitchFamily="18" charset="0"/>
              </a:rPr>
              <a:t>, se </a:t>
            </a:r>
            <a:r>
              <a:rPr lang="en-US" sz="2000" dirty="0" err="1">
                <a:latin typeface="Times New Roman" panose="02020603050405020304" pitchFamily="18" charset="0"/>
                <a:cs typeface="Times New Roman" panose="02020603050405020304" pitchFamily="18" charset="0"/>
              </a:rPr>
              <a:t>examinează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variabile</a:t>
            </a:r>
            <a:r>
              <a:rPr lang="en-US" sz="2000" dirty="0">
                <a:latin typeface="Times New Roman" panose="02020603050405020304" pitchFamily="18" charset="0"/>
                <a:cs typeface="Times New Roman" panose="02020603050405020304" pitchFamily="18" charset="0"/>
              </a:rPr>
              <a:t> multiple, cum </a:t>
            </a:r>
            <a:r>
              <a:rPr lang="en-US" sz="2000" dirty="0" err="1">
                <a:latin typeface="Times New Roman" panose="02020603050405020304" pitchFamily="18" charset="0"/>
                <a:cs typeface="Times New Roman" panose="02020603050405020304" pitchFamily="18" charset="0"/>
              </a:rPr>
              <a:t>ar</a:t>
            </a:r>
            <a:r>
              <a:rPr lang="en-US" sz="2000" dirty="0">
                <a:latin typeface="Times New Roman" panose="02020603050405020304" pitchFamily="18" charset="0"/>
                <a:cs typeface="Times New Roman" panose="02020603050405020304" pitchFamily="18" charset="0"/>
              </a:rPr>
              <a:t> fi </a:t>
            </a:r>
            <a:r>
              <a:rPr lang="en-US" sz="2000" dirty="0" err="1">
                <a:latin typeface="Times New Roman" panose="02020603050405020304" pitchFamily="18" charset="0"/>
                <a:cs typeface="Times New Roman" panose="02020603050405020304" pitchFamily="18" charset="0"/>
              </a:rPr>
              <a:t>riscurile</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securitate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cibernetică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riscurile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operaționale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riscurile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financiare</a:t>
            </a:r>
            <a:r>
              <a:rPr lang="en-US" sz="2000" dirty="0">
                <a:latin typeface="Times New Roman" panose="02020603050405020304" pitchFamily="18" charset="0"/>
                <a:cs typeface="Times New Roman" panose="02020603050405020304" pitchFamily="18" charset="0"/>
              </a:rPr>
              <a:t> și </a:t>
            </a:r>
            <a:r>
              <a:rPr lang="en-US" sz="2000" dirty="0" err="1">
                <a:latin typeface="Times New Roman" panose="02020603050405020304" pitchFamily="18" charset="0"/>
                <a:cs typeface="Times New Roman" panose="02020603050405020304" pitchFamily="18" charset="0"/>
              </a:rPr>
              <a:t>altele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pentru</a:t>
            </a:r>
            <a:r>
              <a:rPr lang="en-US" sz="2000" dirty="0">
                <a:latin typeface="Times New Roman" panose="02020603050405020304" pitchFamily="18" charset="0"/>
                <a:cs typeface="Times New Roman" panose="02020603050405020304" pitchFamily="18" charset="0"/>
              </a:rPr>
              <a:t> a </a:t>
            </a:r>
            <a:r>
              <a:rPr lang="en-US" sz="2000" dirty="0" err="1">
                <a:latin typeface="Times New Roman" panose="02020603050405020304" pitchFamily="18" charset="0"/>
                <a:cs typeface="Times New Roman" panose="02020603050405020304" pitchFamily="18" charset="0"/>
              </a:rPr>
              <a:t>identifica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vulnerabilități</a:t>
            </a:r>
            <a:r>
              <a:rPr lang="en-US" sz="2000" dirty="0">
                <a:latin typeface="Times New Roman" panose="02020603050405020304" pitchFamily="18" charset="0"/>
                <a:cs typeface="Times New Roman" panose="02020603050405020304" pitchFamily="18" charset="0"/>
              </a:rPr>
              <a:t> și a </a:t>
            </a:r>
            <a:r>
              <a:rPr lang="en-US" sz="2000" dirty="0" err="1">
                <a:latin typeface="Times New Roman" panose="02020603050405020304" pitchFamily="18" charset="0"/>
                <a:cs typeface="Times New Roman" panose="02020603050405020304" pitchFamily="18" charset="0"/>
              </a:rPr>
              <a:t>dezvolta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strategii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eficiente</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prevenire</a:t>
            </a:r>
            <a:r>
              <a:rPr lang="en-US" sz="2000" dirty="0">
                <a:latin typeface="Times New Roman" panose="02020603050405020304" pitchFamily="18" charset="0"/>
                <a:cs typeface="Times New Roman" panose="02020603050405020304" pitchFamily="18" charset="0"/>
              </a:rPr>
              <a:t> și </a:t>
            </a:r>
            <a:r>
              <a:rPr lang="en-US" sz="2000" dirty="0" err="1">
                <a:latin typeface="Times New Roman" panose="02020603050405020304" pitchFamily="18" charset="0"/>
                <a:cs typeface="Times New Roman" panose="02020603050405020304" pitchFamily="18" charset="0"/>
              </a:rPr>
              <a:t>gestionare</a:t>
            </a:r>
            <a:r>
              <a:rPr lang="en-US" sz="2000" dirty="0">
                <a:latin typeface="Times New Roman" panose="02020603050405020304" pitchFamily="18" charset="0"/>
                <a:cs typeface="Times New Roman" panose="02020603050405020304" pitchFamily="18" charset="0"/>
              </a:rPr>
              <a:t> a </a:t>
            </a:r>
            <a:r>
              <a:rPr lang="en-US" sz="2000" dirty="0" err="1">
                <a:latin typeface="Times New Roman" panose="02020603050405020304" pitchFamily="18" charset="0"/>
                <a:cs typeface="Times New Roman" panose="02020603050405020304" pitchFamily="18" charset="0"/>
              </a:rPr>
              <a:t>acestora</a:t>
            </a:r>
            <a:r>
              <a:rPr lang="en-US" sz="2000" dirty="0">
                <a:latin typeface="Times New Roman" panose="02020603050405020304" pitchFamily="18" charset="0"/>
                <a:cs typeface="Times New Roman" panose="02020603050405020304" pitchFamily="18" charset="0"/>
              </a:rPr>
              <a:t>. Este o </a:t>
            </a:r>
            <a:r>
              <a:rPr lang="en-US" sz="2000" dirty="0" err="1">
                <a:latin typeface="Times New Roman" panose="02020603050405020304" pitchFamily="18" charset="0"/>
                <a:cs typeface="Times New Roman" panose="02020603050405020304" pitchFamily="18" charset="0"/>
              </a:rPr>
              <a:t>abordare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cuprinzătoare</a:t>
            </a:r>
            <a:r>
              <a:rPr lang="en-US" sz="2000" dirty="0">
                <a:latin typeface="Times New Roman" panose="02020603050405020304" pitchFamily="18" charset="0"/>
                <a:cs typeface="Times New Roman" panose="02020603050405020304" pitchFamily="18" charset="0"/>
              </a:rPr>
              <a:t> și </a:t>
            </a:r>
            <a:r>
              <a:rPr lang="en-US" sz="2000" dirty="0" err="1">
                <a:latin typeface="Times New Roman" panose="02020603050405020304" pitchFamily="18" charset="0"/>
                <a:cs typeface="Times New Roman" panose="02020603050405020304" pitchFamily="18" charset="0"/>
              </a:rPr>
              <a:t>strategică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pentru</a:t>
            </a:r>
            <a:r>
              <a:rPr lang="en-US" sz="2000" dirty="0">
                <a:latin typeface="Times New Roman" panose="02020603050405020304" pitchFamily="18" charset="0"/>
                <a:cs typeface="Times New Roman" panose="02020603050405020304" pitchFamily="18" charset="0"/>
              </a:rPr>
              <a:t> asigurarea </a:t>
            </a:r>
            <a:r>
              <a:rPr lang="en-US" sz="2000" dirty="0" err="1">
                <a:latin typeface="Times New Roman" panose="02020603050405020304" pitchFamily="18" charset="0"/>
                <a:cs typeface="Times New Roman" panose="02020603050405020304" pitchFamily="18" charset="0"/>
              </a:rPr>
              <a:t>securității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într</a:t>
            </a:r>
            <a:r>
              <a:rPr lang="en-US" sz="2000" dirty="0">
                <a:latin typeface="Times New Roman" panose="02020603050405020304" pitchFamily="18" charset="0"/>
                <a:cs typeface="Times New Roman" panose="02020603050405020304" pitchFamily="18" charset="0"/>
              </a:rPr>
              <a:t>-un </a:t>
            </a:r>
            <a:r>
              <a:rPr lang="en-US" sz="2000" dirty="0" err="1">
                <a:latin typeface="Times New Roman" panose="02020603050405020304" pitchFamily="18" charset="0"/>
                <a:cs typeface="Times New Roman" panose="02020603050405020304" pitchFamily="18" charset="0"/>
              </a:rPr>
              <a:t>mediu</a:t>
            </a:r>
            <a:r>
              <a:rPr lang="en-US" sz="2000" dirty="0">
                <a:latin typeface="Times New Roman" panose="02020603050405020304" pitchFamily="18" charset="0"/>
                <a:cs typeface="Times New Roman" panose="02020603050405020304" pitchFamily="18" charset="0"/>
              </a:rPr>
              <a:t> complex.</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7782" y="1911927"/>
            <a:ext cx="4154407" cy="4498109"/>
          </a:xfrm>
          <a:prstGeom prst="rect">
            <a:avLst/>
          </a:prstGeom>
        </p:spPr>
      </p:pic>
      <p:pic>
        <p:nvPicPr>
          <p:cNvPr id="6" name="Picture 5"/>
          <p:cNvPicPr>
            <a:picLocks noChangeAspect="1"/>
          </p:cNvPicPr>
          <p:nvPr/>
        </p:nvPicPr>
        <p:blipFill>
          <a:blip r:embed="rId3"/>
          <a:stretch>
            <a:fillRect/>
          </a:stretch>
        </p:blipFill>
        <p:spPr>
          <a:xfrm>
            <a:off x="10109200" y="319568"/>
            <a:ext cx="1688738" cy="1347333"/>
          </a:xfrm>
          <a:prstGeom prst="rect">
            <a:avLst/>
          </a:prstGeom>
        </p:spPr>
      </p:pic>
    </p:spTree>
    <p:extLst>
      <p:ext uri="{BB962C8B-B14F-4D97-AF65-F5344CB8AC3E}">
        <p14:creationId xmlns:p14="http://schemas.microsoft.com/office/powerpoint/2010/main" val="4839959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271000" cy="1325563"/>
          </a:xfrm>
        </p:spPr>
        <p:txBody>
          <a:bodyPr/>
          <a:lstStyle/>
          <a:p>
            <a:pPr algn="ct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În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ce</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constă</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auditul</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de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securitate</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dirty="0"/>
          </a:p>
        </p:txBody>
      </p:sp>
      <p:sp>
        <p:nvSpPr>
          <p:cNvPr id="3" name="Rectangle 2"/>
          <p:cNvSpPr/>
          <p:nvPr/>
        </p:nvSpPr>
        <p:spPr>
          <a:xfrm>
            <a:off x="730613" y="1936909"/>
            <a:ext cx="4239302" cy="492443"/>
          </a:xfrm>
          <a:prstGeom prst="rect">
            <a:avLst/>
          </a:prstGeom>
        </p:spPr>
        <p:txBody>
          <a:bodyPr wrap="none">
            <a:spAutoFit/>
          </a:bodyPr>
          <a:lstStyle/>
          <a:p>
            <a:r>
              <a:rPr lang="ro-RO" sz="2600" b="1" dirty="0" smtClean="0">
                <a:latin typeface="Times New Roman" panose="02020603050405020304" pitchFamily="18" charset="0"/>
                <a:ea typeface="Calibri" panose="020F0502020204030204" pitchFamily="34" charset="0"/>
              </a:rPr>
              <a:t>4. </a:t>
            </a:r>
            <a:r>
              <a:rPr lang="en-US" sz="2600" b="1" dirty="0" smtClean="0">
                <a:latin typeface="Times New Roman" panose="02020603050405020304" pitchFamily="18" charset="0"/>
                <a:ea typeface="Calibri" panose="020F0502020204030204" pitchFamily="34" charset="0"/>
              </a:rPr>
              <a:t>Verificarea </a:t>
            </a:r>
            <a:r>
              <a:rPr lang="en-US" sz="2600" b="1" dirty="0" err="1">
                <a:latin typeface="Times New Roman" panose="02020603050405020304" pitchFamily="18" charset="0"/>
                <a:ea typeface="Calibri" panose="020F0502020204030204" pitchFamily="34" charset="0"/>
              </a:rPr>
              <a:t>Conformității</a:t>
            </a:r>
            <a:r>
              <a:rPr lang="en-US" sz="2600" b="1" dirty="0">
                <a:latin typeface="Times New Roman" panose="02020603050405020304" pitchFamily="18" charset="0"/>
                <a:ea typeface="Calibri" panose="020F0502020204030204" pitchFamily="34" charset="0"/>
              </a:rPr>
              <a:t>:</a:t>
            </a:r>
            <a:endParaRPr lang="en-US" sz="2600" dirty="0"/>
          </a:p>
        </p:txBody>
      </p:sp>
      <p:sp>
        <p:nvSpPr>
          <p:cNvPr id="5" name="Rectangle 4"/>
          <p:cNvSpPr/>
          <p:nvPr/>
        </p:nvSpPr>
        <p:spPr>
          <a:xfrm>
            <a:off x="480291" y="2615785"/>
            <a:ext cx="5624945" cy="1323439"/>
          </a:xfrm>
          <a:prstGeom prst="rect">
            <a:avLst/>
          </a:prstGeom>
        </p:spPr>
        <p:txBody>
          <a:bodyPr wrap="square">
            <a:spAutoFit/>
          </a:bodyPr>
          <a:lstStyle/>
          <a:p>
            <a:pPr algn="just"/>
            <a:r>
              <a:rPr lang="en-US" sz="2000" dirty="0">
                <a:latin typeface="Times New Roman" panose="02020603050405020304" pitchFamily="18" charset="0"/>
                <a:ea typeface="Calibri" panose="020F0502020204030204" pitchFamily="34" charset="0"/>
              </a:rPr>
              <a:t>Verificarea </a:t>
            </a:r>
            <a:r>
              <a:rPr lang="en-US" sz="2000" dirty="0" err="1">
                <a:latin typeface="Times New Roman" panose="02020603050405020304" pitchFamily="18" charset="0"/>
                <a:ea typeface="Calibri" panose="020F0502020204030204" pitchFamily="34" charset="0"/>
              </a:rPr>
              <a:t>dacă</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organizația</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respectă</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toate</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reglementările</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normele</a:t>
            </a:r>
            <a:r>
              <a:rPr lang="en-US" sz="2000" dirty="0">
                <a:latin typeface="Times New Roman" panose="02020603050405020304" pitchFamily="18" charset="0"/>
                <a:ea typeface="Calibri" panose="020F0502020204030204" pitchFamily="34" charset="0"/>
              </a:rPr>
              <a:t> și </a:t>
            </a:r>
            <a:r>
              <a:rPr lang="en-US" sz="2000" dirty="0" err="1">
                <a:latin typeface="Times New Roman" panose="02020603050405020304" pitchFamily="18" charset="0"/>
                <a:ea typeface="Calibri" panose="020F0502020204030204" pitchFamily="34" charset="0"/>
              </a:rPr>
              <a:t>legile</a:t>
            </a:r>
            <a:r>
              <a:rPr lang="en-US" sz="2000" dirty="0">
                <a:latin typeface="Times New Roman" panose="02020603050405020304" pitchFamily="18" charset="0"/>
                <a:ea typeface="Calibri" panose="020F0502020204030204" pitchFamily="34" charset="0"/>
              </a:rPr>
              <a:t> de </a:t>
            </a:r>
            <a:r>
              <a:rPr lang="en-US" sz="2000" dirty="0" err="1">
                <a:latin typeface="Times New Roman" panose="02020603050405020304" pitchFamily="18" charset="0"/>
                <a:ea typeface="Calibri" panose="020F0502020204030204" pitchFamily="34" charset="0"/>
              </a:rPr>
              <a:t>securitate</a:t>
            </a:r>
            <a:r>
              <a:rPr lang="en-US" sz="2000" dirty="0">
                <a:latin typeface="Times New Roman" panose="02020603050405020304" pitchFamily="18" charset="0"/>
                <a:ea typeface="Calibri" panose="020F0502020204030204" pitchFamily="34" charset="0"/>
              </a:rPr>
              <a:t> care se </a:t>
            </a:r>
            <a:r>
              <a:rPr lang="en-US" sz="2000" dirty="0" err="1">
                <a:latin typeface="Times New Roman" panose="02020603050405020304" pitchFamily="18" charset="0"/>
                <a:ea typeface="Calibri" panose="020F0502020204030204" pitchFamily="34" charset="0"/>
              </a:rPr>
              <a:t>aplică</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în</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domeniul</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respectiv</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inclusiv</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cele</a:t>
            </a:r>
            <a:r>
              <a:rPr lang="en-US" sz="2000" dirty="0">
                <a:latin typeface="Times New Roman" panose="02020603050405020304" pitchFamily="18" charset="0"/>
                <a:ea typeface="Calibri" panose="020F0502020204030204" pitchFamily="34" charset="0"/>
              </a:rPr>
              <a:t> legate de </a:t>
            </a:r>
            <a:r>
              <a:rPr lang="en-US" sz="2000" dirty="0" err="1">
                <a:latin typeface="Times New Roman" panose="02020603050405020304" pitchFamily="18" charset="0"/>
                <a:ea typeface="Calibri" panose="020F0502020204030204" pitchFamily="34" charset="0"/>
              </a:rPr>
              <a:t>securitatea</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datelor</a:t>
            </a:r>
            <a:r>
              <a:rPr lang="en-US" sz="2000" dirty="0">
                <a:latin typeface="Times New Roman" panose="02020603050405020304" pitchFamily="18" charset="0"/>
                <a:ea typeface="Calibri" panose="020F0502020204030204" pitchFamily="34" charset="0"/>
              </a:rPr>
              <a:t> și de </a:t>
            </a:r>
            <a:r>
              <a:rPr lang="en-US" sz="2000" dirty="0" err="1">
                <a:latin typeface="Times New Roman" panose="02020603050405020304" pitchFamily="18" charset="0"/>
                <a:ea typeface="Calibri" panose="020F0502020204030204" pitchFamily="34" charset="0"/>
              </a:rPr>
              <a:t>confidențialitate</a:t>
            </a:r>
            <a:r>
              <a:rPr lang="en-US" sz="2000" dirty="0">
                <a:latin typeface="Times New Roman" panose="02020603050405020304" pitchFamily="18" charset="0"/>
                <a:ea typeface="Calibri" panose="020F0502020204030204" pitchFamily="34" charset="0"/>
              </a:rPr>
              <a:t>.</a:t>
            </a:r>
            <a:endParaRPr lang="en-US" sz="2000" dirty="0"/>
          </a:p>
        </p:txBody>
      </p:sp>
      <p:sp>
        <p:nvSpPr>
          <p:cNvPr id="6" name="Rectangle 5"/>
          <p:cNvSpPr/>
          <p:nvPr/>
        </p:nvSpPr>
        <p:spPr>
          <a:xfrm>
            <a:off x="480291" y="4371878"/>
            <a:ext cx="5071645" cy="492443"/>
          </a:xfrm>
          <a:prstGeom prst="rect">
            <a:avLst/>
          </a:prstGeom>
        </p:spPr>
        <p:txBody>
          <a:bodyPr wrap="none">
            <a:spAutoFit/>
          </a:bodyPr>
          <a:lstStyle/>
          <a:p>
            <a:r>
              <a:rPr lang="ro-RO" sz="2600" b="1" dirty="0" smtClean="0">
                <a:latin typeface="Times New Roman" panose="02020603050405020304" pitchFamily="18" charset="0"/>
                <a:ea typeface="Calibri" panose="020F0502020204030204" pitchFamily="34" charset="0"/>
              </a:rPr>
              <a:t>5. </a:t>
            </a:r>
            <a:r>
              <a:rPr lang="en-US" sz="2600" b="1" dirty="0" smtClean="0">
                <a:latin typeface="Times New Roman" panose="02020603050405020304" pitchFamily="18" charset="0"/>
                <a:ea typeface="Calibri" panose="020F0502020204030204" pitchFamily="34" charset="0"/>
              </a:rPr>
              <a:t>Testarea </a:t>
            </a:r>
            <a:r>
              <a:rPr lang="en-US" sz="2600" b="1" dirty="0" err="1">
                <a:latin typeface="Times New Roman" panose="02020603050405020304" pitchFamily="18" charset="0"/>
                <a:ea typeface="Calibri" panose="020F0502020204030204" pitchFamily="34" charset="0"/>
              </a:rPr>
              <a:t>Tehnologică</a:t>
            </a:r>
            <a:r>
              <a:rPr lang="en-US" sz="2600" b="1" dirty="0">
                <a:latin typeface="Times New Roman" panose="02020603050405020304" pitchFamily="18" charset="0"/>
                <a:ea typeface="Calibri" panose="020F0502020204030204" pitchFamily="34" charset="0"/>
              </a:rPr>
              <a:t> </a:t>
            </a:r>
            <a:r>
              <a:rPr lang="en-US" sz="2600" b="1" dirty="0" err="1">
                <a:latin typeface="Times New Roman" panose="02020603050405020304" pitchFamily="18" charset="0"/>
                <a:ea typeface="Calibri" panose="020F0502020204030204" pitchFamily="34" charset="0"/>
              </a:rPr>
              <a:t>Avansată</a:t>
            </a:r>
            <a:r>
              <a:rPr lang="en-US" sz="2600" b="1" dirty="0">
                <a:latin typeface="Times New Roman" panose="02020603050405020304" pitchFamily="18" charset="0"/>
                <a:ea typeface="Calibri" panose="020F0502020204030204" pitchFamily="34" charset="0"/>
              </a:rPr>
              <a:t>:</a:t>
            </a:r>
            <a:r>
              <a:rPr lang="en-US" sz="2600" dirty="0">
                <a:latin typeface="Times New Roman" panose="02020603050405020304" pitchFamily="18" charset="0"/>
                <a:ea typeface="Calibri" panose="020F0502020204030204" pitchFamily="34" charset="0"/>
              </a:rPr>
              <a:t> </a:t>
            </a:r>
            <a:endParaRPr lang="en-US" sz="2600" dirty="0"/>
          </a:p>
        </p:txBody>
      </p:sp>
      <p:sp>
        <p:nvSpPr>
          <p:cNvPr id="7" name="Rectangle 6"/>
          <p:cNvSpPr/>
          <p:nvPr/>
        </p:nvSpPr>
        <p:spPr>
          <a:xfrm>
            <a:off x="480291" y="5150437"/>
            <a:ext cx="5698836" cy="1323439"/>
          </a:xfrm>
          <a:prstGeom prst="rect">
            <a:avLst/>
          </a:prstGeom>
        </p:spPr>
        <p:txBody>
          <a:bodyPr wrap="square">
            <a:spAutoFit/>
          </a:bodyPr>
          <a:lstStyle/>
          <a:p>
            <a:pPr algn="just"/>
            <a:r>
              <a:rPr lang="en-US" sz="2000" dirty="0">
                <a:latin typeface="Times New Roman" panose="02020603050405020304" pitchFamily="18" charset="0"/>
                <a:ea typeface="Calibri" panose="020F0502020204030204" pitchFamily="34" charset="0"/>
              </a:rPr>
              <a:t>Evaluarea </a:t>
            </a:r>
            <a:r>
              <a:rPr lang="en-US" sz="2000" dirty="0" err="1">
                <a:latin typeface="Times New Roman" panose="02020603050405020304" pitchFamily="18" charset="0"/>
                <a:ea typeface="Calibri" panose="020F0502020204030204" pitchFamily="34" charset="0"/>
              </a:rPr>
              <a:t>detaliată</a:t>
            </a:r>
            <a:r>
              <a:rPr lang="en-US" sz="2000" dirty="0">
                <a:latin typeface="Times New Roman" panose="02020603050405020304" pitchFamily="18" charset="0"/>
                <a:ea typeface="Calibri" panose="020F0502020204030204" pitchFamily="34" charset="0"/>
              </a:rPr>
              <a:t> a </a:t>
            </a:r>
            <a:r>
              <a:rPr lang="en-US" sz="2000" dirty="0" err="1">
                <a:latin typeface="Times New Roman" panose="02020603050405020304" pitchFamily="18" charset="0"/>
                <a:ea typeface="Calibri" panose="020F0502020204030204" pitchFamily="34" charset="0"/>
              </a:rPr>
              <a:t>tuturor</a:t>
            </a:r>
            <a:r>
              <a:rPr lang="en-US" sz="2000" dirty="0">
                <a:latin typeface="Times New Roman" panose="02020603050405020304" pitchFamily="18" charset="0"/>
                <a:ea typeface="Calibri" panose="020F0502020204030204" pitchFamily="34" charset="0"/>
              </a:rPr>
              <a:t> sistemelor și </a:t>
            </a:r>
            <a:r>
              <a:rPr lang="en-US" sz="2000" dirty="0" err="1">
                <a:latin typeface="Times New Roman" panose="02020603050405020304" pitchFamily="18" charset="0"/>
                <a:ea typeface="Calibri" panose="020F0502020204030204" pitchFamily="34" charset="0"/>
              </a:rPr>
              <a:t>tehnologiilor</a:t>
            </a:r>
            <a:r>
              <a:rPr lang="en-US" sz="2000" dirty="0">
                <a:latin typeface="Times New Roman" panose="02020603050405020304" pitchFamily="18" charset="0"/>
                <a:ea typeface="Calibri" panose="020F0502020204030204" pitchFamily="34" charset="0"/>
              </a:rPr>
              <a:t> de </a:t>
            </a:r>
            <a:r>
              <a:rPr lang="en-US" sz="2000" dirty="0" err="1">
                <a:latin typeface="Times New Roman" panose="02020603050405020304" pitchFamily="18" charset="0"/>
                <a:ea typeface="Calibri" panose="020F0502020204030204" pitchFamily="34" charset="0"/>
              </a:rPr>
              <a:t>securitate</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inclusiv</a:t>
            </a:r>
            <a:r>
              <a:rPr lang="en-US" sz="2000" dirty="0">
                <a:latin typeface="Times New Roman" panose="02020603050405020304" pitchFamily="18" charset="0"/>
                <a:ea typeface="Calibri" panose="020F0502020204030204" pitchFamily="34" charset="0"/>
              </a:rPr>
              <a:t> teste de </a:t>
            </a:r>
            <a:r>
              <a:rPr lang="en-US" sz="2000" dirty="0" err="1">
                <a:latin typeface="Times New Roman" panose="02020603050405020304" pitchFamily="18" charset="0"/>
                <a:ea typeface="Calibri" panose="020F0502020204030204" pitchFamily="34" charset="0"/>
              </a:rPr>
              <a:t>penetrare</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analiza</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vulnerabilităților</a:t>
            </a:r>
            <a:r>
              <a:rPr lang="en-US" sz="2000" dirty="0">
                <a:latin typeface="Times New Roman" panose="02020603050405020304" pitchFamily="18" charset="0"/>
                <a:ea typeface="Calibri" panose="020F0502020204030204" pitchFamily="34" charset="0"/>
              </a:rPr>
              <a:t> și </a:t>
            </a:r>
            <a:r>
              <a:rPr lang="en-US" sz="2000" dirty="0" err="1">
                <a:latin typeface="Times New Roman" panose="02020603050405020304" pitchFamily="18" charset="0"/>
                <a:ea typeface="Calibri" panose="020F0502020204030204" pitchFamily="34" charset="0"/>
              </a:rPr>
              <a:t>evaluarea</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eficacității</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instrumentelor</a:t>
            </a:r>
            <a:r>
              <a:rPr lang="en-US" sz="2000" dirty="0">
                <a:latin typeface="Times New Roman" panose="02020603050405020304" pitchFamily="18" charset="0"/>
                <a:ea typeface="Calibri" panose="020F0502020204030204" pitchFamily="34" charset="0"/>
              </a:rPr>
              <a:t> de </a:t>
            </a:r>
            <a:r>
              <a:rPr lang="en-US" sz="2000" dirty="0" err="1">
                <a:latin typeface="Times New Roman" panose="02020603050405020304" pitchFamily="18" charset="0"/>
                <a:ea typeface="Calibri" panose="020F0502020204030204" pitchFamily="34" charset="0"/>
              </a:rPr>
              <a:t>securitate</a:t>
            </a:r>
            <a:r>
              <a:rPr lang="en-US" sz="2000" dirty="0">
                <a:latin typeface="Times New Roman" panose="02020603050405020304" pitchFamily="18" charset="0"/>
                <a:ea typeface="Calibri" panose="020F0502020204030204" pitchFamily="34" charset="0"/>
              </a:rPr>
              <a:t>.</a:t>
            </a:r>
            <a:endParaRPr lang="en-US" sz="20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0727" y="2099826"/>
            <a:ext cx="5626034" cy="4544104"/>
          </a:xfrm>
          <a:prstGeom prst="rect">
            <a:avLst/>
          </a:prstGeom>
        </p:spPr>
      </p:pic>
      <p:pic>
        <p:nvPicPr>
          <p:cNvPr id="10" name="Picture 9"/>
          <p:cNvPicPr>
            <a:picLocks noChangeAspect="1"/>
          </p:cNvPicPr>
          <p:nvPr/>
        </p:nvPicPr>
        <p:blipFill>
          <a:blip r:embed="rId3"/>
          <a:stretch>
            <a:fillRect/>
          </a:stretch>
        </p:blipFill>
        <p:spPr>
          <a:xfrm>
            <a:off x="10218023" y="270751"/>
            <a:ext cx="1688738" cy="1347333"/>
          </a:xfrm>
          <a:prstGeom prst="rect">
            <a:avLst/>
          </a:prstGeom>
        </p:spPr>
      </p:pic>
    </p:spTree>
    <p:extLst>
      <p:ext uri="{BB962C8B-B14F-4D97-AF65-F5344CB8AC3E}">
        <p14:creationId xmlns:p14="http://schemas.microsoft.com/office/powerpoint/2010/main" val="17321578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271000" cy="1325563"/>
          </a:xfrm>
        </p:spPr>
        <p:txBody>
          <a:bodyPr/>
          <a:lstStyle/>
          <a:p>
            <a:pPr algn="ct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În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ce</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constă</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auditul</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de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securitate</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dirty="0"/>
          </a:p>
        </p:txBody>
      </p:sp>
      <p:sp>
        <p:nvSpPr>
          <p:cNvPr id="3" name="Rectangle 2"/>
          <p:cNvSpPr/>
          <p:nvPr/>
        </p:nvSpPr>
        <p:spPr>
          <a:xfrm>
            <a:off x="203200" y="1548002"/>
            <a:ext cx="4649414" cy="492443"/>
          </a:xfrm>
          <a:prstGeom prst="rect">
            <a:avLst/>
          </a:prstGeom>
        </p:spPr>
        <p:txBody>
          <a:bodyPr wrap="none">
            <a:spAutoFit/>
          </a:bodyPr>
          <a:lstStyle/>
          <a:p>
            <a:pPr algn="just"/>
            <a:r>
              <a:rPr lang="ro-RO" sz="2600" b="1" dirty="0" smtClean="0">
                <a:latin typeface="Times New Roman" panose="02020603050405020304" pitchFamily="18" charset="0"/>
                <a:ea typeface="Calibri" panose="020F0502020204030204" pitchFamily="34" charset="0"/>
              </a:rPr>
              <a:t>6. </a:t>
            </a:r>
            <a:r>
              <a:rPr lang="en-US" sz="2600" b="1" dirty="0" smtClean="0">
                <a:latin typeface="Times New Roman" panose="02020603050405020304" pitchFamily="18" charset="0"/>
                <a:ea typeface="Calibri" panose="020F0502020204030204" pitchFamily="34" charset="0"/>
              </a:rPr>
              <a:t>Evaluarea </a:t>
            </a:r>
            <a:r>
              <a:rPr lang="en-US" sz="2600" b="1" dirty="0" err="1">
                <a:latin typeface="Times New Roman" panose="02020603050405020304" pitchFamily="18" charset="0"/>
                <a:ea typeface="Calibri" panose="020F0502020204030204" pitchFamily="34" charset="0"/>
              </a:rPr>
              <a:t>Securității</a:t>
            </a:r>
            <a:r>
              <a:rPr lang="en-US" sz="2600" b="1" dirty="0">
                <a:latin typeface="Times New Roman" panose="02020603050405020304" pitchFamily="18" charset="0"/>
                <a:ea typeface="Calibri" panose="020F0502020204030204" pitchFamily="34" charset="0"/>
              </a:rPr>
              <a:t> </a:t>
            </a:r>
            <a:r>
              <a:rPr lang="en-US" sz="2600" b="1" dirty="0" err="1">
                <a:latin typeface="Times New Roman" panose="02020603050405020304" pitchFamily="18" charset="0"/>
                <a:ea typeface="Calibri" panose="020F0502020204030204" pitchFamily="34" charset="0"/>
              </a:rPr>
              <a:t>Fizice</a:t>
            </a:r>
            <a:r>
              <a:rPr lang="en-US" sz="2600" b="1" dirty="0">
                <a:latin typeface="Times New Roman" panose="02020603050405020304" pitchFamily="18" charset="0"/>
                <a:ea typeface="Calibri" panose="020F0502020204030204" pitchFamily="34" charset="0"/>
              </a:rPr>
              <a:t>:</a:t>
            </a:r>
            <a:r>
              <a:rPr lang="en-US" sz="2600" dirty="0">
                <a:latin typeface="Times New Roman" panose="02020603050405020304" pitchFamily="18" charset="0"/>
                <a:ea typeface="Calibri" panose="020F0502020204030204" pitchFamily="34" charset="0"/>
              </a:rPr>
              <a:t> </a:t>
            </a:r>
            <a:endParaRPr lang="en-US" sz="2600" dirty="0"/>
          </a:p>
        </p:txBody>
      </p:sp>
      <p:sp>
        <p:nvSpPr>
          <p:cNvPr id="5" name="Rectangle 4"/>
          <p:cNvSpPr/>
          <p:nvPr/>
        </p:nvSpPr>
        <p:spPr>
          <a:xfrm>
            <a:off x="203200" y="2336009"/>
            <a:ext cx="4886038" cy="3056221"/>
          </a:xfrm>
          <a:prstGeom prst="rect">
            <a:avLst/>
          </a:prstGeom>
        </p:spPr>
        <p:txBody>
          <a:bodyPr wrap="square">
            <a:spAutoFit/>
          </a:bodyPr>
          <a:lstStyle/>
          <a:p>
            <a:pPr lvl="0" algn="just">
              <a:lnSpc>
                <a:spcPct val="107000"/>
              </a:lnSpc>
              <a:spcAft>
                <a:spcPts val="800"/>
              </a:spcAft>
              <a:tabLst>
                <a:tab pos="228600" algn="l"/>
              </a:tabLst>
            </a:pPr>
            <a:r>
              <a:rPr lang="en-US" sz="2000" dirty="0">
                <a:latin typeface="Times New Roman" panose="02020603050405020304" pitchFamily="18" charset="0"/>
                <a:ea typeface="Calibri" panose="020F0502020204030204" pitchFamily="34" charset="0"/>
                <a:cs typeface="Times New Roman" panose="02020603050405020304" pitchFamily="18" charset="0"/>
              </a:rPr>
              <a:t>Verificarea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securității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fizice</a:t>
            </a:r>
            <a:r>
              <a:rPr lang="en-US" sz="2000" dirty="0">
                <a:latin typeface="Times New Roman" panose="02020603050405020304" pitchFamily="18" charset="0"/>
                <a:ea typeface="Calibri" panose="020F0502020204030204" pitchFamily="34" charset="0"/>
                <a:cs typeface="Times New Roman" panose="02020603050405020304" pitchFamily="18" charset="0"/>
              </a:rPr>
              <a:t> a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clădirilor</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instalațiilor</a:t>
            </a:r>
            <a:r>
              <a:rPr lang="en-US" sz="2000" dirty="0">
                <a:latin typeface="Times New Roman" panose="02020603050405020304" pitchFamily="18" charset="0"/>
                <a:ea typeface="Calibri" panose="020F0502020204030204" pitchFamily="34" charset="0"/>
                <a:cs typeface="Times New Roman" panose="02020603050405020304" pitchFamily="18" charset="0"/>
              </a:rPr>
              <a:t> și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facilităților</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ro-RO" sz="2000" dirty="0" smtClean="0">
                <a:latin typeface="Times New Roman" panose="02020603050405020304" pitchFamily="18" charset="0"/>
                <a:ea typeface="Calibri" panose="020F0502020204030204" pitchFamily="34" charset="0"/>
                <a:cs typeface="Times New Roman" panose="02020603050405020304" pitchFamily="18" charset="0"/>
              </a:rPr>
              <a:t>entități</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inclusiv</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controlul</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accesului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supravegherea</a:t>
            </a:r>
            <a:r>
              <a:rPr lang="en-US" sz="2000" dirty="0">
                <a:latin typeface="Times New Roman" panose="02020603050405020304" pitchFamily="18" charset="0"/>
                <a:ea typeface="Calibri" panose="020F0502020204030204" pitchFamily="34" charset="0"/>
                <a:cs typeface="Times New Roman" panose="02020603050405020304" pitchFamily="18" charset="0"/>
              </a:rPr>
              <a:t> video și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protecția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împotriva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intruziunilor</a:t>
            </a:r>
            <a:r>
              <a:rPr lang="en-US" sz="2000" dirty="0">
                <a:latin typeface="Times New Roman" panose="02020603050405020304" pitchFamily="18" charset="0"/>
                <a:ea typeface="Calibri" panose="020F0502020204030204" pitchFamily="34" charset="0"/>
                <a:cs typeface="Times New Roman" panose="02020603050405020304" pitchFamily="18" charset="0"/>
              </a:rPr>
              <a:t> (acces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neautorizat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sau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ro-RO" sz="2000" dirty="0">
                <a:latin typeface="Times New Roman" panose="02020603050405020304" pitchFamily="18" charset="0"/>
                <a:ea typeface="Calibri" panose="020F0502020204030204" pitchFamily="34" charset="0"/>
                <a:cs typeface="Times New Roman" panose="02020603050405020304" pitchFamily="18" charset="0"/>
              </a:rPr>
              <a:t>introducere ilegală într-o funcție</a:t>
            </a:r>
            <a:r>
              <a:rPr lang="en-US" sz="2000" dirty="0">
                <a:latin typeface="Times New Roman" panose="02020603050405020304" pitchFamily="18" charset="0"/>
                <a:ea typeface="Calibri" panose="020F0502020204030204" pitchFamily="34" charset="0"/>
                <a:cs typeface="Times New Roman" panose="02020603050405020304" pitchFamily="18" charset="0"/>
              </a:rPr>
              <a:t>). La </a:t>
            </a:r>
            <a:r>
              <a:rPr lang="en-US" sz="2000" dirty="0" err="1">
                <a:latin typeface="Times New Roman" panose="02020603050405020304" pitchFamily="18" charset="0"/>
                <a:ea typeface="Calibri" panose="020F0502020204030204" pitchFamily="34" charset="0"/>
                <a:cs typeface="Times New Roman" panose="02020603050405020304" pitchFamily="18" charset="0"/>
              </a:rPr>
              <a:t>aprobarea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clientului</a:t>
            </a:r>
            <a:r>
              <a:rPr lang="en-US" sz="2000" dirty="0">
                <a:latin typeface="Times New Roman" panose="02020603050405020304" pitchFamily="18" charset="0"/>
                <a:ea typeface="Calibri" panose="020F0502020204030204" pitchFamily="34" charset="0"/>
                <a:cs typeface="Times New Roman" panose="02020603050405020304" pitchFamily="18" charset="0"/>
              </a:rPr>
              <a:t>, se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poate</a:t>
            </a:r>
            <a:r>
              <a:rPr lang="en-US" sz="2000" dirty="0">
                <a:latin typeface="Times New Roman" panose="02020603050405020304" pitchFamily="18" charset="0"/>
                <a:ea typeface="Calibri" panose="020F0502020204030204" pitchFamily="34" charset="0"/>
                <a:cs typeface="Times New Roman" panose="02020603050405020304" pitchFamily="18" charset="0"/>
              </a:rPr>
              <a:t> de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organizat</a:t>
            </a:r>
            <a:r>
              <a:rPr lang="en-US" sz="2000" dirty="0">
                <a:latin typeface="Times New Roman" panose="02020603050405020304" pitchFamily="18" charset="0"/>
                <a:ea typeface="Calibri" panose="020F0502020204030204" pitchFamily="34" charset="0"/>
                <a:cs typeface="Times New Roman" panose="02020603050405020304" pitchFamily="18" charset="0"/>
              </a:rPr>
              <a:t> și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efectuat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simularea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accesului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neautorizat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teritoriul</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ro-RO" sz="2000" dirty="0" smtClean="0">
                <a:latin typeface="Times New Roman" panose="02020603050405020304" pitchFamily="18" charset="0"/>
                <a:ea typeface="Calibri" panose="020F0502020204030204" pitchFamily="34" charset="0"/>
                <a:cs typeface="Times New Roman" panose="02020603050405020304" pitchFamily="18" charset="0"/>
              </a:rPr>
              <a:t>entități</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sustragerea</a:t>
            </a:r>
            <a:r>
              <a:rPr lang="en-US" sz="2000" dirty="0">
                <a:latin typeface="Times New Roman" panose="02020603050405020304" pitchFamily="18" charset="0"/>
                <a:ea typeface="Calibri" panose="020F0502020204030204" pitchFamily="34" charset="0"/>
                <a:cs typeface="Times New Roman" panose="02020603050405020304" pitchFamily="18" charset="0"/>
              </a:rPr>
              <a:t> bunurilor </a:t>
            </a:r>
            <a:r>
              <a:rPr lang="ro-RO" sz="2000" dirty="0" smtClean="0">
                <a:latin typeface="Times New Roman" panose="02020603050405020304" pitchFamily="18" charset="0"/>
                <a:ea typeface="Calibri" panose="020F0502020204030204" pitchFamily="34" charset="0"/>
                <a:cs typeface="Times New Roman" panose="02020603050405020304" pitchFamily="18" charset="0"/>
              </a:rPr>
              <a:t>entități</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etc</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5034" y="2336009"/>
            <a:ext cx="6597155" cy="3157822"/>
          </a:xfrm>
          <a:prstGeom prst="rect">
            <a:avLst/>
          </a:prstGeom>
        </p:spPr>
      </p:pic>
      <p:pic>
        <p:nvPicPr>
          <p:cNvPr id="8" name="Content Placeholder 7"/>
          <p:cNvPicPr>
            <a:picLocks noGrp="1" noChangeAspect="1"/>
          </p:cNvPicPr>
          <p:nvPr>
            <p:ph idx="1"/>
          </p:nvPr>
        </p:nvPicPr>
        <p:blipFill>
          <a:blip r:embed="rId3"/>
          <a:stretch>
            <a:fillRect/>
          </a:stretch>
        </p:blipFill>
        <p:spPr>
          <a:xfrm>
            <a:off x="10109200" y="365125"/>
            <a:ext cx="1688738" cy="1347333"/>
          </a:xfrm>
          <a:prstGeom prst="rect">
            <a:avLst/>
          </a:prstGeom>
        </p:spPr>
      </p:pic>
    </p:spTree>
    <p:extLst>
      <p:ext uri="{BB962C8B-B14F-4D97-AF65-F5344CB8AC3E}">
        <p14:creationId xmlns:p14="http://schemas.microsoft.com/office/powerpoint/2010/main" val="22829645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271000" cy="1325563"/>
          </a:xfrm>
        </p:spPr>
        <p:txBody>
          <a:bodyPr/>
          <a:lstStyle/>
          <a:p>
            <a:pPr algn="ct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În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ce</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constă</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auditul</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de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securitate</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dirty="0"/>
          </a:p>
        </p:txBody>
      </p:sp>
      <p:sp>
        <p:nvSpPr>
          <p:cNvPr id="3" name="Rectangle 2"/>
          <p:cNvSpPr/>
          <p:nvPr/>
        </p:nvSpPr>
        <p:spPr>
          <a:xfrm>
            <a:off x="320853" y="1396215"/>
            <a:ext cx="6629957" cy="492443"/>
          </a:xfrm>
          <a:prstGeom prst="rect">
            <a:avLst/>
          </a:prstGeom>
        </p:spPr>
        <p:txBody>
          <a:bodyPr wrap="none">
            <a:spAutoFit/>
          </a:bodyPr>
          <a:lstStyle/>
          <a:p>
            <a:pPr algn="just"/>
            <a:r>
              <a:rPr lang="ro-RO" sz="2600" b="1" dirty="0" smtClean="0">
                <a:latin typeface="Times New Roman" panose="02020603050405020304" pitchFamily="18" charset="0"/>
                <a:ea typeface="Calibri" panose="020F0502020204030204" pitchFamily="34" charset="0"/>
              </a:rPr>
              <a:t>7. Analiza </a:t>
            </a:r>
            <a:r>
              <a:rPr lang="ro-RO" sz="2600" b="1" dirty="0">
                <a:latin typeface="Times New Roman" panose="02020603050405020304" pitchFamily="18" charset="0"/>
                <a:ea typeface="Calibri" panose="020F0502020204030204" pitchFamily="34" charset="0"/>
              </a:rPr>
              <a:t>și evaluarea securității economice: </a:t>
            </a:r>
            <a:endParaRPr lang="en-US" sz="2600" b="1" dirty="0"/>
          </a:p>
        </p:txBody>
      </p:sp>
      <p:sp>
        <p:nvSpPr>
          <p:cNvPr id="5" name="Rectangle 4"/>
          <p:cNvSpPr/>
          <p:nvPr/>
        </p:nvSpPr>
        <p:spPr>
          <a:xfrm>
            <a:off x="117651" y="1842140"/>
            <a:ext cx="4490927" cy="5015860"/>
          </a:xfrm>
          <a:prstGeom prst="rect">
            <a:avLst/>
          </a:prstGeom>
        </p:spPr>
        <p:txBody>
          <a:bodyPr wrap="square">
            <a:spAutoFit/>
          </a:bodyPr>
          <a:lstStyle/>
          <a:p>
            <a:pPr lvl="0" algn="just">
              <a:lnSpc>
                <a:spcPct val="107000"/>
              </a:lnSpc>
              <a:spcAft>
                <a:spcPts val="800"/>
              </a:spcAft>
              <a:tabLst>
                <a:tab pos="228600" algn="l"/>
              </a:tabLst>
            </a:pPr>
            <a:r>
              <a:rPr lang="ro-RO" sz="2000" dirty="0">
                <a:latin typeface="Times New Roman" panose="02020603050405020304" pitchFamily="18" charset="0"/>
                <a:ea typeface="Calibri" panose="020F0502020204030204" pitchFamily="34" charset="0"/>
                <a:cs typeface="Times New Roman" panose="02020603050405020304" pitchFamily="18" charset="0"/>
              </a:rPr>
              <a:t>Analiza situației financiare și economice a </a:t>
            </a:r>
            <a:r>
              <a:rPr lang="ro-RO" sz="2000" dirty="0" smtClean="0">
                <a:latin typeface="Times New Roman" panose="02020603050405020304" pitchFamily="18" charset="0"/>
                <a:ea typeface="Calibri" panose="020F0502020204030204" pitchFamily="34" charset="0"/>
                <a:cs typeface="Times New Roman" panose="02020603050405020304" pitchFamily="18" charset="0"/>
              </a:rPr>
              <a:t>entității</a:t>
            </a:r>
            <a:r>
              <a:rPr lang="ro-RO" sz="2000" dirty="0">
                <a:latin typeface="Times New Roman" panose="02020603050405020304" pitchFamily="18" charset="0"/>
                <a:ea typeface="Calibri" panose="020F0502020204030204" pitchFamily="34" charset="0"/>
                <a:cs typeface="Times New Roman" panose="02020603050405020304" pitchFamily="18" charset="0"/>
              </a:rPr>
              <a:t>, inclusiv evaluarea stării financiare, solvabilității și lichidității, evaluarea riscurilor economice și financiare la care este expusă </a:t>
            </a:r>
            <a:r>
              <a:rPr lang="ro-RO" sz="2000" dirty="0" smtClean="0">
                <a:latin typeface="Times New Roman" panose="02020603050405020304" pitchFamily="18" charset="0"/>
                <a:ea typeface="Calibri" panose="020F0502020204030204" pitchFamily="34" charset="0"/>
                <a:cs typeface="Times New Roman" panose="02020603050405020304" pitchFamily="18" charset="0"/>
              </a:rPr>
              <a:t>entitatea</a:t>
            </a:r>
            <a:r>
              <a:rPr lang="ro-RO" sz="2000" dirty="0">
                <a:latin typeface="Times New Roman" panose="02020603050405020304" pitchFamily="18" charset="0"/>
                <a:ea typeface="Calibri" panose="020F0502020204030204" pitchFamily="34" charset="0"/>
                <a:cs typeface="Times New Roman" panose="02020603050405020304" pitchFamily="18" charset="0"/>
              </a:rPr>
              <a:t>, inclusiv riscurile legate de fluctuațiile piețelor, schimbări legislative sau fiscale, și riscurile legate de concurență, analiza relațiilor cu partenerii comerciali, furnizorii și clienții </a:t>
            </a:r>
            <a:r>
              <a:rPr lang="ro-RO" sz="2000" dirty="0" smtClean="0">
                <a:latin typeface="Times New Roman" panose="02020603050405020304" pitchFamily="18" charset="0"/>
                <a:ea typeface="Calibri" panose="020F0502020204030204" pitchFamily="34" charset="0"/>
                <a:cs typeface="Times New Roman" panose="02020603050405020304" pitchFamily="18" charset="0"/>
              </a:rPr>
              <a:t>entității </a:t>
            </a:r>
            <a:r>
              <a:rPr lang="ro-RO" sz="2000" dirty="0">
                <a:latin typeface="Times New Roman" panose="02020603050405020304" pitchFamily="18" charset="0"/>
                <a:ea typeface="Calibri" panose="020F0502020204030204" pitchFamily="34" charset="0"/>
                <a:cs typeface="Times New Roman" panose="02020603050405020304" pitchFamily="18" charset="0"/>
              </a:rPr>
              <a:t>și evaluarea impactului acestor relații asupra securității economice, identificarea punctelor slabe sau vulnerabilităților în ceea ce privește securitatea economică și propunerea de măsuri pentru îmbunătățirea acesteia.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1705" y="2183131"/>
            <a:ext cx="7230484" cy="2981741"/>
          </a:xfrm>
          <a:prstGeom prst="rect">
            <a:avLst/>
          </a:prstGeom>
        </p:spPr>
      </p:pic>
      <p:pic>
        <p:nvPicPr>
          <p:cNvPr id="8" name="Picture 7"/>
          <p:cNvPicPr>
            <a:picLocks noChangeAspect="1"/>
          </p:cNvPicPr>
          <p:nvPr/>
        </p:nvPicPr>
        <p:blipFill>
          <a:blip r:embed="rId3"/>
          <a:stretch>
            <a:fillRect/>
          </a:stretch>
        </p:blipFill>
        <p:spPr>
          <a:xfrm>
            <a:off x="10233451" y="299539"/>
            <a:ext cx="1688738" cy="1347333"/>
          </a:xfrm>
          <a:prstGeom prst="rect">
            <a:avLst/>
          </a:prstGeom>
        </p:spPr>
      </p:pic>
    </p:spTree>
    <p:extLst>
      <p:ext uri="{BB962C8B-B14F-4D97-AF65-F5344CB8AC3E}">
        <p14:creationId xmlns:p14="http://schemas.microsoft.com/office/powerpoint/2010/main" val="22183638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271000" cy="1325563"/>
          </a:xfrm>
        </p:spPr>
        <p:txBody>
          <a:bodyPr/>
          <a:lstStyle/>
          <a:p>
            <a:pPr algn="ct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În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ce</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constă</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auditul</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de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securitate</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dirty="0"/>
          </a:p>
        </p:txBody>
      </p:sp>
      <p:sp>
        <p:nvSpPr>
          <p:cNvPr id="7" name="Rectangle 6"/>
          <p:cNvSpPr/>
          <p:nvPr/>
        </p:nvSpPr>
        <p:spPr>
          <a:xfrm>
            <a:off x="505917" y="1690688"/>
            <a:ext cx="5297028" cy="492443"/>
          </a:xfrm>
          <a:prstGeom prst="rect">
            <a:avLst/>
          </a:prstGeom>
        </p:spPr>
        <p:txBody>
          <a:bodyPr wrap="none">
            <a:spAutoFit/>
          </a:bodyPr>
          <a:lstStyle/>
          <a:p>
            <a:r>
              <a:rPr lang="ro-RO" sz="2600" b="1" dirty="0" smtClean="0">
                <a:latin typeface="Times New Roman" panose="02020603050405020304" pitchFamily="18" charset="0"/>
                <a:ea typeface="Calibri" panose="020F0502020204030204" pitchFamily="34" charset="0"/>
              </a:rPr>
              <a:t>8. </a:t>
            </a:r>
            <a:r>
              <a:rPr lang="en-US" sz="2600" b="1" dirty="0" err="1" smtClean="0">
                <a:latin typeface="Times New Roman" panose="02020603050405020304" pitchFamily="18" charset="0"/>
                <a:ea typeface="Calibri" panose="020F0502020204030204" pitchFamily="34" charset="0"/>
              </a:rPr>
              <a:t>Evaluare</a:t>
            </a:r>
            <a:r>
              <a:rPr lang="en-US" sz="2600" b="1" dirty="0" smtClean="0">
                <a:latin typeface="Times New Roman" panose="02020603050405020304" pitchFamily="18" charset="0"/>
                <a:ea typeface="Calibri" panose="020F0502020204030204" pitchFamily="34" charset="0"/>
              </a:rPr>
              <a:t> </a:t>
            </a:r>
            <a:r>
              <a:rPr lang="en-US" sz="2600" b="1" dirty="0" err="1">
                <a:latin typeface="Times New Roman" panose="02020603050405020304" pitchFamily="18" charset="0"/>
                <a:ea typeface="Calibri" panose="020F0502020204030204" pitchFamily="34" charset="0"/>
              </a:rPr>
              <a:t>Securității</a:t>
            </a:r>
            <a:r>
              <a:rPr lang="en-US" sz="2600" b="1" dirty="0">
                <a:latin typeface="Times New Roman" panose="02020603050405020304" pitchFamily="18" charset="0"/>
                <a:ea typeface="Calibri" panose="020F0502020204030204" pitchFamily="34" charset="0"/>
              </a:rPr>
              <a:t> </a:t>
            </a:r>
            <a:r>
              <a:rPr lang="en-US" sz="2600" b="1" dirty="0" err="1">
                <a:latin typeface="Times New Roman" panose="02020603050405020304" pitchFamily="18" charset="0"/>
                <a:ea typeface="Calibri" panose="020F0502020204030204" pitchFamily="34" charset="0"/>
              </a:rPr>
              <a:t>Cibernetice</a:t>
            </a:r>
            <a:r>
              <a:rPr lang="en-US" sz="2600" b="1" dirty="0">
                <a:latin typeface="Times New Roman" panose="02020603050405020304" pitchFamily="18" charset="0"/>
                <a:ea typeface="Calibri" panose="020F0502020204030204" pitchFamily="34" charset="0"/>
              </a:rPr>
              <a:t>: </a:t>
            </a:r>
            <a:endParaRPr lang="en-US" sz="2600" dirty="0"/>
          </a:p>
        </p:txBody>
      </p:sp>
      <p:sp>
        <p:nvSpPr>
          <p:cNvPr id="8" name="Rectangle 7"/>
          <p:cNvSpPr/>
          <p:nvPr/>
        </p:nvSpPr>
        <p:spPr>
          <a:xfrm>
            <a:off x="332509" y="2311875"/>
            <a:ext cx="5874327" cy="3785652"/>
          </a:xfrm>
          <a:prstGeom prst="rect">
            <a:avLst/>
          </a:prstGeom>
        </p:spPr>
        <p:txBody>
          <a:bodyPr wrap="square">
            <a:spAutoFit/>
          </a:bodyPr>
          <a:lstStyle/>
          <a:p>
            <a:pPr algn="just"/>
            <a:r>
              <a:rPr lang="en-US" sz="2000" dirty="0">
                <a:latin typeface="Times New Roman" panose="02020603050405020304" pitchFamily="18" charset="0"/>
                <a:ea typeface="Calibri" panose="020F0502020204030204" pitchFamily="34" charset="0"/>
              </a:rPr>
              <a:t>Evaluarea </a:t>
            </a:r>
            <a:r>
              <a:rPr lang="en-US" sz="2000" dirty="0" err="1">
                <a:latin typeface="Times New Roman" panose="02020603050405020304" pitchFamily="18" charset="0"/>
                <a:ea typeface="Calibri" panose="020F0502020204030204" pitchFamily="34" charset="0"/>
              </a:rPr>
              <a:t>riscurilor</a:t>
            </a:r>
            <a:r>
              <a:rPr lang="en-US" sz="2000" dirty="0">
                <a:latin typeface="Times New Roman" panose="02020603050405020304" pitchFamily="18" charset="0"/>
                <a:ea typeface="Calibri" panose="020F0502020204030204" pitchFamily="34" charset="0"/>
              </a:rPr>
              <a:t> și </a:t>
            </a:r>
            <a:r>
              <a:rPr lang="en-US" sz="2000" dirty="0" err="1">
                <a:latin typeface="Times New Roman" panose="02020603050405020304" pitchFamily="18" charset="0"/>
                <a:ea typeface="Calibri" panose="020F0502020204030204" pitchFamily="34" charset="0"/>
              </a:rPr>
              <a:t>activelor</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elaborarea</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politici</a:t>
            </a:r>
            <a:r>
              <a:rPr lang="en-US" sz="2000" dirty="0">
                <a:latin typeface="Times New Roman" panose="02020603050405020304" pitchFamily="18" charset="0"/>
                <a:ea typeface="Calibri" panose="020F0502020204030204" pitchFamily="34" charset="0"/>
              </a:rPr>
              <a:t> și </a:t>
            </a:r>
            <a:r>
              <a:rPr lang="en-US" sz="2000" dirty="0" err="1">
                <a:latin typeface="Times New Roman" panose="02020603050405020304" pitchFamily="18" charset="0"/>
                <a:ea typeface="Calibri" panose="020F0502020204030204" pitchFamily="34" charset="0"/>
              </a:rPr>
              <a:t>proceduri</a:t>
            </a:r>
            <a:r>
              <a:rPr lang="en-US" sz="2000" dirty="0">
                <a:latin typeface="Times New Roman" panose="02020603050405020304" pitchFamily="18" charset="0"/>
                <a:ea typeface="Calibri" panose="020F0502020204030204" pitchFamily="34" charset="0"/>
              </a:rPr>
              <a:t> de </a:t>
            </a:r>
            <a:r>
              <a:rPr lang="en-US" sz="2000" dirty="0" err="1">
                <a:latin typeface="Times New Roman" panose="02020603050405020304" pitchFamily="18" charset="0"/>
                <a:ea typeface="Calibri" panose="020F0502020204030204" pitchFamily="34" charset="0"/>
              </a:rPr>
              <a:t>securitate</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cibernetică</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formarea</a:t>
            </a:r>
            <a:r>
              <a:rPr lang="en-US" sz="2000" dirty="0">
                <a:latin typeface="Times New Roman" panose="02020603050405020304" pitchFamily="18" charset="0"/>
                <a:ea typeface="Calibri" panose="020F0502020204030204" pitchFamily="34" charset="0"/>
              </a:rPr>
              <a:t> și </a:t>
            </a:r>
            <a:r>
              <a:rPr lang="en-US" sz="2000" dirty="0" err="1">
                <a:latin typeface="Times New Roman" panose="02020603050405020304" pitchFamily="18" charset="0"/>
                <a:ea typeface="Calibri" panose="020F0502020204030204" pitchFamily="34" charset="0"/>
              </a:rPr>
              <a:t>conștientizarea</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angajaților</a:t>
            </a:r>
            <a:r>
              <a:rPr lang="en-US" sz="2000" dirty="0">
                <a:latin typeface="Times New Roman" panose="02020603050405020304" pitchFamily="18" charset="0"/>
                <a:ea typeface="Calibri" panose="020F0502020204030204" pitchFamily="34" charset="0"/>
              </a:rPr>
              <a:t> </a:t>
            </a:r>
            <a:r>
              <a:rPr lang="ro-RO" sz="2000" dirty="0">
                <a:latin typeface="Times New Roman" panose="02020603050405020304" pitchFamily="18" charset="0"/>
                <a:ea typeface="Calibri" panose="020F0502020204030204" pitchFamily="34" charset="0"/>
              </a:rPr>
              <a:t>cu privire la aspectele de securitate cibernetică, inclusiv identificarea și evitarea atacurilor de phishing, ransomwore, malware, gestionarea parolelor și protejarea datelor, simulări de phishing, controlul accesului în sistem, backup și recuperare a datelor, verificarea protecției împotriva malware și a atacurilor și amenințărilor cibernetice, inclusiv determinarea nivelului de pregătire și aplicare a cunoștințelor și deprinderilor a angajaților în domeniul respectării cerințelor securității cibernetice, etc.</a:t>
            </a:r>
            <a:endParaRPr lang="en-US" sz="2000"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54911" y="1936909"/>
            <a:ext cx="5667278" cy="3780400"/>
          </a:xfrm>
          <a:prstGeom prst="rect">
            <a:avLst/>
          </a:prstGeom>
        </p:spPr>
      </p:pic>
      <p:pic>
        <p:nvPicPr>
          <p:cNvPr id="5" name="Picture 4"/>
          <p:cNvPicPr>
            <a:picLocks noChangeAspect="1"/>
          </p:cNvPicPr>
          <p:nvPr/>
        </p:nvPicPr>
        <p:blipFill>
          <a:blip r:embed="rId3"/>
          <a:stretch>
            <a:fillRect/>
          </a:stretch>
        </p:blipFill>
        <p:spPr>
          <a:xfrm>
            <a:off x="10109200" y="230188"/>
            <a:ext cx="1688738" cy="1347333"/>
          </a:xfrm>
          <a:prstGeom prst="rect">
            <a:avLst/>
          </a:prstGeom>
        </p:spPr>
      </p:pic>
    </p:spTree>
    <p:extLst>
      <p:ext uri="{BB962C8B-B14F-4D97-AF65-F5344CB8AC3E}">
        <p14:creationId xmlns:p14="http://schemas.microsoft.com/office/powerpoint/2010/main" val="15793179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271000" cy="1325563"/>
          </a:xfrm>
        </p:spPr>
        <p:txBody>
          <a:bodyPr/>
          <a:lstStyle/>
          <a:p>
            <a:pPr algn="ct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În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ce</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constă</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auditul</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de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securitate</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dirty="0"/>
          </a:p>
        </p:txBody>
      </p:sp>
      <p:sp>
        <p:nvSpPr>
          <p:cNvPr id="3" name="Rectangle 2"/>
          <p:cNvSpPr/>
          <p:nvPr/>
        </p:nvSpPr>
        <p:spPr>
          <a:xfrm>
            <a:off x="164298" y="2183131"/>
            <a:ext cx="6938466" cy="4708981"/>
          </a:xfrm>
          <a:prstGeom prst="rect">
            <a:avLst/>
          </a:prstGeom>
        </p:spPr>
        <p:txBody>
          <a:bodyPr wrap="square">
            <a:spAutoFit/>
          </a:bodyPr>
          <a:lstStyle/>
          <a:p>
            <a:pPr algn="just"/>
            <a:r>
              <a:rPr lang="ro-RO" sz="2000" dirty="0" smtClean="0">
                <a:latin typeface="Times New Roman" panose="02020603050405020304" pitchFamily="18" charset="0"/>
                <a:ea typeface="Calibri" panose="020F0502020204030204" pitchFamily="34" charset="0"/>
                <a:cs typeface="Times New Roman" panose="02020603050405020304" pitchFamily="18" charset="0"/>
              </a:rPr>
              <a:t>- Studiul </a:t>
            </a:r>
            <a:r>
              <a:rPr lang="ro-RO" sz="2000" dirty="0">
                <a:latin typeface="Times New Roman" panose="02020603050405020304" pitchFamily="18" charset="0"/>
                <a:ea typeface="Calibri" panose="020F0502020204030204" pitchFamily="34" charset="0"/>
                <a:cs typeface="Times New Roman" panose="02020603050405020304" pitchFamily="18" charset="0"/>
              </a:rPr>
              <a:t>personalului (structura, numărul, dinamica modificărilor calitative, motivele concedierilor, etc.)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just"/>
            <a:r>
              <a:rPr lang="ro-RO" sz="2000" dirty="0" smtClean="0">
                <a:latin typeface="Times New Roman" panose="02020603050405020304" pitchFamily="18" charset="0"/>
                <a:ea typeface="Calibri" panose="020F0502020204030204" pitchFamily="34" charset="0"/>
                <a:cs typeface="Times New Roman" panose="02020603050405020304" pitchFamily="18" charset="0"/>
              </a:rPr>
              <a:t>- Studiul </a:t>
            </a:r>
            <a:r>
              <a:rPr lang="ro-RO" sz="2000" dirty="0">
                <a:latin typeface="Times New Roman" panose="02020603050405020304" pitchFamily="18" charset="0"/>
                <a:ea typeface="Calibri" panose="020F0502020204030204" pitchFamily="34" charset="0"/>
                <a:cs typeface="Times New Roman" panose="02020603050405020304" pitchFamily="18" charset="0"/>
              </a:rPr>
              <a:t>documentelor reglementatoare (fișele posturilor, regulamentele, contractul colectiv de muncă, ordinele, etc.)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just"/>
            <a:r>
              <a:rPr lang="ro-RO" sz="2000" dirty="0" smtClean="0">
                <a:latin typeface="Times New Roman" panose="02020603050405020304" pitchFamily="18" charset="0"/>
                <a:ea typeface="Calibri" panose="020F0502020204030204" pitchFamily="34" charset="0"/>
                <a:cs typeface="Times New Roman" panose="02020603050405020304" pitchFamily="18" charset="0"/>
              </a:rPr>
              <a:t>- Cercetarea </a:t>
            </a:r>
            <a:r>
              <a:rPr lang="ro-RO" sz="2000" dirty="0">
                <a:latin typeface="Times New Roman" panose="02020603050405020304" pitchFamily="18" charset="0"/>
                <a:ea typeface="Calibri" panose="020F0502020204030204" pitchFamily="34" charset="0"/>
                <a:cs typeface="Times New Roman" panose="02020603050405020304" pitchFamily="18" charset="0"/>
              </a:rPr>
              <a:t>proceselor de afaceri privind gestionarea </a:t>
            </a:r>
            <a:r>
              <a:rPr lang="ro-RO" sz="2000" dirty="0" smtClean="0">
                <a:latin typeface="Times New Roman" panose="02020603050405020304" pitchFamily="18" charset="0"/>
                <a:ea typeface="Calibri" panose="020F0502020204030204" pitchFamily="34" charset="0"/>
                <a:cs typeface="Times New Roman" panose="02020603050405020304" pitchFamily="18" charset="0"/>
              </a:rPr>
              <a:t>personalului (procedura </a:t>
            </a:r>
            <a:r>
              <a:rPr lang="ro-RO" sz="2000" dirty="0">
                <a:latin typeface="Times New Roman" panose="02020603050405020304" pitchFamily="18" charset="0"/>
                <a:ea typeface="Calibri" panose="020F0502020204030204" pitchFamily="34" charset="0"/>
                <a:cs typeface="Times New Roman" panose="02020603050405020304" pitchFamily="18" charset="0"/>
              </a:rPr>
              <a:t>de verificare și evaluare a candidaților pentru pozițiile </a:t>
            </a:r>
            <a:r>
              <a:rPr lang="ro-RO" sz="2000" dirty="0" smtClean="0">
                <a:latin typeface="Times New Roman" panose="02020603050405020304" pitchFamily="18" charset="0"/>
                <a:ea typeface="Calibri" panose="020F0502020204030204" pitchFamily="34" charset="0"/>
                <a:cs typeface="Times New Roman" panose="02020603050405020304" pitchFamily="18" charset="0"/>
              </a:rPr>
              <a:t>vacante; mecanismul </a:t>
            </a:r>
            <a:r>
              <a:rPr lang="ro-RO" sz="2000" dirty="0">
                <a:latin typeface="Times New Roman" panose="02020603050405020304" pitchFamily="18" charset="0"/>
                <a:ea typeface="Calibri" panose="020F0502020204030204" pitchFamily="34" charset="0"/>
                <a:cs typeface="Times New Roman" panose="02020603050405020304" pitchFamily="18" charset="0"/>
              </a:rPr>
              <a:t>de selecție a candidaților pentru pozițiile de conducere din rândul managerilor </a:t>
            </a:r>
            <a:r>
              <a:rPr lang="ro-RO" sz="2000" dirty="0" smtClean="0">
                <a:latin typeface="Times New Roman" panose="02020603050405020304" pitchFamily="18" charset="0"/>
                <a:ea typeface="Calibri" panose="020F0502020204030204" pitchFamily="34" charset="0"/>
                <a:cs typeface="Times New Roman" panose="02020603050405020304" pitchFamily="18" charset="0"/>
              </a:rPr>
              <a:t>existenți; verificarea </a:t>
            </a:r>
            <a:r>
              <a:rPr lang="ro-RO" sz="2000" dirty="0">
                <a:latin typeface="Times New Roman" panose="02020603050405020304" pitchFamily="18" charset="0"/>
                <a:ea typeface="Calibri" panose="020F0502020204030204" pitchFamily="34" charset="0"/>
                <a:cs typeface="Times New Roman" panose="02020603050405020304" pitchFamily="18" charset="0"/>
              </a:rPr>
              <a:t>autenticității datelor </a:t>
            </a:r>
            <a:r>
              <a:rPr lang="ro-RO" sz="2000" dirty="0" smtClean="0">
                <a:latin typeface="Times New Roman" panose="02020603050405020304" pitchFamily="18" charset="0"/>
                <a:ea typeface="Calibri" panose="020F0502020204030204" pitchFamily="34" charset="0"/>
                <a:cs typeface="Times New Roman" panose="02020603050405020304" pitchFamily="18" charset="0"/>
              </a:rPr>
              <a:t>personale; analiza </a:t>
            </a:r>
            <a:r>
              <a:rPr lang="ro-RO" sz="2000" dirty="0">
                <a:latin typeface="Times New Roman" panose="02020603050405020304" pitchFamily="18" charset="0"/>
                <a:ea typeface="Calibri" panose="020F0502020204030204" pitchFamily="34" charset="0"/>
                <a:cs typeface="Times New Roman" panose="02020603050405020304" pitchFamily="18" charset="0"/>
              </a:rPr>
              <a:t>amenințărilor interne legate de </a:t>
            </a:r>
            <a:r>
              <a:rPr lang="ro-RO" sz="2000" dirty="0" smtClean="0">
                <a:latin typeface="Times New Roman" panose="02020603050405020304" pitchFamily="18" charset="0"/>
                <a:ea typeface="Calibri" panose="020F0502020204030204" pitchFamily="34" charset="0"/>
                <a:cs typeface="Times New Roman" panose="02020603050405020304" pitchFamily="18" charset="0"/>
              </a:rPr>
              <a:t>personal; studierea </a:t>
            </a:r>
            <a:r>
              <a:rPr lang="ro-RO" sz="2000" dirty="0">
                <a:latin typeface="Times New Roman" panose="02020603050405020304" pitchFamily="18" charset="0"/>
                <a:ea typeface="Calibri" panose="020F0502020204030204" pitchFamily="34" charset="0"/>
                <a:cs typeface="Times New Roman" panose="02020603050405020304" pitchFamily="18" charset="0"/>
              </a:rPr>
              <a:t>loialității personalului, identificarea angajaților demotivați și a liderilor </a:t>
            </a:r>
            <a:r>
              <a:rPr lang="ro-RO" sz="2000" dirty="0" smtClean="0">
                <a:latin typeface="Times New Roman" panose="02020603050405020304" pitchFamily="18" charset="0"/>
                <a:ea typeface="Calibri" panose="020F0502020204030204" pitchFamily="34" charset="0"/>
                <a:cs typeface="Times New Roman" panose="02020603050405020304" pitchFamily="18" charset="0"/>
              </a:rPr>
              <a:t>dăunători)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just"/>
            <a:r>
              <a:rPr lang="ro-RO"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2000" dirty="0">
                <a:latin typeface="Times New Roman" panose="02020603050405020304" pitchFamily="18" charset="0"/>
                <a:ea typeface="Calibri" panose="020F0502020204030204" pitchFamily="34" charset="0"/>
                <a:cs typeface="Times New Roman" panose="02020603050405020304" pitchFamily="18" charset="0"/>
              </a:rPr>
              <a:t>Testarea </a:t>
            </a:r>
            <a:r>
              <a:rPr lang="ro-RO" sz="2000" dirty="0" smtClean="0">
                <a:latin typeface="Times New Roman" panose="02020603050405020304" pitchFamily="18" charset="0"/>
                <a:ea typeface="Calibri" panose="020F0502020204030204" pitchFamily="34" charset="0"/>
                <a:cs typeface="Times New Roman" panose="02020603050405020304" pitchFamily="18" charset="0"/>
              </a:rPr>
              <a:t>psihologică (aptitudini profesionale; satisfacție </a:t>
            </a:r>
            <a:r>
              <a:rPr lang="ro-RO" sz="2000" dirty="0">
                <a:latin typeface="Times New Roman" panose="02020603050405020304" pitchFamily="18" charset="0"/>
                <a:ea typeface="Calibri" panose="020F0502020204030204" pitchFamily="34" charset="0"/>
                <a:cs typeface="Times New Roman" panose="02020603050405020304" pitchFamily="18" charset="0"/>
              </a:rPr>
              <a:t>și </a:t>
            </a:r>
            <a:r>
              <a:rPr lang="ro-RO" sz="2000" dirty="0" smtClean="0">
                <a:latin typeface="Times New Roman" panose="02020603050405020304" pitchFamily="18" charset="0"/>
                <a:ea typeface="Calibri" panose="020F0502020204030204" pitchFamily="34" charset="0"/>
                <a:cs typeface="Times New Roman" panose="02020603050405020304" pitchFamily="18" charset="0"/>
              </a:rPr>
              <a:t>motivație)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just"/>
            <a:r>
              <a:rPr lang="ro-RO"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2000" dirty="0">
                <a:latin typeface="Times New Roman" panose="02020603050405020304" pitchFamily="18" charset="0"/>
                <a:ea typeface="Calibri" panose="020F0502020204030204" pitchFamily="34" charset="0"/>
                <a:cs typeface="Times New Roman" panose="02020603050405020304" pitchFamily="18" charset="0"/>
              </a:rPr>
              <a:t>Identificarea și evaluarea direcțiilor prioritare de activitate în gestionarea resurselor </a:t>
            </a:r>
            <a:r>
              <a:rPr lang="ro-RO" sz="2000" dirty="0" smtClean="0">
                <a:latin typeface="Times New Roman" panose="02020603050405020304" pitchFamily="18" charset="0"/>
                <a:ea typeface="Calibri" panose="020F0502020204030204" pitchFamily="34" charset="0"/>
                <a:cs typeface="Times New Roman" panose="02020603050405020304" pitchFamily="18" charset="0"/>
              </a:rPr>
              <a:t>umane.</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369151" y="1690688"/>
            <a:ext cx="4846198" cy="492443"/>
          </a:xfrm>
          <a:prstGeom prst="rect">
            <a:avLst/>
          </a:prstGeom>
        </p:spPr>
        <p:txBody>
          <a:bodyPr wrap="none">
            <a:spAutoFit/>
          </a:bodyPr>
          <a:lstStyle/>
          <a:p>
            <a:r>
              <a:rPr lang="ro-RO" sz="2600" b="1" dirty="0">
                <a:latin typeface="Times New Roman" panose="02020603050405020304" pitchFamily="18" charset="0"/>
                <a:ea typeface="Calibri" panose="020F0502020204030204" pitchFamily="34" charset="0"/>
              </a:rPr>
              <a:t>9</a:t>
            </a:r>
            <a:r>
              <a:rPr lang="ro-RO" sz="2600" b="1" dirty="0" smtClean="0">
                <a:latin typeface="Times New Roman" panose="02020603050405020304" pitchFamily="18" charset="0"/>
                <a:ea typeface="Calibri" panose="020F0502020204030204" pitchFamily="34" charset="0"/>
              </a:rPr>
              <a:t>. </a:t>
            </a:r>
            <a:r>
              <a:rPr lang="en-US" sz="2600" b="1" dirty="0" smtClean="0">
                <a:latin typeface="Times New Roman" panose="02020603050405020304" pitchFamily="18" charset="0"/>
                <a:ea typeface="Calibri" panose="020F0502020204030204" pitchFamily="34" charset="0"/>
              </a:rPr>
              <a:t>Auditarea </a:t>
            </a:r>
            <a:r>
              <a:rPr lang="en-US" sz="2600" b="1" dirty="0" err="1">
                <a:latin typeface="Times New Roman" panose="02020603050405020304" pitchFamily="18" charset="0"/>
                <a:ea typeface="Calibri" panose="020F0502020204030204" pitchFamily="34" charset="0"/>
              </a:rPr>
              <a:t>Resurselor</a:t>
            </a:r>
            <a:r>
              <a:rPr lang="en-US" sz="2600" b="1" dirty="0">
                <a:latin typeface="Times New Roman" panose="02020603050405020304" pitchFamily="18" charset="0"/>
                <a:ea typeface="Calibri" panose="020F0502020204030204" pitchFamily="34" charset="0"/>
              </a:rPr>
              <a:t> </a:t>
            </a:r>
            <a:r>
              <a:rPr lang="en-US" sz="2600" b="1" dirty="0" err="1">
                <a:latin typeface="Times New Roman" panose="02020603050405020304" pitchFamily="18" charset="0"/>
                <a:ea typeface="Calibri" panose="020F0502020204030204" pitchFamily="34" charset="0"/>
              </a:rPr>
              <a:t>Umane</a:t>
            </a:r>
            <a:r>
              <a:rPr lang="en-US" sz="2600" b="1" dirty="0">
                <a:latin typeface="Times New Roman" panose="02020603050405020304" pitchFamily="18" charset="0"/>
                <a:ea typeface="Calibri" panose="020F0502020204030204" pitchFamily="34" charset="0"/>
              </a:rPr>
              <a:t>:</a:t>
            </a:r>
            <a:r>
              <a:rPr lang="en-US" sz="2600" dirty="0">
                <a:latin typeface="Times New Roman" panose="02020603050405020304" pitchFamily="18" charset="0"/>
                <a:ea typeface="Calibri" panose="020F0502020204030204" pitchFamily="34" charset="0"/>
              </a:rPr>
              <a:t> </a:t>
            </a:r>
            <a:endParaRPr lang="en-US" sz="26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0447" y="2183131"/>
            <a:ext cx="4671742" cy="3876964"/>
          </a:xfrm>
          <a:prstGeom prst="rect">
            <a:avLst/>
          </a:prstGeom>
        </p:spPr>
      </p:pic>
      <p:pic>
        <p:nvPicPr>
          <p:cNvPr id="8" name="Picture 7"/>
          <p:cNvPicPr>
            <a:picLocks noChangeAspect="1"/>
          </p:cNvPicPr>
          <p:nvPr/>
        </p:nvPicPr>
        <p:blipFill>
          <a:blip r:embed="rId3"/>
          <a:stretch>
            <a:fillRect/>
          </a:stretch>
        </p:blipFill>
        <p:spPr>
          <a:xfrm>
            <a:off x="10233451" y="343355"/>
            <a:ext cx="1688738" cy="1347333"/>
          </a:xfrm>
          <a:prstGeom prst="rect">
            <a:avLst/>
          </a:prstGeom>
        </p:spPr>
      </p:pic>
    </p:spTree>
    <p:extLst>
      <p:ext uri="{BB962C8B-B14F-4D97-AF65-F5344CB8AC3E}">
        <p14:creationId xmlns:p14="http://schemas.microsoft.com/office/powerpoint/2010/main" val="226479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7437" y="-6572"/>
            <a:ext cx="9271000" cy="1325563"/>
          </a:xfrm>
        </p:spPr>
        <p:txBody>
          <a:bodyPr/>
          <a:lstStyle/>
          <a:p>
            <a:pPr algn="ct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În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ce</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constă</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auditul</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de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securitate</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dirty="0"/>
          </a:p>
        </p:txBody>
      </p:sp>
      <p:sp>
        <p:nvSpPr>
          <p:cNvPr id="5" name="Rectangle 4"/>
          <p:cNvSpPr/>
          <p:nvPr/>
        </p:nvSpPr>
        <p:spPr>
          <a:xfrm>
            <a:off x="286024" y="1527593"/>
            <a:ext cx="4861844" cy="492443"/>
          </a:xfrm>
          <a:prstGeom prst="rect">
            <a:avLst/>
          </a:prstGeom>
        </p:spPr>
        <p:txBody>
          <a:bodyPr wrap="none">
            <a:spAutoFit/>
          </a:bodyPr>
          <a:lstStyle/>
          <a:p>
            <a:r>
              <a:rPr lang="ro-RO" sz="2600" b="1" dirty="0" smtClean="0">
                <a:latin typeface="Times New Roman" panose="02020603050405020304" pitchFamily="18" charset="0"/>
                <a:ea typeface="Calibri" panose="020F0502020204030204" pitchFamily="34" charset="0"/>
              </a:rPr>
              <a:t>10. </a:t>
            </a:r>
            <a:r>
              <a:rPr lang="en-US" sz="2600" b="1" dirty="0" err="1" smtClean="0">
                <a:latin typeface="Times New Roman" panose="02020603050405020304" pitchFamily="18" charset="0"/>
                <a:ea typeface="Calibri" panose="020F0502020204030204" pitchFamily="34" charset="0"/>
              </a:rPr>
              <a:t>Analiza</a:t>
            </a:r>
            <a:r>
              <a:rPr lang="en-US" sz="2600" b="1" dirty="0" smtClean="0">
                <a:latin typeface="Times New Roman" panose="02020603050405020304" pitchFamily="18" charset="0"/>
                <a:ea typeface="Calibri" panose="020F0502020204030204" pitchFamily="34" charset="0"/>
              </a:rPr>
              <a:t> </a:t>
            </a:r>
            <a:r>
              <a:rPr lang="en-US" sz="2600" b="1" dirty="0" err="1">
                <a:latin typeface="Times New Roman" panose="02020603050405020304" pitchFamily="18" charset="0"/>
                <a:ea typeface="Calibri" panose="020F0502020204030204" pitchFamily="34" charset="0"/>
              </a:rPr>
              <a:t>rezilienței</a:t>
            </a:r>
            <a:r>
              <a:rPr lang="en-US" sz="2600" b="1" dirty="0">
                <a:latin typeface="Times New Roman" panose="02020603050405020304" pitchFamily="18" charset="0"/>
                <a:ea typeface="Calibri" panose="020F0502020204030204" pitchFamily="34" charset="0"/>
              </a:rPr>
              <a:t> </a:t>
            </a:r>
            <a:r>
              <a:rPr lang="en-US" sz="2600" b="1" dirty="0" err="1">
                <a:latin typeface="Times New Roman" panose="02020603050405020304" pitchFamily="18" charset="0"/>
                <a:ea typeface="Calibri" panose="020F0502020204030204" pitchFamily="34" charset="0"/>
              </a:rPr>
              <a:t>în</a:t>
            </a:r>
            <a:r>
              <a:rPr lang="en-US" sz="2600" b="1" dirty="0">
                <a:latin typeface="Times New Roman" panose="02020603050405020304" pitchFamily="18" charset="0"/>
                <a:ea typeface="Calibri" panose="020F0502020204030204" pitchFamily="34" charset="0"/>
              </a:rPr>
              <a:t> </a:t>
            </a:r>
            <a:r>
              <a:rPr lang="en-US" sz="2600" b="1" dirty="0" err="1">
                <a:latin typeface="Times New Roman" panose="02020603050405020304" pitchFamily="18" charset="0"/>
                <a:ea typeface="Calibri" panose="020F0502020204030204" pitchFamily="34" charset="0"/>
              </a:rPr>
              <a:t>afaceri</a:t>
            </a:r>
            <a:r>
              <a:rPr lang="en-US" sz="2600" b="1" dirty="0">
                <a:latin typeface="Times New Roman" panose="02020603050405020304" pitchFamily="18" charset="0"/>
                <a:ea typeface="Calibri" panose="020F0502020204030204" pitchFamily="34" charset="0"/>
              </a:rPr>
              <a:t>:</a:t>
            </a:r>
            <a:r>
              <a:rPr lang="en-US" sz="2600" dirty="0" smtClean="0">
                <a:latin typeface="Times New Roman" panose="02020603050405020304" pitchFamily="18" charset="0"/>
                <a:ea typeface="Calibri" panose="020F0502020204030204" pitchFamily="34" charset="0"/>
              </a:rPr>
              <a:t> </a:t>
            </a:r>
            <a:endParaRPr lang="en-US" sz="2600" dirty="0"/>
          </a:p>
        </p:txBody>
      </p:sp>
      <p:pic>
        <p:nvPicPr>
          <p:cNvPr id="8" name="Picture 7"/>
          <p:cNvPicPr>
            <a:picLocks noChangeAspect="1"/>
          </p:cNvPicPr>
          <p:nvPr/>
        </p:nvPicPr>
        <p:blipFill>
          <a:blip r:embed="rId2"/>
          <a:stretch>
            <a:fillRect/>
          </a:stretch>
        </p:blipFill>
        <p:spPr>
          <a:xfrm>
            <a:off x="10233451" y="223957"/>
            <a:ext cx="1688738" cy="1347333"/>
          </a:xfrm>
          <a:prstGeom prst="rect">
            <a:avLst/>
          </a:prstGeom>
        </p:spPr>
      </p:pic>
      <p:sp>
        <p:nvSpPr>
          <p:cNvPr id="4" name="Rectangle 3"/>
          <p:cNvSpPr/>
          <p:nvPr/>
        </p:nvSpPr>
        <p:spPr>
          <a:xfrm>
            <a:off x="203200" y="2154111"/>
            <a:ext cx="6354618" cy="2554545"/>
          </a:xfrm>
          <a:prstGeom prst="rect">
            <a:avLst/>
          </a:prstGeom>
        </p:spPr>
        <p:txBody>
          <a:bodyPr wrap="square">
            <a:spAutoFit/>
          </a:bodyPr>
          <a:lstStyle/>
          <a:p>
            <a:pPr algn="just"/>
            <a:r>
              <a:rPr lang="ro-MD" sz="2000" dirty="0" smtClean="0">
                <a:latin typeface="Times New Roman" panose="02020603050405020304" pitchFamily="18" charset="0"/>
                <a:ea typeface="Calibri" panose="020F0502020204030204" pitchFamily="34" charset="0"/>
              </a:rPr>
              <a:t>- </a:t>
            </a:r>
            <a:r>
              <a:rPr lang="en-US" sz="2000" dirty="0" err="1" smtClean="0">
                <a:latin typeface="Times New Roman" panose="02020603050405020304" pitchFamily="18" charset="0"/>
                <a:ea typeface="Calibri" panose="020F0502020204030204" pitchFamily="34" charset="0"/>
              </a:rPr>
              <a:t>Reziliența</a:t>
            </a:r>
            <a:r>
              <a:rPr lang="en-US" sz="2000" dirty="0" smtClean="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afacerii</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reprezintă</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procesele</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multifuncționale</a:t>
            </a:r>
            <a:r>
              <a:rPr lang="en-US" sz="2000" dirty="0">
                <a:latin typeface="Times New Roman" panose="02020603050405020304" pitchFamily="18" charset="0"/>
                <a:ea typeface="Calibri" panose="020F0502020204030204" pitchFamily="34" charset="0"/>
              </a:rPr>
              <a:t> ale </a:t>
            </a:r>
            <a:r>
              <a:rPr lang="en-US" sz="2000" dirty="0" err="1">
                <a:latin typeface="Times New Roman" panose="02020603050405020304" pitchFamily="18" charset="0"/>
                <a:ea typeface="Calibri" panose="020F0502020204030204" pitchFamily="34" charset="0"/>
              </a:rPr>
              <a:t>unei</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afaceri</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menite</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să</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planifice</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să</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răspundă</a:t>
            </a:r>
            <a:r>
              <a:rPr lang="en-US" sz="2000" dirty="0">
                <a:latin typeface="Times New Roman" panose="02020603050405020304" pitchFamily="18" charset="0"/>
                <a:ea typeface="Calibri" panose="020F0502020204030204" pitchFamily="34" charset="0"/>
              </a:rPr>
              <a:t> și </a:t>
            </a:r>
            <a:r>
              <a:rPr lang="en-US" sz="2000" dirty="0" err="1">
                <a:latin typeface="Times New Roman" panose="02020603050405020304" pitchFamily="18" charset="0"/>
                <a:ea typeface="Calibri" panose="020F0502020204030204" pitchFamily="34" charset="0"/>
              </a:rPr>
              <a:t>să</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recupereze</a:t>
            </a:r>
            <a:r>
              <a:rPr lang="en-US" sz="2000" dirty="0">
                <a:latin typeface="Times New Roman" panose="02020603050405020304" pitchFamily="18" charset="0"/>
                <a:ea typeface="Calibri" panose="020F0502020204030204" pitchFamily="34" charset="0"/>
              </a:rPr>
              <a:t> din </a:t>
            </a:r>
            <a:r>
              <a:rPr lang="en-US" sz="2000" dirty="0" err="1">
                <a:latin typeface="Times New Roman" panose="02020603050405020304" pitchFamily="18" charset="0"/>
                <a:ea typeface="Calibri" panose="020F0502020204030204" pitchFamily="34" charset="0"/>
              </a:rPr>
              <a:t>evenimente</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nedorite</a:t>
            </a:r>
            <a:r>
              <a:rPr lang="en-US" sz="2000" dirty="0">
                <a:latin typeface="Times New Roman" panose="02020603050405020304" pitchFamily="18" charset="0"/>
                <a:ea typeface="Calibri" panose="020F0502020204030204" pitchFamily="34" charset="0"/>
              </a:rPr>
              <a:t> care pot </a:t>
            </a:r>
            <a:r>
              <a:rPr lang="en-US" sz="2000" dirty="0" err="1">
                <a:latin typeface="Times New Roman" panose="02020603050405020304" pitchFamily="18" charset="0"/>
                <a:ea typeface="Calibri" panose="020F0502020204030204" pitchFamily="34" charset="0"/>
              </a:rPr>
              <a:t>afecta</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semnificativ</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angajații</a:t>
            </a:r>
            <a:r>
              <a:rPr lang="en-US" sz="2000" dirty="0">
                <a:latin typeface="Times New Roman" panose="02020603050405020304" pitchFamily="18" charset="0"/>
                <a:ea typeface="Calibri" panose="020F0502020204030204" pitchFamily="34" charset="0"/>
              </a:rPr>
              <a:t> și </a:t>
            </a:r>
            <a:r>
              <a:rPr lang="en-US" sz="2000" dirty="0" err="1">
                <a:latin typeface="Times New Roman" panose="02020603050405020304" pitchFamily="18" charset="0"/>
                <a:ea typeface="Calibri" panose="020F0502020204030204" pitchFamily="34" charset="0"/>
              </a:rPr>
              <a:t>comunitățile</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în</a:t>
            </a:r>
            <a:r>
              <a:rPr lang="en-US" sz="2000" dirty="0">
                <a:latin typeface="Times New Roman" panose="02020603050405020304" pitchFamily="18" charset="0"/>
                <a:ea typeface="Calibri" panose="020F0502020204030204" pitchFamily="34" charset="0"/>
              </a:rPr>
              <a:t> care </a:t>
            </a:r>
            <a:r>
              <a:rPr lang="en-US" sz="2000" dirty="0" err="1">
                <a:latin typeface="Times New Roman" panose="02020603050405020304" pitchFamily="18" charset="0"/>
                <a:ea typeface="Calibri" panose="020F0502020204030204" pitchFamily="34" charset="0"/>
              </a:rPr>
              <a:t>operează</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întreprinderea</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mediul</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activele</a:t>
            </a:r>
            <a:r>
              <a:rPr lang="en-US" sz="2000" dirty="0">
                <a:latin typeface="Times New Roman" panose="02020603050405020304" pitchFamily="18" charset="0"/>
                <a:ea typeface="Calibri" panose="020F0502020204030204" pitchFamily="34" charset="0"/>
              </a:rPr>
              <a:t> și </a:t>
            </a:r>
            <a:r>
              <a:rPr lang="en-US" sz="2000" dirty="0" err="1">
                <a:latin typeface="Times New Roman" panose="02020603050405020304" pitchFamily="18" charset="0"/>
                <a:ea typeface="Calibri" panose="020F0502020204030204" pitchFamily="34" charset="0"/>
              </a:rPr>
              <a:t>operațiunile</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entității</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precum</a:t>
            </a:r>
            <a:r>
              <a:rPr lang="en-US" sz="2000" dirty="0">
                <a:latin typeface="Times New Roman" panose="02020603050405020304" pitchFamily="18" charset="0"/>
                <a:ea typeface="Calibri" panose="020F0502020204030204" pitchFamily="34" charset="0"/>
              </a:rPr>
              <a:t> și </a:t>
            </a:r>
            <a:r>
              <a:rPr lang="en-US" sz="2000" dirty="0" err="1">
                <a:latin typeface="Times New Roman" panose="02020603050405020304" pitchFamily="18" charset="0"/>
                <a:ea typeface="Calibri" panose="020F0502020204030204" pitchFamily="34" charset="0"/>
              </a:rPr>
              <a:t>reputația</a:t>
            </a:r>
            <a:r>
              <a:rPr lang="en-US" sz="2000" dirty="0">
                <a:latin typeface="Times New Roman" panose="02020603050405020304" pitchFamily="18" charset="0"/>
                <a:ea typeface="Calibri" panose="020F0502020204030204" pitchFamily="34" charset="0"/>
              </a:rPr>
              <a:t> și/</a:t>
            </a:r>
            <a:r>
              <a:rPr lang="en-US" sz="2000" dirty="0" err="1">
                <a:latin typeface="Times New Roman" panose="02020603050405020304" pitchFamily="18" charset="0"/>
                <a:ea typeface="Calibri" panose="020F0502020204030204" pitchFamily="34" charset="0"/>
              </a:rPr>
              <a:t>sau</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obiectivele</a:t>
            </a:r>
            <a:r>
              <a:rPr lang="en-US" sz="2000" dirty="0">
                <a:latin typeface="Times New Roman" panose="02020603050405020304" pitchFamily="18" charset="0"/>
                <a:ea typeface="Calibri" panose="020F0502020204030204" pitchFamily="34" charset="0"/>
              </a:rPr>
              <a:t> de </a:t>
            </a:r>
            <a:r>
              <a:rPr lang="en-US" sz="2000" dirty="0" err="1">
                <a:latin typeface="Times New Roman" panose="02020603050405020304" pitchFamily="18" charset="0"/>
                <a:ea typeface="Calibri" panose="020F0502020204030204" pitchFamily="34" charset="0"/>
              </a:rPr>
              <a:t>afaceri</a:t>
            </a:r>
            <a:r>
              <a:rPr lang="en-US" sz="2000" dirty="0">
                <a:latin typeface="Times New Roman" panose="02020603050405020304" pitchFamily="18" charset="0"/>
                <a:ea typeface="Calibri" panose="020F0502020204030204" pitchFamily="34" charset="0"/>
              </a:rPr>
              <a:t> a </a:t>
            </a:r>
            <a:r>
              <a:rPr lang="en-US" sz="2000" dirty="0" err="1">
                <a:latin typeface="Times New Roman" panose="02020603050405020304" pitchFamily="18" charset="0"/>
                <a:ea typeface="Calibri" panose="020F0502020204030204" pitchFamily="34" charset="0"/>
              </a:rPr>
              <a:t>entității</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prin</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răspuns</a:t>
            </a:r>
            <a:r>
              <a:rPr lang="en-US" sz="2000" dirty="0">
                <a:latin typeface="Times New Roman" panose="02020603050405020304" pitchFamily="18" charset="0"/>
                <a:ea typeface="Calibri" panose="020F0502020204030204" pitchFamily="34" charset="0"/>
              </a:rPr>
              <a:t> de </a:t>
            </a:r>
            <a:r>
              <a:rPr lang="en-US" sz="2000" dirty="0" err="1">
                <a:latin typeface="Times New Roman" panose="02020603050405020304" pitchFamily="18" charset="0"/>
                <a:ea typeface="Calibri" panose="020F0502020204030204" pitchFamily="34" charset="0"/>
              </a:rPr>
              <a:t>urgență</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integrat</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managementul</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crizelor</a:t>
            </a:r>
            <a:r>
              <a:rPr lang="en-US" sz="2000" dirty="0">
                <a:latin typeface="Times New Roman" panose="02020603050405020304" pitchFamily="18" charset="0"/>
                <a:ea typeface="Calibri" panose="020F0502020204030204" pitchFamily="34" charset="0"/>
              </a:rPr>
              <a:t> și </a:t>
            </a:r>
            <a:r>
              <a:rPr lang="en-US" sz="2000" dirty="0" err="1">
                <a:latin typeface="Times New Roman" panose="02020603050405020304" pitchFamily="18" charset="0"/>
                <a:ea typeface="Calibri" panose="020F0502020204030204" pitchFamily="34" charset="0"/>
              </a:rPr>
              <a:t>continuitatea</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afacerii</a:t>
            </a:r>
            <a:r>
              <a:rPr lang="en-US" sz="2000" dirty="0">
                <a:latin typeface="Times New Roman" panose="02020603050405020304" pitchFamily="18" charset="0"/>
                <a:ea typeface="Calibri" panose="020F0502020204030204" pitchFamily="34" charset="0"/>
              </a:rPr>
              <a:t> la </a:t>
            </a:r>
            <a:r>
              <a:rPr lang="en-US" sz="2000" dirty="0" err="1">
                <a:latin typeface="Times New Roman" panose="02020603050405020304" pitchFamily="18" charset="0"/>
                <a:ea typeface="Calibri" panose="020F0502020204030204" pitchFamily="34" charset="0"/>
              </a:rPr>
              <a:t>punctul</a:t>
            </a:r>
            <a:r>
              <a:rPr lang="en-US" sz="2000" dirty="0">
                <a:latin typeface="Times New Roman" panose="02020603050405020304" pitchFamily="18" charset="0"/>
                <a:ea typeface="Calibri" panose="020F0502020204030204" pitchFamily="34" charset="0"/>
              </a:rPr>
              <a:t> de </a:t>
            </a:r>
            <a:r>
              <a:rPr lang="en-US" sz="2000" dirty="0" err="1">
                <a:latin typeface="Times New Roman" panose="02020603050405020304" pitchFamily="18" charset="0"/>
                <a:ea typeface="Calibri" panose="020F0502020204030204" pitchFamily="34" charset="0"/>
              </a:rPr>
              <a:t>manifestare</a:t>
            </a:r>
            <a:r>
              <a:rPr lang="en-US" sz="2000" dirty="0">
                <a:latin typeface="Times New Roman" panose="02020603050405020304" pitchFamily="18" charset="0"/>
                <a:ea typeface="Calibri" panose="020F0502020204030204" pitchFamily="34" charset="0"/>
              </a:rPr>
              <a:t> a </a:t>
            </a:r>
            <a:r>
              <a:rPr lang="en-US" sz="2000" dirty="0" err="1">
                <a:latin typeface="Times New Roman" panose="02020603050405020304" pitchFamily="18" charset="0"/>
                <a:ea typeface="Calibri" panose="020F0502020204030204" pitchFamily="34" charset="0"/>
              </a:rPr>
              <a:t>riscului</a:t>
            </a:r>
            <a:r>
              <a:rPr lang="en-US" sz="2000" dirty="0" smtClean="0">
                <a:latin typeface="Times New Roman" panose="02020603050405020304" pitchFamily="18" charset="0"/>
                <a:ea typeface="Calibri" panose="020F0502020204030204" pitchFamily="34" charset="0"/>
              </a:rPr>
              <a:t>.</a:t>
            </a:r>
            <a:endParaRPr lang="ro-MD" sz="2000" dirty="0" smtClean="0">
              <a:latin typeface="Times New Roman" panose="02020603050405020304" pitchFamily="18" charset="0"/>
              <a:ea typeface="Calibri" panose="020F0502020204030204" pitchFamily="34" charset="0"/>
            </a:endParaRPr>
          </a:p>
        </p:txBody>
      </p:sp>
      <p:pic>
        <p:nvPicPr>
          <p:cNvPr id="9" name="Picture 8"/>
          <p:cNvPicPr>
            <a:picLocks noChangeAspect="1"/>
          </p:cNvPicPr>
          <p:nvPr/>
        </p:nvPicPr>
        <p:blipFill>
          <a:blip r:embed="rId3"/>
          <a:stretch>
            <a:fillRect/>
          </a:stretch>
        </p:blipFill>
        <p:spPr>
          <a:xfrm>
            <a:off x="6722189" y="1823590"/>
            <a:ext cx="5200000" cy="2771429"/>
          </a:xfrm>
          <a:prstGeom prst="rect">
            <a:avLst/>
          </a:prstGeom>
        </p:spPr>
      </p:pic>
      <p:sp>
        <p:nvSpPr>
          <p:cNvPr id="10" name="Rectangle 9"/>
          <p:cNvSpPr/>
          <p:nvPr/>
        </p:nvSpPr>
        <p:spPr>
          <a:xfrm>
            <a:off x="203200" y="4598118"/>
            <a:ext cx="11582400" cy="2246769"/>
          </a:xfrm>
          <a:prstGeom prst="rect">
            <a:avLst/>
          </a:prstGeom>
        </p:spPr>
        <p:txBody>
          <a:bodyPr wrap="square">
            <a:spAutoFit/>
          </a:bodyPr>
          <a:lstStyle/>
          <a:p>
            <a:pPr algn="just"/>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Aceasta</a:t>
            </a:r>
            <a:r>
              <a:rPr lang="en-US" sz="2000" dirty="0">
                <a:latin typeface="Times New Roman" panose="02020603050405020304" pitchFamily="18" charset="0"/>
                <a:cs typeface="Times New Roman" panose="02020603050405020304" pitchFamily="18" charset="0"/>
              </a:rPr>
              <a:t> se </a:t>
            </a:r>
            <a:r>
              <a:rPr lang="en-US" sz="2000" dirty="0" err="1">
                <a:latin typeface="Times New Roman" panose="02020603050405020304" pitchFamily="18" charset="0"/>
                <a:cs typeface="Times New Roman" panose="02020603050405020304" pitchFamily="18" charset="0"/>
              </a:rPr>
              <a:t>realizează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printr</a:t>
            </a:r>
            <a:r>
              <a:rPr lang="en-US" sz="2000" dirty="0">
                <a:latin typeface="Times New Roman" panose="02020603050405020304" pitchFamily="18" charset="0"/>
                <a:cs typeface="Times New Roman" panose="02020603050405020304" pitchFamily="18" charset="0"/>
              </a:rPr>
              <a:t>-o </a:t>
            </a:r>
            <a:r>
              <a:rPr lang="en-US" sz="2000" dirty="0" err="1">
                <a:latin typeface="Times New Roman" panose="02020603050405020304" pitchFamily="18" charset="0"/>
                <a:cs typeface="Times New Roman" panose="02020603050405020304" pitchFamily="18" charset="0"/>
              </a:rPr>
              <a:t>pregătire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integrată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bazată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riscuri</a:t>
            </a:r>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înainte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în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timpul</a:t>
            </a:r>
            <a:r>
              <a:rPr lang="en-US" sz="2000" dirty="0">
                <a:latin typeface="Times New Roman" panose="02020603050405020304" pitchFamily="18" charset="0"/>
                <a:cs typeface="Times New Roman" panose="02020603050405020304" pitchFamily="18" charset="0"/>
              </a:rPr>
              <a:t> și </a:t>
            </a:r>
            <a:r>
              <a:rPr lang="en-US" sz="2000" dirty="0" err="1">
                <a:latin typeface="Times New Roman" panose="02020603050405020304" pitchFamily="18" charset="0"/>
                <a:cs typeface="Times New Roman" panose="02020603050405020304" pitchFamily="18" charset="0"/>
              </a:rPr>
              <a:t>după</a:t>
            </a:r>
            <a:r>
              <a:rPr lang="en-US" sz="2000" dirty="0">
                <a:latin typeface="Times New Roman" panose="02020603050405020304" pitchFamily="18" charset="0"/>
                <a:cs typeface="Times New Roman" panose="02020603050405020304" pitchFamily="18" charset="0"/>
              </a:rPr>
              <a:t> un </a:t>
            </a:r>
            <a:r>
              <a:rPr lang="en-US" sz="2000" dirty="0" err="1">
                <a:latin typeface="Times New Roman" panose="02020603050405020304" pitchFamily="18" charset="0"/>
                <a:cs typeface="Times New Roman" panose="02020603050405020304" pitchFamily="18" charset="0"/>
              </a:rPr>
              <a:t>eveniment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nedorit</a:t>
            </a:r>
            <a:r>
              <a:rPr lang="en-US" sz="2000" dirty="0">
                <a:latin typeface="Times New Roman" panose="02020603050405020304" pitchFamily="18" charset="0"/>
                <a:cs typeface="Times New Roman" panose="02020603050405020304" pitchFamily="18" charset="0"/>
              </a:rPr>
              <a:t>. Se </a:t>
            </a:r>
            <a:r>
              <a:rPr lang="en-US" sz="2000" dirty="0" err="1">
                <a:latin typeface="Times New Roman" panose="02020603050405020304" pitchFamily="18" charset="0"/>
                <a:cs typeface="Times New Roman" panose="02020603050405020304" pitchFamily="18" charset="0"/>
              </a:rPr>
              <a:t>efectuează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activitățile</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pregătire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până</a:t>
            </a:r>
            <a:r>
              <a:rPr lang="en-US" sz="2000" dirty="0">
                <a:latin typeface="Times New Roman" panose="02020603050405020304" pitchFamily="18" charset="0"/>
                <a:cs typeface="Times New Roman" panose="02020603050405020304" pitchFamily="18" charset="0"/>
              </a:rPr>
              <a:t> la </a:t>
            </a:r>
            <a:r>
              <a:rPr lang="en-US" sz="2000" dirty="0" err="1">
                <a:latin typeface="Times New Roman" panose="02020603050405020304" pitchFamily="18" charset="0"/>
                <a:cs typeface="Times New Roman" panose="02020603050405020304" pitchFamily="18" charset="0"/>
              </a:rPr>
              <a:t>evenimentul</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nedorit</a:t>
            </a:r>
            <a:r>
              <a:rPr lang="en-US" sz="2000" dirty="0">
                <a:latin typeface="Times New Roman" panose="02020603050405020304" pitchFamily="18" charset="0"/>
                <a:cs typeface="Times New Roman" panose="02020603050405020304" pitchFamily="18" charset="0"/>
              </a:rPr>
              <a:t> (se </a:t>
            </a:r>
            <a:r>
              <a:rPr lang="en-US" sz="2000" dirty="0" err="1">
                <a:latin typeface="Times New Roman" panose="02020603050405020304" pitchFamily="18" charset="0"/>
                <a:cs typeface="Times New Roman" panose="02020603050405020304" pitchFamily="18" charset="0"/>
              </a:rPr>
              <a:t>identifică</a:t>
            </a:r>
            <a:r>
              <a:rPr lang="en-US" sz="2000" dirty="0">
                <a:latin typeface="Times New Roman" panose="02020603050405020304" pitchFamily="18" charset="0"/>
                <a:cs typeface="Times New Roman" panose="02020603050405020304" pitchFamily="18" charset="0"/>
              </a:rPr>
              <a:t> și se </a:t>
            </a:r>
            <a:r>
              <a:rPr lang="en-US" sz="2000" dirty="0" err="1">
                <a:latin typeface="Times New Roman" panose="02020603050405020304" pitchFamily="18" charset="0"/>
                <a:cs typeface="Times New Roman" panose="02020603050405020304" pitchFamily="18" charset="0"/>
              </a:rPr>
              <a:t>analizează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riscurile</a:t>
            </a:r>
            <a:r>
              <a:rPr lang="en-US" sz="2000" dirty="0">
                <a:latin typeface="Times New Roman" panose="02020603050405020304" pitchFamily="18" charset="0"/>
                <a:cs typeface="Times New Roman" panose="02020603050405020304" pitchFamily="18" charset="0"/>
              </a:rPr>
              <a:t>; se </a:t>
            </a:r>
            <a:r>
              <a:rPr lang="en-US" sz="2000" dirty="0" err="1">
                <a:latin typeface="Times New Roman" panose="02020603050405020304" pitchFamily="18" charset="0"/>
                <a:cs typeface="Times New Roman" panose="02020603050405020304" pitchFamily="18" charset="0"/>
              </a:rPr>
              <a:t>planifică</a:t>
            </a:r>
            <a:r>
              <a:rPr lang="en-US" sz="2000" dirty="0">
                <a:latin typeface="Times New Roman" panose="02020603050405020304" pitchFamily="18" charset="0"/>
                <a:cs typeface="Times New Roman" panose="02020603050405020304" pitchFamily="18" charset="0"/>
              </a:rPr>
              <a:t> și se </a:t>
            </a:r>
            <a:r>
              <a:rPr lang="en-US" sz="2000" dirty="0" err="1">
                <a:latin typeface="Times New Roman" panose="02020603050405020304" pitchFamily="18" charset="0"/>
                <a:cs typeface="Times New Roman" panose="02020603050405020304" pitchFamily="18" charset="0"/>
              </a:rPr>
              <a:t>monitorizează</a:t>
            </a:r>
            <a:r>
              <a:rPr lang="en-US" sz="2000" dirty="0">
                <a:latin typeface="Times New Roman" panose="02020603050405020304" pitchFamily="18" charset="0"/>
                <a:cs typeface="Times New Roman" panose="02020603050405020304" pitchFamily="18" charset="0"/>
              </a:rPr>
              <a:t>; se </a:t>
            </a:r>
            <a:r>
              <a:rPr lang="en-US" sz="2000" dirty="0" err="1">
                <a:latin typeface="Times New Roman" panose="02020603050405020304" pitchFamily="18" charset="0"/>
                <a:cs typeface="Times New Roman" panose="02020603050405020304" pitchFamily="18" charset="0"/>
              </a:rPr>
              <a:t>previne</a:t>
            </a:r>
            <a:r>
              <a:rPr lang="en-US" sz="2000" dirty="0">
                <a:latin typeface="Times New Roman" panose="02020603050405020304" pitchFamily="18" charset="0"/>
                <a:cs typeface="Times New Roman" panose="02020603050405020304" pitchFamily="18" charset="0"/>
              </a:rPr>
              <a:t> și se </a:t>
            </a:r>
            <a:r>
              <a:rPr lang="en-US" sz="2000" dirty="0" err="1">
                <a:latin typeface="Times New Roman" panose="02020603050405020304" pitchFamily="18" charset="0"/>
                <a:cs typeface="Times New Roman" panose="02020603050405020304" pitchFamily="18" charset="0"/>
              </a:rPr>
              <a:t>detectează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apoi</a:t>
            </a:r>
            <a:r>
              <a:rPr lang="en-US" sz="2000" dirty="0">
                <a:latin typeface="Times New Roman" panose="02020603050405020304" pitchFamily="18" charset="0"/>
                <a:cs typeface="Times New Roman" panose="02020603050405020304" pitchFamily="18" charset="0"/>
              </a:rPr>
              <a:t> se </a:t>
            </a:r>
            <a:r>
              <a:rPr lang="en-US" sz="2000" dirty="0" err="1">
                <a:latin typeface="Times New Roman" panose="02020603050405020304" pitchFamily="18" charset="0"/>
                <a:cs typeface="Times New Roman" panose="02020603050405020304" pitchFamily="18" charset="0"/>
              </a:rPr>
              <a:t>organzează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răspuns</a:t>
            </a:r>
            <a:r>
              <a:rPr lang="en-US" sz="2000" dirty="0">
                <a:latin typeface="Times New Roman" panose="02020603050405020304" pitchFamily="18" charset="0"/>
                <a:cs typeface="Times New Roman" panose="02020603050405020304" pitchFamily="18" charset="0"/>
              </a:rPr>
              <a:t> la </a:t>
            </a:r>
            <a:r>
              <a:rPr lang="en-US" sz="2000" dirty="0" err="1">
                <a:latin typeface="Times New Roman" panose="02020603050405020304" pitchFamily="18" charset="0"/>
                <a:cs typeface="Times New Roman" panose="02020603050405020304" pitchFamily="18" charset="0"/>
              </a:rPr>
              <a:t>criză</a:t>
            </a:r>
            <a:r>
              <a:rPr lang="en-US" sz="2000" dirty="0">
                <a:latin typeface="Times New Roman" panose="02020603050405020304" pitchFamily="18" charset="0"/>
                <a:cs typeface="Times New Roman" panose="02020603050405020304" pitchFamily="18" charset="0"/>
              </a:rPr>
              <a:t> care </a:t>
            </a:r>
            <a:r>
              <a:rPr lang="en-US" sz="2000" dirty="0" err="1">
                <a:latin typeface="Times New Roman" panose="02020603050405020304" pitchFamily="18" charset="0"/>
                <a:cs typeface="Times New Roman" panose="02020603050405020304" pitchFamily="18" charset="0"/>
              </a:rPr>
              <a:t>prevede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gestionarea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crizei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recuperarea</a:t>
            </a:r>
            <a:r>
              <a:rPr lang="en-US" sz="2000" dirty="0">
                <a:latin typeface="Times New Roman" panose="02020603050405020304" pitchFamily="18" charset="0"/>
                <a:cs typeface="Times New Roman" panose="02020603050405020304" pitchFamily="18" charset="0"/>
              </a:rPr>
              <a:t> </a:t>
            </a:r>
            <a:r>
              <a:rPr lang="ro-MD" sz="2000" dirty="0" smtClean="0">
                <a:latin typeface="Times New Roman" panose="02020603050405020304" pitchFamily="18" charset="0"/>
                <a:cs typeface="Times New Roman" panose="02020603050405020304" pitchFamily="18" charset="0"/>
              </a:rPr>
              <a:t>la </a:t>
            </a:r>
            <a:r>
              <a:rPr lang="en-US" sz="2000" dirty="0" err="1" smtClean="0">
                <a:latin typeface="Times New Roman" panose="02020603050405020304" pitchFamily="18" charset="0"/>
                <a:cs typeface="Times New Roman" panose="02020603050405020304" pitchFamily="18" charset="0"/>
              </a:rPr>
              <a:t>situați</a:t>
            </a:r>
            <a:r>
              <a:rPr lang="ro-MD" sz="2000" dirty="0" smtClean="0">
                <a:latin typeface="Times New Roman" panose="02020603050405020304" pitchFamily="18" charset="0"/>
                <a:cs typeface="Times New Roman" panose="02020603050405020304" pitchFamily="18" charset="0"/>
              </a:rPr>
              <a:t>a</a:t>
            </a:r>
            <a:r>
              <a:rPr lang="en-US" sz="2000" dirty="0" smtClean="0">
                <a:latin typeface="Times New Roman" panose="02020603050405020304" pitchFamily="18" charset="0"/>
                <a:cs typeface="Times New Roman" panose="02020603050405020304" pitchFamily="18" charset="0"/>
              </a:rPr>
              <a:t> normal</a:t>
            </a:r>
            <a:r>
              <a:rPr lang="ro-MD" sz="2000" dirty="0" smtClean="0">
                <a:latin typeface="Times New Roman" panose="02020603050405020304" pitchFamily="18" charset="0"/>
                <a:cs typeface="Times New Roman" panose="02020603050405020304" pitchFamily="18" charset="0"/>
              </a:rPr>
              <a:t>ă d</a:t>
            </a:r>
            <a:r>
              <a:rPr lang="en-US" sz="2000" dirty="0" smtClean="0">
                <a:latin typeface="Times New Roman" panose="02020603050405020304" pitchFamily="18" charset="0"/>
                <a:cs typeface="Times New Roman" panose="02020603050405020304" pitchFamily="18" charset="0"/>
              </a:rPr>
              <a:t>e </a:t>
            </a:r>
            <a:r>
              <a:rPr lang="en-US" sz="2000" dirty="0" err="1">
                <a:latin typeface="Times New Roman" panose="02020603050405020304" pitchFamily="18" charset="0"/>
                <a:cs typeface="Times New Roman" panose="02020603050405020304" pitchFamily="18" charset="0"/>
              </a:rPr>
              <a:t>activitate</a:t>
            </a:r>
            <a:r>
              <a:rPr lang="en-US" sz="2000" dirty="0">
                <a:latin typeface="Times New Roman" panose="02020603050405020304" pitchFamily="18" charset="0"/>
                <a:cs typeface="Times New Roman" panose="02020603050405020304" pitchFamily="18" charset="0"/>
              </a:rPr>
              <a:t> a </a:t>
            </a:r>
            <a:r>
              <a:rPr lang="en-US" sz="2000" dirty="0" err="1">
                <a:latin typeface="Times New Roman" panose="02020603050405020304" pitchFamily="18" charset="0"/>
                <a:cs typeface="Times New Roman" panose="02020603050405020304" pitchFamily="18" charset="0"/>
              </a:rPr>
              <a:t>afacerii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învățarea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lecțiilor</a:t>
            </a:r>
            <a:r>
              <a:rPr lang="en-US" sz="2000" dirty="0">
                <a:latin typeface="Times New Roman" panose="02020603050405020304" pitchFamily="18" charset="0"/>
                <a:cs typeface="Times New Roman" panose="02020603050405020304" pitchFamily="18" charset="0"/>
              </a:rPr>
              <a:t> din </a:t>
            </a:r>
            <a:r>
              <a:rPr lang="en-US" sz="2000" dirty="0" err="1">
                <a:latin typeface="Times New Roman" panose="02020603050405020304" pitchFamily="18" charset="0"/>
                <a:cs typeface="Times New Roman" panose="02020603050405020304" pitchFamily="18" charset="0"/>
              </a:rPr>
              <a:t>cele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întreprinse</a:t>
            </a:r>
            <a:r>
              <a:rPr lang="en-US" sz="2000" dirty="0">
                <a:latin typeface="Times New Roman" panose="02020603050405020304" pitchFamily="18" charset="0"/>
                <a:cs typeface="Times New Roman" panose="02020603050405020304" pitchFamily="18" charset="0"/>
              </a:rPr>
              <a:t>.</a:t>
            </a:r>
          </a:p>
          <a:p>
            <a:pPr algn="just"/>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Identificarea</a:t>
            </a:r>
            <a:r>
              <a:rPr lang="en-US" sz="2000" dirty="0">
                <a:latin typeface="Times New Roman" panose="02020603050405020304" pitchFamily="18" charset="0"/>
                <a:cs typeface="Times New Roman" panose="02020603050405020304" pitchFamily="18" charset="0"/>
              </a:rPr>
              <a:t> și </a:t>
            </a:r>
            <a:r>
              <a:rPr lang="en-US" sz="2000" dirty="0" err="1">
                <a:latin typeface="Times New Roman" panose="02020603050405020304" pitchFamily="18" charset="0"/>
                <a:cs typeface="Times New Roman" panose="02020603050405020304" pitchFamily="18" charset="0"/>
              </a:rPr>
              <a:t>specificarea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tuturor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riscurilor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posibile</a:t>
            </a:r>
            <a:r>
              <a:rPr lang="en-US" sz="2000" dirty="0">
                <a:latin typeface="Times New Roman" panose="02020603050405020304" pitchFamily="18" charset="0"/>
                <a:cs typeface="Times New Roman" panose="02020603050405020304" pitchFamily="18" charset="0"/>
              </a:rPr>
              <a:t> care </a:t>
            </a:r>
            <a:r>
              <a:rPr lang="en-US" sz="2000" dirty="0" err="1">
                <a:latin typeface="Times New Roman" panose="02020603050405020304" pitchFamily="18" charset="0"/>
                <a:cs typeface="Times New Roman" panose="02020603050405020304" pitchFamily="18" charset="0"/>
              </a:rPr>
              <a:t>ar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putea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dăuna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afacerea</a:t>
            </a:r>
            <a:r>
              <a:rPr lang="en-US" sz="2000" dirty="0">
                <a:latin typeface="Times New Roman" panose="02020603050405020304" pitchFamily="18" charset="0"/>
                <a:cs typeface="Times New Roman" panose="02020603050405020304" pitchFamily="18" charset="0"/>
              </a:rPr>
              <a:t>.</a:t>
            </a:r>
          </a:p>
          <a:p>
            <a:pPr algn="just"/>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Elaborarea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unui</a:t>
            </a:r>
            <a:r>
              <a:rPr lang="en-US" sz="2000" dirty="0">
                <a:latin typeface="Times New Roman" panose="02020603050405020304" pitchFamily="18" charset="0"/>
                <a:cs typeface="Times New Roman" panose="02020603050405020304" pitchFamily="18" charset="0"/>
              </a:rPr>
              <a:t> program de </a:t>
            </a:r>
            <a:r>
              <a:rPr lang="en-US" sz="2000" dirty="0" err="1">
                <a:latin typeface="Times New Roman" panose="02020603050405020304" pitchFamily="18" charset="0"/>
                <a:cs typeface="Times New Roman" panose="02020603050405020304" pitchFamily="18" charset="0"/>
              </a:rPr>
              <a:t>reziliență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în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afaceri</a:t>
            </a:r>
            <a:r>
              <a:rPr lang="en-US" sz="2000" dirty="0">
                <a:latin typeface="Times New Roman" panose="02020603050405020304" pitchFamily="18" charset="0"/>
                <a:cs typeface="Times New Roman" panose="02020603050405020304" pitchFamily="18" charset="0"/>
              </a:rPr>
              <a:t> cu </a:t>
            </a:r>
            <a:r>
              <a:rPr lang="en-US" sz="2000" dirty="0" err="1">
                <a:latin typeface="Times New Roman" panose="02020603050405020304" pitchFamily="18" charset="0"/>
                <a:cs typeface="Times New Roman" panose="02020603050405020304" pitchFamily="18" charset="0"/>
              </a:rPr>
              <a:t>calculele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necesare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pentru</a:t>
            </a:r>
            <a:r>
              <a:rPr lang="en-US" sz="2000" dirty="0">
                <a:latin typeface="Times New Roman" panose="02020603050405020304" pitchFamily="18" charset="0"/>
                <a:cs typeface="Times New Roman" panose="02020603050405020304" pitchFamily="18" charset="0"/>
              </a:rPr>
              <a:t> a </a:t>
            </a:r>
            <a:r>
              <a:rPr lang="en-US" sz="2000" dirty="0" err="1">
                <a:latin typeface="Times New Roman" panose="02020603050405020304" pitchFamily="18" charset="0"/>
                <a:cs typeface="Times New Roman" panose="02020603050405020304" pitchFamily="18" charset="0"/>
              </a:rPr>
              <a:t>remedia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consecințele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acestora</a:t>
            </a:r>
            <a:r>
              <a:rPr lang="en-US"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488768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271000" cy="1325563"/>
          </a:xfrm>
        </p:spPr>
        <p:txBody>
          <a:bodyPr/>
          <a:lstStyle/>
          <a:p>
            <a:r>
              <a:rPr lang="en-US"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Audit de Securitate: Protejând Afacerile împotriva Riscurilor</a:t>
            </a:r>
            <a:endParaRPr lang="en-US" b="1" dirty="0">
              <a:solidFill>
                <a:srgbClr val="00B050"/>
              </a:solidFill>
              <a:latin typeface="Times New Roman" panose="02020603050405020304" pitchFamily="18" charset="0"/>
              <a:cs typeface="Times New Roman" panose="02020603050405020304" pitchFamily="18" charset="0"/>
            </a:endParaRPr>
          </a:p>
        </p:txBody>
      </p:sp>
      <p:sp>
        <p:nvSpPr>
          <p:cNvPr id="5" name="Rectangle 4"/>
          <p:cNvSpPr/>
          <p:nvPr/>
        </p:nvSpPr>
        <p:spPr>
          <a:xfrm>
            <a:off x="7259782" y="2394680"/>
            <a:ext cx="4932218" cy="1938992"/>
          </a:xfrm>
          <a:prstGeom prst="rect">
            <a:avLst/>
          </a:prstGeom>
        </p:spPr>
        <p:txBody>
          <a:bodyPr wrap="square">
            <a:spAutoFit/>
          </a:bodyPr>
          <a:lstStyle/>
          <a:p>
            <a:r>
              <a:rPr lang="en-US" sz="2400" b="1" dirty="0">
                <a:solidFill>
                  <a:srgbClr val="FFFF00"/>
                </a:solidFill>
                <a:latin typeface="Times New Roman" panose="02020603050405020304" pitchFamily="18" charset="0"/>
                <a:ea typeface="Calibri" panose="020F0502020204030204" pitchFamily="34" charset="0"/>
              </a:rPr>
              <a:t>Bun </a:t>
            </a:r>
            <a:r>
              <a:rPr lang="en-US" sz="2400" b="1" dirty="0" err="1">
                <a:solidFill>
                  <a:srgbClr val="FFFF00"/>
                </a:solidFill>
                <a:latin typeface="Times New Roman" panose="02020603050405020304" pitchFamily="18" charset="0"/>
                <a:ea typeface="Calibri" panose="020F0502020204030204" pitchFamily="34" charset="0"/>
              </a:rPr>
              <a:t>venit</a:t>
            </a:r>
            <a:r>
              <a:rPr lang="en-US" sz="2400" b="1" dirty="0">
                <a:solidFill>
                  <a:srgbClr val="FFFF00"/>
                </a:solidFill>
                <a:latin typeface="Times New Roman" panose="02020603050405020304" pitchFamily="18" charset="0"/>
                <a:ea typeface="Calibri" panose="020F0502020204030204" pitchFamily="34" charset="0"/>
              </a:rPr>
              <a:t>! </a:t>
            </a:r>
            <a:r>
              <a:rPr lang="en-US" sz="2400" b="1" dirty="0" err="1">
                <a:solidFill>
                  <a:srgbClr val="FFFF00"/>
                </a:solidFill>
                <a:latin typeface="Times New Roman" panose="02020603050405020304" pitchFamily="18" charset="0"/>
                <a:ea typeface="Calibri" panose="020F0502020204030204" pitchFamily="34" charset="0"/>
              </a:rPr>
              <a:t>Astăzi</a:t>
            </a:r>
            <a:r>
              <a:rPr lang="en-US" sz="2400" b="1" dirty="0">
                <a:solidFill>
                  <a:srgbClr val="FFFF00"/>
                </a:solidFill>
                <a:latin typeface="Times New Roman" panose="02020603050405020304" pitchFamily="18" charset="0"/>
                <a:ea typeface="Calibri" panose="020F0502020204030204" pitchFamily="34" charset="0"/>
              </a:rPr>
              <a:t>, </a:t>
            </a:r>
            <a:r>
              <a:rPr lang="en-US" sz="2400" b="1" dirty="0" err="1">
                <a:solidFill>
                  <a:srgbClr val="FFFF00"/>
                </a:solidFill>
                <a:latin typeface="Times New Roman" panose="02020603050405020304" pitchFamily="18" charset="0"/>
                <a:ea typeface="Calibri" panose="020F0502020204030204" pitchFamily="34" charset="0"/>
              </a:rPr>
              <a:t>explorăm</a:t>
            </a:r>
            <a:r>
              <a:rPr lang="en-US" sz="2400" b="1" dirty="0">
                <a:solidFill>
                  <a:srgbClr val="FFFF00"/>
                </a:solidFill>
                <a:latin typeface="Times New Roman" panose="02020603050405020304" pitchFamily="18" charset="0"/>
                <a:ea typeface="Calibri" panose="020F0502020204030204" pitchFamily="34" charset="0"/>
              </a:rPr>
              <a:t> </a:t>
            </a:r>
            <a:r>
              <a:rPr lang="en-US" sz="2400" b="1" dirty="0" err="1">
                <a:solidFill>
                  <a:srgbClr val="FFFF00"/>
                </a:solidFill>
                <a:latin typeface="Times New Roman" panose="02020603050405020304" pitchFamily="18" charset="0"/>
                <a:ea typeface="Calibri" panose="020F0502020204030204" pitchFamily="34" charset="0"/>
              </a:rPr>
              <a:t>modul</a:t>
            </a:r>
            <a:r>
              <a:rPr lang="en-US" sz="2400" b="1" dirty="0">
                <a:solidFill>
                  <a:srgbClr val="FFFF00"/>
                </a:solidFill>
                <a:latin typeface="Times New Roman" panose="02020603050405020304" pitchFamily="18" charset="0"/>
                <a:ea typeface="Calibri" panose="020F0502020204030204" pitchFamily="34" charset="0"/>
              </a:rPr>
              <a:t> </a:t>
            </a:r>
            <a:r>
              <a:rPr lang="en-US" sz="2400" b="1" dirty="0" err="1">
                <a:solidFill>
                  <a:srgbClr val="FFFF00"/>
                </a:solidFill>
                <a:latin typeface="Times New Roman" panose="02020603050405020304" pitchFamily="18" charset="0"/>
                <a:ea typeface="Calibri" panose="020F0502020204030204" pitchFamily="34" charset="0"/>
              </a:rPr>
              <a:t>în</a:t>
            </a:r>
            <a:r>
              <a:rPr lang="en-US" sz="2400" b="1" dirty="0">
                <a:solidFill>
                  <a:srgbClr val="FFFF00"/>
                </a:solidFill>
                <a:latin typeface="Times New Roman" panose="02020603050405020304" pitchFamily="18" charset="0"/>
                <a:ea typeface="Calibri" panose="020F0502020204030204" pitchFamily="34" charset="0"/>
              </a:rPr>
              <a:t> care </a:t>
            </a:r>
            <a:r>
              <a:rPr lang="en-US" sz="2400" b="1" dirty="0" err="1">
                <a:solidFill>
                  <a:srgbClr val="FFFF00"/>
                </a:solidFill>
                <a:latin typeface="Times New Roman" panose="02020603050405020304" pitchFamily="18" charset="0"/>
                <a:ea typeface="Calibri" panose="020F0502020204030204" pitchFamily="34" charset="0"/>
              </a:rPr>
              <a:t>auditul</a:t>
            </a:r>
            <a:r>
              <a:rPr lang="en-US" sz="2400" b="1" dirty="0">
                <a:solidFill>
                  <a:srgbClr val="FFFF00"/>
                </a:solidFill>
                <a:latin typeface="Times New Roman" panose="02020603050405020304" pitchFamily="18" charset="0"/>
                <a:ea typeface="Calibri" panose="020F0502020204030204" pitchFamily="34" charset="0"/>
              </a:rPr>
              <a:t> de </a:t>
            </a:r>
            <a:r>
              <a:rPr lang="en-US" sz="2400" b="1" dirty="0" err="1">
                <a:solidFill>
                  <a:srgbClr val="FFFF00"/>
                </a:solidFill>
                <a:latin typeface="Times New Roman" panose="02020603050405020304" pitchFamily="18" charset="0"/>
                <a:ea typeface="Calibri" panose="020F0502020204030204" pitchFamily="34" charset="0"/>
              </a:rPr>
              <a:t>securitate</a:t>
            </a:r>
            <a:r>
              <a:rPr lang="en-US" sz="2400" b="1" dirty="0">
                <a:solidFill>
                  <a:srgbClr val="FFFF00"/>
                </a:solidFill>
                <a:latin typeface="Times New Roman" panose="02020603050405020304" pitchFamily="18" charset="0"/>
                <a:ea typeface="Calibri" panose="020F0502020204030204" pitchFamily="34" charset="0"/>
              </a:rPr>
              <a:t> </a:t>
            </a:r>
            <a:r>
              <a:rPr lang="en-US" sz="2400" b="1" dirty="0" err="1">
                <a:solidFill>
                  <a:srgbClr val="FFFF00"/>
                </a:solidFill>
                <a:latin typeface="Times New Roman" panose="02020603050405020304" pitchFamily="18" charset="0"/>
                <a:ea typeface="Calibri" panose="020F0502020204030204" pitchFamily="34" charset="0"/>
              </a:rPr>
              <a:t>devine</a:t>
            </a:r>
            <a:r>
              <a:rPr lang="en-US" sz="2400" b="1" dirty="0">
                <a:solidFill>
                  <a:srgbClr val="FFFF00"/>
                </a:solidFill>
                <a:latin typeface="Times New Roman" panose="02020603050405020304" pitchFamily="18" charset="0"/>
                <a:ea typeface="Calibri" panose="020F0502020204030204" pitchFamily="34" charset="0"/>
              </a:rPr>
              <a:t> </a:t>
            </a:r>
            <a:r>
              <a:rPr lang="en-US" sz="2400" b="1" dirty="0" err="1">
                <a:solidFill>
                  <a:srgbClr val="FFFF00"/>
                </a:solidFill>
                <a:latin typeface="Times New Roman" panose="02020603050405020304" pitchFamily="18" charset="0"/>
                <a:ea typeface="Calibri" panose="020F0502020204030204" pitchFamily="34" charset="0"/>
              </a:rPr>
              <a:t>stalpul</a:t>
            </a:r>
            <a:r>
              <a:rPr lang="en-US" sz="2400" b="1" dirty="0">
                <a:solidFill>
                  <a:srgbClr val="FFFF00"/>
                </a:solidFill>
                <a:latin typeface="Times New Roman" panose="02020603050405020304" pitchFamily="18" charset="0"/>
                <a:ea typeface="Calibri" panose="020F0502020204030204" pitchFamily="34" charset="0"/>
              </a:rPr>
              <a:t> fundamental </a:t>
            </a:r>
            <a:r>
              <a:rPr lang="en-US" sz="2400" b="1" dirty="0" err="1">
                <a:solidFill>
                  <a:srgbClr val="FFFF00"/>
                </a:solidFill>
                <a:latin typeface="Times New Roman" panose="02020603050405020304" pitchFamily="18" charset="0"/>
                <a:ea typeface="Calibri" panose="020F0502020204030204" pitchFamily="34" charset="0"/>
              </a:rPr>
              <a:t>pentru</a:t>
            </a:r>
            <a:r>
              <a:rPr lang="en-US" sz="2400" b="1" dirty="0">
                <a:solidFill>
                  <a:srgbClr val="FFFF00"/>
                </a:solidFill>
                <a:latin typeface="Times New Roman" panose="02020603050405020304" pitchFamily="18" charset="0"/>
                <a:ea typeface="Calibri" panose="020F0502020204030204" pitchFamily="34" charset="0"/>
              </a:rPr>
              <a:t> </a:t>
            </a:r>
            <a:r>
              <a:rPr lang="en-US" sz="2400" b="1" dirty="0" err="1">
                <a:solidFill>
                  <a:srgbClr val="FFFF00"/>
                </a:solidFill>
                <a:latin typeface="Times New Roman" panose="02020603050405020304" pitchFamily="18" charset="0"/>
                <a:ea typeface="Calibri" panose="020F0502020204030204" pitchFamily="34" charset="0"/>
              </a:rPr>
              <a:t>protejarea</a:t>
            </a:r>
            <a:r>
              <a:rPr lang="en-US" sz="2400" b="1" dirty="0">
                <a:solidFill>
                  <a:srgbClr val="FFFF00"/>
                </a:solidFill>
                <a:latin typeface="Times New Roman" panose="02020603050405020304" pitchFamily="18" charset="0"/>
                <a:ea typeface="Calibri" panose="020F0502020204030204" pitchFamily="34" charset="0"/>
              </a:rPr>
              <a:t> </a:t>
            </a:r>
            <a:r>
              <a:rPr lang="en-US" sz="2400" b="1" dirty="0" err="1">
                <a:solidFill>
                  <a:srgbClr val="FFFF00"/>
                </a:solidFill>
                <a:latin typeface="Times New Roman" panose="02020603050405020304" pitchFamily="18" charset="0"/>
                <a:ea typeface="Calibri" panose="020F0502020204030204" pitchFamily="34" charset="0"/>
              </a:rPr>
              <a:t>afacerilor</a:t>
            </a:r>
            <a:r>
              <a:rPr lang="en-US" sz="2400" b="1" dirty="0">
                <a:solidFill>
                  <a:srgbClr val="FFFF00"/>
                </a:solidFill>
                <a:latin typeface="Times New Roman" panose="02020603050405020304" pitchFamily="18" charset="0"/>
                <a:ea typeface="Calibri" panose="020F0502020204030204" pitchFamily="34" charset="0"/>
              </a:rPr>
              <a:t> </a:t>
            </a:r>
            <a:r>
              <a:rPr lang="en-US" sz="2400" b="1" dirty="0" err="1">
                <a:solidFill>
                  <a:srgbClr val="FFFF00"/>
                </a:solidFill>
                <a:latin typeface="Times New Roman" panose="02020603050405020304" pitchFamily="18" charset="0"/>
                <a:ea typeface="Calibri" panose="020F0502020204030204" pitchFamily="34" charset="0"/>
              </a:rPr>
              <a:t>într</a:t>
            </a:r>
            <a:r>
              <a:rPr lang="en-US" sz="2400" b="1" dirty="0">
                <a:solidFill>
                  <a:srgbClr val="FFFF00"/>
                </a:solidFill>
                <a:latin typeface="Times New Roman" panose="02020603050405020304" pitchFamily="18" charset="0"/>
                <a:ea typeface="Calibri" panose="020F0502020204030204" pitchFamily="34" charset="0"/>
              </a:rPr>
              <a:t>-un </a:t>
            </a:r>
            <a:r>
              <a:rPr lang="en-US" sz="2400" b="1" dirty="0" err="1">
                <a:solidFill>
                  <a:srgbClr val="FFFF00"/>
                </a:solidFill>
                <a:latin typeface="Times New Roman" panose="02020603050405020304" pitchFamily="18" charset="0"/>
                <a:ea typeface="Calibri" panose="020F0502020204030204" pitchFamily="34" charset="0"/>
              </a:rPr>
              <a:t>peisaj</a:t>
            </a:r>
            <a:r>
              <a:rPr lang="en-US" sz="2400" b="1" dirty="0">
                <a:solidFill>
                  <a:srgbClr val="FFFF00"/>
                </a:solidFill>
                <a:latin typeface="Times New Roman" panose="02020603050405020304" pitchFamily="18" charset="0"/>
                <a:ea typeface="Calibri" panose="020F0502020204030204" pitchFamily="34" charset="0"/>
              </a:rPr>
              <a:t> economic </a:t>
            </a:r>
            <a:r>
              <a:rPr lang="en-US" sz="2400" b="1" dirty="0" err="1">
                <a:solidFill>
                  <a:srgbClr val="FFFF00"/>
                </a:solidFill>
                <a:latin typeface="Times New Roman" panose="02020603050405020304" pitchFamily="18" charset="0"/>
                <a:ea typeface="Calibri" panose="020F0502020204030204" pitchFamily="34" charset="0"/>
              </a:rPr>
              <a:t>în</a:t>
            </a:r>
            <a:r>
              <a:rPr lang="en-US" sz="2400" b="1" dirty="0">
                <a:solidFill>
                  <a:srgbClr val="FFFF00"/>
                </a:solidFill>
                <a:latin typeface="Times New Roman" panose="02020603050405020304" pitchFamily="18" charset="0"/>
                <a:ea typeface="Calibri" panose="020F0502020204030204" pitchFamily="34" charset="0"/>
              </a:rPr>
              <a:t> </a:t>
            </a:r>
            <a:r>
              <a:rPr lang="en-US" sz="2400" b="1" dirty="0" err="1">
                <a:solidFill>
                  <a:srgbClr val="FFFF00"/>
                </a:solidFill>
                <a:latin typeface="Times New Roman" panose="02020603050405020304" pitchFamily="18" charset="0"/>
                <a:ea typeface="Calibri" panose="020F0502020204030204" pitchFamily="34" charset="0"/>
              </a:rPr>
              <a:t>continuă</a:t>
            </a:r>
            <a:r>
              <a:rPr lang="en-US" sz="2400" b="1" dirty="0">
                <a:solidFill>
                  <a:srgbClr val="FFFF00"/>
                </a:solidFill>
                <a:latin typeface="Times New Roman" panose="02020603050405020304" pitchFamily="18" charset="0"/>
                <a:ea typeface="Calibri" panose="020F0502020204030204" pitchFamily="34" charset="0"/>
              </a:rPr>
              <a:t> </a:t>
            </a:r>
            <a:r>
              <a:rPr lang="en-US" sz="2400" b="1" dirty="0" err="1">
                <a:solidFill>
                  <a:srgbClr val="FFFF00"/>
                </a:solidFill>
                <a:latin typeface="Times New Roman" panose="02020603050405020304" pitchFamily="18" charset="0"/>
                <a:ea typeface="Calibri" panose="020F0502020204030204" pitchFamily="34" charset="0"/>
              </a:rPr>
              <a:t>schimbare</a:t>
            </a:r>
            <a:r>
              <a:rPr lang="en-US" sz="2400" b="1" dirty="0">
                <a:solidFill>
                  <a:srgbClr val="FFFF00"/>
                </a:solidFill>
                <a:latin typeface="Times New Roman" panose="02020603050405020304" pitchFamily="18" charset="0"/>
                <a:ea typeface="Calibri" panose="020F0502020204030204" pitchFamily="34" charset="0"/>
              </a:rPr>
              <a:t>.</a:t>
            </a:r>
            <a:endParaRPr lang="en-US" sz="2400" b="1" dirty="0">
              <a:solidFill>
                <a:srgbClr val="FFFF00"/>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176" y="2394680"/>
            <a:ext cx="6858957" cy="4115374"/>
          </a:xfrm>
          <a:prstGeom prst="rect">
            <a:avLst/>
          </a:prstGeom>
        </p:spPr>
      </p:pic>
      <p:sp>
        <p:nvSpPr>
          <p:cNvPr id="8" name="Rectangle 7"/>
          <p:cNvSpPr/>
          <p:nvPr/>
        </p:nvSpPr>
        <p:spPr>
          <a:xfrm>
            <a:off x="7259783" y="4333672"/>
            <a:ext cx="4839854" cy="2400657"/>
          </a:xfrm>
          <a:prstGeom prst="rect">
            <a:avLst/>
          </a:prstGeom>
        </p:spPr>
        <p:txBody>
          <a:bodyPr wrap="square">
            <a:spAutoFit/>
          </a:bodyPr>
          <a:lstStyle/>
          <a:p>
            <a:r>
              <a:rPr lang="en-US" sz="2400" b="1" i="1" dirty="0" err="1">
                <a:solidFill>
                  <a:srgbClr val="00B050"/>
                </a:solidFill>
                <a:latin typeface="Times New Roman" panose="02020603050405020304" pitchFamily="18" charset="0"/>
                <a:ea typeface="Calibri" panose="020F0502020204030204" pitchFamily="34" charset="0"/>
              </a:rPr>
              <a:t>Cerințe</a:t>
            </a:r>
            <a:r>
              <a:rPr lang="en-US" sz="2400" b="1" i="1" dirty="0">
                <a:solidFill>
                  <a:srgbClr val="00B050"/>
                </a:solidFill>
                <a:latin typeface="Times New Roman" panose="02020603050405020304" pitchFamily="18" charset="0"/>
                <a:ea typeface="Calibri" panose="020F0502020204030204" pitchFamily="34" charset="0"/>
              </a:rPr>
              <a:t> ale </a:t>
            </a:r>
            <a:r>
              <a:rPr lang="ro-RO" sz="2400" b="1" i="1" dirty="0" smtClean="0">
                <a:solidFill>
                  <a:srgbClr val="00B050"/>
                </a:solidFill>
                <a:latin typeface="Times New Roman" panose="02020603050405020304" pitchFamily="18" charset="0"/>
                <a:ea typeface="Calibri" panose="020F0502020204030204" pitchFamily="34" charset="0"/>
              </a:rPr>
              <a:t>mediului </a:t>
            </a:r>
            <a:r>
              <a:rPr lang="en-US" sz="2400" b="1" i="1" dirty="0" smtClean="0">
                <a:solidFill>
                  <a:srgbClr val="00B050"/>
                </a:solidFill>
                <a:latin typeface="Times New Roman" panose="02020603050405020304" pitchFamily="18" charset="0"/>
                <a:ea typeface="Calibri" panose="020F0502020204030204" pitchFamily="34" charset="0"/>
              </a:rPr>
              <a:t>de </a:t>
            </a:r>
            <a:r>
              <a:rPr lang="ro-RO" sz="2400" b="1" i="1" dirty="0" err="1">
                <a:solidFill>
                  <a:srgbClr val="00B050"/>
                </a:solidFill>
                <a:latin typeface="Times New Roman" panose="02020603050405020304" pitchFamily="18" charset="0"/>
                <a:ea typeface="Calibri" panose="020F0502020204030204" pitchFamily="34" charset="0"/>
              </a:rPr>
              <a:t>a</a:t>
            </a:r>
            <a:r>
              <a:rPr lang="en-US" sz="2400" b="1" i="1" dirty="0" err="1" smtClean="0">
                <a:solidFill>
                  <a:srgbClr val="00B050"/>
                </a:solidFill>
                <a:latin typeface="Times New Roman" panose="02020603050405020304" pitchFamily="18" charset="0"/>
                <a:ea typeface="Calibri" panose="020F0502020204030204" pitchFamily="34" charset="0"/>
              </a:rPr>
              <a:t>faceri</a:t>
            </a:r>
            <a:r>
              <a:rPr lang="en-US" sz="2400" b="1" i="1" dirty="0" smtClean="0">
                <a:solidFill>
                  <a:srgbClr val="00B050"/>
                </a:solidFill>
                <a:latin typeface="Times New Roman" panose="02020603050405020304" pitchFamily="18" charset="0"/>
                <a:ea typeface="Calibri" panose="020F0502020204030204" pitchFamily="34" charset="0"/>
              </a:rPr>
              <a:t>:</a:t>
            </a:r>
            <a:endParaRPr lang="ro-RO" sz="2400" b="1" dirty="0" smtClean="0">
              <a:solidFill>
                <a:srgbClr val="00B050"/>
              </a:solidFill>
            </a:endParaRPr>
          </a:p>
          <a:p>
            <a:r>
              <a:rPr lang="ro-RO"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smtClean="0">
                <a:latin typeface="Times New Roman" panose="02020603050405020304" pitchFamily="18" charset="0"/>
                <a:ea typeface="Calibri" panose="020F0502020204030204" pitchFamily="34" charset="0"/>
                <a:cs typeface="Times New Roman" panose="02020603050405020304" pitchFamily="18" charset="0"/>
              </a:rPr>
              <a:t>Identificarea </a:t>
            </a:r>
            <a:r>
              <a:rPr lang="en-US" dirty="0">
                <a:latin typeface="Times New Roman" panose="02020603050405020304" pitchFamily="18" charset="0"/>
                <a:ea typeface="Calibri" panose="020F0502020204030204" pitchFamily="34" charset="0"/>
                <a:cs typeface="Times New Roman" panose="02020603050405020304" pitchFamily="18" charset="0"/>
              </a:rPr>
              <a:t>și </a:t>
            </a:r>
            <a:r>
              <a:rPr lang="en-US" dirty="0" err="1">
                <a:latin typeface="Times New Roman" panose="02020603050405020304" pitchFamily="18" charset="0"/>
                <a:ea typeface="Calibri" panose="020F0502020204030204" pitchFamily="34" charset="0"/>
                <a:cs typeface="Times New Roman" panose="02020603050405020304" pitchFamily="18" charset="0"/>
              </a:rPr>
              <a:t>gestionarea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riscurilor</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latin typeface="Times New Roman" panose="02020603050405020304" pitchFamily="18" charset="0"/>
                <a:ea typeface="Calibri" panose="020F0502020204030204" pitchFamily="34" charset="0"/>
                <a:cs typeface="Times New Roman" panose="02020603050405020304" pitchFamily="18" charset="0"/>
              </a:rPr>
              <a:t>financiare</a:t>
            </a:r>
            <a:r>
              <a:rPr lang="ro-RO" dirty="0">
                <a:latin typeface="Times New Roman" panose="02020603050405020304" pitchFamily="18" charset="0"/>
                <a:ea typeface="Calibri" panose="020F0502020204030204" pitchFamily="34" charset="0"/>
                <a:cs typeface="Times New Roman" panose="02020603050405020304" pitchFamily="18" charset="0"/>
              </a:rPr>
              <a:t>;</a:t>
            </a:r>
            <a:endParaRPr lang="ro-RO" dirty="0" smtClean="0">
              <a:latin typeface="Times New Roman" panose="02020603050405020304" pitchFamily="18" charset="0"/>
              <a:ea typeface="Calibri" panose="020F0502020204030204" pitchFamily="34" charset="0"/>
              <a:cs typeface="Times New Roman" panose="02020603050405020304" pitchFamily="18" charset="0"/>
            </a:endParaRPr>
          </a:p>
          <a:p>
            <a:r>
              <a:rPr lang="ro-RO"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smtClean="0">
                <a:latin typeface="Times New Roman" panose="02020603050405020304" pitchFamily="18" charset="0"/>
                <a:ea typeface="Calibri" panose="020F0502020204030204" pitchFamily="34" charset="0"/>
                <a:cs typeface="Times New Roman" panose="02020603050405020304" pitchFamily="18" charset="0"/>
              </a:rPr>
              <a:t>Protejarea </a:t>
            </a:r>
            <a:r>
              <a:rPr lang="en-US" dirty="0" err="1">
                <a:latin typeface="Times New Roman" panose="02020603050405020304" pitchFamily="18" charset="0"/>
                <a:ea typeface="Calibri" panose="020F0502020204030204" pitchFamily="34" charset="0"/>
                <a:cs typeface="Times New Roman" panose="02020603050405020304" pitchFamily="18" charset="0"/>
              </a:rPr>
              <a:t>datelor</a:t>
            </a:r>
            <a:r>
              <a:rPr lang="en-US" dirty="0">
                <a:latin typeface="Times New Roman" panose="02020603050405020304" pitchFamily="18" charset="0"/>
                <a:ea typeface="Calibri" panose="020F0502020204030204" pitchFamily="34" charset="0"/>
                <a:cs typeface="Times New Roman" panose="02020603050405020304" pitchFamily="18" charset="0"/>
              </a:rPr>
              <a:t> și </a:t>
            </a:r>
            <a:r>
              <a:rPr lang="en-US" dirty="0" err="1">
                <a:latin typeface="Times New Roman" panose="02020603050405020304" pitchFamily="18" charset="0"/>
                <a:ea typeface="Calibri" panose="020F0502020204030204" pitchFamily="34" charset="0"/>
                <a:cs typeface="Times New Roman" panose="02020603050405020304" pitchFamily="18" charset="0"/>
              </a:rPr>
              <a:t>informațiilor</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latin typeface="Times New Roman" panose="02020603050405020304" pitchFamily="18" charset="0"/>
                <a:ea typeface="Calibri" panose="020F0502020204030204" pitchFamily="34" charset="0"/>
                <a:cs typeface="Times New Roman" panose="02020603050405020304" pitchFamily="18" charset="0"/>
              </a:rPr>
              <a:t>sensibile</a:t>
            </a:r>
            <a:r>
              <a:rPr lang="ro-RO" dirty="0">
                <a:latin typeface="Times New Roman" panose="02020603050405020304" pitchFamily="18" charset="0"/>
                <a:ea typeface="Calibri" panose="020F0502020204030204" pitchFamily="34" charset="0"/>
                <a:cs typeface="Times New Roman" panose="02020603050405020304" pitchFamily="18" charset="0"/>
              </a:rPr>
              <a:t>;</a:t>
            </a:r>
            <a:endParaRPr lang="ro-RO" dirty="0" smtClean="0">
              <a:latin typeface="Times New Roman" panose="02020603050405020304" pitchFamily="18" charset="0"/>
              <a:ea typeface="Calibri" panose="020F0502020204030204" pitchFamily="34" charset="0"/>
              <a:cs typeface="Times New Roman" panose="02020603050405020304" pitchFamily="18" charset="0"/>
            </a:endParaRPr>
          </a:p>
          <a:p>
            <a:r>
              <a:rPr lang="ro-RO" dirty="0" smtClean="0">
                <a:latin typeface="Times New Roman" panose="02020603050405020304" pitchFamily="18" charset="0"/>
                <a:ea typeface="Calibri" panose="020F0502020204030204" pitchFamily="34" charset="0"/>
                <a:cs typeface="Times New Roman" panose="02020603050405020304" pitchFamily="18" charset="0"/>
              </a:rPr>
              <a:t>- Protejarea bunurilor materiale;</a:t>
            </a:r>
            <a:endParaRPr lang="ro-RO" dirty="0" smtClean="0">
              <a:latin typeface="Calibri" panose="020F0502020204030204" pitchFamily="34" charset="0"/>
              <a:ea typeface="Calibri" panose="020F0502020204030204" pitchFamily="34" charset="0"/>
              <a:cs typeface="Times New Roman" panose="02020603050405020304" pitchFamily="18" charset="0"/>
            </a:endParaRPr>
          </a:p>
          <a:p>
            <a:r>
              <a:rPr lang="ro-RO"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smtClean="0">
                <a:latin typeface="Times New Roman" panose="02020603050405020304" pitchFamily="18" charset="0"/>
                <a:ea typeface="Calibri" panose="020F0502020204030204" pitchFamily="34" charset="0"/>
                <a:cs typeface="Times New Roman" panose="02020603050405020304" pitchFamily="18" charset="0"/>
              </a:rPr>
              <a:t>Asigurarea </a:t>
            </a:r>
            <a:r>
              <a:rPr lang="en-US" dirty="0" err="1">
                <a:latin typeface="Times New Roman" panose="02020603050405020304" pitchFamily="18" charset="0"/>
                <a:ea typeface="Calibri" panose="020F0502020204030204" pitchFamily="34" charset="0"/>
                <a:cs typeface="Times New Roman" panose="02020603050405020304" pitchFamily="18" charset="0"/>
              </a:rPr>
              <a:t>continuității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operațiunilor</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în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fața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latin typeface="Times New Roman" panose="02020603050405020304" pitchFamily="18" charset="0"/>
                <a:ea typeface="Calibri" panose="020F0502020204030204" pitchFamily="34" charset="0"/>
                <a:cs typeface="Times New Roman" panose="02020603050405020304" pitchFamily="18" charset="0"/>
              </a:rPr>
              <a:t>amenințărilor</a:t>
            </a:r>
            <a:r>
              <a:rPr lang="ro-RO" dirty="0">
                <a:latin typeface="Times New Roman" panose="02020603050405020304" pitchFamily="18" charset="0"/>
                <a:ea typeface="Calibri" panose="020F0502020204030204" pitchFamily="34" charset="0"/>
                <a:cs typeface="Times New Roman" panose="02020603050405020304" pitchFamily="18" charset="0"/>
              </a:rPr>
              <a:t>;</a:t>
            </a:r>
            <a:endParaRPr lang="ro-RO" dirty="0" smtClean="0">
              <a:latin typeface="Calibri" panose="020F0502020204030204" pitchFamily="34" charset="0"/>
              <a:ea typeface="Calibri" panose="020F0502020204030204" pitchFamily="34" charset="0"/>
              <a:cs typeface="Times New Roman" panose="02020603050405020304" pitchFamily="18" charset="0"/>
            </a:endParaRPr>
          </a:p>
          <a:p>
            <a:r>
              <a:rPr lang="ro-RO"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latin typeface="Times New Roman" panose="02020603050405020304" pitchFamily="18" charset="0"/>
                <a:ea typeface="Calibri" panose="020F0502020204030204" pitchFamily="34" charset="0"/>
                <a:cs typeface="Times New Roman" panose="02020603050405020304" pitchFamily="18" charset="0"/>
              </a:rPr>
              <a:t>Respectarea</a:t>
            </a: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reglementărilor</a:t>
            </a:r>
            <a:r>
              <a:rPr lang="en-US" dirty="0">
                <a:latin typeface="Times New Roman" panose="02020603050405020304" pitchFamily="18" charset="0"/>
                <a:ea typeface="Calibri" panose="020F0502020204030204" pitchFamily="34" charset="0"/>
                <a:cs typeface="Times New Roman" panose="02020603050405020304" pitchFamily="18" charset="0"/>
              </a:rPr>
              <a:t> și </a:t>
            </a:r>
            <a:r>
              <a:rPr lang="en-US" dirty="0" err="1">
                <a:latin typeface="Times New Roman" panose="02020603050405020304" pitchFamily="18" charset="0"/>
                <a:ea typeface="Calibri" panose="020F0502020204030204" pitchFamily="34" charset="0"/>
                <a:cs typeface="Times New Roman" panose="02020603050405020304" pitchFamily="18" charset="0"/>
              </a:rPr>
              <a:t>standardelor</a:t>
            </a:r>
            <a:r>
              <a:rPr lang="en-US" dirty="0">
                <a:latin typeface="Times New Roman" panose="02020603050405020304" pitchFamily="18" charset="0"/>
                <a:ea typeface="Calibri" panose="020F0502020204030204" pitchFamily="34" charset="0"/>
                <a:cs typeface="Times New Roman" panose="02020603050405020304" pitchFamily="18" charset="0"/>
              </a:rPr>
              <a:t> de </a:t>
            </a:r>
            <a:r>
              <a:rPr lang="en-US" dirty="0" err="1">
                <a:latin typeface="Times New Roman" panose="02020603050405020304" pitchFamily="18" charset="0"/>
                <a:ea typeface="Calibri" panose="020F0502020204030204" pitchFamily="34" charset="0"/>
                <a:cs typeface="Times New Roman" panose="02020603050405020304" pitchFamily="18" charset="0"/>
              </a:rPr>
              <a:t>securitate</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în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mediul</a:t>
            </a:r>
            <a:r>
              <a:rPr lang="en-US" dirty="0">
                <a:latin typeface="Times New Roman" panose="02020603050405020304" pitchFamily="18" charset="0"/>
                <a:ea typeface="Calibri" panose="020F0502020204030204" pitchFamily="34" charset="0"/>
                <a:cs typeface="Times New Roman" panose="02020603050405020304" pitchFamily="18" charset="0"/>
              </a:rPr>
              <a:t> de </a:t>
            </a:r>
            <a:r>
              <a:rPr lang="en-US" dirty="0" err="1">
                <a:latin typeface="Times New Roman" panose="02020603050405020304" pitchFamily="18" charset="0"/>
                <a:ea typeface="Calibri" panose="020F0502020204030204" pitchFamily="34" charset="0"/>
                <a:cs typeface="Times New Roman" panose="02020603050405020304" pitchFamily="18" charset="0"/>
              </a:rPr>
              <a:t>afaceri</a:t>
            </a:r>
            <a:r>
              <a:rPr lang="en-US" dirty="0">
                <a:latin typeface="Times New Roman" panose="02020603050405020304" pitchFamily="18" charset="0"/>
                <a:ea typeface="Calibri" panose="020F0502020204030204" pitchFamily="34" charset="0"/>
                <a:cs typeface="Times New Roman" panose="02020603050405020304" pitchFamily="18"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2373" y="226289"/>
            <a:ext cx="1688298" cy="1349061"/>
          </a:xfrm>
          <a:prstGeom prst="rect">
            <a:avLst/>
          </a:prstGeom>
        </p:spPr>
      </p:pic>
    </p:spTree>
    <p:extLst>
      <p:ext uri="{BB962C8B-B14F-4D97-AF65-F5344CB8AC3E}">
        <p14:creationId xmlns:p14="http://schemas.microsoft.com/office/powerpoint/2010/main" val="30259519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271000" cy="1325563"/>
          </a:xfrm>
        </p:spPr>
        <p:txBody>
          <a:bodyPr/>
          <a:lstStyle/>
          <a:p>
            <a:pPr algn="ct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În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ce</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constă</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auditul</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de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securitate</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dirty="0"/>
          </a:p>
        </p:txBody>
      </p:sp>
      <p:sp>
        <p:nvSpPr>
          <p:cNvPr id="3" name="Rectangle 2"/>
          <p:cNvSpPr/>
          <p:nvPr/>
        </p:nvSpPr>
        <p:spPr>
          <a:xfrm>
            <a:off x="199311" y="3983939"/>
            <a:ext cx="5780365" cy="492443"/>
          </a:xfrm>
          <a:prstGeom prst="rect">
            <a:avLst/>
          </a:prstGeom>
        </p:spPr>
        <p:txBody>
          <a:bodyPr wrap="none">
            <a:spAutoFit/>
          </a:bodyPr>
          <a:lstStyle/>
          <a:p>
            <a:r>
              <a:rPr lang="ro-RO" sz="2600" b="1" dirty="0" smtClean="0">
                <a:latin typeface="Times New Roman" panose="02020603050405020304" pitchFamily="18" charset="0"/>
                <a:ea typeface="Calibri" panose="020F0502020204030204" pitchFamily="34" charset="0"/>
              </a:rPr>
              <a:t>11. </a:t>
            </a:r>
            <a:r>
              <a:rPr lang="en-US" sz="2600" b="1" dirty="0" smtClean="0">
                <a:latin typeface="Times New Roman" panose="02020603050405020304" pitchFamily="18" charset="0"/>
                <a:ea typeface="Calibri" panose="020F0502020204030204" pitchFamily="34" charset="0"/>
              </a:rPr>
              <a:t>Evaluarea </a:t>
            </a:r>
            <a:r>
              <a:rPr lang="en-US" sz="2600" b="1" dirty="0" err="1">
                <a:latin typeface="Times New Roman" panose="02020603050405020304" pitchFamily="18" charset="0"/>
                <a:ea typeface="Calibri" panose="020F0502020204030204" pitchFamily="34" charset="0"/>
              </a:rPr>
              <a:t>Continuității</a:t>
            </a:r>
            <a:r>
              <a:rPr lang="en-US" sz="2600" b="1" dirty="0">
                <a:latin typeface="Times New Roman" panose="02020603050405020304" pitchFamily="18" charset="0"/>
                <a:ea typeface="Calibri" panose="020F0502020204030204" pitchFamily="34" charset="0"/>
              </a:rPr>
              <a:t> </a:t>
            </a:r>
            <a:r>
              <a:rPr lang="en-US" sz="2600" b="1" dirty="0" err="1">
                <a:latin typeface="Times New Roman" panose="02020603050405020304" pitchFamily="18" charset="0"/>
                <a:ea typeface="Calibri" panose="020F0502020204030204" pitchFamily="34" charset="0"/>
              </a:rPr>
              <a:t>Afacerilor</a:t>
            </a:r>
            <a:r>
              <a:rPr lang="en-US" sz="2600" b="1" dirty="0">
                <a:latin typeface="Times New Roman" panose="02020603050405020304" pitchFamily="18" charset="0"/>
                <a:ea typeface="Calibri" panose="020F0502020204030204" pitchFamily="34" charset="0"/>
              </a:rPr>
              <a:t>: </a:t>
            </a:r>
            <a:endParaRPr lang="en-US" sz="2600" b="1" dirty="0"/>
          </a:p>
        </p:txBody>
      </p:sp>
      <p:sp>
        <p:nvSpPr>
          <p:cNvPr id="5" name="Rectangle 4"/>
          <p:cNvSpPr/>
          <p:nvPr/>
        </p:nvSpPr>
        <p:spPr>
          <a:xfrm>
            <a:off x="199311" y="1861133"/>
            <a:ext cx="8411277" cy="492443"/>
          </a:xfrm>
          <a:prstGeom prst="rect">
            <a:avLst/>
          </a:prstGeom>
        </p:spPr>
        <p:txBody>
          <a:bodyPr wrap="none">
            <a:spAutoFit/>
          </a:bodyPr>
          <a:lstStyle/>
          <a:p>
            <a:r>
              <a:rPr lang="ro-RO" sz="2600" b="1" dirty="0" smtClean="0">
                <a:latin typeface="Times New Roman" panose="02020603050405020304" pitchFamily="18" charset="0"/>
                <a:ea typeface="Calibri" panose="020F0502020204030204" pitchFamily="34" charset="0"/>
              </a:rPr>
              <a:t>10. </a:t>
            </a:r>
            <a:r>
              <a:rPr lang="en-US" sz="2600" b="1" dirty="0" err="1" smtClean="0">
                <a:latin typeface="Times New Roman" panose="02020603050405020304" pitchFamily="18" charset="0"/>
                <a:ea typeface="Calibri" panose="020F0502020204030204" pitchFamily="34" charset="0"/>
              </a:rPr>
              <a:t>Revizuirea</a:t>
            </a:r>
            <a:r>
              <a:rPr lang="en-US" sz="2600" b="1" dirty="0" smtClean="0">
                <a:latin typeface="Times New Roman" panose="02020603050405020304" pitchFamily="18" charset="0"/>
                <a:ea typeface="Calibri" panose="020F0502020204030204" pitchFamily="34" charset="0"/>
              </a:rPr>
              <a:t> </a:t>
            </a:r>
            <a:r>
              <a:rPr lang="en-US" sz="2600" b="1" dirty="0" err="1">
                <a:latin typeface="Times New Roman" panose="02020603050405020304" pitchFamily="18" charset="0"/>
                <a:ea typeface="Calibri" panose="020F0502020204030204" pitchFamily="34" charset="0"/>
              </a:rPr>
              <a:t>Politicilor</a:t>
            </a:r>
            <a:r>
              <a:rPr lang="en-US" sz="2600" b="1" dirty="0">
                <a:latin typeface="Times New Roman" panose="02020603050405020304" pitchFamily="18" charset="0"/>
                <a:ea typeface="Calibri" panose="020F0502020204030204" pitchFamily="34" charset="0"/>
              </a:rPr>
              <a:t> de Management al </a:t>
            </a:r>
            <a:r>
              <a:rPr lang="en-US" sz="2600" b="1" dirty="0" err="1">
                <a:latin typeface="Times New Roman" panose="02020603050405020304" pitchFamily="18" charset="0"/>
                <a:ea typeface="Calibri" panose="020F0502020204030204" pitchFamily="34" charset="0"/>
              </a:rPr>
              <a:t>Incidentelor</a:t>
            </a:r>
            <a:r>
              <a:rPr lang="en-US" sz="2600" b="1" dirty="0">
                <a:latin typeface="Times New Roman" panose="02020603050405020304" pitchFamily="18" charset="0"/>
                <a:ea typeface="Calibri" panose="020F0502020204030204" pitchFamily="34" charset="0"/>
              </a:rPr>
              <a:t>:</a:t>
            </a:r>
            <a:r>
              <a:rPr lang="en-US" sz="2600" dirty="0">
                <a:latin typeface="Times New Roman" panose="02020603050405020304" pitchFamily="18" charset="0"/>
                <a:ea typeface="Calibri" panose="020F0502020204030204" pitchFamily="34" charset="0"/>
              </a:rPr>
              <a:t> </a:t>
            </a:r>
            <a:endParaRPr lang="en-US" sz="2600" dirty="0"/>
          </a:p>
        </p:txBody>
      </p:sp>
      <p:sp>
        <p:nvSpPr>
          <p:cNvPr id="6" name="Rectangle 5"/>
          <p:cNvSpPr/>
          <p:nvPr/>
        </p:nvSpPr>
        <p:spPr>
          <a:xfrm>
            <a:off x="199311" y="4770249"/>
            <a:ext cx="5610362" cy="1015663"/>
          </a:xfrm>
          <a:prstGeom prst="rect">
            <a:avLst/>
          </a:prstGeom>
        </p:spPr>
        <p:txBody>
          <a:bodyPr wrap="square">
            <a:spAutoFit/>
          </a:bodyPr>
          <a:lstStyle/>
          <a:p>
            <a:pPr lvl="0" algn="just">
              <a:tabLst>
                <a:tab pos="228600" algn="l"/>
              </a:tabLst>
            </a:pPr>
            <a:r>
              <a:rPr lang="en-US" sz="2000" dirty="0">
                <a:latin typeface="Times New Roman" panose="02020603050405020304" pitchFamily="18" charset="0"/>
                <a:ea typeface="Calibri" panose="020F0502020204030204" pitchFamily="34" charset="0"/>
                <a:cs typeface="Times New Roman" panose="02020603050405020304" pitchFamily="18" charset="0"/>
              </a:rPr>
              <a:t>Verificarea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planurilor</a:t>
            </a:r>
            <a:r>
              <a:rPr lang="en-US" sz="2000" dirty="0">
                <a:latin typeface="Times New Roman" panose="02020603050405020304" pitchFamily="18" charset="0"/>
                <a:ea typeface="Calibri" panose="020F0502020204030204" pitchFamily="34" charset="0"/>
                <a:cs typeface="Times New Roman" panose="02020603050405020304" pitchFamily="18" charset="0"/>
              </a:rPr>
              <a:t> și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procedurilor</a:t>
            </a:r>
            <a:r>
              <a:rPr lang="en-US" sz="2000" dirty="0">
                <a:latin typeface="Times New Roman" panose="02020603050405020304" pitchFamily="18" charset="0"/>
                <a:ea typeface="Calibri" panose="020F0502020204030204" pitchFamily="34" charset="0"/>
                <a:cs typeface="Times New Roman" panose="02020603050405020304" pitchFamily="18" charset="0"/>
              </a:rPr>
              <a:t> de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continuitate</a:t>
            </a:r>
            <a:r>
              <a:rPr lang="en-US" sz="2000" dirty="0">
                <a:latin typeface="Times New Roman" panose="02020603050405020304" pitchFamily="18" charset="0"/>
                <a:ea typeface="Calibri" panose="020F0502020204030204" pitchFamily="34" charset="0"/>
                <a:cs typeface="Times New Roman" panose="02020603050405020304" pitchFamily="18" charset="0"/>
              </a:rPr>
              <a:t> a </a:t>
            </a:r>
            <a:r>
              <a:rPr lang="en-US" sz="2000" dirty="0" err="1">
                <a:latin typeface="Times New Roman" panose="02020603050405020304" pitchFamily="18" charset="0"/>
                <a:ea typeface="Calibri" panose="020F0502020204030204" pitchFamily="34" charset="0"/>
                <a:cs typeface="Times New Roman" panose="02020603050405020304" pitchFamily="18" charset="0"/>
              </a:rPr>
              <a:t>afacerilor</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pentru</a:t>
            </a:r>
            <a:r>
              <a:rPr lang="en-US" sz="2000" dirty="0">
                <a:latin typeface="Times New Roman" panose="02020603050405020304" pitchFamily="18" charset="0"/>
                <a:ea typeface="Calibri" panose="020F0502020204030204" pitchFamily="34" charset="0"/>
                <a:cs typeface="Times New Roman" panose="02020603050405020304" pitchFamily="18" charset="0"/>
              </a:rPr>
              <a:t> a </a:t>
            </a:r>
            <a:r>
              <a:rPr lang="en-US" sz="2000" dirty="0" err="1">
                <a:latin typeface="Times New Roman" panose="02020603050405020304" pitchFamily="18" charset="0"/>
                <a:ea typeface="Calibri" panose="020F0502020204030204" pitchFamily="34" charset="0"/>
                <a:cs typeface="Times New Roman" panose="02020603050405020304" pitchFamily="18" charset="0"/>
              </a:rPr>
              <a:t>asigura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recuperarea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rapidă</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în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caz</a:t>
            </a:r>
            <a:r>
              <a:rPr lang="en-US" sz="2000" dirty="0">
                <a:latin typeface="Times New Roman" panose="02020603050405020304" pitchFamily="18" charset="0"/>
                <a:ea typeface="Calibri" panose="020F0502020204030204" pitchFamily="34" charset="0"/>
                <a:cs typeface="Times New Roman" panose="02020603050405020304" pitchFamily="18" charset="0"/>
              </a:rPr>
              <a:t> de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incidente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majore</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199312" y="2452593"/>
            <a:ext cx="5610362" cy="1015663"/>
          </a:xfrm>
          <a:prstGeom prst="rect">
            <a:avLst/>
          </a:prstGeom>
        </p:spPr>
        <p:txBody>
          <a:bodyPr wrap="square">
            <a:spAutoFit/>
          </a:bodyPr>
          <a:lstStyle/>
          <a:p>
            <a:pPr lvl="0" algn="just">
              <a:tabLst>
                <a:tab pos="228600" algn="l"/>
              </a:tabLst>
            </a:pPr>
            <a:r>
              <a:rPr lang="en-US" sz="2000" dirty="0">
                <a:latin typeface="Times New Roman" panose="02020603050405020304" pitchFamily="18" charset="0"/>
                <a:ea typeface="Calibri" panose="020F0502020204030204" pitchFamily="34" charset="0"/>
                <a:cs typeface="Times New Roman" panose="02020603050405020304" pitchFamily="18" charset="0"/>
              </a:rPr>
              <a:t>Analiza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politicilor</a:t>
            </a:r>
            <a:r>
              <a:rPr lang="en-US" sz="2000" dirty="0">
                <a:latin typeface="Times New Roman" panose="02020603050405020304" pitchFamily="18" charset="0"/>
                <a:ea typeface="Calibri" panose="020F0502020204030204" pitchFamily="34" charset="0"/>
                <a:cs typeface="Times New Roman" panose="02020603050405020304" pitchFamily="18" charset="0"/>
              </a:rPr>
              <a:t> și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procedurilor</a:t>
            </a:r>
            <a:r>
              <a:rPr lang="en-US" sz="2000" dirty="0">
                <a:latin typeface="Times New Roman" panose="02020603050405020304" pitchFamily="18" charset="0"/>
                <a:ea typeface="Calibri" panose="020F0502020204030204" pitchFamily="34" charset="0"/>
                <a:cs typeface="Times New Roman" panose="02020603050405020304" pitchFamily="18" charset="0"/>
              </a:rPr>
              <a:t> de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gestionare</a:t>
            </a:r>
            <a:r>
              <a:rPr lang="en-US" sz="2000" dirty="0">
                <a:latin typeface="Times New Roman" panose="02020603050405020304" pitchFamily="18" charset="0"/>
                <a:ea typeface="Calibri" panose="020F0502020204030204" pitchFamily="34" charset="0"/>
                <a:cs typeface="Times New Roman" panose="02020603050405020304" pitchFamily="18" charset="0"/>
              </a:rPr>
              <a:t> a </a:t>
            </a:r>
            <a:r>
              <a:rPr lang="en-US" sz="2000" dirty="0" err="1">
                <a:latin typeface="Times New Roman" panose="02020603050405020304" pitchFamily="18" charset="0"/>
                <a:ea typeface="Calibri" panose="020F0502020204030204" pitchFamily="34" charset="0"/>
                <a:cs typeface="Times New Roman" panose="02020603050405020304" pitchFamily="18" charset="0"/>
              </a:rPr>
              <a:t>incidentelor</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pentru</a:t>
            </a:r>
            <a:r>
              <a:rPr lang="en-US" sz="2000" dirty="0">
                <a:latin typeface="Times New Roman" panose="02020603050405020304" pitchFamily="18" charset="0"/>
                <a:ea typeface="Calibri" panose="020F0502020204030204" pitchFamily="34" charset="0"/>
                <a:cs typeface="Times New Roman" panose="02020603050405020304" pitchFamily="18" charset="0"/>
              </a:rPr>
              <a:t> a </a:t>
            </a:r>
            <a:r>
              <a:rPr lang="en-US" sz="2000" dirty="0" err="1">
                <a:latin typeface="Times New Roman" panose="02020603050405020304" pitchFamily="18" charset="0"/>
                <a:ea typeface="Calibri" panose="020F0502020204030204" pitchFamily="34" charset="0"/>
                <a:cs typeface="Times New Roman" panose="02020603050405020304" pitchFamily="18" charset="0"/>
              </a:rPr>
              <a:t>asigura</a:t>
            </a:r>
            <a:r>
              <a:rPr lang="en-US" sz="2000" dirty="0">
                <a:latin typeface="Times New Roman" panose="02020603050405020304" pitchFamily="18" charset="0"/>
                <a:ea typeface="Calibri" panose="020F0502020204030204" pitchFamily="34" charset="0"/>
                <a:cs typeface="Times New Roman" panose="02020603050405020304" pitchFamily="18" charset="0"/>
              </a:rPr>
              <a:t> o </a:t>
            </a:r>
            <a:r>
              <a:rPr lang="en-US" sz="2000" dirty="0" err="1">
                <a:latin typeface="Times New Roman" panose="02020603050405020304" pitchFamily="18" charset="0"/>
                <a:ea typeface="Calibri" panose="020F0502020204030204" pitchFamily="34" charset="0"/>
                <a:cs typeface="Times New Roman" panose="02020603050405020304" pitchFamily="18" charset="0"/>
              </a:rPr>
              <a:t>reacție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eficientă</a:t>
            </a:r>
            <a:r>
              <a:rPr lang="en-US" sz="2000" dirty="0">
                <a:latin typeface="Times New Roman" panose="02020603050405020304" pitchFamily="18" charset="0"/>
                <a:ea typeface="Calibri" panose="020F0502020204030204" pitchFamily="34" charset="0"/>
                <a:cs typeface="Times New Roman" panose="02020603050405020304" pitchFamily="18" charset="0"/>
              </a:rPr>
              <a:t> la </a:t>
            </a:r>
            <a:r>
              <a:rPr lang="en-US" sz="2000" dirty="0" err="1">
                <a:latin typeface="Times New Roman" panose="02020603050405020304" pitchFamily="18" charset="0"/>
                <a:ea typeface="Calibri" panose="020F0502020204030204" pitchFamily="34" charset="0"/>
                <a:cs typeface="Times New Roman" panose="02020603050405020304" pitchFamily="18" charset="0"/>
              </a:rPr>
              <a:t>incidentele</a:t>
            </a:r>
            <a:r>
              <a:rPr lang="en-US" sz="2000" dirty="0">
                <a:latin typeface="Times New Roman" panose="02020603050405020304" pitchFamily="18" charset="0"/>
                <a:ea typeface="Calibri" panose="020F0502020204030204" pitchFamily="34" charset="0"/>
                <a:cs typeface="Times New Roman" panose="02020603050405020304" pitchFamily="18" charset="0"/>
              </a:rPr>
              <a:t> de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securitate</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9676" y="2452593"/>
            <a:ext cx="5942513" cy="4013435"/>
          </a:xfrm>
          <a:prstGeom prst="rect">
            <a:avLst/>
          </a:prstGeom>
        </p:spPr>
      </p:pic>
      <p:pic>
        <p:nvPicPr>
          <p:cNvPr id="10" name="Picture 9"/>
          <p:cNvPicPr>
            <a:picLocks noChangeAspect="1"/>
          </p:cNvPicPr>
          <p:nvPr/>
        </p:nvPicPr>
        <p:blipFill>
          <a:blip r:embed="rId3"/>
          <a:stretch>
            <a:fillRect/>
          </a:stretch>
        </p:blipFill>
        <p:spPr>
          <a:xfrm>
            <a:off x="10233451" y="270751"/>
            <a:ext cx="1688738" cy="1347333"/>
          </a:xfrm>
          <a:prstGeom prst="rect">
            <a:avLst/>
          </a:prstGeom>
        </p:spPr>
      </p:pic>
    </p:spTree>
    <p:extLst>
      <p:ext uri="{BB962C8B-B14F-4D97-AF65-F5344CB8AC3E}">
        <p14:creationId xmlns:p14="http://schemas.microsoft.com/office/powerpoint/2010/main" val="18789945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271000" cy="1325563"/>
          </a:xfrm>
        </p:spPr>
        <p:txBody>
          <a:bodyPr/>
          <a:lstStyle/>
          <a:p>
            <a:pPr algn="ct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În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ce</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constă</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auditul</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de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securitate</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dirty="0"/>
          </a:p>
        </p:txBody>
      </p:sp>
      <p:sp>
        <p:nvSpPr>
          <p:cNvPr id="3" name="Rectangle 2"/>
          <p:cNvSpPr/>
          <p:nvPr/>
        </p:nvSpPr>
        <p:spPr>
          <a:xfrm>
            <a:off x="393275" y="2386048"/>
            <a:ext cx="6389826" cy="523220"/>
          </a:xfrm>
          <a:prstGeom prst="rect">
            <a:avLst/>
          </a:prstGeom>
        </p:spPr>
        <p:txBody>
          <a:bodyPr wrap="none">
            <a:spAutoFit/>
          </a:bodyPr>
          <a:lstStyle/>
          <a:p>
            <a:r>
              <a:rPr lang="ro-RO" sz="2600" b="1" dirty="0" smtClean="0">
                <a:latin typeface="Times New Roman" panose="02020603050405020304" pitchFamily="18" charset="0"/>
                <a:ea typeface="Calibri" panose="020F0502020204030204" pitchFamily="34" charset="0"/>
              </a:rPr>
              <a:t>12. </a:t>
            </a:r>
            <a:r>
              <a:rPr lang="ro-RO" sz="2800" b="1" dirty="0">
                <a:latin typeface="Times New Roman" panose="02020603050405020304" pitchFamily="18" charset="0"/>
                <a:ea typeface="Calibri" panose="020F0502020204030204" pitchFamily="34" charset="0"/>
              </a:rPr>
              <a:t>Optimizarea sistemului de securitate</a:t>
            </a:r>
            <a:r>
              <a:rPr lang="ro-RO" sz="2800" dirty="0">
                <a:latin typeface="Times New Roman" panose="02020603050405020304" pitchFamily="18" charset="0"/>
                <a:ea typeface="Calibri" panose="020F0502020204030204" pitchFamily="34" charset="0"/>
              </a:rPr>
              <a:t>:</a:t>
            </a:r>
            <a:endParaRPr lang="en-US" sz="2600" b="1" dirty="0"/>
          </a:p>
        </p:txBody>
      </p:sp>
      <p:sp>
        <p:nvSpPr>
          <p:cNvPr id="9" name="Rectangle 8"/>
          <p:cNvSpPr/>
          <p:nvPr/>
        </p:nvSpPr>
        <p:spPr>
          <a:xfrm>
            <a:off x="290806" y="3235281"/>
            <a:ext cx="5648176" cy="1938992"/>
          </a:xfrm>
          <a:prstGeom prst="rect">
            <a:avLst/>
          </a:prstGeom>
        </p:spPr>
        <p:txBody>
          <a:bodyPr wrap="square">
            <a:spAutoFit/>
          </a:bodyPr>
          <a:lstStyle/>
          <a:p>
            <a:pPr algn="just"/>
            <a:r>
              <a:rPr lang="ro-RO" sz="2000" dirty="0">
                <a:latin typeface="Times New Roman" panose="02020603050405020304" pitchFamily="18" charset="0"/>
                <a:ea typeface="Calibri" panose="020F0502020204030204" pitchFamily="34" charset="0"/>
              </a:rPr>
              <a:t>În vederea reducerii costurilor si </a:t>
            </a:r>
            <a:r>
              <a:rPr lang="ro-RO" sz="2000" dirty="0" smtClean="0">
                <a:latin typeface="Times New Roman" panose="02020603050405020304" pitchFamily="18" charset="0"/>
                <a:ea typeface="Calibri" panose="020F0502020204030204" pitchFamily="34" charset="0"/>
              </a:rPr>
              <a:t>sporirii </a:t>
            </a:r>
            <a:r>
              <a:rPr lang="ro-RO" sz="2000" dirty="0">
                <a:latin typeface="Times New Roman" panose="02020603050405020304" pitchFamily="18" charset="0"/>
                <a:ea typeface="Calibri" panose="020F0502020204030204" pitchFamily="34" charset="0"/>
              </a:rPr>
              <a:t>eficientei sistemului de securitate actual, se efectuiază alegerea și aplicarea soluției economice optime dintre mai multe posibile, care permite determinarea celei mai bune soluții pentru rezolvarea unei anumite probleme din domeniul securității.</a:t>
            </a:r>
            <a:endParaRPr lang="en-US" sz="2000"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49818" y="2981986"/>
            <a:ext cx="5872371" cy="3438306"/>
          </a:xfrm>
          <a:prstGeom prst="rect">
            <a:avLst/>
          </a:prstGeom>
        </p:spPr>
      </p:pic>
      <p:pic>
        <p:nvPicPr>
          <p:cNvPr id="6" name="Picture 5"/>
          <p:cNvPicPr>
            <a:picLocks noChangeAspect="1"/>
          </p:cNvPicPr>
          <p:nvPr/>
        </p:nvPicPr>
        <p:blipFill>
          <a:blip r:embed="rId3"/>
          <a:stretch>
            <a:fillRect/>
          </a:stretch>
        </p:blipFill>
        <p:spPr>
          <a:xfrm>
            <a:off x="10109200" y="354239"/>
            <a:ext cx="1688738" cy="1347333"/>
          </a:xfrm>
          <a:prstGeom prst="rect">
            <a:avLst/>
          </a:prstGeom>
        </p:spPr>
      </p:pic>
    </p:spTree>
    <p:extLst>
      <p:ext uri="{BB962C8B-B14F-4D97-AF65-F5344CB8AC3E}">
        <p14:creationId xmlns:p14="http://schemas.microsoft.com/office/powerpoint/2010/main" val="36135332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271000" cy="1325563"/>
          </a:xfrm>
        </p:spPr>
        <p:txBody>
          <a:bodyPr/>
          <a:lstStyle/>
          <a:p>
            <a:pPr algn="ct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Documentul</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f</a:t>
            </a:r>
            <a:r>
              <a:rPr lang="en-US"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inal</a:t>
            </a:r>
            <a:r>
              <a:rPr lang="en-US"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și </a:t>
            </a:r>
            <a:r>
              <a:rPr lang="ro-RO"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a:t>
            </a:r>
            <a:r>
              <a:rPr lang="en-US"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nexe</a:t>
            </a:r>
            <a:endParaRPr lang="en-US" dirty="0"/>
          </a:p>
        </p:txBody>
      </p:sp>
      <p:sp>
        <p:nvSpPr>
          <p:cNvPr id="5" name="Rectangle 4"/>
          <p:cNvSpPr/>
          <p:nvPr/>
        </p:nvSpPr>
        <p:spPr>
          <a:xfrm>
            <a:off x="221673" y="1733501"/>
            <a:ext cx="11102109" cy="707886"/>
          </a:xfrm>
          <a:prstGeom prst="rect">
            <a:avLst/>
          </a:prstGeom>
        </p:spPr>
        <p:txBody>
          <a:bodyPr wrap="square">
            <a:spAutoFit/>
          </a:bodyPr>
          <a:lstStyle/>
          <a:p>
            <a:pPr algn="just"/>
            <a:r>
              <a:rPr lang="ro-RO" sz="2000" dirty="0" smtClean="0">
                <a:latin typeface="Times New Roman" panose="02020603050405020304" pitchFamily="18" charset="0"/>
                <a:ea typeface="Calibri" panose="020F0502020204030204" pitchFamily="34" charset="0"/>
              </a:rPr>
              <a:t>La finele auditului de securitate se întocmește și se prezintă clientului RAPORTUL AUDITULUI.</a:t>
            </a:r>
          </a:p>
          <a:p>
            <a:pPr algn="just"/>
            <a:r>
              <a:rPr lang="en-US" sz="2000" dirty="0" err="1" smtClean="0">
                <a:latin typeface="Times New Roman" panose="02020603050405020304" pitchFamily="18" charset="0"/>
                <a:ea typeface="Calibri" panose="020F0502020204030204" pitchFamily="34" charset="0"/>
              </a:rPr>
              <a:t>Raportul</a:t>
            </a:r>
            <a:r>
              <a:rPr lang="en-US" sz="2000" dirty="0" smtClean="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nostru</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cuprinzător</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este</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cheia</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pentru</a:t>
            </a:r>
            <a:r>
              <a:rPr lang="en-US" sz="2000" dirty="0">
                <a:latin typeface="Times New Roman" panose="02020603050405020304" pitchFamily="18" charset="0"/>
                <a:ea typeface="Calibri" panose="020F0502020204030204" pitchFamily="34" charset="0"/>
              </a:rPr>
              <a:t> a </a:t>
            </a:r>
            <a:r>
              <a:rPr lang="en-US" sz="2000" dirty="0" err="1">
                <a:latin typeface="Times New Roman" panose="02020603050405020304" pitchFamily="18" charset="0"/>
                <a:ea typeface="Calibri" panose="020F0502020204030204" pitchFamily="34" charset="0"/>
              </a:rPr>
              <a:t>vă</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asigura</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că</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afacerea</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dvs</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este</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în</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mâini</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sigure</a:t>
            </a:r>
            <a:r>
              <a:rPr lang="en-US" sz="2000" dirty="0">
                <a:latin typeface="Times New Roman" panose="02020603050405020304" pitchFamily="18" charset="0"/>
                <a:ea typeface="Calibri" panose="020F0502020204030204" pitchFamily="34" charset="0"/>
              </a:rPr>
              <a:t>.</a:t>
            </a:r>
            <a:endParaRPr lang="en-US" sz="2000" dirty="0"/>
          </a:p>
        </p:txBody>
      </p:sp>
      <p:sp>
        <p:nvSpPr>
          <p:cNvPr id="6" name="Rectangle 5"/>
          <p:cNvSpPr/>
          <p:nvPr/>
        </p:nvSpPr>
        <p:spPr>
          <a:xfrm>
            <a:off x="221673" y="2441387"/>
            <a:ext cx="7490690" cy="4853508"/>
          </a:xfrm>
          <a:prstGeom prst="rect">
            <a:avLst/>
          </a:prstGeom>
        </p:spPr>
        <p:txBody>
          <a:bodyPr wrap="square">
            <a:spAutoFit/>
          </a:bodyPr>
          <a:lstStyle/>
          <a:p>
            <a:pPr marL="457200" algn="just">
              <a:lnSpc>
                <a:spcPct val="107000"/>
              </a:lnSpc>
              <a:spcAft>
                <a:spcPts val="800"/>
              </a:spcAft>
            </a:pPr>
            <a:r>
              <a:rPr lang="en-US" sz="2000" dirty="0" err="1">
                <a:latin typeface="Times New Roman" panose="02020603050405020304" pitchFamily="18" charset="0"/>
                <a:ea typeface="Calibri" panose="020F0502020204030204" pitchFamily="34" charset="0"/>
                <a:cs typeface="Times New Roman" panose="02020603050405020304" pitchFamily="18" charset="0"/>
              </a:rPr>
              <a:t>Elemente</a:t>
            </a:r>
            <a:r>
              <a:rPr lang="en-US" sz="2000" dirty="0">
                <a:latin typeface="Times New Roman" panose="02020603050405020304" pitchFamily="18" charset="0"/>
                <a:ea typeface="Calibri" panose="020F0502020204030204" pitchFamily="34" charset="0"/>
                <a:cs typeface="Times New Roman" panose="02020603050405020304" pitchFamily="18" charset="0"/>
              </a:rPr>
              <a:t> de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Conținut</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gn="just">
              <a:lnSpc>
                <a:spcPct val="107000"/>
              </a:lnSpc>
              <a:spcAft>
                <a:spcPts val="800"/>
              </a:spcAft>
              <a:tabLst>
                <a:tab pos="457200" algn="l"/>
              </a:tabLst>
            </a:pP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Raportul</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Auditului</a:t>
            </a:r>
            <a:r>
              <a:rPr lang="en-US" sz="2000" dirty="0">
                <a:latin typeface="Times New Roman" panose="02020603050405020304" pitchFamily="18" charset="0"/>
                <a:ea typeface="Calibri" panose="020F0502020204030204" pitchFamily="34" charset="0"/>
                <a:cs typeface="Times New Roman" panose="02020603050405020304" pitchFamily="18" charset="0"/>
              </a:rPr>
              <a:t>: Un </a:t>
            </a:r>
            <a:r>
              <a:rPr lang="en-US" sz="2000" dirty="0" err="1">
                <a:latin typeface="Times New Roman" panose="02020603050405020304" pitchFamily="18" charset="0"/>
                <a:ea typeface="Calibri" panose="020F0502020204030204" pitchFamily="34" charset="0"/>
                <a:cs typeface="Times New Roman" panose="02020603050405020304" pitchFamily="18" charset="0"/>
              </a:rPr>
              <a:t>rezumat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detaliat</a:t>
            </a:r>
            <a:r>
              <a:rPr lang="en-US" sz="2000" dirty="0">
                <a:latin typeface="Times New Roman" panose="02020603050405020304" pitchFamily="18" charset="0"/>
                <a:ea typeface="Calibri" panose="020F0502020204030204" pitchFamily="34" charset="0"/>
                <a:cs typeface="Times New Roman" panose="02020603050405020304" pitchFamily="18" charset="0"/>
              </a:rPr>
              <a:t> al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tuturor</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constatărilor</a:t>
            </a:r>
            <a:r>
              <a:rPr lang="en-US" sz="2000" dirty="0">
                <a:latin typeface="Times New Roman" panose="02020603050405020304" pitchFamily="18" charset="0"/>
                <a:ea typeface="Calibri" panose="020F0502020204030204" pitchFamily="34" charset="0"/>
                <a:cs typeface="Times New Roman" panose="02020603050405020304" pitchFamily="18" charset="0"/>
              </a:rPr>
              <a:t> și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recomandărilor</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tabLst>
                <a:tab pos="457200" algn="l"/>
              </a:tabLst>
            </a:pP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Anexe</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Valorase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Detalii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suplimentare</a:t>
            </a:r>
            <a:r>
              <a:rPr lang="en-US" sz="2000" dirty="0">
                <a:latin typeface="Times New Roman" panose="02020603050405020304" pitchFamily="18" charset="0"/>
                <a:ea typeface="Calibri" panose="020F0502020204030204" pitchFamily="34" charset="0"/>
                <a:cs typeface="Times New Roman" panose="02020603050405020304" pitchFamily="18" charset="0"/>
              </a:rPr>
              <a:t> și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exemple</a:t>
            </a:r>
            <a:r>
              <a:rPr lang="en-US" sz="2000" dirty="0">
                <a:latin typeface="Times New Roman" panose="02020603050405020304" pitchFamily="18" charset="0"/>
                <a:ea typeface="Calibri" panose="020F0502020204030204" pitchFamily="34" charset="0"/>
                <a:cs typeface="Times New Roman" panose="02020603050405020304" pitchFamily="18" charset="0"/>
              </a:rPr>
              <a:t> concrete de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practici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recomandate</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tabLst>
                <a:tab pos="457200" algn="l"/>
              </a:tabLst>
            </a:pP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Ghid</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de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Implementare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Sfaturi</a:t>
            </a:r>
            <a:r>
              <a:rPr lang="en-US" sz="2000" dirty="0">
                <a:latin typeface="Times New Roman" panose="02020603050405020304" pitchFamily="18" charset="0"/>
                <a:ea typeface="Calibri" panose="020F0502020204030204" pitchFamily="34" charset="0"/>
                <a:cs typeface="Times New Roman" panose="02020603050405020304" pitchFamily="18" charset="0"/>
              </a:rPr>
              <a:t> practice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pentru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punerea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în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aplicare</a:t>
            </a:r>
            <a:r>
              <a:rPr lang="en-US" sz="2000" dirty="0">
                <a:latin typeface="Times New Roman" panose="02020603050405020304" pitchFamily="18" charset="0"/>
                <a:ea typeface="Calibri" panose="020F0502020204030204" pitchFamily="34" charset="0"/>
                <a:cs typeface="Times New Roman" panose="02020603050405020304" pitchFamily="18" charset="0"/>
              </a:rPr>
              <a:t> a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măsurilor</a:t>
            </a:r>
            <a:r>
              <a:rPr lang="en-US" sz="2000" dirty="0">
                <a:latin typeface="Times New Roman" panose="02020603050405020304" pitchFamily="18" charset="0"/>
                <a:ea typeface="Calibri" panose="020F0502020204030204" pitchFamily="34" charset="0"/>
                <a:cs typeface="Times New Roman" panose="02020603050405020304" pitchFamily="18" charset="0"/>
              </a:rPr>
              <a:t> de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securitate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propuse</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buSzPts val="1000"/>
              <a:tabLst>
                <a:tab pos="457200" algn="l"/>
              </a:tabLst>
            </a:pPr>
            <a:r>
              <a:rPr lang="en-US" sz="2000" dirty="0" smtClean="0">
                <a:latin typeface="Times New Roman" panose="02020603050405020304" pitchFamily="18" charset="0"/>
                <a:ea typeface="Calibri" panose="020F0502020204030204" pitchFamily="34" charset="0"/>
                <a:cs typeface="Times New Roman" panose="02020603050405020304" pitchFamily="18" charset="0"/>
              </a:rPr>
              <a:t>În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documentul</a:t>
            </a:r>
            <a:r>
              <a:rPr lang="en-US" sz="2000" dirty="0">
                <a:latin typeface="Times New Roman" panose="02020603050405020304" pitchFamily="18" charset="0"/>
                <a:ea typeface="Calibri" panose="020F0502020204030204" pitchFamily="34" charset="0"/>
                <a:cs typeface="Times New Roman" panose="02020603050405020304" pitchFamily="18" charset="0"/>
              </a:rPr>
              <a:t> final,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veți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găsi</a:t>
            </a:r>
            <a:r>
              <a:rPr lang="en-US" sz="2000" dirty="0">
                <a:latin typeface="Times New Roman" panose="02020603050405020304" pitchFamily="18" charset="0"/>
                <a:ea typeface="Calibri" panose="020F0502020204030204" pitchFamily="34" charset="0"/>
                <a:cs typeface="Times New Roman" panose="02020603050405020304" pitchFamily="18" charset="0"/>
              </a:rPr>
              <a:t> un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ghid</a:t>
            </a:r>
            <a:r>
              <a:rPr lang="en-US" sz="2000" dirty="0">
                <a:latin typeface="Times New Roman" panose="02020603050405020304" pitchFamily="18" charset="0"/>
                <a:ea typeface="Calibri" panose="020F0502020204030204" pitchFamily="34" charset="0"/>
                <a:cs typeface="Times New Roman" panose="02020603050405020304" pitchFamily="18" charset="0"/>
              </a:rPr>
              <a:t> pas cu pas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pentru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implementarea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recomandărilor</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noastre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Anexele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conțin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exemple</a:t>
            </a:r>
            <a:r>
              <a:rPr lang="en-US" sz="2000" dirty="0">
                <a:latin typeface="Times New Roman" panose="02020603050405020304" pitchFamily="18" charset="0"/>
                <a:ea typeface="Calibri" panose="020F0502020204030204" pitchFamily="34" charset="0"/>
                <a:cs typeface="Times New Roman" panose="02020603050405020304" pitchFamily="18" charset="0"/>
              </a:rPr>
              <a:t> practice care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vă</a:t>
            </a:r>
            <a:r>
              <a:rPr lang="en-US" sz="2000" dirty="0">
                <a:latin typeface="Times New Roman" panose="02020603050405020304" pitchFamily="18" charset="0"/>
                <a:ea typeface="Calibri" panose="020F0502020204030204" pitchFamily="34" charset="0"/>
                <a:cs typeface="Times New Roman" panose="02020603050405020304" pitchFamily="18" charset="0"/>
              </a:rPr>
              <a:t> vor </a:t>
            </a:r>
            <a:r>
              <a:rPr lang="en-US" sz="2000" dirty="0" err="1">
                <a:latin typeface="Times New Roman" panose="02020603050405020304" pitchFamily="18" charset="0"/>
                <a:ea typeface="Calibri" panose="020F0502020204030204" pitchFamily="34" charset="0"/>
                <a:cs typeface="Times New Roman" panose="02020603050405020304" pitchFamily="18" charset="0"/>
              </a:rPr>
              <a:t>îndruma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în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punerea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în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aplicare</a:t>
            </a:r>
            <a:r>
              <a:rPr lang="en-US" sz="2000" dirty="0">
                <a:latin typeface="Times New Roman" panose="02020603050405020304" pitchFamily="18" charset="0"/>
                <a:ea typeface="Calibri" panose="020F0502020204030204" pitchFamily="34" charset="0"/>
                <a:cs typeface="Times New Roman" panose="02020603050405020304" pitchFamily="18" charset="0"/>
              </a:rPr>
              <a:t> a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măsurilor</a:t>
            </a:r>
            <a:r>
              <a:rPr lang="en-US" sz="2000" dirty="0">
                <a:latin typeface="Times New Roman" panose="02020603050405020304" pitchFamily="18" charset="0"/>
                <a:ea typeface="Calibri" panose="020F0502020204030204" pitchFamily="34" charset="0"/>
                <a:cs typeface="Times New Roman" panose="02020603050405020304" pitchFamily="18" charset="0"/>
              </a:rPr>
              <a:t> de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securitate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Acest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raport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este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mai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mult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decât</a:t>
            </a:r>
            <a:r>
              <a:rPr lang="en-US" sz="2000" dirty="0">
                <a:latin typeface="Times New Roman" panose="02020603050405020304" pitchFamily="18" charset="0"/>
                <a:ea typeface="Calibri" panose="020F0502020204030204" pitchFamily="34" charset="0"/>
                <a:cs typeface="Times New Roman" panose="02020603050405020304" pitchFamily="18" charset="0"/>
              </a:rPr>
              <a:t> un document - </a:t>
            </a:r>
            <a:r>
              <a:rPr lang="en-US" sz="2000" dirty="0" err="1">
                <a:latin typeface="Times New Roman" panose="02020603050405020304" pitchFamily="18" charset="0"/>
                <a:ea typeface="Calibri" panose="020F0502020204030204" pitchFamily="34" charset="0"/>
                <a:cs typeface="Times New Roman" panose="02020603050405020304" pitchFamily="18" charset="0"/>
              </a:rPr>
              <a:t>este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harta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dvs</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pentru</a:t>
            </a:r>
            <a:r>
              <a:rPr lang="en-US" sz="2000" dirty="0">
                <a:latin typeface="Times New Roman" panose="02020603050405020304" pitchFamily="18" charset="0"/>
                <a:ea typeface="Calibri" panose="020F0502020204030204" pitchFamily="34" charset="0"/>
                <a:cs typeface="Times New Roman" panose="02020603050405020304" pitchFamily="18" charset="0"/>
              </a:rPr>
              <a:t> un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viitor</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sigur</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6090" y="2894122"/>
            <a:ext cx="4176099" cy="2786241"/>
          </a:xfrm>
          <a:prstGeom prst="rect">
            <a:avLst/>
          </a:prstGeom>
        </p:spPr>
      </p:pic>
      <p:pic>
        <p:nvPicPr>
          <p:cNvPr id="8" name="Picture 7"/>
          <p:cNvPicPr>
            <a:picLocks noChangeAspect="1"/>
          </p:cNvPicPr>
          <p:nvPr/>
        </p:nvPicPr>
        <p:blipFill>
          <a:blip r:embed="rId3"/>
          <a:stretch>
            <a:fillRect/>
          </a:stretch>
        </p:blipFill>
        <p:spPr>
          <a:xfrm>
            <a:off x="10109200" y="322312"/>
            <a:ext cx="1688738" cy="1347333"/>
          </a:xfrm>
          <a:prstGeom prst="rect">
            <a:avLst/>
          </a:prstGeom>
        </p:spPr>
      </p:pic>
    </p:spTree>
    <p:extLst>
      <p:ext uri="{BB962C8B-B14F-4D97-AF65-F5344CB8AC3E}">
        <p14:creationId xmlns:p14="http://schemas.microsoft.com/office/powerpoint/2010/main" val="32687515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465" y="208106"/>
            <a:ext cx="9271000" cy="1325563"/>
          </a:xfrm>
        </p:spPr>
        <p:txBody>
          <a:bodyPr/>
          <a:lstStyle/>
          <a:p>
            <a:pPr algn="ctr"/>
            <a:r>
              <a:rPr lang="en-US" b="1" dirty="0">
                <a:solidFill>
                  <a:srgbClr val="FF0000"/>
                </a:solidFill>
                <a:latin typeface="Times New Roman" panose="02020603050405020304" pitchFamily="18" charset="0"/>
                <a:ea typeface="Calibri" panose="020F0502020204030204" pitchFamily="34" charset="0"/>
              </a:rPr>
              <a:t>Analiza </a:t>
            </a:r>
            <a:r>
              <a:rPr lang="ro-RO" b="1" dirty="0" smtClean="0">
                <a:solidFill>
                  <a:srgbClr val="FF0000"/>
                </a:solidFill>
                <a:latin typeface="Times New Roman" panose="02020603050405020304" pitchFamily="18" charset="0"/>
                <a:ea typeface="Calibri" panose="020F0502020204030204" pitchFamily="34" charset="0"/>
              </a:rPr>
              <a:t>î</a:t>
            </a:r>
            <a:r>
              <a:rPr lang="en-US" b="1" dirty="0" smtClean="0">
                <a:solidFill>
                  <a:srgbClr val="FF0000"/>
                </a:solidFill>
                <a:latin typeface="Times New Roman" panose="02020603050405020304" pitchFamily="18" charset="0"/>
                <a:ea typeface="Calibri" panose="020F0502020204030204" pitchFamily="34" charset="0"/>
              </a:rPr>
              <a:t>n </a:t>
            </a:r>
            <a:r>
              <a:rPr lang="ro-RO" b="1" dirty="0" err="1" smtClean="0">
                <a:solidFill>
                  <a:srgbClr val="FF0000"/>
                </a:solidFill>
                <a:latin typeface="Times New Roman" panose="02020603050405020304" pitchFamily="18" charset="0"/>
                <a:ea typeface="Calibri" panose="020F0502020204030204" pitchFamily="34" charset="0"/>
              </a:rPr>
              <a:t>o</a:t>
            </a:r>
            <a:r>
              <a:rPr lang="en-US" b="1" dirty="0" err="1" smtClean="0">
                <a:solidFill>
                  <a:srgbClr val="FF0000"/>
                </a:solidFill>
                <a:latin typeface="Times New Roman" panose="02020603050405020304" pitchFamily="18" charset="0"/>
                <a:ea typeface="Calibri" panose="020F0502020204030204" pitchFamily="34" charset="0"/>
              </a:rPr>
              <a:t>rganizarea</a:t>
            </a:r>
            <a:r>
              <a:rPr lang="en-US" b="1" dirty="0" smtClean="0">
                <a:solidFill>
                  <a:srgbClr val="FF0000"/>
                </a:solidFill>
                <a:latin typeface="Times New Roman" panose="02020603050405020304" pitchFamily="18" charset="0"/>
                <a:ea typeface="Calibri" panose="020F0502020204030204" pitchFamily="34" charset="0"/>
              </a:rPr>
              <a:t> </a:t>
            </a:r>
            <a:r>
              <a:rPr lang="ro-RO" b="1" dirty="0" err="1" smtClean="0">
                <a:solidFill>
                  <a:srgbClr val="FF0000"/>
                </a:solidFill>
                <a:latin typeface="Times New Roman" panose="02020603050405020304" pitchFamily="18" charset="0"/>
                <a:ea typeface="Calibri" panose="020F0502020204030204" pitchFamily="34" charset="0"/>
              </a:rPr>
              <a:t>p</a:t>
            </a:r>
            <a:r>
              <a:rPr lang="en-US" b="1" dirty="0" err="1" smtClean="0">
                <a:solidFill>
                  <a:srgbClr val="FF0000"/>
                </a:solidFill>
                <a:latin typeface="Times New Roman" panose="02020603050405020304" pitchFamily="18" charset="0"/>
                <a:ea typeface="Calibri" panose="020F0502020204030204" pitchFamily="34" charset="0"/>
              </a:rPr>
              <a:t>rotecției</a:t>
            </a:r>
            <a:r>
              <a:rPr lang="en-US" b="1" dirty="0" smtClean="0">
                <a:solidFill>
                  <a:srgbClr val="FF0000"/>
                </a:solidFill>
                <a:latin typeface="Times New Roman" panose="02020603050405020304" pitchFamily="18" charset="0"/>
                <a:ea typeface="Calibri" panose="020F0502020204030204" pitchFamily="34" charset="0"/>
              </a:rPr>
              <a:t> </a:t>
            </a:r>
            <a:r>
              <a:rPr lang="ro-RO" b="1" dirty="0" err="1" smtClean="0">
                <a:solidFill>
                  <a:srgbClr val="FF0000"/>
                </a:solidFill>
                <a:latin typeface="Times New Roman" panose="02020603050405020304" pitchFamily="18" charset="0"/>
                <a:ea typeface="Calibri" panose="020F0502020204030204" pitchFamily="34" charset="0"/>
              </a:rPr>
              <a:t>p</a:t>
            </a:r>
            <a:r>
              <a:rPr lang="en-US" b="1" dirty="0" err="1" smtClean="0">
                <a:solidFill>
                  <a:srgbClr val="FF0000"/>
                </a:solidFill>
                <a:latin typeface="Times New Roman" panose="02020603050405020304" pitchFamily="18" charset="0"/>
                <a:ea typeface="Calibri" panose="020F0502020204030204" pitchFamily="34" charset="0"/>
              </a:rPr>
              <a:t>ersonale</a:t>
            </a:r>
            <a:r>
              <a:rPr lang="en-US" b="1" dirty="0" smtClean="0">
                <a:solidFill>
                  <a:srgbClr val="FF0000"/>
                </a:solidFill>
                <a:latin typeface="Times New Roman" panose="02020603050405020304" pitchFamily="18" charset="0"/>
                <a:ea typeface="Calibri" panose="020F0502020204030204" pitchFamily="34" charset="0"/>
              </a:rPr>
              <a:t> </a:t>
            </a:r>
            <a:r>
              <a:rPr lang="en-US" b="1" dirty="0">
                <a:solidFill>
                  <a:srgbClr val="FF0000"/>
                </a:solidFill>
                <a:latin typeface="Times New Roman" panose="02020603050405020304" pitchFamily="18" charset="0"/>
                <a:ea typeface="Calibri" panose="020F0502020204030204" pitchFamily="34" charset="0"/>
              </a:rPr>
              <a:t>a </a:t>
            </a:r>
            <a:r>
              <a:rPr lang="ro-RO" b="1" dirty="0" smtClean="0">
                <a:solidFill>
                  <a:srgbClr val="FF0000"/>
                </a:solidFill>
                <a:latin typeface="Times New Roman" panose="02020603050405020304" pitchFamily="18" charset="0"/>
                <a:ea typeface="Calibri" panose="020F0502020204030204" pitchFamily="34" charset="0"/>
              </a:rPr>
              <a:t>l</a:t>
            </a:r>
            <a:r>
              <a:rPr lang="en-US" b="1" dirty="0" err="1" smtClean="0">
                <a:solidFill>
                  <a:srgbClr val="FF0000"/>
                </a:solidFill>
                <a:latin typeface="Times New Roman" panose="02020603050405020304" pitchFamily="18" charset="0"/>
                <a:ea typeface="Calibri" panose="020F0502020204030204" pitchFamily="34" charset="0"/>
              </a:rPr>
              <a:t>iderilor</a:t>
            </a:r>
            <a:r>
              <a:rPr lang="ro-RO" b="1" dirty="0" smtClean="0">
                <a:solidFill>
                  <a:srgbClr val="FF0000"/>
                </a:solidFill>
                <a:latin typeface="Times New Roman" panose="02020603050405020304" pitchFamily="18" charset="0"/>
                <a:ea typeface="Calibri" panose="020F0502020204030204" pitchFamily="34" charset="0"/>
              </a:rPr>
              <a:t> entității</a:t>
            </a:r>
            <a:endParaRPr lang="en-US" dirty="0">
              <a:solidFill>
                <a:srgbClr val="FF0000"/>
              </a:solidFill>
            </a:endParaRPr>
          </a:p>
        </p:txBody>
      </p:sp>
      <p:sp>
        <p:nvSpPr>
          <p:cNvPr id="3" name="Rectangle 2"/>
          <p:cNvSpPr/>
          <p:nvPr/>
        </p:nvSpPr>
        <p:spPr>
          <a:xfrm>
            <a:off x="101599" y="1533669"/>
            <a:ext cx="6620220" cy="4093428"/>
          </a:xfrm>
          <a:prstGeom prst="rect">
            <a:avLst/>
          </a:prstGeom>
        </p:spPr>
        <p:txBody>
          <a:bodyPr wrap="square">
            <a:spAutoFit/>
          </a:bodyPr>
          <a:lstStyle/>
          <a:p>
            <a:pPr algn="just"/>
            <a:r>
              <a:rPr lang="en-US" sz="2000" dirty="0">
                <a:latin typeface="Times New Roman" panose="02020603050405020304" pitchFamily="18" charset="0"/>
                <a:cs typeface="Times New Roman" panose="02020603050405020304" pitchFamily="18" charset="0"/>
              </a:rPr>
              <a:t>Analiza </a:t>
            </a:r>
            <a:r>
              <a:rPr lang="en-US" sz="2000" dirty="0" err="1">
                <a:latin typeface="Times New Roman" panose="02020603050405020304" pitchFamily="18" charset="0"/>
                <a:cs typeface="Times New Roman" panose="02020603050405020304" pitchFamily="18" charset="0"/>
              </a:rPr>
              <a:t>privind</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organizarea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protecției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personale</a:t>
            </a:r>
            <a:r>
              <a:rPr lang="en-US" sz="2000" dirty="0">
                <a:latin typeface="Times New Roman" panose="02020603050405020304" pitchFamily="18" charset="0"/>
                <a:cs typeface="Times New Roman" panose="02020603050405020304" pitchFamily="18" charset="0"/>
              </a:rPr>
              <a:t> a </a:t>
            </a:r>
            <a:r>
              <a:rPr lang="en-US" sz="2000" dirty="0" err="1">
                <a:latin typeface="Times New Roman" panose="02020603050405020304" pitchFamily="18" charset="0"/>
                <a:cs typeface="Times New Roman" panose="02020603050405020304" pitchFamily="18" charset="0"/>
              </a:rPr>
              <a:t>liderilor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entității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este</a:t>
            </a:r>
            <a:r>
              <a:rPr lang="en-US" sz="2000" dirty="0">
                <a:latin typeface="Times New Roman" panose="02020603050405020304" pitchFamily="18" charset="0"/>
                <a:cs typeface="Times New Roman" panose="02020603050405020304" pitchFamily="18" charset="0"/>
              </a:rPr>
              <a:t> un aspect crucial, </a:t>
            </a:r>
            <a:r>
              <a:rPr lang="en-US" sz="2000" dirty="0" err="1">
                <a:latin typeface="Times New Roman" panose="02020603050405020304" pitchFamily="18" charset="0"/>
                <a:cs typeface="Times New Roman" panose="02020603050405020304" pitchFamily="18" charset="0"/>
              </a:rPr>
              <a:t>având</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în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vedere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potențialele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amenințări</a:t>
            </a:r>
            <a:r>
              <a:rPr lang="en-US" sz="2000" dirty="0">
                <a:latin typeface="Times New Roman" panose="02020603050405020304" pitchFamily="18" charset="0"/>
                <a:cs typeface="Times New Roman" panose="02020603050405020304" pitchFamily="18" charset="0"/>
              </a:rPr>
              <a:t> la </a:t>
            </a:r>
            <a:r>
              <a:rPr lang="en-US" sz="2000" dirty="0" err="1">
                <a:latin typeface="Times New Roman" panose="02020603050405020304" pitchFamily="18" charset="0"/>
                <a:cs typeface="Times New Roman" panose="02020603050405020304" pitchFamily="18" charset="0"/>
              </a:rPr>
              <a:t>adresa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vieții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sănătății</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acestora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Amenințările</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acest</a:t>
            </a:r>
            <a:r>
              <a:rPr lang="en-US" sz="2000" dirty="0">
                <a:latin typeface="Times New Roman" panose="02020603050405020304" pitchFamily="18" charset="0"/>
                <a:cs typeface="Times New Roman" panose="02020603050405020304" pitchFamily="18" charset="0"/>
              </a:rPr>
              <a:t> gen </a:t>
            </a:r>
            <a:r>
              <a:rPr lang="en-US" sz="2000" dirty="0" err="1">
                <a:latin typeface="Times New Roman" panose="02020603050405020304" pitchFamily="18" charset="0"/>
                <a:cs typeface="Times New Roman" panose="02020603050405020304" pitchFamily="18" charset="0"/>
              </a:rPr>
              <a:t>ar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putea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compromite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activitatea</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prosperare</a:t>
            </a:r>
            <a:r>
              <a:rPr lang="en-US" sz="2000" dirty="0">
                <a:latin typeface="Times New Roman" panose="02020603050405020304" pitchFamily="18" charset="0"/>
                <a:cs typeface="Times New Roman" panose="02020603050405020304" pitchFamily="18" charset="0"/>
              </a:rPr>
              <a:t> a </a:t>
            </a:r>
            <a:r>
              <a:rPr lang="en-US" sz="2000" dirty="0" err="1">
                <a:latin typeface="Times New Roman" panose="02020603050405020304" pitchFamily="18" charset="0"/>
                <a:cs typeface="Times New Roman" panose="02020603050405020304" pitchFamily="18" charset="0"/>
              </a:rPr>
              <a:t>entității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Auditul</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securitate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în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această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sferă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implică</a:t>
            </a:r>
            <a:r>
              <a:rPr lang="en-US" sz="2000" dirty="0">
                <a:latin typeface="Times New Roman" panose="02020603050405020304" pitchFamily="18" charset="0"/>
                <a:cs typeface="Times New Roman" panose="02020603050405020304" pitchFamily="18" charset="0"/>
              </a:rPr>
              <a:t>:</a:t>
            </a:r>
          </a:p>
          <a:p>
            <a:pPr algn="just"/>
            <a:r>
              <a:rPr lang="ro-RO"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Colectarea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procesarea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sistematizarea</a:t>
            </a:r>
            <a:r>
              <a:rPr lang="en-US" sz="2000" dirty="0">
                <a:latin typeface="Times New Roman" panose="02020603050405020304" pitchFamily="18" charset="0"/>
                <a:cs typeface="Times New Roman" panose="02020603050405020304" pitchFamily="18" charset="0"/>
              </a:rPr>
              <a:t> și </a:t>
            </a:r>
            <a:r>
              <a:rPr lang="en-US" sz="2000" dirty="0" err="1">
                <a:latin typeface="Times New Roman" panose="02020603050405020304" pitchFamily="18" charset="0"/>
                <a:cs typeface="Times New Roman" panose="02020603050405020304" pitchFamily="18" charset="0"/>
              </a:rPr>
              <a:t>analizarea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informațiilor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privind</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amenințările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potențiale</a:t>
            </a:r>
            <a:r>
              <a:rPr lang="en-US" sz="2000" dirty="0">
                <a:latin typeface="Times New Roman" panose="02020603050405020304" pitchFamily="18" charset="0"/>
                <a:cs typeface="Times New Roman" panose="02020603050405020304" pitchFamily="18" charset="0"/>
              </a:rPr>
              <a:t> la </a:t>
            </a:r>
            <a:r>
              <a:rPr lang="en-US" sz="2000" dirty="0" err="1">
                <a:latin typeface="Times New Roman" panose="02020603050405020304" pitchFamily="18" charset="0"/>
                <a:cs typeface="Times New Roman" panose="02020603050405020304" pitchFamily="18" charset="0"/>
              </a:rPr>
              <a:t>adresa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liderilor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entității</a:t>
            </a:r>
            <a:r>
              <a:rPr lang="en-US" sz="2000" dirty="0">
                <a:latin typeface="Times New Roman" panose="02020603050405020304" pitchFamily="18" charset="0"/>
                <a:cs typeface="Times New Roman" panose="02020603050405020304" pitchFamily="18" charset="0"/>
              </a:rPr>
              <a:t> și a </a:t>
            </a:r>
            <a:r>
              <a:rPr lang="en-US" sz="2000" dirty="0" err="1">
                <a:latin typeface="Times New Roman" panose="02020603050405020304" pitchFamily="18" charset="0"/>
                <a:cs typeface="Times New Roman" panose="02020603050405020304" pitchFamily="18" charset="0"/>
              </a:rPr>
              <a:t>mediului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lor</a:t>
            </a:r>
            <a:r>
              <a:rPr lang="en-US" sz="2000" dirty="0">
                <a:latin typeface="Times New Roman" panose="02020603050405020304" pitchFamily="18" charset="0"/>
                <a:cs typeface="Times New Roman" panose="02020603050405020304" pitchFamily="18" charset="0"/>
              </a:rPr>
              <a:t>.</a:t>
            </a:r>
          </a:p>
          <a:p>
            <a:pPr algn="just"/>
            <a:r>
              <a:rPr lang="ro-RO"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Monitorizarea</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schimbărilor</a:t>
            </a:r>
            <a:r>
              <a:rPr lang="en-US" sz="2000" dirty="0">
                <a:latin typeface="Times New Roman" panose="02020603050405020304" pitchFamily="18" charset="0"/>
                <a:cs typeface="Times New Roman" panose="02020603050405020304" pitchFamily="18" charset="0"/>
              </a:rPr>
              <a:t> din </a:t>
            </a:r>
            <a:r>
              <a:rPr lang="en-US" sz="2000" dirty="0" err="1">
                <a:latin typeface="Times New Roman" panose="02020603050405020304" pitchFamily="18" charset="0"/>
                <a:cs typeface="Times New Roman" panose="02020603050405020304" pitchFamily="18" charset="0"/>
              </a:rPr>
              <a:t>proximitatea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locurilor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permanente</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ședere</a:t>
            </a:r>
            <a:r>
              <a:rPr lang="en-US" sz="2000" dirty="0">
                <a:latin typeface="Times New Roman" panose="02020603050405020304" pitchFamily="18" charset="0"/>
                <a:cs typeface="Times New Roman" panose="02020603050405020304" pitchFamily="18" charset="0"/>
              </a:rPr>
              <a:t> ale </a:t>
            </a:r>
            <a:r>
              <a:rPr lang="en-US" sz="2000" dirty="0" err="1">
                <a:latin typeface="Times New Roman" panose="02020603050405020304" pitchFamily="18" charset="0"/>
                <a:cs typeface="Times New Roman" panose="02020603050405020304" pitchFamily="18" charset="0"/>
              </a:rPr>
              <a:t>liderilor</a:t>
            </a:r>
            <a:r>
              <a:rPr lang="en-US" sz="2000" dirty="0">
                <a:latin typeface="Times New Roman" panose="02020603050405020304" pitchFamily="18" charset="0"/>
                <a:cs typeface="Times New Roman" panose="02020603050405020304" pitchFamily="18" charset="0"/>
              </a:rPr>
              <a:t>.</a:t>
            </a:r>
          </a:p>
          <a:p>
            <a:pPr algn="just"/>
            <a:r>
              <a:rPr lang="ro-RO"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Supravegherea</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modificărilor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în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ceea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privește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rutele</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deplasare</a:t>
            </a:r>
            <a:r>
              <a:rPr lang="en-US" sz="2000" dirty="0">
                <a:latin typeface="Times New Roman" panose="02020603050405020304" pitchFamily="18" charset="0"/>
                <a:cs typeface="Times New Roman" panose="02020603050405020304" pitchFamily="18" charset="0"/>
              </a:rPr>
              <a:t>, cu </a:t>
            </a:r>
            <a:r>
              <a:rPr lang="en-US" sz="2000" dirty="0" err="1">
                <a:latin typeface="Times New Roman" panose="02020603050405020304" pitchFamily="18" charset="0"/>
                <a:cs typeface="Times New Roman" panose="02020603050405020304" pitchFamily="18" charset="0"/>
              </a:rPr>
              <a:t>verificarea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securității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locurilor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temporare</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sosire</a:t>
            </a:r>
            <a:r>
              <a:rPr lang="en-US" sz="2000" dirty="0">
                <a:latin typeface="Times New Roman" panose="02020603050405020304" pitchFamily="18" charset="0"/>
                <a:cs typeface="Times New Roman" panose="02020603050405020304" pitchFamily="18" charset="0"/>
              </a:rPr>
              <a:t> ale persoanelor </a:t>
            </a:r>
            <a:r>
              <a:rPr lang="en-US" sz="2000" dirty="0" err="1">
                <a:latin typeface="Times New Roman" panose="02020603050405020304" pitchFamily="18" charset="0"/>
                <a:cs typeface="Times New Roman" panose="02020603050405020304" pitchFamily="18" charset="0"/>
              </a:rPr>
              <a:t>protejate</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1819" y="1816468"/>
            <a:ext cx="5200369" cy="3697641"/>
          </a:xfrm>
          <a:prstGeom prst="rect">
            <a:avLst/>
          </a:prstGeom>
        </p:spPr>
      </p:pic>
      <p:sp>
        <p:nvSpPr>
          <p:cNvPr id="7" name="Rectangle 6"/>
          <p:cNvSpPr/>
          <p:nvPr/>
        </p:nvSpPr>
        <p:spPr>
          <a:xfrm>
            <a:off x="0" y="5482871"/>
            <a:ext cx="11896437" cy="1323439"/>
          </a:xfrm>
          <a:prstGeom prst="rect">
            <a:avLst/>
          </a:prstGeom>
        </p:spPr>
        <p:txBody>
          <a:bodyPr wrap="square">
            <a:spAutoFit/>
          </a:bodyPr>
          <a:lstStyle/>
          <a:p>
            <a:pPr lvl="0" algn="just"/>
            <a:r>
              <a:rPr lang="ro-RO" sz="2000" dirty="0" smtClean="0">
                <a:solidFill>
                  <a:prstClr val="white"/>
                </a:solidFill>
                <a:latin typeface="Times New Roman" panose="02020603050405020304" pitchFamily="18" charset="0"/>
                <a:cs typeface="Times New Roman" panose="02020603050405020304" pitchFamily="18" charset="0"/>
              </a:rPr>
              <a:t>- </a:t>
            </a:r>
            <a:r>
              <a:rPr lang="en-US" sz="2000" dirty="0" err="1">
                <a:solidFill>
                  <a:prstClr val="white"/>
                </a:solidFill>
                <a:latin typeface="Times New Roman" panose="02020603050405020304" pitchFamily="18" charset="0"/>
                <a:cs typeface="Times New Roman" panose="02020603050405020304" pitchFamily="18" charset="0"/>
              </a:rPr>
              <a:t>Dezvoltarea</a:t>
            </a:r>
            <a:r>
              <a:rPr lang="en-US" sz="2000" dirty="0">
                <a:solidFill>
                  <a:prstClr val="white"/>
                </a:solidFill>
                <a:latin typeface="Times New Roman" panose="02020603050405020304" pitchFamily="18" charset="0"/>
                <a:cs typeface="Times New Roman" panose="02020603050405020304" pitchFamily="18" charset="0"/>
              </a:rPr>
              <a:t> </a:t>
            </a:r>
            <a:r>
              <a:rPr lang="en-US" sz="2000" dirty="0" err="1">
                <a:solidFill>
                  <a:prstClr val="white"/>
                </a:solidFill>
                <a:latin typeface="Times New Roman" panose="02020603050405020304" pitchFamily="18" charset="0"/>
                <a:cs typeface="Times New Roman" panose="02020603050405020304" pitchFamily="18" charset="0"/>
              </a:rPr>
              <a:t>conceptelor</a:t>
            </a:r>
            <a:r>
              <a:rPr lang="en-US" sz="2000" dirty="0">
                <a:solidFill>
                  <a:prstClr val="white"/>
                </a:solidFill>
                <a:latin typeface="Times New Roman" panose="02020603050405020304" pitchFamily="18" charset="0"/>
                <a:cs typeface="Times New Roman" panose="02020603050405020304" pitchFamily="18" charset="0"/>
              </a:rPr>
              <a:t> și </a:t>
            </a:r>
            <a:r>
              <a:rPr lang="en-US" sz="2000" dirty="0" err="1">
                <a:solidFill>
                  <a:prstClr val="white"/>
                </a:solidFill>
                <a:latin typeface="Times New Roman" panose="02020603050405020304" pitchFamily="18" charset="0"/>
                <a:cs typeface="Times New Roman" panose="02020603050405020304" pitchFamily="18" charset="0"/>
              </a:rPr>
              <a:t>recomandărilor</a:t>
            </a:r>
            <a:r>
              <a:rPr lang="en-US" sz="2000" dirty="0">
                <a:solidFill>
                  <a:prstClr val="white"/>
                </a:solidFill>
                <a:latin typeface="Times New Roman" panose="02020603050405020304" pitchFamily="18" charset="0"/>
                <a:cs typeface="Times New Roman" panose="02020603050405020304" pitchFamily="18" charset="0"/>
              </a:rPr>
              <a:t> </a:t>
            </a:r>
            <a:r>
              <a:rPr lang="en-US" sz="2000" dirty="0" err="1">
                <a:solidFill>
                  <a:prstClr val="white"/>
                </a:solidFill>
                <a:latin typeface="Times New Roman" panose="02020603050405020304" pitchFamily="18" charset="0"/>
                <a:cs typeface="Times New Roman" panose="02020603050405020304" pitchFamily="18" charset="0"/>
              </a:rPr>
              <a:t>pentru</a:t>
            </a:r>
            <a:r>
              <a:rPr lang="en-US" sz="2000" dirty="0">
                <a:solidFill>
                  <a:prstClr val="white"/>
                </a:solidFill>
                <a:latin typeface="Times New Roman" panose="02020603050405020304" pitchFamily="18" charset="0"/>
                <a:cs typeface="Times New Roman" panose="02020603050405020304" pitchFamily="18" charset="0"/>
              </a:rPr>
              <a:t> asigurarea </a:t>
            </a:r>
            <a:r>
              <a:rPr lang="en-US" sz="2000" dirty="0" err="1">
                <a:solidFill>
                  <a:prstClr val="white"/>
                </a:solidFill>
                <a:latin typeface="Times New Roman" panose="02020603050405020304" pitchFamily="18" charset="0"/>
                <a:cs typeface="Times New Roman" panose="02020603050405020304" pitchFamily="18" charset="0"/>
              </a:rPr>
              <a:t>securității</a:t>
            </a:r>
            <a:r>
              <a:rPr lang="en-US" sz="2000" dirty="0">
                <a:solidFill>
                  <a:prstClr val="white"/>
                </a:solidFill>
                <a:latin typeface="Times New Roman" panose="02020603050405020304" pitchFamily="18" charset="0"/>
                <a:cs typeface="Times New Roman" panose="02020603050405020304" pitchFamily="18" charset="0"/>
              </a:rPr>
              <a:t> </a:t>
            </a:r>
            <a:r>
              <a:rPr lang="en-US" sz="2000" dirty="0" err="1">
                <a:solidFill>
                  <a:prstClr val="white"/>
                </a:solidFill>
                <a:latin typeface="Times New Roman" panose="02020603050405020304" pitchFamily="18" charset="0"/>
                <a:cs typeface="Times New Roman" panose="02020603050405020304" pitchFamily="18" charset="0"/>
              </a:rPr>
              <a:t>personale</a:t>
            </a:r>
            <a:r>
              <a:rPr lang="en-US" sz="2000" dirty="0">
                <a:solidFill>
                  <a:prstClr val="white"/>
                </a:solidFill>
                <a:latin typeface="Times New Roman" panose="02020603050405020304" pitchFamily="18" charset="0"/>
                <a:cs typeface="Times New Roman" panose="02020603050405020304" pitchFamily="18" charset="0"/>
              </a:rPr>
              <a:t>.</a:t>
            </a:r>
          </a:p>
          <a:p>
            <a:pPr lvl="0" algn="just"/>
            <a:r>
              <a:rPr lang="ro-RO" sz="2000" dirty="0">
                <a:solidFill>
                  <a:prstClr val="white"/>
                </a:solidFill>
                <a:latin typeface="Times New Roman" panose="02020603050405020304" pitchFamily="18" charset="0"/>
                <a:cs typeface="Times New Roman" panose="02020603050405020304" pitchFamily="18" charset="0"/>
              </a:rPr>
              <a:t>- </a:t>
            </a:r>
            <a:r>
              <a:rPr lang="en-US" sz="2000" dirty="0">
                <a:solidFill>
                  <a:prstClr val="white"/>
                </a:solidFill>
                <a:latin typeface="Times New Roman" panose="02020603050405020304" pitchFamily="18" charset="0"/>
                <a:cs typeface="Times New Roman" panose="02020603050405020304" pitchFamily="18" charset="0"/>
              </a:rPr>
              <a:t>Verificarea </a:t>
            </a:r>
            <a:r>
              <a:rPr lang="en-US" sz="2000" dirty="0" err="1">
                <a:solidFill>
                  <a:prstClr val="white"/>
                </a:solidFill>
                <a:latin typeface="Times New Roman" panose="02020603050405020304" pitchFamily="18" charset="0"/>
                <a:cs typeface="Times New Roman" panose="02020603050405020304" pitchFamily="18" charset="0"/>
              </a:rPr>
              <a:t>securității</a:t>
            </a:r>
            <a:r>
              <a:rPr lang="en-US" sz="2000" dirty="0">
                <a:solidFill>
                  <a:prstClr val="white"/>
                </a:solidFill>
                <a:latin typeface="Times New Roman" panose="02020603050405020304" pitchFamily="18" charset="0"/>
                <a:cs typeface="Times New Roman" panose="02020603050405020304" pitchFamily="18" charset="0"/>
              </a:rPr>
              <a:t> </a:t>
            </a:r>
            <a:r>
              <a:rPr lang="en-US" sz="2000" dirty="0" err="1">
                <a:solidFill>
                  <a:prstClr val="white"/>
                </a:solidFill>
                <a:latin typeface="Times New Roman" panose="02020603050405020304" pitchFamily="18" charset="0"/>
                <a:cs typeface="Times New Roman" panose="02020603050405020304" pitchFamily="18" charset="0"/>
              </a:rPr>
              <a:t>locurilor</a:t>
            </a:r>
            <a:r>
              <a:rPr lang="en-US" sz="2000" dirty="0">
                <a:solidFill>
                  <a:prstClr val="white"/>
                </a:solidFill>
                <a:latin typeface="Times New Roman" panose="02020603050405020304" pitchFamily="18" charset="0"/>
                <a:cs typeface="Times New Roman" panose="02020603050405020304" pitchFamily="18" charset="0"/>
              </a:rPr>
              <a:t> </a:t>
            </a:r>
            <a:r>
              <a:rPr lang="en-US" sz="2000" dirty="0" err="1">
                <a:solidFill>
                  <a:prstClr val="white"/>
                </a:solidFill>
                <a:latin typeface="Times New Roman" panose="02020603050405020304" pitchFamily="18" charset="0"/>
                <a:cs typeface="Times New Roman" panose="02020603050405020304" pitchFamily="18" charset="0"/>
              </a:rPr>
              <a:t>permanente</a:t>
            </a:r>
            <a:r>
              <a:rPr lang="en-US" sz="2000" dirty="0">
                <a:solidFill>
                  <a:prstClr val="white"/>
                </a:solidFill>
                <a:latin typeface="Times New Roman" panose="02020603050405020304" pitchFamily="18" charset="0"/>
                <a:cs typeface="Times New Roman" panose="02020603050405020304" pitchFamily="18" charset="0"/>
              </a:rPr>
              <a:t> de </a:t>
            </a:r>
            <a:r>
              <a:rPr lang="en-US" sz="2000" dirty="0" err="1">
                <a:solidFill>
                  <a:prstClr val="white"/>
                </a:solidFill>
                <a:latin typeface="Times New Roman" panose="02020603050405020304" pitchFamily="18" charset="0"/>
                <a:cs typeface="Times New Roman" panose="02020603050405020304" pitchFamily="18" charset="0"/>
              </a:rPr>
              <a:t>ședere</a:t>
            </a:r>
            <a:r>
              <a:rPr lang="en-US" sz="2000" dirty="0">
                <a:solidFill>
                  <a:prstClr val="white"/>
                </a:solidFill>
                <a:latin typeface="Times New Roman" panose="02020603050405020304" pitchFamily="18" charset="0"/>
                <a:cs typeface="Times New Roman" panose="02020603050405020304" pitchFamily="18" charset="0"/>
              </a:rPr>
              <a:t> ale persoanelor </a:t>
            </a:r>
            <a:r>
              <a:rPr lang="en-US" sz="2000" dirty="0" err="1">
                <a:solidFill>
                  <a:prstClr val="white"/>
                </a:solidFill>
                <a:latin typeface="Times New Roman" panose="02020603050405020304" pitchFamily="18" charset="0"/>
                <a:cs typeface="Times New Roman" panose="02020603050405020304" pitchFamily="18" charset="0"/>
              </a:rPr>
              <a:t>protejate</a:t>
            </a:r>
            <a:r>
              <a:rPr lang="en-US" sz="2000" dirty="0">
                <a:solidFill>
                  <a:prstClr val="white"/>
                </a:solidFill>
                <a:latin typeface="Times New Roman" panose="02020603050405020304" pitchFamily="18" charset="0"/>
                <a:cs typeface="Times New Roman" panose="02020603050405020304" pitchFamily="18" charset="0"/>
              </a:rPr>
              <a:t>.</a:t>
            </a:r>
          </a:p>
          <a:p>
            <a:pPr lvl="0" algn="just"/>
            <a:r>
              <a:rPr lang="ro-RO" sz="2000" dirty="0">
                <a:solidFill>
                  <a:prstClr val="white"/>
                </a:solidFill>
                <a:latin typeface="Times New Roman" panose="02020603050405020304" pitchFamily="18" charset="0"/>
                <a:cs typeface="Times New Roman" panose="02020603050405020304" pitchFamily="18" charset="0"/>
              </a:rPr>
              <a:t>- </a:t>
            </a:r>
            <a:r>
              <a:rPr lang="en-US" sz="2000" dirty="0">
                <a:solidFill>
                  <a:prstClr val="white"/>
                </a:solidFill>
                <a:latin typeface="Times New Roman" panose="02020603050405020304" pitchFamily="18" charset="0"/>
                <a:cs typeface="Times New Roman" panose="02020603050405020304" pitchFamily="18" charset="0"/>
              </a:rPr>
              <a:t>Verificarea </a:t>
            </a:r>
            <a:r>
              <a:rPr lang="en-US" sz="2000" dirty="0" err="1">
                <a:solidFill>
                  <a:prstClr val="white"/>
                </a:solidFill>
                <a:latin typeface="Times New Roman" panose="02020603050405020304" pitchFamily="18" charset="0"/>
                <a:cs typeface="Times New Roman" panose="02020603050405020304" pitchFamily="18" charset="0"/>
              </a:rPr>
              <a:t>securității</a:t>
            </a:r>
            <a:r>
              <a:rPr lang="en-US" sz="2000" dirty="0">
                <a:solidFill>
                  <a:prstClr val="white"/>
                </a:solidFill>
                <a:latin typeface="Times New Roman" panose="02020603050405020304" pitchFamily="18" charset="0"/>
                <a:cs typeface="Times New Roman" panose="02020603050405020304" pitchFamily="18" charset="0"/>
              </a:rPr>
              <a:t> </a:t>
            </a:r>
            <a:r>
              <a:rPr lang="en-US" sz="2000" dirty="0" err="1">
                <a:solidFill>
                  <a:prstClr val="white"/>
                </a:solidFill>
                <a:latin typeface="Times New Roman" panose="02020603050405020304" pitchFamily="18" charset="0"/>
                <a:cs typeface="Times New Roman" panose="02020603050405020304" pitchFamily="18" charset="0"/>
              </a:rPr>
              <a:t>rutelor</a:t>
            </a:r>
            <a:r>
              <a:rPr lang="en-US" sz="2000" dirty="0">
                <a:solidFill>
                  <a:prstClr val="white"/>
                </a:solidFill>
                <a:latin typeface="Times New Roman" panose="02020603050405020304" pitchFamily="18" charset="0"/>
                <a:cs typeface="Times New Roman" panose="02020603050405020304" pitchFamily="18" charset="0"/>
              </a:rPr>
              <a:t> </a:t>
            </a:r>
            <a:r>
              <a:rPr lang="en-US" sz="2000" dirty="0" err="1">
                <a:solidFill>
                  <a:prstClr val="white"/>
                </a:solidFill>
                <a:latin typeface="Times New Roman" panose="02020603050405020304" pitchFamily="18" charset="0"/>
                <a:cs typeface="Times New Roman" panose="02020603050405020304" pitchFamily="18" charset="0"/>
              </a:rPr>
              <a:t>folosite</a:t>
            </a:r>
            <a:r>
              <a:rPr lang="en-US" sz="2000" dirty="0">
                <a:solidFill>
                  <a:prstClr val="white"/>
                </a:solidFill>
                <a:latin typeface="Times New Roman" panose="02020603050405020304" pitchFamily="18" charset="0"/>
                <a:cs typeface="Times New Roman" panose="02020603050405020304" pitchFamily="18" charset="0"/>
              </a:rPr>
              <a:t>.</a:t>
            </a:r>
          </a:p>
          <a:p>
            <a:pPr lvl="0" algn="just"/>
            <a:r>
              <a:rPr lang="ro-RO" sz="2000" dirty="0">
                <a:solidFill>
                  <a:prstClr val="white"/>
                </a:solidFill>
                <a:latin typeface="Times New Roman" panose="02020603050405020304" pitchFamily="18" charset="0"/>
                <a:cs typeface="Times New Roman" panose="02020603050405020304" pitchFamily="18" charset="0"/>
              </a:rPr>
              <a:t>- </a:t>
            </a:r>
            <a:r>
              <a:rPr lang="en-US" sz="2000" dirty="0" err="1">
                <a:solidFill>
                  <a:prstClr val="white"/>
                </a:solidFill>
                <a:latin typeface="Times New Roman" panose="02020603050405020304" pitchFamily="18" charset="0"/>
                <a:cs typeface="Times New Roman" panose="02020603050405020304" pitchFamily="18" charset="0"/>
              </a:rPr>
              <a:t>Furnizarea</a:t>
            </a:r>
            <a:r>
              <a:rPr lang="en-US" sz="2000" dirty="0">
                <a:solidFill>
                  <a:prstClr val="white"/>
                </a:solidFill>
                <a:latin typeface="Times New Roman" panose="02020603050405020304" pitchFamily="18" charset="0"/>
                <a:cs typeface="Times New Roman" panose="02020603050405020304" pitchFamily="18" charset="0"/>
              </a:rPr>
              <a:t> de </a:t>
            </a:r>
            <a:r>
              <a:rPr lang="en-US" sz="2000" dirty="0" err="1">
                <a:solidFill>
                  <a:prstClr val="white"/>
                </a:solidFill>
                <a:latin typeface="Times New Roman" panose="02020603050405020304" pitchFamily="18" charset="0"/>
                <a:cs typeface="Times New Roman" panose="02020603050405020304" pitchFamily="18" charset="0"/>
              </a:rPr>
              <a:t>recomandări</a:t>
            </a:r>
            <a:r>
              <a:rPr lang="en-US" sz="2000" dirty="0">
                <a:solidFill>
                  <a:prstClr val="white"/>
                </a:solidFill>
                <a:latin typeface="Times New Roman" panose="02020603050405020304" pitchFamily="18" charset="0"/>
                <a:cs typeface="Times New Roman" panose="02020603050405020304" pitchFamily="18" charset="0"/>
              </a:rPr>
              <a:t> </a:t>
            </a:r>
            <a:r>
              <a:rPr lang="en-US" sz="2000" dirty="0" err="1">
                <a:solidFill>
                  <a:prstClr val="white"/>
                </a:solidFill>
                <a:latin typeface="Times New Roman" panose="02020603050405020304" pitchFamily="18" charset="0"/>
                <a:cs typeface="Times New Roman" panose="02020603050405020304" pitchFamily="18" charset="0"/>
              </a:rPr>
              <a:t>privind</a:t>
            </a:r>
            <a:r>
              <a:rPr lang="en-US" sz="2000" dirty="0">
                <a:solidFill>
                  <a:prstClr val="white"/>
                </a:solidFill>
                <a:latin typeface="Times New Roman" panose="02020603050405020304" pitchFamily="18" charset="0"/>
                <a:cs typeface="Times New Roman" panose="02020603050405020304" pitchFamily="18" charset="0"/>
              </a:rPr>
              <a:t> </a:t>
            </a:r>
            <a:r>
              <a:rPr lang="en-US" sz="2000" dirty="0" err="1">
                <a:solidFill>
                  <a:prstClr val="white"/>
                </a:solidFill>
                <a:latin typeface="Times New Roman" panose="02020603050405020304" pitchFamily="18" charset="0"/>
                <a:cs typeface="Times New Roman" panose="02020603050405020304" pitchFamily="18" charset="0"/>
              </a:rPr>
              <a:t>organizarea</a:t>
            </a:r>
            <a:r>
              <a:rPr lang="en-US" sz="2000" dirty="0">
                <a:solidFill>
                  <a:prstClr val="white"/>
                </a:solidFill>
                <a:latin typeface="Times New Roman" panose="02020603050405020304" pitchFamily="18" charset="0"/>
                <a:cs typeface="Times New Roman" panose="02020603050405020304" pitchFamily="18" charset="0"/>
              </a:rPr>
              <a:t> și </a:t>
            </a:r>
            <a:r>
              <a:rPr lang="en-US" sz="2000" dirty="0" err="1">
                <a:solidFill>
                  <a:prstClr val="white"/>
                </a:solidFill>
                <a:latin typeface="Times New Roman" panose="02020603050405020304" pitchFamily="18" charset="0"/>
                <a:cs typeface="Times New Roman" panose="02020603050405020304" pitchFamily="18" charset="0"/>
              </a:rPr>
              <a:t>implementarea</a:t>
            </a:r>
            <a:r>
              <a:rPr lang="en-US" sz="2000" dirty="0">
                <a:solidFill>
                  <a:prstClr val="white"/>
                </a:solidFill>
                <a:latin typeface="Times New Roman" panose="02020603050405020304" pitchFamily="18" charset="0"/>
                <a:cs typeface="Times New Roman" panose="02020603050405020304" pitchFamily="18" charset="0"/>
              </a:rPr>
              <a:t> </a:t>
            </a:r>
            <a:r>
              <a:rPr lang="en-US" sz="2000" dirty="0" err="1">
                <a:solidFill>
                  <a:prstClr val="white"/>
                </a:solidFill>
                <a:latin typeface="Times New Roman" panose="02020603050405020304" pitchFamily="18" charset="0"/>
                <a:cs typeface="Times New Roman" panose="02020603050405020304" pitchFamily="18" charset="0"/>
              </a:rPr>
              <a:t>măsurilor</a:t>
            </a:r>
            <a:r>
              <a:rPr lang="en-US" sz="2000" dirty="0">
                <a:solidFill>
                  <a:prstClr val="white"/>
                </a:solidFill>
                <a:latin typeface="Times New Roman" panose="02020603050405020304" pitchFamily="18" charset="0"/>
                <a:cs typeface="Times New Roman" panose="02020603050405020304" pitchFamily="18" charset="0"/>
              </a:rPr>
              <a:t> de </a:t>
            </a:r>
            <a:r>
              <a:rPr lang="en-US" sz="2000" dirty="0" err="1">
                <a:solidFill>
                  <a:prstClr val="white"/>
                </a:solidFill>
                <a:latin typeface="Times New Roman" panose="02020603050405020304" pitchFamily="18" charset="0"/>
                <a:cs typeface="Times New Roman" panose="02020603050405020304" pitchFamily="18" charset="0"/>
              </a:rPr>
              <a:t>protecție</a:t>
            </a:r>
            <a:r>
              <a:rPr lang="en-US" sz="2000" dirty="0">
                <a:solidFill>
                  <a:prstClr val="white"/>
                </a:solidFill>
                <a:latin typeface="Times New Roman" panose="02020603050405020304" pitchFamily="18" charset="0"/>
                <a:cs typeface="Times New Roman" panose="02020603050405020304" pitchFamily="18" charset="0"/>
              </a:rPr>
              <a:t> </a:t>
            </a:r>
            <a:r>
              <a:rPr lang="en-US" sz="2000" dirty="0" err="1">
                <a:solidFill>
                  <a:prstClr val="white"/>
                </a:solidFill>
                <a:latin typeface="Times New Roman" panose="02020603050405020304" pitchFamily="18" charset="0"/>
                <a:cs typeface="Times New Roman" panose="02020603050405020304" pitchFamily="18" charset="0"/>
              </a:rPr>
              <a:t>personală</a:t>
            </a:r>
            <a:r>
              <a:rPr lang="en-US" sz="2000" dirty="0">
                <a:solidFill>
                  <a:prstClr val="white"/>
                </a:solidFill>
                <a:latin typeface="Times New Roman" panose="02020603050405020304" pitchFamily="18" charset="0"/>
                <a:cs typeface="Times New Roman" panose="02020603050405020304" pitchFamily="18" charset="0"/>
              </a:rPr>
              <a:t>.</a:t>
            </a:r>
          </a:p>
        </p:txBody>
      </p:sp>
      <p:pic>
        <p:nvPicPr>
          <p:cNvPr id="8" name="Picture 7"/>
          <p:cNvPicPr>
            <a:picLocks noChangeAspect="1"/>
          </p:cNvPicPr>
          <p:nvPr/>
        </p:nvPicPr>
        <p:blipFill>
          <a:blip r:embed="rId3"/>
          <a:stretch>
            <a:fillRect/>
          </a:stretch>
        </p:blipFill>
        <p:spPr>
          <a:xfrm>
            <a:off x="10233450" y="208106"/>
            <a:ext cx="1688738" cy="1347333"/>
          </a:xfrm>
          <a:prstGeom prst="rect">
            <a:avLst/>
          </a:prstGeom>
        </p:spPr>
      </p:pic>
    </p:spTree>
    <p:extLst>
      <p:ext uri="{BB962C8B-B14F-4D97-AF65-F5344CB8AC3E}">
        <p14:creationId xmlns:p14="http://schemas.microsoft.com/office/powerpoint/2010/main" val="30885057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271000" cy="1325563"/>
          </a:xfrm>
        </p:spPr>
        <p:txBody>
          <a:bodyPr/>
          <a:lstStyle/>
          <a:p>
            <a:pPr algn="ct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Sinteza</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informațiilor</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prezentate</a:t>
            </a:r>
            <a:endParaRPr lang="en-US" dirty="0"/>
          </a:p>
        </p:txBody>
      </p:sp>
      <p:sp>
        <p:nvSpPr>
          <p:cNvPr id="5" name="Rectangle 4"/>
          <p:cNvSpPr/>
          <p:nvPr/>
        </p:nvSpPr>
        <p:spPr>
          <a:xfrm>
            <a:off x="581891" y="2071408"/>
            <a:ext cx="10825017" cy="892552"/>
          </a:xfrm>
          <a:prstGeom prst="rect">
            <a:avLst/>
          </a:prstGeom>
        </p:spPr>
        <p:txBody>
          <a:bodyPr wrap="square">
            <a:spAutoFit/>
          </a:bodyPr>
          <a:lstStyle/>
          <a:p>
            <a:pPr algn="just"/>
            <a:r>
              <a:rPr lang="en-US" sz="2600" b="1" dirty="0" err="1">
                <a:solidFill>
                  <a:srgbClr val="FFFF00"/>
                </a:solidFill>
                <a:latin typeface="Times New Roman" panose="02020603050405020304" pitchFamily="18" charset="0"/>
                <a:ea typeface="Calibri" panose="020F0502020204030204" pitchFamily="34" charset="0"/>
              </a:rPr>
              <a:t>Auditul</a:t>
            </a:r>
            <a:r>
              <a:rPr lang="en-US" sz="2600" b="1" dirty="0">
                <a:solidFill>
                  <a:srgbClr val="FFFF00"/>
                </a:solidFill>
                <a:latin typeface="Times New Roman" panose="02020603050405020304" pitchFamily="18" charset="0"/>
                <a:ea typeface="Calibri" panose="020F0502020204030204" pitchFamily="34" charset="0"/>
              </a:rPr>
              <a:t> </a:t>
            </a:r>
            <a:r>
              <a:rPr lang="en-US" sz="2600" b="1" dirty="0" err="1">
                <a:solidFill>
                  <a:srgbClr val="FFFF00"/>
                </a:solidFill>
                <a:latin typeface="Times New Roman" panose="02020603050405020304" pitchFamily="18" charset="0"/>
                <a:ea typeface="Calibri" panose="020F0502020204030204" pitchFamily="34" charset="0"/>
              </a:rPr>
              <a:t>nostru</a:t>
            </a:r>
            <a:r>
              <a:rPr lang="en-US" sz="2600" b="1" dirty="0">
                <a:solidFill>
                  <a:srgbClr val="FFFF00"/>
                </a:solidFill>
                <a:latin typeface="Times New Roman" panose="02020603050405020304" pitchFamily="18" charset="0"/>
                <a:ea typeface="Calibri" panose="020F0502020204030204" pitchFamily="34" charset="0"/>
              </a:rPr>
              <a:t> de </a:t>
            </a:r>
            <a:r>
              <a:rPr lang="en-US" sz="2600" b="1" dirty="0" err="1">
                <a:solidFill>
                  <a:srgbClr val="FFFF00"/>
                </a:solidFill>
                <a:latin typeface="Times New Roman" panose="02020603050405020304" pitchFamily="18" charset="0"/>
                <a:ea typeface="Calibri" panose="020F0502020204030204" pitchFamily="34" charset="0"/>
              </a:rPr>
              <a:t>securitate</a:t>
            </a:r>
            <a:r>
              <a:rPr lang="en-US" sz="2600" b="1" dirty="0">
                <a:solidFill>
                  <a:srgbClr val="FFFF00"/>
                </a:solidFill>
                <a:latin typeface="Times New Roman" panose="02020603050405020304" pitchFamily="18" charset="0"/>
                <a:ea typeface="Calibri" panose="020F0502020204030204" pitchFamily="34" charset="0"/>
              </a:rPr>
              <a:t> </a:t>
            </a:r>
            <a:r>
              <a:rPr lang="en-US" sz="2600" b="1" dirty="0" err="1">
                <a:solidFill>
                  <a:srgbClr val="FFFF00"/>
                </a:solidFill>
                <a:latin typeface="Times New Roman" panose="02020603050405020304" pitchFamily="18" charset="0"/>
                <a:ea typeface="Calibri" panose="020F0502020204030204" pitchFamily="34" charset="0"/>
              </a:rPr>
              <a:t>aduce</a:t>
            </a:r>
            <a:r>
              <a:rPr lang="en-US" sz="2600" b="1" dirty="0">
                <a:solidFill>
                  <a:srgbClr val="FFFF00"/>
                </a:solidFill>
                <a:latin typeface="Times New Roman" panose="02020603050405020304" pitchFamily="18" charset="0"/>
                <a:ea typeface="Calibri" panose="020F0502020204030204" pitchFamily="34" charset="0"/>
              </a:rPr>
              <a:t> </a:t>
            </a:r>
            <a:r>
              <a:rPr lang="en-US" sz="2600" b="1" dirty="0" err="1">
                <a:solidFill>
                  <a:srgbClr val="FFFF00"/>
                </a:solidFill>
                <a:latin typeface="Times New Roman" panose="02020603050405020304" pitchFamily="18" charset="0"/>
                <a:ea typeface="Calibri" panose="020F0502020204030204" pitchFamily="34" charset="0"/>
              </a:rPr>
              <a:t>lumină</a:t>
            </a:r>
            <a:r>
              <a:rPr lang="en-US" sz="2600" b="1" dirty="0">
                <a:solidFill>
                  <a:srgbClr val="FFFF00"/>
                </a:solidFill>
                <a:latin typeface="Times New Roman" panose="02020603050405020304" pitchFamily="18" charset="0"/>
                <a:ea typeface="Calibri" panose="020F0502020204030204" pitchFamily="34" charset="0"/>
              </a:rPr>
              <a:t> </a:t>
            </a:r>
            <a:r>
              <a:rPr lang="en-US" sz="2600" b="1" dirty="0" err="1">
                <a:solidFill>
                  <a:srgbClr val="FFFF00"/>
                </a:solidFill>
                <a:latin typeface="Times New Roman" panose="02020603050405020304" pitchFamily="18" charset="0"/>
                <a:ea typeface="Calibri" panose="020F0502020204030204" pitchFamily="34" charset="0"/>
              </a:rPr>
              <a:t>asupra</a:t>
            </a:r>
            <a:r>
              <a:rPr lang="en-US" sz="2600" b="1" dirty="0">
                <a:solidFill>
                  <a:srgbClr val="FFFF00"/>
                </a:solidFill>
                <a:latin typeface="Times New Roman" panose="02020603050405020304" pitchFamily="18" charset="0"/>
                <a:ea typeface="Calibri" panose="020F0502020204030204" pitchFamily="34" charset="0"/>
              </a:rPr>
              <a:t> </a:t>
            </a:r>
            <a:r>
              <a:rPr lang="en-US" sz="2600" b="1" dirty="0" err="1">
                <a:solidFill>
                  <a:srgbClr val="FFFF00"/>
                </a:solidFill>
                <a:latin typeface="Times New Roman" panose="02020603050405020304" pitchFamily="18" charset="0"/>
                <a:ea typeface="Calibri" panose="020F0502020204030204" pitchFamily="34" charset="0"/>
              </a:rPr>
              <a:t>vulnerabilităților</a:t>
            </a:r>
            <a:r>
              <a:rPr lang="en-US" sz="2600" b="1" dirty="0">
                <a:solidFill>
                  <a:srgbClr val="FFFF00"/>
                </a:solidFill>
                <a:latin typeface="Times New Roman" panose="02020603050405020304" pitchFamily="18" charset="0"/>
                <a:ea typeface="Calibri" panose="020F0502020204030204" pitchFamily="34" charset="0"/>
              </a:rPr>
              <a:t> și </a:t>
            </a:r>
            <a:r>
              <a:rPr lang="en-US" sz="2600" b="1" dirty="0" err="1">
                <a:solidFill>
                  <a:srgbClr val="FFFF00"/>
                </a:solidFill>
                <a:latin typeface="Times New Roman" panose="02020603050405020304" pitchFamily="18" charset="0"/>
                <a:ea typeface="Calibri" panose="020F0502020204030204" pitchFamily="34" charset="0"/>
              </a:rPr>
              <a:t>oferă</a:t>
            </a:r>
            <a:r>
              <a:rPr lang="en-US" sz="2600" b="1" dirty="0">
                <a:solidFill>
                  <a:srgbClr val="FFFF00"/>
                </a:solidFill>
                <a:latin typeface="Times New Roman" panose="02020603050405020304" pitchFamily="18" charset="0"/>
                <a:ea typeface="Calibri" panose="020F0502020204030204" pitchFamily="34" charset="0"/>
              </a:rPr>
              <a:t> </a:t>
            </a:r>
            <a:r>
              <a:rPr lang="en-US" sz="2600" b="1" dirty="0" err="1">
                <a:solidFill>
                  <a:srgbClr val="FFFF00"/>
                </a:solidFill>
                <a:latin typeface="Times New Roman" panose="02020603050405020304" pitchFamily="18" charset="0"/>
                <a:ea typeface="Calibri" panose="020F0502020204030204" pitchFamily="34" charset="0"/>
              </a:rPr>
              <a:t>soluții</a:t>
            </a:r>
            <a:r>
              <a:rPr lang="en-US" sz="2600" b="1" dirty="0">
                <a:solidFill>
                  <a:srgbClr val="FFFF00"/>
                </a:solidFill>
                <a:latin typeface="Times New Roman" panose="02020603050405020304" pitchFamily="18" charset="0"/>
                <a:ea typeface="Calibri" panose="020F0502020204030204" pitchFamily="34" charset="0"/>
              </a:rPr>
              <a:t> </a:t>
            </a:r>
            <a:r>
              <a:rPr lang="en-US" sz="2600" b="1" dirty="0" err="1">
                <a:solidFill>
                  <a:srgbClr val="FFFF00"/>
                </a:solidFill>
                <a:latin typeface="Times New Roman" panose="02020603050405020304" pitchFamily="18" charset="0"/>
                <a:ea typeface="Calibri" panose="020F0502020204030204" pitchFamily="34" charset="0"/>
              </a:rPr>
              <a:t>pentru</a:t>
            </a:r>
            <a:r>
              <a:rPr lang="en-US" sz="2600" b="1" dirty="0">
                <a:solidFill>
                  <a:srgbClr val="FFFF00"/>
                </a:solidFill>
                <a:latin typeface="Times New Roman" panose="02020603050405020304" pitchFamily="18" charset="0"/>
                <a:ea typeface="Calibri" panose="020F0502020204030204" pitchFamily="34" charset="0"/>
              </a:rPr>
              <a:t> un </a:t>
            </a:r>
            <a:r>
              <a:rPr lang="en-US" sz="2600" b="1" dirty="0" err="1">
                <a:solidFill>
                  <a:srgbClr val="FFFF00"/>
                </a:solidFill>
                <a:latin typeface="Times New Roman" panose="02020603050405020304" pitchFamily="18" charset="0"/>
                <a:ea typeface="Calibri" panose="020F0502020204030204" pitchFamily="34" charset="0"/>
              </a:rPr>
              <a:t>mediu</a:t>
            </a:r>
            <a:r>
              <a:rPr lang="en-US" sz="2600" b="1" dirty="0">
                <a:solidFill>
                  <a:srgbClr val="FFFF00"/>
                </a:solidFill>
                <a:latin typeface="Times New Roman" panose="02020603050405020304" pitchFamily="18" charset="0"/>
                <a:ea typeface="Calibri" panose="020F0502020204030204" pitchFamily="34" charset="0"/>
              </a:rPr>
              <a:t> </a:t>
            </a:r>
            <a:r>
              <a:rPr lang="en-US" sz="2600" b="1" dirty="0" err="1">
                <a:solidFill>
                  <a:srgbClr val="FFFF00"/>
                </a:solidFill>
                <a:latin typeface="Times New Roman" panose="02020603050405020304" pitchFamily="18" charset="0"/>
                <a:ea typeface="Calibri" panose="020F0502020204030204" pitchFamily="34" charset="0"/>
              </a:rPr>
              <a:t>mai</a:t>
            </a:r>
            <a:r>
              <a:rPr lang="en-US" sz="2600" b="1" dirty="0">
                <a:solidFill>
                  <a:srgbClr val="FFFF00"/>
                </a:solidFill>
                <a:latin typeface="Times New Roman" panose="02020603050405020304" pitchFamily="18" charset="0"/>
                <a:ea typeface="Calibri" panose="020F0502020204030204" pitchFamily="34" charset="0"/>
              </a:rPr>
              <a:t> </a:t>
            </a:r>
            <a:r>
              <a:rPr lang="en-US" sz="2600" b="1" dirty="0" err="1">
                <a:solidFill>
                  <a:srgbClr val="FFFF00"/>
                </a:solidFill>
                <a:latin typeface="Times New Roman" panose="02020603050405020304" pitchFamily="18" charset="0"/>
                <a:ea typeface="Calibri" panose="020F0502020204030204" pitchFamily="34" charset="0"/>
              </a:rPr>
              <a:t>sigur</a:t>
            </a:r>
            <a:r>
              <a:rPr lang="en-US" sz="2600" b="1" dirty="0">
                <a:solidFill>
                  <a:srgbClr val="FFFF00"/>
                </a:solidFill>
                <a:latin typeface="Times New Roman" panose="02020603050405020304" pitchFamily="18" charset="0"/>
                <a:ea typeface="Calibri" panose="020F0502020204030204" pitchFamily="34" charset="0"/>
              </a:rPr>
              <a:t> și </a:t>
            </a:r>
            <a:r>
              <a:rPr lang="en-US" sz="2600" b="1" dirty="0" err="1">
                <a:solidFill>
                  <a:srgbClr val="FFFF00"/>
                </a:solidFill>
                <a:latin typeface="Times New Roman" panose="02020603050405020304" pitchFamily="18" charset="0"/>
                <a:ea typeface="Calibri" panose="020F0502020204030204" pitchFamily="34" charset="0"/>
              </a:rPr>
              <a:t>protejat</a:t>
            </a:r>
            <a:endParaRPr lang="en-US" sz="2600" b="1" dirty="0">
              <a:solidFill>
                <a:srgbClr val="FFFF00"/>
              </a:solidFill>
            </a:endParaRPr>
          </a:p>
        </p:txBody>
      </p:sp>
      <p:sp>
        <p:nvSpPr>
          <p:cNvPr id="6" name="Rectangle 5"/>
          <p:cNvSpPr/>
          <p:nvPr/>
        </p:nvSpPr>
        <p:spPr>
          <a:xfrm>
            <a:off x="600364" y="3257847"/>
            <a:ext cx="6096000" cy="2705356"/>
          </a:xfrm>
          <a:prstGeom prst="rect">
            <a:avLst/>
          </a:prstGeom>
        </p:spPr>
        <p:txBody>
          <a:bodyPr>
            <a:spAutoFit/>
          </a:bodyPr>
          <a:lstStyle/>
          <a:p>
            <a:pPr lvl="0" algn="just">
              <a:lnSpc>
                <a:spcPct val="107000"/>
              </a:lnSpc>
              <a:spcAft>
                <a:spcPts val="800"/>
              </a:spcAft>
              <a:buSzPts val="1000"/>
              <a:tabLst>
                <a:tab pos="457200" algn="l"/>
              </a:tabLst>
            </a:pPr>
            <a:r>
              <a:rPr lang="en-US" sz="2000" i="1" dirty="0" err="1">
                <a:latin typeface="Times New Roman" panose="02020603050405020304" pitchFamily="18" charset="0"/>
                <a:ea typeface="Calibri" panose="020F0502020204030204" pitchFamily="34" charset="0"/>
                <a:cs typeface="Times New Roman" panose="02020603050405020304" pitchFamily="18" charset="0"/>
              </a:rPr>
              <a:t>Puncte</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smtClean="0">
                <a:latin typeface="Times New Roman" panose="02020603050405020304" pitchFamily="18" charset="0"/>
                <a:ea typeface="Calibri" panose="020F0502020204030204" pitchFamily="34" charset="0"/>
                <a:cs typeface="Times New Roman" panose="02020603050405020304" pitchFamily="18" charset="0"/>
              </a:rPr>
              <a:t>Cheie</a:t>
            </a:r>
            <a:r>
              <a:rPr lang="en-US" sz="2000" i="1" dirty="0" smtClean="0">
                <a:latin typeface="Times New Roman" panose="02020603050405020304" pitchFamily="18" charset="0"/>
                <a:ea typeface="Calibri" panose="020F0502020204030204" pitchFamily="34" charset="0"/>
                <a:cs typeface="Times New Roman" panose="02020603050405020304" pitchFamily="18" charset="0"/>
              </a:rPr>
              <a:t>:</a:t>
            </a:r>
            <a:endParaRPr lang="ro-RO" sz="2000" dirty="0" smtClean="0">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spcAft>
                <a:spcPts val="800"/>
              </a:spcAft>
              <a:buSzPts val="1000"/>
              <a:tabLst>
                <a:tab pos="457200" algn="l"/>
              </a:tabLst>
            </a:pPr>
            <a:r>
              <a:rPr lang="en-US" sz="2000" dirty="0" smtClean="0">
                <a:latin typeface="Times New Roman" panose="02020603050405020304" pitchFamily="18" charset="0"/>
                <a:ea typeface="Calibri" panose="020F0502020204030204" pitchFamily="34" charset="0"/>
                <a:cs typeface="Times New Roman" panose="02020603050405020304" pitchFamily="18" charset="0"/>
              </a:rPr>
              <a:t>Identificarea </a:t>
            </a:r>
            <a:r>
              <a:rPr lang="en-US" sz="2000" dirty="0" err="1">
                <a:latin typeface="Times New Roman" panose="02020603050405020304" pitchFamily="18" charset="0"/>
                <a:ea typeface="Calibri" panose="020F0502020204030204" pitchFamily="34" charset="0"/>
                <a:cs typeface="Times New Roman" panose="02020603050405020304" pitchFamily="18" charset="0"/>
              </a:rPr>
              <a:t>Riscurilor</a:t>
            </a:r>
            <a:r>
              <a:rPr lang="en-US" sz="2000" dirty="0">
                <a:latin typeface="Times New Roman" panose="02020603050405020304" pitchFamily="18" charset="0"/>
                <a:ea typeface="Calibri" panose="020F0502020204030204" pitchFamily="34" charset="0"/>
                <a:cs typeface="Times New Roman" panose="02020603050405020304" pitchFamily="18" charset="0"/>
              </a:rPr>
              <a:t>: Am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dezvăluit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amenințări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potențiale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pentru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afacerea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dvs</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a:t>
            </a:r>
            <a:endParaRPr lang="ro-RO" sz="2000" dirty="0" smtClean="0">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spcAft>
                <a:spcPts val="800"/>
              </a:spcAft>
              <a:buSzPts val="1000"/>
              <a:tabLst>
                <a:tab pos="457200" algn="l"/>
              </a:tabLst>
            </a:pP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Soluții</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Personalizate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Propunem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măsuri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specifice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pentru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fiecare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entitate</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a:t>
            </a:r>
            <a:endParaRPr lang="ro-RO" sz="2000" dirty="0" smtClean="0">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spcAft>
                <a:spcPts val="800"/>
              </a:spcAft>
              <a:buSzPts val="1000"/>
              <a:tabLst>
                <a:tab pos="457200" algn="l"/>
              </a:tabLst>
            </a:pP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Protecția</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Resurselor</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Asigurăm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securitatea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atât</a:t>
            </a:r>
            <a:r>
              <a:rPr lang="en-US" sz="2000" dirty="0">
                <a:latin typeface="Times New Roman" panose="02020603050405020304" pitchFamily="18" charset="0"/>
                <a:ea typeface="Calibri" panose="020F0502020204030204" pitchFamily="34" charset="0"/>
                <a:cs typeface="Times New Roman" panose="02020603050405020304" pitchFamily="18" charset="0"/>
              </a:rPr>
              <a:t> a </a:t>
            </a:r>
            <a:r>
              <a:rPr lang="en-US" sz="2000" dirty="0" err="1">
                <a:latin typeface="Times New Roman" panose="02020603050405020304" pitchFamily="18" charset="0"/>
                <a:ea typeface="Calibri" panose="020F0502020204030204" pitchFamily="34" charset="0"/>
                <a:cs typeface="Times New Roman" panose="02020603050405020304" pitchFamily="18" charset="0"/>
              </a:rPr>
              <a:t>activelor</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financiare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cât</a:t>
            </a:r>
            <a:r>
              <a:rPr lang="en-US" sz="2000" dirty="0">
                <a:latin typeface="Times New Roman" panose="02020603050405020304" pitchFamily="18" charset="0"/>
                <a:ea typeface="Calibri" panose="020F0502020204030204" pitchFamily="34" charset="0"/>
                <a:cs typeface="Times New Roman" panose="02020603050405020304" pitchFamily="18" charset="0"/>
              </a:rPr>
              <a:t> și a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capitalului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uman</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574" y="2656717"/>
            <a:ext cx="3928456" cy="3907615"/>
          </a:xfrm>
          <a:prstGeom prst="rect">
            <a:avLst/>
          </a:prstGeom>
        </p:spPr>
      </p:pic>
      <p:pic>
        <p:nvPicPr>
          <p:cNvPr id="8" name="Picture 7"/>
          <p:cNvPicPr>
            <a:picLocks noChangeAspect="1"/>
          </p:cNvPicPr>
          <p:nvPr/>
        </p:nvPicPr>
        <p:blipFill>
          <a:blip r:embed="rId3"/>
          <a:stretch>
            <a:fillRect/>
          </a:stretch>
        </p:blipFill>
        <p:spPr>
          <a:xfrm>
            <a:off x="10109200" y="343063"/>
            <a:ext cx="1688738" cy="1347333"/>
          </a:xfrm>
          <a:prstGeom prst="rect">
            <a:avLst/>
          </a:prstGeom>
        </p:spPr>
      </p:pic>
    </p:spTree>
    <p:extLst>
      <p:ext uri="{BB962C8B-B14F-4D97-AF65-F5344CB8AC3E}">
        <p14:creationId xmlns:p14="http://schemas.microsoft.com/office/powerpoint/2010/main" val="29658069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7" name="Rectangle 6"/>
          <p:cNvSpPr/>
          <p:nvPr/>
        </p:nvSpPr>
        <p:spPr>
          <a:xfrm>
            <a:off x="637308" y="2589009"/>
            <a:ext cx="9079345" cy="2376035"/>
          </a:xfrm>
          <a:prstGeom prst="rect">
            <a:avLst/>
          </a:prstGeom>
        </p:spPr>
        <p:txBody>
          <a:bodyPr wrap="square">
            <a:spAutoFit/>
          </a:bodyPr>
          <a:lstStyle/>
          <a:p>
            <a:pPr algn="ctr">
              <a:lnSpc>
                <a:spcPct val="107000"/>
              </a:lnSpc>
              <a:spcAft>
                <a:spcPts val="800"/>
              </a:spcAft>
            </a:pP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Între</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timp</a:t>
            </a:r>
            <a:r>
              <a:rPr lang="en-US" sz="2000" dirty="0">
                <a:latin typeface="Times New Roman" panose="02020603050405020304" pitchFamily="18" charset="0"/>
                <a:ea typeface="Calibri" panose="020F0502020204030204" pitchFamily="34" charset="0"/>
                <a:cs typeface="Times New Roman" panose="02020603050405020304" pitchFamily="18" charset="0"/>
              </a:rPr>
              <a:t>, ne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puteți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cunoaște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mai</a:t>
            </a:r>
            <a:r>
              <a:rPr lang="en-US" sz="2000" dirty="0">
                <a:latin typeface="Times New Roman" panose="02020603050405020304" pitchFamily="18" charset="0"/>
                <a:ea typeface="Calibri" panose="020F0502020204030204" pitchFamily="34" charset="0"/>
                <a:cs typeface="Times New Roman" panose="02020603050405020304" pitchFamily="18" charset="0"/>
              </a:rPr>
              <a:t> bine - </a:t>
            </a:r>
            <a:r>
              <a:rPr lang="en-US" sz="2000" dirty="0" err="1">
                <a:latin typeface="Times New Roman" panose="02020603050405020304" pitchFamily="18" charset="0"/>
                <a:ea typeface="Calibri" panose="020F0502020204030204" pitchFamily="34" charset="0"/>
                <a:cs typeface="Times New Roman" panose="02020603050405020304" pitchFamily="18" charset="0"/>
              </a:rPr>
              <a:t>urmați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linku</a:t>
            </a:r>
            <a:r>
              <a:rPr lang="ro-RO" sz="2000" dirty="0" smtClean="0">
                <a:latin typeface="Times New Roman" panose="02020603050405020304" pitchFamily="18" charset="0"/>
                <a:ea typeface="Calibri" panose="020F0502020204030204" pitchFamily="34" charset="0"/>
                <a:cs typeface="Times New Roman" panose="02020603050405020304" pitchFamily="18" charset="0"/>
              </a:rPr>
              <a:t>L</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de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mai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jos</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către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rețelele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noastre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sociale</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2000"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https://www.facebook.com/profile.php?id=61550580580014</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Ai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luat</a:t>
            </a:r>
            <a:r>
              <a:rPr lang="en-US" sz="2000" dirty="0">
                <a:latin typeface="Times New Roman" panose="02020603050405020304" pitchFamily="18" charset="0"/>
                <a:ea typeface="Calibri" panose="020F0502020204030204" pitchFamily="34" charset="0"/>
                <a:cs typeface="Times New Roman" panose="02020603050405020304" pitchFamily="18" charset="0"/>
              </a:rPr>
              <a:t> o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decizie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grozavă</a:t>
            </a:r>
            <a:r>
              <a:rPr lang="en-US" sz="2000" dirty="0">
                <a:latin typeface="Times New Roman" panose="02020603050405020304" pitchFamily="18" charset="0"/>
                <a:ea typeface="Calibri" panose="020F0502020204030204" pitchFamily="34" charset="0"/>
                <a:cs typeface="Times New Roman" panose="02020603050405020304" pitchFamily="18" charset="0"/>
              </a:rPr>
              <a:t> -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viața</a:t>
            </a:r>
            <a:r>
              <a:rPr lang="en-US" sz="2000" dirty="0">
                <a:latin typeface="Times New Roman" panose="02020603050405020304" pitchFamily="18" charset="0"/>
                <a:ea typeface="Calibri" panose="020F0502020204030204" pitchFamily="34" charset="0"/>
                <a:cs typeface="Times New Roman" panose="02020603050405020304" pitchFamily="18" charset="0"/>
              </a:rPr>
              <a:t> ta se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schimba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în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curând</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foarte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ro-RO" sz="2000" dirty="0" smtClean="0">
                <a:latin typeface="Times New Roman" panose="02020603050405020304" pitchFamily="18" charset="0"/>
                <a:ea typeface="Calibri" panose="020F0502020204030204" pitchFamily="34" charset="0"/>
                <a:cs typeface="Times New Roman" panose="02020603050405020304" pitchFamily="18" charset="0"/>
              </a:rPr>
              <a:t>radical!</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a:r>
            <a:br>
              <a:rPr lang="en-US" sz="2000" dirty="0">
                <a:latin typeface="Times New Roman" panose="02020603050405020304" pitchFamily="18" charset="0"/>
                <a:ea typeface="Calibri" panose="020F0502020204030204" pitchFamily="34" charset="0"/>
                <a:cs typeface="Times New Roman" panose="02020603050405020304" pitchFamily="18" charset="0"/>
              </a:rPr>
            </a:b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1724111" y="1099734"/>
            <a:ext cx="7282763" cy="781111"/>
          </a:xfrm>
          <a:prstGeom prst="rect">
            <a:avLst/>
          </a:prstGeom>
        </p:spPr>
        <p:txBody>
          <a:bodyPr wrap="none">
            <a:spAutoFit/>
          </a:bodyPr>
          <a:lstStyle/>
          <a:p>
            <a:pPr>
              <a:lnSpc>
                <a:spcPct val="107000"/>
              </a:lnSpc>
              <a:spcAft>
                <a:spcPts val="800"/>
              </a:spcAft>
            </a:pPr>
            <a:r>
              <a:rPr lang="ru-RU"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Vă mulțumim </a:t>
            </a:r>
            <a:r>
              <a:rPr lang="ro-RO"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pentru atenție!</a:t>
            </a:r>
            <a:endParaRPr lang="en-US" sz="44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1099125" y="4311189"/>
            <a:ext cx="8155709" cy="892552"/>
          </a:xfrm>
          <a:prstGeom prst="rect">
            <a:avLst/>
          </a:prstGeom>
        </p:spPr>
        <p:txBody>
          <a:bodyPr wrap="square">
            <a:spAutoFit/>
          </a:bodyPr>
          <a:lstStyle/>
          <a:p>
            <a:pPr algn="ctr"/>
            <a:r>
              <a:rPr lang="en-US" sz="2000" b="1" dirty="0">
                <a:solidFill>
                  <a:srgbClr val="FFFF00"/>
                </a:solidFill>
                <a:latin typeface="Times New Roman" panose="02020603050405020304" pitchFamily="18" charset="0"/>
                <a:cs typeface="Times New Roman" panose="02020603050405020304" pitchFamily="18" charset="0"/>
              </a:rPr>
              <a:t>📞</a:t>
            </a:r>
            <a:r>
              <a:rPr lang="en-US" sz="2000" b="1" dirty="0" err="1">
                <a:solidFill>
                  <a:srgbClr val="FFFF00"/>
                </a:solidFill>
                <a:latin typeface="Times New Roman" panose="02020603050405020304" pitchFamily="18" charset="0"/>
                <a:cs typeface="Times New Roman" panose="02020603050405020304" pitchFamily="18" charset="0"/>
              </a:rPr>
              <a:t>Contactați</a:t>
            </a:r>
            <a:r>
              <a:rPr lang="en-US" sz="2000" b="1" dirty="0">
                <a:solidFill>
                  <a:srgbClr val="FFFF00"/>
                </a:solidFill>
                <a:latin typeface="Times New Roman" panose="02020603050405020304" pitchFamily="18" charset="0"/>
                <a:cs typeface="Times New Roman" panose="02020603050405020304" pitchFamily="18" charset="0"/>
              </a:rPr>
              <a:t>-ne </a:t>
            </a:r>
            <a:r>
              <a:rPr lang="en-US" sz="2000" b="1" dirty="0" err="1">
                <a:solidFill>
                  <a:srgbClr val="FFFF00"/>
                </a:solidFill>
                <a:latin typeface="Times New Roman" panose="02020603050405020304" pitchFamily="18" charset="0"/>
                <a:cs typeface="Times New Roman" panose="02020603050405020304" pitchFamily="18" charset="0"/>
              </a:rPr>
              <a:t>astăzi</a:t>
            </a:r>
            <a:r>
              <a:rPr lang="en-US" sz="2000" b="1" dirty="0">
                <a:solidFill>
                  <a:srgbClr val="FFFF00"/>
                </a:solidFill>
                <a:latin typeface="Times New Roman" panose="02020603050405020304" pitchFamily="18" charset="0"/>
                <a:cs typeface="Times New Roman" panose="02020603050405020304" pitchFamily="18" charset="0"/>
              </a:rPr>
              <a:t> și </a:t>
            </a:r>
            <a:r>
              <a:rPr lang="en-US" sz="2000" b="1" dirty="0" err="1">
                <a:solidFill>
                  <a:srgbClr val="FFFF00"/>
                </a:solidFill>
                <a:latin typeface="Times New Roman" panose="02020603050405020304" pitchFamily="18" charset="0"/>
                <a:cs typeface="Times New Roman" panose="02020603050405020304" pitchFamily="18" charset="0"/>
              </a:rPr>
              <a:t>lăsați</a:t>
            </a:r>
            <a:r>
              <a:rPr lang="en-US" sz="2000" b="1" dirty="0">
                <a:solidFill>
                  <a:srgbClr val="FFFF00"/>
                </a:solidFill>
                <a:latin typeface="Times New Roman" panose="02020603050405020304" pitchFamily="18" charset="0"/>
                <a:cs typeface="Times New Roman" panose="02020603050405020304" pitchFamily="18" charset="0"/>
              </a:rPr>
              <a:t>-ne </a:t>
            </a:r>
            <a:r>
              <a:rPr lang="en-US" sz="2000" b="1" dirty="0" err="1">
                <a:solidFill>
                  <a:srgbClr val="FFFF00"/>
                </a:solidFill>
                <a:latin typeface="Times New Roman" panose="02020603050405020304" pitchFamily="18" charset="0"/>
                <a:cs typeface="Times New Roman" panose="02020603050405020304" pitchFamily="18" charset="0"/>
              </a:rPr>
              <a:t>să</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vă</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ajutăm</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să</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vă</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simțiți</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în</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siguranță</a:t>
            </a:r>
            <a:r>
              <a:rPr lang="en-US" sz="2000" b="1" dirty="0" smtClean="0">
                <a:solidFill>
                  <a:srgbClr val="FFFF00"/>
                </a:solidFill>
                <a:latin typeface="Times New Roman" panose="02020603050405020304" pitchFamily="18" charset="0"/>
                <a:cs typeface="Times New Roman" panose="02020603050405020304" pitchFamily="18" charset="0"/>
              </a:rPr>
              <a:t>! </a:t>
            </a:r>
          </a:p>
          <a:p>
            <a:pPr algn="ctr"/>
            <a:r>
              <a:rPr lang="en-US" sz="3200" b="1" dirty="0" smtClean="0">
                <a:solidFill>
                  <a:srgbClr val="FF0000"/>
                </a:solidFill>
                <a:latin typeface="Times New Roman" panose="02020603050405020304" pitchFamily="18" charset="0"/>
                <a:cs typeface="Times New Roman" panose="02020603050405020304" pitchFamily="18" charset="0"/>
              </a:rPr>
              <a:t>+373 68505053</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2399122" y="5319329"/>
            <a:ext cx="6147837" cy="985270"/>
          </a:xfrm>
          <a:prstGeom prst="rect">
            <a:avLst/>
          </a:prstGeom>
        </p:spPr>
        <p:txBody>
          <a:bodyPr wrap="none">
            <a:spAutoFit/>
          </a:bodyPr>
          <a:lstStyle/>
          <a:p>
            <a:pPr algn="ctr">
              <a:lnSpc>
                <a:spcPct val="107000"/>
              </a:lnSpc>
              <a:spcAft>
                <a:spcPts val="800"/>
              </a:spcAft>
            </a:pPr>
            <a:r>
              <a:rPr lang="en-US" sz="24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Cu </a:t>
            </a:r>
            <a:r>
              <a:rPr lang="en-US" sz="24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grijă</a:t>
            </a:r>
            <a:r>
              <a:rPr lang="en-US" sz="24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echipă</a:t>
            </a:r>
            <a:r>
              <a:rPr lang="en-US" sz="24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de </a:t>
            </a:r>
            <a:r>
              <a:rPr lang="en-US" sz="24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experți</a:t>
            </a:r>
            <a:r>
              <a:rPr lang="en-US" sz="24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în</a:t>
            </a:r>
            <a:r>
              <a:rPr lang="en-US" sz="24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00B050"/>
                </a:solidFill>
                <a:latin typeface="Times New Roman" panose="02020603050405020304" pitchFamily="18" charset="0"/>
                <a:ea typeface="Calibri" panose="020F0502020204030204" pitchFamily="34" charset="0"/>
                <a:cs typeface="Times New Roman" panose="02020603050405020304" pitchFamily="18" charset="0"/>
              </a:rPr>
              <a:t>securitate</a:t>
            </a:r>
            <a:r>
              <a:rPr lang="ro-RO" sz="2400" b="1" dirty="0" smtClean="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de la </a:t>
            </a:r>
          </a:p>
          <a:p>
            <a:pPr algn="ctr">
              <a:lnSpc>
                <a:spcPct val="107000"/>
              </a:lnSpc>
              <a:spcAft>
                <a:spcPts val="800"/>
              </a:spcAft>
            </a:pPr>
            <a:r>
              <a:rPr lang="ro-RO" sz="2400" b="1" dirty="0" smtClean="0">
                <a:solidFill>
                  <a:srgbClr val="FFC000"/>
                </a:solidFill>
                <a:latin typeface="Times New Roman" panose="02020603050405020304" pitchFamily="18" charset="0"/>
                <a:ea typeface="Calibri" panose="020F0502020204030204" pitchFamily="34" charset="0"/>
                <a:cs typeface="Times New Roman" panose="02020603050405020304" pitchFamily="18" charset="0"/>
              </a:rPr>
              <a:t>SECURUDIT</a:t>
            </a:r>
            <a:r>
              <a:rPr lang="en-US" sz="2400" b="1" dirty="0" smtClean="0">
                <a:solidFill>
                  <a:srgbClr val="00B05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b="1"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9254835" y="345819"/>
            <a:ext cx="2603778" cy="2077383"/>
          </a:xfrm>
          <a:prstGeom prst="rect">
            <a:avLst/>
          </a:prstGeom>
        </p:spPr>
      </p:pic>
    </p:spTree>
    <p:extLst>
      <p:ext uri="{BB962C8B-B14F-4D97-AF65-F5344CB8AC3E}">
        <p14:creationId xmlns:p14="http://schemas.microsoft.com/office/powerpoint/2010/main" val="28066791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271000" cy="1325563"/>
          </a:xfrm>
        </p:spPr>
        <p:txBody>
          <a:bodyPr/>
          <a:lstStyle/>
          <a:p>
            <a:pPr algn="ctr"/>
            <a:r>
              <a:rPr lang="en-US" b="1" dirty="0">
                <a:solidFill>
                  <a:srgbClr val="00B050"/>
                </a:solidFill>
                <a:latin typeface="Times New Roman" panose="02020603050405020304" pitchFamily="18" charset="0"/>
                <a:ea typeface="Calibri" panose="020F0502020204030204" pitchFamily="34" charset="0"/>
              </a:rPr>
              <a:t>Definirea </a:t>
            </a:r>
            <a:r>
              <a:rPr lang="en-US" b="1" dirty="0" err="1">
                <a:solidFill>
                  <a:srgbClr val="00B050"/>
                </a:solidFill>
                <a:latin typeface="Times New Roman" panose="02020603050405020304" pitchFamily="18" charset="0"/>
                <a:ea typeface="Calibri" panose="020F0502020204030204" pitchFamily="34" charset="0"/>
              </a:rPr>
              <a:t>conceptului</a:t>
            </a:r>
            <a:r>
              <a:rPr lang="en-US" b="1" dirty="0">
                <a:solidFill>
                  <a:srgbClr val="00B050"/>
                </a:solidFill>
                <a:latin typeface="Times New Roman" panose="02020603050405020304" pitchFamily="18" charset="0"/>
                <a:ea typeface="Calibri" panose="020F0502020204030204" pitchFamily="34" charset="0"/>
              </a:rPr>
              <a:t> de audit de </a:t>
            </a:r>
            <a:r>
              <a:rPr lang="en-US" b="1" dirty="0" err="1">
                <a:solidFill>
                  <a:srgbClr val="00B050"/>
                </a:solidFill>
                <a:latin typeface="Times New Roman" panose="02020603050405020304" pitchFamily="18" charset="0"/>
                <a:ea typeface="Calibri" panose="020F0502020204030204" pitchFamily="34" charset="0"/>
              </a:rPr>
              <a:t>securitate</a:t>
            </a:r>
            <a:endParaRPr lang="en-US" b="1" dirty="0">
              <a:solidFill>
                <a:srgbClr val="00B050"/>
              </a:solidFill>
            </a:endParaRPr>
          </a:p>
        </p:txBody>
      </p:sp>
      <p:sp>
        <p:nvSpPr>
          <p:cNvPr id="3" name="Rectangle 2"/>
          <p:cNvSpPr/>
          <p:nvPr/>
        </p:nvSpPr>
        <p:spPr>
          <a:xfrm>
            <a:off x="5826189" y="1800230"/>
            <a:ext cx="6096000" cy="4093428"/>
          </a:xfrm>
          <a:prstGeom prst="rect">
            <a:avLst/>
          </a:prstGeom>
        </p:spPr>
        <p:txBody>
          <a:bodyPr>
            <a:spAutoFit/>
          </a:bodyPr>
          <a:lstStyle/>
          <a:p>
            <a:r>
              <a:rPr lang="ro-RO" sz="2000" dirty="0" smtClean="0">
                <a:latin typeface="Times New Roman" panose="02020603050405020304" pitchFamily="18" charset="0"/>
                <a:ea typeface="Calibri" panose="020F0502020204030204" pitchFamily="34" charset="0"/>
              </a:rPr>
              <a:t>De către Corporația ”International SOS</a:t>
            </a:r>
            <a:r>
              <a:rPr lang="ro-RO" sz="2000" dirty="0">
                <a:latin typeface="Times New Roman" panose="02020603050405020304" pitchFamily="18" charset="0"/>
                <a:ea typeface="Calibri" panose="020F0502020204030204" pitchFamily="34" charset="0"/>
              </a:rPr>
              <a:t>” </a:t>
            </a:r>
            <a:r>
              <a:rPr lang="ro-RO" sz="2000" dirty="0" smtClean="0">
                <a:latin typeface="Times New Roman" panose="02020603050405020304" pitchFamily="18" charset="0"/>
                <a:ea typeface="Calibri" panose="020F0502020204030204" pitchFamily="34" charset="0"/>
              </a:rPr>
              <a:t>(pionier </a:t>
            </a:r>
            <a:r>
              <a:rPr lang="ro-RO" sz="2000" dirty="0">
                <a:latin typeface="Times New Roman" panose="02020603050405020304" pitchFamily="18" charset="0"/>
                <a:ea typeface="Calibri" panose="020F0502020204030204" pitchFamily="34" charset="0"/>
              </a:rPr>
              <a:t>și lider în managementul riscului internațional pentru sănătate și </a:t>
            </a:r>
            <a:r>
              <a:rPr lang="ro-RO" sz="2000" dirty="0" smtClean="0">
                <a:latin typeface="Times New Roman" panose="02020603050405020304" pitchFamily="18" charset="0"/>
                <a:ea typeface="Calibri" panose="020F0502020204030204" pitchFamily="34" charset="0"/>
              </a:rPr>
              <a:t>securitate la </a:t>
            </a:r>
            <a:r>
              <a:rPr lang="ro-RO" sz="2000" dirty="0">
                <a:latin typeface="Times New Roman" panose="02020603050405020304" pitchFamily="18" charset="0"/>
                <a:ea typeface="Calibri" panose="020F0502020204030204" pitchFamily="34" charset="0"/>
              </a:rPr>
              <a:t>scară globală</a:t>
            </a:r>
            <a:r>
              <a:rPr lang="ro-RO" sz="2000" dirty="0" smtClean="0">
                <a:latin typeface="Times New Roman" panose="02020603050405020304" pitchFamily="18" charset="0"/>
                <a:ea typeface="Calibri" panose="020F0502020204030204" pitchFamily="34" charset="0"/>
              </a:rPr>
              <a:t>) în noiembrie 2023 a fost efectuat un sondaj între 675 respondenți de securitate din 82 de țări din lume ce ține de riscurile în securitate și sănătate pentru anul 2023 și prognozele pentru 2024. Statistica acestui sondaj (78% din respondenți) a demonstrat că în 2024 se așteaptă o tendință de creștere a vulnerabilităților în mediul de afaceri  cu 40% ce ține de securitate.</a:t>
            </a:r>
            <a:endParaRPr lang="ro-RO" sz="2000" dirty="0">
              <a:latin typeface="Times New Roman" panose="02020603050405020304" pitchFamily="18" charset="0"/>
              <a:ea typeface="Calibri" panose="020F0502020204030204" pitchFamily="34" charset="0"/>
            </a:endParaRPr>
          </a:p>
          <a:p>
            <a:r>
              <a:rPr lang="en-US" sz="2000" dirty="0" err="1" smtClean="0">
                <a:latin typeface="Times New Roman" panose="02020603050405020304" pitchFamily="18" charset="0"/>
                <a:ea typeface="Calibri" panose="020F0502020204030204" pitchFamily="34" charset="0"/>
              </a:rPr>
              <a:t>Cifre</a:t>
            </a:r>
            <a:r>
              <a:rPr lang="en-US" sz="2000" dirty="0" smtClean="0">
                <a:latin typeface="Times New Roman" panose="02020603050405020304" pitchFamily="18" charset="0"/>
                <a:ea typeface="Calibri" panose="020F0502020204030204" pitchFamily="34" charset="0"/>
              </a:rPr>
              <a:t> </a:t>
            </a:r>
            <a:r>
              <a:rPr lang="en-US" sz="2000" dirty="0" err="1" smtClean="0">
                <a:latin typeface="Times New Roman" panose="02020603050405020304" pitchFamily="18" charset="0"/>
                <a:ea typeface="Calibri" panose="020F0502020204030204" pitchFamily="34" charset="0"/>
              </a:rPr>
              <a:t>relevante</a:t>
            </a:r>
            <a:r>
              <a:rPr lang="en-US" sz="2000" dirty="0" smtClean="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privind</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creșterea</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riscurilor</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în</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mediul</a:t>
            </a:r>
            <a:r>
              <a:rPr lang="en-US" sz="2000" dirty="0">
                <a:latin typeface="Times New Roman" panose="02020603050405020304" pitchFamily="18" charset="0"/>
                <a:ea typeface="Calibri" panose="020F0502020204030204" pitchFamily="34" charset="0"/>
              </a:rPr>
              <a:t> de </a:t>
            </a:r>
            <a:r>
              <a:rPr lang="en-US" sz="2000" dirty="0" err="1">
                <a:latin typeface="Times New Roman" panose="02020603050405020304" pitchFamily="18" charset="0"/>
                <a:ea typeface="Calibri" panose="020F0502020204030204" pitchFamily="34" charset="0"/>
              </a:rPr>
              <a:t>afaceri</a:t>
            </a:r>
            <a:r>
              <a:rPr lang="en-US" sz="2000" dirty="0">
                <a:latin typeface="Times New Roman" panose="02020603050405020304" pitchFamily="18" charset="0"/>
                <a:ea typeface="Calibri" panose="020F0502020204030204" pitchFamily="34" charset="0"/>
              </a:rPr>
              <a:t> global și </a:t>
            </a:r>
            <a:r>
              <a:rPr lang="en-US" sz="2000" dirty="0" err="1">
                <a:latin typeface="Times New Roman" panose="02020603050405020304" pitchFamily="18" charset="0"/>
                <a:ea typeface="Calibri" panose="020F0502020204030204" pitchFamily="34" charset="0"/>
              </a:rPr>
              <a:t>beneficiile</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implementării</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unui</a:t>
            </a:r>
            <a:r>
              <a:rPr lang="en-US" sz="2000" dirty="0">
                <a:latin typeface="Times New Roman" panose="02020603050405020304" pitchFamily="18" charset="0"/>
                <a:ea typeface="Calibri" panose="020F0502020204030204" pitchFamily="34" charset="0"/>
              </a:rPr>
              <a:t> audit de </a:t>
            </a:r>
            <a:r>
              <a:rPr lang="en-US" sz="2000" dirty="0" err="1">
                <a:latin typeface="Times New Roman" panose="02020603050405020304" pitchFamily="18" charset="0"/>
                <a:ea typeface="Calibri" panose="020F0502020204030204" pitchFamily="34" charset="0"/>
              </a:rPr>
              <a:t>securitate</a:t>
            </a:r>
            <a:r>
              <a:rPr lang="en-US" sz="2000" dirty="0" smtClean="0">
                <a:latin typeface="Times New Roman" panose="02020603050405020304" pitchFamily="18" charset="0"/>
                <a:ea typeface="Calibri" panose="020F0502020204030204" pitchFamily="34" charset="0"/>
              </a:rPr>
              <a:t>.</a:t>
            </a:r>
            <a:endParaRPr lang="ro-RO" sz="2000" dirty="0" smtClean="0">
              <a:latin typeface="Times New Roman" panose="02020603050405020304" pitchFamily="18" charset="0"/>
              <a:ea typeface="Calibri" panose="020F0502020204030204" pitchFamily="34" charset="0"/>
            </a:endParaRPr>
          </a:p>
        </p:txBody>
      </p:sp>
      <p:sp>
        <p:nvSpPr>
          <p:cNvPr id="5" name="Rectangle 4"/>
          <p:cNvSpPr/>
          <p:nvPr/>
        </p:nvSpPr>
        <p:spPr>
          <a:xfrm>
            <a:off x="572655" y="5842337"/>
            <a:ext cx="10233890" cy="954107"/>
          </a:xfrm>
          <a:prstGeom prst="rect">
            <a:avLst/>
          </a:prstGeom>
        </p:spPr>
        <p:txBody>
          <a:bodyPr wrap="square">
            <a:spAutoFit/>
          </a:bodyPr>
          <a:lstStyle/>
          <a:p>
            <a:pPr lvl="0" algn="ctr"/>
            <a:r>
              <a:rPr lang="en-US" sz="2800" b="1" dirty="0">
                <a:solidFill>
                  <a:srgbClr val="FFFF00"/>
                </a:solidFill>
                <a:latin typeface="Times New Roman" panose="02020603050405020304" pitchFamily="18" charset="0"/>
                <a:ea typeface="Calibri" panose="020F0502020204030204" pitchFamily="34" charset="0"/>
              </a:rPr>
              <a:t>Descoperiți cum un audit de </a:t>
            </a:r>
            <a:r>
              <a:rPr lang="en-US" sz="2800" b="1" dirty="0" err="1">
                <a:solidFill>
                  <a:srgbClr val="FFFF00"/>
                </a:solidFill>
                <a:latin typeface="Times New Roman" panose="02020603050405020304" pitchFamily="18" charset="0"/>
                <a:ea typeface="Calibri" panose="020F0502020204030204" pitchFamily="34" charset="0"/>
              </a:rPr>
              <a:t>securitate</a:t>
            </a:r>
            <a:r>
              <a:rPr lang="en-US" sz="2800" b="1" dirty="0">
                <a:solidFill>
                  <a:srgbClr val="FFFF00"/>
                </a:solidFill>
                <a:latin typeface="Times New Roman" panose="02020603050405020304" pitchFamily="18" charset="0"/>
                <a:ea typeface="Calibri" panose="020F0502020204030204" pitchFamily="34" charset="0"/>
              </a:rPr>
              <a:t> bine pus la </a:t>
            </a:r>
            <a:r>
              <a:rPr lang="en-US" sz="2800" b="1" dirty="0" err="1">
                <a:solidFill>
                  <a:srgbClr val="FFFF00"/>
                </a:solidFill>
                <a:latin typeface="Times New Roman" panose="02020603050405020304" pitchFamily="18" charset="0"/>
                <a:ea typeface="Calibri" panose="020F0502020204030204" pitchFamily="34" charset="0"/>
              </a:rPr>
              <a:t>punct</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poate</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consolida</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poziția</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afacerii</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dumneavoastră</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Să</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începem</a:t>
            </a:r>
            <a:r>
              <a:rPr lang="en-US" sz="2800" b="1" dirty="0">
                <a:solidFill>
                  <a:srgbClr val="FF0000"/>
                </a:solidFill>
                <a:latin typeface="Times New Roman" panose="02020603050405020304" pitchFamily="18" charset="0"/>
                <a:ea typeface="Calibri" panose="020F0502020204030204" pitchFamily="34" charset="0"/>
              </a:rPr>
              <a:t>!</a:t>
            </a:r>
            <a:endParaRPr lang="en-US" sz="2800" b="1" dirty="0">
              <a:solidFill>
                <a:srgbClr val="FF000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482" y="2096654"/>
            <a:ext cx="4981596" cy="3500581"/>
          </a:xfrm>
          <a:prstGeom prst="rect">
            <a:avLst/>
          </a:prstGeom>
        </p:spPr>
      </p:pic>
      <p:pic>
        <p:nvPicPr>
          <p:cNvPr id="8" name="Picture 7"/>
          <p:cNvPicPr>
            <a:picLocks noChangeAspect="1"/>
          </p:cNvPicPr>
          <p:nvPr/>
        </p:nvPicPr>
        <p:blipFill>
          <a:blip r:embed="rId3"/>
          <a:stretch>
            <a:fillRect/>
          </a:stretch>
        </p:blipFill>
        <p:spPr>
          <a:xfrm>
            <a:off x="10109200" y="255583"/>
            <a:ext cx="1688738" cy="1347333"/>
          </a:xfrm>
          <a:prstGeom prst="rect">
            <a:avLst/>
          </a:prstGeom>
        </p:spPr>
      </p:pic>
    </p:spTree>
    <p:extLst>
      <p:ext uri="{BB962C8B-B14F-4D97-AF65-F5344CB8AC3E}">
        <p14:creationId xmlns:p14="http://schemas.microsoft.com/office/powerpoint/2010/main" val="17091806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0418" y="335034"/>
            <a:ext cx="9201728" cy="1274618"/>
          </a:xfrm>
        </p:spPr>
        <p:txBody>
          <a:bodyPr>
            <a:normAutofit/>
          </a:bodyPr>
          <a:lstStyle/>
          <a:p>
            <a:pPr algn="ctr"/>
            <a:r>
              <a:rPr lang="fr-FR" b="1" dirty="0">
                <a:solidFill>
                  <a:srgbClr val="FF0000"/>
                </a:solidFill>
                <a:latin typeface="Times New Roman" panose="02020603050405020304" pitchFamily="18" charset="0"/>
                <a:ea typeface="Calibri" panose="020F0502020204030204" pitchFamily="34" charset="0"/>
              </a:rPr>
              <a:t>Ce </a:t>
            </a:r>
            <a:r>
              <a:rPr lang="ro-RO" b="1" dirty="0" err="1" smtClean="0">
                <a:solidFill>
                  <a:srgbClr val="FF0000"/>
                </a:solidFill>
                <a:latin typeface="Times New Roman" panose="02020603050405020304" pitchFamily="18" charset="0"/>
                <a:ea typeface="Calibri" panose="020F0502020204030204" pitchFamily="34" charset="0"/>
              </a:rPr>
              <a:t>î</a:t>
            </a:r>
            <a:r>
              <a:rPr lang="fr-FR" b="1" dirty="0" err="1" smtClean="0">
                <a:solidFill>
                  <a:srgbClr val="FF0000"/>
                </a:solidFill>
                <a:latin typeface="Times New Roman" panose="02020603050405020304" pitchFamily="18" charset="0"/>
                <a:ea typeface="Calibri" panose="020F0502020204030204" pitchFamily="34" charset="0"/>
              </a:rPr>
              <a:t>nseamnă</a:t>
            </a:r>
            <a:r>
              <a:rPr lang="fr-FR" b="1" dirty="0" smtClean="0">
                <a:solidFill>
                  <a:srgbClr val="FF0000"/>
                </a:solidFill>
                <a:latin typeface="Times New Roman" panose="02020603050405020304" pitchFamily="18" charset="0"/>
                <a:ea typeface="Calibri" panose="020F0502020204030204" pitchFamily="34" charset="0"/>
              </a:rPr>
              <a:t> </a:t>
            </a:r>
            <a:r>
              <a:rPr lang="fr-FR" b="1" dirty="0">
                <a:solidFill>
                  <a:srgbClr val="FF0000"/>
                </a:solidFill>
                <a:latin typeface="Times New Roman" panose="02020603050405020304" pitchFamily="18" charset="0"/>
                <a:ea typeface="Calibri" panose="020F0502020204030204" pitchFamily="34" charset="0"/>
              </a:rPr>
              <a:t>Audit de Securitate?</a:t>
            </a:r>
            <a:endParaRPr lang="en-US" b="1" dirty="0">
              <a:solidFill>
                <a:srgbClr val="FF0000"/>
              </a:solidFill>
            </a:endParaRPr>
          </a:p>
        </p:txBody>
      </p:sp>
      <p:sp>
        <p:nvSpPr>
          <p:cNvPr id="5" name="Rectangle 4"/>
          <p:cNvSpPr/>
          <p:nvPr/>
        </p:nvSpPr>
        <p:spPr>
          <a:xfrm>
            <a:off x="445099" y="1535742"/>
            <a:ext cx="3868367" cy="461665"/>
          </a:xfrm>
          <a:prstGeom prst="rect">
            <a:avLst/>
          </a:prstGeom>
        </p:spPr>
        <p:txBody>
          <a:bodyPr wrap="none">
            <a:spAutoFit/>
          </a:bodyPr>
          <a:lstStyle/>
          <a:p>
            <a:r>
              <a:rPr lang="en-US" sz="2400" b="1" dirty="0" smtClean="0">
                <a:solidFill>
                  <a:srgbClr val="00B050"/>
                </a:solidFill>
                <a:latin typeface="Times New Roman" panose="02020603050405020304" pitchFamily="18" charset="0"/>
                <a:ea typeface="Calibri" panose="020F0502020204030204" pitchFamily="34" charset="0"/>
              </a:rPr>
              <a:t>Audit </a:t>
            </a:r>
            <a:r>
              <a:rPr lang="en-US" sz="2400" b="1" dirty="0">
                <a:solidFill>
                  <a:srgbClr val="00B050"/>
                </a:solidFill>
                <a:latin typeface="Times New Roman" panose="02020603050405020304" pitchFamily="18" charset="0"/>
                <a:ea typeface="Calibri" panose="020F0502020204030204" pitchFamily="34" charset="0"/>
              </a:rPr>
              <a:t>de </a:t>
            </a:r>
            <a:r>
              <a:rPr lang="en-US" sz="2400" b="1" dirty="0" smtClean="0">
                <a:solidFill>
                  <a:srgbClr val="00B050"/>
                </a:solidFill>
                <a:latin typeface="Times New Roman" panose="02020603050405020304" pitchFamily="18" charset="0"/>
                <a:ea typeface="Calibri" panose="020F0502020204030204" pitchFamily="34" charset="0"/>
              </a:rPr>
              <a:t>Securitate</a:t>
            </a:r>
            <a:r>
              <a:rPr lang="ro-RO" sz="2400" b="1" dirty="0" smtClean="0">
                <a:solidFill>
                  <a:srgbClr val="00B050"/>
                </a:solidFill>
                <a:latin typeface="Times New Roman" panose="02020603050405020304" pitchFamily="18" charset="0"/>
                <a:ea typeface="Calibri" panose="020F0502020204030204" pitchFamily="34" charset="0"/>
              </a:rPr>
              <a:t> include:</a:t>
            </a:r>
            <a:endParaRPr lang="en-US" sz="2400" b="1" dirty="0">
              <a:solidFill>
                <a:srgbClr val="00B050"/>
              </a:solidFill>
            </a:endParaRPr>
          </a:p>
        </p:txBody>
      </p:sp>
      <p:sp>
        <p:nvSpPr>
          <p:cNvPr id="6" name="Rectangle 5"/>
          <p:cNvSpPr/>
          <p:nvPr/>
        </p:nvSpPr>
        <p:spPr>
          <a:xfrm>
            <a:off x="293254" y="1962071"/>
            <a:ext cx="6111745" cy="2472087"/>
          </a:xfrm>
          <a:prstGeom prst="rect">
            <a:avLst/>
          </a:prstGeom>
        </p:spPr>
        <p:txBody>
          <a:bodyPr wrap="square">
            <a:spAutoFit/>
          </a:bodyPr>
          <a:lstStyle/>
          <a:p>
            <a:pPr marL="342900" lvl="0" indent="-342900">
              <a:lnSpc>
                <a:spcPct val="107000"/>
              </a:lnSpc>
              <a:spcAft>
                <a:spcPts val="800"/>
              </a:spcAft>
              <a:tabLst>
                <a:tab pos="457200" algn="l"/>
              </a:tabLst>
            </a:pPr>
            <a:r>
              <a:rPr lang="ro-RO" sz="1900"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900" i="1" dirty="0" smtClean="0">
                <a:latin typeface="Times New Roman" panose="02020603050405020304" pitchFamily="18" charset="0"/>
                <a:ea typeface="Calibri" panose="020F0502020204030204" pitchFamily="34" charset="0"/>
                <a:cs typeface="Times New Roman" panose="02020603050405020304" pitchFamily="18" charset="0"/>
              </a:rPr>
              <a:t>Analiza </a:t>
            </a:r>
            <a:r>
              <a:rPr lang="en-US" sz="1900" i="1" dirty="0" err="1">
                <a:latin typeface="Times New Roman" panose="02020603050405020304" pitchFamily="18" charset="0"/>
                <a:ea typeface="Calibri" panose="020F0502020204030204" pitchFamily="34" charset="0"/>
                <a:cs typeface="Times New Roman" panose="02020603050405020304" pitchFamily="18" charset="0"/>
              </a:rPr>
              <a:t>Detaliată</a:t>
            </a:r>
            <a:r>
              <a:rPr lang="en-US" sz="1900" i="1" dirty="0">
                <a:latin typeface="Times New Roman" panose="02020603050405020304" pitchFamily="18" charset="0"/>
                <a:ea typeface="Calibri" panose="020F0502020204030204" pitchFamily="34" charset="0"/>
                <a:cs typeface="Times New Roman" panose="02020603050405020304" pitchFamily="18" charset="0"/>
              </a:rPr>
              <a:t>:</a:t>
            </a:r>
            <a:r>
              <a:rPr lang="en-US" sz="1900" dirty="0">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latin typeface="Times New Roman" panose="02020603050405020304" pitchFamily="18" charset="0"/>
                <a:ea typeface="Calibri" panose="020F0502020204030204" pitchFamily="34" charset="0"/>
                <a:cs typeface="Times New Roman" panose="02020603050405020304" pitchFamily="18" charset="0"/>
              </a:rPr>
              <a:t>Examinarea</a:t>
            </a:r>
            <a:r>
              <a:rPr lang="en-US" sz="1900" dirty="0">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latin typeface="Times New Roman" panose="02020603050405020304" pitchFamily="18" charset="0"/>
                <a:ea typeface="Calibri" panose="020F0502020204030204" pitchFamily="34" charset="0"/>
                <a:cs typeface="Times New Roman" panose="02020603050405020304" pitchFamily="18" charset="0"/>
              </a:rPr>
              <a:t>aprofundată</a:t>
            </a:r>
            <a:r>
              <a:rPr lang="en-US" sz="1900" dirty="0">
                <a:latin typeface="Times New Roman" panose="02020603050405020304" pitchFamily="18" charset="0"/>
                <a:ea typeface="Calibri" panose="020F0502020204030204" pitchFamily="34" charset="0"/>
                <a:cs typeface="Times New Roman" panose="02020603050405020304" pitchFamily="18" charset="0"/>
              </a:rPr>
              <a:t> a </a:t>
            </a:r>
            <a:r>
              <a:rPr lang="en-US" sz="1900" dirty="0" err="1" smtClean="0">
                <a:latin typeface="Times New Roman" panose="02020603050405020304" pitchFamily="18" charset="0"/>
                <a:ea typeface="Calibri" panose="020F0502020204030204" pitchFamily="34" charset="0"/>
                <a:cs typeface="Times New Roman" panose="02020603050405020304" pitchFamily="18" charset="0"/>
              </a:rPr>
              <a:t>tuturor</a:t>
            </a:r>
            <a:r>
              <a:rPr lang="ro-RO" sz="19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smtClean="0">
                <a:latin typeface="Times New Roman" panose="02020603050405020304" pitchFamily="18" charset="0"/>
                <a:ea typeface="Calibri" panose="020F0502020204030204" pitchFamily="34" charset="0"/>
                <a:cs typeface="Times New Roman" panose="02020603050405020304" pitchFamily="18" charset="0"/>
              </a:rPr>
              <a:t>aspectelor</a:t>
            </a:r>
            <a:r>
              <a:rPr lang="en-US" sz="19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900" dirty="0">
                <a:latin typeface="Times New Roman" panose="02020603050405020304" pitchFamily="18" charset="0"/>
                <a:ea typeface="Calibri" panose="020F0502020204030204" pitchFamily="34" charset="0"/>
                <a:cs typeface="Times New Roman" panose="02020603050405020304" pitchFamily="18" charset="0"/>
              </a:rPr>
              <a:t>de </a:t>
            </a:r>
            <a:r>
              <a:rPr lang="en-US" sz="1900" dirty="0" err="1">
                <a:latin typeface="Times New Roman" panose="02020603050405020304" pitchFamily="18" charset="0"/>
                <a:ea typeface="Calibri" panose="020F0502020204030204" pitchFamily="34" charset="0"/>
                <a:cs typeface="Times New Roman" panose="02020603050405020304" pitchFamily="18" charset="0"/>
              </a:rPr>
              <a:t>securitate</a:t>
            </a:r>
            <a:r>
              <a:rPr lang="en-US" sz="1900" dirty="0">
                <a:latin typeface="Times New Roman" panose="02020603050405020304" pitchFamily="18" charset="0"/>
                <a:ea typeface="Calibri" panose="020F0502020204030204" pitchFamily="34" charset="0"/>
                <a:cs typeface="Times New Roman" panose="02020603050405020304" pitchFamily="18" charset="0"/>
              </a:rPr>
              <a:t>, de la </a:t>
            </a:r>
            <a:r>
              <a:rPr lang="en-US" sz="1900" dirty="0" err="1">
                <a:latin typeface="Times New Roman" panose="02020603050405020304" pitchFamily="18" charset="0"/>
                <a:ea typeface="Calibri" panose="020F0502020204030204" pitchFamily="34" charset="0"/>
                <a:cs typeface="Times New Roman" panose="02020603050405020304" pitchFamily="18" charset="0"/>
              </a:rPr>
              <a:t>infrastructura</a:t>
            </a:r>
            <a:r>
              <a:rPr lang="en-US" sz="1900" dirty="0">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latin typeface="Times New Roman" panose="02020603050405020304" pitchFamily="18" charset="0"/>
                <a:ea typeface="Calibri" panose="020F0502020204030204" pitchFamily="34" charset="0"/>
                <a:cs typeface="Times New Roman" panose="02020603050405020304" pitchFamily="18" charset="0"/>
              </a:rPr>
              <a:t>fizică</a:t>
            </a:r>
            <a:r>
              <a:rPr lang="en-US" sz="1900" dirty="0">
                <a:latin typeface="Times New Roman" panose="02020603050405020304" pitchFamily="18" charset="0"/>
                <a:ea typeface="Calibri" panose="020F0502020204030204" pitchFamily="34" charset="0"/>
                <a:cs typeface="Times New Roman" panose="02020603050405020304" pitchFamily="18" charset="0"/>
              </a:rPr>
              <a:t> la </a:t>
            </a:r>
            <a:r>
              <a:rPr lang="en-US" sz="1900" dirty="0" err="1">
                <a:latin typeface="Times New Roman" panose="02020603050405020304" pitchFamily="18" charset="0"/>
                <a:ea typeface="Calibri" panose="020F0502020204030204" pitchFamily="34" charset="0"/>
                <a:cs typeface="Times New Roman" panose="02020603050405020304" pitchFamily="18" charset="0"/>
              </a:rPr>
              <a:t>politici</a:t>
            </a:r>
            <a:r>
              <a:rPr lang="en-US" sz="1900" dirty="0">
                <a:latin typeface="Times New Roman" panose="02020603050405020304" pitchFamily="18" charset="0"/>
                <a:ea typeface="Calibri" panose="020F0502020204030204" pitchFamily="34" charset="0"/>
                <a:cs typeface="Times New Roman" panose="02020603050405020304" pitchFamily="18" charset="0"/>
              </a:rPr>
              <a:t> și </a:t>
            </a:r>
            <a:r>
              <a:rPr lang="en-US" sz="1900" dirty="0" err="1">
                <a:latin typeface="Times New Roman" panose="02020603050405020304" pitchFamily="18" charset="0"/>
                <a:ea typeface="Calibri" panose="020F0502020204030204" pitchFamily="34" charset="0"/>
                <a:cs typeface="Times New Roman" panose="02020603050405020304" pitchFamily="18" charset="0"/>
              </a:rPr>
              <a:t>proceduri</a:t>
            </a:r>
            <a:r>
              <a:rPr lang="en-US" sz="1900" dirty="0">
                <a:latin typeface="Times New Roman" panose="02020603050405020304" pitchFamily="18" charset="0"/>
                <a:ea typeface="Calibri" panose="020F0502020204030204" pitchFamily="34" charset="0"/>
                <a:cs typeface="Times New Roman" panose="02020603050405020304" pitchFamily="18" charset="0"/>
              </a:rPr>
              <a:t>."</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tabLst>
                <a:tab pos="457200" algn="l"/>
              </a:tabLst>
            </a:pPr>
            <a:r>
              <a:rPr lang="ro-RO" sz="1900"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900" i="1" dirty="0" err="1" smtClean="0">
                <a:latin typeface="Times New Roman" panose="02020603050405020304" pitchFamily="18" charset="0"/>
                <a:ea typeface="Calibri" panose="020F0502020204030204" pitchFamily="34" charset="0"/>
                <a:cs typeface="Times New Roman" panose="02020603050405020304" pitchFamily="18" charset="0"/>
              </a:rPr>
              <a:t>Evaluare</a:t>
            </a:r>
            <a:r>
              <a:rPr lang="en-US" sz="1900"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900" i="1" dirty="0">
                <a:latin typeface="Times New Roman" panose="02020603050405020304" pitchFamily="18" charset="0"/>
                <a:ea typeface="Calibri" panose="020F0502020204030204" pitchFamily="34" charset="0"/>
                <a:cs typeface="Times New Roman" panose="02020603050405020304" pitchFamily="18" charset="0"/>
              </a:rPr>
              <a:t>a </a:t>
            </a:r>
            <a:r>
              <a:rPr lang="en-US" sz="1900" i="1" dirty="0" err="1">
                <a:latin typeface="Times New Roman" panose="02020603050405020304" pitchFamily="18" charset="0"/>
                <a:ea typeface="Calibri" panose="020F0502020204030204" pitchFamily="34" charset="0"/>
                <a:cs typeface="Times New Roman" panose="02020603050405020304" pitchFamily="18" charset="0"/>
              </a:rPr>
              <a:t>Vulnerabilităților</a:t>
            </a:r>
            <a:r>
              <a:rPr lang="en-US" sz="1900" i="1" dirty="0">
                <a:latin typeface="Times New Roman" panose="02020603050405020304" pitchFamily="18" charset="0"/>
                <a:ea typeface="Calibri" panose="020F0502020204030204" pitchFamily="34" charset="0"/>
                <a:cs typeface="Times New Roman" panose="02020603050405020304" pitchFamily="18" charset="0"/>
              </a:rPr>
              <a:t>:</a:t>
            </a:r>
            <a:r>
              <a:rPr lang="en-US" sz="1900" dirty="0">
                <a:latin typeface="Times New Roman" panose="02020603050405020304" pitchFamily="18" charset="0"/>
                <a:ea typeface="Calibri" panose="020F0502020204030204" pitchFamily="34" charset="0"/>
                <a:cs typeface="Times New Roman" panose="02020603050405020304" pitchFamily="18" charset="0"/>
              </a:rPr>
              <a:t> "Identificarea </a:t>
            </a:r>
            <a:r>
              <a:rPr lang="en-US" sz="1900" dirty="0" err="1">
                <a:latin typeface="Times New Roman" panose="02020603050405020304" pitchFamily="18" charset="0"/>
                <a:ea typeface="Calibri" panose="020F0502020204030204" pitchFamily="34" charset="0"/>
                <a:cs typeface="Times New Roman" panose="02020603050405020304" pitchFamily="18" charset="0"/>
              </a:rPr>
              <a:t>punctelor</a:t>
            </a:r>
            <a:r>
              <a:rPr lang="en-US" sz="1900" dirty="0">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latin typeface="Times New Roman" panose="02020603050405020304" pitchFamily="18" charset="0"/>
                <a:ea typeface="Calibri" panose="020F0502020204030204" pitchFamily="34" charset="0"/>
                <a:cs typeface="Times New Roman" panose="02020603050405020304" pitchFamily="18" charset="0"/>
              </a:rPr>
              <a:t>slabe</a:t>
            </a:r>
            <a:r>
              <a:rPr lang="en-US" sz="1900" dirty="0">
                <a:latin typeface="Times New Roman" panose="02020603050405020304" pitchFamily="18" charset="0"/>
                <a:ea typeface="Calibri" panose="020F0502020204030204" pitchFamily="34" charset="0"/>
                <a:cs typeface="Times New Roman" panose="02020603050405020304" pitchFamily="18" charset="0"/>
              </a:rPr>
              <a:t> care </a:t>
            </a:r>
            <a:r>
              <a:rPr lang="en-US" sz="1900" dirty="0" err="1">
                <a:latin typeface="Times New Roman" panose="02020603050405020304" pitchFamily="18" charset="0"/>
                <a:ea typeface="Calibri" panose="020F0502020204030204" pitchFamily="34" charset="0"/>
                <a:cs typeface="Times New Roman" panose="02020603050405020304" pitchFamily="18" charset="0"/>
              </a:rPr>
              <a:t>ar</a:t>
            </a:r>
            <a:r>
              <a:rPr lang="en-US" sz="1900" dirty="0">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latin typeface="Times New Roman" panose="02020603050405020304" pitchFamily="18" charset="0"/>
                <a:ea typeface="Calibri" panose="020F0502020204030204" pitchFamily="34" charset="0"/>
                <a:cs typeface="Times New Roman" panose="02020603050405020304" pitchFamily="18" charset="0"/>
              </a:rPr>
              <a:t>putea</a:t>
            </a:r>
            <a:r>
              <a:rPr lang="en-US" sz="1900" dirty="0">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latin typeface="Times New Roman" panose="02020603050405020304" pitchFamily="18" charset="0"/>
                <a:ea typeface="Calibri" panose="020F0502020204030204" pitchFamily="34" charset="0"/>
                <a:cs typeface="Times New Roman" panose="02020603050405020304" pitchFamily="18" charset="0"/>
              </a:rPr>
              <a:t>expune</a:t>
            </a:r>
            <a:r>
              <a:rPr lang="en-US" sz="1900" dirty="0">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latin typeface="Times New Roman" panose="02020603050405020304" pitchFamily="18" charset="0"/>
                <a:ea typeface="Calibri" panose="020F0502020204030204" pitchFamily="34" charset="0"/>
                <a:cs typeface="Times New Roman" panose="02020603050405020304" pitchFamily="18" charset="0"/>
              </a:rPr>
              <a:t>afacerea</a:t>
            </a:r>
            <a:r>
              <a:rPr lang="en-US" sz="1900" dirty="0">
                <a:latin typeface="Times New Roman" panose="02020603050405020304" pitchFamily="18" charset="0"/>
                <a:ea typeface="Calibri" panose="020F0502020204030204" pitchFamily="34" charset="0"/>
                <a:cs typeface="Times New Roman" panose="02020603050405020304" pitchFamily="18" charset="0"/>
              </a:rPr>
              <a:t> la </a:t>
            </a:r>
            <a:r>
              <a:rPr lang="en-US" sz="1900" dirty="0" err="1">
                <a:latin typeface="Times New Roman" panose="02020603050405020304" pitchFamily="18" charset="0"/>
                <a:ea typeface="Calibri" panose="020F0502020204030204" pitchFamily="34" charset="0"/>
                <a:cs typeface="Times New Roman" panose="02020603050405020304" pitchFamily="18" charset="0"/>
              </a:rPr>
              <a:t>riscuri</a:t>
            </a:r>
            <a:r>
              <a:rPr lang="en-US" sz="1900" dirty="0">
                <a:latin typeface="Times New Roman" panose="02020603050405020304" pitchFamily="18" charset="0"/>
                <a:ea typeface="Calibri" panose="020F0502020204030204" pitchFamily="34" charset="0"/>
                <a:cs typeface="Times New Roman" panose="02020603050405020304" pitchFamily="18" charset="0"/>
              </a:rPr>
              <a:t> și </a:t>
            </a:r>
            <a:r>
              <a:rPr lang="en-US" sz="1900" dirty="0" err="1">
                <a:latin typeface="Times New Roman" panose="02020603050405020304" pitchFamily="18" charset="0"/>
                <a:ea typeface="Calibri" panose="020F0502020204030204" pitchFamily="34" charset="0"/>
                <a:cs typeface="Times New Roman" panose="02020603050405020304" pitchFamily="18" charset="0"/>
              </a:rPr>
              <a:t>amenințări</a:t>
            </a:r>
            <a:r>
              <a:rPr lang="en-US" sz="1900" dirty="0">
                <a:latin typeface="Times New Roman" panose="02020603050405020304" pitchFamily="18" charset="0"/>
                <a:ea typeface="Calibri" panose="020F0502020204030204" pitchFamily="34" charset="0"/>
                <a:cs typeface="Times New Roman" panose="02020603050405020304" pitchFamily="18" charset="0"/>
              </a:rPr>
              <a:t>."</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tabLst>
                <a:tab pos="457200" algn="l"/>
              </a:tabLst>
            </a:pPr>
            <a:r>
              <a:rPr lang="ro-RO" sz="1900"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900" i="1" dirty="0" smtClean="0">
                <a:latin typeface="Times New Roman" panose="02020603050405020304" pitchFamily="18" charset="0"/>
                <a:ea typeface="Calibri" panose="020F0502020204030204" pitchFamily="34" charset="0"/>
                <a:cs typeface="Times New Roman" panose="02020603050405020304" pitchFamily="18" charset="0"/>
              </a:rPr>
              <a:t>Analiza </a:t>
            </a:r>
            <a:r>
              <a:rPr lang="en-US" sz="1900" i="1" dirty="0" err="1">
                <a:latin typeface="Times New Roman" panose="02020603050405020304" pitchFamily="18" charset="0"/>
                <a:ea typeface="Calibri" panose="020F0502020204030204" pitchFamily="34" charset="0"/>
                <a:cs typeface="Times New Roman" panose="02020603050405020304" pitchFamily="18" charset="0"/>
              </a:rPr>
              <a:t>Datelor</a:t>
            </a:r>
            <a:r>
              <a:rPr lang="en-US" sz="1900" i="1" dirty="0">
                <a:latin typeface="Times New Roman" panose="02020603050405020304" pitchFamily="18" charset="0"/>
                <a:ea typeface="Calibri" panose="020F0502020204030204" pitchFamily="34" charset="0"/>
                <a:cs typeface="Times New Roman" panose="02020603050405020304" pitchFamily="18" charset="0"/>
              </a:rPr>
              <a:t>:</a:t>
            </a:r>
            <a:r>
              <a:rPr lang="en-US" sz="1900" dirty="0">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latin typeface="Times New Roman" panose="02020603050405020304" pitchFamily="18" charset="0"/>
                <a:ea typeface="Calibri" panose="020F0502020204030204" pitchFamily="34" charset="0"/>
                <a:cs typeface="Times New Roman" panose="02020603050405020304" pitchFamily="18" charset="0"/>
              </a:rPr>
              <a:t>Examinarea</a:t>
            </a:r>
            <a:r>
              <a:rPr lang="en-US" sz="1900" dirty="0">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latin typeface="Times New Roman" panose="02020603050405020304" pitchFamily="18" charset="0"/>
                <a:ea typeface="Calibri" panose="020F0502020204030204" pitchFamily="34" charset="0"/>
                <a:cs typeface="Times New Roman" panose="02020603050405020304" pitchFamily="18" charset="0"/>
              </a:rPr>
              <a:t>atentă</a:t>
            </a:r>
            <a:r>
              <a:rPr lang="en-US" sz="1900" dirty="0">
                <a:latin typeface="Times New Roman" panose="02020603050405020304" pitchFamily="18" charset="0"/>
                <a:ea typeface="Calibri" panose="020F0502020204030204" pitchFamily="34" charset="0"/>
                <a:cs typeface="Times New Roman" panose="02020603050405020304" pitchFamily="18" charset="0"/>
              </a:rPr>
              <a:t> a </a:t>
            </a:r>
            <a:r>
              <a:rPr lang="en-US" sz="1900" dirty="0" err="1">
                <a:latin typeface="Times New Roman" panose="02020603050405020304" pitchFamily="18" charset="0"/>
                <a:ea typeface="Calibri" panose="020F0502020204030204" pitchFamily="34" charset="0"/>
                <a:cs typeface="Times New Roman" panose="02020603050405020304" pitchFamily="18" charset="0"/>
              </a:rPr>
              <a:t>informațiilor</a:t>
            </a:r>
            <a:r>
              <a:rPr lang="en-US" sz="1900" dirty="0">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latin typeface="Times New Roman" panose="02020603050405020304" pitchFamily="18" charset="0"/>
                <a:ea typeface="Calibri" panose="020F0502020204030204" pitchFamily="34" charset="0"/>
                <a:cs typeface="Times New Roman" panose="02020603050405020304" pitchFamily="18" charset="0"/>
              </a:rPr>
              <a:t>pentru</a:t>
            </a:r>
            <a:r>
              <a:rPr lang="en-US" sz="1900" dirty="0">
                <a:latin typeface="Times New Roman" panose="02020603050405020304" pitchFamily="18" charset="0"/>
                <a:ea typeface="Calibri" panose="020F0502020204030204" pitchFamily="34" charset="0"/>
                <a:cs typeface="Times New Roman" panose="02020603050405020304" pitchFamily="18" charset="0"/>
              </a:rPr>
              <a:t> a </a:t>
            </a:r>
            <a:r>
              <a:rPr lang="en-US" sz="1900" dirty="0" err="1">
                <a:latin typeface="Times New Roman" panose="02020603050405020304" pitchFamily="18" charset="0"/>
                <a:ea typeface="Calibri" panose="020F0502020204030204" pitchFamily="34" charset="0"/>
                <a:cs typeface="Times New Roman" panose="02020603050405020304" pitchFamily="18" charset="0"/>
              </a:rPr>
              <a:t>identifica</a:t>
            </a:r>
            <a:r>
              <a:rPr lang="en-US" sz="1900" dirty="0">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latin typeface="Times New Roman" panose="02020603050405020304" pitchFamily="18" charset="0"/>
                <a:ea typeface="Calibri" panose="020F0502020204030204" pitchFamily="34" charset="0"/>
                <a:cs typeface="Times New Roman" panose="02020603050405020304" pitchFamily="18" charset="0"/>
              </a:rPr>
              <a:t>potențiale</a:t>
            </a:r>
            <a:r>
              <a:rPr lang="en-US" sz="1900" dirty="0">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latin typeface="Times New Roman" panose="02020603050405020304" pitchFamily="18" charset="0"/>
                <a:ea typeface="Calibri" panose="020F0502020204030204" pitchFamily="34" charset="0"/>
                <a:cs typeface="Times New Roman" panose="02020603050405020304" pitchFamily="18" charset="0"/>
              </a:rPr>
              <a:t>riscuri</a:t>
            </a:r>
            <a:r>
              <a:rPr lang="en-US" sz="1900" dirty="0">
                <a:latin typeface="Times New Roman" panose="02020603050405020304" pitchFamily="18" charset="0"/>
                <a:ea typeface="Calibri" panose="020F0502020204030204" pitchFamily="34" charset="0"/>
                <a:cs typeface="Times New Roman" panose="02020603050405020304" pitchFamily="18" charset="0"/>
              </a:rPr>
              <a:t> și </a:t>
            </a:r>
            <a:r>
              <a:rPr lang="en-US" sz="1900" dirty="0" err="1">
                <a:latin typeface="Times New Roman" panose="02020603050405020304" pitchFamily="18" charset="0"/>
                <a:ea typeface="Calibri" panose="020F0502020204030204" pitchFamily="34" charset="0"/>
                <a:cs typeface="Times New Roman" panose="02020603050405020304" pitchFamily="18" charset="0"/>
              </a:rPr>
              <a:t>soluții</a:t>
            </a:r>
            <a:r>
              <a:rPr lang="en-US" sz="1900" dirty="0">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latin typeface="Times New Roman" panose="02020603050405020304" pitchFamily="18" charset="0"/>
                <a:ea typeface="Calibri" panose="020F0502020204030204" pitchFamily="34" charset="0"/>
                <a:cs typeface="Times New Roman" panose="02020603050405020304" pitchFamily="18" charset="0"/>
              </a:rPr>
              <a:t>personalizate</a:t>
            </a:r>
            <a:r>
              <a:rPr lang="en-US" sz="1900" dirty="0">
                <a:latin typeface="Times New Roman" panose="02020603050405020304" pitchFamily="18" charset="0"/>
                <a:ea typeface="Calibri" panose="020F0502020204030204" pitchFamily="34" charset="0"/>
                <a:cs typeface="Times New Roman" panose="02020603050405020304" pitchFamily="18" charset="0"/>
              </a:rPr>
              <a:t>."</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3412" y="1698715"/>
            <a:ext cx="5395334" cy="3103160"/>
          </a:xfrm>
          <a:prstGeom prst="rect">
            <a:avLst/>
          </a:prstGeom>
        </p:spPr>
      </p:pic>
      <p:sp>
        <p:nvSpPr>
          <p:cNvPr id="9" name="Rectangle 8"/>
          <p:cNvSpPr/>
          <p:nvPr/>
        </p:nvSpPr>
        <p:spPr>
          <a:xfrm>
            <a:off x="220517" y="4786577"/>
            <a:ext cx="11788053" cy="1292662"/>
          </a:xfrm>
          <a:prstGeom prst="rect">
            <a:avLst/>
          </a:prstGeom>
        </p:spPr>
        <p:txBody>
          <a:bodyPr wrap="square">
            <a:spAutoFit/>
          </a:bodyPr>
          <a:lstStyle/>
          <a:p>
            <a:r>
              <a:rPr lang="en-US" sz="1900" dirty="0" err="1" smtClean="0">
                <a:latin typeface="Times New Roman" panose="02020603050405020304" pitchFamily="18" charset="0"/>
                <a:ea typeface="Calibri" panose="020F0502020204030204" pitchFamily="34" charset="0"/>
              </a:rPr>
              <a:t>este</a:t>
            </a:r>
            <a:r>
              <a:rPr lang="en-US" sz="1900" dirty="0" smtClean="0">
                <a:latin typeface="Times New Roman" panose="02020603050405020304" pitchFamily="18" charset="0"/>
                <a:ea typeface="Calibri" panose="020F0502020204030204" pitchFamily="34" charset="0"/>
              </a:rPr>
              <a:t> </a:t>
            </a:r>
            <a:r>
              <a:rPr lang="en-US" sz="1900" dirty="0" err="1">
                <a:latin typeface="Times New Roman" panose="02020603050405020304" pitchFamily="18" charset="0"/>
                <a:ea typeface="Calibri" panose="020F0502020204030204" pitchFamily="34" charset="0"/>
              </a:rPr>
              <a:t>să</a:t>
            </a:r>
            <a:r>
              <a:rPr lang="en-US" sz="1900" dirty="0">
                <a:latin typeface="Times New Roman" panose="02020603050405020304" pitchFamily="18" charset="0"/>
                <a:ea typeface="Calibri" panose="020F0502020204030204" pitchFamily="34" charset="0"/>
              </a:rPr>
              <a:t> </a:t>
            </a:r>
            <a:r>
              <a:rPr lang="en-US" sz="1900" dirty="0" err="1">
                <a:latin typeface="Times New Roman" panose="02020603050405020304" pitchFamily="18" charset="0"/>
                <a:ea typeface="Calibri" panose="020F0502020204030204" pitchFamily="34" charset="0"/>
              </a:rPr>
              <a:t>identifice</a:t>
            </a:r>
            <a:r>
              <a:rPr lang="en-US" sz="1900" dirty="0">
                <a:latin typeface="Times New Roman" panose="02020603050405020304" pitchFamily="18" charset="0"/>
                <a:ea typeface="Calibri" panose="020F0502020204030204" pitchFamily="34" charset="0"/>
              </a:rPr>
              <a:t> </a:t>
            </a:r>
            <a:r>
              <a:rPr lang="en-US" sz="1900" dirty="0" err="1">
                <a:latin typeface="Times New Roman" panose="02020603050405020304" pitchFamily="18" charset="0"/>
                <a:ea typeface="Calibri" panose="020F0502020204030204" pitchFamily="34" charset="0"/>
              </a:rPr>
              <a:t>vulnerabilitățile</a:t>
            </a:r>
            <a:r>
              <a:rPr lang="en-US" sz="1900" dirty="0">
                <a:latin typeface="Times New Roman" panose="02020603050405020304" pitchFamily="18" charset="0"/>
                <a:ea typeface="Calibri" panose="020F0502020204030204" pitchFamily="34" charset="0"/>
              </a:rPr>
              <a:t> și </a:t>
            </a:r>
            <a:r>
              <a:rPr lang="en-US" sz="1900" dirty="0" err="1">
                <a:latin typeface="Times New Roman" panose="02020603050405020304" pitchFamily="18" charset="0"/>
                <a:ea typeface="Calibri" panose="020F0502020204030204" pitchFamily="34" charset="0"/>
              </a:rPr>
              <a:t>să</a:t>
            </a:r>
            <a:r>
              <a:rPr lang="en-US" sz="1900" dirty="0">
                <a:latin typeface="Times New Roman" panose="02020603050405020304" pitchFamily="18" charset="0"/>
                <a:ea typeface="Calibri" panose="020F0502020204030204" pitchFamily="34" charset="0"/>
              </a:rPr>
              <a:t> </a:t>
            </a:r>
            <a:r>
              <a:rPr lang="en-US" sz="1900" dirty="0" err="1">
                <a:latin typeface="Times New Roman" panose="02020603050405020304" pitchFamily="18" charset="0"/>
                <a:ea typeface="Calibri" panose="020F0502020204030204" pitchFamily="34" charset="0"/>
              </a:rPr>
              <a:t>ofere</a:t>
            </a:r>
            <a:r>
              <a:rPr lang="en-US" sz="1900" dirty="0">
                <a:latin typeface="Times New Roman" panose="02020603050405020304" pitchFamily="18" charset="0"/>
                <a:ea typeface="Calibri" panose="020F0502020204030204" pitchFamily="34" charset="0"/>
              </a:rPr>
              <a:t> </a:t>
            </a:r>
            <a:r>
              <a:rPr lang="en-US" sz="1900" dirty="0" err="1">
                <a:latin typeface="Times New Roman" panose="02020603050405020304" pitchFamily="18" charset="0"/>
                <a:ea typeface="Calibri" panose="020F0502020204030204" pitchFamily="34" charset="0"/>
              </a:rPr>
              <a:t>soluții</a:t>
            </a:r>
            <a:r>
              <a:rPr lang="en-US" sz="1900" dirty="0">
                <a:latin typeface="Times New Roman" panose="02020603050405020304" pitchFamily="18" charset="0"/>
                <a:ea typeface="Calibri" panose="020F0502020204030204" pitchFamily="34" charset="0"/>
              </a:rPr>
              <a:t> </a:t>
            </a:r>
            <a:r>
              <a:rPr lang="en-US" sz="1900" dirty="0" err="1">
                <a:latin typeface="Times New Roman" panose="02020603050405020304" pitchFamily="18" charset="0"/>
                <a:ea typeface="Calibri" panose="020F0502020204030204" pitchFamily="34" charset="0"/>
              </a:rPr>
              <a:t>pentru</a:t>
            </a:r>
            <a:r>
              <a:rPr lang="en-US" sz="1900" dirty="0">
                <a:latin typeface="Times New Roman" panose="02020603050405020304" pitchFamily="18" charset="0"/>
                <a:ea typeface="Calibri" panose="020F0502020204030204" pitchFamily="34" charset="0"/>
              </a:rPr>
              <a:t> a le </a:t>
            </a:r>
            <a:r>
              <a:rPr lang="en-US" sz="1900" dirty="0" err="1">
                <a:latin typeface="Times New Roman" panose="02020603050405020304" pitchFamily="18" charset="0"/>
                <a:ea typeface="Calibri" panose="020F0502020204030204" pitchFamily="34" charset="0"/>
              </a:rPr>
              <a:t>corecta</a:t>
            </a:r>
            <a:r>
              <a:rPr lang="en-US" sz="1900" dirty="0">
                <a:latin typeface="Times New Roman" panose="02020603050405020304" pitchFamily="18" charset="0"/>
                <a:ea typeface="Calibri" panose="020F0502020204030204" pitchFamily="34" charset="0"/>
              </a:rPr>
              <a:t>, </a:t>
            </a:r>
            <a:r>
              <a:rPr lang="en-US" sz="1900" dirty="0" err="1">
                <a:latin typeface="Times New Roman" panose="02020603050405020304" pitchFamily="18" charset="0"/>
                <a:ea typeface="Calibri" panose="020F0502020204030204" pitchFamily="34" charset="0"/>
              </a:rPr>
              <a:t>asigurând</a:t>
            </a:r>
            <a:r>
              <a:rPr lang="en-US" sz="1900" dirty="0">
                <a:latin typeface="Times New Roman" panose="02020603050405020304" pitchFamily="18" charset="0"/>
                <a:ea typeface="Calibri" panose="020F0502020204030204" pitchFamily="34" charset="0"/>
              </a:rPr>
              <a:t> un </a:t>
            </a:r>
            <a:r>
              <a:rPr lang="en-US" sz="1900" dirty="0" err="1">
                <a:latin typeface="Times New Roman" panose="02020603050405020304" pitchFamily="18" charset="0"/>
                <a:ea typeface="Calibri" panose="020F0502020204030204" pitchFamily="34" charset="0"/>
              </a:rPr>
              <a:t>mediu</a:t>
            </a:r>
            <a:r>
              <a:rPr lang="en-US" sz="1900" dirty="0">
                <a:latin typeface="Times New Roman" panose="02020603050405020304" pitchFamily="18" charset="0"/>
                <a:ea typeface="Calibri" panose="020F0502020204030204" pitchFamily="34" charset="0"/>
              </a:rPr>
              <a:t> </a:t>
            </a:r>
            <a:r>
              <a:rPr lang="en-US" sz="1900" dirty="0" err="1">
                <a:latin typeface="Times New Roman" panose="02020603050405020304" pitchFamily="18" charset="0"/>
                <a:ea typeface="Calibri" panose="020F0502020204030204" pitchFamily="34" charset="0"/>
              </a:rPr>
              <a:t>sigur</a:t>
            </a:r>
            <a:r>
              <a:rPr lang="en-US" sz="1900" dirty="0">
                <a:latin typeface="Times New Roman" panose="02020603050405020304" pitchFamily="18" charset="0"/>
                <a:ea typeface="Calibri" panose="020F0502020204030204" pitchFamily="34" charset="0"/>
              </a:rPr>
              <a:t> și </a:t>
            </a:r>
            <a:r>
              <a:rPr lang="en-US" sz="1900" dirty="0" err="1">
                <a:latin typeface="Times New Roman" panose="02020603050405020304" pitchFamily="18" charset="0"/>
                <a:ea typeface="Calibri" panose="020F0502020204030204" pitchFamily="34" charset="0"/>
              </a:rPr>
              <a:t>protejat</a:t>
            </a:r>
            <a:r>
              <a:rPr lang="en-US" sz="1900" dirty="0">
                <a:latin typeface="Times New Roman" panose="02020603050405020304" pitchFamily="18" charset="0"/>
                <a:ea typeface="Calibri" panose="020F0502020204030204" pitchFamily="34" charset="0"/>
              </a:rPr>
              <a:t> împotriva </a:t>
            </a:r>
            <a:r>
              <a:rPr lang="en-US" sz="1900" dirty="0" err="1">
                <a:latin typeface="Times New Roman" panose="02020603050405020304" pitchFamily="18" charset="0"/>
                <a:ea typeface="Calibri" panose="020F0502020204030204" pitchFamily="34" charset="0"/>
              </a:rPr>
              <a:t>amenințărilor</a:t>
            </a:r>
            <a:r>
              <a:rPr lang="en-US" sz="1900" dirty="0">
                <a:latin typeface="Times New Roman" panose="02020603050405020304" pitchFamily="18" charset="0"/>
                <a:ea typeface="Calibri" panose="020F0502020204030204" pitchFamily="34" charset="0"/>
              </a:rPr>
              <a:t>. </a:t>
            </a:r>
            <a:r>
              <a:rPr lang="ro-RO" sz="1900" dirty="0" smtClean="0">
                <a:latin typeface="Times New Roman" panose="02020603050405020304" pitchFamily="18" charset="0"/>
                <a:ea typeface="Calibri" panose="020F0502020204030204" pitchFamily="34" charset="0"/>
              </a:rPr>
              <a:t>Acest audit depășește </a:t>
            </a:r>
            <a:r>
              <a:rPr lang="ro-RO" sz="1900" dirty="0">
                <a:latin typeface="Times New Roman" panose="02020603050405020304" pitchFamily="18" charset="0"/>
                <a:ea typeface="Calibri" panose="020F0502020204030204" pitchFamily="34" charset="0"/>
              </a:rPr>
              <a:t>o simplă verificare a măsurilor de securitate și abordează multiple domenii, cum ar </a:t>
            </a:r>
            <a:r>
              <a:rPr lang="ro-RO" sz="1900" dirty="0" smtClean="0">
                <a:latin typeface="Times New Roman" panose="02020603050405020304" pitchFamily="18" charset="0"/>
                <a:ea typeface="Calibri" panose="020F0502020204030204" pitchFamily="34" charset="0"/>
              </a:rPr>
              <a:t>fi: </a:t>
            </a:r>
            <a:r>
              <a:rPr lang="ro-RO" sz="2000" i="1" dirty="0">
                <a:latin typeface="Times New Roman" panose="02020603050405020304" pitchFamily="18" charset="0"/>
                <a:ea typeface="Calibri" panose="020F0502020204030204" pitchFamily="34" charset="0"/>
              </a:rPr>
              <a:t>securitatea fizică, securitatea cibernetică, securitatea economică</a:t>
            </a:r>
            <a:r>
              <a:rPr lang="ro-RO" sz="2000" i="1" dirty="0" smtClean="0">
                <a:latin typeface="Times New Roman" panose="02020603050405020304" pitchFamily="18" charset="0"/>
                <a:ea typeface="Calibri" panose="020F0502020204030204" pitchFamily="34" charset="0"/>
              </a:rPr>
              <a:t>, securitatea resurselor umane, </a:t>
            </a:r>
            <a:r>
              <a:rPr lang="ro-RO" sz="2000" i="1" dirty="0">
                <a:latin typeface="Times New Roman" panose="02020603050405020304" pitchFamily="18" charset="0"/>
                <a:ea typeface="Calibri" panose="020F0502020204030204" pitchFamily="34" charset="0"/>
              </a:rPr>
              <a:t>managementul riscurilor și conformitatea cu reglementările</a:t>
            </a:r>
            <a:r>
              <a:rPr lang="ro-RO" sz="1900" i="1" dirty="0">
                <a:latin typeface="Times New Roman" panose="02020603050405020304" pitchFamily="18" charset="0"/>
                <a:ea typeface="Calibri" panose="020F0502020204030204" pitchFamily="34" charset="0"/>
              </a:rPr>
              <a:t>. </a:t>
            </a:r>
            <a:endParaRPr lang="en-US" sz="1900" i="1" dirty="0"/>
          </a:p>
        </p:txBody>
      </p:sp>
      <p:sp>
        <p:nvSpPr>
          <p:cNvPr id="10" name="Rectangle 9"/>
          <p:cNvSpPr/>
          <p:nvPr/>
        </p:nvSpPr>
        <p:spPr>
          <a:xfrm>
            <a:off x="293254" y="4488437"/>
            <a:ext cx="2895344" cy="461665"/>
          </a:xfrm>
          <a:prstGeom prst="rect">
            <a:avLst/>
          </a:prstGeom>
        </p:spPr>
        <p:txBody>
          <a:bodyPr wrap="none">
            <a:spAutoFit/>
          </a:bodyPr>
          <a:lstStyle/>
          <a:p>
            <a:r>
              <a:rPr lang="en-US" sz="2400" b="1" dirty="0">
                <a:solidFill>
                  <a:srgbClr val="00B050"/>
                </a:solidFill>
                <a:latin typeface="Times New Roman" panose="02020603050405020304" pitchFamily="18" charset="0"/>
                <a:ea typeface="Calibri" panose="020F0502020204030204" pitchFamily="34" charset="0"/>
              </a:rPr>
              <a:t>Scopul </a:t>
            </a:r>
            <a:r>
              <a:rPr lang="en-US" sz="2400" b="1" dirty="0" err="1">
                <a:solidFill>
                  <a:srgbClr val="00B050"/>
                </a:solidFill>
                <a:latin typeface="Times New Roman" panose="02020603050405020304" pitchFamily="18" charset="0"/>
                <a:ea typeface="Calibri" panose="020F0502020204030204" pitchFamily="34" charset="0"/>
              </a:rPr>
              <a:t>acestui</a:t>
            </a:r>
            <a:r>
              <a:rPr lang="en-US" sz="2400" b="1" dirty="0">
                <a:solidFill>
                  <a:srgbClr val="00B050"/>
                </a:solidFill>
                <a:latin typeface="Times New Roman" panose="02020603050405020304" pitchFamily="18" charset="0"/>
                <a:ea typeface="Calibri" panose="020F0502020204030204" pitchFamily="34" charset="0"/>
              </a:rPr>
              <a:t> audit </a:t>
            </a:r>
            <a:endParaRPr lang="en-US" sz="2400" dirty="0"/>
          </a:p>
        </p:txBody>
      </p:sp>
      <p:sp>
        <p:nvSpPr>
          <p:cNvPr id="11" name="Rectangle 10"/>
          <p:cNvSpPr/>
          <p:nvPr/>
        </p:nvSpPr>
        <p:spPr>
          <a:xfrm>
            <a:off x="220517" y="6025533"/>
            <a:ext cx="11555846" cy="707886"/>
          </a:xfrm>
          <a:prstGeom prst="rect">
            <a:avLst/>
          </a:prstGeom>
        </p:spPr>
        <p:txBody>
          <a:bodyPr wrap="square">
            <a:spAutoFit/>
          </a:bodyPr>
          <a:lstStyle/>
          <a:p>
            <a:pPr algn="just"/>
            <a:r>
              <a:rPr lang="en-US" sz="2000" b="1" dirty="0" err="1">
                <a:solidFill>
                  <a:srgbClr val="FFFF00"/>
                </a:solidFill>
                <a:latin typeface="Times New Roman" panose="02020603050405020304" pitchFamily="18" charset="0"/>
                <a:ea typeface="Calibri" panose="020F0502020204030204" pitchFamily="34" charset="0"/>
              </a:rPr>
              <a:t>Auditul</a:t>
            </a:r>
            <a:r>
              <a:rPr lang="en-US" sz="2000" b="1" dirty="0">
                <a:solidFill>
                  <a:srgbClr val="FFFF00"/>
                </a:solidFill>
                <a:latin typeface="Times New Roman" panose="02020603050405020304" pitchFamily="18" charset="0"/>
                <a:ea typeface="Calibri" panose="020F0502020204030204" pitchFamily="34" charset="0"/>
              </a:rPr>
              <a:t> de </a:t>
            </a:r>
            <a:r>
              <a:rPr lang="en-US" sz="2000" b="1" dirty="0" err="1">
                <a:solidFill>
                  <a:srgbClr val="FFFF00"/>
                </a:solidFill>
                <a:latin typeface="Times New Roman" panose="02020603050405020304" pitchFamily="18" charset="0"/>
                <a:ea typeface="Calibri" panose="020F0502020204030204" pitchFamily="34" charset="0"/>
              </a:rPr>
              <a:t>securitate</a:t>
            </a:r>
            <a:r>
              <a:rPr lang="en-US" sz="2000" b="1" dirty="0">
                <a:solidFill>
                  <a:srgbClr val="FFFF00"/>
                </a:solidFill>
                <a:latin typeface="Times New Roman" panose="02020603050405020304" pitchFamily="18" charset="0"/>
                <a:ea typeface="Calibri" panose="020F0502020204030204" pitchFamily="34" charset="0"/>
              </a:rPr>
              <a:t> </a:t>
            </a:r>
            <a:r>
              <a:rPr lang="en-US" sz="2000" b="1" dirty="0" err="1">
                <a:solidFill>
                  <a:srgbClr val="FFFF00"/>
                </a:solidFill>
                <a:latin typeface="Times New Roman" panose="02020603050405020304" pitchFamily="18" charset="0"/>
                <a:ea typeface="Calibri" panose="020F0502020204030204" pitchFamily="34" charset="0"/>
              </a:rPr>
              <a:t>este</a:t>
            </a:r>
            <a:r>
              <a:rPr lang="en-US" sz="2000" b="1" dirty="0">
                <a:solidFill>
                  <a:srgbClr val="FFFF00"/>
                </a:solidFill>
                <a:latin typeface="Times New Roman" panose="02020603050405020304" pitchFamily="18" charset="0"/>
                <a:ea typeface="Calibri" panose="020F0502020204030204" pitchFamily="34" charset="0"/>
              </a:rPr>
              <a:t> </a:t>
            </a:r>
            <a:r>
              <a:rPr lang="en-US" sz="2000" b="1" dirty="0" err="1">
                <a:solidFill>
                  <a:srgbClr val="FFFF00"/>
                </a:solidFill>
                <a:latin typeface="Times New Roman" panose="02020603050405020304" pitchFamily="18" charset="0"/>
                <a:ea typeface="Calibri" panose="020F0502020204030204" pitchFamily="34" charset="0"/>
              </a:rPr>
              <a:t>cheia</a:t>
            </a:r>
            <a:r>
              <a:rPr lang="en-US" sz="2000" b="1" dirty="0">
                <a:solidFill>
                  <a:srgbClr val="FFFF00"/>
                </a:solidFill>
                <a:latin typeface="Times New Roman" panose="02020603050405020304" pitchFamily="18" charset="0"/>
                <a:ea typeface="Calibri" panose="020F0502020204030204" pitchFamily="34" charset="0"/>
              </a:rPr>
              <a:t> </a:t>
            </a:r>
            <a:r>
              <a:rPr lang="en-US" sz="2000" b="1" dirty="0" err="1">
                <a:solidFill>
                  <a:srgbClr val="FFFF00"/>
                </a:solidFill>
                <a:latin typeface="Times New Roman" panose="02020603050405020304" pitchFamily="18" charset="0"/>
                <a:ea typeface="Calibri" panose="020F0502020204030204" pitchFamily="34" charset="0"/>
              </a:rPr>
              <a:t>pentru</a:t>
            </a:r>
            <a:r>
              <a:rPr lang="en-US" sz="2000" b="1" dirty="0">
                <a:solidFill>
                  <a:srgbClr val="FFFF00"/>
                </a:solidFill>
                <a:latin typeface="Times New Roman" panose="02020603050405020304" pitchFamily="18" charset="0"/>
                <a:ea typeface="Calibri" panose="020F0502020204030204" pitchFamily="34" charset="0"/>
              </a:rPr>
              <a:t> </a:t>
            </a:r>
            <a:r>
              <a:rPr lang="en-US" sz="2000" b="1" dirty="0" err="1">
                <a:solidFill>
                  <a:srgbClr val="FFFF00"/>
                </a:solidFill>
                <a:latin typeface="Times New Roman" panose="02020603050405020304" pitchFamily="18" charset="0"/>
                <a:ea typeface="Calibri" panose="020F0502020204030204" pitchFamily="34" charset="0"/>
              </a:rPr>
              <a:t>înțelegerea</a:t>
            </a:r>
            <a:r>
              <a:rPr lang="en-US" sz="2000" b="1" dirty="0">
                <a:solidFill>
                  <a:srgbClr val="FFFF00"/>
                </a:solidFill>
                <a:latin typeface="Times New Roman" panose="02020603050405020304" pitchFamily="18" charset="0"/>
                <a:ea typeface="Calibri" panose="020F0502020204030204" pitchFamily="34" charset="0"/>
              </a:rPr>
              <a:t> </a:t>
            </a:r>
            <a:r>
              <a:rPr lang="en-US" sz="2000" b="1" dirty="0" err="1">
                <a:solidFill>
                  <a:srgbClr val="FFFF00"/>
                </a:solidFill>
                <a:latin typeface="Times New Roman" panose="02020603050405020304" pitchFamily="18" charset="0"/>
                <a:ea typeface="Calibri" panose="020F0502020204030204" pitchFamily="34" charset="0"/>
              </a:rPr>
              <a:t>detaliată</a:t>
            </a:r>
            <a:r>
              <a:rPr lang="en-US" sz="2000" b="1" dirty="0">
                <a:solidFill>
                  <a:srgbClr val="FFFF00"/>
                </a:solidFill>
                <a:latin typeface="Times New Roman" panose="02020603050405020304" pitchFamily="18" charset="0"/>
                <a:ea typeface="Calibri" panose="020F0502020204030204" pitchFamily="34" charset="0"/>
              </a:rPr>
              <a:t> a </a:t>
            </a:r>
            <a:r>
              <a:rPr lang="en-US" sz="2000" b="1" dirty="0" err="1">
                <a:solidFill>
                  <a:srgbClr val="FFFF00"/>
                </a:solidFill>
                <a:latin typeface="Times New Roman" panose="02020603050405020304" pitchFamily="18" charset="0"/>
                <a:ea typeface="Calibri" panose="020F0502020204030204" pitchFamily="34" charset="0"/>
              </a:rPr>
              <a:t>riscurilor</a:t>
            </a:r>
            <a:r>
              <a:rPr lang="en-US" sz="2000" b="1" dirty="0">
                <a:solidFill>
                  <a:srgbClr val="FFFF00"/>
                </a:solidFill>
                <a:latin typeface="Times New Roman" panose="02020603050405020304" pitchFamily="18" charset="0"/>
                <a:ea typeface="Calibri" panose="020F0502020204030204" pitchFamily="34" charset="0"/>
              </a:rPr>
              <a:t> și asigurarea </a:t>
            </a:r>
            <a:r>
              <a:rPr lang="en-US" sz="2000" b="1" dirty="0" err="1">
                <a:solidFill>
                  <a:srgbClr val="FFFF00"/>
                </a:solidFill>
                <a:latin typeface="Times New Roman" panose="02020603050405020304" pitchFamily="18" charset="0"/>
                <a:ea typeface="Calibri" panose="020F0502020204030204" pitchFamily="34" charset="0"/>
              </a:rPr>
              <a:t>unui</a:t>
            </a:r>
            <a:r>
              <a:rPr lang="en-US" sz="2000" b="1" dirty="0">
                <a:solidFill>
                  <a:srgbClr val="FFFF00"/>
                </a:solidFill>
                <a:latin typeface="Times New Roman" panose="02020603050405020304" pitchFamily="18" charset="0"/>
                <a:ea typeface="Calibri" panose="020F0502020204030204" pitchFamily="34" charset="0"/>
              </a:rPr>
              <a:t> </a:t>
            </a:r>
            <a:r>
              <a:rPr lang="en-US" sz="2000" b="1" dirty="0" err="1">
                <a:solidFill>
                  <a:srgbClr val="FFFF00"/>
                </a:solidFill>
                <a:latin typeface="Times New Roman" panose="02020603050405020304" pitchFamily="18" charset="0"/>
                <a:ea typeface="Calibri" panose="020F0502020204030204" pitchFamily="34" charset="0"/>
              </a:rPr>
              <a:t>mediu</a:t>
            </a:r>
            <a:r>
              <a:rPr lang="en-US" sz="2000" b="1" dirty="0">
                <a:solidFill>
                  <a:srgbClr val="FFFF00"/>
                </a:solidFill>
                <a:latin typeface="Times New Roman" panose="02020603050405020304" pitchFamily="18" charset="0"/>
                <a:ea typeface="Calibri" panose="020F0502020204030204" pitchFamily="34" charset="0"/>
              </a:rPr>
              <a:t> </a:t>
            </a:r>
            <a:r>
              <a:rPr lang="en-US" sz="2000" b="1" dirty="0" err="1">
                <a:solidFill>
                  <a:srgbClr val="FFFF00"/>
                </a:solidFill>
                <a:latin typeface="Times New Roman" panose="02020603050405020304" pitchFamily="18" charset="0"/>
                <a:ea typeface="Calibri" panose="020F0502020204030204" pitchFamily="34" charset="0"/>
              </a:rPr>
              <a:t>sigur</a:t>
            </a:r>
            <a:r>
              <a:rPr lang="en-US" sz="2000" b="1" dirty="0">
                <a:solidFill>
                  <a:srgbClr val="FFFF00"/>
                </a:solidFill>
                <a:latin typeface="Times New Roman" panose="02020603050405020304" pitchFamily="18" charset="0"/>
                <a:ea typeface="Calibri" panose="020F0502020204030204" pitchFamily="34" charset="0"/>
              </a:rPr>
              <a:t> și </a:t>
            </a:r>
            <a:r>
              <a:rPr lang="en-US" sz="2000" b="1" dirty="0" err="1">
                <a:solidFill>
                  <a:srgbClr val="FFFF00"/>
                </a:solidFill>
                <a:latin typeface="Times New Roman" panose="02020603050405020304" pitchFamily="18" charset="0"/>
                <a:ea typeface="Calibri" panose="020F0502020204030204" pitchFamily="34" charset="0"/>
              </a:rPr>
              <a:t>protejat</a:t>
            </a:r>
            <a:r>
              <a:rPr lang="en-US" sz="2000" b="1" dirty="0">
                <a:solidFill>
                  <a:srgbClr val="FFFF00"/>
                </a:solidFill>
                <a:latin typeface="Times New Roman" panose="02020603050405020304" pitchFamily="18" charset="0"/>
                <a:ea typeface="Calibri" panose="020F0502020204030204" pitchFamily="34" charset="0"/>
              </a:rPr>
              <a:t> </a:t>
            </a:r>
            <a:r>
              <a:rPr lang="en-US" sz="2000" b="1" dirty="0" err="1">
                <a:solidFill>
                  <a:srgbClr val="FFFF00"/>
                </a:solidFill>
                <a:latin typeface="Times New Roman" panose="02020603050405020304" pitchFamily="18" charset="0"/>
                <a:ea typeface="Calibri" panose="020F0502020204030204" pitchFamily="34" charset="0"/>
              </a:rPr>
              <a:t>pentru</a:t>
            </a:r>
            <a:r>
              <a:rPr lang="en-US" sz="2000" b="1" dirty="0">
                <a:solidFill>
                  <a:srgbClr val="FFFF00"/>
                </a:solidFill>
                <a:latin typeface="Times New Roman" panose="02020603050405020304" pitchFamily="18" charset="0"/>
                <a:ea typeface="Calibri" panose="020F0502020204030204" pitchFamily="34" charset="0"/>
              </a:rPr>
              <a:t> </a:t>
            </a:r>
            <a:r>
              <a:rPr lang="en-US" sz="2000" b="1" dirty="0" err="1">
                <a:solidFill>
                  <a:srgbClr val="FFFF00"/>
                </a:solidFill>
                <a:latin typeface="Times New Roman" panose="02020603050405020304" pitchFamily="18" charset="0"/>
                <a:ea typeface="Calibri" panose="020F0502020204030204" pitchFamily="34" charset="0"/>
              </a:rPr>
              <a:t>afacerea</a:t>
            </a:r>
            <a:r>
              <a:rPr lang="en-US" sz="2000" b="1" dirty="0">
                <a:solidFill>
                  <a:srgbClr val="FFFF00"/>
                </a:solidFill>
                <a:latin typeface="Times New Roman" panose="02020603050405020304" pitchFamily="18" charset="0"/>
                <a:ea typeface="Calibri" panose="020F0502020204030204" pitchFamily="34" charset="0"/>
              </a:rPr>
              <a:t> </a:t>
            </a:r>
            <a:r>
              <a:rPr lang="en-US" sz="2000" b="1" dirty="0" err="1">
                <a:solidFill>
                  <a:srgbClr val="FFFF00"/>
                </a:solidFill>
                <a:latin typeface="Times New Roman" panose="02020603050405020304" pitchFamily="18" charset="0"/>
                <a:ea typeface="Calibri" panose="020F0502020204030204" pitchFamily="34" charset="0"/>
              </a:rPr>
              <a:t>dumneavoastră</a:t>
            </a:r>
            <a:r>
              <a:rPr lang="en-US" sz="2000" b="1" dirty="0">
                <a:solidFill>
                  <a:srgbClr val="FFFF00"/>
                </a:solidFill>
                <a:latin typeface="Times New Roman" panose="02020603050405020304" pitchFamily="18" charset="0"/>
                <a:ea typeface="Calibri" panose="020F0502020204030204" pitchFamily="34" charset="0"/>
              </a:rPr>
              <a:t>.</a:t>
            </a:r>
            <a:endParaRPr lang="en-US" sz="2000" b="1" dirty="0">
              <a:solidFill>
                <a:srgbClr val="FFFF00"/>
              </a:solidFill>
            </a:endParaRPr>
          </a:p>
        </p:txBody>
      </p:sp>
      <p:pic>
        <p:nvPicPr>
          <p:cNvPr id="7" name="Picture 6"/>
          <p:cNvPicPr>
            <a:picLocks noChangeAspect="1"/>
          </p:cNvPicPr>
          <p:nvPr/>
        </p:nvPicPr>
        <p:blipFill>
          <a:blip r:embed="rId3"/>
          <a:stretch>
            <a:fillRect/>
          </a:stretch>
        </p:blipFill>
        <p:spPr>
          <a:xfrm>
            <a:off x="10178503" y="262319"/>
            <a:ext cx="1688738" cy="1347333"/>
          </a:xfrm>
          <a:prstGeom prst="rect">
            <a:avLst/>
          </a:prstGeom>
        </p:spPr>
      </p:pic>
    </p:spTree>
    <p:extLst>
      <p:ext uri="{BB962C8B-B14F-4D97-AF65-F5344CB8AC3E}">
        <p14:creationId xmlns:p14="http://schemas.microsoft.com/office/powerpoint/2010/main" val="28748748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271000" cy="1325563"/>
          </a:xfrm>
        </p:spPr>
        <p:txBody>
          <a:bodyPr/>
          <a:lstStyle/>
          <a:p>
            <a:pPr algn="ctr"/>
            <a:r>
              <a:rPr lang="fr-FR" b="1" dirty="0">
                <a:solidFill>
                  <a:srgbClr val="FF0000"/>
                </a:solidFill>
                <a:latin typeface="Times New Roman" panose="02020603050405020304" pitchFamily="18" charset="0"/>
                <a:ea typeface="Calibri" panose="020F0502020204030204" pitchFamily="34" charset="0"/>
              </a:rPr>
              <a:t>De ce </a:t>
            </a:r>
            <a:r>
              <a:rPr lang="fr-FR" b="1" dirty="0" err="1">
                <a:solidFill>
                  <a:srgbClr val="FF0000"/>
                </a:solidFill>
                <a:latin typeface="Times New Roman" panose="02020603050405020304" pitchFamily="18" charset="0"/>
                <a:ea typeface="Calibri" panose="020F0502020204030204" pitchFamily="34" charset="0"/>
              </a:rPr>
              <a:t>să</a:t>
            </a:r>
            <a:r>
              <a:rPr lang="fr-FR" b="1" dirty="0">
                <a:solidFill>
                  <a:srgbClr val="FF0000"/>
                </a:solidFill>
                <a:latin typeface="Times New Roman" panose="02020603050405020304" pitchFamily="18" charset="0"/>
                <a:ea typeface="Calibri" panose="020F0502020204030204" pitchFamily="34" charset="0"/>
              </a:rPr>
              <a:t> </a:t>
            </a:r>
            <a:r>
              <a:rPr lang="ro-RO" b="1" dirty="0" err="1" smtClean="0">
                <a:solidFill>
                  <a:srgbClr val="FF0000"/>
                </a:solidFill>
                <a:latin typeface="Times New Roman" panose="02020603050405020304" pitchFamily="18" charset="0"/>
                <a:ea typeface="Calibri" panose="020F0502020204030204" pitchFamily="34" charset="0"/>
              </a:rPr>
              <a:t>i</a:t>
            </a:r>
            <a:r>
              <a:rPr lang="fr-FR" b="1" dirty="0" err="1" smtClean="0">
                <a:solidFill>
                  <a:srgbClr val="FF0000"/>
                </a:solidFill>
                <a:latin typeface="Times New Roman" panose="02020603050405020304" pitchFamily="18" charset="0"/>
                <a:ea typeface="Calibri" panose="020F0502020204030204" pitchFamily="34" charset="0"/>
              </a:rPr>
              <a:t>nvestiți</a:t>
            </a:r>
            <a:r>
              <a:rPr lang="fr-FR" b="1" dirty="0" smtClean="0">
                <a:solidFill>
                  <a:srgbClr val="FF0000"/>
                </a:solidFill>
                <a:latin typeface="Times New Roman" panose="02020603050405020304" pitchFamily="18" charset="0"/>
                <a:ea typeface="Calibri" panose="020F0502020204030204" pitchFamily="34" charset="0"/>
              </a:rPr>
              <a:t> </a:t>
            </a:r>
            <a:r>
              <a:rPr lang="fr-FR" b="1" dirty="0" err="1">
                <a:solidFill>
                  <a:srgbClr val="FF0000"/>
                </a:solidFill>
                <a:latin typeface="Times New Roman" panose="02020603050405020304" pitchFamily="18" charset="0"/>
                <a:ea typeface="Calibri" panose="020F0502020204030204" pitchFamily="34" charset="0"/>
              </a:rPr>
              <a:t>în</a:t>
            </a:r>
            <a:r>
              <a:rPr lang="fr-FR" b="1" dirty="0">
                <a:solidFill>
                  <a:srgbClr val="FF0000"/>
                </a:solidFill>
                <a:latin typeface="Times New Roman" panose="02020603050405020304" pitchFamily="18" charset="0"/>
                <a:ea typeface="Calibri" panose="020F0502020204030204" pitchFamily="34" charset="0"/>
              </a:rPr>
              <a:t> </a:t>
            </a:r>
            <a:r>
              <a:rPr lang="fr-FR" b="1" dirty="0" err="1">
                <a:solidFill>
                  <a:srgbClr val="FF0000"/>
                </a:solidFill>
                <a:latin typeface="Times New Roman" panose="02020603050405020304" pitchFamily="18" charset="0"/>
                <a:ea typeface="Calibri" panose="020F0502020204030204" pitchFamily="34" charset="0"/>
              </a:rPr>
              <a:t>Auditul</a:t>
            </a:r>
            <a:r>
              <a:rPr lang="fr-FR" b="1" dirty="0">
                <a:solidFill>
                  <a:srgbClr val="FF0000"/>
                </a:solidFill>
                <a:latin typeface="Times New Roman" panose="02020603050405020304" pitchFamily="18" charset="0"/>
                <a:ea typeface="Calibri" panose="020F0502020204030204" pitchFamily="34" charset="0"/>
              </a:rPr>
              <a:t> de Securitate?</a:t>
            </a:r>
            <a:endParaRPr lang="en-US" dirty="0">
              <a:solidFill>
                <a:srgbClr val="FF0000"/>
              </a:solidFill>
            </a:endParaRPr>
          </a:p>
        </p:txBody>
      </p:sp>
      <p:sp>
        <p:nvSpPr>
          <p:cNvPr id="3" name="Rectangle 2"/>
          <p:cNvSpPr/>
          <p:nvPr/>
        </p:nvSpPr>
        <p:spPr>
          <a:xfrm>
            <a:off x="159286" y="1757279"/>
            <a:ext cx="4771499" cy="461665"/>
          </a:xfrm>
          <a:prstGeom prst="rect">
            <a:avLst/>
          </a:prstGeom>
        </p:spPr>
        <p:txBody>
          <a:bodyPr wrap="none">
            <a:spAutoFit/>
          </a:bodyPr>
          <a:lstStyle/>
          <a:p>
            <a:r>
              <a:rPr lang="en-US" sz="2400" b="1" dirty="0" err="1">
                <a:solidFill>
                  <a:srgbClr val="00B050"/>
                </a:solidFill>
                <a:latin typeface="Times New Roman" panose="02020603050405020304" pitchFamily="18" charset="0"/>
                <a:ea typeface="Calibri" panose="020F0502020204030204" pitchFamily="34" charset="0"/>
              </a:rPr>
              <a:t>Beneficiile</a:t>
            </a:r>
            <a:r>
              <a:rPr lang="en-US" sz="2400" b="1" dirty="0">
                <a:solidFill>
                  <a:srgbClr val="00B050"/>
                </a:solidFill>
                <a:latin typeface="Times New Roman" panose="02020603050405020304" pitchFamily="18" charset="0"/>
                <a:ea typeface="Calibri" panose="020F0502020204030204" pitchFamily="34" charset="0"/>
              </a:rPr>
              <a:t> </a:t>
            </a:r>
            <a:r>
              <a:rPr lang="en-US" sz="2400" b="1" dirty="0" err="1">
                <a:solidFill>
                  <a:srgbClr val="00B050"/>
                </a:solidFill>
                <a:latin typeface="Times New Roman" panose="02020603050405020304" pitchFamily="18" charset="0"/>
                <a:ea typeface="Calibri" panose="020F0502020204030204" pitchFamily="34" charset="0"/>
              </a:rPr>
              <a:t>Auditului</a:t>
            </a:r>
            <a:r>
              <a:rPr lang="en-US" sz="2400" b="1" dirty="0">
                <a:solidFill>
                  <a:srgbClr val="00B050"/>
                </a:solidFill>
                <a:latin typeface="Times New Roman" panose="02020603050405020304" pitchFamily="18" charset="0"/>
                <a:ea typeface="Calibri" panose="020F0502020204030204" pitchFamily="34" charset="0"/>
              </a:rPr>
              <a:t> de Securitate:</a:t>
            </a:r>
            <a:endParaRPr lang="en-US" sz="2400" b="1" dirty="0">
              <a:solidFill>
                <a:srgbClr val="00B050"/>
              </a:solidFill>
            </a:endParaRPr>
          </a:p>
        </p:txBody>
      </p:sp>
      <p:sp>
        <p:nvSpPr>
          <p:cNvPr id="5" name="Rectangle 4"/>
          <p:cNvSpPr/>
          <p:nvPr/>
        </p:nvSpPr>
        <p:spPr>
          <a:xfrm>
            <a:off x="92363" y="2285535"/>
            <a:ext cx="7490691" cy="4454553"/>
          </a:xfrm>
          <a:prstGeom prst="rect">
            <a:avLst/>
          </a:prstGeom>
        </p:spPr>
        <p:txBody>
          <a:bodyPr wrap="square">
            <a:spAutoFit/>
          </a:bodyPr>
          <a:lstStyle/>
          <a:p>
            <a:pPr marL="342900" lvl="0" indent="-342900">
              <a:lnSpc>
                <a:spcPct val="107000"/>
              </a:lnSpc>
              <a:spcAft>
                <a:spcPts val="800"/>
              </a:spcAft>
              <a:tabLst>
                <a:tab pos="457200" algn="l"/>
              </a:tabLst>
            </a:pPr>
            <a:r>
              <a:rPr lang="ro-RO" sz="2000" i="1" dirty="0" smtClean="0">
                <a:latin typeface="Times New Roman" panose="02020603050405020304" pitchFamily="18" charset="0"/>
                <a:ea typeface="Calibri" panose="020F0502020204030204" pitchFamily="34" charset="0"/>
                <a:cs typeface="Times New Roman" panose="02020603050405020304" pitchFamily="18" charset="0"/>
              </a:rPr>
              <a:t>1. </a:t>
            </a:r>
            <a:r>
              <a:rPr lang="en-US" sz="2000" i="1" dirty="0" err="1" smtClean="0">
                <a:latin typeface="Times New Roman" panose="02020603050405020304" pitchFamily="18" charset="0"/>
                <a:ea typeface="Calibri" panose="020F0502020204030204" pitchFamily="34" charset="0"/>
                <a:cs typeface="Times New Roman" panose="02020603050405020304" pitchFamily="18" charset="0"/>
              </a:rPr>
              <a:t>Protecția</a:t>
            </a:r>
            <a:r>
              <a:rPr lang="en-US" sz="2000"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Activelor</a:t>
            </a:r>
            <a:r>
              <a:rPr lang="en-US" sz="2000" i="1" dirty="0">
                <a:latin typeface="Times New Roman" panose="02020603050405020304" pitchFamily="18" charset="0"/>
                <a:ea typeface="Calibri" panose="020F0502020204030204" pitchFamily="34" charset="0"/>
                <a:cs typeface="Times New Roman" panose="02020603050405020304" pitchFamily="18" charset="0"/>
              </a:rPr>
              <a: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Auditul</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identifică</a:t>
            </a:r>
            <a:r>
              <a:rPr lang="en-US" sz="2000" dirty="0">
                <a:latin typeface="Times New Roman" panose="02020603050405020304" pitchFamily="18" charset="0"/>
                <a:ea typeface="Calibri" panose="020F0502020204030204" pitchFamily="34" charset="0"/>
                <a:cs typeface="Times New Roman" panose="02020603050405020304" pitchFamily="18" charset="0"/>
              </a:rPr>
              <a:t> și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minimizează</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riscurile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protejând</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echipamentele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datele</a:t>
            </a:r>
            <a:r>
              <a:rPr lang="en-US" sz="2000" dirty="0">
                <a:latin typeface="Times New Roman" panose="02020603050405020304" pitchFamily="18" charset="0"/>
                <a:ea typeface="Calibri" panose="020F0502020204030204" pitchFamily="34" charset="0"/>
                <a:cs typeface="Times New Roman" panose="02020603050405020304" pitchFamily="18" charset="0"/>
              </a:rPr>
              <a:t> și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proprietatea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intelectuală</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a:t>
            </a:r>
            <a:endParaRPr lang="ro-RO" sz="200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tabLst>
                <a:tab pos="457200" algn="l"/>
              </a:tabLst>
            </a:pPr>
            <a:r>
              <a:rPr lang="ro-RO" sz="2000" i="1" dirty="0" smtClean="0">
                <a:latin typeface="Times New Roman" panose="02020603050405020304" pitchFamily="18" charset="0"/>
                <a:ea typeface="Calibri" panose="020F0502020204030204" pitchFamily="34" charset="0"/>
                <a:cs typeface="Times New Roman" panose="02020603050405020304" pitchFamily="18" charset="0"/>
              </a:rPr>
              <a:t>2. </a:t>
            </a:r>
            <a:r>
              <a:rPr lang="en-US" sz="2000" i="1" dirty="0" err="1" smtClean="0">
                <a:latin typeface="Times New Roman" panose="02020603050405020304" pitchFamily="18" charset="0"/>
                <a:ea typeface="Calibri" panose="020F0502020204030204" pitchFamily="34" charset="0"/>
                <a:cs typeface="Times New Roman" panose="02020603050405020304" pitchFamily="18" charset="0"/>
              </a:rPr>
              <a:t>Prevenirea</a:t>
            </a:r>
            <a:r>
              <a:rPr lang="en-US" sz="2000"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Incidentelor</a:t>
            </a:r>
            <a:r>
              <a:rPr lang="en-US" sz="2000" i="1" dirty="0">
                <a:latin typeface="Times New Roman" panose="02020603050405020304" pitchFamily="18" charset="0"/>
                <a:ea typeface="Calibri" panose="020F0502020204030204" pitchFamily="34" charset="0"/>
                <a:cs typeface="Times New Roman" panose="02020603050405020304" pitchFamily="18" charset="0"/>
              </a:rPr>
              <a: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Contribuie</a:t>
            </a:r>
            <a:r>
              <a:rPr lang="en-US" sz="2000" dirty="0">
                <a:latin typeface="Times New Roman" panose="02020603050405020304" pitchFamily="18" charset="0"/>
                <a:ea typeface="Calibri" panose="020F0502020204030204" pitchFamily="34" charset="0"/>
                <a:cs typeface="Times New Roman" panose="02020603050405020304" pitchFamily="18" charset="0"/>
              </a:rPr>
              <a:t> la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prevenirea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atacurilor</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cibernetice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furturilor</a:t>
            </a:r>
            <a:r>
              <a:rPr lang="en-US" sz="2000" dirty="0">
                <a:latin typeface="Times New Roman" panose="02020603050405020304" pitchFamily="18" charset="0"/>
                <a:ea typeface="Calibri" panose="020F0502020204030204" pitchFamily="34" charset="0"/>
                <a:cs typeface="Times New Roman" panose="02020603050405020304" pitchFamily="18" charset="0"/>
              </a:rPr>
              <a:t> și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accesului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neautorizat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asigurând</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siguranța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operațiunilor</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tabLst>
                <a:tab pos="457200" algn="l"/>
              </a:tabLst>
            </a:pPr>
            <a:r>
              <a:rPr lang="ro-RO" sz="2000" i="1" dirty="0" smtClean="0">
                <a:latin typeface="Times New Roman" panose="02020603050405020304" pitchFamily="18" charset="0"/>
                <a:ea typeface="Calibri" panose="020F0502020204030204" pitchFamily="34" charset="0"/>
                <a:cs typeface="Times New Roman" panose="02020603050405020304" pitchFamily="18" charset="0"/>
              </a:rPr>
              <a:t>3. </a:t>
            </a:r>
            <a:r>
              <a:rPr lang="en-US" sz="2000" i="1" dirty="0" err="1" smtClean="0">
                <a:latin typeface="Times New Roman" panose="02020603050405020304" pitchFamily="18" charset="0"/>
                <a:ea typeface="Calibri" panose="020F0502020204030204" pitchFamily="34" charset="0"/>
                <a:cs typeface="Times New Roman" panose="02020603050405020304" pitchFamily="18" charset="0"/>
              </a:rPr>
              <a:t>Conformitate</a:t>
            </a:r>
            <a:r>
              <a:rPr lang="en-US" sz="2000"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Legală</a:t>
            </a:r>
            <a:r>
              <a:rPr lang="en-US" sz="2000" i="1" dirty="0">
                <a:latin typeface="Times New Roman" panose="02020603050405020304" pitchFamily="18" charset="0"/>
                <a:ea typeface="Calibri" panose="020F0502020204030204" pitchFamily="34" charset="0"/>
                <a:cs typeface="Times New Roman" panose="02020603050405020304" pitchFamily="18" charset="0"/>
              </a:rPr>
              <a: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Asigură</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respectarea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reglementărilor</a:t>
            </a:r>
            <a:r>
              <a:rPr lang="en-US" sz="2000" dirty="0">
                <a:latin typeface="Times New Roman" panose="02020603050405020304" pitchFamily="18" charset="0"/>
                <a:ea typeface="Calibri" panose="020F0502020204030204" pitchFamily="34" charset="0"/>
                <a:cs typeface="Times New Roman" panose="02020603050405020304" pitchFamily="18" charset="0"/>
              </a:rPr>
              <a:t> și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standardelor</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legale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în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domeniul</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securității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evitând</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amenzi</a:t>
            </a:r>
            <a:r>
              <a:rPr lang="en-US" sz="2000" dirty="0">
                <a:latin typeface="Times New Roman" panose="02020603050405020304" pitchFamily="18" charset="0"/>
                <a:ea typeface="Calibri" panose="020F0502020204030204" pitchFamily="34" charset="0"/>
                <a:cs typeface="Times New Roman" panose="02020603050405020304" pitchFamily="18" charset="0"/>
              </a:rPr>
              <a:t> și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probleme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juridice</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tabLst>
                <a:tab pos="457200" algn="l"/>
              </a:tabLst>
            </a:pPr>
            <a:r>
              <a:rPr lang="ro-RO" sz="2000" i="1" dirty="0" smtClean="0">
                <a:latin typeface="Times New Roman" panose="02020603050405020304" pitchFamily="18" charset="0"/>
                <a:ea typeface="Calibri" panose="020F0502020204030204" pitchFamily="34" charset="0"/>
                <a:cs typeface="Times New Roman" panose="02020603050405020304" pitchFamily="18" charset="0"/>
              </a:rPr>
              <a:t>4. </a:t>
            </a:r>
            <a:r>
              <a:rPr lang="en-US" sz="2000" i="1" dirty="0" smtClean="0">
                <a:latin typeface="Times New Roman" panose="02020603050405020304" pitchFamily="18" charset="0"/>
                <a:ea typeface="Calibri" panose="020F0502020204030204" pitchFamily="34" charset="0"/>
                <a:cs typeface="Times New Roman" panose="02020603050405020304" pitchFamily="18" charset="0"/>
              </a:rPr>
              <a:t>Evaluarea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Eficienței</a:t>
            </a:r>
            <a:r>
              <a:rPr lang="en-US" sz="2000" i="1" dirty="0">
                <a:latin typeface="Times New Roman" panose="02020603050405020304" pitchFamily="18" charset="0"/>
                <a:ea typeface="Calibri" panose="020F0502020204030204" pitchFamily="34" charset="0"/>
                <a:cs typeface="Times New Roman" panose="02020603050405020304" pitchFamily="18" charset="0"/>
              </a:rPr>
              <a: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Evaluează</a:t>
            </a:r>
            <a:r>
              <a:rPr lang="en-US" sz="2000" dirty="0">
                <a:latin typeface="Times New Roman" panose="02020603050405020304" pitchFamily="18" charset="0"/>
                <a:ea typeface="Calibri" panose="020F0502020204030204" pitchFamily="34" charset="0"/>
                <a:cs typeface="Times New Roman" panose="02020603050405020304" pitchFamily="18" charset="0"/>
              </a:rPr>
              <a:t> și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îmbunătățește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politicile</a:t>
            </a:r>
            <a:r>
              <a:rPr lang="en-US" sz="2000" dirty="0">
                <a:latin typeface="Times New Roman" panose="02020603050405020304" pitchFamily="18" charset="0"/>
                <a:ea typeface="Calibri" panose="020F0502020204030204" pitchFamily="34" charset="0"/>
                <a:cs typeface="Times New Roman" panose="02020603050405020304" pitchFamily="18" charset="0"/>
              </a:rPr>
              <a:t> și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procedurile</a:t>
            </a:r>
            <a:r>
              <a:rPr lang="en-US" sz="2000" dirty="0">
                <a:latin typeface="Times New Roman" panose="02020603050405020304" pitchFamily="18" charset="0"/>
                <a:ea typeface="Calibri" panose="020F0502020204030204" pitchFamily="34" charset="0"/>
                <a:cs typeface="Times New Roman" panose="02020603050405020304" pitchFamily="18" charset="0"/>
              </a:rPr>
              <a:t> de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securitate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existente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asigurând</a:t>
            </a:r>
            <a:r>
              <a:rPr lang="en-US" sz="2000" dirty="0">
                <a:latin typeface="Times New Roman" panose="02020603050405020304" pitchFamily="18" charset="0"/>
                <a:ea typeface="Calibri" panose="020F0502020204030204" pitchFamily="34" charset="0"/>
                <a:cs typeface="Times New Roman" panose="02020603050405020304" pitchFamily="18" charset="0"/>
              </a:rPr>
              <a:t> o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protecție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constantă</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tabLst>
                <a:tab pos="457200" algn="l"/>
              </a:tabLst>
            </a:pPr>
            <a:r>
              <a:rPr lang="ro-RO" sz="2000" i="1" dirty="0" smtClean="0">
                <a:latin typeface="Times New Roman" panose="02020603050405020304" pitchFamily="18" charset="0"/>
                <a:ea typeface="Calibri" panose="020F0502020204030204" pitchFamily="34" charset="0"/>
                <a:cs typeface="Times New Roman" panose="02020603050405020304" pitchFamily="18" charset="0"/>
              </a:rPr>
              <a:t>5. </a:t>
            </a:r>
            <a:r>
              <a:rPr lang="en-US" sz="2000" i="1" dirty="0" err="1" smtClean="0">
                <a:latin typeface="Times New Roman" panose="02020603050405020304" pitchFamily="18" charset="0"/>
                <a:ea typeface="Calibri" panose="020F0502020204030204" pitchFamily="34" charset="0"/>
                <a:cs typeface="Times New Roman" panose="02020603050405020304" pitchFamily="18" charset="0"/>
              </a:rPr>
              <a:t>Protecția</a:t>
            </a:r>
            <a:r>
              <a:rPr lang="en-US" sz="2000"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Datelor</a:t>
            </a:r>
            <a:r>
              <a:rPr lang="en-US" sz="2000" i="1" dirty="0">
                <a:latin typeface="Times New Roman" panose="02020603050405020304" pitchFamily="18" charset="0"/>
                <a:ea typeface="Calibri" panose="020F0502020204030204" pitchFamily="34" charset="0"/>
                <a:cs typeface="Times New Roman" panose="02020603050405020304" pitchFamily="18" charset="0"/>
              </a:rPr>
              <a: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Identifică</a:t>
            </a:r>
            <a:r>
              <a:rPr lang="en-US" sz="2000" dirty="0">
                <a:latin typeface="Times New Roman" panose="02020603050405020304" pitchFamily="18" charset="0"/>
                <a:ea typeface="Calibri" panose="020F0502020204030204" pitchFamily="34" charset="0"/>
                <a:cs typeface="Times New Roman" panose="02020603050405020304" pitchFamily="18" charset="0"/>
              </a:rPr>
              <a:t> și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protejează</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datele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sensibile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prevenind</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pierderile</a:t>
            </a:r>
            <a:r>
              <a:rPr lang="en-US" sz="2000" dirty="0">
                <a:latin typeface="Times New Roman" panose="02020603050405020304" pitchFamily="18" charset="0"/>
                <a:ea typeface="Calibri" panose="020F0502020204030204" pitchFamily="34" charset="0"/>
                <a:cs typeface="Times New Roman" panose="02020603050405020304" pitchFamily="18" charset="0"/>
              </a:rPr>
              <a:t> și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potențialele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daune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reputaționale</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7481456" y="5295467"/>
            <a:ext cx="4544290" cy="1354217"/>
          </a:xfrm>
          <a:prstGeom prst="rect">
            <a:avLst/>
          </a:prstGeom>
        </p:spPr>
        <p:txBody>
          <a:bodyPr wrap="square">
            <a:spAutoFit/>
          </a:bodyPr>
          <a:lstStyle/>
          <a:p>
            <a:pPr algn="just"/>
            <a:r>
              <a:rPr lang="en-US" sz="2000" b="1" dirty="0">
                <a:solidFill>
                  <a:srgbClr val="FFFF00"/>
                </a:solidFill>
                <a:latin typeface="Times New Roman" panose="02020603050405020304" pitchFamily="18" charset="0"/>
                <a:ea typeface="Calibri" panose="020F0502020204030204" pitchFamily="34" charset="0"/>
              </a:rPr>
              <a:t>Descoperiți cum </a:t>
            </a:r>
            <a:r>
              <a:rPr lang="en-US" sz="2000" b="1" dirty="0" err="1">
                <a:solidFill>
                  <a:srgbClr val="FFFF00"/>
                </a:solidFill>
                <a:latin typeface="Times New Roman" panose="02020603050405020304" pitchFamily="18" charset="0"/>
                <a:ea typeface="Calibri" panose="020F0502020204030204" pitchFamily="34" charset="0"/>
              </a:rPr>
              <a:t>auditul</a:t>
            </a:r>
            <a:r>
              <a:rPr lang="en-US" sz="2000" b="1" dirty="0">
                <a:solidFill>
                  <a:srgbClr val="FFFF00"/>
                </a:solidFill>
                <a:latin typeface="Times New Roman" panose="02020603050405020304" pitchFamily="18" charset="0"/>
                <a:ea typeface="Calibri" panose="020F0502020204030204" pitchFamily="34" charset="0"/>
              </a:rPr>
              <a:t> de </a:t>
            </a:r>
            <a:r>
              <a:rPr lang="en-US" sz="2000" b="1" dirty="0" err="1">
                <a:solidFill>
                  <a:srgbClr val="FFFF00"/>
                </a:solidFill>
                <a:latin typeface="Times New Roman" panose="02020603050405020304" pitchFamily="18" charset="0"/>
                <a:ea typeface="Calibri" panose="020F0502020204030204" pitchFamily="34" charset="0"/>
              </a:rPr>
              <a:t>securitate</a:t>
            </a:r>
            <a:r>
              <a:rPr lang="en-US" sz="2000" b="1" dirty="0">
                <a:solidFill>
                  <a:srgbClr val="FFFF00"/>
                </a:solidFill>
                <a:latin typeface="Times New Roman" panose="02020603050405020304" pitchFamily="18" charset="0"/>
                <a:ea typeface="Calibri" panose="020F0502020204030204" pitchFamily="34" charset="0"/>
              </a:rPr>
              <a:t> </a:t>
            </a:r>
            <a:r>
              <a:rPr lang="en-US" sz="2000" b="1" dirty="0" err="1">
                <a:solidFill>
                  <a:srgbClr val="FFFF00"/>
                </a:solidFill>
                <a:latin typeface="Times New Roman" panose="02020603050405020304" pitchFamily="18" charset="0"/>
                <a:ea typeface="Calibri" panose="020F0502020204030204" pitchFamily="34" charset="0"/>
              </a:rPr>
              <a:t>poate</a:t>
            </a:r>
            <a:r>
              <a:rPr lang="en-US" sz="2000" b="1" dirty="0">
                <a:solidFill>
                  <a:srgbClr val="FFFF00"/>
                </a:solidFill>
                <a:latin typeface="Times New Roman" panose="02020603050405020304" pitchFamily="18" charset="0"/>
                <a:ea typeface="Calibri" panose="020F0502020204030204" pitchFamily="34" charset="0"/>
              </a:rPr>
              <a:t> fi un motor </a:t>
            </a:r>
            <a:r>
              <a:rPr lang="en-US" sz="2000" b="1" dirty="0" err="1">
                <a:solidFill>
                  <a:srgbClr val="FFFF00"/>
                </a:solidFill>
                <a:latin typeface="Times New Roman" panose="02020603050405020304" pitchFamily="18" charset="0"/>
                <a:ea typeface="Calibri" panose="020F0502020204030204" pitchFamily="34" charset="0"/>
              </a:rPr>
              <a:t>pentru</a:t>
            </a:r>
            <a:r>
              <a:rPr lang="en-US" sz="2000" b="1" dirty="0">
                <a:solidFill>
                  <a:srgbClr val="FFFF00"/>
                </a:solidFill>
                <a:latin typeface="Times New Roman" panose="02020603050405020304" pitchFamily="18" charset="0"/>
                <a:ea typeface="Calibri" panose="020F0502020204030204" pitchFamily="34" charset="0"/>
              </a:rPr>
              <a:t> </a:t>
            </a:r>
            <a:r>
              <a:rPr lang="en-US" sz="2000" b="1" dirty="0" err="1">
                <a:solidFill>
                  <a:srgbClr val="FFFF00"/>
                </a:solidFill>
                <a:latin typeface="Times New Roman" panose="02020603050405020304" pitchFamily="18" charset="0"/>
                <a:ea typeface="Calibri" panose="020F0502020204030204" pitchFamily="34" charset="0"/>
              </a:rPr>
              <a:t>creșterea</a:t>
            </a:r>
            <a:r>
              <a:rPr lang="en-US" sz="2000" b="1" dirty="0">
                <a:solidFill>
                  <a:srgbClr val="FFFF00"/>
                </a:solidFill>
                <a:latin typeface="Times New Roman" panose="02020603050405020304" pitchFamily="18" charset="0"/>
                <a:ea typeface="Calibri" panose="020F0502020204030204" pitchFamily="34" charset="0"/>
              </a:rPr>
              <a:t> și </a:t>
            </a:r>
            <a:r>
              <a:rPr lang="en-US" sz="2000" b="1" dirty="0" err="1">
                <a:solidFill>
                  <a:srgbClr val="FFFF00"/>
                </a:solidFill>
                <a:latin typeface="Times New Roman" panose="02020603050405020304" pitchFamily="18" charset="0"/>
                <a:ea typeface="Calibri" panose="020F0502020204030204" pitchFamily="34" charset="0"/>
              </a:rPr>
              <a:t>succesul</a:t>
            </a:r>
            <a:r>
              <a:rPr lang="en-US" sz="2000" b="1" dirty="0">
                <a:solidFill>
                  <a:srgbClr val="FFFF00"/>
                </a:solidFill>
                <a:latin typeface="Times New Roman" panose="02020603050405020304" pitchFamily="18" charset="0"/>
                <a:ea typeface="Calibri" panose="020F0502020204030204" pitchFamily="34" charset="0"/>
              </a:rPr>
              <a:t> </a:t>
            </a:r>
            <a:r>
              <a:rPr lang="en-US" sz="2000" b="1" dirty="0" err="1">
                <a:solidFill>
                  <a:srgbClr val="FFFF00"/>
                </a:solidFill>
                <a:latin typeface="Times New Roman" panose="02020603050405020304" pitchFamily="18" charset="0"/>
                <a:ea typeface="Calibri" panose="020F0502020204030204" pitchFamily="34" charset="0"/>
              </a:rPr>
              <a:t>afacerii</a:t>
            </a:r>
            <a:r>
              <a:rPr lang="en-US" sz="2000" b="1" dirty="0">
                <a:solidFill>
                  <a:srgbClr val="FFFF00"/>
                </a:solidFill>
                <a:latin typeface="Times New Roman" panose="02020603050405020304" pitchFamily="18" charset="0"/>
                <a:ea typeface="Calibri" panose="020F0502020204030204" pitchFamily="34" charset="0"/>
              </a:rPr>
              <a:t> </a:t>
            </a:r>
            <a:r>
              <a:rPr lang="en-US" sz="2000" b="1" dirty="0" err="1">
                <a:solidFill>
                  <a:srgbClr val="FFFF00"/>
                </a:solidFill>
                <a:latin typeface="Times New Roman" panose="02020603050405020304" pitchFamily="18" charset="0"/>
                <a:ea typeface="Calibri" panose="020F0502020204030204" pitchFamily="34" charset="0"/>
              </a:rPr>
              <a:t>dumneavoastră</a:t>
            </a:r>
            <a:r>
              <a:rPr lang="en-US" sz="2000" b="1" dirty="0" smtClean="0">
                <a:solidFill>
                  <a:srgbClr val="FFFF00"/>
                </a:solidFill>
                <a:latin typeface="Times New Roman" panose="02020603050405020304" pitchFamily="18" charset="0"/>
                <a:ea typeface="Calibri" panose="020F0502020204030204" pitchFamily="34" charset="0"/>
              </a:rPr>
              <a:t>.</a:t>
            </a:r>
            <a:endParaRPr lang="ro-RO" sz="2000" b="1" dirty="0" smtClean="0">
              <a:solidFill>
                <a:srgbClr val="FFFF00"/>
              </a:solidFill>
              <a:latin typeface="Times New Roman" panose="02020603050405020304" pitchFamily="18" charset="0"/>
              <a:ea typeface="Calibri" panose="020F0502020204030204" pitchFamily="34" charset="0"/>
            </a:endParaRPr>
          </a:p>
          <a:p>
            <a:pPr algn="ctr"/>
            <a:r>
              <a:rPr lang="en-US" sz="2000" b="1" dirty="0" smtClean="0">
                <a:solidFill>
                  <a:srgbClr val="FFFF00"/>
                </a:solidFill>
                <a:latin typeface="Times New Roman" panose="02020603050405020304" pitchFamily="18" charset="0"/>
                <a:ea typeface="Calibri" panose="020F0502020204030204" pitchFamily="34" charset="0"/>
              </a:rPr>
              <a:t> </a:t>
            </a:r>
            <a:r>
              <a:rPr lang="en-US" sz="2200" b="1" dirty="0" err="1">
                <a:solidFill>
                  <a:srgbClr val="FF0000"/>
                </a:solidFill>
                <a:latin typeface="Times New Roman" panose="02020603050405020304" pitchFamily="18" charset="0"/>
                <a:ea typeface="Calibri" panose="020F0502020204030204" pitchFamily="34" charset="0"/>
              </a:rPr>
              <a:t>Să</a:t>
            </a:r>
            <a:r>
              <a:rPr lang="en-US" sz="2200" b="1" dirty="0">
                <a:solidFill>
                  <a:srgbClr val="FF0000"/>
                </a:solidFill>
                <a:latin typeface="Times New Roman" panose="02020603050405020304" pitchFamily="18" charset="0"/>
                <a:ea typeface="Calibri" panose="020F0502020204030204" pitchFamily="34" charset="0"/>
              </a:rPr>
              <a:t> </a:t>
            </a:r>
            <a:r>
              <a:rPr lang="en-US" sz="2200" b="1" dirty="0" err="1">
                <a:solidFill>
                  <a:srgbClr val="FF0000"/>
                </a:solidFill>
                <a:latin typeface="Times New Roman" panose="02020603050405020304" pitchFamily="18" charset="0"/>
                <a:ea typeface="Calibri" panose="020F0502020204030204" pitchFamily="34" charset="0"/>
              </a:rPr>
              <a:t>explorăm</a:t>
            </a:r>
            <a:r>
              <a:rPr lang="en-US" sz="2200" b="1" dirty="0">
                <a:solidFill>
                  <a:srgbClr val="FF0000"/>
                </a:solidFill>
                <a:latin typeface="Times New Roman" panose="02020603050405020304" pitchFamily="18" charset="0"/>
                <a:ea typeface="Calibri" panose="020F0502020204030204" pitchFamily="34" charset="0"/>
              </a:rPr>
              <a:t> </a:t>
            </a:r>
            <a:r>
              <a:rPr lang="en-US" sz="2200" b="1" dirty="0" err="1">
                <a:solidFill>
                  <a:srgbClr val="FF0000"/>
                </a:solidFill>
                <a:latin typeface="Times New Roman" panose="02020603050405020304" pitchFamily="18" charset="0"/>
                <a:ea typeface="Calibri" panose="020F0502020204030204" pitchFamily="34" charset="0"/>
              </a:rPr>
              <a:t>împreună</a:t>
            </a:r>
            <a:r>
              <a:rPr lang="en-US" sz="2200" b="1" dirty="0">
                <a:solidFill>
                  <a:srgbClr val="FF0000"/>
                </a:solidFill>
                <a:latin typeface="Times New Roman" panose="02020603050405020304" pitchFamily="18" charset="0"/>
                <a:ea typeface="Calibri" panose="020F0502020204030204" pitchFamily="34" charset="0"/>
              </a:rPr>
              <a:t>!</a:t>
            </a:r>
            <a:endParaRPr lang="en-US" sz="2200" b="1" dirty="0">
              <a:solidFill>
                <a:srgbClr val="FF0000"/>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8327" y="1930400"/>
            <a:ext cx="4627418" cy="3303732"/>
          </a:xfrm>
          <a:prstGeom prst="rect">
            <a:avLst/>
          </a:prstGeom>
        </p:spPr>
      </p:pic>
      <p:pic>
        <p:nvPicPr>
          <p:cNvPr id="9" name="Picture 8"/>
          <p:cNvPicPr>
            <a:picLocks noChangeAspect="1"/>
          </p:cNvPicPr>
          <p:nvPr/>
        </p:nvPicPr>
        <p:blipFill>
          <a:blip r:embed="rId3"/>
          <a:stretch>
            <a:fillRect/>
          </a:stretch>
        </p:blipFill>
        <p:spPr>
          <a:xfrm>
            <a:off x="10109200" y="298534"/>
            <a:ext cx="1688738" cy="1347333"/>
          </a:xfrm>
          <a:prstGeom prst="rect">
            <a:avLst/>
          </a:prstGeom>
        </p:spPr>
      </p:pic>
    </p:spTree>
    <p:extLst>
      <p:ext uri="{BB962C8B-B14F-4D97-AF65-F5344CB8AC3E}">
        <p14:creationId xmlns:p14="http://schemas.microsoft.com/office/powerpoint/2010/main" val="37853099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271000" cy="1325563"/>
          </a:xfrm>
        </p:spPr>
        <p:txBody>
          <a:bodyPr>
            <a:normAutofit fontScale="90000"/>
          </a:bodyPr>
          <a:lstStyle/>
          <a:p>
            <a:pPr algn="ctr"/>
            <a:r>
              <a:rPr lang="en-US" b="1" dirty="0">
                <a:solidFill>
                  <a:srgbClr val="FF0000"/>
                </a:solidFill>
                <a:latin typeface="Times New Roman" panose="02020603050405020304" pitchFamily="18" charset="0"/>
                <a:ea typeface="Calibri" panose="020F0502020204030204" pitchFamily="34" charset="0"/>
              </a:rPr>
              <a:t>5 </a:t>
            </a:r>
            <a:r>
              <a:rPr lang="en-US" b="1" dirty="0" err="1">
                <a:solidFill>
                  <a:srgbClr val="FF0000"/>
                </a:solidFill>
                <a:latin typeface="Times New Roman" panose="02020603050405020304" pitchFamily="18" charset="0"/>
                <a:ea typeface="Calibri" panose="020F0502020204030204" pitchFamily="34" charset="0"/>
              </a:rPr>
              <a:t>argumente</a:t>
            </a:r>
            <a:r>
              <a:rPr lang="en-US" b="1" dirty="0">
                <a:solidFill>
                  <a:srgbClr val="FF0000"/>
                </a:solidFill>
                <a:latin typeface="Times New Roman" panose="02020603050405020304" pitchFamily="18" charset="0"/>
                <a:ea typeface="Calibri" panose="020F0502020204030204" pitchFamily="34" charset="0"/>
              </a:rPr>
              <a:t> </a:t>
            </a:r>
            <a:r>
              <a:rPr lang="en-US" b="1" dirty="0" err="1">
                <a:solidFill>
                  <a:srgbClr val="FF0000"/>
                </a:solidFill>
                <a:latin typeface="Times New Roman" panose="02020603050405020304" pitchFamily="18" charset="0"/>
                <a:ea typeface="Calibri" panose="020F0502020204030204" pitchFamily="34" charset="0"/>
              </a:rPr>
              <a:t>în</a:t>
            </a:r>
            <a:r>
              <a:rPr lang="en-US" b="1" dirty="0">
                <a:solidFill>
                  <a:srgbClr val="FF0000"/>
                </a:solidFill>
                <a:latin typeface="Times New Roman" panose="02020603050405020304" pitchFamily="18" charset="0"/>
                <a:ea typeface="Calibri" panose="020F0502020204030204" pitchFamily="34" charset="0"/>
              </a:rPr>
              <a:t> </a:t>
            </a:r>
            <a:r>
              <a:rPr lang="en-US" b="1" dirty="0" err="1">
                <a:solidFill>
                  <a:srgbClr val="FF0000"/>
                </a:solidFill>
                <a:latin typeface="Times New Roman" panose="02020603050405020304" pitchFamily="18" charset="0"/>
                <a:ea typeface="Calibri" panose="020F0502020204030204" pitchFamily="34" charset="0"/>
              </a:rPr>
              <a:t>favoarea</a:t>
            </a:r>
            <a:r>
              <a:rPr lang="en-US" b="1" dirty="0">
                <a:solidFill>
                  <a:srgbClr val="FF0000"/>
                </a:solidFill>
                <a:latin typeface="Times New Roman" panose="02020603050405020304" pitchFamily="18" charset="0"/>
                <a:ea typeface="Calibri" panose="020F0502020204030204" pitchFamily="34" charset="0"/>
              </a:rPr>
              <a:t> </a:t>
            </a:r>
            <a:r>
              <a:rPr lang="en-US" b="1" dirty="0" err="1">
                <a:solidFill>
                  <a:srgbClr val="FF0000"/>
                </a:solidFill>
                <a:latin typeface="Times New Roman" panose="02020603050405020304" pitchFamily="18" charset="0"/>
                <a:ea typeface="Calibri" panose="020F0502020204030204" pitchFamily="34" charset="0"/>
              </a:rPr>
              <a:t>comandării</a:t>
            </a:r>
            <a:r>
              <a:rPr lang="en-US" b="1" dirty="0">
                <a:solidFill>
                  <a:srgbClr val="FF0000"/>
                </a:solidFill>
                <a:latin typeface="Times New Roman" panose="02020603050405020304" pitchFamily="18" charset="0"/>
                <a:ea typeface="Calibri" panose="020F0502020204030204" pitchFamily="34" charset="0"/>
              </a:rPr>
              <a:t> </a:t>
            </a:r>
            <a:r>
              <a:rPr lang="en-US" b="1" dirty="0" err="1">
                <a:solidFill>
                  <a:srgbClr val="FF0000"/>
                </a:solidFill>
                <a:latin typeface="Times New Roman" panose="02020603050405020304" pitchFamily="18" charset="0"/>
                <a:ea typeface="Calibri" panose="020F0502020204030204" pitchFamily="34" charset="0"/>
              </a:rPr>
              <a:t>auditului</a:t>
            </a:r>
            <a:r>
              <a:rPr lang="en-US" b="1" dirty="0">
                <a:solidFill>
                  <a:srgbClr val="FF0000"/>
                </a:solidFill>
                <a:latin typeface="Times New Roman" panose="02020603050405020304" pitchFamily="18" charset="0"/>
                <a:ea typeface="Calibri" panose="020F0502020204030204" pitchFamily="34" charset="0"/>
              </a:rPr>
              <a:t> de </a:t>
            </a:r>
            <a:r>
              <a:rPr lang="en-US" b="1" dirty="0" err="1">
                <a:solidFill>
                  <a:srgbClr val="FF0000"/>
                </a:solidFill>
                <a:latin typeface="Times New Roman" panose="02020603050405020304" pitchFamily="18" charset="0"/>
                <a:ea typeface="Calibri" panose="020F0502020204030204" pitchFamily="34" charset="0"/>
              </a:rPr>
              <a:t>securitate</a:t>
            </a:r>
            <a:r>
              <a:rPr lang="en-US" b="1" dirty="0">
                <a:solidFill>
                  <a:srgbClr val="FF0000"/>
                </a:solidFill>
                <a:latin typeface="Times New Roman" panose="02020603050405020304" pitchFamily="18" charset="0"/>
                <a:ea typeface="Calibri" panose="020F0502020204030204" pitchFamily="34" charset="0"/>
              </a:rPr>
              <a:t> </a:t>
            </a:r>
            <a:r>
              <a:rPr lang="en-US" b="1" dirty="0" err="1">
                <a:solidFill>
                  <a:srgbClr val="FF0000"/>
                </a:solidFill>
                <a:latin typeface="Times New Roman" panose="02020603050405020304" pitchFamily="18" charset="0"/>
                <a:ea typeface="Calibri" panose="020F0502020204030204" pitchFamily="34" charset="0"/>
              </a:rPr>
              <a:t>pentru</a:t>
            </a:r>
            <a:r>
              <a:rPr lang="en-US" b="1" dirty="0">
                <a:solidFill>
                  <a:srgbClr val="FF0000"/>
                </a:solidFill>
                <a:latin typeface="Times New Roman" panose="02020603050405020304" pitchFamily="18" charset="0"/>
                <a:ea typeface="Calibri" panose="020F0502020204030204" pitchFamily="34" charset="0"/>
              </a:rPr>
              <a:t> </a:t>
            </a:r>
            <a:r>
              <a:rPr lang="ro-RO" b="1" dirty="0" smtClean="0">
                <a:solidFill>
                  <a:srgbClr val="FF0000"/>
                </a:solidFill>
                <a:latin typeface="Times New Roman" panose="02020603050405020304" pitchFamily="18" charset="0"/>
                <a:ea typeface="Calibri" panose="020F0502020204030204" pitchFamily="34" charset="0"/>
              </a:rPr>
              <a:t>antreprenori</a:t>
            </a:r>
            <a:endParaRPr lang="en-US" dirty="0">
              <a:solidFill>
                <a:srgbClr val="FF0000"/>
              </a:solidFill>
            </a:endParaRPr>
          </a:p>
        </p:txBody>
      </p:sp>
      <p:sp>
        <p:nvSpPr>
          <p:cNvPr id="3" name="Rectangle 2"/>
          <p:cNvSpPr/>
          <p:nvPr/>
        </p:nvSpPr>
        <p:spPr>
          <a:xfrm>
            <a:off x="635000" y="1905200"/>
            <a:ext cx="11002818" cy="1569660"/>
          </a:xfrm>
          <a:prstGeom prst="rect">
            <a:avLst/>
          </a:prstGeom>
        </p:spPr>
        <p:txBody>
          <a:bodyPr wrap="square">
            <a:spAutoFit/>
          </a:bodyPr>
          <a:lstStyle/>
          <a:p>
            <a:pPr algn="just"/>
            <a:r>
              <a:rPr lang="ro-RO" sz="2400" dirty="0" smtClean="0">
                <a:solidFill>
                  <a:srgbClr val="FFFF00"/>
                </a:solidFill>
                <a:latin typeface="Times New Roman" panose="02020603050405020304" pitchFamily="18" charset="0"/>
                <a:ea typeface="Calibri" panose="020F0502020204030204" pitchFamily="34" charset="0"/>
              </a:rPr>
              <a:t>  </a:t>
            </a:r>
            <a:r>
              <a:rPr lang="en-US" sz="2400" b="1" dirty="0" err="1">
                <a:solidFill>
                  <a:srgbClr val="FFFF00"/>
                </a:solidFill>
                <a:latin typeface="Times New Roman" panose="02020603050405020304" pitchFamily="18" charset="0"/>
                <a:ea typeface="Calibri" panose="020F0502020204030204" pitchFamily="34" charset="0"/>
              </a:rPr>
              <a:t>Auditul</a:t>
            </a:r>
            <a:r>
              <a:rPr lang="en-US" sz="2400" b="1" dirty="0">
                <a:solidFill>
                  <a:srgbClr val="FFFF00"/>
                </a:solidFill>
                <a:latin typeface="Times New Roman" panose="02020603050405020304" pitchFamily="18" charset="0"/>
                <a:ea typeface="Calibri" panose="020F0502020204030204" pitchFamily="34" charset="0"/>
              </a:rPr>
              <a:t> de </a:t>
            </a:r>
            <a:r>
              <a:rPr lang="en-US" sz="2400" b="1" dirty="0" err="1">
                <a:solidFill>
                  <a:srgbClr val="FFFF00"/>
                </a:solidFill>
                <a:latin typeface="Times New Roman" panose="02020603050405020304" pitchFamily="18" charset="0"/>
                <a:ea typeface="Calibri" panose="020F0502020204030204" pitchFamily="34" charset="0"/>
              </a:rPr>
              <a:t>securitate</a:t>
            </a:r>
            <a:r>
              <a:rPr lang="en-US" sz="2400" b="1" dirty="0">
                <a:solidFill>
                  <a:srgbClr val="FFFF00"/>
                </a:solidFill>
                <a:latin typeface="Times New Roman" panose="02020603050405020304" pitchFamily="18" charset="0"/>
                <a:ea typeface="Calibri" panose="020F0502020204030204" pitchFamily="34" charset="0"/>
              </a:rPr>
              <a:t> </a:t>
            </a:r>
            <a:r>
              <a:rPr lang="en-US" sz="2400" b="1" dirty="0" err="1">
                <a:solidFill>
                  <a:srgbClr val="FFFF00"/>
                </a:solidFill>
                <a:latin typeface="Times New Roman" panose="02020603050405020304" pitchFamily="18" charset="0"/>
                <a:ea typeface="Calibri" panose="020F0502020204030204" pitchFamily="34" charset="0"/>
              </a:rPr>
              <a:t>este</a:t>
            </a:r>
            <a:r>
              <a:rPr lang="en-US" sz="2400" b="1" dirty="0">
                <a:solidFill>
                  <a:srgbClr val="FFFF00"/>
                </a:solidFill>
                <a:latin typeface="Times New Roman" panose="02020603050405020304" pitchFamily="18" charset="0"/>
                <a:ea typeface="Calibri" panose="020F0502020204030204" pitchFamily="34" charset="0"/>
              </a:rPr>
              <a:t> </a:t>
            </a:r>
            <a:r>
              <a:rPr lang="en-US" sz="2400" b="1" dirty="0" err="1">
                <a:solidFill>
                  <a:srgbClr val="FFFF00"/>
                </a:solidFill>
                <a:latin typeface="Times New Roman" panose="02020603050405020304" pitchFamily="18" charset="0"/>
                <a:ea typeface="Calibri" panose="020F0502020204030204" pitchFamily="34" charset="0"/>
              </a:rPr>
              <a:t>pilonul</a:t>
            </a:r>
            <a:r>
              <a:rPr lang="en-US" sz="2400" b="1" dirty="0">
                <a:solidFill>
                  <a:srgbClr val="FFFF00"/>
                </a:solidFill>
                <a:latin typeface="Times New Roman" panose="02020603050405020304" pitchFamily="18" charset="0"/>
                <a:ea typeface="Calibri" panose="020F0502020204030204" pitchFamily="34" charset="0"/>
              </a:rPr>
              <a:t> robust al </a:t>
            </a:r>
            <a:r>
              <a:rPr lang="en-US" sz="2400" b="1" dirty="0" err="1">
                <a:solidFill>
                  <a:srgbClr val="FFFF00"/>
                </a:solidFill>
                <a:latin typeface="Times New Roman" panose="02020603050405020304" pitchFamily="18" charset="0"/>
                <a:ea typeface="Calibri" panose="020F0502020204030204" pitchFamily="34" charset="0"/>
              </a:rPr>
              <a:t>afacerii</a:t>
            </a:r>
            <a:r>
              <a:rPr lang="en-US" sz="2400" b="1" dirty="0">
                <a:solidFill>
                  <a:srgbClr val="FFFF00"/>
                </a:solidFill>
                <a:latin typeface="Times New Roman" panose="02020603050405020304" pitchFamily="18" charset="0"/>
                <a:ea typeface="Calibri" panose="020F0502020204030204" pitchFamily="34" charset="0"/>
              </a:rPr>
              <a:t> tale, </a:t>
            </a:r>
            <a:r>
              <a:rPr lang="en-US" sz="2400" b="1" dirty="0" err="1">
                <a:solidFill>
                  <a:srgbClr val="FFFF00"/>
                </a:solidFill>
                <a:latin typeface="Times New Roman" panose="02020603050405020304" pitchFamily="18" charset="0"/>
                <a:ea typeface="Calibri" panose="020F0502020204030204" pitchFamily="34" charset="0"/>
              </a:rPr>
              <a:t>echivalentul</a:t>
            </a:r>
            <a:r>
              <a:rPr lang="en-US" sz="2400" b="1" dirty="0">
                <a:solidFill>
                  <a:srgbClr val="FFFF00"/>
                </a:solidFill>
                <a:latin typeface="Times New Roman" panose="02020603050405020304" pitchFamily="18" charset="0"/>
                <a:ea typeface="Calibri" panose="020F0502020204030204" pitchFamily="34" charset="0"/>
              </a:rPr>
              <a:t> </a:t>
            </a:r>
            <a:r>
              <a:rPr lang="en-US" sz="2400" b="1" dirty="0" err="1">
                <a:solidFill>
                  <a:srgbClr val="FFFF00"/>
                </a:solidFill>
                <a:latin typeface="Times New Roman" panose="02020603050405020304" pitchFamily="18" charset="0"/>
                <a:ea typeface="Calibri" panose="020F0502020204030204" pitchFamily="34" charset="0"/>
              </a:rPr>
              <a:t>unei</a:t>
            </a:r>
            <a:r>
              <a:rPr lang="en-US" sz="2400" b="1" dirty="0">
                <a:solidFill>
                  <a:srgbClr val="FFFF00"/>
                </a:solidFill>
                <a:latin typeface="Times New Roman" panose="02020603050405020304" pitchFamily="18" charset="0"/>
                <a:ea typeface="Calibri" panose="020F0502020204030204" pitchFamily="34" charset="0"/>
              </a:rPr>
              <a:t> </a:t>
            </a:r>
            <a:r>
              <a:rPr lang="en-US" sz="2400" b="1" dirty="0" err="1">
                <a:solidFill>
                  <a:srgbClr val="FFFF00"/>
                </a:solidFill>
                <a:latin typeface="Times New Roman" panose="02020603050405020304" pitchFamily="18" charset="0"/>
                <a:ea typeface="Calibri" panose="020F0502020204030204" pitchFamily="34" charset="0"/>
              </a:rPr>
              <a:t>asigurări</a:t>
            </a:r>
            <a:r>
              <a:rPr lang="en-US" sz="2400" b="1" dirty="0">
                <a:solidFill>
                  <a:srgbClr val="FFFF00"/>
                </a:solidFill>
                <a:latin typeface="Times New Roman" panose="02020603050405020304" pitchFamily="18" charset="0"/>
                <a:ea typeface="Calibri" panose="020F0502020204030204" pitchFamily="34" charset="0"/>
              </a:rPr>
              <a:t> </a:t>
            </a:r>
            <a:r>
              <a:rPr lang="en-US" sz="2400" b="1" dirty="0" err="1" smtClean="0">
                <a:solidFill>
                  <a:srgbClr val="FFFF00"/>
                </a:solidFill>
                <a:latin typeface="Times New Roman" panose="02020603050405020304" pitchFamily="18" charset="0"/>
                <a:ea typeface="Calibri" panose="020F0502020204030204" pitchFamily="34" charset="0"/>
              </a:rPr>
              <a:t>deplin</a:t>
            </a:r>
            <a:r>
              <a:rPr lang="ro-RO" sz="2400" b="1" dirty="0" smtClean="0">
                <a:solidFill>
                  <a:srgbClr val="FFFF00"/>
                </a:solidFill>
                <a:latin typeface="Times New Roman" panose="02020603050405020304" pitchFamily="18" charset="0"/>
                <a:ea typeface="Calibri" panose="020F0502020204030204" pitchFamily="34" charset="0"/>
              </a:rPr>
              <a:t>e</a:t>
            </a:r>
            <a:r>
              <a:rPr lang="en-US" sz="2400" b="1" dirty="0" smtClean="0">
                <a:solidFill>
                  <a:srgbClr val="FFFF00"/>
                </a:solidFill>
                <a:latin typeface="Times New Roman" panose="02020603050405020304" pitchFamily="18" charset="0"/>
                <a:ea typeface="Calibri" panose="020F0502020204030204" pitchFamily="34" charset="0"/>
              </a:rPr>
              <a:t>. </a:t>
            </a:r>
            <a:r>
              <a:rPr lang="en-US" sz="2400" b="1" dirty="0" err="1">
                <a:solidFill>
                  <a:srgbClr val="FFFF00"/>
                </a:solidFill>
                <a:latin typeface="Times New Roman" panose="02020603050405020304" pitchFamily="18" charset="0"/>
                <a:ea typeface="Calibri" panose="020F0502020204030204" pitchFamily="34" charset="0"/>
              </a:rPr>
              <a:t>Garantează</a:t>
            </a:r>
            <a:r>
              <a:rPr lang="en-US" sz="2400" b="1" dirty="0">
                <a:solidFill>
                  <a:srgbClr val="FFFF00"/>
                </a:solidFill>
                <a:latin typeface="Times New Roman" panose="02020603050405020304" pitchFamily="18" charset="0"/>
                <a:ea typeface="Calibri" panose="020F0502020204030204" pitchFamily="34" charset="0"/>
              </a:rPr>
              <a:t> </a:t>
            </a:r>
            <a:r>
              <a:rPr lang="en-US" sz="2400" b="1" dirty="0" err="1">
                <a:solidFill>
                  <a:srgbClr val="FFFF00"/>
                </a:solidFill>
                <a:latin typeface="Times New Roman" panose="02020603050405020304" pitchFamily="18" charset="0"/>
                <a:ea typeface="Calibri" panose="020F0502020204030204" pitchFamily="34" charset="0"/>
              </a:rPr>
              <a:t>protecție</a:t>
            </a:r>
            <a:r>
              <a:rPr lang="en-US" sz="2400" b="1" dirty="0">
                <a:solidFill>
                  <a:srgbClr val="FFFF00"/>
                </a:solidFill>
                <a:latin typeface="Times New Roman" panose="02020603050405020304" pitchFamily="18" charset="0"/>
                <a:ea typeface="Calibri" panose="020F0502020204030204" pitchFamily="34" charset="0"/>
              </a:rPr>
              <a:t>, </a:t>
            </a:r>
            <a:r>
              <a:rPr lang="en-US" sz="2400" b="1" dirty="0" err="1">
                <a:solidFill>
                  <a:srgbClr val="FFFF00"/>
                </a:solidFill>
                <a:latin typeface="Times New Roman" panose="02020603050405020304" pitchFamily="18" charset="0"/>
                <a:ea typeface="Calibri" panose="020F0502020204030204" pitchFamily="34" charset="0"/>
              </a:rPr>
              <a:t>menține</a:t>
            </a:r>
            <a:r>
              <a:rPr lang="en-US" sz="2400" b="1" dirty="0">
                <a:solidFill>
                  <a:srgbClr val="FFFF00"/>
                </a:solidFill>
                <a:latin typeface="Times New Roman" panose="02020603050405020304" pitchFamily="18" charset="0"/>
                <a:ea typeface="Calibri" panose="020F0502020204030204" pitchFamily="34" charset="0"/>
              </a:rPr>
              <a:t> </a:t>
            </a:r>
            <a:r>
              <a:rPr lang="en-US" sz="2400" b="1" dirty="0" err="1">
                <a:solidFill>
                  <a:srgbClr val="FFFF00"/>
                </a:solidFill>
                <a:latin typeface="Times New Roman" panose="02020603050405020304" pitchFamily="18" charset="0"/>
                <a:ea typeface="Calibri" panose="020F0502020204030204" pitchFamily="34" charset="0"/>
              </a:rPr>
              <a:t>afacerea</a:t>
            </a:r>
            <a:r>
              <a:rPr lang="en-US" sz="2400" b="1" dirty="0">
                <a:solidFill>
                  <a:srgbClr val="FFFF00"/>
                </a:solidFill>
                <a:latin typeface="Times New Roman" panose="02020603050405020304" pitchFamily="18" charset="0"/>
                <a:ea typeface="Calibri" panose="020F0502020204030204" pitchFamily="34" charset="0"/>
              </a:rPr>
              <a:t> </a:t>
            </a:r>
            <a:r>
              <a:rPr lang="en-US" sz="2400" b="1" dirty="0" err="1">
                <a:solidFill>
                  <a:srgbClr val="FFFF00"/>
                </a:solidFill>
                <a:latin typeface="Times New Roman" panose="02020603050405020304" pitchFamily="18" charset="0"/>
                <a:ea typeface="Calibri" panose="020F0502020204030204" pitchFamily="34" charset="0"/>
              </a:rPr>
              <a:t>în</a:t>
            </a:r>
            <a:r>
              <a:rPr lang="en-US" sz="2400" b="1" dirty="0">
                <a:solidFill>
                  <a:srgbClr val="FFFF00"/>
                </a:solidFill>
                <a:latin typeface="Times New Roman" panose="02020603050405020304" pitchFamily="18" charset="0"/>
                <a:ea typeface="Calibri" panose="020F0502020204030204" pitchFamily="34" charset="0"/>
              </a:rPr>
              <a:t> </a:t>
            </a:r>
            <a:r>
              <a:rPr lang="en-US" sz="2400" b="1" dirty="0" err="1">
                <a:solidFill>
                  <a:srgbClr val="FFFF00"/>
                </a:solidFill>
                <a:latin typeface="Times New Roman" panose="02020603050405020304" pitchFamily="18" charset="0"/>
                <a:ea typeface="Calibri" panose="020F0502020204030204" pitchFamily="34" charset="0"/>
              </a:rPr>
              <a:t>conformitate</a:t>
            </a:r>
            <a:r>
              <a:rPr lang="en-US" sz="2400" b="1" dirty="0">
                <a:solidFill>
                  <a:srgbClr val="FFFF00"/>
                </a:solidFill>
                <a:latin typeface="Times New Roman" panose="02020603050405020304" pitchFamily="18" charset="0"/>
                <a:ea typeface="Calibri" panose="020F0502020204030204" pitchFamily="34" charset="0"/>
              </a:rPr>
              <a:t> cu </a:t>
            </a:r>
            <a:r>
              <a:rPr lang="en-US" sz="2400" b="1" dirty="0" err="1">
                <a:solidFill>
                  <a:srgbClr val="FFFF00"/>
                </a:solidFill>
                <a:latin typeface="Times New Roman" panose="02020603050405020304" pitchFamily="18" charset="0"/>
                <a:ea typeface="Calibri" panose="020F0502020204030204" pitchFamily="34" charset="0"/>
              </a:rPr>
              <a:t>cele</a:t>
            </a:r>
            <a:r>
              <a:rPr lang="en-US" sz="2400" b="1" dirty="0">
                <a:solidFill>
                  <a:srgbClr val="FFFF00"/>
                </a:solidFill>
                <a:latin typeface="Times New Roman" panose="02020603050405020304" pitchFamily="18" charset="0"/>
                <a:ea typeface="Calibri" panose="020F0502020204030204" pitchFamily="34" charset="0"/>
              </a:rPr>
              <a:t> </a:t>
            </a:r>
            <a:r>
              <a:rPr lang="en-US" sz="2400" b="1" dirty="0" err="1">
                <a:solidFill>
                  <a:srgbClr val="FFFF00"/>
                </a:solidFill>
                <a:latin typeface="Times New Roman" panose="02020603050405020304" pitchFamily="18" charset="0"/>
                <a:ea typeface="Calibri" panose="020F0502020204030204" pitchFamily="34" charset="0"/>
              </a:rPr>
              <a:t>mai</a:t>
            </a:r>
            <a:r>
              <a:rPr lang="en-US" sz="2400" b="1" dirty="0">
                <a:solidFill>
                  <a:srgbClr val="FFFF00"/>
                </a:solidFill>
                <a:latin typeface="Times New Roman" panose="02020603050405020304" pitchFamily="18" charset="0"/>
                <a:ea typeface="Calibri" panose="020F0502020204030204" pitchFamily="34" charset="0"/>
              </a:rPr>
              <a:t> </a:t>
            </a:r>
            <a:r>
              <a:rPr lang="en-US" sz="2400" b="1" dirty="0" err="1">
                <a:solidFill>
                  <a:srgbClr val="FFFF00"/>
                </a:solidFill>
                <a:latin typeface="Times New Roman" panose="02020603050405020304" pitchFamily="18" charset="0"/>
                <a:ea typeface="Calibri" panose="020F0502020204030204" pitchFamily="34" charset="0"/>
              </a:rPr>
              <a:t>exigente</a:t>
            </a:r>
            <a:r>
              <a:rPr lang="en-US" sz="2400" b="1" dirty="0">
                <a:solidFill>
                  <a:srgbClr val="FFFF00"/>
                </a:solidFill>
                <a:latin typeface="Times New Roman" panose="02020603050405020304" pitchFamily="18" charset="0"/>
                <a:ea typeface="Calibri" panose="020F0502020204030204" pitchFamily="34" charset="0"/>
              </a:rPr>
              <a:t> </a:t>
            </a:r>
            <a:r>
              <a:rPr lang="en-US" sz="2400" b="1" dirty="0" err="1">
                <a:solidFill>
                  <a:srgbClr val="FFFF00"/>
                </a:solidFill>
                <a:latin typeface="Times New Roman" panose="02020603050405020304" pitchFamily="18" charset="0"/>
                <a:ea typeface="Calibri" panose="020F0502020204030204" pitchFamily="34" charset="0"/>
              </a:rPr>
              <a:t>standarde</a:t>
            </a:r>
            <a:r>
              <a:rPr lang="en-US" sz="2400" b="1" dirty="0">
                <a:solidFill>
                  <a:srgbClr val="FFFF00"/>
                </a:solidFill>
                <a:latin typeface="Times New Roman" panose="02020603050405020304" pitchFamily="18" charset="0"/>
                <a:ea typeface="Calibri" panose="020F0502020204030204" pitchFamily="34" charset="0"/>
              </a:rPr>
              <a:t> și </a:t>
            </a:r>
            <a:r>
              <a:rPr lang="en-US" sz="2400" b="1" dirty="0" err="1">
                <a:solidFill>
                  <a:srgbClr val="FFFF00"/>
                </a:solidFill>
                <a:latin typeface="Times New Roman" panose="02020603050405020304" pitchFamily="18" charset="0"/>
                <a:ea typeface="Calibri" panose="020F0502020204030204" pitchFamily="34" charset="0"/>
              </a:rPr>
              <a:t>îți</a:t>
            </a:r>
            <a:r>
              <a:rPr lang="en-US" sz="2400" b="1" dirty="0">
                <a:solidFill>
                  <a:srgbClr val="FFFF00"/>
                </a:solidFill>
                <a:latin typeface="Times New Roman" panose="02020603050405020304" pitchFamily="18" charset="0"/>
                <a:ea typeface="Calibri" panose="020F0502020204030204" pitchFamily="34" charset="0"/>
              </a:rPr>
              <a:t> </a:t>
            </a:r>
            <a:r>
              <a:rPr lang="en-US" sz="2400" b="1" dirty="0" err="1">
                <a:solidFill>
                  <a:srgbClr val="FFFF00"/>
                </a:solidFill>
                <a:latin typeface="Times New Roman" panose="02020603050405020304" pitchFamily="18" charset="0"/>
                <a:ea typeface="Calibri" panose="020F0502020204030204" pitchFamily="34" charset="0"/>
              </a:rPr>
              <a:t>conferă</a:t>
            </a:r>
            <a:r>
              <a:rPr lang="en-US" sz="2400" b="1" dirty="0">
                <a:solidFill>
                  <a:srgbClr val="FFFF00"/>
                </a:solidFill>
                <a:latin typeface="Times New Roman" panose="02020603050405020304" pitchFamily="18" charset="0"/>
                <a:ea typeface="Calibri" panose="020F0502020204030204" pitchFamily="34" charset="0"/>
              </a:rPr>
              <a:t> </a:t>
            </a:r>
            <a:r>
              <a:rPr lang="en-US" sz="2400" b="1" dirty="0" err="1">
                <a:solidFill>
                  <a:srgbClr val="FFFF00"/>
                </a:solidFill>
                <a:latin typeface="Times New Roman" panose="02020603050405020304" pitchFamily="18" charset="0"/>
                <a:ea typeface="Calibri" panose="020F0502020204030204" pitchFamily="34" charset="0"/>
              </a:rPr>
              <a:t>liniștea</a:t>
            </a:r>
            <a:r>
              <a:rPr lang="en-US" sz="2400" b="1" dirty="0">
                <a:solidFill>
                  <a:srgbClr val="FFFF00"/>
                </a:solidFill>
                <a:latin typeface="Times New Roman" panose="02020603050405020304" pitchFamily="18" charset="0"/>
                <a:ea typeface="Calibri" panose="020F0502020204030204" pitchFamily="34" charset="0"/>
              </a:rPr>
              <a:t> </a:t>
            </a:r>
            <a:r>
              <a:rPr lang="en-US" sz="2400" b="1" dirty="0" err="1">
                <a:solidFill>
                  <a:srgbClr val="FFFF00"/>
                </a:solidFill>
                <a:latin typeface="Times New Roman" panose="02020603050405020304" pitchFamily="18" charset="0"/>
                <a:ea typeface="Calibri" panose="020F0502020204030204" pitchFamily="34" charset="0"/>
              </a:rPr>
              <a:t>necesară</a:t>
            </a:r>
            <a:r>
              <a:rPr lang="en-US" sz="2400" b="1" dirty="0">
                <a:solidFill>
                  <a:srgbClr val="FFFF00"/>
                </a:solidFill>
                <a:latin typeface="Times New Roman" panose="02020603050405020304" pitchFamily="18" charset="0"/>
                <a:ea typeface="Calibri" panose="020F0502020204030204" pitchFamily="34" charset="0"/>
              </a:rPr>
              <a:t> </a:t>
            </a:r>
            <a:r>
              <a:rPr lang="en-US" sz="2400" b="1" dirty="0" err="1">
                <a:solidFill>
                  <a:srgbClr val="FFFF00"/>
                </a:solidFill>
                <a:latin typeface="Times New Roman" panose="02020603050405020304" pitchFamily="18" charset="0"/>
                <a:ea typeface="Calibri" panose="020F0502020204030204" pitchFamily="34" charset="0"/>
              </a:rPr>
              <a:t>pentru</a:t>
            </a:r>
            <a:r>
              <a:rPr lang="en-US" sz="2400" b="1" dirty="0">
                <a:solidFill>
                  <a:srgbClr val="FFFF00"/>
                </a:solidFill>
                <a:latin typeface="Times New Roman" panose="02020603050405020304" pitchFamily="18" charset="0"/>
                <a:ea typeface="Calibri" panose="020F0502020204030204" pitchFamily="34" charset="0"/>
              </a:rPr>
              <a:t> a-</a:t>
            </a:r>
            <a:r>
              <a:rPr lang="en-US" sz="2400" b="1" dirty="0" err="1">
                <a:solidFill>
                  <a:srgbClr val="FFFF00"/>
                </a:solidFill>
                <a:latin typeface="Times New Roman" panose="02020603050405020304" pitchFamily="18" charset="0"/>
                <a:ea typeface="Calibri" panose="020F0502020204030204" pitchFamily="34" charset="0"/>
              </a:rPr>
              <a:t>ți</a:t>
            </a:r>
            <a:r>
              <a:rPr lang="en-US" sz="2400" b="1" dirty="0">
                <a:solidFill>
                  <a:srgbClr val="FFFF00"/>
                </a:solidFill>
                <a:latin typeface="Times New Roman" panose="02020603050405020304" pitchFamily="18" charset="0"/>
                <a:ea typeface="Calibri" panose="020F0502020204030204" pitchFamily="34" charset="0"/>
              </a:rPr>
              <a:t> </a:t>
            </a:r>
            <a:r>
              <a:rPr lang="en-US" sz="2400" b="1" dirty="0" err="1">
                <a:solidFill>
                  <a:srgbClr val="FFFF00"/>
                </a:solidFill>
                <a:latin typeface="Times New Roman" panose="02020603050405020304" pitchFamily="18" charset="0"/>
                <a:ea typeface="Calibri" panose="020F0502020204030204" pitchFamily="34" charset="0"/>
              </a:rPr>
              <a:t>concentra</a:t>
            </a:r>
            <a:r>
              <a:rPr lang="en-US" sz="2400" b="1" dirty="0">
                <a:solidFill>
                  <a:srgbClr val="FFFF00"/>
                </a:solidFill>
                <a:latin typeface="Times New Roman" panose="02020603050405020304" pitchFamily="18" charset="0"/>
                <a:ea typeface="Calibri" panose="020F0502020204030204" pitchFamily="34" charset="0"/>
              </a:rPr>
              <a:t> </a:t>
            </a:r>
            <a:r>
              <a:rPr lang="en-US" sz="2400" b="1" dirty="0" err="1">
                <a:solidFill>
                  <a:srgbClr val="FFFF00"/>
                </a:solidFill>
                <a:latin typeface="Times New Roman" panose="02020603050405020304" pitchFamily="18" charset="0"/>
                <a:ea typeface="Calibri" panose="020F0502020204030204" pitchFamily="34" charset="0"/>
              </a:rPr>
              <a:t>întreaga</a:t>
            </a:r>
            <a:r>
              <a:rPr lang="en-US" sz="2400" b="1" dirty="0">
                <a:solidFill>
                  <a:srgbClr val="FFFF00"/>
                </a:solidFill>
                <a:latin typeface="Times New Roman" panose="02020603050405020304" pitchFamily="18" charset="0"/>
                <a:ea typeface="Calibri" panose="020F0502020204030204" pitchFamily="34" charset="0"/>
              </a:rPr>
              <a:t> </a:t>
            </a:r>
            <a:r>
              <a:rPr lang="en-US" sz="2400" b="1" dirty="0" err="1">
                <a:solidFill>
                  <a:srgbClr val="FFFF00"/>
                </a:solidFill>
                <a:latin typeface="Times New Roman" panose="02020603050405020304" pitchFamily="18" charset="0"/>
                <a:ea typeface="Calibri" panose="020F0502020204030204" pitchFamily="34" charset="0"/>
              </a:rPr>
              <a:t>energie</a:t>
            </a:r>
            <a:r>
              <a:rPr lang="en-US" sz="2400" b="1" dirty="0">
                <a:solidFill>
                  <a:srgbClr val="FFFF00"/>
                </a:solidFill>
                <a:latin typeface="Times New Roman" panose="02020603050405020304" pitchFamily="18" charset="0"/>
                <a:ea typeface="Calibri" panose="020F0502020204030204" pitchFamily="34" charset="0"/>
              </a:rPr>
              <a:t> </a:t>
            </a:r>
            <a:r>
              <a:rPr lang="en-US" sz="2400" b="1" dirty="0" err="1">
                <a:solidFill>
                  <a:srgbClr val="FFFF00"/>
                </a:solidFill>
                <a:latin typeface="Times New Roman" panose="02020603050405020304" pitchFamily="18" charset="0"/>
                <a:ea typeface="Calibri" panose="020F0502020204030204" pitchFamily="34" charset="0"/>
              </a:rPr>
              <a:t>asupra</a:t>
            </a:r>
            <a:r>
              <a:rPr lang="en-US" sz="2400" b="1" dirty="0">
                <a:solidFill>
                  <a:srgbClr val="FFFF00"/>
                </a:solidFill>
                <a:latin typeface="Times New Roman" panose="02020603050405020304" pitchFamily="18" charset="0"/>
                <a:ea typeface="Calibri" panose="020F0502020204030204" pitchFamily="34" charset="0"/>
              </a:rPr>
              <a:t> </a:t>
            </a:r>
            <a:r>
              <a:rPr lang="en-US" sz="2400" b="1" dirty="0" err="1">
                <a:solidFill>
                  <a:srgbClr val="FFFF00"/>
                </a:solidFill>
                <a:latin typeface="Times New Roman" panose="02020603050405020304" pitchFamily="18" charset="0"/>
                <a:ea typeface="Calibri" panose="020F0502020204030204" pitchFamily="34" charset="0"/>
              </a:rPr>
              <a:t>evoluției</a:t>
            </a:r>
            <a:r>
              <a:rPr lang="en-US" sz="2400" b="1" dirty="0">
                <a:solidFill>
                  <a:srgbClr val="FFFF00"/>
                </a:solidFill>
                <a:latin typeface="Times New Roman" panose="02020603050405020304" pitchFamily="18" charset="0"/>
                <a:ea typeface="Calibri" panose="020F0502020204030204" pitchFamily="34" charset="0"/>
              </a:rPr>
              <a:t> și </a:t>
            </a:r>
            <a:r>
              <a:rPr lang="en-US" sz="2400" b="1" dirty="0" err="1">
                <a:solidFill>
                  <a:srgbClr val="FFFF00"/>
                </a:solidFill>
                <a:latin typeface="Times New Roman" panose="02020603050405020304" pitchFamily="18" charset="0"/>
                <a:ea typeface="Calibri" panose="020F0502020204030204" pitchFamily="34" charset="0"/>
              </a:rPr>
              <a:t>prosperității</a:t>
            </a:r>
            <a:r>
              <a:rPr lang="en-US" sz="2400" b="1" dirty="0">
                <a:solidFill>
                  <a:srgbClr val="FFFF00"/>
                </a:solidFill>
                <a:latin typeface="Times New Roman" panose="02020603050405020304" pitchFamily="18" charset="0"/>
                <a:ea typeface="Calibri" panose="020F0502020204030204" pitchFamily="34" charset="0"/>
              </a:rPr>
              <a:t> business-</a:t>
            </a:r>
            <a:r>
              <a:rPr lang="en-US" sz="2400" b="1" dirty="0" err="1">
                <a:solidFill>
                  <a:srgbClr val="FFFF00"/>
                </a:solidFill>
                <a:latin typeface="Times New Roman" panose="02020603050405020304" pitchFamily="18" charset="0"/>
                <a:ea typeface="Calibri" panose="020F0502020204030204" pitchFamily="34" charset="0"/>
              </a:rPr>
              <a:t>ului</a:t>
            </a:r>
            <a:r>
              <a:rPr lang="en-US" sz="2400" b="1" dirty="0">
                <a:solidFill>
                  <a:srgbClr val="FFFF00"/>
                </a:solidFill>
                <a:latin typeface="Times New Roman" panose="02020603050405020304" pitchFamily="18" charset="0"/>
                <a:ea typeface="Calibri" panose="020F0502020204030204" pitchFamily="34" charset="0"/>
              </a:rPr>
              <a:t> </a:t>
            </a:r>
            <a:r>
              <a:rPr lang="en-US" sz="2400" b="1" dirty="0" err="1" smtClean="0">
                <a:solidFill>
                  <a:srgbClr val="FFFF00"/>
                </a:solidFill>
                <a:latin typeface="Times New Roman" panose="02020603050405020304" pitchFamily="18" charset="0"/>
                <a:ea typeface="Calibri" panose="020F0502020204030204" pitchFamily="34" charset="0"/>
              </a:rPr>
              <a:t>tău</a:t>
            </a:r>
            <a:r>
              <a:rPr lang="ro-RO" sz="2400" b="1" dirty="0" smtClean="0">
                <a:solidFill>
                  <a:srgbClr val="FFFF00"/>
                </a:solidFill>
                <a:latin typeface="Times New Roman" panose="02020603050405020304" pitchFamily="18" charset="0"/>
                <a:ea typeface="Calibri" panose="020F0502020204030204" pitchFamily="34" charset="0"/>
              </a:rPr>
              <a:t>:</a:t>
            </a:r>
            <a:endParaRPr lang="en-US" sz="2400" b="1" dirty="0">
              <a:solidFill>
                <a:srgbClr val="FFFF00"/>
              </a:solidFill>
            </a:endParaRPr>
          </a:p>
        </p:txBody>
      </p:sp>
      <p:sp>
        <p:nvSpPr>
          <p:cNvPr id="5" name="Rectangle 4"/>
          <p:cNvSpPr/>
          <p:nvPr/>
        </p:nvSpPr>
        <p:spPr>
          <a:xfrm>
            <a:off x="635000" y="3689372"/>
            <a:ext cx="6634018" cy="2500172"/>
          </a:xfrm>
          <a:prstGeom prst="rect">
            <a:avLst/>
          </a:prstGeom>
        </p:spPr>
        <p:txBody>
          <a:bodyPr wrap="square">
            <a:spAutoFit/>
          </a:bodyPr>
          <a:lstStyle/>
          <a:p>
            <a:pPr marL="457200" lvl="0" indent="-457200">
              <a:lnSpc>
                <a:spcPct val="107000"/>
              </a:lnSpc>
              <a:spcAft>
                <a:spcPts val="800"/>
              </a:spcAft>
              <a:buAutoNum type="arabicPeriod"/>
            </a:pP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Protejarea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Afacerii</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Tale:</a:t>
            </a:r>
            <a:endParaRPr lang="ro-RO" sz="2000" dirty="0" smtClean="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en-US" sz="2000" dirty="0" err="1">
                <a:latin typeface="Times New Roman" panose="02020603050405020304" pitchFamily="18" charset="0"/>
                <a:ea typeface="Calibri" panose="020F0502020204030204" pitchFamily="34" charset="0"/>
                <a:cs typeface="Times New Roman" panose="02020603050405020304" pitchFamily="18" charset="0"/>
              </a:rPr>
              <a:t>Imaginează-ți</a:t>
            </a:r>
            <a:r>
              <a:rPr lang="en-US" sz="2000" dirty="0">
                <a:latin typeface="Times New Roman" panose="02020603050405020304" pitchFamily="18" charset="0"/>
                <a:ea typeface="Calibri" panose="020F0502020204030204" pitchFamily="34" charset="0"/>
                <a:cs typeface="Times New Roman" panose="02020603050405020304" pitchFamily="18" charset="0"/>
              </a:rPr>
              <a:t> un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gardian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devotat</a:t>
            </a:r>
            <a:r>
              <a:rPr lang="en-US" sz="2000" dirty="0">
                <a:latin typeface="Times New Roman" panose="02020603050405020304" pitchFamily="18" charset="0"/>
                <a:ea typeface="Calibri" panose="020F0502020204030204" pitchFamily="34" charset="0"/>
                <a:cs typeface="Times New Roman" panose="02020603050405020304" pitchFamily="18" charset="0"/>
              </a:rPr>
              <a:t> care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păzește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neîncetat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afacerea</a:t>
            </a:r>
            <a:r>
              <a:rPr lang="en-US" sz="2000" dirty="0">
                <a:latin typeface="Times New Roman" panose="02020603050405020304" pitchFamily="18" charset="0"/>
                <a:ea typeface="Calibri" panose="020F0502020204030204" pitchFamily="34" charset="0"/>
                <a:cs typeface="Times New Roman" panose="02020603050405020304" pitchFamily="18" charset="0"/>
              </a:rPr>
              <a:t> ta. Comandarea </a:t>
            </a:r>
            <a:r>
              <a:rPr lang="en-US" sz="2000" dirty="0" err="1">
                <a:latin typeface="Times New Roman" panose="02020603050405020304" pitchFamily="18" charset="0"/>
                <a:ea typeface="Calibri" panose="020F0502020204030204" pitchFamily="34" charset="0"/>
                <a:cs typeface="Times New Roman" panose="02020603050405020304" pitchFamily="18" charset="0"/>
              </a:rPr>
              <a:t>unui</a:t>
            </a:r>
            <a:r>
              <a:rPr lang="en-US" sz="2000" dirty="0">
                <a:latin typeface="Times New Roman" panose="02020603050405020304" pitchFamily="18" charset="0"/>
                <a:ea typeface="Calibri" panose="020F0502020204030204" pitchFamily="34" charset="0"/>
                <a:cs typeface="Times New Roman" panose="02020603050405020304" pitchFamily="18" charset="0"/>
              </a:rPr>
              <a:t> audit de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securitate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este</a:t>
            </a:r>
            <a:r>
              <a:rPr lang="en-US" sz="2000" dirty="0">
                <a:latin typeface="Times New Roman" panose="02020603050405020304" pitchFamily="18" charset="0"/>
                <a:ea typeface="Calibri" panose="020F0502020204030204" pitchFamily="34" charset="0"/>
                <a:cs typeface="Times New Roman" panose="02020603050405020304" pitchFamily="18" charset="0"/>
              </a:rPr>
              <a:t> exact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acest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lucru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ro-RO" sz="2000" dirty="0" smtClean="0">
                <a:latin typeface="Times New Roman" panose="02020603050405020304" pitchFamily="18" charset="0"/>
                <a:ea typeface="Calibri" panose="020F0502020204030204" pitchFamily="34" charset="0"/>
                <a:cs typeface="Times New Roman" panose="02020603050405020304" pitchFamily="18" charset="0"/>
              </a:rPr>
              <a:t>A</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cest</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proces</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dezvăluie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vulnerabilitățile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permițându-ți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să</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iei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măsuri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imediate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pentru</a:t>
            </a:r>
            <a:r>
              <a:rPr lang="en-US" sz="2000" dirty="0">
                <a:latin typeface="Times New Roman" panose="02020603050405020304" pitchFamily="18" charset="0"/>
                <a:ea typeface="Calibri" panose="020F0502020204030204" pitchFamily="34" charset="0"/>
                <a:cs typeface="Times New Roman" panose="02020603050405020304" pitchFamily="18" charset="0"/>
              </a:rPr>
              <a:t> a-</a:t>
            </a:r>
            <a:r>
              <a:rPr lang="en-US" sz="2000" dirty="0" err="1">
                <a:latin typeface="Times New Roman" panose="02020603050405020304" pitchFamily="18" charset="0"/>
                <a:ea typeface="Calibri" panose="020F0502020204030204" pitchFamily="34" charset="0"/>
                <a:cs typeface="Times New Roman" panose="02020603050405020304" pitchFamily="18" charset="0"/>
              </a:rPr>
              <a:t>ți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asigura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că</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datele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prețioase</a:t>
            </a:r>
            <a:r>
              <a:rPr lang="en-US" sz="2000" dirty="0">
                <a:latin typeface="Times New Roman" panose="02020603050405020304" pitchFamily="18" charset="0"/>
                <a:ea typeface="Calibri" panose="020F0502020204030204" pitchFamily="34" charset="0"/>
                <a:cs typeface="Times New Roman" panose="02020603050405020304" pitchFamily="18" charset="0"/>
              </a:rPr>
              <a:t> și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operațiunile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esențiale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sunt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într</a:t>
            </a:r>
            <a:r>
              <a:rPr lang="en-US" sz="2000" dirty="0">
                <a:latin typeface="Times New Roman" panose="02020603050405020304" pitchFamily="18" charset="0"/>
                <a:ea typeface="Calibri" panose="020F0502020204030204" pitchFamily="34" charset="0"/>
                <a:cs typeface="Times New Roman" panose="02020603050405020304" pitchFamily="18" charset="0"/>
              </a:rPr>
              <a:t>-un </a:t>
            </a:r>
            <a:r>
              <a:rPr lang="en-US" sz="2000" dirty="0" err="1">
                <a:latin typeface="Times New Roman" panose="02020603050405020304" pitchFamily="18" charset="0"/>
                <a:ea typeface="Calibri" panose="020F0502020204030204" pitchFamily="34" charset="0"/>
                <a:cs typeface="Times New Roman" panose="02020603050405020304" pitchFamily="18" charset="0"/>
              </a:rPr>
              <a:t>adăpost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impenetrabil</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1990" y="3689372"/>
            <a:ext cx="5153755" cy="2898987"/>
          </a:xfrm>
          <a:prstGeom prst="rect">
            <a:avLst/>
          </a:prstGeom>
        </p:spPr>
      </p:pic>
      <p:pic>
        <p:nvPicPr>
          <p:cNvPr id="8" name="Picture 7"/>
          <p:cNvPicPr>
            <a:picLocks noChangeAspect="1"/>
          </p:cNvPicPr>
          <p:nvPr/>
        </p:nvPicPr>
        <p:blipFill>
          <a:blip r:embed="rId3"/>
          <a:stretch>
            <a:fillRect/>
          </a:stretch>
        </p:blipFill>
        <p:spPr>
          <a:xfrm>
            <a:off x="10211558" y="263780"/>
            <a:ext cx="1688738" cy="1347333"/>
          </a:xfrm>
          <a:prstGeom prst="rect">
            <a:avLst/>
          </a:prstGeom>
        </p:spPr>
      </p:pic>
    </p:spTree>
    <p:extLst>
      <p:ext uri="{BB962C8B-B14F-4D97-AF65-F5344CB8AC3E}">
        <p14:creationId xmlns:p14="http://schemas.microsoft.com/office/powerpoint/2010/main" val="9387153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271000" cy="1325563"/>
          </a:xfrm>
        </p:spPr>
        <p:txBody>
          <a:bodyPr>
            <a:normAutofit fontScale="90000"/>
          </a:bodyPr>
          <a:lstStyle/>
          <a:p>
            <a:pPr algn="ctr"/>
            <a:r>
              <a:rPr lang="en-US" b="1" dirty="0">
                <a:solidFill>
                  <a:srgbClr val="FF0000"/>
                </a:solidFill>
                <a:latin typeface="Times New Roman" panose="02020603050405020304" pitchFamily="18" charset="0"/>
                <a:ea typeface="Calibri" panose="020F0502020204030204" pitchFamily="34" charset="0"/>
              </a:rPr>
              <a:t>5 </a:t>
            </a:r>
            <a:r>
              <a:rPr lang="en-US" b="1" dirty="0" err="1">
                <a:solidFill>
                  <a:srgbClr val="FF0000"/>
                </a:solidFill>
                <a:latin typeface="Times New Roman" panose="02020603050405020304" pitchFamily="18" charset="0"/>
                <a:ea typeface="Calibri" panose="020F0502020204030204" pitchFamily="34" charset="0"/>
              </a:rPr>
              <a:t>argumente</a:t>
            </a:r>
            <a:r>
              <a:rPr lang="en-US" b="1" dirty="0">
                <a:solidFill>
                  <a:srgbClr val="FF0000"/>
                </a:solidFill>
                <a:latin typeface="Times New Roman" panose="02020603050405020304" pitchFamily="18" charset="0"/>
                <a:ea typeface="Calibri" panose="020F0502020204030204" pitchFamily="34" charset="0"/>
              </a:rPr>
              <a:t> </a:t>
            </a:r>
            <a:r>
              <a:rPr lang="en-US" b="1" dirty="0" err="1">
                <a:solidFill>
                  <a:srgbClr val="FF0000"/>
                </a:solidFill>
                <a:latin typeface="Times New Roman" panose="02020603050405020304" pitchFamily="18" charset="0"/>
                <a:ea typeface="Calibri" panose="020F0502020204030204" pitchFamily="34" charset="0"/>
              </a:rPr>
              <a:t>în</a:t>
            </a:r>
            <a:r>
              <a:rPr lang="en-US" b="1" dirty="0">
                <a:solidFill>
                  <a:srgbClr val="FF0000"/>
                </a:solidFill>
                <a:latin typeface="Times New Roman" panose="02020603050405020304" pitchFamily="18" charset="0"/>
                <a:ea typeface="Calibri" panose="020F0502020204030204" pitchFamily="34" charset="0"/>
              </a:rPr>
              <a:t> </a:t>
            </a:r>
            <a:r>
              <a:rPr lang="en-US" b="1" dirty="0" err="1">
                <a:solidFill>
                  <a:srgbClr val="FF0000"/>
                </a:solidFill>
                <a:latin typeface="Times New Roman" panose="02020603050405020304" pitchFamily="18" charset="0"/>
                <a:ea typeface="Calibri" panose="020F0502020204030204" pitchFamily="34" charset="0"/>
              </a:rPr>
              <a:t>favoarea</a:t>
            </a:r>
            <a:r>
              <a:rPr lang="en-US" b="1" dirty="0">
                <a:solidFill>
                  <a:srgbClr val="FF0000"/>
                </a:solidFill>
                <a:latin typeface="Times New Roman" panose="02020603050405020304" pitchFamily="18" charset="0"/>
                <a:ea typeface="Calibri" panose="020F0502020204030204" pitchFamily="34" charset="0"/>
              </a:rPr>
              <a:t> </a:t>
            </a:r>
            <a:r>
              <a:rPr lang="en-US" b="1" dirty="0" err="1">
                <a:solidFill>
                  <a:srgbClr val="FF0000"/>
                </a:solidFill>
                <a:latin typeface="Times New Roman" panose="02020603050405020304" pitchFamily="18" charset="0"/>
                <a:ea typeface="Calibri" panose="020F0502020204030204" pitchFamily="34" charset="0"/>
              </a:rPr>
              <a:t>comandării</a:t>
            </a:r>
            <a:r>
              <a:rPr lang="en-US" b="1" dirty="0">
                <a:solidFill>
                  <a:srgbClr val="FF0000"/>
                </a:solidFill>
                <a:latin typeface="Times New Roman" panose="02020603050405020304" pitchFamily="18" charset="0"/>
                <a:ea typeface="Calibri" panose="020F0502020204030204" pitchFamily="34" charset="0"/>
              </a:rPr>
              <a:t> </a:t>
            </a:r>
            <a:r>
              <a:rPr lang="en-US" b="1" dirty="0" err="1">
                <a:solidFill>
                  <a:srgbClr val="FF0000"/>
                </a:solidFill>
                <a:latin typeface="Times New Roman" panose="02020603050405020304" pitchFamily="18" charset="0"/>
                <a:ea typeface="Calibri" panose="020F0502020204030204" pitchFamily="34" charset="0"/>
              </a:rPr>
              <a:t>auditului</a:t>
            </a:r>
            <a:r>
              <a:rPr lang="en-US" b="1" dirty="0">
                <a:solidFill>
                  <a:srgbClr val="FF0000"/>
                </a:solidFill>
                <a:latin typeface="Times New Roman" panose="02020603050405020304" pitchFamily="18" charset="0"/>
                <a:ea typeface="Calibri" panose="020F0502020204030204" pitchFamily="34" charset="0"/>
              </a:rPr>
              <a:t> de </a:t>
            </a:r>
            <a:r>
              <a:rPr lang="en-US" b="1" dirty="0" err="1">
                <a:solidFill>
                  <a:srgbClr val="FF0000"/>
                </a:solidFill>
                <a:latin typeface="Times New Roman" panose="02020603050405020304" pitchFamily="18" charset="0"/>
                <a:ea typeface="Calibri" panose="020F0502020204030204" pitchFamily="34" charset="0"/>
              </a:rPr>
              <a:t>securitate</a:t>
            </a:r>
            <a:r>
              <a:rPr lang="en-US" b="1" dirty="0">
                <a:solidFill>
                  <a:srgbClr val="FF0000"/>
                </a:solidFill>
                <a:latin typeface="Times New Roman" panose="02020603050405020304" pitchFamily="18" charset="0"/>
                <a:ea typeface="Calibri" panose="020F0502020204030204" pitchFamily="34" charset="0"/>
              </a:rPr>
              <a:t> </a:t>
            </a:r>
            <a:r>
              <a:rPr lang="en-US" b="1" dirty="0" err="1">
                <a:solidFill>
                  <a:srgbClr val="FF0000"/>
                </a:solidFill>
                <a:latin typeface="Times New Roman" panose="02020603050405020304" pitchFamily="18" charset="0"/>
                <a:ea typeface="Calibri" panose="020F0502020204030204" pitchFamily="34" charset="0"/>
              </a:rPr>
              <a:t>pentru</a:t>
            </a:r>
            <a:r>
              <a:rPr lang="en-US" b="1" dirty="0">
                <a:solidFill>
                  <a:srgbClr val="FF0000"/>
                </a:solidFill>
                <a:latin typeface="Times New Roman" panose="02020603050405020304" pitchFamily="18" charset="0"/>
                <a:ea typeface="Calibri" panose="020F0502020204030204" pitchFamily="34" charset="0"/>
              </a:rPr>
              <a:t> </a:t>
            </a:r>
            <a:r>
              <a:rPr lang="ro-RO" b="1" dirty="0">
                <a:solidFill>
                  <a:srgbClr val="FF0000"/>
                </a:solidFill>
                <a:latin typeface="Times New Roman" panose="02020603050405020304" pitchFamily="18" charset="0"/>
                <a:ea typeface="Calibri" panose="020F0502020204030204" pitchFamily="34" charset="0"/>
              </a:rPr>
              <a:t>antreprenori</a:t>
            </a:r>
            <a:endParaRPr lang="en-US" dirty="0"/>
          </a:p>
        </p:txBody>
      </p:sp>
      <p:sp>
        <p:nvSpPr>
          <p:cNvPr id="3" name="Rectangle 2"/>
          <p:cNvSpPr/>
          <p:nvPr/>
        </p:nvSpPr>
        <p:spPr>
          <a:xfrm>
            <a:off x="535710" y="2176776"/>
            <a:ext cx="6096000" cy="2063129"/>
          </a:xfrm>
          <a:prstGeom prst="rect">
            <a:avLst/>
          </a:prstGeom>
        </p:spPr>
        <p:txBody>
          <a:bodyPr>
            <a:spAutoFit/>
          </a:bodyPr>
          <a:lstStyle/>
          <a:p>
            <a:pPr marL="342900" lvl="0" indent="-342900" algn="just">
              <a:lnSpc>
                <a:spcPct val="107000"/>
              </a:lnSpc>
              <a:spcAft>
                <a:spcPts val="800"/>
              </a:spcAft>
            </a:pPr>
            <a:r>
              <a:rPr lang="ro-RO" sz="2000" b="1" dirty="0" smtClean="0">
                <a:latin typeface="Times New Roman" panose="02020603050405020304" pitchFamily="18" charset="0"/>
                <a:ea typeface="Calibri" panose="020F0502020204030204" pitchFamily="34" charset="0"/>
                <a:cs typeface="Times New Roman" panose="02020603050405020304" pitchFamily="18" charset="0"/>
              </a:rPr>
              <a:t>2. </a:t>
            </a:r>
            <a:r>
              <a:rPr lang="en-US" sz="2000" b="1" dirty="0" err="1" smtClean="0">
                <a:latin typeface="Times New Roman" panose="02020603050405020304" pitchFamily="18" charset="0"/>
                <a:ea typeface="Calibri" panose="020F0502020204030204" pitchFamily="34" charset="0"/>
                <a:cs typeface="Times New Roman" panose="02020603050405020304" pitchFamily="18" charset="0"/>
              </a:rPr>
              <a:t>Prevenirea</a:t>
            </a: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2000" b="1" dirty="0" err="1" smtClean="0">
                <a:latin typeface="Times New Roman" panose="02020603050405020304" pitchFamily="18" charset="0"/>
                <a:ea typeface="Calibri" panose="020F0502020204030204" pitchFamily="34" charset="0"/>
                <a:cs typeface="Times New Roman" panose="02020603050405020304" pitchFamily="18" charset="0"/>
              </a:rPr>
              <a:t>p</a:t>
            </a:r>
            <a:r>
              <a:rPr lang="en-US" sz="2000" b="1" dirty="0" err="1" smtClean="0">
                <a:latin typeface="Times New Roman" panose="02020603050405020304" pitchFamily="18" charset="0"/>
                <a:ea typeface="Calibri" panose="020F0502020204030204" pitchFamily="34" charset="0"/>
                <a:cs typeface="Times New Roman" panose="02020603050405020304" pitchFamily="18" charset="0"/>
              </a:rPr>
              <a:t>ierderilor</a:t>
            </a: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2000" b="1" dirty="0" err="1" smtClean="0">
                <a:latin typeface="Times New Roman" panose="02020603050405020304" pitchFamily="18" charset="0"/>
                <a:ea typeface="Calibri" panose="020F0502020204030204" pitchFamily="34" charset="0"/>
                <a:cs typeface="Times New Roman" panose="02020603050405020304" pitchFamily="18" charset="0"/>
              </a:rPr>
              <a:t>f</a:t>
            </a:r>
            <a:r>
              <a:rPr lang="en-US" sz="2000" b="1" dirty="0" err="1" smtClean="0">
                <a:latin typeface="Times New Roman" panose="02020603050405020304" pitchFamily="18" charset="0"/>
                <a:ea typeface="Calibri" panose="020F0502020204030204" pitchFamily="34" charset="0"/>
                <a:cs typeface="Times New Roman" panose="02020603050405020304" pitchFamily="18" charset="0"/>
              </a:rPr>
              <a:t>inanciare</a:t>
            </a:r>
            <a:r>
              <a:rPr lang="en-US" sz="2000" b="1"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just"/>
            <a:r>
              <a:rPr lang="en-US" sz="2000" dirty="0" err="1" smtClean="0">
                <a:latin typeface="Times New Roman" panose="02020603050405020304" pitchFamily="18" charset="0"/>
                <a:ea typeface="Calibri" panose="020F0502020204030204" pitchFamily="34" charset="0"/>
              </a:rPr>
              <a:t>Prin</a:t>
            </a:r>
            <a:r>
              <a:rPr lang="en-US" sz="2000" dirty="0" smtClean="0">
                <a:latin typeface="Times New Roman" panose="02020603050405020304" pitchFamily="18" charset="0"/>
                <a:ea typeface="Calibri" panose="020F0502020204030204" pitchFamily="34" charset="0"/>
              </a:rPr>
              <a:t> </a:t>
            </a:r>
            <a:r>
              <a:rPr lang="en-US" sz="2000" dirty="0" err="1" smtClean="0">
                <a:latin typeface="Times New Roman" panose="02020603050405020304" pitchFamily="18" charset="0"/>
                <a:ea typeface="Calibri" panose="020F0502020204030204" pitchFamily="34" charset="0"/>
              </a:rPr>
              <a:t>identificarea</a:t>
            </a:r>
            <a:r>
              <a:rPr lang="en-US" sz="2000" dirty="0" smtClean="0">
                <a:latin typeface="Times New Roman" panose="02020603050405020304" pitchFamily="18" charset="0"/>
                <a:ea typeface="Calibri" panose="020F0502020204030204" pitchFamily="34" charset="0"/>
              </a:rPr>
              <a:t> și </a:t>
            </a:r>
            <a:r>
              <a:rPr lang="en-US" sz="2000" dirty="0" err="1" smtClean="0">
                <a:latin typeface="Times New Roman" panose="02020603050405020304" pitchFamily="18" charset="0"/>
                <a:ea typeface="Calibri" panose="020F0502020204030204" pitchFamily="34" charset="0"/>
              </a:rPr>
              <a:t>abordarea</a:t>
            </a:r>
            <a:r>
              <a:rPr lang="en-US" sz="2000" dirty="0" smtClean="0">
                <a:latin typeface="Times New Roman" panose="02020603050405020304" pitchFamily="18" charset="0"/>
                <a:ea typeface="Calibri" panose="020F0502020204030204" pitchFamily="34" charset="0"/>
              </a:rPr>
              <a:t> </a:t>
            </a:r>
            <a:r>
              <a:rPr lang="en-US" sz="2000" dirty="0" err="1" smtClean="0">
                <a:latin typeface="Times New Roman" panose="02020603050405020304" pitchFamily="18" charset="0"/>
                <a:ea typeface="Calibri" panose="020F0502020204030204" pitchFamily="34" charset="0"/>
              </a:rPr>
              <a:t>potențialelor</a:t>
            </a:r>
            <a:r>
              <a:rPr lang="en-US" sz="2000" dirty="0" smtClean="0">
                <a:latin typeface="Times New Roman" panose="02020603050405020304" pitchFamily="18" charset="0"/>
                <a:ea typeface="Calibri" panose="020F0502020204030204" pitchFamily="34" charset="0"/>
              </a:rPr>
              <a:t> </a:t>
            </a:r>
            <a:r>
              <a:rPr lang="en-US" sz="2000" dirty="0" err="1" smtClean="0">
                <a:latin typeface="Times New Roman" panose="02020603050405020304" pitchFamily="18" charset="0"/>
                <a:ea typeface="Calibri" panose="020F0502020204030204" pitchFamily="34" charset="0"/>
              </a:rPr>
              <a:t>amenințări</a:t>
            </a:r>
            <a:r>
              <a:rPr lang="en-US" sz="2000" dirty="0" smtClean="0">
                <a:latin typeface="Times New Roman" panose="02020603050405020304" pitchFamily="18" charset="0"/>
                <a:ea typeface="Calibri" panose="020F0502020204030204" pitchFamily="34" charset="0"/>
              </a:rPr>
              <a:t> </a:t>
            </a:r>
            <a:r>
              <a:rPr lang="en-US" sz="2000" dirty="0" err="1" smtClean="0">
                <a:latin typeface="Times New Roman" panose="02020603050405020304" pitchFamily="18" charset="0"/>
                <a:ea typeface="Calibri" panose="020F0502020204030204" pitchFamily="34" charset="0"/>
              </a:rPr>
              <a:t>într</a:t>
            </a:r>
            <a:r>
              <a:rPr lang="en-US" sz="2000" dirty="0" smtClean="0">
                <a:latin typeface="Times New Roman" panose="02020603050405020304" pitchFamily="18" charset="0"/>
                <a:ea typeface="Calibri" panose="020F0502020204030204" pitchFamily="34" charset="0"/>
              </a:rPr>
              <a:t>-un </a:t>
            </a:r>
            <a:r>
              <a:rPr lang="en-US" sz="2000" dirty="0" err="1" smtClean="0">
                <a:latin typeface="Times New Roman" panose="02020603050405020304" pitchFamily="18" charset="0"/>
                <a:ea typeface="Calibri" panose="020F0502020204030204" pitchFamily="34" charset="0"/>
              </a:rPr>
              <a:t>stadiu</a:t>
            </a:r>
            <a:r>
              <a:rPr lang="en-US" sz="2000" dirty="0" smtClean="0">
                <a:latin typeface="Times New Roman" panose="02020603050405020304" pitchFamily="18" charset="0"/>
                <a:ea typeface="Calibri" panose="020F0502020204030204" pitchFamily="34" charset="0"/>
              </a:rPr>
              <a:t> incipient, </a:t>
            </a:r>
            <a:r>
              <a:rPr lang="en-US" sz="2000" dirty="0" err="1" smtClean="0">
                <a:latin typeface="Times New Roman" panose="02020603050405020304" pitchFamily="18" charset="0"/>
                <a:ea typeface="Calibri" panose="020F0502020204030204" pitchFamily="34" charset="0"/>
              </a:rPr>
              <a:t>poți</a:t>
            </a:r>
            <a:r>
              <a:rPr lang="en-US" sz="2000" dirty="0" smtClean="0">
                <a:latin typeface="Times New Roman" panose="02020603050405020304" pitchFamily="18" charset="0"/>
                <a:ea typeface="Calibri" panose="020F0502020204030204" pitchFamily="34" charset="0"/>
              </a:rPr>
              <a:t> </a:t>
            </a:r>
            <a:r>
              <a:rPr lang="en-US" sz="2000" dirty="0" err="1" smtClean="0">
                <a:latin typeface="Times New Roman" panose="02020603050405020304" pitchFamily="18" charset="0"/>
                <a:ea typeface="Calibri" panose="020F0502020204030204" pitchFamily="34" charset="0"/>
              </a:rPr>
              <a:t>evita</a:t>
            </a:r>
            <a:r>
              <a:rPr lang="en-US" sz="2000" dirty="0" smtClean="0">
                <a:latin typeface="Times New Roman" panose="02020603050405020304" pitchFamily="18" charset="0"/>
                <a:ea typeface="Calibri" panose="020F0502020204030204" pitchFamily="34" charset="0"/>
              </a:rPr>
              <a:t> </a:t>
            </a:r>
            <a:r>
              <a:rPr lang="en-US" sz="2000" dirty="0" err="1" smtClean="0">
                <a:latin typeface="Times New Roman" panose="02020603050405020304" pitchFamily="18" charset="0"/>
                <a:ea typeface="Calibri" panose="020F0502020204030204" pitchFamily="34" charset="0"/>
              </a:rPr>
              <a:t>pierderile</a:t>
            </a:r>
            <a:r>
              <a:rPr lang="en-US" sz="2000" dirty="0" smtClean="0">
                <a:latin typeface="Times New Roman" panose="02020603050405020304" pitchFamily="18" charset="0"/>
                <a:ea typeface="Calibri" panose="020F0502020204030204" pitchFamily="34" charset="0"/>
              </a:rPr>
              <a:t> </a:t>
            </a:r>
            <a:r>
              <a:rPr lang="en-US" sz="2000" dirty="0" err="1" smtClean="0">
                <a:latin typeface="Times New Roman" panose="02020603050405020304" pitchFamily="18" charset="0"/>
                <a:ea typeface="Calibri" panose="020F0502020204030204" pitchFamily="34" charset="0"/>
              </a:rPr>
              <a:t>financiare</a:t>
            </a:r>
            <a:r>
              <a:rPr lang="en-US" sz="2000" dirty="0" smtClean="0">
                <a:latin typeface="Times New Roman" panose="02020603050405020304" pitchFamily="18" charset="0"/>
                <a:ea typeface="Calibri" panose="020F0502020204030204" pitchFamily="34" charset="0"/>
              </a:rPr>
              <a:t> </a:t>
            </a:r>
            <a:r>
              <a:rPr lang="en-US" sz="2000" dirty="0" err="1" smtClean="0">
                <a:latin typeface="Times New Roman" panose="02020603050405020304" pitchFamily="18" charset="0"/>
                <a:ea typeface="Calibri" panose="020F0502020204030204" pitchFamily="34" charset="0"/>
              </a:rPr>
              <a:t>semnificative</a:t>
            </a:r>
            <a:r>
              <a:rPr lang="en-US" sz="2000" dirty="0" smtClean="0">
                <a:latin typeface="Times New Roman" panose="02020603050405020304" pitchFamily="18" charset="0"/>
                <a:ea typeface="Calibri" panose="020F0502020204030204" pitchFamily="34" charset="0"/>
              </a:rPr>
              <a:t>. Un </a:t>
            </a:r>
            <a:r>
              <a:rPr lang="en-US" sz="2000" dirty="0">
                <a:latin typeface="Times New Roman" panose="02020603050405020304" pitchFamily="18" charset="0"/>
                <a:ea typeface="Calibri" panose="020F0502020204030204" pitchFamily="34" charset="0"/>
              </a:rPr>
              <a:t>audit de </a:t>
            </a:r>
            <a:r>
              <a:rPr lang="en-US" sz="2000" dirty="0" err="1">
                <a:latin typeface="Times New Roman" panose="02020603050405020304" pitchFamily="18" charset="0"/>
                <a:ea typeface="Calibri" panose="020F0502020204030204" pitchFamily="34" charset="0"/>
              </a:rPr>
              <a:t>securitate</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te</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ajută</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să-ți</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protejezi</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investițiile</a:t>
            </a:r>
            <a:r>
              <a:rPr lang="en-US" sz="2000" dirty="0">
                <a:latin typeface="Times New Roman" panose="02020603050405020304" pitchFamily="18" charset="0"/>
                <a:ea typeface="Calibri" panose="020F0502020204030204" pitchFamily="34" charset="0"/>
              </a:rPr>
              <a:t> și </a:t>
            </a:r>
            <a:r>
              <a:rPr lang="en-US" sz="2000" dirty="0" err="1">
                <a:latin typeface="Times New Roman" panose="02020603050405020304" pitchFamily="18" charset="0"/>
                <a:ea typeface="Calibri" panose="020F0502020204030204" pitchFamily="34" charset="0"/>
              </a:rPr>
              <a:t>să</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reduci</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riscul</a:t>
            </a:r>
            <a:r>
              <a:rPr lang="en-US" sz="2000" dirty="0">
                <a:latin typeface="Times New Roman" panose="02020603050405020304" pitchFamily="18" charset="0"/>
                <a:ea typeface="Calibri" panose="020F0502020204030204" pitchFamily="34" charset="0"/>
              </a:rPr>
              <a:t> de </a:t>
            </a:r>
            <a:r>
              <a:rPr lang="en-US" sz="2000" dirty="0" err="1">
                <a:latin typeface="Times New Roman" panose="02020603050405020304" pitchFamily="18" charset="0"/>
                <a:ea typeface="Calibri" panose="020F0502020204030204" pitchFamily="34" charset="0"/>
              </a:rPr>
              <a:t>fraude</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sau</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atacuri</a:t>
            </a:r>
            <a:r>
              <a:rPr lang="en-US" sz="2000" dirty="0">
                <a:latin typeface="Times New Roman" panose="02020603050405020304" pitchFamily="18" charset="0"/>
                <a:ea typeface="Calibri" panose="020F0502020204030204" pitchFamily="34" charset="0"/>
              </a:rPr>
              <a:t> </a:t>
            </a:r>
            <a:r>
              <a:rPr lang="en-US" sz="2000" dirty="0" err="1" smtClean="0">
                <a:latin typeface="Times New Roman" panose="02020603050405020304" pitchFamily="18" charset="0"/>
                <a:ea typeface="Calibri" panose="020F0502020204030204" pitchFamily="34" charset="0"/>
              </a:rPr>
              <a:t>cibernetice</a:t>
            </a:r>
            <a:r>
              <a:rPr lang="en-US" sz="2000" dirty="0">
                <a:latin typeface="Times New Roman" panose="02020603050405020304" pitchFamily="18" charset="0"/>
                <a:ea typeface="Calibri" panose="020F0502020204030204" pitchFamily="34" charset="0"/>
              </a:rPr>
              <a:t>.</a:t>
            </a:r>
            <a:endParaRPr lang="en-US" sz="2000" dirty="0"/>
          </a:p>
        </p:txBody>
      </p:sp>
      <p:sp>
        <p:nvSpPr>
          <p:cNvPr id="5" name="Rectangle 4"/>
          <p:cNvSpPr/>
          <p:nvPr/>
        </p:nvSpPr>
        <p:spPr>
          <a:xfrm>
            <a:off x="609600" y="4325271"/>
            <a:ext cx="6096000" cy="2068259"/>
          </a:xfrm>
          <a:prstGeom prst="rect">
            <a:avLst/>
          </a:prstGeom>
        </p:spPr>
        <p:txBody>
          <a:bodyPr>
            <a:spAutoFit/>
          </a:bodyPr>
          <a:lstStyle/>
          <a:p>
            <a:pPr marL="342900" lvl="0" indent="-342900" algn="just">
              <a:lnSpc>
                <a:spcPct val="107000"/>
              </a:lnSpc>
            </a:pPr>
            <a:r>
              <a:rPr lang="ro-RO" sz="2000" b="1"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3. </a:t>
            </a:r>
            <a:r>
              <a:rPr lang="en-US" sz="2000" b="1" dirty="0" err="1">
                <a:solidFill>
                  <a:prstClr val="white"/>
                </a:solidFill>
                <a:latin typeface="Times New Roman" panose="02020603050405020304" pitchFamily="18" charset="0"/>
                <a:ea typeface="Calibri" panose="020F0502020204030204" pitchFamily="34" charset="0"/>
                <a:cs typeface="Times New Roman" panose="02020603050405020304" pitchFamily="18" charset="0"/>
              </a:rPr>
              <a:t>Încrederea</a:t>
            </a:r>
            <a:r>
              <a:rPr lang="en-US" sz="2000" b="1"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prstClr val="white"/>
                </a:solidFill>
                <a:latin typeface="Times New Roman" panose="02020603050405020304" pitchFamily="18" charset="0"/>
                <a:ea typeface="Calibri" panose="020F0502020204030204" pitchFamily="34" charset="0"/>
                <a:cs typeface="Times New Roman" panose="02020603050405020304" pitchFamily="18" charset="0"/>
              </a:rPr>
              <a:t>Partenerilor</a:t>
            </a:r>
            <a:r>
              <a:rPr lang="en-US" sz="2000" b="1"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și a </a:t>
            </a:r>
            <a:r>
              <a:rPr lang="en-US" sz="2000" b="1" dirty="0" err="1">
                <a:solidFill>
                  <a:prstClr val="white"/>
                </a:solidFill>
                <a:latin typeface="Times New Roman" panose="02020603050405020304" pitchFamily="18" charset="0"/>
                <a:ea typeface="Calibri" panose="020F0502020204030204" pitchFamily="34" charset="0"/>
                <a:cs typeface="Times New Roman" panose="02020603050405020304" pitchFamily="18" charset="0"/>
              </a:rPr>
              <a:t>Clienților</a:t>
            </a:r>
            <a:r>
              <a:rPr lang="en-US" sz="2000" b="1"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a:t>
            </a:r>
            <a:endParaRPr lang="ro-RO" sz="20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pPr>
            <a:r>
              <a:rPr lang="en-US" sz="2000" dirty="0" err="1">
                <a:solidFill>
                  <a:prstClr val="white"/>
                </a:solidFill>
                <a:latin typeface="Times New Roman" panose="02020603050405020304" pitchFamily="18" charset="0"/>
                <a:ea typeface="Calibri" panose="020F0502020204030204" pitchFamily="34" charset="0"/>
                <a:cs typeface="Times New Roman" panose="02020603050405020304" pitchFamily="18" charset="0"/>
              </a:rPr>
              <a:t>Demonstrează</a:t>
            </a:r>
            <a:r>
              <a:rPr lang="en-US" sz="20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prstClr val="white"/>
                </a:solidFill>
                <a:latin typeface="Times New Roman" panose="02020603050405020304" pitchFamily="18" charset="0"/>
                <a:ea typeface="Calibri" panose="020F0502020204030204" pitchFamily="34" charset="0"/>
                <a:cs typeface="Times New Roman" panose="02020603050405020304" pitchFamily="18" charset="0"/>
              </a:rPr>
              <a:t>partenerilor</a:t>
            </a:r>
            <a:r>
              <a:rPr lang="en-US" sz="20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și </a:t>
            </a:r>
            <a:r>
              <a:rPr lang="en-US" sz="2000" dirty="0" err="1">
                <a:solidFill>
                  <a:prstClr val="white"/>
                </a:solidFill>
                <a:latin typeface="Times New Roman" panose="02020603050405020304" pitchFamily="18" charset="0"/>
                <a:ea typeface="Calibri" panose="020F0502020204030204" pitchFamily="34" charset="0"/>
                <a:cs typeface="Times New Roman" panose="02020603050405020304" pitchFamily="18" charset="0"/>
              </a:rPr>
              <a:t>clienților</a:t>
            </a:r>
            <a:r>
              <a:rPr lang="en-US" sz="20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prstClr val="white"/>
                </a:solidFill>
                <a:latin typeface="Times New Roman" panose="02020603050405020304" pitchFamily="18" charset="0"/>
                <a:ea typeface="Calibri" panose="020F0502020204030204" pitchFamily="34" charset="0"/>
                <a:cs typeface="Times New Roman" panose="02020603050405020304" pitchFamily="18" charset="0"/>
              </a:rPr>
              <a:t>că</a:t>
            </a:r>
            <a:r>
              <a:rPr lang="en-US" sz="20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prstClr val="white"/>
                </a:solidFill>
                <a:latin typeface="Times New Roman" panose="02020603050405020304" pitchFamily="18" charset="0"/>
                <a:ea typeface="Calibri" panose="020F0502020204030204" pitchFamily="34" charset="0"/>
                <a:cs typeface="Times New Roman" panose="02020603050405020304" pitchFamily="18" charset="0"/>
              </a:rPr>
              <a:t>îți</a:t>
            </a:r>
            <a:r>
              <a:rPr lang="en-US" sz="20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pui</a:t>
            </a:r>
            <a:r>
              <a:rPr lang="ro-RO" sz="20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încrederea</a:t>
            </a:r>
            <a:r>
              <a:rPr lang="en-US" sz="2000" dirty="0"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prstClr val="white"/>
                </a:solidFill>
                <a:latin typeface="Times New Roman" panose="02020603050405020304" pitchFamily="18" charset="0"/>
                <a:ea typeface="Calibri" panose="020F0502020204030204" pitchFamily="34" charset="0"/>
                <a:cs typeface="Times New Roman" panose="02020603050405020304" pitchFamily="18" charset="0"/>
              </a:rPr>
              <a:t>în</a:t>
            </a:r>
            <a:r>
              <a:rPr lang="en-US" sz="20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prstClr val="white"/>
                </a:solidFill>
                <a:latin typeface="Times New Roman" panose="02020603050405020304" pitchFamily="18" charset="0"/>
                <a:ea typeface="Calibri" panose="020F0502020204030204" pitchFamily="34" charset="0"/>
                <a:cs typeface="Times New Roman" panose="02020603050405020304" pitchFamily="18" charset="0"/>
              </a:rPr>
              <a:t>securitate</a:t>
            </a:r>
            <a:r>
              <a:rPr lang="en-US" sz="20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prstClr val="white"/>
                </a:solidFill>
                <a:latin typeface="Times New Roman" panose="02020603050405020304" pitchFamily="18" charset="0"/>
                <a:ea typeface="Calibri" panose="020F0502020204030204" pitchFamily="34" charset="0"/>
                <a:cs typeface="Times New Roman" panose="02020603050405020304" pitchFamily="18" charset="0"/>
              </a:rPr>
              <a:t>prin</a:t>
            </a:r>
            <a:r>
              <a:rPr lang="en-US" sz="20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prstClr val="white"/>
                </a:solidFill>
                <a:latin typeface="Times New Roman" panose="02020603050405020304" pitchFamily="18" charset="0"/>
                <a:ea typeface="Calibri" panose="020F0502020204030204" pitchFamily="34" charset="0"/>
                <a:cs typeface="Times New Roman" panose="02020603050405020304" pitchFamily="18" charset="0"/>
              </a:rPr>
              <a:t>comandarea</a:t>
            </a:r>
            <a:r>
              <a:rPr lang="en-US" sz="20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prstClr val="white"/>
                </a:solidFill>
                <a:latin typeface="Times New Roman" panose="02020603050405020304" pitchFamily="18" charset="0"/>
                <a:ea typeface="Calibri" panose="020F0502020204030204" pitchFamily="34" charset="0"/>
                <a:cs typeface="Times New Roman" panose="02020603050405020304" pitchFamily="18" charset="0"/>
              </a:rPr>
              <a:t>unui</a:t>
            </a:r>
            <a:r>
              <a:rPr lang="en-US" sz="20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audit.</a:t>
            </a:r>
            <a:r>
              <a:rPr lang="ro-RO" sz="2000" dirty="0"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Acest</a:t>
            </a:r>
            <a:r>
              <a:rPr lang="ro-RO" sz="20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lucru</a:t>
            </a:r>
            <a:r>
              <a:rPr lang="en-US" sz="2000" dirty="0"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nu </a:t>
            </a:r>
            <a:r>
              <a:rPr lang="en-US" sz="2000" dirty="0" err="1">
                <a:solidFill>
                  <a:prstClr val="white"/>
                </a:solidFill>
                <a:latin typeface="Times New Roman" panose="02020603050405020304" pitchFamily="18" charset="0"/>
                <a:ea typeface="Calibri" panose="020F0502020204030204" pitchFamily="34" charset="0"/>
                <a:cs typeface="Times New Roman" panose="02020603050405020304" pitchFamily="18" charset="0"/>
              </a:rPr>
              <a:t>doar</a:t>
            </a:r>
            <a:r>
              <a:rPr lang="en-US" sz="20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prstClr val="white"/>
                </a:solidFill>
                <a:latin typeface="Times New Roman" panose="02020603050405020304" pitchFamily="18" charset="0"/>
                <a:ea typeface="Calibri" panose="020F0502020204030204" pitchFamily="34" charset="0"/>
                <a:cs typeface="Times New Roman" panose="02020603050405020304" pitchFamily="18" charset="0"/>
              </a:rPr>
              <a:t>consolidează</a:t>
            </a:r>
            <a:r>
              <a:rPr lang="en-US" sz="20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prstClr val="white"/>
                </a:solidFill>
                <a:latin typeface="Times New Roman" panose="02020603050405020304" pitchFamily="18" charset="0"/>
                <a:ea typeface="Calibri" panose="020F0502020204030204" pitchFamily="34" charset="0"/>
                <a:cs typeface="Times New Roman" panose="02020603050405020304" pitchFamily="18" charset="0"/>
              </a:rPr>
              <a:t>relațiile</a:t>
            </a:r>
            <a:r>
              <a:rPr lang="en-US" sz="20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ci și </a:t>
            </a:r>
            <a:r>
              <a:rPr lang="en-US" sz="2000" dirty="0" err="1">
                <a:solidFill>
                  <a:prstClr val="white"/>
                </a:solidFill>
                <a:latin typeface="Times New Roman" panose="02020603050405020304" pitchFamily="18" charset="0"/>
                <a:ea typeface="Calibri" panose="020F0502020204030204" pitchFamily="34" charset="0"/>
                <a:cs typeface="Times New Roman" panose="02020603050405020304" pitchFamily="18" charset="0"/>
              </a:rPr>
              <a:t>sporește</a:t>
            </a:r>
            <a:r>
              <a:rPr lang="en-US" sz="20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încrederea</a:t>
            </a:r>
            <a:r>
              <a:rPr lang="en-US" sz="2000" dirty="0"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prstClr val="white"/>
                </a:solidFill>
                <a:latin typeface="Times New Roman" panose="02020603050405020304" pitchFamily="18" charset="0"/>
                <a:ea typeface="Calibri" panose="020F0502020204030204" pitchFamily="34" charset="0"/>
                <a:cs typeface="Times New Roman" panose="02020603050405020304" pitchFamily="18" charset="0"/>
              </a:rPr>
              <a:t>în</a:t>
            </a:r>
            <a:r>
              <a:rPr lang="en-US" sz="20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prstClr val="white"/>
                </a:solidFill>
                <a:latin typeface="Times New Roman" panose="02020603050405020304" pitchFamily="18" charset="0"/>
                <a:ea typeface="Calibri" panose="020F0502020204030204" pitchFamily="34" charset="0"/>
                <a:cs typeface="Times New Roman" panose="02020603050405020304" pitchFamily="18" charset="0"/>
              </a:rPr>
              <a:t>afacerea</a:t>
            </a:r>
            <a:r>
              <a:rPr lang="en-US" sz="20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ta, </a:t>
            </a:r>
            <a:r>
              <a:rPr lang="en-US" sz="2000" dirty="0" err="1">
                <a:solidFill>
                  <a:prstClr val="white"/>
                </a:solidFill>
                <a:latin typeface="Times New Roman" panose="02020603050405020304" pitchFamily="18" charset="0"/>
                <a:ea typeface="Calibri" panose="020F0502020204030204" pitchFamily="34" charset="0"/>
                <a:cs typeface="Times New Roman" panose="02020603050405020304" pitchFamily="18" charset="0"/>
              </a:rPr>
              <a:t>făcându-i</a:t>
            </a:r>
            <a:r>
              <a:rPr lang="en-US" sz="20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prstClr val="white"/>
                </a:solidFill>
                <a:latin typeface="Times New Roman" panose="02020603050405020304" pitchFamily="18" charset="0"/>
                <a:ea typeface="Calibri" panose="020F0502020204030204" pitchFamily="34" charset="0"/>
                <a:cs typeface="Times New Roman" panose="02020603050405020304" pitchFamily="18" charset="0"/>
              </a:rPr>
              <a:t>pe</a:t>
            </a:r>
            <a:r>
              <a:rPr lang="en-US" sz="20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prstClr val="white"/>
                </a:solidFill>
                <a:latin typeface="Times New Roman" panose="02020603050405020304" pitchFamily="18" charset="0"/>
                <a:ea typeface="Calibri" panose="020F0502020204030204" pitchFamily="34" charset="0"/>
                <a:cs typeface="Times New Roman" panose="02020603050405020304" pitchFamily="18" charset="0"/>
              </a:rPr>
              <a:t>toți</a:t>
            </a:r>
            <a:r>
              <a:rPr lang="en-US" sz="20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prstClr val="white"/>
                </a:solidFill>
                <a:latin typeface="Times New Roman" panose="02020603050405020304" pitchFamily="18" charset="0"/>
                <a:ea typeface="Calibri" panose="020F0502020204030204" pitchFamily="34" charset="0"/>
                <a:cs typeface="Times New Roman" panose="02020603050405020304" pitchFamily="18" charset="0"/>
              </a:rPr>
              <a:t>să</a:t>
            </a:r>
            <a:r>
              <a:rPr lang="en-US" sz="20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se </a:t>
            </a:r>
            <a:r>
              <a:rPr lang="en-US" sz="2000" dirty="0" err="1">
                <a:solidFill>
                  <a:prstClr val="white"/>
                </a:solidFill>
                <a:latin typeface="Times New Roman" panose="02020603050405020304" pitchFamily="18" charset="0"/>
                <a:ea typeface="Calibri" panose="020F0502020204030204" pitchFamily="34" charset="0"/>
                <a:cs typeface="Times New Roman" panose="02020603050405020304" pitchFamily="18" charset="0"/>
              </a:rPr>
              <a:t>simtă</a:t>
            </a:r>
            <a:r>
              <a:rPr lang="en-US" sz="20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prstClr val="white"/>
                </a:solidFill>
                <a:latin typeface="Times New Roman" panose="02020603050405020304" pitchFamily="18" charset="0"/>
                <a:ea typeface="Calibri" panose="020F0502020204030204" pitchFamily="34" charset="0"/>
                <a:cs typeface="Times New Roman" panose="02020603050405020304" pitchFamily="18" charset="0"/>
              </a:rPr>
              <a:t>mai</a:t>
            </a:r>
            <a:r>
              <a:rPr lang="en-US" sz="20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în</a:t>
            </a:r>
            <a:r>
              <a:rPr lang="en-US" sz="2000" dirty="0"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prstClr val="white"/>
                </a:solidFill>
                <a:latin typeface="Times New Roman" panose="02020603050405020304" pitchFamily="18" charset="0"/>
                <a:ea typeface="Calibri" panose="020F0502020204030204" pitchFamily="34" charset="0"/>
                <a:cs typeface="Times New Roman" panose="02020603050405020304" pitchFamily="18" charset="0"/>
              </a:rPr>
              <a:t>siguranță</a:t>
            </a:r>
            <a:r>
              <a:rPr lang="en-US" sz="20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prstClr val="white"/>
                </a:solidFill>
                <a:latin typeface="Times New Roman" panose="02020603050405020304" pitchFamily="18" charset="0"/>
                <a:ea typeface="Calibri" panose="020F0502020204030204" pitchFamily="34" charset="0"/>
                <a:cs typeface="Times New Roman" panose="02020603050405020304" pitchFamily="18" charset="0"/>
              </a:rPr>
              <a:t>în</a:t>
            </a:r>
            <a:r>
              <a:rPr lang="en-US" sz="20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prstClr val="white"/>
                </a:solidFill>
                <a:latin typeface="Times New Roman" panose="02020603050405020304" pitchFamily="18" charset="0"/>
                <a:ea typeface="Calibri" panose="020F0502020204030204" pitchFamily="34" charset="0"/>
                <a:cs typeface="Times New Roman" panose="02020603050405020304" pitchFamily="18" charset="0"/>
              </a:rPr>
              <a:t>colaborarea</a:t>
            </a:r>
            <a:r>
              <a:rPr lang="en-US" sz="20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cu tine.</a:t>
            </a:r>
            <a:endParaRPr lang="en-US" sz="20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0" y="2351069"/>
            <a:ext cx="5305367" cy="3777672"/>
          </a:xfrm>
          <a:prstGeom prst="rect">
            <a:avLst/>
          </a:prstGeom>
        </p:spPr>
      </p:pic>
      <p:pic>
        <p:nvPicPr>
          <p:cNvPr id="8" name="Picture 7"/>
          <p:cNvPicPr>
            <a:picLocks noChangeAspect="1"/>
          </p:cNvPicPr>
          <p:nvPr/>
        </p:nvPicPr>
        <p:blipFill>
          <a:blip r:embed="rId3"/>
          <a:stretch>
            <a:fillRect/>
          </a:stretch>
        </p:blipFill>
        <p:spPr>
          <a:xfrm>
            <a:off x="10109200" y="261725"/>
            <a:ext cx="1688738" cy="1347333"/>
          </a:xfrm>
          <a:prstGeom prst="rect">
            <a:avLst/>
          </a:prstGeom>
        </p:spPr>
      </p:pic>
    </p:spTree>
    <p:extLst>
      <p:ext uri="{BB962C8B-B14F-4D97-AF65-F5344CB8AC3E}">
        <p14:creationId xmlns:p14="http://schemas.microsoft.com/office/powerpoint/2010/main" val="23227717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271000" cy="1325563"/>
          </a:xfrm>
        </p:spPr>
        <p:txBody>
          <a:bodyPr>
            <a:normAutofit fontScale="90000"/>
          </a:bodyPr>
          <a:lstStyle/>
          <a:p>
            <a:pPr algn="ctr"/>
            <a:r>
              <a:rPr lang="en-US" b="1" dirty="0">
                <a:solidFill>
                  <a:srgbClr val="FF0000"/>
                </a:solidFill>
                <a:latin typeface="Times New Roman" panose="02020603050405020304" pitchFamily="18" charset="0"/>
                <a:ea typeface="Calibri" panose="020F0502020204030204" pitchFamily="34" charset="0"/>
              </a:rPr>
              <a:t>5 </a:t>
            </a:r>
            <a:r>
              <a:rPr lang="en-US" b="1" dirty="0" err="1">
                <a:solidFill>
                  <a:srgbClr val="FF0000"/>
                </a:solidFill>
                <a:latin typeface="Times New Roman" panose="02020603050405020304" pitchFamily="18" charset="0"/>
                <a:ea typeface="Calibri" panose="020F0502020204030204" pitchFamily="34" charset="0"/>
              </a:rPr>
              <a:t>argumente</a:t>
            </a:r>
            <a:r>
              <a:rPr lang="en-US" b="1" dirty="0">
                <a:solidFill>
                  <a:srgbClr val="FF0000"/>
                </a:solidFill>
                <a:latin typeface="Times New Roman" panose="02020603050405020304" pitchFamily="18" charset="0"/>
                <a:ea typeface="Calibri" panose="020F0502020204030204" pitchFamily="34" charset="0"/>
              </a:rPr>
              <a:t> </a:t>
            </a:r>
            <a:r>
              <a:rPr lang="en-US" b="1" dirty="0" err="1">
                <a:solidFill>
                  <a:srgbClr val="FF0000"/>
                </a:solidFill>
                <a:latin typeface="Times New Roman" panose="02020603050405020304" pitchFamily="18" charset="0"/>
                <a:ea typeface="Calibri" panose="020F0502020204030204" pitchFamily="34" charset="0"/>
              </a:rPr>
              <a:t>în</a:t>
            </a:r>
            <a:r>
              <a:rPr lang="en-US" b="1" dirty="0">
                <a:solidFill>
                  <a:srgbClr val="FF0000"/>
                </a:solidFill>
                <a:latin typeface="Times New Roman" panose="02020603050405020304" pitchFamily="18" charset="0"/>
                <a:ea typeface="Calibri" panose="020F0502020204030204" pitchFamily="34" charset="0"/>
              </a:rPr>
              <a:t> </a:t>
            </a:r>
            <a:r>
              <a:rPr lang="en-US" b="1" dirty="0" err="1">
                <a:solidFill>
                  <a:srgbClr val="FF0000"/>
                </a:solidFill>
                <a:latin typeface="Times New Roman" panose="02020603050405020304" pitchFamily="18" charset="0"/>
                <a:ea typeface="Calibri" panose="020F0502020204030204" pitchFamily="34" charset="0"/>
              </a:rPr>
              <a:t>favoarea</a:t>
            </a:r>
            <a:r>
              <a:rPr lang="en-US" b="1" dirty="0">
                <a:solidFill>
                  <a:srgbClr val="FF0000"/>
                </a:solidFill>
                <a:latin typeface="Times New Roman" panose="02020603050405020304" pitchFamily="18" charset="0"/>
                <a:ea typeface="Calibri" panose="020F0502020204030204" pitchFamily="34" charset="0"/>
              </a:rPr>
              <a:t> </a:t>
            </a:r>
            <a:r>
              <a:rPr lang="en-US" b="1" dirty="0" err="1">
                <a:solidFill>
                  <a:srgbClr val="FF0000"/>
                </a:solidFill>
                <a:latin typeface="Times New Roman" panose="02020603050405020304" pitchFamily="18" charset="0"/>
                <a:ea typeface="Calibri" panose="020F0502020204030204" pitchFamily="34" charset="0"/>
              </a:rPr>
              <a:t>comandării</a:t>
            </a:r>
            <a:r>
              <a:rPr lang="en-US" b="1" dirty="0">
                <a:solidFill>
                  <a:srgbClr val="FF0000"/>
                </a:solidFill>
                <a:latin typeface="Times New Roman" panose="02020603050405020304" pitchFamily="18" charset="0"/>
                <a:ea typeface="Calibri" panose="020F0502020204030204" pitchFamily="34" charset="0"/>
              </a:rPr>
              <a:t> </a:t>
            </a:r>
            <a:r>
              <a:rPr lang="en-US" b="1" dirty="0" err="1">
                <a:solidFill>
                  <a:srgbClr val="FF0000"/>
                </a:solidFill>
                <a:latin typeface="Times New Roman" panose="02020603050405020304" pitchFamily="18" charset="0"/>
                <a:ea typeface="Calibri" panose="020F0502020204030204" pitchFamily="34" charset="0"/>
              </a:rPr>
              <a:t>auditului</a:t>
            </a:r>
            <a:r>
              <a:rPr lang="en-US" b="1" dirty="0">
                <a:solidFill>
                  <a:srgbClr val="FF0000"/>
                </a:solidFill>
                <a:latin typeface="Times New Roman" panose="02020603050405020304" pitchFamily="18" charset="0"/>
                <a:ea typeface="Calibri" panose="020F0502020204030204" pitchFamily="34" charset="0"/>
              </a:rPr>
              <a:t> de </a:t>
            </a:r>
            <a:r>
              <a:rPr lang="en-US" b="1" dirty="0" err="1">
                <a:solidFill>
                  <a:srgbClr val="FF0000"/>
                </a:solidFill>
                <a:latin typeface="Times New Roman" panose="02020603050405020304" pitchFamily="18" charset="0"/>
                <a:ea typeface="Calibri" panose="020F0502020204030204" pitchFamily="34" charset="0"/>
              </a:rPr>
              <a:t>securitate</a:t>
            </a:r>
            <a:r>
              <a:rPr lang="en-US" b="1" dirty="0">
                <a:solidFill>
                  <a:srgbClr val="FF0000"/>
                </a:solidFill>
                <a:latin typeface="Times New Roman" panose="02020603050405020304" pitchFamily="18" charset="0"/>
                <a:ea typeface="Calibri" panose="020F0502020204030204" pitchFamily="34" charset="0"/>
              </a:rPr>
              <a:t> </a:t>
            </a:r>
            <a:r>
              <a:rPr lang="en-US" b="1" dirty="0" err="1">
                <a:solidFill>
                  <a:srgbClr val="FF0000"/>
                </a:solidFill>
                <a:latin typeface="Times New Roman" panose="02020603050405020304" pitchFamily="18" charset="0"/>
                <a:ea typeface="Calibri" panose="020F0502020204030204" pitchFamily="34" charset="0"/>
              </a:rPr>
              <a:t>pentru</a:t>
            </a:r>
            <a:r>
              <a:rPr lang="en-US" b="1" dirty="0">
                <a:solidFill>
                  <a:srgbClr val="FF0000"/>
                </a:solidFill>
                <a:latin typeface="Times New Roman" panose="02020603050405020304" pitchFamily="18" charset="0"/>
                <a:ea typeface="Calibri" panose="020F0502020204030204" pitchFamily="34" charset="0"/>
              </a:rPr>
              <a:t> </a:t>
            </a:r>
            <a:r>
              <a:rPr lang="ro-RO" b="1" dirty="0">
                <a:solidFill>
                  <a:srgbClr val="FF0000"/>
                </a:solidFill>
                <a:latin typeface="Times New Roman" panose="02020603050405020304" pitchFamily="18" charset="0"/>
                <a:ea typeface="Calibri" panose="020F0502020204030204" pitchFamily="34" charset="0"/>
              </a:rPr>
              <a:t>antreprenori</a:t>
            </a:r>
            <a:endParaRPr lang="en-US" dirty="0"/>
          </a:p>
        </p:txBody>
      </p:sp>
      <p:sp>
        <p:nvSpPr>
          <p:cNvPr id="5" name="Rectangle 4"/>
          <p:cNvSpPr/>
          <p:nvPr/>
        </p:nvSpPr>
        <p:spPr>
          <a:xfrm>
            <a:off x="415637" y="2320951"/>
            <a:ext cx="6280727" cy="4006353"/>
          </a:xfrm>
          <a:prstGeom prst="rect">
            <a:avLst/>
          </a:prstGeom>
        </p:spPr>
        <p:txBody>
          <a:bodyPr wrap="square">
            <a:spAutoFit/>
          </a:bodyPr>
          <a:lstStyle/>
          <a:p>
            <a:pPr marL="342900" lvl="0" indent="-342900">
              <a:lnSpc>
                <a:spcPct val="107000"/>
              </a:lnSpc>
              <a:spcAft>
                <a:spcPts val="800"/>
              </a:spcAft>
            </a:pPr>
            <a:r>
              <a:rPr lang="ro-RO" sz="2000" b="1" dirty="0" smtClean="0">
                <a:latin typeface="Times New Roman" panose="02020603050405020304" pitchFamily="18" charset="0"/>
                <a:ea typeface="Calibri" panose="020F0502020204030204" pitchFamily="34" charset="0"/>
                <a:cs typeface="Times New Roman" panose="02020603050405020304" pitchFamily="18" charset="0"/>
              </a:rPr>
              <a:t>4. </a:t>
            </a:r>
            <a:r>
              <a:rPr lang="en-US" sz="2000" b="1" dirty="0" err="1" smtClean="0">
                <a:latin typeface="Times New Roman" panose="02020603050405020304" pitchFamily="18" charset="0"/>
                <a:ea typeface="Calibri" panose="020F0502020204030204" pitchFamily="34" charset="0"/>
                <a:cs typeface="Times New Roman" panose="02020603050405020304" pitchFamily="18" charset="0"/>
              </a:rPr>
              <a:t>Conformitatea</a:t>
            </a: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b="1" dirty="0">
                <a:latin typeface="Times New Roman" panose="02020603050405020304" pitchFamily="18" charset="0"/>
                <a:ea typeface="Calibri" panose="020F0502020204030204" pitchFamily="34" charset="0"/>
                <a:cs typeface="Times New Roman" panose="02020603050405020304" pitchFamily="18" charset="0"/>
              </a:rPr>
              <a:t>cu </a:t>
            </a:r>
            <a:r>
              <a:rPr lang="en-US" sz="2000" b="1" dirty="0" err="1" smtClean="0">
                <a:latin typeface="Times New Roman" panose="02020603050405020304" pitchFamily="18" charset="0"/>
                <a:ea typeface="Calibri" panose="020F0502020204030204" pitchFamily="34" charset="0"/>
                <a:cs typeface="Times New Roman" panose="02020603050405020304" pitchFamily="18" charset="0"/>
              </a:rPr>
              <a:t>Reglementările</a:t>
            </a: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000" dirty="0" smtClean="0">
              <a:latin typeface="Times New Roman" panose="02020603050405020304" pitchFamily="18" charset="0"/>
              <a:ea typeface="Calibri" panose="020F0502020204030204" pitchFamily="34" charset="0"/>
              <a:cs typeface="Times New Roman" panose="02020603050405020304" pitchFamily="18" charset="0"/>
            </a:endParaRPr>
          </a:p>
          <a:p>
            <a:pPr lvl="1">
              <a:lnSpc>
                <a:spcPct val="107000"/>
              </a:lnSpc>
              <a:spcAft>
                <a:spcPts val="800"/>
              </a:spcAft>
              <a:buSzPts val="1000"/>
              <a:tabLst>
                <a:tab pos="914400" algn="l"/>
              </a:tabLst>
            </a:pPr>
            <a:r>
              <a:rPr lang="en-US" sz="2000" dirty="0" smtClean="0">
                <a:latin typeface="Times New Roman" panose="02020603050405020304" pitchFamily="18" charset="0"/>
                <a:ea typeface="Calibri" panose="020F0502020204030204" pitchFamily="34" charset="0"/>
                <a:cs typeface="Times New Roman" panose="02020603050405020304" pitchFamily="18" charset="0"/>
              </a:rPr>
              <a:t>Cu tot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mai</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multe</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regulamente</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și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legi</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referitoare</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la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securitatea</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datelor</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un audit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te</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ajută</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să</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te</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asiguri</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că</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afacerea</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ta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respectă</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normele</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în</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vigoare</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Evitând</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neregulile</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poți</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preveni</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amenzi</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și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consecințe</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legale</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nSpc>
                <a:spcPct val="107000"/>
              </a:lnSpc>
              <a:spcAft>
                <a:spcPts val="800"/>
              </a:spcAft>
            </a:pPr>
            <a:r>
              <a:rPr lang="ro-RO" sz="2000" b="1" dirty="0" smtClean="0">
                <a:latin typeface="Times New Roman" panose="02020603050405020304" pitchFamily="18" charset="0"/>
                <a:ea typeface="Calibri" panose="020F0502020204030204" pitchFamily="34" charset="0"/>
                <a:cs typeface="Times New Roman" panose="02020603050405020304" pitchFamily="18" charset="0"/>
              </a:rPr>
              <a:t>5. </a:t>
            </a:r>
            <a:r>
              <a:rPr lang="en-US" sz="2000" b="1" dirty="0" err="1" smtClean="0">
                <a:latin typeface="Times New Roman" panose="02020603050405020304" pitchFamily="18" charset="0"/>
                <a:ea typeface="Calibri" panose="020F0502020204030204" pitchFamily="34" charset="0"/>
                <a:cs typeface="Times New Roman" panose="02020603050405020304" pitchFamily="18" charset="0"/>
              </a:rPr>
              <a:t>Adaptare</a:t>
            </a: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b="1" dirty="0">
                <a:latin typeface="Times New Roman" panose="02020603050405020304" pitchFamily="18" charset="0"/>
                <a:ea typeface="Calibri" panose="020F0502020204030204" pitchFamily="34" charset="0"/>
                <a:cs typeface="Times New Roman" panose="02020603050405020304" pitchFamily="18" charset="0"/>
              </a:rPr>
              <a:t>la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Schimbări</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smtClean="0">
                <a:latin typeface="Times New Roman" panose="02020603050405020304" pitchFamily="18" charset="0"/>
                <a:ea typeface="Calibri" panose="020F0502020204030204" pitchFamily="34" charset="0"/>
                <a:cs typeface="Times New Roman" panose="02020603050405020304" pitchFamily="18" charset="0"/>
              </a:rPr>
              <a:t>Tehnologice</a:t>
            </a: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000" dirty="0" smtClean="0">
              <a:latin typeface="Times New Roman" panose="02020603050405020304" pitchFamily="18" charset="0"/>
              <a:ea typeface="Calibri" panose="020F0502020204030204" pitchFamily="34" charset="0"/>
              <a:cs typeface="Times New Roman" panose="02020603050405020304" pitchFamily="18" charset="0"/>
            </a:endParaRPr>
          </a:p>
          <a:p>
            <a:pPr lvl="1">
              <a:lnSpc>
                <a:spcPct val="107000"/>
              </a:lnSpc>
              <a:spcAft>
                <a:spcPts val="800"/>
              </a:spcAft>
              <a:buSzPts val="1000"/>
              <a:tabLst>
                <a:tab pos="914400" algn="l"/>
              </a:tabLst>
            </a:pP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Tehnologia</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evoluează</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rapid,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iar</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un audit de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securitate</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te</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ajută</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să</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fii</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într</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-un pas cu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aceste</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schimbări</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Identificând</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noile</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amenințări</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cibernetice</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sau</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metodele</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de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atac</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poți</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implementa</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soluții</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tehnologice</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avansate</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și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să-ți</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menții</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afacerea</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în</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pas cu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vremurile</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6364" y="2320951"/>
            <a:ext cx="5288501" cy="3525667"/>
          </a:xfrm>
          <a:prstGeom prst="rect">
            <a:avLst/>
          </a:prstGeom>
        </p:spPr>
      </p:pic>
      <p:pic>
        <p:nvPicPr>
          <p:cNvPr id="7" name="Picture 6"/>
          <p:cNvPicPr>
            <a:picLocks noChangeAspect="1"/>
          </p:cNvPicPr>
          <p:nvPr/>
        </p:nvPicPr>
        <p:blipFill>
          <a:blip r:embed="rId3"/>
          <a:stretch>
            <a:fillRect/>
          </a:stretch>
        </p:blipFill>
        <p:spPr>
          <a:xfrm>
            <a:off x="10296127" y="230629"/>
            <a:ext cx="1688738" cy="1347333"/>
          </a:xfrm>
          <a:prstGeom prst="rect">
            <a:avLst/>
          </a:prstGeom>
        </p:spPr>
      </p:pic>
    </p:spTree>
    <p:extLst>
      <p:ext uri="{BB962C8B-B14F-4D97-AF65-F5344CB8AC3E}">
        <p14:creationId xmlns:p14="http://schemas.microsoft.com/office/powerpoint/2010/main" val="24626974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271000" cy="1325563"/>
          </a:xfrm>
        </p:spPr>
        <p:txBody>
          <a:bodyPr/>
          <a:lstStyle/>
          <a:p>
            <a:pPr algn="ctr"/>
            <a:r>
              <a:rPr lang="en-US" b="1" dirty="0">
                <a:solidFill>
                  <a:srgbClr val="FF0000"/>
                </a:solidFill>
                <a:latin typeface="Times New Roman" panose="02020603050405020304" pitchFamily="18" charset="0"/>
                <a:ea typeface="Calibri" panose="020F0502020204030204" pitchFamily="34" charset="0"/>
              </a:rPr>
              <a:t>Cine </a:t>
            </a:r>
            <a:r>
              <a:rPr lang="en-US" b="1" dirty="0" err="1">
                <a:solidFill>
                  <a:srgbClr val="FF0000"/>
                </a:solidFill>
                <a:latin typeface="Times New Roman" panose="02020603050405020304" pitchFamily="18" charset="0"/>
                <a:ea typeface="Calibri" panose="020F0502020204030204" pitchFamily="34" charset="0"/>
              </a:rPr>
              <a:t>Beneficiază</a:t>
            </a:r>
            <a:r>
              <a:rPr lang="en-US" b="1" dirty="0">
                <a:solidFill>
                  <a:srgbClr val="FF0000"/>
                </a:solidFill>
                <a:latin typeface="Times New Roman" panose="02020603050405020304" pitchFamily="18" charset="0"/>
                <a:ea typeface="Calibri" panose="020F0502020204030204" pitchFamily="34" charset="0"/>
              </a:rPr>
              <a:t> de </a:t>
            </a:r>
            <a:r>
              <a:rPr lang="en-US" b="1" dirty="0" err="1">
                <a:solidFill>
                  <a:srgbClr val="FF0000"/>
                </a:solidFill>
                <a:latin typeface="Times New Roman" panose="02020603050405020304" pitchFamily="18" charset="0"/>
                <a:ea typeface="Calibri" panose="020F0502020204030204" pitchFamily="34" charset="0"/>
              </a:rPr>
              <a:t>Auditul</a:t>
            </a:r>
            <a:r>
              <a:rPr lang="en-US" b="1" dirty="0">
                <a:solidFill>
                  <a:srgbClr val="FF0000"/>
                </a:solidFill>
                <a:latin typeface="Times New Roman" panose="02020603050405020304" pitchFamily="18" charset="0"/>
                <a:ea typeface="Calibri" panose="020F0502020204030204" pitchFamily="34" charset="0"/>
              </a:rPr>
              <a:t> de Securitate?</a:t>
            </a:r>
            <a:endParaRPr lang="en-US" b="1" dirty="0">
              <a:solidFill>
                <a:srgbClr val="FF0000"/>
              </a:solidFill>
            </a:endParaRPr>
          </a:p>
        </p:txBody>
      </p:sp>
      <p:sp>
        <p:nvSpPr>
          <p:cNvPr id="5" name="Rectangle 4"/>
          <p:cNvSpPr/>
          <p:nvPr/>
        </p:nvSpPr>
        <p:spPr>
          <a:xfrm>
            <a:off x="267854" y="1801416"/>
            <a:ext cx="11360727" cy="1277850"/>
          </a:xfrm>
          <a:prstGeom prst="rect">
            <a:avLst/>
          </a:prstGeom>
        </p:spPr>
        <p:txBody>
          <a:bodyPr wrap="square">
            <a:spAutoFit/>
          </a:bodyPr>
          <a:lstStyle/>
          <a:p>
            <a:pPr algn="just">
              <a:lnSpc>
                <a:spcPct val="107000"/>
              </a:lnSpc>
              <a:spcAft>
                <a:spcPts val="800"/>
              </a:spcAft>
            </a:pPr>
            <a:r>
              <a:rPr lang="ro-RO" sz="2400" b="1" dirty="0" smtClean="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00B050"/>
                </a:solidFill>
                <a:latin typeface="Times New Roman" panose="02020603050405020304" pitchFamily="18" charset="0"/>
                <a:ea typeface="Calibri" panose="020F0502020204030204" pitchFamily="34" charset="0"/>
                <a:cs typeface="Times New Roman" panose="02020603050405020304" pitchFamily="18" charset="0"/>
              </a:rPr>
              <a:t>Potențialii</a:t>
            </a:r>
            <a:r>
              <a:rPr lang="en-US" sz="2400" b="1" dirty="0" smtClean="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clienți</a:t>
            </a:r>
            <a:r>
              <a:rPr lang="en-US" sz="24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ai</a:t>
            </a:r>
            <a:r>
              <a:rPr lang="en-US" sz="24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unui</a:t>
            </a:r>
            <a:r>
              <a:rPr lang="en-US" sz="24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audit de </a:t>
            </a:r>
            <a:r>
              <a:rPr lang="en-US" sz="24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securitate</a:t>
            </a:r>
            <a:r>
              <a:rPr lang="en-US" sz="24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pot </a:t>
            </a:r>
            <a:r>
              <a:rPr lang="en-US" sz="2400"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proveni</a:t>
            </a:r>
            <a:r>
              <a:rPr lang="en-US" sz="24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dintr</a:t>
            </a:r>
            <a:r>
              <a:rPr lang="en-US" sz="24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-o </a:t>
            </a:r>
            <a:r>
              <a:rPr lang="en-US" sz="2400"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varietate</a:t>
            </a:r>
            <a:r>
              <a:rPr lang="en-US" sz="24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de </a:t>
            </a:r>
            <a:r>
              <a:rPr lang="en-US" sz="2400"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industrii</a:t>
            </a:r>
            <a:r>
              <a:rPr lang="en-US" sz="24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și </a:t>
            </a:r>
            <a:r>
              <a:rPr lang="en-US" sz="2400"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domenii</a:t>
            </a:r>
            <a:r>
              <a:rPr lang="en-US" sz="24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în</a:t>
            </a:r>
            <a:r>
              <a:rPr lang="en-US" sz="24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funcție</a:t>
            </a:r>
            <a:r>
              <a:rPr lang="en-US" sz="24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de </a:t>
            </a:r>
            <a:r>
              <a:rPr lang="en-US" sz="2400"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nevoile</a:t>
            </a:r>
            <a:r>
              <a:rPr lang="en-US" sz="24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specifice</a:t>
            </a:r>
            <a:r>
              <a:rPr lang="en-US" sz="24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ale </a:t>
            </a:r>
            <a:r>
              <a:rPr lang="en-US" sz="2400"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fiecăruia</a:t>
            </a:r>
            <a:r>
              <a:rPr lang="en-US" sz="24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Iată</a:t>
            </a:r>
            <a:r>
              <a:rPr lang="en-US" sz="24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câteva</a:t>
            </a:r>
            <a:r>
              <a:rPr lang="en-US" sz="24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exemple</a:t>
            </a:r>
            <a:r>
              <a:rPr lang="en-US" sz="24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concrete de </a:t>
            </a:r>
            <a:r>
              <a:rPr lang="en-US" sz="2400"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potențiali</a:t>
            </a:r>
            <a:r>
              <a:rPr lang="en-US" sz="24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clienți</a:t>
            </a:r>
            <a:r>
              <a:rPr lang="en-US" sz="24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pentru</a:t>
            </a:r>
            <a:r>
              <a:rPr lang="en-US" sz="24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auditul</a:t>
            </a:r>
            <a:r>
              <a:rPr lang="en-US" sz="24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de </a:t>
            </a:r>
            <a:r>
              <a:rPr lang="en-US" sz="2400"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securitate</a:t>
            </a:r>
            <a:r>
              <a:rPr lang="en-US" sz="24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acoperind</a:t>
            </a:r>
            <a:r>
              <a:rPr lang="en-US" sz="24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diverse </a:t>
            </a:r>
            <a:r>
              <a:rPr lang="en-US" sz="2400"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aspecte</a:t>
            </a:r>
            <a:r>
              <a:rPr lang="en-US" sz="24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ale </a:t>
            </a:r>
            <a:r>
              <a:rPr lang="en-US" sz="2400"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securității</a:t>
            </a:r>
            <a:r>
              <a:rPr lang="en-US" sz="24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267854" y="3045877"/>
            <a:ext cx="7740073" cy="3766737"/>
          </a:xfrm>
          <a:prstGeom prst="rect">
            <a:avLst/>
          </a:prstGeom>
        </p:spPr>
        <p:txBody>
          <a:bodyPr wrap="square">
            <a:spAutoFit/>
          </a:bodyPr>
          <a:lstStyle/>
          <a:p>
            <a:pPr algn="just">
              <a:lnSpc>
                <a:spcPct val="107000"/>
              </a:lnSpc>
              <a:spcAft>
                <a:spcPts val="800"/>
              </a:spcAft>
            </a:pPr>
            <a:r>
              <a:rPr lang="en-US" sz="2400" b="1" i="1" dirty="0">
                <a:latin typeface="Times New Roman" panose="02020603050405020304" pitchFamily="18" charset="0"/>
                <a:ea typeface="Calibri" panose="020F0502020204030204" pitchFamily="34" charset="0"/>
                <a:cs typeface="Times New Roman" panose="02020603050405020304" pitchFamily="18" charset="0"/>
              </a:rPr>
              <a:t>Companii </a:t>
            </a:r>
            <a:r>
              <a:rPr lang="en-US" sz="2400" b="1" i="1" dirty="0" err="1">
                <a:latin typeface="Times New Roman" panose="02020603050405020304" pitchFamily="18" charset="0"/>
                <a:ea typeface="Calibri" panose="020F0502020204030204" pitchFamily="34" charset="0"/>
                <a:cs typeface="Times New Roman" panose="02020603050405020304" pitchFamily="18" charset="0"/>
              </a:rPr>
              <a:t>Financiare</a:t>
            </a:r>
            <a:r>
              <a:rPr lang="en-US" sz="2400" b="1" i="1"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dirty="0" err="1">
                <a:latin typeface="Times New Roman" panose="02020603050405020304" pitchFamily="18" charset="0"/>
                <a:ea typeface="Calibri" panose="020F0502020204030204" pitchFamily="34" charset="0"/>
                <a:cs typeface="Times New Roman" panose="02020603050405020304" pitchFamily="18" charset="0"/>
              </a:rPr>
              <a:t>Bănci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instituții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financiare</a:t>
            </a:r>
            <a:r>
              <a:rPr lang="en-US" sz="2000" dirty="0">
                <a:latin typeface="Times New Roman" panose="02020603050405020304" pitchFamily="18" charset="0"/>
                <a:ea typeface="Calibri" panose="020F0502020204030204" pitchFamily="34" charset="0"/>
                <a:cs typeface="Times New Roman" panose="02020603050405020304" pitchFamily="18" charset="0"/>
              </a:rPr>
              <a:t> și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societăți</a:t>
            </a:r>
            <a:r>
              <a:rPr lang="en-US" sz="2000" dirty="0">
                <a:latin typeface="Times New Roman" panose="02020603050405020304" pitchFamily="18" charset="0"/>
                <a:ea typeface="Calibri" panose="020F0502020204030204" pitchFamily="34" charset="0"/>
                <a:cs typeface="Times New Roman" panose="02020603050405020304" pitchFamily="18" charset="0"/>
              </a:rPr>
              <a:t> de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investiții</a:t>
            </a:r>
            <a:r>
              <a:rPr lang="en-US" sz="2000" dirty="0">
                <a:latin typeface="Times New Roman" panose="02020603050405020304" pitchFamily="18" charset="0"/>
                <a:ea typeface="Calibri" panose="020F0502020204030204" pitchFamily="34" charset="0"/>
                <a:cs typeface="Times New Roman" panose="02020603050405020304" pitchFamily="18" charset="0"/>
              </a:rPr>
              <a:t> care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gestionează</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informații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financiare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sensibile</a:t>
            </a:r>
            <a:r>
              <a:rPr lang="en-US" sz="2000" dirty="0">
                <a:latin typeface="Times New Roman" panose="02020603050405020304" pitchFamily="18" charset="0"/>
                <a:ea typeface="Calibri" panose="020F0502020204030204" pitchFamily="34" charset="0"/>
                <a:cs typeface="Times New Roman" panose="02020603050405020304" pitchFamily="18" charset="0"/>
              </a:rPr>
              <a:t> și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tranzacții</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b="1" i="1" dirty="0">
                <a:latin typeface="Times New Roman" panose="02020603050405020304" pitchFamily="18" charset="0"/>
                <a:ea typeface="Calibri" panose="020F0502020204030204" pitchFamily="34" charset="0"/>
                <a:cs typeface="Times New Roman" panose="02020603050405020304" pitchFamily="18" charset="0"/>
              </a:rPr>
              <a:t>Instituții de </a:t>
            </a:r>
            <a:r>
              <a:rPr lang="en-US" sz="2400" b="1" i="1" dirty="0" err="1">
                <a:latin typeface="Times New Roman" panose="02020603050405020304" pitchFamily="18" charset="0"/>
                <a:ea typeface="Calibri" panose="020F0502020204030204" pitchFamily="34" charset="0"/>
                <a:cs typeface="Times New Roman" panose="02020603050405020304" pitchFamily="18" charset="0"/>
              </a:rPr>
              <a:t>Sănătate</a:t>
            </a:r>
            <a:r>
              <a:rPr lang="en-US" sz="2400" b="1" i="1"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dirty="0" err="1">
                <a:latin typeface="Times New Roman" panose="02020603050405020304" pitchFamily="18" charset="0"/>
                <a:ea typeface="Calibri" panose="020F0502020204030204" pitchFamily="34" charset="0"/>
                <a:cs typeface="Times New Roman" panose="02020603050405020304" pitchFamily="18" charset="0"/>
              </a:rPr>
              <a:t>Spitale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clinici</a:t>
            </a:r>
            <a:r>
              <a:rPr lang="en-US" sz="2000" dirty="0">
                <a:latin typeface="Times New Roman" panose="02020603050405020304" pitchFamily="18" charset="0"/>
                <a:ea typeface="Calibri" panose="020F0502020204030204" pitchFamily="34" charset="0"/>
                <a:cs typeface="Times New Roman" panose="02020603050405020304" pitchFamily="18" charset="0"/>
              </a:rPr>
              <a:t> și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alte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organizații</a:t>
            </a:r>
            <a:r>
              <a:rPr lang="en-US" sz="2000" dirty="0">
                <a:latin typeface="Times New Roman" panose="02020603050405020304" pitchFamily="18" charset="0"/>
                <a:ea typeface="Calibri" panose="020F0502020204030204" pitchFamily="34" charset="0"/>
                <a:cs typeface="Times New Roman" panose="02020603050405020304" pitchFamily="18" charset="0"/>
              </a:rPr>
              <a:t> de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sănătate</a:t>
            </a:r>
            <a:r>
              <a:rPr lang="en-US" sz="2000" dirty="0">
                <a:latin typeface="Times New Roman" panose="02020603050405020304" pitchFamily="18" charset="0"/>
                <a:ea typeface="Calibri" panose="020F0502020204030204" pitchFamily="34" charset="0"/>
                <a:cs typeface="Times New Roman" panose="02020603050405020304" pitchFamily="18" charset="0"/>
              </a:rPr>
              <a:t> care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manipulează</a:t>
            </a:r>
            <a:r>
              <a:rPr lang="en-US" sz="2000" dirty="0">
                <a:latin typeface="Times New Roman" panose="02020603050405020304" pitchFamily="18" charset="0"/>
                <a:ea typeface="Calibri" panose="020F0502020204030204" pitchFamily="34" charset="0"/>
                <a:cs typeface="Times New Roman" panose="02020603050405020304" pitchFamily="18" charset="0"/>
              </a:rPr>
              <a:t> date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medicale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confidențiale</a:t>
            </a:r>
            <a:r>
              <a:rPr lang="en-US" sz="2000" dirty="0">
                <a:latin typeface="Times New Roman" panose="02020603050405020304" pitchFamily="18" charset="0"/>
                <a:ea typeface="Calibri" panose="020F0502020204030204" pitchFamily="34" charset="0"/>
                <a:cs typeface="Times New Roman" panose="02020603050405020304" pitchFamily="18" charset="0"/>
              </a:rPr>
              <a:t> și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informații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privind</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pacienții</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b="1" i="1" dirty="0">
                <a:latin typeface="Times New Roman" panose="02020603050405020304" pitchFamily="18" charset="0"/>
                <a:ea typeface="Calibri" panose="020F0502020204030204" pitchFamily="34" charset="0"/>
                <a:cs typeface="Times New Roman" panose="02020603050405020304" pitchFamily="18" charset="0"/>
              </a:rPr>
              <a:t>Companii </a:t>
            </a:r>
            <a:r>
              <a:rPr lang="en-US" sz="2400" b="1" i="1" dirty="0" err="1">
                <a:latin typeface="Times New Roman" panose="02020603050405020304" pitchFamily="18" charset="0"/>
                <a:ea typeface="Calibri" panose="020F0502020204030204" pitchFamily="34" charset="0"/>
                <a:cs typeface="Times New Roman" panose="02020603050405020304" pitchFamily="18" charset="0"/>
              </a:rPr>
              <a:t>Tehnologice</a:t>
            </a:r>
            <a:r>
              <a:rPr lang="en-US" sz="2400" b="1" i="1"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dirty="0" err="1">
                <a:latin typeface="Times New Roman" panose="02020603050405020304" pitchFamily="18" charset="0"/>
                <a:ea typeface="Calibri" panose="020F0502020204030204" pitchFamily="34" charset="0"/>
                <a:cs typeface="Times New Roman" panose="02020603050405020304" pitchFamily="18" charset="0"/>
              </a:rPr>
              <a:t>Firme</a:t>
            </a:r>
            <a:r>
              <a:rPr lang="en-US" sz="2000" dirty="0">
                <a:latin typeface="Times New Roman" panose="02020603050405020304" pitchFamily="18" charset="0"/>
                <a:ea typeface="Calibri" panose="020F0502020204030204" pitchFamily="34" charset="0"/>
                <a:cs typeface="Times New Roman" panose="02020603050405020304" pitchFamily="18" charset="0"/>
              </a:rPr>
              <a:t> de software,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dezvoltatori</a:t>
            </a:r>
            <a:r>
              <a:rPr lang="en-US" sz="2000" dirty="0">
                <a:latin typeface="Times New Roman" panose="02020603050405020304" pitchFamily="18" charset="0"/>
                <a:ea typeface="Calibri" panose="020F0502020204030204" pitchFamily="34" charset="0"/>
                <a:cs typeface="Times New Roman" panose="02020603050405020304" pitchFamily="18" charset="0"/>
              </a:rPr>
              <a:t> IT și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companii</a:t>
            </a:r>
            <a:r>
              <a:rPr lang="en-US" sz="2000" dirty="0">
                <a:latin typeface="Times New Roman" panose="02020603050405020304" pitchFamily="18" charset="0"/>
                <a:ea typeface="Calibri" panose="020F0502020204030204" pitchFamily="34" charset="0"/>
                <a:cs typeface="Times New Roman" panose="02020603050405020304" pitchFamily="18" charset="0"/>
              </a:rPr>
              <a:t> de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tehnologie</a:t>
            </a:r>
            <a:r>
              <a:rPr lang="en-US" sz="2000" dirty="0">
                <a:latin typeface="Times New Roman" panose="02020603050405020304" pitchFamily="18" charset="0"/>
                <a:ea typeface="Calibri" panose="020F0502020204030204" pitchFamily="34" charset="0"/>
                <a:cs typeface="Times New Roman" panose="02020603050405020304" pitchFamily="18" charset="0"/>
              </a:rPr>
              <a:t> care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gestionează</a:t>
            </a:r>
            <a:r>
              <a:rPr lang="en-US" sz="2000" dirty="0">
                <a:latin typeface="Times New Roman" panose="02020603050405020304" pitchFamily="18" charset="0"/>
                <a:ea typeface="Calibri" panose="020F0502020204030204" pitchFamily="34" charset="0"/>
                <a:cs typeface="Times New Roman" panose="02020603050405020304" pitchFamily="18" charset="0"/>
              </a:rPr>
              <a:t> date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sensibile</a:t>
            </a:r>
            <a:r>
              <a:rPr lang="en-US" sz="2000" dirty="0">
                <a:latin typeface="Times New Roman" panose="02020603050405020304" pitchFamily="18" charset="0"/>
                <a:ea typeface="Calibri" panose="020F0502020204030204" pitchFamily="34" charset="0"/>
                <a:cs typeface="Times New Roman" panose="02020603050405020304" pitchFamily="18" charset="0"/>
              </a:rPr>
              <a:t> și cod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sursă</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7927" y="3079266"/>
            <a:ext cx="1681019" cy="1120679"/>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792283" y="4199945"/>
            <a:ext cx="2129906" cy="1331191"/>
          </a:xfrm>
          <a:prstGeom prst="rect">
            <a:avLst/>
          </a:prstGeom>
        </p:spPr>
      </p:pic>
      <p:graphicFrame>
        <p:nvGraphicFramePr>
          <p:cNvPr id="9" name="Object 8"/>
          <p:cNvGraphicFramePr>
            <a:graphicFrameLocks noChangeAspect="1"/>
          </p:cNvGraphicFramePr>
          <p:nvPr>
            <p:extLst>
              <p:ext uri="{D42A27DB-BD31-4B8C-83A1-F6EECF244321}">
                <p14:modId xmlns:p14="http://schemas.microsoft.com/office/powerpoint/2010/main" val="1269693391"/>
              </p:ext>
            </p:extLst>
          </p:nvPr>
        </p:nvGraphicFramePr>
        <p:xfrm>
          <a:off x="92075" y="92075"/>
          <a:ext cx="452438" cy="479425"/>
        </p:xfrm>
        <a:graphic>
          <a:graphicData uri="http://schemas.openxmlformats.org/presentationml/2006/ole">
            <mc:AlternateContent xmlns:mc="http://schemas.openxmlformats.org/markup-compatibility/2006">
              <mc:Choice xmlns:v="urn:schemas-microsoft-com:vml" Requires="v">
                <p:oleObj spid="_x0000_s1068" name="Packager Shell Object" showAsIcon="1" r:id="rId5" imgW="451800" imgH="478800" progId="Package">
                  <p:embed/>
                </p:oleObj>
              </mc:Choice>
              <mc:Fallback>
                <p:oleObj name="Packager Shell Object" showAsIcon="1" r:id="rId5" imgW="451800" imgH="478800" progId="Package">
                  <p:embed/>
                  <p:pic>
                    <p:nvPicPr>
                      <p:cNvPr id="0" name=""/>
                      <p:cNvPicPr/>
                      <p:nvPr/>
                    </p:nvPicPr>
                    <p:blipFill>
                      <a:blip r:embed="rId6"/>
                      <a:stretch>
                        <a:fillRect/>
                      </a:stretch>
                    </p:blipFill>
                    <p:spPr>
                      <a:xfrm>
                        <a:off x="92075" y="92075"/>
                        <a:ext cx="452438" cy="479425"/>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211689340"/>
              </p:ext>
            </p:extLst>
          </p:nvPr>
        </p:nvGraphicFramePr>
        <p:xfrm>
          <a:off x="92075" y="92075"/>
          <a:ext cx="452438" cy="479425"/>
        </p:xfrm>
        <a:graphic>
          <a:graphicData uri="http://schemas.openxmlformats.org/presentationml/2006/ole">
            <mc:AlternateContent xmlns:mc="http://schemas.openxmlformats.org/markup-compatibility/2006">
              <mc:Choice xmlns:v="urn:schemas-microsoft-com:vml" Requires="v">
                <p:oleObj spid="_x0000_s1069" name="Packager Shell Object" showAsIcon="1" r:id="rId7" imgW="451800" imgH="478800" progId="Package">
                  <p:embed/>
                </p:oleObj>
              </mc:Choice>
              <mc:Fallback>
                <p:oleObj name="Packager Shell Object" showAsIcon="1" r:id="rId7" imgW="451800" imgH="478800" progId="Package">
                  <p:embed/>
                  <p:pic>
                    <p:nvPicPr>
                      <p:cNvPr id="0" name=""/>
                      <p:cNvPicPr/>
                      <p:nvPr/>
                    </p:nvPicPr>
                    <p:blipFill>
                      <a:blip r:embed="rId8"/>
                      <a:stretch>
                        <a:fillRect/>
                      </a:stretch>
                    </p:blipFill>
                    <p:spPr>
                      <a:xfrm>
                        <a:off x="92075" y="92075"/>
                        <a:ext cx="452438" cy="479425"/>
                      </a:xfrm>
                      <a:prstGeom prst="rect">
                        <a:avLst/>
                      </a:prstGeom>
                    </p:spPr>
                  </p:pic>
                </p:oleObj>
              </mc:Fallback>
            </mc:AlternateContent>
          </a:graphicData>
        </a:graphic>
      </p:graphicFrame>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94497" y="5668922"/>
            <a:ext cx="2033732" cy="1147234"/>
          </a:xfrm>
          <a:prstGeom prst="rect">
            <a:avLst/>
          </a:prstGeom>
        </p:spPr>
      </p:pic>
      <p:pic>
        <p:nvPicPr>
          <p:cNvPr id="12" name="Picture 11"/>
          <p:cNvPicPr>
            <a:picLocks noChangeAspect="1"/>
          </p:cNvPicPr>
          <p:nvPr/>
        </p:nvPicPr>
        <p:blipFill>
          <a:blip r:embed="rId10"/>
          <a:stretch>
            <a:fillRect/>
          </a:stretch>
        </p:blipFill>
        <p:spPr>
          <a:xfrm>
            <a:off x="10109200" y="227339"/>
            <a:ext cx="1688738" cy="1347333"/>
          </a:xfrm>
          <a:prstGeom prst="rect">
            <a:avLst/>
          </a:prstGeom>
        </p:spPr>
      </p:pic>
    </p:spTree>
    <p:extLst>
      <p:ext uri="{BB962C8B-B14F-4D97-AF65-F5344CB8AC3E}">
        <p14:creationId xmlns:p14="http://schemas.microsoft.com/office/powerpoint/2010/main" val="36141826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5808</TotalTime>
  <Words>2639</Words>
  <Application>Microsoft Office PowerPoint</Application>
  <PresentationFormat>Widescreen</PresentationFormat>
  <Paragraphs>148</Paragraphs>
  <Slides>25</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2" baseType="lpstr">
      <vt:lpstr>Arial</vt:lpstr>
      <vt:lpstr>Calibri</vt:lpstr>
      <vt:lpstr>Calibri Light</vt:lpstr>
      <vt:lpstr>Dutch801 XBd BT</vt:lpstr>
      <vt:lpstr>Times New Roman</vt:lpstr>
      <vt:lpstr>Office Theme</vt:lpstr>
      <vt:lpstr>Packager Shell Object</vt:lpstr>
      <vt:lpstr>Audit de Securitate: Protejând Afacerile împotriva Riscurilor</vt:lpstr>
      <vt:lpstr>Audit de Securitate: Protejând Afacerile împotriva Riscurilor</vt:lpstr>
      <vt:lpstr>Definirea conceptului de audit de securitate</vt:lpstr>
      <vt:lpstr>Ce înseamnă Audit de Securitate?</vt:lpstr>
      <vt:lpstr>De ce să investiți în Auditul de Securitate?</vt:lpstr>
      <vt:lpstr>5 argumente în favoarea comandării auditului de securitate pentru antreprenori</vt:lpstr>
      <vt:lpstr>5 argumente în favoarea comandării auditului de securitate pentru antreprenori</vt:lpstr>
      <vt:lpstr>5 argumente în favoarea comandării auditului de securitate pentru antreprenori</vt:lpstr>
      <vt:lpstr>Cine Beneficiază de Auditul de Securitate?</vt:lpstr>
      <vt:lpstr>Cine Beneficiază de Auditul de Securitate?</vt:lpstr>
      <vt:lpstr>Cine beneficiază de Auditul de Securitate?</vt:lpstr>
      <vt:lpstr>În ce constă auditul de securitate?</vt:lpstr>
      <vt:lpstr>În ce constă auditul de securitate?</vt:lpstr>
      <vt:lpstr>În ce constă auditul de securitate?</vt:lpstr>
      <vt:lpstr>În ce constă auditul de securitate?</vt:lpstr>
      <vt:lpstr>În ce constă auditul de securitate?</vt:lpstr>
      <vt:lpstr>În ce constă auditul de securitate?</vt:lpstr>
      <vt:lpstr>În ce constă auditul de securitate?</vt:lpstr>
      <vt:lpstr>În ce constă auditul de securitate?</vt:lpstr>
      <vt:lpstr>În ce constă auditul de securitate?</vt:lpstr>
      <vt:lpstr>În ce constă auditul de securitate?</vt:lpstr>
      <vt:lpstr>Documentul final și anexe</vt:lpstr>
      <vt:lpstr>Analiza în organizarea protecției personale a liderilor entității</vt:lpstr>
      <vt:lpstr>Sinteza informațiilor prezentate</vt:lpstr>
      <vt:lpstr>PowerPoint Presentation</vt:lpstr>
    </vt:vector>
  </TitlesOfParts>
  <Company>Holcim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Igor Paiu</dc:creator>
  <cp:lastModifiedBy>Igor Paiu</cp:lastModifiedBy>
  <cp:revision>73</cp:revision>
  <dcterms:created xsi:type="dcterms:W3CDTF">2024-01-04T17:26:31Z</dcterms:created>
  <dcterms:modified xsi:type="dcterms:W3CDTF">2024-07-22T09:18:34Z</dcterms:modified>
</cp:coreProperties>
</file>