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4" r:id="rId9"/>
    <p:sldId id="263" r:id="rId10"/>
  </p:sldIdLst>
  <p:sldSz cx="14630400" cy="8229600"/>
  <p:notesSz cx="8229600" cy="14630400"/>
  <p:embeddedFontLst>
    <p:embeddedFont>
      <p:font typeface="Quattrocento" panose="02020502030000000404" pitchFamily="18" charset="0"/>
      <p:regular r:id="rId12"/>
      <p:bold r:id="rId13"/>
    </p:embeddedFont>
  </p:embeddedFontLst>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varScale="1">
        <p:scale>
          <a:sx n="101" d="100"/>
          <a:sy n="101" d="100"/>
        </p:scale>
        <p:origin x="232"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869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C4241"/>
          </a:solidFill>
          <a:ln/>
        </p:spPr>
      </p:sp>
      <p:sp>
        <p:nvSpPr>
          <p:cNvPr id="3" name="Shape 1"/>
          <p:cNvSpPr/>
          <p:nvPr/>
        </p:nvSpPr>
        <p:spPr>
          <a:xfrm>
            <a:off x="0" y="0"/>
            <a:ext cx="14630400" cy="8229600"/>
          </a:xfrm>
          <a:prstGeom prst="rect">
            <a:avLst/>
          </a:prstGeom>
          <a:solidFill>
            <a:srgbClr val="123332"/>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hyperlink" Target="https://www.humancentricsustainability.com/" TargetMode="External"/><Relationship Id="rId4" Type="http://schemas.openxmlformats.org/officeDocument/2006/relationships/hyperlink" Target="https://authentic-being.pro/"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708065"/>
            <a:ext cx="7468553" cy="2816066"/>
          </a:xfrm>
          <a:prstGeom prst="rect">
            <a:avLst/>
          </a:prstGeom>
          <a:noFill/>
          <a:ln/>
        </p:spPr>
        <p:txBody>
          <a:bodyPr wrap="squar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Arial" panose="020B0604020202020204" pitchFamily="34" charset="0"/>
              </a:rPr>
              <a:t>Human Centric Sustainability: Empowering Leaders for Sustainable Change</a:t>
            </a:r>
            <a:endParaRPr lang="en-US" sz="4400" dirty="0"/>
          </a:p>
        </p:txBody>
      </p:sp>
      <p:sp>
        <p:nvSpPr>
          <p:cNvPr id="4" name="Text 1"/>
          <p:cNvSpPr/>
          <p:nvPr/>
        </p:nvSpPr>
        <p:spPr>
          <a:xfrm>
            <a:off x="6324124" y="3883104"/>
            <a:ext cx="7468553" cy="76604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Arial" panose="020B0604020202020204" pitchFamily="34" charset="0"/>
              </a:rPr>
              <a:t>Bringing the human element back to sustainability and change management</a:t>
            </a:r>
            <a:endParaRPr lang="en-US" sz="1850" dirty="0"/>
          </a:p>
        </p:txBody>
      </p:sp>
      <p:sp>
        <p:nvSpPr>
          <p:cNvPr id="5" name="Text 2"/>
          <p:cNvSpPr/>
          <p:nvPr/>
        </p:nvSpPr>
        <p:spPr>
          <a:xfrm>
            <a:off x="6324124" y="4918353"/>
            <a:ext cx="7468553" cy="1915120"/>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Arial" panose="020B0604020202020204" pitchFamily="34" charset="0"/>
              </a:rPr>
              <a:t>At Authentic-Being - Human Centric Sustainability, we provide tailored consulting and coaching services that place people at the heart of sustainable change. Our approach recognizes that true sustainability can only be achieved by understanding and addressing the human factors in organizational transformation.</a:t>
            </a:r>
            <a:endParaRPr lang="en-US" sz="1850" dirty="0"/>
          </a:p>
        </p:txBody>
      </p:sp>
      <p:sp>
        <p:nvSpPr>
          <p:cNvPr id="6" name="Shape 3"/>
          <p:cNvSpPr/>
          <p:nvPr/>
        </p:nvSpPr>
        <p:spPr>
          <a:xfrm>
            <a:off x="6324124" y="7120533"/>
            <a:ext cx="382905" cy="382905"/>
          </a:xfrm>
          <a:prstGeom prst="roundRect">
            <a:avLst>
              <a:gd name="adj" fmla="val 23878209"/>
            </a:avLst>
          </a:prstGeom>
          <a:noFill/>
          <a:ln w="7620">
            <a:solidFill>
              <a:srgbClr val="FFFFFF"/>
            </a:solidFill>
            <a:prstDash val="solid"/>
          </a:ln>
        </p:spPr>
      </p:sp>
      <p:pic>
        <p:nvPicPr>
          <p:cNvPr id="7" name="Image 1" descr="preencoded.png"/>
          <p:cNvPicPr>
            <a:picLocks noChangeAspect="1"/>
          </p:cNvPicPr>
          <p:nvPr/>
        </p:nvPicPr>
        <p:blipFill>
          <a:blip r:embed="rId4"/>
          <a:stretch>
            <a:fillRect/>
          </a:stretch>
        </p:blipFill>
        <p:spPr>
          <a:xfrm>
            <a:off x="6331744" y="7128153"/>
            <a:ext cx="367665" cy="367665"/>
          </a:xfrm>
          <a:prstGeom prst="rect">
            <a:avLst/>
          </a:prstGeom>
        </p:spPr>
      </p:pic>
      <p:sp>
        <p:nvSpPr>
          <p:cNvPr id="8" name="Text 4"/>
          <p:cNvSpPr/>
          <p:nvPr/>
        </p:nvSpPr>
        <p:spPr>
          <a:xfrm>
            <a:off x="6826687" y="7102673"/>
            <a:ext cx="3336012" cy="418862"/>
          </a:xfrm>
          <a:prstGeom prst="rect">
            <a:avLst/>
          </a:prstGeom>
          <a:noFill/>
          <a:ln/>
        </p:spPr>
        <p:txBody>
          <a:bodyPr wrap="none" lIns="0" tIns="0" rIns="0" bIns="0" rtlCol="0" anchor="t"/>
          <a:lstStyle/>
          <a:p>
            <a:pPr marL="0" indent="0" algn="l">
              <a:lnSpc>
                <a:spcPts val="3250"/>
              </a:lnSpc>
              <a:buNone/>
            </a:pPr>
            <a:r>
              <a:rPr lang="en-US" sz="2350" b="1" dirty="0">
                <a:solidFill>
                  <a:srgbClr val="F9EEE7"/>
                </a:solidFill>
                <a:latin typeface="Quattrocento Bold" pitchFamily="34" charset="0"/>
                <a:ea typeface="Quattrocento Bold" pitchFamily="34" charset="-122"/>
                <a:cs typeface="Arial" panose="020B0604020202020204" pitchFamily="34" charset="0"/>
              </a:rPr>
              <a:t>by Christophe </a:t>
            </a:r>
            <a:r>
              <a:rPr lang="en-US" sz="2350" b="1" dirty="0" err="1">
                <a:solidFill>
                  <a:srgbClr val="F9EEE7"/>
                </a:solidFill>
                <a:latin typeface="Quattrocento Bold" pitchFamily="34" charset="0"/>
                <a:ea typeface="Quattrocento Bold" pitchFamily="34" charset="-122"/>
                <a:cs typeface="Arial" panose="020B0604020202020204" pitchFamily="34" charset="0"/>
              </a:rPr>
              <a:t>Ginguene</a:t>
            </a:r>
            <a:r>
              <a:rPr lang="en-US" sz="2350" b="1" dirty="0">
                <a:solidFill>
                  <a:srgbClr val="F9EEE7"/>
                </a:solidFill>
                <a:latin typeface="Quattrocento Bold" pitchFamily="34" charset="0"/>
                <a:ea typeface="Quattrocento Bold" pitchFamily="34" charset="-122"/>
                <a:cs typeface="Arial" panose="020B0604020202020204" pitchFamily="34" charset="0"/>
              </a:rPr>
              <a:t> – Authentic-Being</a:t>
            </a:r>
            <a:endParaRPr lang="en-US" sz="2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1539954"/>
            <a:ext cx="5632490" cy="704017"/>
          </a:xfrm>
          <a:prstGeom prst="rect">
            <a:avLst/>
          </a:prstGeom>
          <a:noFill/>
          <a:ln/>
        </p:spPr>
        <p:txBody>
          <a:bodyPr wrap="non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Quattrocento" pitchFamily="34" charset="-120"/>
              </a:rPr>
              <a:t>Our Services</a:t>
            </a:r>
            <a:endParaRPr lang="en-US" sz="4400" dirty="0"/>
          </a:p>
        </p:txBody>
      </p:sp>
      <p:sp>
        <p:nvSpPr>
          <p:cNvPr id="3" name="Shape 1"/>
          <p:cNvSpPr/>
          <p:nvPr/>
        </p:nvSpPr>
        <p:spPr>
          <a:xfrm>
            <a:off x="837724" y="2991922"/>
            <a:ext cx="538520" cy="538520"/>
          </a:xfrm>
          <a:prstGeom prst="roundRect">
            <a:avLst>
              <a:gd name="adj" fmla="val 6668"/>
            </a:avLst>
          </a:prstGeom>
          <a:solidFill>
            <a:srgbClr val="315251"/>
          </a:solidFill>
          <a:ln/>
        </p:spPr>
      </p:sp>
      <p:sp>
        <p:nvSpPr>
          <p:cNvPr id="4" name="Text 2"/>
          <p:cNvSpPr/>
          <p:nvPr/>
        </p:nvSpPr>
        <p:spPr>
          <a:xfrm>
            <a:off x="937974" y="3049905"/>
            <a:ext cx="337899" cy="422434"/>
          </a:xfrm>
          <a:prstGeom prst="rect">
            <a:avLst/>
          </a:prstGeom>
          <a:noFill/>
          <a:ln/>
        </p:spPr>
        <p:txBody>
          <a:bodyPr wrap="none" lIns="0" tIns="0" rIns="0" bIns="0" rtlCol="0" anchor="t"/>
          <a:lstStyle/>
          <a:p>
            <a:pPr marL="0" indent="0" algn="ctr">
              <a:lnSpc>
                <a:spcPts val="2650"/>
              </a:lnSpc>
              <a:buNone/>
            </a:pPr>
            <a:r>
              <a:rPr lang="en-US" sz="2650" dirty="0">
                <a:solidFill>
                  <a:srgbClr val="F9EEE7"/>
                </a:solidFill>
                <a:latin typeface="Quattrocento" pitchFamily="34" charset="0"/>
                <a:ea typeface="Quattrocento" pitchFamily="34" charset="-122"/>
                <a:cs typeface="Quattrocento" pitchFamily="34" charset="-120"/>
              </a:rPr>
              <a:t>1</a:t>
            </a:r>
            <a:endParaRPr lang="en-US" sz="2650" dirty="0"/>
          </a:p>
        </p:txBody>
      </p:sp>
      <p:sp>
        <p:nvSpPr>
          <p:cNvPr id="5" name="Text 3"/>
          <p:cNvSpPr/>
          <p:nvPr/>
        </p:nvSpPr>
        <p:spPr>
          <a:xfrm>
            <a:off x="1615559" y="2991922"/>
            <a:ext cx="3380899"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Executive Coaching for Sustainable Leadership</a:t>
            </a:r>
            <a:endParaRPr lang="en-US" sz="2200" dirty="0"/>
          </a:p>
        </p:txBody>
      </p:sp>
      <p:sp>
        <p:nvSpPr>
          <p:cNvPr id="6" name="Shape 4"/>
          <p:cNvSpPr/>
          <p:nvPr/>
        </p:nvSpPr>
        <p:spPr>
          <a:xfrm>
            <a:off x="5235773" y="2991922"/>
            <a:ext cx="538520" cy="538520"/>
          </a:xfrm>
          <a:prstGeom prst="roundRect">
            <a:avLst>
              <a:gd name="adj" fmla="val 6668"/>
            </a:avLst>
          </a:prstGeom>
          <a:solidFill>
            <a:srgbClr val="315251"/>
          </a:solidFill>
          <a:ln/>
        </p:spPr>
      </p:sp>
      <p:sp>
        <p:nvSpPr>
          <p:cNvPr id="7" name="Text 5"/>
          <p:cNvSpPr/>
          <p:nvPr/>
        </p:nvSpPr>
        <p:spPr>
          <a:xfrm>
            <a:off x="5336024" y="3049905"/>
            <a:ext cx="337899" cy="422434"/>
          </a:xfrm>
          <a:prstGeom prst="rect">
            <a:avLst/>
          </a:prstGeom>
          <a:noFill/>
          <a:ln/>
        </p:spPr>
        <p:txBody>
          <a:bodyPr wrap="none" lIns="0" tIns="0" rIns="0" bIns="0" rtlCol="0" anchor="t"/>
          <a:lstStyle/>
          <a:p>
            <a:pPr marL="0" indent="0" algn="ctr">
              <a:lnSpc>
                <a:spcPts val="2650"/>
              </a:lnSpc>
              <a:buNone/>
            </a:pPr>
            <a:r>
              <a:rPr lang="en-US" sz="2650" dirty="0">
                <a:solidFill>
                  <a:srgbClr val="F9EEE7"/>
                </a:solidFill>
                <a:latin typeface="Quattrocento" pitchFamily="34" charset="0"/>
                <a:ea typeface="Quattrocento" pitchFamily="34" charset="-122"/>
                <a:cs typeface="Quattrocento" pitchFamily="34" charset="-120"/>
              </a:rPr>
              <a:t>2</a:t>
            </a:r>
            <a:endParaRPr lang="en-US" sz="2650" dirty="0"/>
          </a:p>
        </p:txBody>
      </p:sp>
      <p:sp>
        <p:nvSpPr>
          <p:cNvPr id="8" name="Text 6"/>
          <p:cNvSpPr/>
          <p:nvPr/>
        </p:nvSpPr>
        <p:spPr>
          <a:xfrm>
            <a:off x="6013609" y="2991922"/>
            <a:ext cx="3380899"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Human-Centered Change Management</a:t>
            </a:r>
            <a:endParaRPr lang="en-US" sz="2200" dirty="0"/>
          </a:p>
        </p:txBody>
      </p:sp>
      <p:sp>
        <p:nvSpPr>
          <p:cNvPr id="9" name="Shape 7"/>
          <p:cNvSpPr/>
          <p:nvPr/>
        </p:nvSpPr>
        <p:spPr>
          <a:xfrm>
            <a:off x="9633823" y="2991922"/>
            <a:ext cx="538520" cy="538520"/>
          </a:xfrm>
          <a:prstGeom prst="roundRect">
            <a:avLst>
              <a:gd name="adj" fmla="val 6668"/>
            </a:avLst>
          </a:prstGeom>
          <a:solidFill>
            <a:srgbClr val="315251"/>
          </a:solidFill>
          <a:ln/>
        </p:spPr>
      </p:sp>
      <p:sp>
        <p:nvSpPr>
          <p:cNvPr id="10" name="Text 8"/>
          <p:cNvSpPr/>
          <p:nvPr/>
        </p:nvSpPr>
        <p:spPr>
          <a:xfrm>
            <a:off x="9734074" y="3049905"/>
            <a:ext cx="337899" cy="422434"/>
          </a:xfrm>
          <a:prstGeom prst="rect">
            <a:avLst/>
          </a:prstGeom>
          <a:noFill/>
          <a:ln/>
        </p:spPr>
        <p:txBody>
          <a:bodyPr wrap="none" lIns="0" tIns="0" rIns="0" bIns="0" rtlCol="0" anchor="t"/>
          <a:lstStyle/>
          <a:p>
            <a:pPr marL="0" indent="0" algn="ctr">
              <a:lnSpc>
                <a:spcPts val="2650"/>
              </a:lnSpc>
              <a:buNone/>
            </a:pPr>
            <a:r>
              <a:rPr lang="en-US" sz="2650" dirty="0">
                <a:solidFill>
                  <a:srgbClr val="F9EEE7"/>
                </a:solidFill>
                <a:latin typeface="Quattrocento" pitchFamily="34" charset="0"/>
                <a:ea typeface="Quattrocento" pitchFamily="34" charset="-122"/>
                <a:cs typeface="Quattrocento" pitchFamily="34" charset="-120"/>
              </a:rPr>
              <a:t>3</a:t>
            </a:r>
            <a:endParaRPr lang="en-US" sz="2650" dirty="0"/>
          </a:p>
        </p:txBody>
      </p:sp>
      <p:sp>
        <p:nvSpPr>
          <p:cNvPr id="11" name="Text 9"/>
          <p:cNvSpPr/>
          <p:nvPr/>
        </p:nvSpPr>
        <p:spPr>
          <a:xfrm>
            <a:off x="10411658" y="2991922"/>
            <a:ext cx="3380899"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Sustainability Strategy Development</a:t>
            </a:r>
            <a:endParaRPr lang="en-US" sz="2200" dirty="0"/>
          </a:p>
        </p:txBody>
      </p:sp>
      <p:sp>
        <p:nvSpPr>
          <p:cNvPr id="12" name="Shape 10"/>
          <p:cNvSpPr/>
          <p:nvPr/>
        </p:nvSpPr>
        <p:spPr>
          <a:xfrm>
            <a:off x="837724" y="4308158"/>
            <a:ext cx="538520" cy="538520"/>
          </a:xfrm>
          <a:prstGeom prst="roundRect">
            <a:avLst>
              <a:gd name="adj" fmla="val 6668"/>
            </a:avLst>
          </a:prstGeom>
          <a:solidFill>
            <a:srgbClr val="315251"/>
          </a:solidFill>
          <a:ln/>
        </p:spPr>
      </p:sp>
      <p:sp>
        <p:nvSpPr>
          <p:cNvPr id="13" name="Text 11"/>
          <p:cNvSpPr/>
          <p:nvPr/>
        </p:nvSpPr>
        <p:spPr>
          <a:xfrm>
            <a:off x="937974" y="4366141"/>
            <a:ext cx="337899" cy="422434"/>
          </a:xfrm>
          <a:prstGeom prst="rect">
            <a:avLst/>
          </a:prstGeom>
          <a:noFill/>
          <a:ln/>
        </p:spPr>
        <p:txBody>
          <a:bodyPr wrap="none" lIns="0" tIns="0" rIns="0" bIns="0" rtlCol="0" anchor="t"/>
          <a:lstStyle/>
          <a:p>
            <a:pPr marL="0" indent="0" algn="ctr">
              <a:lnSpc>
                <a:spcPts val="2650"/>
              </a:lnSpc>
              <a:buNone/>
            </a:pPr>
            <a:r>
              <a:rPr lang="en-US" sz="2650" dirty="0">
                <a:solidFill>
                  <a:srgbClr val="F9EEE7"/>
                </a:solidFill>
                <a:latin typeface="Quattrocento" pitchFamily="34" charset="0"/>
                <a:ea typeface="Quattrocento" pitchFamily="34" charset="-122"/>
                <a:cs typeface="Quattrocento" pitchFamily="34" charset="-120"/>
              </a:rPr>
              <a:t>4</a:t>
            </a:r>
            <a:endParaRPr lang="en-US" sz="2650" dirty="0"/>
          </a:p>
        </p:txBody>
      </p:sp>
      <p:sp>
        <p:nvSpPr>
          <p:cNvPr id="14" name="Text 12"/>
          <p:cNvSpPr/>
          <p:nvPr/>
        </p:nvSpPr>
        <p:spPr>
          <a:xfrm>
            <a:off x="1615559" y="4308158"/>
            <a:ext cx="5579983"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Human Factors Analysis (using Fresque du Facteur Humain)</a:t>
            </a:r>
            <a:endParaRPr lang="en-US" sz="2200" dirty="0"/>
          </a:p>
        </p:txBody>
      </p:sp>
      <p:sp>
        <p:nvSpPr>
          <p:cNvPr id="15" name="Shape 13"/>
          <p:cNvSpPr/>
          <p:nvPr/>
        </p:nvSpPr>
        <p:spPr>
          <a:xfrm>
            <a:off x="7434858" y="4308158"/>
            <a:ext cx="538520" cy="538520"/>
          </a:xfrm>
          <a:prstGeom prst="roundRect">
            <a:avLst>
              <a:gd name="adj" fmla="val 6668"/>
            </a:avLst>
          </a:prstGeom>
          <a:solidFill>
            <a:srgbClr val="315251"/>
          </a:solidFill>
          <a:ln/>
        </p:spPr>
      </p:sp>
      <p:sp>
        <p:nvSpPr>
          <p:cNvPr id="16" name="Text 14"/>
          <p:cNvSpPr/>
          <p:nvPr/>
        </p:nvSpPr>
        <p:spPr>
          <a:xfrm>
            <a:off x="7535108" y="4366141"/>
            <a:ext cx="337899" cy="422434"/>
          </a:xfrm>
          <a:prstGeom prst="rect">
            <a:avLst/>
          </a:prstGeom>
          <a:noFill/>
          <a:ln/>
        </p:spPr>
        <p:txBody>
          <a:bodyPr wrap="none" lIns="0" tIns="0" rIns="0" bIns="0" rtlCol="0" anchor="t"/>
          <a:lstStyle/>
          <a:p>
            <a:pPr marL="0" indent="0" algn="ctr">
              <a:lnSpc>
                <a:spcPts val="2650"/>
              </a:lnSpc>
              <a:buNone/>
            </a:pPr>
            <a:r>
              <a:rPr lang="en-US" sz="2650" dirty="0">
                <a:solidFill>
                  <a:srgbClr val="F9EEE7"/>
                </a:solidFill>
                <a:latin typeface="Quattrocento" pitchFamily="34" charset="0"/>
                <a:ea typeface="Quattrocento" pitchFamily="34" charset="-122"/>
                <a:cs typeface="Quattrocento" pitchFamily="34" charset="-120"/>
              </a:rPr>
              <a:t>5</a:t>
            </a:r>
            <a:endParaRPr lang="en-US" sz="2650" dirty="0"/>
          </a:p>
        </p:txBody>
      </p:sp>
      <p:sp>
        <p:nvSpPr>
          <p:cNvPr id="17" name="Text 15"/>
          <p:cNvSpPr/>
          <p:nvPr/>
        </p:nvSpPr>
        <p:spPr>
          <a:xfrm>
            <a:off x="8212693" y="4308158"/>
            <a:ext cx="5579983"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CSR Project Management with a Human Focus</a:t>
            </a:r>
            <a:endParaRPr lang="en-US"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3312" y="972622"/>
            <a:ext cx="9943028" cy="658416"/>
          </a:xfrm>
          <a:prstGeom prst="rect">
            <a:avLst/>
          </a:prstGeom>
          <a:noFill/>
          <a:ln/>
        </p:spPr>
        <p:txBody>
          <a:bodyPr wrap="none" lIns="0" tIns="0" rIns="0" bIns="0" rtlCol="0" anchor="t"/>
          <a:lstStyle/>
          <a:p>
            <a:pPr marL="0" indent="0" algn="l">
              <a:lnSpc>
                <a:spcPts val="5150"/>
              </a:lnSpc>
              <a:buNone/>
            </a:pPr>
            <a:r>
              <a:rPr lang="en-US" sz="4100" dirty="0">
                <a:solidFill>
                  <a:srgbClr val="FFD9BE"/>
                </a:solidFill>
                <a:latin typeface="Quattrocento" pitchFamily="34" charset="0"/>
                <a:ea typeface="Quattrocento" pitchFamily="34" charset="-122"/>
                <a:cs typeface="Quattrocento" pitchFamily="34" charset="-120"/>
              </a:rPr>
              <a:t>The Human Centric Sustainability Journey</a:t>
            </a:r>
            <a:endParaRPr lang="en-US" sz="4100" dirty="0"/>
          </a:p>
        </p:txBody>
      </p:sp>
      <p:sp>
        <p:nvSpPr>
          <p:cNvPr id="3" name="Text 1"/>
          <p:cNvSpPr/>
          <p:nvPr/>
        </p:nvSpPr>
        <p:spPr>
          <a:xfrm>
            <a:off x="2208490" y="2636401"/>
            <a:ext cx="2633305" cy="329208"/>
          </a:xfrm>
          <a:prstGeom prst="rect">
            <a:avLst/>
          </a:prstGeom>
          <a:noFill/>
          <a:ln/>
        </p:spPr>
        <p:txBody>
          <a:bodyPr wrap="none" lIns="0" tIns="0" rIns="0" bIns="0" rtlCol="0" anchor="t"/>
          <a:lstStyle/>
          <a:p>
            <a:pPr marL="0" indent="0" algn="r">
              <a:lnSpc>
                <a:spcPts val="2550"/>
              </a:lnSpc>
              <a:buNone/>
            </a:pPr>
            <a:r>
              <a:rPr lang="en-US" sz="2050" dirty="0">
                <a:solidFill>
                  <a:srgbClr val="F9EEE7"/>
                </a:solidFill>
                <a:latin typeface="Quattrocento" pitchFamily="34" charset="0"/>
                <a:ea typeface="Quattrocento" pitchFamily="34" charset="-122"/>
                <a:cs typeface="Quattrocento" pitchFamily="34" charset="-120"/>
              </a:rPr>
              <a:t>Assess</a:t>
            </a:r>
            <a:endParaRPr lang="en-US" sz="2050" dirty="0"/>
          </a:p>
        </p:txBody>
      </p:sp>
      <p:sp>
        <p:nvSpPr>
          <p:cNvPr id="4" name="Text 2"/>
          <p:cNvSpPr/>
          <p:nvPr/>
        </p:nvSpPr>
        <p:spPr>
          <a:xfrm>
            <a:off x="783312" y="3099792"/>
            <a:ext cx="4058483" cy="716280"/>
          </a:xfrm>
          <a:prstGeom prst="rect">
            <a:avLst/>
          </a:prstGeom>
          <a:noFill/>
          <a:ln/>
        </p:spPr>
        <p:txBody>
          <a:bodyPr wrap="square" lIns="0" tIns="0" rIns="0" bIns="0" rtlCol="0" anchor="t"/>
          <a:lstStyle/>
          <a:p>
            <a:pPr marL="0" indent="0" algn="r">
              <a:lnSpc>
                <a:spcPts val="2800"/>
              </a:lnSpc>
              <a:buNone/>
            </a:pPr>
            <a:r>
              <a:rPr lang="en-US" sz="1750" dirty="0">
                <a:solidFill>
                  <a:srgbClr val="F9EEE7"/>
                </a:solidFill>
                <a:latin typeface="Quattrocento" pitchFamily="34" charset="0"/>
                <a:ea typeface="Quattrocento" pitchFamily="34" charset="-122"/>
                <a:cs typeface="Quattrocento" pitchFamily="34" charset="-120"/>
              </a:rPr>
              <a:t>Evaluate current practices and identify human-centered opportunities</a:t>
            </a:r>
            <a:endParaRPr lang="en-US" sz="1750" dirty="0"/>
          </a:p>
        </p:txBody>
      </p:sp>
      <p:pic>
        <p:nvPicPr>
          <p:cNvPr id="5" name="Image 0" descr="preencoded.png"/>
          <p:cNvPicPr>
            <a:picLocks noChangeAspect="1"/>
          </p:cNvPicPr>
          <p:nvPr/>
        </p:nvPicPr>
        <p:blipFill>
          <a:blip r:embed="rId3"/>
          <a:stretch>
            <a:fillRect/>
          </a:stretch>
        </p:blipFill>
        <p:spPr>
          <a:xfrm>
            <a:off x="5177433" y="2225040"/>
            <a:ext cx="4275415" cy="4275415"/>
          </a:xfrm>
          <a:prstGeom prst="rect">
            <a:avLst/>
          </a:prstGeom>
        </p:spPr>
      </p:pic>
      <p:sp>
        <p:nvSpPr>
          <p:cNvPr id="6" name="Text 3"/>
          <p:cNvSpPr/>
          <p:nvPr/>
        </p:nvSpPr>
        <p:spPr>
          <a:xfrm>
            <a:off x="6106299" y="3078659"/>
            <a:ext cx="334804" cy="418624"/>
          </a:xfrm>
          <a:prstGeom prst="rect">
            <a:avLst/>
          </a:prstGeom>
          <a:noFill/>
          <a:ln/>
        </p:spPr>
        <p:txBody>
          <a:bodyPr wrap="none" lIns="0" tIns="0" rIns="0" bIns="0" rtlCol="0" anchor="t"/>
          <a:lstStyle/>
          <a:p>
            <a:pPr marL="0" indent="0" algn="l">
              <a:lnSpc>
                <a:spcPts val="4200"/>
              </a:lnSpc>
              <a:buNone/>
            </a:pPr>
            <a:r>
              <a:rPr lang="en-US" sz="2600" dirty="0">
                <a:solidFill>
                  <a:srgbClr val="F9EEE7"/>
                </a:solidFill>
                <a:latin typeface="Quattrocento" pitchFamily="34" charset="0"/>
                <a:ea typeface="Quattrocento" pitchFamily="34" charset="-122"/>
                <a:cs typeface="Quattrocento" pitchFamily="34" charset="-120"/>
              </a:rPr>
              <a:t>1</a:t>
            </a:r>
            <a:endParaRPr lang="en-US" sz="2600" dirty="0"/>
          </a:p>
        </p:txBody>
      </p:sp>
      <p:sp>
        <p:nvSpPr>
          <p:cNvPr id="7" name="Text 4"/>
          <p:cNvSpPr/>
          <p:nvPr/>
        </p:nvSpPr>
        <p:spPr>
          <a:xfrm>
            <a:off x="9788485" y="2078593"/>
            <a:ext cx="2633305" cy="329208"/>
          </a:xfrm>
          <a:prstGeom prst="rect">
            <a:avLst/>
          </a:prstGeom>
          <a:noFill/>
          <a:ln/>
        </p:spPr>
        <p:txBody>
          <a:bodyPr wrap="none" lIns="0" tIns="0" rIns="0" bIns="0" rtlCol="0" anchor="t"/>
          <a:lstStyle/>
          <a:p>
            <a:pPr marL="0" indent="0" algn="l">
              <a:lnSpc>
                <a:spcPts val="2550"/>
              </a:lnSpc>
              <a:buNone/>
            </a:pPr>
            <a:r>
              <a:rPr lang="en-US" sz="2050" dirty="0">
                <a:solidFill>
                  <a:srgbClr val="F9EEE7"/>
                </a:solidFill>
                <a:latin typeface="Quattrocento" pitchFamily="34" charset="0"/>
                <a:ea typeface="Quattrocento" pitchFamily="34" charset="-122"/>
                <a:cs typeface="Quattrocento" pitchFamily="34" charset="-120"/>
              </a:rPr>
              <a:t>Align</a:t>
            </a:r>
            <a:endParaRPr lang="en-US" sz="2050" dirty="0"/>
          </a:p>
        </p:txBody>
      </p:sp>
      <p:sp>
        <p:nvSpPr>
          <p:cNvPr id="8" name="Text 5"/>
          <p:cNvSpPr/>
          <p:nvPr/>
        </p:nvSpPr>
        <p:spPr>
          <a:xfrm>
            <a:off x="9788485" y="2541984"/>
            <a:ext cx="4058603" cy="1074420"/>
          </a:xfrm>
          <a:prstGeom prst="rect">
            <a:avLst/>
          </a:prstGeom>
          <a:noFill/>
          <a:ln/>
        </p:spPr>
        <p:txBody>
          <a:bodyPr wrap="square" lIns="0" tIns="0" rIns="0" bIns="0" rtlCol="0" anchor="t"/>
          <a:lstStyle/>
          <a:p>
            <a:pPr marL="0" indent="0" algn="l">
              <a:lnSpc>
                <a:spcPts val="2800"/>
              </a:lnSpc>
              <a:buNone/>
            </a:pPr>
            <a:r>
              <a:rPr lang="en-US" sz="1750" dirty="0">
                <a:solidFill>
                  <a:srgbClr val="F9EEE7"/>
                </a:solidFill>
                <a:latin typeface="Quattrocento" pitchFamily="34" charset="0"/>
                <a:ea typeface="Quattrocento" pitchFamily="34" charset="-122"/>
                <a:cs typeface="Quattrocento" pitchFamily="34" charset="-120"/>
              </a:rPr>
              <a:t>Define sustainability goals that complement both business objectives and human needs</a:t>
            </a:r>
            <a:endParaRPr lang="en-US" sz="1750" dirty="0"/>
          </a:p>
        </p:txBody>
      </p:sp>
      <p:pic>
        <p:nvPicPr>
          <p:cNvPr id="9" name="Image 1" descr="preencoded.png"/>
          <p:cNvPicPr>
            <a:picLocks noChangeAspect="1"/>
          </p:cNvPicPr>
          <p:nvPr/>
        </p:nvPicPr>
        <p:blipFill>
          <a:blip r:embed="rId4"/>
          <a:stretch>
            <a:fillRect/>
          </a:stretch>
        </p:blipFill>
        <p:spPr>
          <a:xfrm>
            <a:off x="5177433" y="2225040"/>
            <a:ext cx="4275415" cy="4275415"/>
          </a:xfrm>
          <a:prstGeom prst="rect">
            <a:avLst/>
          </a:prstGeom>
        </p:spPr>
      </p:pic>
      <p:sp>
        <p:nvSpPr>
          <p:cNvPr id="10" name="Text 6"/>
          <p:cNvSpPr/>
          <p:nvPr/>
        </p:nvSpPr>
        <p:spPr>
          <a:xfrm>
            <a:off x="7847826" y="2830890"/>
            <a:ext cx="334804" cy="418624"/>
          </a:xfrm>
          <a:prstGeom prst="rect">
            <a:avLst/>
          </a:prstGeom>
          <a:noFill/>
          <a:ln/>
        </p:spPr>
        <p:txBody>
          <a:bodyPr wrap="none" lIns="0" tIns="0" rIns="0" bIns="0" rtlCol="0" anchor="t"/>
          <a:lstStyle/>
          <a:p>
            <a:pPr marL="0" indent="0" algn="l">
              <a:lnSpc>
                <a:spcPts val="4200"/>
              </a:lnSpc>
              <a:buNone/>
            </a:pPr>
            <a:r>
              <a:rPr lang="en-US" sz="2600" dirty="0">
                <a:solidFill>
                  <a:srgbClr val="F9EEE7"/>
                </a:solidFill>
                <a:latin typeface="Quattrocento" pitchFamily="34" charset="0"/>
                <a:ea typeface="Quattrocento" pitchFamily="34" charset="-122"/>
                <a:cs typeface="Quattrocento" pitchFamily="34" charset="-120"/>
              </a:rPr>
              <a:t>2</a:t>
            </a:r>
            <a:endParaRPr lang="en-US" sz="2600" dirty="0"/>
          </a:p>
        </p:txBody>
      </p:sp>
      <p:sp>
        <p:nvSpPr>
          <p:cNvPr id="11" name="Text 7"/>
          <p:cNvSpPr/>
          <p:nvPr/>
        </p:nvSpPr>
        <p:spPr>
          <a:xfrm>
            <a:off x="9900404" y="3952042"/>
            <a:ext cx="2633305" cy="329208"/>
          </a:xfrm>
          <a:prstGeom prst="rect">
            <a:avLst/>
          </a:prstGeom>
          <a:noFill/>
          <a:ln/>
        </p:spPr>
        <p:txBody>
          <a:bodyPr wrap="none" lIns="0" tIns="0" rIns="0" bIns="0" rtlCol="0" anchor="t"/>
          <a:lstStyle/>
          <a:p>
            <a:pPr marL="0" indent="0" algn="l">
              <a:lnSpc>
                <a:spcPts val="2550"/>
              </a:lnSpc>
              <a:buNone/>
            </a:pPr>
            <a:r>
              <a:rPr lang="en-US" sz="2050" dirty="0">
                <a:solidFill>
                  <a:srgbClr val="F9EEE7"/>
                </a:solidFill>
                <a:latin typeface="Quattrocento" pitchFamily="34" charset="0"/>
                <a:ea typeface="Quattrocento" pitchFamily="34" charset="-122"/>
                <a:cs typeface="Quattrocento" pitchFamily="34" charset="-120"/>
              </a:rPr>
              <a:t>Educate</a:t>
            </a:r>
            <a:endParaRPr lang="en-US" sz="2050" dirty="0"/>
          </a:p>
        </p:txBody>
      </p:sp>
      <p:sp>
        <p:nvSpPr>
          <p:cNvPr id="12" name="Text 8"/>
          <p:cNvSpPr/>
          <p:nvPr/>
        </p:nvSpPr>
        <p:spPr>
          <a:xfrm>
            <a:off x="9900404" y="4415433"/>
            <a:ext cx="3946684" cy="716280"/>
          </a:xfrm>
          <a:prstGeom prst="rect">
            <a:avLst/>
          </a:prstGeom>
          <a:noFill/>
          <a:ln/>
        </p:spPr>
        <p:txBody>
          <a:bodyPr wrap="square" lIns="0" tIns="0" rIns="0" bIns="0" rtlCol="0" anchor="t"/>
          <a:lstStyle/>
          <a:p>
            <a:pPr marL="0" indent="0" algn="l">
              <a:lnSpc>
                <a:spcPts val="2800"/>
              </a:lnSpc>
              <a:buNone/>
            </a:pPr>
            <a:r>
              <a:rPr lang="en-US" sz="1750" dirty="0">
                <a:solidFill>
                  <a:srgbClr val="F9EEE7"/>
                </a:solidFill>
                <a:latin typeface="Quattrocento" pitchFamily="34" charset="0"/>
                <a:ea typeface="Quattrocento" pitchFamily="34" charset="-122"/>
                <a:cs typeface="Quattrocento" pitchFamily="34" charset="-120"/>
              </a:rPr>
              <a:t>Provide tailored workshops focusing on the human side of change</a:t>
            </a:r>
            <a:endParaRPr lang="en-US" sz="1750" dirty="0"/>
          </a:p>
        </p:txBody>
      </p:sp>
      <p:pic>
        <p:nvPicPr>
          <p:cNvPr id="13" name="Image 2" descr="preencoded.png"/>
          <p:cNvPicPr>
            <a:picLocks noChangeAspect="1"/>
          </p:cNvPicPr>
          <p:nvPr/>
        </p:nvPicPr>
        <p:blipFill>
          <a:blip r:embed="rId5"/>
          <a:stretch>
            <a:fillRect/>
          </a:stretch>
        </p:blipFill>
        <p:spPr>
          <a:xfrm>
            <a:off x="5177433" y="2225040"/>
            <a:ext cx="4275415" cy="4275415"/>
          </a:xfrm>
          <a:prstGeom prst="rect">
            <a:avLst/>
          </a:prstGeom>
        </p:spPr>
      </p:pic>
      <p:sp>
        <p:nvSpPr>
          <p:cNvPr id="14" name="Text 9"/>
          <p:cNvSpPr/>
          <p:nvPr/>
        </p:nvSpPr>
        <p:spPr>
          <a:xfrm>
            <a:off x="8621732" y="4410611"/>
            <a:ext cx="334804" cy="418624"/>
          </a:xfrm>
          <a:prstGeom prst="rect">
            <a:avLst/>
          </a:prstGeom>
          <a:noFill/>
          <a:ln/>
        </p:spPr>
        <p:txBody>
          <a:bodyPr wrap="none" lIns="0" tIns="0" rIns="0" bIns="0" rtlCol="0" anchor="t"/>
          <a:lstStyle/>
          <a:p>
            <a:pPr marL="0" indent="0" algn="l">
              <a:lnSpc>
                <a:spcPts val="4200"/>
              </a:lnSpc>
              <a:buNone/>
            </a:pPr>
            <a:r>
              <a:rPr lang="en-US" sz="2600" dirty="0">
                <a:solidFill>
                  <a:srgbClr val="F9EEE7"/>
                </a:solidFill>
                <a:latin typeface="Quattrocento" pitchFamily="34" charset="0"/>
                <a:ea typeface="Quattrocento" pitchFamily="34" charset="-122"/>
                <a:cs typeface="Quattrocento" pitchFamily="34" charset="-120"/>
              </a:rPr>
              <a:t>3</a:t>
            </a:r>
            <a:endParaRPr lang="en-US" sz="2600" dirty="0"/>
          </a:p>
        </p:txBody>
      </p:sp>
      <p:sp>
        <p:nvSpPr>
          <p:cNvPr id="15" name="Text 10"/>
          <p:cNvSpPr/>
          <p:nvPr/>
        </p:nvSpPr>
        <p:spPr>
          <a:xfrm>
            <a:off x="9788485" y="5467350"/>
            <a:ext cx="2633305" cy="329208"/>
          </a:xfrm>
          <a:prstGeom prst="rect">
            <a:avLst/>
          </a:prstGeom>
          <a:noFill/>
          <a:ln/>
        </p:spPr>
        <p:txBody>
          <a:bodyPr wrap="none" lIns="0" tIns="0" rIns="0" bIns="0" rtlCol="0" anchor="t"/>
          <a:lstStyle/>
          <a:p>
            <a:pPr marL="0" indent="0" algn="l">
              <a:lnSpc>
                <a:spcPts val="2550"/>
              </a:lnSpc>
              <a:buNone/>
            </a:pPr>
            <a:r>
              <a:rPr lang="en-US" sz="2050" dirty="0">
                <a:solidFill>
                  <a:srgbClr val="F9EEE7"/>
                </a:solidFill>
                <a:latin typeface="Quattrocento" pitchFamily="34" charset="0"/>
                <a:ea typeface="Quattrocento" pitchFamily="34" charset="-122"/>
                <a:cs typeface="Quattrocento" pitchFamily="34" charset="-120"/>
              </a:rPr>
              <a:t>Implement</a:t>
            </a:r>
            <a:endParaRPr lang="en-US" sz="2050" dirty="0"/>
          </a:p>
        </p:txBody>
      </p:sp>
      <p:sp>
        <p:nvSpPr>
          <p:cNvPr id="16" name="Text 11"/>
          <p:cNvSpPr/>
          <p:nvPr/>
        </p:nvSpPr>
        <p:spPr>
          <a:xfrm>
            <a:off x="9788485" y="5930741"/>
            <a:ext cx="4058603" cy="716280"/>
          </a:xfrm>
          <a:prstGeom prst="rect">
            <a:avLst/>
          </a:prstGeom>
          <a:noFill/>
          <a:ln/>
        </p:spPr>
        <p:txBody>
          <a:bodyPr wrap="square" lIns="0" tIns="0" rIns="0" bIns="0" rtlCol="0" anchor="t"/>
          <a:lstStyle/>
          <a:p>
            <a:pPr marL="0" indent="0" algn="l">
              <a:lnSpc>
                <a:spcPts val="2800"/>
              </a:lnSpc>
              <a:buNone/>
            </a:pPr>
            <a:r>
              <a:rPr lang="en-US" sz="1750" dirty="0">
                <a:solidFill>
                  <a:srgbClr val="F9EEE7"/>
                </a:solidFill>
                <a:latin typeface="Quattrocento" pitchFamily="34" charset="0"/>
                <a:ea typeface="Quattrocento" pitchFamily="34" charset="-122"/>
                <a:cs typeface="Quattrocento" pitchFamily="34" charset="-120"/>
              </a:rPr>
              <a:t>Develop and execute strategies that prioritize people in the change process</a:t>
            </a:r>
            <a:endParaRPr lang="en-US" sz="1750" dirty="0"/>
          </a:p>
        </p:txBody>
      </p:sp>
      <p:pic>
        <p:nvPicPr>
          <p:cNvPr id="17" name="Image 3" descr="preencoded.png"/>
          <p:cNvPicPr>
            <a:picLocks noChangeAspect="1"/>
          </p:cNvPicPr>
          <p:nvPr/>
        </p:nvPicPr>
        <p:blipFill>
          <a:blip r:embed="rId6"/>
          <a:stretch>
            <a:fillRect/>
          </a:stretch>
        </p:blipFill>
        <p:spPr>
          <a:xfrm>
            <a:off x="5177433" y="2225040"/>
            <a:ext cx="4275415" cy="4275415"/>
          </a:xfrm>
          <a:prstGeom prst="rect">
            <a:avLst/>
          </a:prstGeom>
        </p:spPr>
      </p:pic>
      <p:sp>
        <p:nvSpPr>
          <p:cNvPr id="18" name="Text 12"/>
          <p:cNvSpPr/>
          <p:nvPr/>
        </p:nvSpPr>
        <p:spPr>
          <a:xfrm>
            <a:off x="7358479" y="5634811"/>
            <a:ext cx="334804" cy="418624"/>
          </a:xfrm>
          <a:prstGeom prst="rect">
            <a:avLst/>
          </a:prstGeom>
          <a:noFill/>
          <a:ln/>
        </p:spPr>
        <p:txBody>
          <a:bodyPr wrap="none" lIns="0" tIns="0" rIns="0" bIns="0" rtlCol="0" anchor="t"/>
          <a:lstStyle/>
          <a:p>
            <a:pPr marL="0" indent="0" algn="l">
              <a:lnSpc>
                <a:spcPts val="4200"/>
              </a:lnSpc>
              <a:buNone/>
            </a:pPr>
            <a:r>
              <a:rPr lang="en-US" sz="2600" dirty="0">
                <a:solidFill>
                  <a:srgbClr val="F9EEE7"/>
                </a:solidFill>
                <a:latin typeface="Quattrocento" pitchFamily="34" charset="0"/>
                <a:ea typeface="Quattrocento" pitchFamily="34" charset="-122"/>
                <a:cs typeface="Quattrocento" pitchFamily="34" charset="-120"/>
              </a:rPr>
              <a:t>4</a:t>
            </a:r>
            <a:endParaRPr lang="en-US" sz="2600" dirty="0"/>
          </a:p>
        </p:txBody>
      </p:sp>
      <p:sp>
        <p:nvSpPr>
          <p:cNvPr id="19" name="Text 13"/>
          <p:cNvSpPr/>
          <p:nvPr/>
        </p:nvSpPr>
        <p:spPr>
          <a:xfrm>
            <a:off x="2208490" y="5088493"/>
            <a:ext cx="2633305" cy="329208"/>
          </a:xfrm>
          <a:prstGeom prst="rect">
            <a:avLst/>
          </a:prstGeom>
          <a:noFill/>
          <a:ln/>
        </p:spPr>
        <p:txBody>
          <a:bodyPr wrap="none" lIns="0" tIns="0" rIns="0" bIns="0" rtlCol="0" anchor="t"/>
          <a:lstStyle/>
          <a:p>
            <a:pPr marL="0" indent="0" algn="r">
              <a:lnSpc>
                <a:spcPts val="2550"/>
              </a:lnSpc>
              <a:buNone/>
            </a:pPr>
            <a:r>
              <a:rPr lang="en-US" sz="2050" dirty="0">
                <a:solidFill>
                  <a:srgbClr val="F9EEE7"/>
                </a:solidFill>
                <a:latin typeface="Quattrocento" pitchFamily="34" charset="0"/>
                <a:ea typeface="Quattrocento" pitchFamily="34" charset="-122"/>
                <a:cs typeface="Quattrocento" pitchFamily="34" charset="-120"/>
              </a:rPr>
              <a:t>Measure</a:t>
            </a:r>
            <a:endParaRPr lang="en-US" sz="2050" dirty="0"/>
          </a:p>
        </p:txBody>
      </p:sp>
      <p:sp>
        <p:nvSpPr>
          <p:cNvPr id="20" name="Text 14"/>
          <p:cNvSpPr/>
          <p:nvPr/>
        </p:nvSpPr>
        <p:spPr>
          <a:xfrm>
            <a:off x="783312" y="5551884"/>
            <a:ext cx="4058483" cy="716280"/>
          </a:xfrm>
          <a:prstGeom prst="rect">
            <a:avLst/>
          </a:prstGeom>
          <a:noFill/>
          <a:ln/>
        </p:spPr>
        <p:txBody>
          <a:bodyPr wrap="square" lIns="0" tIns="0" rIns="0" bIns="0" rtlCol="0" anchor="t"/>
          <a:lstStyle/>
          <a:p>
            <a:pPr marL="0" indent="0" algn="r">
              <a:lnSpc>
                <a:spcPts val="2800"/>
              </a:lnSpc>
              <a:buNone/>
            </a:pPr>
            <a:r>
              <a:rPr lang="en-US" sz="1750" dirty="0">
                <a:solidFill>
                  <a:srgbClr val="F9EEE7"/>
                </a:solidFill>
                <a:latin typeface="Quattrocento" pitchFamily="34" charset="0"/>
                <a:ea typeface="Quattrocento" pitchFamily="34" charset="-122"/>
                <a:cs typeface="Quattrocento" pitchFamily="34" charset="-120"/>
              </a:rPr>
              <a:t>Track progress using human-centric metrics</a:t>
            </a:r>
            <a:endParaRPr lang="en-US" sz="1750" dirty="0"/>
          </a:p>
        </p:txBody>
      </p:sp>
      <p:pic>
        <p:nvPicPr>
          <p:cNvPr id="21" name="Image 4" descr="preencoded.png"/>
          <p:cNvPicPr>
            <a:picLocks noChangeAspect="1"/>
          </p:cNvPicPr>
          <p:nvPr/>
        </p:nvPicPr>
        <p:blipFill>
          <a:blip r:embed="rId7"/>
          <a:stretch>
            <a:fillRect/>
          </a:stretch>
        </p:blipFill>
        <p:spPr>
          <a:xfrm>
            <a:off x="5177433" y="2225040"/>
            <a:ext cx="4275415" cy="4275415"/>
          </a:xfrm>
          <a:prstGeom prst="rect">
            <a:avLst/>
          </a:prstGeom>
        </p:spPr>
      </p:pic>
      <p:sp>
        <p:nvSpPr>
          <p:cNvPr id="22" name="Text 15"/>
          <p:cNvSpPr/>
          <p:nvPr/>
        </p:nvSpPr>
        <p:spPr>
          <a:xfrm>
            <a:off x="5803761" y="4811613"/>
            <a:ext cx="334804" cy="418624"/>
          </a:xfrm>
          <a:prstGeom prst="rect">
            <a:avLst/>
          </a:prstGeom>
          <a:noFill/>
          <a:ln/>
        </p:spPr>
        <p:txBody>
          <a:bodyPr wrap="none" lIns="0" tIns="0" rIns="0" bIns="0" rtlCol="0" anchor="t"/>
          <a:lstStyle/>
          <a:p>
            <a:pPr marL="0" indent="0" algn="l">
              <a:lnSpc>
                <a:spcPts val="4200"/>
              </a:lnSpc>
              <a:buNone/>
            </a:pPr>
            <a:r>
              <a:rPr lang="en-US" sz="2600" dirty="0">
                <a:solidFill>
                  <a:srgbClr val="F9EEE7"/>
                </a:solidFill>
                <a:latin typeface="Quattrocento" pitchFamily="34" charset="0"/>
                <a:ea typeface="Quattrocento" pitchFamily="34" charset="-122"/>
                <a:cs typeface="Quattrocento" pitchFamily="34" charset="-120"/>
              </a:rPr>
              <a:t>5</a:t>
            </a:r>
            <a:endParaRPr lang="en-US" sz="2600" dirty="0"/>
          </a:p>
        </p:txBody>
      </p:sp>
      <p:sp>
        <p:nvSpPr>
          <p:cNvPr id="23" name="Text 16"/>
          <p:cNvSpPr/>
          <p:nvPr/>
        </p:nvSpPr>
        <p:spPr>
          <a:xfrm>
            <a:off x="783312" y="6898719"/>
            <a:ext cx="13063776" cy="358140"/>
          </a:xfrm>
          <a:prstGeom prst="rect">
            <a:avLst/>
          </a:prstGeom>
          <a:noFill/>
          <a:ln/>
        </p:spPr>
        <p:txBody>
          <a:bodyPr wrap="none" lIns="0" tIns="0" rIns="0" bIns="0" rtlCol="0" anchor="t"/>
          <a:lstStyle/>
          <a:p>
            <a:pPr marL="0" indent="0" algn="l">
              <a:lnSpc>
                <a:spcPts val="2800"/>
              </a:lnSpc>
              <a:buNone/>
            </a:pPr>
            <a:r>
              <a:rPr lang="en-US" sz="1750" dirty="0">
                <a:solidFill>
                  <a:srgbClr val="F9EEE7"/>
                </a:solidFill>
                <a:latin typeface="Quattrocento" pitchFamily="34" charset="0"/>
                <a:ea typeface="Quattrocento" pitchFamily="34" charset="-122"/>
                <a:cs typeface="Quattrocento" pitchFamily="34" charset="-120"/>
              </a:rPr>
              <a:t>The final step in our process is to </a:t>
            </a:r>
            <a:r>
              <a:rPr lang="en-US" sz="1750" b="1" dirty="0">
                <a:solidFill>
                  <a:srgbClr val="F9EEE7"/>
                </a:solidFill>
                <a:latin typeface="Quattrocento" pitchFamily="34" charset="0"/>
                <a:ea typeface="Quattrocento" pitchFamily="34" charset="-122"/>
                <a:cs typeface="Quattrocento" pitchFamily="34" charset="-120"/>
              </a:rPr>
              <a:t>Refine</a:t>
            </a:r>
            <a:r>
              <a:rPr lang="en-US" sz="1750" dirty="0">
                <a:solidFill>
                  <a:srgbClr val="F9EEE7"/>
                </a:solidFill>
                <a:latin typeface="Quattrocento" pitchFamily="34" charset="0"/>
                <a:ea typeface="Quattrocento" pitchFamily="34" charset="-122"/>
                <a:cs typeface="Quattrocento" pitchFamily="34" charset="-120"/>
              </a:rPr>
              <a:t>: Continuously improve based on human feedback and outcomes.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37724" y="918805"/>
            <a:ext cx="5632490" cy="704017"/>
          </a:xfrm>
          <a:prstGeom prst="rect">
            <a:avLst/>
          </a:prstGeom>
          <a:noFill/>
          <a:ln/>
        </p:spPr>
        <p:txBody>
          <a:bodyPr wrap="non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Quattrocento" pitchFamily="34" charset="-120"/>
              </a:rPr>
              <a:t>Key Benefits</a:t>
            </a:r>
            <a:endParaRPr lang="en-US" sz="4400" dirty="0"/>
          </a:p>
        </p:txBody>
      </p:sp>
      <p:pic>
        <p:nvPicPr>
          <p:cNvPr id="3" name="Image 0" descr="preencoded.png"/>
          <p:cNvPicPr>
            <a:picLocks noChangeAspect="1"/>
          </p:cNvPicPr>
          <p:nvPr/>
        </p:nvPicPr>
        <p:blipFill>
          <a:blip r:embed="rId3"/>
          <a:stretch>
            <a:fillRect/>
          </a:stretch>
        </p:blipFill>
        <p:spPr>
          <a:xfrm>
            <a:off x="837724" y="2101572"/>
            <a:ext cx="598408" cy="598408"/>
          </a:xfrm>
          <a:prstGeom prst="rect">
            <a:avLst/>
          </a:prstGeom>
        </p:spPr>
      </p:pic>
      <p:sp>
        <p:nvSpPr>
          <p:cNvPr id="4" name="Text 1"/>
          <p:cNvSpPr/>
          <p:nvPr/>
        </p:nvSpPr>
        <p:spPr>
          <a:xfrm>
            <a:off x="837724" y="2939296"/>
            <a:ext cx="2969419" cy="1055846"/>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Enhanced employee engagement in sustainability initiatives</a:t>
            </a:r>
            <a:endParaRPr lang="en-US" sz="2200" dirty="0"/>
          </a:p>
        </p:txBody>
      </p:sp>
      <p:pic>
        <p:nvPicPr>
          <p:cNvPr id="5" name="Image 1" descr="preencoded.png"/>
          <p:cNvPicPr>
            <a:picLocks noChangeAspect="1"/>
          </p:cNvPicPr>
          <p:nvPr/>
        </p:nvPicPr>
        <p:blipFill>
          <a:blip r:embed="rId4"/>
          <a:stretch>
            <a:fillRect/>
          </a:stretch>
        </p:blipFill>
        <p:spPr>
          <a:xfrm>
            <a:off x="4166116" y="2101572"/>
            <a:ext cx="598408" cy="598408"/>
          </a:xfrm>
          <a:prstGeom prst="rect">
            <a:avLst/>
          </a:prstGeom>
        </p:spPr>
      </p:pic>
      <p:sp>
        <p:nvSpPr>
          <p:cNvPr id="6" name="Text 2"/>
          <p:cNvSpPr/>
          <p:nvPr/>
        </p:nvSpPr>
        <p:spPr>
          <a:xfrm>
            <a:off x="4166116" y="2939296"/>
            <a:ext cx="2969538"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Improved change adoption rates</a:t>
            </a:r>
            <a:endParaRPr lang="en-US" sz="2200" dirty="0"/>
          </a:p>
        </p:txBody>
      </p:sp>
      <p:pic>
        <p:nvPicPr>
          <p:cNvPr id="7" name="Image 2" descr="preencoded.png"/>
          <p:cNvPicPr>
            <a:picLocks noChangeAspect="1"/>
          </p:cNvPicPr>
          <p:nvPr/>
        </p:nvPicPr>
        <p:blipFill>
          <a:blip r:embed="rId5"/>
          <a:stretch>
            <a:fillRect/>
          </a:stretch>
        </p:blipFill>
        <p:spPr>
          <a:xfrm>
            <a:off x="7494627" y="2101572"/>
            <a:ext cx="598408" cy="598408"/>
          </a:xfrm>
          <a:prstGeom prst="rect">
            <a:avLst/>
          </a:prstGeom>
        </p:spPr>
      </p:pic>
      <p:sp>
        <p:nvSpPr>
          <p:cNvPr id="8" name="Text 3"/>
          <p:cNvSpPr/>
          <p:nvPr/>
        </p:nvSpPr>
        <p:spPr>
          <a:xfrm>
            <a:off x="7494627" y="2939296"/>
            <a:ext cx="2969538" cy="1407795"/>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Increased innovation capacity through human-centered approaches</a:t>
            </a:r>
            <a:endParaRPr lang="en-US" sz="2200" dirty="0"/>
          </a:p>
        </p:txBody>
      </p:sp>
      <p:pic>
        <p:nvPicPr>
          <p:cNvPr id="9" name="Image 3" descr="preencoded.png"/>
          <p:cNvPicPr>
            <a:picLocks noChangeAspect="1"/>
          </p:cNvPicPr>
          <p:nvPr/>
        </p:nvPicPr>
        <p:blipFill>
          <a:blip r:embed="rId6"/>
          <a:stretch>
            <a:fillRect/>
          </a:stretch>
        </p:blipFill>
        <p:spPr>
          <a:xfrm>
            <a:off x="10823138" y="2101572"/>
            <a:ext cx="598408" cy="598408"/>
          </a:xfrm>
          <a:prstGeom prst="rect">
            <a:avLst/>
          </a:prstGeom>
        </p:spPr>
      </p:pic>
      <p:sp>
        <p:nvSpPr>
          <p:cNvPr id="10" name="Text 4"/>
          <p:cNvSpPr/>
          <p:nvPr/>
        </p:nvSpPr>
        <p:spPr>
          <a:xfrm>
            <a:off x="10823138" y="2939296"/>
            <a:ext cx="2969538" cy="703898"/>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Stronger stakeholder relationships</a:t>
            </a:r>
            <a:endParaRPr lang="en-US" sz="2200" dirty="0"/>
          </a:p>
        </p:txBody>
      </p:sp>
      <p:pic>
        <p:nvPicPr>
          <p:cNvPr id="11" name="Image 4" descr="preencoded.png"/>
          <p:cNvPicPr>
            <a:picLocks noChangeAspect="1"/>
          </p:cNvPicPr>
          <p:nvPr/>
        </p:nvPicPr>
        <p:blipFill>
          <a:blip r:embed="rId7"/>
          <a:stretch>
            <a:fillRect/>
          </a:stretch>
        </p:blipFill>
        <p:spPr>
          <a:xfrm>
            <a:off x="837724" y="5065157"/>
            <a:ext cx="598408" cy="598408"/>
          </a:xfrm>
          <a:prstGeom prst="rect">
            <a:avLst/>
          </a:prstGeom>
        </p:spPr>
      </p:pic>
      <p:sp>
        <p:nvSpPr>
          <p:cNvPr id="12" name="Text 5"/>
          <p:cNvSpPr/>
          <p:nvPr/>
        </p:nvSpPr>
        <p:spPr>
          <a:xfrm>
            <a:off x="837724" y="5902881"/>
            <a:ext cx="2969419" cy="1407795"/>
          </a:xfrm>
          <a:prstGeom prst="rect">
            <a:avLst/>
          </a:prstGeom>
          <a:noFill/>
          <a:ln/>
        </p:spPr>
        <p:txBody>
          <a:bodyPr wrap="squar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Measurable sustainability impact with a focus on human well-being</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3662" y="569595"/>
            <a:ext cx="6156007" cy="608052"/>
          </a:xfrm>
          <a:prstGeom prst="rect">
            <a:avLst/>
          </a:prstGeom>
          <a:noFill/>
          <a:ln/>
        </p:spPr>
        <p:txBody>
          <a:bodyPr wrap="none" lIns="0" tIns="0" rIns="0" bIns="0" rtlCol="0" anchor="t"/>
          <a:lstStyle/>
          <a:p>
            <a:pPr marL="0" indent="0" algn="l">
              <a:lnSpc>
                <a:spcPts val="4750"/>
              </a:lnSpc>
              <a:buNone/>
            </a:pPr>
            <a:r>
              <a:rPr lang="en-US" sz="3800" dirty="0">
                <a:solidFill>
                  <a:srgbClr val="FFD9BE"/>
                </a:solidFill>
                <a:latin typeface="Quattrocento" pitchFamily="34" charset="0"/>
                <a:ea typeface="Quattrocento" pitchFamily="34" charset="-122"/>
                <a:cs typeface="Quattrocento" pitchFamily="34" charset="-120"/>
              </a:rPr>
              <a:t>Human-Centered Approach</a:t>
            </a:r>
            <a:endParaRPr lang="en-US" sz="3800" dirty="0"/>
          </a:p>
        </p:txBody>
      </p:sp>
      <p:pic>
        <p:nvPicPr>
          <p:cNvPr id="3" name="Image 0" descr="preencoded.png"/>
          <p:cNvPicPr>
            <a:picLocks noChangeAspect="1"/>
          </p:cNvPicPr>
          <p:nvPr/>
        </p:nvPicPr>
        <p:blipFill>
          <a:blip r:embed="rId3"/>
          <a:stretch>
            <a:fillRect/>
          </a:stretch>
        </p:blipFill>
        <p:spPr>
          <a:xfrm>
            <a:off x="3203615" y="1591151"/>
            <a:ext cx="1631394" cy="1172170"/>
          </a:xfrm>
          <a:prstGeom prst="rect">
            <a:avLst/>
          </a:prstGeom>
        </p:spPr>
      </p:pic>
      <p:sp>
        <p:nvSpPr>
          <p:cNvPr id="4" name="Text 1"/>
          <p:cNvSpPr/>
          <p:nvPr/>
        </p:nvSpPr>
        <p:spPr>
          <a:xfrm>
            <a:off x="3873818" y="2140267"/>
            <a:ext cx="290751" cy="363379"/>
          </a:xfrm>
          <a:prstGeom prst="rect">
            <a:avLst/>
          </a:prstGeom>
          <a:noFill/>
          <a:ln/>
        </p:spPr>
        <p:txBody>
          <a:bodyPr wrap="none" lIns="0" tIns="0" rIns="0" bIns="0" rtlCol="0" anchor="t"/>
          <a:lstStyle/>
          <a:p>
            <a:pPr marL="0" indent="0" algn="ctr">
              <a:lnSpc>
                <a:spcPts val="3650"/>
              </a:lnSpc>
              <a:buNone/>
            </a:pPr>
            <a:r>
              <a:rPr lang="en-US" sz="2250" dirty="0">
                <a:solidFill>
                  <a:srgbClr val="F9EEE7"/>
                </a:solidFill>
                <a:latin typeface="Quattrocento" pitchFamily="34" charset="0"/>
                <a:ea typeface="Quattrocento" pitchFamily="34" charset="-122"/>
                <a:cs typeface="Quattrocento" pitchFamily="34" charset="-120"/>
              </a:rPr>
              <a:t>1</a:t>
            </a:r>
            <a:endParaRPr lang="en-US" sz="2250" dirty="0"/>
          </a:p>
        </p:txBody>
      </p:sp>
      <p:sp>
        <p:nvSpPr>
          <p:cNvPr id="5" name="Text 2"/>
          <p:cNvSpPr/>
          <p:nvPr/>
        </p:nvSpPr>
        <p:spPr>
          <a:xfrm>
            <a:off x="5041702" y="1797844"/>
            <a:ext cx="2528530" cy="303967"/>
          </a:xfrm>
          <a:prstGeom prst="rect">
            <a:avLst/>
          </a:prstGeom>
          <a:noFill/>
          <a:ln/>
        </p:spPr>
        <p:txBody>
          <a:bodyPr wrap="none" lIns="0" tIns="0" rIns="0" bIns="0" rtlCol="0" anchor="t"/>
          <a:lstStyle/>
          <a:p>
            <a:pPr marL="0" indent="0" algn="l">
              <a:lnSpc>
                <a:spcPts val="2350"/>
              </a:lnSpc>
              <a:buNone/>
            </a:pPr>
            <a:r>
              <a:rPr lang="en-US" sz="1900" dirty="0">
                <a:solidFill>
                  <a:srgbClr val="F9EEE7"/>
                </a:solidFill>
                <a:latin typeface="Quattrocento" pitchFamily="34" charset="0"/>
                <a:ea typeface="Quattrocento" pitchFamily="34" charset="-122"/>
                <a:cs typeface="Quattrocento" pitchFamily="34" charset="-120"/>
              </a:rPr>
              <a:t>Sustainable Leadership</a:t>
            </a:r>
            <a:endParaRPr lang="en-US" sz="1900" dirty="0"/>
          </a:p>
        </p:txBody>
      </p:sp>
      <p:sp>
        <p:nvSpPr>
          <p:cNvPr id="6" name="Text 3"/>
          <p:cNvSpPr/>
          <p:nvPr/>
        </p:nvSpPr>
        <p:spPr>
          <a:xfrm>
            <a:off x="5041702" y="2225754"/>
            <a:ext cx="2528530" cy="330875"/>
          </a:xfrm>
          <a:prstGeom prst="rect">
            <a:avLst/>
          </a:prstGeom>
          <a:noFill/>
          <a:ln/>
        </p:spPr>
        <p:txBody>
          <a:bodyPr wrap="none" lIns="0" tIns="0" rIns="0" bIns="0" rtlCol="0" anchor="t"/>
          <a:lstStyle/>
          <a:p>
            <a:pPr marL="0" indent="0" algn="l">
              <a:lnSpc>
                <a:spcPts val="2600"/>
              </a:lnSpc>
              <a:buNone/>
            </a:pPr>
            <a:r>
              <a:rPr lang="en-US" sz="1600" dirty="0">
                <a:solidFill>
                  <a:srgbClr val="F9EEE7"/>
                </a:solidFill>
                <a:latin typeface="Quattrocento" pitchFamily="34" charset="0"/>
                <a:ea typeface="Quattrocento" pitchFamily="34" charset="-122"/>
                <a:cs typeface="Quattrocento" pitchFamily="34" charset="-120"/>
              </a:rPr>
              <a:t>Executive empowerment</a:t>
            </a:r>
            <a:endParaRPr lang="en-US" sz="1600" dirty="0"/>
          </a:p>
        </p:txBody>
      </p:sp>
      <p:sp>
        <p:nvSpPr>
          <p:cNvPr id="7" name="Shape 4"/>
          <p:cNvSpPr/>
          <p:nvPr/>
        </p:nvSpPr>
        <p:spPr>
          <a:xfrm>
            <a:off x="4886682" y="2779633"/>
            <a:ext cx="8968383" cy="11430"/>
          </a:xfrm>
          <a:prstGeom prst="roundRect">
            <a:avLst>
              <a:gd name="adj" fmla="val 271345"/>
            </a:avLst>
          </a:prstGeom>
          <a:solidFill>
            <a:srgbClr val="4A6B6A"/>
          </a:solidFill>
          <a:ln/>
        </p:spPr>
      </p:sp>
      <p:pic>
        <p:nvPicPr>
          <p:cNvPr id="8" name="Image 1" descr="preencoded.png"/>
          <p:cNvPicPr>
            <a:picLocks noChangeAspect="1"/>
          </p:cNvPicPr>
          <p:nvPr/>
        </p:nvPicPr>
        <p:blipFill>
          <a:blip r:embed="rId4"/>
          <a:stretch>
            <a:fillRect/>
          </a:stretch>
        </p:blipFill>
        <p:spPr>
          <a:xfrm>
            <a:off x="2387918" y="2814995"/>
            <a:ext cx="3262789" cy="1172170"/>
          </a:xfrm>
          <a:prstGeom prst="rect">
            <a:avLst/>
          </a:prstGeom>
        </p:spPr>
      </p:pic>
      <p:sp>
        <p:nvSpPr>
          <p:cNvPr id="9" name="Text 5"/>
          <p:cNvSpPr/>
          <p:nvPr/>
        </p:nvSpPr>
        <p:spPr>
          <a:xfrm>
            <a:off x="3873937" y="3219331"/>
            <a:ext cx="290751" cy="363379"/>
          </a:xfrm>
          <a:prstGeom prst="rect">
            <a:avLst/>
          </a:prstGeom>
          <a:noFill/>
          <a:ln/>
        </p:spPr>
        <p:txBody>
          <a:bodyPr wrap="none" lIns="0" tIns="0" rIns="0" bIns="0" rtlCol="0" anchor="t"/>
          <a:lstStyle/>
          <a:p>
            <a:pPr marL="0" indent="0" algn="ctr">
              <a:lnSpc>
                <a:spcPts val="3650"/>
              </a:lnSpc>
              <a:buNone/>
            </a:pPr>
            <a:r>
              <a:rPr lang="en-US" sz="2250" dirty="0">
                <a:solidFill>
                  <a:srgbClr val="F9EEE7"/>
                </a:solidFill>
                <a:latin typeface="Quattrocento" pitchFamily="34" charset="0"/>
                <a:ea typeface="Quattrocento" pitchFamily="34" charset="-122"/>
                <a:cs typeface="Quattrocento" pitchFamily="34" charset="-120"/>
              </a:rPr>
              <a:t>2</a:t>
            </a:r>
            <a:endParaRPr lang="en-US" sz="2250" dirty="0"/>
          </a:p>
        </p:txBody>
      </p:sp>
      <p:sp>
        <p:nvSpPr>
          <p:cNvPr id="10" name="Text 6"/>
          <p:cNvSpPr/>
          <p:nvPr/>
        </p:nvSpPr>
        <p:spPr>
          <a:xfrm>
            <a:off x="5857399" y="3021687"/>
            <a:ext cx="2483168" cy="303967"/>
          </a:xfrm>
          <a:prstGeom prst="rect">
            <a:avLst/>
          </a:prstGeom>
          <a:noFill/>
          <a:ln/>
        </p:spPr>
        <p:txBody>
          <a:bodyPr wrap="none" lIns="0" tIns="0" rIns="0" bIns="0" rtlCol="0" anchor="t"/>
          <a:lstStyle/>
          <a:p>
            <a:pPr marL="0" indent="0" algn="l">
              <a:lnSpc>
                <a:spcPts val="2350"/>
              </a:lnSpc>
              <a:buNone/>
            </a:pPr>
            <a:r>
              <a:rPr lang="en-US" sz="1900" dirty="0">
                <a:solidFill>
                  <a:srgbClr val="F9EEE7"/>
                </a:solidFill>
                <a:latin typeface="Quattrocento" pitchFamily="34" charset="0"/>
                <a:ea typeface="Quattrocento" pitchFamily="34" charset="-122"/>
                <a:cs typeface="Quattrocento" pitchFamily="34" charset="-120"/>
              </a:rPr>
              <a:t>Organizational Culture</a:t>
            </a:r>
            <a:endParaRPr lang="en-US" sz="1900" dirty="0"/>
          </a:p>
        </p:txBody>
      </p:sp>
      <p:sp>
        <p:nvSpPr>
          <p:cNvPr id="11" name="Text 7"/>
          <p:cNvSpPr/>
          <p:nvPr/>
        </p:nvSpPr>
        <p:spPr>
          <a:xfrm>
            <a:off x="5857399" y="3449598"/>
            <a:ext cx="2483168" cy="330875"/>
          </a:xfrm>
          <a:prstGeom prst="rect">
            <a:avLst/>
          </a:prstGeom>
          <a:noFill/>
          <a:ln/>
        </p:spPr>
        <p:txBody>
          <a:bodyPr wrap="none" lIns="0" tIns="0" rIns="0" bIns="0" rtlCol="0" anchor="t"/>
          <a:lstStyle/>
          <a:p>
            <a:pPr marL="0" indent="0" algn="l">
              <a:lnSpc>
                <a:spcPts val="2600"/>
              </a:lnSpc>
              <a:buNone/>
            </a:pPr>
            <a:r>
              <a:rPr lang="en-US" sz="1600" dirty="0">
                <a:solidFill>
                  <a:srgbClr val="F9EEE7"/>
                </a:solidFill>
                <a:latin typeface="Quattrocento" pitchFamily="34" charset="0"/>
                <a:ea typeface="Quattrocento" pitchFamily="34" charset="-122"/>
                <a:cs typeface="Quattrocento" pitchFamily="34" charset="-120"/>
              </a:rPr>
              <a:t>Values and behaviors</a:t>
            </a:r>
            <a:endParaRPr lang="en-US" sz="1600" dirty="0"/>
          </a:p>
        </p:txBody>
      </p:sp>
      <p:sp>
        <p:nvSpPr>
          <p:cNvPr id="12" name="Shape 8"/>
          <p:cNvSpPr/>
          <p:nvPr/>
        </p:nvSpPr>
        <p:spPr>
          <a:xfrm>
            <a:off x="5702379" y="4003477"/>
            <a:ext cx="8152686" cy="11430"/>
          </a:xfrm>
          <a:prstGeom prst="roundRect">
            <a:avLst>
              <a:gd name="adj" fmla="val 271345"/>
            </a:avLst>
          </a:prstGeom>
          <a:solidFill>
            <a:srgbClr val="4A6B6A"/>
          </a:solidFill>
          <a:ln/>
        </p:spPr>
      </p:sp>
      <p:pic>
        <p:nvPicPr>
          <p:cNvPr id="13" name="Image 2" descr="preencoded.png"/>
          <p:cNvPicPr>
            <a:picLocks noChangeAspect="1"/>
          </p:cNvPicPr>
          <p:nvPr/>
        </p:nvPicPr>
        <p:blipFill>
          <a:blip r:embed="rId5"/>
          <a:stretch>
            <a:fillRect/>
          </a:stretch>
        </p:blipFill>
        <p:spPr>
          <a:xfrm>
            <a:off x="1572220" y="4038838"/>
            <a:ext cx="4894183" cy="1172170"/>
          </a:xfrm>
          <a:prstGeom prst="rect">
            <a:avLst/>
          </a:prstGeom>
        </p:spPr>
      </p:pic>
      <p:sp>
        <p:nvSpPr>
          <p:cNvPr id="14" name="Text 9"/>
          <p:cNvSpPr/>
          <p:nvPr/>
        </p:nvSpPr>
        <p:spPr>
          <a:xfrm>
            <a:off x="3873818" y="4443174"/>
            <a:ext cx="290751" cy="363379"/>
          </a:xfrm>
          <a:prstGeom prst="rect">
            <a:avLst/>
          </a:prstGeom>
          <a:noFill/>
          <a:ln/>
        </p:spPr>
        <p:txBody>
          <a:bodyPr wrap="none" lIns="0" tIns="0" rIns="0" bIns="0" rtlCol="0" anchor="t"/>
          <a:lstStyle/>
          <a:p>
            <a:pPr marL="0" indent="0" algn="ctr">
              <a:lnSpc>
                <a:spcPts val="3650"/>
              </a:lnSpc>
              <a:buNone/>
            </a:pPr>
            <a:r>
              <a:rPr lang="en-US" sz="2250" dirty="0">
                <a:solidFill>
                  <a:srgbClr val="F9EEE7"/>
                </a:solidFill>
                <a:latin typeface="Quattrocento" pitchFamily="34" charset="0"/>
                <a:ea typeface="Quattrocento" pitchFamily="34" charset="-122"/>
                <a:cs typeface="Quattrocento" pitchFamily="34" charset="-120"/>
              </a:rPr>
              <a:t>3</a:t>
            </a:r>
            <a:endParaRPr lang="en-US" sz="2250" dirty="0"/>
          </a:p>
        </p:txBody>
      </p:sp>
      <p:sp>
        <p:nvSpPr>
          <p:cNvPr id="15" name="Text 10"/>
          <p:cNvSpPr/>
          <p:nvPr/>
        </p:nvSpPr>
        <p:spPr>
          <a:xfrm>
            <a:off x="6673096" y="4245531"/>
            <a:ext cx="2432447" cy="303967"/>
          </a:xfrm>
          <a:prstGeom prst="rect">
            <a:avLst/>
          </a:prstGeom>
          <a:noFill/>
          <a:ln/>
        </p:spPr>
        <p:txBody>
          <a:bodyPr wrap="none" lIns="0" tIns="0" rIns="0" bIns="0" rtlCol="0" anchor="t"/>
          <a:lstStyle/>
          <a:p>
            <a:pPr marL="0" indent="0" algn="l">
              <a:lnSpc>
                <a:spcPts val="2350"/>
              </a:lnSpc>
              <a:buNone/>
            </a:pPr>
            <a:r>
              <a:rPr lang="en-US" sz="1900" dirty="0">
                <a:solidFill>
                  <a:srgbClr val="F9EEE7"/>
                </a:solidFill>
                <a:latin typeface="Quattrocento" pitchFamily="34" charset="0"/>
                <a:ea typeface="Quattrocento" pitchFamily="34" charset="-122"/>
                <a:cs typeface="Quattrocento" pitchFamily="34" charset="-120"/>
              </a:rPr>
              <a:t>Team Engagement</a:t>
            </a:r>
            <a:endParaRPr lang="en-US" sz="1900" dirty="0"/>
          </a:p>
        </p:txBody>
      </p:sp>
      <p:sp>
        <p:nvSpPr>
          <p:cNvPr id="16" name="Text 11"/>
          <p:cNvSpPr/>
          <p:nvPr/>
        </p:nvSpPr>
        <p:spPr>
          <a:xfrm>
            <a:off x="6673096" y="4673441"/>
            <a:ext cx="2787729" cy="330875"/>
          </a:xfrm>
          <a:prstGeom prst="rect">
            <a:avLst/>
          </a:prstGeom>
          <a:noFill/>
          <a:ln/>
        </p:spPr>
        <p:txBody>
          <a:bodyPr wrap="none" lIns="0" tIns="0" rIns="0" bIns="0" rtlCol="0" anchor="t"/>
          <a:lstStyle/>
          <a:p>
            <a:pPr marL="0" indent="0" algn="l">
              <a:lnSpc>
                <a:spcPts val="2600"/>
              </a:lnSpc>
              <a:buNone/>
            </a:pPr>
            <a:r>
              <a:rPr lang="en-US" sz="1600" dirty="0">
                <a:solidFill>
                  <a:srgbClr val="F9EEE7"/>
                </a:solidFill>
                <a:latin typeface="Quattrocento" pitchFamily="34" charset="0"/>
                <a:ea typeface="Quattrocento" pitchFamily="34" charset="-122"/>
                <a:cs typeface="Quattrocento" pitchFamily="34" charset="-120"/>
              </a:rPr>
              <a:t>Collaborative implementation</a:t>
            </a:r>
            <a:endParaRPr lang="en-US" sz="1600" dirty="0"/>
          </a:p>
        </p:txBody>
      </p:sp>
      <p:sp>
        <p:nvSpPr>
          <p:cNvPr id="17" name="Shape 12"/>
          <p:cNvSpPr/>
          <p:nvPr/>
        </p:nvSpPr>
        <p:spPr>
          <a:xfrm>
            <a:off x="6518077" y="5227320"/>
            <a:ext cx="7336988" cy="11430"/>
          </a:xfrm>
          <a:prstGeom prst="roundRect">
            <a:avLst>
              <a:gd name="adj" fmla="val 271345"/>
            </a:avLst>
          </a:prstGeom>
          <a:solidFill>
            <a:srgbClr val="4A6B6A"/>
          </a:solidFill>
          <a:ln/>
        </p:spPr>
      </p:sp>
      <p:pic>
        <p:nvPicPr>
          <p:cNvPr id="18" name="Image 3" descr="preencoded.png"/>
          <p:cNvPicPr>
            <a:picLocks noChangeAspect="1"/>
          </p:cNvPicPr>
          <p:nvPr/>
        </p:nvPicPr>
        <p:blipFill>
          <a:blip r:embed="rId6"/>
          <a:stretch>
            <a:fillRect/>
          </a:stretch>
        </p:blipFill>
        <p:spPr>
          <a:xfrm>
            <a:off x="756523" y="5262682"/>
            <a:ext cx="6525578" cy="1172170"/>
          </a:xfrm>
          <a:prstGeom prst="rect">
            <a:avLst/>
          </a:prstGeom>
        </p:spPr>
      </p:pic>
      <p:sp>
        <p:nvSpPr>
          <p:cNvPr id="19" name="Text 13"/>
          <p:cNvSpPr/>
          <p:nvPr/>
        </p:nvSpPr>
        <p:spPr>
          <a:xfrm>
            <a:off x="3873937" y="5667018"/>
            <a:ext cx="290751" cy="363379"/>
          </a:xfrm>
          <a:prstGeom prst="rect">
            <a:avLst/>
          </a:prstGeom>
          <a:noFill/>
          <a:ln/>
        </p:spPr>
        <p:txBody>
          <a:bodyPr wrap="none" lIns="0" tIns="0" rIns="0" bIns="0" rtlCol="0" anchor="t"/>
          <a:lstStyle/>
          <a:p>
            <a:pPr marL="0" indent="0" algn="ctr">
              <a:lnSpc>
                <a:spcPts val="3650"/>
              </a:lnSpc>
              <a:buNone/>
            </a:pPr>
            <a:r>
              <a:rPr lang="en-US" sz="2250" dirty="0">
                <a:solidFill>
                  <a:srgbClr val="F9EEE7"/>
                </a:solidFill>
                <a:latin typeface="Quattrocento" pitchFamily="34" charset="0"/>
                <a:ea typeface="Quattrocento" pitchFamily="34" charset="-122"/>
                <a:cs typeface="Quattrocento" pitchFamily="34" charset="-120"/>
              </a:rPr>
              <a:t>4</a:t>
            </a:r>
            <a:endParaRPr lang="en-US" sz="2250" dirty="0"/>
          </a:p>
        </p:txBody>
      </p:sp>
      <p:sp>
        <p:nvSpPr>
          <p:cNvPr id="20" name="Text 14"/>
          <p:cNvSpPr/>
          <p:nvPr/>
        </p:nvSpPr>
        <p:spPr>
          <a:xfrm>
            <a:off x="7488793" y="5469374"/>
            <a:ext cx="2589371" cy="303967"/>
          </a:xfrm>
          <a:prstGeom prst="rect">
            <a:avLst/>
          </a:prstGeom>
          <a:noFill/>
          <a:ln/>
        </p:spPr>
        <p:txBody>
          <a:bodyPr wrap="none" lIns="0" tIns="0" rIns="0" bIns="0" rtlCol="0" anchor="t"/>
          <a:lstStyle/>
          <a:p>
            <a:pPr marL="0" indent="0" algn="l">
              <a:lnSpc>
                <a:spcPts val="2350"/>
              </a:lnSpc>
              <a:buNone/>
            </a:pPr>
            <a:r>
              <a:rPr lang="en-US" sz="1900" dirty="0">
                <a:solidFill>
                  <a:srgbClr val="F9EEE7"/>
                </a:solidFill>
                <a:latin typeface="Quattrocento" pitchFamily="34" charset="0"/>
                <a:ea typeface="Quattrocento" pitchFamily="34" charset="-122"/>
                <a:cs typeface="Quattrocento" pitchFamily="34" charset="-120"/>
              </a:rPr>
              <a:t>Individual Contribution</a:t>
            </a:r>
            <a:endParaRPr lang="en-US" sz="1900" dirty="0"/>
          </a:p>
        </p:txBody>
      </p:sp>
      <p:sp>
        <p:nvSpPr>
          <p:cNvPr id="21" name="Text 15"/>
          <p:cNvSpPr/>
          <p:nvPr/>
        </p:nvSpPr>
        <p:spPr>
          <a:xfrm>
            <a:off x="7488793" y="5897285"/>
            <a:ext cx="2589371" cy="330875"/>
          </a:xfrm>
          <a:prstGeom prst="rect">
            <a:avLst/>
          </a:prstGeom>
          <a:noFill/>
          <a:ln/>
        </p:spPr>
        <p:txBody>
          <a:bodyPr wrap="none" lIns="0" tIns="0" rIns="0" bIns="0" rtlCol="0" anchor="t"/>
          <a:lstStyle/>
          <a:p>
            <a:pPr marL="0" indent="0" algn="l">
              <a:lnSpc>
                <a:spcPts val="2600"/>
              </a:lnSpc>
              <a:buNone/>
            </a:pPr>
            <a:r>
              <a:rPr lang="en-US" sz="1600" dirty="0">
                <a:solidFill>
                  <a:srgbClr val="F9EEE7"/>
                </a:solidFill>
                <a:latin typeface="Quattrocento" pitchFamily="34" charset="0"/>
                <a:ea typeface="Quattrocento" pitchFamily="34" charset="-122"/>
                <a:cs typeface="Quattrocento" pitchFamily="34" charset="-120"/>
              </a:rPr>
              <a:t>Personal responsibility</a:t>
            </a:r>
            <a:endParaRPr lang="en-US" sz="1600" dirty="0"/>
          </a:p>
        </p:txBody>
      </p:sp>
      <p:sp>
        <p:nvSpPr>
          <p:cNvPr id="22" name="Text 16"/>
          <p:cNvSpPr/>
          <p:nvPr/>
        </p:nvSpPr>
        <p:spPr>
          <a:xfrm>
            <a:off x="723662" y="6667381"/>
            <a:ext cx="13183076" cy="992624"/>
          </a:xfrm>
          <a:prstGeom prst="rect">
            <a:avLst/>
          </a:prstGeom>
          <a:noFill/>
          <a:ln/>
        </p:spPr>
        <p:txBody>
          <a:bodyPr wrap="square" lIns="0" tIns="0" rIns="0" bIns="0" rtlCol="0" anchor="t"/>
          <a:lstStyle/>
          <a:p>
            <a:pPr marL="0" indent="0" algn="l">
              <a:lnSpc>
                <a:spcPts val="2600"/>
              </a:lnSpc>
              <a:buNone/>
            </a:pPr>
            <a:r>
              <a:rPr lang="en-US" sz="1600" dirty="0">
                <a:solidFill>
                  <a:srgbClr val="F9EEE7"/>
                </a:solidFill>
                <a:latin typeface="Quattrocento" pitchFamily="34" charset="0"/>
                <a:ea typeface="Quattrocento" pitchFamily="34" charset="-122"/>
                <a:cs typeface="Quattrocento" pitchFamily="34" charset="-120"/>
              </a:rPr>
              <a:t>Our human-centric methodology recognizes that sustainable change must be integrated at every level of the organization, from individual contributors to executive leadership. By addressing the human factors at each level, we create lasting transformation that aligns with both business objectives and environmental goals.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7724" y="1719739"/>
            <a:ext cx="9143048" cy="704017"/>
          </a:xfrm>
          <a:prstGeom prst="rect">
            <a:avLst/>
          </a:prstGeom>
          <a:noFill/>
          <a:ln/>
        </p:spPr>
        <p:txBody>
          <a:bodyPr wrap="non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Quattrocento" pitchFamily="34" charset="-120"/>
              </a:rPr>
              <a:t>Sustainability Strategy Development</a:t>
            </a:r>
            <a:endParaRPr lang="en-US" sz="4400" dirty="0"/>
          </a:p>
        </p:txBody>
      </p:sp>
      <p:sp>
        <p:nvSpPr>
          <p:cNvPr id="3" name="Text 1"/>
          <p:cNvSpPr/>
          <p:nvPr/>
        </p:nvSpPr>
        <p:spPr>
          <a:xfrm>
            <a:off x="837724" y="3022044"/>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FFD9BE"/>
                </a:solidFill>
                <a:latin typeface="Quattrocento" pitchFamily="34" charset="0"/>
                <a:ea typeface="Quattrocento" pitchFamily="34" charset="-122"/>
                <a:cs typeface="Quattrocento" pitchFamily="34" charset="-120"/>
              </a:rPr>
              <a:t>Assessment Phase</a:t>
            </a:r>
            <a:endParaRPr lang="en-US" sz="2200" dirty="0"/>
          </a:p>
        </p:txBody>
      </p:sp>
      <p:sp>
        <p:nvSpPr>
          <p:cNvPr id="4" name="Text 2"/>
          <p:cNvSpPr/>
          <p:nvPr/>
        </p:nvSpPr>
        <p:spPr>
          <a:xfrm>
            <a:off x="837724" y="3613309"/>
            <a:ext cx="3928586" cy="268116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We begin by thoroughly evaluating your current sustainability practices and identifying opportunities where human factors can drive improvement. This includes stakeholder interviews, process analysis, and cultural assessment.</a:t>
            </a:r>
            <a:endParaRPr lang="en-US" sz="1850" dirty="0"/>
          </a:p>
        </p:txBody>
      </p:sp>
      <p:sp>
        <p:nvSpPr>
          <p:cNvPr id="5" name="Text 3"/>
          <p:cNvSpPr/>
          <p:nvPr/>
        </p:nvSpPr>
        <p:spPr>
          <a:xfrm>
            <a:off x="5357813" y="3022044"/>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FFD9BE"/>
                </a:solidFill>
                <a:latin typeface="Quattrocento" pitchFamily="34" charset="0"/>
                <a:ea typeface="Quattrocento" pitchFamily="34" charset="-122"/>
                <a:cs typeface="Quattrocento" pitchFamily="34" charset="-120"/>
              </a:rPr>
              <a:t>Strategy Creation</a:t>
            </a:r>
            <a:endParaRPr lang="en-US" sz="2200" dirty="0"/>
          </a:p>
        </p:txBody>
      </p:sp>
      <p:sp>
        <p:nvSpPr>
          <p:cNvPr id="6" name="Text 4"/>
          <p:cNvSpPr/>
          <p:nvPr/>
        </p:nvSpPr>
        <p:spPr>
          <a:xfrm>
            <a:off x="5357813" y="3613309"/>
            <a:ext cx="3928586" cy="2298144"/>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Working collaboratively with your team, we develop a comprehensive sustainability strategy that places people at the center. This ensures higher adoption rates and more effective implementation.</a:t>
            </a:r>
            <a:endParaRPr lang="en-US" sz="1850" dirty="0"/>
          </a:p>
        </p:txBody>
      </p:sp>
      <p:sp>
        <p:nvSpPr>
          <p:cNvPr id="7" name="Text 5"/>
          <p:cNvSpPr/>
          <p:nvPr/>
        </p:nvSpPr>
        <p:spPr>
          <a:xfrm>
            <a:off x="9877901" y="3022044"/>
            <a:ext cx="3158609" cy="351949"/>
          </a:xfrm>
          <a:prstGeom prst="rect">
            <a:avLst/>
          </a:prstGeom>
          <a:noFill/>
          <a:ln/>
        </p:spPr>
        <p:txBody>
          <a:bodyPr wrap="none" lIns="0" tIns="0" rIns="0" bIns="0" rtlCol="0" anchor="t"/>
          <a:lstStyle/>
          <a:p>
            <a:pPr marL="0" indent="0" algn="l">
              <a:lnSpc>
                <a:spcPts val="2750"/>
              </a:lnSpc>
              <a:buNone/>
            </a:pPr>
            <a:r>
              <a:rPr lang="en-US" sz="2200" dirty="0">
                <a:solidFill>
                  <a:srgbClr val="FFD9BE"/>
                </a:solidFill>
                <a:latin typeface="Quattrocento" pitchFamily="34" charset="0"/>
                <a:ea typeface="Quattrocento" pitchFamily="34" charset="-122"/>
                <a:cs typeface="Quattrocento" pitchFamily="34" charset="-120"/>
              </a:rPr>
              <a:t>Implementation Support</a:t>
            </a:r>
            <a:endParaRPr lang="en-US" sz="2200" dirty="0"/>
          </a:p>
        </p:txBody>
      </p:sp>
      <p:sp>
        <p:nvSpPr>
          <p:cNvPr id="8" name="Text 6"/>
          <p:cNvSpPr/>
          <p:nvPr/>
        </p:nvSpPr>
        <p:spPr>
          <a:xfrm>
            <a:off x="9877901" y="3613309"/>
            <a:ext cx="3928586" cy="268116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Our team provides ongoing guidance as you roll out your sustainability initiatives, focusing on communication, training, and addressing resistance to change through human-centered approaches.</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772954"/>
            <a:ext cx="6075998" cy="704017"/>
          </a:xfrm>
          <a:prstGeom prst="rect">
            <a:avLst/>
          </a:prstGeom>
          <a:noFill/>
          <a:ln/>
        </p:spPr>
        <p:txBody>
          <a:bodyPr wrap="non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Quattrocento" pitchFamily="34" charset="-120"/>
              </a:rPr>
              <a:t>Human Factors Analysis</a:t>
            </a:r>
            <a:endParaRPr lang="en-US" sz="4400" dirty="0"/>
          </a:p>
        </p:txBody>
      </p:sp>
      <p:sp>
        <p:nvSpPr>
          <p:cNvPr id="4" name="Shape 1"/>
          <p:cNvSpPr/>
          <p:nvPr/>
        </p:nvSpPr>
        <p:spPr>
          <a:xfrm>
            <a:off x="837724" y="1835944"/>
            <a:ext cx="179427" cy="1261586"/>
          </a:xfrm>
          <a:prstGeom prst="roundRect">
            <a:avLst>
              <a:gd name="adj" fmla="val 20012"/>
            </a:avLst>
          </a:prstGeom>
          <a:solidFill>
            <a:srgbClr val="315251"/>
          </a:solidFill>
          <a:ln/>
        </p:spPr>
      </p:sp>
      <p:sp>
        <p:nvSpPr>
          <p:cNvPr id="5" name="Text 2"/>
          <p:cNvSpPr/>
          <p:nvPr/>
        </p:nvSpPr>
        <p:spPr>
          <a:xfrm>
            <a:off x="1376124" y="1835944"/>
            <a:ext cx="3203138"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Identify Key Stakeholders</a:t>
            </a:r>
            <a:endParaRPr lang="en-US" sz="2200" dirty="0"/>
          </a:p>
        </p:txBody>
      </p:sp>
      <p:sp>
        <p:nvSpPr>
          <p:cNvPr id="6" name="Text 3"/>
          <p:cNvSpPr/>
          <p:nvPr/>
        </p:nvSpPr>
        <p:spPr>
          <a:xfrm>
            <a:off x="1376124" y="2331482"/>
            <a:ext cx="6930152" cy="76604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Map all individuals and groups affected by sustainability initiatives</a:t>
            </a:r>
            <a:endParaRPr lang="en-US" sz="1850" dirty="0"/>
          </a:p>
        </p:txBody>
      </p:sp>
      <p:sp>
        <p:nvSpPr>
          <p:cNvPr id="7" name="Shape 4"/>
          <p:cNvSpPr/>
          <p:nvPr/>
        </p:nvSpPr>
        <p:spPr>
          <a:xfrm>
            <a:off x="1196697" y="3336846"/>
            <a:ext cx="179427" cy="1261586"/>
          </a:xfrm>
          <a:prstGeom prst="roundRect">
            <a:avLst>
              <a:gd name="adj" fmla="val 20012"/>
            </a:avLst>
          </a:prstGeom>
          <a:solidFill>
            <a:srgbClr val="315251"/>
          </a:solidFill>
          <a:ln/>
        </p:spPr>
      </p:sp>
      <p:sp>
        <p:nvSpPr>
          <p:cNvPr id="8" name="Text 5"/>
          <p:cNvSpPr/>
          <p:nvPr/>
        </p:nvSpPr>
        <p:spPr>
          <a:xfrm>
            <a:off x="1735098" y="3336846"/>
            <a:ext cx="3454122"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Assess Current Perceptions</a:t>
            </a:r>
            <a:endParaRPr lang="en-US" sz="2200" dirty="0"/>
          </a:p>
        </p:txBody>
      </p:sp>
      <p:sp>
        <p:nvSpPr>
          <p:cNvPr id="9" name="Text 6"/>
          <p:cNvSpPr/>
          <p:nvPr/>
        </p:nvSpPr>
        <p:spPr>
          <a:xfrm>
            <a:off x="1735098" y="3832384"/>
            <a:ext cx="6571178" cy="76604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Understand existing attitudes toward sustainability using Fresque du Facteur Humain</a:t>
            </a:r>
            <a:endParaRPr lang="en-US" sz="1850" dirty="0"/>
          </a:p>
        </p:txBody>
      </p:sp>
      <p:sp>
        <p:nvSpPr>
          <p:cNvPr id="10" name="Shape 7"/>
          <p:cNvSpPr/>
          <p:nvPr/>
        </p:nvSpPr>
        <p:spPr>
          <a:xfrm>
            <a:off x="1555790" y="4837748"/>
            <a:ext cx="179427" cy="878562"/>
          </a:xfrm>
          <a:prstGeom prst="roundRect">
            <a:avLst>
              <a:gd name="adj" fmla="val 20012"/>
            </a:avLst>
          </a:prstGeom>
          <a:solidFill>
            <a:srgbClr val="315251"/>
          </a:solidFill>
          <a:ln/>
        </p:spPr>
      </p:sp>
      <p:sp>
        <p:nvSpPr>
          <p:cNvPr id="11" name="Text 8"/>
          <p:cNvSpPr/>
          <p:nvPr/>
        </p:nvSpPr>
        <p:spPr>
          <a:xfrm>
            <a:off x="2094190" y="483774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Determine Barriers</a:t>
            </a:r>
            <a:endParaRPr lang="en-US" sz="2200" dirty="0"/>
          </a:p>
        </p:txBody>
      </p:sp>
      <p:sp>
        <p:nvSpPr>
          <p:cNvPr id="12" name="Text 9"/>
          <p:cNvSpPr/>
          <p:nvPr/>
        </p:nvSpPr>
        <p:spPr>
          <a:xfrm>
            <a:off x="2094190" y="5333286"/>
            <a:ext cx="6212086" cy="383024"/>
          </a:xfrm>
          <a:prstGeom prst="rect">
            <a:avLst/>
          </a:prstGeom>
          <a:noFill/>
          <a:ln/>
        </p:spPr>
        <p:txBody>
          <a:bodyPr wrap="non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Identify human-related obstacles to sustainable change</a:t>
            </a:r>
            <a:endParaRPr lang="en-US" sz="1850" dirty="0"/>
          </a:p>
        </p:txBody>
      </p:sp>
      <p:sp>
        <p:nvSpPr>
          <p:cNvPr id="13" name="Shape 10"/>
          <p:cNvSpPr/>
          <p:nvPr/>
        </p:nvSpPr>
        <p:spPr>
          <a:xfrm>
            <a:off x="1914882" y="5955625"/>
            <a:ext cx="179427" cy="1261586"/>
          </a:xfrm>
          <a:prstGeom prst="roundRect">
            <a:avLst>
              <a:gd name="adj" fmla="val 20012"/>
            </a:avLst>
          </a:prstGeom>
          <a:solidFill>
            <a:srgbClr val="315251"/>
          </a:solidFill>
          <a:ln/>
        </p:spPr>
      </p:sp>
      <p:sp>
        <p:nvSpPr>
          <p:cNvPr id="14" name="Text 11"/>
          <p:cNvSpPr/>
          <p:nvPr/>
        </p:nvSpPr>
        <p:spPr>
          <a:xfrm>
            <a:off x="2453283" y="5955625"/>
            <a:ext cx="3982998"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Develop Targeted Interventions</a:t>
            </a:r>
            <a:endParaRPr lang="en-US" sz="2200" dirty="0"/>
          </a:p>
        </p:txBody>
      </p:sp>
      <p:sp>
        <p:nvSpPr>
          <p:cNvPr id="15" name="Text 12"/>
          <p:cNvSpPr/>
          <p:nvPr/>
        </p:nvSpPr>
        <p:spPr>
          <a:xfrm>
            <a:off x="2453283" y="6451163"/>
            <a:ext cx="5852993" cy="76604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Create specific strategies to address human factors in the change process</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7354" y="580192"/>
            <a:ext cx="9176623" cy="619720"/>
          </a:xfrm>
          <a:prstGeom prst="rect">
            <a:avLst/>
          </a:prstGeom>
          <a:noFill/>
          <a:ln/>
        </p:spPr>
        <p:txBody>
          <a:bodyPr wrap="none" lIns="0" tIns="0" rIns="0" bIns="0" rtlCol="0" anchor="t"/>
          <a:lstStyle/>
          <a:p>
            <a:pPr marL="0" indent="0" algn="l">
              <a:lnSpc>
                <a:spcPts val="4850"/>
              </a:lnSpc>
              <a:buNone/>
            </a:pPr>
            <a:r>
              <a:rPr lang="en-US" sz="3900" dirty="0">
                <a:solidFill>
                  <a:srgbClr val="FFD9BE"/>
                </a:solidFill>
                <a:latin typeface="Quattrocento" pitchFamily="34" charset="0"/>
                <a:ea typeface="Quattrocento" pitchFamily="34" charset="-122"/>
                <a:cs typeface="Quattrocento" pitchFamily="34" charset="-120"/>
              </a:rPr>
              <a:t>Our Tools for Sustainable Transformation</a:t>
            </a:r>
            <a:endParaRPr lang="en-US" sz="3900" dirty="0"/>
          </a:p>
        </p:txBody>
      </p:sp>
      <p:sp>
        <p:nvSpPr>
          <p:cNvPr id="3" name="Shape 1"/>
          <p:cNvSpPr/>
          <p:nvPr/>
        </p:nvSpPr>
        <p:spPr>
          <a:xfrm>
            <a:off x="737354" y="1621274"/>
            <a:ext cx="6472595" cy="1868924"/>
          </a:xfrm>
          <a:prstGeom prst="roundRect">
            <a:avLst>
              <a:gd name="adj" fmla="val 1691"/>
            </a:avLst>
          </a:prstGeom>
          <a:solidFill>
            <a:srgbClr val="315251"/>
          </a:solidFill>
          <a:ln/>
        </p:spPr>
      </p:sp>
      <p:sp>
        <p:nvSpPr>
          <p:cNvPr id="4" name="Text 2"/>
          <p:cNvSpPr/>
          <p:nvPr/>
        </p:nvSpPr>
        <p:spPr>
          <a:xfrm>
            <a:off x="947976" y="1831896"/>
            <a:ext cx="3778806"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Conversational Intelligence (C-IQ)</a:t>
            </a:r>
            <a:endParaRPr lang="en-US" sz="1950" dirty="0"/>
          </a:p>
        </p:txBody>
      </p:sp>
      <p:sp>
        <p:nvSpPr>
          <p:cNvPr id="5" name="Text 3"/>
          <p:cNvSpPr/>
          <p:nvPr/>
        </p:nvSpPr>
        <p:spPr>
          <a:xfrm>
            <a:off x="947976" y="2268022"/>
            <a:ext cx="6051352" cy="1011555"/>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Enhances trust and creates transformative conversations. C-IQ helps leaders build stronger relationships and navigate complex change effectively.</a:t>
            </a:r>
            <a:endParaRPr lang="en-US" sz="1650" dirty="0"/>
          </a:p>
        </p:txBody>
      </p:sp>
      <p:sp>
        <p:nvSpPr>
          <p:cNvPr id="6" name="Shape 4"/>
          <p:cNvSpPr/>
          <p:nvPr/>
        </p:nvSpPr>
        <p:spPr>
          <a:xfrm>
            <a:off x="7420570" y="1621274"/>
            <a:ext cx="6472595" cy="1868924"/>
          </a:xfrm>
          <a:prstGeom prst="roundRect">
            <a:avLst>
              <a:gd name="adj" fmla="val 1691"/>
            </a:avLst>
          </a:prstGeom>
          <a:solidFill>
            <a:srgbClr val="315251"/>
          </a:solidFill>
          <a:ln/>
        </p:spPr>
      </p:sp>
      <p:sp>
        <p:nvSpPr>
          <p:cNvPr id="7" name="Text 5"/>
          <p:cNvSpPr/>
          <p:nvPr/>
        </p:nvSpPr>
        <p:spPr>
          <a:xfrm>
            <a:off x="7631192" y="1831896"/>
            <a:ext cx="2478762"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Conscious Facilitation</a:t>
            </a:r>
            <a:endParaRPr lang="en-US" sz="1950" dirty="0"/>
          </a:p>
        </p:txBody>
      </p:sp>
      <p:sp>
        <p:nvSpPr>
          <p:cNvPr id="8" name="Text 6"/>
          <p:cNvSpPr/>
          <p:nvPr/>
        </p:nvSpPr>
        <p:spPr>
          <a:xfrm>
            <a:off x="7631192" y="2268022"/>
            <a:ext cx="6051352" cy="1011555"/>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Creates safe spaces for authentic dialogue and innovation. Our facilitation awakens collective wisdom and drives sustainable solutions.</a:t>
            </a:r>
            <a:endParaRPr lang="en-US" sz="1650" dirty="0"/>
          </a:p>
        </p:txBody>
      </p:sp>
      <p:sp>
        <p:nvSpPr>
          <p:cNvPr id="9" name="Shape 7"/>
          <p:cNvSpPr/>
          <p:nvPr/>
        </p:nvSpPr>
        <p:spPr>
          <a:xfrm>
            <a:off x="737354" y="3700820"/>
            <a:ext cx="6472595" cy="1868924"/>
          </a:xfrm>
          <a:prstGeom prst="roundRect">
            <a:avLst>
              <a:gd name="adj" fmla="val 1691"/>
            </a:avLst>
          </a:prstGeom>
          <a:solidFill>
            <a:srgbClr val="315251"/>
          </a:solidFill>
          <a:ln/>
        </p:spPr>
      </p:sp>
      <p:sp>
        <p:nvSpPr>
          <p:cNvPr id="10" name="Text 8"/>
          <p:cNvSpPr/>
          <p:nvPr/>
        </p:nvSpPr>
        <p:spPr>
          <a:xfrm>
            <a:off x="947976" y="3911441"/>
            <a:ext cx="3205639"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Adult Development &amp; Values</a:t>
            </a:r>
            <a:endParaRPr lang="en-US" sz="1950" dirty="0"/>
          </a:p>
        </p:txBody>
      </p:sp>
      <p:sp>
        <p:nvSpPr>
          <p:cNvPr id="11" name="Text 9"/>
          <p:cNvSpPr/>
          <p:nvPr/>
        </p:nvSpPr>
        <p:spPr>
          <a:xfrm>
            <a:off x="947976" y="4347567"/>
            <a:ext cx="6051352" cy="674370"/>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Identifies growth stages and core values. This framework aligns personal development with organizational sustainability goals.</a:t>
            </a:r>
            <a:endParaRPr lang="en-US" sz="1650" dirty="0"/>
          </a:p>
        </p:txBody>
      </p:sp>
      <p:sp>
        <p:nvSpPr>
          <p:cNvPr id="12" name="Shape 10"/>
          <p:cNvSpPr/>
          <p:nvPr/>
        </p:nvSpPr>
        <p:spPr>
          <a:xfrm>
            <a:off x="7420570" y="3700820"/>
            <a:ext cx="6472595" cy="1868924"/>
          </a:xfrm>
          <a:prstGeom prst="roundRect">
            <a:avLst>
              <a:gd name="adj" fmla="val 1691"/>
            </a:avLst>
          </a:prstGeom>
          <a:solidFill>
            <a:srgbClr val="315251"/>
          </a:solidFill>
          <a:ln/>
        </p:spPr>
      </p:sp>
      <p:sp>
        <p:nvSpPr>
          <p:cNvPr id="13" name="Text 11"/>
          <p:cNvSpPr/>
          <p:nvPr/>
        </p:nvSpPr>
        <p:spPr>
          <a:xfrm>
            <a:off x="7631192" y="3911441"/>
            <a:ext cx="3496866"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Inner Development Goals (IDG)</a:t>
            </a:r>
            <a:endParaRPr lang="en-US" sz="1950" dirty="0"/>
          </a:p>
        </p:txBody>
      </p:sp>
      <p:sp>
        <p:nvSpPr>
          <p:cNvPr id="14" name="Text 12"/>
          <p:cNvSpPr/>
          <p:nvPr/>
        </p:nvSpPr>
        <p:spPr>
          <a:xfrm>
            <a:off x="7631192" y="4347567"/>
            <a:ext cx="6051352" cy="1011555"/>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Focuses on skills and qualities for sustainable development. IDG provides a framework for personal transformation that enables collective change.</a:t>
            </a:r>
            <a:endParaRPr lang="en-US" sz="1650" dirty="0"/>
          </a:p>
        </p:txBody>
      </p:sp>
      <p:sp>
        <p:nvSpPr>
          <p:cNvPr id="15" name="Shape 13"/>
          <p:cNvSpPr/>
          <p:nvPr/>
        </p:nvSpPr>
        <p:spPr>
          <a:xfrm>
            <a:off x="737354" y="5780365"/>
            <a:ext cx="6472595" cy="1868924"/>
          </a:xfrm>
          <a:prstGeom prst="roundRect">
            <a:avLst>
              <a:gd name="adj" fmla="val 1691"/>
            </a:avLst>
          </a:prstGeom>
          <a:solidFill>
            <a:srgbClr val="315251"/>
          </a:solidFill>
          <a:ln/>
        </p:spPr>
      </p:sp>
      <p:sp>
        <p:nvSpPr>
          <p:cNvPr id="16" name="Text 14"/>
          <p:cNvSpPr/>
          <p:nvPr/>
        </p:nvSpPr>
        <p:spPr>
          <a:xfrm>
            <a:off x="947976" y="5990987"/>
            <a:ext cx="3743801"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Fresque du Facteur Humain (FFH)</a:t>
            </a:r>
            <a:endParaRPr lang="en-US" sz="1950" dirty="0"/>
          </a:p>
        </p:txBody>
      </p:sp>
      <p:sp>
        <p:nvSpPr>
          <p:cNvPr id="17" name="Text 15"/>
          <p:cNvSpPr/>
          <p:nvPr/>
        </p:nvSpPr>
        <p:spPr>
          <a:xfrm>
            <a:off x="947976" y="6427113"/>
            <a:ext cx="6051352" cy="1011555"/>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Explores human factors in sustainability challenges. This collaborative workshop reveals how behavioral patterns impact environmental outcomes.</a:t>
            </a:r>
            <a:endParaRPr lang="en-US" sz="1650" dirty="0"/>
          </a:p>
        </p:txBody>
      </p:sp>
      <p:sp>
        <p:nvSpPr>
          <p:cNvPr id="18" name="Shape 16"/>
          <p:cNvSpPr/>
          <p:nvPr/>
        </p:nvSpPr>
        <p:spPr>
          <a:xfrm>
            <a:off x="7420570" y="5780365"/>
            <a:ext cx="6472595" cy="1868924"/>
          </a:xfrm>
          <a:prstGeom prst="roundRect">
            <a:avLst>
              <a:gd name="adj" fmla="val 1691"/>
            </a:avLst>
          </a:prstGeom>
          <a:solidFill>
            <a:srgbClr val="315251"/>
          </a:solidFill>
          <a:ln/>
        </p:spPr>
      </p:sp>
      <p:sp>
        <p:nvSpPr>
          <p:cNvPr id="19" name="Text 17"/>
          <p:cNvSpPr/>
          <p:nvPr/>
        </p:nvSpPr>
        <p:spPr>
          <a:xfrm>
            <a:off x="7631192" y="5990987"/>
            <a:ext cx="2478762" cy="309801"/>
          </a:xfrm>
          <a:prstGeom prst="rect">
            <a:avLst/>
          </a:prstGeom>
          <a:noFill/>
          <a:ln/>
        </p:spPr>
        <p:txBody>
          <a:bodyPr wrap="none" lIns="0" tIns="0" rIns="0" bIns="0" rtlCol="0" anchor="t"/>
          <a:lstStyle/>
          <a:p>
            <a:pPr marL="0" indent="0" algn="l">
              <a:lnSpc>
                <a:spcPts val="2400"/>
              </a:lnSpc>
              <a:buNone/>
            </a:pPr>
            <a:r>
              <a:rPr lang="en-US" sz="1950" dirty="0">
                <a:solidFill>
                  <a:srgbClr val="F9EEE7"/>
                </a:solidFill>
                <a:latin typeface="Quattrocento" pitchFamily="34" charset="0"/>
                <a:ea typeface="Quattrocento" pitchFamily="34" charset="-122"/>
                <a:cs typeface="Quattrocento" pitchFamily="34" charset="-120"/>
              </a:rPr>
              <a:t>CSR Diagnosis Tool</a:t>
            </a:r>
            <a:endParaRPr lang="en-US" sz="1950" dirty="0"/>
          </a:p>
        </p:txBody>
      </p:sp>
      <p:sp>
        <p:nvSpPr>
          <p:cNvPr id="20" name="Text 18"/>
          <p:cNvSpPr/>
          <p:nvPr/>
        </p:nvSpPr>
        <p:spPr>
          <a:xfrm>
            <a:off x="7631192" y="6427113"/>
            <a:ext cx="6051352" cy="1011555"/>
          </a:xfrm>
          <a:prstGeom prst="rect">
            <a:avLst/>
          </a:prstGeom>
          <a:noFill/>
          <a:ln/>
        </p:spPr>
        <p:txBody>
          <a:bodyPr wrap="square" lIns="0" tIns="0" rIns="0" bIns="0" rtlCol="0" anchor="t"/>
          <a:lstStyle/>
          <a:p>
            <a:pPr marL="0" indent="0" algn="l">
              <a:lnSpc>
                <a:spcPts val="2650"/>
              </a:lnSpc>
              <a:buNone/>
            </a:pPr>
            <a:r>
              <a:rPr lang="en-US" sz="1650" dirty="0">
                <a:solidFill>
                  <a:srgbClr val="F9EEE7"/>
                </a:solidFill>
                <a:latin typeface="Quattrocento" pitchFamily="34" charset="0"/>
                <a:ea typeface="Quattrocento" pitchFamily="34" charset="-122"/>
                <a:cs typeface="Quattrocento" pitchFamily="34" charset="-120"/>
              </a:rPr>
              <a:t>Evaluates corporate social responsibility maturity. This assessment identifies strengths and opportunities for authentic sustainability integration.</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679133"/>
            <a:ext cx="5632490" cy="704017"/>
          </a:xfrm>
          <a:prstGeom prst="rect">
            <a:avLst/>
          </a:prstGeom>
          <a:noFill/>
          <a:ln/>
        </p:spPr>
        <p:txBody>
          <a:bodyPr wrap="none" lIns="0" tIns="0" rIns="0" bIns="0" rtlCol="0" anchor="t"/>
          <a:lstStyle/>
          <a:p>
            <a:pPr marL="0" indent="0" algn="l">
              <a:lnSpc>
                <a:spcPts val="5500"/>
              </a:lnSpc>
              <a:buNone/>
            </a:pPr>
            <a:r>
              <a:rPr lang="en-US" sz="4400" dirty="0">
                <a:solidFill>
                  <a:srgbClr val="FFD9BE"/>
                </a:solidFill>
                <a:latin typeface="Quattrocento" pitchFamily="34" charset="0"/>
                <a:ea typeface="Quattrocento" pitchFamily="34" charset="-122"/>
                <a:cs typeface="Quattrocento" pitchFamily="34" charset="-120"/>
              </a:rPr>
              <a:t>Contact Us</a:t>
            </a:r>
            <a:endParaRPr lang="en-US" sz="4400" dirty="0"/>
          </a:p>
        </p:txBody>
      </p:sp>
      <p:sp>
        <p:nvSpPr>
          <p:cNvPr id="4" name="Shape 1"/>
          <p:cNvSpPr/>
          <p:nvPr/>
        </p:nvSpPr>
        <p:spPr>
          <a:xfrm>
            <a:off x="6324124" y="1742123"/>
            <a:ext cx="7468553" cy="1740218"/>
          </a:xfrm>
          <a:prstGeom prst="roundRect">
            <a:avLst>
              <a:gd name="adj" fmla="val 2063"/>
            </a:avLst>
          </a:prstGeom>
          <a:solidFill>
            <a:srgbClr val="315251"/>
          </a:solidFill>
          <a:ln/>
        </p:spPr>
      </p:sp>
      <p:sp>
        <p:nvSpPr>
          <p:cNvPr id="5" name="Text 2"/>
          <p:cNvSpPr/>
          <p:nvPr/>
        </p:nvSpPr>
        <p:spPr>
          <a:xfrm>
            <a:off x="6563439" y="198143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Ready to Transform</a:t>
            </a:r>
            <a:endParaRPr lang="en-US" sz="2200" dirty="0"/>
          </a:p>
        </p:txBody>
      </p:sp>
      <p:sp>
        <p:nvSpPr>
          <p:cNvPr id="6" name="Text 3"/>
          <p:cNvSpPr/>
          <p:nvPr/>
        </p:nvSpPr>
        <p:spPr>
          <a:xfrm>
            <a:off x="6563439" y="2476976"/>
            <a:ext cx="6989921" cy="766048"/>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Transform your organization with a human-centric approach to sustainability? Contact us for a free consultation.</a:t>
            </a:r>
            <a:endParaRPr lang="en-US" sz="1850" dirty="0"/>
          </a:p>
        </p:txBody>
      </p:sp>
      <p:sp>
        <p:nvSpPr>
          <p:cNvPr id="7" name="Shape 4"/>
          <p:cNvSpPr/>
          <p:nvPr/>
        </p:nvSpPr>
        <p:spPr>
          <a:xfrm>
            <a:off x="6324124" y="3721656"/>
            <a:ext cx="7468553" cy="2410420"/>
          </a:xfrm>
          <a:prstGeom prst="roundRect">
            <a:avLst>
              <a:gd name="adj" fmla="val 1490"/>
            </a:avLst>
          </a:prstGeom>
          <a:solidFill>
            <a:srgbClr val="315251"/>
          </a:solidFill>
          <a:ln/>
        </p:spPr>
        <p:txBody>
          <a:bodyPr/>
          <a:lstStyle/>
          <a:p>
            <a:endParaRPr lang="en-FR" dirty="0"/>
          </a:p>
        </p:txBody>
      </p:sp>
      <p:sp>
        <p:nvSpPr>
          <p:cNvPr id="8" name="Text 5"/>
          <p:cNvSpPr/>
          <p:nvPr/>
        </p:nvSpPr>
        <p:spPr>
          <a:xfrm>
            <a:off x="6563439" y="3960971"/>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F9EEE7"/>
                </a:solidFill>
                <a:latin typeface="Quattrocento" pitchFamily="34" charset="0"/>
                <a:ea typeface="Quattrocento" pitchFamily="34" charset="-122"/>
                <a:cs typeface="Quattrocento" pitchFamily="34" charset="-120"/>
              </a:rPr>
              <a:t>Get in Touch</a:t>
            </a:r>
            <a:endParaRPr lang="en-US" sz="2200" dirty="0"/>
          </a:p>
        </p:txBody>
      </p:sp>
      <p:sp>
        <p:nvSpPr>
          <p:cNvPr id="9" name="Text 6"/>
          <p:cNvSpPr/>
          <p:nvPr/>
        </p:nvSpPr>
        <p:spPr>
          <a:xfrm>
            <a:off x="6563439" y="4405709"/>
            <a:ext cx="6989921" cy="383024"/>
          </a:xfrm>
          <a:prstGeom prst="rect">
            <a:avLst/>
          </a:prstGeom>
          <a:noFill/>
          <a:ln/>
        </p:spPr>
        <p:txBody>
          <a:bodyPr wrap="non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Email: </a:t>
            </a:r>
            <a:r>
              <a:rPr lang="en-US" sz="1850" dirty="0" err="1">
                <a:solidFill>
                  <a:srgbClr val="F9EEE7"/>
                </a:solidFill>
                <a:latin typeface="Quattrocento" pitchFamily="34" charset="0"/>
                <a:ea typeface="Quattrocento" pitchFamily="34" charset="-122"/>
                <a:cs typeface="Quattrocento" pitchFamily="34" charset="-120"/>
              </a:rPr>
              <a:t>christophe.ginguene@authentic-being.pro</a:t>
            </a:r>
            <a:endParaRPr lang="en-US" sz="1850" dirty="0"/>
          </a:p>
        </p:txBody>
      </p:sp>
      <p:sp>
        <p:nvSpPr>
          <p:cNvPr id="10" name="Text 7"/>
          <p:cNvSpPr/>
          <p:nvPr/>
        </p:nvSpPr>
        <p:spPr>
          <a:xfrm>
            <a:off x="6563439" y="4945023"/>
            <a:ext cx="6989921" cy="383024"/>
          </a:xfrm>
          <a:prstGeom prst="rect">
            <a:avLst/>
          </a:prstGeom>
          <a:noFill/>
          <a:ln/>
        </p:spPr>
        <p:txBody>
          <a:bodyPr wrap="non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Phone: +33 7 80 78 16 41</a:t>
            </a:r>
            <a:endParaRPr lang="en-US" sz="1850" dirty="0"/>
          </a:p>
        </p:txBody>
      </p:sp>
      <p:sp>
        <p:nvSpPr>
          <p:cNvPr id="11" name="Text 8"/>
          <p:cNvSpPr/>
          <p:nvPr/>
        </p:nvSpPr>
        <p:spPr>
          <a:xfrm>
            <a:off x="6563439" y="5420836"/>
            <a:ext cx="6989921" cy="383024"/>
          </a:xfrm>
          <a:prstGeom prst="rect">
            <a:avLst/>
          </a:prstGeom>
          <a:noFill/>
          <a:ln/>
        </p:spPr>
        <p:txBody>
          <a:bodyPr wrap="non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Website: </a:t>
            </a:r>
            <a:r>
              <a:rPr lang="en-US" sz="1850" dirty="0">
                <a:solidFill>
                  <a:srgbClr val="F9EEE7"/>
                </a:solidFill>
                <a:latin typeface="Quattrocento" pitchFamily="34" charset="0"/>
                <a:ea typeface="Quattrocento" pitchFamily="34" charset="-122"/>
                <a:cs typeface="Quattrocento" pitchFamily="34" charset="-120"/>
                <a:hlinkClick r:id="rId4"/>
              </a:rPr>
              <a:t>https://authentic-being.pro/</a:t>
            </a:r>
            <a:endParaRPr lang="en-US" sz="1850" dirty="0">
              <a:solidFill>
                <a:srgbClr val="F9EEE7"/>
              </a:solidFill>
              <a:latin typeface="Quattrocento" pitchFamily="34" charset="0"/>
              <a:ea typeface="Quattrocento" pitchFamily="34" charset="-122"/>
              <a:cs typeface="Quattrocento" pitchFamily="34" charset="-120"/>
            </a:endParaRPr>
          </a:p>
          <a:p>
            <a:pPr marL="0" indent="0" algn="l">
              <a:lnSpc>
                <a:spcPts val="3000"/>
              </a:lnSpc>
              <a:buNone/>
            </a:pPr>
            <a:r>
              <a:rPr lang="en-US" sz="1850" dirty="0">
                <a:hlinkClick r:id="rId5"/>
              </a:rPr>
              <a:t>https://www.humancentricsustainability.com/</a:t>
            </a:r>
            <a:endParaRPr lang="en-US" sz="1850" dirty="0">
              <a:solidFill>
                <a:srgbClr val="F9EEE7"/>
              </a:solidFill>
              <a:latin typeface="Quattrocento" pitchFamily="34" charset="0"/>
            </a:endParaRPr>
          </a:p>
        </p:txBody>
      </p:sp>
      <p:sp>
        <p:nvSpPr>
          <p:cNvPr id="12" name="Text 9"/>
          <p:cNvSpPr/>
          <p:nvPr/>
        </p:nvSpPr>
        <p:spPr>
          <a:xfrm>
            <a:off x="6324124" y="6401276"/>
            <a:ext cx="7468553" cy="1149072"/>
          </a:xfrm>
          <a:prstGeom prst="rect">
            <a:avLst/>
          </a:prstGeom>
          <a:noFill/>
          <a:ln/>
        </p:spPr>
        <p:txBody>
          <a:bodyPr wrap="square" lIns="0" tIns="0" rIns="0" bIns="0" rtlCol="0" anchor="t"/>
          <a:lstStyle/>
          <a:p>
            <a:pPr marL="0" indent="0" algn="l">
              <a:lnSpc>
                <a:spcPts val="3000"/>
              </a:lnSpc>
              <a:buNone/>
            </a:pPr>
            <a:r>
              <a:rPr lang="en-US" sz="1850" dirty="0">
                <a:solidFill>
                  <a:srgbClr val="F9EEE7"/>
                </a:solidFill>
                <a:latin typeface="Quattrocento" pitchFamily="34" charset="0"/>
                <a:ea typeface="Quattrocento" pitchFamily="34" charset="-122"/>
                <a:cs typeface="Quattrocento" pitchFamily="34" charset="-120"/>
              </a:rPr>
              <a:t>Our team is ready to help you integrate human factors into your sustainability initiatives, creating lasting change that benefits both your organization and the planet.</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667</Words>
  <Application>Microsoft Macintosh PowerPoint</Application>
  <PresentationFormat>Custom</PresentationFormat>
  <Paragraphs>99</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Quattrocento Bold</vt:lpstr>
      <vt:lpstr>Arial</vt:lpstr>
      <vt:lpstr>Quattrocento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Office User</cp:lastModifiedBy>
  <cp:revision>4</cp:revision>
  <dcterms:created xsi:type="dcterms:W3CDTF">2025-03-18T12:59:35Z</dcterms:created>
  <dcterms:modified xsi:type="dcterms:W3CDTF">2025-03-19T12:15:24Z</dcterms:modified>
</cp:coreProperties>
</file>