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275" r:id="rId2"/>
    <p:sldId id="322" r:id="rId3"/>
    <p:sldId id="325" r:id="rId4"/>
    <p:sldId id="328" r:id="rId5"/>
    <p:sldId id="327" r:id="rId6"/>
    <p:sldId id="329" r:id="rId7"/>
    <p:sldId id="330" r:id="rId8"/>
    <p:sldId id="331" r:id="rId9"/>
    <p:sldId id="315" r:id="rId10"/>
    <p:sldId id="332" r:id="rId11"/>
    <p:sldId id="333" r:id="rId12"/>
    <p:sldId id="300" r:id="rId13"/>
    <p:sldId id="293" r:id="rId14"/>
    <p:sldId id="303" r:id="rId15"/>
    <p:sldId id="287" r:id="rId16"/>
    <p:sldId id="351" r:id="rId17"/>
    <p:sldId id="352" r:id="rId18"/>
    <p:sldId id="35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7420A-563C-4EDC-B26C-615D740D2690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EBC7F-F866-4502-81CE-2FBD374B7A4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0398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1F5BA-F151-C549-909C-5A5E406F79B6}" type="slidenum">
              <a:rPr lang="sk-SK" altLang="en-US" smtClean="0"/>
              <a:pPr/>
              <a:t>1</a:t>
            </a:fld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224599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1F5BA-F151-C549-909C-5A5E406F79B6}" type="slidenum">
              <a:rPr lang="sk-SK" altLang="en-US" smtClean="0"/>
              <a:pPr/>
              <a:t>3</a:t>
            </a:fld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3474015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1F5BA-F151-C549-909C-5A5E406F79B6}" type="slidenum">
              <a:rPr lang="sk-SK" altLang="en-US" smtClean="0"/>
              <a:pPr/>
              <a:t>5</a:t>
            </a:fld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157231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1F5BA-F151-C549-909C-5A5E406F79B6}" type="slidenum">
              <a:rPr lang="sk-SK" altLang="en-US" smtClean="0"/>
              <a:pPr/>
              <a:t>12</a:t>
            </a:fld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3362023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1F5BA-F151-C549-909C-5A5E406F79B6}" type="slidenum">
              <a:rPr lang="sk-SK" altLang="en-US" smtClean="0"/>
              <a:pPr/>
              <a:t>13</a:t>
            </a:fld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80220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1F5BA-F151-C549-909C-5A5E406F79B6}" type="slidenum">
              <a:rPr lang="sk-SK" altLang="en-US" smtClean="0"/>
              <a:pPr/>
              <a:t>16</a:t>
            </a:fld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123627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44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87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65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0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26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44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87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63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1566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14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dirty="0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46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AA148-9E7A-47C9-B802-976BCAEDF72A}" type="datetimeFigureOut">
              <a:rPr lang="sk-SK" smtClean="0"/>
              <a:t>20. 1. 2023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4E24AFE-C7B2-453D-A234-10639D0E4505}" type="slidenum">
              <a:rPr lang="sk-SK" smtClean="0"/>
              <a:t>‹#›</a:t>
            </a:fld>
            <a:endParaRPr lang="sk-SK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12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intrava@michalt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ichalt.at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16.pn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/>
          <p:cNvSpPr txBox="1">
            <a:spLocks/>
          </p:cNvSpPr>
          <p:nvPr/>
        </p:nvSpPr>
        <p:spPr>
          <a:xfrm>
            <a:off x="2063295" y="1525131"/>
            <a:ext cx="8353425" cy="995288"/>
          </a:xfrm>
          <a:prstGeom prst="rect">
            <a:avLst/>
          </a:prstGeom>
        </p:spPr>
        <p:txBody>
          <a:bodyPr vert="horz" lIns="0" tIns="45720" rIns="18288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k-SK" altLang="en-US" sz="2400" b="1" dirty="0">
              <a:solidFill>
                <a:srgbClr val="00B050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831654" y="2377539"/>
            <a:ext cx="3501807" cy="304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-SK" sz="2000" b="1" dirty="0">
                <a:solidFill>
                  <a:srgbClr val="000000"/>
                </a:solidFill>
              </a:rPr>
              <a:t>Dipl.Eng. Milan Michalko - author</a:t>
            </a:r>
          </a:p>
          <a:p>
            <a:pPr>
              <a:defRPr/>
            </a:pPr>
            <a:r>
              <a:rPr lang="sk-SK" sz="1600" dirty="0">
                <a:solidFill>
                  <a:srgbClr val="000000"/>
                </a:solidFill>
              </a:rPr>
              <a:t>Michalt Technology GmbH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600" b="1" dirty="0">
                <a:solidFill>
                  <a:srgbClr val="2C363A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Museumstraße 3b/16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600" dirty="0">
                <a:solidFill>
                  <a:srgbClr val="2C363A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A-1070 Wien, Austria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600" dirty="0">
                <a:solidFill>
                  <a:srgbClr val="2C363A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+43 664 458 3801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600" dirty="0">
                <a:solidFill>
                  <a:srgbClr val="2C363A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k-SK" sz="1600" dirty="0">
                <a:solidFill>
                  <a:srgbClr val="00ACF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michalko@michalt.at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600" dirty="0">
                <a:solidFill>
                  <a:srgbClr val="00ACF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www.michalt.at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sk-SK" dirty="0">
              <a:solidFill>
                <a:srgbClr val="000000"/>
              </a:solidFill>
            </a:endParaRPr>
          </a:p>
        </p:txBody>
      </p:sp>
      <p:cxnSp>
        <p:nvCxnSpPr>
          <p:cNvPr id="9" name="Rovná spojnica 8"/>
          <p:cNvCxnSpPr/>
          <p:nvPr/>
        </p:nvCxnSpPr>
        <p:spPr>
          <a:xfrm>
            <a:off x="2063295" y="936501"/>
            <a:ext cx="80651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>
            <a:off x="2063295" y="5459423"/>
            <a:ext cx="80651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lokTextu 2">
            <a:extLst>
              <a:ext uri="{FF2B5EF4-FFF2-40B4-BE49-F238E27FC236}">
                <a16:creationId xmlns:a16="http://schemas.microsoft.com/office/drawing/2014/main" id="{ED268A8B-C0EB-07DE-ACB4-934713FE307E}"/>
              </a:ext>
            </a:extLst>
          </p:cNvPr>
          <p:cNvSpPr txBox="1"/>
          <p:nvPr/>
        </p:nvSpPr>
        <p:spPr>
          <a:xfrm>
            <a:off x="3051313" y="992544"/>
            <a:ext cx="63577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Project for waste-free reusable packaging with its own collection system</a:t>
            </a:r>
            <a:endParaRPr lang="sk-SK" sz="2800" dirty="0">
              <a:solidFill>
                <a:srgbClr val="00B050"/>
              </a:solidFill>
            </a:endParaRPr>
          </a:p>
          <a:p>
            <a:r>
              <a:rPr lang="en-US" sz="2800" dirty="0">
                <a:solidFill>
                  <a:srgbClr val="00B050"/>
                </a:solidFill>
              </a:rPr>
              <a:t>PATENTED TECHNOLOGY</a:t>
            </a:r>
            <a:endParaRPr lang="sk-SK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2302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E5727C3D-971B-C07D-41D7-AB8D8033ABDC}"/>
              </a:ext>
            </a:extLst>
          </p:cNvPr>
          <p:cNvSpPr txBox="1"/>
          <p:nvPr/>
        </p:nvSpPr>
        <p:spPr>
          <a:xfrm>
            <a:off x="2767447" y="481507"/>
            <a:ext cx="7178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WE OFFER OUR OWN COLLECTION SYSTEM FOR COLLECTING OUR NEW CHIP-EQUIPPED PACKAGING</a:t>
            </a:r>
            <a:endParaRPr lang="sk-SK" dirty="0">
              <a:solidFill>
                <a:srgbClr val="00B050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7594CE8-318B-7D31-3FCF-6DA0756C3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59" y="1248746"/>
            <a:ext cx="5044751" cy="252237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3CF5E50-9899-0AB4-1ADF-AB9BEE96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3" y="3233749"/>
            <a:ext cx="2580834" cy="237550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9CEC2E7-730E-EC07-2466-81BCEC601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00" y="4002832"/>
            <a:ext cx="2624668" cy="2006082"/>
          </a:xfrm>
          <a:prstGeom prst="rect">
            <a:avLst/>
          </a:prstGeom>
        </p:spPr>
      </p:pic>
      <p:pic>
        <p:nvPicPr>
          <p:cNvPr id="13" name="Obrázok 12" descr="Obrázok, na ktorom je vnútri, stena, riad, varič&#10;&#10;Automaticky generovaný popis">
            <a:extLst>
              <a:ext uri="{FF2B5EF4-FFF2-40B4-BE49-F238E27FC236}">
                <a16:creationId xmlns:a16="http://schemas.microsoft.com/office/drawing/2014/main" id="{B29BA5CF-B5D1-FFEE-1DF4-35EB999D6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4821" y="3433665"/>
            <a:ext cx="1926608" cy="2575249"/>
          </a:xfrm>
          <a:prstGeom prst="rect">
            <a:avLst/>
          </a:prstGeom>
        </p:spPr>
      </p:pic>
      <p:pic>
        <p:nvPicPr>
          <p:cNvPr id="15" name="Obrázok 14" descr="Obrázok, na ktorom je text, vonkajšie, obloha, cesta&#10;&#10;Automaticky generovaný popis">
            <a:extLst>
              <a:ext uri="{FF2B5EF4-FFF2-40B4-BE49-F238E27FC236}">
                <a16:creationId xmlns:a16="http://schemas.microsoft.com/office/drawing/2014/main" id="{772A7DEF-47FD-2433-2629-4A16949FF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29" y="1248746"/>
            <a:ext cx="2154025" cy="1436914"/>
          </a:xfrm>
          <a:prstGeom prst="rect">
            <a:avLst/>
          </a:prstGeom>
        </p:spPr>
      </p:pic>
      <p:pic>
        <p:nvPicPr>
          <p:cNvPr id="17" name="Obrázok 16" descr="Obrázok, na ktorom je text, vonkajšie, znak&#10;&#10;Automaticky generovaný popis">
            <a:extLst>
              <a:ext uri="{FF2B5EF4-FFF2-40B4-BE49-F238E27FC236}">
                <a16:creationId xmlns:a16="http://schemas.microsoft.com/office/drawing/2014/main" id="{251ECCB6-F276-B415-8D83-37AB6A738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82" y="2779357"/>
            <a:ext cx="2168018" cy="1436914"/>
          </a:xfrm>
          <a:prstGeom prst="rect">
            <a:avLst/>
          </a:prstGeom>
        </p:spPr>
      </p:pic>
      <p:pic>
        <p:nvPicPr>
          <p:cNvPr id="19" name="Obrázok 18" descr="Obrázok, na ktorom je text, budova, vonkajšie, obloha&#10;&#10;Automaticky generovaný popis">
            <a:extLst>
              <a:ext uri="{FF2B5EF4-FFF2-40B4-BE49-F238E27FC236}">
                <a16:creationId xmlns:a16="http://schemas.microsoft.com/office/drawing/2014/main" id="{3C818F80-5F87-DE03-0C59-EB18842F0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049" y="4274976"/>
            <a:ext cx="2010212" cy="1334278"/>
          </a:xfrm>
          <a:prstGeom prst="rect">
            <a:avLst/>
          </a:prstGeom>
        </p:spPr>
      </p:pic>
      <p:pic>
        <p:nvPicPr>
          <p:cNvPr id="21" name="Obrázok 20" descr="Obrázok, na ktorom je trávnik, budova, obloha, vonkajšie&#10;&#10;Automaticky generovaný popis">
            <a:extLst>
              <a:ext uri="{FF2B5EF4-FFF2-40B4-BE49-F238E27FC236}">
                <a16:creationId xmlns:a16="http://schemas.microsoft.com/office/drawing/2014/main" id="{A6218FF2-10CE-B8E3-CD6E-F7FBCBDC3D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64" y="1243693"/>
            <a:ext cx="2571231" cy="1436914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8D44E4A5-73B1-2BC4-6AF4-E18E6865CB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6875" cy="10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5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zem, budova&#10;&#10;Automaticky generovaný popis">
            <a:extLst>
              <a:ext uri="{FF2B5EF4-FFF2-40B4-BE49-F238E27FC236}">
                <a16:creationId xmlns:a16="http://schemas.microsoft.com/office/drawing/2014/main" id="{1D3013A0-EEC2-EF7D-0CA7-0792581A5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1863789"/>
            <a:ext cx="5178489" cy="354563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9E2988C3-5C62-46C7-F928-74B9B35AD01A}"/>
              </a:ext>
            </a:extLst>
          </p:cNvPr>
          <p:cNvSpPr txBox="1"/>
          <p:nvPr/>
        </p:nvSpPr>
        <p:spPr>
          <a:xfrm>
            <a:off x="2537927" y="238131"/>
            <a:ext cx="6260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OUR FIRST MACHINE IN THE WORLD - BZ 100 PROTOTYPES CAN PACK AND UNPACK A 2L BODY 3 pieces in 1 min.</a:t>
            </a:r>
            <a:endParaRPr lang="sk-SK" sz="2000" dirty="0">
              <a:solidFill>
                <a:srgbClr val="00B050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56A4DE1-18C8-5F61-6483-97AABB3E0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6875" cy="10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22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395438" y="34079"/>
            <a:ext cx="96436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4B9A32"/>
              </a:buClr>
            </a:pPr>
            <a:endParaRPr lang="sk-SK" altLang="en-US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endParaRPr lang="sk-SK" altLang="en-US" dirty="0">
              <a:solidFill>
                <a:srgbClr val="00B050"/>
              </a:solidFill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r>
              <a:rPr lang="en-US" altLang="en-US" b="1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DISPOSABLE PACKAGING</a:t>
            </a:r>
            <a:endParaRPr lang="sk-SK" altLang="en-US" b="1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endParaRPr lang="sk-SK" altLang="en-US" b="1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r>
              <a:rPr lang="sk-SK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One-way</a:t>
            </a:r>
            <a:r>
              <a:rPr lang="en-US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 packaging with a volume of 2L= 0.25€</a:t>
            </a:r>
            <a:endParaRPr lang="sk-SK" altLang="en-US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r>
              <a:rPr lang="en-US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10 pieces = €2.5</a:t>
            </a:r>
            <a:endParaRPr lang="cs-CZ" altLang="en-US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endParaRPr lang="cs-CZ" altLang="en-US" b="1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endParaRPr lang="cs-CZ" altLang="en-US" b="1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endParaRPr lang="cs-CZ" altLang="en-US" b="1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endParaRPr lang="cs-CZ" altLang="en-US" dirty="0">
              <a:effectLst>
                <a:outerShdw sx="1000" sy="1000" algn="tl">
                  <a:srgbClr val="000000"/>
                </a:outerShdw>
              </a:effectLst>
              <a:latin typeface="+mj-lt"/>
            </a:endParaRP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solidFill>
                  <a:srgbClr val="00B050"/>
                </a:solidFill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NEW PACKAGING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New reusable packaging /CORPUS/ with a volume of 2l = €1.3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1 piece of replacement film for a 2l corpus = €0.014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10 pieces = 0.14€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TOTAL</a:t>
            </a: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: 1 BODY + 10 PCS EXCHANGEABLE FOIL: €1.44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RECYCLED PE FOIL /POZOFYX/ PURCHASE 1 pc –€ 0.1 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TOTAL COST OF NEW PACKAGING FOR 10 REPEATS - €0.44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solidFill>
                  <a:srgbClr val="FF0000"/>
                </a:solidFill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DIFFERENCE</a:t>
            </a: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: 10 PIECES -2.5€ ONE-WAY PACKAGING                                                                                                                             10 pcs €0.44 - REUSED NEW PACKAGING                              </a:t>
            </a:r>
          </a:p>
          <a:p>
            <a:pPr eaLnBrk="1" hangingPunct="1">
              <a:buClr>
                <a:srgbClr val="4B9A32"/>
              </a:buClr>
            </a:pPr>
            <a:r>
              <a:rPr lang="cs-CZ" altLang="en-US" dirty="0">
                <a:effectLst>
                  <a:outerShdw sx="1000" sy="1000" algn="tl">
                    <a:srgbClr val="000000"/>
                  </a:outerShdw>
                </a:effectLst>
                <a:latin typeface="+mj-lt"/>
              </a:rPr>
              <a:t>GLASS, SHEET METAL - IF REPLACED BY NEW PACKAGING - 85% LESS CO2              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9" y="2058450"/>
            <a:ext cx="812503" cy="81250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09" y="2053458"/>
            <a:ext cx="810002" cy="81000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24" y="2058145"/>
            <a:ext cx="795632" cy="79563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11" y="2043366"/>
            <a:ext cx="825085" cy="82508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25" y="2058146"/>
            <a:ext cx="803985" cy="80398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68" y="2049927"/>
            <a:ext cx="753245" cy="80385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34" y="2063143"/>
            <a:ext cx="781487" cy="78148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14" y="2058146"/>
            <a:ext cx="794159" cy="79415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75" y="2058146"/>
            <a:ext cx="794159" cy="79415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78" y="2062389"/>
            <a:ext cx="782240" cy="782240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79" y="3494943"/>
            <a:ext cx="814814" cy="611111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2339629" y="52836"/>
            <a:ext cx="7642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solidFill>
                  <a:srgbClr val="00B050"/>
                </a:solidFill>
              </a:rPr>
              <a:t>COMPARISON</a:t>
            </a:r>
          </a:p>
        </p:txBody>
      </p:sp>
      <p:pic>
        <p:nvPicPr>
          <p:cNvPr id="26" name="Picture 2" descr="L:\www.refillcase.sk\podklady_animacie\seda flas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946" y="2945041"/>
            <a:ext cx="458228" cy="13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L:\www.refillcase.sk\podklady_animacie\vrchnak whit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4829">
            <a:off x="10105087" y="2693343"/>
            <a:ext cx="414616" cy="3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A0FE369-D1C4-129F-4CED-05A21941A1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25" y="0"/>
            <a:ext cx="2416875" cy="10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57403"/>
      </p:ext>
    </p:extLst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135560" y="481331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+mj-lt"/>
              </a:rPr>
              <a:t>COMPARISON OF VOLUME INDICATORS FOR OLD PACKAGING AND NEW PACKAGING</a:t>
            </a:r>
            <a:endParaRPr lang="sk-SK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135560" y="1433602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25,000 pieces of</a:t>
            </a:r>
            <a:r>
              <a:rPr lang="sk-SK" dirty="0">
                <a:latin typeface="+mj-lt"/>
              </a:rPr>
              <a:t> ONE-WAY</a:t>
            </a:r>
            <a:r>
              <a:rPr lang="en-US" dirty="0">
                <a:latin typeface="+mj-lt"/>
              </a:rPr>
              <a:t> 2l PLASTIC PACKAGING</a:t>
            </a:r>
            <a:endParaRPr lang="sk-SK" dirty="0">
              <a:latin typeface="+mj-lt"/>
            </a:endParaRPr>
          </a:p>
          <a:p>
            <a:r>
              <a:rPr lang="en-US" dirty="0">
                <a:latin typeface="+mj-lt"/>
              </a:rPr>
              <a:t>Volume approx. 115 m3</a:t>
            </a:r>
            <a:endParaRPr lang="sk-SK" dirty="0">
              <a:latin typeface="+mj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135560" y="4135073"/>
            <a:ext cx="6192688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aseline="30000" dirty="0">
                <a:latin typeface="+mj-lt"/>
              </a:rPr>
              <a:t>25,000 PIECES CHANGEABLE FOIL BAGS</a:t>
            </a:r>
          </a:p>
          <a:p>
            <a:r>
              <a:rPr lang="sk-SK" sz="2800" baseline="30000" dirty="0">
                <a:latin typeface="+mj-lt"/>
              </a:rPr>
              <a:t>Volume approx. 1 m3</a:t>
            </a:r>
          </a:p>
        </p:txBody>
      </p:sp>
      <p:pic>
        <p:nvPicPr>
          <p:cNvPr id="2050" name="Picture 2" descr="ttps://s-media-cache-ak0.pinimg.com/originals/4c/f0/71/4cf071c5aa7eb3f1cf526f24c8d8cdc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628616"/>
            <a:ext cx="3816424" cy="19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tp://www.ab-box.fr/704-large_default/ibc-conteneur-1m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61" y="3760706"/>
            <a:ext cx="2041396" cy="20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B6ED1D1-17BB-7E7F-59A4-BBFEF9230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6875" cy="10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5238"/>
      </p:ext>
    </p:extLst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477784" y="0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sk-SK" sz="32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11" y="621604"/>
            <a:ext cx="6673777" cy="588881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268F8F0-8C33-029E-AC4D-B1F44EFB5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6875" cy="1045135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CD07B3B1-0B1A-754A-590E-EFEF3B767515}"/>
              </a:ext>
            </a:extLst>
          </p:cNvPr>
          <p:cNvSpPr txBox="1"/>
          <p:nvPr/>
        </p:nvSpPr>
        <p:spPr>
          <a:xfrm>
            <a:off x="3061251" y="0"/>
            <a:ext cx="6092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rgbClr val="00B050"/>
                </a:solidFill>
              </a:rPr>
              <a:t>CIRCULATION OF REUSEABLE PACKAGING</a:t>
            </a:r>
          </a:p>
        </p:txBody>
      </p:sp>
    </p:spTree>
    <p:extLst>
      <p:ext uri="{BB962C8B-B14F-4D97-AF65-F5344CB8AC3E}">
        <p14:creationId xmlns:p14="http://schemas.microsoft.com/office/powerpoint/2010/main" val="3169958181"/>
      </p:ext>
    </p:extLst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452662" y="438659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solidFill>
                  <a:srgbClr val="00B050"/>
                </a:solidFill>
                <a:latin typeface="+mj-lt"/>
              </a:rPr>
              <a:t>USED ORGANIC FOIL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632857" y="981446"/>
            <a:ext cx="8350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+mj-lt"/>
              </a:rPr>
              <a:t>CONTAMINATED ORGANIC FOOD F</a:t>
            </a:r>
            <a:r>
              <a:rPr lang="sk-SK" sz="2400" dirty="0">
                <a:solidFill>
                  <a:srgbClr val="00B050"/>
                </a:solidFill>
                <a:latin typeface="+mj-lt"/>
              </a:rPr>
              <a:t>OIL</a:t>
            </a:r>
            <a:r>
              <a:rPr lang="en-US" sz="2400" dirty="0">
                <a:solidFill>
                  <a:srgbClr val="00B050"/>
                </a:solidFill>
                <a:latin typeface="+mj-lt"/>
              </a:rPr>
              <a:t> ENDS IN  INDUSTRIAL COMPOST </a:t>
            </a:r>
            <a:endParaRPr lang="sk-SK" sz="2400" dirty="0">
              <a:solidFill>
                <a:srgbClr val="00B050"/>
              </a:solidFill>
              <a:latin typeface="+mj-lt"/>
            </a:endParaRPr>
          </a:p>
          <a:p>
            <a:r>
              <a:rPr lang="en-US" sz="2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Valid standard STN 465735 Industrial composts.</a:t>
            </a:r>
            <a:endParaRPr lang="sk-SK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COMPOST IS ENERGY THAT IS RETURNED TO THE SOIL</a:t>
            </a:r>
            <a:endParaRPr lang="sk-SK" sz="2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2856"/>
            <a:ext cx="4242643" cy="290962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7588" y="0"/>
            <a:ext cx="7416824" cy="70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sk-SK" sz="1050" dirty="0">
              <a:latin typeface="+mj-lt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sk-SK" dirty="0">
              <a:latin typeface="+mj-lt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C17F4655-A93B-791B-C6BB-8DB7DD63D550}"/>
              </a:ext>
            </a:extLst>
          </p:cNvPr>
          <p:cNvSpPr txBox="1"/>
          <p:nvPr/>
        </p:nvSpPr>
        <p:spPr>
          <a:xfrm>
            <a:off x="3051312" y="106018"/>
            <a:ext cx="65565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COMPLEX EFFECTS OF COMPOSTING</a:t>
            </a:r>
            <a:endParaRPr lang="sk-SK" sz="2400" dirty="0">
              <a:solidFill>
                <a:srgbClr val="00B050"/>
              </a:solidFill>
            </a:endParaRPr>
          </a:p>
          <a:p>
            <a:r>
              <a:rPr lang="en-US" sz="2400" dirty="0"/>
              <a:t>-Compost improves soil workability</a:t>
            </a:r>
            <a:endParaRPr lang="sk-SK" sz="2400" dirty="0"/>
          </a:p>
          <a:p>
            <a:r>
              <a:rPr lang="en-US" sz="2400" dirty="0"/>
              <a:t>increases the sorption capacity of lighter soils</a:t>
            </a:r>
            <a:r>
              <a:rPr lang="sk-SK" sz="2400" dirty="0"/>
              <a:t> </a:t>
            </a:r>
            <a:r>
              <a:rPr lang="en-US" sz="2400" dirty="0"/>
              <a:t>loosens hardened and heavy soil</a:t>
            </a:r>
            <a:r>
              <a:rPr lang="sk-SK" sz="2400" dirty="0"/>
              <a:t> </a:t>
            </a:r>
            <a:r>
              <a:rPr lang="en-US" sz="2400" dirty="0"/>
              <a:t>scan reduce plant diseases and the impact of pests</a:t>
            </a:r>
            <a:endParaRPr lang="sk-SK" sz="2400" dirty="0"/>
          </a:p>
          <a:p>
            <a:r>
              <a:rPr lang="en-US" sz="2400" dirty="0"/>
              <a:t>-Reduces soil acidity and stabilizes pH</a:t>
            </a:r>
            <a:endParaRPr lang="sk-SK" sz="2400" dirty="0"/>
          </a:p>
          <a:p>
            <a:r>
              <a:rPr lang="en-US" sz="2400" dirty="0"/>
              <a:t>-increases water absorption and water capacity</a:t>
            </a:r>
            <a:endParaRPr lang="sk-SK" sz="2400" dirty="0"/>
          </a:p>
          <a:p>
            <a:r>
              <a:rPr lang="en-US" sz="2400" dirty="0"/>
              <a:t>-Reduces water erosion on hills</a:t>
            </a:r>
            <a:endParaRPr lang="sk-SK" sz="2400" dirty="0"/>
          </a:p>
          <a:p>
            <a:r>
              <a:rPr lang="en-US" sz="2400" dirty="0"/>
              <a:t>-</a:t>
            </a:r>
            <a:r>
              <a:rPr lang="sk-SK" sz="2400" dirty="0"/>
              <a:t>R</a:t>
            </a:r>
            <a:r>
              <a:rPr lang="en-US" sz="2400" dirty="0"/>
              <a:t>educes water consumption </a:t>
            </a:r>
            <a:endParaRPr lang="sk-SK" sz="2400" dirty="0"/>
          </a:p>
          <a:p>
            <a:r>
              <a:rPr lang="en-US" sz="2400" dirty="0"/>
              <a:t>-Prevents the soil from drying out-supplies plants with important nutrients for a long time</a:t>
            </a:r>
            <a:endParaRPr lang="sk-SK" sz="2400" dirty="0"/>
          </a:p>
          <a:p>
            <a:r>
              <a:rPr lang="en-US" sz="2400" dirty="0"/>
              <a:t>-</a:t>
            </a:r>
            <a:r>
              <a:rPr lang="sk-SK" sz="2400" dirty="0"/>
              <a:t>I</a:t>
            </a:r>
            <a:r>
              <a:rPr lang="en-US" sz="2400" dirty="0"/>
              <a:t>ncreases the growth of seeds and seedlings</a:t>
            </a:r>
            <a:endParaRPr lang="sk-SK" sz="2400" dirty="0"/>
          </a:p>
          <a:p>
            <a:r>
              <a:rPr lang="en-US" sz="2400" dirty="0"/>
              <a:t>-</a:t>
            </a:r>
            <a:r>
              <a:rPr lang="sk-SK" sz="2400" dirty="0"/>
              <a:t>R</a:t>
            </a:r>
            <a:r>
              <a:rPr lang="en-US" sz="2400" dirty="0"/>
              <a:t>egenerates disturbed soils and supports life in the soil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983614030"/>
      </p:ext>
    </p:extLst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BCF6BEB-789D-4811-1252-EC06C345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56" y="518622"/>
            <a:ext cx="7300488" cy="536489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E698394-7F7A-6FBE-F49C-D6A4D7C77822}"/>
              </a:ext>
            </a:extLst>
          </p:cNvPr>
          <p:cNvSpPr txBox="1"/>
          <p:nvPr/>
        </p:nvSpPr>
        <p:spPr>
          <a:xfrm>
            <a:off x="3331028" y="149290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OUR CONTROL SOFTWARE CREATES AN OVERVIEW</a:t>
            </a: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B3D186B-60D0-C2C5-A66F-A3A04CF10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6875" cy="10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89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D5232239-5C54-F6B5-ED5F-41E50F4ED1AE}"/>
              </a:ext>
            </a:extLst>
          </p:cNvPr>
          <p:cNvSpPr txBox="1"/>
          <p:nvPr/>
        </p:nvSpPr>
        <p:spPr>
          <a:xfrm>
            <a:off x="1828800" y="2106000"/>
            <a:ext cx="89853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400" dirty="0">
                <a:highlight>
                  <a:srgbClr val="FFFF00"/>
                </a:highlight>
              </a:rPr>
              <a:t>THANKS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415597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My Documents\My Pictures\thumbnail[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8781" y="2122299"/>
            <a:ext cx="1857386" cy="211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My Documents\My Pictures\GessoBo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8980" y="40397"/>
            <a:ext cx="220980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ADMIN\My Documents\My Pictures\yogu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3507" y="2448418"/>
            <a:ext cx="2381250" cy="233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ADMIN\My Documents\My Pictures\ist2_3931123-stock-photo-of-milk-car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2871" y="65877"/>
            <a:ext cx="1970098" cy="222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ADMIN\My Documents\My Pictures\2007_Bel-Ray_V-Twin_Motor_O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7826" y="2502301"/>
            <a:ext cx="2786082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0" name="Text Box 11"/>
          <p:cNvSpPr txBox="1">
            <a:spLocks noChangeArrowheads="1"/>
          </p:cNvSpPr>
          <p:nvPr/>
        </p:nvSpPr>
        <p:spPr bwMode="auto">
          <a:xfrm>
            <a:off x="1203508" y="331788"/>
            <a:ext cx="35494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en-US" altLang="sk-SK" b="1" dirty="0">
                <a:solidFill>
                  <a:srgbClr val="FF0000"/>
                </a:solidFill>
                <a:latin typeface="+mj-lt"/>
                <a:ea typeface="Segoe UI Symbol" panose="020B0502040204020203" pitchFamily="34" charset="0"/>
              </a:rPr>
              <a:t>CURRENT PACKAGING</a:t>
            </a:r>
          </a:p>
        </p:txBody>
      </p:sp>
      <p:pic>
        <p:nvPicPr>
          <p:cNvPr id="10251" name="Obrázo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6" y="1392638"/>
            <a:ext cx="187801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Obrázo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881" y="3966068"/>
            <a:ext cx="215741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Documents and Settings\ADMIN\My Documents\My Pictures\5-Litre-Plastic-Bottle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91544" y="3257551"/>
            <a:ext cx="1714500" cy="235743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8111069"/>
      </p:ext>
    </p:extLst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dnadpis 2"/>
          <p:cNvSpPr>
            <a:spLocks noGrp="1"/>
          </p:cNvSpPr>
          <p:nvPr>
            <p:ph type="subTitle" idx="4294967295"/>
          </p:nvPr>
        </p:nvSpPr>
        <p:spPr>
          <a:xfrm>
            <a:off x="3467100" y="1557339"/>
            <a:ext cx="7200900" cy="4346575"/>
          </a:xfrm>
        </p:spPr>
        <p:txBody>
          <a:bodyPr vert="horz" lIns="0" tIns="45720" rIns="18288" bIns="45720" rtlCol="0">
            <a:normAutofit fontScale="4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sk-SK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sk-SK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sk-SK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/</a:t>
            </a:r>
            <a:endParaRPr lang="en-US" altLang="en-US" sz="18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93249" y="320969"/>
            <a:ext cx="6696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en-US" sz="3200" dirty="0">
                <a:solidFill>
                  <a:srgbClr val="4B9A32"/>
                </a:solidFill>
                <a:latin typeface="+mj-lt"/>
              </a:rPr>
              <a:t>WASTE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36" y="1268760"/>
            <a:ext cx="700546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981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96" y="1772816"/>
            <a:ext cx="6144609" cy="3312368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25755" y="522514"/>
            <a:ext cx="62099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4B9A32"/>
                </a:solidFill>
                <a:latin typeface="+mj-lt"/>
              </a:rPr>
              <a:t>METAL WASTE - TIN PACKAGING</a:t>
            </a:r>
            <a:endParaRPr lang="sk-SK" altLang="en-US" sz="2400" dirty="0">
              <a:solidFill>
                <a:srgbClr val="4B9A32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4B9A32"/>
                </a:solidFill>
                <a:latin typeface="+mj-lt"/>
              </a:rPr>
              <a:t>Metal waste recycling requires 1600°CHigh energy costs + a lot of CO2</a:t>
            </a:r>
            <a:endParaRPr lang="sk-SK" altLang="en-US" sz="2400" dirty="0">
              <a:solidFill>
                <a:srgbClr val="4B9A3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0404805"/>
      </p:ext>
    </p:extLst>
  </p:cSld>
  <p:clrMapOvr>
    <a:masterClrMapping/>
  </p:clrMapOvr>
  <p:transition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207568" y="2893469"/>
            <a:ext cx="87129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endParaRPr lang="sk-SK" altLang="en-US" dirty="0"/>
          </a:p>
          <a:p>
            <a:pPr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44555" y="395954"/>
            <a:ext cx="6696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en-US" sz="3200" dirty="0">
                <a:solidFill>
                  <a:srgbClr val="4B9A32"/>
                </a:solidFill>
                <a:latin typeface="+mj-lt"/>
              </a:rPr>
              <a:t>WASTE - GLASS</a:t>
            </a:r>
          </a:p>
        </p:txBody>
      </p:sp>
      <p:pic>
        <p:nvPicPr>
          <p:cNvPr id="1026" name="Picture 2" descr="ttp://recyclingpartnership.co.uk/wp-content/uploads/2016/07/recycling-glass-packag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2204864"/>
            <a:ext cx="670909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3592" y="1131131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US" dirty="0">
                <a:latin typeface="+mj-lt"/>
              </a:rPr>
              <a:t>When recycling glass, </a:t>
            </a:r>
            <a:endParaRPr lang="sk-SK" dirty="0">
              <a:latin typeface="+mj-lt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dirty="0">
                <a:latin typeface="+mj-lt"/>
              </a:rPr>
              <a:t>we need 1600°C</a:t>
            </a:r>
            <a:endParaRPr lang="sk-SK" dirty="0">
              <a:latin typeface="+mj-lt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dirty="0">
                <a:latin typeface="+mj-lt"/>
              </a:rPr>
              <a:t>High energy costs</a:t>
            </a:r>
            <a:endParaRPr lang="sk-SK" dirty="0">
              <a:latin typeface="+mj-lt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dirty="0">
                <a:latin typeface="+mj-lt"/>
              </a:rPr>
              <a:t>High CO2 production</a:t>
            </a:r>
          </a:p>
        </p:txBody>
      </p:sp>
    </p:spTree>
    <p:extLst>
      <p:ext uri="{BB962C8B-B14F-4D97-AF65-F5344CB8AC3E}">
        <p14:creationId xmlns:p14="http://schemas.microsoft.com/office/powerpoint/2010/main" val="2225226531"/>
      </p:ext>
    </p:extLst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6C5F5F26-AF80-988B-F1E1-80A42DB3C9E2}"/>
              </a:ext>
            </a:extLst>
          </p:cNvPr>
          <p:cNvSpPr txBox="1"/>
          <p:nvPr/>
        </p:nvSpPr>
        <p:spPr>
          <a:xfrm>
            <a:off x="1707501" y="1292490"/>
            <a:ext cx="9731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SOLUTION HOW TO REDUCE CO2</a:t>
            </a:r>
            <a:endParaRPr lang="sk-SK" sz="3200" dirty="0"/>
          </a:p>
          <a:p>
            <a:r>
              <a:rPr lang="en-US" sz="3200" dirty="0"/>
              <a:t>PRODUCTION</a:t>
            </a:r>
            <a:r>
              <a:rPr lang="sk-SK" sz="3200" dirty="0"/>
              <a:t> </a:t>
            </a:r>
            <a:r>
              <a:rPr lang="en-US" sz="3200" dirty="0"/>
              <a:t>SAVE ENERGY</a:t>
            </a:r>
            <a:endParaRPr lang="sk-SK" sz="3200" dirty="0"/>
          </a:p>
          <a:p>
            <a:r>
              <a:rPr lang="en-US" sz="3200" dirty="0"/>
              <a:t>KEEP THE QUALITY OF THE GOODS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91593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3C2D6918-B39F-AA9C-54D2-476284D09C2B}"/>
              </a:ext>
            </a:extLst>
          </p:cNvPr>
          <p:cNvSpPr txBox="1"/>
          <p:nvPr/>
        </p:nvSpPr>
        <p:spPr>
          <a:xfrm>
            <a:off x="1436914" y="1329812"/>
            <a:ext cx="8836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THE SOLUTION OFFERS THE INVENTION OF NEW PATENTED PACKAGING BY AUTHOR DIPL.</a:t>
            </a:r>
            <a:r>
              <a:rPr lang="sk-SK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ENG.</a:t>
            </a:r>
            <a:r>
              <a:rPr lang="sk-SK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MILAN MICHALKO</a:t>
            </a:r>
            <a:endParaRPr lang="sk-SK" sz="2000" dirty="0">
              <a:solidFill>
                <a:srgbClr val="00B050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29D13D5-6162-4D02-7EA7-A0C29561D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4975" y="2552700"/>
            <a:ext cx="2133600" cy="16002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086DB02-802C-C273-897E-2674F874F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6875" cy="104513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4839456-85D6-F8F0-9EF9-352394E6B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75" y="0"/>
            <a:ext cx="2082873" cy="185166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21171DF-0338-E213-6222-0AA192DB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135"/>
            <a:ext cx="1343025" cy="509849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FA314C5-17AD-DD7C-D073-86BAC8A13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899472"/>
            <a:ext cx="1550670" cy="3230563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313D0985-EFFA-9650-F1D0-4072FA3F5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40" y="3852581"/>
            <a:ext cx="1846118" cy="2277454"/>
          </a:xfrm>
          <a:prstGeom prst="rect">
            <a:avLst/>
          </a:prstGeom>
        </p:spPr>
      </p:pic>
      <p:pic>
        <p:nvPicPr>
          <p:cNvPr id="17" name="Obrázok 16" descr="Obrázok, na ktorom je text&#10;&#10;Automaticky generovaný popis">
            <a:extLst>
              <a:ext uri="{FF2B5EF4-FFF2-40B4-BE49-F238E27FC236}">
                <a16:creationId xmlns:a16="http://schemas.microsoft.com/office/drawing/2014/main" id="{C4C98418-291A-0553-56EA-723CA60B5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2026" y="3852581"/>
            <a:ext cx="1386138" cy="2277454"/>
          </a:xfrm>
          <a:prstGeom prst="rect">
            <a:avLst/>
          </a:prstGeom>
        </p:spPr>
      </p:pic>
      <p:pic>
        <p:nvPicPr>
          <p:cNvPr id="19" name="Obrázok 18" descr="Obrázok, na ktorom je vnútri, podlaha, smetie, dláždené&#10;&#10;Automaticky generovaný popis">
            <a:extLst>
              <a:ext uri="{FF2B5EF4-FFF2-40B4-BE49-F238E27FC236}">
                <a16:creationId xmlns:a16="http://schemas.microsoft.com/office/drawing/2014/main" id="{6BA22785-8AB8-FE42-C99C-70FF4073B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1300" y="4720335"/>
            <a:ext cx="1057275" cy="1409700"/>
          </a:xfrm>
          <a:prstGeom prst="rect">
            <a:avLst/>
          </a:prstGeom>
        </p:spPr>
      </p:pic>
      <p:pic>
        <p:nvPicPr>
          <p:cNvPr id="21" name="Obrázok 20" descr="Obrázok, na ktorom je doplnok, valček&#10;&#10;Automaticky generovaný popis">
            <a:extLst>
              <a:ext uri="{FF2B5EF4-FFF2-40B4-BE49-F238E27FC236}">
                <a16:creationId xmlns:a16="http://schemas.microsoft.com/office/drawing/2014/main" id="{388FD741-D1AE-6E23-C602-B6324CE3E8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90" y="4800223"/>
            <a:ext cx="1773083" cy="13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E0123033-07DB-9FC9-D6F0-F3F1ACBFAA56}"/>
              </a:ext>
            </a:extLst>
          </p:cNvPr>
          <p:cNvSpPr txBox="1"/>
          <p:nvPr/>
        </p:nvSpPr>
        <p:spPr>
          <a:xfrm>
            <a:off x="1623526" y="1029019"/>
            <a:ext cx="755560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MANUFACTURE OF REUSABLE PLASTIC BODIES - UP TO 260°C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THE BODY IS REUSABLE FOR SEVERAL YEARS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RECYCLING THE PLASTIC BODY WILL BE MELT DOWN UP TO 250°C AFTER SEVERAL YEARS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COVER F</a:t>
            </a:r>
            <a:r>
              <a:rPr lang="sk-SK" b="1" dirty="0">
                <a:solidFill>
                  <a:srgbClr val="00B050"/>
                </a:solidFill>
              </a:rPr>
              <a:t>OIL</a:t>
            </a:r>
            <a:r>
              <a:rPr lang="en-US" b="1" dirty="0">
                <a:solidFill>
                  <a:srgbClr val="00B050"/>
                </a:solidFill>
              </a:rPr>
              <a:t> ORGANIC - COMPOSTABLE - NO HIGH TEMPERATURE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FORMATION OF TONE AS MASS FOR FURTHER USE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PE F</a:t>
            </a:r>
            <a:r>
              <a:rPr lang="sk-SK" b="1" dirty="0">
                <a:solidFill>
                  <a:srgbClr val="00B050"/>
                </a:solidFill>
              </a:rPr>
              <a:t>OIL</a:t>
            </a:r>
            <a:r>
              <a:rPr lang="en-US" b="1" dirty="0">
                <a:solidFill>
                  <a:srgbClr val="00B050"/>
                </a:solidFill>
              </a:rPr>
              <a:t> - RECYCLING WITHOUT HIGH TEMPERATURES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ENERGY SAVINGS BY 85%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CO2 SAVINGS BY 85%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85% PLASTIC MATERIAL SAVINGS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85% COST SAVINGS WHEN PURCHASING FOIL</a:t>
            </a:r>
            <a:r>
              <a:rPr lang="sk-SK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 REPEATED USE, 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WE NEED NO WATER HYGIENE AND 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0 CONTAMINATION IS GUARANTEED THROUGH THE COMPLETE COVERAGE OF THE PLASTIC BODY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0-WASTE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3EAE191-3BB7-F9A6-1FAE-6FEF9764065D}"/>
              </a:ext>
            </a:extLst>
          </p:cNvPr>
          <p:cNvSpPr txBox="1"/>
          <p:nvPr/>
        </p:nvSpPr>
        <p:spPr>
          <a:xfrm>
            <a:off x="1623526" y="505799"/>
            <a:ext cx="9535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NEW PACKAGING TECHNOLOGY - MICHALT TECHNOLOGY</a:t>
            </a:r>
            <a:endParaRPr lang="sk-SK" sz="2400" dirty="0">
              <a:solidFill>
                <a:srgbClr val="00B050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A7E3101-6ADF-B790-D4C4-21A43021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25" y="5062197"/>
            <a:ext cx="2416875" cy="10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1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07910" y="143634"/>
            <a:ext cx="11420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</a:rPr>
              <a:t>PRINCIPLE - THE MACHINE PACKS THE BODY OUTSIDE AND INSIDE USING THE HEAT, WE SHRINK THE F</a:t>
            </a:r>
            <a:r>
              <a:rPr lang="sk-SK" sz="2000" b="1" dirty="0">
                <a:solidFill>
                  <a:srgbClr val="00B050"/>
                </a:solidFill>
                <a:latin typeface="+mj-lt"/>
              </a:rPr>
              <a:t>OIL</a:t>
            </a:r>
            <a:r>
              <a:rPr lang="en-US" sz="2000" b="1" dirty="0">
                <a:solidFill>
                  <a:srgbClr val="00B050"/>
                </a:solidFill>
                <a:latin typeface="+mj-lt"/>
              </a:rPr>
              <a:t> OUTSIDE</a:t>
            </a:r>
            <a:endParaRPr lang="sk-SK" sz="2000" b="1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sk-SK" sz="2000" b="1" dirty="0">
                <a:solidFill>
                  <a:srgbClr val="00B050"/>
                </a:solidFill>
                <a:latin typeface="+mj-lt"/>
              </a:rPr>
              <a:t>               </a:t>
            </a:r>
            <a:r>
              <a:rPr lang="en-US" sz="2000" b="1" dirty="0">
                <a:solidFill>
                  <a:srgbClr val="00B050"/>
                </a:solidFill>
                <a:latin typeface="+mj-lt"/>
              </a:rPr>
              <a:t> - WE GET A HIGH-QUALITY SURFACE AND THE PACKAGING IS READY TO USE</a:t>
            </a:r>
            <a:endParaRPr lang="sk-SK" sz="20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29" y="1159297"/>
            <a:ext cx="8574715" cy="6291633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9987C472-5598-E2A6-9DF8-B540AA4F5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2865"/>
            <a:ext cx="2416875" cy="10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95467"/>
      </p:ext>
    </p:extLst>
  </p:cSld>
  <p:clrMapOvr>
    <a:masterClrMapping/>
  </p:clrMapOvr>
  <p:transition>
    <p:newsflash/>
  </p:transition>
</p:sld>
</file>

<file path=ppt/theme/theme1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236</TotalTime>
  <Words>599</Words>
  <Application>Microsoft Office PowerPoint</Application>
  <PresentationFormat>Širokouhlá</PresentationFormat>
  <Paragraphs>106</Paragraphs>
  <Slides>18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4" baseType="lpstr">
      <vt:lpstr>Arial</vt:lpstr>
      <vt:lpstr>Calibri</vt:lpstr>
      <vt:lpstr>Gill Sans MT</vt:lpstr>
      <vt:lpstr>Verdana</vt:lpstr>
      <vt:lpstr>Wingdings</vt:lpstr>
      <vt:lpstr>Galéria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Jozef Michalko</dc:creator>
  <cp:lastModifiedBy>Ľ Stanček</cp:lastModifiedBy>
  <cp:revision>25</cp:revision>
  <dcterms:created xsi:type="dcterms:W3CDTF">2023-01-05T15:19:11Z</dcterms:created>
  <dcterms:modified xsi:type="dcterms:W3CDTF">2023-01-20T07:43:02Z</dcterms:modified>
</cp:coreProperties>
</file>