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8" r:id="rId2"/>
    <p:sldId id="265" r:id="rId3"/>
    <p:sldId id="259" r:id="rId4"/>
    <p:sldId id="267" r:id="rId5"/>
    <p:sldId id="268" r:id="rId6"/>
    <p:sldId id="261" r:id="rId7"/>
    <p:sldId id="270" r:id="rId8"/>
    <p:sldId id="26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767171"/>
    <a:srgbClr val="2B88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70" autoAdjust="0"/>
    <p:restoredTop sz="75514" autoAdjust="0"/>
  </p:normalViewPr>
  <p:slideViewPr>
    <p:cSldViewPr snapToGrid="0">
      <p:cViewPr varScale="1">
        <p:scale>
          <a:sx n="83" d="100"/>
          <a:sy n="83" d="100"/>
        </p:scale>
        <p:origin x="1218" y="96"/>
      </p:cViewPr>
      <p:guideLst/>
    </p:cSldViewPr>
  </p:slideViewPr>
  <p:notesTextViewPr>
    <p:cViewPr>
      <p:scale>
        <a:sx n="1" d="1"/>
        <a:sy n="1" d="1"/>
      </p:scale>
      <p:origin x="0" y="0"/>
    </p:cViewPr>
  </p:notesTextViewPr>
  <p:notesViewPr>
    <p:cSldViewPr snapToGrid="0">
      <p:cViewPr varScale="1">
        <p:scale>
          <a:sx n="96" d="100"/>
          <a:sy n="96" d="100"/>
        </p:scale>
        <p:origin x="800" y="1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C92A86-C5C9-6113-6AC7-4064BBD094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6277400-9A88-4A14-1B97-2E611F2842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4067AC-4DA6-47DD-9DAA-82F8496AEA1D}" type="datetimeFigureOut">
              <a:rPr lang="en-GB" smtClean="0"/>
              <a:t>14/02/2025</a:t>
            </a:fld>
            <a:endParaRPr lang="en-GB"/>
          </a:p>
        </p:txBody>
      </p:sp>
      <p:sp>
        <p:nvSpPr>
          <p:cNvPr id="4" name="Footer Placeholder 3">
            <a:extLst>
              <a:ext uri="{FF2B5EF4-FFF2-40B4-BE49-F238E27FC236}">
                <a16:creationId xmlns:a16="http://schemas.microsoft.com/office/drawing/2014/main" id="{BA149F3E-834F-ADBB-A517-1E7341E464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0F16239-9E04-27B8-09A3-ACB4AC19F6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62F9E2-E68F-463D-B409-4BB1E4E53707}" type="slidenum">
              <a:rPr lang="en-GB" smtClean="0"/>
              <a:t>‹#›</a:t>
            </a:fld>
            <a:endParaRPr lang="en-GB"/>
          </a:p>
        </p:txBody>
      </p:sp>
    </p:spTree>
    <p:extLst>
      <p:ext uri="{BB962C8B-B14F-4D97-AF65-F5344CB8AC3E}">
        <p14:creationId xmlns:p14="http://schemas.microsoft.com/office/powerpoint/2010/main" val="223648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B6916-6BB4-491D-A9F6-98CF7382B083}" type="datetimeFigureOut">
              <a:rPr lang="en-GB" smtClean="0"/>
              <a:t>14/02/2025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881E3-068B-48DF-8881-A991B8AEA704}" type="slidenum">
              <a:rPr lang="en-GB" smtClean="0"/>
              <a:t>‹#›</a:t>
            </a:fld>
            <a:endParaRPr lang="en-GB"/>
          </a:p>
        </p:txBody>
      </p:sp>
    </p:spTree>
    <p:extLst>
      <p:ext uri="{BB962C8B-B14F-4D97-AF65-F5344CB8AC3E}">
        <p14:creationId xmlns:p14="http://schemas.microsoft.com/office/powerpoint/2010/main" val="973556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err="1">
                <a:solidFill>
                  <a:srgbClr val="595959"/>
                </a:solidFill>
                <a:latin typeface="Calibri" panose="020F0502020204030204" pitchFamily="34" charset="0"/>
                <a:cs typeface="Calibri" panose="020F0502020204030204" pitchFamily="34" charset="0"/>
              </a:rPr>
              <a:t>Sabancı</a:t>
            </a:r>
            <a:r>
              <a:rPr lang="en-US" sz="1200" dirty="0">
                <a:solidFill>
                  <a:srgbClr val="595959"/>
                </a:solidFill>
                <a:latin typeface="Calibri" panose="020F0502020204030204" pitchFamily="34" charset="0"/>
                <a:cs typeface="Calibri" panose="020F0502020204030204" pitchFamily="34" charset="0"/>
              </a:rPr>
              <a:t> Foundation</a:t>
            </a:r>
            <a:r>
              <a:rPr lang="tr-TR" sz="1200" dirty="0">
                <a:solidFill>
                  <a:srgbClr val="595959"/>
                </a:solidFill>
                <a:latin typeface="Calibri" panose="020F0502020204030204" pitchFamily="34" charset="0"/>
                <a:cs typeface="Calibri" panose="020F0502020204030204" pitchFamily="34" charset="0"/>
              </a:rPr>
              <a:t> </a:t>
            </a:r>
            <a:r>
              <a:rPr lang="en-US" sz="1200" dirty="0">
                <a:solidFill>
                  <a:srgbClr val="595959"/>
                </a:solidFill>
                <a:latin typeface="Calibri" panose="020F0502020204030204" pitchFamily="34" charset="0"/>
                <a:cs typeface="Calibri" panose="020F0502020204030204" pitchFamily="34" charset="0"/>
              </a:rPr>
              <a:t>Inclusion and Resilience for Individuals with Disabilities in Earthquake-Hit Regions of </a:t>
            </a:r>
            <a:r>
              <a:rPr lang="en-US" sz="1200" dirty="0" err="1">
                <a:solidFill>
                  <a:srgbClr val="595959"/>
                </a:solidFill>
                <a:latin typeface="Calibri" panose="020F0502020204030204" pitchFamily="34" charset="0"/>
                <a:cs typeface="Calibri" panose="020F0502020204030204" pitchFamily="34" charset="0"/>
              </a:rPr>
              <a:t>Türkiy</a:t>
            </a:r>
            <a:r>
              <a:rPr lang="tr-TR" sz="1200" dirty="0">
                <a:solidFill>
                  <a:srgbClr val="595959"/>
                </a:solidFill>
                <a:latin typeface="Calibri" panose="020F0502020204030204" pitchFamily="34" charset="0"/>
                <a:cs typeface="Calibri" panose="020F0502020204030204" pitchFamily="34" charset="0"/>
              </a:rPr>
              <a:t>e; Nevgül </a:t>
            </a:r>
            <a:r>
              <a:rPr lang="tr-TR" sz="1200" dirty="0" err="1">
                <a:solidFill>
                  <a:srgbClr val="595959"/>
                </a:solidFill>
                <a:latin typeface="Calibri" panose="020F0502020204030204" pitchFamily="34" charset="0"/>
                <a:cs typeface="Calibri" panose="020F0502020204030204" pitchFamily="34" charset="0"/>
              </a:rPr>
              <a:t>Bilsel</a:t>
            </a:r>
            <a:r>
              <a:rPr lang="tr-TR" sz="1200" dirty="0">
                <a:solidFill>
                  <a:srgbClr val="595959"/>
                </a:solidFill>
                <a:latin typeface="Calibri" panose="020F0502020204030204" pitchFamily="34" charset="0"/>
                <a:cs typeface="Calibri" panose="020F0502020204030204" pitchFamily="34" charset="0"/>
              </a:rPr>
              <a:t> Safkan; Sabancı Foundation, Türkiye, </a:t>
            </a:r>
            <a:r>
              <a:rPr lang="en-US" sz="1200" dirty="0">
                <a:solidFill>
                  <a:srgbClr val="595959"/>
                </a:solidFill>
                <a:latin typeface="Calibri" panose="020F0502020204030204" pitchFamily="34" charset="0"/>
                <a:cs typeface="Calibri" panose="020F0502020204030204" pitchFamily="34" charset="0"/>
              </a:rPr>
              <a:t>Inclusive Training and Employment During Humanitarian Crises</a:t>
            </a:r>
            <a:endParaRPr lang="en-GB" sz="1200" dirty="0">
              <a:solidFill>
                <a:srgbClr val="595959"/>
              </a:solidFill>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595959"/>
                </a:solidFill>
                <a:latin typeface="Calibri" panose="020F0502020204030204" pitchFamily="34" charset="0"/>
                <a:cs typeface="Calibri" panose="020F0502020204030204" pitchFamily="34" charset="0"/>
              </a:rPr>
              <a:t>#ZeroCon25</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595959"/>
                </a:solidFill>
                <a:latin typeface="Calibri" panose="020F0502020204030204" pitchFamily="34" charset="0"/>
                <a:ea typeface="Roboto" panose="02000000000000000000" pitchFamily="2" charset="0"/>
                <a:cs typeface="Calibri" panose="020F0502020204030204" pitchFamily="34" charset="0"/>
              </a:rPr>
              <a:t>March 7, 2025 11:00 am – 12:00 pm CET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595959"/>
              </a:solidFill>
              <a:latin typeface="Calibri" panose="020F0502020204030204" pitchFamily="34"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7A8881E3-068B-48DF-8881-A991B8AEA704}" type="slidenum">
              <a:rPr lang="en-GB" smtClean="0"/>
              <a:t>1</a:t>
            </a:fld>
            <a:endParaRPr lang="en-GB"/>
          </a:p>
        </p:txBody>
      </p:sp>
    </p:spTree>
    <p:extLst>
      <p:ext uri="{BB962C8B-B14F-4D97-AF65-F5344CB8AC3E}">
        <p14:creationId xmlns:p14="http://schemas.microsoft.com/office/powerpoint/2010/main" val="1078220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webkit-standard"/>
              </a:rPr>
              <a:t>The </a:t>
            </a:r>
            <a:r>
              <a:rPr lang="en-US" b="0" i="0" u="none" strike="noStrike" dirty="0" err="1">
                <a:solidFill>
                  <a:srgbClr val="000000"/>
                </a:solidFill>
                <a:effectLst/>
                <a:latin typeface="-webkit-standard"/>
              </a:rPr>
              <a:t>Sabancı</a:t>
            </a:r>
            <a:r>
              <a:rPr lang="en-US" b="0" i="0" u="none" strike="noStrike" dirty="0">
                <a:solidFill>
                  <a:srgbClr val="000000"/>
                </a:solidFill>
                <a:effectLst/>
                <a:latin typeface="-webkit-standard"/>
              </a:rPr>
              <a:t> Foundation, established in 1974, supports social development for a more equitable and sustainable future, contributing to Turkey's education, culture, and society, with a strong focus on disability rights.</a:t>
            </a:r>
            <a:endParaRPr lang="en-US" dirty="0"/>
          </a:p>
        </p:txBody>
      </p:sp>
      <p:sp>
        <p:nvSpPr>
          <p:cNvPr id="4" name="Slide Number Placeholder 3"/>
          <p:cNvSpPr>
            <a:spLocks noGrp="1"/>
          </p:cNvSpPr>
          <p:nvPr>
            <p:ph type="sldNum" sz="quarter" idx="5"/>
          </p:nvPr>
        </p:nvSpPr>
        <p:spPr/>
        <p:txBody>
          <a:bodyPr/>
          <a:lstStyle/>
          <a:p>
            <a:fld id="{7A8881E3-068B-48DF-8881-A991B8AEA704}" type="slidenum">
              <a:rPr lang="en-GB" smtClean="0"/>
              <a:t>2</a:t>
            </a:fld>
            <a:endParaRPr lang="en-GB"/>
          </a:p>
        </p:txBody>
      </p:sp>
    </p:spTree>
    <p:extLst>
      <p:ext uri="{BB962C8B-B14F-4D97-AF65-F5344CB8AC3E}">
        <p14:creationId xmlns:p14="http://schemas.microsoft.com/office/powerpoint/2010/main" val="608667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u="none" strike="noStrike" dirty="0">
                <a:solidFill>
                  <a:srgbClr val="000000"/>
                </a:solidFill>
                <a:effectLst/>
              </a:rPr>
              <a:t>The February 6, 2023 earthquakes affected 13 million, causing 53,537 deaths and 3.3 million homeless. Over 300,000 buildings were destroyed, including key infrastructure. 2.5 million people with disabilities in the region faced significant barriers.</a:t>
            </a:r>
          </a:p>
          <a:p>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3</a:t>
            </a:fld>
            <a:endParaRPr lang="en-GB"/>
          </a:p>
        </p:txBody>
      </p:sp>
    </p:spTree>
    <p:extLst>
      <p:ext uri="{BB962C8B-B14F-4D97-AF65-F5344CB8AC3E}">
        <p14:creationId xmlns:p14="http://schemas.microsoft.com/office/powerpoint/2010/main" val="2603332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9D176-7370-B4FE-ACEF-7AF2F6E758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EF76BE-CE29-0AAC-2CBD-CD2BD70695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DCE6D3-C8D3-E054-B107-489795528A5F}"/>
              </a:ext>
            </a:extLst>
          </p:cNvPr>
          <p:cNvSpPr>
            <a:spLocks noGrp="1"/>
          </p:cNvSpPr>
          <p:nvPr>
            <p:ph type="body" idx="1"/>
          </p:nvPr>
        </p:nvSpPr>
        <p:spPr/>
        <p:txBody>
          <a:bodyPr/>
          <a:lstStyle/>
          <a:p>
            <a:r>
              <a:rPr lang="en-US" b="0" i="0" u="none" strike="noStrike" dirty="0" err="1">
                <a:solidFill>
                  <a:srgbClr val="000000"/>
                </a:solidFill>
                <a:effectLst/>
                <a:latin typeface="-webkit-standard"/>
              </a:rPr>
              <a:t>Sabancı</a:t>
            </a:r>
            <a:r>
              <a:rPr lang="en-US" b="0" i="0" u="none" strike="noStrike" dirty="0">
                <a:solidFill>
                  <a:srgbClr val="000000"/>
                </a:solidFill>
                <a:effectLst/>
                <a:latin typeface="-webkit-standard"/>
              </a:rPr>
              <a:t> Foundation focuses on inclusive education, supports employment and training for women with disabilities, and collaborates during crises to ensure effective response and resilience.</a:t>
            </a:r>
            <a:endParaRPr lang="en-GB" dirty="0"/>
          </a:p>
        </p:txBody>
      </p:sp>
      <p:sp>
        <p:nvSpPr>
          <p:cNvPr id="4" name="Slide Number Placeholder 3">
            <a:extLst>
              <a:ext uri="{FF2B5EF4-FFF2-40B4-BE49-F238E27FC236}">
                <a16:creationId xmlns:a16="http://schemas.microsoft.com/office/drawing/2014/main" id="{0DA22332-493C-6761-77FB-8ADD83ACFFEB}"/>
              </a:ext>
            </a:extLst>
          </p:cNvPr>
          <p:cNvSpPr>
            <a:spLocks noGrp="1"/>
          </p:cNvSpPr>
          <p:nvPr>
            <p:ph type="sldNum" sz="quarter" idx="5"/>
          </p:nvPr>
        </p:nvSpPr>
        <p:spPr/>
        <p:txBody>
          <a:bodyPr/>
          <a:lstStyle/>
          <a:p>
            <a:fld id="{7A8881E3-068B-48DF-8881-A991B8AEA704}" type="slidenum">
              <a:rPr lang="en-GB" smtClean="0"/>
              <a:t>4</a:t>
            </a:fld>
            <a:endParaRPr lang="en-GB"/>
          </a:p>
        </p:txBody>
      </p:sp>
    </p:spTree>
    <p:extLst>
      <p:ext uri="{BB962C8B-B14F-4D97-AF65-F5344CB8AC3E}">
        <p14:creationId xmlns:p14="http://schemas.microsoft.com/office/powerpoint/2010/main" val="2509192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45624-4E95-2C1A-F73C-6460AD19D76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626C26-033D-3822-E7F2-32A6BCF1CD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D08B79-6D98-9937-F32E-805D8B9C4846}"/>
              </a:ext>
            </a:extLst>
          </p:cNvPr>
          <p:cNvSpPr>
            <a:spLocks noGrp="1"/>
          </p:cNvSpPr>
          <p:nvPr>
            <p:ph type="body" idx="1"/>
          </p:nvPr>
        </p:nvSpPr>
        <p:spPr/>
        <p:txBody>
          <a:bodyPr/>
          <a:lstStyle/>
          <a:p>
            <a:r>
              <a:rPr lang="en-US" b="0" i="0" u="none" strike="noStrike" dirty="0" err="1">
                <a:solidFill>
                  <a:srgbClr val="000000"/>
                </a:solidFill>
                <a:effectLst/>
                <a:latin typeface="-webkit-standard"/>
              </a:rPr>
              <a:t>Sabancı</a:t>
            </a:r>
            <a:r>
              <a:rPr lang="en-US" b="0" i="0" u="none" strike="noStrike" dirty="0">
                <a:solidFill>
                  <a:srgbClr val="000000"/>
                </a:solidFill>
                <a:effectLst/>
                <a:latin typeface="-webkit-standard"/>
              </a:rPr>
              <a:t> Foundation supports education by building three accessible schools in </a:t>
            </a:r>
            <a:r>
              <a:rPr lang="en-US" b="0" i="0" u="none" strike="noStrike" dirty="0" err="1">
                <a:solidFill>
                  <a:srgbClr val="000000"/>
                </a:solidFill>
                <a:effectLst/>
                <a:latin typeface="-webkit-standard"/>
              </a:rPr>
              <a:t>Hatay</a:t>
            </a:r>
            <a:r>
              <a:rPr lang="en-US" b="0" i="0" u="none" strike="noStrike" dirty="0">
                <a:solidFill>
                  <a:srgbClr val="000000"/>
                </a:solidFill>
                <a:effectLst/>
                <a:latin typeface="-webkit-standard"/>
              </a:rPr>
              <a:t>. A Special Education Vocational High School, set to open in 2025, will provide vocational training in various fields.</a:t>
            </a:r>
            <a:endParaRPr lang="en-GB" dirty="0"/>
          </a:p>
        </p:txBody>
      </p:sp>
      <p:sp>
        <p:nvSpPr>
          <p:cNvPr id="4" name="Slide Number Placeholder 3">
            <a:extLst>
              <a:ext uri="{FF2B5EF4-FFF2-40B4-BE49-F238E27FC236}">
                <a16:creationId xmlns:a16="http://schemas.microsoft.com/office/drawing/2014/main" id="{96FDAE7E-4162-FAF7-7869-803E56F34CF0}"/>
              </a:ext>
            </a:extLst>
          </p:cNvPr>
          <p:cNvSpPr>
            <a:spLocks noGrp="1"/>
          </p:cNvSpPr>
          <p:nvPr>
            <p:ph type="sldNum" sz="quarter" idx="5"/>
          </p:nvPr>
        </p:nvSpPr>
        <p:spPr/>
        <p:txBody>
          <a:bodyPr/>
          <a:lstStyle/>
          <a:p>
            <a:fld id="{7A8881E3-068B-48DF-8881-A991B8AEA704}" type="slidenum">
              <a:rPr lang="en-GB" smtClean="0"/>
              <a:t>5</a:t>
            </a:fld>
            <a:endParaRPr lang="en-GB"/>
          </a:p>
        </p:txBody>
      </p:sp>
    </p:spTree>
    <p:extLst>
      <p:ext uri="{BB962C8B-B14F-4D97-AF65-F5344CB8AC3E}">
        <p14:creationId xmlns:p14="http://schemas.microsoft.com/office/powerpoint/2010/main" val="13406392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webkit-standard"/>
              </a:rPr>
              <a:t>Targeting 3.2M NEET women (18–29) in Türkiye. Only 16.6% with disabilities are employed. The “Young Women Building Their Future Project” has reached 6,000 women, with 800 employed, boosting skills, confidence, and opportunities.</a:t>
            </a:r>
            <a:endParaRPr lang="en-US" dirty="0"/>
          </a:p>
        </p:txBody>
      </p:sp>
      <p:sp>
        <p:nvSpPr>
          <p:cNvPr id="4" name="Slide Number Placeholder 3"/>
          <p:cNvSpPr>
            <a:spLocks noGrp="1"/>
          </p:cNvSpPr>
          <p:nvPr>
            <p:ph type="sldNum" sz="quarter" idx="5"/>
          </p:nvPr>
        </p:nvSpPr>
        <p:spPr/>
        <p:txBody>
          <a:bodyPr/>
          <a:lstStyle/>
          <a:p>
            <a:fld id="{7A8881E3-068B-48DF-8881-A991B8AEA704}" type="slidenum">
              <a:rPr lang="en-GB" smtClean="0"/>
              <a:t>6</a:t>
            </a:fld>
            <a:endParaRPr lang="en-GB"/>
          </a:p>
        </p:txBody>
      </p:sp>
    </p:spTree>
    <p:extLst>
      <p:ext uri="{BB962C8B-B14F-4D97-AF65-F5344CB8AC3E}">
        <p14:creationId xmlns:p14="http://schemas.microsoft.com/office/powerpoint/2010/main" val="7467306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0B576-C067-3C73-1055-E6B82DABBB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C91E8D-EFF7-5F9C-6AF0-48B12CB280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AD3AC4-FB74-A768-A8A1-03BBA182B105}"/>
              </a:ext>
            </a:extLst>
          </p:cNvPr>
          <p:cNvSpPr>
            <a:spLocks noGrp="1"/>
          </p:cNvSpPr>
          <p:nvPr>
            <p:ph type="body" idx="1"/>
          </p:nvPr>
        </p:nvSpPr>
        <p:spPr/>
        <p:txBody>
          <a:bodyPr/>
          <a:lstStyle/>
          <a:p>
            <a:r>
              <a:rPr lang="en-US" b="0" i="0" u="none" strike="noStrike" dirty="0">
                <a:solidFill>
                  <a:srgbClr val="000000"/>
                </a:solidFill>
                <a:effectLst/>
                <a:latin typeface="-webkit-standard"/>
              </a:rPr>
              <a:t>The Disaster Platform brings together 65 NGOs to strengthen disaster response efforts. The 2023 earthquakes emphasized the need for greater inclusion. Disability-focused organizations like </a:t>
            </a:r>
            <a:r>
              <a:rPr lang="en-US" b="0" i="0" u="none" strike="noStrike" dirty="0" err="1">
                <a:solidFill>
                  <a:srgbClr val="000000"/>
                </a:solidFill>
                <a:effectLst/>
                <a:latin typeface="-webkit-standard"/>
              </a:rPr>
              <a:t>Tohum</a:t>
            </a:r>
            <a:r>
              <a:rPr lang="en-US" b="0" i="0" u="none" strike="noStrike" dirty="0">
                <a:solidFill>
                  <a:srgbClr val="000000"/>
                </a:solidFill>
                <a:effectLst/>
                <a:latin typeface="-webkit-standard"/>
              </a:rPr>
              <a:t> Türkiye and Türkiye Down Syndrome Association contribute to building a more inclusive and disaster-resilient society.</a:t>
            </a:r>
            <a:endParaRPr lang="en-US" dirty="0"/>
          </a:p>
        </p:txBody>
      </p:sp>
      <p:sp>
        <p:nvSpPr>
          <p:cNvPr id="4" name="Slide Number Placeholder 3">
            <a:extLst>
              <a:ext uri="{FF2B5EF4-FFF2-40B4-BE49-F238E27FC236}">
                <a16:creationId xmlns:a16="http://schemas.microsoft.com/office/drawing/2014/main" id="{725B45DA-E0CF-D70E-5330-FEBCDFB8FB7B}"/>
              </a:ext>
            </a:extLst>
          </p:cNvPr>
          <p:cNvSpPr>
            <a:spLocks noGrp="1"/>
          </p:cNvSpPr>
          <p:nvPr>
            <p:ph type="sldNum" sz="quarter" idx="5"/>
          </p:nvPr>
        </p:nvSpPr>
        <p:spPr/>
        <p:txBody>
          <a:bodyPr/>
          <a:lstStyle/>
          <a:p>
            <a:fld id="{7A8881E3-068B-48DF-8881-A991B8AEA704}" type="slidenum">
              <a:rPr lang="en-GB" smtClean="0"/>
              <a:t>7</a:t>
            </a:fld>
            <a:endParaRPr lang="en-GB"/>
          </a:p>
        </p:txBody>
      </p:sp>
    </p:spTree>
    <p:extLst>
      <p:ext uri="{BB962C8B-B14F-4D97-AF65-F5344CB8AC3E}">
        <p14:creationId xmlns:p14="http://schemas.microsoft.com/office/powerpoint/2010/main" val="27090974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webkit-standard"/>
              </a:rPr>
              <a:t>Philanthropy can serve as a catalyst for change. It offers flexibility and adaptability in times of crisis.</a:t>
            </a:r>
            <a:endParaRPr lang="en-US" dirty="0"/>
          </a:p>
        </p:txBody>
      </p:sp>
      <p:sp>
        <p:nvSpPr>
          <p:cNvPr id="4" name="Slide Number Placeholder 3"/>
          <p:cNvSpPr>
            <a:spLocks noGrp="1"/>
          </p:cNvSpPr>
          <p:nvPr>
            <p:ph type="sldNum" sz="quarter" idx="5"/>
          </p:nvPr>
        </p:nvSpPr>
        <p:spPr/>
        <p:txBody>
          <a:bodyPr/>
          <a:lstStyle/>
          <a:p>
            <a:fld id="{7A8881E3-068B-48DF-8881-A991B8AEA704}" type="slidenum">
              <a:rPr lang="en-GB" smtClean="0"/>
              <a:t>8</a:t>
            </a:fld>
            <a:endParaRPr lang="en-GB"/>
          </a:p>
        </p:txBody>
      </p:sp>
    </p:spTree>
    <p:extLst>
      <p:ext uri="{BB962C8B-B14F-4D97-AF65-F5344CB8AC3E}">
        <p14:creationId xmlns:p14="http://schemas.microsoft.com/office/powerpoint/2010/main" val="26601392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B8CD-9207-0F5A-87AB-B27A517BCE8C}"/>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AA2C4F2-5991-51CC-558C-A4D5E1F7B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4EA569FD-5A00-3B11-103C-21BA8A71B265}"/>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9" name="Picture 8" descr="Zero Project Plant: an icon showing a green seedling breaking through a circle.">
            <a:extLst>
              <a:ext uri="{FF2B5EF4-FFF2-40B4-BE49-F238E27FC236}">
                <a16:creationId xmlns:a16="http://schemas.microsoft.com/office/drawing/2014/main" id="{0F1C7164-87D9-4217-364F-45206FDAD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
        <p:nvSpPr>
          <p:cNvPr id="7" name="TextBox 6">
            <a:extLst>
              <a:ext uri="{FF2B5EF4-FFF2-40B4-BE49-F238E27FC236}">
                <a16:creationId xmlns:a16="http://schemas.microsoft.com/office/drawing/2014/main" id="{8F0236DA-C301-789C-C8AF-938A5F826071}"/>
              </a:ext>
            </a:extLst>
          </p:cNvPr>
          <p:cNvSpPr txBox="1"/>
          <p:nvPr userDrawn="1"/>
        </p:nvSpPr>
        <p:spPr>
          <a:xfrm>
            <a:off x="393290" y="276328"/>
            <a:ext cx="8339893" cy="584775"/>
          </a:xfrm>
          <a:prstGeom prst="rect">
            <a:avLst/>
          </a:prstGeom>
          <a:noFill/>
        </p:spPr>
        <p:txBody>
          <a:bodyPr wrap="square">
            <a:spAutoFit/>
          </a:bodyPr>
          <a:lstStyle/>
          <a:p>
            <a:r>
              <a:rPr lang="en-US" sz="3200" b="0" dirty="0">
                <a:solidFill>
                  <a:srgbClr val="2B882E"/>
                </a:solidFill>
                <a:latin typeface="Arial" panose="020B0604020202020204" pitchFamily="34" charset="0"/>
                <a:cs typeface="Arial" panose="020B0604020202020204" pitchFamily="34" charset="0"/>
              </a:rPr>
              <a:t>Zero Project Conference 2025 (#ZeroCon25)</a:t>
            </a:r>
            <a:endParaRPr lang="en-GB" sz="3200" b="0" dirty="0">
              <a:solidFill>
                <a:srgbClr val="2B882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2572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9A398-607E-19AA-2FA2-6A9486FF41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7A71F-93D1-3FE1-9D98-47190B6F9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4B76AF-A44B-BCC8-6368-2FCB924767B6}"/>
              </a:ext>
            </a:extLst>
          </p:cNvPr>
          <p:cNvSpPr>
            <a:spLocks noGrp="1"/>
          </p:cNvSpPr>
          <p:nvPr>
            <p:ph type="dt" sz="half" idx="10"/>
          </p:nvPr>
        </p:nvSpPr>
        <p:spPr/>
        <p:txBody>
          <a:bodyPr/>
          <a:lstStyle/>
          <a:p>
            <a:fld id="{952FF940-A1E4-49C1-A94C-258B66B1FEFB}" type="datetime1">
              <a:rPr lang="en-GB" smtClean="0"/>
              <a:t>14/02/2025</a:t>
            </a:fld>
            <a:endParaRPr lang="en-GB"/>
          </a:p>
        </p:txBody>
      </p:sp>
      <p:sp>
        <p:nvSpPr>
          <p:cNvPr id="5" name="Footer Placeholder 4">
            <a:extLst>
              <a:ext uri="{FF2B5EF4-FFF2-40B4-BE49-F238E27FC236}">
                <a16:creationId xmlns:a16="http://schemas.microsoft.com/office/drawing/2014/main" id="{428CFEDC-9A6E-A3AD-47BB-4544BD985678}"/>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9A38CCB9-6F66-B343-A239-09809FB7E75D}"/>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D6B42D19-6742-C21D-3E3A-50AF0056C0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01196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C57BD-472C-6054-F85B-C6E7EBFD78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A5734E-BF7C-6ADA-36DF-8345F81F3D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9FA9AB-245D-7C9C-7F7C-F0DDADFC869E}"/>
              </a:ext>
            </a:extLst>
          </p:cNvPr>
          <p:cNvSpPr>
            <a:spLocks noGrp="1"/>
          </p:cNvSpPr>
          <p:nvPr>
            <p:ph type="dt" sz="half" idx="10"/>
          </p:nvPr>
        </p:nvSpPr>
        <p:spPr/>
        <p:txBody>
          <a:bodyPr/>
          <a:lstStyle/>
          <a:p>
            <a:fld id="{30DA194E-3B7B-4619-9F0B-8946120CC2C2}" type="datetime1">
              <a:rPr lang="en-GB" smtClean="0"/>
              <a:t>14/02/2025</a:t>
            </a:fld>
            <a:endParaRPr lang="en-GB"/>
          </a:p>
        </p:txBody>
      </p:sp>
      <p:sp>
        <p:nvSpPr>
          <p:cNvPr id="6" name="Slide Number Placeholder 5">
            <a:extLst>
              <a:ext uri="{FF2B5EF4-FFF2-40B4-BE49-F238E27FC236}">
                <a16:creationId xmlns:a16="http://schemas.microsoft.com/office/drawing/2014/main" id="{B88715A0-7D97-C371-F46C-459234CE37EA}"/>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A92BB482-4C0F-1893-218E-340DCE3E41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9304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CDE7-D24B-A1C8-5E44-202ABECFC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2AA8D-420E-E8B5-CDB6-88D3206323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8133A-0964-2A2C-F557-E8A9D21E46C6}"/>
              </a:ext>
            </a:extLst>
          </p:cNvPr>
          <p:cNvSpPr>
            <a:spLocks noGrp="1"/>
          </p:cNvSpPr>
          <p:nvPr>
            <p:ph type="dt" sz="half" idx="10"/>
          </p:nvPr>
        </p:nvSpPr>
        <p:spPr/>
        <p:txBody>
          <a:bodyPr/>
          <a:lstStyle/>
          <a:p>
            <a:fld id="{BB89F230-EE29-4360-9E5D-C4AB95018DB3}" type="datetime1">
              <a:rPr lang="en-GB" smtClean="0"/>
              <a:t>14/02/2025</a:t>
            </a:fld>
            <a:endParaRPr lang="en-GB"/>
          </a:p>
        </p:txBody>
      </p:sp>
      <p:sp>
        <p:nvSpPr>
          <p:cNvPr id="5" name="Footer Placeholder 4">
            <a:extLst>
              <a:ext uri="{FF2B5EF4-FFF2-40B4-BE49-F238E27FC236}">
                <a16:creationId xmlns:a16="http://schemas.microsoft.com/office/drawing/2014/main" id="{026AD633-B6D6-91FA-64FB-501EA2FB2B77}"/>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7EAAD51-9D5D-25E1-F465-809F007ECFE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7A3ADA9-529C-6BD8-8B18-D897077722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572037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6FF-9CEB-1D25-2E90-369E9B0FF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8384C-F6AC-F088-2F50-A86FF934D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C40FCB-67DF-CE66-B624-667997970E05}"/>
              </a:ext>
            </a:extLst>
          </p:cNvPr>
          <p:cNvSpPr>
            <a:spLocks noGrp="1"/>
          </p:cNvSpPr>
          <p:nvPr>
            <p:ph type="dt" sz="half" idx="10"/>
          </p:nvPr>
        </p:nvSpPr>
        <p:spPr/>
        <p:txBody>
          <a:bodyPr/>
          <a:lstStyle/>
          <a:p>
            <a:fld id="{CE7C451A-BAE8-4BB7-B4A9-840375C61CF2}" type="datetime1">
              <a:rPr lang="en-GB" smtClean="0"/>
              <a:t>14/02/2025</a:t>
            </a:fld>
            <a:endParaRPr lang="en-GB"/>
          </a:p>
        </p:txBody>
      </p:sp>
      <p:sp>
        <p:nvSpPr>
          <p:cNvPr id="5" name="Footer Placeholder 4">
            <a:extLst>
              <a:ext uri="{FF2B5EF4-FFF2-40B4-BE49-F238E27FC236}">
                <a16:creationId xmlns:a16="http://schemas.microsoft.com/office/drawing/2014/main" id="{96D9611E-370E-03AF-C519-6268D0A6631F}"/>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9F8EE00-A0DC-F045-A7B2-6D6970D172F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8684AF3-AE79-E964-B9D1-32174968E2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23281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645F-4ADB-34A8-8348-8DA5EC0B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7DEFF4-799C-B171-FDEC-9F32D3683D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E9D5E4-9475-B9C9-B19F-C6F90A257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D3DB3A-533A-A389-C798-9BB43D1F7DA4}"/>
              </a:ext>
            </a:extLst>
          </p:cNvPr>
          <p:cNvSpPr>
            <a:spLocks noGrp="1"/>
          </p:cNvSpPr>
          <p:nvPr>
            <p:ph type="dt" sz="half" idx="10"/>
          </p:nvPr>
        </p:nvSpPr>
        <p:spPr/>
        <p:txBody>
          <a:bodyPr/>
          <a:lstStyle/>
          <a:p>
            <a:fld id="{551F48CE-F800-44D8-9FB8-C2F14BB717AF}" type="datetime1">
              <a:rPr lang="en-GB" smtClean="0"/>
              <a:t>14/02/2025</a:t>
            </a:fld>
            <a:endParaRPr lang="en-GB"/>
          </a:p>
        </p:txBody>
      </p:sp>
      <p:sp>
        <p:nvSpPr>
          <p:cNvPr id="6" name="Footer Placeholder 5">
            <a:extLst>
              <a:ext uri="{FF2B5EF4-FFF2-40B4-BE49-F238E27FC236}">
                <a16:creationId xmlns:a16="http://schemas.microsoft.com/office/drawing/2014/main" id="{5A692D28-6A9A-84C4-8E6F-E19FDA416BEF}"/>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F67EFDAC-0A32-E484-69C9-CAC7902FDD0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509410CA-2628-6086-32C8-F078A3F00D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14812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298A-1F8E-C04A-F0FC-303981F8889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04B0BE-77C8-FC6F-2D01-52EA579BE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0E7F1-9FCB-C624-0AD0-0B4362A9CC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940BA5-6077-6C83-9A0A-D929E135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A5F4E-F46E-F9D4-EB91-01F3AF3BB7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A89E74-A823-F039-110E-16DB1050A213}"/>
              </a:ext>
            </a:extLst>
          </p:cNvPr>
          <p:cNvSpPr>
            <a:spLocks noGrp="1"/>
          </p:cNvSpPr>
          <p:nvPr>
            <p:ph type="dt" sz="half" idx="10"/>
          </p:nvPr>
        </p:nvSpPr>
        <p:spPr/>
        <p:txBody>
          <a:bodyPr/>
          <a:lstStyle/>
          <a:p>
            <a:fld id="{76BEAA53-9EBB-475F-81CE-60A0FA17D35A}" type="datetime1">
              <a:rPr lang="en-GB" smtClean="0"/>
              <a:t>14/02/2025</a:t>
            </a:fld>
            <a:endParaRPr lang="en-GB"/>
          </a:p>
        </p:txBody>
      </p:sp>
      <p:sp>
        <p:nvSpPr>
          <p:cNvPr id="8" name="Footer Placeholder 7">
            <a:extLst>
              <a:ext uri="{FF2B5EF4-FFF2-40B4-BE49-F238E27FC236}">
                <a16:creationId xmlns:a16="http://schemas.microsoft.com/office/drawing/2014/main" id="{6D5C4120-5D85-2DAB-1B82-679CBFE0F312}"/>
              </a:ext>
            </a:extLst>
          </p:cNvPr>
          <p:cNvSpPr>
            <a:spLocks noGrp="1"/>
          </p:cNvSpPr>
          <p:nvPr>
            <p:ph type="ftr" sz="quarter" idx="11"/>
          </p:nvPr>
        </p:nvSpPr>
        <p:spPr/>
        <p:txBody>
          <a:bodyPr/>
          <a:lstStyle/>
          <a:p>
            <a:r>
              <a:rPr lang="en-US" dirty="0"/>
              <a:t>#ZeroCon25</a:t>
            </a:r>
            <a:endParaRPr lang="en-GB" dirty="0"/>
          </a:p>
        </p:txBody>
      </p:sp>
      <p:sp>
        <p:nvSpPr>
          <p:cNvPr id="9" name="Slide Number Placeholder 8">
            <a:extLst>
              <a:ext uri="{FF2B5EF4-FFF2-40B4-BE49-F238E27FC236}">
                <a16:creationId xmlns:a16="http://schemas.microsoft.com/office/drawing/2014/main" id="{B22AED93-B0A6-16E2-54DD-BAC7D1CFF05C}"/>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10" name="Picture 9" descr="Zero Project Plant: an icon showing a green seedling breaking through a circle.">
            <a:extLst>
              <a:ext uri="{FF2B5EF4-FFF2-40B4-BE49-F238E27FC236}">
                <a16:creationId xmlns:a16="http://schemas.microsoft.com/office/drawing/2014/main" id="{6C21E80C-5188-0E99-CB29-5452401034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329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C525-402E-F69C-210B-5268E9E93C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CFC308-6A34-9878-DECA-D72CAED76938}"/>
              </a:ext>
            </a:extLst>
          </p:cNvPr>
          <p:cNvSpPr>
            <a:spLocks noGrp="1"/>
          </p:cNvSpPr>
          <p:nvPr>
            <p:ph type="dt" sz="half" idx="10"/>
          </p:nvPr>
        </p:nvSpPr>
        <p:spPr/>
        <p:txBody>
          <a:bodyPr/>
          <a:lstStyle/>
          <a:p>
            <a:fld id="{323E1DF0-723F-4583-B7C7-FD8C4EA08810}" type="datetime1">
              <a:rPr lang="en-GB" smtClean="0"/>
              <a:t>14/02/2025</a:t>
            </a:fld>
            <a:endParaRPr lang="en-GB"/>
          </a:p>
        </p:txBody>
      </p:sp>
      <p:sp>
        <p:nvSpPr>
          <p:cNvPr id="4" name="Footer Placeholder 3">
            <a:extLst>
              <a:ext uri="{FF2B5EF4-FFF2-40B4-BE49-F238E27FC236}">
                <a16:creationId xmlns:a16="http://schemas.microsoft.com/office/drawing/2014/main" id="{6250079B-A083-6A7F-4194-BA4D85C4883C}"/>
              </a:ext>
            </a:extLst>
          </p:cNvPr>
          <p:cNvSpPr>
            <a:spLocks noGrp="1"/>
          </p:cNvSpPr>
          <p:nvPr>
            <p:ph type="ftr" sz="quarter" idx="11"/>
          </p:nvPr>
        </p:nvSpPr>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206EC79D-9860-3786-8D4E-46E02CC0ECE3}"/>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6" name="Picture 5" descr="Zero Project Plant: an icon showing a green seedling breaking through a circle.">
            <a:extLst>
              <a:ext uri="{FF2B5EF4-FFF2-40B4-BE49-F238E27FC236}">
                <a16:creationId xmlns:a16="http://schemas.microsoft.com/office/drawing/2014/main" id="{9B978296-E8D6-80D7-911A-F4F68A8F61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83931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BA8C4-CBF7-6C7C-BB26-6A44D83DE51B}"/>
              </a:ext>
            </a:extLst>
          </p:cNvPr>
          <p:cNvSpPr>
            <a:spLocks noGrp="1"/>
          </p:cNvSpPr>
          <p:nvPr>
            <p:ph type="dt" sz="half" idx="10"/>
          </p:nvPr>
        </p:nvSpPr>
        <p:spPr/>
        <p:txBody>
          <a:bodyPr/>
          <a:lstStyle/>
          <a:p>
            <a:fld id="{920F14AC-2947-477D-A5A3-42D95CFB8153}" type="datetime1">
              <a:rPr lang="en-GB" smtClean="0"/>
              <a:t>14/02/2025</a:t>
            </a:fld>
            <a:endParaRPr lang="en-GB"/>
          </a:p>
        </p:txBody>
      </p:sp>
      <p:sp>
        <p:nvSpPr>
          <p:cNvPr id="3" name="Footer Placeholder 2">
            <a:extLst>
              <a:ext uri="{FF2B5EF4-FFF2-40B4-BE49-F238E27FC236}">
                <a16:creationId xmlns:a16="http://schemas.microsoft.com/office/drawing/2014/main" id="{C0A765CF-3B46-DDD1-5D61-DEE3956934CA}"/>
              </a:ext>
            </a:extLst>
          </p:cNvPr>
          <p:cNvSpPr>
            <a:spLocks noGrp="1"/>
          </p:cNvSpPr>
          <p:nvPr>
            <p:ph type="ftr" sz="quarter" idx="11"/>
          </p:nvPr>
        </p:nvSpPr>
        <p:spPr/>
        <p:txBody>
          <a:bodyPr/>
          <a:lstStyle/>
          <a:p>
            <a:r>
              <a:rPr lang="en-US" dirty="0"/>
              <a:t>#ZeroCon25</a:t>
            </a:r>
            <a:endParaRPr lang="en-GB" dirty="0"/>
          </a:p>
        </p:txBody>
      </p:sp>
      <p:sp>
        <p:nvSpPr>
          <p:cNvPr id="4" name="Slide Number Placeholder 3">
            <a:extLst>
              <a:ext uri="{FF2B5EF4-FFF2-40B4-BE49-F238E27FC236}">
                <a16:creationId xmlns:a16="http://schemas.microsoft.com/office/drawing/2014/main" id="{DD92119D-5AC0-FA92-AC8A-20B4D8168F9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5" name="Picture 4" descr="Zero Project Plant: an icon showing a green seedling breaking through a circle.">
            <a:extLst>
              <a:ext uri="{FF2B5EF4-FFF2-40B4-BE49-F238E27FC236}">
                <a16:creationId xmlns:a16="http://schemas.microsoft.com/office/drawing/2014/main" id="{D0459225-7B96-6284-00B2-CF639F8926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425280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5413-E692-6DD2-584B-C153D1CDA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573494-908C-8287-2878-B8109DD7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E99BDB-AE6B-E7B3-79DD-6DA3BEF4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EE4D6-70C6-0DAC-3D3B-CEF908DC77D5}"/>
              </a:ext>
            </a:extLst>
          </p:cNvPr>
          <p:cNvSpPr>
            <a:spLocks noGrp="1"/>
          </p:cNvSpPr>
          <p:nvPr>
            <p:ph type="dt" sz="half" idx="10"/>
          </p:nvPr>
        </p:nvSpPr>
        <p:spPr/>
        <p:txBody>
          <a:bodyPr/>
          <a:lstStyle/>
          <a:p>
            <a:fld id="{48BA894F-2169-40F5-A488-0DED1E32D92D}" type="datetime1">
              <a:rPr lang="en-GB" smtClean="0"/>
              <a:t>14/02/2025</a:t>
            </a:fld>
            <a:endParaRPr lang="en-GB"/>
          </a:p>
        </p:txBody>
      </p:sp>
      <p:sp>
        <p:nvSpPr>
          <p:cNvPr id="6" name="Footer Placeholder 5">
            <a:extLst>
              <a:ext uri="{FF2B5EF4-FFF2-40B4-BE49-F238E27FC236}">
                <a16:creationId xmlns:a16="http://schemas.microsoft.com/office/drawing/2014/main" id="{F49C3971-79A3-C209-564C-BD5D9D86E4C7}"/>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0402702-277B-3ACF-851A-C0C404ED8B54}"/>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2A8373D0-4AD4-04E7-6DAC-6E1FA94700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98966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B3E06-41AF-0ACA-CCBD-F5BAB7AC3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BC9B1-E8C2-C7D8-0ACB-3D5B734F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8FB8E-65FD-4C56-E3A9-054836CB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7DA-8E45-6DD8-7482-BC161C4701CB}"/>
              </a:ext>
            </a:extLst>
          </p:cNvPr>
          <p:cNvSpPr>
            <a:spLocks noGrp="1"/>
          </p:cNvSpPr>
          <p:nvPr>
            <p:ph type="dt" sz="half" idx="10"/>
          </p:nvPr>
        </p:nvSpPr>
        <p:spPr/>
        <p:txBody>
          <a:bodyPr/>
          <a:lstStyle/>
          <a:p>
            <a:fld id="{AC800F5A-532D-4F87-AB6D-3F2ECE8BF666}" type="datetime1">
              <a:rPr lang="en-GB" smtClean="0"/>
              <a:t>14/02/2025</a:t>
            </a:fld>
            <a:endParaRPr lang="en-GB"/>
          </a:p>
        </p:txBody>
      </p:sp>
      <p:sp>
        <p:nvSpPr>
          <p:cNvPr id="6" name="Footer Placeholder 5">
            <a:extLst>
              <a:ext uri="{FF2B5EF4-FFF2-40B4-BE49-F238E27FC236}">
                <a16:creationId xmlns:a16="http://schemas.microsoft.com/office/drawing/2014/main" id="{A0FDB1F6-A587-5CC5-B4A1-6CBC2452EDC2}"/>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C3402A9-A0E0-7045-EA1F-7AA57991E93E}"/>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C97FE7C3-62EE-EBCF-7381-9E13CB86EC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40217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4DFD2-A48F-938F-9C39-58C9547B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1346B3-1FB5-CBE0-B15E-5E254CF78A18}"/>
              </a:ext>
            </a:extLst>
          </p:cNvPr>
          <p:cNvSpPr>
            <a:spLocks noGrp="1"/>
          </p:cNvSpPr>
          <p:nvPr>
            <p:ph type="body" idx="1"/>
          </p:nvPr>
        </p:nvSpPr>
        <p:spPr>
          <a:xfrm>
            <a:off x="838200" y="1792518"/>
            <a:ext cx="10515600" cy="38612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545C8-B46A-1919-AEB8-64178D1CD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3C978-C8B7-45B7-A1FD-262897265120}" type="datetime1">
              <a:rPr lang="en-GB" smtClean="0"/>
              <a:t>14/02/2025</a:t>
            </a:fld>
            <a:endParaRPr lang="en-GB"/>
          </a:p>
        </p:txBody>
      </p:sp>
      <p:sp>
        <p:nvSpPr>
          <p:cNvPr id="5" name="Footer Placeholder 4">
            <a:extLst>
              <a:ext uri="{FF2B5EF4-FFF2-40B4-BE49-F238E27FC236}">
                <a16:creationId xmlns:a16="http://schemas.microsoft.com/office/drawing/2014/main" id="{21ACA2EC-9AAA-A334-BAFC-D20203C40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en-US" dirty="0"/>
              <a:t>#ZeroCon25</a:t>
            </a:r>
            <a:endParaRPr lang="en-GB" dirty="0"/>
          </a:p>
        </p:txBody>
      </p:sp>
      <p:sp>
        <p:nvSpPr>
          <p:cNvPr id="6" name="Slide Number Placeholder 5">
            <a:extLst>
              <a:ext uri="{FF2B5EF4-FFF2-40B4-BE49-F238E27FC236}">
                <a16:creationId xmlns:a16="http://schemas.microsoft.com/office/drawing/2014/main" id="{E2F4DD50-8E12-ED09-0BAF-BA8058E0E3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5A9E4-2CE9-4E32-BE85-7C32F0F78A6D}" type="slidenum">
              <a:rPr lang="en-GB" smtClean="0"/>
              <a:t>‹#›</a:t>
            </a:fld>
            <a:endParaRPr lang="en-GB"/>
          </a:p>
        </p:txBody>
      </p:sp>
    </p:spTree>
    <p:extLst>
      <p:ext uri="{BB962C8B-B14F-4D97-AF65-F5344CB8AC3E}">
        <p14:creationId xmlns:p14="http://schemas.microsoft.com/office/powerpoint/2010/main" val="6558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Roboto" panose="02000000000000000000" pitchFamily="2" charset="0"/>
          <a:ea typeface="Roboto"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82FC-8B01-42F4-8056-DCC2EFED95D1}"/>
              </a:ext>
            </a:extLst>
          </p:cNvPr>
          <p:cNvSpPr>
            <a:spLocks noGrp="1"/>
          </p:cNvSpPr>
          <p:nvPr>
            <p:ph type="ctrTitle"/>
          </p:nvPr>
        </p:nvSpPr>
        <p:spPr>
          <a:xfrm>
            <a:off x="431073" y="973184"/>
            <a:ext cx="11390812" cy="2073065"/>
          </a:xfrm>
        </p:spPr>
        <p:txBody>
          <a:bodyPr>
            <a:normAutofit/>
          </a:bodyPr>
          <a:lstStyle/>
          <a:p>
            <a:r>
              <a:rPr lang="en-US" sz="3600" dirty="0">
                <a:solidFill>
                  <a:srgbClr val="595959"/>
                </a:solidFill>
                <a:latin typeface="Calibri" panose="020F0502020204030204" pitchFamily="34" charset="0"/>
                <a:cs typeface="Calibri" panose="020F0502020204030204" pitchFamily="34" charset="0"/>
              </a:rPr>
              <a:t>Sabancı Foundation</a:t>
            </a:r>
            <a:br>
              <a:rPr lang="tr-TR" sz="3600" dirty="0">
                <a:solidFill>
                  <a:srgbClr val="595959"/>
                </a:solidFill>
                <a:latin typeface="Calibri" panose="020F0502020204030204" pitchFamily="34" charset="0"/>
                <a:cs typeface="Calibri" panose="020F0502020204030204" pitchFamily="34" charset="0"/>
              </a:rPr>
            </a:br>
            <a:r>
              <a:rPr lang="en-US" sz="3600" dirty="0">
                <a:solidFill>
                  <a:srgbClr val="595959"/>
                </a:solidFill>
                <a:latin typeface="Calibri" panose="020F0502020204030204" pitchFamily="34" charset="0"/>
                <a:cs typeface="Calibri" panose="020F0502020204030204" pitchFamily="34" charset="0"/>
              </a:rPr>
              <a:t>Inclusion and Resilience for Individuals with Disabilities in Earthquake-Hit Regions of </a:t>
            </a:r>
            <a:r>
              <a:rPr lang="en-US" sz="3600" dirty="0" err="1">
                <a:solidFill>
                  <a:srgbClr val="595959"/>
                </a:solidFill>
                <a:latin typeface="Calibri" panose="020F0502020204030204" pitchFamily="34" charset="0"/>
                <a:cs typeface="Calibri" panose="020F0502020204030204" pitchFamily="34" charset="0"/>
              </a:rPr>
              <a:t>Türkiy</a:t>
            </a:r>
            <a:r>
              <a:rPr lang="tr-TR" sz="3600" dirty="0">
                <a:solidFill>
                  <a:srgbClr val="595959"/>
                </a:solidFill>
                <a:latin typeface="Calibri" panose="020F0502020204030204" pitchFamily="34" charset="0"/>
                <a:cs typeface="Calibri" panose="020F0502020204030204" pitchFamily="34" charset="0"/>
              </a:rPr>
              <a:t>e</a:t>
            </a:r>
            <a:endParaRPr lang="en-GB" sz="3600" dirty="0">
              <a:solidFill>
                <a:srgbClr val="595959"/>
              </a:solidFill>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28D29E75-4221-A94E-345A-B32600075CE2}"/>
              </a:ext>
            </a:extLst>
          </p:cNvPr>
          <p:cNvSpPr>
            <a:spLocks noGrp="1"/>
          </p:cNvSpPr>
          <p:nvPr>
            <p:ph type="subTitle" idx="1"/>
          </p:nvPr>
        </p:nvSpPr>
        <p:spPr>
          <a:xfrm>
            <a:off x="509450" y="3679185"/>
            <a:ext cx="11234057" cy="2677165"/>
          </a:xfrm>
        </p:spPr>
        <p:txBody>
          <a:bodyPr>
            <a:normAutofit fontScale="77500" lnSpcReduction="20000"/>
          </a:bodyPr>
          <a:lstStyle/>
          <a:p>
            <a:r>
              <a:rPr lang="en-US" sz="3600" dirty="0" err="1">
                <a:solidFill>
                  <a:srgbClr val="595959"/>
                </a:solidFill>
                <a:latin typeface="Calibri" panose="020F0502020204030204" pitchFamily="34" charset="0"/>
                <a:cs typeface="Calibri" panose="020F0502020204030204" pitchFamily="34" charset="0"/>
              </a:rPr>
              <a:t>Nevgül</a:t>
            </a:r>
            <a:r>
              <a:rPr lang="en-US" sz="3600" dirty="0">
                <a:solidFill>
                  <a:srgbClr val="595959"/>
                </a:solidFill>
                <a:latin typeface="Calibri" panose="020F0502020204030204" pitchFamily="34" charset="0"/>
                <a:cs typeface="Calibri" panose="020F0502020204030204" pitchFamily="34" charset="0"/>
              </a:rPr>
              <a:t> </a:t>
            </a:r>
            <a:r>
              <a:rPr lang="en-US" sz="3600" dirty="0" err="1">
                <a:solidFill>
                  <a:srgbClr val="595959"/>
                </a:solidFill>
                <a:latin typeface="Calibri" panose="020F0502020204030204" pitchFamily="34" charset="0"/>
                <a:cs typeface="Calibri" panose="020F0502020204030204" pitchFamily="34" charset="0"/>
              </a:rPr>
              <a:t>Bilsel</a:t>
            </a:r>
            <a:r>
              <a:rPr lang="en-US" sz="3600" dirty="0">
                <a:solidFill>
                  <a:srgbClr val="595959"/>
                </a:solidFill>
                <a:latin typeface="Calibri" panose="020F0502020204030204" pitchFamily="34" charset="0"/>
                <a:cs typeface="Calibri" panose="020F0502020204030204" pitchFamily="34" charset="0"/>
              </a:rPr>
              <a:t> </a:t>
            </a:r>
            <a:r>
              <a:rPr lang="en-US" sz="3600" dirty="0" err="1">
                <a:solidFill>
                  <a:srgbClr val="595959"/>
                </a:solidFill>
                <a:latin typeface="Calibri" panose="020F0502020204030204" pitchFamily="34" charset="0"/>
                <a:cs typeface="Calibri" panose="020F0502020204030204" pitchFamily="34" charset="0"/>
              </a:rPr>
              <a:t>Safkan</a:t>
            </a:r>
            <a:endParaRPr lang="en-US" sz="3600" dirty="0">
              <a:solidFill>
                <a:srgbClr val="595959"/>
              </a:solidFill>
              <a:latin typeface="Calibri" panose="020F0502020204030204" pitchFamily="34" charset="0"/>
              <a:cs typeface="Calibri" panose="020F0502020204030204" pitchFamily="34" charset="0"/>
            </a:endParaRPr>
          </a:p>
          <a:p>
            <a:r>
              <a:rPr lang="en-US" sz="3600" dirty="0" err="1">
                <a:solidFill>
                  <a:srgbClr val="595959"/>
                </a:solidFill>
                <a:latin typeface="Calibri" panose="020F0502020204030204" pitchFamily="34" charset="0"/>
                <a:cs typeface="Calibri" panose="020F0502020204030204" pitchFamily="34" charset="0"/>
              </a:rPr>
              <a:t>Sabancı</a:t>
            </a:r>
            <a:r>
              <a:rPr lang="en-US" sz="3600" dirty="0">
                <a:solidFill>
                  <a:srgbClr val="595959"/>
                </a:solidFill>
                <a:latin typeface="Calibri" panose="020F0502020204030204" pitchFamily="34" charset="0"/>
                <a:cs typeface="Calibri" panose="020F0502020204030204" pitchFamily="34" charset="0"/>
              </a:rPr>
              <a:t> Foundation</a:t>
            </a:r>
          </a:p>
          <a:p>
            <a:r>
              <a:rPr lang="en-US" sz="3600" dirty="0">
                <a:solidFill>
                  <a:srgbClr val="595959"/>
                </a:solidFill>
                <a:latin typeface="Calibri" panose="020F0502020204030204" pitchFamily="34" charset="0"/>
                <a:cs typeface="Calibri" panose="020F0502020204030204" pitchFamily="34" charset="0"/>
              </a:rPr>
              <a:t> Türkiye</a:t>
            </a:r>
          </a:p>
          <a:p>
            <a:r>
              <a:rPr lang="en-US" sz="3600" dirty="0">
                <a:solidFill>
                  <a:srgbClr val="595959"/>
                </a:solidFill>
                <a:latin typeface="Calibri" panose="020F0502020204030204" pitchFamily="34" charset="0"/>
                <a:cs typeface="Calibri" panose="020F0502020204030204" pitchFamily="34" charset="0"/>
              </a:rPr>
              <a:t>Inclusive Training and Employment During Humanitarian Crises</a:t>
            </a:r>
          </a:p>
          <a:p>
            <a:r>
              <a:rPr lang="en-US" sz="3600" dirty="0">
                <a:solidFill>
                  <a:srgbClr val="595959"/>
                </a:solidFill>
                <a:latin typeface="Calibri" panose="020F0502020204030204" pitchFamily="34" charset="0"/>
                <a:ea typeface="Roboto" panose="02000000000000000000" pitchFamily="2" charset="0"/>
                <a:cs typeface="Calibri" panose="020F0502020204030204" pitchFamily="34" charset="0"/>
              </a:rPr>
              <a:t>March 7, 2025 11:00 am – 12:00 pm CET</a:t>
            </a:r>
          </a:p>
          <a:p>
            <a:r>
              <a:rPr lang="en-US" sz="3600" dirty="0">
                <a:solidFill>
                  <a:srgbClr val="595959"/>
                </a:solidFill>
                <a:latin typeface="Calibri" panose="020F0502020204030204" pitchFamily="34" charset="0"/>
                <a:ea typeface="Roboto" panose="02000000000000000000" pitchFamily="2" charset="0"/>
                <a:cs typeface="Calibri" panose="020F0502020204030204" pitchFamily="34" charset="0"/>
              </a:rPr>
              <a:t>#ZeroCon25</a:t>
            </a:r>
            <a:endParaRPr lang="en-US" sz="2800" dirty="0">
              <a:solidFill>
                <a:srgbClr val="595959"/>
              </a:solidFill>
              <a:latin typeface="Calibri" panose="020F0502020204030204" pitchFamily="34" charset="0"/>
              <a:cs typeface="Calibri" panose="020F0502020204030204" pitchFamily="34" charset="0"/>
            </a:endParaRPr>
          </a:p>
        </p:txBody>
      </p:sp>
      <p:sp>
        <p:nvSpPr>
          <p:cNvPr id="5" name="Slide Number Placeholder 6">
            <a:extLst>
              <a:ext uri="{FF2B5EF4-FFF2-40B4-BE49-F238E27FC236}">
                <a16:creationId xmlns:a16="http://schemas.microsoft.com/office/drawing/2014/main" id="{BCA4FF90-BEDC-8833-6936-12B71E438639}"/>
              </a:ext>
              <a:ext uri="{C183D7F6-B498-43B3-948B-1728B52AA6E4}">
                <adec:decorative xmlns:adec="http://schemas.microsoft.com/office/drawing/2017/decorative" val="1"/>
              </a:ext>
            </a:extLst>
          </p:cNvPr>
          <p:cNvSpPr>
            <a:spLocks noGrp="1"/>
          </p:cNvSpPr>
          <p:nvPr>
            <p:ph type="sldNum" sz="quarter" idx="12"/>
          </p:nvPr>
        </p:nvSpPr>
        <p:spPr>
          <a:xfrm>
            <a:off x="8610600" y="6356350"/>
            <a:ext cx="2743200" cy="365125"/>
          </a:xfrm>
        </p:spPr>
        <p:txBody>
          <a:bodyPr/>
          <a:lstStyle/>
          <a:p>
            <a:fld id="{1195A9E4-2CE9-4E32-BE85-7C32F0F78A6D}" type="slidenum">
              <a:rPr lang="en-GB" smtClean="0">
                <a:latin typeface="Roboto" panose="02000000000000000000" pitchFamily="2" charset="0"/>
                <a:ea typeface="Roboto" panose="02000000000000000000" pitchFamily="2" charset="0"/>
              </a:rPr>
              <a:t>1</a:t>
            </a:fld>
            <a:endParaRPr lang="en-GB"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5437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893D0-2D34-1D4B-6233-B13B2C3F212A}"/>
              </a:ext>
            </a:extLst>
          </p:cNvPr>
          <p:cNvSpPr>
            <a:spLocks noGrp="1"/>
          </p:cNvSpPr>
          <p:nvPr>
            <p:ph type="title"/>
          </p:nvPr>
        </p:nvSpPr>
        <p:spPr/>
        <p:txBody>
          <a:bodyPr/>
          <a:lstStyle/>
          <a:p>
            <a:r>
              <a:rPr lang="en-US" dirty="0" err="1">
                <a:solidFill>
                  <a:srgbClr val="595959"/>
                </a:solidFill>
                <a:latin typeface="Calibri" panose="020F0502020204030204" pitchFamily="34" charset="0"/>
                <a:cs typeface="Calibri" panose="020F0502020204030204" pitchFamily="34" charset="0"/>
              </a:rPr>
              <a:t>Sabancı</a:t>
            </a:r>
            <a:r>
              <a:rPr lang="en-US" dirty="0">
                <a:solidFill>
                  <a:srgbClr val="595959"/>
                </a:solidFill>
                <a:latin typeface="Calibri" panose="020F0502020204030204" pitchFamily="34" charset="0"/>
                <a:cs typeface="Calibri" panose="020F0502020204030204" pitchFamily="34" charset="0"/>
              </a:rPr>
              <a:t> Foundation</a:t>
            </a:r>
          </a:p>
        </p:txBody>
      </p:sp>
      <p:sp>
        <p:nvSpPr>
          <p:cNvPr id="3" name="Content Placeholder 2">
            <a:extLst>
              <a:ext uri="{FF2B5EF4-FFF2-40B4-BE49-F238E27FC236}">
                <a16:creationId xmlns:a16="http://schemas.microsoft.com/office/drawing/2014/main" id="{4E84C107-189D-BE4E-0801-4C13C40207BA}"/>
              </a:ext>
            </a:extLst>
          </p:cNvPr>
          <p:cNvSpPr>
            <a:spLocks noGrp="1"/>
          </p:cNvSpPr>
          <p:nvPr>
            <p:ph idx="1"/>
          </p:nvPr>
        </p:nvSpPr>
        <p:spPr/>
        <p:txBody>
          <a:bodyPr>
            <a:normAutofit/>
          </a:bodyPr>
          <a:lstStyle/>
          <a:p>
            <a:r>
              <a:rPr lang="tr-TR" sz="2800" dirty="0" err="1">
                <a:solidFill>
                  <a:srgbClr val="595959"/>
                </a:solidFill>
                <a:latin typeface="Calibri" panose="020F0502020204030204" pitchFamily="34" charset="0"/>
                <a:cs typeface="Calibri" panose="020F0502020204030204" pitchFamily="34" charset="0"/>
              </a:rPr>
              <a:t>One</a:t>
            </a:r>
            <a:r>
              <a:rPr lang="tr-TR" sz="2800" dirty="0">
                <a:solidFill>
                  <a:srgbClr val="595959"/>
                </a:solidFill>
                <a:latin typeface="Calibri" panose="020F0502020204030204" pitchFamily="34" charset="0"/>
                <a:cs typeface="Calibri" panose="020F0502020204030204" pitchFamily="34" charset="0"/>
              </a:rPr>
              <a:t> of </a:t>
            </a:r>
            <a:r>
              <a:rPr lang="tr-TR" sz="2800" dirty="0" err="1">
                <a:solidFill>
                  <a:srgbClr val="595959"/>
                </a:solidFill>
                <a:latin typeface="Calibri" panose="020F0502020204030204" pitchFamily="34" charset="0"/>
                <a:cs typeface="Calibri" panose="020F0502020204030204" pitchFamily="34" charset="0"/>
              </a:rPr>
              <a:t>the</a:t>
            </a:r>
            <a:r>
              <a:rPr lang="tr-TR" sz="2800" dirty="0">
                <a:solidFill>
                  <a:srgbClr val="595959"/>
                </a:solidFill>
                <a:latin typeface="Calibri" panose="020F0502020204030204" pitchFamily="34" charset="0"/>
                <a:cs typeface="Calibri" panose="020F0502020204030204" pitchFamily="34" charset="0"/>
              </a:rPr>
              <a:t> </a:t>
            </a:r>
            <a:r>
              <a:rPr lang="tr-TR" sz="2800" dirty="0" err="1">
                <a:solidFill>
                  <a:srgbClr val="595959"/>
                </a:solidFill>
                <a:latin typeface="Calibri" panose="020F0502020204030204" pitchFamily="34" charset="0"/>
                <a:cs typeface="Calibri" panose="020F0502020204030204" pitchFamily="34" charset="0"/>
              </a:rPr>
              <a:t>largest</a:t>
            </a:r>
            <a:r>
              <a:rPr lang="tr-TR" sz="2800" dirty="0">
                <a:solidFill>
                  <a:srgbClr val="595959"/>
                </a:solidFill>
                <a:latin typeface="Calibri" panose="020F0502020204030204" pitchFamily="34" charset="0"/>
                <a:cs typeface="Calibri" panose="020F0502020204030204" pitchFamily="34" charset="0"/>
              </a:rPr>
              <a:t> </a:t>
            </a:r>
            <a:r>
              <a:rPr lang="tr-TR" sz="2800" dirty="0" err="1">
                <a:solidFill>
                  <a:srgbClr val="595959"/>
                </a:solidFill>
                <a:latin typeface="Calibri" panose="020F0502020204030204" pitchFamily="34" charset="0"/>
                <a:cs typeface="Calibri" panose="020F0502020204030204" pitchFamily="34" charset="0"/>
              </a:rPr>
              <a:t>philanthropic</a:t>
            </a:r>
            <a:r>
              <a:rPr lang="tr-TR" sz="2800" dirty="0">
                <a:solidFill>
                  <a:srgbClr val="595959"/>
                </a:solidFill>
                <a:latin typeface="Calibri" panose="020F0502020204030204" pitchFamily="34" charset="0"/>
                <a:cs typeface="Calibri" panose="020F0502020204030204" pitchFamily="34" charset="0"/>
              </a:rPr>
              <a:t> </a:t>
            </a:r>
            <a:r>
              <a:rPr lang="tr-TR" sz="2800" dirty="0" err="1">
                <a:solidFill>
                  <a:srgbClr val="595959"/>
                </a:solidFill>
                <a:latin typeface="Calibri" panose="020F0502020204030204" pitchFamily="34" charset="0"/>
                <a:cs typeface="Calibri" panose="020F0502020204030204" pitchFamily="34" charset="0"/>
              </a:rPr>
              <a:t>organizations</a:t>
            </a:r>
            <a:r>
              <a:rPr lang="tr-TR" sz="2800" dirty="0">
                <a:solidFill>
                  <a:srgbClr val="595959"/>
                </a:solidFill>
                <a:latin typeface="Calibri" panose="020F0502020204030204" pitchFamily="34" charset="0"/>
                <a:cs typeface="Calibri" panose="020F0502020204030204" pitchFamily="34" charset="0"/>
              </a:rPr>
              <a:t> </a:t>
            </a:r>
            <a:r>
              <a:rPr lang="tr-TR" sz="2800" dirty="0" err="1">
                <a:solidFill>
                  <a:srgbClr val="595959"/>
                </a:solidFill>
                <a:latin typeface="Calibri" panose="020F0502020204030204" pitchFamily="34" charset="0"/>
                <a:cs typeface="Calibri" panose="020F0502020204030204" pitchFamily="34" charset="0"/>
              </a:rPr>
              <a:t>working</a:t>
            </a:r>
            <a:r>
              <a:rPr lang="tr-TR" sz="2800" dirty="0">
                <a:solidFill>
                  <a:srgbClr val="595959"/>
                </a:solidFill>
                <a:latin typeface="Calibri" panose="020F0502020204030204" pitchFamily="34" charset="0"/>
                <a:cs typeface="Calibri" panose="020F0502020204030204" pitchFamily="34" charset="0"/>
              </a:rPr>
              <a:t> </a:t>
            </a:r>
            <a:r>
              <a:rPr lang="tr-TR" sz="2800" b="1" dirty="0">
                <a:solidFill>
                  <a:srgbClr val="595959"/>
                </a:solidFill>
                <a:latin typeface="Calibri" panose="020F0502020204030204" pitchFamily="34" charset="0"/>
                <a:cs typeface="Calibri" panose="020F0502020204030204" pitchFamily="34" charset="0"/>
              </a:rPr>
              <a:t>s</a:t>
            </a:r>
            <a:r>
              <a:rPr lang="en-GB" sz="2800" b="1" dirty="0" err="1">
                <a:solidFill>
                  <a:srgbClr val="595959"/>
                </a:solidFill>
                <a:latin typeface="Calibri" panose="020F0502020204030204" pitchFamily="34" charset="0"/>
                <a:cs typeface="Calibri" panose="020F0502020204030204" pitchFamily="34" charset="0"/>
              </a:rPr>
              <a:t>ince</a:t>
            </a:r>
            <a:r>
              <a:rPr lang="en-GB" sz="2800" b="1" dirty="0">
                <a:solidFill>
                  <a:srgbClr val="595959"/>
                </a:solidFill>
                <a:latin typeface="Calibri" panose="020F0502020204030204" pitchFamily="34" charset="0"/>
                <a:cs typeface="Calibri" panose="020F0502020204030204" pitchFamily="34" charset="0"/>
              </a:rPr>
              <a:t> 1974</a:t>
            </a:r>
            <a:r>
              <a:rPr lang="tr-TR" sz="2800" dirty="0">
                <a:solidFill>
                  <a:srgbClr val="595959"/>
                </a:solidFill>
                <a:latin typeface="Calibri" panose="020F0502020204030204" pitchFamily="34" charset="0"/>
                <a:cs typeface="Calibri" panose="020F0502020204030204" pitchFamily="34" charset="0"/>
              </a:rPr>
              <a:t>.</a:t>
            </a:r>
          </a:p>
          <a:p>
            <a:r>
              <a:rPr lang="tr-TR" dirty="0" err="1">
                <a:solidFill>
                  <a:srgbClr val="595959"/>
                </a:solidFill>
                <a:latin typeface="Calibri" panose="020F0502020204030204" pitchFamily="34" charset="0"/>
                <a:cs typeface="Calibri" panose="020F0502020204030204" pitchFamily="34" charset="0"/>
              </a:rPr>
              <a:t>The</a:t>
            </a:r>
            <a:r>
              <a:rPr lang="tr-TR" dirty="0">
                <a:solidFill>
                  <a:srgbClr val="595959"/>
                </a:solidFill>
                <a:latin typeface="Calibri" panose="020F0502020204030204" pitchFamily="34" charset="0"/>
                <a:cs typeface="Calibri" panose="020F0502020204030204" pitchFamily="34" charset="0"/>
              </a:rPr>
              <a:t> </a:t>
            </a:r>
            <a:r>
              <a:rPr lang="tr-TR" dirty="0" err="1">
                <a:solidFill>
                  <a:srgbClr val="595959"/>
                </a:solidFill>
                <a:latin typeface="Calibri" panose="020F0502020204030204" pitchFamily="34" charset="0"/>
                <a:cs typeface="Calibri" panose="020F0502020204030204" pitchFamily="34" charset="0"/>
              </a:rPr>
              <a:t>vision</a:t>
            </a:r>
            <a:r>
              <a:rPr lang="tr-TR" dirty="0">
                <a:solidFill>
                  <a:srgbClr val="595959"/>
                </a:solidFill>
                <a:latin typeface="Calibri" panose="020F0502020204030204" pitchFamily="34" charset="0"/>
                <a:cs typeface="Calibri" panose="020F0502020204030204" pitchFamily="34" charset="0"/>
              </a:rPr>
              <a:t> is </a:t>
            </a:r>
            <a:r>
              <a:rPr lang="tr-TR" b="1" dirty="0" err="1">
                <a:solidFill>
                  <a:srgbClr val="595959"/>
                </a:solidFill>
                <a:latin typeface="Calibri" panose="020F0502020204030204" pitchFamily="34" charset="0"/>
                <a:cs typeface="Calibri" panose="020F0502020204030204" pitchFamily="34" charset="0"/>
              </a:rPr>
              <a:t>t</a:t>
            </a:r>
            <a:r>
              <a:rPr lang="tr-TR" sz="2800" b="1" dirty="0" err="1">
                <a:solidFill>
                  <a:srgbClr val="595959"/>
                </a:solidFill>
                <a:latin typeface="Calibri" panose="020F0502020204030204" pitchFamily="34" charset="0"/>
                <a:cs typeface="Calibri" panose="020F0502020204030204" pitchFamily="34" charset="0"/>
              </a:rPr>
              <a:t>o</a:t>
            </a:r>
            <a:r>
              <a:rPr lang="tr-TR" sz="2800" b="1" dirty="0">
                <a:solidFill>
                  <a:srgbClr val="595959"/>
                </a:solidFill>
                <a:latin typeface="Calibri" panose="020F0502020204030204" pitchFamily="34" charset="0"/>
                <a:cs typeface="Calibri" panose="020F0502020204030204" pitchFamily="34" charset="0"/>
              </a:rPr>
              <a:t> </a:t>
            </a:r>
            <a:r>
              <a:rPr lang="tr-TR" sz="2800" b="1" dirty="0" err="1">
                <a:solidFill>
                  <a:srgbClr val="595959"/>
                </a:solidFill>
                <a:latin typeface="Calibri" panose="020F0502020204030204" pitchFamily="34" charset="0"/>
                <a:cs typeface="Calibri" panose="020F0502020204030204" pitchFamily="34" charset="0"/>
              </a:rPr>
              <a:t>support</a:t>
            </a:r>
            <a:r>
              <a:rPr lang="tr-TR" sz="2800" b="1" dirty="0">
                <a:solidFill>
                  <a:srgbClr val="595959"/>
                </a:solidFill>
                <a:latin typeface="Calibri" panose="020F0502020204030204" pitchFamily="34" charset="0"/>
                <a:cs typeface="Calibri" panose="020F0502020204030204" pitchFamily="34" charset="0"/>
              </a:rPr>
              <a:t> </a:t>
            </a:r>
            <a:r>
              <a:rPr lang="tr-TR" sz="2800" b="1" dirty="0" err="1">
                <a:solidFill>
                  <a:srgbClr val="595959"/>
                </a:solidFill>
                <a:latin typeface="Calibri" panose="020F0502020204030204" pitchFamily="34" charset="0"/>
                <a:cs typeface="Calibri" panose="020F0502020204030204" pitchFamily="34" charset="0"/>
              </a:rPr>
              <a:t>social</a:t>
            </a:r>
            <a:r>
              <a:rPr lang="tr-TR" sz="2800" b="1" dirty="0">
                <a:solidFill>
                  <a:srgbClr val="595959"/>
                </a:solidFill>
                <a:latin typeface="Calibri" panose="020F0502020204030204" pitchFamily="34" charset="0"/>
                <a:cs typeface="Calibri" panose="020F0502020204030204" pitchFamily="34" charset="0"/>
              </a:rPr>
              <a:t> </a:t>
            </a:r>
            <a:r>
              <a:rPr lang="tr-TR" sz="2800" b="1" dirty="0" err="1">
                <a:solidFill>
                  <a:srgbClr val="595959"/>
                </a:solidFill>
                <a:latin typeface="Calibri" panose="020F0502020204030204" pitchFamily="34" charset="0"/>
                <a:cs typeface="Calibri" panose="020F0502020204030204" pitchFamily="34" charset="0"/>
              </a:rPr>
              <a:t>development</a:t>
            </a:r>
            <a:r>
              <a:rPr lang="tr-TR" sz="2800" b="1" dirty="0">
                <a:solidFill>
                  <a:srgbClr val="595959"/>
                </a:solidFill>
                <a:latin typeface="Calibri" panose="020F0502020204030204" pitchFamily="34" charset="0"/>
                <a:cs typeface="Calibri" panose="020F0502020204030204" pitchFamily="34" charset="0"/>
              </a:rPr>
              <a:t> </a:t>
            </a:r>
            <a:r>
              <a:rPr lang="tr-TR" sz="2800" b="1" dirty="0" err="1">
                <a:solidFill>
                  <a:srgbClr val="595959"/>
                </a:solidFill>
                <a:latin typeface="Calibri" panose="020F0502020204030204" pitchFamily="34" charset="0"/>
                <a:cs typeface="Calibri" panose="020F0502020204030204" pitchFamily="34" charset="0"/>
              </a:rPr>
              <a:t>for</a:t>
            </a:r>
            <a:r>
              <a:rPr lang="tr-TR" sz="2800" b="1" dirty="0">
                <a:solidFill>
                  <a:srgbClr val="595959"/>
                </a:solidFill>
                <a:latin typeface="Calibri" panose="020F0502020204030204" pitchFamily="34" charset="0"/>
                <a:cs typeface="Calibri" panose="020F0502020204030204" pitchFamily="34" charset="0"/>
              </a:rPr>
              <a:t> a </a:t>
            </a:r>
            <a:r>
              <a:rPr lang="tr-TR" sz="2800" b="1" dirty="0" err="1">
                <a:solidFill>
                  <a:srgbClr val="595959"/>
                </a:solidFill>
                <a:latin typeface="Calibri" panose="020F0502020204030204" pitchFamily="34" charset="0"/>
                <a:cs typeface="Calibri" panose="020F0502020204030204" pitchFamily="34" charset="0"/>
              </a:rPr>
              <a:t>more</a:t>
            </a:r>
            <a:r>
              <a:rPr lang="tr-TR" sz="2800" b="1" dirty="0">
                <a:solidFill>
                  <a:srgbClr val="595959"/>
                </a:solidFill>
                <a:latin typeface="Calibri" panose="020F0502020204030204" pitchFamily="34" charset="0"/>
                <a:cs typeface="Calibri" panose="020F0502020204030204" pitchFamily="34" charset="0"/>
              </a:rPr>
              <a:t> </a:t>
            </a:r>
            <a:r>
              <a:rPr lang="tr-TR" sz="2800" b="1" dirty="0" err="1">
                <a:solidFill>
                  <a:srgbClr val="595959"/>
                </a:solidFill>
                <a:latin typeface="Calibri" panose="020F0502020204030204" pitchFamily="34" charset="0"/>
                <a:cs typeface="Calibri" panose="020F0502020204030204" pitchFamily="34" charset="0"/>
              </a:rPr>
              <a:t>equitable</a:t>
            </a:r>
            <a:r>
              <a:rPr lang="tr-TR" sz="2800" b="1" dirty="0">
                <a:solidFill>
                  <a:srgbClr val="595959"/>
                </a:solidFill>
                <a:latin typeface="Calibri" panose="020F0502020204030204" pitchFamily="34" charset="0"/>
                <a:cs typeface="Calibri" panose="020F0502020204030204" pitchFamily="34" charset="0"/>
              </a:rPr>
              <a:t> </a:t>
            </a:r>
            <a:r>
              <a:rPr lang="tr-TR" sz="2800" b="1" dirty="0" err="1">
                <a:solidFill>
                  <a:srgbClr val="595959"/>
                </a:solidFill>
                <a:latin typeface="Calibri" panose="020F0502020204030204" pitchFamily="34" charset="0"/>
                <a:cs typeface="Calibri" panose="020F0502020204030204" pitchFamily="34" charset="0"/>
              </a:rPr>
              <a:t>and</a:t>
            </a:r>
            <a:r>
              <a:rPr lang="tr-TR" sz="2800" b="1" dirty="0">
                <a:solidFill>
                  <a:srgbClr val="595959"/>
                </a:solidFill>
                <a:latin typeface="Calibri" panose="020F0502020204030204" pitchFamily="34" charset="0"/>
                <a:cs typeface="Calibri" panose="020F0502020204030204" pitchFamily="34" charset="0"/>
              </a:rPr>
              <a:t> </a:t>
            </a:r>
            <a:r>
              <a:rPr lang="tr-TR" sz="2800" b="1" dirty="0" err="1">
                <a:solidFill>
                  <a:srgbClr val="595959"/>
                </a:solidFill>
                <a:latin typeface="Calibri" panose="020F0502020204030204" pitchFamily="34" charset="0"/>
                <a:cs typeface="Calibri" panose="020F0502020204030204" pitchFamily="34" charset="0"/>
              </a:rPr>
              <a:t>sustainable</a:t>
            </a:r>
            <a:r>
              <a:rPr lang="tr-TR" sz="2800" b="1" dirty="0">
                <a:solidFill>
                  <a:srgbClr val="595959"/>
                </a:solidFill>
                <a:latin typeface="Calibri" panose="020F0502020204030204" pitchFamily="34" charset="0"/>
                <a:cs typeface="Calibri" panose="020F0502020204030204" pitchFamily="34" charset="0"/>
              </a:rPr>
              <a:t> </a:t>
            </a:r>
            <a:r>
              <a:rPr lang="tr-TR" sz="2800" b="1" dirty="0" err="1">
                <a:solidFill>
                  <a:srgbClr val="595959"/>
                </a:solidFill>
                <a:latin typeface="Calibri" panose="020F0502020204030204" pitchFamily="34" charset="0"/>
                <a:cs typeface="Calibri" panose="020F0502020204030204" pitchFamily="34" charset="0"/>
              </a:rPr>
              <a:t>future</a:t>
            </a:r>
            <a:r>
              <a:rPr lang="tr-TR" dirty="0">
                <a:solidFill>
                  <a:srgbClr val="595959"/>
                </a:solidFill>
                <a:latin typeface="Calibri" panose="020F0502020204030204" pitchFamily="34" charset="0"/>
                <a:cs typeface="Calibri" panose="020F0502020204030204" pitchFamily="34" charset="0"/>
              </a:rPr>
              <a:t>.</a:t>
            </a:r>
            <a:endParaRPr lang="tr-TR" sz="2800" dirty="0">
              <a:solidFill>
                <a:srgbClr val="595959"/>
              </a:solidFill>
              <a:latin typeface="Calibri" panose="020F0502020204030204" pitchFamily="34" charset="0"/>
              <a:cs typeface="Calibri" panose="020F0502020204030204" pitchFamily="34" charset="0"/>
            </a:endParaRPr>
          </a:p>
          <a:p>
            <a:r>
              <a:rPr lang="tr-TR" sz="2800" dirty="0">
                <a:solidFill>
                  <a:srgbClr val="595959"/>
                </a:solidFill>
                <a:latin typeface="Calibri" panose="020F0502020204030204" pitchFamily="34" charset="0"/>
                <a:ea typeface="Calibri" panose="020F0502020204030204" pitchFamily="34" charset="0"/>
                <a:cs typeface="Calibri" panose="020F0502020204030204" pitchFamily="34" charset="0"/>
              </a:rPr>
              <a:t>C</a:t>
            </a:r>
            <a:r>
              <a:rPr lang="en-GB" sz="2800" dirty="0" err="1">
                <a:solidFill>
                  <a:srgbClr val="595959"/>
                </a:solidFill>
                <a:effectLst/>
                <a:latin typeface="Calibri" panose="020F0502020204030204" pitchFamily="34" charset="0"/>
                <a:ea typeface="Calibri" panose="020F0502020204030204" pitchFamily="34" charset="0"/>
                <a:cs typeface="Calibri" panose="020F0502020204030204" pitchFamily="34" charset="0"/>
              </a:rPr>
              <a:t>ontribut</a:t>
            </a:r>
            <a:r>
              <a:rPr lang="tr-TR" sz="2800" dirty="0" err="1">
                <a:solidFill>
                  <a:srgbClr val="595959"/>
                </a:solidFill>
                <a:effectLst/>
                <a:latin typeface="Calibri" panose="020F0502020204030204" pitchFamily="34" charset="0"/>
                <a:ea typeface="Calibri" panose="020F0502020204030204" pitchFamily="34" charset="0"/>
                <a:cs typeface="Calibri" panose="020F0502020204030204" pitchFamily="34" charset="0"/>
              </a:rPr>
              <a:t>ing</a:t>
            </a:r>
            <a:r>
              <a:rPr lang="en-GB" sz="2800"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 to Türkiye's </a:t>
            </a:r>
            <a:r>
              <a:rPr lang="en-GB" sz="2800" b="1"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educational</a:t>
            </a:r>
            <a:r>
              <a:rPr lang="en-GB" sz="2800"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 </a:t>
            </a:r>
            <a:r>
              <a:rPr lang="en-GB" sz="2800" b="1"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cultural</a:t>
            </a:r>
            <a:r>
              <a:rPr lang="en-GB" sz="2800"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 and </a:t>
            </a:r>
            <a:r>
              <a:rPr lang="en-GB" sz="2800" b="1"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social development</a:t>
            </a:r>
            <a:r>
              <a:rPr lang="en-GB" sz="2800" dirty="0">
                <a:solidFill>
                  <a:srgbClr val="595959"/>
                </a:solidFill>
                <a:effectLst/>
                <a:latin typeface="Calibri" panose="020F0502020204030204" pitchFamily="34" charset="0"/>
                <a:ea typeface="Calibri" panose="020F0502020204030204" pitchFamily="34" charset="0"/>
                <a:cs typeface="Calibri" panose="020F0502020204030204" pitchFamily="34" charset="0"/>
              </a:rPr>
              <a:t>, making a positively impacting lives</a:t>
            </a:r>
            <a:r>
              <a:rPr lang="en-GB" sz="2800" dirty="0">
                <a:solidFill>
                  <a:srgbClr val="595959"/>
                </a:solidFill>
                <a:latin typeface="Calibri" panose="020F0502020204030204" pitchFamily="34" charset="0"/>
                <a:cs typeface="Calibri" panose="020F0502020204030204" pitchFamily="34" charset="0"/>
              </a:rPr>
              <a:t>.</a:t>
            </a:r>
          </a:p>
          <a:p>
            <a:r>
              <a:rPr lang="en-GB" sz="2800" b="1" dirty="0">
                <a:solidFill>
                  <a:srgbClr val="595959"/>
                </a:solidFill>
                <a:latin typeface="Calibri" panose="020F0502020204030204" pitchFamily="34" charset="0"/>
                <a:cs typeface="Calibri" panose="020F0502020204030204" pitchFamily="34" charset="0"/>
              </a:rPr>
              <a:t>Disability rights </a:t>
            </a:r>
            <a:r>
              <a:rPr lang="en-GB" sz="2800" dirty="0">
                <a:solidFill>
                  <a:srgbClr val="595959"/>
                </a:solidFill>
                <a:latin typeface="Calibri" panose="020F0502020204030204" pitchFamily="34" charset="0"/>
                <a:cs typeface="Calibri" panose="020F0502020204030204" pitchFamily="34" charset="0"/>
              </a:rPr>
              <a:t>are a fundamental principle.</a:t>
            </a:r>
          </a:p>
          <a:p>
            <a:pPr marL="0" indent="0">
              <a:buNone/>
            </a:pPr>
            <a:endParaRPr lang="en-GB" sz="2800" dirty="0">
              <a:cs typeface="Arial" panose="020B0604020202020204" pitchFamily="34" charset="0"/>
            </a:endParaRPr>
          </a:p>
          <a:p>
            <a:endParaRPr lang="tr-TR" sz="2800" dirty="0">
              <a:cs typeface="Arial" panose="020B0604020202020204" pitchFamily="34" charset="0"/>
            </a:endParaRPr>
          </a:p>
          <a:p>
            <a:endParaRPr lang="en-US" b="0" i="0" u="none" strike="noStrike" dirty="0">
              <a:solidFill>
                <a:srgbClr val="000000"/>
              </a:solidFill>
              <a:effectLst/>
            </a:endParaRPr>
          </a:p>
          <a:p>
            <a:pPr marL="0" indent="0">
              <a:buNone/>
            </a:pPr>
            <a:endParaRPr lang="en-US" dirty="0"/>
          </a:p>
        </p:txBody>
      </p:sp>
      <p:sp>
        <p:nvSpPr>
          <p:cNvPr id="5" name="Slide Number Placeholder 6">
            <a:extLst>
              <a:ext uri="{FF2B5EF4-FFF2-40B4-BE49-F238E27FC236}">
                <a16:creationId xmlns:a16="http://schemas.microsoft.com/office/drawing/2014/main" id="{0FABF6AC-19F0-BBD3-26FA-92BB8A361E9F}"/>
              </a:ext>
              <a:ext uri="{C183D7F6-B498-43B3-948B-1728B52AA6E4}">
                <adec:decorative xmlns:adec="http://schemas.microsoft.com/office/drawing/2017/decorative" val="1"/>
              </a:ext>
            </a:extLst>
          </p:cNvPr>
          <p:cNvSpPr>
            <a:spLocks noGrp="1"/>
          </p:cNvSpPr>
          <p:nvPr>
            <p:ph type="sldNum" sz="quarter" idx="12"/>
          </p:nvPr>
        </p:nvSpPr>
        <p:spPr>
          <a:xfrm>
            <a:off x="8610600" y="6356350"/>
            <a:ext cx="2743200" cy="365125"/>
          </a:xfrm>
        </p:spPr>
        <p:txBody>
          <a:bodyPr/>
          <a:lstStyle/>
          <a:p>
            <a:fld id="{1195A9E4-2CE9-4E32-BE85-7C32F0F78A6D}" type="slidenum">
              <a:rPr lang="en-GB" smtClean="0">
                <a:latin typeface="Roboto" panose="02000000000000000000" pitchFamily="2" charset="0"/>
                <a:ea typeface="Roboto" panose="02000000000000000000" pitchFamily="2" charset="0"/>
              </a:rPr>
              <a:t>2</a:t>
            </a:fld>
            <a:endParaRPr lang="en-GB">
              <a:latin typeface="Roboto" panose="02000000000000000000" pitchFamily="2" charset="0"/>
              <a:ea typeface="Roboto" panose="02000000000000000000" pitchFamily="2" charset="0"/>
            </a:endParaRPr>
          </a:p>
        </p:txBody>
      </p:sp>
      <p:sp>
        <p:nvSpPr>
          <p:cNvPr id="4" name="Footer Placeholder 4">
            <a:extLst>
              <a:ext uri="{FF2B5EF4-FFF2-40B4-BE49-F238E27FC236}">
                <a16:creationId xmlns:a16="http://schemas.microsoft.com/office/drawing/2014/main" id="{6363BE26-2CF3-07C4-8B76-028B90679935}"/>
              </a:ext>
              <a:ext uri="{C183D7F6-B498-43B3-948B-1728B52AA6E4}">
                <adec:decorative xmlns:adec="http://schemas.microsoft.com/office/drawing/2017/decorative" val="1"/>
              </a:ext>
            </a:extLst>
          </p:cNvPr>
          <p:cNvSpPr>
            <a:spLocks noGrp="1"/>
          </p:cNvSpPr>
          <p:nvPr>
            <p:ph type="ftr" sz="quarter" idx="11"/>
          </p:nvPr>
        </p:nvSpPr>
        <p:spPr>
          <a:xfrm>
            <a:off x="4038600" y="6356350"/>
            <a:ext cx="4114800" cy="365125"/>
          </a:xfrm>
        </p:spPr>
        <p:txBody>
          <a:bodyPr/>
          <a:lstStyle/>
          <a:p>
            <a:r>
              <a:rPr lang="en-US"/>
              <a:t>#ZeroCon25</a:t>
            </a:r>
            <a:endParaRPr lang="en-GB" dirty="0"/>
          </a:p>
        </p:txBody>
      </p:sp>
    </p:spTree>
    <p:extLst>
      <p:ext uri="{BB962C8B-B14F-4D97-AF65-F5344CB8AC3E}">
        <p14:creationId xmlns:p14="http://schemas.microsoft.com/office/powerpoint/2010/main" val="1394771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867EA19-6E67-4295-F673-081EFF01B2E2}"/>
              </a:ext>
            </a:extLst>
          </p:cNvPr>
          <p:cNvSpPr>
            <a:spLocks noGrp="1"/>
          </p:cNvSpPr>
          <p:nvPr>
            <p:ph type="title"/>
          </p:nvPr>
        </p:nvSpPr>
        <p:spPr>
          <a:xfrm>
            <a:off x="838200" y="412854"/>
            <a:ext cx="10043160" cy="1325563"/>
          </a:xfrm>
        </p:spPr>
        <p:txBody>
          <a:bodyPr/>
          <a:lstStyle/>
          <a:p>
            <a:r>
              <a:rPr lang="en-US" i="0" u="none" strike="noStrike" dirty="0">
                <a:solidFill>
                  <a:srgbClr val="595959"/>
                </a:solidFill>
                <a:effectLst/>
                <a:latin typeface="Calibri" panose="020F0502020204030204" pitchFamily="34" charset="0"/>
                <a:cs typeface="Calibri" panose="020F0502020204030204" pitchFamily="34" charset="0"/>
              </a:rPr>
              <a:t>The Earthquakes and Need for Resilience</a:t>
            </a:r>
            <a:endParaRPr lang="en-GB" dirty="0">
              <a:solidFill>
                <a:srgbClr val="595959"/>
              </a:solidFill>
              <a:latin typeface="Calibri" panose="020F0502020204030204" pitchFamily="34" charset="0"/>
              <a:cs typeface="Calibri" panose="020F0502020204030204" pitchFamily="34" charset="0"/>
            </a:endParaRPr>
          </a:p>
        </p:txBody>
      </p:sp>
      <p:sp>
        <p:nvSpPr>
          <p:cNvPr id="11" name="Content Placeholder 10">
            <a:extLst>
              <a:ext uri="{FF2B5EF4-FFF2-40B4-BE49-F238E27FC236}">
                <a16:creationId xmlns:a16="http://schemas.microsoft.com/office/drawing/2014/main" id="{3D12346A-244A-C62E-52D1-C600A5BB60DA}"/>
              </a:ext>
            </a:extLst>
          </p:cNvPr>
          <p:cNvSpPr>
            <a:spLocks noGrp="1"/>
          </p:cNvSpPr>
          <p:nvPr>
            <p:ph idx="1"/>
          </p:nvPr>
        </p:nvSpPr>
        <p:spPr>
          <a:xfrm>
            <a:off x="825137" y="1924397"/>
            <a:ext cx="10056223" cy="3861226"/>
          </a:xfrm>
        </p:spPr>
        <p:txBody>
          <a:bodyPr>
            <a:normAutofit/>
          </a:bodyPr>
          <a:lstStyle/>
          <a:p>
            <a:r>
              <a:rPr lang="en-US" b="1" i="0" u="none" strike="noStrike" dirty="0">
                <a:solidFill>
                  <a:srgbClr val="595959"/>
                </a:solidFill>
                <a:effectLst/>
                <a:latin typeface="Calibri" panose="020F0502020204030204" pitchFamily="34" charset="0"/>
                <a:cs typeface="Calibri" panose="020F0502020204030204" pitchFamily="34" charset="0"/>
              </a:rPr>
              <a:t>The February 6, 2023 earthquakes affected 13 million people.</a:t>
            </a:r>
          </a:p>
          <a:p>
            <a:r>
              <a:rPr lang="en-US" b="1" i="0" u="none" strike="noStrike" dirty="0">
                <a:solidFill>
                  <a:srgbClr val="595959"/>
                </a:solidFill>
                <a:effectLst/>
                <a:latin typeface="Calibri" panose="020F0502020204030204" pitchFamily="34" charset="0"/>
                <a:cs typeface="Calibri" panose="020F0502020204030204" pitchFamily="34" charset="0"/>
              </a:rPr>
              <a:t>53,537 people died </a:t>
            </a:r>
            <a:r>
              <a:rPr lang="en-US" i="0" u="none" strike="noStrike" dirty="0">
                <a:solidFill>
                  <a:srgbClr val="595959"/>
                </a:solidFill>
                <a:effectLst/>
                <a:latin typeface="Calibri" panose="020F0502020204030204" pitchFamily="34" charset="0"/>
                <a:cs typeface="Calibri" panose="020F0502020204030204" pitchFamily="34" charset="0"/>
              </a:rPr>
              <a:t>and </a:t>
            </a:r>
            <a:r>
              <a:rPr lang="en-US" b="1" i="0" u="none" strike="noStrike" dirty="0">
                <a:solidFill>
                  <a:srgbClr val="595959"/>
                </a:solidFill>
                <a:effectLst/>
                <a:latin typeface="Calibri" panose="020F0502020204030204" pitchFamily="34" charset="0"/>
                <a:cs typeface="Calibri" panose="020F0502020204030204" pitchFamily="34" charset="0"/>
              </a:rPr>
              <a:t>3.3 million were left </a:t>
            </a:r>
            <a:r>
              <a:rPr lang="en-US" b="1" dirty="0">
                <a:solidFill>
                  <a:srgbClr val="595959"/>
                </a:solidFill>
                <a:latin typeface="Calibri" panose="020F0502020204030204" pitchFamily="34" charset="0"/>
                <a:cs typeface="Calibri" panose="020F0502020204030204" pitchFamily="34" charset="0"/>
              </a:rPr>
              <a:t>homeless</a:t>
            </a:r>
            <a:r>
              <a:rPr lang="en-US" dirty="0">
                <a:solidFill>
                  <a:srgbClr val="595959"/>
                </a:solidFill>
                <a:latin typeface="Calibri" panose="020F0502020204030204" pitchFamily="34" charset="0"/>
                <a:cs typeface="Calibri" panose="020F0502020204030204" pitchFamily="34" charset="0"/>
              </a:rPr>
              <a:t>.</a:t>
            </a:r>
          </a:p>
          <a:p>
            <a:r>
              <a:rPr lang="en-US" b="1" dirty="0">
                <a:solidFill>
                  <a:srgbClr val="595959"/>
                </a:solidFill>
                <a:latin typeface="Calibri" panose="020F0502020204030204" pitchFamily="34" charset="0"/>
                <a:cs typeface="Calibri" panose="020F0502020204030204" pitchFamily="34" charset="0"/>
              </a:rPr>
              <a:t>300,000+ buildings</a:t>
            </a:r>
            <a:r>
              <a:rPr lang="en-US" dirty="0">
                <a:solidFill>
                  <a:srgbClr val="595959"/>
                </a:solidFill>
                <a:latin typeface="Calibri" panose="020F0502020204030204" pitchFamily="34" charset="0"/>
                <a:cs typeface="Calibri" panose="020F0502020204030204" pitchFamily="34" charset="0"/>
              </a:rPr>
              <a:t> destroyed, including hospitals and schools.</a:t>
            </a:r>
            <a:endParaRPr lang="en-US" i="0" u="none" strike="noStrike" dirty="0">
              <a:solidFill>
                <a:srgbClr val="595959"/>
              </a:solidFill>
              <a:effectLst/>
              <a:latin typeface="Calibri" panose="020F0502020204030204" pitchFamily="34" charset="0"/>
              <a:cs typeface="Calibri" panose="020F0502020204030204" pitchFamily="34" charset="0"/>
            </a:endParaRPr>
          </a:p>
          <a:p>
            <a:r>
              <a:rPr lang="en-US" b="1" dirty="0">
                <a:solidFill>
                  <a:srgbClr val="595959"/>
                </a:solidFill>
                <a:latin typeface="Calibri" panose="020F0502020204030204" pitchFamily="34" charset="0"/>
                <a:cs typeface="Calibri" panose="020F0502020204030204" pitchFamily="34" charset="0"/>
              </a:rPr>
              <a:t>People </a:t>
            </a:r>
            <a:r>
              <a:rPr lang="en-US" b="1" i="0" u="none" strike="noStrike" dirty="0">
                <a:solidFill>
                  <a:srgbClr val="595959"/>
                </a:solidFill>
                <a:effectLst/>
                <a:latin typeface="Calibri" panose="020F0502020204030204" pitchFamily="34" charset="0"/>
                <a:cs typeface="Calibri" panose="020F0502020204030204" pitchFamily="34" charset="0"/>
              </a:rPr>
              <a:t>with disabilities </a:t>
            </a:r>
            <a:r>
              <a:rPr lang="en-US" i="0" u="none" strike="noStrike" dirty="0">
                <a:solidFill>
                  <a:srgbClr val="595959"/>
                </a:solidFill>
                <a:effectLst/>
                <a:latin typeface="Calibri" panose="020F0502020204030204" pitchFamily="34" charset="0"/>
                <a:cs typeface="Calibri" panose="020F0502020204030204" pitchFamily="34" charset="0"/>
              </a:rPr>
              <a:t>face barriers in employment, education and services.</a:t>
            </a:r>
          </a:p>
          <a:p>
            <a:r>
              <a:rPr lang="en-US" b="1" dirty="0">
                <a:solidFill>
                  <a:srgbClr val="595959"/>
                </a:solidFill>
                <a:latin typeface="Calibri" panose="020F0502020204030204" pitchFamily="34" charset="0"/>
                <a:cs typeface="Calibri" panose="020F0502020204030204" pitchFamily="34" charset="0"/>
              </a:rPr>
              <a:t>2.5 million</a:t>
            </a:r>
            <a:r>
              <a:rPr lang="en-US" dirty="0">
                <a:solidFill>
                  <a:srgbClr val="595959"/>
                </a:solidFill>
                <a:latin typeface="Calibri" panose="020F0502020204030204" pitchFamily="34" charset="0"/>
                <a:cs typeface="Calibri" panose="020F0502020204030204" pitchFamily="34" charset="0"/>
              </a:rPr>
              <a:t> registered individuals with disabilities in the affected region.</a:t>
            </a:r>
            <a:endParaRPr lang="en-GB" dirty="0"/>
          </a:p>
        </p:txBody>
      </p:sp>
      <p:sp>
        <p:nvSpPr>
          <p:cNvPr id="3" name="Slide Number Placeholder 6">
            <a:extLst>
              <a:ext uri="{FF2B5EF4-FFF2-40B4-BE49-F238E27FC236}">
                <a16:creationId xmlns:a16="http://schemas.microsoft.com/office/drawing/2014/main" id="{FA0F744B-8427-2A14-F309-5F8F273C5252}"/>
              </a:ext>
              <a:ext uri="{C183D7F6-B498-43B3-948B-1728B52AA6E4}">
                <adec:decorative xmlns:adec="http://schemas.microsoft.com/office/drawing/2017/decorative" val="1"/>
              </a:ext>
            </a:extLst>
          </p:cNvPr>
          <p:cNvSpPr>
            <a:spLocks noGrp="1"/>
          </p:cNvSpPr>
          <p:nvPr>
            <p:ph type="sldNum" sz="quarter" idx="12"/>
          </p:nvPr>
        </p:nvSpPr>
        <p:spPr>
          <a:xfrm>
            <a:off x="8610600" y="6356350"/>
            <a:ext cx="2743200" cy="365125"/>
          </a:xfrm>
        </p:spPr>
        <p:txBody>
          <a:bodyPr/>
          <a:lstStyle/>
          <a:p>
            <a:fld id="{1195A9E4-2CE9-4E32-BE85-7C32F0F78A6D}" type="slidenum">
              <a:rPr lang="en-GB" smtClean="0">
                <a:latin typeface="Roboto" panose="02000000000000000000" pitchFamily="2" charset="0"/>
                <a:ea typeface="Roboto" panose="02000000000000000000" pitchFamily="2" charset="0"/>
              </a:rPr>
              <a:t>3</a:t>
            </a:fld>
            <a:endParaRPr lang="en-GB">
              <a:latin typeface="Roboto" panose="02000000000000000000" pitchFamily="2" charset="0"/>
              <a:ea typeface="Roboto" panose="02000000000000000000" pitchFamily="2" charset="0"/>
            </a:endParaRPr>
          </a:p>
        </p:txBody>
      </p:sp>
      <p:sp>
        <p:nvSpPr>
          <p:cNvPr id="2" name="Footer Placeholder 4">
            <a:extLst>
              <a:ext uri="{FF2B5EF4-FFF2-40B4-BE49-F238E27FC236}">
                <a16:creationId xmlns:a16="http://schemas.microsoft.com/office/drawing/2014/main" id="{B1640D69-72C9-2A7A-5CDC-4B192C5A1237}"/>
              </a:ext>
              <a:ext uri="{C183D7F6-B498-43B3-948B-1728B52AA6E4}">
                <adec:decorative xmlns:adec="http://schemas.microsoft.com/office/drawing/2017/decorative" val="1"/>
              </a:ext>
            </a:extLst>
          </p:cNvPr>
          <p:cNvSpPr>
            <a:spLocks noGrp="1"/>
          </p:cNvSpPr>
          <p:nvPr>
            <p:ph type="ftr" sz="quarter" idx="11"/>
          </p:nvPr>
        </p:nvSpPr>
        <p:spPr>
          <a:xfrm>
            <a:off x="4038600" y="6356350"/>
            <a:ext cx="4114800" cy="365125"/>
          </a:xfrm>
        </p:spPr>
        <p:txBody>
          <a:bodyPr/>
          <a:lstStyle/>
          <a:p>
            <a:r>
              <a:rPr lang="en-US"/>
              <a:t>#ZeroCon25</a:t>
            </a:r>
            <a:endParaRPr lang="en-GB" dirty="0"/>
          </a:p>
        </p:txBody>
      </p:sp>
    </p:spTree>
    <p:extLst>
      <p:ext uri="{BB962C8B-B14F-4D97-AF65-F5344CB8AC3E}">
        <p14:creationId xmlns:p14="http://schemas.microsoft.com/office/powerpoint/2010/main" val="2056236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EB594E-E5E5-ECE9-828F-8C094D3848A3}"/>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88215F4E-25C0-67B5-33DB-744802CB91CC}"/>
              </a:ext>
            </a:extLst>
          </p:cNvPr>
          <p:cNvSpPr>
            <a:spLocks noGrp="1"/>
          </p:cNvSpPr>
          <p:nvPr>
            <p:ph type="title"/>
          </p:nvPr>
        </p:nvSpPr>
        <p:spPr>
          <a:xfrm>
            <a:off x="838200" y="412854"/>
            <a:ext cx="10043160" cy="1325563"/>
          </a:xfrm>
        </p:spPr>
        <p:txBody>
          <a:bodyPr/>
          <a:lstStyle/>
          <a:p>
            <a:r>
              <a:rPr lang="en-GB" dirty="0" err="1">
                <a:solidFill>
                  <a:srgbClr val="595959"/>
                </a:solidFill>
                <a:latin typeface="Calibri" panose="020F0502020204030204" pitchFamily="34" charset="0"/>
                <a:cs typeface="Calibri" panose="020F0502020204030204" pitchFamily="34" charset="0"/>
              </a:rPr>
              <a:t>Sabancı</a:t>
            </a:r>
            <a:r>
              <a:rPr lang="en-GB" dirty="0">
                <a:solidFill>
                  <a:srgbClr val="595959"/>
                </a:solidFill>
                <a:latin typeface="Calibri" panose="020F0502020204030204" pitchFamily="34" charset="0"/>
                <a:cs typeface="Calibri" panose="020F0502020204030204" pitchFamily="34" charset="0"/>
              </a:rPr>
              <a:t> Foundation’s Commitment in Humanitarian Crises</a:t>
            </a:r>
          </a:p>
        </p:txBody>
      </p:sp>
      <p:sp>
        <p:nvSpPr>
          <p:cNvPr id="11" name="Content Placeholder 10">
            <a:extLst>
              <a:ext uri="{FF2B5EF4-FFF2-40B4-BE49-F238E27FC236}">
                <a16:creationId xmlns:a16="http://schemas.microsoft.com/office/drawing/2014/main" id="{E396F0E5-442C-7C7E-8150-6038A2B4BB90}"/>
              </a:ext>
            </a:extLst>
          </p:cNvPr>
          <p:cNvSpPr>
            <a:spLocks noGrp="1"/>
          </p:cNvSpPr>
          <p:nvPr>
            <p:ph idx="1"/>
          </p:nvPr>
        </p:nvSpPr>
        <p:spPr>
          <a:xfrm>
            <a:off x="825137" y="2495124"/>
            <a:ext cx="10056223" cy="3861226"/>
          </a:xfrm>
        </p:spPr>
        <p:txBody>
          <a:bodyPr>
            <a:normAutofit/>
          </a:bodyPr>
          <a:lstStyle/>
          <a:p>
            <a:r>
              <a:rPr lang="en-US" i="0" u="none" strike="noStrike" dirty="0">
                <a:solidFill>
                  <a:srgbClr val="595959"/>
                </a:solidFill>
                <a:effectLst/>
                <a:latin typeface="Calibri" panose="020F0502020204030204" pitchFamily="34" charset="0"/>
                <a:cs typeface="Calibri" panose="020F0502020204030204" pitchFamily="34" charset="0"/>
              </a:rPr>
              <a:t>Focusing on </a:t>
            </a:r>
            <a:r>
              <a:rPr lang="en-US" b="1" dirty="0">
                <a:solidFill>
                  <a:srgbClr val="595959"/>
                </a:solidFill>
                <a:latin typeface="Calibri" panose="020F0502020204030204" pitchFamily="34" charset="0"/>
                <a:cs typeface="Calibri" panose="020F0502020204030204" pitchFamily="34" charset="0"/>
              </a:rPr>
              <a:t>i</a:t>
            </a:r>
            <a:r>
              <a:rPr lang="en-US" b="1" i="0" u="none" strike="noStrike" dirty="0">
                <a:solidFill>
                  <a:srgbClr val="595959"/>
                </a:solidFill>
                <a:effectLst/>
                <a:latin typeface="Calibri" panose="020F0502020204030204" pitchFamily="34" charset="0"/>
                <a:cs typeface="Calibri" panose="020F0502020204030204" pitchFamily="34" charset="0"/>
              </a:rPr>
              <a:t>nclusive </a:t>
            </a:r>
            <a:r>
              <a:rPr lang="en-US" b="1" dirty="0">
                <a:solidFill>
                  <a:srgbClr val="595959"/>
                </a:solidFill>
                <a:latin typeface="Calibri" panose="020F0502020204030204" pitchFamily="34" charset="0"/>
                <a:cs typeface="Calibri" panose="020F0502020204030204" pitchFamily="34" charset="0"/>
              </a:rPr>
              <a:t>e</a:t>
            </a:r>
            <a:r>
              <a:rPr lang="en-US" b="1" i="0" u="none" strike="noStrike" dirty="0">
                <a:solidFill>
                  <a:srgbClr val="595959"/>
                </a:solidFill>
                <a:effectLst/>
                <a:latin typeface="Calibri" panose="020F0502020204030204" pitchFamily="34" charset="0"/>
                <a:cs typeface="Calibri" panose="020F0502020204030204" pitchFamily="34" charset="0"/>
              </a:rPr>
              <a:t>ducation </a:t>
            </a:r>
            <a:r>
              <a:rPr lang="en-US" i="0" u="none" strike="noStrike" dirty="0">
                <a:solidFill>
                  <a:srgbClr val="595959"/>
                </a:solidFill>
                <a:effectLst/>
                <a:latin typeface="Calibri" panose="020F0502020204030204" pitchFamily="34" charset="0"/>
                <a:cs typeface="Calibri" panose="020F0502020204030204" pitchFamily="34" charset="0"/>
              </a:rPr>
              <a:t>for all.</a:t>
            </a:r>
          </a:p>
          <a:p>
            <a:r>
              <a:rPr lang="en-US" dirty="0">
                <a:solidFill>
                  <a:srgbClr val="595959"/>
                </a:solidFill>
                <a:latin typeface="Calibri" panose="020F0502020204030204" pitchFamily="34" charset="0"/>
                <a:cs typeface="Calibri" panose="020F0502020204030204" pitchFamily="34" charset="0"/>
              </a:rPr>
              <a:t>Supporting </a:t>
            </a:r>
            <a:r>
              <a:rPr lang="en-US" b="1" dirty="0">
                <a:solidFill>
                  <a:srgbClr val="595959"/>
                </a:solidFill>
                <a:latin typeface="Calibri" panose="020F0502020204030204" pitchFamily="34" charset="0"/>
                <a:cs typeface="Calibri" panose="020F0502020204030204" pitchFamily="34" charset="0"/>
              </a:rPr>
              <a:t>employment and training for women with disabilities</a:t>
            </a:r>
            <a:r>
              <a:rPr lang="en-US" dirty="0">
                <a:solidFill>
                  <a:srgbClr val="595959"/>
                </a:solidFill>
                <a:latin typeface="Calibri" panose="020F0502020204030204" pitchFamily="34" charset="0"/>
                <a:cs typeface="Calibri" panose="020F0502020204030204" pitchFamily="34" charset="0"/>
              </a:rPr>
              <a:t>.</a:t>
            </a:r>
          </a:p>
          <a:p>
            <a:r>
              <a:rPr lang="en-US" b="1" dirty="0">
                <a:solidFill>
                  <a:srgbClr val="595959"/>
                </a:solidFill>
                <a:latin typeface="Calibri" panose="020F0502020204030204" pitchFamily="34" charset="0"/>
                <a:cs typeface="Calibri" panose="020F0502020204030204" pitchFamily="34" charset="0"/>
              </a:rPr>
              <a:t>Collaborating during crises </a:t>
            </a:r>
            <a:r>
              <a:rPr lang="en-US" dirty="0">
                <a:solidFill>
                  <a:srgbClr val="595959"/>
                </a:solidFill>
                <a:latin typeface="Calibri" panose="020F0502020204030204" pitchFamily="34" charset="0"/>
                <a:cs typeface="Calibri" panose="020F0502020204030204" pitchFamily="34" charset="0"/>
              </a:rPr>
              <a:t>for effective response and resilience.</a:t>
            </a:r>
            <a:endParaRPr lang="en-GB" dirty="0"/>
          </a:p>
        </p:txBody>
      </p:sp>
      <p:sp>
        <p:nvSpPr>
          <p:cNvPr id="3" name="Slide Number Placeholder 6">
            <a:extLst>
              <a:ext uri="{FF2B5EF4-FFF2-40B4-BE49-F238E27FC236}">
                <a16:creationId xmlns:a16="http://schemas.microsoft.com/office/drawing/2014/main" id="{2E88ACBB-16CA-EF1A-BDD0-21B717FD4BEB}"/>
              </a:ext>
              <a:ext uri="{C183D7F6-B498-43B3-948B-1728B52AA6E4}">
                <adec:decorative xmlns:adec="http://schemas.microsoft.com/office/drawing/2017/decorative" val="1"/>
              </a:ext>
            </a:extLst>
          </p:cNvPr>
          <p:cNvSpPr>
            <a:spLocks noGrp="1"/>
          </p:cNvSpPr>
          <p:nvPr>
            <p:ph type="sldNum" sz="quarter" idx="12"/>
          </p:nvPr>
        </p:nvSpPr>
        <p:spPr>
          <a:xfrm>
            <a:off x="8610600" y="6356350"/>
            <a:ext cx="2743200" cy="365125"/>
          </a:xfrm>
        </p:spPr>
        <p:txBody>
          <a:bodyPr/>
          <a:lstStyle/>
          <a:p>
            <a:fld id="{1195A9E4-2CE9-4E32-BE85-7C32F0F78A6D}" type="slidenum">
              <a:rPr lang="en-GB" smtClean="0">
                <a:latin typeface="Roboto" panose="02000000000000000000" pitchFamily="2" charset="0"/>
                <a:ea typeface="Roboto" panose="02000000000000000000" pitchFamily="2" charset="0"/>
              </a:rPr>
              <a:t>4</a:t>
            </a:fld>
            <a:endParaRPr lang="en-GB">
              <a:latin typeface="Roboto" panose="02000000000000000000" pitchFamily="2" charset="0"/>
              <a:ea typeface="Roboto" panose="02000000000000000000" pitchFamily="2" charset="0"/>
            </a:endParaRPr>
          </a:p>
        </p:txBody>
      </p:sp>
      <p:sp>
        <p:nvSpPr>
          <p:cNvPr id="2" name="Footer Placeholder 4">
            <a:extLst>
              <a:ext uri="{FF2B5EF4-FFF2-40B4-BE49-F238E27FC236}">
                <a16:creationId xmlns:a16="http://schemas.microsoft.com/office/drawing/2014/main" id="{A81209D3-A61D-B821-C8AB-72654BC8F983}"/>
              </a:ext>
              <a:ext uri="{C183D7F6-B498-43B3-948B-1728B52AA6E4}">
                <adec:decorative xmlns:adec="http://schemas.microsoft.com/office/drawing/2017/decorative" val="1"/>
              </a:ext>
            </a:extLst>
          </p:cNvPr>
          <p:cNvSpPr>
            <a:spLocks noGrp="1"/>
          </p:cNvSpPr>
          <p:nvPr>
            <p:ph type="ftr" sz="quarter" idx="11"/>
          </p:nvPr>
        </p:nvSpPr>
        <p:spPr>
          <a:xfrm>
            <a:off x="4038600" y="6356350"/>
            <a:ext cx="4114800" cy="365125"/>
          </a:xfrm>
        </p:spPr>
        <p:txBody>
          <a:bodyPr/>
          <a:lstStyle/>
          <a:p>
            <a:r>
              <a:rPr lang="en-US"/>
              <a:t>#ZeroCon25</a:t>
            </a:r>
            <a:endParaRPr lang="en-GB" dirty="0"/>
          </a:p>
        </p:txBody>
      </p:sp>
    </p:spTree>
    <p:extLst>
      <p:ext uri="{BB962C8B-B14F-4D97-AF65-F5344CB8AC3E}">
        <p14:creationId xmlns:p14="http://schemas.microsoft.com/office/powerpoint/2010/main" val="1751608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8A70C-8721-9960-3E8D-F75642281A27}"/>
            </a:ext>
          </a:extLst>
        </p:cNvPr>
        <p:cNvGrpSpPr/>
        <p:nvPr/>
      </p:nvGrpSpPr>
      <p:grpSpPr>
        <a:xfrm>
          <a:off x="0" y="0"/>
          <a:ext cx="0" cy="0"/>
          <a:chOff x="0" y="0"/>
          <a:chExt cx="0" cy="0"/>
        </a:xfrm>
      </p:grpSpPr>
      <p:sp>
        <p:nvSpPr>
          <p:cNvPr id="10" name="Title 9">
            <a:extLst>
              <a:ext uri="{FF2B5EF4-FFF2-40B4-BE49-F238E27FC236}">
                <a16:creationId xmlns:a16="http://schemas.microsoft.com/office/drawing/2014/main" id="{BCA0B8A3-C0AC-FAB2-C6A9-8850C7480006}"/>
              </a:ext>
            </a:extLst>
          </p:cNvPr>
          <p:cNvSpPr>
            <a:spLocks noGrp="1"/>
          </p:cNvSpPr>
          <p:nvPr>
            <p:ph type="title"/>
          </p:nvPr>
        </p:nvSpPr>
        <p:spPr>
          <a:xfrm>
            <a:off x="838200" y="412854"/>
            <a:ext cx="10043160" cy="1325563"/>
          </a:xfrm>
        </p:spPr>
        <p:txBody>
          <a:bodyPr/>
          <a:lstStyle/>
          <a:p>
            <a:r>
              <a:rPr lang="en-GB" dirty="0">
                <a:solidFill>
                  <a:srgbClr val="595959"/>
                </a:solidFill>
                <a:latin typeface="Calibri" panose="020F0502020204030204" pitchFamily="34" charset="0"/>
                <a:cs typeface="Calibri" panose="020F0502020204030204" pitchFamily="34" charset="0"/>
              </a:rPr>
              <a:t>Inclusive Education for all</a:t>
            </a:r>
          </a:p>
        </p:txBody>
      </p:sp>
      <p:sp>
        <p:nvSpPr>
          <p:cNvPr id="11" name="Content Placeholder 10">
            <a:extLst>
              <a:ext uri="{FF2B5EF4-FFF2-40B4-BE49-F238E27FC236}">
                <a16:creationId xmlns:a16="http://schemas.microsoft.com/office/drawing/2014/main" id="{3138B086-EA6D-57E5-061C-0D4FAA5DD4D7}"/>
              </a:ext>
            </a:extLst>
          </p:cNvPr>
          <p:cNvSpPr>
            <a:spLocks noGrp="1"/>
          </p:cNvSpPr>
          <p:nvPr>
            <p:ph idx="1"/>
          </p:nvPr>
        </p:nvSpPr>
        <p:spPr>
          <a:xfrm>
            <a:off x="838200" y="2116770"/>
            <a:ext cx="10242256" cy="3861226"/>
          </a:xfrm>
        </p:spPr>
        <p:txBody>
          <a:bodyPr>
            <a:normAutofit/>
          </a:bodyPr>
          <a:lstStyle/>
          <a:p>
            <a:r>
              <a:rPr lang="en-US" dirty="0">
                <a:solidFill>
                  <a:srgbClr val="595959"/>
                </a:solidFill>
                <a:latin typeface="Calibri" panose="020F0502020204030204" pitchFamily="34" charset="0"/>
                <a:cs typeface="Calibri" panose="020F0502020204030204" pitchFamily="34" charset="0"/>
              </a:rPr>
              <a:t>O</a:t>
            </a:r>
            <a:r>
              <a:rPr lang="en-US" i="0" u="none" strike="noStrike" dirty="0">
                <a:solidFill>
                  <a:srgbClr val="595959"/>
                </a:solidFill>
                <a:effectLst/>
                <a:latin typeface="Calibri" panose="020F0502020204030204" pitchFamily="34" charset="0"/>
                <a:cs typeface="Calibri" panose="020F0502020204030204" pitchFamily="34" charset="0"/>
              </a:rPr>
              <a:t>ne-third of educational institutions were damaged.</a:t>
            </a:r>
          </a:p>
          <a:p>
            <a:r>
              <a:rPr lang="en-US" dirty="0">
                <a:solidFill>
                  <a:srgbClr val="595959"/>
                </a:solidFill>
                <a:latin typeface="Calibri" panose="020F0502020204030204" pitchFamily="34" charset="0"/>
                <a:cs typeface="Calibri" panose="020F0502020204030204" pitchFamily="34" charset="0"/>
              </a:rPr>
              <a:t>There is </a:t>
            </a:r>
            <a:r>
              <a:rPr lang="en-US" b="1" dirty="0">
                <a:solidFill>
                  <a:srgbClr val="595959"/>
                </a:solidFill>
                <a:latin typeface="Calibri" panose="020F0502020204030204" pitchFamily="34" charset="0"/>
                <a:cs typeface="Calibri" panose="020F0502020204030204" pitchFamily="34" charset="0"/>
              </a:rPr>
              <a:t>a</a:t>
            </a:r>
            <a:r>
              <a:rPr lang="en-US" dirty="0">
                <a:solidFill>
                  <a:srgbClr val="595959"/>
                </a:solidFill>
                <a:latin typeface="Calibri" panose="020F0502020204030204" pitchFamily="34" charset="0"/>
                <a:cs typeface="Calibri" panose="020F0502020204030204" pitchFamily="34" charset="0"/>
              </a:rPr>
              <a:t> </a:t>
            </a:r>
            <a:r>
              <a:rPr lang="en-US" b="1" dirty="0">
                <a:solidFill>
                  <a:srgbClr val="595959"/>
                </a:solidFill>
                <a:latin typeface="Calibri" panose="020F0502020204030204" pitchFamily="34" charset="0"/>
                <a:cs typeface="Calibri" panose="020F0502020204030204" pitchFamily="34" charset="0"/>
              </a:rPr>
              <a:t>strong desire</a:t>
            </a:r>
            <a:r>
              <a:rPr lang="en-US" dirty="0">
                <a:solidFill>
                  <a:srgbClr val="595959"/>
                </a:solidFill>
                <a:latin typeface="Calibri" panose="020F0502020204030204" pitchFamily="34" charset="0"/>
                <a:cs typeface="Calibri" panose="020F0502020204030204" pitchFamily="34" charset="0"/>
              </a:rPr>
              <a:t> to engage in </a:t>
            </a:r>
            <a:r>
              <a:rPr lang="en-US" b="1" dirty="0">
                <a:solidFill>
                  <a:srgbClr val="595959"/>
                </a:solidFill>
                <a:latin typeface="Calibri" panose="020F0502020204030204" pitchFamily="34" charset="0"/>
                <a:cs typeface="Calibri" panose="020F0502020204030204" pitchFamily="34" charset="0"/>
              </a:rPr>
              <a:t>education</a:t>
            </a:r>
            <a:r>
              <a:rPr lang="en-US" dirty="0">
                <a:solidFill>
                  <a:srgbClr val="595959"/>
                </a:solidFill>
                <a:latin typeface="Calibri" panose="020F0502020204030204" pitchFamily="34" charset="0"/>
                <a:cs typeface="Calibri" panose="020F0502020204030204" pitchFamily="34" charset="0"/>
              </a:rPr>
              <a:t> and develop skills.</a:t>
            </a:r>
          </a:p>
          <a:p>
            <a:r>
              <a:rPr lang="en-US" b="1" i="0" u="none" strike="noStrike" dirty="0">
                <a:solidFill>
                  <a:srgbClr val="595959"/>
                </a:solidFill>
                <a:effectLst/>
                <a:latin typeface="Calibri" panose="020F0502020204030204" pitchFamily="34" charset="0"/>
                <a:cs typeface="Calibri" panose="020F0502020204030204" pitchFamily="34" charset="0"/>
              </a:rPr>
              <a:t>Three schools </a:t>
            </a:r>
            <a:r>
              <a:rPr lang="en-US" i="0" u="none" strike="noStrike" dirty="0">
                <a:solidFill>
                  <a:srgbClr val="595959"/>
                </a:solidFill>
                <a:effectLst/>
                <a:latin typeface="Calibri" panose="020F0502020204030204" pitchFamily="34" charset="0"/>
                <a:cs typeface="Calibri" panose="020F0502020204030204" pitchFamily="34" charset="0"/>
              </a:rPr>
              <a:t>were established in </a:t>
            </a:r>
            <a:r>
              <a:rPr lang="en-US" i="0" u="none" strike="noStrike" dirty="0" err="1">
                <a:solidFill>
                  <a:srgbClr val="595959"/>
                </a:solidFill>
                <a:effectLst/>
                <a:latin typeface="Calibri" panose="020F0502020204030204" pitchFamily="34" charset="0"/>
                <a:cs typeface="Calibri" panose="020F0502020204030204" pitchFamily="34" charset="0"/>
              </a:rPr>
              <a:t>Hatay</a:t>
            </a:r>
            <a:r>
              <a:rPr lang="en-US" i="0" u="none" strike="noStrike" dirty="0">
                <a:solidFill>
                  <a:srgbClr val="595959"/>
                </a:solidFill>
                <a:effectLst/>
                <a:latin typeface="Calibri" panose="020F0502020204030204" pitchFamily="34" charset="0"/>
                <a:cs typeface="Calibri" panose="020F0502020204030204" pitchFamily="34" charset="0"/>
              </a:rPr>
              <a:t> </a:t>
            </a:r>
            <a:r>
              <a:rPr lang="en-US" b="1" i="0" u="none" strike="noStrike" dirty="0">
                <a:solidFill>
                  <a:srgbClr val="595959"/>
                </a:solidFill>
                <a:effectLst/>
                <a:latin typeface="Calibri" panose="020F0502020204030204" pitchFamily="34" charset="0"/>
                <a:cs typeface="Calibri" panose="020F0502020204030204" pitchFamily="34" charset="0"/>
              </a:rPr>
              <a:t>with accessible infrastructure</a:t>
            </a:r>
            <a:r>
              <a:rPr lang="en-US" i="0" u="none" strike="noStrike" dirty="0">
                <a:solidFill>
                  <a:srgbClr val="595959"/>
                </a:solidFill>
                <a:effectLst/>
                <a:latin typeface="Calibri" panose="020F0502020204030204" pitchFamily="34" charset="0"/>
                <a:cs typeface="Calibri" panose="020F0502020204030204" pitchFamily="34" charset="0"/>
              </a:rPr>
              <a:t>.</a:t>
            </a:r>
          </a:p>
          <a:p>
            <a:r>
              <a:rPr lang="en-US" dirty="0">
                <a:solidFill>
                  <a:srgbClr val="595959"/>
                </a:solidFill>
                <a:latin typeface="Calibri" panose="020F0502020204030204" pitchFamily="34" charset="0"/>
                <a:cs typeface="Calibri" panose="020F0502020204030204" pitchFamily="34" charset="0"/>
              </a:rPr>
              <a:t>A </a:t>
            </a:r>
            <a:r>
              <a:rPr lang="en-US" b="1" dirty="0">
                <a:solidFill>
                  <a:srgbClr val="595959"/>
                </a:solidFill>
                <a:latin typeface="Calibri" panose="020F0502020204030204" pitchFamily="34" charset="0"/>
                <a:cs typeface="Calibri" panose="020F0502020204030204" pitchFamily="34" charset="0"/>
              </a:rPr>
              <a:t>Special Education Vocational High School </a:t>
            </a:r>
            <a:r>
              <a:rPr lang="en-US" dirty="0">
                <a:solidFill>
                  <a:srgbClr val="595959"/>
                </a:solidFill>
                <a:latin typeface="Calibri" panose="020F0502020204030204" pitchFamily="34" charset="0"/>
                <a:cs typeface="Calibri" panose="020F0502020204030204" pitchFamily="34" charset="0"/>
              </a:rPr>
              <a:t>will be completed in </a:t>
            </a:r>
            <a:r>
              <a:rPr lang="en-US" dirty="0" err="1">
                <a:solidFill>
                  <a:srgbClr val="595959"/>
                </a:solidFill>
                <a:latin typeface="Calibri" panose="020F0502020204030204" pitchFamily="34" charset="0"/>
                <a:cs typeface="Calibri" panose="020F0502020204030204" pitchFamily="34" charset="0"/>
              </a:rPr>
              <a:t>Hatay</a:t>
            </a:r>
            <a:r>
              <a:rPr lang="en-US" dirty="0">
                <a:solidFill>
                  <a:srgbClr val="595959"/>
                </a:solidFill>
                <a:latin typeface="Calibri" panose="020F0502020204030204" pitchFamily="34" charset="0"/>
                <a:cs typeface="Calibri" panose="020F0502020204030204" pitchFamily="34" charset="0"/>
              </a:rPr>
              <a:t> in 2025.</a:t>
            </a:r>
          </a:p>
          <a:p>
            <a:r>
              <a:rPr lang="en-US" i="0" u="none" strike="noStrike" dirty="0">
                <a:solidFill>
                  <a:srgbClr val="595959"/>
                </a:solidFill>
                <a:effectLst/>
                <a:latin typeface="Calibri" panose="020F0502020204030204" pitchFamily="34" charset="0"/>
                <a:cs typeface="Calibri" panose="020F0502020204030204" pitchFamily="34" charset="0"/>
              </a:rPr>
              <a:t>The school will offer </a:t>
            </a:r>
            <a:r>
              <a:rPr lang="en-US" b="1" i="0" u="none" strike="noStrike" dirty="0">
                <a:solidFill>
                  <a:srgbClr val="595959"/>
                </a:solidFill>
                <a:effectLst/>
                <a:latin typeface="Calibri" panose="020F0502020204030204" pitchFamily="34" charset="0"/>
                <a:cs typeface="Calibri" panose="020F0502020204030204" pitchFamily="34" charset="0"/>
              </a:rPr>
              <a:t>vocational training for careers in various fields</a:t>
            </a:r>
            <a:r>
              <a:rPr lang="en-US" i="0" u="none" strike="noStrike" dirty="0">
                <a:solidFill>
                  <a:srgbClr val="595959"/>
                </a:solidFill>
                <a:effectLst/>
                <a:latin typeface="Calibri" panose="020F0502020204030204" pitchFamily="34" charset="0"/>
                <a:cs typeface="Calibri" panose="020F0502020204030204" pitchFamily="34" charset="0"/>
              </a:rPr>
              <a:t>.</a:t>
            </a:r>
          </a:p>
          <a:p>
            <a:endParaRPr lang="en-US" i="0" u="none" strike="noStrike" dirty="0">
              <a:solidFill>
                <a:srgbClr val="595959"/>
              </a:solidFill>
              <a:effectLst/>
              <a:latin typeface="Calibri" panose="020F0502020204030204" pitchFamily="34" charset="0"/>
              <a:cs typeface="Calibri" panose="020F0502020204030204" pitchFamily="34" charset="0"/>
            </a:endParaRPr>
          </a:p>
          <a:p>
            <a:endParaRPr lang="en-GB" dirty="0"/>
          </a:p>
        </p:txBody>
      </p:sp>
      <p:sp>
        <p:nvSpPr>
          <p:cNvPr id="3" name="Slide Number Placeholder 6">
            <a:extLst>
              <a:ext uri="{FF2B5EF4-FFF2-40B4-BE49-F238E27FC236}">
                <a16:creationId xmlns:a16="http://schemas.microsoft.com/office/drawing/2014/main" id="{3FDE1664-A595-A22D-0063-5DA851D8418F}"/>
              </a:ext>
              <a:ext uri="{C183D7F6-B498-43B3-948B-1728B52AA6E4}">
                <adec:decorative xmlns:adec="http://schemas.microsoft.com/office/drawing/2017/decorative" val="1"/>
              </a:ext>
            </a:extLst>
          </p:cNvPr>
          <p:cNvSpPr>
            <a:spLocks noGrp="1"/>
          </p:cNvSpPr>
          <p:nvPr>
            <p:ph type="sldNum" sz="quarter" idx="12"/>
          </p:nvPr>
        </p:nvSpPr>
        <p:spPr>
          <a:xfrm>
            <a:off x="8610600" y="6356350"/>
            <a:ext cx="2743200" cy="365125"/>
          </a:xfrm>
        </p:spPr>
        <p:txBody>
          <a:bodyPr/>
          <a:lstStyle/>
          <a:p>
            <a:fld id="{1195A9E4-2CE9-4E32-BE85-7C32F0F78A6D}" type="slidenum">
              <a:rPr lang="en-GB" smtClean="0">
                <a:latin typeface="Roboto" panose="02000000000000000000" pitchFamily="2" charset="0"/>
                <a:ea typeface="Roboto" panose="02000000000000000000" pitchFamily="2" charset="0"/>
              </a:rPr>
              <a:t>5</a:t>
            </a:fld>
            <a:endParaRPr lang="en-GB">
              <a:latin typeface="Roboto" panose="02000000000000000000" pitchFamily="2" charset="0"/>
              <a:ea typeface="Roboto" panose="02000000000000000000" pitchFamily="2" charset="0"/>
            </a:endParaRPr>
          </a:p>
        </p:txBody>
      </p:sp>
      <p:sp>
        <p:nvSpPr>
          <p:cNvPr id="2" name="Footer Placeholder 4">
            <a:extLst>
              <a:ext uri="{FF2B5EF4-FFF2-40B4-BE49-F238E27FC236}">
                <a16:creationId xmlns:a16="http://schemas.microsoft.com/office/drawing/2014/main" id="{F1288FFB-DB6F-F639-2948-941D4C23D77E}"/>
              </a:ext>
              <a:ext uri="{C183D7F6-B498-43B3-948B-1728B52AA6E4}">
                <adec:decorative xmlns:adec="http://schemas.microsoft.com/office/drawing/2017/decorative" val="1"/>
              </a:ext>
            </a:extLst>
          </p:cNvPr>
          <p:cNvSpPr>
            <a:spLocks noGrp="1"/>
          </p:cNvSpPr>
          <p:nvPr>
            <p:ph type="ftr" sz="quarter" idx="11"/>
          </p:nvPr>
        </p:nvSpPr>
        <p:spPr>
          <a:xfrm>
            <a:off x="4038600" y="6356350"/>
            <a:ext cx="4114800" cy="365125"/>
          </a:xfrm>
        </p:spPr>
        <p:txBody>
          <a:bodyPr/>
          <a:lstStyle/>
          <a:p>
            <a:r>
              <a:rPr lang="en-US"/>
              <a:t>#ZeroCon25</a:t>
            </a:r>
            <a:endParaRPr lang="en-GB" dirty="0"/>
          </a:p>
        </p:txBody>
      </p:sp>
    </p:spTree>
    <p:extLst>
      <p:ext uri="{BB962C8B-B14F-4D97-AF65-F5344CB8AC3E}">
        <p14:creationId xmlns:p14="http://schemas.microsoft.com/office/powerpoint/2010/main" val="3684490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9A3CD-D596-8B3C-C855-80760EBEB45C}"/>
              </a:ext>
            </a:extLst>
          </p:cNvPr>
          <p:cNvSpPr>
            <a:spLocks noGrp="1"/>
          </p:cNvSpPr>
          <p:nvPr>
            <p:ph type="title"/>
          </p:nvPr>
        </p:nvSpPr>
        <p:spPr/>
        <p:txBody>
          <a:bodyPr>
            <a:normAutofit/>
          </a:bodyPr>
          <a:lstStyle/>
          <a:p>
            <a:r>
              <a:rPr lang="en-US" dirty="0">
                <a:solidFill>
                  <a:srgbClr val="595959"/>
                </a:solidFill>
                <a:latin typeface="Calibri" panose="020F0502020204030204" pitchFamily="34" charset="0"/>
                <a:cs typeface="Calibri" panose="020F0502020204030204" pitchFamily="34" charset="0"/>
              </a:rPr>
              <a:t>Training for Women with Disabilities</a:t>
            </a:r>
          </a:p>
        </p:txBody>
      </p:sp>
      <p:sp>
        <p:nvSpPr>
          <p:cNvPr id="3" name="Content Placeholder 2">
            <a:extLst>
              <a:ext uri="{FF2B5EF4-FFF2-40B4-BE49-F238E27FC236}">
                <a16:creationId xmlns:a16="http://schemas.microsoft.com/office/drawing/2014/main" id="{BCC700C2-4A8E-CC87-906A-CEF18EC56137}"/>
              </a:ext>
            </a:extLst>
          </p:cNvPr>
          <p:cNvSpPr>
            <a:spLocks noGrp="1"/>
          </p:cNvSpPr>
          <p:nvPr>
            <p:ph idx="1"/>
          </p:nvPr>
        </p:nvSpPr>
        <p:spPr>
          <a:xfrm>
            <a:off x="838200" y="1863305"/>
            <a:ext cx="10515600" cy="4493045"/>
          </a:xfrm>
        </p:spPr>
        <p:txBody>
          <a:bodyPr>
            <a:normAutofit lnSpcReduction="10000"/>
          </a:bodyPr>
          <a:lstStyle/>
          <a:p>
            <a:r>
              <a:rPr lang="en-US" dirty="0">
                <a:solidFill>
                  <a:srgbClr val="595959"/>
                </a:solidFill>
                <a:latin typeface="Calibri" panose="020F0502020204030204" pitchFamily="34" charset="0"/>
                <a:cs typeface="Calibri" panose="020F0502020204030204" pitchFamily="34" charset="0"/>
              </a:rPr>
              <a:t>Targeting </a:t>
            </a:r>
            <a:r>
              <a:rPr lang="en-US" b="1" dirty="0">
                <a:solidFill>
                  <a:srgbClr val="595959"/>
                </a:solidFill>
                <a:latin typeface="Calibri" panose="020F0502020204030204" pitchFamily="34" charset="0"/>
                <a:cs typeface="Calibri" panose="020F0502020204030204" pitchFamily="34" charset="0"/>
              </a:rPr>
              <a:t>3.2 million NEET women</a:t>
            </a:r>
            <a:r>
              <a:rPr lang="en-US" dirty="0">
                <a:solidFill>
                  <a:srgbClr val="595959"/>
                </a:solidFill>
                <a:latin typeface="Calibri" panose="020F0502020204030204" pitchFamily="34" charset="0"/>
                <a:cs typeface="Calibri" panose="020F0502020204030204" pitchFamily="34" charset="0"/>
              </a:rPr>
              <a:t> (18-29) in Türkiye.</a:t>
            </a:r>
          </a:p>
          <a:p>
            <a:r>
              <a:rPr lang="en-US" b="1" dirty="0">
                <a:solidFill>
                  <a:srgbClr val="595959"/>
                </a:solidFill>
                <a:latin typeface="Calibri" panose="020F0502020204030204" pitchFamily="34" charset="0"/>
                <a:cs typeface="Calibri" panose="020F0502020204030204" pitchFamily="34" charset="0"/>
              </a:rPr>
              <a:t>The NEET rate in Türkiye </a:t>
            </a:r>
            <a:r>
              <a:rPr lang="en-US" dirty="0">
                <a:solidFill>
                  <a:srgbClr val="595959"/>
                </a:solidFill>
                <a:latin typeface="Calibri" panose="020F0502020204030204" pitchFamily="34" charset="0"/>
                <a:cs typeface="Calibri" panose="020F0502020204030204" pitchFamily="34" charset="0"/>
              </a:rPr>
              <a:t>is </a:t>
            </a:r>
            <a:r>
              <a:rPr lang="en-US" b="1" dirty="0">
                <a:solidFill>
                  <a:srgbClr val="595959"/>
                </a:solidFill>
                <a:latin typeface="Calibri" panose="020F0502020204030204" pitchFamily="34" charset="0"/>
                <a:cs typeface="Calibri" panose="020F0502020204030204" pitchFamily="34" charset="0"/>
              </a:rPr>
              <a:t>43</a:t>
            </a:r>
            <a:r>
              <a:rPr lang="tr-TR" b="1" dirty="0">
                <a:solidFill>
                  <a:srgbClr val="595959"/>
                </a:solidFill>
                <a:latin typeface="Calibri" panose="020F0502020204030204" pitchFamily="34" charset="0"/>
                <a:cs typeface="Calibri" panose="020F0502020204030204" pitchFamily="34" charset="0"/>
              </a:rPr>
              <a:t> </a:t>
            </a:r>
            <a:r>
              <a:rPr lang="en-US" b="1" dirty="0">
                <a:solidFill>
                  <a:srgbClr val="595959"/>
                </a:solidFill>
                <a:latin typeface="Calibri" panose="020F0502020204030204" pitchFamily="34" charset="0"/>
                <a:cs typeface="Calibri" panose="020F0502020204030204" pitchFamily="34" charset="0"/>
              </a:rPr>
              <a:t>%.</a:t>
            </a:r>
            <a:endParaRPr lang="en-US" dirty="0">
              <a:solidFill>
                <a:srgbClr val="595959"/>
              </a:solidFill>
              <a:latin typeface="Calibri" panose="020F0502020204030204" pitchFamily="34" charset="0"/>
              <a:cs typeface="Calibri" panose="020F0502020204030204" pitchFamily="34" charset="0"/>
            </a:endParaRPr>
          </a:p>
          <a:p>
            <a:r>
              <a:rPr lang="en-US" dirty="0">
                <a:solidFill>
                  <a:srgbClr val="595959"/>
                </a:solidFill>
                <a:latin typeface="Calibri" panose="020F0502020204030204" pitchFamily="34" charset="0"/>
                <a:cs typeface="Calibri" panose="020F0502020204030204" pitchFamily="34" charset="0"/>
              </a:rPr>
              <a:t>For women with disabilities only</a:t>
            </a:r>
            <a:r>
              <a:rPr lang="en-US" b="1" dirty="0">
                <a:solidFill>
                  <a:srgbClr val="595959"/>
                </a:solidFill>
                <a:latin typeface="Calibri" panose="020F0502020204030204" pitchFamily="34" charset="0"/>
                <a:cs typeface="Calibri" panose="020F0502020204030204" pitchFamily="34" charset="0"/>
              </a:rPr>
              <a:t> 16.6</a:t>
            </a:r>
            <a:r>
              <a:rPr lang="tr-TR" b="1" dirty="0">
                <a:solidFill>
                  <a:srgbClr val="595959"/>
                </a:solidFill>
                <a:latin typeface="Calibri" panose="020F0502020204030204" pitchFamily="34" charset="0"/>
                <a:cs typeface="Calibri" panose="020F0502020204030204" pitchFamily="34" charset="0"/>
              </a:rPr>
              <a:t> </a:t>
            </a:r>
            <a:r>
              <a:rPr lang="en-US" b="1" dirty="0">
                <a:solidFill>
                  <a:srgbClr val="595959"/>
                </a:solidFill>
                <a:latin typeface="Calibri" panose="020F0502020204030204" pitchFamily="34" charset="0"/>
                <a:cs typeface="Calibri" panose="020F0502020204030204" pitchFamily="34" charset="0"/>
              </a:rPr>
              <a:t>% are employed in income-generating jobs.</a:t>
            </a:r>
          </a:p>
          <a:p>
            <a:pPr marL="285750" indent="-285750" algn="l">
              <a:buFont typeface="Arial" panose="020B0604020202020204" pitchFamily="34" charset="0"/>
              <a:buChar char="•"/>
            </a:pPr>
            <a:r>
              <a:rPr lang="en-US" dirty="0">
                <a:solidFill>
                  <a:srgbClr val="595959"/>
                </a:solidFill>
                <a:latin typeface="Calibri" panose="020F0502020204030204" pitchFamily="34" charset="0"/>
                <a:cs typeface="Calibri" panose="020F0502020204030204" pitchFamily="34" charset="0"/>
              </a:rPr>
              <a:t>“</a:t>
            </a:r>
            <a:r>
              <a:rPr lang="en-US" b="1" dirty="0">
                <a:solidFill>
                  <a:srgbClr val="595959"/>
                </a:solidFill>
                <a:latin typeface="Calibri" panose="020F0502020204030204" pitchFamily="34" charset="0"/>
                <a:cs typeface="Calibri" panose="020F0502020204030204" pitchFamily="34" charset="0"/>
              </a:rPr>
              <a:t>Young Women Building Their Future Project</a:t>
            </a:r>
            <a:r>
              <a:rPr lang="en-US" dirty="0">
                <a:solidFill>
                  <a:srgbClr val="595959"/>
                </a:solidFill>
                <a:latin typeface="Calibri" panose="020F0502020204030204" pitchFamily="34" charset="0"/>
                <a:cs typeface="Calibri" panose="020F0502020204030204" pitchFamily="34" charset="0"/>
              </a:rPr>
              <a:t>”</a:t>
            </a:r>
            <a:endParaRPr lang="tr-TR" dirty="0">
              <a:cs typeface="Arial" panose="020B0604020202020204" pitchFamily="34" charset="0"/>
            </a:endParaRPr>
          </a:p>
          <a:p>
            <a:pPr marL="742950" lvl="1" indent="-285750" algn="l">
              <a:buFont typeface="Arial" panose="020B0604020202020204" pitchFamily="34" charset="0"/>
              <a:buChar char="•"/>
            </a:pPr>
            <a:r>
              <a:rPr lang="en-US" sz="2800" dirty="0">
                <a:solidFill>
                  <a:srgbClr val="595959"/>
                </a:solidFill>
                <a:latin typeface="Calibri" panose="020F0502020204030204" pitchFamily="34" charset="0"/>
                <a:cs typeface="Calibri" panose="020F0502020204030204" pitchFamily="34" charset="0"/>
              </a:rPr>
              <a:t>The project has reached 6,000 women.</a:t>
            </a:r>
          </a:p>
          <a:p>
            <a:pPr marL="742950" lvl="1" indent="-285750" algn="l">
              <a:buFont typeface="Arial" panose="020B0604020202020204" pitchFamily="34" charset="0"/>
              <a:buChar char="•"/>
            </a:pPr>
            <a:r>
              <a:rPr lang="en-US" sz="2800" dirty="0">
                <a:solidFill>
                  <a:srgbClr val="595959"/>
                </a:solidFill>
                <a:latin typeface="Calibri" panose="020F0502020204030204" pitchFamily="34" charset="0"/>
                <a:cs typeface="Calibri" panose="020F0502020204030204" pitchFamily="34" charset="0"/>
              </a:rPr>
              <a:t>800 women have been employed.</a:t>
            </a:r>
          </a:p>
          <a:p>
            <a:pPr marL="742950" lvl="1" indent="-285750" algn="l">
              <a:buFont typeface="Arial" panose="020B0604020202020204" pitchFamily="34" charset="0"/>
              <a:buChar char="•"/>
            </a:pPr>
            <a:r>
              <a:rPr lang="en-US" sz="2800" dirty="0">
                <a:solidFill>
                  <a:srgbClr val="595959"/>
                </a:solidFill>
                <a:latin typeface="Calibri" panose="020F0502020204030204" pitchFamily="34" charset="0"/>
                <a:cs typeface="Calibri" panose="020F0502020204030204" pitchFamily="34" charset="0"/>
              </a:rPr>
              <a:t>It is changing lives—</a:t>
            </a:r>
            <a:r>
              <a:rPr lang="en-US" sz="2800" b="1" dirty="0">
                <a:solidFill>
                  <a:srgbClr val="595959"/>
                </a:solidFill>
                <a:latin typeface="Calibri" panose="020F0502020204030204" pitchFamily="34" charset="0"/>
                <a:cs typeface="Calibri" panose="020F0502020204030204" pitchFamily="34" charset="0"/>
              </a:rPr>
              <a:t>boosting confidence and building skills. </a:t>
            </a:r>
          </a:p>
          <a:p>
            <a:pPr marL="742950" lvl="1" indent="-285750" algn="l">
              <a:buFont typeface="Arial" panose="020B0604020202020204" pitchFamily="34" charset="0"/>
              <a:buChar char="•"/>
            </a:pPr>
            <a:r>
              <a:rPr lang="en-US" sz="2800" b="1" dirty="0">
                <a:solidFill>
                  <a:srgbClr val="595959"/>
                </a:solidFill>
                <a:latin typeface="Calibri" panose="020F0502020204030204" pitchFamily="34" charset="0"/>
                <a:cs typeface="Calibri" panose="020F0502020204030204" pitchFamily="34" charset="0"/>
              </a:rPr>
              <a:t>Tailored interventions and mentorship programs </a:t>
            </a:r>
            <a:r>
              <a:rPr lang="en-US" sz="2800" dirty="0">
                <a:solidFill>
                  <a:srgbClr val="595959"/>
                </a:solidFill>
                <a:latin typeface="Calibri" panose="020F0502020204030204" pitchFamily="34" charset="0"/>
                <a:cs typeface="Calibri" panose="020F0502020204030204" pitchFamily="34" charset="0"/>
              </a:rPr>
              <a:t>support women with disabilities gain skills and secure employment. </a:t>
            </a:r>
          </a:p>
          <a:p>
            <a:endParaRPr lang="en-US" sz="3000" b="1" dirty="0">
              <a:solidFill>
                <a:srgbClr val="595959"/>
              </a:solidFill>
              <a:latin typeface="Calibri" panose="020F0502020204030204" pitchFamily="34" charset="0"/>
              <a:cs typeface="Calibri" panose="020F0502020204030204" pitchFamily="34" charset="0"/>
            </a:endParaRPr>
          </a:p>
          <a:p>
            <a:endParaRPr lang="en-US" sz="3000" b="1" dirty="0">
              <a:solidFill>
                <a:srgbClr val="595959"/>
              </a:solidFill>
              <a:latin typeface="Calibri" panose="020F0502020204030204" pitchFamily="34" charset="0"/>
              <a:cs typeface="Calibri" panose="020F0502020204030204" pitchFamily="34" charset="0"/>
            </a:endParaRPr>
          </a:p>
          <a:p>
            <a:endParaRPr lang="en-US" b="1" dirty="0">
              <a:solidFill>
                <a:srgbClr val="595959"/>
              </a:solidFill>
              <a:latin typeface="Calibri" panose="020F0502020204030204" pitchFamily="34" charset="0"/>
              <a:cs typeface="Calibri" panose="020F0502020204030204" pitchFamily="34" charset="0"/>
            </a:endParaRPr>
          </a:p>
          <a:p>
            <a:endParaRPr lang="en-US" dirty="0">
              <a:solidFill>
                <a:srgbClr val="595959"/>
              </a:solidFill>
              <a:latin typeface="Calibri" panose="020F0502020204030204" pitchFamily="34" charset="0"/>
              <a:cs typeface="Calibri" panose="020F0502020204030204" pitchFamily="34" charset="0"/>
            </a:endParaRPr>
          </a:p>
          <a:p>
            <a:endParaRPr lang="en-US" b="1" dirty="0">
              <a:solidFill>
                <a:srgbClr val="595959"/>
              </a:solidFill>
              <a:latin typeface="+mn-lt"/>
            </a:endParaRPr>
          </a:p>
          <a:p>
            <a:pPr marL="0" indent="0">
              <a:buNone/>
            </a:pPr>
            <a:endParaRPr lang="en-US" b="1" i="0" u="none" strike="noStrike" dirty="0">
              <a:solidFill>
                <a:srgbClr val="595959"/>
              </a:solidFill>
              <a:effectLst/>
              <a:latin typeface="+mn-lt"/>
            </a:endParaRPr>
          </a:p>
          <a:p>
            <a:endParaRPr lang="en-US" dirty="0"/>
          </a:p>
        </p:txBody>
      </p:sp>
      <p:sp>
        <p:nvSpPr>
          <p:cNvPr id="5" name="Slide Number Placeholder 6">
            <a:extLst>
              <a:ext uri="{FF2B5EF4-FFF2-40B4-BE49-F238E27FC236}">
                <a16:creationId xmlns:a16="http://schemas.microsoft.com/office/drawing/2014/main" id="{3F262CF0-1E86-C8AE-0DE3-306DB849150B}"/>
              </a:ext>
              <a:ext uri="{C183D7F6-B498-43B3-948B-1728B52AA6E4}">
                <adec:decorative xmlns:adec="http://schemas.microsoft.com/office/drawing/2017/decorative" val="1"/>
              </a:ext>
            </a:extLst>
          </p:cNvPr>
          <p:cNvSpPr>
            <a:spLocks noGrp="1"/>
          </p:cNvSpPr>
          <p:nvPr>
            <p:ph type="sldNum" sz="quarter" idx="12"/>
          </p:nvPr>
        </p:nvSpPr>
        <p:spPr>
          <a:xfrm>
            <a:off x="8610600" y="6356350"/>
            <a:ext cx="2743200" cy="365125"/>
          </a:xfrm>
        </p:spPr>
        <p:txBody>
          <a:bodyPr/>
          <a:lstStyle/>
          <a:p>
            <a:fld id="{1195A9E4-2CE9-4E32-BE85-7C32F0F78A6D}" type="slidenum">
              <a:rPr lang="en-GB" smtClean="0">
                <a:latin typeface="Roboto" panose="02000000000000000000" pitchFamily="2" charset="0"/>
                <a:ea typeface="Roboto" panose="02000000000000000000" pitchFamily="2" charset="0"/>
              </a:rPr>
              <a:t>6</a:t>
            </a:fld>
            <a:endParaRPr lang="en-GB">
              <a:latin typeface="Roboto" panose="02000000000000000000" pitchFamily="2" charset="0"/>
              <a:ea typeface="Roboto" panose="02000000000000000000" pitchFamily="2" charset="0"/>
            </a:endParaRPr>
          </a:p>
        </p:txBody>
      </p:sp>
      <p:sp>
        <p:nvSpPr>
          <p:cNvPr id="4" name="Footer Placeholder 4">
            <a:extLst>
              <a:ext uri="{FF2B5EF4-FFF2-40B4-BE49-F238E27FC236}">
                <a16:creationId xmlns:a16="http://schemas.microsoft.com/office/drawing/2014/main" id="{AAFEA83E-9B1E-13EE-5939-9DAF902517A4}"/>
              </a:ext>
              <a:ext uri="{C183D7F6-B498-43B3-948B-1728B52AA6E4}">
                <adec:decorative xmlns:adec="http://schemas.microsoft.com/office/drawing/2017/decorative" val="1"/>
              </a:ext>
            </a:extLst>
          </p:cNvPr>
          <p:cNvSpPr>
            <a:spLocks noGrp="1"/>
          </p:cNvSpPr>
          <p:nvPr>
            <p:ph type="ftr" sz="quarter" idx="11"/>
          </p:nvPr>
        </p:nvSpPr>
        <p:spPr>
          <a:xfrm>
            <a:off x="4038600" y="6356350"/>
            <a:ext cx="4114800" cy="365125"/>
          </a:xfrm>
        </p:spPr>
        <p:txBody>
          <a:bodyPr/>
          <a:lstStyle/>
          <a:p>
            <a:r>
              <a:rPr lang="en-US"/>
              <a:t>#ZeroCon25</a:t>
            </a:r>
            <a:endParaRPr lang="en-GB" dirty="0"/>
          </a:p>
        </p:txBody>
      </p:sp>
    </p:spTree>
    <p:extLst>
      <p:ext uri="{BB962C8B-B14F-4D97-AF65-F5344CB8AC3E}">
        <p14:creationId xmlns:p14="http://schemas.microsoft.com/office/powerpoint/2010/main" val="1639572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FF06E-52D4-F0A4-4DE5-86074CA598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D19A12-63E6-283C-8C0D-1C2D2A3E8D78}"/>
              </a:ext>
            </a:extLst>
          </p:cNvPr>
          <p:cNvSpPr>
            <a:spLocks noGrp="1"/>
          </p:cNvSpPr>
          <p:nvPr>
            <p:ph type="title"/>
          </p:nvPr>
        </p:nvSpPr>
        <p:spPr/>
        <p:txBody>
          <a:bodyPr/>
          <a:lstStyle/>
          <a:p>
            <a:r>
              <a:rPr lang="en-US" dirty="0">
                <a:solidFill>
                  <a:srgbClr val="595959"/>
                </a:solidFill>
                <a:latin typeface="Calibri" panose="020F0502020204030204" pitchFamily="34" charset="0"/>
                <a:cs typeface="Calibri" panose="020F0502020204030204" pitchFamily="34" charset="0"/>
              </a:rPr>
              <a:t>Collaboration During Crises</a:t>
            </a:r>
          </a:p>
        </p:txBody>
      </p:sp>
      <p:sp>
        <p:nvSpPr>
          <p:cNvPr id="3" name="Content Placeholder 2">
            <a:extLst>
              <a:ext uri="{FF2B5EF4-FFF2-40B4-BE49-F238E27FC236}">
                <a16:creationId xmlns:a16="http://schemas.microsoft.com/office/drawing/2014/main" id="{0CCB07CC-6FC2-97E8-EA48-AF8434D16A54}"/>
              </a:ext>
            </a:extLst>
          </p:cNvPr>
          <p:cNvSpPr>
            <a:spLocks noGrp="1"/>
          </p:cNvSpPr>
          <p:nvPr>
            <p:ph idx="1"/>
          </p:nvPr>
        </p:nvSpPr>
        <p:spPr>
          <a:xfrm>
            <a:off x="838200" y="2092906"/>
            <a:ext cx="10515600" cy="4135366"/>
          </a:xfrm>
        </p:spPr>
        <p:txBody>
          <a:bodyPr>
            <a:normAutofit/>
          </a:bodyPr>
          <a:lstStyle/>
          <a:p>
            <a:r>
              <a:rPr lang="en-US" b="1" dirty="0">
                <a:solidFill>
                  <a:srgbClr val="595959"/>
                </a:solidFill>
                <a:latin typeface="Calibri" panose="020F0502020204030204" pitchFamily="34" charset="0"/>
                <a:cs typeface="Calibri" panose="020F0502020204030204" pitchFamily="34" charset="0"/>
              </a:rPr>
              <a:t>The Disaster Platform </a:t>
            </a:r>
            <a:r>
              <a:rPr lang="en-US" dirty="0">
                <a:solidFill>
                  <a:srgbClr val="595959"/>
                </a:solidFill>
                <a:latin typeface="Calibri" panose="020F0502020204030204" pitchFamily="34" charset="0"/>
                <a:cs typeface="Calibri" panose="020F0502020204030204" pitchFamily="34" charset="0"/>
              </a:rPr>
              <a:t>(</a:t>
            </a:r>
            <a:r>
              <a:rPr lang="en-US" dirty="0" err="1">
                <a:solidFill>
                  <a:srgbClr val="595959"/>
                </a:solidFill>
                <a:latin typeface="Calibri" panose="020F0502020204030204" pitchFamily="34" charset="0"/>
                <a:cs typeface="Calibri" panose="020F0502020204030204" pitchFamily="34" charset="0"/>
              </a:rPr>
              <a:t>Afet</a:t>
            </a:r>
            <a:r>
              <a:rPr lang="en-US" dirty="0">
                <a:solidFill>
                  <a:srgbClr val="595959"/>
                </a:solidFill>
                <a:latin typeface="Calibri" panose="020F0502020204030204" pitchFamily="34" charset="0"/>
                <a:cs typeface="Calibri" panose="020F0502020204030204" pitchFamily="34" charset="0"/>
              </a:rPr>
              <a:t> </a:t>
            </a:r>
            <a:r>
              <a:rPr lang="en-US" dirty="0" err="1">
                <a:solidFill>
                  <a:srgbClr val="595959"/>
                </a:solidFill>
                <a:latin typeface="Calibri" panose="020F0502020204030204" pitchFamily="34" charset="0"/>
                <a:cs typeface="Calibri" panose="020F0502020204030204" pitchFamily="34" charset="0"/>
              </a:rPr>
              <a:t>Platformu</a:t>
            </a:r>
            <a:r>
              <a:rPr lang="en-US" dirty="0">
                <a:solidFill>
                  <a:srgbClr val="595959"/>
                </a:solidFill>
                <a:latin typeface="Calibri" panose="020F0502020204030204" pitchFamily="34" charset="0"/>
                <a:cs typeface="Calibri" panose="020F0502020204030204" pitchFamily="34" charset="0"/>
              </a:rPr>
              <a:t>), a network of 65 NGOs, focuses on strengthening solidarity and cooperation in disaster response.</a:t>
            </a:r>
          </a:p>
          <a:p>
            <a:r>
              <a:rPr lang="en-US" dirty="0">
                <a:solidFill>
                  <a:srgbClr val="595959"/>
                </a:solidFill>
                <a:latin typeface="Calibri" panose="020F0502020204030204" pitchFamily="34" charset="0"/>
                <a:cs typeface="Calibri" panose="020F0502020204030204" pitchFamily="34" charset="0"/>
              </a:rPr>
              <a:t>The 2023 earthquakes highlighted the </a:t>
            </a:r>
            <a:r>
              <a:rPr lang="en-US" b="1" dirty="0">
                <a:solidFill>
                  <a:srgbClr val="595959"/>
                </a:solidFill>
                <a:latin typeface="Calibri" panose="020F0502020204030204" pitchFamily="34" charset="0"/>
                <a:cs typeface="Calibri" panose="020F0502020204030204" pitchFamily="34" charset="0"/>
              </a:rPr>
              <a:t>need for stronger inclusion</a:t>
            </a:r>
            <a:r>
              <a:rPr lang="en-US" dirty="0">
                <a:solidFill>
                  <a:srgbClr val="595959"/>
                </a:solidFill>
                <a:latin typeface="Calibri" panose="020F0502020204030204" pitchFamily="34" charset="0"/>
                <a:cs typeface="Calibri" panose="020F0502020204030204" pitchFamily="34" charset="0"/>
              </a:rPr>
              <a:t>.</a:t>
            </a:r>
          </a:p>
          <a:p>
            <a:r>
              <a:rPr lang="en-US" dirty="0">
                <a:solidFill>
                  <a:srgbClr val="595959"/>
                </a:solidFill>
                <a:latin typeface="Calibri" panose="020F0502020204030204" pitchFamily="34" charset="0"/>
                <a:cs typeface="Calibri" panose="020F0502020204030204" pitchFamily="34" charset="0"/>
              </a:rPr>
              <a:t>Disability-focused organizations: </a:t>
            </a:r>
            <a:r>
              <a:rPr lang="en-US" dirty="0" err="1">
                <a:solidFill>
                  <a:srgbClr val="595959"/>
                </a:solidFill>
                <a:latin typeface="Calibri" panose="020F0502020204030204" pitchFamily="34" charset="0"/>
                <a:cs typeface="Calibri" panose="020F0502020204030204" pitchFamily="34" charset="0"/>
              </a:rPr>
              <a:t>Tohum</a:t>
            </a:r>
            <a:r>
              <a:rPr lang="en-US" dirty="0">
                <a:solidFill>
                  <a:srgbClr val="595959"/>
                </a:solidFill>
                <a:latin typeface="Calibri" panose="020F0502020204030204" pitchFamily="34" charset="0"/>
                <a:cs typeface="Calibri" panose="020F0502020204030204" pitchFamily="34" charset="0"/>
              </a:rPr>
              <a:t> Türkiye and Türkiye Down Syndrome Association.</a:t>
            </a:r>
          </a:p>
          <a:p>
            <a:r>
              <a:rPr lang="en-US" b="1" dirty="0">
                <a:solidFill>
                  <a:srgbClr val="595959"/>
                </a:solidFill>
                <a:latin typeface="Calibri" panose="020F0502020204030204" pitchFamily="34" charset="0"/>
                <a:cs typeface="Calibri" panose="020F0502020204030204" pitchFamily="34" charset="0"/>
              </a:rPr>
              <a:t>Intersectionality</a:t>
            </a:r>
            <a:r>
              <a:rPr lang="en-US" dirty="0">
                <a:solidFill>
                  <a:srgbClr val="595959"/>
                </a:solidFill>
                <a:latin typeface="Calibri" panose="020F0502020204030204" pitchFamily="34" charset="0"/>
                <a:cs typeface="Calibri" panose="020F0502020204030204" pitchFamily="34" charset="0"/>
              </a:rPr>
              <a:t> and a more </a:t>
            </a:r>
            <a:r>
              <a:rPr lang="en-US" b="1" dirty="0">
                <a:solidFill>
                  <a:srgbClr val="595959"/>
                </a:solidFill>
                <a:latin typeface="Calibri" panose="020F0502020204030204" pitchFamily="34" charset="0"/>
                <a:cs typeface="Calibri" panose="020F0502020204030204" pitchFamily="34" charset="0"/>
              </a:rPr>
              <a:t>disaster-resilient society</a:t>
            </a:r>
            <a:r>
              <a:rPr lang="en-US" dirty="0">
                <a:solidFill>
                  <a:srgbClr val="595959"/>
                </a:solidFill>
                <a:latin typeface="Calibri" panose="020F0502020204030204" pitchFamily="34" charset="0"/>
                <a:cs typeface="Calibri" panose="020F0502020204030204" pitchFamily="34" charset="0"/>
              </a:rPr>
              <a:t>.</a:t>
            </a:r>
          </a:p>
          <a:p>
            <a:endParaRPr lang="en-US" dirty="0"/>
          </a:p>
        </p:txBody>
      </p:sp>
      <p:sp>
        <p:nvSpPr>
          <p:cNvPr id="5" name="Slide Number Placeholder 6">
            <a:extLst>
              <a:ext uri="{FF2B5EF4-FFF2-40B4-BE49-F238E27FC236}">
                <a16:creationId xmlns:a16="http://schemas.microsoft.com/office/drawing/2014/main" id="{8F04946C-D539-A396-70E1-9CC5D672B8F3}"/>
              </a:ext>
              <a:ext uri="{C183D7F6-B498-43B3-948B-1728B52AA6E4}">
                <adec:decorative xmlns:adec="http://schemas.microsoft.com/office/drawing/2017/decorative" val="1"/>
              </a:ext>
            </a:extLst>
          </p:cNvPr>
          <p:cNvSpPr>
            <a:spLocks noGrp="1"/>
          </p:cNvSpPr>
          <p:nvPr>
            <p:ph type="sldNum" sz="quarter" idx="12"/>
          </p:nvPr>
        </p:nvSpPr>
        <p:spPr>
          <a:xfrm>
            <a:off x="8610600" y="6356350"/>
            <a:ext cx="2743200" cy="365125"/>
          </a:xfrm>
        </p:spPr>
        <p:txBody>
          <a:bodyPr/>
          <a:lstStyle/>
          <a:p>
            <a:fld id="{1195A9E4-2CE9-4E32-BE85-7C32F0F78A6D}" type="slidenum">
              <a:rPr lang="en-GB" smtClean="0">
                <a:latin typeface="Roboto" panose="02000000000000000000" pitchFamily="2" charset="0"/>
                <a:ea typeface="Roboto" panose="02000000000000000000" pitchFamily="2" charset="0"/>
              </a:rPr>
              <a:t>7</a:t>
            </a:fld>
            <a:endParaRPr lang="en-GB">
              <a:latin typeface="Roboto" panose="02000000000000000000" pitchFamily="2" charset="0"/>
              <a:ea typeface="Roboto" panose="02000000000000000000" pitchFamily="2" charset="0"/>
            </a:endParaRPr>
          </a:p>
        </p:txBody>
      </p:sp>
      <p:sp>
        <p:nvSpPr>
          <p:cNvPr id="4" name="Footer Placeholder 4">
            <a:extLst>
              <a:ext uri="{FF2B5EF4-FFF2-40B4-BE49-F238E27FC236}">
                <a16:creationId xmlns:a16="http://schemas.microsoft.com/office/drawing/2014/main" id="{8F1808A3-7D94-FE19-ED93-7B58772D3F33}"/>
              </a:ext>
              <a:ext uri="{C183D7F6-B498-43B3-948B-1728B52AA6E4}">
                <adec:decorative xmlns:adec="http://schemas.microsoft.com/office/drawing/2017/decorative" val="1"/>
              </a:ext>
            </a:extLst>
          </p:cNvPr>
          <p:cNvSpPr>
            <a:spLocks noGrp="1"/>
          </p:cNvSpPr>
          <p:nvPr>
            <p:ph type="ftr" sz="quarter" idx="11"/>
          </p:nvPr>
        </p:nvSpPr>
        <p:spPr>
          <a:xfrm>
            <a:off x="4038600" y="6356350"/>
            <a:ext cx="4114800" cy="365125"/>
          </a:xfrm>
        </p:spPr>
        <p:txBody>
          <a:bodyPr/>
          <a:lstStyle/>
          <a:p>
            <a:r>
              <a:rPr lang="en-US"/>
              <a:t>#ZeroCon25</a:t>
            </a:r>
            <a:endParaRPr lang="en-GB" dirty="0"/>
          </a:p>
        </p:txBody>
      </p:sp>
    </p:spTree>
    <p:extLst>
      <p:ext uri="{BB962C8B-B14F-4D97-AF65-F5344CB8AC3E}">
        <p14:creationId xmlns:p14="http://schemas.microsoft.com/office/powerpoint/2010/main" val="3414248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9C51D-A4C5-6169-C2CB-A06DA84C1E72}"/>
              </a:ext>
            </a:extLst>
          </p:cNvPr>
          <p:cNvSpPr>
            <a:spLocks noGrp="1"/>
          </p:cNvSpPr>
          <p:nvPr>
            <p:ph type="title"/>
          </p:nvPr>
        </p:nvSpPr>
        <p:spPr/>
        <p:txBody>
          <a:bodyPr/>
          <a:lstStyle/>
          <a:p>
            <a:r>
              <a:rPr lang="en-US" dirty="0">
                <a:solidFill>
                  <a:srgbClr val="595959"/>
                </a:solidFill>
                <a:latin typeface="Calibri" panose="020F0502020204030204" pitchFamily="34" charset="0"/>
                <a:cs typeface="Calibri" panose="020F0502020204030204" pitchFamily="34" charset="0"/>
              </a:rPr>
              <a:t>Key Learnings</a:t>
            </a:r>
          </a:p>
        </p:txBody>
      </p:sp>
      <p:sp>
        <p:nvSpPr>
          <p:cNvPr id="3" name="Content Placeholder 2">
            <a:extLst>
              <a:ext uri="{FF2B5EF4-FFF2-40B4-BE49-F238E27FC236}">
                <a16:creationId xmlns:a16="http://schemas.microsoft.com/office/drawing/2014/main" id="{96D32227-CB9E-BC3A-C1BF-6F302D0290BF}"/>
              </a:ext>
            </a:extLst>
          </p:cNvPr>
          <p:cNvSpPr>
            <a:spLocks noGrp="1"/>
          </p:cNvSpPr>
          <p:nvPr>
            <p:ph idx="1"/>
          </p:nvPr>
        </p:nvSpPr>
        <p:spPr>
          <a:xfrm>
            <a:off x="838200" y="2092906"/>
            <a:ext cx="10515600" cy="3861226"/>
          </a:xfrm>
        </p:spPr>
        <p:txBody>
          <a:bodyPr/>
          <a:lstStyle/>
          <a:p>
            <a:r>
              <a:rPr lang="en-US" dirty="0">
                <a:solidFill>
                  <a:srgbClr val="595959"/>
                </a:solidFill>
                <a:latin typeface="Calibri" panose="020F0502020204030204" pitchFamily="34" charset="0"/>
                <a:cs typeface="Calibri" panose="020F0502020204030204" pitchFamily="34" charset="0"/>
              </a:rPr>
              <a:t>Philanthropy can be as a </a:t>
            </a:r>
            <a:r>
              <a:rPr lang="en-US" b="1" dirty="0">
                <a:solidFill>
                  <a:srgbClr val="595959"/>
                </a:solidFill>
                <a:latin typeface="Calibri" panose="020F0502020204030204" pitchFamily="34" charset="0"/>
                <a:cs typeface="Calibri" panose="020F0502020204030204" pitchFamily="34" charset="0"/>
              </a:rPr>
              <a:t>catalyst</a:t>
            </a:r>
            <a:r>
              <a:rPr lang="en-US" dirty="0">
                <a:solidFill>
                  <a:srgbClr val="595959"/>
                </a:solidFill>
                <a:latin typeface="Calibri" panose="020F0502020204030204" pitchFamily="34" charset="0"/>
                <a:cs typeface="Calibri" panose="020F0502020204030204" pitchFamily="34" charset="0"/>
              </a:rPr>
              <a:t>. </a:t>
            </a:r>
          </a:p>
          <a:p>
            <a:r>
              <a:rPr lang="en-US" dirty="0">
                <a:solidFill>
                  <a:srgbClr val="595959"/>
                </a:solidFill>
                <a:latin typeface="Calibri" panose="020F0502020204030204" pitchFamily="34" charset="0"/>
                <a:cs typeface="Calibri" panose="020F0502020204030204" pitchFamily="34" charset="0"/>
              </a:rPr>
              <a:t>Philanthropy provides </a:t>
            </a:r>
            <a:r>
              <a:rPr lang="en-US" b="1" dirty="0">
                <a:solidFill>
                  <a:srgbClr val="595959"/>
                </a:solidFill>
                <a:latin typeface="Calibri" panose="020F0502020204030204" pitchFamily="34" charset="0"/>
                <a:cs typeface="Calibri" panose="020F0502020204030204" pitchFamily="34" charset="0"/>
              </a:rPr>
              <a:t>flexibility and adaptability </a:t>
            </a:r>
            <a:r>
              <a:rPr lang="en-US" dirty="0">
                <a:solidFill>
                  <a:srgbClr val="595959"/>
                </a:solidFill>
                <a:latin typeface="Calibri" panose="020F0502020204030204" pitchFamily="34" charset="0"/>
                <a:cs typeface="Calibri" panose="020F0502020204030204" pitchFamily="34" charset="0"/>
              </a:rPr>
              <a:t>in the times of crisis. </a:t>
            </a:r>
          </a:p>
        </p:txBody>
      </p:sp>
      <p:sp>
        <p:nvSpPr>
          <p:cNvPr id="4" name="Slide Number Placeholder 6">
            <a:extLst>
              <a:ext uri="{FF2B5EF4-FFF2-40B4-BE49-F238E27FC236}">
                <a16:creationId xmlns:a16="http://schemas.microsoft.com/office/drawing/2014/main" id="{B53D0215-1918-EF3A-3B05-4ABB594629AD}"/>
              </a:ext>
              <a:ext uri="{C183D7F6-B498-43B3-948B-1728B52AA6E4}">
                <adec:decorative xmlns:adec="http://schemas.microsoft.com/office/drawing/2017/decorative" val="1"/>
              </a:ext>
            </a:extLst>
          </p:cNvPr>
          <p:cNvSpPr>
            <a:spLocks noGrp="1"/>
          </p:cNvSpPr>
          <p:nvPr>
            <p:ph type="sldNum" sz="quarter" idx="12"/>
          </p:nvPr>
        </p:nvSpPr>
        <p:spPr>
          <a:xfrm>
            <a:off x="8610600" y="6356350"/>
            <a:ext cx="2743200" cy="365125"/>
          </a:xfrm>
        </p:spPr>
        <p:txBody>
          <a:bodyPr/>
          <a:lstStyle/>
          <a:p>
            <a:fld id="{1195A9E4-2CE9-4E32-BE85-7C32F0F78A6D}" type="slidenum">
              <a:rPr lang="en-GB" smtClean="0">
                <a:latin typeface="Roboto" panose="02000000000000000000" pitchFamily="2" charset="0"/>
                <a:ea typeface="Roboto" panose="02000000000000000000" pitchFamily="2" charset="0"/>
              </a:rPr>
              <a:t>8</a:t>
            </a:fld>
            <a:endParaRPr lang="en-GB">
              <a:latin typeface="Roboto" panose="02000000000000000000" pitchFamily="2" charset="0"/>
              <a:ea typeface="Roboto" panose="02000000000000000000" pitchFamily="2" charset="0"/>
            </a:endParaRPr>
          </a:p>
        </p:txBody>
      </p:sp>
      <p:sp>
        <p:nvSpPr>
          <p:cNvPr id="5" name="Footer Placeholder 4">
            <a:extLst>
              <a:ext uri="{FF2B5EF4-FFF2-40B4-BE49-F238E27FC236}">
                <a16:creationId xmlns:a16="http://schemas.microsoft.com/office/drawing/2014/main" id="{FAD95FE8-A0D1-48D4-020D-A406CD64B7C8}"/>
              </a:ext>
              <a:ext uri="{C183D7F6-B498-43B3-948B-1728B52AA6E4}">
                <adec:decorative xmlns:adec="http://schemas.microsoft.com/office/drawing/2017/decorative" val="1"/>
              </a:ext>
            </a:extLst>
          </p:cNvPr>
          <p:cNvSpPr>
            <a:spLocks noGrp="1"/>
          </p:cNvSpPr>
          <p:nvPr>
            <p:ph type="ftr" sz="quarter" idx="11"/>
          </p:nvPr>
        </p:nvSpPr>
        <p:spPr>
          <a:xfrm>
            <a:off x="4038600" y="6356350"/>
            <a:ext cx="4114800" cy="365125"/>
          </a:xfrm>
        </p:spPr>
        <p:txBody>
          <a:bodyPr/>
          <a:lstStyle/>
          <a:p>
            <a:r>
              <a:rPr lang="en-US"/>
              <a:t>#ZeroCon25</a:t>
            </a:r>
            <a:endParaRPr lang="en-GB" dirty="0"/>
          </a:p>
        </p:txBody>
      </p:sp>
    </p:spTree>
    <p:extLst>
      <p:ext uri="{BB962C8B-B14F-4D97-AF65-F5344CB8AC3E}">
        <p14:creationId xmlns:p14="http://schemas.microsoft.com/office/powerpoint/2010/main" val="2145742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722</Words>
  <Application>Microsoft Office PowerPoint</Application>
  <PresentationFormat>Widescreen</PresentationFormat>
  <Paragraphs>85</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Roboto</vt:lpstr>
      <vt:lpstr>-webkit-standard</vt:lpstr>
      <vt:lpstr>Office Theme</vt:lpstr>
      <vt:lpstr>Sabancı Foundation Inclusion and Resilience for Individuals with Disabilities in Earthquake-Hit Regions of Türkiye</vt:lpstr>
      <vt:lpstr>Sabancı Foundation</vt:lpstr>
      <vt:lpstr>The Earthquakes and Need for Resilience</vt:lpstr>
      <vt:lpstr>Sabancı Foundation’s Commitment in Humanitarian Crises</vt:lpstr>
      <vt:lpstr>Inclusive Education for all</vt:lpstr>
      <vt:lpstr>Training for Women with Disabilities</vt:lpstr>
      <vt:lpstr>Collaboration During Crises</vt:lpstr>
      <vt:lpstr>Key Learnings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Katerina Stanton Balazs</dc:creator>
  <cp:lastModifiedBy>Anja Günther</cp:lastModifiedBy>
  <cp:revision>35</cp:revision>
  <dcterms:created xsi:type="dcterms:W3CDTF">2022-12-05T13:52:15Z</dcterms:created>
  <dcterms:modified xsi:type="dcterms:W3CDTF">2025-02-14T14:00:14Z</dcterms:modified>
</cp:coreProperties>
</file>