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48" d="100"/>
          <a:sy n="148" d="100"/>
        </p:scale>
        <p:origin x="117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C53FBB-823D-4A1E-9AF9-2B9799E6281B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0B8DA0A9-C264-430B-98A0-1018B2A1E2C7}">
      <dgm:prSet/>
      <dgm:spPr/>
      <dgm:t>
        <a:bodyPr/>
        <a:lstStyle/>
        <a:p>
          <a:pPr>
            <a:defRPr cap="all"/>
          </a:pPr>
          <a:r>
            <a:rPr lang="en-US"/>
            <a:t>Extreme heat increasingly threatens ageing populations across Europe</a:t>
          </a:r>
        </a:p>
      </dgm:t>
    </dgm:pt>
    <dgm:pt modelId="{301C54ED-2B56-4AF2-A2AA-2E688156F1AF}" type="parTrans" cxnId="{FA36CB7A-37FC-45BF-A0A9-A5595F62D17D}">
      <dgm:prSet/>
      <dgm:spPr/>
      <dgm:t>
        <a:bodyPr/>
        <a:lstStyle/>
        <a:p>
          <a:endParaRPr lang="en-US"/>
        </a:p>
      </dgm:t>
    </dgm:pt>
    <dgm:pt modelId="{F3425A9C-40E9-486F-AD6E-069B79ECFF39}" type="sibTrans" cxnId="{FA36CB7A-37FC-45BF-A0A9-A5595F62D17D}">
      <dgm:prSet/>
      <dgm:spPr/>
      <dgm:t>
        <a:bodyPr/>
        <a:lstStyle/>
        <a:p>
          <a:endParaRPr lang="en-US"/>
        </a:p>
      </dgm:t>
    </dgm:pt>
    <dgm:pt modelId="{8615402A-DC89-41EB-B567-87610982A3A2}">
      <dgm:prSet/>
      <dgm:spPr/>
      <dgm:t>
        <a:bodyPr/>
        <a:lstStyle/>
        <a:p>
          <a:pPr>
            <a:defRPr cap="all"/>
          </a:pPr>
          <a:r>
            <a:rPr lang="en-US"/>
            <a:t>Elderly in home care settings often inhabit poorly insulated buildings</a:t>
          </a:r>
        </a:p>
      </dgm:t>
    </dgm:pt>
    <dgm:pt modelId="{50B15CB1-5B9C-48BE-8CCF-8C9A95F1FFFD}" type="parTrans" cxnId="{10D85088-D068-4A7F-AF96-85817CB75C3C}">
      <dgm:prSet/>
      <dgm:spPr/>
      <dgm:t>
        <a:bodyPr/>
        <a:lstStyle/>
        <a:p>
          <a:endParaRPr lang="en-US"/>
        </a:p>
      </dgm:t>
    </dgm:pt>
    <dgm:pt modelId="{1786E2F9-BC63-45AF-967F-930260F3F494}" type="sibTrans" cxnId="{10D85088-D068-4A7F-AF96-85817CB75C3C}">
      <dgm:prSet/>
      <dgm:spPr/>
      <dgm:t>
        <a:bodyPr/>
        <a:lstStyle/>
        <a:p>
          <a:endParaRPr lang="en-US"/>
        </a:p>
      </dgm:t>
    </dgm:pt>
    <dgm:pt modelId="{5644E686-6B22-4907-847B-7E3F87F263CB}">
      <dgm:prSet/>
      <dgm:spPr/>
      <dgm:t>
        <a:bodyPr/>
        <a:lstStyle/>
        <a:p>
          <a:pPr>
            <a:defRPr cap="all"/>
          </a:pPr>
          <a:r>
            <a:rPr lang="en-US"/>
            <a:t>Regenerative interventions must be low-tech, low-intrusion, high-impact</a:t>
          </a:r>
        </a:p>
      </dgm:t>
    </dgm:pt>
    <dgm:pt modelId="{5130C662-A6FE-449D-B207-239EAD311699}" type="parTrans" cxnId="{E721224A-4A9B-4EF6-895E-28628354C9A0}">
      <dgm:prSet/>
      <dgm:spPr/>
      <dgm:t>
        <a:bodyPr/>
        <a:lstStyle/>
        <a:p>
          <a:endParaRPr lang="en-US"/>
        </a:p>
      </dgm:t>
    </dgm:pt>
    <dgm:pt modelId="{52F8F86B-BA85-4683-BB7A-E43C82FE71D0}" type="sibTrans" cxnId="{E721224A-4A9B-4EF6-895E-28628354C9A0}">
      <dgm:prSet/>
      <dgm:spPr/>
      <dgm:t>
        <a:bodyPr/>
        <a:lstStyle/>
        <a:p>
          <a:endParaRPr lang="en-US"/>
        </a:p>
      </dgm:t>
    </dgm:pt>
    <dgm:pt modelId="{2D9946B7-CD4C-400B-92C3-81F2050AC044}" type="pres">
      <dgm:prSet presAssocID="{23C53FBB-823D-4A1E-9AF9-2B9799E6281B}" presName="root" presStyleCnt="0">
        <dgm:presLayoutVars>
          <dgm:dir/>
          <dgm:resizeHandles val="exact"/>
        </dgm:presLayoutVars>
      </dgm:prSet>
      <dgm:spPr/>
    </dgm:pt>
    <dgm:pt modelId="{D4E47E09-294B-4497-B227-18E6E9B39107}" type="pres">
      <dgm:prSet presAssocID="{0B8DA0A9-C264-430B-98A0-1018B2A1E2C7}" presName="compNode" presStyleCnt="0"/>
      <dgm:spPr/>
    </dgm:pt>
    <dgm:pt modelId="{C20647A9-519F-4A3F-8D3B-70C5E5844AB9}" type="pres">
      <dgm:prSet presAssocID="{0B8DA0A9-C264-430B-98A0-1018B2A1E2C7}" presName="iconBgRect" presStyleLbl="bgShp" presStyleIdx="0" presStyleCnt="3"/>
      <dgm:spPr/>
    </dgm:pt>
    <dgm:pt modelId="{CB4BE9D9-0698-4114-BB62-08F961D1ECB7}" type="pres">
      <dgm:prSet presAssocID="{0B8DA0A9-C264-430B-98A0-1018B2A1E2C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F8350254-3CA7-4FD0-AFA9-A78A011F3568}" type="pres">
      <dgm:prSet presAssocID="{0B8DA0A9-C264-430B-98A0-1018B2A1E2C7}" presName="spaceRect" presStyleCnt="0"/>
      <dgm:spPr/>
    </dgm:pt>
    <dgm:pt modelId="{AB49A012-65D2-4AEF-839C-D9F5F7C4B45C}" type="pres">
      <dgm:prSet presAssocID="{0B8DA0A9-C264-430B-98A0-1018B2A1E2C7}" presName="textRect" presStyleLbl="revTx" presStyleIdx="0" presStyleCnt="3">
        <dgm:presLayoutVars>
          <dgm:chMax val="1"/>
          <dgm:chPref val="1"/>
        </dgm:presLayoutVars>
      </dgm:prSet>
      <dgm:spPr/>
    </dgm:pt>
    <dgm:pt modelId="{78EFB667-CA32-4234-8A2B-61FF12479337}" type="pres">
      <dgm:prSet presAssocID="{F3425A9C-40E9-486F-AD6E-069B79ECFF39}" presName="sibTrans" presStyleCnt="0"/>
      <dgm:spPr/>
    </dgm:pt>
    <dgm:pt modelId="{58ACB3F4-D7BC-4FFD-9C54-B4F6652F7139}" type="pres">
      <dgm:prSet presAssocID="{8615402A-DC89-41EB-B567-87610982A3A2}" presName="compNode" presStyleCnt="0"/>
      <dgm:spPr/>
    </dgm:pt>
    <dgm:pt modelId="{3FB6345F-0FE4-4B23-AD76-803262622F31}" type="pres">
      <dgm:prSet presAssocID="{8615402A-DC89-41EB-B567-87610982A3A2}" presName="iconBgRect" presStyleLbl="bgShp" presStyleIdx="1" presStyleCnt="3"/>
      <dgm:spPr/>
    </dgm:pt>
    <dgm:pt modelId="{563CCDDF-55F9-49FD-92C6-03A0202B79C9}" type="pres">
      <dgm:prSet presAssocID="{8615402A-DC89-41EB-B567-87610982A3A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erson with Cane"/>
        </a:ext>
      </dgm:extLst>
    </dgm:pt>
    <dgm:pt modelId="{64BAB57B-C03D-45E8-98F6-5CF572068ACB}" type="pres">
      <dgm:prSet presAssocID="{8615402A-DC89-41EB-B567-87610982A3A2}" presName="spaceRect" presStyleCnt="0"/>
      <dgm:spPr/>
    </dgm:pt>
    <dgm:pt modelId="{3CA4073B-2079-49C8-92F7-62F88E061373}" type="pres">
      <dgm:prSet presAssocID="{8615402A-DC89-41EB-B567-87610982A3A2}" presName="textRect" presStyleLbl="revTx" presStyleIdx="1" presStyleCnt="3">
        <dgm:presLayoutVars>
          <dgm:chMax val="1"/>
          <dgm:chPref val="1"/>
        </dgm:presLayoutVars>
      </dgm:prSet>
      <dgm:spPr/>
    </dgm:pt>
    <dgm:pt modelId="{4CBB7D29-EEF5-4F69-9416-49FCD205FC2D}" type="pres">
      <dgm:prSet presAssocID="{1786E2F9-BC63-45AF-967F-930260F3F494}" presName="sibTrans" presStyleCnt="0"/>
      <dgm:spPr/>
    </dgm:pt>
    <dgm:pt modelId="{ABE74612-0BEB-4AB3-8764-C0177D22EAF3}" type="pres">
      <dgm:prSet presAssocID="{5644E686-6B22-4907-847B-7E3F87F263CB}" presName="compNode" presStyleCnt="0"/>
      <dgm:spPr/>
    </dgm:pt>
    <dgm:pt modelId="{10EA1FEF-0D10-461B-B598-05B55CC557A9}" type="pres">
      <dgm:prSet presAssocID="{5644E686-6B22-4907-847B-7E3F87F263CB}" presName="iconBgRect" presStyleLbl="bgShp" presStyleIdx="2" presStyleCnt="3"/>
      <dgm:spPr/>
    </dgm:pt>
    <dgm:pt modelId="{E544E399-4C95-4476-8560-667746B48DA5}" type="pres">
      <dgm:prSet presAssocID="{5644E686-6B22-4907-847B-7E3F87F263CB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asser"/>
        </a:ext>
      </dgm:extLst>
    </dgm:pt>
    <dgm:pt modelId="{E68340DB-D809-4D43-BDB5-7952510C98D3}" type="pres">
      <dgm:prSet presAssocID="{5644E686-6B22-4907-847B-7E3F87F263CB}" presName="spaceRect" presStyleCnt="0"/>
      <dgm:spPr/>
    </dgm:pt>
    <dgm:pt modelId="{097777F0-379E-438F-8E99-E57000FA3B4F}" type="pres">
      <dgm:prSet presAssocID="{5644E686-6B22-4907-847B-7E3F87F263CB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52496967-FF7F-4254-B84C-774732F215CB}" type="presOf" srcId="{0B8DA0A9-C264-430B-98A0-1018B2A1E2C7}" destId="{AB49A012-65D2-4AEF-839C-D9F5F7C4B45C}" srcOrd="0" destOrd="0" presId="urn:microsoft.com/office/officeart/2018/5/layout/IconCircleLabelList"/>
    <dgm:cxn modelId="{E721224A-4A9B-4EF6-895E-28628354C9A0}" srcId="{23C53FBB-823D-4A1E-9AF9-2B9799E6281B}" destId="{5644E686-6B22-4907-847B-7E3F87F263CB}" srcOrd="2" destOrd="0" parTransId="{5130C662-A6FE-449D-B207-239EAD311699}" sibTransId="{52F8F86B-BA85-4683-BB7A-E43C82FE71D0}"/>
    <dgm:cxn modelId="{FA36CB7A-37FC-45BF-A0A9-A5595F62D17D}" srcId="{23C53FBB-823D-4A1E-9AF9-2B9799E6281B}" destId="{0B8DA0A9-C264-430B-98A0-1018B2A1E2C7}" srcOrd="0" destOrd="0" parTransId="{301C54ED-2B56-4AF2-A2AA-2E688156F1AF}" sibTransId="{F3425A9C-40E9-486F-AD6E-069B79ECFF39}"/>
    <dgm:cxn modelId="{10D85088-D068-4A7F-AF96-85817CB75C3C}" srcId="{23C53FBB-823D-4A1E-9AF9-2B9799E6281B}" destId="{8615402A-DC89-41EB-B567-87610982A3A2}" srcOrd="1" destOrd="0" parTransId="{50B15CB1-5B9C-48BE-8CCF-8C9A95F1FFFD}" sibTransId="{1786E2F9-BC63-45AF-967F-930260F3F494}"/>
    <dgm:cxn modelId="{A78C62CD-0EFF-4C22-A81B-CA0ECA13CB2C}" type="presOf" srcId="{8615402A-DC89-41EB-B567-87610982A3A2}" destId="{3CA4073B-2079-49C8-92F7-62F88E061373}" srcOrd="0" destOrd="0" presId="urn:microsoft.com/office/officeart/2018/5/layout/IconCircleLabelList"/>
    <dgm:cxn modelId="{12349BEA-B6FF-4590-9E14-EE8129B6D6FC}" type="presOf" srcId="{5644E686-6B22-4907-847B-7E3F87F263CB}" destId="{097777F0-379E-438F-8E99-E57000FA3B4F}" srcOrd="0" destOrd="0" presId="urn:microsoft.com/office/officeart/2018/5/layout/IconCircleLabelList"/>
    <dgm:cxn modelId="{666E73F1-3C24-42E6-AB27-190D92E72DF6}" type="presOf" srcId="{23C53FBB-823D-4A1E-9AF9-2B9799E6281B}" destId="{2D9946B7-CD4C-400B-92C3-81F2050AC044}" srcOrd="0" destOrd="0" presId="urn:microsoft.com/office/officeart/2018/5/layout/IconCircleLabelList"/>
    <dgm:cxn modelId="{F24466ED-11E8-4706-AAB3-08D22E485D46}" type="presParOf" srcId="{2D9946B7-CD4C-400B-92C3-81F2050AC044}" destId="{D4E47E09-294B-4497-B227-18E6E9B39107}" srcOrd="0" destOrd="0" presId="urn:microsoft.com/office/officeart/2018/5/layout/IconCircleLabelList"/>
    <dgm:cxn modelId="{EFD3EDCB-C986-4442-95E0-F8D40B1E8042}" type="presParOf" srcId="{D4E47E09-294B-4497-B227-18E6E9B39107}" destId="{C20647A9-519F-4A3F-8D3B-70C5E5844AB9}" srcOrd="0" destOrd="0" presId="urn:microsoft.com/office/officeart/2018/5/layout/IconCircleLabelList"/>
    <dgm:cxn modelId="{EA5D03C9-037F-4904-91AC-76F2B0315579}" type="presParOf" srcId="{D4E47E09-294B-4497-B227-18E6E9B39107}" destId="{CB4BE9D9-0698-4114-BB62-08F961D1ECB7}" srcOrd="1" destOrd="0" presId="urn:microsoft.com/office/officeart/2018/5/layout/IconCircleLabelList"/>
    <dgm:cxn modelId="{EA9708CD-0714-4F3B-9264-C3620ED6987C}" type="presParOf" srcId="{D4E47E09-294B-4497-B227-18E6E9B39107}" destId="{F8350254-3CA7-4FD0-AFA9-A78A011F3568}" srcOrd="2" destOrd="0" presId="urn:microsoft.com/office/officeart/2018/5/layout/IconCircleLabelList"/>
    <dgm:cxn modelId="{2B9F01BE-7C9F-4693-9D31-7FC2E47700FA}" type="presParOf" srcId="{D4E47E09-294B-4497-B227-18E6E9B39107}" destId="{AB49A012-65D2-4AEF-839C-D9F5F7C4B45C}" srcOrd="3" destOrd="0" presId="urn:microsoft.com/office/officeart/2018/5/layout/IconCircleLabelList"/>
    <dgm:cxn modelId="{4748921C-9D6A-486F-A692-CCFEEC678054}" type="presParOf" srcId="{2D9946B7-CD4C-400B-92C3-81F2050AC044}" destId="{78EFB667-CA32-4234-8A2B-61FF12479337}" srcOrd="1" destOrd="0" presId="urn:microsoft.com/office/officeart/2018/5/layout/IconCircleLabelList"/>
    <dgm:cxn modelId="{5563B006-02B5-477E-8F20-3304F85F91F9}" type="presParOf" srcId="{2D9946B7-CD4C-400B-92C3-81F2050AC044}" destId="{58ACB3F4-D7BC-4FFD-9C54-B4F6652F7139}" srcOrd="2" destOrd="0" presId="urn:microsoft.com/office/officeart/2018/5/layout/IconCircleLabelList"/>
    <dgm:cxn modelId="{98E3390B-60D6-4AD3-B3DD-A76FAD170979}" type="presParOf" srcId="{58ACB3F4-D7BC-4FFD-9C54-B4F6652F7139}" destId="{3FB6345F-0FE4-4B23-AD76-803262622F31}" srcOrd="0" destOrd="0" presId="urn:microsoft.com/office/officeart/2018/5/layout/IconCircleLabelList"/>
    <dgm:cxn modelId="{D8CE318E-2609-4885-9A2A-F9854F93EA68}" type="presParOf" srcId="{58ACB3F4-D7BC-4FFD-9C54-B4F6652F7139}" destId="{563CCDDF-55F9-49FD-92C6-03A0202B79C9}" srcOrd="1" destOrd="0" presId="urn:microsoft.com/office/officeart/2018/5/layout/IconCircleLabelList"/>
    <dgm:cxn modelId="{8856D3DD-A605-4992-ABC4-1CF6910E4F2A}" type="presParOf" srcId="{58ACB3F4-D7BC-4FFD-9C54-B4F6652F7139}" destId="{64BAB57B-C03D-45E8-98F6-5CF572068ACB}" srcOrd="2" destOrd="0" presId="urn:microsoft.com/office/officeart/2018/5/layout/IconCircleLabelList"/>
    <dgm:cxn modelId="{8384E10B-AD42-4312-9485-EDDB81D9612E}" type="presParOf" srcId="{58ACB3F4-D7BC-4FFD-9C54-B4F6652F7139}" destId="{3CA4073B-2079-49C8-92F7-62F88E061373}" srcOrd="3" destOrd="0" presId="urn:microsoft.com/office/officeart/2018/5/layout/IconCircleLabelList"/>
    <dgm:cxn modelId="{23328E3A-68DD-45D6-9B6F-1EF34FDDCAA1}" type="presParOf" srcId="{2D9946B7-CD4C-400B-92C3-81F2050AC044}" destId="{4CBB7D29-EEF5-4F69-9416-49FCD205FC2D}" srcOrd="3" destOrd="0" presId="urn:microsoft.com/office/officeart/2018/5/layout/IconCircleLabelList"/>
    <dgm:cxn modelId="{20F323DA-6D3E-4CFA-9DAF-05364E2D6C3C}" type="presParOf" srcId="{2D9946B7-CD4C-400B-92C3-81F2050AC044}" destId="{ABE74612-0BEB-4AB3-8764-C0177D22EAF3}" srcOrd="4" destOrd="0" presId="urn:microsoft.com/office/officeart/2018/5/layout/IconCircleLabelList"/>
    <dgm:cxn modelId="{ADD58607-F7CC-4188-B039-E54E49D8F92F}" type="presParOf" srcId="{ABE74612-0BEB-4AB3-8764-C0177D22EAF3}" destId="{10EA1FEF-0D10-461B-B598-05B55CC557A9}" srcOrd="0" destOrd="0" presId="urn:microsoft.com/office/officeart/2018/5/layout/IconCircleLabelList"/>
    <dgm:cxn modelId="{35C9DFD3-4861-49F4-948C-797B30F4D0C9}" type="presParOf" srcId="{ABE74612-0BEB-4AB3-8764-C0177D22EAF3}" destId="{E544E399-4C95-4476-8560-667746B48DA5}" srcOrd="1" destOrd="0" presId="urn:microsoft.com/office/officeart/2018/5/layout/IconCircleLabelList"/>
    <dgm:cxn modelId="{7DCB8C1F-6886-4C60-8710-7C20A98AA5B9}" type="presParOf" srcId="{ABE74612-0BEB-4AB3-8764-C0177D22EAF3}" destId="{E68340DB-D809-4D43-BDB5-7952510C98D3}" srcOrd="2" destOrd="0" presId="urn:microsoft.com/office/officeart/2018/5/layout/IconCircleLabelList"/>
    <dgm:cxn modelId="{D83BD0DC-BEE0-472B-B1E6-D431F3753AEC}" type="presParOf" srcId="{ABE74612-0BEB-4AB3-8764-C0177D22EAF3}" destId="{097777F0-379E-438F-8E99-E57000FA3B4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E9F9E2C-ADA9-4751-B9AE-0E243F1C09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CF26D6-415E-470D-A65E-662E4B9CDF10}">
      <dgm:prSet/>
      <dgm:spPr/>
      <dgm:t>
        <a:bodyPr/>
        <a:lstStyle/>
        <a:p>
          <a:r>
            <a:rPr lang="en-US"/>
            <a:t>Transform home care dwellings into climate-adaptive, health-supportive spaces</a:t>
          </a:r>
        </a:p>
      </dgm:t>
    </dgm:pt>
    <dgm:pt modelId="{A163E065-F9F6-442E-808D-777587C1257B}" type="parTrans" cxnId="{E444044A-5066-49CE-80C1-D916771A8946}">
      <dgm:prSet/>
      <dgm:spPr/>
      <dgm:t>
        <a:bodyPr/>
        <a:lstStyle/>
        <a:p>
          <a:endParaRPr lang="en-US"/>
        </a:p>
      </dgm:t>
    </dgm:pt>
    <dgm:pt modelId="{315A1F92-15E8-482F-A901-6714E443E0E0}" type="sibTrans" cxnId="{E444044A-5066-49CE-80C1-D916771A8946}">
      <dgm:prSet/>
      <dgm:spPr/>
      <dgm:t>
        <a:bodyPr/>
        <a:lstStyle/>
        <a:p>
          <a:endParaRPr lang="en-US"/>
        </a:p>
      </dgm:t>
    </dgm:pt>
    <dgm:pt modelId="{BBFD9E86-5A48-4AF4-81C8-23C258006447}">
      <dgm:prSet/>
      <dgm:spPr/>
      <dgm:t>
        <a:bodyPr/>
        <a:lstStyle/>
        <a:p>
          <a:r>
            <a:rPr lang="en-US" dirty="0"/>
            <a:t>Integrate nature-based shading, cross-ventilation, low-tech &amp; passive cooling strategies</a:t>
          </a:r>
        </a:p>
      </dgm:t>
    </dgm:pt>
    <dgm:pt modelId="{D64CE1C9-C147-40B2-A743-E120B47361BD}" type="parTrans" cxnId="{4EF1C406-B4AC-46BF-B93F-9651EA2359A4}">
      <dgm:prSet/>
      <dgm:spPr/>
      <dgm:t>
        <a:bodyPr/>
        <a:lstStyle/>
        <a:p>
          <a:endParaRPr lang="en-US"/>
        </a:p>
      </dgm:t>
    </dgm:pt>
    <dgm:pt modelId="{3508078A-5EEF-4E58-B7F2-3035AFCE7642}" type="sibTrans" cxnId="{4EF1C406-B4AC-46BF-B93F-9651EA2359A4}">
      <dgm:prSet/>
      <dgm:spPr/>
      <dgm:t>
        <a:bodyPr/>
        <a:lstStyle/>
        <a:p>
          <a:endParaRPr lang="en-US"/>
        </a:p>
      </dgm:t>
    </dgm:pt>
    <dgm:pt modelId="{200B3832-B555-4912-9710-5690613DD505}">
      <dgm:prSet/>
      <dgm:spPr/>
      <dgm:t>
        <a:bodyPr/>
        <a:lstStyle/>
        <a:p>
          <a:r>
            <a:rPr lang="en-US"/>
            <a:t>Combine social work, nursing knowledge &amp; building physics for holistic solutions</a:t>
          </a:r>
        </a:p>
      </dgm:t>
    </dgm:pt>
    <dgm:pt modelId="{2F2E29CD-68B7-4F50-9760-80368FB1FC60}" type="parTrans" cxnId="{597CB817-F2C8-40C6-A20D-93414A7CAC00}">
      <dgm:prSet/>
      <dgm:spPr/>
      <dgm:t>
        <a:bodyPr/>
        <a:lstStyle/>
        <a:p>
          <a:endParaRPr lang="en-US"/>
        </a:p>
      </dgm:t>
    </dgm:pt>
    <dgm:pt modelId="{3CA47B89-526C-45A2-BFDE-085F63D22122}" type="sibTrans" cxnId="{597CB817-F2C8-40C6-A20D-93414A7CAC00}">
      <dgm:prSet/>
      <dgm:spPr/>
      <dgm:t>
        <a:bodyPr/>
        <a:lstStyle/>
        <a:p>
          <a:endParaRPr lang="en-US"/>
        </a:p>
      </dgm:t>
    </dgm:pt>
    <dgm:pt modelId="{8DC1564B-5102-40ED-BF1A-FA3242BA5673}">
      <dgm:prSet/>
      <dgm:spPr/>
      <dgm:t>
        <a:bodyPr/>
        <a:lstStyle/>
        <a:p>
          <a:r>
            <a:rPr lang="en-US"/>
            <a:t>Use digital tool to enable gentle, respectful, minimally intrusive assessments</a:t>
          </a:r>
        </a:p>
      </dgm:t>
    </dgm:pt>
    <dgm:pt modelId="{48E2216A-2DD3-462E-ACBF-E7D866960B45}" type="parTrans" cxnId="{BE9BC9A4-333A-44E0-834C-8F2E5CB92316}">
      <dgm:prSet/>
      <dgm:spPr/>
      <dgm:t>
        <a:bodyPr/>
        <a:lstStyle/>
        <a:p>
          <a:endParaRPr lang="en-US"/>
        </a:p>
      </dgm:t>
    </dgm:pt>
    <dgm:pt modelId="{7077E9C2-EECD-4D16-8F15-5B43FE042B51}" type="sibTrans" cxnId="{BE9BC9A4-333A-44E0-834C-8F2E5CB92316}">
      <dgm:prSet/>
      <dgm:spPr/>
      <dgm:t>
        <a:bodyPr/>
        <a:lstStyle/>
        <a:p>
          <a:endParaRPr lang="en-US"/>
        </a:p>
      </dgm:t>
    </dgm:pt>
    <dgm:pt modelId="{CE40EEED-D0F5-4DD2-A8B1-FBAC72080B6B}" type="pres">
      <dgm:prSet presAssocID="{6E9F9E2C-ADA9-4751-B9AE-0E243F1C0991}" presName="linear" presStyleCnt="0">
        <dgm:presLayoutVars>
          <dgm:animLvl val="lvl"/>
          <dgm:resizeHandles val="exact"/>
        </dgm:presLayoutVars>
      </dgm:prSet>
      <dgm:spPr/>
    </dgm:pt>
    <dgm:pt modelId="{E4AE284B-ACD8-4A7E-9305-8E9020A24E9B}" type="pres">
      <dgm:prSet presAssocID="{98CF26D6-415E-470D-A65E-662E4B9CDF10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70C65C0-2063-4600-8090-B15E088C036A}" type="pres">
      <dgm:prSet presAssocID="{315A1F92-15E8-482F-A901-6714E443E0E0}" presName="spacer" presStyleCnt="0"/>
      <dgm:spPr/>
    </dgm:pt>
    <dgm:pt modelId="{A76B1F3C-8CF7-436D-9FDC-A9A77BE132FF}" type="pres">
      <dgm:prSet presAssocID="{BBFD9E86-5A48-4AF4-81C8-23C25800644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1A5380B7-D598-43FF-9F77-98CFE971EDE7}" type="pres">
      <dgm:prSet presAssocID="{3508078A-5EEF-4E58-B7F2-3035AFCE7642}" presName="spacer" presStyleCnt="0"/>
      <dgm:spPr/>
    </dgm:pt>
    <dgm:pt modelId="{CA8E88BF-A914-4030-B3BA-28968DF62FCB}" type="pres">
      <dgm:prSet presAssocID="{200B3832-B555-4912-9710-5690613DD505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5C373D0-6203-4081-A74D-561F8AFC32DB}" type="pres">
      <dgm:prSet presAssocID="{3CA47B89-526C-45A2-BFDE-085F63D22122}" presName="spacer" presStyleCnt="0"/>
      <dgm:spPr/>
    </dgm:pt>
    <dgm:pt modelId="{60FFE34B-037C-4DC2-85D6-2BBFD9B362DF}" type="pres">
      <dgm:prSet presAssocID="{8DC1564B-5102-40ED-BF1A-FA3242BA567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EF1C406-B4AC-46BF-B93F-9651EA2359A4}" srcId="{6E9F9E2C-ADA9-4751-B9AE-0E243F1C0991}" destId="{BBFD9E86-5A48-4AF4-81C8-23C258006447}" srcOrd="1" destOrd="0" parTransId="{D64CE1C9-C147-40B2-A743-E120B47361BD}" sibTransId="{3508078A-5EEF-4E58-B7F2-3035AFCE7642}"/>
    <dgm:cxn modelId="{597CB817-F2C8-40C6-A20D-93414A7CAC00}" srcId="{6E9F9E2C-ADA9-4751-B9AE-0E243F1C0991}" destId="{200B3832-B555-4912-9710-5690613DD505}" srcOrd="2" destOrd="0" parTransId="{2F2E29CD-68B7-4F50-9760-80368FB1FC60}" sibTransId="{3CA47B89-526C-45A2-BFDE-085F63D22122}"/>
    <dgm:cxn modelId="{4B0E7A64-722A-45B5-BAFB-57A811C8DEB0}" type="presOf" srcId="{8DC1564B-5102-40ED-BF1A-FA3242BA5673}" destId="{60FFE34B-037C-4DC2-85D6-2BBFD9B362DF}" srcOrd="0" destOrd="0" presId="urn:microsoft.com/office/officeart/2005/8/layout/vList2"/>
    <dgm:cxn modelId="{DC9D9869-10FA-44EF-A0B4-5981C88E7468}" type="presOf" srcId="{200B3832-B555-4912-9710-5690613DD505}" destId="{CA8E88BF-A914-4030-B3BA-28968DF62FCB}" srcOrd="0" destOrd="0" presId="urn:microsoft.com/office/officeart/2005/8/layout/vList2"/>
    <dgm:cxn modelId="{E444044A-5066-49CE-80C1-D916771A8946}" srcId="{6E9F9E2C-ADA9-4751-B9AE-0E243F1C0991}" destId="{98CF26D6-415E-470D-A65E-662E4B9CDF10}" srcOrd="0" destOrd="0" parTransId="{A163E065-F9F6-442E-808D-777587C1257B}" sibTransId="{315A1F92-15E8-482F-A901-6714E443E0E0}"/>
    <dgm:cxn modelId="{29EEC584-4A42-42A4-B6BD-142FB15A2E2B}" type="presOf" srcId="{BBFD9E86-5A48-4AF4-81C8-23C258006447}" destId="{A76B1F3C-8CF7-436D-9FDC-A9A77BE132FF}" srcOrd="0" destOrd="0" presId="urn:microsoft.com/office/officeart/2005/8/layout/vList2"/>
    <dgm:cxn modelId="{DBA1AB90-7F9F-4817-B6D8-403D6925B1A4}" type="presOf" srcId="{98CF26D6-415E-470D-A65E-662E4B9CDF10}" destId="{E4AE284B-ACD8-4A7E-9305-8E9020A24E9B}" srcOrd="0" destOrd="0" presId="urn:microsoft.com/office/officeart/2005/8/layout/vList2"/>
    <dgm:cxn modelId="{BE9BC9A4-333A-44E0-834C-8F2E5CB92316}" srcId="{6E9F9E2C-ADA9-4751-B9AE-0E243F1C0991}" destId="{8DC1564B-5102-40ED-BF1A-FA3242BA5673}" srcOrd="3" destOrd="0" parTransId="{48E2216A-2DD3-462E-ACBF-E7D866960B45}" sibTransId="{7077E9C2-EECD-4D16-8F15-5B43FE042B51}"/>
    <dgm:cxn modelId="{F9FBFFFF-2BA5-467A-8CA7-2C184177B324}" type="presOf" srcId="{6E9F9E2C-ADA9-4751-B9AE-0E243F1C0991}" destId="{CE40EEED-D0F5-4DD2-A8B1-FBAC72080B6B}" srcOrd="0" destOrd="0" presId="urn:microsoft.com/office/officeart/2005/8/layout/vList2"/>
    <dgm:cxn modelId="{21469E6B-9CE3-40BB-88FD-2979C08DB125}" type="presParOf" srcId="{CE40EEED-D0F5-4DD2-A8B1-FBAC72080B6B}" destId="{E4AE284B-ACD8-4A7E-9305-8E9020A24E9B}" srcOrd="0" destOrd="0" presId="urn:microsoft.com/office/officeart/2005/8/layout/vList2"/>
    <dgm:cxn modelId="{6A0E559F-EB9F-46C7-9A5C-81B61ED5236C}" type="presParOf" srcId="{CE40EEED-D0F5-4DD2-A8B1-FBAC72080B6B}" destId="{170C65C0-2063-4600-8090-B15E088C036A}" srcOrd="1" destOrd="0" presId="urn:microsoft.com/office/officeart/2005/8/layout/vList2"/>
    <dgm:cxn modelId="{EBB40921-55C2-4633-924F-348FFC6C7FE8}" type="presParOf" srcId="{CE40EEED-D0F5-4DD2-A8B1-FBAC72080B6B}" destId="{A76B1F3C-8CF7-436D-9FDC-A9A77BE132FF}" srcOrd="2" destOrd="0" presId="urn:microsoft.com/office/officeart/2005/8/layout/vList2"/>
    <dgm:cxn modelId="{B5DA0BD2-7541-44BC-9DFA-922CE0ADAE5C}" type="presParOf" srcId="{CE40EEED-D0F5-4DD2-A8B1-FBAC72080B6B}" destId="{1A5380B7-D598-43FF-9F77-98CFE971EDE7}" srcOrd="3" destOrd="0" presId="urn:microsoft.com/office/officeart/2005/8/layout/vList2"/>
    <dgm:cxn modelId="{708B0042-EF1E-4755-851F-479D7A31D9F9}" type="presParOf" srcId="{CE40EEED-D0F5-4DD2-A8B1-FBAC72080B6B}" destId="{CA8E88BF-A914-4030-B3BA-28968DF62FCB}" srcOrd="4" destOrd="0" presId="urn:microsoft.com/office/officeart/2005/8/layout/vList2"/>
    <dgm:cxn modelId="{C7C69FF0-79B6-47A3-A89D-D8B740950DB0}" type="presParOf" srcId="{CE40EEED-D0F5-4DD2-A8B1-FBAC72080B6B}" destId="{55C373D0-6203-4081-A74D-561F8AFC32DB}" srcOrd="5" destOrd="0" presId="urn:microsoft.com/office/officeart/2005/8/layout/vList2"/>
    <dgm:cxn modelId="{64B53DF7-2983-43E8-BDD8-AE4DB1969B1A}" type="presParOf" srcId="{CE40EEED-D0F5-4DD2-A8B1-FBAC72080B6B}" destId="{60FFE34B-037C-4DC2-85D6-2BBFD9B362D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E726ED-E176-411D-8843-D4AEA418A4E9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EEA6E2B-ABF6-4130-BDC1-94E0F4D3787D}">
      <dgm:prSet/>
      <dgm:spPr/>
      <dgm:t>
        <a:bodyPr/>
        <a:lstStyle/>
        <a:p>
          <a:r>
            <a:rPr lang="en-US"/>
            <a:t>Service models for regenerative micro-retrofits in sensitive homes</a:t>
          </a:r>
        </a:p>
      </dgm:t>
    </dgm:pt>
    <dgm:pt modelId="{C7B4F647-D92A-401B-BC5B-9B9B1311CC06}" type="parTrans" cxnId="{5DFEFA06-238F-4E1B-B740-227A528B1F13}">
      <dgm:prSet/>
      <dgm:spPr/>
      <dgm:t>
        <a:bodyPr/>
        <a:lstStyle/>
        <a:p>
          <a:endParaRPr lang="en-US"/>
        </a:p>
      </dgm:t>
    </dgm:pt>
    <dgm:pt modelId="{2509C8C6-36FA-4C13-88D0-5B0369CFC2C1}" type="sibTrans" cxnId="{5DFEFA06-238F-4E1B-B740-227A528B1F13}">
      <dgm:prSet/>
      <dgm:spPr/>
      <dgm:t>
        <a:bodyPr/>
        <a:lstStyle/>
        <a:p>
          <a:endParaRPr lang="en-US"/>
        </a:p>
      </dgm:t>
    </dgm:pt>
    <dgm:pt modelId="{FDC3FED9-1177-4F9D-BD66-10D5A2782DB2}">
      <dgm:prSet/>
      <dgm:spPr/>
      <dgm:t>
        <a:bodyPr/>
        <a:lstStyle/>
        <a:p>
          <a:r>
            <a:rPr lang="en-US" dirty="0"/>
            <a:t>Pilot co-design processes with caregivers, elderly residents &amp; craftsmen, industry</a:t>
          </a:r>
        </a:p>
      </dgm:t>
    </dgm:pt>
    <dgm:pt modelId="{050E4292-1A5F-46FB-BF6B-360F392099A3}" type="parTrans" cxnId="{5B59C485-A0CB-43F8-BE0D-74BD2CE24812}">
      <dgm:prSet/>
      <dgm:spPr/>
      <dgm:t>
        <a:bodyPr/>
        <a:lstStyle/>
        <a:p>
          <a:endParaRPr lang="en-US"/>
        </a:p>
      </dgm:t>
    </dgm:pt>
    <dgm:pt modelId="{F604FFFF-6B06-4067-B1D7-EF94ED0D119E}" type="sibTrans" cxnId="{5B59C485-A0CB-43F8-BE0D-74BD2CE24812}">
      <dgm:prSet/>
      <dgm:spPr/>
      <dgm:t>
        <a:bodyPr/>
        <a:lstStyle/>
        <a:p>
          <a:endParaRPr lang="en-US"/>
        </a:p>
      </dgm:t>
    </dgm:pt>
    <dgm:pt modelId="{E0C079D9-EB6F-408A-84BF-FDB697C98960}">
      <dgm:prSet/>
      <dgm:spPr/>
      <dgm:t>
        <a:bodyPr/>
        <a:lstStyle/>
        <a:p>
          <a:r>
            <a:rPr lang="en-US"/>
            <a:t>Exemplary implementations in homes </a:t>
          </a:r>
          <a:r>
            <a:rPr lang="de-DE"/>
            <a:t>in min. 3 - 4</a:t>
          </a:r>
          <a:r>
            <a:rPr lang="en-US"/>
            <a:t> partner region</a:t>
          </a:r>
          <a:r>
            <a:rPr lang="de-DE"/>
            <a:t>s</a:t>
          </a:r>
          <a:endParaRPr lang="en-US"/>
        </a:p>
      </dgm:t>
    </dgm:pt>
    <dgm:pt modelId="{B1E60B06-555B-46C2-A5C7-E3262FF0BF6F}" type="parTrans" cxnId="{32B2F9C7-C87A-44FD-A096-B2F32A61F404}">
      <dgm:prSet/>
      <dgm:spPr/>
      <dgm:t>
        <a:bodyPr/>
        <a:lstStyle/>
        <a:p>
          <a:endParaRPr lang="en-US"/>
        </a:p>
      </dgm:t>
    </dgm:pt>
    <dgm:pt modelId="{4351B9FC-7DBC-493C-BE14-5A511E9706FD}" type="sibTrans" cxnId="{32B2F9C7-C87A-44FD-A096-B2F32A61F404}">
      <dgm:prSet/>
      <dgm:spPr/>
      <dgm:t>
        <a:bodyPr/>
        <a:lstStyle/>
        <a:p>
          <a:endParaRPr lang="en-US"/>
        </a:p>
      </dgm:t>
    </dgm:pt>
    <dgm:pt modelId="{232D24AC-6457-4D01-B840-3FAD0B76D40F}">
      <dgm:prSet/>
      <dgm:spPr/>
      <dgm:t>
        <a:bodyPr/>
        <a:lstStyle/>
        <a:p>
          <a:r>
            <a:rPr lang="en-US"/>
            <a:t>Blueprint for socio-technical regenerative services across Europe</a:t>
          </a:r>
        </a:p>
      </dgm:t>
    </dgm:pt>
    <dgm:pt modelId="{1CF2D421-E070-4A33-9147-8130273CD378}" type="parTrans" cxnId="{CD9C8C45-1E01-4EFD-88AF-317B9B8B49EE}">
      <dgm:prSet/>
      <dgm:spPr/>
      <dgm:t>
        <a:bodyPr/>
        <a:lstStyle/>
        <a:p>
          <a:endParaRPr lang="en-US"/>
        </a:p>
      </dgm:t>
    </dgm:pt>
    <dgm:pt modelId="{B6F06AFF-56E1-425F-BE2D-94D88ED43DE4}" type="sibTrans" cxnId="{CD9C8C45-1E01-4EFD-88AF-317B9B8B49EE}">
      <dgm:prSet/>
      <dgm:spPr/>
      <dgm:t>
        <a:bodyPr/>
        <a:lstStyle/>
        <a:p>
          <a:endParaRPr lang="en-US"/>
        </a:p>
      </dgm:t>
    </dgm:pt>
    <dgm:pt modelId="{B95C9077-3F72-4BDB-852A-27F86B463D4F}" type="pres">
      <dgm:prSet presAssocID="{8EE726ED-E176-411D-8843-D4AEA418A4E9}" presName="diagram" presStyleCnt="0">
        <dgm:presLayoutVars>
          <dgm:dir/>
          <dgm:resizeHandles val="exact"/>
        </dgm:presLayoutVars>
      </dgm:prSet>
      <dgm:spPr/>
    </dgm:pt>
    <dgm:pt modelId="{BC915572-B97D-44E5-ACB6-D1F3560F4FFB}" type="pres">
      <dgm:prSet presAssocID="{1EEA6E2B-ABF6-4130-BDC1-94E0F4D3787D}" presName="node" presStyleLbl="node1" presStyleIdx="0" presStyleCnt="4">
        <dgm:presLayoutVars>
          <dgm:bulletEnabled val="1"/>
        </dgm:presLayoutVars>
      </dgm:prSet>
      <dgm:spPr/>
    </dgm:pt>
    <dgm:pt modelId="{15850C3A-2E6A-4C54-9B03-0B5BDDCEE678}" type="pres">
      <dgm:prSet presAssocID="{2509C8C6-36FA-4C13-88D0-5B0369CFC2C1}" presName="sibTrans" presStyleCnt="0"/>
      <dgm:spPr/>
    </dgm:pt>
    <dgm:pt modelId="{A1BF5753-D9F5-4DA7-8F24-3513BB9FEDAE}" type="pres">
      <dgm:prSet presAssocID="{FDC3FED9-1177-4F9D-BD66-10D5A2782DB2}" presName="node" presStyleLbl="node1" presStyleIdx="1" presStyleCnt="4">
        <dgm:presLayoutVars>
          <dgm:bulletEnabled val="1"/>
        </dgm:presLayoutVars>
      </dgm:prSet>
      <dgm:spPr/>
    </dgm:pt>
    <dgm:pt modelId="{E3583ABF-AD8E-43A4-A421-706C6C55DDE1}" type="pres">
      <dgm:prSet presAssocID="{F604FFFF-6B06-4067-B1D7-EF94ED0D119E}" presName="sibTrans" presStyleCnt="0"/>
      <dgm:spPr/>
    </dgm:pt>
    <dgm:pt modelId="{DB1F6FD2-1E0F-4013-A790-B96C3C628E57}" type="pres">
      <dgm:prSet presAssocID="{E0C079D9-EB6F-408A-84BF-FDB697C98960}" presName="node" presStyleLbl="node1" presStyleIdx="2" presStyleCnt="4">
        <dgm:presLayoutVars>
          <dgm:bulletEnabled val="1"/>
        </dgm:presLayoutVars>
      </dgm:prSet>
      <dgm:spPr/>
    </dgm:pt>
    <dgm:pt modelId="{EABFB042-A423-4A6A-B551-087EE046AF08}" type="pres">
      <dgm:prSet presAssocID="{4351B9FC-7DBC-493C-BE14-5A511E9706FD}" presName="sibTrans" presStyleCnt="0"/>
      <dgm:spPr/>
    </dgm:pt>
    <dgm:pt modelId="{B2BD0108-4386-4420-BB23-CE5C78F92FFD}" type="pres">
      <dgm:prSet presAssocID="{232D24AC-6457-4D01-B840-3FAD0B76D40F}" presName="node" presStyleLbl="node1" presStyleIdx="3" presStyleCnt="4">
        <dgm:presLayoutVars>
          <dgm:bulletEnabled val="1"/>
        </dgm:presLayoutVars>
      </dgm:prSet>
      <dgm:spPr/>
    </dgm:pt>
  </dgm:ptLst>
  <dgm:cxnLst>
    <dgm:cxn modelId="{E0442C00-D31A-4BB0-BA1C-DCEA14641122}" type="presOf" srcId="{1EEA6E2B-ABF6-4130-BDC1-94E0F4D3787D}" destId="{BC915572-B97D-44E5-ACB6-D1F3560F4FFB}" srcOrd="0" destOrd="0" presId="urn:microsoft.com/office/officeart/2005/8/layout/default"/>
    <dgm:cxn modelId="{5DFEFA06-238F-4E1B-B740-227A528B1F13}" srcId="{8EE726ED-E176-411D-8843-D4AEA418A4E9}" destId="{1EEA6E2B-ABF6-4130-BDC1-94E0F4D3787D}" srcOrd="0" destOrd="0" parTransId="{C7B4F647-D92A-401B-BC5B-9B9B1311CC06}" sibTransId="{2509C8C6-36FA-4C13-88D0-5B0369CFC2C1}"/>
    <dgm:cxn modelId="{CD9C8C45-1E01-4EFD-88AF-317B9B8B49EE}" srcId="{8EE726ED-E176-411D-8843-D4AEA418A4E9}" destId="{232D24AC-6457-4D01-B840-3FAD0B76D40F}" srcOrd="3" destOrd="0" parTransId="{1CF2D421-E070-4A33-9147-8130273CD378}" sibTransId="{B6F06AFF-56E1-425F-BE2D-94D88ED43DE4}"/>
    <dgm:cxn modelId="{09109754-B525-49C3-B466-8C6B1E547D3C}" type="presOf" srcId="{E0C079D9-EB6F-408A-84BF-FDB697C98960}" destId="{DB1F6FD2-1E0F-4013-A790-B96C3C628E57}" srcOrd="0" destOrd="0" presId="urn:microsoft.com/office/officeart/2005/8/layout/default"/>
    <dgm:cxn modelId="{A3854D56-62AA-4A55-8615-16B05603C50F}" type="presOf" srcId="{8EE726ED-E176-411D-8843-D4AEA418A4E9}" destId="{B95C9077-3F72-4BDB-852A-27F86B463D4F}" srcOrd="0" destOrd="0" presId="urn:microsoft.com/office/officeart/2005/8/layout/default"/>
    <dgm:cxn modelId="{5B59C485-A0CB-43F8-BE0D-74BD2CE24812}" srcId="{8EE726ED-E176-411D-8843-D4AEA418A4E9}" destId="{FDC3FED9-1177-4F9D-BD66-10D5A2782DB2}" srcOrd="1" destOrd="0" parTransId="{050E4292-1A5F-46FB-BF6B-360F392099A3}" sibTransId="{F604FFFF-6B06-4067-B1D7-EF94ED0D119E}"/>
    <dgm:cxn modelId="{5BF2FC88-8C33-46F8-AEFA-C1A312FF278A}" type="presOf" srcId="{232D24AC-6457-4D01-B840-3FAD0B76D40F}" destId="{B2BD0108-4386-4420-BB23-CE5C78F92FFD}" srcOrd="0" destOrd="0" presId="urn:microsoft.com/office/officeart/2005/8/layout/default"/>
    <dgm:cxn modelId="{8FEDBEA0-6CDF-4C82-81E5-50828C92342C}" type="presOf" srcId="{FDC3FED9-1177-4F9D-BD66-10D5A2782DB2}" destId="{A1BF5753-D9F5-4DA7-8F24-3513BB9FEDAE}" srcOrd="0" destOrd="0" presId="urn:microsoft.com/office/officeart/2005/8/layout/default"/>
    <dgm:cxn modelId="{32B2F9C7-C87A-44FD-A096-B2F32A61F404}" srcId="{8EE726ED-E176-411D-8843-D4AEA418A4E9}" destId="{E0C079D9-EB6F-408A-84BF-FDB697C98960}" srcOrd="2" destOrd="0" parTransId="{B1E60B06-555B-46C2-A5C7-E3262FF0BF6F}" sibTransId="{4351B9FC-7DBC-493C-BE14-5A511E9706FD}"/>
    <dgm:cxn modelId="{8CC9697D-27B0-49F0-B9A4-EFD3CF3FF52D}" type="presParOf" srcId="{B95C9077-3F72-4BDB-852A-27F86B463D4F}" destId="{BC915572-B97D-44E5-ACB6-D1F3560F4FFB}" srcOrd="0" destOrd="0" presId="urn:microsoft.com/office/officeart/2005/8/layout/default"/>
    <dgm:cxn modelId="{7CBA8D56-4193-4158-9993-A519C9EDAA21}" type="presParOf" srcId="{B95C9077-3F72-4BDB-852A-27F86B463D4F}" destId="{15850C3A-2E6A-4C54-9B03-0B5BDDCEE678}" srcOrd="1" destOrd="0" presId="urn:microsoft.com/office/officeart/2005/8/layout/default"/>
    <dgm:cxn modelId="{212AAB3A-85A4-4F33-9720-1D68A42BC03D}" type="presParOf" srcId="{B95C9077-3F72-4BDB-852A-27F86B463D4F}" destId="{A1BF5753-D9F5-4DA7-8F24-3513BB9FEDAE}" srcOrd="2" destOrd="0" presId="urn:microsoft.com/office/officeart/2005/8/layout/default"/>
    <dgm:cxn modelId="{404E74C9-CE25-4442-9CC5-3E28F9F37D67}" type="presParOf" srcId="{B95C9077-3F72-4BDB-852A-27F86B463D4F}" destId="{E3583ABF-AD8E-43A4-A421-706C6C55DDE1}" srcOrd="3" destOrd="0" presId="urn:microsoft.com/office/officeart/2005/8/layout/default"/>
    <dgm:cxn modelId="{FBDDE9E8-19BB-46B2-84E3-1B8CE27FA9BD}" type="presParOf" srcId="{B95C9077-3F72-4BDB-852A-27F86B463D4F}" destId="{DB1F6FD2-1E0F-4013-A790-B96C3C628E57}" srcOrd="4" destOrd="0" presId="urn:microsoft.com/office/officeart/2005/8/layout/default"/>
    <dgm:cxn modelId="{3A03BD09-18D4-46D2-9208-BE694C955062}" type="presParOf" srcId="{B95C9077-3F72-4BDB-852A-27F86B463D4F}" destId="{EABFB042-A423-4A6A-B551-087EE046AF08}" srcOrd="5" destOrd="0" presId="urn:microsoft.com/office/officeart/2005/8/layout/default"/>
    <dgm:cxn modelId="{38B9AE5F-E83C-4812-A575-04FE8E3467DD}" type="presParOf" srcId="{B95C9077-3F72-4BDB-852A-27F86B463D4F}" destId="{B2BD0108-4386-4420-BB23-CE5C78F92FF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0647A9-519F-4A3F-8D3B-70C5E5844AB9}">
      <dsp:nvSpPr>
        <dsp:cNvPr id="0" name=""/>
        <dsp:cNvSpPr/>
      </dsp:nvSpPr>
      <dsp:spPr>
        <a:xfrm>
          <a:off x="518185" y="768902"/>
          <a:ext cx="1475437" cy="1475437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4BE9D9-0698-4114-BB62-08F961D1ECB7}">
      <dsp:nvSpPr>
        <dsp:cNvPr id="0" name=""/>
        <dsp:cNvSpPr/>
      </dsp:nvSpPr>
      <dsp:spPr>
        <a:xfrm>
          <a:off x="832623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49A012-65D2-4AEF-839C-D9F5F7C4B45C}">
      <dsp:nvSpPr>
        <dsp:cNvPr id="0" name=""/>
        <dsp:cNvSpPr/>
      </dsp:nvSpPr>
      <dsp:spPr>
        <a:xfrm>
          <a:off x="46529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Extreme heat increasingly threatens ageing populations across Europe</a:t>
          </a:r>
        </a:p>
      </dsp:txBody>
      <dsp:txXfrm>
        <a:off x="46529" y="2703902"/>
        <a:ext cx="2418750" cy="720000"/>
      </dsp:txXfrm>
    </dsp:sp>
    <dsp:sp modelId="{3FB6345F-0FE4-4B23-AD76-803262622F31}">
      <dsp:nvSpPr>
        <dsp:cNvPr id="0" name=""/>
        <dsp:cNvSpPr/>
      </dsp:nvSpPr>
      <dsp:spPr>
        <a:xfrm>
          <a:off x="3360216" y="768902"/>
          <a:ext cx="1475437" cy="1475437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3CCDDF-55F9-49FD-92C6-03A0202B79C9}">
      <dsp:nvSpPr>
        <dsp:cNvPr id="0" name=""/>
        <dsp:cNvSpPr/>
      </dsp:nvSpPr>
      <dsp:spPr>
        <a:xfrm>
          <a:off x="3674654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A4073B-2079-49C8-92F7-62F88E061373}">
      <dsp:nvSpPr>
        <dsp:cNvPr id="0" name=""/>
        <dsp:cNvSpPr/>
      </dsp:nvSpPr>
      <dsp:spPr>
        <a:xfrm>
          <a:off x="2888560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Elderly in home care settings often inhabit poorly insulated buildings</a:t>
          </a:r>
        </a:p>
      </dsp:txBody>
      <dsp:txXfrm>
        <a:off x="2888560" y="2703902"/>
        <a:ext cx="2418750" cy="720000"/>
      </dsp:txXfrm>
    </dsp:sp>
    <dsp:sp modelId="{10EA1FEF-0D10-461B-B598-05B55CC557A9}">
      <dsp:nvSpPr>
        <dsp:cNvPr id="0" name=""/>
        <dsp:cNvSpPr/>
      </dsp:nvSpPr>
      <dsp:spPr>
        <a:xfrm>
          <a:off x="6202248" y="768902"/>
          <a:ext cx="1475437" cy="147543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4E399-4C95-4476-8560-667746B48DA5}">
      <dsp:nvSpPr>
        <dsp:cNvPr id="0" name=""/>
        <dsp:cNvSpPr/>
      </dsp:nvSpPr>
      <dsp:spPr>
        <a:xfrm>
          <a:off x="6516685" y="1083340"/>
          <a:ext cx="846562" cy="846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7777F0-379E-438F-8E99-E57000FA3B4F}">
      <dsp:nvSpPr>
        <dsp:cNvPr id="0" name=""/>
        <dsp:cNvSpPr/>
      </dsp:nvSpPr>
      <dsp:spPr>
        <a:xfrm>
          <a:off x="5730591" y="2703902"/>
          <a:ext cx="24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400" kern="1200"/>
            <a:t>Regenerative interventions must be low-tech, low-intrusion, high-impact</a:t>
          </a:r>
        </a:p>
      </dsp:txBody>
      <dsp:txXfrm>
        <a:off x="5730591" y="2703902"/>
        <a:ext cx="24187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AE284B-ACD8-4A7E-9305-8E9020A24E9B}">
      <dsp:nvSpPr>
        <dsp:cNvPr id="0" name=""/>
        <dsp:cNvSpPr/>
      </dsp:nvSpPr>
      <dsp:spPr>
        <a:xfrm>
          <a:off x="0" y="83282"/>
          <a:ext cx="8195871" cy="95471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Transform home care dwellings into climate-adaptive, health-supportive spaces</a:t>
          </a:r>
        </a:p>
      </dsp:txBody>
      <dsp:txXfrm>
        <a:off x="46606" y="129888"/>
        <a:ext cx="8102659" cy="861507"/>
      </dsp:txXfrm>
    </dsp:sp>
    <dsp:sp modelId="{A76B1F3C-8CF7-436D-9FDC-A9A77BE132FF}">
      <dsp:nvSpPr>
        <dsp:cNvPr id="0" name=""/>
        <dsp:cNvSpPr/>
      </dsp:nvSpPr>
      <dsp:spPr>
        <a:xfrm>
          <a:off x="0" y="1107122"/>
          <a:ext cx="8195871" cy="95471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Integrate nature-based shading, cross-ventilation, low-tech &amp; passive cooling strategies</a:t>
          </a:r>
        </a:p>
      </dsp:txBody>
      <dsp:txXfrm>
        <a:off x="46606" y="1153728"/>
        <a:ext cx="8102659" cy="861507"/>
      </dsp:txXfrm>
    </dsp:sp>
    <dsp:sp modelId="{CA8E88BF-A914-4030-B3BA-28968DF62FCB}">
      <dsp:nvSpPr>
        <dsp:cNvPr id="0" name=""/>
        <dsp:cNvSpPr/>
      </dsp:nvSpPr>
      <dsp:spPr>
        <a:xfrm>
          <a:off x="0" y="2130962"/>
          <a:ext cx="8195871" cy="95471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Combine social work, nursing knowledge &amp; building physics for holistic solutions</a:t>
          </a:r>
        </a:p>
      </dsp:txBody>
      <dsp:txXfrm>
        <a:off x="46606" y="2177568"/>
        <a:ext cx="8102659" cy="861507"/>
      </dsp:txXfrm>
    </dsp:sp>
    <dsp:sp modelId="{60FFE34B-037C-4DC2-85D6-2BBFD9B362DF}">
      <dsp:nvSpPr>
        <dsp:cNvPr id="0" name=""/>
        <dsp:cNvSpPr/>
      </dsp:nvSpPr>
      <dsp:spPr>
        <a:xfrm>
          <a:off x="0" y="3154802"/>
          <a:ext cx="8195871" cy="95471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Use digital tool to enable gentle, respectful, minimally intrusive assessments</a:t>
          </a:r>
        </a:p>
      </dsp:txBody>
      <dsp:txXfrm>
        <a:off x="46606" y="3201408"/>
        <a:ext cx="8102659" cy="8615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915572-B97D-44E5-ACB6-D1F3560F4FFB}">
      <dsp:nvSpPr>
        <dsp:cNvPr id="0" name=""/>
        <dsp:cNvSpPr/>
      </dsp:nvSpPr>
      <dsp:spPr>
        <a:xfrm>
          <a:off x="715337" y="2413"/>
          <a:ext cx="3221521" cy="193291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Service models for regenerative micro-retrofits in sensitive homes</a:t>
          </a:r>
        </a:p>
      </dsp:txBody>
      <dsp:txXfrm>
        <a:off x="715337" y="2413"/>
        <a:ext cx="3221521" cy="1932912"/>
      </dsp:txXfrm>
    </dsp:sp>
    <dsp:sp modelId="{A1BF5753-D9F5-4DA7-8F24-3513BB9FEDAE}">
      <dsp:nvSpPr>
        <dsp:cNvPr id="0" name=""/>
        <dsp:cNvSpPr/>
      </dsp:nvSpPr>
      <dsp:spPr>
        <a:xfrm>
          <a:off x="4259011" y="2413"/>
          <a:ext cx="3221521" cy="1932912"/>
        </a:xfrm>
        <a:prstGeom prst="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Pilot co-design processes with caregivers, elderly residents &amp; craftsmen, industry</a:t>
          </a:r>
        </a:p>
      </dsp:txBody>
      <dsp:txXfrm>
        <a:off x="4259011" y="2413"/>
        <a:ext cx="3221521" cy="1932912"/>
      </dsp:txXfrm>
    </dsp:sp>
    <dsp:sp modelId="{DB1F6FD2-1E0F-4013-A790-B96C3C628E57}">
      <dsp:nvSpPr>
        <dsp:cNvPr id="0" name=""/>
        <dsp:cNvSpPr/>
      </dsp:nvSpPr>
      <dsp:spPr>
        <a:xfrm>
          <a:off x="715337" y="2257478"/>
          <a:ext cx="3221521" cy="1932912"/>
        </a:xfrm>
        <a:prstGeom prst="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Exemplary implementations in homes </a:t>
          </a:r>
          <a:r>
            <a:rPr lang="de-DE" sz="2400" kern="1200"/>
            <a:t>in min. 3 - 4</a:t>
          </a:r>
          <a:r>
            <a:rPr lang="en-US" sz="2400" kern="1200"/>
            <a:t> partner region</a:t>
          </a:r>
          <a:r>
            <a:rPr lang="de-DE" sz="2400" kern="1200"/>
            <a:t>s</a:t>
          </a:r>
          <a:endParaRPr lang="en-US" sz="2400" kern="1200"/>
        </a:p>
      </dsp:txBody>
      <dsp:txXfrm>
        <a:off x="715337" y="2257478"/>
        <a:ext cx="3221521" cy="1932912"/>
      </dsp:txXfrm>
    </dsp:sp>
    <dsp:sp modelId="{B2BD0108-4386-4420-BB23-CE5C78F92FFD}">
      <dsp:nvSpPr>
        <dsp:cNvPr id="0" name=""/>
        <dsp:cNvSpPr/>
      </dsp:nvSpPr>
      <dsp:spPr>
        <a:xfrm>
          <a:off x="4259011" y="2257478"/>
          <a:ext cx="3221521" cy="1932912"/>
        </a:xfrm>
        <a:prstGeom prst="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Blueprint for socio-technical regenerative services across Europe</a:t>
          </a:r>
        </a:p>
      </dsp:txBody>
      <dsp:txXfrm>
        <a:off x="4259011" y="2257478"/>
        <a:ext cx="3221521" cy="19329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6397" y="508838"/>
            <a:ext cx="3913467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1243013"/>
            <a:ext cx="2891790" cy="4371974"/>
          </a:xfrm>
        </p:spPr>
        <p:txBody>
          <a:bodyPr>
            <a:normAutofit/>
          </a:bodyPr>
          <a:lstStyle/>
          <a:p>
            <a:r>
              <a:rPr lang="en-US" sz="3100">
                <a:solidFill>
                  <a:schemeClr val="tx2"/>
                </a:solidFill>
              </a:rPr>
              <a:t>Adaptive Heat Protection for Vulnerable People in Home Care Settings</a:t>
            </a:r>
            <a:br>
              <a:rPr lang="en-US" sz="3100">
                <a:solidFill>
                  <a:schemeClr val="tx2"/>
                </a:solidFill>
              </a:rPr>
            </a:br>
            <a:r>
              <a:rPr lang="en-US" sz="3100" b="1">
                <a:solidFill>
                  <a:schemeClr val="tx2"/>
                </a:solidFill>
              </a:rPr>
              <a:t>NEB-2026-01-REGEN-01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9150" y="804672"/>
            <a:ext cx="3915918" cy="5230368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chemeClr val="tx2"/>
                </a:solidFill>
              </a:rPr>
              <a:t>Regenerative built environment solutions for vulnerable elderly people</a:t>
            </a:r>
          </a:p>
          <a:p>
            <a:endParaRPr lang="en-US" sz="2400" dirty="0">
              <a:solidFill>
                <a:schemeClr val="tx2"/>
              </a:solidFill>
            </a:endParaRPr>
          </a:p>
          <a:p>
            <a:r>
              <a:rPr lang="en-US" sz="2400" dirty="0">
                <a:solidFill>
                  <a:schemeClr val="tx2"/>
                </a:solidFill>
              </a:rPr>
              <a:t>Heat-resilient home care settings as regenerative micro-environments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de-AT" sz="3500">
                <a:solidFill>
                  <a:srgbClr val="FFFFFF"/>
                </a:solidFill>
              </a:rPr>
              <a:t>Challenge &amp; NEB Relevance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21F2E4C-9486-D75C-D008-D7C4AB8FB7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010445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de-AT" sz="3500">
                <a:solidFill>
                  <a:srgbClr val="FFFFFF"/>
                </a:solidFill>
              </a:rPr>
              <a:t>Regenerative Approach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9C8091B-8078-BA40-EF5D-7958BB7FC7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3035158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" y="0"/>
            <a:ext cx="9143999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096642" y="0"/>
            <a:ext cx="3047358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783777" y="-3783778"/>
            <a:ext cx="1576446" cy="9144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697" y="348865"/>
            <a:ext cx="7533018" cy="877729"/>
          </a:xfrm>
        </p:spPr>
        <p:txBody>
          <a:bodyPr anchor="ctr">
            <a:normAutofit/>
          </a:bodyPr>
          <a:lstStyle/>
          <a:p>
            <a:r>
              <a:rPr lang="de-AT" sz="3500">
                <a:solidFill>
                  <a:srgbClr val="FFFFFF"/>
                </a:solidFill>
              </a:rPr>
              <a:t>Innovation for NEB-REGEN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731D0BF-B3BA-F9E3-2418-C020303415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76553"/>
              </p:ext>
            </p:extLst>
          </p:nvPr>
        </p:nvGraphicFramePr>
        <p:xfrm>
          <a:off x="483042" y="2112579"/>
          <a:ext cx="8195871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125454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125" y="1153572"/>
            <a:ext cx="2400300" cy="4461163"/>
          </a:xfrm>
        </p:spPr>
        <p:txBody>
          <a:bodyPr>
            <a:normAutofit/>
          </a:bodyPr>
          <a:lstStyle/>
          <a:p>
            <a:pPr fontAlgn="base"/>
            <a:r>
              <a:rPr lang="en-US" b="1">
                <a:solidFill>
                  <a:srgbClr val="FFFFFF"/>
                </a:solidFill>
              </a:rPr>
              <a:t>Partners we are looking for:</a:t>
            </a:r>
            <a:r>
              <a:rPr lang="en-US">
                <a:solidFill>
                  <a:srgbClr val="FFFFFF"/>
                </a:solidFill>
              </a:rPr>
              <a:t> 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662801" y="2455479"/>
            <a:ext cx="3062575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5481" y="591344"/>
            <a:ext cx="5179868" cy="5585619"/>
          </a:xfrm>
        </p:spPr>
        <p:txBody>
          <a:bodyPr anchor="ctr">
            <a:normAutofit/>
          </a:bodyPr>
          <a:lstStyle/>
          <a:p>
            <a:pPr marL="0" indent="0" fontAlgn="base">
              <a:lnSpc>
                <a:spcPct val="90000"/>
              </a:lnSpc>
              <a:buNone/>
            </a:pPr>
            <a:r>
              <a:rPr lang="en-US" sz="2000" b="1"/>
              <a:t>For Implementation </a:t>
            </a:r>
          </a:p>
          <a:p>
            <a:pPr fontAlgn="base">
              <a:lnSpc>
                <a:spcPct val="90000"/>
              </a:lnSpc>
            </a:pPr>
            <a:r>
              <a:rPr lang="en-US" sz="2000" err="1"/>
              <a:t>Organisations</a:t>
            </a:r>
            <a:r>
              <a:rPr lang="en-US" sz="2000"/>
              <a:t>/ Institutions providing mobile care to the elderly in private homes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Social housing providers/ associations 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Real estate developers, owners of residential housing stock, property &amp; facility managers 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n-US" sz="2000"/>
              <a:t> </a:t>
            </a:r>
          </a:p>
          <a:p>
            <a:pPr marL="0" indent="0" fontAlgn="base">
              <a:lnSpc>
                <a:spcPct val="90000"/>
              </a:lnSpc>
              <a:buNone/>
            </a:pPr>
            <a:r>
              <a:rPr lang="en-US" sz="2000" b="1"/>
              <a:t>Academic partners with expertise in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Thermal comfort analysis &amp; simulation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Urban microclimate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Social work with the elderly, nursing science, 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Social entrepreneurship development </a:t>
            </a:r>
          </a:p>
          <a:p>
            <a:pPr fontAlgn="base">
              <a:lnSpc>
                <a:spcPct val="90000"/>
              </a:lnSpc>
            </a:pPr>
            <a:r>
              <a:rPr lang="en-US" sz="2000"/>
              <a:t>insurance sector and Legal &amp; financial liabilities in the construction sector  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222</Words>
  <Application>Microsoft Office PowerPoint</Application>
  <PresentationFormat>Bildschirmpräsentation (4:3)</PresentationFormat>
  <Paragraphs>30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Adaptive Heat Protection for Vulnerable People in Home Care Settings NEB-2026-01-REGEN-01</vt:lpstr>
      <vt:lpstr>Challenge &amp; NEB Relevance</vt:lpstr>
      <vt:lpstr>Regenerative Approach</vt:lpstr>
      <vt:lpstr>Innovation for NEB-REGEN</vt:lpstr>
      <vt:lpstr>Partners we are looking for: 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Tania Berger</cp:lastModifiedBy>
  <cp:revision>3</cp:revision>
  <dcterms:created xsi:type="dcterms:W3CDTF">2013-01-27T09:14:16Z</dcterms:created>
  <dcterms:modified xsi:type="dcterms:W3CDTF">2026-03-18T15:33:04Z</dcterms:modified>
  <cp:category/>
</cp:coreProperties>
</file>