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73" r:id="rId4"/>
    <p:sldId id="259" r:id="rId5"/>
    <p:sldId id="274" r:id="rId6"/>
    <p:sldId id="260" r:id="rId7"/>
    <p:sldId id="261" r:id="rId8"/>
    <p:sldId id="263" r:id="rId9"/>
    <p:sldId id="275" r:id="rId10"/>
    <p:sldId id="276" r:id="rId11"/>
    <p:sldId id="277" r:id="rId12"/>
    <p:sldId id="265" r:id="rId13"/>
    <p:sldId id="267" r:id="rId14"/>
    <p:sldId id="266" r:id="rId15"/>
    <p:sldId id="278" r:id="rId16"/>
    <p:sldId id="269" r:id="rId17"/>
    <p:sldId id="270" r:id="rId18"/>
    <p:sldId id="271" r:id="rId19"/>
    <p:sldId id="279" r:id="rId20"/>
    <p:sldId id="272" r:id="rId21"/>
    <p:sldId id="26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3370" autoAdjust="0"/>
  </p:normalViewPr>
  <p:slideViewPr>
    <p:cSldViewPr snapToGrid="0">
      <p:cViewPr varScale="1">
        <p:scale>
          <a:sx n="79" d="100"/>
          <a:sy n="79" d="100"/>
        </p:scale>
        <p:origin x="864" y="82"/>
      </p:cViewPr>
      <p:guideLst/>
    </p:cSldViewPr>
  </p:slideViewPr>
  <p:outlineViewPr>
    <p:cViewPr>
      <p:scale>
        <a:sx n="33" d="100"/>
        <a:sy n="33" d="100"/>
      </p:scale>
      <p:origin x="0" y="-63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B48B4-09DF-4C37-A700-B3CF7684108A}" type="datetimeFigureOut">
              <a:rPr lang="tr-TR" smtClean="0"/>
              <a:t>18.07.2024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0BB17-5779-4489-A195-DAFAD13C89F1}" type="slidenum">
              <a:rPr lang="tr-TR" smtClean="0"/>
              <a:t>‹#›</a:t>
            </a:fld>
            <a:endParaRPr lang="tr-TR"/>
          </a:p>
        </p:txBody>
      </p:sp>
    </p:spTree>
    <p:extLst>
      <p:ext uri="{BB962C8B-B14F-4D97-AF65-F5344CB8AC3E}">
        <p14:creationId xmlns:p14="http://schemas.microsoft.com/office/powerpoint/2010/main" val="8241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Seven </a:t>
            </a:r>
            <a:r>
              <a:rPr lang="tr-TR" dirty="0" err="1"/>
              <a:t>were</a:t>
            </a:r>
            <a:r>
              <a:rPr lang="tr-TR" dirty="0"/>
              <a:t> </a:t>
            </a:r>
            <a:r>
              <a:rPr lang="tr-TR" dirty="0" err="1"/>
              <a:t>established</a:t>
            </a:r>
            <a:r>
              <a:rPr lang="tr-TR" dirty="0"/>
              <a:t> in 2010 in Ostim Ankara as a </a:t>
            </a:r>
            <a:r>
              <a:rPr lang="tr-TR" dirty="0" err="1"/>
              <a:t>machining</a:t>
            </a:r>
            <a:r>
              <a:rPr lang="tr-TR" dirty="0"/>
              <a:t> </a:t>
            </a:r>
            <a:r>
              <a:rPr lang="tr-TR" dirty="0" err="1"/>
              <a:t>factory</a:t>
            </a:r>
            <a:r>
              <a:rPr lang="tr-TR" dirty="0"/>
              <a:t>. Since </a:t>
            </a:r>
            <a:r>
              <a:rPr lang="tr-TR" dirty="0" err="1"/>
              <a:t>then</a:t>
            </a:r>
            <a:r>
              <a:rPr lang="tr-TR" dirty="0"/>
              <a:t> </a:t>
            </a:r>
            <a:r>
              <a:rPr lang="tr-TR" dirty="0" err="1"/>
              <a:t>we</a:t>
            </a:r>
            <a:r>
              <a:rPr lang="tr-TR" dirty="0"/>
              <a:t> </a:t>
            </a:r>
            <a:r>
              <a:rPr lang="tr-TR" dirty="0" err="1"/>
              <a:t>continue</a:t>
            </a:r>
            <a:r>
              <a:rPr lang="tr-TR" dirty="0"/>
              <a:t> </a:t>
            </a:r>
            <a:r>
              <a:rPr lang="tr-TR" dirty="0" err="1"/>
              <a:t>to</a:t>
            </a:r>
            <a:r>
              <a:rPr lang="tr-TR" dirty="0"/>
              <a:t> </a:t>
            </a:r>
            <a:r>
              <a:rPr lang="tr-TR" dirty="0" err="1"/>
              <a:t>grew</a:t>
            </a:r>
            <a:r>
              <a:rPr lang="tr-TR" dirty="0"/>
              <a:t> </a:t>
            </a:r>
            <a:r>
              <a:rPr lang="tr-TR" dirty="0" err="1"/>
              <a:t>and</a:t>
            </a:r>
            <a:r>
              <a:rPr lang="tr-TR" dirty="0"/>
              <a:t> </a:t>
            </a:r>
            <a:r>
              <a:rPr lang="tr-TR" dirty="0" err="1"/>
              <a:t>moved</a:t>
            </a:r>
            <a:r>
              <a:rPr lang="tr-TR" dirty="0"/>
              <a:t> </a:t>
            </a:r>
            <a:r>
              <a:rPr lang="tr-TR" dirty="0" err="1"/>
              <a:t>our</a:t>
            </a:r>
            <a:r>
              <a:rPr lang="tr-TR" dirty="0"/>
              <a:t> </a:t>
            </a:r>
            <a:r>
              <a:rPr lang="tr-TR" dirty="0" err="1"/>
              <a:t>factory</a:t>
            </a:r>
            <a:r>
              <a:rPr lang="tr-TR" dirty="0"/>
              <a:t> </a:t>
            </a:r>
            <a:r>
              <a:rPr lang="tr-TR" dirty="0" err="1"/>
              <a:t>to</a:t>
            </a:r>
            <a:r>
              <a:rPr lang="tr-TR" dirty="0"/>
              <a:t> Sincan – Ankara.</a:t>
            </a:r>
          </a:p>
          <a:p>
            <a:endParaRPr lang="tr-TR" dirty="0"/>
          </a:p>
          <a:p>
            <a:r>
              <a:rPr lang="tr-TR" dirty="0" err="1"/>
              <a:t>We</a:t>
            </a:r>
            <a:r>
              <a:rPr lang="tr-TR" dirty="0"/>
              <a:t> </a:t>
            </a:r>
            <a:r>
              <a:rPr lang="tr-TR" dirty="0" err="1"/>
              <a:t>started</a:t>
            </a:r>
            <a:r>
              <a:rPr lang="tr-TR" dirty="0"/>
              <a:t> </a:t>
            </a:r>
            <a:r>
              <a:rPr lang="tr-TR" dirty="0" err="1"/>
              <a:t>to</a:t>
            </a:r>
            <a:r>
              <a:rPr lang="tr-TR" dirty="0"/>
              <a:t> </a:t>
            </a:r>
            <a:r>
              <a:rPr lang="tr-TR" dirty="0" err="1"/>
              <a:t>machining</a:t>
            </a:r>
            <a:r>
              <a:rPr lang="tr-TR" dirty="0"/>
              <a:t> </a:t>
            </a:r>
            <a:r>
              <a:rPr lang="tr-TR" dirty="0" err="1"/>
              <a:t>industry</a:t>
            </a:r>
            <a:r>
              <a:rPr lang="tr-TR" dirty="0"/>
              <a:t> </a:t>
            </a:r>
            <a:r>
              <a:rPr lang="tr-TR" dirty="0" err="1"/>
              <a:t>with</a:t>
            </a:r>
            <a:r>
              <a:rPr lang="tr-TR" dirty="0"/>
              <a:t> a </a:t>
            </a:r>
            <a:r>
              <a:rPr lang="tr-TR" dirty="0" err="1"/>
              <a:t>focus</a:t>
            </a:r>
            <a:r>
              <a:rPr lang="tr-TR" dirty="0"/>
              <a:t> </a:t>
            </a:r>
            <a:r>
              <a:rPr lang="tr-TR" dirty="0" err="1"/>
              <a:t>towards</a:t>
            </a:r>
            <a:r>
              <a:rPr lang="tr-TR" dirty="0"/>
              <a:t> </a:t>
            </a:r>
            <a:r>
              <a:rPr lang="tr-TR" dirty="0" err="1"/>
              <a:t>to</a:t>
            </a:r>
            <a:r>
              <a:rPr lang="tr-TR" dirty="0"/>
              <a:t> </a:t>
            </a:r>
            <a:r>
              <a:rPr lang="tr-TR" dirty="0" err="1"/>
              <a:t>Europian</a:t>
            </a:r>
            <a:r>
              <a:rPr lang="tr-TR" dirty="0"/>
              <a:t> </a:t>
            </a:r>
            <a:r>
              <a:rPr lang="tr-TR" dirty="0" err="1"/>
              <a:t>Economic</a:t>
            </a:r>
            <a:r>
              <a:rPr lang="tr-TR" dirty="0"/>
              <a:t> </a:t>
            </a:r>
            <a:r>
              <a:rPr lang="tr-TR" dirty="0" err="1"/>
              <a:t>Area</a:t>
            </a:r>
            <a:r>
              <a:rPr lang="tr-TR" dirty="0"/>
              <a:t> </a:t>
            </a:r>
            <a:r>
              <a:rPr lang="tr-TR" dirty="0" err="1"/>
              <a:t>and</a:t>
            </a:r>
            <a:r>
              <a:rPr lang="tr-TR" dirty="0"/>
              <a:t> </a:t>
            </a:r>
            <a:r>
              <a:rPr lang="tr-TR" dirty="0" err="1"/>
              <a:t>aiming</a:t>
            </a:r>
            <a:r>
              <a:rPr lang="tr-TR" dirty="0"/>
              <a:t> </a:t>
            </a:r>
            <a:r>
              <a:rPr lang="tr-TR" dirty="0" err="1"/>
              <a:t>the</a:t>
            </a:r>
            <a:r>
              <a:rPr lang="tr-TR" dirty="0"/>
              <a:t> </a:t>
            </a:r>
            <a:r>
              <a:rPr lang="tr-TR" dirty="0" err="1"/>
              <a:t>German</a:t>
            </a:r>
            <a:r>
              <a:rPr lang="tr-TR" dirty="0"/>
              <a:t> </a:t>
            </a:r>
            <a:r>
              <a:rPr lang="tr-TR" dirty="0" err="1"/>
              <a:t>Quality</a:t>
            </a:r>
            <a:r>
              <a:rPr lang="tr-TR" dirty="0"/>
              <a:t> </a:t>
            </a:r>
            <a:r>
              <a:rPr lang="tr-TR" dirty="0" err="1"/>
              <a:t>Standards</a:t>
            </a:r>
            <a:r>
              <a:rPr lang="tr-TR" dirty="0"/>
              <a:t>. </a:t>
            </a:r>
            <a:r>
              <a:rPr lang="en-US" dirty="0"/>
              <a:t>Since 2016, we have added welding manufacturing to our work area</a:t>
            </a:r>
            <a:r>
              <a:rPr lang="tr-TR" dirty="0"/>
              <a:t> </a:t>
            </a:r>
            <a:r>
              <a:rPr lang="tr-TR" dirty="0" err="1"/>
              <a:t>and</a:t>
            </a:r>
            <a:r>
              <a:rPr lang="tr-TR" dirty="0"/>
              <a:t> </a:t>
            </a:r>
            <a:r>
              <a:rPr lang="tr-TR" dirty="0" err="1"/>
              <a:t>we</a:t>
            </a:r>
            <a:r>
              <a:rPr lang="tr-TR" dirty="0"/>
              <a:t> </a:t>
            </a:r>
            <a:r>
              <a:rPr lang="tr-TR" dirty="0" err="1"/>
              <a:t>moved</a:t>
            </a:r>
            <a:r>
              <a:rPr lang="tr-TR" dirty="0"/>
              <a:t> </a:t>
            </a:r>
            <a:r>
              <a:rPr lang="tr-TR" dirty="0" err="1"/>
              <a:t>our</a:t>
            </a:r>
            <a:r>
              <a:rPr lang="tr-TR" dirty="0"/>
              <a:t> CNC </a:t>
            </a:r>
            <a:r>
              <a:rPr lang="tr-TR" dirty="0" err="1"/>
              <a:t>platforms</a:t>
            </a:r>
            <a:r>
              <a:rPr lang="tr-TR" dirty="0"/>
              <a:t> </a:t>
            </a:r>
            <a:r>
              <a:rPr lang="tr-TR" dirty="0" err="1"/>
              <a:t>and</a:t>
            </a:r>
            <a:r>
              <a:rPr lang="tr-TR" dirty="0"/>
              <a:t> </a:t>
            </a:r>
            <a:r>
              <a:rPr lang="tr-TR" dirty="0" err="1"/>
              <a:t>benches</a:t>
            </a:r>
            <a:r>
              <a:rPr lang="tr-TR" dirty="0"/>
              <a:t> </a:t>
            </a:r>
            <a:r>
              <a:rPr lang="tr-TR" dirty="0" err="1"/>
              <a:t>to</a:t>
            </a:r>
            <a:r>
              <a:rPr lang="tr-TR" dirty="0"/>
              <a:t> Başkent </a:t>
            </a:r>
            <a:r>
              <a:rPr lang="tr-TR" dirty="0" err="1"/>
              <a:t>Organized</a:t>
            </a:r>
            <a:r>
              <a:rPr lang="tr-TR" dirty="0"/>
              <a:t> </a:t>
            </a:r>
            <a:r>
              <a:rPr lang="tr-TR" dirty="0" err="1"/>
              <a:t>Industrial</a:t>
            </a:r>
            <a:r>
              <a:rPr lang="tr-TR" dirty="0"/>
              <a:t> </a:t>
            </a:r>
            <a:r>
              <a:rPr lang="tr-TR" dirty="0" err="1"/>
              <a:t>Zone</a:t>
            </a:r>
            <a:r>
              <a:rPr lang="en-US" dirty="0"/>
              <a:t>.</a:t>
            </a:r>
            <a:r>
              <a:rPr lang="tr-TR" dirty="0"/>
              <a:t> </a:t>
            </a:r>
            <a:r>
              <a:rPr lang="tr-TR" dirty="0" err="1"/>
              <a:t>To</a:t>
            </a:r>
            <a:r>
              <a:rPr lang="tr-TR" dirty="0"/>
              <a:t> </a:t>
            </a:r>
            <a:r>
              <a:rPr lang="tr-TR" dirty="0" err="1"/>
              <a:t>integrate</a:t>
            </a:r>
            <a:r>
              <a:rPr lang="tr-TR" dirty="0"/>
              <a:t> </a:t>
            </a:r>
            <a:r>
              <a:rPr lang="tr-TR" dirty="0" err="1"/>
              <a:t>machining</a:t>
            </a:r>
            <a:r>
              <a:rPr lang="tr-TR" dirty="0"/>
              <a:t> </a:t>
            </a:r>
            <a:r>
              <a:rPr lang="tr-TR" dirty="0" err="1"/>
              <a:t>and</a:t>
            </a:r>
            <a:r>
              <a:rPr lang="tr-TR" dirty="0"/>
              <a:t> </a:t>
            </a:r>
            <a:r>
              <a:rPr lang="tr-TR" dirty="0" err="1"/>
              <a:t>Welding</a:t>
            </a:r>
            <a:r>
              <a:rPr lang="tr-TR" dirty="0"/>
              <a:t> </a:t>
            </a:r>
            <a:r>
              <a:rPr lang="tr-TR" dirty="0" err="1"/>
              <a:t>construction</a:t>
            </a:r>
            <a:r>
              <a:rPr lang="tr-TR" dirty="0"/>
              <a:t> at </a:t>
            </a:r>
            <a:r>
              <a:rPr lang="tr-TR" dirty="0" err="1"/>
              <a:t>the</a:t>
            </a:r>
            <a:r>
              <a:rPr lang="tr-TR" dirty="0"/>
              <a:t> </a:t>
            </a:r>
            <a:r>
              <a:rPr lang="tr-TR" dirty="0" err="1"/>
              <a:t>same</a:t>
            </a:r>
            <a:r>
              <a:rPr lang="tr-TR" dirty="0"/>
              <a:t> </a:t>
            </a:r>
            <a:r>
              <a:rPr lang="tr-TR" dirty="0" err="1"/>
              <a:t>location</a:t>
            </a:r>
            <a:r>
              <a:rPr lang="tr-TR" dirty="0"/>
              <a:t>.</a:t>
            </a:r>
          </a:p>
        </p:txBody>
      </p:sp>
      <p:sp>
        <p:nvSpPr>
          <p:cNvPr id="4" name="Slayt Numarası Yer Tutucusu 3"/>
          <p:cNvSpPr>
            <a:spLocks noGrp="1"/>
          </p:cNvSpPr>
          <p:nvPr>
            <p:ph type="sldNum" sz="quarter" idx="5"/>
          </p:nvPr>
        </p:nvSpPr>
        <p:spPr/>
        <p:txBody>
          <a:bodyPr/>
          <a:lstStyle/>
          <a:p>
            <a:fld id="{5810BB17-5779-4489-A195-DAFAD13C89F1}" type="slidenum">
              <a:rPr lang="tr-TR" smtClean="0"/>
              <a:t>2</a:t>
            </a:fld>
            <a:endParaRPr lang="tr-TR"/>
          </a:p>
        </p:txBody>
      </p:sp>
    </p:spTree>
    <p:extLst>
      <p:ext uri="{BB962C8B-B14F-4D97-AF65-F5344CB8AC3E}">
        <p14:creationId xmlns:p14="http://schemas.microsoft.com/office/powerpoint/2010/main" val="336278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The</a:t>
            </a:r>
            <a:r>
              <a:rPr lang="tr-TR" dirty="0"/>
              <a:t> </a:t>
            </a:r>
            <a:r>
              <a:rPr lang="tr-TR" dirty="0" err="1"/>
              <a:t>parts</a:t>
            </a:r>
            <a:r>
              <a:rPr lang="tr-TR" dirty="0"/>
              <a:t> </a:t>
            </a:r>
            <a:r>
              <a:rPr lang="tr-TR" dirty="0" err="1"/>
              <a:t>after</a:t>
            </a:r>
            <a:r>
              <a:rPr lang="tr-TR" dirty="0"/>
              <a:t> </a:t>
            </a:r>
            <a:r>
              <a:rPr lang="tr-TR" dirty="0" err="1"/>
              <a:t>painted</a:t>
            </a:r>
            <a:r>
              <a:rPr lang="tr-TR" dirty="0"/>
              <a:t> </a:t>
            </a:r>
            <a:r>
              <a:rPr lang="tr-TR" dirty="0" err="1"/>
              <a:t>the</a:t>
            </a:r>
            <a:r>
              <a:rPr lang="tr-TR" dirty="0"/>
              <a:t> final </a:t>
            </a:r>
            <a:r>
              <a:rPr lang="tr-TR" dirty="0" err="1"/>
              <a:t>coat</a:t>
            </a:r>
            <a:r>
              <a:rPr lang="tr-TR" dirty="0"/>
              <a:t>, </a:t>
            </a:r>
            <a:r>
              <a:rPr lang="tr-TR" dirty="0" err="1"/>
              <a:t>checked</a:t>
            </a:r>
            <a:r>
              <a:rPr lang="tr-TR" dirty="0"/>
              <a:t> </a:t>
            </a:r>
            <a:r>
              <a:rPr lang="tr-TR" dirty="0" err="1"/>
              <a:t>by</a:t>
            </a:r>
            <a:r>
              <a:rPr lang="tr-TR" dirty="0"/>
              <a:t> </a:t>
            </a:r>
            <a:r>
              <a:rPr lang="tr-TR" dirty="0" err="1"/>
              <a:t>the</a:t>
            </a:r>
            <a:r>
              <a:rPr lang="tr-TR" dirty="0"/>
              <a:t> </a:t>
            </a:r>
            <a:r>
              <a:rPr lang="tr-TR" dirty="0" err="1"/>
              <a:t>quality</a:t>
            </a:r>
            <a:r>
              <a:rPr lang="tr-TR" dirty="0"/>
              <a:t> </a:t>
            </a:r>
            <a:r>
              <a:rPr lang="tr-TR" dirty="0" err="1"/>
              <a:t>control</a:t>
            </a:r>
            <a:r>
              <a:rPr lang="tr-TR" dirty="0"/>
              <a:t> </a:t>
            </a:r>
            <a:r>
              <a:rPr lang="tr-TR" dirty="0" err="1"/>
              <a:t>department</a:t>
            </a:r>
            <a:r>
              <a:rPr lang="tr-TR" dirty="0"/>
              <a:t> </a:t>
            </a:r>
            <a:r>
              <a:rPr lang="tr-TR" dirty="0" err="1"/>
              <a:t>for</a:t>
            </a:r>
            <a:r>
              <a:rPr lang="tr-TR" dirty="0"/>
              <a:t> </a:t>
            </a:r>
            <a:r>
              <a:rPr lang="tr-TR" dirty="0" err="1"/>
              <a:t>thickness</a:t>
            </a:r>
            <a:r>
              <a:rPr lang="tr-TR" dirty="0"/>
              <a:t> of </a:t>
            </a:r>
            <a:r>
              <a:rPr lang="tr-TR" dirty="0" err="1"/>
              <a:t>paint</a:t>
            </a:r>
            <a:r>
              <a:rPr lang="tr-TR" dirty="0"/>
              <a:t>, </a:t>
            </a:r>
            <a:r>
              <a:rPr lang="tr-TR" dirty="0" err="1"/>
              <a:t>adhesion</a:t>
            </a:r>
            <a:r>
              <a:rPr lang="tr-TR" dirty="0"/>
              <a:t> </a:t>
            </a:r>
            <a:r>
              <a:rPr lang="tr-TR" dirty="0" err="1"/>
              <a:t>and</a:t>
            </a:r>
            <a:r>
              <a:rPr lang="tr-TR" dirty="0"/>
              <a:t> </a:t>
            </a:r>
            <a:r>
              <a:rPr lang="tr-TR" dirty="0" err="1"/>
              <a:t>gloss</a:t>
            </a:r>
            <a:r>
              <a:rPr lang="tr-TR" dirty="0"/>
              <a:t>. </a:t>
            </a:r>
            <a:r>
              <a:rPr lang="tr-TR" dirty="0" err="1"/>
              <a:t>The</a:t>
            </a:r>
            <a:r>
              <a:rPr lang="tr-TR" dirty="0"/>
              <a:t> </a:t>
            </a:r>
            <a:r>
              <a:rPr lang="tr-TR" dirty="0" err="1"/>
              <a:t>approved</a:t>
            </a:r>
            <a:r>
              <a:rPr lang="tr-TR" dirty="0"/>
              <a:t> </a:t>
            </a:r>
            <a:r>
              <a:rPr lang="tr-TR" dirty="0" err="1"/>
              <a:t>painted</a:t>
            </a:r>
            <a:r>
              <a:rPr lang="tr-TR" dirty="0"/>
              <a:t> </a:t>
            </a:r>
            <a:r>
              <a:rPr lang="tr-TR" dirty="0" err="1"/>
              <a:t>parts</a:t>
            </a:r>
            <a:r>
              <a:rPr lang="tr-TR" dirty="0"/>
              <a:t> </a:t>
            </a:r>
            <a:r>
              <a:rPr lang="tr-TR" dirty="0" err="1"/>
              <a:t>are</a:t>
            </a:r>
            <a:r>
              <a:rPr lang="tr-TR" dirty="0"/>
              <a:t> </a:t>
            </a:r>
            <a:r>
              <a:rPr lang="tr-TR" dirty="0" err="1"/>
              <a:t>packed</a:t>
            </a:r>
            <a:r>
              <a:rPr lang="tr-TR" dirty="0"/>
              <a:t> </a:t>
            </a:r>
            <a:r>
              <a:rPr lang="tr-TR" dirty="0" err="1"/>
              <a:t>and</a:t>
            </a:r>
            <a:r>
              <a:rPr lang="tr-TR" dirty="0"/>
              <a:t> </a:t>
            </a:r>
            <a:r>
              <a:rPr lang="tr-TR" dirty="0" err="1"/>
              <a:t>made</a:t>
            </a:r>
            <a:r>
              <a:rPr lang="tr-TR" dirty="0"/>
              <a:t> </a:t>
            </a:r>
            <a:r>
              <a:rPr lang="tr-TR" dirty="0" err="1"/>
              <a:t>ready</a:t>
            </a:r>
            <a:r>
              <a:rPr lang="tr-TR" dirty="0"/>
              <a:t> </a:t>
            </a:r>
            <a:r>
              <a:rPr lang="tr-TR" dirty="0" err="1"/>
              <a:t>for</a:t>
            </a:r>
            <a:r>
              <a:rPr lang="tr-TR" dirty="0"/>
              <a:t> </a:t>
            </a:r>
            <a:r>
              <a:rPr lang="tr-TR" dirty="0" err="1"/>
              <a:t>shipment</a:t>
            </a:r>
            <a:r>
              <a:rPr lang="tr-TR" dirty="0"/>
              <a:t>.</a:t>
            </a:r>
          </a:p>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18</a:t>
            </a:fld>
            <a:endParaRPr lang="tr-TR"/>
          </a:p>
        </p:txBody>
      </p:sp>
    </p:spTree>
    <p:extLst>
      <p:ext uri="{BB962C8B-B14F-4D97-AF65-F5344CB8AC3E}">
        <p14:creationId xmlns:p14="http://schemas.microsoft.com/office/powerpoint/2010/main" val="472183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19</a:t>
            </a:fld>
            <a:endParaRPr lang="tr-TR"/>
          </a:p>
        </p:txBody>
      </p:sp>
    </p:spTree>
    <p:extLst>
      <p:ext uri="{BB962C8B-B14F-4D97-AF65-F5344CB8AC3E}">
        <p14:creationId xmlns:p14="http://schemas.microsoft.com/office/powerpoint/2010/main" val="241151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Our</a:t>
            </a:r>
            <a:r>
              <a:rPr lang="tr-TR" dirty="0"/>
              <a:t> </a:t>
            </a:r>
            <a:r>
              <a:rPr lang="tr-TR" dirty="0" err="1"/>
              <a:t>Quality</a:t>
            </a:r>
            <a:r>
              <a:rPr lang="tr-TR" dirty="0"/>
              <a:t> </a:t>
            </a:r>
            <a:r>
              <a:rPr lang="tr-TR" dirty="0" err="1"/>
              <a:t>Policy</a:t>
            </a:r>
            <a:r>
              <a:rPr lang="tr-TR" dirty="0"/>
              <a:t> is </a:t>
            </a:r>
            <a:r>
              <a:rPr lang="tr-TR" dirty="0" err="1"/>
              <a:t>to</a:t>
            </a:r>
            <a:r>
              <a:rPr lang="tr-TR" dirty="0"/>
              <a:t> </a:t>
            </a:r>
            <a:r>
              <a:rPr lang="tr-TR" dirty="0" err="1"/>
              <a:t>meet</a:t>
            </a:r>
            <a:r>
              <a:rPr lang="tr-TR" dirty="0"/>
              <a:t> </a:t>
            </a:r>
            <a:r>
              <a:rPr lang="tr-TR" dirty="0" err="1"/>
              <a:t>the</a:t>
            </a:r>
            <a:r>
              <a:rPr lang="tr-TR" dirty="0"/>
              <a:t> </a:t>
            </a:r>
            <a:r>
              <a:rPr lang="tr-TR" dirty="0" err="1"/>
              <a:t>expactations</a:t>
            </a:r>
            <a:r>
              <a:rPr lang="tr-TR" dirty="0"/>
              <a:t> of </a:t>
            </a:r>
            <a:r>
              <a:rPr lang="tr-TR" dirty="0" err="1"/>
              <a:t>our</a:t>
            </a:r>
            <a:r>
              <a:rPr lang="tr-TR" dirty="0"/>
              <a:t> </a:t>
            </a:r>
            <a:r>
              <a:rPr lang="tr-TR" dirty="0" err="1"/>
              <a:t>customers</a:t>
            </a:r>
            <a:r>
              <a:rPr lang="tr-TR" dirty="0"/>
              <a:t>. </a:t>
            </a:r>
            <a:r>
              <a:rPr lang="tr-TR" dirty="0" err="1"/>
              <a:t>And</a:t>
            </a:r>
            <a:r>
              <a:rPr lang="tr-TR" dirty="0"/>
              <a:t> </a:t>
            </a:r>
            <a:r>
              <a:rPr lang="tr-TR" dirty="0" err="1"/>
              <a:t>we</a:t>
            </a:r>
            <a:r>
              <a:rPr lang="tr-TR" dirty="0"/>
              <a:t> </a:t>
            </a:r>
            <a:r>
              <a:rPr lang="tr-TR" dirty="0" err="1"/>
              <a:t>always</a:t>
            </a:r>
            <a:r>
              <a:rPr lang="tr-TR" dirty="0"/>
              <a:t> </a:t>
            </a:r>
            <a:r>
              <a:rPr lang="tr-TR" dirty="0" err="1"/>
              <a:t>targeting</a:t>
            </a:r>
            <a:r>
              <a:rPr lang="tr-TR" dirty="0"/>
              <a:t> </a:t>
            </a:r>
            <a:r>
              <a:rPr lang="tr-TR" dirty="0" err="1"/>
              <a:t>the</a:t>
            </a:r>
            <a:r>
              <a:rPr lang="tr-TR" dirty="0"/>
              <a:t> </a:t>
            </a:r>
            <a:r>
              <a:rPr lang="tr-TR" dirty="0" err="1"/>
              <a:t>German</a:t>
            </a:r>
            <a:r>
              <a:rPr lang="tr-TR" dirty="0"/>
              <a:t> </a:t>
            </a:r>
            <a:r>
              <a:rPr lang="tr-TR" dirty="0" err="1"/>
              <a:t>Production</a:t>
            </a:r>
            <a:r>
              <a:rPr lang="tr-TR" dirty="0"/>
              <a:t> </a:t>
            </a:r>
            <a:r>
              <a:rPr lang="tr-TR" dirty="0" err="1"/>
              <a:t>Standards</a:t>
            </a:r>
            <a:r>
              <a:rPr lang="tr-TR" dirty="0"/>
              <a:t>.</a:t>
            </a:r>
          </a:p>
          <a:p>
            <a:endParaRPr lang="tr-TR" dirty="0"/>
          </a:p>
          <a:p>
            <a:r>
              <a:rPr lang="tr-TR" dirty="0" err="1"/>
              <a:t>Our</a:t>
            </a:r>
            <a:r>
              <a:rPr lang="tr-TR" dirty="0"/>
              <a:t> </a:t>
            </a:r>
            <a:r>
              <a:rPr lang="tr-TR" dirty="0" err="1"/>
              <a:t>Health</a:t>
            </a:r>
            <a:r>
              <a:rPr lang="tr-TR" dirty="0"/>
              <a:t> </a:t>
            </a:r>
            <a:r>
              <a:rPr lang="tr-TR" dirty="0" err="1"/>
              <a:t>and</a:t>
            </a:r>
            <a:r>
              <a:rPr lang="tr-TR" dirty="0"/>
              <a:t> </a:t>
            </a:r>
            <a:r>
              <a:rPr lang="tr-TR" dirty="0" err="1"/>
              <a:t>Safety</a:t>
            </a:r>
            <a:r>
              <a:rPr lang="tr-TR" dirty="0"/>
              <a:t> </a:t>
            </a:r>
            <a:r>
              <a:rPr lang="tr-TR" dirty="0" err="1"/>
              <a:t>Policy</a:t>
            </a:r>
            <a:r>
              <a:rPr lang="tr-TR" dirty="0"/>
              <a:t> is </a:t>
            </a:r>
            <a:r>
              <a:rPr lang="tr-TR" dirty="0" err="1"/>
              <a:t>zero</a:t>
            </a:r>
            <a:r>
              <a:rPr lang="tr-TR" dirty="0"/>
              <a:t> </a:t>
            </a:r>
            <a:r>
              <a:rPr lang="tr-TR" dirty="0" err="1"/>
              <a:t>industrial</a:t>
            </a:r>
            <a:r>
              <a:rPr lang="tr-TR" dirty="0"/>
              <a:t> </a:t>
            </a:r>
            <a:r>
              <a:rPr lang="tr-TR" dirty="0" err="1"/>
              <a:t>accident</a:t>
            </a:r>
            <a:r>
              <a:rPr lang="tr-TR" dirty="0"/>
              <a:t> </a:t>
            </a:r>
            <a:r>
              <a:rPr lang="tr-TR" dirty="0" err="1"/>
              <a:t>by</a:t>
            </a:r>
            <a:r>
              <a:rPr lang="tr-TR" dirty="0"/>
              <a:t> </a:t>
            </a:r>
            <a:r>
              <a:rPr lang="tr-TR" dirty="0" err="1"/>
              <a:t>eliminating</a:t>
            </a:r>
            <a:r>
              <a:rPr lang="tr-TR" dirty="0"/>
              <a:t> </a:t>
            </a:r>
            <a:r>
              <a:rPr lang="tr-TR" dirty="0" err="1"/>
              <a:t>possible</a:t>
            </a:r>
            <a:r>
              <a:rPr lang="tr-TR" dirty="0"/>
              <a:t> </a:t>
            </a:r>
            <a:r>
              <a:rPr lang="tr-TR" dirty="0" err="1"/>
              <a:t>risks</a:t>
            </a:r>
            <a:r>
              <a:rPr lang="tr-TR" dirty="0"/>
              <a:t> </a:t>
            </a:r>
            <a:r>
              <a:rPr lang="tr-TR" dirty="0" err="1"/>
              <a:t>with</a:t>
            </a:r>
            <a:r>
              <a:rPr lang="tr-TR" dirty="0"/>
              <a:t> </a:t>
            </a:r>
            <a:r>
              <a:rPr lang="tr-TR" dirty="0" err="1"/>
              <a:t>participation</a:t>
            </a:r>
            <a:r>
              <a:rPr lang="tr-TR" dirty="0"/>
              <a:t> of </a:t>
            </a:r>
            <a:r>
              <a:rPr lang="tr-TR" dirty="0" err="1"/>
              <a:t>our</a:t>
            </a:r>
            <a:r>
              <a:rPr lang="tr-TR" dirty="0"/>
              <a:t> </a:t>
            </a:r>
            <a:r>
              <a:rPr lang="tr-TR" dirty="0" err="1"/>
              <a:t>employees</a:t>
            </a:r>
            <a:r>
              <a:rPr lang="tr-TR" dirty="0"/>
              <a:t>, </a:t>
            </a:r>
            <a:r>
              <a:rPr lang="tr-TR" dirty="0" err="1"/>
              <a:t>whom</a:t>
            </a:r>
            <a:r>
              <a:rPr lang="tr-TR" dirty="0"/>
              <a:t> </a:t>
            </a:r>
            <a:r>
              <a:rPr lang="tr-TR" dirty="0" err="1"/>
              <a:t>we</a:t>
            </a:r>
            <a:r>
              <a:rPr lang="tr-TR" dirty="0"/>
              <a:t> </a:t>
            </a:r>
            <a:r>
              <a:rPr lang="tr-TR" dirty="0" err="1"/>
              <a:t>see</a:t>
            </a:r>
            <a:r>
              <a:rPr lang="tr-TR" dirty="0"/>
              <a:t> as </a:t>
            </a:r>
            <a:r>
              <a:rPr lang="tr-TR" dirty="0" err="1"/>
              <a:t>the</a:t>
            </a:r>
            <a:r>
              <a:rPr lang="tr-TR" dirty="0"/>
              <a:t> </a:t>
            </a:r>
            <a:r>
              <a:rPr lang="tr-TR" dirty="0" err="1"/>
              <a:t>most</a:t>
            </a:r>
            <a:r>
              <a:rPr lang="tr-TR" dirty="0"/>
              <a:t> </a:t>
            </a:r>
            <a:r>
              <a:rPr lang="tr-TR" dirty="0" err="1"/>
              <a:t>valuable</a:t>
            </a:r>
            <a:r>
              <a:rPr lang="tr-TR" dirty="0"/>
              <a:t> </a:t>
            </a:r>
            <a:r>
              <a:rPr lang="tr-TR" dirty="0" err="1"/>
              <a:t>resource</a:t>
            </a:r>
            <a:r>
              <a:rPr lang="tr-TR" dirty="0"/>
              <a:t>.</a:t>
            </a:r>
          </a:p>
          <a:p>
            <a:endParaRPr lang="tr-TR" dirty="0"/>
          </a:p>
          <a:p>
            <a:r>
              <a:rPr lang="tr-TR" dirty="0" err="1"/>
              <a:t>Environmental</a:t>
            </a:r>
            <a:r>
              <a:rPr lang="tr-TR" dirty="0"/>
              <a:t> </a:t>
            </a:r>
            <a:r>
              <a:rPr lang="tr-TR" dirty="0" err="1"/>
              <a:t>Policy</a:t>
            </a:r>
            <a:r>
              <a:rPr lang="tr-TR" dirty="0"/>
              <a:t> is </a:t>
            </a:r>
            <a:r>
              <a:rPr lang="tr-TR" dirty="0" err="1"/>
              <a:t>protect</a:t>
            </a:r>
            <a:r>
              <a:rPr lang="tr-TR" dirty="0"/>
              <a:t> </a:t>
            </a:r>
            <a:r>
              <a:rPr lang="tr-TR" dirty="0" err="1"/>
              <a:t>environment</a:t>
            </a:r>
            <a:r>
              <a:rPr lang="tr-TR" dirty="0"/>
              <a:t> </a:t>
            </a:r>
            <a:r>
              <a:rPr lang="tr-TR" dirty="0" err="1"/>
              <a:t>and</a:t>
            </a:r>
            <a:r>
              <a:rPr lang="tr-TR" dirty="0"/>
              <a:t> </a:t>
            </a:r>
            <a:r>
              <a:rPr lang="tr-TR" dirty="0" err="1"/>
              <a:t>human</a:t>
            </a:r>
            <a:r>
              <a:rPr lang="tr-TR" dirty="0"/>
              <a:t> </a:t>
            </a:r>
            <a:r>
              <a:rPr lang="tr-TR" dirty="0" err="1"/>
              <a:t>health</a:t>
            </a:r>
            <a:r>
              <a:rPr lang="tr-TR" dirty="0"/>
              <a:t> in </a:t>
            </a:r>
            <a:r>
              <a:rPr lang="tr-TR" dirty="0" err="1"/>
              <a:t>line</a:t>
            </a:r>
            <a:r>
              <a:rPr lang="tr-TR" dirty="0"/>
              <a:t> </a:t>
            </a:r>
            <a:r>
              <a:rPr lang="tr-TR" dirty="0" err="1"/>
              <a:t>with</a:t>
            </a:r>
            <a:r>
              <a:rPr lang="tr-TR" dirty="0"/>
              <a:t> </a:t>
            </a:r>
            <a:r>
              <a:rPr lang="tr-TR" dirty="0" err="1"/>
              <a:t>rapidly</a:t>
            </a:r>
            <a:r>
              <a:rPr lang="tr-TR" dirty="0"/>
              <a:t> </a:t>
            </a:r>
            <a:r>
              <a:rPr lang="tr-TR" dirty="0" err="1"/>
              <a:t>developing</a:t>
            </a:r>
            <a:r>
              <a:rPr lang="tr-TR" dirty="0"/>
              <a:t> </a:t>
            </a:r>
            <a:r>
              <a:rPr lang="tr-TR" dirty="0" err="1"/>
              <a:t>technology</a:t>
            </a:r>
            <a:r>
              <a:rPr lang="tr-TR" dirty="0"/>
              <a:t>.</a:t>
            </a:r>
          </a:p>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3</a:t>
            </a:fld>
            <a:endParaRPr lang="tr-TR"/>
          </a:p>
        </p:txBody>
      </p:sp>
    </p:spTree>
    <p:extLst>
      <p:ext uri="{BB962C8B-B14F-4D97-AF65-F5344CB8AC3E}">
        <p14:creationId xmlns:p14="http://schemas.microsoft.com/office/powerpoint/2010/main" val="576465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Currently</a:t>
            </a:r>
            <a:r>
              <a:rPr lang="tr-TR" dirty="0"/>
              <a:t> 106 </a:t>
            </a:r>
            <a:r>
              <a:rPr lang="tr-TR" dirty="0" err="1"/>
              <a:t>people</a:t>
            </a:r>
            <a:r>
              <a:rPr lang="tr-TR" dirty="0"/>
              <a:t> is </a:t>
            </a:r>
            <a:r>
              <a:rPr lang="tr-TR" dirty="0" err="1"/>
              <a:t>working</a:t>
            </a:r>
            <a:r>
              <a:rPr lang="tr-TR" dirty="0"/>
              <a:t> in </a:t>
            </a:r>
            <a:r>
              <a:rPr lang="tr-TR" dirty="0" err="1"/>
              <a:t>our</a:t>
            </a:r>
            <a:r>
              <a:rPr lang="tr-TR" dirty="0"/>
              <a:t> </a:t>
            </a:r>
            <a:r>
              <a:rPr lang="tr-TR" dirty="0" err="1"/>
              <a:t>company</a:t>
            </a:r>
            <a:r>
              <a:rPr lang="tr-TR" dirty="0"/>
              <a:t>, </a:t>
            </a:r>
            <a:r>
              <a:rPr lang="tr-TR" dirty="0" err="1"/>
              <a:t>which</a:t>
            </a:r>
            <a:r>
              <a:rPr lang="tr-TR" dirty="0"/>
              <a:t> 19 of </a:t>
            </a:r>
            <a:r>
              <a:rPr lang="tr-TR" dirty="0" err="1"/>
              <a:t>them</a:t>
            </a:r>
            <a:r>
              <a:rPr lang="tr-TR" dirty="0"/>
              <a:t> </a:t>
            </a:r>
            <a:r>
              <a:rPr lang="tr-TR" dirty="0" err="1"/>
              <a:t>are</a:t>
            </a:r>
            <a:r>
              <a:rPr lang="tr-TR" dirty="0"/>
              <a:t> in </a:t>
            </a:r>
            <a:r>
              <a:rPr lang="tr-TR" dirty="0" err="1"/>
              <a:t>administrative</a:t>
            </a:r>
            <a:r>
              <a:rPr lang="tr-TR" dirty="0"/>
              <a:t> </a:t>
            </a:r>
            <a:r>
              <a:rPr lang="tr-TR" dirty="0" err="1"/>
              <a:t>staff</a:t>
            </a:r>
            <a:r>
              <a:rPr lang="tr-TR" dirty="0"/>
              <a:t> </a:t>
            </a:r>
            <a:r>
              <a:rPr lang="tr-TR" dirty="0" err="1"/>
              <a:t>and</a:t>
            </a:r>
            <a:r>
              <a:rPr lang="tr-TR" dirty="0"/>
              <a:t> </a:t>
            </a:r>
            <a:r>
              <a:rPr lang="tr-TR" dirty="0" err="1"/>
              <a:t>with</a:t>
            </a:r>
            <a:r>
              <a:rPr lang="tr-TR" dirty="0"/>
              <a:t> 2 </a:t>
            </a:r>
            <a:r>
              <a:rPr lang="tr-TR" dirty="0" err="1"/>
              <a:t>welding</a:t>
            </a:r>
            <a:r>
              <a:rPr lang="tr-TR" dirty="0"/>
              <a:t> </a:t>
            </a:r>
            <a:r>
              <a:rPr lang="tr-TR" dirty="0" err="1"/>
              <a:t>Engineer</a:t>
            </a:r>
            <a:r>
              <a:rPr lang="tr-TR" dirty="0"/>
              <a:t> 7 of </a:t>
            </a:r>
            <a:r>
              <a:rPr lang="tr-TR" dirty="0" err="1"/>
              <a:t>them</a:t>
            </a:r>
            <a:r>
              <a:rPr lang="tr-TR" dirty="0"/>
              <a:t> </a:t>
            </a:r>
            <a:r>
              <a:rPr lang="tr-TR" dirty="0" err="1"/>
              <a:t>are</a:t>
            </a:r>
            <a:r>
              <a:rPr lang="tr-TR" dirty="0"/>
              <a:t> </a:t>
            </a:r>
            <a:r>
              <a:rPr lang="tr-TR" dirty="0" err="1"/>
              <a:t>Engineers</a:t>
            </a:r>
            <a:r>
              <a:rPr lang="tr-TR" dirty="0"/>
              <a:t>.</a:t>
            </a:r>
          </a:p>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6</a:t>
            </a:fld>
            <a:endParaRPr lang="tr-TR"/>
          </a:p>
        </p:txBody>
      </p:sp>
    </p:spTree>
    <p:extLst>
      <p:ext uri="{BB962C8B-B14F-4D97-AF65-F5344CB8AC3E}">
        <p14:creationId xmlns:p14="http://schemas.microsoft.com/office/powerpoint/2010/main" val="1814095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In</a:t>
            </a:r>
            <a:r>
              <a:rPr lang="tr-TR" dirty="0"/>
              <a:t> </a:t>
            </a:r>
            <a:r>
              <a:rPr lang="tr-TR" dirty="0" err="1"/>
              <a:t>machining</a:t>
            </a:r>
            <a:r>
              <a:rPr lang="tr-TR" dirty="0"/>
              <a:t> </a:t>
            </a:r>
            <a:r>
              <a:rPr lang="tr-TR" dirty="0" err="1"/>
              <a:t>procedures</a:t>
            </a:r>
            <a:r>
              <a:rPr lang="tr-TR" dirty="0"/>
              <a:t>; CAD-Cam </a:t>
            </a:r>
            <a:r>
              <a:rPr lang="tr-TR" dirty="0" err="1"/>
              <a:t>programs</a:t>
            </a:r>
            <a:r>
              <a:rPr lang="tr-TR" dirty="0"/>
              <a:t> </a:t>
            </a:r>
            <a:r>
              <a:rPr lang="tr-TR" dirty="0" err="1"/>
              <a:t>are</a:t>
            </a:r>
            <a:r>
              <a:rPr lang="tr-TR" dirty="0"/>
              <a:t> </a:t>
            </a:r>
            <a:r>
              <a:rPr lang="tr-TR" dirty="0" err="1"/>
              <a:t>prepared</a:t>
            </a:r>
            <a:r>
              <a:rPr lang="tr-TR" dirty="0"/>
              <a:t> in </a:t>
            </a:r>
            <a:r>
              <a:rPr lang="tr-TR" dirty="0" err="1"/>
              <a:t>accordance</a:t>
            </a:r>
            <a:r>
              <a:rPr lang="tr-TR" dirty="0"/>
              <a:t> </a:t>
            </a:r>
            <a:r>
              <a:rPr lang="tr-TR" dirty="0" err="1"/>
              <a:t>with</a:t>
            </a:r>
            <a:r>
              <a:rPr lang="tr-TR" dirty="0"/>
              <a:t> </a:t>
            </a:r>
            <a:r>
              <a:rPr lang="tr-TR" dirty="0" err="1"/>
              <a:t>tehcnical</a:t>
            </a:r>
            <a:r>
              <a:rPr lang="tr-TR" dirty="0"/>
              <a:t> </a:t>
            </a:r>
            <a:r>
              <a:rPr lang="tr-TR" dirty="0" err="1"/>
              <a:t>details</a:t>
            </a:r>
            <a:r>
              <a:rPr lang="tr-TR" dirty="0"/>
              <a:t> </a:t>
            </a:r>
            <a:r>
              <a:rPr lang="tr-TR" dirty="0" err="1"/>
              <a:t>specified</a:t>
            </a:r>
            <a:r>
              <a:rPr lang="tr-TR" dirty="0"/>
              <a:t> in </a:t>
            </a:r>
            <a:r>
              <a:rPr lang="tr-TR" dirty="0" err="1"/>
              <a:t>technical</a:t>
            </a:r>
            <a:r>
              <a:rPr lang="tr-TR" dirty="0"/>
              <a:t> </a:t>
            </a:r>
            <a:r>
              <a:rPr lang="tr-TR" dirty="0" err="1"/>
              <a:t>drawings</a:t>
            </a:r>
            <a:r>
              <a:rPr lang="tr-TR" dirty="0"/>
              <a:t> </a:t>
            </a:r>
            <a:r>
              <a:rPr lang="tr-TR" dirty="0" err="1"/>
              <a:t>and</a:t>
            </a:r>
            <a:r>
              <a:rPr lang="tr-TR" dirty="0"/>
              <a:t> Project </a:t>
            </a:r>
            <a:r>
              <a:rPr lang="tr-TR" dirty="0" err="1"/>
              <a:t>datas</a:t>
            </a:r>
            <a:r>
              <a:rPr lang="tr-TR" dirty="0"/>
              <a:t>. </a:t>
            </a:r>
            <a:r>
              <a:rPr lang="tr-TR" dirty="0" err="1"/>
              <a:t>Machining</a:t>
            </a:r>
            <a:r>
              <a:rPr lang="tr-TR" dirty="0"/>
              <a:t> </a:t>
            </a:r>
            <a:r>
              <a:rPr lang="tr-TR" dirty="0" err="1"/>
              <a:t>equipments</a:t>
            </a:r>
            <a:r>
              <a:rPr lang="tr-TR" dirty="0"/>
              <a:t> </a:t>
            </a:r>
            <a:r>
              <a:rPr lang="tr-TR" dirty="0" err="1"/>
              <a:t>and</a:t>
            </a:r>
            <a:r>
              <a:rPr lang="tr-TR" dirty="0"/>
              <a:t> </a:t>
            </a:r>
            <a:r>
              <a:rPr lang="tr-TR" dirty="0" err="1"/>
              <a:t>methods</a:t>
            </a:r>
            <a:r>
              <a:rPr lang="tr-TR" dirty="0"/>
              <a:t> </a:t>
            </a:r>
            <a:r>
              <a:rPr lang="tr-TR" dirty="0" err="1"/>
              <a:t>are</a:t>
            </a:r>
            <a:r>
              <a:rPr lang="tr-TR" dirty="0"/>
              <a:t> </a:t>
            </a:r>
            <a:r>
              <a:rPr lang="tr-TR" dirty="0" err="1"/>
              <a:t>selected</a:t>
            </a:r>
            <a:r>
              <a:rPr lang="tr-TR" dirty="0"/>
              <a:t> </a:t>
            </a:r>
            <a:r>
              <a:rPr lang="tr-TR" dirty="0" err="1"/>
              <a:t>accordingly</a:t>
            </a:r>
            <a:r>
              <a:rPr lang="tr-TR" dirty="0"/>
              <a:t>. </a:t>
            </a:r>
            <a:r>
              <a:rPr lang="tr-TR" dirty="0" err="1"/>
              <a:t>After</a:t>
            </a:r>
            <a:r>
              <a:rPr lang="tr-TR" dirty="0"/>
              <a:t> </a:t>
            </a:r>
            <a:r>
              <a:rPr lang="tr-TR" dirty="0" err="1"/>
              <a:t>machining</a:t>
            </a:r>
            <a:r>
              <a:rPr lang="tr-TR" dirty="0"/>
              <a:t>, </a:t>
            </a:r>
            <a:r>
              <a:rPr lang="tr-TR" dirty="0" err="1"/>
              <a:t>parts</a:t>
            </a:r>
            <a:r>
              <a:rPr lang="tr-TR" dirty="0"/>
              <a:t> </a:t>
            </a:r>
            <a:r>
              <a:rPr lang="tr-TR" dirty="0" err="1"/>
              <a:t>are</a:t>
            </a:r>
            <a:r>
              <a:rPr lang="tr-TR" dirty="0"/>
              <a:t> </a:t>
            </a:r>
            <a:r>
              <a:rPr lang="tr-TR" dirty="0" err="1"/>
              <a:t>checks</a:t>
            </a:r>
            <a:r>
              <a:rPr lang="tr-TR" dirty="0"/>
              <a:t> </a:t>
            </a:r>
            <a:r>
              <a:rPr lang="tr-TR" dirty="0" err="1"/>
              <a:t>by</a:t>
            </a:r>
            <a:r>
              <a:rPr lang="tr-TR" dirty="0"/>
              <a:t> </a:t>
            </a:r>
            <a:r>
              <a:rPr lang="tr-TR" dirty="0" err="1"/>
              <a:t>the</a:t>
            </a:r>
            <a:r>
              <a:rPr lang="tr-TR" dirty="0"/>
              <a:t> </a:t>
            </a:r>
            <a:r>
              <a:rPr lang="tr-TR" dirty="0" err="1"/>
              <a:t>quality</a:t>
            </a:r>
            <a:r>
              <a:rPr lang="tr-TR" dirty="0"/>
              <a:t> </a:t>
            </a:r>
            <a:r>
              <a:rPr lang="tr-TR" dirty="0" err="1"/>
              <a:t>control</a:t>
            </a:r>
            <a:r>
              <a:rPr lang="tr-TR" dirty="0"/>
              <a:t> </a:t>
            </a:r>
            <a:r>
              <a:rPr lang="tr-TR" dirty="0" err="1"/>
              <a:t>department</a:t>
            </a:r>
            <a:r>
              <a:rPr lang="tr-TR" dirty="0"/>
              <a:t> </a:t>
            </a:r>
            <a:r>
              <a:rPr lang="tr-TR" dirty="0" err="1"/>
              <a:t>to</a:t>
            </a:r>
            <a:r>
              <a:rPr lang="tr-TR" dirty="0"/>
              <a:t> </a:t>
            </a:r>
            <a:r>
              <a:rPr lang="tr-TR" dirty="0" err="1"/>
              <a:t>continue</a:t>
            </a:r>
            <a:r>
              <a:rPr lang="tr-TR" dirty="0"/>
              <a:t> </a:t>
            </a:r>
            <a:r>
              <a:rPr lang="tr-TR" dirty="0" err="1"/>
              <a:t>the</a:t>
            </a:r>
            <a:r>
              <a:rPr lang="tr-TR" dirty="0"/>
              <a:t> </a:t>
            </a:r>
            <a:r>
              <a:rPr lang="tr-TR" dirty="0" err="1"/>
              <a:t>mass</a:t>
            </a:r>
            <a:r>
              <a:rPr lang="tr-TR" dirty="0"/>
              <a:t> </a:t>
            </a:r>
            <a:r>
              <a:rPr lang="tr-TR" dirty="0" err="1"/>
              <a:t>production</a:t>
            </a:r>
            <a:r>
              <a:rPr lang="tr-TR" dirty="0"/>
              <a:t> as </a:t>
            </a:r>
            <a:r>
              <a:rPr lang="tr-TR" dirty="0" err="1"/>
              <a:t>long</a:t>
            </a:r>
            <a:r>
              <a:rPr lang="tr-TR" dirty="0"/>
              <a:t> as </a:t>
            </a:r>
            <a:r>
              <a:rPr lang="tr-TR" dirty="0" err="1"/>
              <a:t>controls</a:t>
            </a:r>
            <a:r>
              <a:rPr lang="tr-TR" dirty="0"/>
              <a:t> </a:t>
            </a:r>
            <a:r>
              <a:rPr lang="tr-TR" dirty="0" err="1"/>
              <a:t>are</a:t>
            </a:r>
            <a:r>
              <a:rPr lang="tr-TR" dirty="0"/>
              <a:t> </a:t>
            </a:r>
            <a:r>
              <a:rPr lang="tr-TR" dirty="0" err="1"/>
              <a:t>okay</a:t>
            </a:r>
            <a:r>
              <a:rPr lang="tr-TR" dirty="0"/>
              <a:t>.  </a:t>
            </a:r>
            <a:r>
              <a:rPr lang="tr-TR" dirty="0" err="1"/>
              <a:t>The</a:t>
            </a:r>
            <a:r>
              <a:rPr lang="tr-TR" dirty="0"/>
              <a:t> </a:t>
            </a:r>
            <a:r>
              <a:rPr lang="tr-TR" dirty="0" err="1"/>
              <a:t>quality</a:t>
            </a:r>
            <a:r>
              <a:rPr lang="tr-TR" dirty="0"/>
              <a:t> </a:t>
            </a:r>
            <a:r>
              <a:rPr lang="tr-TR" dirty="0" err="1"/>
              <a:t>controls</a:t>
            </a:r>
            <a:r>
              <a:rPr lang="tr-TR" dirty="0"/>
              <a:t> </a:t>
            </a:r>
            <a:r>
              <a:rPr lang="tr-TR" dirty="0" err="1"/>
              <a:t>are</a:t>
            </a:r>
            <a:r>
              <a:rPr lang="tr-TR" dirty="0"/>
              <a:t> </a:t>
            </a:r>
            <a:r>
              <a:rPr lang="tr-TR" dirty="0" err="1"/>
              <a:t>made</a:t>
            </a:r>
            <a:r>
              <a:rPr lang="tr-TR" dirty="0"/>
              <a:t> </a:t>
            </a:r>
            <a:r>
              <a:rPr lang="tr-TR" dirty="0" err="1"/>
              <a:t>with</a:t>
            </a:r>
            <a:r>
              <a:rPr lang="tr-TR" dirty="0"/>
              <a:t> CMM, </a:t>
            </a:r>
            <a:r>
              <a:rPr lang="tr-TR" dirty="0" err="1"/>
              <a:t>Faro</a:t>
            </a:r>
            <a:r>
              <a:rPr lang="tr-TR" dirty="0"/>
              <a:t> </a:t>
            </a:r>
            <a:r>
              <a:rPr lang="tr-TR" dirty="0" err="1"/>
              <a:t>Arms</a:t>
            </a:r>
            <a:r>
              <a:rPr lang="tr-TR" dirty="0"/>
              <a:t> </a:t>
            </a:r>
            <a:r>
              <a:rPr lang="tr-TR" dirty="0" err="1"/>
              <a:t>and</a:t>
            </a:r>
            <a:r>
              <a:rPr lang="tr-TR" dirty="0"/>
              <a:t> </a:t>
            </a:r>
            <a:r>
              <a:rPr lang="tr-TR" dirty="0" err="1"/>
              <a:t>Laser</a:t>
            </a:r>
            <a:r>
              <a:rPr lang="tr-TR" dirty="0"/>
              <a:t> </a:t>
            </a:r>
            <a:r>
              <a:rPr lang="tr-TR" dirty="0" err="1"/>
              <a:t>Trackers</a:t>
            </a:r>
            <a:r>
              <a:rPr lang="tr-TR" dirty="0"/>
              <a:t>, </a:t>
            </a:r>
            <a:r>
              <a:rPr lang="tr-TR" dirty="0" err="1"/>
              <a:t>Micrometer</a:t>
            </a:r>
            <a:r>
              <a:rPr lang="tr-TR" dirty="0"/>
              <a:t>, </a:t>
            </a:r>
            <a:r>
              <a:rPr lang="tr-TR" dirty="0" err="1"/>
              <a:t>Calipers</a:t>
            </a:r>
            <a:r>
              <a:rPr lang="tr-TR" dirty="0"/>
              <a:t> </a:t>
            </a:r>
            <a:r>
              <a:rPr lang="tr-TR" dirty="0" err="1"/>
              <a:t>etc</a:t>
            </a:r>
            <a:r>
              <a:rPr lang="tr-TR" dirty="0"/>
              <a:t>.</a:t>
            </a:r>
          </a:p>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8</a:t>
            </a:fld>
            <a:endParaRPr lang="tr-TR"/>
          </a:p>
        </p:txBody>
      </p:sp>
    </p:spTree>
    <p:extLst>
      <p:ext uri="{BB962C8B-B14F-4D97-AF65-F5344CB8AC3E}">
        <p14:creationId xmlns:p14="http://schemas.microsoft.com/office/powerpoint/2010/main" val="316894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9</a:t>
            </a:fld>
            <a:endParaRPr lang="tr-TR"/>
          </a:p>
        </p:txBody>
      </p:sp>
    </p:spTree>
    <p:extLst>
      <p:ext uri="{BB962C8B-B14F-4D97-AF65-F5344CB8AC3E}">
        <p14:creationId xmlns:p14="http://schemas.microsoft.com/office/powerpoint/2010/main" val="952521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After</a:t>
            </a:r>
            <a:r>
              <a:rPr lang="tr-TR" dirty="0"/>
              <a:t> </a:t>
            </a:r>
            <a:r>
              <a:rPr lang="tr-TR" dirty="0" err="1"/>
              <a:t>the</a:t>
            </a:r>
            <a:r>
              <a:rPr lang="tr-TR" dirty="0"/>
              <a:t> Project </a:t>
            </a:r>
            <a:r>
              <a:rPr lang="tr-TR" dirty="0" err="1"/>
              <a:t>approval</a:t>
            </a:r>
            <a:r>
              <a:rPr lang="tr-TR" dirty="0"/>
              <a:t>, </a:t>
            </a:r>
            <a:r>
              <a:rPr lang="tr-TR" dirty="0" err="1"/>
              <a:t>technical</a:t>
            </a:r>
            <a:r>
              <a:rPr lang="tr-TR" dirty="0"/>
              <a:t> </a:t>
            </a:r>
            <a:r>
              <a:rPr lang="tr-TR" dirty="0" err="1"/>
              <a:t>drawings</a:t>
            </a:r>
            <a:r>
              <a:rPr lang="tr-TR" dirty="0"/>
              <a:t> </a:t>
            </a:r>
            <a:r>
              <a:rPr lang="tr-TR" dirty="0" err="1"/>
              <a:t>are</a:t>
            </a:r>
            <a:r>
              <a:rPr lang="tr-TR" dirty="0"/>
              <a:t> </a:t>
            </a:r>
            <a:r>
              <a:rPr lang="tr-TR" dirty="0" err="1"/>
              <a:t>studied</a:t>
            </a:r>
            <a:r>
              <a:rPr lang="tr-TR" dirty="0"/>
              <a:t> </a:t>
            </a:r>
            <a:r>
              <a:rPr lang="tr-TR" dirty="0" err="1"/>
              <a:t>to</a:t>
            </a:r>
            <a:r>
              <a:rPr lang="tr-TR" dirty="0"/>
              <a:t> </a:t>
            </a:r>
            <a:r>
              <a:rPr lang="tr-TR" dirty="0" err="1"/>
              <a:t>determine</a:t>
            </a:r>
            <a:r>
              <a:rPr lang="tr-TR" dirty="0"/>
              <a:t> </a:t>
            </a:r>
            <a:r>
              <a:rPr lang="tr-TR" dirty="0" err="1"/>
              <a:t>the</a:t>
            </a:r>
            <a:r>
              <a:rPr lang="tr-TR" dirty="0"/>
              <a:t> </a:t>
            </a:r>
            <a:r>
              <a:rPr lang="tr-TR" dirty="0" err="1"/>
              <a:t>materials</a:t>
            </a:r>
            <a:r>
              <a:rPr lang="tr-TR" dirty="0"/>
              <a:t> </a:t>
            </a:r>
            <a:r>
              <a:rPr lang="tr-TR" dirty="0" err="1"/>
              <a:t>requirements</a:t>
            </a:r>
            <a:r>
              <a:rPr lang="tr-TR" dirty="0"/>
              <a:t> </a:t>
            </a:r>
            <a:r>
              <a:rPr lang="tr-TR" dirty="0" err="1"/>
              <a:t>for</a:t>
            </a:r>
            <a:r>
              <a:rPr lang="tr-TR" dirty="0"/>
              <a:t> </a:t>
            </a:r>
            <a:r>
              <a:rPr lang="tr-TR" dirty="0" err="1"/>
              <a:t>production</a:t>
            </a:r>
            <a:r>
              <a:rPr lang="tr-TR" dirty="0"/>
              <a:t>. </a:t>
            </a:r>
            <a:r>
              <a:rPr lang="tr-TR" dirty="0" err="1"/>
              <a:t>when</a:t>
            </a:r>
            <a:r>
              <a:rPr lang="tr-TR" dirty="0"/>
              <a:t> </a:t>
            </a:r>
            <a:r>
              <a:rPr lang="tr-TR" dirty="0" err="1"/>
              <a:t>the</a:t>
            </a:r>
            <a:r>
              <a:rPr lang="tr-TR" dirty="0"/>
              <a:t> </a:t>
            </a:r>
            <a:r>
              <a:rPr lang="tr-TR" dirty="0" err="1"/>
              <a:t>raw</a:t>
            </a:r>
            <a:r>
              <a:rPr lang="tr-TR" dirty="0"/>
              <a:t> </a:t>
            </a:r>
            <a:r>
              <a:rPr lang="tr-TR" dirty="0" err="1"/>
              <a:t>materials</a:t>
            </a:r>
            <a:r>
              <a:rPr lang="tr-TR" dirty="0"/>
              <a:t> </a:t>
            </a:r>
            <a:r>
              <a:rPr lang="tr-TR" dirty="0" err="1"/>
              <a:t>received</a:t>
            </a:r>
            <a:r>
              <a:rPr lang="tr-TR" dirty="0"/>
              <a:t>, </a:t>
            </a:r>
            <a:r>
              <a:rPr lang="tr-TR" dirty="0" err="1"/>
              <a:t>entry</a:t>
            </a:r>
            <a:r>
              <a:rPr lang="tr-TR" dirty="0"/>
              <a:t> </a:t>
            </a:r>
            <a:r>
              <a:rPr lang="tr-TR" dirty="0" err="1"/>
              <a:t>level</a:t>
            </a:r>
            <a:r>
              <a:rPr lang="tr-TR" dirty="0"/>
              <a:t> </a:t>
            </a:r>
            <a:r>
              <a:rPr lang="tr-TR" dirty="0" err="1"/>
              <a:t>quality</a:t>
            </a:r>
            <a:r>
              <a:rPr lang="tr-TR" dirty="0"/>
              <a:t> </a:t>
            </a:r>
            <a:r>
              <a:rPr lang="tr-TR" dirty="0" err="1"/>
              <a:t>checks</a:t>
            </a:r>
            <a:r>
              <a:rPr lang="tr-TR" dirty="0"/>
              <a:t> </a:t>
            </a:r>
            <a:r>
              <a:rPr lang="tr-TR" dirty="0" err="1"/>
              <a:t>been</a:t>
            </a:r>
            <a:r>
              <a:rPr lang="tr-TR" dirty="0"/>
              <a:t> done </a:t>
            </a:r>
            <a:r>
              <a:rPr lang="tr-TR" dirty="0" err="1"/>
              <a:t>and</a:t>
            </a:r>
            <a:r>
              <a:rPr lang="tr-TR" dirty="0"/>
              <a:t> </a:t>
            </a:r>
            <a:r>
              <a:rPr lang="tr-TR" dirty="0" err="1"/>
              <a:t>transfered</a:t>
            </a:r>
            <a:r>
              <a:rPr lang="tr-TR" dirty="0"/>
              <a:t> </a:t>
            </a:r>
            <a:r>
              <a:rPr lang="tr-TR" dirty="0" err="1"/>
              <a:t>tho</a:t>
            </a:r>
            <a:r>
              <a:rPr lang="tr-TR" dirty="0"/>
              <a:t> </a:t>
            </a:r>
            <a:r>
              <a:rPr lang="tr-TR" dirty="0" err="1"/>
              <a:t>raw</a:t>
            </a:r>
            <a:r>
              <a:rPr lang="tr-TR" dirty="0"/>
              <a:t> </a:t>
            </a:r>
            <a:r>
              <a:rPr lang="tr-TR" dirty="0" err="1"/>
              <a:t>material</a:t>
            </a:r>
            <a:r>
              <a:rPr lang="tr-TR" dirty="0"/>
              <a:t> </a:t>
            </a:r>
            <a:r>
              <a:rPr lang="tr-TR" dirty="0" err="1"/>
              <a:t>storage</a:t>
            </a:r>
            <a:r>
              <a:rPr lang="tr-TR" dirty="0"/>
              <a:t> </a:t>
            </a:r>
            <a:r>
              <a:rPr lang="tr-TR" dirty="0" err="1"/>
              <a:t>area</a:t>
            </a:r>
            <a:r>
              <a:rPr lang="tr-TR" dirty="0"/>
              <a:t>.</a:t>
            </a:r>
          </a:p>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12</a:t>
            </a:fld>
            <a:endParaRPr lang="tr-TR"/>
          </a:p>
        </p:txBody>
      </p:sp>
    </p:spTree>
    <p:extLst>
      <p:ext uri="{BB962C8B-B14F-4D97-AF65-F5344CB8AC3E}">
        <p14:creationId xmlns:p14="http://schemas.microsoft.com/office/powerpoint/2010/main" val="336421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After</a:t>
            </a:r>
            <a:r>
              <a:rPr lang="tr-TR" dirty="0"/>
              <a:t> </a:t>
            </a:r>
            <a:r>
              <a:rPr lang="tr-TR" dirty="0" err="1"/>
              <a:t>the</a:t>
            </a:r>
            <a:r>
              <a:rPr lang="tr-TR" dirty="0"/>
              <a:t> </a:t>
            </a:r>
            <a:r>
              <a:rPr lang="tr-TR" dirty="0" err="1"/>
              <a:t>approval</a:t>
            </a:r>
            <a:r>
              <a:rPr lang="tr-TR" dirty="0"/>
              <a:t> of </a:t>
            </a:r>
            <a:r>
              <a:rPr lang="tr-TR" dirty="0" err="1"/>
              <a:t>pre-welding</a:t>
            </a:r>
            <a:r>
              <a:rPr lang="tr-TR" dirty="0"/>
              <a:t> </a:t>
            </a:r>
            <a:r>
              <a:rPr lang="tr-TR" dirty="0" err="1"/>
              <a:t>quality</a:t>
            </a:r>
            <a:r>
              <a:rPr lang="tr-TR" dirty="0"/>
              <a:t> </a:t>
            </a:r>
            <a:r>
              <a:rPr lang="tr-TR" dirty="0" err="1"/>
              <a:t>checks</a:t>
            </a:r>
            <a:r>
              <a:rPr lang="tr-TR" dirty="0"/>
              <a:t>, </a:t>
            </a:r>
            <a:r>
              <a:rPr lang="tr-TR" dirty="0" err="1"/>
              <a:t>the</a:t>
            </a:r>
            <a:r>
              <a:rPr lang="tr-TR" dirty="0"/>
              <a:t> </a:t>
            </a:r>
            <a:r>
              <a:rPr lang="tr-TR" dirty="0" err="1"/>
              <a:t>parts</a:t>
            </a:r>
            <a:r>
              <a:rPr lang="tr-TR" dirty="0"/>
              <a:t> </a:t>
            </a:r>
            <a:r>
              <a:rPr lang="tr-TR" dirty="0" err="1"/>
              <a:t>are</a:t>
            </a:r>
            <a:r>
              <a:rPr lang="tr-TR" dirty="0"/>
              <a:t> </a:t>
            </a:r>
            <a:r>
              <a:rPr lang="tr-TR" dirty="0" err="1"/>
              <a:t>transferred</a:t>
            </a:r>
            <a:r>
              <a:rPr lang="tr-TR" dirty="0"/>
              <a:t> </a:t>
            </a:r>
            <a:r>
              <a:rPr lang="tr-TR" dirty="0" err="1"/>
              <a:t>to</a:t>
            </a:r>
            <a:r>
              <a:rPr lang="tr-TR" dirty="0"/>
              <a:t> </a:t>
            </a:r>
            <a:r>
              <a:rPr lang="tr-TR" dirty="0" err="1"/>
              <a:t>the</a:t>
            </a:r>
            <a:r>
              <a:rPr lang="tr-TR" dirty="0"/>
              <a:t> </a:t>
            </a:r>
            <a:r>
              <a:rPr lang="tr-TR" dirty="0" err="1"/>
              <a:t>welding</a:t>
            </a:r>
            <a:r>
              <a:rPr lang="tr-TR" dirty="0"/>
              <a:t> </a:t>
            </a:r>
            <a:r>
              <a:rPr lang="tr-TR" dirty="0" err="1"/>
              <a:t>line</a:t>
            </a:r>
            <a:r>
              <a:rPr lang="tr-TR" dirty="0"/>
              <a:t>. </a:t>
            </a:r>
            <a:r>
              <a:rPr lang="tr-TR" dirty="0" err="1"/>
              <a:t>Parts</a:t>
            </a:r>
            <a:r>
              <a:rPr lang="tr-TR" dirty="0"/>
              <a:t> </a:t>
            </a:r>
            <a:r>
              <a:rPr lang="tr-TR" dirty="0" err="1"/>
              <a:t>are</a:t>
            </a:r>
            <a:r>
              <a:rPr lang="tr-TR" dirty="0"/>
              <a:t> </a:t>
            </a:r>
            <a:r>
              <a:rPr lang="tr-TR" dirty="0" err="1"/>
              <a:t>welding</a:t>
            </a:r>
            <a:r>
              <a:rPr lang="tr-TR" dirty="0"/>
              <a:t> </a:t>
            </a:r>
            <a:r>
              <a:rPr lang="tr-TR" dirty="0" err="1"/>
              <a:t>by</a:t>
            </a:r>
            <a:r>
              <a:rPr lang="tr-TR" dirty="0"/>
              <a:t> </a:t>
            </a:r>
            <a:r>
              <a:rPr lang="tr-TR" dirty="0" err="1"/>
              <a:t>ouy</a:t>
            </a:r>
            <a:r>
              <a:rPr lang="tr-TR" dirty="0"/>
              <a:t> </a:t>
            </a:r>
            <a:r>
              <a:rPr lang="tr-TR" dirty="0" err="1"/>
              <a:t>certified</a:t>
            </a:r>
            <a:r>
              <a:rPr lang="tr-TR" dirty="0"/>
              <a:t> </a:t>
            </a:r>
            <a:r>
              <a:rPr lang="tr-TR" dirty="0" err="1"/>
              <a:t>welders</a:t>
            </a:r>
            <a:r>
              <a:rPr lang="tr-TR" dirty="0"/>
              <a:t> in </a:t>
            </a:r>
            <a:r>
              <a:rPr lang="tr-TR" dirty="0" err="1"/>
              <a:t>accordance</a:t>
            </a:r>
            <a:r>
              <a:rPr lang="tr-TR" dirty="0"/>
              <a:t> </a:t>
            </a:r>
            <a:r>
              <a:rPr lang="tr-TR" dirty="0" err="1"/>
              <a:t>with</a:t>
            </a:r>
            <a:r>
              <a:rPr lang="tr-TR" dirty="0"/>
              <a:t> </a:t>
            </a:r>
            <a:r>
              <a:rPr lang="tr-TR" dirty="0" err="1"/>
              <a:t>welding</a:t>
            </a:r>
            <a:r>
              <a:rPr lang="tr-TR" dirty="0"/>
              <a:t> </a:t>
            </a:r>
            <a:r>
              <a:rPr lang="tr-TR" dirty="0" err="1"/>
              <a:t>plans</a:t>
            </a:r>
            <a:r>
              <a:rPr lang="tr-TR" dirty="0"/>
              <a:t> </a:t>
            </a:r>
            <a:r>
              <a:rPr lang="tr-TR" dirty="0" err="1"/>
              <a:t>and</a:t>
            </a:r>
            <a:r>
              <a:rPr lang="tr-TR" dirty="0"/>
              <a:t> </a:t>
            </a:r>
            <a:r>
              <a:rPr lang="tr-TR" dirty="0" err="1"/>
              <a:t>WPS’s</a:t>
            </a:r>
            <a:r>
              <a:rPr lang="tr-TR" dirty="0"/>
              <a:t> </a:t>
            </a:r>
            <a:r>
              <a:rPr lang="tr-TR" dirty="0" err="1"/>
              <a:t>for</a:t>
            </a:r>
            <a:r>
              <a:rPr lang="tr-TR" dirty="0"/>
              <a:t> </a:t>
            </a:r>
            <a:r>
              <a:rPr lang="tr-TR" dirty="0" err="1"/>
              <a:t>each</a:t>
            </a:r>
            <a:r>
              <a:rPr lang="tr-TR" dirty="0"/>
              <a:t> </a:t>
            </a:r>
            <a:r>
              <a:rPr lang="tr-TR" dirty="0" err="1"/>
              <a:t>parts</a:t>
            </a:r>
            <a:r>
              <a:rPr lang="tr-TR" dirty="0"/>
              <a:t>. </a:t>
            </a:r>
            <a:r>
              <a:rPr lang="tr-TR" dirty="0" err="1"/>
              <a:t>After</a:t>
            </a:r>
            <a:r>
              <a:rPr lang="tr-TR" dirty="0"/>
              <a:t> </a:t>
            </a:r>
            <a:r>
              <a:rPr lang="tr-TR" dirty="0" err="1"/>
              <a:t>the</a:t>
            </a:r>
            <a:r>
              <a:rPr lang="tr-TR" dirty="0"/>
              <a:t> </a:t>
            </a:r>
            <a:r>
              <a:rPr lang="tr-TR" dirty="0" err="1"/>
              <a:t>welding</a:t>
            </a:r>
            <a:r>
              <a:rPr lang="tr-TR" dirty="0"/>
              <a:t> </a:t>
            </a:r>
            <a:r>
              <a:rPr lang="tr-TR" dirty="0" err="1"/>
              <a:t>quality</a:t>
            </a:r>
            <a:r>
              <a:rPr lang="tr-TR" dirty="0"/>
              <a:t> </a:t>
            </a:r>
            <a:r>
              <a:rPr lang="tr-TR" dirty="0" err="1"/>
              <a:t>controls</a:t>
            </a:r>
            <a:r>
              <a:rPr lang="tr-TR" dirty="0"/>
              <a:t> </a:t>
            </a:r>
            <a:r>
              <a:rPr lang="tr-TR" dirty="0" err="1"/>
              <a:t>are</a:t>
            </a:r>
            <a:r>
              <a:rPr lang="tr-TR" dirty="0"/>
              <a:t> </a:t>
            </a:r>
            <a:r>
              <a:rPr lang="tr-TR" dirty="0" err="1"/>
              <a:t>made</a:t>
            </a:r>
            <a:r>
              <a:rPr lang="tr-TR" dirty="0"/>
              <a:t> </a:t>
            </a:r>
            <a:r>
              <a:rPr lang="tr-TR" dirty="0" err="1"/>
              <a:t>and</a:t>
            </a:r>
            <a:r>
              <a:rPr lang="tr-TR" dirty="0"/>
              <a:t> </a:t>
            </a:r>
            <a:r>
              <a:rPr lang="tr-TR" dirty="0" err="1"/>
              <a:t>necessary</a:t>
            </a:r>
            <a:r>
              <a:rPr lang="tr-TR" dirty="0"/>
              <a:t> </a:t>
            </a:r>
            <a:r>
              <a:rPr lang="tr-TR" dirty="0" err="1"/>
              <a:t>adjustments</a:t>
            </a:r>
            <a:r>
              <a:rPr lang="tr-TR" dirty="0"/>
              <a:t> </a:t>
            </a:r>
            <a:r>
              <a:rPr lang="tr-TR" dirty="0" err="1"/>
              <a:t>are</a:t>
            </a:r>
            <a:r>
              <a:rPr lang="tr-TR" dirty="0"/>
              <a:t> </a:t>
            </a:r>
            <a:r>
              <a:rPr lang="tr-TR" dirty="0" err="1"/>
              <a:t>made</a:t>
            </a:r>
            <a:r>
              <a:rPr lang="tr-TR" dirty="0"/>
              <a:t>.</a:t>
            </a:r>
          </a:p>
          <a:p>
            <a:endParaRPr lang="tr-TR" dirty="0"/>
          </a:p>
          <a:p>
            <a:r>
              <a:rPr lang="tr-TR" dirty="0" err="1"/>
              <a:t>After</a:t>
            </a:r>
            <a:r>
              <a:rPr lang="tr-TR" dirty="0"/>
              <a:t> </a:t>
            </a:r>
            <a:r>
              <a:rPr lang="tr-TR" dirty="0" err="1"/>
              <a:t>the</a:t>
            </a:r>
            <a:r>
              <a:rPr lang="tr-TR" dirty="0"/>
              <a:t> </a:t>
            </a:r>
            <a:r>
              <a:rPr lang="tr-TR" dirty="0" err="1"/>
              <a:t>Welding</a:t>
            </a:r>
            <a:r>
              <a:rPr lang="tr-TR" dirty="0"/>
              <a:t> </a:t>
            </a:r>
            <a:r>
              <a:rPr lang="tr-TR" dirty="0" err="1"/>
              <a:t>process</a:t>
            </a:r>
            <a:r>
              <a:rPr lang="tr-TR" dirty="0"/>
              <a:t> </a:t>
            </a:r>
            <a:r>
              <a:rPr lang="tr-TR" dirty="0" err="1"/>
              <a:t>the</a:t>
            </a:r>
            <a:r>
              <a:rPr lang="tr-TR" dirty="0"/>
              <a:t> </a:t>
            </a:r>
            <a:r>
              <a:rPr lang="tr-TR" dirty="0" err="1"/>
              <a:t>parts</a:t>
            </a:r>
            <a:r>
              <a:rPr lang="tr-TR" dirty="0"/>
              <a:t> </a:t>
            </a:r>
            <a:r>
              <a:rPr lang="tr-TR" dirty="0" err="1"/>
              <a:t>are</a:t>
            </a:r>
            <a:r>
              <a:rPr lang="tr-TR" dirty="0"/>
              <a:t> </a:t>
            </a:r>
            <a:r>
              <a:rPr lang="tr-TR" dirty="0" err="1"/>
              <a:t>transferred</a:t>
            </a:r>
            <a:r>
              <a:rPr lang="tr-TR" dirty="0"/>
              <a:t> </a:t>
            </a:r>
            <a:r>
              <a:rPr lang="tr-TR" dirty="0" err="1"/>
              <a:t>to</a:t>
            </a:r>
            <a:r>
              <a:rPr lang="tr-TR" dirty="0"/>
              <a:t> </a:t>
            </a:r>
            <a:r>
              <a:rPr lang="tr-TR" dirty="0" err="1"/>
              <a:t>the</a:t>
            </a:r>
            <a:r>
              <a:rPr lang="tr-TR" dirty="0"/>
              <a:t> </a:t>
            </a:r>
            <a:r>
              <a:rPr lang="tr-TR" dirty="0" err="1"/>
              <a:t>grading</a:t>
            </a:r>
            <a:r>
              <a:rPr lang="tr-TR" dirty="0"/>
              <a:t> </a:t>
            </a:r>
            <a:r>
              <a:rPr lang="tr-TR" dirty="0" err="1"/>
              <a:t>line</a:t>
            </a:r>
            <a:r>
              <a:rPr lang="tr-TR" dirty="0"/>
              <a:t>, </a:t>
            </a:r>
            <a:r>
              <a:rPr lang="tr-TR" dirty="0" err="1"/>
              <a:t>which</a:t>
            </a:r>
            <a:r>
              <a:rPr lang="tr-TR" dirty="0"/>
              <a:t> is </a:t>
            </a:r>
            <a:r>
              <a:rPr lang="tr-TR" dirty="0" err="1"/>
              <a:t>performed</a:t>
            </a:r>
            <a:r>
              <a:rPr lang="tr-TR" dirty="0"/>
              <a:t> </a:t>
            </a:r>
            <a:r>
              <a:rPr lang="tr-TR" dirty="0" err="1"/>
              <a:t>by</a:t>
            </a:r>
            <a:r>
              <a:rPr lang="tr-TR" dirty="0"/>
              <a:t> </a:t>
            </a:r>
            <a:r>
              <a:rPr lang="tr-TR" dirty="0" err="1"/>
              <a:t>our</a:t>
            </a:r>
            <a:r>
              <a:rPr lang="tr-TR" dirty="0"/>
              <a:t> </a:t>
            </a:r>
            <a:r>
              <a:rPr lang="tr-TR" dirty="0" err="1"/>
              <a:t>expert</a:t>
            </a:r>
            <a:r>
              <a:rPr lang="tr-TR" dirty="0"/>
              <a:t> </a:t>
            </a:r>
            <a:r>
              <a:rPr lang="tr-TR" dirty="0" err="1"/>
              <a:t>staff</a:t>
            </a:r>
            <a:r>
              <a:rPr lang="tr-TR" dirty="0"/>
              <a:t>. </a:t>
            </a:r>
            <a:r>
              <a:rPr lang="tr-TR" dirty="0" err="1"/>
              <a:t>Following</a:t>
            </a:r>
            <a:r>
              <a:rPr lang="tr-TR" dirty="0"/>
              <a:t> </a:t>
            </a:r>
            <a:r>
              <a:rPr lang="tr-TR" dirty="0" err="1"/>
              <a:t>this</a:t>
            </a:r>
            <a:r>
              <a:rPr lang="tr-TR" dirty="0"/>
              <a:t> </a:t>
            </a:r>
            <a:r>
              <a:rPr lang="tr-TR" dirty="0" err="1"/>
              <a:t>process</a:t>
            </a:r>
            <a:r>
              <a:rPr lang="tr-TR" dirty="0"/>
              <a:t> NDT </a:t>
            </a:r>
            <a:r>
              <a:rPr lang="tr-TR" dirty="0" err="1"/>
              <a:t>tests</a:t>
            </a:r>
            <a:r>
              <a:rPr lang="tr-TR" dirty="0"/>
              <a:t> </a:t>
            </a:r>
            <a:r>
              <a:rPr lang="tr-TR" dirty="0" err="1"/>
              <a:t>are</a:t>
            </a:r>
            <a:r>
              <a:rPr lang="tr-TR" dirty="0"/>
              <a:t> </a:t>
            </a:r>
            <a:r>
              <a:rPr lang="tr-TR" dirty="0" err="1"/>
              <a:t>performed</a:t>
            </a:r>
            <a:r>
              <a:rPr lang="tr-TR" dirty="0"/>
              <a:t>.</a:t>
            </a:r>
          </a:p>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14</a:t>
            </a:fld>
            <a:endParaRPr lang="tr-TR"/>
          </a:p>
        </p:txBody>
      </p:sp>
    </p:spTree>
    <p:extLst>
      <p:ext uri="{BB962C8B-B14F-4D97-AF65-F5344CB8AC3E}">
        <p14:creationId xmlns:p14="http://schemas.microsoft.com/office/powerpoint/2010/main" val="123819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The</a:t>
            </a:r>
            <a:r>
              <a:rPr lang="tr-TR" dirty="0"/>
              <a:t> </a:t>
            </a:r>
            <a:r>
              <a:rPr lang="tr-TR" dirty="0" err="1"/>
              <a:t>raw</a:t>
            </a:r>
            <a:r>
              <a:rPr lang="tr-TR" dirty="0"/>
              <a:t> </a:t>
            </a:r>
            <a:r>
              <a:rPr lang="tr-TR" dirty="0" err="1"/>
              <a:t>materials</a:t>
            </a:r>
            <a:r>
              <a:rPr lang="tr-TR" dirty="0"/>
              <a:t> </a:t>
            </a:r>
            <a:r>
              <a:rPr lang="tr-TR" dirty="0" err="1"/>
              <a:t>are</a:t>
            </a:r>
            <a:r>
              <a:rPr lang="tr-TR" dirty="0"/>
              <a:t> </a:t>
            </a:r>
            <a:r>
              <a:rPr lang="tr-TR" dirty="0" err="1"/>
              <a:t>cut</a:t>
            </a:r>
            <a:r>
              <a:rPr lang="tr-TR" dirty="0"/>
              <a:t> in </a:t>
            </a:r>
            <a:r>
              <a:rPr lang="tr-TR" dirty="0" err="1"/>
              <a:t>line</a:t>
            </a:r>
            <a:r>
              <a:rPr lang="tr-TR" dirty="0"/>
              <a:t> </a:t>
            </a:r>
            <a:r>
              <a:rPr lang="tr-TR" dirty="0" err="1"/>
              <a:t>with</a:t>
            </a:r>
            <a:r>
              <a:rPr lang="tr-TR" dirty="0"/>
              <a:t> </a:t>
            </a:r>
            <a:r>
              <a:rPr lang="tr-TR" dirty="0" err="1"/>
              <a:t>the</a:t>
            </a:r>
            <a:r>
              <a:rPr lang="tr-TR" dirty="0"/>
              <a:t> </a:t>
            </a:r>
            <a:r>
              <a:rPr lang="tr-TR" dirty="0" err="1"/>
              <a:t>projects</a:t>
            </a:r>
            <a:r>
              <a:rPr lang="tr-TR" dirty="0"/>
              <a:t> </a:t>
            </a:r>
            <a:r>
              <a:rPr lang="tr-TR" dirty="0" err="1"/>
              <a:t>cutting</a:t>
            </a:r>
            <a:r>
              <a:rPr lang="tr-TR" dirty="0"/>
              <a:t> </a:t>
            </a:r>
            <a:r>
              <a:rPr lang="tr-TR" dirty="0" err="1"/>
              <a:t>plans</a:t>
            </a:r>
            <a:r>
              <a:rPr lang="tr-TR" dirty="0"/>
              <a:t> </a:t>
            </a:r>
            <a:r>
              <a:rPr lang="tr-TR" dirty="0" err="1"/>
              <a:t>and</a:t>
            </a:r>
            <a:r>
              <a:rPr lang="tr-TR" dirty="0"/>
              <a:t> ISO 9013 </a:t>
            </a:r>
            <a:r>
              <a:rPr lang="tr-TR" dirty="0" err="1"/>
              <a:t>standard</a:t>
            </a:r>
            <a:r>
              <a:rPr lang="tr-TR" dirty="0"/>
              <a:t>. </a:t>
            </a:r>
            <a:r>
              <a:rPr lang="tr-TR" dirty="0" err="1"/>
              <a:t>The</a:t>
            </a:r>
            <a:r>
              <a:rPr lang="tr-TR" dirty="0"/>
              <a:t> </a:t>
            </a:r>
            <a:r>
              <a:rPr lang="tr-TR" dirty="0" err="1"/>
              <a:t>cutted</a:t>
            </a:r>
            <a:r>
              <a:rPr lang="tr-TR" dirty="0"/>
              <a:t> </a:t>
            </a:r>
            <a:r>
              <a:rPr lang="tr-TR" dirty="0" err="1"/>
              <a:t>parts</a:t>
            </a:r>
            <a:r>
              <a:rPr lang="tr-TR" dirty="0"/>
              <a:t> </a:t>
            </a:r>
            <a:r>
              <a:rPr lang="tr-TR" dirty="0" err="1"/>
              <a:t>are</a:t>
            </a:r>
            <a:r>
              <a:rPr lang="tr-TR" dirty="0"/>
              <a:t> </a:t>
            </a:r>
            <a:r>
              <a:rPr lang="tr-TR" dirty="0" err="1"/>
              <a:t>categorized</a:t>
            </a:r>
            <a:r>
              <a:rPr lang="tr-TR" dirty="0"/>
              <a:t> </a:t>
            </a:r>
            <a:r>
              <a:rPr lang="tr-TR" dirty="0" err="1"/>
              <a:t>for</a:t>
            </a:r>
            <a:r>
              <a:rPr lang="tr-TR" dirty="0"/>
              <a:t> </a:t>
            </a:r>
            <a:r>
              <a:rPr lang="tr-TR" dirty="0" err="1"/>
              <a:t>pre-machining</a:t>
            </a:r>
            <a:r>
              <a:rPr lang="tr-TR" dirty="0"/>
              <a:t>, </a:t>
            </a:r>
            <a:r>
              <a:rPr lang="tr-TR" dirty="0" err="1"/>
              <a:t>bending</a:t>
            </a:r>
            <a:r>
              <a:rPr lang="tr-TR" dirty="0"/>
              <a:t> </a:t>
            </a:r>
            <a:r>
              <a:rPr lang="tr-TR" dirty="0" err="1"/>
              <a:t>and</a:t>
            </a:r>
            <a:r>
              <a:rPr lang="tr-TR" dirty="0"/>
              <a:t> </a:t>
            </a:r>
            <a:r>
              <a:rPr lang="tr-TR" dirty="0" err="1"/>
              <a:t>for</a:t>
            </a:r>
            <a:r>
              <a:rPr lang="tr-TR" dirty="0"/>
              <a:t> </a:t>
            </a:r>
            <a:r>
              <a:rPr lang="tr-TR" dirty="0" err="1"/>
              <a:t>assembly</a:t>
            </a:r>
            <a:r>
              <a:rPr lang="tr-TR" dirty="0"/>
              <a:t>. </a:t>
            </a:r>
            <a:r>
              <a:rPr lang="tr-TR" dirty="0" err="1"/>
              <a:t>After</a:t>
            </a:r>
            <a:r>
              <a:rPr lang="tr-TR" dirty="0"/>
              <a:t> </a:t>
            </a:r>
            <a:r>
              <a:rPr lang="tr-TR" dirty="0" err="1"/>
              <a:t>the</a:t>
            </a:r>
            <a:r>
              <a:rPr lang="tr-TR" dirty="0"/>
              <a:t> </a:t>
            </a:r>
            <a:r>
              <a:rPr lang="tr-TR" dirty="0" err="1"/>
              <a:t>qulity</a:t>
            </a:r>
            <a:r>
              <a:rPr lang="tr-TR" dirty="0"/>
              <a:t> </a:t>
            </a:r>
            <a:r>
              <a:rPr lang="tr-TR" dirty="0" err="1"/>
              <a:t>checks</a:t>
            </a:r>
            <a:r>
              <a:rPr lang="tr-TR" dirty="0"/>
              <a:t> </a:t>
            </a:r>
            <a:r>
              <a:rPr lang="tr-TR" dirty="0" err="1"/>
              <a:t>the</a:t>
            </a:r>
            <a:r>
              <a:rPr lang="tr-TR" dirty="0"/>
              <a:t> </a:t>
            </a:r>
            <a:r>
              <a:rPr lang="tr-TR" dirty="0" err="1"/>
              <a:t>parts</a:t>
            </a:r>
            <a:r>
              <a:rPr lang="tr-TR" dirty="0"/>
              <a:t> </a:t>
            </a:r>
            <a:r>
              <a:rPr lang="tr-TR" dirty="0" err="1"/>
              <a:t>are</a:t>
            </a:r>
            <a:r>
              <a:rPr lang="tr-TR" dirty="0"/>
              <a:t> </a:t>
            </a:r>
            <a:r>
              <a:rPr lang="tr-TR" dirty="0" err="1"/>
              <a:t>transferred</a:t>
            </a:r>
            <a:r>
              <a:rPr lang="tr-TR" dirty="0"/>
              <a:t> </a:t>
            </a:r>
            <a:r>
              <a:rPr lang="tr-TR" dirty="0" err="1"/>
              <a:t>to</a:t>
            </a:r>
            <a:r>
              <a:rPr lang="tr-TR" dirty="0"/>
              <a:t> </a:t>
            </a:r>
            <a:r>
              <a:rPr lang="tr-TR" dirty="0" err="1"/>
              <a:t>the</a:t>
            </a:r>
            <a:r>
              <a:rPr lang="tr-TR" dirty="0"/>
              <a:t> </a:t>
            </a:r>
            <a:r>
              <a:rPr lang="tr-TR" dirty="0" err="1"/>
              <a:t>assembly</a:t>
            </a:r>
            <a:r>
              <a:rPr lang="tr-TR" dirty="0"/>
              <a:t> </a:t>
            </a:r>
            <a:r>
              <a:rPr lang="tr-TR" dirty="0" err="1"/>
              <a:t>area</a:t>
            </a:r>
            <a:r>
              <a:rPr lang="tr-TR" dirty="0"/>
              <a:t>. </a:t>
            </a:r>
            <a:r>
              <a:rPr lang="tr-TR" dirty="0" err="1"/>
              <a:t>We</a:t>
            </a:r>
            <a:r>
              <a:rPr lang="tr-TR" dirty="0"/>
              <a:t> can </a:t>
            </a:r>
            <a:r>
              <a:rPr lang="tr-TR" dirty="0" err="1"/>
              <a:t>cut</a:t>
            </a:r>
            <a:r>
              <a:rPr lang="tr-TR" dirty="0"/>
              <a:t> </a:t>
            </a:r>
            <a:r>
              <a:rPr lang="tr-TR" dirty="0" err="1"/>
              <a:t>the</a:t>
            </a:r>
            <a:r>
              <a:rPr lang="tr-TR" dirty="0"/>
              <a:t> </a:t>
            </a:r>
            <a:r>
              <a:rPr lang="tr-TR" dirty="0" err="1"/>
              <a:t>materials</a:t>
            </a:r>
            <a:r>
              <a:rPr lang="tr-TR" dirty="0"/>
              <a:t> </a:t>
            </a:r>
            <a:r>
              <a:rPr lang="tr-TR" dirty="0" err="1"/>
              <a:t>up</a:t>
            </a:r>
            <a:r>
              <a:rPr lang="tr-TR" dirty="0"/>
              <a:t> </a:t>
            </a:r>
            <a:r>
              <a:rPr lang="tr-TR" dirty="0" err="1"/>
              <a:t>to</a:t>
            </a:r>
            <a:r>
              <a:rPr lang="tr-TR" dirty="0"/>
              <a:t> 300 mm </a:t>
            </a:r>
            <a:r>
              <a:rPr lang="tr-TR" dirty="0" err="1"/>
              <a:t>thickness</a:t>
            </a:r>
            <a:r>
              <a:rPr lang="tr-TR" dirty="0"/>
              <a:t>.</a:t>
            </a:r>
          </a:p>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16</a:t>
            </a:fld>
            <a:endParaRPr lang="tr-TR"/>
          </a:p>
        </p:txBody>
      </p:sp>
    </p:spTree>
    <p:extLst>
      <p:ext uri="{BB962C8B-B14F-4D97-AF65-F5344CB8AC3E}">
        <p14:creationId xmlns:p14="http://schemas.microsoft.com/office/powerpoint/2010/main" val="399648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Parts</a:t>
            </a:r>
            <a:r>
              <a:rPr lang="tr-TR" dirty="0"/>
              <a:t> </a:t>
            </a:r>
            <a:r>
              <a:rPr lang="tr-TR" dirty="0" err="1"/>
              <a:t>are</a:t>
            </a:r>
            <a:r>
              <a:rPr lang="tr-TR" dirty="0"/>
              <a:t> </a:t>
            </a:r>
            <a:r>
              <a:rPr lang="tr-TR" dirty="0" err="1"/>
              <a:t>prepared</a:t>
            </a:r>
            <a:r>
              <a:rPr lang="tr-TR" dirty="0"/>
              <a:t> </a:t>
            </a:r>
            <a:r>
              <a:rPr lang="tr-TR" dirty="0" err="1"/>
              <a:t>for</a:t>
            </a:r>
            <a:r>
              <a:rPr lang="tr-TR" dirty="0"/>
              <a:t> </a:t>
            </a:r>
            <a:r>
              <a:rPr lang="tr-TR" dirty="0" err="1"/>
              <a:t>painting</a:t>
            </a:r>
            <a:r>
              <a:rPr lang="tr-TR" dirty="0"/>
              <a:t> </a:t>
            </a:r>
            <a:r>
              <a:rPr lang="tr-TR" dirty="0" err="1"/>
              <a:t>by</a:t>
            </a:r>
            <a:r>
              <a:rPr lang="tr-TR" dirty="0"/>
              <a:t> </a:t>
            </a:r>
            <a:r>
              <a:rPr lang="tr-TR" dirty="0" err="1"/>
              <a:t>sandblasting</a:t>
            </a:r>
            <a:r>
              <a:rPr lang="tr-TR" dirty="0"/>
              <a:t>. </a:t>
            </a:r>
            <a:r>
              <a:rPr lang="tr-TR" dirty="0" err="1"/>
              <a:t>The</a:t>
            </a:r>
            <a:r>
              <a:rPr lang="tr-TR" dirty="0"/>
              <a:t> </a:t>
            </a:r>
            <a:r>
              <a:rPr lang="tr-TR" dirty="0" err="1"/>
              <a:t>sandblasted</a:t>
            </a:r>
            <a:r>
              <a:rPr lang="tr-TR" dirty="0"/>
              <a:t> </a:t>
            </a:r>
            <a:r>
              <a:rPr lang="tr-TR" dirty="0" err="1"/>
              <a:t>parts</a:t>
            </a:r>
            <a:r>
              <a:rPr lang="tr-TR" dirty="0"/>
              <a:t> </a:t>
            </a:r>
            <a:r>
              <a:rPr lang="tr-TR" dirty="0" err="1"/>
              <a:t>are</a:t>
            </a:r>
            <a:r>
              <a:rPr lang="tr-TR" dirty="0"/>
              <a:t> </a:t>
            </a:r>
            <a:r>
              <a:rPr lang="tr-TR" dirty="0" err="1"/>
              <a:t>subjected</a:t>
            </a:r>
            <a:r>
              <a:rPr lang="tr-TR" dirty="0"/>
              <a:t> </a:t>
            </a:r>
            <a:r>
              <a:rPr lang="tr-TR" dirty="0" err="1"/>
              <a:t>to</a:t>
            </a:r>
            <a:r>
              <a:rPr lang="tr-TR" dirty="0"/>
              <a:t> Salt </a:t>
            </a:r>
            <a:r>
              <a:rPr lang="tr-TR" dirty="0" err="1"/>
              <a:t>testing</a:t>
            </a:r>
            <a:r>
              <a:rPr lang="tr-TR" dirty="0"/>
              <a:t> </a:t>
            </a:r>
            <a:r>
              <a:rPr lang="tr-TR" dirty="0" err="1"/>
              <a:t>to</a:t>
            </a:r>
            <a:r>
              <a:rPr lang="tr-TR" dirty="0"/>
              <a:t> </a:t>
            </a:r>
            <a:r>
              <a:rPr lang="tr-TR" dirty="0" err="1"/>
              <a:t>guarntee</a:t>
            </a:r>
            <a:r>
              <a:rPr lang="tr-TR" dirty="0"/>
              <a:t> </a:t>
            </a:r>
            <a:r>
              <a:rPr lang="tr-TR" dirty="0" err="1"/>
              <a:t>adhesiveness</a:t>
            </a:r>
            <a:r>
              <a:rPr lang="tr-TR" dirty="0"/>
              <a:t> on </a:t>
            </a:r>
            <a:r>
              <a:rPr lang="tr-TR" dirty="0" err="1"/>
              <a:t>part</a:t>
            </a:r>
            <a:r>
              <a:rPr lang="tr-TR" dirty="0"/>
              <a:t> </a:t>
            </a:r>
            <a:r>
              <a:rPr lang="tr-TR" dirty="0" err="1"/>
              <a:t>surface</a:t>
            </a:r>
            <a:r>
              <a:rPr lang="tr-TR" dirty="0"/>
              <a:t>. </a:t>
            </a:r>
            <a:r>
              <a:rPr lang="tr-TR" dirty="0" err="1"/>
              <a:t>After</a:t>
            </a:r>
            <a:r>
              <a:rPr lang="tr-TR" dirty="0"/>
              <a:t> </a:t>
            </a:r>
            <a:r>
              <a:rPr lang="tr-TR" dirty="0" err="1"/>
              <a:t>the</a:t>
            </a:r>
            <a:r>
              <a:rPr lang="tr-TR" dirty="0"/>
              <a:t> Salt </a:t>
            </a:r>
            <a:r>
              <a:rPr lang="tr-TR" dirty="0" err="1"/>
              <a:t>Ctesting</a:t>
            </a:r>
            <a:r>
              <a:rPr lang="tr-TR" dirty="0"/>
              <a:t> </a:t>
            </a:r>
            <a:r>
              <a:rPr lang="tr-TR" dirty="0" err="1"/>
              <a:t>the</a:t>
            </a:r>
            <a:r>
              <a:rPr lang="tr-TR" dirty="0"/>
              <a:t> primer is </a:t>
            </a:r>
            <a:r>
              <a:rPr lang="tr-TR" dirty="0" err="1"/>
              <a:t>applied</a:t>
            </a:r>
            <a:r>
              <a:rPr lang="tr-TR" dirty="0"/>
              <a:t> </a:t>
            </a:r>
            <a:r>
              <a:rPr lang="tr-TR" dirty="0" err="1"/>
              <a:t>and</a:t>
            </a:r>
            <a:r>
              <a:rPr lang="tr-TR" dirty="0"/>
              <a:t> </a:t>
            </a:r>
            <a:r>
              <a:rPr lang="tr-TR" dirty="0" err="1"/>
              <a:t>these</a:t>
            </a:r>
            <a:r>
              <a:rPr lang="tr-TR" dirty="0"/>
              <a:t> </a:t>
            </a:r>
            <a:r>
              <a:rPr lang="tr-TR" dirty="0" err="1"/>
              <a:t>parts</a:t>
            </a:r>
            <a:r>
              <a:rPr lang="tr-TR" dirty="0"/>
              <a:t> </a:t>
            </a:r>
            <a:r>
              <a:rPr lang="tr-TR" dirty="0" err="1"/>
              <a:t>are</a:t>
            </a:r>
            <a:r>
              <a:rPr lang="tr-TR" dirty="0"/>
              <a:t> </a:t>
            </a:r>
            <a:r>
              <a:rPr lang="tr-TR" dirty="0" err="1"/>
              <a:t>transferred</a:t>
            </a:r>
            <a:r>
              <a:rPr lang="tr-TR" dirty="0"/>
              <a:t> </a:t>
            </a:r>
            <a:r>
              <a:rPr lang="tr-TR" dirty="0" err="1"/>
              <a:t>to</a:t>
            </a:r>
            <a:r>
              <a:rPr lang="tr-TR" dirty="0"/>
              <a:t> </a:t>
            </a:r>
            <a:r>
              <a:rPr lang="tr-TR" dirty="0" err="1"/>
              <a:t>the</a:t>
            </a:r>
            <a:r>
              <a:rPr lang="tr-TR" dirty="0"/>
              <a:t> </a:t>
            </a:r>
            <a:r>
              <a:rPr lang="tr-TR" dirty="0" err="1"/>
              <a:t>machining</a:t>
            </a:r>
            <a:r>
              <a:rPr lang="tr-TR" dirty="0"/>
              <a:t> </a:t>
            </a:r>
            <a:r>
              <a:rPr lang="tr-TR" dirty="0" err="1"/>
              <a:t>process</a:t>
            </a:r>
            <a:r>
              <a:rPr lang="tr-TR" dirty="0"/>
              <a:t>. </a:t>
            </a:r>
            <a:r>
              <a:rPr lang="tr-TR" dirty="0" err="1"/>
              <a:t>The</a:t>
            </a:r>
            <a:r>
              <a:rPr lang="tr-TR" dirty="0"/>
              <a:t> </a:t>
            </a:r>
            <a:r>
              <a:rPr lang="tr-TR" dirty="0" err="1"/>
              <a:t>parts</a:t>
            </a:r>
            <a:r>
              <a:rPr lang="tr-TR" dirty="0"/>
              <a:t> </a:t>
            </a:r>
            <a:r>
              <a:rPr lang="tr-TR" dirty="0" err="1"/>
              <a:t>are</a:t>
            </a:r>
            <a:r>
              <a:rPr lang="tr-TR" dirty="0"/>
              <a:t> </a:t>
            </a:r>
            <a:r>
              <a:rPr lang="tr-TR" dirty="0" err="1"/>
              <a:t>painting</a:t>
            </a:r>
            <a:r>
              <a:rPr lang="tr-TR" dirty="0"/>
              <a:t> </a:t>
            </a:r>
            <a:r>
              <a:rPr lang="tr-TR" dirty="0" err="1"/>
              <a:t>with</a:t>
            </a:r>
            <a:r>
              <a:rPr lang="tr-TR" dirty="0"/>
              <a:t> final </a:t>
            </a:r>
            <a:r>
              <a:rPr lang="tr-TR" dirty="0" err="1"/>
              <a:t>coat</a:t>
            </a:r>
            <a:r>
              <a:rPr lang="tr-TR" dirty="0"/>
              <a:t> </a:t>
            </a:r>
            <a:r>
              <a:rPr lang="tr-TR" dirty="0" err="1"/>
              <a:t>after</a:t>
            </a:r>
            <a:r>
              <a:rPr lang="tr-TR" dirty="0"/>
              <a:t> </a:t>
            </a:r>
            <a:r>
              <a:rPr lang="tr-TR" dirty="0" err="1"/>
              <a:t>machining</a:t>
            </a:r>
            <a:r>
              <a:rPr lang="tr-TR" dirty="0"/>
              <a:t>.</a:t>
            </a:r>
          </a:p>
          <a:p>
            <a:endParaRPr lang="tr-TR" dirty="0"/>
          </a:p>
          <a:p>
            <a:endParaRPr lang="tr-TR" dirty="0"/>
          </a:p>
        </p:txBody>
      </p:sp>
      <p:sp>
        <p:nvSpPr>
          <p:cNvPr id="4" name="Slayt Numarası Yer Tutucusu 3"/>
          <p:cNvSpPr>
            <a:spLocks noGrp="1"/>
          </p:cNvSpPr>
          <p:nvPr>
            <p:ph type="sldNum" sz="quarter" idx="5"/>
          </p:nvPr>
        </p:nvSpPr>
        <p:spPr/>
        <p:txBody>
          <a:bodyPr/>
          <a:lstStyle/>
          <a:p>
            <a:fld id="{5810BB17-5779-4489-A195-DAFAD13C89F1}" type="slidenum">
              <a:rPr lang="tr-TR" smtClean="0"/>
              <a:t>17</a:t>
            </a:fld>
            <a:endParaRPr lang="tr-TR"/>
          </a:p>
        </p:txBody>
      </p:sp>
    </p:spTree>
    <p:extLst>
      <p:ext uri="{BB962C8B-B14F-4D97-AF65-F5344CB8AC3E}">
        <p14:creationId xmlns:p14="http://schemas.microsoft.com/office/powerpoint/2010/main" val="183258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1495041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D478456-4573-4EE0-A73D-014599680C75}" type="datetimeFigureOut">
              <a:rPr lang="tr-TR" smtClean="0"/>
              <a:t>18.07.2024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1612324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301822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tr-TR"/>
              <a:t>Asıl metin stillerini düzenlemek için tıklayın</a:t>
            </a:r>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27933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tr-TR"/>
              <a:t>Asıl metin stillerini düzenlemek için tıklayın</a:t>
            </a:r>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3246605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3131866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1717597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2978370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95691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182408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D478456-4573-4EE0-A73D-014599680C75}" type="datetimeFigureOut">
              <a:rPr lang="tr-TR" smtClean="0"/>
              <a:t>18.07.2024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3216320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D478456-4573-4EE0-A73D-014599680C75}" type="datetimeFigureOut">
              <a:rPr lang="tr-TR" smtClean="0"/>
              <a:t>18.07.2024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199433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D478456-4573-4EE0-A73D-014599680C75}" type="datetimeFigureOut">
              <a:rPr lang="tr-TR" smtClean="0"/>
              <a:t>18.07.2024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159979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D478456-4573-4EE0-A73D-014599680C75}" type="datetimeFigureOut">
              <a:rPr lang="tr-TR" smtClean="0"/>
              <a:t>18.07.2024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111523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478456-4573-4EE0-A73D-014599680C75}" type="datetimeFigureOut">
              <a:rPr lang="tr-TR" smtClean="0"/>
              <a:t>18.07.2024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71343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D478456-4573-4EE0-A73D-014599680C75}" type="datetimeFigureOut">
              <a:rPr lang="tr-TR" smtClean="0"/>
              <a:t>18.07.2024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337066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6399212" y="5883275"/>
            <a:ext cx="914400" cy="365125"/>
          </a:xfrm>
        </p:spPr>
        <p:txBody>
          <a:bodyPr/>
          <a:lstStyle/>
          <a:p>
            <a:fld id="{3D478456-4573-4EE0-A73D-014599680C75}" type="datetimeFigureOut">
              <a:rPr lang="tr-TR" smtClean="0"/>
              <a:t>18.07.2024</a:t>
            </a:fld>
            <a:endParaRPr lang="tr-TR"/>
          </a:p>
        </p:txBody>
      </p:sp>
      <p:sp>
        <p:nvSpPr>
          <p:cNvPr id="6" name="Footer Placeholder 5"/>
          <p:cNvSpPr>
            <a:spLocks noGrp="1"/>
          </p:cNvSpPr>
          <p:nvPr>
            <p:ph type="ftr" sz="quarter" idx="11"/>
          </p:nvPr>
        </p:nvSpPr>
        <p:spPr>
          <a:xfrm>
            <a:off x="1141412" y="5883275"/>
            <a:ext cx="5105400" cy="365125"/>
          </a:xfrm>
        </p:spPr>
        <p:txBody>
          <a:bodyPr/>
          <a:lstStyle/>
          <a:p>
            <a:endParaRPr lang="tr-TR"/>
          </a:p>
        </p:txBody>
      </p:sp>
      <p:sp>
        <p:nvSpPr>
          <p:cNvPr id="7" name="Slide Number Placeholder 6"/>
          <p:cNvSpPr>
            <a:spLocks noGrp="1"/>
          </p:cNvSpPr>
          <p:nvPr>
            <p:ph type="sldNum" sz="quarter" idx="12"/>
          </p:nvPr>
        </p:nvSpPr>
        <p:spPr>
          <a:xfrm>
            <a:off x="10742612" y="5883275"/>
            <a:ext cx="322567" cy="365125"/>
          </a:xfrm>
        </p:spPr>
        <p:txBody>
          <a:bodyPr/>
          <a:lstStyle/>
          <a:p>
            <a:fld id="{1EA8362A-8D79-4EBF-8185-D45B145F5446}" type="slidenum">
              <a:rPr lang="tr-TR" smtClean="0"/>
              <a:t>‹#›</a:t>
            </a:fld>
            <a:endParaRPr lang="tr-TR"/>
          </a:p>
        </p:txBody>
      </p:sp>
    </p:spTree>
    <p:extLst>
      <p:ext uri="{BB962C8B-B14F-4D97-AF65-F5344CB8AC3E}">
        <p14:creationId xmlns:p14="http://schemas.microsoft.com/office/powerpoint/2010/main" val="2571463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D478456-4573-4EE0-A73D-014599680C75}" type="datetimeFigureOut">
              <a:rPr lang="tr-TR" smtClean="0"/>
              <a:t>18.07.2024</a:t>
            </a:fld>
            <a:endParaRPr lang="tr-T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tr-T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1EA8362A-8D79-4EBF-8185-D45B145F5446}" type="slidenum">
              <a:rPr lang="tr-TR" smtClean="0"/>
              <a:t>‹#›</a:t>
            </a:fld>
            <a:endParaRPr lang="tr-TR"/>
          </a:p>
        </p:txBody>
      </p:sp>
    </p:spTree>
    <p:extLst>
      <p:ext uri="{BB962C8B-B14F-4D97-AF65-F5344CB8AC3E}">
        <p14:creationId xmlns:p14="http://schemas.microsoft.com/office/powerpoint/2010/main" val="37261726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hyperlink" Target="http://www.sevenmakina.com/"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oleObject" Target="../embeddings/oleObject5.bin"/><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01E434E-6D1C-4817-8C19-6D238AB657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8123" y="755926"/>
            <a:ext cx="8019221" cy="5346147"/>
          </a:xfrm>
          <a:prstGeom prst="rect">
            <a:avLst/>
          </a:prstGeom>
        </p:spPr>
      </p:pic>
      <p:sp>
        <p:nvSpPr>
          <p:cNvPr id="4" name="Dikdörtgen 3">
            <a:extLst>
              <a:ext uri="{FF2B5EF4-FFF2-40B4-BE49-F238E27FC236}">
                <a16:creationId xmlns:a16="http://schemas.microsoft.com/office/drawing/2014/main" id="{FD33BDB3-C634-4F6C-906D-0FF25AE79631}"/>
              </a:ext>
            </a:extLst>
          </p:cNvPr>
          <p:cNvSpPr/>
          <p:nvPr/>
        </p:nvSpPr>
        <p:spPr>
          <a:xfrm>
            <a:off x="813127" y="2967335"/>
            <a:ext cx="2280476" cy="923330"/>
          </a:xfrm>
          <a:prstGeom prst="rect">
            <a:avLst/>
          </a:prstGeom>
          <a:noFill/>
        </p:spPr>
        <p:txBody>
          <a:bodyPr wrap="square" lIns="91440" tIns="45720" rIns="91440" bIns="45720">
            <a:spAutoFit/>
          </a:bodyPr>
          <a:lstStyle/>
          <a:p>
            <a:pPr algn="ctr"/>
            <a:r>
              <a:rPr lang="tr-TR" sz="5400" b="1" dirty="0">
                <a:ln w="10160">
                  <a:solidFill>
                    <a:srgbClr val="FF6600">
                      <a:alpha val="76000"/>
                    </a:srgbClr>
                  </a:solidFill>
                  <a:prstDash val="solid"/>
                </a:ln>
                <a:solidFill>
                  <a:srgbClr val="FF6600">
                    <a:alpha val="93000"/>
                  </a:srgbClr>
                </a:solidFill>
                <a:effectLst>
                  <a:glow rad="127000">
                    <a:srgbClr val="FF6600">
                      <a:alpha val="0"/>
                    </a:srgbClr>
                  </a:glow>
                  <a:outerShdw blurRad="38100" dist="38100" dir="2700000" algn="tl">
                    <a:srgbClr val="000000">
                      <a:alpha val="43137"/>
                    </a:srgbClr>
                  </a:outerShdw>
                </a:effectLst>
              </a:rPr>
              <a:t>SEVEN</a:t>
            </a:r>
          </a:p>
        </p:txBody>
      </p:sp>
    </p:spTree>
    <p:extLst>
      <p:ext uri="{BB962C8B-B14F-4D97-AF65-F5344CB8AC3E}">
        <p14:creationId xmlns:p14="http://schemas.microsoft.com/office/powerpoint/2010/main" val="154161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Afbeelding 8" descr="Afbeelding met rood&#10;&#10;Automatisch gegenereerde beschrijving">
            <a:extLst>
              <a:ext uri="{FF2B5EF4-FFF2-40B4-BE49-F238E27FC236}">
                <a16:creationId xmlns:a16="http://schemas.microsoft.com/office/drawing/2014/main" id="{C25F1955-485E-1426-4F62-B1FF15BD92C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63" y="4763"/>
            <a:ext cx="7460339" cy="497355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E85BEFFD-DABB-284D-5C64-A860E7BB0F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2718" y="3908792"/>
            <a:ext cx="5430816" cy="2788154"/>
          </a:xfrm>
          <a:prstGeom prst="rect">
            <a:avLst/>
          </a:prstGeom>
          <a:ln w="28575">
            <a:solidFill>
              <a:schemeClr val="bg1"/>
            </a:solidFill>
          </a:ln>
        </p:spPr>
      </p:pic>
      <p:pic>
        <p:nvPicPr>
          <p:cNvPr id="4" name="Resim 3">
            <a:extLst>
              <a:ext uri="{FF2B5EF4-FFF2-40B4-BE49-F238E27FC236}">
                <a16:creationId xmlns:a16="http://schemas.microsoft.com/office/drawing/2014/main" id="{986037F0-2CE1-E1CE-B2D1-9B66C9FEBB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9625" y="0"/>
            <a:ext cx="5242375" cy="3817263"/>
          </a:xfrm>
          <a:prstGeom prst="rect">
            <a:avLst/>
          </a:prstGeom>
          <a:ln w="38100">
            <a:solidFill>
              <a:schemeClr val="bg1"/>
            </a:solidFill>
          </a:ln>
          <a:effectLst>
            <a:outerShdw blurRad="254000" dist="88900" dir="2700000" algn="tl" rotWithShape="0">
              <a:prstClr val="black">
                <a:alpha val="41000"/>
              </a:prstClr>
            </a:outerShdw>
          </a:effectLst>
        </p:spPr>
      </p:pic>
    </p:spTree>
    <p:extLst>
      <p:ext uri="{BB962C8B-B14F-4D97-AF65-F5344CB8AC3E}">
        <p14:creationId xmlns:p14="http://schemas.microsoft.com/office/powerpoint/2010/main" val="289134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Afbeelding 10" descr="Afbeelding met grond, geparkeerd&#10;&#10;Automatisch gegenereerde beschrijving">
            <a:extLst>
              <a:ext uri="{FF2B5EF4-FFF2-40B4-BE49-F238E27FC236}">
                <a16:creationId xmlns:a16="http://schemas.microsoft.com/office/drawing/2014/main" id="{B0F2FFD7-5AC1-0CB5-2C14-08CC313F22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4390" y="-2"/>
            <a:ext cx="5361716" cy="40212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Afbeelding 3" descr="Afbeelding met binnen, uitrusting&#10;&#10;Automatisch gegenereerde beschrijving">
            <a:extLst>
              <a:ext uri="{FF2B5EF4-FFF2-40B4-BE49-F238E27FC236}">
                <a16:creationId xmlns:a16="http://schemas.microsoft.com/office/drawing/2014/main" id="{A5F12455-2AC8-A9E2-B36D-3CB5183179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5583" y="-1"/>
            <a:ext cx="5361716" cy="40212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6" name="Afbeelding 12">
            <a:extLst>
              <a:ext uri="{FF2B5EF4-FFF2-40B4-BE49-F238E27FC236}">
                <a16:creationId xmlns:a16="http://schemas.microsoft.com/office/drawing/2014/main" id="{43C2CF8D-98D7-A81F-4024-3DA5547127E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751289" y="3429000"/>
            <a:ext cx="5248588" cy="341775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85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215BD7E2-0C3A-4029-ADFD-9BF8A7F1E074}"/>
              </a:ext>
            </a:extLst>
          </p:cNvPr>
          <p:cNvSpPr txBox="1">
            <a:spLocks/>
          </p:cNvSpPr>
          <p:nvPr/>
        </p:nvSpPr>
        <p:spPr>
          <a:xfrm>
            <a:off x="653143" y="141514"/>
            <a:ext cx="2757714" cy="1066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Weldıng</a:t>
            </a:r>
            <a:endParaRPr lang="tr-TR" dirty="0"/>
          </a:p>
        </p:txBody>
      </p:sp>
      <p:sp>
        <p:nvSpPr>
          <p:cNvPr id="5" name="Metin kutusu 4">
            <a:extLst>
              <a:ext uri="{FF2B5EF4-FFF2-40B4-BE49-F238E27FC236}">
                <a16:creationId xmlns:a16="http://schemas.microsoft.com/office/drawing/2014/main" id="{6F455F27-23DF-4DD7-9253-8E91A3D4863C}"/>
              </a:ext>
            </a:extLst>
          </p:cNvPr>
          <p:cNvSpPr txBox="1"/>
          <p:nvPr/>
        </p:nvSpPr>
        <p:spPr>
          <a:xfrm>
            <a:off x="466662" y="2136338"/>
            <a:ext cx="5500914" cy="2585323"/>
          </a:xfrm>
          <a:prstGeom prst="rect">
            <a:avLst/>
          </a:prstGeom>
          <a:noFill/>
        </p:spPr>
        <p:txBody>
          <a:bodyPr wrap="square" rtlCol="0">
            <a:spAutoFit/>
          </a:bodyPr>
          <a:lstStyle/>
          <a:p>
            <a:r>
              <a:rPr lang="en-US" b="1" dirty="0"/>
              <a:t>Projects undertaken during bidding phase are assessed for feasibility as per ISO 3834 and EN 1090 standards. Once the order has been approved, technical drawings are studied to determine raw material requirements for procurement. Raw materials received are subjected to entry-level quality checks and transferred to raw material storage area.</a:t>
            </a:r>
          </a:p>
          <a:p>
            <a:endParaRPr lang="tr-TR" dirty="0"/>
          </a:p>
        </p:txBody>
      </p:sp>
      <p:pic>
        <p:nvPicPr>
          <p:cNvPr id="17" name="Resim 16">
            <a:extLst>
              <a:ext uri="{FF2B5EF4-FFF2-40B4-BE49-F238E27FC236}">
                <a16:creationId xmlns:a16="http://schemas.microsoft.com/office/drawing/2014/main" id="{FF0CA0A4-DBE1-4BC7-919D-9F3CB707BA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047600"/>
            <a:ext cx="5844394" cy="4163030"/>
          </a:xfrm>
          <a:prstGeom prst="rect">
            <a:avLst/>
          </a:prstGeom>
        </p:spPr>
      </p:pic>
    </p:spTree>
    <p:extLst>
      <p:ext uri="{BB962C8B-B14F-4D97-AF65-F5344CB8AC3E}">
        <p14:creationId xmlns:p14="http://schemas.microsoft.com/office/powerpoint/2010/main" val="6370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515E2C9-4B32-40C3-A2C8-EE689AAF85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2432" y="838005"/>
            <a:ext cx="6178682" cy="4818743"/>
          </a:xfrm>
          <a:prstGeom prst="rect">
            <a:avLst/>
          </a:prstGeom>
        </p:spPr>
      </p:pic>
      <p:sp>
        <p:nvSpPr>
          <p:cNvPr id="6" name="Metin kutusu 5">
            <a:extLst>
              <a:ext uri="{FF2B5EF4-FFF2-40B4-BE49-F238E27FC236}">
                <a16:creationId xmlns:a16="http://schemas.microsoft.com/office/drawing/2014/main" id="{1AE5992A-8E07-4C9E-9BEC-6B73250DA2A2}"/>
              </a:ext>
            </a:extLst>
          </p:cNvPr>
          <p:cNvSpPr txBox="1"/>
          <p:nvPr/>
        </p:nvSpPr>
        <p:spPr>
          <a:xfrm>
            <a:off x="190886" y="838005"/>
            <a:ext cx="5500914" cy="5189113"/>
          </a:xfrm>
          <a:prstGeom prst="rect">
            <a:avLst/>
          </a:prstGeom>
          <a:noFill/>
        </p:spPr>
        <p:txBody>
          <a:bodyPr wrap="square" rtlCol="0">
            <a:spAutoFit/>
          </a:bodyPr>
          <a:lstStyle/>
          <a:p>
            <a:r>
              <a:rPr lang="tr-TR" sz="2000" b="1" dirty="0">
                <a:solidFill>
                  <a:srgbClr val="FF6600"/>
                </a:solidFill>
              </a:rPr>
              <a:t>Machine </a:t>
            </a:r>
            <a:r>
              <a:rPr lang="tr-TR" sz="2000" b="1" dirty="0" err="1">
                <a:solidFill>
                  <a:srgbClr val="FF6600"/>
                </a:solidFill>
              </a:rPr>
              <a:t>List</a:t>
            </a:r>
            <a:endParaRPr lang="tr-TR" sz="2000" b="1" dirty="0">
              <a:solidFill>
                <a:srgbClr val="FF6600"/>
              </a:solidFill>
            </a:endParaRPr>
          </a:p>
          <a:p>
            <a:endParaRPr lang="tr-TR" sz="1600" dirty="0"/>
          </a:p>
          <a:p>
            <a:pPr marL="285750" indent="-285750">
              <a:lnSpc>
                <a:spcPct val="120000"/>
              </a:lnSpc>
              <a:buFont typeface="Wingdings" panose="05000000000000000000" pitchFamily="2" charset="2"/>
              <a:buChar char="Ø"/>
            </a:pPr>
            <a:r>
              <a:rPr lang="tr-TR" sz="1600" b="1" dirty="0" err="1"/>
              <a:t>Conventional</a:t>
            </a:r>
            <a:r>
              <a:rPr lang="tr-TR" sz="1600" b="1" dirty="0"/>
              <a:t> </a:t>
            </a:r>
            <a:r>
              <a:rPr lang="tr-TR" sz="1600" b="1" dirty="0" err="1"/>
              <a:t>Mig-Mag</a:t>
            </a:r>
            <a:r>
              <a:rPr lang="tr-TR" sz="1600" b="1" dirty="0"/>
              <a:t> </a:t>
            </a:r>
            <a:r>
              <a:rPr lang="tr-TR" sz="1600" b="1" dirty="0" err="1"/>
              <a:t>Welding</a:t>
            </a:r>
            <a:r>
              <a:rPr lang="tr-TR" sz="1600" b="1" dirty="0"/>
              <a:t> : 11 </a:t>
            </a:r>
            <a:r>
              <a:rPr lang="tr-TR" sz="1600" b="1" dirty="0" err="1"/>
              <a:t>machine</a:t>
            </a:r>
            <a:endParaRPr lang="tr-TR" sz="1600" b="1" dirty="0"/>
          </a:p>
          <a:p>
            <a:pPr marL="285750" indent="-285750">
              <a:lnSpc>
                <a:spcPct val="120000"/>
              </a:lnSpc>
              <a:buFont typeface="Wingdings" panose="05000000000000000000" pitchFamily="2" charset="2"/>
              <a:buChar char="Ø"/>
            </a:pPr>
            <a:r>
              <a:rPr lang="tr-TR" sz="1600" b="1" dirty="0" err="1"/>
              <a:t>Synergic</a:t>
            </a:r>
            <a:r>
              <a:rPr lang="tr-TR" sz="1600" b="1" dirty="0"/>
              <a:t> </a:t>
            </a:r>
            <a:r>
              <a:rPr lang="tr-TR" sz="1600" b="1" dirty="0" err="1"/>
              <a:t>Mig-Mag</a:t>
            </a:r>
            <a:r>
              <a:rPr lang="tr-TR" sz="1600" b="1" dirty="0"/>
              <a:t> </a:t>
            </a:r>
            <a:r>
              <a:rPr lang="tr-TR" sz="1600" b="1" dirty="0" err="1"/>
              <a:t>Welding</a:t>
            </a:r>
            <a:r>
              <a:rPr lang="tr-TR" sz="1600" b="1" dirty="0"/>
              <a:t>: 14 </a:t>
            </a:r>
            <a:r>
              <a:rPr lang="tr-TR" sz="1600" b="1" dirty="0" err="1"/>
              <a:t>machine</a:t>
            </a:r>
            <a:endParaRPr lang="tr-TR" sz="1600" b="1" dirty="0"/>
          </a:p>
          <a:p>
            <a:pPr marL="285750" indent="-285750">
              <a:lnSpc>
                <a:spcPct val="120000"/>
              </a:lnSpc>
              <a:buFont typeface="Wingdings" panose="05000000000000000000" pitchFamily="2" charset="2"/>
              <a:buChar char="Ø"/>
            </a:pPr>
            <a:r>
              <a:rPr lang="tr-TR" sz="1600" b="1" dirty="0" err="1"/>
              <a:t>Shielded</a:t>
            </a:r>
            <a:r>
              <a:rPr lang="tr-TR" sz="1600" b="1" dirty="0"/>
              <a:t> </a:t>
            </a:r>
            <a:r>
              <a:rPr lang="tr-TR" sz="1600" b="1" dirty="0" err="1"/>
              <a:t>Carbon</a:t>
            </a:r>
            <a:r>
              <a:rPr lang="tr-TR" sz="1600" b="1" dirty="0"/>
              <a:t> </a:t>
            </a:r>
            <a:r>
              <a:rPr lang="tr-TR" sz="1600" b="1" dirty="0" err="1"/>
              <a:t>Electrode</a:t>
            </a:r>
            <a:r>
              <a:rPr lang="tr-TR" sz="1600" b="1" dirty="0"/>
              <a:t> </a:t>
            </a:r>
            <a:r>
              <a:rPr lang="tr-TR" sz="1600" b="1" dirty="0" err="1"/>
              <a:t>Welding</a:t>
            </a:r>
            <a:r>
              <a:rPr lang="tr-TR" sz="1600" b="1" dirty="0"/>
              <a:t> : 1 </a:t>
            </a:r>
            <a:r>
              <a:rPr lang="tr-TR" sz="1600" b="1" dirty="0" err="1"/>
              <a:t>machine</a:t>
            </a:r>
            <a:endParaRPr lang="tr-TR" sz="1600" b="1" dirty="0"/>
          </a:p>
          <a:p>
            <a:pPr marL="285750" indent="-285750">
              <a:lnSpc>
                <a:spcPct val="120000"/>
              </a:lnSpc>
              <a:buFont typeface="Wingdings" panose="05000000000000000000" pitchFamily="2" charset="2"/>
              <a:buChar char="Ø"/>
            </a:pPr>
            <a:r>
              <a:rPr lang="tr-TR" sz="1600" b="1" dirty="0" err="1"/>
              <a:t>Welding</a:t>
            </a:r>
            <a:r>
              <a:rPr lang="tr-TR" sz="1600" b="1" dirty="0"/>
              <a:t> </a:t>
            </a:r>
            <a:r>
              <a:rPr lang="tr-TR" sz="1600" b="1" dirty="0" err="1"/>
              <a:t>Redressor</a:t>
            </a:r>
            <a:r>
              <a:rPr lang="tr-TR" sz="1600" b="1" dirty="0"/>
              <a:t> : 1 </a:t>
            </a:r>
            <a:r>
              <a:rPr lang="tr-TR" sz="1600" b="1" dirty="0" err="1"/>
              <a:t>machine</a:t>
            </a:r>
            <a:endParaRPr lang="tr-TR" sz="1600" b="1" dirty="0"/>
          </a:p>
          <a:p>
            <a:pPr marL="285750" indent="-285750">
              <a:lnSpc>
                <a:spcPct val="120000"/>
              </a:lnSpc>
              <a:buFont typeface="Wingdings" panose="05000000000000000000" pitchFamily="2" charset="2"/>
              <a:buChar char="Ø"/>
            </a:pPr>
            <a:r>
              <a:rPr lang="tr-TR" sz="1600" b="1" dirty="0" err="1"/>
              <a:t>Welding</a:t>
            </a:r>
            <a:r>
              <a:rPr lang="tr-TR" sz="1600" b="1" dirty="0"/>
              <a:t> Robot : 1 </a:t>
            </a:r>
            <a:r>
              <a:rPr lang="tr-TR" sz="1600" b="1" dirty="0" err="1"/>
              <a:t>machine</a:t>
            </a:r>
            <a:r>
              <a:rPr lang="tr-TR" sz="1600" b="1" dirty="0"/>
              <a:t> </a:t>
            </a:r>
          </a:p>
          <a:p>
            <a:pPr marL="285750" indent="-285750">
              <a:lnSpc>
                <a:spcPct val="120000"/>
              </a:lnSpc>
              <a:buFont typeface="Wingdings" panose="05000000000000000000" pitchFamily="2" charset="2"/>
              <a:buChar char="Ø"/>
            </a:pPr>
            <a:r>
              <a:rPr lang="tr-TR" sz="1600" b="1" dirty="0"/>
              <a:t>TIG </a:t>
            </a:r>
            <a:r>
              <a:rPr lang="tr-TR" sz="1600" b="1" dirty="0" err="1"/>
              <a:t>Welding</a:t>
            </a:r>
            <a:r>
              <a:rPr lang="tr-TR" sz="1600" b="1" dirty="0"/>
              <a:t> : 1 </a:t>
            </a:r>
            <a:r>
              <a:rPr lang="tr-TR" sz="1600" b="1" dirty="0" err="1"/>
              <a:t>machine</a:t>
            </a:r>
            <a:endParaRPr lang="tr-TR" sz="1600" b="1" dirty="0"/>
          </a:p>
          <a:p>
            <a:pPr marL="285750" indent="-285750">
              <a:lnSpc>
                <a:spcPct val="120000"/>
              </a:lnSpc>
              <a:buFont typeface="Wingdings" panose="05000000000000000000" pitchFamily="2" charset="2"/>
              <a:buChar char="Ø"/>
            </a:pPr>
            <a:r>
              <a:rPr lang="tr-TR" sz="1600" b="1" dirty="0" err="1"/>
              <a:t>Winch</a:t>
            </a:r>
            <a:r>
              <a:rPr lang="tr-TR" sz="1600" b="1" dirty="0"/>
              <a:t> </a:t>
            </a:r>
            <a:r>
              <a:rPr lang="tr-TR" sz="1600" b="1" dirty="0" err="1"/>
              <a:t>Capasities</a:t>
            </a:r>
            <a:r>
              <a:rPr lang="tr-TR" sz="1600" b="1" dirty="0"/>
              <a:t> : 2*</a:t>
            </a:r>
            <a:r>
              <a:rPr lang="tr-TR" sz="1600" b="1" dirty="0" err="1"/>
              <a:t>Single</a:t>
            </a:r>
            <a:r>
              <a:rPr lang="tr-TR" sz="1600" b="1" dirty="0"/>
              <a:t> </a:t>
            </a:r>
            <a:r>
              <a:rPr lang="tr-TR" sz="1600" b="1" dirty="0" err="1"/>
              <a:t>leg</a:t>
            </a:r>
            <a:r>
              <a:rPr lang="tr-TR" sz="1600" b="1" dirty="0"/>
              <a:t> </a:t>
            </a:r>
            <a:r>
              <a:rPr lang="tr-TR" sz="1600" b="1" dirty="0" err="1"/>
              <a:t>gantry</a:t>
            </a:r>
            <a:r>
              <a:rPr lang="tr-TR" sz="1600" b="1" dirty="0"/>
              <a:t> Crane 5 </a:t>
            </a:r>
            <a:r>
              <a:rPr lang="tr-TR" sz="1600" b="1" dirty="0" err="1"/>
              <a:t>tonnes</a:t>
            </a:r>
            <a:endParaRPr lang="tr-TR" sz="1600" b="1" dirty="0"/>
          </a:p>
          <a:p>
            <a:pPr>
              <a:lnSpc>
                <a:spcPct val="120000"/>
              </a:lnSpc>
            </a:pPr>
            <a:r>
              <a:rPr lang="tr-TR" sz="1600" b="1" dirty="0"/>
              <a:t>    1* 6.3 </a:t>
            </a:r>
            <a:r>
              <a:rPr lang="tr-TR" sz="1600" b="1" dirty="0" err="1"/>
              <a:t>tonnes</a:t>
            </a:r>
            <a:r>
              <a:rPr lang="tr-TR" sz="1600" b="1" dirty="0"/>
              <a:t> </a:t>
            </a:r>
            <a:r>
              <a:rPr lang="tr-TR" sz="1600" b="1" dirty="0" err="1"/>
              <a:t>winch</a:t>
            </a:r>
            <a:endParaRPr lang="tr-TR" sz="1600" b="1" dirty="0"/>
          </a:p>
          <a:p>
            <a:pPr>
              <a:lnSpc>
                <a:spcPct val="120000"/>
              </a:lnSpc>
            </a:pPr>
            <a:r>
              <a:rPr lang="tr-TR" sz="1600" b="1" dirty="0"/>
              <a:t>    1* 10 </a:t>
            </a:r>
            <a:r>
              <a:rPr lang="tr-TR" sz="1600" b="1" dirty="0" err="1"/>
              <a:t>tonnes</a:t>
            </a:r>
            <a:r>
              <a:rPr lang="tr-TR" sz="1600" b="1" dirty="0"/>
              <a:t> </a:t>
            </a:r>
            <a:r>
              <a:rPr lang="tr-TR" sz="1600" b="1" dirty="0" err="1"/>
              <a:t>winch</a:t>
            </a:r>
            <a:endParaRPr lang="tr-TR" sz="1600" b="1" dirty="0"/>
          </a:p>
          <a:p>
            <a:pPr>
              <a:lnSpc>
                <a:spcPct val="120000"/>
              </a:lnSpc>
            </a:pPr>
            <a:r>
              <a:rPr lang="tr-TR" sz="1600" b="1" dirty="0"/>
              <a:t>    1* 16 </a:t>
            </a:r>
            <a:r>
              <a:rPr lang="tr-TR" sz="1600" b="1" dirty="0" err="1"/>
              <a:t>tonnes</a:t>
            </a:r>
            <a:r>
              <a:rPr lang="tr-TR" sz="1600" b="1" dirty="0"/>
              <a:t> </a:t>
            </a:r>
            <a:r>
              <a:rPr lang="tr-TR" sz="1600" b="1" dirty="0" err="1"/>
              <a:t>winch</a:t>
            </a:r>
            <a:endParaRPr lang="tr-TR" sz="1600" b="1" dirty="0"/>
          </a:p>
          <a:p>
            <a:pPr marL="285750" indent="-285750">
              <a:lnSpc>
                <a:spcPct val="120000"/>
              </a:lnSpc>
              <a:buFont typeface="Wingdings" panose="05000000000000000000" pitchFamily="2" charset="2"/>
              <a:buChar char="Ø"/>
            </a:pPr>
            <a:r>
              <a:rPr lang="tr-TR" sz="1600" b="1" dirty="0" err="1"/>
              <a:t>Hall</a:t>
            </a:r>
            <a:r>
              <a:rPr lang="tr-TR" sz="1600" b="1" dirty="0"/>
              <a:t> : </a:t>
            </a:r>
            <a:r>
              <a:rPr lang="pl-PL" sz="1600" b="1" dirty="0"/>
              <a:t>H=8.5m, W=23.5m, L=82m</a:t>
            </a:r>
            <a:endParaRPr lang="tr-TR" sz="1600" b="1" dirty="0"/>
          </a:p>
          <a:p>
            <a:pPr marL="285750" indent="-285750">
              <a:lnSpc>
                <a:spcPct val="120000"/>
              </a:lnSpc>
              <a:buFont typeface="Wingdings" panose="05000000000000000000" pitchFamily="2" charset="2"/>
              <a:buChar char="Ø"/>
            </a:pPr>
            <a:r>
              <a:rPr lang="tr-TR" sz="1600" b="1" dirty="0" err="1"/>
              <a:t>Belt</a:t>
            </a:r>
            <a:r>
              <a:rPr lang="tr-TR" sz="1600" b="1" dirty="0"/>
              <a:t> </a:t>
            </a:r>
            <a:r>
              <a:rPr lang="tr-TR" sz="1600" b="1" dirty="0" err="1"/>
              <a:t>Saw</a:t>
            </a:r>
            <a:r>
              <a:rPr lang="tr-TR" sz="1600" b="1" dirty="0"/>
              <a:t> : h=350mm W=460mm</a:t>
            </a:r>
          </a:p>
          <a:p>
            <a:endParaRPr lang="tr-TR" dirty="0"/>
          </a:p>
          <a:p>
            <a:endParaRPr lang="tr-TR" dirty="0"/>
          </a:p>
        </p:txBody>
      </p:sp>
    </p:spTree>
    <p:extLst>
      <p:ext uri="{BB962C8B-B14F-4D97-AF65-F5344CB8AC3E}">
        <p14:creationId xmlns:p14="http://schemas.microsoft.com/office/powerpoint/2010/main" val="303108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4068062-DDE9-4915-A660-19D2A19A21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4743" y="2607261"/>
            <a:ext cx="5776686" cy="3700564"/>
          </a:xfrm>
          <a:prstGeom prst="rect">
            <a:avLst/>
          </a:prstGeom>
        </p:spPr>
      </p:pic>
      <p:sp>
        <p:nvSpPr>
          <p:cNvPr id="6" name="Metin kutusu 5">
            <a:extLst>
              <a:ext uri="{FF2B5EF4-FFF2-40B4-BE49-F238E27FC236}">
                <a16:creationId xmlns:a16="http://schemas.microsoft.com/office/drawing/2014/main" id="{BA7E3DFF-BF93-4503-9A4A-730997DD0D51}"/>
              </a:ext>
            </a:extLst>
          </p:cNvPr>
          <p:cNvSpPr txBox="1"/>
          <p:nvPr/>
        </p:nvSpPr>
        <p:spPr>
          <a:xfrm>
            <a:off x="914399" y="850480"/>
            <a:ext cx="8650515" cy="1477328"/>
          </a:xfrm>
          <a:prstGeom prst="rect">
            <a:avLst/>
          </a:prstGeom>
          <a:noFill/>
        </p:spPr>
        <p:txBody>
          <a:bodyPr wrap="square">
            <a:spAutoFit/>
          </a:bodyPr>
          <a:lstStyle/>
          <a:p>
            <a:r>
              <a:rPr lang="en-US" b="1" dirty="0"/>
              <a:t>Quality Control personnel perform pre-welding measurement checks. Approved parts are transferred to the welding line for welding processes. The parts are welded by our certified welders in accordance with the welding plans and WPSs for each relevant part. Measurement checks of the parts are performed after welding and adjustments are made as necessary.</a:t>
            </a:r>
          </a:p>
        </p:txBody>
      </p:sp>
      <p:sp>
        <p:nvSpPr>
          <p:cNvPr id="8" name="Metin kutusu 7">
            <a:extLst>
              <a:ext uri="{FF2B5EF4-FFF2-40B4-BE49-F238E27FC236}">
                <a16:creationId xmlns:a16="http://schemas.microsoft.com/office/drawing/2014/main" id="{3063ABC1-9715-4775-BD7F-8C39F9C4FCF9}"/>
              </a:ext>
            </a:extLst>
          </p:cNvPr>
          <p:cNvSpPr txBox="1"/>
          <p:nvPr/>
        </p:nvSpPr>
        <p:spPr>
          <a:xfrm>
            <a:off x="362859" y="3254829"/>
            <a:ext cx="5471884" cy="1477328"/>
          </a:xfrm>
          <a:prstGeom prst="rect">
            <a:avLst/>
          </a:prstGeom>
          <a:noFill/>
        </p:spPr>
        <p:txBody>
          <a:bodyPr wrap="square">
            <a:spAutoFit/>
          </a:bodyPr>
          <a:lstStyle/>
          <a:p>
            <a:r>
              <a:rPr lang="en-US" b="1" dirty="0"/>
              <a:t>Parts the welding processes of which are complete are transferred to the levelling line. The levelling of the parts are performed by our expert staff. Following this process, the NDT tests as requested by the customer are carried out.</a:t>
            </a:r>
          </a:p>
        </p:txBody>
      </p:sp>
    </p:spTree>
    <p:extLst>
      <p:ext uri="{BB962C8B-B14F-4D97-AF65-F5344CB8AC3E}">
        <p14:creationId xmlns:p14="http://schemas.microsoft.com/office/powerpoint/2010/main" val="24433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id="{646A454B-9025-2872-0E7B-B84D7378FC8E}"/>
              </a:ext>
            </a:extLst>
          </p:cNvPr>
          <p:cNvSpPr txBox="1">
            <a:spLocks/>
          </p:cNvSpPr>
          <p:nvPr/>
        </p:nvSpPr>
        <p:spPr>
          <a:xfrm>
            <a:off x="159657" y="141514"/>
            <a:ext cx="11582400" cy="1066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The</a:t>
            </a:r>
            <a:r>
              <a:rPr lang="tr-TR"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a:t>
            </a:r>
            <a:r>
              <a:rPr lang="tr-TR"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Qualıty</a:t>
            </a:r>
            <a:r>
              <a:rPr lang="tr-TR"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a:t>
            </a:r>
            <a:r>
              <a:rPr lang="tr-TR"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Documentatıon</a:t>
            </a:r>
            <a:r>
              <a:rPr lang="tr-TR"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a:t>
            </a:r>
            <a:r>
              <a:rPr lang="tr-TR"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Manufacturıng</a:t>
            </a:r>
            <a:r>
              <a:rPr lang="tr-TR"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Data </a:t>
            </a:r>
            <a:r>
              <a:rPr lang="tr-TR"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Book</a:t>
            </a:r>
            <a:endParaRPr lang="tr-TR" sz="2800" dirty="0"/>
          </a:p>
        </p:txBody>
      </p:sp>
      <p:sp>
        <p:nvSpPr>
          <p:cNvPr id="9" name="Metin kutusu 8">
            <a:extLst>
              <a:ext uri="{FF2B5EF4-FFF2-40B4-BE49-F238E27FC236}">
                <a16:creationId xmlns:a16="http://schemas.microsoft.com/office/drawing/2014/main" id="{1DEDE8AD-93CB-5995-D440-1F34CE0F0156}"/>
              </a:ext>
            </a:extLst>
          </p:cNvPr>
          <p:cNvSpPr txBox="1"/>
          <p:nvPr/>
        </p:nvSpPr>
        <p:spPr>
          <a:xfrm>
            <a:off x="593498" y="1066800"/>
            <a:ext cx="5500914" cy="5416868"/>
          </a:xfrm>
          <a:prstGeom prst="rect">
            <a:avLst/>
          </a:prstGeom>
          <a:noFill/>
        </p:spPr>
        <p:txBody>
          <a:bodyPr wrap="square" rtlCol="0">
            <a:spAutoFit/>
          </a:bodyPr>
          <a:lstStyle/>
          <a:p>
            <a:pPr marL="342900" indent="-342900">
              <a:buAutoNum type="arabicPeriod"/>
            </a:pPr>
            <a:r>
              <a:rPr lang="tr-TR" sz="1600" b="1" dirty="0"/>
              <a:t>Index</a:t>
            </a:r>
          </a:p>
          <a:p>
            <a:pPr marL="342900" indent="-342900">
              <a:buAutoNum type="arabicPeriod"/>
            </a:pPr>
            <a:r>
              <a:rPr lang="tr-TR" sz="1600" b="1" dirty="0"/>
              <a:t>Third </a:t>
            </a:r>
            <a:r>
              <a:rPr lang="tr-TR" sz="1600" b="1" dirty="0" err="1"/>
              <a:t>Party</a:t>
            </a:r>
            <a:r>
              <a:rPr lang="tr-TR" sz="1600" b="1" dirty="0"/>
              <a:t> </a:t>
            </a:r>
            <a:r>
              <a:rPr lang="tr-TR" sz="1600" b="1" dirty="0" err="1"/>
              <a:t>Documentation</a:t>
            </a:r>
            <a:endParaRPr lang="tr-TR" sz="1600" b="1" dirty="0"/>
          </a:p>
          <a:p>
            <a:pPr marL="342900" indent="-342900">
              <a:buAutoNum type="arabicPeriod"/>
            </a:pPr>
            <a:r>
              <a:rPr lang="tr-TR" sz="1600" b="1" dirty="0"/>
              <a:t>As </a:t>
            </a:r>
            <a:r>
              <a:rPr lang="tr-TR" sz="1600" b="1" dirty="0" err="1"/>
              <a:t>build</a:t>
            </a:r>
            <a:r>
              <a:rPr lang="tr-TR" sz="1600" b="1" dirty="0"/>
              <a:t> </a:t>
            </a:r>
            <a:r>
              <a:rPr lang="tr-TR" sz="1600" b="1" dirty="0" err="1"/>
              <a:t>Drawings</a:t>
            </a:r>
            <a:endParaRPr lang="tr-TR" sz="1600" b="1" dirty="0"/>
          </a:p>
          <a:p>
            <a:pPr marL="342900" indent="-342900">
              <a:buAutoNum type="arabicPeriod"/>
            </a:pPr>
            <a:r>
              <a:rPr lang="tr-TR" sz="1600" b="1" dirty="0" err="1"/>
              <a:t>Inspection</a:t>
            </a:r>
            <a:r>
              <a:rPr lang="tr-TR" sz="1600" b="1" dirty="0"/>
              <a:t> &amp; Test Plan</a:t>
            </a:r>
          </a:p>
          <a:p>
            <a:pPr marL="342900" indent="-342900">
              <a:buAutoNum type="arabicPeriod"/>
            </a:pPr>
            <a:r>
              <a:rPr lang="tr-TR" sz="1600" b="1" dirty="0" err="1"/>
              <a:t>Material</a:t>
            </a:r>
            <a:r>
              <a:rPr lang="tr-TR" sz="1600" b="1" dirty="0"/>
              <a:t> </a:t>
            </a:r>
            <a:r>
              <a:rPr lang="tr-TR" sz="1600" b="1" dirty="0" err="1"/>
              <a:t>Certificates</a:t>
            </a:r>
            <a:endParaRPr lang="tr-TR" sz="1600" b="1" dirty="0"/>
          </a:p>
          <a:p>
            <a:pPr marL="800100" lvl="1" indent="-342900">
              <a:buAutoNum type="alphaLcPeriod"/>
            </a:pPr>
            <a:r>
              <a:rPr lang="tr-TR" sz="1600" b="1" dirty="0"/>
              <a:t>Cross Reference </a:t>
            </a:r>
            <a:r>
              <a:rPr lang="tr-TR" sz="1600" b="1" dirty="0" err="1"/>
              <a:t>List</a:t>
            </a:r>
            <a:endParaRPr lang="tr-TR" sz="1600" b="1" dirty="0"/>
          </a:p>
          <a:p>
            <a:pPr marL="800100" lvl="1" indent="-342900">
              <a:buAutoNum type="alphaLcPeriod"/>
            </a:pPr>
            <a:r>
              <a:rPr lang="tr-TR" sz="1600" b="1" dirty="0" err="1"/>
              <a:t>Material</a:t>
            </a:r>
            <a:r>
              <a:rPr lang="tr-TR" sz="1600" b="1" dirty="0"/>
              <a:t> </a:t>
            </a:r>
            <a:r>
              <a:rPr lang="tr-TR" sz="1600" b="1" dirty="0" err="1"/>
              <a:t>Certificates</a:t>
            </a:r>
            <a:endParaRPr lang="tr-TR" sz="1600" b="1" dirty="0"/>
          </a:p>
          <a:p>
            <a:pPr marL="342900" indent="-342900">
              <a:buAutoNum type="arabicPeriod"/>
            </a:pPr>
            <a:r>
              <a:rPr lang="tr-TR" sz="1600" b="1" dirty="0" err="1"/>
              <a:t>Dimensional</a:t>
            </a:r>
            <a:r>
              <a:rPr lang="tr-TR" sz="1600" b="1" dirty="0"/>
              <a:t> </a:t>
            </a:r>
            <a:r>
              <a:rPr lang="tr-TR" sz="1600" b="1" dirty="0" err="1"/>
              <a:t>Reports</a:t>
            </a:r>
            <a:endParaRPr lang="tr-TR" sz="1600" b="1" dirty="0"/>
          </a:p>
          <a:p>
            <a:pPr marL="342900" indent="-342900">
              <a:buAutoNum type="arabicPeriod"/>
            </a:pPr>
            <a:r>
              <a:rPr lang="tr-TR" sz="1600" b="1" dirty="0" err="1"/>
              <a:t>Welding</a:t>
            </a:r>
            <a:r>
              <a:rPr lang="tr-TR" sz="1600" b="1" dirty="0"/>
              <a:t> </a:t>
            </a:r>
            <a:r>
              <a:rPr lang="tr-TR" sz="1600" b="1" dirty="0" err="1"/>
              <a:t>Inspection</a:t>
            </a:r>
            <a:r>
              <a:rPr lang="tr-TR" sz="1600" b="1" dirty="0"/>
              <a:t> </a:t>
            </a:r>
            <a:r>
              <a:rPr lang="tr-TR" sz="1600" b="1" dirty="0" err="1"/>
              <a:t>Reports</a:t>
            </a:r>
            <a:r>
              <a:rPr lang="tr-TR" sz="1600" b="1" dirty="0"/>
              <a:t> (NDT)</a:t>
            </a:r>
          </a:p>
          <a:p>
            <a:pPr marL="342900" indent="-342900">
              <a:buAutoNum type="arabicPeriod"/>
            </a:pPr>
            <a:r>
              <a:rPr lang="tr-TR" sz="1600" b="1" dirty="0"/>
              <a:t>Paint </a:t>
            </a:r>
            <a:r>
              <a:rPr lang="tr-TR" sz="1600" b="1" dirty="0" err="1"/>
              <a:t>Reports</a:t>
            </a:r>
            <a:endParaRPr lang="tr-TR" sz="1600" b="1" dirty="0"/>
          </a:p>
          <a:p>
            <a:pPr marL="342900" indent="-342900">
              <a:buAutoNum type="arabicPeriod"/>
            </a:pPr>
            <a:r>
              <a:rPr lang="tr-TR" sz="1600" b="1" dirty="0" err="1"/>
              <a:t>Welding</a:t>
            </a:r>
            <a:r>
              <a:rPr lang="tr-TR" sz="1600" b="1" dirty="0"/>
              <a:t> </a:t>
            </a:r>
            <a:r>
              <a:rPr lang="tr-TR" sz="1600" b="1" dirty="0" err="1"/>
              <a:t>Book</a:t>
            </a:r>
            <a:endParaRPr lang="tr-TR" sz="1600" b="1" dirty="0"/>
          </a:p>
          <a:p>
            <a:pPr marL="800100" lvl="1" indent="-342900">
              <a:buAutoNum type="alphaLcPeriod"/>
            </a:pPr>
            <a:r>
              <a:rPr lang="tr-TR" sz="1600" b="1" dirty="0" err="1"/>
              <a:t>Welding</a:t>
            </a:r>
            <a:r>
              <a:rPr lang="tr-TR" sz="1600" b="1" dirty="0"/>
              <a:t> </a:t>
            </a:r>
            <a:r>
              <a:rPr lang="tr-TR" sz="1600" b="1" dirty="0" err="1"/>
              <a:t>Matrix</a:t>
            </a:r>
            <a:r>
              <a:rPr lang="tr-TR" sz="1600" b="1" dirty="0"/>
              <a:t> / </a:t>
            </a:r>
            <a:r>
              <a:rPr lang="tr-TR" sz="1600" b="1" dirty="0" err="1"/>
              <a:t>Welding</a:t>
            </a:r>
            <a:r>
              <a:rPr lang="tr-TR" sz="1600" b="1" dirty="0"/>
              <a:t> </a:t>
            </a:r>
            <a:r>
              <a:rPr lang="tr-TR" sz="1600" b="1" dirty="0" err="1"/>
              <a:t>Map</a:t>
            </a:r>
            <a:endParaRPr lang="tr-TR" sz="1600" b="1" dirty="0"/>
          </a:p>
          <a:p>
            <a:pPr marL="800100" lvl="1" indent="-342900">
              <a:buAutoNum type="alphaLcPeriod"/>
            </a:pPr>
            <a:r>
              <a:rPr lang="tr-TR" sz="1600" b="1" dirty="0"/>
              <a:t>WPS</a:t>
            </a:r>
          </a:p>
          <a:p>
            <a:pPr marL="800100" lvl="1" indent="-342900">
              <a:buAutoNum type="alphaLcPeriod"/>
            </a:pPr>
            <a:r>
              <a:rPr lang="tr-TR" sz="1600" b="1" dirty="0"/>
              <a:t>WPQR</a:t>
            </a:r>
          </a:p>
          <a:p>
            <a:pPr marL="800100" lvl="1" indent="-342900">
              <a:buAutoNum type="alphaLcPeriod"/>
            </a:pPr>
            <a:r>
              <a:rPr lang="tr-TR" sz="1600" b="1" dirty="0"/>
              <a:t>WPQ, </a:t>
            </a:r>
            <a:r>
              <a:rPr lang="tr-TR" sz="1600" b="1" dirty="0" err="1"/>
              <a:t>Welder</a:t>
            </a:r>
            <a:r>
              <a:rPr lang="tr-TR" sz="1600" b="1" dirty="0"/>
              <a:t> </a:t>
            </a:r>
            <a:r>
              <a:rPr lang="tr-TR" sz="1600" b="1" dirty="0" err="1"/>
              <a:t>Specifications</a:t>
            </a:r>
            <a:r>
              <a:rPr lang="tr-TR" sz="1600" b="1" dirty="0"/>
              <a:t> </a:t>
            </a:r>
            <a:r>
              <a:rPr lang="tr-TR" sz="1600" b="1" dirty="0" err="1"/>
              <a:t>List</a:t>
            </a:r>
            <a:endParaRPr lang="tr-TR" sz="1600" b="1" dirty="0"/>
          </a:p>
          <a:p>
            <a:pPr marL="800100" lvl="1" indent="-342900">
              <a:buAutoNum type="alphaLcPeriod"/>
            </a:pPr>
            <a:r>
              <a:rPr lang="tr-TR" sz="1600" b="1" dirty="0"/>
              <a:t>NDT </a:t>
            </a:r>
            <a:r>
              <a:rPr lang="tr-TR" sz="1600" b="1" dirty="0" err="1"/>
              <a:t>Procedures</a:t>
            </a:r>
            <a:endParaRPr lang="tr-TR" sz="1600" b="1" dirty="0"/>
          </a:p>
          <a:p>
            <a:pPr marL="800100" lvl="1" indent="-342900">
              <a:buAutoNum type="alphaLcPeriod"/>
            </a:pPr>
            <a:r>
              <a:rPr lang="tr-TR" sz="1600" b="1" dirty="0"/>
              <a:t>NDT </a:t>
            </a:r>
            <a:r>
              <a:rPr lang="tr-TR" sz="1600" b="1" dirty="0" err="1"/>
              <a:t>Qualifications</a:t>
            </a:r>
            <a:r>
              <a:rPr lang="tr-TR" sz="1600" b="1" dirty="0"/>
              <a:t> </a:t>
            </a:r>
            <a:r>
              <a:rPr lang="tr-TR" sz="1600" b="1" dirty="0" err="1"/>
              <a:t>List</a:t>
            </a:r>
            <a:endParaRPr lang="tr-TR" sz="1600" b="1" dirty="0"/>
          </a:p>
          <a:p>
            <a:pPr marL="342900" indent="-342900">
              <a:buAutoNum type="arabicPeriod"/>
            </a:pPr>
            <a:r>
              <a:rPr lang="tr-TR" sz="1600" b="1" dirty="0" err="1"/>
              <a:t>NC’s</a:t>
            </a:r>
            <a:r>
              <a:rPr lang="tr-TR" sz="1600" b="1" dirty="0"/>
              <a:t> </a:t>
            </a:r>
            <a:r>
              <a:rPr lang="tr-TR" sz="1600" b="1" dirty="0" err="1"/>
              <a:t>and</a:t>
            </a:r>
            <a:r>
              <a:rPr lang="tr-TR" sz="1600" b="1" dirty="0"/>
              <a:t> Log</a:t>
            </a:r>
          </a:p>
          <a:p>
            <a:pPr marL="342900" indent="-342900">
              <a:buAutoNum type="arabicPeriod"/>
            </a:pPr>
            <a:r>
              <a:rPr lang="tr-TR" sz="1600" b="1" dirty="0"/>
              <a:t>Technical </a:t>
            </a:r>
            <a:r>
              <a:rPr lang="tr-TR" sz="1600" b="1" dirty="0" err="1"/>
              <a:t>Queries</a:t>
            </a:r>
            <a:endParaRPr lang="tr-TR" sz="1600" b="1" dirty="0"/>
          </a:p>
          <a:p>
            <a:pPr marL="342900" indent="-342900">
              <a:buAutoNum type="arabicPeriod"/>
            </a:pPr>
            <a:r>
              <a:rPr lang="tr-TR" sz="1600" b="1" dirty="0" err="1"/>
              <a:t>Release</a:t>
            </a:r>
            <a:r>
              <a:rPr lang="tr-TR" sz="1600" b="1" dirty="0"/>
              <a:t> </a:t>
            </a:r>
            <a:r>
              <a:rPr lang="tr-TR" sz="1600" b="1" dirty="0" err="1"/>
              <a:t>Note</a:t>
            </a:r>
            <a:endParaRPr lang="en-US" sz="1600" b="1" dirty="0"/>
          </a:p>
          <a:p>
            <a:endParaRPr lang="tr-TR" sz="1600" dirty="0"/>
          </a:p>
        </p:txBody>
      </p:sp>
      <p:pic>
        <p:nvPicPr>
          <p:cNvPr id="5122" name="Graphic 7">
            <a:extLst>
              <a:ext uri="{FF2B5EF4-FFF2-40B4-BE49-F238E27FC236}">
                <a16:creationId xmlns:a16="http://schemas.microsoft.com/office/drawing/2014/main" id="{66381807-5225-FE56-95B0-28BB3C552DF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4412" y="841829"/>
            <a:ext cx="5849717" cy="601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951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215BD7E2-0C3A-4029-ADFD-9BF8A7F1E074}"/>
              </a:ext>
            </a:extLst>
          </p:cNvPr>
          <p:cNvSpPr txBox="1">
            <a:spLocks/>
          </p:cNvSpPr>
          <p:nvPr/>
        </p:nvSpPr>
        <p:spPr>
          <a:xfrm>
            <a:off x="653143" y="141514"/>
            <a:ext cx="2757714" cy="1066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Cuttıng</a:t>
            </a:r>
            <a:endParaRPr lang="tr-TR" dirty="0"/>
          </a:p>
        </p:txBody>
      </p:sp>
      <p:pic>
        <p:nvPicPr>
          <p:cNvPr id="3" name="Resim 2">
            <a:extLst>
              <a:ext uri="{FF2B5EF4-FFF2-40B4-BE49-F238E27FC236}">
                <a16:creationId xmlns:a16="http://schemas.microsoft.com/office/drawing/2014/main" id="{B8EB9DE1-A460-4106-A830-12D4BE3F29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4940" y="1598244"/>
            <a:ext cx="6870945" cy="4187372"/>
          </a:xfrm>
          <a:prstGeom prst="rect">
            <a:avLst/>
          </a:prstGeom>
        </p:spPr>
      </p:pic>
      <p:sp>
        <p:nvSpPr>
          <p:cNvPr id="6" name="Metin kutusu 5">
            <a:extLst>
              <a:ext uri="{FF2B5EF4-FFF2-40B4-BE49-F238E27FC236}">
                <a16:creationId xmlns:a16="http://schemas.microsoft.com/office/drawing/2014/main" id="{31AE1C93-73FB-42C9-9291-A0A5A80A7A32}"/>
              </a:ext>
            </a:extLst>
          </p:cNvPr>
          <p:cNvSpPr txBox="1"/>
          <p:nvPr/>
        </p:nvSpPr>
        <p:spPr>
          <a:xfrm>
            <a:off x="444266" y="1208314"/>
            <a:ext cx="4604814" cy="5078313"/>
          </a:xfrm>
          <a:prstGeom prst="rect">
            <a:avLst/>
          </a:prstGeom>
          <a:noFill/>
        </p:spPr>
        <p:txBody>
          <a:bodyPr wrap="square" rtlCol="0">
            <a:spAutoFit/>
          </a:bodyPr>
          <a:lstStyle/>
          <a:p>
            <a:r>
              <a:rPr lang="en-US" b="1" dirty="0"/>
              <a:t>The materials in the storage area are cut in line with the project's cutting plans and as per the EN ISO 9013 standard. The parts thus cut are leveled as per the EN ISO 8501-3 standard. The parts cut are categorized for pre-machining, for bending and for assembly. After the performance of quality checks of parts, the pre-machining and bending processes of which are complete, the parts are transferred to the assembly area for fit-up as per technical drawings. </a:t>
            </a:r>
            <a:endParaRPr lang="tr-TR" b="1" dirty="0"/>
          </a:p>
          <a:p>
            <a:endParaRPr lang="tr-TR" b="1" dirty="0"/>
          </a:p>
          <a:p>
            <a:r>
              <a:rPr lang="tr-TR" b="1" dirty="0" err="1"/>
              <a:t>We</a:t>
            </a:r>
            <a:r>
              <a:rPr lang="tr-TR" b="1" dirty="0"/>
              <a:t> can </a:t>
            </a:r>
            <a:r>
              <a:rPr lang="tr-TR" b="1" dirty="0" err="1"/>
              <a:t>cut</a:t>
            </a:r>
            <a:r>
              <a:rPr lang="tr-TR" b="1" dirty="0"/>
              <a:t> </a:t>
            </a:r>
            <a:r>
              <a:rPr lang="tr-TR" b="1" dirty="0" err="1"/>
              <a:t>the</a:t>
            </a:r>
            <a:r>
              <a:rPr lang="tr-TR" b="1" dirty="0"/>
              <a:t> </a:t>
            </a:r>
            <a:r>
              <a:rPr lang="tr-TR" b="1" dirty="0" err="1"/>
              <a:t>materials</a:t>
            </a:r>
            <a:r>
              <a:rPr lang="tr-TR" b="1" dirty="0"/>
              <a:t> </a:t>
            </a:r>
            <a:r>
              <a:rPr lang="tr-TR" b="1" dirty="0" err="1"/>
              <a:t>up</a:t>
            </a:r>
            <a:r>
              <a:rPr lang="tr-TR" b="1" dirty="0"/>
              <a:t> </a:t>
            </a:r>
            <a:r>
              <a:rPr lang="tr-TR" b="1" dirty="0" err="1"/>
              <a:t>to</a:t>
            </a:r>
            <a:r>
              <a:rPr lang="tr-TR" b="1" dirty="0"/>
              <a:t> 300mm </a:t>
            </a:r>
            <a:r>
              <a:rPr lang="tr-TR" b="1" dirty="0" err="1"/>
              <a:t>thickness</a:t>
            </a:r>
            <a:r>
              <a:rPr lang="tr-TR" b="1" dirty="0"/>
              <a:t>.</a:t>
            </a:r>
            <a:endParaRPr lang="en-US" b="1" dirty="0"/>
          </a:p>
          <a:p>
            <a:endParaRPr lang="en-US" b="1" dirty="0"/>
          </a:p>
          <a:p>
            <a:endParaRPr lang="tr-TR" dirty="0"/>
          </a:p>
        </p:txBody>
      </p:sp>
    </p:spTree>
    <p:extLst>
      <p:ext uri="{BB962C8B-B14F-4D97-AF65-F5344CB8AC3E}">
        <p14:creationId xmlns:p14="http://schemas.microsoft.com/office/powerpoint/2010/main" val="2996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215BD7E2-0C3A-4029-ADFD-9BF8A7F1E074}"/>
              </a:ext>
            </a:extLst>
          </p:cNvPr>
          <p:cNvSpPr txBox="1">
            <a:spLocks/>
          </p:cNvSpPr>
          <p:nvPr/>
        </p:nvSpPr>
        <p:spPr>
          <a:xfrm>
            <a:off x="653143" y="141514"/>
            <a:ext cx="2757714" cy="1066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Paıntıng</a:t>
            </a:r>
            <a:endParaRPr lang="tr-TR" dirty="0"/>
          </a:p>
        </p:txBody>
      </p:sp>
      <p:sp>
        <p:nvSpPr>
          <p:cNvPr id="5" name="Metin kutusu 4">
            <a:extLst>
              <a:ext uri="{FF2B5EF4-FFF2-40B4-BE49-F238E27FC236}">
                <a16:creationId xmlns:a16="http://schemas.microsoft.com/office/drawing/2014/main" id="{6F455F27-23DF-4DD7-9253-8E91A3D4863C}"/>
              </a:ext>
            </a:extLst>
          </p:cNvPr>
          <p:cNvSpPr txBox="1"/>
          <p:nvPr/>
        </p:nvSpPr>
        <p:spPr>
          <a:xfrm>
            <a:off x="261257" y="1430998"/>
            <a:ext cx="3541486" cy="4524315"/>
          </a:xfrm>
          <a:prstGeom prst="rect">
            <a:avLst/>
          </a:prstGeom>
          <a:noFill/>
        </p:spPr>
        <p:txBody>
          <a:bodyPr wrap="square" rtlCol="0">
            <a:spAutoFit/>
          </a:bodyPr>
          <a:lstStyle/>
          <a:p>
            <a:r>
              <a:rPr lang="tr-TR" b="1" dirty="0"/>
              <a:t>P</a:t>
            </a:r>
            <a:r>
              <a:rPr lang="en-US" b="1" dirty="0"/>
              <a:t>art surfaces are prepared for painting by sandblasting as per ISO 8501 quality grade SA2.5. The sandblasted parts are subjected to SALT testing to guarantee adhesiveness on part surface. After surface roughness controls, the primer is applied and the part is transferred to the machining line for further processing, as required. The parts which go through fine machining are painted with the final coat, if any. </a:t>
            </a:r>
          </a:p>
          <a:p>
            <a:endParaRPr lang="tr-TR" dirty="0"/>
          </a:p>
        </p:txBody>
      </p:sp>
      <p:pic>
        <p:nvPicPr>
          <p:cNvPr id="6" name="Resim 5">
            <a:extLst>
              <a:ext uri="{FF2B5EF4-FFF2-40B4-BE49-F238E27FC236}">
                <a16:creationId xmlns:a16="http://schemas.microsoft.com/office/drawing/2014/main" id="{A7DAB4EB-4E03-4A20-9F12-1BB6293987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0999" y="141514"/>
            <a:ext cx="3898046" cy="2868213"/>
          </a:xfrm>
          <a:prstGeom prst="rect">
            <a:avLst/>
          </a:prstGeom>
        </p:spPr>
      </p:pic>
      <p:pic>
        <p:nvPicPr>
          <p:cNvPr id="8" name="Resim 7">
            <a:extLst>
              <a:ext uri="{FF2B5EF4-FFF2-40B4-BE49-F238E27FC236}">
                <a16:creationId xmlns:a16="http://schemas.microsoft.com/office/drawing/2014/main" id="{10A0DD7B-6D0A-48C3-94F4-5C2F5F9914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0512" y="2163559"/>
            <a:ext cx="3541487" cy="3087870"/>
          </a:xfrm>
          <a:prstGeom prst="rect">
            <a:avLst/>
          </a:prstGeom>
        </p:spPr>
      </p:pic>
      <p:pic>
        <p:nvPicPr>
          <p:cNvPr id="10" name="Resim 9">
            <a:extLst>
              <a:ext uri="{FF2B5EF4-FFF2-40B4-BE49-F238E27FC236}">
                <a16:creationId xmlns:a16="http://schemas.microsoft.com/office/drawing/2014/main" id="{63E22A9E-9F7C-43AC-BB63-9E209DAA80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0999" y="3251557"/>
            <a:ext cx="3898046" cy="3464929"/>
          </a:xfrm>
          <a:prstGeom prst="rect">
            <a:avLst/>
          </a:prstGeom>
        </p:spPr>
      </p:pic>
    </p:spTree>
    <p:extLst>
      <p:ext uri="{BB962C8B-B14F-4D97-AF65-F5344CB8AC3E}">
        <p14:creationId xmlns:p14="http://schemas.microsoft.com/office/powerpoint/2010/main" val="375687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9F0942CF-714B-4267-8D44-F385CF32D585}"/>
              </a:ext>
            </a:extLst>
          </p:cNvPr>
          <p:cNvSpPr txBox="1"/>
          <p:nvPr/>
        </p:nvSpPr>
        <p:spPr>
          <a:xfrm>
            <a:off x="449942" y="1010307"/>
            <a:ext cx="6096000" cy="1477328"/>
          </a:xfrm>
          <a:prstGeom prst="rect">
            <a:avLst/>
          </a:prstGeom>
          <a:noFill/>
        </p:spPr>
        <p:txBody>
          <a:bodyPr wrap="square">
            <a:spAutoFit/>
          </a:bodyPr>
          <a:lstStyle/>
          <a:p>
            <a:r>
              <a:rPr lang="en-US" b="1" dirty="0"/>
              <a:t>The parts which are painted with the final coat are checked by the quality control department for thickness of paint, adhesion and gloss; and the parts the paint quality of which has been approved are packaged and made ready for shipment.</a:t>
            </a:r>
          </a:p>
        </p:txBody>
      </p:sp>
      <p:pic>
        <p:nvPicPr>
          <p:cNvPr id="9" name="Resim 8">
            <a:extLst>
              <a:ext uri="{FF2B5EF4-FFF2-40B4-BE49-F238E27FC236}">
                <a16:creationId xmlns:a16="http://schemas.microsoft.com/office/drawing/2014/main" id="{B1476431-F800-48B8-9D87-7C8B4D522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5356" y="3238342"/>
            <a:ext cx="2892830" cy="2672037"/>
          </a:xfrm>
          <a:prstGeom prst="rect">
            <a:avLst/>
          </a:prstGeom>
        </p:spPr>
      </p:pic>
      <p:pic>
        <p:nvPicPr>
          <p:cNvPr id="11" name="Resim 10">
            <a:extLst>
              <a:ext uri="{FF2B5EF4-FFF2-40B4-BE49-F238E27FC236}">
                <a16:creationId xmlns:a16="http://schemas.microsoft.com/office/drawing/2014/main" id="{CD2CE5B8-4A1E-4C6B-916D-DFD956EBFF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5355" y="428971"/>
            <a:ext cx="2892829" cy="2559452"/>
          </a:xfrm>
          <a:prstGeom prst="rect">
            <a:avLst/>
          </a:prstGeom>
        </p:spPr>
      </p:pic>
      <p:pic>
        <p:nvPicPr>
          <p:cNvPr id="13" name="Resim 12">
            <a:extLst>
              <a:ext uri="{FF2B5EF4-FFF2-40B4-BE49-F238E27FC236}">
                <a16:creationId xmlns:a16="http://schemas.microsoft.com/office/drawing/2014/main" id="{086C7254-BEA6-49EE-BE36-D8671E6720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942" y="2749912"/>
            <a:ext cx="2929633" cy="3097781"/>
          </a:xfrm>
          <a:prstGeom prst="rect">
            <a:avLst/>
          </a:prstGeom>
        </p:spPr>
      </p:pic>
      <p:pic>
        <p:nvPicPr>
          <p:cNvPr id="15" name="Resim 14">
            <a:extLst>
              <a:ext uri="{FF2B5EF4-FFF2-40B4-BE49-F238E27FC236}">
                <a16:creationId xmlns:a16="http://schemas.microsoft.com/office/drawing/2014/main" id="{022F5694-44E3-452B-8129-01AADE4B0A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9459" y="2830353"/>
            <a:ext cx="3052587" cy="3080026"/>
          </a:xfrm>
          <a:prstGeom prst="rect">
            <a:avLst/>
          </a:prstGeom>
        </p:spPr>
      </p:pic>
    </p:spTree>
    <p:extLst>
      <p:ext uri="{BB962C8B-B14F-4D97-AF65-F5344CB8AC3E}">
        <p14:creationId xmlns:p14="http://schemas.microsoft.com/office/powerpoint/2010/main" val="386034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Afbeelding 2" descr="Afbeelding met binnen, vloer, kamer, meubels&#10;&#10;Automatisch gegenereerde beschrijving">
            <a:extLst>
              <a:ext uri="{FF2B5EF4-FFF2-40B4-BE49-F238E27FC236}">
                <a16:creationId xmlns:a16="http://schemas.microsoft.com/office/drawing/2014/main" id="{4DAAB8CA-F9A8-9186-3E24-B9889FC6FD33}"/>
              </a:ext>
            </a:extLst>
          </p:cNvPr>
          <p:cNvPicPr>
            <a:picLocks noGrp="1"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4" y="0"/>
            <a:ext cx="5857875" cy="390048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4099" name="Afbeelding 6">
            <a:extLst>
              <a:ext uri="{FF2B5EF4-FFF2-40B4-BE49-F238E27FC236}">
                <a16:creationId xmlns:a16="http://schemas.microsoft.com/office/drawing/2014/main" id="{2D986E25-5E3E-0854-A618-4ED4D71B0C6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18198" y="-67685"/>
            <a:ext cx="5969038" cy="390683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4101" name="Tijdelijke aanduiding voor inhoud 4" descr="Afbeelding met binnen&#10;&#10;Automatisch gegenereerde beschrijving">
            <a:extLst>
              <a:ext uri="{FF2B5EF4-FFF2-40B4-BE49-F238E27FC236}">
                <a16:creationId xmlns:a16="http://schemas.microsoft.com/office/drawing/2014/main" id="{A641E44B-021D-2FE2-E623-18C4FE6F2A00}"/>
              </a:ext>
            </a:extLst>
          </p:cNvPr>
          <p:cNvPicPr>
            <a:picLocks noGrp="1"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113" y="3801484"/>
            <a:ext cx="3671887" cy="31242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5FBBFDC7-7AAB-4E1E-A7A4-2D54203B585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888"/>
          <a:stretch/>
        </p:blipFill>
        <p:spPr>
          <a:xfrm>
            <a:off x="7690187" y="3839153"/>
            <a:ext cx="4497050" cy="3086531"/>
          </a:xfrm>
          <a:prstGeom prst="rect">
            <a:avLst/>
          </a:prstGeom>
          <a:ln w="38100">
            <a:solidFill>
              <a:schemeClr val="bg1"/>
            </a:solidFill>
          </a:ln>
        </p:spPr>
      </p:pic>
      <p:pic>
        <p:nvPicPr>
          <p:cNvPr id="4100" name="Afbeelding 8" descr="Afbeelding met binnen, persoon&#10;&#10;Automatisch gegenereerde beschrijving">
            <a:extLst>
              <a:ext uri="{FF2B5EF4-FFF2-40B4-BE49-F238E27FC236}">
                <a16:creationId xmlns:a16="http://schemas.microsoft.com/office/drawing/2014/main" id="{4DC241AA-B950-74A4-A408-140CDB858A2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6200000">
            <a:off x="3760238" y="2793166"/>
            <a:ext cx="4039749" cy="422528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3" name="Başlık 1">
            <a:extLst>
              <a:ext uri="{FF2B5EF4-FFF2-40B4-BE49-F238E27FC236}">
                <a16:creationId xmlns:a16="http://schemas.microsoft.com/office/drawing/2014/main" id="{5167DC5A-DB78-F002-9575-B50FCFFAB899}"/>
              </a:ext>
            </a:extLst>
          </p:cNvPr>
          <p:cNvSpPr txBox="1">
            <a:spLocks/>
          </p:cNvSpPr>
          <p:nvPr/>
        </p:nvSpPr>
        <p:spPr>
          <a:xfrm>
            <a:off x="4670765" y="-132912"/>
            <a:ext cx="2850469" cy="119017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chemeClr val="tx1"/>
              </a:buClr>
              <a:buSzPct val="100000"/>
            </a:pP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Realızatıons</a:t>
            </a:r>
            <a:endPar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endParaRPr>
          </a:p>
        </p:txBody>
      </p:sp>
    </p:spTree>
    <p:extLst>
      <p:ext uri="{BB962C8B-B14F-4D97-AF65-F5344CB8AC3E}">
        <p14:creationId xmlns:p14="http://schemas.microsoft.com/office/powerpoint/2010/main" val="392876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additive="base">
                                        <p:cTn id="11" dur="500" fill="hold"/>
                                        <p:tgtEl>
                                          <p:spTgt spid="4099"/>
                                        </p:tgtEl>
                                        <p:attrNameLst>
                                          <p:attrName>ppt_x</p:attrName>
                                        </p:attrNameLst>
                                      </p:cBhvr>
                                      <p:tavLst>
                                        <p:tav tm="0">
                                          <p:val>
                                            <p:strVal val="#ppt_x"/>
                                          </p:val>
                                        </p:tav>
                                        <p:tav tm="100000">
                                          <p:val>
                                            <p:strVal val="#ppt_x"/>
                                          </p:val>
                                        </p:tav>
                                      </p:tavLst>
                                    </p:anim>
                                    <p:anim calcmode="lin" valueType="num">
                                      <p:cBhvr additive="base">
                                        <p:cTn id="12" dur="500" fill="hold"/>
                                        <p:tgtEl>
                                          <p:spTgt spid="409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1"/>
                                        </p:tgtEl>
                                        <p:attrNameLst>
                                          <p:attrName>style.visibility</p:attrName>
                                        </p:attrNameLst>
                                      </p:cBhvr>
                                      <p:to>
                                        <p:strVal val="visible"/>
                                      </p:to>
                                    </p:set>
                                    <p:anim calcmode="lin" valueType="num">
                                      <p:cBhvr additive="base">
                                        <p:cTn id="15" dur="500" fill="hold"/>
                                        <p:tgtEl>
                                          <p:spTgt spid="4101"/>
                                        </p:tgtEl>
                                        <p:attrNameLst>
                                          <p:attrName>ppt_x</p:attrName>
                                        </p:attrNameLst>
                                      </p:cBhvr>
                                      <p:tavLst>
                                        <p:tav tm="0">
                                          <p:val>
                                            <p:strVal val="#ppt_x"/>
                                          </p:val>
                                        </p:tav>
                                        <p:tav tm="100000">
                                          <p:val>
                                            <p:strVal val="#ppt_x"/>
                                          </p:val>
                                        </p:tav>
                                      </p:tavLst>
                                    </p:anim>
                                    <p:anim calcmode="lin" valueType="num">
                                      <p:cBhvr additive="base">
                                        <p:cTn id="16" dur="500" fill="hold"/>
                                        <p:tgtEl>
                                          <p:spTgt spid="410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 calcmode="lin" valueType="num">
                                      <p:cBhvr additive="base">
                                        <p:cTn id="23" dur="500" fill="hold"/>
                                        <p:tgtEl>
                                          <p:spTgt spid="4100"/>
                                        </p:tgtEl>
                                        <p:attrNameLst>
                                          <p:attrName>ppt_x</p:attrName>
                                        </p:attrNameLst>
                                      </p:cBhvr>
                                      <p:tavLst>
                                        <p:tav tm="0">
                                          <p:val>
                                            <p:strVal val="#ppt_x"/>
                                          </p:val>
                                        </p:tav>
                                        <p:tav tm="100000">
                                          <p:val>
                                            <p:strVal val="#ppt_x"/>
                                          </p:val>
                                        </p:tav>
                                      </p:tavLst>
                                    </p:anim>
                                    <p:anim calcmode="lin" valueType="num">
                                      <p:cBhvr additive="base">
                                        <p:cTn id="2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7826B80-7EBC-4079-87F8-90B84D4621FB}"/>
              </a:ext>
            </a:extLst>
          </p:cNvPr>
          <p:cNvSpPr>
            <a:spLocks noGrp="1"/>
          </p:cNvSpPr>
          <p:nvPr>
            <p:ph idx="1"/>
          </p:nvPr>
        </p:nvSpPr>
        <p:spPr>
          <a:xfrm>
            <a:off x="5520585" y="593035"/>
            <a:ext cx="6472097" cy="5671930"/>
          </a:xfrm>
        </p:spPr>
        <p:txBody>
          <a:bodyPr>
            <a:normAutofit/>
          </a:bodyPr>
          <a:lstStyle/>
          <a:p>
            <a:pPr marL="0" indent="0">
              <a:buNone/>
            </a:pPr>
            <a:r>
              <a:rPr lang="en-US" b="1" dirty="0"/>
              <a:t>We as Seven Machining Company are established in 2010 in </a:t>
            </a:r>
            <a:r>
              <a:rPr lang="en-US" b="1" dirty="0" err="1"/>
              <a:t>Ostim</a:t>
            </a:r>
            <a:r>
              <a:rPr lang="en-US" b="1" dirty="0"/>
              <a:t>-Ankara, we started our activities with contract manufacturing in the machining industry. We had maintained our production activities with top-notch standards in the machining industry since our establishment.</a:t>
            </a:r>
            <a:endParaRPr lang="tr-TR" b="1" dirty="0"/>
          </a:p>
          <a:p>
            <a:pPr marL="0" indent="0">
              <a:buNone/>
            </a:pPr>
            <a:endParaRPr lang="en-US" b="1" dirty="0"/>
          </a:p>
          <a:p>
            <a:pPr marL="0" indent="0">
              <a:buNone/>
            </a:pPr>
            <a:r>
              <a:rPr lang="en-US" b="1" dirty="0"/>
              <a:t>With our operations base in </a:t>
            </a:r>
            <a:r>
              <a:rPr lang="en-US" b="1" dirty="0" err="1"/>
              <a:t>Ostim</a:t>
            </a:r>
            <a:r>
              <a:rPr lang="en-US" b="1" dirty="0"/>
              <a:t> until 2016, We added to our work area to operating in the welding works, and moved our </a:t>
            </a:r>
            <a:r>
              <a:rPr lang="tr-TR" b="1" dirty="0" err="1"/>
              <a:t>cnc</a:t>
            </a:r>
            <a:r>
              <a:rPr lang="en-US" b="1" dirty="0"/>
              <a:t> platforms and benches in the machining department over to </a:t>
            </a:r>
            <a:r>
              <a:rPr lang="en-US" b="1" dirty="0" err="1"/>
              <a:t>Sincan</a:t>
            </a:r>
            <a:r>
              <a:rPr lang="en-US" b="1" dirty="0"/>
              <a:t> Organized Industrial Zone in 2018. Within the first quarter of 2019, we also took another investment decision to integrate machining and welding construction at the same location and purchased our own facilities at the </a:t>
            </a:r>
            <a:r>
              <a:rPr lang="en-US" b="1" dirty="0" err="1"/>
              <a:t>Başkent</a:t>
            </a:r>
            <a:r>
              <a:rPr lang="en-US" b="1" dirty="0"/>
              <a:t> Organized Industrial Zone.</a:t>
            </a:r>
          </a:p>
        </p:txBody>
      </p:sp>
      <p:sp>
        <p:nvSpPr>
          <p:cNvPr id="4" name="Başlık 1">
            <a:extLst>
              <a:ext uri="{FF2B5EF4-FFF2-40B4-BE49-F238E27FC236}">
                <a16:creationId xmlns:a16="http://schemas.microsoft.com/office/drawing/2014/main" id="{7E795F0C-53A5-4932-ABD5-B6F8C07BBCD0}"/>
              </a:ext>
            </a:extLst>
          </p:cNvPr>
          <p:cNvSpPr>
            <a:spLocks noGrp="1"/>
          </p:cNvSpPr>
          <p:nvPr>
            <p:ph type="title"/>
          </p:nvPr>
        </p:nvSpPr>
        <p:spPr>
          <a:xfrm>
            <a:off x="241853" y="0"/>
            <a:ext cx="3256721" cy="1736035"/>
          </a:xfrm>
        </p:spPr>
        <p:txBody>
          <a:bodyPr/>
          <a:lstStyle/>
          <a:p>
            <a:r>
              <a:rPr lang="tr-TR" sz="3200" b="1" dirty="0" err="1">
                <a:solidFill>
                  <a:srgbClr val="FF6600"/>
                </a:solidFill>
                <a:latin typeface="+mn-lt"/>
              </a:rPr>
              <a:t>About</a:t>
            </a:r>
            <a:r>
              <a:rPr lang="tr-TR" sz="3200" b="1" dirty="0">
                <a:solidFill>
                  <a:srgbClr val="FF6600"/>
                </a:solidFill>
                <a:latin typeface="+mn-lt"/>
              </a:rPr>
              <a:t> us</a:t>
            </a:r>
            <a:br>
              <a:rPr lang="tr-TR" sz="3200" b="1" dirty="0">
                <a:solidFill>
                  <a:srgbClr val="FF6600"/>
                </a:solidFill>
                <a:latin typeface="+mn-lt"/>
              </a:rPr>
            </a:br>
            <a:endParaRPr lang="tr-TR" dirty="0">
              <a:latin typeface="+mn-lt"/>
            </a:endParaRPr>
          </a:p>
        </p:txBody>
      </p:sp>
      <p:sp>
        <p:nvSpPr>
          <p:cNvPr id="7" name="Metin kutusu 6">
            <a:extLst>
              <a:ext uri="{FF2B5EF4-FFF2-40B4-BE49-F238E27FC236}">
                <a16:creationId xmlns:a16="http://schemas.microsoft.com/office/drawing/2014/main" id="{E2960762-C18E-4DC8-8283-F4D12147A880}"/>
              </a:ext>
            </a:extLst>
          </p:cNvPr>
          <p:cNvSpPr txBox="1"/>
          <p:nvPr/>
        </p:nvSpPr>
        <p:spPr>
          <a:xfrm>
            <a:off x="757559" y="5895633"/>
            <a:ext cx="3911648" cy="369332"/>
          </a:xfrm>
          <a:prstGeom prst="rect">
            <a:avLst/>
          </a:prstGeom>
          <a:noFill/>
        </p:spPr>
        <p:txBody>
          <a:bodyPr wrap="none" rtlCol="0">
            <a:spAutoFit/>
          </a:bodyPr>
          <a:lstStyle/>
          <a:p>
            <a:r>
              <a:rPr lang="tr-TR" b="1" dirty="0">
                <a:solidFill>
                  <a:srgbClr val="FF6600"/>
                </a:solidFill>
              </a:rPr>
              <a:t>TRUST</a:t>
            </a:r>
            <a:r>
              <a:rPr lang="tr-TR" b="1" dirty="0"/>
              <a:t> is </a:t>
            </a:r>
            <a:r>
              <a:rPr lang="tr-TR" b="1" dirty="0" err="1"/>
              <a:t>good</a:t>
            </a:r>
            <a:r>
              <a:rPr lang="tr-TR" b="1" dirty="0"/>
              <a:t>, </a:t>
            </a:r>
            <a:r>
              <a:rPr lang="tr-TR" b="1" dirty="0">
                <a:solidFill>
                  <a:srgbClr val="FF6600"/>
                </a:solidFill>
              </a:rPr>
              <a:t>CONTROL</a:t>
            </a:r>
            <a:r>
              <a:rPr lang="tr-TR" b="1" dirty="0"/>
              <a:t> is </a:t>
            </a:r>
            <a:r>
              <a:rPr lang="tr-TR" b="1" dirty="0" err="1"/>
              <a:t>better</a:t>
            </a:r>
            <a:r>
              <a:rPr lang="tr-TR" b="1" dirty="0"/>
              <a:t>.</a:t>
            </a:r>
          </a:p>
        </p:txBody>
      </p:sp>
      <p:pic>
        <p:nvPicPr>
          <p:cNvPr id="11" name="Resim 10">
            <a:extLst>
              <a:ext uri="{FF2B5EF4-FFF2-40B4-BE49-F238E27FC236}">
                <a16:creationId xmlns:a16="http://schemas.microsoft.com/office/drawing/2014/main" id="{10B6C6DB-A30F-4BEE-B759-3A3006E9E5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344" y="1446774"/>
            <a:ext cx="4916907" cy="3675192"/>
          </a:xfrm>
          <a:prstGeom prst="rect">
            <a:avLst/>
          </a:prstGeom>
        </p:spPr>
      </p:pic>
    </p:spTree>
    <p:extLst>
      <p:ext uri="{BB962C8B-B14F-4D97-AF65-F5344CB8AC3E}">
        <p14:creationId xmlns:p14="http://schemas.microsoft.com/office/powerpoint/2010/main" val="273309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411BB78-C66B-4754-A2F2-83E4103CCF83}"/>
              </a:ext>
            </a:extLst>
          </p:cNvPr>
          <p:cNvSpPr>
            <a:spLocks noGrp="1"/>
          </p:cNvSpPr>
          <p:nvPr>
            <p:ph idx="1"/>
          </p:nvPr>
        </p:nvSpPr>
        <p:spPr>
          <a:xfrm>
            <a:off x="1141413" y="1524001"/>
            <a:ext cx="9905998" cy="4267200"/>
          </a:xfrm>
        </p:spPr>
        <p:txBody>
          <a:bodyPr>
            <a:normAutofit/>
          </a:bodyPr>
          <a:lstStyle/>
          <a:p>
            <a:pPr>
              <a:buFont typeface="Wingdings" panose="05000000000000000000" pitchFamily="2" charset="2"/>
              <a:buChar char="Ø"/>
            </a:pPr>
            <a:r>
              <a:rPr lang="tr-TR" b="1" dirty="0" err="1"/>
              <a:t>Energy</a:t>
            </a:r>
            <a:endParaRPr lang="tr-TR" b="1" dirty="0"/>
          </a:p>
          <a:p>
            <a:pPr marL="0" indent="0">
              <a:buNone/>
            </a:pPr>
            <a:endParaRPr lang="tr-TR" b="1" dirty="0"/>
          </a:p>
          <a:p>
            <a:pPr lvl="2">
              <a:buFont typeface="Wingdings" panose="05000000000000000000" pitchFamily="2" charset="2"/>
              <a:buChar char="Ø"/>
            </a:pPr>
            <a:r>
              <a:rPr lang="tr-TR" sz="2000" b="1" dirty="0" err="1"/>
              <a:t>Heavy</a:t>
            </a:r>
            <a:r>
              <a:rPr lang="tr-TR" sz="2000" b="1" dirty="0"/>
              <a:t> </a:t>
            </a:r>
            <a:r>
              <a:rPr lang="tr-TR" sz="2000" b="1" dirty="0" err="1"/>
              <a:t>Lıftıng</a:t>
            </a:r>
            <a:r>
              <a:rPr lang="tr-TR" sz="2000" b="1" dirty="0"/>
              <a:t> </a:t>
            </a:r>
            <a:r>
              <a:rPr lang="tr-TR" sz="2000" b="1" dirty="0" err="1"/>
              <a:t>and</a:t>
            </a:r>
            <a:r>
              <a:rPr lang="tr-TR" sz="2000" b="1" dirty="0"/>
              <a:t> Crane </a:t>
            </a:r>
            <a:r>
              <a:rPr lang="tr-TR" sz="2000" b="1" dirty="0" err="1"/>
              <a:t>Equıpment</a:t>
            </a:r>
            <a:endParaRPr lang="tr-TR" sz="2000" b="1" dirty="0"/>
          </a:p>
          <a:p>
            <a:pPr lvl="4">
              <a:buFont typeface="Wingdings" panose="05000000000000000000" pitchFamily="2" charset="2"/>
              <a:buChar char="Ø"/>
            </a:pPr>
            <a:endParaRPr lang="tr-TR" sz="2000" b="1" dirty="0"/>
          </a:p>
          <a:p>
            <a:pPr lvl="4">
              <a:buFont typeface="Wingdings" panose="05000000000000000000" pitchFamily="2" charset="2"/>
              <a:buChar char="Ø"/>
            </a:pPr>
            <a:r>
              <a:rPr lang="tr-TR" sz="2000" b="1" dirty="0" err="1"/>
              <a:t>Machıned</a:t>
            </a:r>
            <a:r>
              <a:rPr lang="tr-TR" sz="2000" b="1" dirty="0"/>
              <a:t> </a:t>
            </a:r>
            <a:r>
              <a:rPr lang="tr-TR" sz="2000" b="1" dirty="0" err="1"/>
              <a:t>Equıpment</a:t>
            </a:r>
            <a:endParaRPr lang="tr-TR" sz="2000" b="1" dirty="0"/>
          </a:p>
          <a:p>
            <a:pPr lvl="6">
              <a:buFont typeface="Wingdings" panose="05000000000000000000" pitchFamily="2" charset="2"/>
              <a:buChar char="Ø"/>
            </a:pPr>
            <a:endParaRPr lang="tr-TR" sz="2000" b="1" dirty="0"/>
          </a:p>
          <a:p>
            <a:pPr lvl="6">
              <a:buFont typeface="Wingdings" panose="05000000000000000000" pitchFamily="2" charset="2"/>
              <a:buChar char="Ø"/>
            </a:pPr>
            <a:r>
              <a:rPr lang="tr-TR" sz="2000" b="1" dirty="0" err="1"/>
              <a:t>Mınıng</a:t>
            </a:r>
            <a:endParaRPr lang="tr-TR" sz="2000" b="1" dirty="0"/>
          </a:p>
          <a:p>
            <a:pPr lvl="8">
              <a:buFont typeface="Wingdings" panose="05000000000000000000" pitchFamily="2" charset="2"/>
              <a:buChar char="Ø"/>
            </a:pPr>
            <a:endParaRPr lang="tr-TR" sz="2000" b="1" dirty="0"/>
          </a:p>
          <a:p>
            <a:pPr lvl="8">
              <a:buFont typeface="Wingdings" panose="05000000000000000000" pitchFamily="2" charset="2"/>
              <a:buChar char="Ø"/>
            </a:pPr>
            <a:r>
              <a:rPr lang="tr-TR" sz="2000" b="1" dirty="0" err="1"/>
              <a:t>Offshore</a:t>
            </a:r>
            <a:endParaRPr lang="tr-TR" sz="2000" b="1" dirty="0"/>
          </a:p>
        </p:txBody>
      </p:sp>
      <p:sp>
        <p:nvSpPr>
          <p:cNvPr id="4" name="Başlık 1">
            <a:extLst>
              <a:ext uri="{FF2B5EF4-FFF2-40B4-BE49-F238E27FC236}">
                <a16:creationId xmlns:a16="http://schemas.microsoft.com/office/drawing/2014/main" id="{5C9D7126-7B1C-4A24-AC13-059CACA481E9}"/>
              </a:ext>
            </a:extLst>
          </p:cNvPr>
          <p:cNvSpPr>
            <a:spLocks noGrp="1"/>
          </p:cNvSpPr>
          <p:nvPr>
            <p:ph type="title"/>
          </p:nvPr>
        </p:nvSpPr>
        <p:spPr>
          <a:xfrm>
            <a:off x="1141413" y="471714"/>
            <a:ext cx="2182358" cy="1190171"/>
          </a:xfrm>
        </p:spPr>
        <p:txBody>
          <a:bodyPr>
            <a:normAutofit/>
          </a:bodyPr>
          <a:lstStyle/>
          <a:p>
            <a:pPr>
              <a:spcBef>
                <a:spcPct val="20000"/>
              </a:spcBef>
              <a:spcAft>
                <a:spcPts val="600"/>
              </a:spcAft>
              <a:buClr>
                <a:schemeClr val="tx1"/>
              </a:buClr>
              <a:buSzPct val="100000"/>
            </a:pP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Sectors</a:t>
            </a:r>
            <a:endPar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endParaRPr>
          </a:p>
        </p:txBody>
      </p:sp>
      <p:pic>
        <p:nvPicPr>
          <p:cNvPr id="6" name="Resim 5">
            <a:extLst>
              <a:ext uri="{FF2B5EF4-FFF2-40B4-BE49-F238E27FC236}">
                <a16:creationId xmlns:a16="http://schemas.microsoft.com/office/drawing/2014/main" id="{AE35C356-7776-41DA-B743-9C4C3BBE0A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7854" y="298199"/>
            <a:ext cx="2550529" cy="1961946"/>
          </a:xfrm>
          <a:prstGeom prst="rect">
            <a:avLst/>
          </a:prstGeom>
        </p:spPr>
      </p:pic>
      <p:pic>
        <p:nvPicPr>
          <p:cNvPr id="8" name="Resim 7">
            <a:extLst>
              <a:ext uri="{FF2B5EF4-FFF2-40B4-BE49-F238E27FC236}">
                <a16:creationId xmlns:a16="http://schemas.microsoft.com/office/drawing/2014/main" id="{F09C798D-1A03-462E-BC1D-E58F511968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9715" y="335578"/>
            <a:ext cx="2365828" cy="1796363"/>
          </a:xfrm>
          <a:prstGeom prst="rect">
            <a:avLst/>
          </a:prstGeom>
        </p:spPr>
      </p:pic>
      <p:pic>
        <p:nvPicPr>
          <p:cNvPr id="10" name="Resim 9">
            <a:extLst>
              <a:ext uri="{FF2B5EF4-FFF2-40B4-BE49-F238E27FC236}">
                <a16:creationId xmlns:a16="http://schemas.microsoft.com/office/drawing/2014/main" id="{2F1B368C-8C1A-4DDA-BEE3-3999674DC6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9808" y="2346522"/>
            <a:ext cx="2365828" cy="2164955"/>
          </a:xfrm>
          <a:prstGeom prst="rect">
            <a:avLst/>
          </a:prstGeom>
        </p:spPr>
      </p:pic>
      <p:pic>
        <p:nvPicPr>
          <p:cNvPr id="12" name="Resim 11">
            <a:extLst>
              <a:ext uri="{FF2B5EF4-FFF2-40B4-BE49-F238E27FC236}">
                <a16:creationId xmlns:a16="http://schemas.microsoft.com/office/drawing/2014/main" id="{1FA3EAD1-8FDD-4B42-A47F-0BA7B2B69E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1987" y="3980137"/>
            <a:ext cx="3107270" cy="2695136"/>
          </a:xfrm>
          <a:prstGeom prst="rect">
            <a:avLst/>
          </a:prstGeom>
        </p:spPr>
      </p:pic>
      <p:pic>
        <p:nvPicPr>
          <p:cNvPr id="14" name="Resim 13">
            <a:extLst>
              <a:ext uri="{FF2B5EF4-FFF2-40B4-BE49-F238E27FC236}">
                <a16:creationId xmlns:a16="http://schemas.microsoft.com/office/drawing/2014/main" id="{5EC6DCF6-C96C-45FE-9922-5D31485FD4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95543" y="4085926"/>
            <a:ext cx="2171488" cy="2483558"/>
          </a:xfrm>
          <a:prstGeom prst="rect">
            <a:avLst/>
          </a:prstGeom>
        </p:spPr>
      </p:pic>
    </p:spTree>
    <p:extLst>
      <p:ext uri="{BB962C8B-B14F-4D97-AF65-F5344CB8AC3E}">
        <p14:creationId xmlns:p14="http://schemas.microsoft.com/office/powerpoint/2010/main" val="41041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A59562-1853-4988-9F78-370080DBDF8D}"/>
              </a:ext>
            </a:extLst>
          </p:cNvPr>
          <p:cNvSpPr>
            <a:spLocks noGrp="1"/>
          </p:cNvSpPr>
          <p:nvPr>
            <p:ph type="title"/>
          </p:nvPr>
        </p:nvSpPr>
        <p:spPr/>
        <p:txBody>
          <a:bodyPr/>
          <a:lstStyle/>
          <a:p>
            <a:r>
              <a:rPr lang="tr-TR" dirty="0"/>
              <a:t>  </a:t>
            </a:r>
          </a:p>
        </p:txBody>
      </p:sp>
      <p:sp>
        <p:nvSpPr>
          <p:cNvPr id="3" name="İçerik Yer Tutucusu 2">
            <a:extLst>
              <a:ext uri="{FF2B5EF4-FFF2-40B4-BE49-F238E27FC236}">
                <a16:creationId xmlns:a16="http://schemas.microsoft.com/office/drawing/2014/main" id="{3FF62B99-9AA9-4658-B798-A838CC9AEEB3}"/>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C48747C4-75CB-49C9-8BDC-73408BD0E3AD}"/>
              </a:ext>
            </a:extLst>
          </p:cNvPr>
          <p:cNvPicPr>
            <a:picLocks noChangeAspect="1"/>
          </p:cNvPicPr>
          <p:nvPr/>
        </p:nvPicPr>
        <p:blipFill>
          <a:blip r:embed="rId2"/>
          <a:stretch>
            <a:fillRect/>
          </a:stretch>
        </p:blipFill>
        <p:spPr>
          <a:xfrm>
            <a:off x="0" y="0"/>
            <a:ext cx="12192000" cy="6858000"/>
          </a:xfrm>
          <a:prstGeom prst="rect">
            <a:avLst/>
          </a:prstGeom>
        </p:spPr>
      </p:pic>
      <p:sp>
        <p:nvSpPr>
          <p:cNvPr id="6" name="Başlık 1">
            <a:extLst>
              <a:ext uri="{FF2B5EF4-FFF2-40B4-BE49-F238E27FC236}">
                <a16:creationId xmlns:a16="http://schemas.microsoft.com/office/drawing/2014/main" id="{B3733681-1BC8-4B0C-9C45-44129E34AD74}"/>
              </a:ext>
            </a:extLst>
          </p:cNvPr>
          <p:cNvSpPr txBox="1">
            <a:spLocks/>
          </p:cNvSpPr>
          <p:nvPr/>
        </p:nvSpPr>
        <p:spPr>
          <a:xfrm>
            <a:off x="168957" y="5399314"/>
            <a:ext cx="3416072" cy="161108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chemeClr val="tx1"/>
              </a:buClr>
              <a:buSzPct val="100000"/>
            </a:pP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Thank</a:t>
            </a:r>
            <a:r>
              <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a:t>
            </a: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You</a:t>
            </a:r>
            <a:r>
              <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a:t>
            </a:r>
          </a:p>
        </p:txBody>
      </p:sp>
      <p:sp>
        <p:nvSpPr>
          <p:cNvPr id="4" name="Metin kutusu 3">
            <a:extLst>
              <a:ext uri="{FF2B5EF4-FFF2-40B4-BE49-F238E27FC236}">
                <a16:creationId xmlns:a16="http://schemas.microsoft.com/office/drawing/2014/main" id="{39F62F4C-026A-4BE1-A2BE-77A15C244B54}"/>
              </a:ext>
            </a:extLst>
          </p:cNvPr>
          <p:cNvSpPr txBox="1"/>
          <p:nvPr/>
        </p:nvSpPr>
        <p:spPr>
          <a:xfrm>
            <a:off x="5491747" y="6027003"/>
            <a:ext cx="6869210" cy="830997"/>
          </a:xfrm>
          <a:prstGeom prst="rect">
            <a:avLst/>
          </a:prstGeom>
          <a:noFill/>
        </p:spPr>
        <p:txBody>
          <a:bodyPr wrap="square" rtlCol="0">
            <a:spAutoFit/>
          </a:bodyPr>
          <a:lstStyle/>
          <a:p>
            <a:r>
              <a:rPr lang="tr-TR" sz="1200" b="1" u="sng" dirty="0">
                <a:solidFill>
                  <a:srgbClr val="FF6600"/>
                </a:solidFill>
                <a:effectLst/>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Web: </a:t>
            </a:r>
            <a:r>
              <a:rPr lang="en-US" sz="1200" b="1" u="sng" dirty="0">
                <a:solidFill>
                  <a:srgbClr val="FF6600"/>
                </a:solidFill>
                <a:effectLst/>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www.sevenmakina.com</a:t>
            </a:r>
            <a:endParaRPr lang="tr-TR" sz="1200" b="1" u="sng" dirty="0">
              <a:solidFill>
                <a:srgbClr val="FF6600"/>
              </a:solidFill>
              <a:effectLst/>
              <a:latin typeface="Times New Roman" panose="02020603050405020304" pitchFamily="18" charset="0"/>
              <a:ea typeface="Calibri" panose="020F0502020204030204" pitchFamily="34" charset="0"/>
            </a:endParaRPr>
          </a:p>
          <a:p>
            <a:r>
              <a:rPr lang="tr-TR" sz="1200" b="1" u="sng" dirty="0" err="1">
                <a:solidFill>
                  <a:srgbClr val="FF6600"/>
                </a:solidFill>
                <a:latin typeface="Times New Roman" panose="02020603050405020304" pitchFamily="18" charset="0"/>
                <a:ea typeface="Calibri" panose="020F0502020204030204" pitchFamily="34" charset="0"/>
              </a:rPr>
              <a:t>Instagram</a:t>
            </a:r>
            <a:r>
              <a:rPr lang="tr-TR" sz="1200" b="1" u="sng" dirty="0">
                <a:solidFill>
                  <a:srgbClr val="FF6600"/>
                </a:solidFill>
                <a:latin typeface="Times New Roman" panose="02020603050405020304" pitchFamily="18" charset="0"/>
                <a:ea typeface="Calibri" panose="020F0502020204030204" pitchFamily="34" charset="0"/>
              </a:rPr>
              <a:t>: https://www.instagram.com/sevenislemeimalat/</a:t>
            </a:r>
            <a:endParaRPr lang="tr-TR" sz="1200" b="1" u="sng" dirty="0">
              <a:solidFill>
                <a:srgbClr val="FF6600"/>
              </a:solidFill>
              <a:effectLst/>
              <a:latin typeface="Times New Roman" panose="02020603050405020304" pitchFamily="18" charset="0"/>
              <a:ea typeface="Calibri" panose="020F0502020204030204" pitchFamily="34" charset="0"/>
            </a:endParaRPr>
          </a:p>
          <a:p>
            <a:r>
              <a:rPr lang="tr-TR" sz="1200" b="1" u="sng" dirty="0" err="1">
                <a:solidFill>
                  <a:srgbClr val="FF6600"/>
                </a:solidFill>
                <a:effectLst/>
                <a:latin typeface="Times New Roman" panose="02020603050405020304" pitchFamily="18" charset="0"/>
                <a:ea typeface="Calibri" panose="020F0502020204030204" pitchFamily="34" charset="0"/>
              </a:rPr>
              <a:t>LinkedIn</a:t>
            </a:r>
            <a:r>
              <a:rPr lang="tr-TR" sz="1200" b="1" u="sng" dirty="0">
                <a:solidFill>
                  <a:srgbClr val="FF6600"/>
                </a:solidFill>
                <a:effectLst/>
                <a:latin typeface="Times New Roman" panose="02020603050405020304" pitchFamily="18" charset="0"/>
                <a:ea typeface="Calibri" panose="020F0502020204030204" pitchFamily="34" charset="0"/>
              </a:rPr>
              <a:t>: </a:t>
            </a:r>
            <a:r>
              <a:rPr lang="tr-TR" sz="1200" b="1" u="sng" dirty="0">
                <a:solidFill>
                  <a:srgbClr val="FF6600"/>
                </a:solidFill>
                <a:latin typeface="Times New Roman" panose="02020603050405020304" pitchFamily="18" charset="0"/>
                <a:ea typeface="Calibri" panose="020F0502020204030204" pitchFamily="34" charset="0"/>
              </a:rPr>
              <a:t>https://www.linkedin.com/in/seven-i%C5%9Fleme-imalat-makina-san-ve-tic-a-%C5%9F-293036232/</a:t>
            </a:r>
            <a:endParaRPr lang="tr-TR" sz="1200" b="1" u="sng" dirty="0">
              <a:solidFill>
                <a:srgbClr val="000000"/>
              </a:solidFill>
              <a:latin typeface="Times New Roman" panose="02020603050405020304" pitchFamily="18" charset="0"/>
              <a:ea typeface="Calibri" panose="020F0502020204030204" pitchFamily="34" charset="0"/>
            </a:endParaRPr>
          </a:p>
        </p:txBody>
      </p:sp>
      <p:sp>
        <p:nvSpPr>
          <p:cNvPr id="7" name="Başlık 1">
            <a:extLst>
              <a:ext uri="{FF2B5EF4-FFF2-40B4-BE49-F238E27FC236}">
                <a16:creationId xmlns:a16="http://schemas.microsoft.com/office/drawing/2014/main" id="{F6910212-CA22-42CD-8989-AACEDF921BC3}"/>
              </a:ext>
            </a:extLst>
          </p:cNvPr>
          <p:cNvSpPr txBox="1">
            <a:spLocks/>
          </p:cNvSpPr>
          <p:nvPr/>
        </p:nvSpPr>
        <p:spPr>
          <a:xfrm>
            <a:off x="3145756" y="49027"/>
            <a:ext cx="5897311" cy="6495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spcAft>
                <a:spcPts val="600"/>
              </a:spcAft>
              <a:buClr>
                <a:schemeClr val="tx1"/>
              </a:buClr>
              <a:buSzPct val="100000"/>
            </a:pP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Countrıes</a:t>
            </a:r>
            <a:r>
              <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a:t>
            </a: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We</a:t>
            </a:r>
            <a:r>
              <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a:t>
            </a: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Work</a:t>
            </a:r>
            <a:r>
              <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a:t>
            </a: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Wıth</a:t>
            </a:r>
            <a:endPar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endParaRPr>
          </a:p>
        </p:txBody>
      </p:sp>
    </p:spTree>
    <p:extLst>
      <p:ext uri="{BB962C8B-B14F-4D97-AF65-F5344CB8AC3E}">
        <p14:creationId xmlns:p14="http://schemas.microsoft.com/office/powerpoint/2010/main" val="135861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Köşeleri Yuvarlatılmış 4">
            <a:extLst>
              <a:ext uri="{FF2B5EF4-FFF2-40B4-BE49-F238E27FC236}">
                <a16:creationId xmlns:a16="http://schemas.microsoft.com/office/drawing/2014/main" id="{1792BD8F-CADE-41EB-A274-49F3F1190F97}"/>
              </a:ext>
            </a:extLst>
          </p:cNvPr>
          <p:cNvSpPr/>
          <p:nvPr/>
        </p:nvSpPr>
        <p:spPr>
          <a:xfrm>
            <a:off x="489678" y="192211"/>
            <a:ext cx="5296525" cy="2895546"/>
          </a:xfrm>
          <a:prstGeom prst="roundRect">
            <a:avLst/>
          </a:prstGeom>
          <a:solidFill>
            <a:schemeClr val="bg2">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indent="0">
              <a:buNone/>
            </a:pPr>
            <a:r>
              <a:rPr lang="en-US" sz="2000" b="1" dirty="0">
                <a:solidFill>
                  <a:srgbClr val="C00000"/>
                </a:solidFill>
                <a:effectLst>
                  <a:glow rad="38100">
                    <a:schemeClr val="bg1">
                      <a:lumMod val="50000"/>
                      <a:lumOff val="50000"/>
                      <a:alpha val="20000"/>
                    </a:schemeClr>
                  </a:glow>
                </a:effectLst>
              </a:rPr>
              <a:t>Our Quality Policy</a:t>
            </a:r>
            <a:endParaRPr lang="tr-TR" sz="2000" b="1" dirty="0">
              <a:solidFill>
                <a:srgbClr val="C00000"/>
              </a:solidFill>
              <a:effectLst>
                <a:glow rad="38100">
                  <a:schemeClr val="bg1">
                    <a:lumMod val="50000"/>
                    <a:lumOff val="50000"/>
                    <a:alpha val="20000"/>
                  </a:schemeClr>
                </a:glow>
              </a:effectLst>
            </a:endParaRPr>
          </a:p>
          <a:p>
            <a:pPr marL="0" indent="0">
              <a:buNone/>
            </a:pPr>
            <a:endParaRPr lang="en-US" sz="2000" b="1" dirty="0">
              <a:solidFill>
                <a:schemeClr val="bg1">
                  <a:lumMod val="65000"/>
                  <a:lumOff val="35000"/>
                </a:schemeClr>
              </a:solidFill>
              <a:effectLst>
                <a:glow rad="38100">
                  <a:schemeClr val="bg1">
                    <a:lumMod val="50000"/>
                    <a:lumOff val="50000"/>
                    <a:alpha val="20000"/>
                  </a:schemeClr>
                </a:glow>
              </a:effectLst>
            </a:endParaRPr>
          </a:p>
          <a:p>
            <a:pPr marL="0" indent="0">
              <a:buNone/>
            </a:pPr>
            <a:r>
              <a:rPr lang="tr-TR" sz="1600" b="1" dirty="0" err="1">
                <a:solidFill>
                  <a:schemeClr val="bg1">
                    <a:lumMod val="65000"/>
                    <a:lumOff val="35000"/>
                  </a:schemeClr>
                </a:solidFill>
                <a:effectLst>
                  <a:glow rad="38100">
                    <a:schemeClr val="bg1">
                      <a:lumMod val="50000"/>
                      <a:lumOff val="50000"/>
                      <a:alpha val="20000"/>
                    </a:schemeClr>
                  </a:glow>
                </a:effectLst>
              </a:rPr>
              <a:t>We</a:t>
            </a:r>
            <a:r>
              <a:rPr lang="en-US" sz="1600" b="1" dirty="0">
                <a:solidFill>
                  <a:schemeClr val="bg1">
                    <a:lumMod val="65000"/>
                    <a:lumOff val="35000"/>
                  </a:schemeClr>
                </a:solidFill>
                <a:effectLst>
                  <a:glow rad="38100">
                    <a:schemeClr val="bg1">
                      <a:lumMod val="50000"/>
                      <a:lumOff val="50000"/>
                      <a:alpha val="20000"/>
                    </a:schemeClr>
                  </a:glow>
                </a:effectLst>
              </a:rPr>
              <a:t> endeavors to meet the expectations of </a:t>
            </a:r>
            <a:r>
              <a:rPr lang="tr-TR" sz="1600" b="1" dirty="0" err="1">
                <a:solidFill>
                  <a:schemeClr val="bg1">
                    <a:lumMod val="65000"/>
                    <a:lumOff val="35000"/>
                  </a:schemeClr>
                </a:solidFill>
                <a:effectLst>
                  <a:glow rad="38100">
                    <a:schemeClr val="bg1">
                      <a:lumMod val="50000"/>
                      <a:lumOff val="50000"/>
                      <a:alpha val="20000"/>
                    </a:schemeClr>
                  </a:glow>
                </a:effectLst>
              </a:rPr>
              <a:t>our</a:t>
            </a:r>
            <a:r>
              <a:rPr lang="en-US" sz="1600" b="1" dirty="0">
                <a:solidFill>
                  <a:schemeClr val="bg1">
                    <a:lumMod val="65000"/>
                    <a:lumOff val="35000"/>
                  </a:schemeClr>
                </a:solidFill>
                <a:effectLst>
                  <a:glow rad="38100">
                    <a:schemeClr val="bg1">
                      <a:lumMod val="50000"/>
                      <a:lumOff val="50000"/>
                      <a:alpha val="20000"/>
                    </a:schemeClr>
                  </a:glow>
                </a:effectLst>
              </a:rPr>
              <a:t> customers in machining and welding construction processes. With our strong and dynamic engineering team, we aim to perform our production-related duties in a meticulous and detail-oriented manner; and we have the machine park to do just that.</a:t>
            </a:r>
            <a:endParaRPr lang="tr-TR" sz="1600" dirty="0"/>
          </a:p>
        </p:txBody>
      </p:sp>
      <p:sp>
        <p:nvSpPr>
          <p:cNvPr id="6" name="Dikdörtgen: Köşeleri Yuvarlatılmış 5">
            <a:extLst>
              <a:ext uri="{FF2B5EF4-FFF2-40B4-BE49-F238E27FC236}">
                <a16:creationId xmlns:a16="http://schemas.microsoft.com/office/drawing/2014/main" id="{61C392C7-3814-45A1-A9C5-0FFDF29C7511}"/>
              </a:ext>
            </a:extLst>
          </p:cNvPr>
          <p:cNvSpPr/>
          <p:nvPr/>
        </p:nvSpPr>
        <p:spPr>
          <a:xfrm>
            <a:off x="6200933" y="1216973"/>
            <a:ext cx="5866149" cy="442405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indent="0">
              <a:buFont typeface="Arial"/>
              <a:buNone/>
            </a:pPr>
            <a:r>
              <a:rPr lang="en-US" sz="2000" b="1" dirty="0">
                <a:solidFill>
                  <a:srgbClr val="C00000"/>
                </a:solidFill>
              </a:rPr>
              <a:t>Our </a:t>
            </a:r>
            <a:r>
              <a:rPr lang="tr-TR" sz="2000" b="1" dirty="0" err="1">
                <a:solidFill>
                  <a:srgbClr val="C00000"/>
                </a:solidFill>
              </a:rPr>
              <a:t>Health</a:t>
            </a:r>
            <a:r>
              <a:rPr lang="tr-TR" sz="2000" b="1" dirty="0">
                <a:solidFill>
                  <a:srgbClr val="C00000"/>
                </a:solidFill>
              </a:rPr>
              <a:t> &amp; </a:t>
            </a:r>
            <a:r>
              <a:rPr lang="tr-TR" sz="2000" b="1" dirty="0" err="1">
                <a:solidFill>
                  <a:srgbClr val="C00000"/>
                </a:solidFill>
              </a:rPr>
              <a:t>Safety</a:t>
            </a:r>
            <a:r>
              <a:rPr lang="en-US" sz="2000" b="1" dirty="0">
                <a:solidFill>
                  <a:srgbClr val="C00000"/>
                </a:solidFill>
              </a:rPr>
              <a:t> Policy</a:t>
            </a:r>
            <a:endParaRPr lang="tr-TR" sz="2000" b="1" dirty="0">
              <a:solidFill>
                <a:srgbClr val="C00000"/>
              </a:solidFill>
            </a:endParaRPr>
          </a:p>
          <a:p>
            <a:pPr marL="0" indent="0">
              <a:buFont typeface="Arial"/>
              <a:buNone/>
            </a:pPr>
            <a:endParaRPr lang="en-US" sz="1600" b="1" dirty="0">
              <a:solidFill>
                <a:srgbClr val="C00000"/>
              </a:solidFill>
            </a:endParaRPr>
          </a:p>
          <a:p>
            <a:pPr marL="0" indent="0">
              <a:buFont typeface="Arial"/>
              <a:buNone/>
            </a:pPr>
            <a:r>
              <a:rPr lang="en-US" sz="1600" b="1" dirty="0">
                <a:solidFill>
                  <a:schemeClr val="bg1">
                    <a:lumMod val="75000"/>
                    <a:lumOff val="25000"/>
                  </a:schemeClr>
                </a:solidFill>
              </a:rPr>
              <a:t>Acting with all applicable laws and regulations in order to protect the occupational health and safety of our employees, whom we see as the most valuable resource, to minimize possible occupational accidents and their effects, and to ensure efficiency and quality in work and service production accordingly,</a:t>
            </a:r>
          </a:p>
          <a:p>
            <a:pPr marL="0" indent="0">
              <a:buFont typeface="Arial"/>
              <a:buNone/>
            </a:pPr>
            <a:r>
              <a:rPr lang="en-US" sz="1600" b="1" dirty="0">
                <a:solidFill>
                  <a:schemeClr val="bg1">
                    <a:lumMod val="75000"/>
                    <a:lumOff val="25000"/>
                  </a:schemeClr>
                </a:solidFill>
              </a:rPr>
              <a:t>Trying to reach our goal of "zero industrial accident" by eliminating possible risks with the participation of our employees,</a:t>
            </a:r>
          </a:p>
          <a:p>
            <a:pPr marL="0" indent="0">
              <a:buFont typeface="Arial"/>
              <a:buNone/>
            </a:pPr>
            <a:r>
              <a:rPr lang="en-US" sz="1600" b="1" dirty="0">
                <a:solidFill>
                  <a:schemeClr val="bg1">
                    <a:lumMod val="75000"/>
                    <a:lumOff val="25000"/>
                  </a:schemeClr>
                </a:solidFill>
              </a:rPr>
              <a:t>We aim to ensure the continuous development of our OHS System and to prioritize the OHS factor in line with this purpose.</a:t>
            </a:r>
            <a:endParaRPr lang="tr-TR" sz="1600" dirty="0">
              <a:solidFill>
                <a:schemeClr val="bg1">
                  <a:lumMod val="75000"/>
                  <a:lumOff val="25000"/>
                </a:schemeClr>
              </a:solidFill>
            </a:endParaRPr>
          </a:p>
        </p:txBody>
      </p:sp>
      <p:sp>
        <p:nvSpPr>
          <p:cNvPr id="9" name="Dikdörtgen: Köşeleri Yuvarlatılmış 8">
            <a:extLst>
              <a:ext uri="{FF2B5EF4-FFF2-40B4-BE49-F238E27FC236}">
                <a16:creationId xmlns:a16="http://schemas.microsoft.com/office/drawing/2014/main" id="{158D63ED-3153-4E7F-9BA4-D5ECA7F71CF1}"/>
              </a:ext>
            </a:extLst>
          </p:cNvPr>
          <p:cNvSpPr/>
          <p:nvPr/>
        </p:nvSpPr>
        <p:spPr>
          <a:xfrm>
            <a:off x="489678" y="3646085"/>
            <a:ext cx="5296525" cy="3019703"/>
          </a:xfrm>
          <a:prstGeom prst="roundRect">
            <a:avLst/>
          </a:prstGeom>
          <a:solidFill>
            <a:schemeClr val="accent4">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indent="0">
              <a:buNone/>
            </a:pPr>
            <a:r>
              <a:rPr lang="en-US" sz="2000" b="1" dirty="0">
                <a:solidFill>
                  <a:srgbClr val="C00000"/>
                </a:solidFill>
                <a:effectLst>
                  <a:glow rad="38100">
                    <a:schemeClr val="bg1">
                      <a:lumMod val="50000"/>
                      <a:lumOff val="50000"/>
                      <a:alpha val="20000"/>
                    </a:schemeClr>
                  </a:glow>
                </a:effectLst>
              </a:rPr>
              <a:t>Our Env</a:t>
            </a:r>
            <a:r>
              <a:rPr lang="tr-TR" sz="2000" b="1" dirty="0">
                <a:solidFill>
                  <a:srgbClr val="C00000"/>
                </a:solidFill>
                <a:effectLst>
                  <a:glow rad="38100">
                    <a:schemeClr val="bg1">
                      <a:lumMod val="50000"/>
                      <a:lumOff val="50000"/>
                      <a:alpha val="20000"/>
                    </a:schemeClr>
                  </a:glow>
                </a:effectLst>
              </a:rPr>
              <a:t>i</a:t>
            </a:r>
            <a:r>
              <a:rPr lang="en-US" sz="2000" b="1" dirty="0" err="1">
                <a:solidFill>
                  <a:srgbClr val="C00000"/>
                </a:solidFill>
                <a:effectLst>
                  <a:glow rad="38100">
                    <a:schemeClr val="bg1">
                      <a:lumMod val="50000"/>
                      <a:lumOff val="50000"/>
                      <a:alpha val="20000"/>
                    </a:schemeClr>
                  </a:glow>
                </a:effectLst>
              </a:rPr>
              <a:t>ronmental</a:t>
            </a:r>
            <a:r>
              <a:rPr lang="en-US" sz="2000" b="1" dirty="0">
                <a:solidFill>
                  <a:srgbClr val="C00000"/>
                </a:solidFill>
                <a:effectLst>
                  <a:glow rad="38100">
                    <a:schemeClr val="bg1">
                      <a:lumMod val="50000"/>
                      <a:lumOff val="50000"/>
                      <a:alpha val="20000"/>
                    </a:schemeClr>
                  </a:glow>
                </a:effectLst>
              </a:rPr>
              <a:t> Policy</a:t>
            </a:r>
          </a:p>
          <a:p>
            <a:pPr marL="0" indent="0">
              <a:buNone/>
            </a:pPr>
            <a:endParaRPr lang="en-US" sz="2000" b="1" dirty="0">
              <a:solidFill>
                <a:schemeClr val="bg1">
                  <a:lumMod val="65000"/>
                  <a:lumOff val="35000"/>
                </a:schemeClr>
              </a:solidFill>
              <a:effectLst>
                <a:glow rad="38100">
                  <a:schemeClr val="bg1">
                    <a:lumMod val="50000"/>
                    <a:lumOff val="50000"/>
                    <a:alpha val="20000"/>
                  </a:schemeClr>
                </a:glow>
              </a:effectLst>
            </a:endParaRPr>
          </a:p>
          <a:p>
            <a:pPr marL="0" indent="0">
              <a:buNone/>
            </a:pPr>
            <a:r>
              <a:rPr lang="en-US" sz="1600" b="1" dirty="0">
                <a:solidFill>
                  <a:schemeClr val="bg1">
                    <a:lumMod val="65000"/>
                    <a:lumOff val="35000"/>
                  </a:schemeClr>
                </a:solidFill>
                <a:effectLst>
                  <a:glow rad="38100">
                    <a:schemeClr val="bg1">
                      <a:lumMod val="50000"/>
                      <a:lumOff val="50000"/>
                      <a:alpha val="20000"/>
                    </a:schemeClr>
                  </a:glow>
                </a:effectLst>
              </a:rPr>
              <a:t>We aim to prioritize a dynamic environmental policy by ensuring the active participation of all employees in our company in training and practices in order to protect the environment and human health in line with the rapidly developing technology and the changing environmental approaches in parallel with this.</a:t>
            </a:r>
          </a:p>
        </p:txBody>
      </p:sp>
    </p:spTree>
    <p:extLst>
      <p:ext uri="{BB962C8B-B14F-4D97-AF65-F5344CB8AC3E}">
        <p14:creationId xmlns:p14="http://schemas.microsoft.com/office/powerpoint/2010/main" val="49742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Nesne 6">
            <a:extLst>
              <a:ext uri="{FF2B5EF4-FFF2-40B4-BE49-F238E27FC236}">
                <a16:creationId xmlns:a16="http://schemas.microsoft.com/office/drawing/2014/main" id="{176304B2-E4CC-4311-AEEE-B6352156047F}"/>
              </a:ext>
            </a:extLst>
          </p:cNvPr>
          <p:cNvGraphicFramePr>
            <a:graphicFrameLocks noChangeAspect="1"/>
          </p:cNvGraphicFramePr>
          <p:nvPr>
            <p:extLst>
              <p:ext uri="{D42A27DB-BD31-4B8C-83A1-F6EECF244321}">
                <p14:modId xmlns:p14="http://schemas.microsoft.com/office/powerpoint/2010/main" val="2566156137"/>
              </p:ext>
            </p:extLst>
          </p:nvPr>
        </p:nvGraphicFramePr>
        <p:xfrm>
          <a:off x="-14965" y="0"/>
          <a:ext cx="4615823" cy="6531427"/>
        </p:xfrm>
        <a:graphic>
          <a:graphicData uri="http://schemas.openxmlformats.org/presentationml/2006/ole">
            <mc:AlternateContent xmlns:mc="http://schemas.openxmlformats.org/markup-compatibility/2006">
              <mc:Choice xmlns:v="urn:schemas-microsoft-com:vml" Requires="v">
                <p:oleObj spid="_x0000_s1026" name="Acrobat Document" r:id="rId3" imgW="5667219" imgH="8019658" progId="Acrobat.Document.DC">
                  <p:embed/>
                </p:oleObj>
              </mc:Choice>
              <mc:Fallback>
                <p:oleObj name="Acrobat Document" r:id="rId3" imgW="5667219" imgH="8019658" progId="Acrobat.Document.DC">
                  <p:embed/>
                  <p:pic>
                    <p:nvPicPr>
                      <p:cNvPr id="5" name="Nesne 4">
                        <a:extLst>
                          <a:ext uri="{FF2B5EF4-FFF2-40B4-BE49-F238E27FC236}">
                            <a16:creationId xmlns:a16="http://schemas.microsoft.com/office/drawing/2014/main" id="{B19C8851-454F-477B-80D0-181F45FD4809}"/>
                          </a:ext>
                        </a:extLst>
                      </p:cNvPr>
                      <p:cNvPicPr/>
                      <p:nvPr/>
                    </p:nvPicPr>
                    <p:blipFill>
                      <a:blip r:embed="rId4"/>
                      <a:stretch>
                        <a:fillRect/>
                      </a:stretch>
                    </p:blipFill>
                    <p:spPr>
                      <a:xfrm>
                        <a:off x="-14965" y="0"/>
                        <a:ext cx="4615823" cy="6531427"/>
                      </a:xfrm>
                      <a:prstGeom prst="rect">
                        <a:avLst/>
                      </a:prstGeom>
                    </p:spPr>
                  </p:pic>
                </p:oleObj>
              </mc:Fallback>
            </mc:AlternateContent>
          </a:graphicData>
        </a:graphic>
      </p:graphicFrame>
      <p:sp>
        <p:nvSpPr>
          <p:cNvPr id="9" name="İçerik Yer Tutucusu 8">
            <a:extLst>
              <a:ext uri="{FF2B5EF4-FFF2-40B4-BE49-F238E27FC236}">
                <a16:creationId xmlns:a16="http://schemas.microsoft.com/office/drawing/2014/main" id="{133E5FE2-A6C5-4526-8A4A-89F92BDDC8AE}"/>
              </a:ext>
            </a:extLst>
          </p:cNvPr>
          <p:cNvSpPr>
            <a:spLocks noGrp="1"/>
          </p:cNvSpPr>
          <p:nvPr>
            <p:ph idx="1"/>
          </p:nvPr>
        </p:nvSpPr>
        <p:spPr/>
        <p:txBody>
          <a:bodyPr/>
          <a:lstStyle/>
          <a:p>
            <a:endParaRPr lang="tr-TR" dirty="0"/>
          </a:p>
        </p:txBody>
      </p:sp>
      <p:graphicFrame>
        <p:nvGraphicFramePr>
          <p:cNvPr id="2" name="Nesne 1">
            <a:extLst>
              <a:ext uri="{FF2B5EF4-FFF2-40B4-BE49-F238E27FC236}">
                <a16:creationId xmlns:a16="http://schemas.microsoft.com/office/drawing/2014/main" id="{B87BEC6D-F4FC-5940-D08D-7DBC55B7BE59}"/>
              </a:ext>
            </a:extLst>
          </p:cNvPr>
          <p:cNvGraphicFramePr>
            <a:graphicFrameLocks noChangeAspect="1"/>
          </p:cNvGraphicFramePr>
          <p:nvPr>
            <p:extLst>
              <p:ext uri="{D42A27DB-BD31-4B8C-83A1-F6EECF244321}">
                <p14:modId xmlns:p14="http://schemas.microsoft.com/office/powerpoint/2010/main" val="2234502029"/>
              </p:ext>
            </p:extLst>
          </p:nvPr>
        </p:nvGraphicFramePr>
        <p:xfrm>
          <a:off x="3755743" y="-1"/>
          <a:ext cx="4623477" cy="6531427"/>
        </p:xfrm>
        <a:graphic>
          <a:graphicData uri="http://schemas.openxmlformats.org/presentationml/2006/ole">
            <mc:AlternateContent xmlns:mc="http://schemas.openxmlformats.org/markup-compatibility/2006">
              <mc:Choice xmlns:v="urn:schemas-microsoft-com:vml" Requires="v">
                <p:oleObj spid="_x0000_s1027" name="Acrobat Document" r:id="rId5" imgW="5676871" imgH="8019948" progId="AcroExch.Document.DC">
                  <p:embed/>
                </p:oleObj>
              </mc:Choice>
              <mc:Fallback>
                <p:oleObj name="Acrobat Document" r:id="rId5" imgW="5676871" imgH="8019948" progId="AcroExch.Document.DC">
                  <p:embed/>
                  <p:pic>
                    <p:nvPicPr>
                      <p:cNvPr id="0" name=""/>
                      <p:cNvPicPr/>
                      <p:nvPr/>
                    </p:nvPicPr>
                    <p:blipFill>
                      <a:blip r:embed="rId6"/>
                      <a:stretch>
                        <a:fillRect/>
                      </a:stretch>
                    </p:blipFill>
                    <p:spPr>
                      <a:xfrm>
                        <a:off x="3755743" y="-1"/>
                        <a:ext cx="4623477" cy="6531427"/>
                      </a:xfrm>
                      <a:prstGeom prst="rect">
                        <a:avLst/>
                      </a:prstGeom>
                    </p:spPr>
                  </p:pic>
                </p:oleObj>
              </mc:Fallback>
            </mc:AlternateContent>
          </a:graphicData>
        </a:graphic>
      </p:graphicFrame>
      <p:graphicFrame>
        <p:nvGraphicFramePr>
          <p:cNvPr id="3" name="Nesne 2">
            <a:extLst>
              <a:ext uri="{FF2B5EF4-FFF2-40B4-BE49-F238E27FC236}">
                <a16:creationId xmlns:a16="http://schemas.microsoft.com/office/drawing/2014/main" id="{176D299C-DA0F-8C56-A6EC-A76CA0BA82AC}"/>
              </a:ext>
            </a:extLst>
          </p:cNvPr>
          <p:cNvGraphicFramePr>
            <a:graphicFrameLocks noChangeAspect="1"/>
          </p:cNvGraphicFramePr>
          <p:nvPr>
            <p:extLst>
              <p:ext uri="{D42A27DB-BD31-4B8C-83A1-F6EECF244321}">
                <p14:modId xmlns:p14="http://schemas.microsoft.com/office/powerpoint/2010/main" val="196146966"/>
              </p:ext>
            </p:extLst>
          </p:nvPr>
        </p:nvGraphicFramePr>
        <p:xfrm>
          <a:off x="7518796" y="0"/>
          <a:ext cx="4631132" cy="6542241"/>
        </p:xfrm>
        <a:graphic>
          <a:graphicData uri="http://schemas.openxmlformats.org/presentationml/2006/ole">
            <mc:AlternateContent xmlns:mc="http://schemas.openxmlformats.org/markup-compatibility/2006">
              <mc:Choice xmlns:v="urn:schemas-microsoft-com:vml" Requires="v">
                <p:oleObj spid="_x0000_s1028" name="Acrobat Document" r:id="rId7" imgW="5676871" imgH="8019948" progId="AcroExch.Document.DC">
                  <p:embed/>
                </p:oleObj>
              </mc:Choice>
              <mc:Fallback>
                <p:oleObj name="Acrobat Document" r:id="rId7" imgW="5676871" imgH="8019948" progId="AcroExch.Document.DC">
                  <p:embed/>
                  <p:pic>
                    <p:nvPicPr>
                      <p:cNvPr id="0" name=""/>
                      <p:cNvPicPr/>
                      <p:nvPr/>
                    </p:nvPicPr>
                    <p:blipFill>
                      <a:blip r:embed="rId8"/>
                      <a:stretch>
                        <a:fillRect/>
                      </a:stretch>
                    </p:blipFill>
                    <p:spPr>
                      <a:xfrm>
                        <a:off x="7518796" y="0"/>
                        <a:ext cx="4631132" cy="6542241"/>
                      </a:xfrm>
                      <a:prstGeom prst="rect">
                        <a:avLst/>
                      </a:prstGeom>
                    </p:spPr>
                  </p:pic>
                </p:oleObj>
              </mc:Fallback>
            </mc:AlternateContent>
          </a:graphicData>
        </a:graphic>
      </p:graphicFrame>
    </p:spTree>
    <p:extLst>
      <p:ext uri="{BB962C8B-B14F-4D97-AF65-F5344CB8AC3E}">
        <p14:creationId xmlns:p14="http://schemas.microsoft.com/office/powerpoint/2010/main" val="1284408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FF59C1-4762-4662-855E-FF7F5CA70959}"/>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B516D17E-FEA7-4F1B-99D6-958705C50373}"/>
              </a:ext>
            </a:extLst>
          </p:cNvPr>
          <p:cNvSpPr>
            <a:spLocks noGrp="1"/>
          </p:cNvSpPr>
          <p:nvPr>
            <p:ph idx="1"/>
          </p:nvPr>
        </p:nvSpPr>
        <p:spPr/>
        <p:txBody>
          <a:bodyPr/>
          <a:lstStyle/>
          <a:p>
            <a:endParaRPr lang="tr-TR" dirty="0"/>
          </a:p>
        </p:txBody>
      </p:sp>
      <p:graphicFrame>
        <p:nvGraphicFramePr>
          <p:cNvPr id="6" name="Nesne 5">
            <a:extLst>
              <a:ext uri="{FF2B5EF4-FFF2-40B4-BE49-F238E27FC236}">
                <a16:creationId xmlns:a16="http://schemas.microsoft.com/office/drawing/2014/main" id="{EEFB09F3-8DA9-4DA7-B316-9C8992CAC303}"/>
              </a:ext>
            </a:extLst>
          </p:cNvPr>
          <p:cNvGraphicFramePr>
            <a:graphicFrameLocks noChangeAspect="1"/>
          </p:cNvGraphicFramePr>
          <p:nvPr>
            <p:extLst>
              <p:ext uri="{D42A27DB-BD31-4B8C-83A1-F6EECF244321}">
                <p14:modId xmlns:p14="http://schemas.microsoft.com/office/powerpoint/2010/main" val="2033748300"/>
              </p:ext>
            </p:extLst>
          </p:nvPr>
        </p:nvGraphicFramePr>
        <p:xfrm>
          <a:off x="0" y="160969"/>
          <a:ext cx="4639511" cy="6564701"/>
        </p:xfrm>
        <a:graphic>
          <a:graphicData uri="http://schemas.openxmlformats.org/presentationml/2006/ole">
            <mc:AlternateContent xmlns:mc="http://schemas.openxmlformats.org/markup-compatibility/2006">
              <mc:Choice xmlns:v="urn:schemas-microsoft-com:vml" Requires="v">
                <p:oleObj spid="_x0000_s2050" name="Acrobat Document" r:id="rId3" imgW="5667219" imgH="8019658" progId="Acrobat.Document.DC">
                  <p:embed/>
                </p:oleObj>
              </mc:Choice>
              <mc:Fallback>
                <p:oleObj name="Acrobat Document" r:id="rId3" imgW="5667219" imgH="8019658" progId="Acrobat.Document.DC">
                  <p:embed/>
                  <p:pic>
                    <p:nvPicPr>
                      <p:cNvPr id="7" name="Nesne 6">
                        <a:extLst>
                          <a:ext uri="{FF2B5EF4-FFF2-40B4-BE49-F238E27FC236}">
                            <a16:creationId xmlns:a16="http://schemas.microsoft.com/office/drawing/2014/main" id="{7EDB15C0-FCA1-4DDF-A145-A937A5556F13}"/>
                          </a:ext>
                        </a:extLst>
                      </p:cNvPr>
                      <p:cNvPicPr/>
                      <p:nvPr/>
                    </p:nvPicPr>
                    <p:blipFill>
                      <a:blip r:embed="rId4"/>
                      <a:stretch>
                        <a:fillRect/>
                      </a:stretch>
                    </p:blipFill>
                    <p:spPr>
                      <a:xfrm>
                        <a:off x="0" y="160969"/>
                        <a:ext cx="4639511" cy="6564701"/>
                      </a:xfrm>
                      <a:prstGeom prst="rect">
                        <a:avLst/>
                      </a:prstGeom>
                    </p:spPr>
                  </p:pic>
                </p:oleObj>
              </mc:Fallback>
            </mc:AlternateContent>
          </a:graphicData>
        </a:graphic>
      </p:graphicFrame>
      <p:graphicFrame>
        <p:nvGraphicFramePr>
          <p:cNvPr id="5" name="Nesne 4">
            <a:extLst>
              <a:ext uri="{FF2B5EF4-FFF2-40B4-BE49-F238E27FC236}">
                <a16:creationId xmlns:a16="http://schemas.microsoft.com/office/drawing/2014/main" id="{FE75BDE8-1237-70D5-DF00-DC8447A9528F}"/>
              </a:ext>
            </a:extLst>
          </p:cNvPr>
          <p:cNvGraphicFramePr>
            <a:graphicFrameLocks noChangeAspect="1"/>
          </p:cNvGraphicFramePr>
          <p:nvPr>
            <p:extLst>
              <p:ext uri="{D42A27DB-BD31-4B8C-83A1-F6EECF244321}">
                <p14:modId xmlns:p14="http://schemas.microsoft.com/office/powerpoint/2010/main" val="1536333235"/>
              </p:ext>
            </p:extLst>
          </p:nvPr>
        </p:nvGraphicFramePr>
        <p:xfrm>
          <a:off x="3774324" y="160969"/>
          <a:ext cx="4656196" cy="6577648"/>
        </p:xfrm>
        <a:graphic>
          <a:graphicData uri="http://schemas.openxmlformats.org/presentationml/2006/ole">
            <mc:AlternateContent xmlns:mc="http://schemas.openxmlformats.org/markup-compatibility/2006">
              <mc:Choice xmlns:v="urn:schemas-microsoft-com:vml" Requires="v">
                <p:oleObj spid="_x0000_s2051" name="Acrobat Document" r:id="rId5" imgW="5676871" imgH="8019948" progId="AcroExch.Document.DC">
                  <p:embed/>
                </p:oleObj>
              </mc:Choice>
              <mc:Fallback>
                <p:oleObj name="Acrobat Document" r:id="rId5" imgW="5676871" imgH="8019948" progId="AcroExch.Document.DC">
                  <p:embed/>
                  <p:pic>
                    <p:nvPicPr>
                      <p:cNvPr id="0" name=""/>
                      <p:cNvPicPr/>
                      <p:nvPr/>
                    </p:nvPicPr>
                    <p:blipFill>
                      <a:blip r:embed="rId6"/>
                      <a:stretch>
                        <a:fillRect/>
                      </a:stretch>
                    </p:blipFill>
                    <p:spPr>
                      <a:xfrm>
                        <a:off x="3774324" y="160969"/>
                        <a:ext cx="4656196" cy="6577648"/>
                      </a:xfrm>
                      <a:prstGeom prst="rect">
                        <a:avLst/>
                      </a:prstGeom>
                    </p:spPr>
                  </p:pic>
                </p:oleObj>
              </mc:Fallback>
            </mc:AlternateContent>
          </a:graphicData>
        </a:graphic>
      </p:graphicFrame>
      <p:graphicFrame>
        <p:nvGraphicFramePr>
          <p:cNvPr id="4" name="İçerik Yer Tutucusu 7">
            <a:extLst>
              <a:ext uri="{FF2B5EF4-FFF2-40B4-BE49-F238E27FC236}">
                <a16:creationId xmlns:a16="http://schemas.microsoft.com/office/drawing/2014/main" id="{ECDBF680-DA96-40C7-966C-3001B5B17B76}"/>
              </a:ext>
            </a:extLst>
          </p:cNvPr>
          <p:cNvGraphicFramePr>
            <a:graphicFrameLocks noChangeAspect="1"/>
          </p:cNvGraphicFramePr>
          <p:nvPr>
            <p:extLst>
              <p:ext uri="{D42A27DB-BD31-4B8C-83A1-F6EECF244321}">
                <p14:modId xmlns:p14="http://schemas.microsoft.com/office/powerpoint/2010/main" val="876505286"/>
              </p:ext>
            </p:extLst>
          </p:nvPr>
        </p:nvGraphicFramePr>
        <p:xfrm>
          <a:off x="7464598" y="144473"/>
          <a:ext cx="4656197" cy="6587633"/>
        </p:xfrm>
        <a:graphic>
          <a:graphicData uri="http://schemas.openxmlformats.org/presentationml/2006/ole">
            <mc:AlternateContent xmlns:mc="http://schemas.openxmlformats.org/markup-compatibility/2006">
              <mc:Choice xmlns:v="urn:schemas-microsoft-com:vml" Requires="v">
                <p:oleObj spid="_x0000_s2052" name="Acrobat Document" r:id="rId7" imgW="5667219" imgH="8019658" progId="Acrobat.Document.DC">
                  <p:embed/>
                </p:oleObj>
              </mc:Choice>
              <mc:Fallback>
                <p:oleObj name="Acrobat Document" r:id="rId7" imgW="5667219" imgH="8019658" progId="Acrobat.Document.DC">
                  <p:embed/>
                  <p:pic>
                    <p:nvPicPr>
                      <p:cNvPr id="8" name="İçerik Yer Tutucusu 7">
                        <a:extLst>
                          <a:ext uri="{FF2B5EF4-FFF2-40B4-BE49-F238E27FC236}">
                            <a16:creationId xmlns:a16="http://schemas.microsoft.com/office/drawing/2014/main" id="{F9173BBE-4D26-4269-9120-587376D94C8B}"/>
                          </a:ext>
                        </a:extLst>
                      </p:cNvPr>
                      <p:cNvPicPr/>
                      <p:nvPr/>
                    </p:nvPicPr>
                    <p:blipFill>
                      <a:blip r:embed="rId8"/>
                      <a:stretch>
                        <a:fillRect/>
                      </a:stretch>
                    </p:blipFill>
                    <p:spPr>
                      <a:xfrm>
                        <a:off x="7464598" y="144473"/>
                        <a:ext cx="4656197" cy="6587633"/>
                      </a:xfrm>
                      <a:prstGeom prst="rect">
                        <a:avLst/>
                      </a:prstGeom>
                    </p:spPr>
                  </p:pic>
                </p:oleObj>
              </mc:Fallback>
            </mc:AlternateContent>
          </a:graphicData>
        </a:graphic>
      </p:graphicFrame>
    </p:spTree>
    <p:extLst>
      <p:ext uri="{BB962C8B-B14F-4D97-AF65-F5344CB8AC3E}">
        <p14:creationId xmlns:p14="http://schemas.microsoft.com/office/powerpoint/2010/main" val="41343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4"/>
                                        </p:tgtEl>
                                        <p:attrNameLst>
                                          <p:attrName>ppt_x</p:attrName>
                                        </p:attrNameLst>
                                      </p:cBhvr>
                                      <p:tavLst>
                                        <p:tav tm="0">
                                          <p:val>
                                            <p:strVal val="ppt_x"/>
                                          </p:val>
                                        </p:tav>
                                        <p:tav tm="100000">
                                          <p:val>
                                            <p:strVal val="ppt_x"/>
                                          </p:val>
                                        </p:tav>
                                      </p:tavLst>
                                    </p:anim>
                                    <p:anim calcmode="lin" valueType="num">
                                      <p:cBhvr additive="base">
                                        <p:cTn id="37" dur="500"/>
                                        <p:tgtEl>
                                          <p:spTgt spid="4"/>
                                        </p:tgtEl>
                                        <p:attrNameLst>
                                          <p:attrName>ppt_y</p:attrName>
                                        </p:attrNameLst>
                                      </p:cBhvr>
                                      <p:tavLst>
                                        <p:tav tm="0">
                                          <p:val>
                                            <p:strVal val="ppt_y"/>
                                          </p:val>
                                        </p:tav>
                                        <p:tav tm="100000">
                                          <p:val>
                                            <p:strVal val="1+ppt_h/2"/>
                                          </p:val>
                                        </p:tav>
                                      </p:tavLst>
                                    </p:anim>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çerik Yer Tutucusu 10">
            <a:extLst>
              <a:ext uri="{FF2B5EF4-FFF2-40B4-BE49-F238E27FC236}">
                <a16:creationId xmlns:a16="http://schemas.microsoft.com/office/drawing/2014/main" id="{8021611D-B29B-464E-9A95-FC84FCD42B63}"/>
              </a:ext>
            </a:extLst>
          </p:cNvPr>
          <p:cNvSpPr>
            <a:spLocks noGrp="1"/>
          </p:cNvSpPr>
          <p:nvPr>
            <p:ph idx="1"/>
          </p:nvPr>
        </p:nvSpPr>
        <p:spPr/>
        <p:txBody>
          <a:bodyPr/>
          <a:lstStyle/>
          <a:p>
            <a:endParaRPr lang="tr-TR"/>
          </a:p>
        </p:txBody>
      </p:sp>
      <p:pic>
        <p:nvPicPr>
          <p:cNvPr id="61" name="Resim 60">
            <a:extLst>
              <a:ext uri="{FF2B5EF4-FFF2-40B4-BE49-F238E27FC236}">
                <a16:creationId xmlns:a16="http://schemas.microsoft.com/office/drawing/2014/main" id="{6AB25151-00D3-40C4-B263-2A09C91FDB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49048"/>
            <a:ext cx="12293600" cy="5042152"/>
          </a:xfrm>
          <a:prstGeom prst="rect">
            <a:avLst/>
          </a:prstGeom>
        </p:spPr>
      </p:pic>
      <p:sp>
        <p:nvSpPr>
          <p:cNvPr id="62" name="Başlık 1">
            <a:extLst>
              <a:ext uri="{FF2B5EF4-FFF2-40B4-BE49-F238E27FC236}">
                <a16:creationId xmlns:a16="http://schemas.microsoft.com/office/drawing/2014/main" id="{0A2F9FC1-8993-485B-AAE7-FD6D1B88610B}"/>
              </a:ext>
            </a:extLst>
          </p:cNvPr>
          <p:cNvSpPr>
            <a:spLocks noGrp="1"/>
          </p:cNvSpPr>
          <p:nvPr>
            <p:ph type="title"/>
          </p:nvPr>
        </p:nvSpPr>
        <p:spPr>
          <a:xfrm>
            <a:off x="3991429" y="1"/>
            <a:ext cx="4310743" cy="749048"/>
          </a:xfrm>
        </p:spPr>
        <p:txBody>
          <a:bodyPr>
            <a:normAutofit fontScale="90000"/>
          </a:bodyPr>
          <a:lstStyle/>
          <a:p>
            <a:pPr>
              <a:spcBef>
                <a:spcPct val="20000"/>
              </a:spcBef>
              <a:spcAft>
                <a:spcPts val="600"/>
              </a:spcAft>
              <a:buClr>
                <a:schemeClr val="tx1"/>
              </a:buClr>
              <a:buSzPct val="100000"/>
            </a:pP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Organısatıon</a:t>
            </a:r>
            <a:r>
              <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Chart</a:t>
            </a:r>
          </a:p>
        </p:txBody>
      </p:sp>
      <p:sp>
        <p:nvSpPr>
          <p:cNvPr id="2" name="Metin kutusu 1">
            <a:extLst>
              <a:ext uri="{FF2B5EF4-FFF2-40B4-BE49-F238E27FC236}">
                <a16:creationId xmlns:a16="http://schemas.microsoft.com/office/drawing/2014/main" id="{A1A1255A-5307-9C8B-2BC9-30638D8839DC}"/>
              </a:ext>
            </a:extLst>
          </p:cNvPr>
          <p:cNvSpPr txBox="1"/>
          <p:nvPr/>
        </p:nvSpPr>
        <p:spPr>
          <a:xfrm>
            <a:off x="3991429" y="5508787"/>
            <a:ext cx="4194406" cy="1200329"/>
          </a:xfrm>
          <a:prstGeom prst="rect">
            <a:avLst/>
          </a:prstGeom>
          <a:solidFill>
            <a:schemeClr val="accent4">
              <a:lumMod val="60000"/>
              <a:lumOff val="40000"/>
            </a:schemeClr>
          </a:solidFill>
        </p:spPr>
        <p:txBody>
          <a:bodyPr wrap="square" rtlCol="0">
            <a:spAutoFit/>
          </a:bodyPr>
          <a:lstStyle/>
          <a:p>
            <a:pPr algn="ctr"/>
            <a:r>
              <a:rPr lang="tr-TR" dirty="0" err="1">
                <a:solidFill>
                  <a:schemeClr val="bg1"/>
                </a:solidFill>
              </a:rPr>
              <a:t>Number</a:t>
            </a:r>
            <a:r>
              <a:rPr lang="tr-TR" dirty="0">
                <a:solidFill>
                  <a:schemeClr val="bg1"/>
                </a:solidFill>
              </a:rPr>
              <a:t> of </a:t>
            </a:r>
            <a:r>
              <a:rPr lang="tr-TR" dirty="0" err="1">
                <a:solidFill>
                  <a:schemeClr val="bg1"/>
                </a:solidFill>
              </a:rPr>
              <a:t>Employee</a:t>
            </a:r>
            <a:r>
              <a:rPr lang="tr-TR" dirty="0">
                <a:solidFill>
                  <a:schemeClr val="bg1"/>
                </a:solidFill>
              </a:rPr>
              <a:t> : 107</a:t>
            </a:r>
          </a:p>
          <a:p>
            <a:pPr algn="ctr"/>
            <a:r>
              <a:rPr lang="tr-TR" dirty="0">
                <a:solidFill>
                  <a:schemeClr val="bg1"/>
                </a:solidFill>
              </a:rPr>
              <a:t>Administration : 20</a:t>
            </a:r>
          </a:p>
          <a:p>
            <a:pPr algn="ctr"/>
            <a:r>
              <a:rPr lang="tr-TR" dirty="0" err="1">
                <a:solidFill>
                  <a:schemeClr val="bg1"/>
                </a:solidFill>
              </a:rPr>
              <a:t>Number</a:t>
            </a:r>
            <a:r>
              <a:rPr lang="tr-TR" dirty="0">
                <a:solidFill>
                  <a:schemeClr val="bg1"/>
                </a:solidFill>
              </a:rPr>
              <a:t> of </a:t>
            </a:r>
            <a:r>
              <a:rPr lang="tr-TR" dirty="0" err="1">
                <a:solidFill>
                  <a:schemeClr val="bg1"/>
                </a:solidFill>
              </a:rPr>
              <a:t>Engineer</a:t>
            </a:r>
            <a:r>
              <a:rPr lang="tr-TR" dirty="0">
                <a:solidFill>
                  <a:schemeClr val="bg1"/>
                </a:solidFill>
              </a:rPr>
              <a:t> : 7</a:t>
            </a:r>
          </a:p>
          <a:p>
            <a:pPr algn="ctr"/>
            <a:r>
              <a:rPr lang="tr-TR" dirty="0" err="1">
                <a:solidFill>
                  <a:schemeClr val="bg1"/>
                </a:solidFill>
              </a:rPr>
              <a:t>Number</a:t>
            </a:r>
            <a:r>
              <a:rPr lang="tr-TR" dirty="0">
                <a:solidFill>
                  <a:schemeClr val="bg1"/>
                </a:solidFill>
              </a:rPr>
              <a:t> of </a:t>
            </a:r>
            <a:r>
              <a:rPr lang="tr-TR" dirty="0" err="1">
                <a:solidFill>
                  <a:schemeClr val="bg1"/>
                </a:solidFill>
              </a:rPr>
              <a:t>Welding</a:t>
            </a:r>
            <a:r>
              <a:rPr lang="tr-TR" dirty="0">
                <a:solidFill>
                  <a:schemeClr val="bg1"/>
                </a:solidFill>
              </a:rPr>
              <a:t> </a:t>
            </a:r>
            <a:r>
              <a:rPr lang="tr-TR" dirty="0" err="1">
                <a:solidFill>
                  <a:schemeClr val="bg1"/>
                </a:solidFill>
              </a:rPr>
              <a:t>Engineer</a:t>
            </a:r>
            <a:r>
              <a:rPr lang="tr-TR" dirty="0">
                <a:solidFill>
                  <a:schemeClr val="bg1"/>
                </a:solidFill>
              </a:rPr>
              <a:t> : 2</a:t>
            </a:r>
          </a:p>
        </p:txBody>
      </p:sp>
    </p:spTree>
    <p:extLst>
      <p:ext uri="{BB962C8B-B14F-4D97-AF65-F5344CB8AC3E}">
        <p14:creationId xmlns:p14="http://schemas.microsoft.com/office/powerpoint/2010/main" val="270050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circle(in)">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6E29BC-BCE4-47EA-A258-73BA4AE1A938}"/>
              </a:ext>
            </a:extLst>
          </p:cNvPr>
          <p:cNvSpPr>
            <a:spLocks noGrp="1"/>
          </p:cNvSpPr>
          <p:nvPr>
            <p:ph type="title"/>
          </p:nvPr>
        </p:nvSpPr>
        <p:spPr>
          <a:xfrm>
            <a:off x="1141412" y="609600"/>
            <a:ext cx="3009673" cy="870857"/>
          </a:xfrm>
        </p:spPr>
        <p:txBody>
          <a:bodyPr>
            <a:normAutofit/>
          </a:bodyPr>
          <a:lstStyle/>
          <a:p>
            <a:pPr>
              <a:spcBef>
                <a:spcPct val="20000"/>
              </a:spcBef>
              <a:spcAft>
                <a:spcPts val="600"/>
              </a:spcAft>
              <a:buClr>
                <a:schemeClr val="tx1"/>
              </a:buClr>
              <a:buSzPct val="100000"/>
            </a:pP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Our</a:t>
            </a:r>
            <a:r>
              <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a:t>
            </a:r>
            <a:r>
              <a:rPr lang="tr-TR" sz="36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Process</a:t>
            </a:r>
            <a:endParaRPr lang="tr-TR" sz="36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endParaRPr>
          </a:p>
        </p:txBody>
      </p:sp>
      <p:sp>
        <p:nvSpPr>
          <p:cNvPr id="3" name="İçerik Yer Tutucusu 2">
            <a:extLst>
              <a:ext uri="{FF2B5EF4-FFF2-40B4-BE49-F238E27FC236}">
                <a16:creationId xmlns:a16="http://schemas.microsoft.com/office/drawing/2014/main" id="{AB535992-3C2F-479F-83ED-E0D47A5406BF}"/>
              </a:ext>
            </a:extLst>
          </p:cNvPr>
          <p:cNvSpPr>
            <a:spLocks noGrp="1"/>
          </p:cNvSpPr>
          <p:nvPr>
            <p:ph idx="1"/>
          </p:nvPr>
        </p:nvSpPr>
        <p:spPr>
          <a:xfrm>
            <a:off x="1143001" y="1928551"/>
            <a:ext cx="9905998" cy="3124201"/>
          </a:xfrm>
        </p:spPr>
        <p:txBody>
          <a:bodyPr/>
          <a:lstStyle/>
          <a:p>
            <a:pPr marL="0" indent="0">
              <a:buNone/>
            </a:pPr>
            <a:endParaRPr lang="tr-TR" dirty="0"/>
          </a:p>
          <a:p>
            <a:endParaRPr lang="tr-TR" dirty="0"/>
          </a:p>
        </p:txBody>
      </p:sp>
      <p:sp>
        <p:nvSpPr>
          <p:cNvPr id="4" name="Metin kutusu 3">
            <a:extLst>
              <a:ext uri="{FF2B5EF4-FFF2-40B4-BE49-F238E27FC236}">
                <a16:creationId xmlns:a16="http://schemas.microsoft.com/office/drawing/2014/main" id="{6EF5980B-22E9-4964-8288-8314CD329D7A}"/>
              </a:ext>
            </a:extLst>
          </p:cNvPr>
          <p:cNvSpPr txBox="1"/>
          <p:nvPr/>
        </p:nvSpPr>
        <p:spPr>
          <a:xfrm>
            <a:off x="1141412" y="2013228"/>
            <a:ext cx="1797287" cy="2831544"/>
          </a:xfrm>
          <a:prstGeom prst="rect">
            <a:avLst/>
          </a:prstGeom>
          <a:noFill/>
        </p:spPr>
        <p:txBody>
          <a:bodyPr wrap="none" rtlCol="0">
            <a:spAutoFit/>
          </a:bodyPr>
          <a:lstStyle/>
          <a:p>
            <a:pPr marL="285750" indent="-285750">
              <a:lnSpc>
                <a:spcPct val="200000"/>
              </a:lnSpc>
              <a:buFont typeface="Wingdings" panose="05000000000000000000" pitchFamily="2" charset="2"/>
              <a:buChar char="ü"/>
            </a:pPr>
            <a:r>
              <a:rPr lang="tr-TR" sz="2000" dirty="0" err="1"/>
              <a:t>Machining</a:t>
            </a:r>
            <a:endParaRPr lang="tr-TR" sz="2000" dirty="0"/>
          </a:p>
          <a:p>
            <a:pPr marL="285750" indent="-285750">
              <a:lnSpc>
                <a:spcPct val="200000"/>
              </a:lnSpc>
              <a:buFont typeface="Wingdings" panose="05000000000000000000" pitchFamily="2" charset="2"/>
              <a:buChar char="ü"/>
            </a:pPr>
            <a:r>
              <a:rPr lang="tr-TR" sz="2000" dirty="0" err="1"/>
              <a:t>Welding</a:t>
            </a:r>
            <a:endParaRPr lang="tr-TR" sz="2000" dirty="0"/>
          </a:p>
          <a:p>
            <a:pPr marL="285750" indent="-285750">
              <a:lnSpc>
                <a:spcPct val="200000"/>
              </a:lnSpc>
              <a:buFont typeface="Wingdings" panose="05000000000000000000" pitchFamily="2" charset="2"/>
              <a:buChar char="ü"/>
            </a:pPr>
            <a:r>
              <a:rPr lang="tr-TR" sz="2000" dirty="0" err="1"/>
              <a:t>Painting</a:t>
            </a:r>
            <a:endParaRPr lang="tr-TR" sz="2000" dirty="0"/>
          </a:p>
          <a:p>
            <a:pPr marL="285750" indent="-285750">
              <a:lnSpc>
                <a:spcPct val="200000"/>
              </a:lnSpc>
              <a:buFont typeface="Wingdings" panose="05000000000000000000" pitchFamily="2" charset="2"/>
              <a:buChar char="ü"/>
            </a:pPr>
            <a:r>
              <a:rPr lang="tr-TR" sz="2000" dirty="0" err="1"/>
              <a:t>Cutting</a:t>
            </a:r>
            <a:endParaRPr lang="tr-TR" sz="2000" dirty="0"/>
          </a:p>
          <a:p>
            <a:endParaRPr lang="tr-TR" dirty="0"/>
          </a:p>
        </p:txBody>
      </p:sp>
      <p:pic>
        <p:nvPicPr>
          <p:cNvPr id="6" name="Resim 5">
            <a:extLst>
              <a:ext uri="{FF2B5EF4-FFF2-40B4-BE49-F238E27FC236}">
                <a16:creationId xmlns:a16="http://schemas.microsoft.com/office/drawing/2014/main" id="{C00525DE-1BBE-477A-9B24-29034F710D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1486" y="2342839"/>
            <a:ext cx="4702629" cy="2172322"/>
          </a:xfrm>
          <a:prstGeom prst="rect">
            <a:avLst/>
          </a:prstGeom>
        </p:spPr>
      </p:pic>
      <p:pic>
        <p:nvPicPr>
          <p:cNvPr id="8" name="Resim 7">
            <a:extLst>
              <a:ext uri="{FF2B5EF4-FFF2-40B4-BE49-F238E27FC236}">
                <a16:creationId xmlns:a16="http://schemas.microsoft.com/office/drawing/2014/main" id="{17461826-9765-4030-8D98-A5F9959C60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841" y="160779"/>
            <a:ext cx="3700539" cy="2080753"/>
          </a:xfrm>
          <a:prstGeom prst="rect">
            <a:avLst/>
          </a:prstGeom>
        </p:spPr>
      </p:pic>
      <p:pic>
        <p:nvPicPr>
          <p:cNvPr id="10" name="Resim 9">
            <a:extLst>
              <a:ext uri="{FF2B5EF4-FFF2-40B4-BE49-F238E27FC236}">
                <a16:creationId xmlns:a16="http://schemas.microsoft.com/office/drawing/2014/main" id="{73C2C8DF-251F-48CA-8C75-501C218FB0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8909" y="4635266"/>
            <a:ext cx="4504404" cy="2080754"/>
          </a:xfrm>
          <a:prstGeom prst="rect">
            <a:avLst/>
          </a:prstGeom>
        </p:spPr>
      </p:pic>
    </p:spTree>
    <p:extLst>
      <p:ext uri="{BB962C8B-B14F-4D97-AF65-F5344CB8AC3E}">
        <p14:creationId xmlns:p14="http://schemas.microsoft.com/office/powerpoint/2010/main" val="16965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FDA44D43-69AB-5B1B-705D-C6CD86FE6DA0}"/>
              </a:ext>
            </a:extLst>
          </p:cNvPr>
          <p:cNvSpPr>
            <a:spLocks noGrp="1"/>
          </p:cNvSpPr>
          <p:nvPr>
            <p:ph type="title"/>
          </p:nvPr>
        </p:nvSpPr>
        <p:spPr/>
        <p:txBody>
          <a:bodyPr/>
          <a:lstStyle/>
          <a:p>
            <a:endParaRPr lang="tr-TR"/>
          </a:p>
        </p:txBody>
      </p:sp>
      <p:sp>
        <p:nvSpPr>
          <p:cNvPr id="5" name="Başlık 1">
            <a:extLst>
              <a:ext uri="{FF2B5EF4-FFF2-40B4-BE49-F238E27FC236}">
                <a16:creationId xmlns:a16="http://schemas.microsoft.com/office/drawing/2014/main" id="{575DB425-A8D0-0E75-8F62-197F30A42904}"/>
              </a:ext>
            </a:extLst>
          </p:cNvPr>
          <p:cNvSpPr txBox="1">
            <a:spLocks/>
          </p:cNvSpPr>
          <p:nvPr/>
        </p:nvSpPr>
        <p:spPr>
          <a:xfrm>
            <a:off x="653143" y="141514"/>
            <a:ext cx="2757714" cy="1066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600" b="1" cap="small">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Machınıng</a:t>
            </a:r>
            <a:endParaRPr lang="tr-TR" dirty="0"/>
          </a:p>
        </p:txBody>
      </p:sp>
      <p:sp>
        <p:nvSpPr>
          <p:cNvPr id="8" name="Metin kutusu 7">
            <a:extLst>
              <a:ext uri="{FF2B5EF4-FFF2-40B4-BE49-F238E27FC236}">
                <a16:creationId xmlns:a16="http://schemas.microsoft.com/office/drawing/2014/main" id="{0902D3B3-FFEE-9B7F-8ED2-C775BAD7AB13}"/>
              </a:ext>
            </a:extLst>
          </p:cNvPr>
          <p:cNvSpPr txBox="1"/>
          <p:nvPr/>
        </p:nvSpPr>
        <p:spPr>
          <a:xfrm>
            <a:off x="653142" y="1170054"/>
            <a:ext cx="5271835" cy="2585323"/>
          </a:xfrm>
          <a:prstGeom prst="rect">
            <a:avLst/>
          </a:prstGeom>
          <a:noFill/>
        </p:spPr>
        <p:txBody>
          <a:bodyPr wrap="square" rtlCol="0">
            <a:spAutoFit/>
          </a:bodyPr>
          <a:lstStyle/>
          <a:p>
            <a:r>
              <a:rPr lang="en-US" b="1" dirty="0"/>
              <a:t>We Perform Safe Machining Procedures </a:t>
            </a:r>
          </a:p>
          <a:p>
            <a:r>
              <a:rPr lang="en-US" b="1" dirty="0"/>
              <a:t>During the machining process, CAD-CAM programs are prepared in accordance with the technical details specified in the project and the technical drawings. Appropriate binding methods and equipment are selected and arranged accordingly. Parts are machined in line with the technical drawings. </a:t>
            </a:r>
          </a:p>
          <a:p>
            <a:endParaRPr lang="tr-TR" dirty="0"/>
          </a:p>
        </p:txBody>
      </p:sp>
      <p:sp>
        <p:nvSpPr>
          <p:cNvPr id="10" name="Metin kutusu 9">
            <a:extLst>
              <a:ext uri="{FF2B5EF4-FFF2-40B4-BE49-F238E27FC236}">
                <a16:creationId xmlns:a16="http://schemas.microsoft.com/office/drawing/2014/main" id="{584CDE9A-1953-231A-815A-6B21752214B4}"/>
              </a:ext>
            </a:extLst>
          </p:cNvPr>
          <p:cNvSpPr txBox="1"/>
          <p:nvPr/>
        </p:nvSpPr>
        <p:spPr>
          <a:xfrm>
            <a:off x="6081488" y="3971472"/>
            <a:ext cx="5399313" cy="2585323"/>
          </a:xfrm>
          <a:prstGeom prst="rect">
            <a:avLst/>
          </a:prstGeom>
          <a:noFill/>
        </p:spPr>
        <p:txBody>
          <a:bodyPr wrap="square" rtlCol="0">
            <a:spAutoFit/>
          </a:bodyPr>
          <a:lstStyle/>
          <a:p>
            <a:r>
              <a:rPr lang="en-US" b="1" dirty="0"/>
              <a:t>After machining, the initial part/batch is assessed by the quality control department to continue mass production as long as quality checks are affirmative. Parts produced are leveled and visually inspected followed by instrumental measurements and checks using such instruments as CMM, Faro, Micrometer, Calipers etc.</a:t>
            </a:r>
          </a:p>
          <a:p>
            <a:endParaRPr lang="tr-TR" dirty="0"/>
          </a:p>
        </p:txBody>
      </p:sp>
      <p:pic>
        <p:nvPicPr>
          <p:cNvPr id="12" name="Resim 11">
            <a:extLst>
              <a:ext uri="{FF2B5EF4-FFF2-40B4-BE49-F238E27FC236}">
                <a16:creationId xmlns:a16="http://schemas.microsoft.com/office/drawing/2014/main" id="{0C5C49CC-4388-E0D3-5B5D-D73CA1D0AC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7023" y="674914"/>
            <a:ext cx="5028244" cy="2951245"/>
          </a:xfrm>
          <a:prstGeom prst="rect">
            <a:avLst/>
          </a:prstGeom>
        </p:spPr>
      </p:pic>
      <p:pic>
        <p:nvPicPr>
          <p:cNvPr id="13" name="Resim 12">
            <a:extLst>
              <a:ext uri="{FF2B5EF4-FFF2-40B4-BE49-F238E27FC236}">
                <a16:creationId xmlns:a16="http://schemas.microsoft.com/office/drawing/2014/main" id="{D87C00D7-4803-7DF5-B380-C350B9E4E1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770" y="3597653"/>
            <a:ext cx="4078515" cy="3040787"/>
          </a:xfrm>
          <a:prstGeom prst="rect">
            <a:avLst/>
          </a:prstGeom>
        </p:spPr>
      </p:pic>
    </p:spTree>
    <p:extLst>
      <p:ext uri="{BB962C8B-B14F-4D97-AF65-F5344CB8AC3E}">
        <p14:creationId xmlns:p14="http://schemas.microsoft.com/office/powerpoint/2010/main" val="163604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AEB656-5188-492E-8A4D-907E410A6701}"/>
              </a:ext>
            </a:extLst>
          </p:cNvPr>
          <p:cNvSpPr>
            <a:spLocks noGrp="1"/>
          </p:cNvSpPr>
          <p:nvPr>
            <p:ph type="title"/>
          </p:nvPr>
        </p:nvSpPr>
        <p:spPr>
          <a:xfrm>
            <a:off x="4685506" y="0"/>
            <a:ext cx="2820987" cy="1366157"/>
          </a:xfrm>
        </p:spPr>
        <p:txBody>
          <a:bodyPr/>
          <a:lstStyle/>
          <a:p>
            <a:r>
              <a:rPr lang="tr-TR" sz="32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Machıne</a:t>
            </a:r>
            <a:r>
              <a:rPr lang="tr-TR" sz="3200" b="1" cap="small" dirty="0">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 </a:t>
            </a:r>
            <a:r>
              <a:rPr lang="tr-TR" sz="3200" b="1" cap="small" dirty="0" err="1">
                <a:solidFill>
                  <a:srgbClr val="FF6600"/>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Lıst</a:t>
            </a:r>
            <a:endParaRPr lang="tr-TR" dirty="0"/>
          </a:p>
        </p:txBody>
      </p:sp>
      <p:pic>
        <p:nvPicPr>
          <p:cNvPr id="7" name="Resim 6">
            <a:extLst>
              <a:ext uri="{FF2B5EF4-FFF2-40B4-BE49-F238E27FC236}">
                <a16:creationId xmlns:a16="http://schemas.microsoft.com/office/drawing/2014/main" id="{9FC6E58E-F63F-CB9C-0FB4-04DC54E6B469}"/>
              </a:ext>
            </a:extLst>
          </p:cNvPr>
          <p:cNvPicPr>
            <a:picLocks noChangeAspect="1"/>
          </p:cNvPicPr>
          <p:nvPr/>
        </p:nvPicPr>
        <p:blipFill>
          <a:blip r:embed="rId3"/>
          <a:stretch>
            <a:fillRect/>
          </a:stretch>
        </p:blipFill>
        <p:spPr>
          <a:xfrm>
            <a:off x="1849379" y="1074947"/>
            <a:ext cx="8876356" cy="5226265"/>
          </a:xfrm>
          <a:prstGeom prst="rect">
            <a:avLst/>
          </a:prstGeom>
        </p:spPr>
      </p:pic>
    </p:spTree>
    <p:extLst>
      <p:ext uri="{BB962C8B-B14F-4D97-AF65-F5344CB8AC3E}">
        <p14:creationId xmlns:p14="http://schemas.microsoft.com/office/powerpoint/2010/main" val="40530402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ğ Gözü">
  <a:themeElements>
    <a:clrScheme name="Ağ Gözü">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Ağ Gözü">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ğ Gözü">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TM03457485[[fn=Ağ Gözü]]</Template>
  <TotalTime>1211</TotalTime>
  <Words>1559</Words>
  <Application>Microsoft Office PowerPoint</Application>
  <PresentationFormat>Geniş ekran</PresentationFormat>
  <Paragraphs>123</Paragraphs>
  <Slides>21</Slides>
  <Notes>11</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21</vt:i4>
      </vt:variant>
    </vt:vector>
  </HeadingPairs>
  <TitlesOfParts>
    <vt:vector size="28" baseType="lpstr">
      <vt:lpstr>Arial</vt:lpstr>
      <vt:lpstr>Calibri</vt:lpstr>
      <vt:lpstr>Century Gothic</vt:lpstr>
      <vt:lpstr>Times New Roman</vt:lpstr>
      <vt:lpstr>Wingdings</vt:lpstr>
      <vt:lpstr>Ağ Gözü</vt:lpstr>
      <vt:lpstr>Acrobat Document</vt:lpstr>
      <vt:lpstr>PowerPoint Sunusu</vt:lpstr>
      <vt:lpstr>About us </vt:lpstr>
      <vt:lpstr>PowerPoint Sunusu</vt:lpstr>
      <vt:lpstr>PowerPoint Sunusu</vt:lpstr>
      <vt:lpstr>PowerPoint Sunusu</vt:lpstr>
      <vt:lpstr>Organısatıon Chart</vt:lpstr>
      <vt:lpstr>Our Process</vt:lpstr>
      <vt:lpstr>PowerPoint Sunusu</vt:lpstr>
      <vt:lpstr>Machıne Lıst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Sectors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SEVEN MAKİNA</dc:title>
  <dc:creator>SERHAT KORKUT</dc:creator>
  <cp:lastModifiedBy>Merve Gemici Mercan</cp:lastModifiedBy>
  <cp:revision>18</cp:revision>
  <dcterms:created xsi:type="dcterms:W3CDTF">2022-04-27T12:51:21Z</dcterms:created>
  <dcterms:modified xsi:type="dcterms:W3CDTF">2024-07-18T12:51:10Z</dcterms:modified>
</cp:coreProperties>
</file>