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hfNRDd/js27+pMrDoHdYkEjy3t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2" autoAdjust="0"/>
    <p:restoredTop sz="86467" autoAdjust="0"/>
  </p:normalViewPr>
  <p:slideViewPr>
    <p:cSldViewPr snapToGrid="0">
      <p:cViewPr>
        <p:scale>
          <a:sx n="54" d="100"/>
          <a:sy n="54" d="100"/>
        </p:scale>
        <p:origin x="24"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pl-PL" dirty="0"/>
              <a:t>T</a:t>
            </a:r>
            <a:r>
              <a:rPr lang="en-US" dirty="0" err="1"/>
              <a:t>itle</a:t>
            </a:r>
            <a:r>
              <a:rPr lang="pl-PL" dirty="0"/>
              <a:t>: </a:t>
            </a:r>
            <a:r>
              <a:rPr lang="en-US" sz="1200" dirty="0"/>
              <a:t>Deaf Education in Chile: moving towards inclusion</a:t>
            </a:r>
            <a:endParaRPr lang="pl-PL"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First name, last name of speaker(s)</a:t>
            </a:r>
            <a:r>
              <a:rPr lang="pl-PL" dirty="0"/>
              <a:t>: </a:t>
            </a:r>
            <a:r>
              <a:rPr lang="en-US" sz="1200" dirty="0"/>
              <a:t>Ignacia </a:t>
            </a:r>
            <a:r>
              <a:rPr lang="en-US" sz="1200" dirty="0" err="1"/>
              <a:t>Sauvalle</a:t>
            </a:r>
            <a:r>
              <a:rPr lang="en-US" sz="1200" dirty="0"/>
              <a:t> </a:t>
            </a:r>
            <a:r>
              <a:rPr lang="en-US" sz="1200" dirty="0" err="1"/>
              <a:t>Ricart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Name of Organization</a:t>
            </a:r>
            <a:r>
              <a:rPr lang="pl-PL" dirty="0"/>
              <a:t>: </a:t>
            </a:r>
            <a:r>
              <a:rPr lang="es-ES" sz="1200" dirty="0"/>
              <a:t>Fundación En Señas del Instituto de la Sordera</a:t>
            </a:r>
            <a:endParaRPr lang="es-E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Name of Country</a:t>
            </a:r>
            <a:r>
              <a:rPr lang="pl-PL" dirty="0"/>
              <a:t>: </a:t>
            </a:r>
            <a:r>
              <a:rPr lang="en-US" sz="1200" dirty="0"/>
              <a:t>Chile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Name of Session (as written in Agenda)</a:t>
            </a:r>
            <a:r>
              <a:rPr lang="pl-PL" dirty="0"/>
              <a:t>: </a:t>
            </a:r>
            <a:r>
              <a:rPr lang="en-GB" sz="1200" dirty="0"/>
              <a:t>Methods for teaching sign language and fostering signing communities</a:t>
            </a:r>
            <a:endParaRPr lang="en-GB" dirty="0"/>
          </a:p>
          <a:p>
            <a:pPr marL="0" lvl="0" indent="0" algn="l" rtl="0">
              <a:spcBef>
                <a:spcPts val="0"/>
              </a:spcBef>
              <a:spcAft>
                <a:spcPts val="0"/>
              </a:spcAft>
              <a:buNone/>
            </a:pPr>
            <a:r>
              <a:rPr lang="en-US" dirty="0"/>
              <a:t>#ZeroCon24</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Day and Time of Session</a:t>
            </a:r>
            <a:r>
              <a:rPr lang="pl-PL" dirty="0"/>
              <a:t>: </a:t>
            </a:r>
            <a:r>
              <a:rPr lang="en-GB" sz="1200" b="0" dirty="0">
                <a:solidFill>
                  <a:schemeClr val="dk1"/>
                </a:solidFill>
              </a:rPr>
              <a:t>February 22nd 13:40 to 14:40</a:t>
            </a:r>
            <a:endParaRPr lang="en-GB"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75000"/>
              </a:lnSpc>
              <a:spcBef>
                <a:spcPts val="0"/>
              </a:spcBef>
              <a:spcAft>
                <a:spcPts val="0"/>
              </a:spcAft>
              <a:buClr>
                <a:schemeClr val="dk1"/>
              </a:buClr>
              <a:buSzPts val="1100"/>
              <a:buFont typeface="Arial"/>
              <a:buNone/>
            </a:pPr>
            <a:r>
              <a:rPr lang="en-US" sz="1100">
                <a:latin typeface="Roboto"/>
                <a:ea typeface="Roboto"/>
                <a:cs typeface="Roboto"/>
                <a:sym typeface="Roboto"/>
              </a:rPr>
              <a:t>Indesor, founded in 1959, supports the Bilingual Intercultural School for Deaf Students named after Dr. Jorge Otte. In 2018, the organization started the "En Señas" Foundation to help include deaf children in regular schools across the country.</a:t>
            </a:r>
            <a:endParaRPr sz="1100">
              <a:latin typeface="Roboto"/>
              <a:ea typeface="Roboto"/>
              <a:cs typeface="Roboto"/>
              <a:sym typeface="Roboto"/>
            </a:endParaRPr>
          </a:p>
          <a:p>
            <a:pPr marL="0" lvl="0" indent="0" algn="l" rtl="0">
              <a:spcBef>
                <a:spcPts val="0"/>
              </a:spcBef>
              <a:spcAft>
                <a:spcPts val="0"/>
              </a:spcAft>
              <a:buNone/>
            </a:pPr>
            <a:endParaRPr sz="1400"/>
          </a:p>
        </p:txBody>
      </p:sp>
      <p:sp>
        <p:nvSpPr>
          <p:cNvPr id="108" name="Google Shape;10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27c4450e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2b27c4450e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essence of our project </a:t>
            </a:r>
            <a:r>
              <a:rPr lang="en-US" dirty="0">
                <a:solidFill>
                  <a:srgbClr val="374151"/>
                </a:solidFill>
                <a:latin typeface="Roboto"/>
                <a:ea typeface="Roboto"/>
                <a:cs typeface="Roboto"/>
                <a:sym typeface="Roboto"/>
              </a:rPr>
              <a:t>: help building a more inclusive society for deaf and hard of hearing people.  We focus on cultural and language rights. Our goal is to actively include and involve deaf and hard of hearing people,  in education, social activities, and work.</a:t>
            </a:r>
            <a:endParaRPr dirty="0"/>
          </a:p>
        </p:txBody>
      </p:sp>
      <p:sp>
        <p:nvSpPr>
          <p:cNvPr id="121" name="Google Shape;121;g2b27c4450e0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27c4450e0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b27c4450e0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are we innovating?  </a:t>
            </a:r>
            <a:r>
              <a:rPr lang="en-US">
                <a:solidFill>
                  <a:srgbClr val="374151"/>
                </a:solidFill>
                <a:latin typeface="Roboto"/>
                <a:ea typeface="Roboto"/>
                <a:cs typeface="Roboto"/>
                <a:sym typeface="Roboto"/>
              </a:rPr>
              <a:t>We are now well-known across the country. We're recognized for introducing a special way of teaching that includes both languages and cultures. We also create new ideas to include deaf students in regular schools. We make digital learning tools and spread awareness about deaf culture and sign language. </a:t>
            </a:r>
            <a:endParaRPr/>
          </a:p>
        </p:txBody>
      </p:sp>
      <p:sp>
        <p:nvSpPr>
          <p:cNvPr id="130" name="Google Shape;130;g2b27c4450e0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27c4450e0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2b27c4450e0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40" name="Google Shape;140;g2b27c4450e0_0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27c4450e0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2b27c4450e0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374151"/>
                </a:solidFill>
                <a:latin typeface="Roboto"/>
                <a:ea typeface="Roboto"/>
                <a:cs typeface="Roboto"/>
                <a:sym typeface="Roboto"/>
              </a:rPr>
              <a:t>We've completed more than 20 projects supported by public and private funds. Our focus is on the deaf community, especially kids and teenagers. We regularly help government organizations like the Ministry of Education and the National Disability Service, giving advice on issues related to educating deaf students.</a:t>
            </a:r>
            <a:endParaRPr>
              <a:solidFill>
                <a:srgbClr val="374151"/>
              </a:solidFill>
              <a:latin typeface="Roboto"/>
              <a:ea typeface="Roboto"/>
              <a:cs typeface="Roboto"/>
              <a:sym typeface="Roboto"/>
            </a:endParaRPr>
          </a:p>
          <a:p>
            <a:pPr marL="0" lvl="0" indent="0" algn="l" rtl="0">
              <a:lnSpc>
                <a:spcPct val="115000"/>
              </a:lnSpc>
              <a:spcBef>
                <a:spcPts val="1500"/>
              </a:spcBef>
              <a:spcAft>
                <a:spcPts val="0"/>
              </a:spcAft>
              <a:buClr>
                <a:schemeClr val="dk1"/>
              </a:buClr>
              <a:buSzPts val="1100"/>
              <a:buFont typeface="Arial"/>
              <a:buNone/>
            </a:pPr>
            <a:r>
              <a:rPr lang="en-US">
                <a:solidFill>
                  <a:srgbClr val="374151"/>
                </a:solidFill>
                <a:latin typeface="Roboto"/>
                <a:ea typeface="Roboto"/>
                <a:cs typeface="Roboto"/>
                <a:sym typeface="Roboto"/>
              </a:rPr>
              <a:t>In 2010, Fundación Chile recognized us for solving educational challenges with creative teaching ideas in challenging situations. In 2017, HUB Sustentabilidad gave us an award for our sustainable initiatives in providing quality inclusive education. In 2022, the Organization of Ibero-American States and Fundación SM honored us with the Ibero-American Prize for Education in Human Rights. This was for supporting the right of deaf children to be educated in their own language. In 2023, the World Federation of the Deaf accepted us as a member organization.</a:t>
            </a:r>
            <a:endParaRPr>
              <a:solidFill>
                <a:srgbClr val="374151"/>
              </a:solidFill>
              <a:latin typeface="Roboto"/>
              <a:ea typeface="Roboto"/>
              <a:cs typeface="Roboto"/>
              <a:sym typeface="Roboto"/>
            </a:endParaRPr>
          </a:p>
          <a:p>
            <a:pPr marL="0" lvl="0" indent="0" algn="l" rtl="0">
              <a:spcBef>
                <a:spcPts val="0"/>
              </a:spcBef>
              <a:spcAft>
                <a:spcPts val="0"/>
              </a:spcAft>
              <a:buNone/>
            </a:pPr>
            <a:endParaRPr/>
          </a:p>
        </p:txBody>
      </p:sp>
      <p:sp>
        <p:nvSpPr>
          <p:cNvPr id="149" name="Google Shape;149;g2b27c4450e0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27c4450e0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b27c4450e0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374151"/>
                </a:solidFill>
                <a:latin typeface="Roboto"/>
                <a:ea typeface="Roboto"/>
                <a:cs typeface="Roboto"/>
                <a:sym typeface="Roboto"/>
              </a:rPr>
              <a:t>Challenges: We want to help more schools in Chile and nearby countries in a way that lasts, so we can keep running our programs and making things better for deaf people. Our main aim is to make sure deaf people, especially kids and teens, are included and can take part in everything. We plan to do this by using a new and creative way of teaching in schools across our country, Latin America, and the Caribbean. We want to grow and help more people by working together with others and using the same good methods everywhere</a:t>
            </a:r>
            <a:endParaRPr/>
          </a:p>
        </p:txBody>
      </p:sp>
      <p:sp>
        <p:nvSpPr>
          <p:cNvPr id="160" name="Google Shape;160;g2b27c4450e0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b27c4450e0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b27c4450e0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steps…</a:t>
            </a:r>
            <a:endParaRPr/>
          </a:p>
        </p:txBody>
      </p:sp>
      <p:sp>
        <p:nvSpPr>
          <p:cNvPr id="170" name="Google Shape;170;g2b27c4450e0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b27c4450e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2b27c4450e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Sample Slide: presenting three points on our project and the relationship to this year’s theme of the Zero Project Conference. Point 1; Point 2; Point 3 connect together in this way. </a:t>
            </a:r>
            <a:endParaRPr/>
          </a:p>
        </p:txBody>
      </p:sp>
      <p:sp>
        <p:nvSpPr>
          <p:cNvPr id="179" name="Google Shape;179;g2b27c4450e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
        <p:nvSpPr>
          <p:cNvPr id="21" name="Google Shape;21;p4"/>
          <p:cNvSpPr txBox="1"/>
          <p:nvPr/>
        </p:nvSpPr>
        <p:spPr>
          <a:xfrm>
            <a:off x="393290" y="276328"/>
            <a:ext cx="3010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B882E"/>
                </a:solidFill>
                <a:latin typeface="Arial"/>
                <a:ea typeface="Arial"/>
                <a:cs typeface="Arial"/>
                <a:sym typeface="Arial"/>
              </a:rPr>
              <a:t>#ZeroCon24</a:t>
            </a:r>
            <a:endParaRPr sz="3600" b="1">
              <a:solidFill>
                <a:srgbClr val="2B882E"/>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txBox="1">
            <a:spLocks noGrp="1"/>
          </p:cNvSpPr>
          <p:nvPr>
            <p:ph type="body" idx="1"/>
          </p:nvPr>
        </p:nvSpPr>
        <p:spPr>
          <a:xfrm rot="5400000">
            <a:off x="4165387" y="-1534669"/>
            <a:ext cx="38612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7" name="Google Shape;87;p13"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14"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5"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6"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3" name="Google Shape;43;p7"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8"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9"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0"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p11"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a:spLocks noGrp="1"/>
          </p:cNvSpPr>
          <p:nvPr>
            <p:ph type="pic" idx="2"/>
          </p:nvPr>
        </p:nvSpPr>
        <p:spPr>
          <a:xfrm>
            <a:off x="5183188" y="987425"/>
            <a:ext cx="6172200" cy="4873625"/>
          </a:xfrm>
          <a:prstGeom prst="rect">
            <a:avLst/>
          </a:prstGeom>
          <a:noFill/>
          <a:ln>
            <a:noFill/>
          </a:ln>
        </p:spPr>
      </p:sp>
      <p:sp>
        <p:nvSpPr>
          <p:cNvPr id="76" name="Google Shape;7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0" name="Google Shape;80;p12" descr="Zero Project Plant: an icon showing a green seedling breaking through a circle."/>
          <p:cNvPicPr preferRelativeResize="0"/>
          <p:nvPr/>
        </p:nvPicPr>
        <p:blipFill rotWithShape="1">
          <a:blip r:embed="rId2">
            <a:alphaModFix/>
          </a:blip>
          <a:srcRect/>
          <a:stretch/>
        </p:blipFill>
        <p:spPr>
          <a:xfrm>
            <a:off x="11230714" y="155575"/>
            <a:ext cx="767583" cy="768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792518"/>
            <a:ext cx="10515600" cy="38612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4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hyperlink" Target="https://www.instagram.com/iensen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hyperlink" Target="https://www.instagram.com/i_delasordera/"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
          <p:cNvSpPr txBox="1">
            <a:spLocks noGrp="1"/>
          </p:cNvSpPr>
          <p:nvPr>
            <p:ph type="ctrTitle"/>
          </p:nvPr>
        </p:nvSpPr>
        <p:spPr>
          <a:xfrm>
            <a:off x="1524000" y="1122363"/>
            <a:ext cx="9144000" cy="1434024"/>
          </a:xfrm>
          <a:prstGeom prst="rect">
            <a:avLst/>
          </a:prstGeom>
          <a:solidFill>
            <a:schemeClr val="lt1"/>
          </a:solid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480"/>
              <a:buFont typeface="Calibri"/>
              <a:buNone/>
            </a:pPr>
            <a:r>
              <a:rPr lang="en-US" sz="5680" dirty="0"/>
              <a:t>Deaf Education in Chile: moving towards inclusion</a:t>
            </a:r>
            <a:endParaRPr sz="4600" dirty="0"/>
          </a:p>
        </p:txBody>
      </p:sp>
      <p:sp>
        <p:nvSpPr>
          <p:cNvPr id="101" name="Google Shape;101;p1"/>
          <p:cNvSpPr txBox="1">
            <a:spLocks noGrp="1"/>
          </p:cNvSpPr>
          <p:nvPr>
            <p:ph type="subTitle" idx="1"/>
          </p:nvPr>
        </p:nvSpPr>
        <p:spPr>
          <a:xfrm>
            <a:off x="1524000" y="2556387"/>
            <a:ext cx="9144000" cy="270141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dk1"/>
              </a:buClr>
              <a:buSzPts val="2800"/>
              <a:buNone/>
            </a:pPr>
            <a:r>
              <a:rPr lang="en-US" sz="2800" dirty="0"/>
              <a:t>Ignacia </a:t>
            </a:r>
            <a:r>
              <a:rPr lang="en-US" sz="2800" dirty="0" err="1"/>
              <a:t>Sauvalle</a:t>
            </a:r>
            <a:r>
              <a:rPr lang="en-US" sz="2800" dirty="0"/>
              <a:t> </a:t>
            </a:r>
            <a:r>
              <a:rPr lang="en-US" sz="2800" dirty="0" err="1"/>
              <a:t>Ricart</a:t>
            </a:r>
            <a:endParaRPr dirty="0"/>
          </a:p>
          <a:p>
            <a:pPr marL="0" lvl="0" indent="0" algn="ctr" rtl="0">
              <a:lnSpc>
                <a:spcPct val="90000"/>
              </a:lnSpc>
              <a:spcBef>
                <a:spcPts val="1000"/>
              </a:spcBef>
              <a:spcAft>
                <a:spcPts val="0"/>
              </a:spcAft>
              <a:buClr>
                <a:schemeClr val="dk1"/>
              </a:buClr>
              <a:buSzPts val="2800"/>
              <a:buNone/>
            </a:pPr>
            <a:r>
              <a:rPr lang="en-US" sz="2800" dirty="0"/>
              <a:t>Fundación En </a:t>
            </a:r>
            <a:r>
              <a:rPr lang="en-US" sz="2800" dirty="0" err="1"/>
              <a:t>Señas</a:t>
            </a:r>
            <a:r>
              <a:rPr lang="en-US" sz="2800" dirty="0"/>
              <a:t> del Instituto de la </a:t>
            </a:r>
            <a:r>
              <a:rPr lang="en-US" sz="2800" dirty="0" err="1"/>
              <a:t>Sordera</a:t>
            </a:r>
            <a:endParaRPr dirty="0"/>
          </a:p>
          <a:p>
            <a:pPr marL="0" lvl="0" indent="0" algn="ctr" rtl="0">
              <a:lnSpc>
                <a:spcPct val="90000"/>
              </a:lnSpc>
              <a:spcBef>
                <a:spcPts val="1000"/>
              </a:spcBef>
              <a:spcAft>
                <a:spcPts val="0"/>
              </a:spcAft>
              <a:buClr>
                <a:schemeClr val="dk1"/>
              </a:buClr>
              <a:buSzPts val="2800"/>
              <a:buNone/>
            </a:pPr>
            <a:r>
              <a:rPr lang="en-US" sz="2800" dirty="0"/>
              <a:t>Chile</a:t>
            </a:r>
            <a:endParaRPr dirty="0"/>
          </a:p>
          <a:p>
            <a:pPr marL="0" lvl="0" indent="0" algn="ctr" rtl="0">
              <a:lnSpc>
                <a:spcPct val="90000"/>
              </a:lnSpc>
              <a:spcBef>
                <a:spcPts val="1000"/>
              </a:spcBef>
              <a:spcAft>
                <a:spcPts val="0"/>
              </a:spcAft>
              <a:buClr>
                <a:schemeClr val="dk1"/>
              </a:buClr>
              <a:buSzPts val="2800"/>
              <a:buNone/>
            </a:pPr>
            <a:endParaRPr sz="2800" dirty="0"/>
          </a:p>
          <a:p>
            <a:pPr marL="0" lvl="0" indent="0" algn="ctr" rtl="0">
              <a:lnSpc>
                <a:spcPct val="90000"/>
              </a:lnSpc>
              <a:spcBef>
                <a:spcPts val="1000"/>
              </a:spcBef>
              <a:spcAft>
                <a:spcPts val="0"/>
              </a:spcAft>
              <a:buClr>
                <a:schemeClr val="dk1"/>
              </a:buClr>
              <a:buSzPts val="2800"/>
              <a:buNone/>
            </a:pPr>
            <a:r>
              <a:rPr lang="en-US" sz="2800" dirty="0"/>
              <a:t>Methods for teaching sign language and fostering signing communities</a:t>
            </a:r>
            <a:endParaRPr dirty="0"/>
          </a:p>
        </p:txBody>
      </p:sp>
      <p:sp>
        <p:nvSpPr>
          <p:cNvPr id="102" name="Google Shape;102;p1"/>
          <p:cNvSpPr txBox="1"/>
          <p:nvPr/>
        </p:nvSpPr>
        <p:spPr>
          <a:xfrm>
            <a:off x="3903248" y="5692088"/>
            <a:ext cx="4385503" cy="846824"/>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2400"/>
              <a:buFont typeface="Arial"/>
              <a:buNone/>
            </a:pPr>
            <a:r>
              <a:rPr lang="en-US" sz="2400" b="1" dirty="0">
                <a:solidFill>
                  <a:schemeClr val="dk1"/>
                </a:solidFill>
              </a:rPr>
              <a:t>February 22nd 13:40 to 14:40</a:t>
            </a:r>
            <a:endParaRPr dirty="0"/>
          </a:p>
        </p:txBody>
      </p:sp>
      <p:sp>
        <p:nvSpPr>
          <p:cNvPr id="103" name="Google Shape;10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04" name="Google Shape;10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Fundación En </a:t>
            </a:r>
            <a:r>
              <a:rPr lang="en-US" dirty="0" err="1"/>
              <a:t>Señas</a:t>
            </a:r>
            <a:endParaRPr dirty="0"/>
          </a:p>
          <a:p>
            <a:pPr marL="0" lvl="0" indent="0" algn="l" rtl="0">
              <a:lnSpc>
                <a:spcPct val="90000"/>
              </a:lnSpc>
              <a:spcBef>
                <a:spcPts val="0"/>
              </a:spcBef>
              <a:spcAft>
                <a:spcPts val="0"/>
              </a:spcAft>
              <a:buClr>
                <a:schemeClr val="dk1"/>
              </a:buClr>
              <a:buSzPts val="4400"/>
              <a:buFont typeface="Calibri"/>
              <a:buNone/>
            </a:pPr>
            <a:r>
              <a:rPr lang="en-US" dirty="0"/>
              <a:t>Instituto de la </a:t>
            </a:r>
            <a:r>
              <a:rPr lang="en-US" dirty="0" err="1"/>
              <a:t>Sordera</a:t>
            </a:r>
            <a:r>
              <a:rPr lang="en-US" dirty="0"/>
              <a:t> (</a:t>
            </a:r>
            <a:r>
              <a:rPr lang="en-US" dirty="0" err="1"/>
              <a:t>Indesor</a:t>
            </a:r>
            <a:r>
              <a:rPr lang="en-US" dirty="0"/>
              <a:t>) </a:t>
            </a:r>
            <a:endParaRPr dirty="0"/>
          </a:p>
        </p:txBody>
      </p:sp>
      <p:pic>
        <p:nvPicPr>
          <p:cNvPr id="115" name="Google Shape;115;p2" descr="Working in class&#10;&#10;Photograph showing three deaf teenagers dressed in school uniforms (green and blue) collaborate on a project with an electrical circuit."/>
          <p:cNvPicPr preferRelativeResize="0"/>
          <p:nvPr/>
        </p:nvPicPr>
        <p:blipFill>
          <a:blip r:embed="rId3">
            <a:alphaModFix/>
          </a:blip>
          <a:stretch>
            <a:fillRect/>
          </a:stretch>
        </p:blipFill>
        <p:spPr>
          <a:xfrm>
            <a:off x="894197" y="1792537"/>
            <a:ext cx="4371425" cy="2913575"/>
          </a:xfrm>
          <a:prstGeom prst="rect">
            <a:avLst/>
          </a:prstGeom>
          <a:noFill/>
          <a:ln>
            <a:noFill/>
          </a:ln>
        </p:spPr>
      </p:pic>
      <p:sp>
        <p:nvSpPr>
          <p:cNvPr id="116" name="Google Shape;116;p2"/>
          <p:cNvSpPr txBox="1"/>
          <p:nvPr/>
        </p:nvSpPr>
        <p:spPr>
          <a:xfrm>
            <a:off x="911175" y="4778000"/>
            <a:ext cx="4371300" cy="132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Intercultural bilingual school</a:t>
            </a:r>
            <a:endParaRPr sz="24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113 students</a:t>
            </a:r>
            <a:endParaRPr sz="24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Deaf and hearing professionals</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p:txBody>
      </p:sp>
      <p:pic>
        <p:nvPicPr>
          <p:cNvPr id="114" name="Google Shape;114;p2" descr="Photograph showing a classroom where adults are actively engaged in group work, with one person standing and addressing the assembled group." title="workshop for teachers of deaf students"/>
          <p:cNvPicPr preferRelativeResize="0"/>
          <p:nvPr/>
        </p:nvPicPr>
        <p:blipFill>
          <a:blip r:embed="rId4">
            <a:alphaModFix/>
          </a:blip>
          <a:stretch>
            <a:fillRect/>
          </a:stretch>
        </p:blipFill>
        <p:spPr>
          <a:xfrm>
            <a:off x="6045200" y="1792525"/>
            <a:ext cx="5184195" cy="2913575"/>
          </a:xfrm>
          <a:prstGeom prst="rect">
            <a:avLst/>
          </a:prstGeom>
          <a:noFill/>
          <a:ln>
            <a:noFill/>
          </a:ln>
        </p:spPr>
      </p:pic>
      <p:sp>
        <p:nvSpPr>
          <p:cNvPr id="117" name="Google Shape;117;p2"/>
          <p:cNvSpPr txBox="1"/>
          <p:nvPr/>
        </p:nvSpPr>
        <p:spPr>
          <a:xfrm>
            <a:off x="6557125" y="4715975"/>
            <a:ext cx="4371300" cy="1325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+50 schools advised </a:t>
            </a:r>
            <a:endParaRPr sz="2400" dirty="0">
              <a:solidFill>
                <a:schemeClr val="dk1"/>
              </a:solidFill>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US" sz="2400" dirty="0">
                <a:solidFill>
                  <a:schemeClr val="dk1"/>
                </a:solidFill>
                <a:latin typeface="Calibri"/>
                <a:ea typeface="Calibri"/>
                <a:cs typeface="Calibri"/>
                <a:sym typeface="Calibri"/>
              </a:rPr>
              <a:t>+300  trained professionals </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p:txBody>
      </p:sp>
      <p:sp>
        <p:nvSpPr>
          <p:cNvPr id="112" name="Google Shape;11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13" name="Google Shape;11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b27c4450e0_0_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Sharing our deaf education experience</a:t>
            </a:r>
            <a:endParaRPr dirty="0"/>
          </a:p>
        </p:txBody>
      </p:sp>
      <p:sp>
        <p:nvSpPr>
          <p:cNvPr id="124" name="Google Shape;124;g2b27c4450e0_0_16"/>
          <p:cNvSpPr txBox="1">
            <a:spLocks noGrp="1"/>
          </p:cNvSpPr>
          <p:nvPr>
            <p:ph type="body" idx="1"/>
          </p:nvPr>
        </p:nvSpPr>
        <p:spPr>
          <a:xfrm>
            <a:off x="838200" y="1792518"/>
            <a:ext cx="10515600" cy="38613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1500"/>
              </a:spcBef>
              <a:spcAft>
                <a:spcPts val="0"/>
              </a:spcAft>
              <a:buNone/>
            </a:pPr>
            <a:endParaRPr sz="2529" b="1" dirty="0"/>
          </a:p>
          <a:p>
            <a:pPr marL="228600" marR="0" lvl="0" indent="-274932" algn="l" rtl="0">
              <a:lnSpc>
                <a:spcPct val="80000"/>
              </a:lnSpc>
              <a:spcBef>
                <a:spcPts val="1500"/>
              </a:spcBef>
              <a:spcAft>
                <a:spcPts val="0"/>
              </a:spcAft>
              <a:buSzPts val="2530"/>
              <a:buChar char="•"/>
            </a:pPr>
            <a:r>
              <a:rPr lang="en-US" sz="2529" b="1" dirty="0"/>
              <a:t>Lead transition </a:t>
            </a:r>
            <a:r>
              <a:rPr lang="en-US" sz="2529" dirty="0"/>
              <a:t>to a fairer society for deaf people.</a:t>
            </a:r>
            <a:endParaRPr sz="2529" dirty="0"/>
          </a:p>
          <a:p>
            <a:pPr marL="228600" marR="0" lvl="0" indent="-274932" algn="l" rtl="0">
              <a:lnSpc>
                <a:spcPct val="80000"/>
              </a:lnSpc>
              <a:spcBef>
                <a:spcPts val="1500"/>
              </a:spcBef>
              <a:spcAft>
                <a:spcPts val="0"/>
              </a:spcAft>
              <a:buSzPts val="2530"/>
              <a:buChar char="•"/>
            </a:pPr>
            <a:r>
              <a:rPr lang="en-US" sz="2529" b="1" dirty="0"/>
              <a:t>Spread in other schools </a:t>
            </a:r>
            <a:r>
              <a:rPr lang="en-US" sz="2529" dirty="0"/>
              <a:t>cultural and linguistic rights approach.</a:t>
            </a:r>
            <a:endParaRPr sz="2529" dirty="0"/>
          </a:p>
          <a:p>
            <a:pPr marL="228600" marR="0" lvl="0" indent="-274932" algn="l" rtl="0">
              <a:lnSpc>
                <a:spcPct val="80000"/>
              </a:lnSpc>
              <a:spcBef>
                <a:spcPts val="1500"/>
              </a:spcBef>
              <a:spcAft>
                <a:spcPts val="0"/>
              </a:spcAft>
              <a:buSzPts val="2530"/>
              <a:buChar char="•"/>
            </a:pPr>
            <a:r>
              <a:rPr lang="en-US" sz="2529" b="1" dirty="0"/>
              <a:t>Contribute to effective inclusion </a:t>
            </a:r>
            <a:r>
              <a:rPr lang="en-US" sz="2529" dirty="0"/>
              <a:t>in education, social, and occupational activities.</a:t>
            </a:r>
            <a:endParaRPr sz="2529" dirty="0"/>
          </a:p>
          <a:p>
            <a:pPr marL="228600" marR="0" lvl="0" indent="-274932" algn="l" rtl="0">
              <a:lnSpc>
                <a:spcPct val="80000"/>
              </a:lnSpc>
              <a:spcBef>
                <a:spcPts val="1500"/>
              </a:spcBef>
              <a:spcAft>
                <a:spcPts val="0"/>
              </a:spcAft>
              <a:buSzPts val="2530"/>
              <a:buChar char="•"/>
            </a:pPr>
            <a:r>
              <a:rPr lang="en-US" sz="2529" b="1" dirty="0"/>
              <a:t>Foster equitable participation </a:t>
            </a:r>
            <a:r>
              <a:rPr lang="en-US" sz="2529" dirty="0"/>
              <a:t>in diverse aspects of life.</a:t>
            </a:r>
            <a:endParaRPr sz="2529" dirty="0"/>
          </a:p>
          <a:p>
            <a:pPr marL="228600" marR="0" lvl="0" indent="0" algn="l" rtl="0">
              <a:lnSpc>
                <a:spcPct val="80000"/>
              </a:lnSpc>
              <a:spcBef>
                <a:spcPts val="1500"/>
              </a:spcBef>
              <a:spcAft>
                <a:spcPts val="1500"/>
              </a:spcAft>
              <a:buNone/>
            </a:pPr>
            <a:endParaRPr sz="2529" b="1" dirty="0"/>
          </a:p>
        </p:txBody>
      </p:sp>
      <p:sp>
        <p:nvSpPr>
          <p:cNvPr id="125" name="Google Shape;125;g2b27c4450e0_0_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26" name="Google Shape;126;g2b27c4450e0_0_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b27c4450e0_0_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Innovating in the education of deaf students</a:t>
            </a:r>
            <a:endParaRPr sz="1400" dirty="0"/>
          </a:p>
          <a:p>
            <a:pPr marL="0" lvl="0" indent="0" algn="l" rtl="0">
              <a:lnSpc>
                <a:spcPct val="90000"/>
              </a:lnSpc>
              <a:spcBef>
                <a:spcPts val="0"/>
              </a:spcBef>
              <a:spcAft>
                <a:spcPts val="0"/>
              </a:spcAft>
              <a:buClr>
                <a:schemeClr val="dk1"/>
              </a:buClr>
              <a:buSzPts val="4400"/>
              <a:buFont typeface="Calibri"/>
              <a:buNone/>
            </a:pPr>
            <a:endParaRPr dirty="0"/>
          </a:p>
        </p:txBody>
      </p:sp>
      <p:pic>
        <p:nvPicPr>
          <p:cNvPr id="136" name="Google Shape;136;g2b27c4450e0_0_24" descr="Digital resource launch&#10;&#10;Photograph showing a CNN Chile journalist with a microphone interviewing a teacher. In the background, there is a screen displaying a digital resource. Both individuals have their backs to the camera." title="Digital resource launch"/>
          <p:cNvPicPr preferRelativeResize="0"/>
          <p:nvPr/>
        </p:nvPicPr>
        <p:blipFill>
          <a:blip r:embed="rId3">
            <a:alphaModFix/>
          </a:blip>
          <a:stretch>
            <a:fillRect/>
          </a:stretch>
        </p:blipFill>
        <p:spPr>
          <a:xfrm>
            <a:off x="152400" y="1843225"/>
            <a:ext cx="4490051" cy="3367538"/>
          </a:xfrm>
          <a:prstGeom prst="rect">
            <a:avLst/>
          </a:prstGeom>
          <a:noFill/>
          <a:ln>
            <a:noFill/>
          </a:ln>
        </p:spPr>
      </p:pic>
      <p:sp>
        <p:nvSpPr>
          <p:cNvPr id="133" name="Google Shape;133;g2b27c4450e0_0_24"/>
          <p:cNvSpPr txBox="1">
            <a:spLocks noGrp="1"/>
          </p:cNvSpPr>
          <p:nvPr>
            <p:ph type="body" idx="1"/>
          </p:nvPr>
        </p:nvSpPr>
        <p:spPr>
          <a:xfrm>
            <a:off x="4794850" y="1159550"/>
            <a:ext cx="6558900" cy="51969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Sharing innovative strategies for the inclusion of deaf students in mainstream institutions.</a:t>
            </a:r>
            <a:endParaRPr dirty="0"/>
          </a:p>
          <a:p>
            <a:pPr marL="9144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Developing Digital Educational Resources.</a:t>
            </a:r>
            <a:endParaRPr dirty="0"/>
          </a:p>
          <a:p>
            <a:pPr marL="914400" lvl="0" indent="0" algn="l" rtl="0">
              <a:spcBef>
                <a:spcPts val="1000"/>
              </a:spcBef>
              <a:spcAft>
                <a:spcPts val="0"/>
              </a:spcAft>
              <a:buNone/>
            </a:pPr>
            <a:endParaRPr dirty="0"/>
          </a:p>
          <a:p>
            <a:pPr marL="457200" lvl="0" indent="-342900" algn="l" rtl="0">
              <a:spcBef>
                <a:spcPts val="1000"/>
              </a:spcBef>
              <a:spcAft>
                <a:spcPts val="0"/>
              </a:spcAft>
              <a:buSzPts val="1800"/>
              <a:buChar char="•"/>
            </a:pPr>
            <a:r>
              <a:rPr lang="en-US" dirty="0"/>
              <a:t>Promoting Deaf Culture and sign language.</a:t>
            </a:r>
            <a:endParaRPr dirty="0"/>
          </a:p>
          <a:p>
            <a:pPr marL="457200" lvl="0" indent="0" algn="l" rtl="0">
              <a:spcBef>
                <a:spcPts val="1000"/>
              </a:spcBef>
              <a:spcAft>
                <a:spcPts val="0"/>
              </a:spcAft>
              <a:buClr>
                <a:schemeClr val="dk1"/>
              </a:buClr>
              <a:buSzPts val="1100"/>
              <a:buFont typeface="Arial"/>
              <a:buNone/>
            </a:pPr>
            <a:endParaRPr dirty="0"/>
          </a:p>
          <a:p>
            <a:pPr marL="228600" lvl="0" indent="0" algn="l" rtl="0">
              <a:lnSpc>
                <a:spcPct val="90000"/>
              </a:lnSpc>
              <a:spcBef>
                <a:spcPts val="0"/>
              </a:spcBef>
              <a:spcAft>
                <a:spcPts val="0"/>
              </a:spcAft>
              <a:buNone/>
            </a:pPr>
            <a:endParaRPr dirty="0"/>
          </a:p>
        </p:txBody>
      </p:sp>
      <p:sp>
        <p:nvSpPr>
          <p:cNvPr id="134" name="Google Shape;134;g2b27c4450e0_0_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35" name="Google Shape;135;g2b27c4450e0_0_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b27c4450e0_0_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a:p>
            <a:pPr marL="0" lvl="0" indent="0" algn="l" rtl="0">
              <a:lnSpc>
                <a:spcPct val="100000"/>
              </a:lnSpc>
              <a:spcBef>
                <a:spcPts val="1500"/>
              </a:spcBef>
              <a:spcAft>
                <a:spcPts val="0"/>
              </a:spcAft>
              <a:buClr>
                <a:schemeClr val="dk1"/>
              </a:buClr>
              <a:buSzPct val="78571"/>
              <a:buFont typeface="Arial"/>
              <a:buNone/>
            </a:pPr>
            <a:r>
              <a:rPr lang="en-US"/>
              <a:t>Creating an impact on students, families, mainstream schools… and our society</a:t>
            </a:r>
            <a:endParaRPr sz="1400"/>
          </a:p>
          <a:p>
            <a:pPr marL="0" lvl="0" indent="0" algn="l" rtl="0">
              <a:lnSpc>
                <a:spcPct val="90000"/>
              </a:lnSpc>
              <a:spcBef>
                <a:spcPts val="1500"/>
              </a:spcBef>
              <a:spcAft>
                <a:spcPts val="0"/>
              </a:spcAft>
              <a:buClr>
                <a:schemeClr val="dk1"/>
              </a:buClr>
              <a:buSzPct val="100000"/>
              <a:buFont typeface="Calibri"/>
              <a:buNone/>
            </a:pPr>
            <a:endParaRPr/>
          </a:p>
        </p:txBody>
      </p:sp>
      <p:sp>
        <p:nvSpPr>
          <p:cNvPr id="145" name="Google Shape;145;g2b27c4450e0_0_32"/>
          <p:cNvSpPr txBox="1">
            <a:spLocks noGrp="1"/>
          </p:cNvSpPr>
          <p:nvPr>
            <p:ph type="body" idx="1"/>
          </p:nvPr>
        </p:nvSpPr>
        <p:spPr>
          <a:xfrm>
            <a:off x="838200" y="1690825"/>
            <a:ext cx="8370600" cy="466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endParaRPr sz="2400" b="1" dirty="0"/>
          </a:p>
          <a:p>
            <a:pPr marL="228600" lvl="0" indent="-264106" algn="l" rtl="0">
              <a:lnSpc>
                <a:spcPct val="115000"/>
              </a:lnSpc>
              <a:spcBef>
                <a:spcPts val="0"/>
              </a:spcBef>
              <a:spcAft>
                <a:spcPts val="0"/>
              </a:spcAft>
              <a:buSzPts val="2359"/>
              <a:buChar char="•"/>
            </a:pPr>
            <a:r>
              <a:rPr lang="en-US" sz="2400" dirty="0"/>
              <a:t>+100 children </a:t>
            </a:r>
            <a:r>
              <a:rPr lang="en-US" sz="2400" b="1" dirty="0"/>
              <a:t>free intercultural bilingual education</a:t>
            </a:r>
            <a:r>
              <a:rPr lang="en-US" sz="2400" dirty="0"/>
              <a:t> each year.</a:t>
            </a:r>
            <a:endParaRPr sz="2400" dirty="0"/>
          </a:p>
          <a:p>
            <a:pPr marL="228600" lvl="0" indent="-264106" algn="l" rtl="0">
              <a:lnSpc>
                <a:spcPct val="115000"/>
              </a:lnSpc>
              <a:spcBef>
                <a:spcPts val="0"/>
              </a:spcBef>
              <a:spcAft>
                <a:spcPts val="0"/>
              </a:spcAft>
              <a:buSzPts val="2359"/>
              <a:buChar char="•"/>
            </a:pPr>
            <a:r>
              <a:rPr lang="en-US" sz="2400" dirty="0"/>
              <a:t>+300 trained professionals </a:t>
            </a:r>
            <a:endParaRPr sz="2400" dirty="0"/>
          </a:p>
          <a:p>
            <a:pPr marL="228600" lvl="0" indent="-264106" algn="l" rtl="0">
              <a:lnSpc>
                <a:spcPct val="115000"/>
              </a:lnSpc>
              <a:spcBef>
                <a:spcPts val="0"/>
              </a:spcBef>
              <a:spcAft>
                <a:spcPts val="0"/>
              </a:spcAft>
              <a:buSzPts val="2359"/>
              <a:buChar char="•"/>
            </a:pPr>
            <a:r>
              <a:rPr lang="en-US" sz="2400" dirty="0"/>
              <a:t>+1.000 </a:t>
            </a:r>
            <a:r>
              <a:rPr lang="en-US" sz="2400" b="1" dirty="0"/>
              <a:t>people had studied Chilean Sign Language </a:t>
            </a:r>
            <a:r>
              <a:rPr lang="en-US" sz="2400" dirty="0"/>
              <a:t>with us</a:t>
            </a:r>
            <a:endParaRPr sz="2400" dirty="0"/>
          </a:p>
          <a:p>
            <a:pPr marL="228600" lvl="0" indent="-264106" algn="l" rtl="0">
              <a:lnSpc>
                <a:spcPct val="115000"/>
              </a:lnSpc>
              <a:spcBef>
                <a:spcPts val="0"/>
              </a:spcBef>
              <a:spcAft>
                <a:spcPts val="0"/>
              </a:spcAft>
              <a:buSzPts val="2359"/>
              <a:buChar char="•"/>
            </a:pPr>
            <a:r>
              <a:rPr lang="en-US" sz="2400" dirty="0"/>
              <a:t>+500 </a:t>
            </a:r>
            <a:r>
              <a:rPr lang="en-US" sz="2400" b="1" dirty="0"/>
              <a:t>hearing children learning Chilean Sign Language</a:t>
            </a:r>
            <a:r>
              <a:rPr lang="en-US" sz="2400" dirty="0"/>
              <a:t> in mainstream schools</a:t>
            </a:r>
            <a:endParaRPr sz="2400" dirty="0"/>
          </a:p>
          <a:p>
            <a:pPr marL="228600" lvl="0" indent="0" algn="l" rtl="0">
              <a:lnSpc>
                <a:spcPct val="100000"/>
              </a:lnSpc>
              <a:spcBef>
                <a:spcPts val="0"/>
              </a:spcBef>
              <a:spcAft>
                <a:spcPts val="0"/>
              </a:spcAft>
              <a:buNone/>
            </a:pPr>
            <a:endParaRPr sz="4167" dirty="0"/>
          </a:p>
        </p:txBody>
      </p:sp>
      <p:sp>
        <p:nvSpPr>
          <p:cNvPr id="143" name="Google Shape;143;g2b27c4450e0_0_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44" name="Google Shape;144;g2b27c4450e0_0_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2b27c4450e0_0_4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Our achievements</a:t>
            </a:r>
            <a:endParaRPr dirty="0"/>
          </a:p>
        </p:txBody>
      </p:sp>
      <p:sp>
        <p:nvSpPr>
          <p:cNvPr id="152" name="Google Shape;152;g2b27c4450e0_0_40"/>
          <p:cNvSpPr txBox="1">
            <a:spLocks noGrp="1"/>
          </p:cNvSpPr>
          <p:nvPr>
            <p:ph type="body" idx="1"/>
          </p:nvPr>
        </p:nvSpPr>
        <p:spPr>
          <a:xfrm>
            <a:off x="838200" y="1178500"/>
            <a:ext cx="7120500" cy="51777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90000"/>
              </a:lnSpc>
              <a:spcBef>
                <a:spcPts val="0"/>
              </a:spcBef>
              <a:spcAft>
                <a:spcPts val="0"/>
              </a:spcAft>
              <a:buNone/>
            </a:pPr>
            <a:endParaRPr dirty="0"/>
          </a:p>
          <a:p>
            <a:pPr marL="228600" lvl="0" indent="-259841" algn="l" rtl="0">
              <a:lnSpc>
                <a:spcPct val="100000"/>
              </a:lnSpc>
              <a:spcBef>
                <a:spcPts val="1500"/>
              </a:spcBef>
              <a:spcAft>
                <a:spcPts val="0"/>
              </a:spcAft>
              <a:buSzPct val="100000"/>
              <a:buChar char="•"/>
            </a:pPr>
            <a:r>
              <a:rPr lang="en-US" sz="4400" b="1" dirty="0"/>
              <a:t>+20 projects </a:t>
            </a:r>
            <a:r>
              <a:rPr lang="en-US" sz="4400" dirty="0"/>
              <a:t>with public and private funds.</a:t>
            </a:r>
            <a:endParaRPr sz="4400" dirty="0"/>
          </a:p>
          <a:p>
            <a:pPr marL="228600" lvl="0" indent="-259841" algn="l" rtl="0">
              <a:lnSpc>
                <a:spcPct val="100000"/>
              </a:lnSpc>
              <a:spcBef>
                <a:spcPts val="1500"/>
              </a:spcBef>
              <a:spcAft>
                <a:spcPts val="0"/>
              </a:spcAft>
              <a:buSzPct val="100000"/>
              <a:buChar char="•"/>
            </a:pPr>
            <a:r>
              <a:rPr lang="en-US" sz="4400" dirty="0"/>
              <a:t>We serve as r</a:t>
            </a:r>
            <a:r>
              <a:rPr lang="en-US" sz="4400" b="1" dirty="0"/>
              <a:t>ecurring consultants for governmental organizations.</a:t>
            </a:r>
            <a:r>
              <a:rPr lang="en-US" sz="4400" dirty="0"/>
              <a:t> </a:t>
            </a:r>
            <a:endParaRPr sz="4400" dirty="0"/>
          </a:p>
          <a:p>
            <a:pPr marL="228600" lvl="0" indent="-259841" algn="l" rtl="0">
              <a:lnSpc>
                <a:spcPct val="100000"/>
              </a:lnSpc>
              <a:spcBef>
                <a:spcPts val="1500"/>
              </a:spcBef>
              <a:spcAft>
                <a:spcPts val="0"/>
              </a:spcAft>
              <a:buSzPct val="100000"/>
              <a:buChar char="•"/>
            </a:pPr>
            <a:r>
              <a:rPr lang="en-US" sz="4400" dirty="0"/>
              <a:t>2010  </a:t>
            </a:r>
            <a:r>
              <a:rPr lang="en-US" sz="4400" b="1" dirty="0"/>
              <a:t>Network of Leading Schools </a:t>
            </a:r>
            <a:r>
              <a:rPr lang="en-US" sz="4400" dirty="0"/>
              <a:t>(Fundación Chile) </a:t>
            </a:r>
            <a:endParaRPr sz="4400" dirty="0"/>
          </a:p>
          <a:p>
            <a:pPr marL="228600" lvl="0" indent="-259841" algn="l" rtl="0">
              <a:lnSpc>
                <a:spcPct val="100000"/>
              </a:lnSpc>
              <a:spcBef>
                <a:spcPts val="1500"/>
              </a:spcBef>
              <a:spcAft>
                <a:spcPts val="0"/>
              </a:spcAft>
              <a:buSzPct val="100000"/>
              <a:buChar char="•"/>
            </a:pPr>
            <a:r>
              <a:rPr lang="en-US" sz="4400" dirty="0"/>
              <a:t>2017  S</a:t>
            </a:r>
            <a:r>
              <a:rPr lang="en-US" sz="4400" b="1" dirty="0"/>
              <a:t>ustainable Initiatives Award in Quality Inclusive Education </a:t>
            </a:r>
            <a:r>
              <a:rPr lang="en-US" sz="4400" dirty="0"/>
              <a:t>(HUB </a:t>
            </a:r>
            <a:r>
              <a:rPr lang="en-US" sz="4400" dirty="0" err="1"/>
              <a:t>Sustentabilidad</a:t>
            </a:r>
            <a:r>
              <a:rPr lang="en-US" sz="4400" dirty="0"/>
              <a:t>) </a:t>
            </a:r>
            <a:r>
              <a:rPr lang="en-US" sz="4400" b="1" dirty="0"/>
              <a:t> </a:t>
            </a:r>
            <a:endParaRPr sz="4400" b="1" dirty="0"/>
          </a:p>
          <a:p>
            <a:pPr marL="228600" lvl="0" indent="-259841" algn="l" rtl="0">
              <a:lnSpc>
                <a:spcPct val="100000"/>
              </a:lnSpc>
              <a:spcBef>
                <a:spcPts val="1500"/>
              </a:spcBef>
              <a:spcAft>
                <a:spcPts val="0"/>
              </a:spcAft>
              <a:buSzPct val="100000"/>
              <a:buChar char="•"/>
            </a:pPr>
            <a:r>
              <a:rPr lang="en-US" sz="4400" dirty="0"/>
              <a:t>2022 </a:t>
            </a:r>
            <a:r>
              <a:rPr lang="en-US" sz="4400" b="1" dirty="0" err="1"/>
              <a:t>Ibero</a:t>
            </a:r>
            <a:r>
              <a:rPr lang="en-US" sz="4400" b="1" dirty="0"/>
              <a:t>-American Prize for Education in Human Rights </a:t>
            </a:r>
            <a:r>
              <a:rPr lang="en-US" sz="4400" dirty="0"/>
              <a:t>(Organization of </a:t>
            </a:r>
            <a:r>
              <a:rPr lang="en-US" sz="4400" dirty="0" err="1"/>
              <a:t>Ibero</a:t>
            </a:r>
            <a:r>
              <a:rPr lang="en-US" sz="4400" dirty="0"/>
              <a:t>-American States and Fundación SM)</a:t>
            </a:r>
            <a:endParaRPr sz="4400" dirty="0"/>
          </a:p>
          <a:p>
            <a:pPr marL="228600" lvl="0" indent="-259841" algn="l" rtl="0">
              <a:lnSpc>
                <a:spcPct val="100000"/>
              </a:lnSpc>
              <a:spcBef>
                <a:spcPts val="1500"/>
              </a:spcBef>
              <a:spcAft>
                <a:spcPts val="1500"/>
              </a:spcAft>
              <a:buSzPct val="100000"/>
              <a:buChar char="•"/>
            </a:pPr>
            <a:r>
              <a:rPr lang="en-US" sz="4400" dirty="0"/>
              <a:t>2023 Member organization of </a:t>
            </a:r>
            <a:r>
              <a:rPr lang="en-US" sz="4400" b="1" dirty="0"/>
              <a:t>World Federation of the Deaf.</a:t>
            </a:r>
            <a:endParaRPr sz="4400" dirty="0"/>
          </a:p>
        </p:txBody>
      </p:sp>
      <p:pic>
        <p:nvPicPr>
          <p:cNvPr id="155" name="Google Shape;155;g2b27c4450e0_0_40" descr="screenshot of a webpage with a photograph &#10;&#10;On the photograph you can see three men and one woman sitting on chairs. They are facing the front and are deep in discussion with each other. in the background. In the background are banners of the organization and Ministry of Education "/>
          <p:cNvPicPr preferRelativeResize="0"/>
          <p:nvPr/>
        </p:nvPicPr>
        <p:blipFill>
          <a:blip r:embed="rId3">
            <a:alphaModFix/>
          </a:blip>
          <a:stretch>
            <a:fillRect/>
          </a:stretch>
        </p:blipFill>
        <p:spPr>
          <a:xfrm>
            <a:off x="7735375" y="1274900"/>
            <a:ext cx="4114800" cy="2034894"/>
          </a:xfrm>
          <a:prstGeom prst="rect">
            <a:avLst/>
          </a:prstGeom>
          <a:noFill/>
          <a:ln>
            <a:noFill/>
          </a:ln>
        </p:spPr>
      </p:pic>
      <p:pic>
        <p:nvPicPr>
          <p:cNvPr id="156" name="Google Shape;156;g2b27c4450e0_0_40" descr="interview&#10;&#10;The photograph features two women and two men who have microphones pointed at them. They are surrounded by journalists and photographers."/>
          <p:cNvPicPr preferRelativeResize="0"/>
          <p:nvPr/>
        </p:nvPicPr>
        <p:blipFill>
          <a:blip r:embed="rId4">
            <a:alphaModFix/>
          </a:blip>
          <a:stretch>
            <a:fillRect/>
          </a:stretch>
        </p:blipFill>
        <p:spPr>
          <a:xfrm>
            <a:off x="8437225" y="3739363"/>
            <a:ext cx="2916576" cy="2187426"/>
          </a:xfrm>
          <a:prstGeom prst="rect">
            <a:avLst/>
          </a:prstGeom>
          <a:noFill/>
          <a:ln>
            <a:noFill/>
          </a:ln>
        </p:spPr>
      </p:pic>
      <p:sp>
        <p:nvSpPr>
          <p:cNvPr id="153" name="Google Shape;153;g2b27c4450e0_0_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54" name="Google Shape;154;g2b27c4450e0_0_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b27c4450e0_0_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Our challenges</a:t>
            </a:r>
            <a:endParaRPr dirty="0"/>
          </a:p>
        </p:txBody>
      </p:sp>
      <p:sp>
        <p:nvSpPr>
          <p:cNvPr id="166" name="Google Shape;166;g2b27c4450e0_0_48"/>
          <p:cNvSpPr txBox="1">
            <a:spLocks noGrp="1"/>
          </p:cNvSpPr>
          <p:nvPr>
            <p:ph type="body" idx="1"/>
          </p:nvPr>
        </p:nvSpPr>
        <p:spPr>
          <a:xfrm>
            <a:off x="80625" y="1399200"/>
            <a:ext cx="7120500" cy="51777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None/>
            </a:pPr>
            <a:endParaRPr dirty="0"/>
          </a:p>
          <a:p>
            <a:pPr marL="228600" lvl="0" indent="-274853" algn="l" rtl="0">
              <a:lnSpc>
                <a:spcPct val="100000"/>
              </a:lnSpc>
              <a:spcBef>
                <a:spcPts val="1500"/>
              </a:spcBef>
              <a:spcAft>
                <a:spcPts val="0"/>
              </a:spcAft>
              <a:buSzPct val="100000"/>
              <a:buChar char="•"/>
            </a:pPr>
            <a:r>
              <a:rPr lang="en-US" sz="4045" b="1" dirty="0"/>
              <a:t>Reach more schools</a:t>
            </a:r>
            <a:r>
              <a:rPr lang="en-US" sz="4045" dirty="0"/>
              <a:t>  in Chile and other regional countries sustainably</a:t>
            </a:r>
            <a:endParaRPr sz="4045" dirty="0"/>
          </a:p>
          <a:p>
            <a:pPr marL="228600" lvl="0" indent="-279688" algn="l" rtl="0">
              <a:lnSpc>
                <a:spcPct val="100000"/>
              </a:lnSpc>
              <a:spcBef>
                <a:spcPts val="1500"/>
              </a:spcBef>
              <a:spcAft>
                <a:spcPts val="0"/>
              </a:spcAft>
              <a:buSzPct val="100000"/>
              <a:buChar char="•"/>
            </a:pPr>
            <a:r>
              <a:rPr lang="en-US" sz="4167" b="1" dirty="0"/>
              <a:t>Finance our operation</a:t>
            </a:r>
            <a:r>
              <a:rPr lang="en-US" sz="4167" dirty="0"/>
              <a:t> and endure over time</a:t>
            </a:r>
            <a:endParaRPr sz="4167" dirty="0"/>
          </a:p>
          <a:p>
            <a:pPr marL="228600" lvl="0" indent="-279688" algn="l" rtl="0">
              <a:lnSpc>
                <a:spcPct val="100000"/>
              </a:lnSpc>
              <a:spcBef>
                <a:spcPts val="1500"/>
              </a:spcBef>
              <a:spcAft>
                <a:spcPts val="0"/>
              </a:spcAft>
              <a:buSzPct val="100000"/>
              <a:buChar char="•"/>
            </a:pPr>
            <a:r>
              <a:rPr lang="en-US" sz="4167" b="1" dirty="0"/>
              <a:t>Contribute to the effective inclusion and participation of deaf children and adolescents, </a:t>
            </a:r>
            <a:r>
              <a:rPr lang="en-US" sz="4167" dirty="0"/>
              <a:t>across schools in the country, Latin America and the Caribbean </a:t>
            </a:r>
            <a:endParaRPr sz="4167" dirty="0"/>
          </a:p>
          <a:p>
            <a:pPr marL="228600" lvl="0" indent="-279688" algn="l" rtl="0">
              <a:lnSpc>
                <a:spcPct val="100000"/>
              </a:lnSpc>
              <a:spcBef>
                <a:spcPts val="1500"/>
              </a:spcBef>
              <a:spcAft>
                <a:spcPts val="0"/>
              </a:spcAft>
              <a:buSzPct val="100000"/>
              <a:buChar char="•"/>
            </a:pPr>
            <a:r>
              <a:rPr lang="en-US" sz="4167" dirty="0"/>
              <a:t>We aim to achieve this through s</a:t>
            </a:r>
            <a:r>
              <a:rPr lang="en-US" sz="4167" b="1" dirty="0"/>
              <a:t>ystematic process of expansion, replication, and collaboration</a:t>
            </a:r>
            <a:endParaRPr sz="4167" b="1" dirty="0"/>
          </a:p>
          <a:p>
            <a:pPr marL="228600" lvl="0" indent="0" algn="l" rtl="0">
              <a:lnSpc>
                <a:spcPct val="100000"/>
              </a:lnSpc>
              <a:spcBef>
                <a:spcPts val="1500"/>
              </a:spcBef>
              <a:spcAft>
                <a:spcPts val="0"/>
              </a:spcAft>
              <a:buNone/>
            </a:pPr>
            <a:endParaRPr sz="4167" b="1" dirty="0"/>
          </a:p>
          <a:p>
            <a:pPr marL="228600" lvl="0" indent="0" algn="l" rtl="0">
              <a:lnSpc>
                <a:spcPct val="100000"/>
              </a:lnSpc>
              <a:spcBef>
                <a:spcPts val="1500"/>
              </a:spcBef>
              <a:spcAft>
                <a:spcPts val="1500"/>
              </a:spcAft>
              <a:buNone/>
            </a:pPr>
            <a:endParaRPr sz="3323" dirty="0"/>
          </a:p>
        </p:txBody>
      </p:sp>
      <p:pic>
        <p:nvPicPr>
          <p:cNvPr id="165" name="Google Shape;165;g2b27c4450e0_0_48" descr="zoom meeting&#10;&#10;Screenshot of a zoom meeting. Different participants attending, most of them with cameras on. Shared screen shows Menti question in spanish and some answers.">
            <a:extLst>
              <a:ext uri="{C183D7F6-B498-43B3-948B-1728B52AA6E4}">
                <adec:decorative xmlns:adec="http://schemas.microsoft.com/office/drawing/2017/decorative" val="0"/>
              </a:ext>
            </a:extLst>
          </p:cNvPr>
          <p:cNvPicPr preferRelativeResize="0"/>
          <p:nvPr/>
        </p:nvPicPr>
        <p:blipFill rotWithShape="1">
          <a:blip r:embed="rId3">
            <a:alphaModFix/>
          </a:blip>
          <a:srcRect l="16262" t="21660" r="15206" b="17098"/>
          <a:stretch/>
        </p:blipFill>
        <p:spPr>
          <a:xfrm>
            <a:off x="7201125" y="2263149"/>
            <a:ext cx="4641125" cy="2331700"/>
          </a:xfrm>
          <a:prstGeom prst="rect">
            <a:avLst/>
          </a:prstGeom>
          <a:noFill/>
          <a:ln>
            <a:noFill/>
          </a:ln>
        </p:spPr>
      </p:pic>
      <p:sp>
        <p:nvSpPr>
          <p:cNvPr id="163" name="Google Shape;163;g2b27c4450e0_0_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64" name="Google Shape;164;g2b27c4450e0_0_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b27c4450e0_0_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Our next steps</a:t>
            </a:r>
            <a:r>
              <a:rPr lang="en-US" sz="2800"/>
              <a:t> </a:t>
            </a:r>
            <a:endParaRPr/>
          </a:p>
        </p:txBody>
      </p:sp>
      <p:sp>
        <p:nvSpPr>
          <p:cNvPr id="173" name="Google Shape;173;g2b27c4450e0_0_56"/>
          <p:cNvSpPr txBox="1">
            <a:spLocks noGrp="1"/>
          </p:cNvSpPr>
          <p:nvPr>
            <p:ph type="body" idx="1"/>
          </p:nvPr>
        </p:nvSpPr>
        <p:spPr>
          <a:xfrm>
            <a:off x="838200" y="1598468"/>
            <a:ext cx="10515600" cy="3861300"/>
          </a:xfrm>
          <a:prstGeom prst="rect">
            <a:avLst/>
          </a:prstGeom>
          <a:noFill/>
          <a:ln>
            <a:noFill/>
          </a:ln>
        </p:spPr>
        <p:txBody>
          <a:bodyPr spcFirstLastPara="1" wrap="square" lIns="91425" tIns="45700" rIns="91425" bIns="45700" anchor="t" anchorCtr="0">
            <a:normAutofit/>
          </a:bodyPr>
          <a:lstStyle/>
          <a:p>
            <a:pPr marL="228600" lvl="0" indent="0" algn="l" rtl="0">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b="1" dirty="0"/>
              <a:t>Short-term</a:t>
            </a:r>
            <a:r>
              <a:rPr lang="en-US" dirty="0"/>
              <a:t>: Scaling our project at the national level, and to countries in the region we have previously collaborated with.</a:t>
            </a:r>
            <a:endParaRPr dirty="0"/>
          </a:p>
          <a:p>
            <a:pPr marL="0" lvl="0" indent="0" algn="l" rtl="0">
              <a:lnSpc>
                <a:spcPct val="100000"/>
              </a:lnSpc>
              <a:spcBef>
                <a:spcPts val="1500"/>
              </a:spcBef>
              <a:spcAft>
                <a:spcPts val="0"/>
              </a:spcAft>
              <a:buClr>
                <a:schemeClr val="dk1"/>
              </a:buClr>
              <a:buSzPts val="1100"/>
              <a:buFont typeface="Arial"/>
              <a:buNone/>
            </a:pPr>
            <a:r>
              <a:rPr lang="en-US" b="1" dirty="0"/>
              <a:t>Medium-term:</a:t>
            </a:r>
            <a:r>
              <a:rPr lang="en-US" dirty="0"/>
              <a:t> Focus on financing, scaling (national and international coverage), partnership building, intersectoral collaboration, public advocacy, and data collection.</a:t>
            </a:r>
            <a:endParaRPr dirty="0"/>
          </a:p>
          <a:p>
            <a:pPr marL="0" lvl="0" indent="0" algn="l" rtl="0">
              <a:lnSpc>
                <a:spcPct val="100000"/>
              </a:lnSpc>
              <a:spcBef>
                <a:spcPts val="1500"/>
              </a:spcBef>
              <a:spcAft>
                <a:spcPts val="0"/>
              </a:spcAft>
              <a:buClr>
                <a:schemeClr val="dk1"/>
              </a:buClr>
              <a:buSzPts val="1100"/>
              <a:buFont typeface="Arial"/>
              <a:buNone/>
            </a:pPr>
            <a:r>
              <a:rPr lang="en-US" b="1" dirty="0"/>
              <a:t>Long-term:</a:t>
            </a:r>
            <a:r>
              <a:rPr lang="en-US" dirty="0"/>
              <a:t> Maintain and strengthen partnerships, further collaboration, and influence public policies for sustained impact.</a:t>
            </a:r>
            <a:endParaRPr dirty="0"/>
          </a:p>
          <a:p>
            <a:pPr marL="457200" lvl="0" indent="0" algn="l" rtl="0">
              <a:spcBef>
                <a:spcPts val="1500"/>
              </a:spcBef>
              <a:spcAft>
                <a:spcPts val="0"/>
              </a:spcAft>
              <a:buNone/>
            </a:pPr>
            <a:endParaRPr dirty="0"/>
          </a:p>
        </p:txBody>
      </p:sp>
      <p:sp>
        <p:nvSpPr>
          <p:cNvPr id="174" name="Google Shape;174;g2b27c4450e0_0_5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75" name="Google Shape;175;g2b27c4450e0_0_5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8" name="Google Shape;188;g2b27c4450e0_0_1"/>
          <p:cNvSpPr txBox="1">
            <a:spLocks noGrp="1"/>
          </p:cNvSpPr>
          <p:nvPr>
            <p:ph type="title" idx="4294967295"/>
          </p:nvPr>
        </p:nvSpPr>
        <p:spPr>
          <a:xfrm>
            <a:off x="3476550" y="182450"/>
            <a:ext cx="5238900" cy="28335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500" b="0" i="0" u="none" strike="noStrike" kern="0" cap="none" spc="0" normalizeH="0" baseline="0" noProof="0" dirty="0">
                <a:ln>
                  <a:noFill/>
                </a:ln>
                <a:solidFill>
                  <a:schemeClr val="dk1"/>
                </a:solidFill>
                <a:effectLst/>
                <a:uLnTx/>
                <a:uFillTx/>
                <a:latin typeface="Calibri"/>
                <a:ea typeface="Calibri"/>
                <a:cs typeface="Calibri"/>
                <a:sym typeface="Calibri"/>
              </a:rPr>
              <a:t>Thank you for your attention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rPr>
              <a:t>our contact information: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8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chemeClr val="dk1"/>
                </a:solidFill>
                <a:effectLst/>
                <a:uLnTx/>
                <a:uFillTx/>
                <a:latin typeface="Calibri"/>
                <a:ea typeface="Calibri"/>
                <a:cs typeface="Calibri"/>
                <a:sym typeface="Calibri"/>
              </a:rPr>
              <a:t>isauvalle@institutodelasordera.cl</a:t>
            </a:r>
          </a:p>
        </p:txBody>
      </p:sp>
      <p:pic>
        <p:nvPicPr>
          <p:cNvPr id="189" name="Google Shape;189;g2b27c4450e0_0_1" descr="QR code for a link tree " title="QR code"/>
          <p:cNvPicPr preferRelativeResize="0"/>
          <p:nvPr/>
        </p:nvPicPr>
        <p:blipFill>
          <a:blip r:embed="rId3">
            <a:alphaModFix/>
          </a:blip>
          <a:stretch>
            <a:fillRect/>
          </a:stretch>
        </p:blipFill>
        <p:spPr>
          <a:xfrm>
            <a:off x="816475" y="859350"/>
            <a:ext cx="2032425" cy="2038576"/>
          </a:xfrm>
          <a:prstGeom prst="rect">
            <a:avLst/>
          </a:prstGeom>
          <a:noFill/>
          <a:ln>
            <a:noFill/>
          </a:ln>
        </p:spPr>
      </p:pic>
      <p:pic>
        <p:nvPicPr>
          <p:cNvPr id="183" name="Google Shape;183;g2b27c4450e0_0_1" descr="Instituto de la Sordera´s logo (in english Deaf Institute).  Blue oval with two white hands inside, forming the 'communication' sign in Chilean Sign Language." title="Instituto de la sordera´s logo"/>
          <p:cNvPicPr preferRelativeResize="0"/>
          <p:nvPr/>
        </p:nvPicPr>
        <p:blipFill>
          <a:blip r:embed="rId4">
            <a:alphaModFix/>
          </a:blip>
          <a:stretch>
            <a:fillRect/>
          </a:stretch>
        </p:blipFill>
        <p:spPr>
          <a:xfrm>
            <a:off x="1292875" y="2893500"/>
            <a:ext cx="4762500" cy="3105150"/>
          </a:xfrm>
          <a:prstGeom prst="rect">
            <a:avLst/>
          </a:prstGeom>
          <a:noFill/>
          <a:ln>
            <a:noFill/>
          </a:ln>
        </p:spPr>
      </p:pic>
      <p:sp>
        <p:nvSpPr>
          <p:cNvPr id="186" name="Google Shape;186;g2b27c4450e0_0_1"/>
          <p:cNvSpPr txBox="1"/>
          <p:nvPr/>
        </p:nvSpPr>
        <p:spPr>
          <a:xfrm>
            <a:off x="3169000" y="5327225"/>
            <a:ext cx="2613600" cy="10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r>
              <a:rPr lang="en-US" sz="280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i_delasordera</a:t>
            </a:r>
            <a:endParaRPr sz="1050">
              <a:solidFill>
                <a:schemeClr val="dk1"/>
              </a:solidFill>
              <a:highlight>
                <a:srgbClr val="FFFFFF"/>
              </a:highlight>
              <a:latin typeface="Roboto"/>
              <a:ea typeface="Roboto"/>
              <a:cs typeface="Roboto"/>
              <a:sym typeface="Roboto"/>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pic>
        <p:nvPicPr>
          <p:cNvPr id="187" name="Google Shape;187;g2b27c4450e0_0_1" descr="Fundacion en senas logo (in english &quot;In Signs&quot; Foundation).  Orange oval with white hands inside, forming the In Signs Foundation sign name." title="Fundacon En Senas"/>
          <p:cNvPicPr preferRelativeResize="0"/>
          <p:nvPr/>
        </p:nvPicPr>
        <p:blipFill>
          <a:blip r:embed="rId6">
            <a:alphaModFix/>
          </a:blip>
          <a:stretch>
            <a:fillRect/>
          </a:stretch>
        </p:blipFill>
        <p:spPr>
          <a:xfrm>
            <a:off x="6207775" y="3662149"/>
            <a:ext cx="3799398" cy="1751299"/>
          </a:xfrm>
          <a:prstGeom prst="rect">
            <a:avLst/>
          </a:prstGeom>
          <a:noFill/>
          <a:ln>
            <a:noFill/>
          </a:ln>
        </p:spPr>
      </p:pic>
      <p:sp>
        <p:nvSpPr>
          <p:cNvPr id="184" name="Google Shape;184;g2b27c4450e0_0_1"/>
          <p:cNvSpPr txBox="1"/>
          <p:nvPr/>
        </p:nvSpPr>
        <p:spPr>
          <a:xfrm>
            <a:off x="7828550" y="5270250"/>
            <a:ext cx="1914900" cy="10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a:t>
            </a:r>
            <a:r>
              <a:rPr lang="en-US" sz="2800">
                <a:solidFill>
                  <a:schemeClr val="dk1"/>
                </a:solidFill>
                <a:uFill>
                  <a:noFill/>
                </a:uFill>
                <a:latin typeface="Calibri"/>
                <a:ea typeface="Calibri"/>
                <a:cs typeface="Calibri"/>
                <a:sym typeface="Calibri"/>
                <a:hlinkClick r:id="rId7">
                  <a:extLst>
                    <a:ext uri="{A12FA001-AC4F-418D-AE19-62706E023703}">
                      <ahyp:hlinkClr xmlns:ahyp="http://schemas.microsoft.com/office/drawing/2018/hyperlinkcolor" val="tx"/>
                    </a:ext>
                  </a:extLst>
                </a:hlinkClick>
              </a:rPr>
              <a:t>iensenas</a:t>
            </a:r>
            <a:endParaRPr sz="1650">
              <a:solidFill>
                <a:schemeClr val="hlink"/>
              </a:solidFill>
              <a:highlight>
                <a:srgbClr val="FFFFFF"/>
              </a:highlight>
              <a:uFill>
                <a:noFill/>
              </a:uFill>
              <a:latin typeface="Roboto"/>
              <a:ea typeface="Roboto"/>
              <a:cs typeface="Roboto"/>
              <a:sym typeface="Roboto"/>
              <a:hlinkClick r:id="rId7"/>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181" name="Google Shape;181;g2b27c4450e0_0_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#ZeroCon24</a:t>
            </a:r>
            <a:endParaRPr/>
          </a:p>
        </p:txBody>
      </p:sp>
      <p:sp>
        <p:nvSpPr>
          <p:cNvPr id="182" name="Google Shape;182;g2b27c4450e0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Widescreen</PresentationFormat>
  <Paragraphs>102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Roboto</vt:lpstr>
      <vt:lpstr>Calibri</vt:lpstr>
      <vt:lpstr>Office Theme</vt:lpstr>
      <vt:lpstr>Deaf Education in Chile: moving towards inclusion</vt:lpstr>
      <vt:lpstr>Fundación En Señas Instituto de la Sordera (Indesor) </vt:lpstr>
      <vt:lpstr>Sharing our deaf education experience</vt:lpstr>
      <vt:lpstr>Innovating in the education of deaf students </vt:lpstr>
      <vt:lpstr> Creating an impact on students, families, mainstream schools… and our society </vt:lpstr>
      <vt:lpstr>Our achievements</vt:lpstr>
      <vt:lpstr>Our challenges</vt:lpstr>
      <vt:lpstr>Our next steps </vt:lpstr>
      <vt:lpstr>Thank you for your attention our contact information:  isauvalle@institutodelasordera.cl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 Education in Chile: moving towards inclusion</dc:title>
  <dc:creator>Katerina Stanton Balazs</dc:creator>
  <cp:lastModifiedBy>Małgorzata Grobelna</cp:lastModifiedBy>
  <cp:revision>4</cp:revision>
  <dcterms:created xsi:type="dcterms:W3CDTF">2022-12-05T13:52:15Z</dcterms:created>
  <dcterms:modified xsi:type="dcterms:W3CDTF">2024-02-02T11:59:47Z</dcterms:modified>
</cp:coreProperties>
</file>