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7" d="100"/>
          <a:sy n="77" d="100"/>
        </p:scale>
        <p:origin x="39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pic>
        <p:nvPicPr>
          <p:cNvPr id="12" name="Image 0"/>
          <p:cNvPicPr>
            <a:picLocks noChangeAspect="1"/>
          </p:cNvPicPr>
          <p:nvPr/>
        </p:nvPicPr>
        <p:blipFill>
          <a:blip r:embed="rId3"/>
          <a:srcRect t="25" b="25"/>
          <a:stretch/>
        </p:blipFill>
        <p:spPr>
          <a:xfrm>
            <a:off x="0" y="0"/>
            <a:ext cx="12191695" cy="6858000"/>
          </a:xfrm>
          <a:prstGeom prst="rect">
            <a:avLst/>
          </a:prstGeom>
        </p:spPr>
      </p:pic>
      <p:sp>
        <p:nvSpPr>
          <p:cNvPr id="3" name="Shape 0">
            <a:extLst>
              <a:ext uri="{FF2B5EF4-FFF2-40B4-BE49-F238E27FC236}">
                <a16:creationId xmlns:a16="http://schemas.microsoft.com/office/drawing/2014/main" id="{AC70F726-BCF9-4F27-93CB-45554E659D14}"/>
              </a:ext>
            </a:extLst>
          </p:cNvPr>
          <p:cNvSpPr>
            <a:spLocks noGrp="1"/>
          </p:cNvSpPr>
          <p:nvPr/>
        </p:nvSpPr>
        <p:spPr>
          <a:xfrm>
            <a:off x="658368" y="658368"/>
            <a:ext cx="3840480" cy="347472"/>
          </a:xfrm>
          <a:prstGeom prst="roundRect">
            <a:avLst>
              <a:gd name="adj" fmla="val 21053"/>
            </a:avLst>
          </a:prstGeom>
          <a:solidFill>
            <a:srgbClr val="14B8A6">
              <a:alpha val="92000"/>
            </a:srgbClr>
          </a:solidFill>
          <a:ln w="12700">
            <a:solidFill>
              <a:srgbClr val="14B8A6">
                <a:alpha val="0"/>
              </a:srgbClr>
            </a:solidFill>
            <a:prstDash val="solid"/>
          </a:ln>
        </p:spPr>
        <p:txBody>
          <a:bodyPr/>
          <a:lstStyle/>
          <a:p>
            <a:endParaRPr/>
          </a:p>
        </p:txBody>
      </p:sp>
      <p:sp>
        <p:nvSpPr>
          <p:cNvPr id="4" name="Text 1">
            <a:extLst>
              <a:ext uri="{FF2B5EF4-FFF2-40B4-BE49-F238E27FC236}">
                <a16:creationId xmlns:a16="http://schemas.microsoft.com/office/drawing/2014/main" id="{52DC323B-C8E5-4719-B19A-F37B548AE181}"/>
              </a:ext>
            </a:extLst>
          </p:cNvPr>
          <p:cNvSpPr>
            <a:spLocks noGrp="1"/>
          </p:cNvSpPr>
          <p:nvPr/>
        </p:nvSpPr>
        <p:spPr>
          <a:xfrm>
            <a:off x="768096" y="740664"/>
            <a:ext cx="3621024" cy="146304"/>
          </a:xfrm>
          <a:prstGeom prst="rect">
            <a:avLst/>
          </a:prstGeom>
          <a:noFill/>
        </p:spPr>
        <p:txBody>
          <a:bodyPr wrap="square" lIns="0" tIns="0" rIns="0" bIns="0" anchor="ctr">
            <a:normAutofit/>
          </a:bodyPr>
          <a:lstStyle/>
          <a:p>
            <a:pPr marL="0" indent="0" algn="ctr">
              <a:buNone/>
            </a:pPr>
            <a:r>
              <a:rPr sz="850" b="1">
                <a:solidFill>
                  <a:srgbClr val="FFFFFF"/>
                </a:solidFill>
              </a:rPr>
              <a:t>SMART CITY EXPO 2026 • OPEN INNOVATION CHALLENGE</a:t>
            </a:r>
            <a:endParaRPr sz="850"/>
          </a:p>
        </p:txBody>
      </p:sp>
      <p:sp>
        <p:nvSpPr>
          <p:cNvPr id="6" name="Text 3">
            <a:extLst>
              <a:ext uri="{FF2B5EF4-FFF2-40B4-BE49-F238E27FC236}">
                <a16:creationId xmlns:a16="http://schemas.microsoft.com/office/drawing/2014/main" id="{D73513FE-2E54-43E2-86A5-65E796443AC5}"/>
              </a:ext>
            </a:extLst>
          </p:cNvPr>
          <p:cNvSpPr>
            <a:spLocks noGrp="1"/>
          </p:cNvSpPr>
          <p:nvPr/>
        </p:nvSpPr>
        <p:spPr>
          <a:xfrm>
            <a:off x="685800" y="2423160"/>
            <a:ext cx="6126480" cy="493776"/>
          </a:xfrm>
          <a:prstGeom prst="rect">
            <a:avLst/>
          </a:prstGeom>
          <a:noFill/>
        </p:spPr>
        <p:txBody>
          <a:bodyPr wrap="square" lIns="0" tIns="0" rIns="0" bIns="0" anchor="ctr">
            <a:normAutofit/>
          </a:bodyPr>
          <a:lstStyle/>
          <a:p>
            <a:pPr marL="0" indent="0">
              <a:buNone/>
            </a:pPr>
            <a:r>
              <a:rPr sz="2800" b="1">
                <a:solidFill>
                  <a:srgbClr val="38BDF8"/>
                </a:solidFill>
                <a:latin typeface="Aptos Display"/>
                <a:ea typeface="Aptos Display"/>
                <a:cs typeface="Aptos Display"/>
              </a:rPr>
              <a:t>Smart Building &amp; Energy</a:t>
            </a:r>
            <a:endParaRPr sz="2800"/>
          </a:p>
        </p:txBody>
      </p:sp>
      <p:sp>
        <p:nvSpPr>
          <p:cNvPr id="7" name="Text 4">
            <a:extLst>
              <a:ext uri="{FF2B5EF4-FFF2-40B4-BE49-F238E27FC236}">
                <a16:creationId xmlns:a16="http://schemas.microsoft.com/office/drawing/2014/main" id="{73C1FAC2-CBD1-4912-8F24-74C505957B2B}"/>
              </a:ext>
            </a:extLst>
          </p:cNvPr>
          <p:cNvSpPr>
            <a:spLocks noGrp="1"/>
          </p:cNvSpPr>
          <p:nvPr/>
        </p:nvSpPr>
        <p:spPr>
          <a:xfrm>
            <a:off x="713232" y="3127248"/>
            <a:ext cx="5349240" cy="777240"/>
          </a:xfrm>
          <a:prstGeom prst="rect">
            <a:avLst/>
          </a:prstGeom>
          <a:noFill/>
        </p:spPr>
        <p:txBody>
          <a:bodyPr wrap="square" lIns="254" tIns="254" rIns="254" bIns="254" anchor="ctr">
            <a:normAutofit/>
          </a:bodyPr>
          <a:lstStyle/>
          <a:p>
            <a:pPr marL="0" indent="0">
              <a:buNone/>
            </a:pPr>
            <a:r>
              <a:rPr sz="1550">
                <a:solidFill>
                  <a:srgbClr val="EAF7FF"/>
                </a:solidFill>
              </a:rPr>
              <a:t>AI-powered energy optimization, building digital twin and decision-support platform for smarter, lower-carbon buildings and districts.</a:t>
            </a:r>
            <a:endParaRPr sz="1550"/>
          </a:p>
        </p:txBody>
      </p:sp>
      <p:sp>
        <p:nvSpPr>
          <p:cNvPr id="8" name="Shape 5">
            <a:extLst>
              <a:ext uri="{FF2B5EF4-FFF2-40B4-BE49-F238E27FC236}">
                <a16:creationId xmlns:a16="http://schemas.microsoft.com/office/drawing/2014/main" id="{877E9699-73A9-4E35-9BC6-427A50656911}"/>
              </a:ext>
            </a:extLst>
          </p:cNvPr>
          <p:cNvSpPr>
            <a:spLocks noGrp="1"/>
          </p:cNvSpPr>
          <p:nvPr/>
        </p:nvSpPr>
        <p:spPr>
          <a:xfrm>
            <a:off x="713232" y="4224528"/>
            <a:ext cx="2560320" cy="0"/>
          </a:xfrm>
          <a:prstGeom prst="line">
            <a:avLst/>
          </a:prstGeom>
          <a:noFill/>
          <a:ln w="25400">
            <a:solidFill>
              <a:srgbClr val="38BDF8"/>
            </a:solidFill>
            <a:prstDash val="solid"/>
          </a:ln>
        </p:spPr>
        <p:txBody>
          <a:bodyPr/>
          <a:lstStyle/>
          <a:p>
            <a:endParaRPr/>
          </a:p>
        </p:txBody>
      </p:sp>
      <p:sp>
        <p:nvSpPr>
          <p:cNvPr id="9" name="Text 6">
            <a:extLst>
              <a:ext uri="{FF2B5EF4-FFF2-40B4-BE49-F238E27FC236}">
                <a16:creationId xmlns:a16="http://schemas.microsoft.com/office/drawing/2014/main" id="{19D77271-7203-4657-A41F-40D56CB9C17F}"/>
              </a:ext>
            </a:extLst>
          </p:cNvPr>
          <p:cNvSpPr>
            <a:spLocks noGrp="1"/>
          </p:cNvSpPr>
          <p:nvPr/>
        </p:nvSpPr>
        <p:spPr>
          <a:xfrm>
            <a:off x="713232" y="4407408"/>
            <a:ext cx="2743200" cy="219456"/>
          </a:xfrm>
          <a:prstGeom prst="rect">
            <a:avLst/>
          </a:prstGeom>
          <a:noFill/>
        </p:spPr>
        <p:txBody>
          <a:bodyPr wrap="square" lIns="0" tIns="0" rIns="0" bIns="0" anchor="ctr"/>
          <a:lstStyle/>
          <a:p>
            <a:pPr marL="0" indent="0">
              <a:buNone/>
            </a:pPr>
            <a:r>
              <a:rPr sz="1150">
                <a:solidFill>
                  <a:srgbClr val="C7E9FF"/>
                </a:solidFill>
              </a:rPr>
              <a:t>Challenge / PoC Deck</a:t>
            </a:r>
            <a:endParaRPr sz="1150"/>
          </a:p>
        </p:txBody>
      </p:sp>
      <p:pic>
        <p:nvPicPr>
          <p:cNvPr id="19" name="Picture 9"/>
          <p:cNvPicPr>
            <a:picLocks noChangeAspect="1"/>
          </p:cNvPicPr>
          <p:nvPr/>
        </p:nvPicPr>
        <p:blipFill>
          <a:blip r:embed="rId4"/>
          <a:stretch>
            <a:fillRect/>
          </a:stretch>
        </p:blipFill>
        <p:spPr>
          <a:xfrm>
            <a:off x="11356848" y="256032"/>
            <a:ext cx="530352" cy="530352"/>
          </a:xfrm>
          <a:prstGeom prst="rect">
            <a:avLst/>
          </a:prstGeom>
        </p:spPr>
      </p:pic>
    </p:spTree>
    <p:extLst>
      <p:ext uri="{BB962C8B-B14F-4D97-AF65-F5344CB8AC3E}">
        <p14:creationId xmlns:p14="http://schemas.microsoft.com/office/powerpoint/2010/main" val="11816654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D847AD8E-1A4B-425A-A5D3-5019D2C8324C}"/>
              </a:ext>
            </a:extLst>
          </p:cNvPr>
          <p:cNvSpPr>
            <a:spLocks noGrp="1"/>
          </p:cNvSpPr>
          <p:nvPr/>
        </p:nvSpPr>
        <p:spPr>
          <a:xfrm>
            <a:off x="548640" y="320040"/>
            <a:ext cx="7863840" cy="411480"/>
          </a:xfrm>
          <a:prstGeom prst="rect">
            <a:avLst/>
          </a:prstGeom>
          <a:noFill/>
        </p:spPr>
        <p:txBody>
          <a:bodyPr wrap="square" lIns="0" tIns="0" rIns="0" bIns="0" anchor="ctr">
            <a:normAutofit/>
          </a:bodyPr>
          <a:lstStyle/>
          <a:p>
            <a:pPr marL="0" indent="0">
              <a:buNone/>
            </a:pPr>
            <a:r>
              <a:rPr sz="2600" b="1">
                <a:solidFill>
                  <a:srgbClr val="FFFFFF"/>
                </a:solidFill>
                <a:latin typeface="Aptos Display"/>
                <a:ea typeface="Aptos Display"/>
                <a:cs typeface="Aptos Display"/>
              </a:rPr>
              <a:t>Why Smart Building &amp; Energy?</a:t>
            </a:r>
            <a:endParaRPr sz="2600"/>
          </a:p>
        </p:txBody>
      </p:sp>
      <p:sp>
        <p:nvSpPr>
          <p:cNvPr id="4" name="Shape 2">
            <a:extLst>
              <a:ext uri="{FF2B5EF4-FFF2-40B4-BE49-F238E27FC236}">
                <a16:creationId xmlns:a16="http://schemas.microsoft.com/office/drawing/2014/main" id="{9E1CBF67-3284-4174-9F67-AD6B74033A94}"/>
              </a:ext>
            </a:extLst>
          </p:cNvPr>
          <p:cNvSpPr>
            <a:spLocks noGrp="1"/>
          </p:cNvSpPr>
          <p:nvPr/>
        </p:nvSpPr>
        <p:spPr>
          <a:xfrm>
            <a:off x="548640" y="1106424"/>
            <a:ext cx="11064240" cy="0"/>
          </a:xfrm>
          <a:prstGeom prst="line">
            <a:avLst/>
          </a:prstGeom>
          <a:noFill/>
          <a:ln w="12700">
            <a:solidFill>
              <a:srgbClr val="1F4568"/>
            </a:solidFill>
            <a:prstDash val="solid"/>
          </a:ln>
        </p:spPr>
        <p:txBody>
          <a:bodyPr/>
          <a:lstStyle/>
          <a:p>
            <a:endParaRPr/>
          </a:p>
        </p:txBody>
      </p:sp>
      <p:pic>
        <p:nvPicPr>
          <p:cNvPr id="21" name="Image 0"/>
          <p:cNvPicPr>
            <a:picLocks noChangeAspect="1"/>
          </p:cNvPicPr>
          <p:nvPr/>
        </p:nvPicPr>
        <p:blipFill>
          <a:blip r:embed="rId3"/>
          <a:srcRect l="5000" r="28057"/>
          <a:stretch/>
        </p:blipFill>
        <p:spPr>
          <a:xfrm>
            <a:off x="6537960" y="1417320"/>
            <a:ext cx="5166360" cy="4343400"/>
          </a:xfrm>
          <a:prstGeom prst="rect">
            <a:avLst/>
          </a:prstGeom>
        </p:spPr>
      </p:pic>
      <p:sp>
        <p:nvSpPr>
          <p:cNvPr id="6" name="Shape 3">
            <a:extLst>
              <a:ext uri="{FF2B5EF4-FFF2-40B4-BE49-F238E27FC236}">
                <a16:creationId xmlns:a16="http://schemas.microsoft.com/office/drawing/2014/main" id="{6C6C3B5B-1DDE-4DB2-B431-23915F0295C7}"/>
              </a:ext>
            </a:extLst>
          </p:cNvPr>
          <p:cNvSpPr>
            <a:spLocks noGrp="1"/>
          </p:cNvSpPr>
          <p:nvPr/>
        </p:nvSpPr>
        <p:spPr>
          <a:xfrm>
            <a:off x="612648" y="1458469"/>
            <a:ext cx="5303520" cy="4434840"/>
          </a:xfrm>
          <a:prstGeom prst="roundRect">
            <a:avLst>
              <a:gd name="adj" fmla="val 1649"/>
            </a:avLst>
          </a:prstGeom>
          <a:solidFill>
            <a:srgbClr val="132842"/>
          </a:solidFill>
          <a:ln w="12700">
            <a:solidFill>
              <a:srgbClr val="275375"/>
            </a:solidFill>
            <a:prstDash val="solid"/>
          </a:ln>
        </p:spPr>
        <p:txBody>
          <a:bodyPr/>
          <a:lstStyle/>
          <a:p>
            <a:endParaRPr/>
          </a:p>
        </p:txBody>
      </p:sp>
      <p:sp>
        <p:nvSpPr>
          <p:cNvPr id="8" name="Text 5">
            <a:extLst>
              <a:ext uri="{FF2B5EF4-FFF2-40B4-BE49-F238E27FC236}">
                <a16:creationId xmlns:a16="http://schemas.microsoft.com/office/drawing/2014/main" id="{A1AE1A7F-0F5B-409C-A400-7AE7BE9B4A1D}"/>
              </a:ext>
            </a:extLst>
          </p:cNvPr>
          <p:cNvSpPr>
            <a:spLocks noGrp="1"/>
          </p:cNvSpPr>
          <p:nvPr/>
        </p:nvSpPr>
        <p:spPr>
          <a:xfrm>
            <a:off x="960120" y="2267712"/>
            <a:ext cx="4526280" cy="438912"/>
          </a:xfrm>
          <a:prstGeom prst="rect">
            <a:avLst/>
          </a:prstGeom>
          <a:noFill/>
        </p:spPr>
        <p:txBody>
          <a:bodyPr wrap="square" lIns="0" tIns="0" rIns="0" bIns="0" anchor="ctr">
            <a:normAutofit/>
          </a:bodyPr>
          <a:lstStyle/>
          <a:p>
            <a:pPr marL="0" indent="0">
              <a:buNone/>
            </a:pPr>
            <a:r>
              <a:rPr sz="2600" b="1">
                <a:solidFill>
                  <a:srgbClr val="38BDF8"/>
                </a:solidFill>
              </a:rPr>
              <a:t>Smart Building &amp; Energy</a:t>
            </a:r>
            <a:endParaRPr sz="2600"/>
          </a:p>
        </p:txBody>
      </p:sp>
      <p:sp>
        <p:nvSpPr>
          <p:cNvPr id="9" name="Text 6">
            <a:extLst>
              <a:ext uri="{FF2B5EF4-FFF2-40B4-BE49-F238E27FC236}">
                <a16:creationId xmlns:a16="http://schemas.microsoft.com/office/drawing/2014/main" id="{C1ECDA7C-743C-4A11-9C03-58EB6030DAD4}"/>
              </a:ext>
            </a:extLst>
          </p:cNvPr>
          <p:cNvSpPr>
            <a:spLocks noGrp="1"/>
          </p:cNvSpPr>
          <p:nvPr/>
        </p:nvSpPr>
        <p:spPr>
          <a:xfrm>
            <a:off x="978408" y="2971800"/>
            <a:ext cx="4389120" cy="1005840"/>
          </a:xfrm>
          <a:prstGeom prst="rect">
            <a:avLst/>
          </a:prstGeom>
          <a:noFill/>
        </p:spPr>
        <p:txBody>
          <a:bodyPr wrap="square" lIns="508" tIns="508" rIns="508" bIns="508" anchor="ctr">
            <a:normAutofit/>
          </a:bodyPr>
          <a:lstStyle/>
          <a:p>
            <a:pPr marL="0" indent="0">
              <a:buNone/>
            </a:pPr>
            <a:r>
              <a:rPr sz="1300">
                <a:solidFill>
                  <a:srgbClr val="D6E5F2"/>
                </a:solidFill>
              </a:rPr>
              <a:t>A city-scale digital twin is ambitious but complex. Smart Building &amp; Energy converts our existing research base into a focused product: energy consumption, HVAC analytics, optimization, a building digital twin and decision support.</a:t>
            </a:r>
            <a:endParaRPr sz="1400"/>
          </a:p>
        </p:txBody>
      </p:sp>
      <p:sp>
        <p:nvSpPr>
          <p:cNvPr id="16" name="Text 13">
            <a:extLst>
              <a:ext uri="{FF2B5EF4-FFF2-40B4-BE49-F238E27FC236}">
                <a16:creationId xmlns:a16="http://schemas.microsoft.com/office/drawing/2014/main" id="{9F21BCDF-FB7D-4ED6-9737-D62DB4B50102}"/>
              </a:ext>
            </a:extLst>
          </p:cNvPr>
          <p:cNvSpPr>
            <a:spLocks noGrp="1"/>
          </p:cNvSpPr>
          <p:nvPr/>
        </p:nvSpPr>
        <p:spPr>
          <a:xfrm>
            <a:off x="566928" y="6547104"/>
            <a:ext cx="4206240" cy="128016"/>
          </a:xfrm>
          <a:prstGeom prst="rect">
            <a:avLst/>
          </a:prstGeom>
          <a:noFill/>
        </p:spPr>
        <p:txBody>
          <a:bodyPr wrap="square" lIns="0" tIns="0" rIns="0" bIns="0" anchor="ctr"/>
          <a:lstStyle/>
          <a:p>
            <a:pPr marL="0" indent="0">
              <a:buNone/>
            </a:pPr>
            <a:r>
              <a:rPr sz="680">
                <a:solidFill>
                  <a:srgbClr val="7DAAC7"/>
                </a:solidFill>
              </a:rPr>
              <a:t>Smart Building &amp; Energy  •  Challenge Deck  •  2</a:t>
            </a:r>
            <a:endParaRPr sz="680"/>
          </a:p>
        </p:txBody>
      </p:sp>
      <p:pic>
        <p:nvPicPr>
          <p:cNvPr id="26" name="Picture 16"/>
          <p:cNvPicPr>
            <a:picLocks noChangeAspect="1"/>
          </p:cNvPicPr>
          <p:nvPr/>
        </p:nvPicPr>
        <p:blipFill>
          <a:blip r:embed="rId4"/>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1905640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FC7E90B8-2D46-413C-81E3-0ECB8F0B665C}"/>
              </a:ext>
            </a:extLst>
          </p:cNvPr>
          <p:cNvSpPr>
            <a:spLocks noGrp="1"/>
          </p:cNvSpPr>
          <p:nvPr/>
        </p:nvSpPr>
        <p:spPr>
          <a:xfrm>
            <a:off x="548640" y="320040"/>
            <a:ext cx="7863840" cy="411480"/>
          </a:xfrm>
          <a:prstGeom prst="rect">
            <a:avLst/>
          </a:prstGeom>
          <a:noFill/>
        </p:spPr>
        <p:txBody>
          <a:bodyPr wrap="square" lIns="0" tIns="0" rIns="0" bIns="0" anchor="ctr">
            <a:normAutofit/>
          </a:bodyPr>
          <a:lstStyle/>
          <a:p>
            <a:pPr marL="0" indent="0">
              <a:buNone/>
            </a:pPr>
            <a:r>
              <a:rPr sz="2600" b="1">
                <a:solidFill>
                  <a:srgbClr val="FFFFFF"/>
                </a:solidFill>
                <a:latin typeface="Aptos Display"/>
                <a:ea typeface="Aptos Display"/>
                <a:cs typeface="Aptos Display"/>
              </a:rPr>
              <a:t>Alignment with the Challenge</a:t>
            </a:r>
            <a:endParaRPr sz="2600"/>
          </a:p>
        </p:txBody>
      </p:sp>
      <p:sp>
        <p:nvSpPr>
          <p:cNvPr id="4" name="Shape 2">
            <a:extLst>
              <a:ext uri="{FF2B5EF4-FFF2-40B4-BE49-F238E27FC236}">
                <a16:creationId xmlns:a16="http://schemas.microsoft.com/office/drawing/2014/main" id="{3E17E926-61C5-4170-BC9B-BE1BCF7130EC}"/>
              </a:ext>
            </a:extLst>
          </p:cNvPr>
          <p:cNvSpPr>
            <a:spLocks noGrp="1"/>
          </p:cNvSpPr>
          <p:nvPr/>
        </p:nvSpPr>
        <p:spPr>
          <a:xfrm>
            <a:off x="548640" y="1106424"/>
            <a:ext cx="11064240" cy="0"/>
          </a:xfrm>
          <a:prstGeom prst="line">
            <a:avLst/>
          </a:prstGeom>
          <a:noFill/>
          <a:ln w="12700">
            <a:solidFill>
              <a:srgbClr val="1F4568"/>
            </a:solidFill>
            <a:prstDash val="solid"/>
          </a:ln>
        </p:spPr>
        <p:txBody>
          <a:bodyPr/>
          <a:lstStyle/>
          <a:p>
            <a:endParaRPr/>
          </a:p>
        </p:txBody>
      </p:sp>
      <p:sp>
        <p:nvSpPr>
          <p:cNvPr id="6" name="Text 4">
            <a:extLst>
              <a:ext uri="{FF2B5EF4-FFF2-40B4-BE49-F238E27FC236}">
                <a16:creationId xmlns:a16="http://schemas.microsoft.com/office/drawing/2014/main" id="{6E1AEAC0-4511-4403-94C6-ACC7CCC118B2}"/>
              </a:ext>
            </a:extLst>
          </p:cNvPr>
          <p:cNvSpPr>
            <a:spLocks noGrp="1"/>
          </p:cNvSpPr>
          <p:nvPr/>
        </p:nvSpPr>
        <p:spPr>
          <a:xfrm>
            <a:off x="713232" y="1737360"/>
            <a:ext cx="4983480" cy="1600200"/>
          </a:xfrm>
          <a:prstGeom prst="rect">
            <a:avLst/>
          </a:prstGeom>
          <a:noFill/>
        </p:spPr>
        <p:txBody>
          <a:bodyPr wrap="square" lIns="508" tIns="508" rIns="508" bIns="508" anchor="ctr">
            <a:normAutofit/>
          </a:bodyPr>
          <a:lstStyle/>
          <a:p>
            <a:pPr marL="0" indent="0">
              <a:buNone/>
            </a:pPr>
            <a:r>
              <a:rPr sz="1300">
                <a:solidFill>
                  <a:srgbClr val="D6E5F2"/>
                </a:solidFill>
              </a:rPr>
              <a:t>• Solution providers in AI, GovTech, digital tools and data analytics
• B2B and B2G meetings with public and private challenge owners
• A clear route from the right solution partner to an accelerated pilot
• A focused, feasible PoC rather than a fully developed platform</a:t>
            </a:r>
            <a:endParaRPr sz="1350"/>
          </a:p>
          <a:p>
            <a:pPr marL="0" indent="0">
              <a:buNone/>
            </a:pPr>
            <a:endParaRPr sz="1350"/>
          </a:p>
          <a:p>
            <a:pPr marL="0" indent="0">
              <a:buNone/>
            </a:pPr>
            <a:endParaRPr sz="1350"/>
          </a:p>
          <a:p>
            <a:pPr marL="0" indent="0">
              <a:buNone/>
            </a:pPr>
            <a:endParaRPr sz="1350"/>
          </a:p>
        </p:txBody>
      </p:sp>
      <p:sp>
        <p:nvSpPr>
          <p:cNvPr id="7" name="Shape 5">
            <a:extLst>
              <a:ext uri="{FF2B5EF4-FFF2-40B4-BE49-F238E27FC236}">
                <a16:creationId xmlns:a16="http://schemas.microsoft.com/office/drawing/2014/main" id="{055FB6DF-6722-426E-A676-A777810DF26A}"/>
              </a:ext>
            </a:extLst>
          </p:cNvPr>
          <p:cNvSpPr>
            <a:spLocks noGrp="1"/>
          </p:cNvSpPr>
          <p:nvPr/>
        </p:nvSpPr>
        <p:spPr>
          <a:xfrm>
            <a:off x="6400800" y="1572768"/>
            <a:ext cx="4389120" cy="3566160"/>
          </a:xfrm>
          <a:prstGeom prst="roundRect">
            <a:avLst>
              <a:gd name="adj" fmla="val 2564"/>
            </a:avLst>
          </a:prstGeom>
          <a:solidFill>
            <a:srgbClr val="102A3A"/>
          </a:solidFill>
          <a:ln w="15240">
            <a:solidFill>
              <a:srgbClr val="236B80"/>
            </a:solidFill>
            <a:prstDash val="solid"/>
          </a:ln>
        </p:spPr>
        <p:txBody>
          <a:bodyPr/>
          <a:lstStyle/>
          <a:p>
            <a:endParaRPr/>
          </a:p>
        </p:txBody>
      </p:sp>
      <p:sp>
        <p:nvSpPr>
          <p:cNvPr id="8" name="Text 6">
            <a:extLst>
              <a:ext uri="{FF2B5EF4-FFF2-40B4-BE49-F238E27FC236}">
                <a16:creationId xmlns:a16="http://schemas.microsoft.com/office/drawing/2014/main" id="{4E9BD39C-CB5E-4410-A251-5D424ECC4E14}"/>
              </a:ext>
            </a:extLst>
          </p:cNvPr>
          <p:cNvSpPr>
            <a:spLocks noGrp="1"/>
          </p:cNvSpPr>
          <p:nvPr/>
        </p:nvSpPr>
        <p:spPr>
          <a:xfrm>
            <a:off x="6784848" y="1874520"/>
            <a:ext cx="3611880" cy="256032"/>
          </a:xfrm>
          <a:prstGeom prst="rect">
            <a:avLst/>
          </a:prstGeom>
          <a:noFill/>
        </p:spPr>
        <p:txBody>
          <a:bodyPr wrap="square" lIns="0" tIns="0" rIns="0" bIns="0" anchor="ctr"/>
          <a:lstStyle/>
          <a:p>
            <a:pPr marL="0" indent="0" algn="ctr">
              <a:buNone/>
            </a:pPr>
            <a:r>
              <a:rPr sz="1900" b="1">
                <a:solidFill>
                  <a:srgbClr val="FFFFFF"/>
                </a:solidFill>
              </a:rPr>
              <a:t>Our Response</a:t>
            </a:r>
            <a:endParaRPr sz="1900"/>
          </a:p>
        </p:txBody>
      </p:sp>
      <p:sp>
        <p:nvSpPr>
          <p:cNvPr id="9" name="Shape 7">
            <a:extLst>
              <a:ext uri="{FF2B5EF4-FFF2-40B4-BE49-F238E27FC236}">
                <a16:creationId xmlns:a16="http://schemas.microsoft.com/office/drawing/2014/main" id="{6668299C-904B-497D-B16D-9BDBCDEFDB36}"/>
              </a:ext>
            </a:extLst>
          </p:cNvPr>
          <p:cNvSpPr>
            <a:spLocks noGrp="1"/>
          </p:cNvSpPr>
          <p:nvPr/>
        </p:nvSpPr>
        <p:spPr>
          <a:xfrm>
            <a:off x="6720840" y="2487168"/>
            <a:ext cx="1691640" cy="347472"/>
          </a:xfrm>
          <a:prstGeom prst="roundRect">
            <a:avLst>
              <a:gd name="adj" fmla="val 21053"/>
            </a:avLst>
          </a:prstGeom>
          <a:solidFill>
            <a:srgbClr val="14B8A6">
              <a:alpha val="92000"/>
            </a:srgbClr>
          </a:solidFill>
          <a:ln w="12700">
            <a:solidFill>
              <a:srgbClr val="14B8A6">
                <a:alpha val="0"/>
              </a:srgbClr>
            </a:solidFill>
            <a:prstDash val="solid"/>
          </a:ln>
        </p:spPr>
        <p:txBody>
          <a:bodyPr/>
          <a:lstStyle/>
          <a:p>
            <a:endParaRPr/>
          </a:p>
        </p:txBody>
      </p:sp>
      <p:sp>
        <p:nvSpPr>
          <p:cNvPr id="10" name="Text 8">
            <a:extLst>
              <a:ext uri="{FF2B5EF4-FFF2-40B4-BE49-F238E27FC236}">
                <a16:creationId xmlns:a16="http://schemas.microsoft.com/office/drawing/2014/main" id="{16AFD7FB-9811-4004-9104-DE9D45A677B1}"/>
              </a:ext>
            </a:extLst>
          </p:cNvPr>
          <p:cNvSpPr>
            <a:spLocks noGrp="1"/>
          </p:cNvSpPr>
          <p:nvPr/>
        </p:nvSpPr>
        <p:spPr>
          <a:xfrm>
            <a:off x="6830568" y="2569464"/>
            <a:ext cx="1472184" cy="146304"/>
          </a:xfrm>
          <a:prstGeom prst="rect">
            <a:avLst/>
          </a:prstGeom>
          <a:noFill/>
        </p:spPr>
        <p:txBody>
          <a:bodyPr wrap="square" lIns="0" tIns="0" rIns="0" bIns="0" anchor="ctr">
            <a:normAutofit/>
          </a:bodyPr>
          <a:lstStyle/>
          <a:p>
            <a:pPr marL="0" indent="0" algn="ctr">
              <a:buNone/>
            </a:pPr>
            <a:r>
              <a:rPr sz="850" b="1">
                <a:solidFill>
                  <a:srgbClr val="FFFFFF"/>
                </a:solidFill>
              </a:rPr>
              <a:t>Energy Efficiency</a:t>
            </a:r>
            <a:endParaRPr sz="850"/>
          </a:p>
        </p:txBody>
      </p:sp>
      <p:sp>
        <p:nvSpPr>
          <p:cNvPr id="11" name="Shape 9">
            <a:extLst>
              <a:ext uri="{FF2B5EF4-FFF2-40B4-BE49-F238E27FC236}">
                <a16:creationId xmlns:a16="http://schemas.microsoft.com/office/drawing/2014/main" id="{2588B92D-93C0-473A-8246-C1C9F34A7822}"/>
              </a:ext>
            </a:extLst>
          </p:cNvPr>
          <p:cNvSpPr>
            <a:spLocks noGrp="1"/>
          </p:cNvSpPr>
          <p:nvPr/>
        </p:nvSpPr>
        <p:spPr>
          <a:xfrm>
            <a:off x="8659368" y="2487168"/>
            <a:ext cx="1691640" cy="347472"/>
          </a:xfrm>
          <a:prstGeom prst="roundRect">
            <a:avLst>
              <a:gd name="adj" fmla="val 21053"/>
            </a:avLst>
          </a:prstGeom>
          <a:solidFill>
            <a:srgbClr val="2563EB">
              <a:alpha val="92000"/>
            </a:srgbClr>
          </a:solidFill>
          <a:ln w="12700">
            <a:solidFill>
              <a:srgbClr val="2563EB">
                <a:alpha val="0"/>
              </a:srgbClr>
            </a:solidFill>
            <a:prstDash val="solid"/>
          </a:ln>
        </p:spPr>
        <p:txBody>
          <a:bodyPr/>
          <a:lstStyle/>
          <a:p>
            <a:endParaRPr/>
          </a:p>
        </p:txBody>
      </p:sp>
      <p:sp>
        <p:nvSpPr>
          <p:cNvPr id="12" name="Text 10">
            <a:extLst>
              <a:ext uri="{FF2B5EF4-FFF2-40B4-BE49-F238E27FC236}">
                <a16:creationId xmlns:a16="http://schemas.microsoft.com/office/drawing/2014/main" id="{169C8515-1AD9-499F-859F-480C433BD043}"/>
              </a:ext>
            </a:extLst>
          </p:cNvPr>
          <p:cNvSpPr>
            <a:spLocks noGrp="1"/>
          </p:cNvSpPr>
          <p:nvPr/>
        </p:nvSpPr>
        <p:spPr>
          <a:xfrm>
            <a:off x="8769096" y="2569464"/>
            <a:ext cx="1472184" cy="146304"/>
          </a:xfrm>
          <a:prstGeom prst="rect">
            <a:avLst/>
          </a:prstGeom>
          <a:noFill/>
        </p:spPr>
        <p:txBody>
          <a:bodyPr wrap="square" lIns="0" tIns="0" rIns="0" bIns="0" anchor="ctr">
            <a:normAutofit/>
          </a:bodyPr>
          <a:lstStyle/>
          <a:p>
            <a:pPr marL="0" indent="0" algn="ctr">
              <a:buNone/>
            </a:pPr>
            <a:r>
              <a:rPr sz="850" b="1">
                <a:solidFill>
                  <a:srgbClr val="FFFFFF"/>
                </a:solidFill>
              </a:rPr>
              <a:t>Energy Optimization</a:t>
            </a:r>
            <a:endParaRPr sz="850"/>
          </a:p>
        </p:txBody>
      </p:sp>
      <p:sp>
        <p:nvSpPr>
          <p:cNvPr id="13" name="Shape 11">
            <a:extLst>
              <a:ext uri="{FF2B5EF4-FFF2-40B4-BE49-F238E27FC236}">
                <a16:creationId xmlns:a16="http://schemas.microsoft.com/office/drawing/2014/main" id="{5F613C07-0323-4C7A-8706-8EC72C71D0E5}"/>
              </a:ext>
            </a:extLst>
          </p:cNvPr>
          <p:cNvSpPr>
            <a:spLocks noGrp="1"/>
          </p:cNvSpPr>
          <p:nvPr/>
        </p:nvSpPr>
        <p:spPr>
          <a:xfrm>
            <a:off x="6720840" y="3090672"/>
            <a:ext cx="1691640" cy="347472"/>
          </a:xfrm>
          <a:prstGeom prst="roundRect">
            <a:avLst>
              <a:gd name="adj" fmla="val 21053"/>
            </a:avLst>
          </a:prstGeom>
          <a:solidFill>
            <a:srgbClr val="14B8A6">
              <a:alpha val="92000"/>
            </a:srgbClr>
          </a:solidFill>
          <a:ln w="12700">
            <a:solidFill>
              <a:srgbClr val="14B8A6">
                <a:alpha val="0"/>
              </a:srgbClr>
            </a:solidFill>
            <a:prstDash val="solid"/>
          </a:ln>
        </p:spPr>
        <p:txBody>
          <a:bodyPr/>
          <a:lstStyle/>
          <a:p>
            <a:endParaRPr/>
          </a:p>
        </p:txBody>
      </p:sp>
      <p:sp>
        <p:nvSpPr>
          <p:cNvPr id="14" name="Text 12">
            <a:extLst>
              <a:ext uri="{FF2B5EF4-FFF2-40B4-BE49-F238E27FC236}">
                <a16:creationId xmlns:a16="http://schemas.microsoft.com/office/drawing/2014/main" id="{8E1E66BF-D4BE-42A5-8FAC-144073F983B7}"/>
              </a:ext>
            </a:extLst>
          </p:cNvPr>
          <p:cNvSpPr>
            <a:spLocks noGrp="1"/>
          </p:cNvSpPr>
          <p:nvPr/>
        </p:nvSpPr>
        <p:spPr>
          <a:xfrm>
            <a:off x="6830568" y="3172968"/>
            <a:ext cx="1472184" cy="146304"/>
          </a:xfrm>
          <a:prstGeom prst="rect">
            <a:avLst/>
          </a:prstGeom>
          <a:noFill/>
        </p:spPr>
        <p:txBody>
          <a:bodyPr wrap="square" lIns="0" tIns="0" rIns="0" bIns="0" anchor="ctr">
            <a:normAutofit/>
          </a:bodyPr>
          <a:lstStyle/>
          <a:p>
            <a:pPr marL="0" indent="0" algn="ctr">
              <a:buNone/>
            </a:pPr>
            <a:r>
              <a:rPr sz="850" b="1">
                <a:solidFill>
                  <a:srgbClr val="FFFFFF"/>
                </a:solidFill>
              </a:rPr>
              <a:t>Integrated Management</a:t>
            </a:r>
            <a:endParaRPr sz="850"/>
          </a:p>
        </p:txBody>
      </p:sp>
      <p:sp>
        <p:nvSpPr>
          <p:cNvPr id="15" name="Shape 13">
            <a:extLst>
              <a:ext uri="{FF2B5EF4-FFF2-40B4-BE49-F238E27FC236}">
                <a16:creationId xmlns:a16="http://schemas.microsoft.com/office/drawing/2014/main" id="{CAC6C6DE-9BBF-43B5-8CF3-49D468AFA6DD}"/>
              </a:ext>
            </a:extLst>
          </p:cNvPr>
          <p:cNvSpPr>
            <a:spLocks noGrp="1"/>
          </p:cNvSpPr>
          <p:nvPr/>
        </p:nvSpPr>
        <p:spPr>
          <a:xfrm>
            <a:off x="8659368" y="3090672"/>
            <a:ext cx="1691640" cy="347472"/>
          </a:xfrm>
          <a:prstGeom prst="roundRect">
            <a:avLst>
              <a:gd name="adj" fmla="val 21053"/>
            </a:avLst>
          </a:prstGeom>
          <a:solidFill>
            <a:srgbClr val="2563EB">
              <a:alpha val="92000"/>
            </a:srgbClr>
          </a:solidFill>
          <a:ln w="12700">
            <a:solidFill>
              <a:srgbClr val="2563EB">
                <a:alpha val="0"/>
              </a:srgbClr>
            </a:solidFill>
            <a:prstDash val="solid"/>
          </a:ln>
        </p:spPr>
        <p:txBody>
          <a:bodyPr/>
          <a:lstStyle/>
          <a:p>
            <a:endParaRPr/>
          </a:p>
        </p:txBody>
      </p:sp>
      <p:sp>
        <p:nvSpPr>
          <p:cNvPr id="16" name="Text 14">
            <a:extLst>
              <a:ext uri="{FF2B5EF4-FFF2-40B4-BE49-F238E27FC236}">
                <a16:creationId xmlns:a16="http://schemas.microsoft.com/office/drawing/2014/main" id="{C42CD2D5-4325-49E0-9284-4E73D78317FE}"/>
              </a:ext>
            </a:extLst>
          </p:cNvPr>
          <p:cNvSpPr>
            <a:spLocks noGrp="1"/>
          </p:cNvSpPr>
          <p:nvPr/>
        </p:nvSpPr>
        <p:spPr>
          <a:xfrm>
            <a:off x="8769096" y="3172968"/>
            <a:ext cx="1472184" cy="146304"/>
          </a:xfrm>
          <a:prstGeom prst="rect">
            <a:avLst/>
          </a:prstGeom>
          <a:noFill/>
        </p:spPr>
        <p:txBody>
          <a:bodyPr wrap="square" lIns="0" tIns="0" rIns="0" bIns="0" anchor="ctr">
            <a:normAutofit/>
          </a:bodyPr>
          <a:lstStyle/>
          <a:p>
            <a:pPr marL="0" indent="0" algn="ctr">
              <a:buNone/>
            </a:pPr>
            <a:r>
              <a:rPr sz="850" b="1">
                <a:solidFill>
                  <a:srgbClr val="FFFFFF"/>
                </a:solidFill>
              </a:rPr>
              <a:t>Smart Building</a:t>
            </a:r>
            <a:endParaRPr sz="850"/>
          </a:p>
        </p:txBody>
      </p:sp>
      <p:sp>
        <p:nvSpPr>
          <p:cNvPr id="17" name="Shape 15">
            <a:extLst>
              <a:ext uri="{FF2B5EF4-FFF2-40B4-BE49-F238E27FC236}">
                <a16:creationId xmlns:a16="http://schemas.microsoft.com/office/drawing/2014/main" id="{5A4237E4-BC1F-4561-A9F9-49C6FAAB2EAC}"/>
              </a:ext>
            </a:extLst>
          </p:cNvPr>
          <p:cNvSpPr>
            <a:spLocks noGrp="1"/>
          </p:cNvSpPr>
          <p:nvPr/>
        </p:nvSpPr>
        <p:spPr>
          <a:xfrm>
            <a:off x="6720840" y="3694176"/>
            <a:ext cx="1691640" cy="347472"/>
          </a:xfrm>
          <a:prstGeom prst="roundRect">
            <a:avLst>
              <a:gd name="adj" fmla="val 21053"/>
            </a:avLst>
          </a:prstGeom>
          <a:solidFill>
            <a:srgbClr val="14B8A6">
              <a:alpha val="92000"/>
            </a:srgbClr>
          </a:solidFill>
          <a:ln w="12700">
            <a:solidFill>
              <a:srgbClr val="14B8A6">
                <a:alpha val="0"/>
              </a:srgbClr>
            </a:solidFill>
            <a:prstDash val="solid"/>
          </a:ln>
        </p:spPr>
        <p:txBody>
          <a:bodyPr/>
          <a:lstStyle/>
          <a:p>
            <a:endParaRPr/>
          </a:p>
        </p:txBody>
      </p:sp>
      <p:sp>
        <p:nvSpPr>
          <p:cNvPr id="18" name="Text 16">
            <a:extLst>
              <a:ext uri="{FF2B5EF4-FFF2-40B4-BE49-F238E27FC236}">
                <a16:creationId xmlns:a16="http://schemas.microsoft.com/office/drawing/2014/main" id="{EA92E2AE-1D3C-4B2C-ABF4-0E7C9FDC4457}"/>
              </a:ext>
            </a:extLst>
          </p:cNvPr>
          <p:cNvSpPr>
            <a:spLocks noGrp="1"/>
          </p:cNvSpPr>
          <p:nvPr/>
        </p:nvSpPr>
        <p:spPr>
          <a:xfrm>
            <a:off x="6830568" y="3776472"/>
            <a:ext cx="1472184" cy="146304"/>
          </a:xfrm>
          <a:prstGeom prst="rect">
            <a:avLst/>
          </a:prstGeom>
          <a:noFill/>
        </p:spPr>
        <p:txBody>
          <a:bodyPr wrap="square" lIns="0" tIns="0" rIns="0" bIns="0" anchor="ctr">
            <a:normAutofit/>
          </a:bodyPr>
          <a:lstStyle/>
          <a:p>
            <a:pPr marL="0" indent="0" algn="ctr">
              <a:buNone/>
            </a:pPr>
            <a:r>
              <a:rPr sz="850" b="1">
                <a:solidFill>
                  <a:srgbClr val="FFFFFF"/>
                </a:solidFill>
              </a:rPr>
              <a:t>Predictive Analytics</a:t>
            </a:r>
            <a:endParaRPr sz="850"/>
          </a:p>
        </p:txBody>
      </p:sp>
      <p:sp>
        <p:nvSpPr>
          <p:cNvPr id="19" name="Shape 17">
            <a:extLst>
              <a:ext uri="{FF2B5EF4-FFF2-40B4-BE49-F238E27FC236}">
                <a16:creationId xmlns:a16="http://schemas.microsoft.com/office/drawing/2014/main" id="{814685FD-EF78-4685-8EDC-A8A212F682F3}"/>
              </a:ext>
            </a:extLst>
          </p:cNvPr>
          <p:cNvSpPr>
            <a:spLocks noGrp="1"/>
          </p:cNvSpPr>
          <p:nvPr/>
        </p:nvSpPr>
        <p:spPr>
          <a:xfrm>
            <a:off x="8659368" y="3694176"/>
            <a:ext cx="1691640" cy="347472"/>
          </a:xfrm>
          <a:prstGeom prst="roundRect">
            <a:avLst>
              <a:gd name="adj" fmla="val 21053"/>
            </a:avLst>
          </a:prstGeom>
          <a:solidFill>
            <a:srgbClr val="2563EB">
              <a:alpha val="92000"/>
            </a:srgbClr>
          </a:solidFill>
          <a:ln w="12700">
            <a:solidFill>
              <a:srgbClr val="2563EB">
                <a:alpha val="0"/>
              </a:srgbClr>
            </a:solidFill>
            <a:prstDash val="solid"/>
          </a:ln>
        </p:spPr>
        <p:txBody>
          <a:bodyPr/>
          <a:lstStyle/>
          <a:p>
            <a:endParaRPr/>
          </a:p>
        </p:txBody>
      </p:sp>
      <p:sp>
        <p:nvSpPr>
          <p:cNvPr id="20" name="Text 18">
            <a:extLst>
              <a:ext uri="{FF2B5EF4-FFF2-40B4-BE49-F238E27FC236}">
                <a16:creationId xmlns:a16="http://schemas.microsoft.com/office/drawing/2014/main" id="{5F5DFE2E-B886-4887-939C-8B8B2E0859D4}"/>
              </a:ext>
            </a:extLst>
          </p:cNvPr>
          <p:cNvSpPr>
            <a:spLocks noGrp="1"/>
          </p:cNvSpPr>
          <p:nvPr/>
        </p:nvSpPr>
        <p:spPr>
          <a:xfrm>
            <a:off x="8769096" y="3776472"/>
            <a:ext cx="1472184" cy="146304"/>
          </a:xfrm>
          <a:prstGeom prst="rect">
            <a:avLst/>
          </a:prstGeom>
          <a:noFill/>
        </p:spPr>
        <p:txBody>
          <a:bodyPr wrap="square" lIns="0" tIns="0" rIns="0" bIns="0" anchor="ctr">
            <a:normAutofit/>
          </a:bodyPr>
          <a:lstStyle/>
          <a:p>
            <a:pPr marL="0" indent="0" algn="ctr">
              <a:buNone/>
            </a:pPr>
            <a:r>
              <a:rPr sz="850" b="1">
                <a:solidFill>
                  <a:srgbClr val="FFFFFF"/>
                </a:solidFill>
              </a:rPr>
              <a:t>Decision Support</a:t>
            </a:r>
            <a:endParaRPr sz="850"/>
          </a:p>
        </p:txBody>
      </p:sp>
      <p:sp>
        <p:nvSpPr>
          <p:cNvPr id="21" name="Text 19">
            <a:extLst>
              <a:ext uri="{FF2B5EF4-FFF2-40B4-BE49-F238E27FC236}">
                <a16:creationId xmlns:a16="http://schemas.microsoft.com/office/drawing/2014/main" id="{1C193B99-E05A-4DC6-8556-C5528E4744D2}"/>
              </a:ext>
            </a:extLst>
          </p:cNvPr>
          <p:cNvSpPr>
            <a:spLocks noGrp="1"/>
          </p:cNvSpPr>
          <p:nvPr/>
        </p:nvSpPr>
        <p:spPr>
          <a:xfrm>
            <a:off x="713232" y="6053328"/>
            <a:ext cx="4572000" cy="164592"/>
          </a:xfrm>
          <a:prstGeom prst="rect">
            <a:avLst/>
          </a:prstGeom>
          <a:noFill/>
        </p:spPr>
        <p:txBody>
          <a:bodyPr wrap="square" lIns="0" tIns="0" rIns="0" bIns="0" anchor="ctr"/>
          <a:lstStyle/>
          <a:p>
            <a:pPr marL="0" indent="0">
              <a:buNone/>
            </a:pPr>
            <a:r>
              <a:rPr sz="750">
                <a:solidFill>
                  <a:srgbClr val="8FB7D0"/>
                </a:solidFill>
              </a:rPr>
              <a:t>Source: Smart City Expo 2026 Open Innovation Challenge</a:t>
            </a:r>
            <a:endParaRPr sz="750"/>
          </a:p>
        </p:txBody>
      </p:sp>
      <p:sp>
        <p:nvSpPr>
          <p:cNvPr id="22" name="Text 20">
            <a:extLst>
              <a:ext uri="{FF2B5EF4-FFF2-40B4-BE49-F238E27FC236}">
                <a16:creationId xmlns:a16="http://schemas.microsoft.com/office/drawing/2014/main" id="{9FE88E5C-6B48-4F78-9D77-756D477FAA78}"/>
              </a:ext>
            </a:extLst>
          </p:cNvPr>
          <p:cNvSpPr>
            <a:spLocks noGrp="1"/>
          </p:cNvSpPr>
          <p:nvPr/>
        </p:nvSpPr>
        <p:spPr>
          <a:xfrm>
            <a:off x="566928" y="6547104"/>
            <a:ext cx="4206240" cy="128016"/>
          </a:xfrm>
          <a:prstGeom prst="rect">
            <a:avLst/>
          </a:prstGeom>
          <a:noFill/>
        </p:spPr>
        <p:txBody>
          <a:bodyPr wrap="square" lIns="0" tIns="0" rIns="0" bIns="0" anchor="ctr"/>
          <a:lstStyle/>
          <a:p>
            <a:pPr marL="0" indent="0">
              <a:buNone/>
            </a:pPr>
            <a:r>
              <a:rPr sz="680">
                <a:solidFill>
                  <a:srgbClr val="7DAAC7"/>
                </a:solidFill>
              </a:rPr>
              <a:t>Smart Building &amp; Energy  •  Challenge Deck  •  3</a:t>
            </a:r>
            <a:endParaRPr sz="680"/>
          </a:p>
        </p:txBody>
      </p:sp>
      <p:pic>
        <p:nvPicPr>
          <p:cNvPr id="43" name="Picture 22"/>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2033753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705D8536-D269-4F37-B744-73E7060E3FAB}"/>
              </a:ext>
            </a:extLst>
          </p:cNvPr>
          <p:cNvSpPr>
            <a:spLocks noGrp="1"/>
          </p:cNvSpPr>
          <p:nvPr/>
        </p:nvSpPr>
        <p:spPr>
          <a:xfrm>
            <a:off x="548640" y="320040"/>
            <a:ext cx="7863840" cy="411480"/>
          </a:xfrm>
          <a:prstGeom prst="rect">
            <a:avLst/>
          </a:prstGeom>
          <a:noFill/>
        </p:spPr>
        <p:txBody>
          <a:bodyPr wrap="square" lIns="0" tIns="0" rIns="0" bIns="0" anchor="ctr">
            <a:normAutofit/>
          </a:bodyPr>
          <a:lstStyle/>
          <a:p>
            <a:pPr marL="0" indent="0">
              <a:buNone/>
            </a:pPr>
            <a:r>
              <a:rPr sz="2600" b="1">
                <a:solidFill>
                  <a:srgbClr val="FFFFFF"/>
                </a:solidFill>
                <a:latin typeface="Aptos Display"/>
                <a:ea typeface="Aptos Display"/>
                <a:cs typeface="Aptos Display"/>
              </a:rPr>
              <a:t>Turning Research into a Product</a:t>
            </a:r>
            <a:endParaRPr sz="2600"/>
          </a:p>
        </p:txBody>
      </p:sp>
      <p:sp>
        <p:nvSpPr>
          <p:cNvPr id="3" name="Text 1">
            <a:extLst>
              <a:ext uri="{FF2B5EF4-FFF2-40B4-BE49-F238E27FC236}">
                <a16:creationId xmlns:a16="http://schemas.microsoft.com/office/drawing/2014/main" id="{43514F88-99BA-4B08-AC21-09E4A2C98063}"/>
              </a:ext>
            </a:extLst>
          </p:cNvPr>
          <p:cNvSpPr>
            <a:spLocks noGrp="1"/>
          </p:cNvSpPr>
          <p:nvPr/>
        </p:nvSpPr>
        <p:spPr>
          <a:xfrm>
            <a:off x="566928" y="777240"/>
            <a:ext cx="8046720" cy="246888"/>
          </a:xfrm>
          <a:prstGeom prst="rect">
            <a:avLst/>
          </a:prstGeom>
          <a:noFill/>
        </p:spPr>
        <p:txBody>
          <a:bodyPr wrap="square" lIns="0" tIns="0" rIns="0" bIns="0" anchor="ctr">
            <a:normAutofit/>
          </a:bodyPr>
          <a:lstStyle/>
          <a:p>
            <a:pPr marL="0" indent="0">
              <a:buNone/>
            </a:pPr>
            <a:r>
              <a:rPr sz="980">
                <a:solidFill>
                  <a:srgbClr val="BBD3EA"/>
                </a:solidFill>
              </a:rPr>
              <a:t>A research base of 691 sources supports four product components</a:t>
            </a:r>
            <a:endParaRPr sz="980"/>
          </a:p>
        </p:txBody>
      </p:sp>
      <p:sp>
        <p:nvSpPr>
          <p:cNvPr id="4" name="Shape 2">
            <a:extLst>
              <a:ext uri="{FF2B5EF4-FFF2-40B4-BE49-F238E27FC236}">
                <a16:creationId xmlns:a16="http://schemas.microsoft.com/office/drawing/2014/main" id="{715B4549-81D7-471D-A167-7A4D418C533D}"/>
              </a:ext>
            </a:extLst>
          </p:cNvPr>
          <p:cNvSpPr>
            <a:spLocks noGrp="1"/>
          </p:cNvSpPr>
          <p:nvPr/>
        </p:nvSpPr>
        <p:spPr>
          <a:xfrm>
            <a:off x="548640" y="1106424"/>
            <a:ext cx="11064240" cy="0"/>
          </a:xfrm>
          <a:prstGeom prst="line">
            <a:avLst/>
          </a:prstGeom>
          <a:noFill/>
          <a:ln w="12700">
            <a:solidFill>
              <a:srgbClr val="1F4568"/>
            </a:solidFill>
            <a:prstDash val="solid"/>
          </a:ln>
        </p:spPr>
        <p:txBody>
          <a:bodyPr/>
          <a:lstStyle/>
          <a:p>
            <a:endParaRPr/>
          </a:p>
        </p:txBody>
      </p:sp>
      <p:sp>
        <p:nvSpPr>
          <p:cNvPr id="5" name="Shape 3">
            <a:extLst>
              <a:ext uri="{FF2B5EF4-FFF2-40B4-BE49-F238E27FC236}">
                <a16:creationId xmlns:a16="http://schemas.microsoft.com/office/drawing/2014/main" id="{FFCBA0A9-813E-423F-A419-2ABA0621F840}"/>
              </a:ext>
            </a:extLst>
          </p:cNvPr>
          <p:cNvSpPr>
            <a:spLocks noGrp="1"/>
          </p:cNvSpPr>
          <p:nvPr/>
        </p:nvSpPr>
        <p:spPr>
          <a:xfrm>
            <a:off x="685800" y="1417320"/>
            <a:ext cx="10835640" cy="749808"/>
          </a:xfrm>
          <a:prstGeom prst="roundRect">
            <a:avLst>
              <a:gd name="adj" fmla="val 6098"/>
            </a:avLst>
          </a:prstGeom>
          <a:solidFill>
            <a:srgbClr val="132F45"/>
          </a:solidFill>
          <a:ln w="7620">
            <a:solidFill>
              <a:srgbClr val="285274"/>
            </a:solidFill>
            <a:prstDash val="solid"/>
          </a:ln>
        </p:spPr>
        <p:txBody>
          <a:bodyPr/>
          <a:lstStyle/>
          <a:p>
            <a:endParaRPr/>
          </a:p>
        </p:txBody>
      </p:sp>
      <p:sp>
        <p:nvSpPr>
          <p:cNvPr id="6" name="Text 4">
            <a:extLst>
              <a:ext uri="{FF2B5EF4-FFF2-40B4-BE49-F238E27FC236}">
                <a16:creationId xmlns:a16="http://schemas.microsoft.com/office/drawing/2014/main" id="{846437DF-9D91-4D7E-BCC2-D53F2B7DB564}"/>
              </a:ext>
            </a:extLst>
          </p:cNvPr>
          <p:cNvSpPr>
            <a:spLocks noGrp="1"/>
          </p:cNvSpPr>
          <p:nvPr/>
        </p:nvSpPr>
        <p:spPr>
          <a:xfrm>
            <a:off x="914400" y="1618488"/>
            <a:ext cx="1005840" cy="228600"/>
          </a:xfrm>
          <a:prstGeom prst="rect">
            <a:avLst/>
          </a:prstGeom>
          <a:noFill/>
        </p:spPr>
        <p:txBody>
          <a:bodyPr wrap="square" lIns="0" tIns="0" rIns="0" bIns="0" anchor="ctr"/>
          <a:lstStyle/>
          <a:p>
            <a:pPr marL="0" indent="0">
              <a:buNone/>
            </a:pPr>
            <a:r>
              <a:rPr sz="1400" b="1">
                <a:solidFill>
                  <a:srgbClr val="38BDF8"/>
                </a:solidFill>
              </a:rPr>
              <a:t>OPP-001</a:t>
            </a:r>
            <a:endParaRPr sz="1400"/>
          </a:p>
        </p:txBody>
      </p:sp>
      <p:sp>
        <p:nvSpPr>
          <p:cNvPr id="7" name="Text 5">
            <a:extLst>
              <a:ext uri="{FF2B5EF4-FFF2-40B4-BE49-F238E27FC236}">
                <a16:creationId xmlns:a16="http://schemas.microsoft.com/office/drawing/2014/main" id="{EE54E1C9-11E6-4068-8CCF-DF000C587A59}"/>
              </a:ext>
            </a:extLst>
          </p:cNvPr>
          <p:cNvSpPr>
            <a:spLocks noGrp="1"/>
          </p:cNvSpPr>
          <p:nvPr/>
        </p:nvSpPr>
        <p:spPr>
          <a:xfrm>
            <a:off x="1920240" y="1545336"/>
            <a:ext cx="2926080" cy="292608"/>
          </a:xfrm>
          <a:prstGeom prst="rect">
            <a:avLst/>
          </a:prstGeom>
          <a:noFill/>
        </p:spPr>
        <p:txBody>
          <a:bodyPr wrap="square" lIns="0" tIns="0" rIns="0" bIns="0" anchor="ctr">
            <a:normAutofit/>
          </a:bodyPr>
          <a:lstStyle/>
          <a:p>
            <a:pPr marL="0" indent="0">
              <a:buNone/>
            </a:pPr>
            <a:r>
              <a:rPr sz="1350" b="1">
                <a:solidFill>
                  <a:srgbClr val="FFFFFF"/>
                </a:solidFill>
              </a:rPr>
              <a:t>AI Urban Energy Optimizer</a:t>
            </a:r>
            <a:endParaRPr sz="1350"/>
          </a:p>
        </p:txBody>
      </p:sp>
      <p:sp>
        <p:nvSpPr>
          <p:cNvPr id="8" name="Text 6">
            <a:extLst>
              <a:ext uri="{FF2B5EF4-FFF2-40B4-BE49-F238E27FC236}">
                <a16:creationId xmlns:a16="http://schemas.microsoft.com/office/drawing/2014/main" id="{2805FBC8-6D7B-4B9E-BE2C-0F2D0AF5F8A0}"/>
              </a:ext>
            </a:extLst>
          </p:cNvPr>
          <p:cNvSpPr>
            <a:spLocks noGrp="1"/>
          </p:cNvSpPr>
          <p:nvPr/>
        </p:nvSpPr>
        <p:spPr>
          <a:xfrm>
            <a:off x="5074920" y="1581912"/>
            <a:ext cx="3017520" cy="228600"/>
          </a:xfrm>
          <a:prstGeom prst="rect">
            <a:avLst/>
          </a:prstGeom>
          <a:noFill/>
        </p:spPr>
        <p:txBody>
          <a:bodyPr wrap="square" lIns="0" tIns="0" rIns="0" bIns="0" anchor="ctr">
            <a:normAutofit/>
          </a:bodyPr>
          <a:lstStyle/>
          <a:p>
            <a:pPr marL="0" indent="0">
              <a:buNone/>
            </a:pPr>
            <a:r>
              <a:rPr sz="1220">
                <a:solidFill>
                  <a:srgbClr val="D6E5F2"/>
                </a:solidFill>
              </a:rPr>
              <a:t>Energy Intelligence Engine</a:t>
            </a:r>
            <a:endParaRPr sz="1220"/>
          </a:p>
        </p:txBody>
      </p:sp>
      <p:sp>
        <p:nvSpPr>
          <p:cNvPr id="9" name="Shape 7">
            <a:extLst>
              <a:ext uri="{FF2B5EF4-FFF2-40B4-BE49-F238E27FC236}">
                <a16:creationId xmlns:a16="http://schemas.microsoft.com/office/drawing/2014/main" id="{1A635430-6421-42D3-9329-99DD2970CD5A}"/>
              </a:ext>
            </a:extLst>
          </p:cNvPr>
          <p:cNvSpPr>
            <a:spLocks noGrp="1"/>
          </p:cNvSpPr>
          <p:nvPr/>
        </p:nvSpPr>
        <p:spPr>
          <a:xfrm>
            <a:off x="8823960" y="1600200"/>
            <a:ext cx="1234440" cy="347472"/>
          </a:xfrm>
          <a:prstGeom prst="roundRect">
            <a:avLst>
              <a:gd name="adj" fmla="val 21053"/>
            </a:avLst>
          </a:prstGeom>
          <a:solidFill>
            <a:srgbClr val="22C55E">
              <a:alpha val="92000"/>
            </a:srgbClr>
          </a:solidFill>
          <a:ln w="12700">
            <a:solidFill>
              <a:srgbClr val="22C55E">
                <a:alpha val="0"/>
              </a:srgbClr>
            </a:solidFill>
            <a:prstDash val="solid"/>
          </a:ln>
        </p:spPr>
        <p:txBody>
          <a:bodyPr/>
          <a:lstStyle/>
          <a:p>
            <a:endParaRPr/>
          </a:p>
        </p:txBody>
      </p:sp>
      <p:sp>
        <p:nvSpPr>
          <p:cNvPr id="10" name="Text 8">
            <a:extLst>
              <a:ext uri="{FF2B5EF4-FFF2-40B4-BE49-F238E27FC236}">
                <a16:creationId xmlns:a16="http://schemas.microsoft.com/office/drawing/2014/main" id="{326E3C0E-B239-4606-8022-C614B2555C9F}"/>
              </a:ext>
            </a:extLst>
          </p:cNvPr>
          <p:cNvSpPr>
            <a:spLocks noGrp="1"/>
          </p:cNvSpPr>
          <p:nvPr/>
        </p:nvSpPr>
        <p:spPr>
          <a:xfrm>
            <a:off x="8933688" y="1682496"/>
            <a:ext cx="1014984" cy="146304"/>
          </a:xfrm>
          <a:prstGeom prst="rect">
            <a:avLst/>
          </a:prstGeom>
          <a:noFill/>
        </p:spPr>
        <p:txBody>
          <a:bodyPr wrap="square" lIns="0" tIns="0" rIns="0" bIns="0" anchor="ctr">
            <a:normAutofit/>
          </a:bodyPr>
          <a:lstStyle/>
          <a:p>
            <a:pPr marL="0" indent="0" algn="ctr">
              <a:buNone/>
            </a:pPr>
            <a:r>
              <a:rPr sz="850" b="1">
                <a:solidFill>
                  <a:srgbClr val="FFFFFF"/>
                </a:solidFill>
              </a:rPr>
              <a:t>CORE</a:t>
            </a:r>
            <a:endParaRPr sz="850"/>
          </a:p>
        </p:txBody>
      </p:sp>
      <p:sp>
        <p:nvSpPr>
          <p:cNvPr id="11" name="Shape 9">
            <a:extLst>
              <a:ext uri="{FF2B5EF4-FFF2-40B4-BE49-F238E27FC236}">
                <a16:creationId xmlns:a16="http://schemas.microsoft.com/office/drawing/2014/main" id="{C8D29673-4AF8-45EF-A3F7-656E2083EBAD}"/>
              </a:ext>
            </a:extLst>
          </p:cNvPr>
          <p:cNvSpPr>
            <a:spLocks noGrp="1"/>
          </p:cNvSpPr>
          <p:nvPr/>
        </p:nvSpPr>
        <p:spPr>
          <a:xfrm>
            <a:off x="685800" y="2377440"/>
            <a:ext cx="10835640" cy="749808"/>
          </a:xfrm>
          <a:prstGeom prst="roundRect">
            <a:avLst>
              <a:gd name="adj" fmla="val 6098"/>
            </a:avLst>
          </a:prstGeom>
          <a:solidFill>
            <a:srgbClr val="132F45"/>
          </a:solidFill>
          <a:ln w="7620">
            <a:solidFill>
              <a:srgbClr val="285274"/>
            </a:solidFill>
            <a:prstDash val="solid"/>
          </a:ln>
        </p:spPr>
        <p:txBody>
          <a:bodyPr/>
          <a:lstStyle/>
          <a:p>
            <a:endParaRPr/>
          </a:p>
        </p:txBody>
      </p:sp>
      <p:sp>
        <p:nvSpPr>
          <p:cNvPr id="12" name="Text 10">
            <a:extLst>
              <a:ext uri="{FF2B5EF4-FFF2-40B4-BE49-F238E27FC236}">
                <a16:creationId xmlns:a16="http://schemas.microsoft.com/office/drawing/2014/main" id="{6814E1C4-B60D-4C04-8010-0AD791D55651}"/>
              </a:ext>
            </a:extLst>
          </p:cNvPr>
          <p:cNvSpPr>
            <a:spLocks noGrp="1"/>
          </p:cNvSpPr>
          <p:nvPr/>
        </p:nvSpPr>
        <p:spPr>
          <a:xfrm>
            <a:off x="914400" y="2578608"/>
            <a:ext cx="1005840" cy="228600"/>
          </a:xfrm>
          <a:prstGeom prst="rect">
            <a:avLst/>
          </a:prstGeom>
          <a:noFill/>
        </p:spPr>
        <p:txBody>
          <a:bodyPr wrap="square" lIns="0" tIns="0" rIns="0" bIns="0" anchor="ctr"/>
          <a:lstStyle/>
          <a:p>
            <a:pPr marL="0" indent="0">
              <a:buNone/>
            </a:pPr>
            <a:r>
              <a:rPr sz="1400" b="1">
                <a:solidFill>
                  <a:srgbClr val="38BDF8"/>
                </a:solidFill>
              </a:rPr>
              <a:t>OPP-003</a:t>
            </a:r>
            <a:endParaRPr sz="1400"/>
          </a:p>
        </p:txBody>
      </p:sp>
      <p:sp>
        <p:nvSpPr>
          <p:cNvPr id="13" name="Text 11">
            <a:extLst>
              <a:ext uri="{FF2B5EF4-FFF2-40B4-BE49-F238E27FC236}">
                <a16:creationId xmlns:a16="http://schemas.microsoft.com/office/drawing/2014/main" id="{064A6645-F17B-44A1-958D-C9DACEB87C72}"/>
              </a:ext>
            </a:extLst>
          </p:cNvPr>
          <p:cNvSpPr>
            <a:spLocks noGrp="1"/>
          </p:cNvSpPr>
          <p:nvPr/>
        </p:nvSpPr>
        <p:spPr>
          <a:xfrm>
            <a:off x="1920240" y="2505456"/>
            <a:ext cx="2926080" cy="292608"/>
          </a:xfrm>
          <a:prstGeom prst="rect">
            <a:avLst/>
          </a:prstGeom>
          <a:noFill/>
        </p:spPr>
        <p:txBody>
          <a:bodyPr wrap="square" lIns="0" tIns="0" rIns="0" bIns="0" anchor="ctr">
            <a:normAutofit/>
          </a:bodyPr>
          <a:lstStyle/>
          <a:p>
            <a:pPr marL="0" indent="0">
              <a:buNone/>
            </a:pPr>
            <a:r>
              <a:rPr sz="1350" b="1">
                <a:solidFill>
                  <a:srgbClr val="FFFFFF"/>
                </a:solidFill>
              </a:rPr>
              <a:t>Building-to-City Digital Twin</a:t>
            </a:r>
            <a:endParaRPr sz="1350"/>
          </a:p>
        </p:txBody>
      </p:sp>
      <p:sp>
        <p:nvSpPr>
          <p:cNvPr id="14" name="Text 12">
            <a:extLst>
              <a:ext uri="{FF2B5EF4-FFF2-40B4-BE49-F238E27FC236}">
                <a16:creationId xmlns:a16="http://schemas.microsoft.com/office/drawing/2014/main" id="{F5399060-7AE1-4C99-8D12-55964BF6F202}"/>
              </a:ext>
            </a:extLst>
          </p:cNvPr>
          <p:cNvSpPr>
            <a:spLocks noGrp="1"/>
          </p:cNvSpPr>
          <p:nvPr/>
        </p:nvSpPr>
        <p:spPr>
          <a:xfrm>
            <a:off x="5074920" y="2542032"/>
            <a:ext cx="3017520" cy="228600"/>
          </a:xfrm>
          <a:prstGeom prst="rect">
            <a:avLst/>
          </a:prstGeom>
          <a:noFill/>
        </p:spPr>
        <p:txBody>
          <a:bodyPr wrap="square" lIns="0" tIns="0" rIns="0" bIns="0" anchor="ctr">
            <a:normAutofit/>
          </a:bodyPr>
          <a:lstStyle/>
          <a:p>
            <a:pPr marL="0" indent="0">
              <a:buNone/>
            </a:pPr>
            <a:r>
              <a:rPr sz="1220">
                <a:solidFill>
                  <a:srgbClr val="D6E5F2"/>
                </a:solidFill>
              </a:rPr>
              <a:t>Building Digital Twin</a:t>
            </a:r>
            <a:endParaRPr sz="1220"/>
          </a:p>
        </p:txBody>
      </p:sp>
      <p:sp>
        <p:nvSpPr>
          <p:cNvPr id="15" name="Shape 13">
            <a:extLst>
              <a:ext uri="{FF2B5EF4-FFF2-40B4-BE49-F238E27FC236}">
                <a16:creationId xmlns:a16="http://schemas.microsoft.com/office/drawing/2014/main" id="{07C563CB-5B25-4C40-83B3-B253D745954F}"/>
              </a:ext>
            </a:extLst>
          </p:cNvPr>
          <p:cNvSpPr>
            <a:spLocks noGrp="1"/>
          </p:cNvSpPr>
          <p:nvPr/>
        </p:nvSpPr>
        <p:spPr>
          <a:xfrm>
            <a:off x="8823960" y="2560320"/>
            <a:ext cx="1234440" cy="347472"/>
          </a:xfrm>
          <a:prstGeom prst="roundRect">
            <a:avLst>
              <a:gd name="adj" fmla="val 21053"/>
            </a:avLst>
          </a:prstGeom>
          <a:solidFill>
            <a:srgbClr val="22C55E">
              <a:alpha val="92000"/>
            </a:srgbClr>
          </a:solidFill>
          <a:ln w="12700">
            <a:solidFill>
              <a:srgbClr val="22C55E">
                <a:alpha val="0"/>
              </a:srgbClr>
            </a:solidFill>
            <a:prstDash val="solid"/>
          </a:ln>
        </p:spPr>
        <p:txBody>
          <a:bodyPr/>
          <a:lstStyle/>
          <a:p>
            <a:endParaRPr/>
          </a:p>
        </p:txBody>
      </p:sp>
      <p:sp>
        <p:nvSpPr>
          <p:cNvPr id="16" name="Text 14">
            <a:extLst>
              <a:ext uri="{FF2B5EF4-FFF2-40B4-BE49-F238E27FC236}">
                <a16:creationId xmlns:a16="http://schemas.microsoft.com/office/drawing/2014/main" id="{656667C9-64CE-44FD-9060-AD383CF12876}"/>
              </a:ext>
            </a:extLst>
          </p:cNvPr>
          <p:cNvSpPr>
            <a:spLocks noGrp="1"/>
          </p:cNvSpPr>
          <p:nvPr/>
        </p:nvSpPr>
        <p:spPr>
          <a:xfrm>
            <a:off x="8933688" y="2642616"/>
            <a:ext cx="1014984" cy="146304"/>
          </a:xfrm>
          <a:prstGeom prst="rect">
            <a:avLst/>
          </a:prstGeom>
          <a:noFill/>
        </p:spPr>
        <p:txBody>
          <a:bodyPr wrap="square" lIns="0" tIns="0" rIns="0" bIns="0" anchor="ctr">
            <a:normAutofit/>
          </a:bodyPr>
          <a:lstStyle/>
          <a:p>
            <a:pPr marL="0" indent="0" algn="ctr">
              <a:buNone/>
            </a:pPr>
            <a:r>
              <a:rPr sz="850" b="1">
                <a:solidFill>
                  <a:srgbClr val="FFFFFF"/>
                </a:solidFill>
              </a:rPr>
              <a:t>CORE</a:t>
            </a:r>
            <a:endParaRPr sz="850"/>
          </a:p>
        </p:txBody>
      </p:sp>
      <p:sp>
        <p:nvSpPr>
          <p:cNvPr id="17" name="Shape 15">
            <a:extLst>
              <a:ext uri="{FF2B5EF4-FFF2-40B4-BE49-F238E27FC236}">
                <a16:creationId xmlns:a16="http://schemas.microsoft.com/office/drawing/2014/main" id="{137BF278-ABCA-4087-BA4D-B983C88907DE}"/>
              </a:ext>
            </a:extLst>
          </p:cNvPr>
          <p:cNvSpPr>
            <a:spLocks noGrp="1"/>
          </p:cNvSpPr>
          <p:nvPr/>
        </p:nvSpPr>
        <p:spPr>
          <a:xfrm>
            <a:off x="685800" y="3337560"/>
            <a:ext cx="10835640" cy="749808"/>
          </a:xfrm>
          <a:prstGeom prst="roundRect">
            <a:avLst>
              <a:gd name="adj" fmla="val 6098"/>
            </a:avLst>
          </a:prstGeom>
          <a:solidFill>
            <a:srgbClr val="10243A"/>
          </a:solidFill>
          <a:ln w="7620">
            <a:solidFill>
              <a:srgbClr val="285274"/>
            </a:solidFill>
            <a:prstDash val="solid"/>
          </a:ln>
        </p:spPr>
        <p:txBody>
          <a:bodyPr/>
          <a:lstStyle/>
          <a:p>
            <a:endParaRPr/>
          </a:p>
        </p:txBody>
      </p:sp>
      <p:sp>
        <p:nvSpPr>
          <p:cNvPr id="18" name="Text 16">
            <a:extLst>
              <a:ext uri="{FF2B5EF4-FFF2-40B4-BE49-F238E27FC236}">
                <a16:creationId xmlns:a16="http://schemas.microsoft.com/office/drawing/2014/main" id="{24F70721-5746-45E1-83AA-E936D5D87315}"/>
              </a:ext>
            </a:extLst>
          </p:cNvPr>
          <p:cNvSpPr>
            <a:spLocks noGrp="1"/>
          </p:cNvSpPr>
          <p:nvPr/>
        </p:nvSpPr>
        <p:spPr>
          <a:xfrm>
            <a:off x="914400" y="3538728"/>
            <a:ext cx="1005840" cy="228600"/>
          </a:xfrm>
          <a:prstGeom prst="rect">
            <a:avLst/>
          </a:prstGeom>
          <a:noFill/>
        </p:spPr>
        <p:txBody>
          <a:bodyPr wrap="square" lIns="0" tIns="0" rIns="0" bIns="0" anchor="ctr"/>
          <a:lstStyle/>
          <a:p>
            <a:pPr marL="0" indent="0">
              <a:buNone/>
            </a:pPr>
            <a:r>
              <a:rPr sz="1400" b="1">
                <a:solidFill>
                  <a:srgbClr val="38BDF8"/>
                </a:solidFill>
              </a:rPr>
              <a:t>OPP-002</a:t>
            </a:r>
            <a:endParaRPr sz="1400"/>
          </a:p>
        </p:txBody>
      </p:sp>
      <p:sp>
        <p:nvSpPr>
          <p:cNvPr id="19" name="Text 17">
            <a:extLst>
              <a:ext uri="{FF2B5EF4-FFF2-40B4-BE49-F238E27FC236}">
                <a16:creationId xmlns:a16="http://schemas.microsoft.com/office/drawing/2014/main" id="{02B1B8C2-F63A-4A2C-A8B2-4905B37B13E2}"/>
              </a:ext>
            </a:extLst>
          </p:cNvPr>
          <p:cNvSpPr>
            <a:spLocks noGrp="1"/>
          </p:cNvSpPr>
          <p:nvPr/>
        </p:nvSpPr>
        <p:spPr>
          <a:xfrm>
            <a:off x="1920240" y="3465576"/>
            <a:ext cx="2926080" cy="292608"/>
          </a:xfrm>
          <a:prstGeom prst="rect">
            <a:avLst/>
          </a:prstGeom>
          <a:noFill/>
        </p:spPr>
        <p:txBody>
          <a:bodyPr wrap="square" lIns="0" tIns="0" rIns="0" bIns="0" anchor="ctr">
            <a:normAutofit/>
          </a:bodyPr>
          <a:lstStyle/>
          <a:p>
            <a:pPr marL="0" indent="0">
              <a:buNone/>
            </a:pPr>
            <a:r>
              <a:rPr sz="1350" b="1">
                <a:solidFill>
                  <a:srgbClr val="FFFFFF"/>
                </a:solidFill>
              </a:rPr>
              <a:t>AI Building Retrofit Advisor</a:t>
            </a:r>
            <a:endParaRPr sz="1350"/>
          </a:p>
        </p:txBody>
      </p:sp>
      <p:sp>
        <p:nvSpPr>
          <p:cNvPr id="20" name="Text 18">
            <a:extLst>
              <a:ext uri="{FF2B5EF4-FFF2-40B4-BE49-F238E27FC236}">
                <a16:creationId xmlns:a16="http://schemas.microsoft.com/office/drawing/2014/main" id="{FD672101-0DDE-4C75-8789-1C3FA96DF5BF}"/>
              </a:ext>
            </a:extLst>
          </p:cNvPr>
          <p:cNvSpPr>
            <a:spLocks noGrp="1"/>
          </p:cNvSpPr>
          <p:nvPr/>
        </p:nvSpPr>
        <p:spPr>
          <a:xfrm>
            <a:off x="5074920" y="3502152"/>
            <a:ext cx="3017520" cy="228600"/>
          </a:xfrm>
          <a:prstGeom prst="rect">
            <a:avLst/>
          </a:prstGeom>
          <a:noFill/>
        </p:spPr>
        <p:txBody>
          <a:bodyPr wrap="square" lIns="0" tIns="0" rIns="0" bIns="0" anchor="ctr">
            <a:normAutofit/>
          </a:bodyPr>
          <a:lstStyle/>
          <a:p>
            <a:pPr marL="0" indent="0">
              <a:buNone/>
            </a:pPr>
            <a:r>
              <a:rPr sz="1220">
                <a:solidFill>
                  <a:srgbClr val="D6E5F2"/>
                </a:solidFill>
              </a:rPr>
              <a:t>Retrofit Decision Support</a:t>
            </a:r>
            <a:endParaRPr sz="1220"/>
          </a:p>
        </p:txBody>
      </p:sp>
      <p:sp>
        <p:nvSpPr>
          <p:cNvPr id="21" name="Shape 19">
            <a:extLst>
              <a:ext uri="{FF2B5EF4-FFF2-40B4-BE49-F238E27FC236}">
                <a16:creationId xmlns:a16="http://schemas.microsoft.com/office/drawing/2014/main" id="{962015F8-6C1F-4BD9-8344-CDA292AF25B7}"/>
              </a:ext>
            </a:extLst>
          </p:cNvPr>
          <p:cNvSpPr>
            <a:spLocks noGrp="1"/>
          </p:cNvSpPr>
          <p:nvPr/>
        </p:nvSpPr>
        <p:spPr>
          <a:xfrm>
            <a:off x="8823960" y="3520440"/>
            <a:ext cx="1234440" cy="347472"/>
          </a:xfrm>
          <a:prstGeom prst="roundRect">
            <a:avLst>
              <a:gd name="adj" fmla="val 21053"/>
            </a:avLst>
          </a:prstGeom>
          <a:solidFill>
            <a:srgbClr val="F59E0B">
              <a:alpha val="92000"/>
            </a:srgbClr>
          </a:solidFill>
          <a:ln w="12700">
            <a:solidFill>
              <a:srgbClr val="F59E0B">
                <a:alpha val="0"/>
              </a:srgbClr>
            </a:solidFill>
            <a:prstDash val="solid"/>
          </a:ln>
        </p:spPr>
        <p:txBody>
          <a:bodyPr/>
          <a:lstStyle/>
          <a:p>
            <a:endParaRPr/>
          </a:p>
        </p:txBody>
      </p:sp>
      <p:sp>
        <p:nvSpPr>
          <p:cNvPr id="22" name="Text 20">
            <a:extLst>
              <a:ext uri="{FF2B5EF4-FFF2-40B4-BE49-F238E27FC236}">
                <a16:creationId xmlns:a16="http://schemas.microsoft.com/office/drawing/2014/main" id="{F75D3EA6-41DB-4ADB-97DD-0642B2AACD57}"/>
              </a:ext>
            </a:extLst>
          </p:cNvPr>
          <p:cNvSpPr>
            <a:spLocks noGrp="1"/>
          </p:cNvSpPr>
          <p:nvPr/>
        </p:nvSpPr>
        <p:spPr>
          <a:xfrm>
            <a:off x="8933688" y="3602736"/>
            <a:ext cx="1014984" cy="146304"/>
          </a:xfrm>
          <a:prstGeom prst="rect">
            <a:avLst/>
          </a:prstGeom>
          <a:noFill/>
        </p:spPr>
        <p:txBody>
          <a:bodyPr wrap="square" lIns="0" tIns="0" rIns="0" bIns="0" anchor="ctr">
            <a:normAutofit/>
          </a:bodyPr>
          <a:lstStyle/>
          <a:p>
            <a:pPr marL="0" indent="0" algn="ctr">
              <a:buNone/>
            </a:pPr>
            <a:r>
              <a:rPr sz="850" b="1">
                <a:solidFill>
                  <a:srgbClr val="FFFFFF"/>
                </a:solidFill>
              </a:rPr>
              <a:t>V1.1</a:t>
            </a:r>
            <a:endParaRPr sz="850"/>
          </a:p>
        </p:txBody>
      </p:sp>
      <p:sp>
        <p:nvSpPr>
          <p:cNvPr id="23" name="Shape 21">
            <a:extLst>
              <a:ext uri="{FF2B5EF4-FFF2-40B4-BE49-F238E27FC236}">
                <a16:creationId xmlns:a16="http://schemas.microsoft.com/office/drawing/2014/main" id="{F6F2AA12-1DE2-4448-B96E-902772ACCDF8}"/>
              </a:ext>
            </a:extLst>
          </p:cNvPr>
          <p:cNvSpPr>
            <a:spLocks noGrp="1"/>
          </p:cNvSpPr>
          <p:nvPr/>
        </p:nvSpPr>
        <p:spPr>
          <a:xfrm>
            <a:off x="685800" y="4297680"/>
            <a:ext cx="10835640" cy="749808"/>
          </a:xfrm>
          <a:prstGeom prst="roundRect">
            <a:avLst>
              <a:gd name="adj" fmla="val 6098"/>
            </a:avLst>
          </a:prstGeom>
          <a:solidFill>
            <a:srgbClr val="10243A"/>
          </a:solidFill>
          <a:ln w="7620">
            <a:solidFill>
              <a:srgbClr val="285274"/>
            </a:solidFill>
            <a:prstDash val="solid"/>
          </a:ln>
        </p:spPr>
        <p:txBody>
          <a:bodyPr/>
          <a:lstStyle/>
          <a:p>
            <a:endParaRPr/>
          </a:p>
        </p:txBody>
      </p:sp>
      <p:sp>
        <p:nvSpPr>
          <p:cNvPr id="24" name="Text 22">
            <a:extLst>
              <a:ext uri="{FF2B5EF4-FFF2-40B4-BE49-F238E27FC236}">
                <a16:creationId xmlns:a16="http://schemas.microsoft.com/office/drawing/2014/main" id="{23B97D13-16DB-4A0B-BC13-0586A4581012}"/>
              </a:ext>
            </a:extLst>
          </p:cNvPr>
          <p:cNvSpPr>
            <a:spLocks noGrp="1"/>
          </p:cNvSpPr>
          <p:nvPr/>
        </p:nvSpPr>
        <p:spPr>
          <a:xfrm>
            <a:off x="914400" y="4498848"/>
            <a:ext cx="1005840" cy="228600"/>
          </a:xfrm>
          <a:prstGeom prst="rect">
            <a:avLst/>
          </a:prstGeom>
          <a:noFill/>
        </p:spPr>
        <p:txBody>
          <a:bodyPr wrap="square" lIns="0" tIns="0" rIns="0" bIns="0" anchor="ctr"/>
          <a:lstStyle/>
          <a:p>
            <a:pPr marL="0" indent="0">
              <a:buNone/>
            </a:pPr>
            <a:r>
              <a:rPr sz="1400" b="1">
                <a:solidFill>
                  <a:srgbClr val="38BDF8"/>
                </a:solidFill>
              </a:rPr>
              <a:t>OPP-004</a:t>
            </a:r>
            <a:endParaRPr sz="1400"/>
          </a:p>
        </p:txBody>
      </p:sp>
      <p:sp>
        <p:nvSpPr>
          <p:cNvPr id="25" name="Text 23">
            <a:extLst>
              <a:ext uri="{FF2B5EF4-FFF2-40B4-BE49-F238E27FC236}">
                <a16:creationId xmlns:a16="http://schemas.microsoft.com/office/drawing/2014/main" id="{A6B995F7-91B0-456A-A895-7F3B37BC0509}"/>
              </a:ext>
            </a:extLst>
          </p:cNvPr>
          <p:cNvSpPr>
            <a:spLocks noGrp="1"/>
          </p:cNvSpPr>
          <p:nvPr/>
        </p:nvSpPr>
        <p:spPr>
          <a:xfrm>
            <a:off x="1920240" y="4425696"/>
            <a:ext cx="2926080" cy="292608"/>
          </a:xfrm>
          <a:prstGeom prst="rect">
            <a:avLst/>
          </a:prstGeom>
          <a:noFill/>
        </p:spPr>
        <p:txBody>
          <a:bodyPr wrap="square" lIns="0" tIns="0" rIns="0" bIns="0" anchor="ctr">
            <a:normAutofit/>
          </a:bodyPr>
          <a:lstStyle/>
          <a:p>
            <a:pPr marL="0" indent="0">
              <a:buNone/>
            </a:pPr>
            <a:r>
              <a:rPr sz="1350" b="1">
                <a:solidFill>
                  <a:srgbClr val="FFFFFF"/>
                </a:solidFill>
              </a:rPr>
              <a:t>Positive Energy District AI</a:t>
            </a:r>
            <a:endParaRPr sz="1350"/>
          </a:p>
        </p:txBody>
      </p:sp>
      <p:sp>
        <p:nvSpPr>
          <p:cNvPr id="26" name="Text 24">
            <a:extLst>
              <a:ext uri="{FF2B5EF4-FFF2-40B4-BE49-F238E27FC236}">
                <a16:creationId xmlns:a16="http://schemas.microsoft.com/office/drawing/2014/main" id="{A48A9F2E-C3F6-40B6-9776-1777D13EF778}"/>
              </a:ext>
            </a:extLst>
          </p:cNvPr>
          <p:cNvSpPr>
            <a:spLocks noGrp="1"/>
          </p:cNvSpPr>
          <p:nvPr/>
        </p:nvSpPr>
        <p:spPr>
          <a:xfrm>
            <a:off x="5074920" y="4462272"/>
            <a:ext cx="3017520" cy="228600"/>
          </a:xfrm>
          <a:prstGeom prst="rect">
            <a:avLst/>
          </a:prstGeom>
          <a:noFill/>
        </p:spPr>
        <p:txBody>
          <a:bodyPr wrap="square" lIns="0" tIns="0" rIns="0" bIns="0" anchor="ctr">
            <a:normAutofit/>
          </a:bodyPr>
          <a:lstStyle/>
          <a:p>
            <a:pPr marL="0" indent="0">
              <a:buNone/>
            </a:pPr>
            <a:r>
              <a:rPr sz="1220">
                <a:solidFill>
                  <a:srgbClr val="D6E5F2"/>
                </a:solidFill>
              </a:rPr>
              <a:t>Campus / District Scaling</a:t>
            </a:r>
            <a:endParaRPr sz="1220"/>
          </a:p>
        </p:txBody>
      </p:sp>
      <p:sp>
        <p:nvSpPr>
          <p:cNvPr id="27" name="Shape 25">
            <a:extLst>
              <a:ext uri="{FF2B5EF4-FFF2-40B4-BE49-F238E27FC236}">
                <a16:creationId xmlns:a16="http://schemas.microsoft.com/office/drawing/2014/main" id="{B2CC9851-10BA-42D4-95A1-5CEE8BF59074}"/>
              </a:ext>
            </a:extLst>
          </p:cNvPr>
          <p:cNvSpPr>
            <a:spLocks noGrp="1"/>
          </p:cNvSpPr>
          <p:nvPr/>
        </p:nvSpPr>
        <p:spPr>
          <a:xfrm>
            <a:off x="8823960" y="4480560"/>
            <a:ext cx="1234440" cy="347472"/>
          </a:xfrm>
          <a:prstGeom prst="roundRect">
            <a:avLst>
              <a:gd name="adj" fmla="val 21053"/>
            </a:avLst>
          </a:prstGeom>
          <a:solidFill>
            <a:srgbClr val="2563EB">
              <a:alpha val="92000"/>
            </a:srgbClr>
          </a:solidFill>
          <a:ln w="12700">
            <a:solidFill>
              <a:srgbClr val="2563EB">
                <a:alpha val="0"/>
              </a:srgbClr>
            </a:solidFill>
            <a:prstDash val="solid"/>
          </a:ln>
        </p:spPr>
        <p:txBody>
          <a:bodyPr/>
          <a:lstStyle/>
          <a:p>
            <a:endParaRPr/>
          </a:p>
        </p:txBody>
      </p:sp>
      <p:sp>
        <p:nvSpPr>
          <p:cNvPr id="28" name="Text 26">
            <a:extLst>
              <a:ext uri="{FF2B5EF4-FFF2-40B4-BE49-F238E27FC236}">
                <a16:creationId xmlns:a16="http://schemas.microsoft.com/office/drawing/2014/main" id="{A8EADF5A-4D22-4AD5-8346-455BDE404DB1}"/>
              </a:ext>
            </a:extLst>
          </p:cNvPr>
          <p:cNvSpPr>
            <a:spLocks noGrp="1"/>
          </p:cNvSpPr>
          <p:nvPr/>
        </p:nvSpPr>
        <p:spPr>
          <a:xfrm>
            <a:off x="8933688" y="4562856"/>
            <a:ext cx="1014984" cy="146304"/>
          </a:xfrm>
          <a:prstGeom prst="rect">
            <a:avLst/>
          </a:prstGeom>
          <a:noFill/>
        </p:spPr>
        <p:txBody>
          <a:bodyPr wrap="square" lIns="0" tIns="0" rIns="0" bIns="0" anchor="ctr">
            <a:normAutofit/>
          </a:bodyPr>
          <a:lstStyle/>
          <a:p>
            <a:pPr marL="0" indent="0" algn="ctr">
              <a:buNone/>
            </a:pPr>
            <a:r>
              <a:rPr sz="850" b="1">
                <a:solidFill>
                  <a:srgbClr val="FFFFFF"/>
                </a:solidFill>
              </a:rPr>
              <a:t>V2</a:t>
            </a:r>
            <a:endParaRPr sz="850"/>
          </a:p>
        </p:txBody>
      </p:sp>
      <p:sp>
        <p:nvSpPr>
          <p:cNvPr id="29" name="Text 27">
            <a:extLst>
              <a:ext uri="{FF2B5EF4-FFF2-40B4-BE49-F238E27FC236}">
                <a16:creationId xmlns:a16="http://schemas.microsoft.com/office/drawing/2014/main" id="{DBBA4930-7CAA-47CC-AFAE-DC4E57FF4049}"/>
              </a:ext>
            </a:extLst>
          </p:cNvPr>
          <p:cNvSpPr>
            <a:spLocks noGrp="1"/>
          </p:cNvSpPr>
          <p:nvPr/>
        </p:nvSpPr>
        <p:spPr>
          <a:xfrm>
            <a:off x="914400" y="5532120"/>
            <a:ext cx="9875520" cy="347472"/>
          </a:xfrm>
          <a:prstGeom prst="rect">
            <a:avLst/>
          </a:prstGeom>
          <a:noFill/>
        </p:spPr>
        <p:txBody>
          <a:bodyPr wrap="square" lIns="0" tIns="0" rIns="0" bIns="0" anchor="ctr">
            <a:normAutofit/>
          </a:bodyPr>
          <a:lstStyle/>
          <a:p>
            <a:pPr marL="0" indent="0">
              <a:buNone/>
            </a:pPr>
            <a:r>
              <a:rPr sz="1600" b="1">
                <a:solidFill>
                  <a:srgbClr val="EAF7FF"/>
                </a:solidFill>
              </a:rPr>
              <a:t>Strategy: convert the highest-value research themes into a challenge-ready PoC architecture.</a:t>
            </a:r>
            <a:endParaRPr sz="1600"/>
          </a:p>
        </p:txBody>
      </p:sp>
      <p:sp>
        <p:nvSpPr>
          <p:cNvPr id="30" name="Text 28">
            <a:extLst>
              <a:ext uri="{FF2B5EF4-FFF2-40B4-BE49-F238E27FC236}">
                <a16:creationId xmlns:a16="http://schemas.microsoft.com/office/drawing/2014/main" id="{4BF2204C-1D76-410A-AA99-43B2D42CFE62}"/>
              </a:ext>
            </a:extLst>
          </p:cNvPr>
          <p:cNvSpPr>
            <a:spLocks noGrp="1"/>
          </p:cNvSpPr>
          <p:nvPr/>
        </p:nvSpPr>
        <p:spPr>
          <a:xfrm>
            <a:off x="566928" y="6547104"/>
            <a:ext cx="4206240" cy="128016"/>
          </a:xfrm>
          <a:prstGeom prst="rect">
            <a:avLst/>
          </a:prstGeom>
          <a:noFill/>
        </p:spPr>
        <p:txBody>
          <a:bodyPr wrap="square" lIns="0" tIns="0" rIns="0" bIns="0" anchor="ctr"/>
          <a:lstStyle/>
          <a:p>
            <a:pPr marL="0" indent="0">
              <a:buNone/>
            </a:pPr>
            <a:r>
              <a:rPr sz="680">
                <a:solidFill>
                  <a:srgbClr val="7DAAC7"/>
                </a:solidFill>
              </a:rPr>
              <a:t>Smart Building &amp; Energy  •  Challenge Deck  •  4</a:t>
            </a:r>
            <a:endParaRPr sz="680"/>
          </a:p>
        </p:txBody>
      </p:sp>
      <p:pic>
        <p:nvPicPr>
          <p:cNvPr id="61" name="Picture 30"/>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180275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CCC5822E-10E3-478F-80BE-E62B477DBDB1}"/>
              </a:ext>
            </a:extLst>
          </p:cNvPr>
          <p:cNvSpPr>
            <a:spLocks noGrp="1"/>
          </p:cNvSpPr>
          <p:nvPr/>
        </p:nvSpPr>
        <p:spPr>
          <a:xfrm>
            <a:off x="548640" y="320040"/>
            <a:ext cx="7863840" cy="411480"/>
          </a:xfrm>
          <a:prstGeom prst="rect">
            <a:avLst/>
          </a:prstGeom>
          <a:noFill/>
        </p:spPr>
        <p:txBody>
          <a:bodyPr wrap="square" lIns="0" tIns="0" rIns="0" bIns="0" anchor="ctr">
            <a:normAutofit/>
          </a:bodyPr>
          <a:lstStyle/>
          <a:p>
            <a:pPr marL="0" indent="0">
              <a:buNone/>
            </a:pPr>
            <a:r>
              <a:rPr sz="2600" b="1">
                <a:solidFill>
                  <a:srgbClr val="FFFFFF"/>
                </a:solidFill>
                <a:latin typeface="Aptos Display"/>
                <a:ea typeface="Aptos Display"/>
                <a:cs typeface="Aptos Display"/>
              </a:rPr>
              <a:t>Product Scope</a:t>
            </a:r>
            <a:endParaRPr sz="2600"/>
          </a:p>
        </p:txBody>
      </p:sp>
      <p:sp>
        <p:nvSpPr>
          <p:cNvPr id="3" name="Text 1">
            <a:extLst>
              <a:ext uri="{FF2B5EF4-FFF2-40B4-BE49-F238E27FC236}">
                <a16:creationId xmlns:a16="http://schemas.microsoft.com/office/drawing/2014/main" id="{33EAB558-33D7-400A-9E31-5F8FC3A376D2}"/>
              </a:ext>
            </a:extLst>
          </p:cNvPr>
          <p:cNvSpPr>
            <a:spLocks noGrp="1"/>
          </p:cNvSpPr>
          <p:nvPr/>
        </p:nvSpPr>
        <p:spPr>
          <a:xfrm>
            <a:off x="566928" y="777240"/>
            <a:ext cx="8046720" cy="246888"/>
          </a:xfrm>
          <a:prstGeom prst="rect">
            <a:avLst/>
          </a:prstGeom>
          <a:noFill/>
        </p:spPr>
        <p:txBody>
          <a:bodyPr wrap="square" lIns="0" tIns="0" rIns="0" bIns="0" anchor="ctr">
            <a:normAutofit/>
          </a:bodyPr>
          <a:lstStyle/>
          <a:p>
            <a:pPr marL="0" indent="0">
              <a:buNone/>
            </a:pPr>
            <a:r>
              <a:rPr sz="980">
                <a:solidFill>
                  <a:srgbClr val="BBD3EA"/>
                </a:solidFill>
              </a:rPr>
              <a:t>Smart Building &amp; Energy is the core use case. AI supports decisions, while the digital twin provides visualization and scenario analysis.</a:t>
            </a:r>
            <a:endParaRPr sz="980"/>
          </a:p>
        </p:txBody>
      </p:sp>
      <p:sp>
        <p:nvSpPr>
          <p:cNvPr id="4" name="Shape 2">
            <a:extLst>
              <a:ext uri="{FF2B5EF4-FFF2-40B4-BE49-F238E27FC236}">
                <a16:creationId xmlns:a16="http://schemas.microsoft.com/office/drawing/2014/main" id="{6D60643D-9973-49A5-80C3-DD826BD7E9E8}"/>
              </a:ext>
            </a:extLst>
          </p:cNvPr>
          <p:cNvSpPr>
            <a:spLocks noGrp="1"/>
          </p:cNvSpPr>
          <p:nvPr/>
        </p:nvSpPr>
        <p:spPr>
          <a:xfrm>
            <a:off x="548640" y="1106424"/>
            <a:ext cx="11064240" cy="0"/>
          </a:xfrm>
          <a:prstGeom prst="line">
            <a:avLst/>
          </a:prstGeom>
          <a:noFill/>
          <a:ln w="12700">
            <a:solidFill>
              <a:srgbClr val="1F4568"/>
            </a:solidFill>
            <a:prstDash val="solid"/>
          </a:ln>
        </p:spPr>
        <p:txBody>
          <a:bodyPr/>
          <a:lstStyle/>
          <a:p>
            <a:endParaRPr/>
          </a:p>
        </p:txBody>
      </p:sp>
      <p:sp>
        <p:nvSpPr>
          <p:cNvPr id="5" name="Shape 3">
            <a:extLst>
              <a:ext uri="{FF2B5EF4-FFF2-40B4-BE49-F238E27FC236}">
                <a16:creationId xmlns:a16="http://schemas.microsoft.com/office/drawing/2014/main" id="{7C4E4BB3-974A-4525-A718-09DA4725FB8B}"/>
              </a:ext>
            </a:extLst>
          </p:cNvPr>
          <p:cNvSpPr>
            <a:spLocks noGrp="1"/>
          </p:cNvSpPr>
          <p:nvPr/>
        </p:nvSpPr>
        <p:spPr>
          <a:xfrm>
            <a:off x="822960" y="1554480"/>
            <a:ext cx="4800600" cy="658368"/>
          </a:xfrm>
          <a:prstGeom prst="roundRect">
            <a:avLst>
              <a:gd name="adj" fmla="val 6944"/>
            </a:avLst>
          </a:prstGeom>
          <a:solidFill>
            <a:srgbClr val="132842"/>
          </a:solidFill>
          <a:ln w="10160">
            <a:solidFill>
              <a:srgbClr val="275375"/>
            </a:solidFill>
            <a:prstDash val="solid"/>
          </a:ln>
        </p:spPr>
        <p:txBody>
          <a:bodyPr/>
          <a:lstStyle/>
          <a:p>
            <a:endParaRPr/>
          </a:p>
        </p:txBody>
      </p:sp>
      <p:sp>
        <p:nvSpPr>
          <p:cNvPr id="6" name="Text 4">
            <a:extLst>
              <a:ext uri="{FF2B5EF4-FFF2-40B4-BE49-F238E27FC236}">
                <a16:creationId xmlns:a16="http://schemas.microsoft.com/office/drawing/2014/main" id="{73AAA114-4C4F-4D72-B0E6-913FC416C0E9}"/>
              </a:ext>
            </a:extLst>
          </p:cNvPr>
          <p:cNvSpPr>
            <a:spLocks noGrp="1"/>
          </p:cNvSpPr>
          <p:nvPr/>
        </p:nvSpPr>
        <p:spPr>
          <a:xfrm>
            <a:off x="960120" y="1700784"/>
            <a:ext cx="347472" cy="320040"/>
          </a:xfrm>
          <a:prstGeom prst="rect">
            <a:avLst/>
          </a:prstGeom>
          <a:noFill/>
        </p:spPr>
        <p:txBody>
          <a:bodyPr wrap="square" lIns="0" tIns="0" rIns="0" bIns="0" anchor="ctr"/>
          <a:lstStyle/>
          <a:p>
            <a:pPr marL="0" indent="0" algn="ctr">
              <a:buNone/>
            </a:pPr>
            <a:r>
              <a:rPr sz="1500" b="1">
                <a:solidFill>
                  <a:srgbClr val="38BDF8"/>
                </a:solidFill>
              </a:rPr>
              <a:t>01</a:t>
            </a:r>
            <a:endParaRPr sz="1500"/>
          </a:p>
        </p:txBody>
      </p:sp>
      <p:sp>
        <p:nvSpPr>
          <p:cNvPr id="7" name="Text 5">
            <a:extLst>
              <a:ext uri="{FF2B5EF4-FFF2-40B4-BE49-F238E27FC236}">
                <a16:creationId xmlns:a16="http://schemas.microsoft.com/office/drawing/2014/main" id="{CA9265AC-D093-4D95-B73A-2EA653884C32}"/>
              </a:ext>
            </a:extLst>
          </p:cNvPr>
          <p:cNvSpPr>
            <a:spLocks noGrp="1"/>
          </p:cNvSpPr>
          <p:nvPr/>
        </p:nvSpPr>
        <p:spPr>
          <a:xfrm>
            <a:off x="1417320" y="1645920"/>
            <a:ext cx="4050792" cy="201168"/>
          </a:xfrm>
          <a:prstGeom prst="rect">
            <a:avLst/>
          </a:prstGeom>
          <a:noFill/>
        </p:spPr>
        <p:txBody>
          <a:bodyPr wrap="square" lIns="0" tIns="0" rIns="0" bIns="0" anchor="ctr">
            <a:normAutofit/>
          </a:bodyPr>
          <a:lstStyle/>
          <a:p>
            <a:pPr marL="0" indent="0">
              <a:buNone/>
            </a:pPr>
            <a:r>
              <a:rPr sz="1050" b="1">
                <a:solidFill>
                  <a:srgbClr val="FFFFFF"/>
                </a:solidFill>
              </a:rPr>
              <a:t>Energy Monitoring</a:t>
            </a:r>
            <a:endParaRPr sz="1050"/>
          </a:p>
        </p:txBody>
      </p:sp>
      <p:sp>
        <p:nvSpPr>
          <p:cNvPr id="8" name="Text 6">
            <a:extLst>
              <a:ext uri="{FF2B5EF4-FFF2-40B4-BE49-F238E27FC236}">
                <a16:creationId xmlns:a16="http://schemas.microsoft.com/office/drawing/2014/main" id="{811915A1-A4BC-4364-A97C-3AE10FBD4317}"/>
              </a:ext>
            </a:extLst>
          </p:cNvPr>
          <p:cNvSpPr>
            <a:spLocks noGrp="1"/>
          </p:cNvSpPr>
          <p:nvPr/>
        </p:nvSpPr>
        <p:spPr>
          <a:xfrm>
            <a:off x="1417320" y="1883664"/>
            <a:ext cx="4050792" cy="173736"/>
          </a:xfrm>
          <a:prstGeom prst="rect">
            <a:avLst/>
          </a:prstGeom>
          <a:noFill/>
        </p:spPr>
        <p:txBody>
          <a:bodyPr wrap="square" lIns="0" tIns="0" rIns="0" bIns="0" anchor="ctr">
            <a:normAutofit/>
          </a:bodyPr>
          <a:lstStyle/>
          <a:p>
            <a:pPr marL="0" indent="0">
              <a:buNone/>
            </a:pPr>
            <a:r>
              <a:rPr sz="780">
                <a:solidFill>
                  <a:srgbClr val="BBD3EA"/>
                </a:solidFill>
              </a:rPr>
              <a:t>Track consumption, cost, CO₂, peak demand and kWh/m²</a:t>
            </a:r>
            <a:endParaRPr sz="780"/>
          </a:p>
        </p:txBody>
      </p:sp>
      <p:sp>
        <p:nvSpPr>
          <p:cNvPr id="9" name="Shape 7">
            <a:extLst>
              <a:ext uri="{FF2B5EF4-FFF2-40B4-BE49-F238E27FC236}">
                <a16:creationId xmlns:a16="http://schemas.microsoft.com/office/drawing/2014/main" id="{005C3785-4CA2-467C-BAFF-9150E72088C3}"/>
              </a:ext>
            </a:extLst>
          </p:cNvPr>
          <p:cNvSpPr>
            <a:spLocks noGrp="1"/>
          </p:cNvSpPr>
          <p:nvPr/>
        </p:nvSpPr>
        <p:spPr>
          <a:xfrm>
            <a:off x="6126480" y="1554480"/>
            <a:ext cx="4800600" cy="658368"/>
          </a:xfrm>
          <a:prstGeom prst="roundRect">
            <a:avLst>
              <a:gd name="adj" fmla="val 6944"/>
            </a:avLst>
          </a:prstGeom>
          <a:solidFill>
            <a:srgbClr val="132842"/>
          </a:solidFill>
          <a:ln w="10160">
            <a:solidFill>
              <a:srgbClr val="275375"/>
            </a:solidFill>
            <a:prstDash val="solid"/>
          </a:ln>
        </p:spPr>
        <p:txBody>
          <a:bodyPr/>
          <a:lstStyle/>
          <a:p>
            <a:endParaRPr/>
          </a:p>
        </p:txBody>
      </p:sp>
      <p:sp>
        <p:nvSpPr>
          <p:cNvPr id="10" name="Text 8">
            <a:extLst>
              <a:ext uri="{FF2B5EF4-FFF2-40B4-BE49-F238E27FC236}">
                <a16:creationId xmlns:a16="http://schemas.microsoft.com/office/drawing/2014/main" id="{0A2CE3CA-F1F2-43D9-9A89-4247324EB3A4}"/>
              </a:ext>
            </a:extLst>
          </p:cNvPr>
          <p:cNvSpPr>
            <a:spLocks noGrp="1"/>
          </p:cNvSpPr>
          <p:nvPr/>
        </p:nvSpPr>
        <p:spPr>
          <a:xfrm>
            <a:off x="6263640" y="1700784"/>
            <a:ext cx="347472" cy="320040"/>
          </a:xfrm>
          <a:prstGeom prst="rect">
            <a:avLst/>
          </a:prstGeom>
          <a:noFill/>
        </p:spPr>
        <p:txBody>
          <a:bodyPr wrap="square" lIns="0" tIns="0" rIns="0" bIns="0" anchor="ctr"/>
          <a:lstStyle/>
          <a:p>
            <a:pPr marL="0" indent="0" algn="ctr">
              <a:buNone/>
            </a:pPr>
            <a:r>
              <a:rPr sz="1500" b="1">
                <a:solidFill>
                  <a:srgbClr val="38BDF8"/>
                </a:solidFill>
              </a:rPr>
              <a:t>02</a:t>
            </a:r>
            <a:endParaRPr sz="1500"/>
          </a:p>
        </p:txBody>
      </p:sp>
      <p:sp>
        <p:nvSpPr>
          <p:cNvPr id="11" name="Text 9">
            <a:extLst>
              <a:ext uri="{FF2B5EF4-FFF2-40B4-BE49-F238E27FC236}">
                <a16:creationId xmlns:a16="http://schemas.microsoft.com/office/drawing/2014/main" id="{107A3BDC-E9F4-4078-96CA-25381513E4DA}"/>
              </a:ext>
            </a:extLst>
          </p:cNvPr>
          <p:cNvSpPr>
            <a:spLocks noGrp="1"/>
          </p:cNvSpPr>
          <p:nvPr/>
        </p:nvSpPr>
        <p:spPr>
          <a:xfrm>
            <a:off x="6720840" y="1645920"/>
            <a:ext cx="4050792" cy="201168"/>
          </a:xfrm>
          <a:prstGeom prst="rect">
            <a:avLst/>
          </a:prstGeom>
          <a:noFill/>
        </p:spPr>
        <p:txBody>
          <a:bodyPr wrap="square" lIns="0" tIns="0" rIns="0" bIns="0" anchor="ctr">
            <a:normAutofit/>
          </a:bodyPr>
          <a:lstStyle/>
          <a:p>
            <a:pPr marL="0" indent="0">
              <a:buNone/>
            </a:pPr>
            <a:r>
              <a:rPr sz="1050" b="1">
                <a:solidFill>
                  <a:srgbClr val="FFFFFF"/>
                </a:solidFill>
              </a:rPr>
              <a:t>AI Forecasting</a:t>
            </a:r>
            <a:endParaRPr sz="1050"/>
          </a:p>
        </p:txBody>
      </p:sp>
      <p:sp>
        <p:nvSpPr>
          <p:cNvPr id="12" name="Text 10">
            <a:extLst>
              <a:ext uri="{FF2B5EF4-FFF2-40B4-BE49-F238E27FC236}">
                <a16:creationId xmlns:a16="http://schemas.microsoft.com/office/drawing/2014/main" id="{B05307AB-1AB5-4219-AA3B-9A18A061A8D7}"/>
              </a:ext>
            </a:extLst>
          </p:cNvPr>
          <p:cNvSpPr>
            <a:spLocks noGrp="1"/>
          </p:cNvSpPr>
          <p:nvPr/>
        </p:nvSpPr>
        <p:spPr>
          <a:xfrm>
            <a:off x="6720840" y="1883664"/>
            <a:ext cx="4050792" cy="173736"/>
          </a:xfrm>
          <a:prstGeom prst="rect">
            <a:avLst/>
          </a:prstGeom>
          <a:noFill/>
        </p:spPr>
        <p:txBody>
          <a:bodyPr wrap="square" lIns="0" tIns="0" rIns="0" bIns="0" anchor="ctr">
            <a:normAutofit/>
          </a:bodyPr>
          <a:lstStyle/>
          <a:p>
            <a:pPr marL="0" indent="0">
              <a:buNone/>
            </a:pPr>
            <a:r>
              <a:rPr sz="780">
                <a:solidFill>
                  <a:srgbClr val="BBD3EA"/>
                </a:solidFill>
              </a:rPr>
              <a:t>Forecast energy use and peak load for 24 hours and 7 days</a:t>
            </a:r>
            <a:endParaRPr sz="780"/>
          </a:p>
        </p:txBody>
      </p:sp>
      <p:sp>
        <p:nvSpPr>
          <p:cNvPr id="13" name="Shape 11">
            <a:extLst>
              <a:ext uri="{FF2B5EF4-FFF2-40B4-BE49-F238E27FC236}">
                <a16:creationId xmlns:a16="http://schemas.microsoft.com/office/drawing/2014/main" id="{306C04C7-03C5-4461-AC8F-9BD9614B73EE}"/>
              </a:ext>
            </a:extLst>
          </p:cNvPr>
          <p:cNvSpPr>
            <a:spLocks noGrp="1"/>
          </p:cNvSpPr>
          <p:nvPr/>
        </p:nvSpPr>
        <p:spPr>
          <a:xfrm>
            <a:off x="822960" y="2688336"/>
            <a:ext cx="4800600" cy="658368"/>
          </a:xfrm>
          <a:prstGeom prst="roundRect">
            <a:avLst>
              <a:gd name="adj" fmla="val 6944"/>
            </a:avLst>
          </a:prstGeom>
          <a:solidFill>
            <a:srgbClr val="132842"/>
          </a:solidFill>
          <a:ln w="10160">
            <a:solidFill>
              <a:srgbClr val="275375"/>
            </a:solidFill>
            <a:prstDash val="solid"/>
          </a:ln>
        </p:spPr>
        <p:txBody>
          <a:bodyPr/>
          <a:lstStyle/>
          <a:p>
            <a:endParaRPr/>
          </a:p>
        </p:txBody>
      </p:sp>
      <p:sp>
        <p:nvSpPr>
          <p:cNvPr id="14" name="Text 12">
            <a:extLst>
              <a:ext uri="{FF2B5EF4-FFF2-40B4-BE49-F238E27FC236}">
                <a16:creationId xmlns:a16="http://schemas.microsoft.com/office/drawing/2014/main" id="{9D3996D5-399C-42C6-9EE0-435AB34FC58D}"/>
              </a:ext>
            </a:extLst>
          </p:cNvPr>
          <p:cNvSpPr>
            <a:spLocks noGrp="1"/>
          </p:cNvSpPr>
          <p:nvPr/>
        </p:nvSpPr>
        <p:spPr>
          <a:xfrm>
            <a:off x="960120" y="2834640"/>
            <a:ext cx="347472" cy="320040"/>
          </a:xfrm>
          <a:prstGeom prst="rect">
            <a:avLst/>
          </a:prstGeom>
          <a:noFill/>
        </p:spPr>
        <p:txBody>
          <a:bodyPr wrap="square" lIns="0" tIns="0" rIns="0" bIns="0" anchor="ctr"/>
          <a:lstStyle/>
          <a:p>
            <a:pPr marL="0" indent="0" algn="ctr">
              <a:buNone/>
            </a:pPr>
            <a:r>
              <a:rPr sz="1500" b="1">
                <a:solidFill>
                  <a:srgbClr val="38BDF8"/>
                </a:solidFill>
              </a:rPr>
              <a:t>03</a:t>
            </a:r>
            <a:endParaRPr sz="1500"/>
          </a:p>
        </p:txBody>
      </p:sp>
      <p:sp>
        <p:nvSpPr>
          <p:cNvPr id="15" name="Text 13">
            <a:extLst>
              <a:ext uri="{FF2B5EF4-FFF2-40B4-BE49-F238E27FC236}">
                <a16:creationId xmlns:a16="http://schemas.microsoft.com/office/drawing/2014/main" id="{0FD13781-33F7-4F9B-81BF-79869AF92027}"/>
              </a:ext>
            </a:extLst>
          </p:cNvPr>
          <p:cNvSpPr>
            <a:spLocks noGrp="1"/>
          </p:cNvSpPr>
          <p:nvPr/>
        </p:nvSpPr>
        <p:spPr>
          <a:xfrm>
            <a:off x="1417320" y="2779776"/>
            <a:ext cx="4050792" cy="201168"/>
          </a:xfrm>
          <a:prstGeom prst="rect">
            <a:avLst/>
          </a:prstGeom>
          <a:noFill/>
        </p:spPr>
        <p:txBody>
          <a:bodyPr wrap="square" lIns="0" tIns="0" rIns="0" bIns="0" anchor="ctr">
            <a:normAutofit/>
          </a:bodyPr>
          <a:lstStyle/>
          <a:p>
            <a:pPr marL="0" indent="0">
              <a:buNone/>
            </a:pPr>
            <a:r>
              <a:rPr sz="1050" b="1">
                <a:solidFill>
                  <a:srgbClr val="FFFFFF"/>
                </a:solidFill>
              </a:rPr>
              <a:t>Anomaly Detection</a:t>
            </a:r>
            <a:endParaRPr sz="1050"/>
          </a:p>
        </p:txBody>
      </p:sp>
      <p:sp>
        <p:nvSpPr>
          <p:cNvPr id="16" name="Text 14">
            <a:extLst>
              <a:ext uri="{FF2B5EF4-FFF2-40B4-BE49-F238E27FC236}">
                <a16:creationId xmlns:a16="http://schemas.microsoft.com/office/drawing/2014/main" id="{5F8916E3-9033-480F-BD20-F55962E59600}"/>
              </a:ext>
            </a:extLst>
          </p:cNvPr>
          <p:cNvSpPr>
            <a:spLocks noGrp="1"/>
          </p:cNvSpPr>
          <p:nvPr/>
        </p:nvSpPr>
        <p:spPr>
          <a:xfrm>
            <a:off x="1417320" y="3017520"/>
            <a:ext cx="4050792" cy="173736"/>
          </a:xfrm>
          <a:prstGeom prst="rect">
            <a:avLst/>
          </a:prstGeom>
          <a:noFill/>
        </p:spPr>
        <p:txBody>
          <a:bodyPr wrap="square" lIns="0" tIns="0" rIns="0" bIns="0" anchor="ctr">
            <a:normAutofit/>
          </a:bodyPr>
          <a:lstStyle/>
          <a:p>
            <a:pPr marL="0" indent="0">
              <a:buNone/>
            </a:pPr>
            <a:r>
              <a:rPr sz="780">
                <a:solidFill>
                  <a:srgbClr val="BBD3EA"/>
                </a:solidFill>
              </a:rPr>
              <a:t>Detect abnormal energy and HVAC behavior</a:t>
            </a:r>
            <a:endParaRPr sz="780"/>
          </a:p>
        </p:txBody>
      </p:sp>
      <p:sp>
        <p:nvSpPr>
          <p:cNvPr id="17" name="Shape 15">
            <a:extLst>
              <a:ext uri="{FF2B5EF4-FFF2-40B4-BE49-F238E27FC236}">
                <a16:creationId xmlns:a16="http://schemas.microsoft.com/office/drawing/2014/main" id="{7E45EB51-D424-4C1F-BA03-EA7C91BCBBD2}"/>
              </a:ext>
            </a:extLst>
          </p:cNvPr>
          <p:cNvSpPr>
            <a:spLocks noGrp="1"/>
          </p:cNvSpPr>
          <p:nvPr/>
        </p:nvSpPr>
        <p:spPr>
          <a:xfrm>
            <a:off x="6126480" y="2688336"/>
            <a:ext cx="4800600" cy="658368"/>
          </a:xfrm>
          <a:prstGeom prst="roundRect">
            <a:avLst>
              <a:gd name="adj" fmla="val 6944"/>
            </a:avLst>
          </a:prstGeom>
          <a:solidFill>
            <a:srgbClr val="132842"/>
          </a:solidFill>
          <a:ln w="10160">
            <a:solidFill>
              <a:srgbClr val="275375"/>
            </a:solidFill>
            <a:prstDash val="solid"/>
          </a:ln>
        </p:spPr>
        <p:txBody>
          <a:bodyPr/>
          <a:lstStyle/>
          <a:p>
            <a:endParaRPr/>
          </a:p>
        </p:txBody>
      </p:sp>
      <p:sp>
        <p:nvSpPr>
          <p:cNvPr id="18" name="Text 16">
            <a:extLst>
              <a:ext uri="{FF2B5EF4-FFF2-40B4-BE49-F238E27FC236}">
                <a16:creationId xmlns:a16="http://schemas.microsoft.com/office/drawing/2014/main" id="{4D4D142A-8AED-4CFF-A150-E5E8D9445A84}"/>
              </a:ext>
            </a:extLst>
          </p:cNvPr>
          <p:cNvSpPr>
            <a:spLocks noGrp="1"/>
          </p:cNvSpPr>
          <p:nvPr/>
        </p:nvSpPr>
        <p:spPr>
          <a:xfrm>
            <a:off x="6263640" y="2834640"/>
            <a:ext cx="347472" cy="320040"/>
          </a:xfrm>
          <a:prstGeom prst="rect">
            <a:avLst/>
          </a:prstGeom>
          <a:noFill/>
        </p:spPr>
        <p:txBody>
          <a:bodyPr wrap="square" lIns="0" tIns="0" rIns="0" bIns="0" anchor="ctr"/>
          <a:lstStyle/>
          <a:p>
            <a:pPr marL="0" indent="0" algn="ctr">
              <a:buNone/>
            </a:pPr>
            <a:r>
              <a:rPr sz="1500" b="1">
                <a:solidFill>
                  <a:srgbClr val="38BDF8"/>
                </a:solidFill>
              </a:rPr>
              <a:t>04</a:t>
            </a:r>
            <a:endParaRPr sz="1500"/>
          </a:p>
        </p:txBody>
      </p:sp>
      <p:sp>
        <p:nvSpPr>
          <p:cNvPr id="19" name="Text 17">
            <a:extLst>
              <a:ext uri="{FF2B5EF4-FFF2-40B4-BE49-F238E27FC236}">
                <a16:creationId xmlns:a16="http://schemas.microsoft.com/office/drawing/2014/main" id="{C58067D5-5C55-405B-8098-FA6A644EEAD6}"/>
              </a:ext>
            </a:extLst>
          </p:cNvPr>
          <p:cNvSpPr>
            <a:spLocks noGrp="1"/>
          </p:cNvSpPr>
          <p:nvPr/>
        </p:nvSpPr>
        <p:spPr>
          <a:xfrm>
            <a:off x="6720840" y="2779776"/>
            <a:ext cx="4050792" cy="201168"/>
          </a:xfrm>
          <a:prstGeom prst="rect">
            <a:avLst/>
          </a:prstGeom>
          <a:noFill/>
        </p:spPr>
        <p:txBody>
          <a:bodyPr wrap="square" lIns="0" tIns="0" rIns="0" bIns="0" anchor="ctr">
            <a:normAutofit/>
          </a:bodyPr>
          <a:lstStyle/>
          <a:p>
            <a:pPr marL="0" indent="0">
              <a:buNone/>
            </a:pPr>
            <a:r>
              <a:rPr sz="1050" b="1">
                <a:solidFill>
                  <a:srgbClr val="FFFFFF"/>
                </a:solidFill>
              </a:rPr>
              <a:t>Optimization</a:t>
            </a:r>
            <a:endParaRPr sz="1050"/>
          </a:p>
        </p:txBody>
      </p:sp>
      <p:sp>
        <p:nvSpPr>
          <p:cNvPr id="20" name="Text 18">
            <a:extLst>
              <a:ext uri="{FF2B5EF4-FFF2-40B4-BE49-F238E27FC236}">
                <a16:creationId xmlns:a16="http://schemas.microsoft.com/office/drawing/2014/main" id="{F45BAEF6-7E2D-4506-9103-1A8B71F9E213}"/>
              </a:ext>
            </a:extLst>
          </p:cNvPr>
          <p:cNvSpPr>
            <a:spLocks noGrp="1"/>
          </p:cNvSpPr>
          <p:nvPr/>
        </p:nvSpPr>
        <p:spPr>
          <a:xfrm>
            <a:off x="6720840" y="3017520"/>
            <a:ext cx="4050792" cy="173736"/>
          </a:xfrm>
          <a:prstGeom prst="rect">
            <a:avLst/>
          </a:prstGeom>
          <a:noFill/>
        </p:spPr>
        <p:txBody>
          <a:bodyPr wrap="square" lIns="0" tIns="0" rIns="0" bIns="0" anchor="ctr">
            <a:normAutofit/>
          </a:bodyPr>
          <a:lstStyle/>
          <a:p>
            <a:pPr marL="0" indent="0">
              <a:buNone/>
            </a:pPr>
            <a:r>
              <a:rPr sz="780">
                <a:solidFill>
                  <a:srgbClr val="BBD3EA"/>
                </a:solidFill>
              </a:rPr>
              <a:t>Recommend setpoints, schedules, load shifting and savings measures</a:t>
            </a:r>
            <a:endParaRPr sz="780"/>
          </a:p>
        </p:txBody>
      </p:sp>
      <p:sp>
        <p:nvSpPr>
          <p:cNvPr id="21" name="Shape 19">
            <a:extLst>
              <a:ext uri="{FF2B5EF4-FFF2-40B4-BE49-F238E27FC236}">
                <a16:creationId xmlns:a16="http://schemas.microsoft.com/office/drawing/2014/main" id="{73FCE662-7EAD-467A-BF77-F592B275B2A8}"/>
              </a:ext>
            </a:extLst>
          </p:cNvPr>
          <p:cNvSpPr>
            <a:spLocks noGrp="1"/>
          </p:cNvSpPr>
          <p:nvPr/>
        </p:nvSpPr>
        <p:spPr>
          <a:xfrm>
            <a:off x="822960" y="3822192"/>
            <a:ext cx="4800600" cy="658368"/>
          </a:xfrm>
          <a:prstGeom prst="roundRect">
            <a:avLst>
              <a:gd name="adj" fmla="val 6944"/>
            </a:avLst>
          </a:prstGeom>
          <a:solidFill>
            <a:srgbClr val="132842"/>
          </a:solidFill>
          <a:ln w="10160">
            <a:solidFill>
              <a:srgbClr val="275375"/>
            </a:solidFill>
            <a:prstDash val="solid"/>
          </a:ln>
        </p:spPr>
        <p:txBody>
          <a:bodyPr/>
          <a:lstStyle/>
          <a:p>
            <a:endParaRPr/>
          </a:p>
        </p:txBody>
      </p:sp>
      <p:sp>
        <p:nvSpPr>
          <p:cNvPr id="22" name="Text 20">
            <a:extLst>
              <a:ext uri="{FF2B5EF4-FFF2-40B4-BE49-F238E27FC236}">
                <a16:creationId xmlns:a16="http://schemas.microsoft.com/office/drawing/2014/main" id="{8B37B532-7D66-46F9-96AF-219E8CCD9655}"/>
              </a:ext>
            </a:extLst>
          </p:cNvPr>
          <p:cNvSpPr>
            <a:spLocks noGrp="1"/>
          </p:cNvSpPr>
          <p:nvPr/>
        </p:nvSpPr>
        <p:spPr>
          <a:xfrm>
            <a:off x="960120" y="3968496"/>
            <a:ext cx="347472" cy="320040"/>
          </a:xfrm>
          <a:prstGeom prst="rect">
            <a:avLst/>
          </a:prstGeom>
          <a:noFill/>
        </p:spPr>
        <p:txBody>
          <a:bodyPr wrap="square" lIns="0" tIns="0" rIns="0" bIns="0" anchor="ctr"/>
          <a:lstStyle/>
          <a:p>
            <a:pPr marL="0" indent="0" algn="ctr">
              <a:buNone/>
            </a:pPr>
            <a:r>
              <a:rPr sz="1500" b="1">
                <a:solidFill>
                  <a:srgbClr val="38BDF8"/>
                </a:solidFill>
              </a:rPr>
              <a:t>05</a:t>
            </a:r>
            <a:endParaRPr sz="1500"/>
          </a:p>
        </p:txBody>
      </p:sp>
      <p:sp>
        <p:nvSpPr>
          <p:cNvPr id="23" name="Text 21">
            <a:extLst>
              <a:ext uri="{FF2B5EF4-FFF2-40B4-BE49-F238E27FC236}">
                <a16:creationId xmlns:a16="http://schemas.microsoft.com/office/drawing/2014/main" id="{AD316884-314F-4D7B-9BC0-86DD9A3AFE7F}"/>
              </a:ext>
            </a:extLst>
          </p:cNvPr>
          <p:cNvSpPr>
            <a:spLocks noGrp="1"/>
          </p:cNvSpPr>
          <p:nvPr/>
        </p:nvSpPr>
        <p:spPr>
          <a:xfrm>
            <a:off x="1417320" y="3913632"/>
            <a:ext cx="4050792" cy="201168"/>
          </a:xfrm>
          <a:prstGeom prst="rect">
            <a:avLst/>
          </a:prstGeom>
          <a:noFill/>
        </p:spPr>
        <p:txBody>
          <a:bodyPr wrap="square" lIns="0" tIns="0" rIns="0" bIns="0" anchor="ctr">
            <a:normAutofit/>
          </a:bodyPr>
          <a:lstStyle/>
          <a:p>
            <a:pPr marL="0" indent="0">
              <a:buNone/>
            </a:pPr>
            <a:r>
              <a:rPr sz="1050" b="1">
                <a:solidFill>
                  <a:srgbClr val="FFFFFF"/>
                </a:solidFill>
              </a:rPr>
              <a:t>Building Digital Twin</a:t>
            </a:r>
            <a:endParaRPr sz="1050"/>
          </a:p>
        </p:txBody>
      </p:sp>
      <p:sp>
        <p:nvSpPr>
          <p:cNvPr id="24" name="Text 22">
            <a:extLst>
              <a:ext uri="{FF2B5EF4-FFF2-40B4-BE49-F238E27FC236}">
                <a16:creationId xmlns:a16="http://schemas.microsoft.com/office/drawing/2014/main" id="{96412E51-5986-4004-B322-94BD42A0FAC3}"/>
              </a:ext>
            </a:extLst>
          </p:cNvPr>
          <p:cNvSpPr>
            <a:spLocks noGrp="1"/>
          </p:cNvSpPr>
          <p:nvPr/>
        </p:nvSpPr>
        <p:spPr>
          <a:xfrm>
            <a:off x="1417320" y="4151376"/>
            <a:ext cx="4050792" cy="173736"/>
          </a:xfrm>
          <a:prstGeom prst="rect">
            <a:avLst/>
          </a:prstGeom>
          <a:noFill/>
        </p:spPr>
        <p:txBody>
          <a:bodyPr wrap="square" lIns="0" tIns="0" rIns="0" bIns="0" anchor="ctr">
            <a:normAutofit/>
          </a:bodyPr>
          <a:lstStyle/>
          <a:p>
            <a:pPr marL="0" indent="0">
              <a:buNone/>
            </a:pPr>
            <a:r>
              <a:rPr sz="780">
                <a:solidFill>
                  <a:srgbClr val="BBD3EA"/>
                </a:solidFill>
              </a:rPr>
              <a:t>Show energy status and alarms by floor and zone</a:t>
            </a:r>
            <a:endParaRPr sz="780"/>
          </a:p>
        </p:txBody>
      </p:sp>
      <p:sp>
        <p:nvSpPr>
          <p:cNvPr id="25" name="Shape 23">
            <a:extLst>
              <a:ext uri="{FF2B5EF4-FFF2-40B4-BE49-F238E27FC236}">
                <a16:creationId xmlns:a16="http://schemas.microsoft.com/office/drawing/2014/main" id="{3C31AF14-C123-47DC-BD99-1F4508C97A5D}"/>
              </a:ext>
            </a:extLst>
          </p:cNvPr>
          <p:cNvSpPr>
            <a:spLocks noGrp="1"/>
          </p:cNvSpPr>
          <p:nvPr/>
        </p:nvSpPr>
        <p:spPr>
          <a:xfrm>
            <a:off x="6126480" y="3822192"/>
            <a:ext cx="4800600" cy="658368"/>
          </a:xfrm>
          <a:prstGeom prst="roundRect">
            <a:avLst>
              <a:gd name="adj" fmla="val 6944"/>
            </a:avLst>
          </a:prstGeom>
          <a:solidFill>
            <a:srgbClr val="132842"/>
          </a:solidFill>
          <a:ln w="10160">
            <a:solidFill>
              <a:srgbClr val="275375"/>
            </a:solidFill>
            <a:prstDash val="solid"/>
          </a:ln>
        </p:spPr>
        <p:txBody>
          <a:bodyPr/>
          <a:lstStyle/>
          <a:p>
            <a:endParaRPr/>
          </a:p>
        </p:txBody>
      </p:sp>
      <p:sp>
        <p:nvSpPr>
          <p:cNvPr id="26" name="Text 24">
            <a:extLst>
              <a:ext uri="{FF2B5EF4-FFF2-40B4-BE49-F238E27FC236}">
                <a16:creationId xmlns:a16="http://schemas.microsoft.com/office/drawing/2014/main" id="{E229EB61-6963-491D-9E05-E7503F040071}"/>
              </a:ext>
            </a:extLst>
          </p:cNvPr>
          <p:cNvSpPr>
            <a:spLocks noGrp="1"/>
          </p:cNvSpPr>
          <p:nvPr/>
        </p:nvSpPr>
        <p:spPr>
          <a:xfrm>
            <a:off x="6263640" y="3968496"/>
            <a:ext cx="347472" cy="320040"/>
          </a:xfrm>
          <a:prstGeom prst="rect">
            <a:avLst/>
          </a:prstGeom>
          <a:noFill/>
        </p:spPr>
        <p:txBody>
          <a:bodyPr wrap="square" lIns="0" tIns="0" rIns="0" bIns="0" anchor="ctr"/>
          <a:lstStyle/>
          <a:p>
            <a:pPr marL="0" indent="0" algn="ctr">
              <a:buNone/>
            </a:pPr>
            <a:r>
              <a:rPr sz="1500" b="1">
                <a:solidFill>
                  <a:srgbClr val="38BDF8"/>
                </a:solidFill>
              </a:rPr>
              <a:t>06</a:t>
            </a:r>
            <a:endParaRPr sz="1500"/>
          </a:p>
        </p:txBody>
      </p:sp>
      <p:sp>
        <p:nvSpPr>
          <p:cNvPr id="27" name="Text 25">
            <a:extLst>
              <a:ext uri="{FF2B5EF4-FFF2-40B4-BE49-F238E27FC236}">
                <a16:creationId xmlns:a16="http://schemas.microsoft.com/office/drawing/2014/main" id="{2BC81084-B5D0-45C8-9105-83F11DAB15DB}"/>
              </a:ext>
            </a:extLst>
          </p:cNvPr>
          <p:cNvSpPr>
            <a:spLocks noGrp="1"/>
          </p:cNvSpPr>
          <p:nvPr/>
        </p:nvSpPr>
        <p:spPr>
          <a:xfrm>
            <a:off x="6720840" y="3913632"/>
            <a:ext cx="4050792" cy="201168"/>
          </a:xfrm>
          <a:prstGeom prst="rect">
            <a:avLst/>
          </a:prstGeom>
          <a:noFill/>
        </p:spPr>
        <p:txBody>
          <a:bodyPr wrap="square" lIns="0" tIns="0" rIns="0" bIns="0" anchor="ctr">
            <a:normAutofit/>
          </a:bodyPr>
          <a:lstStyle/>
          <a:p>
            <a:pPr marL="0" indent="0">
              <a:buNone/>
            </a:pPr>
            <a:r>
              <a:rPr sz="1050" b="1">
                <a:solidFill>
                  <a:srgbClr val="FFFFFF"/>
                </a:solidFill>
              </a:rPr>
              <a:t>AI Energy Copilot</a:t>
            </a:r>
            <a:endParaRPr sz="1050"/>
          </a:p>
        </p:txBody>
      </p:sp>
      <p:sp>
        <p:nvSpPr>
          <p:cNvPr id="28" name="Text 26">
            <a:extLst>
              <a:ext uri="{FF2B5EF4-FFF2-40B4-BE49-F238E27FC236}">
                <a16:creationId xmlns:a16="http://schemas.microsoft.com/office/drawing/2014/main" id="{8B5DE90D-0F05-4697-8CF0-A5D58CE5AEE1}"/>
              </a:ext>
            </a:extLst>
          </p:cNvPr>
          <p:cNvSpPr>
            <a:spLocks noGrp="1"/>
          </p:cNvSpPr>
          <p:nvPr/>
        </p:nvSpPr>
        <p:spPr>
          <a:xfrm>
            <a:off x="6720840" y="4151376"/>
            <a:ext cx="4050792" cy="173736"/>
          </a:xfrm>
          <a:prstGeom prst="rect">
            <a:avLst/>
          </a:prstGeom>
          <a:noFill/>
        </p:spPr>
        <p:txBody>
          <a:bodyPr wrap="square" lIns="0" tIns="0" rIns="0" bIns="0" anchor="ctr">
            <a:normAutofit/>
          </a:bodyPr>
          <a:lstStyle/>
          <a:p>
            <a:pPr marL="0" indent="0">
              <a:buNone/>
            </a:pPr>
            <a:r>
              <a:rPr sz="780">
                <a:solidFill>
                  <a:srgbClr val="BBD3EA"/>
                </a:solidFill>
              </a:rPr>
              <a:t>Explain calculated results and support operating decisions</a:t>
            </a:r>
            <a:endParaRPr sz="780"/>
          </a:p>
        </p:txBody>
      </p:sp>
      <p:sp>
        <p:nvSpPr>
          <p:cNvPr id="29" name="Text 27">
            <a:extLst>
              <a:ext uri="{FF2B5EF4-FFF2-40B4-BE49-F238E27FC236}">
                <a16:creationId xmlns:a16="http://schemas.microsoft.com/office/drawing/2014/main" id="{99E366D4-E0C5-4880-B4A1-564D31DD0299}"/>
              </a:ext>
            </a:extLst>
          </p:cNvPr>
          <p:cNvSpPr>
            <a:spLocks noGrp="1"/>
          </p:cNvSpPr>
          <p:nvPr/>
        </p:nvSpPr>
        <p:spPr>
          <a:xfrm>
            <a:off x="566928" y="6547104"/>
            <a:ext cx="4206240" cy="128016"/>
          </a:xfrm>
          <a:prstGeom prst="rect">
            <a:avLst/>
          </a:prstGeom>
          <a:noFill/>
        </p:spPr>
        <p:txBody>
          <a:bodyPr wrap="square" lIns="0" tIns="0" rIns="0" bIns="0" anchor="ctr"/>
          <a:lstStyle/>
          <a:p>
            <a:pPr marL="0" indent="0">
              <a:buNone/>
            </a:pPr>
            <a:r>
              <a:rPr sz="680">
                <a:solidFill>
                  <a:srgbClr val="7DAAC7"/>
                </a:solidFill>
              </a:rPr>
              <a:t>Smart Building &amp; Energy  •  Challenge Deck  •  5</a:t>
            </a:r>
            <a:endParaRPr sz="680"/>
          </a:p>
        </p:txBody>
      </p:sp>
      <p:pic>
        <p:nvPicPr>
          <p:cNvPr id="59" name="Picture 29"/>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1490246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BC359524-A809-4260-AE59-43B17F70C870}"/>
              </a:ext>
            </a:extLst>
          </p:cNvPr>
          <p:cNvSpPr>
            <a:spLocks noGrp="1"/>
          </p:cNvSpPr>
          <p:nvPr/>
        </p:nvSpPr>
        <p:spPr>
          <a:xfrm>
            <a:off x="548640" y="320040"/>
            <a:ext cx="7863840" cy="411480"/>
          </a:xfrm>
          <a:prstGeom prst="rect">
            <a:avLst/>
          </a:prstGeom>
          <a:noFill/>
        </p:spPr>
        <p:txBody>
          <a:bodyPr wrap="square" lIns="0" tIns="0" rIns="0" bIns="0" anchor="ctr">
            <a:normAutofit/>
          </a:bodyPr>
          <a:lstStyle/>
          <a:p>
            <a:pPr marL="0" indent="0">
              <a:buNone/>
            </a:pPr>
            <a:r>
              <a:rPr sz="2600" b="1">
                <a:solidFill>
                  <a:srgbClr val="FFFFFF"/>
                </a:solidFill>
                <a:latin typeface="Aptos Display"/>
                <a:ea typeface="Aptos Display"/>
                <a:cs typeface="Aptos Display"/>
              </a:rPr>
              <a:t>Demo Story</a:t>
            </a:r>
            <a:endParaRPr sz="2600"/>
          </a:p>
        </p:txBody>
      </p:sp>
      <p:sp>
        <p:nvSpPr>
          <p:cNvPr id="3" name="Text 1">
            <a:extLst>
              <a:ext uri="{FF2B5EF4-FFF2-40B4-BE49-F238E27FC236}">
                <a16:creationId xmlns:a16="http://schemas.microsoft.com/office/drawing/2014/main" id="{AF13F291-ED66-478A-964E-3508012BF75B}"/>
              </a:ext>
            </a:extLst>
          </p:cNvPr>
          <p:cNvSpPr>
            <a:spLocks noGrp="1"/>
          </p:cNvSpPr>
          <p:nvPr/>
        </p:nvSpPr>
        <p:spPr>
          <a:xfrm>
            <a:off x="566928" y="777240"/>
            <a:ext cx="8046720" cy="246888"/>
          </a:xfrm>
          <a:prstGeom prst="rect">
            <a:avLst/>
          </a:prstGeom>
          <a:noFill/>
        </p:spPr>
        <p:txBody>
          <a:bodyPr wrap="square" lIns="0" tIns="0" rIns="0" bIns="0" anchor="ctr">
            <a:normAutofit/>
          </a:bodyPr>
          <a:lstStyle/>
          <a:p>
            <a:pPr marL="0" indent="0">
              <a:buNone/>
            </a:pPr>
            <a:r>
              <a:rPr sz="980">
                <a:solidFill>
                  <a:srgbClr val="BBD3EA"/>
                </a:solidFill>
              </a:rPr>
              <a:t>A concrete energy-saving scenario that can be understood in 2–3 minutes</a:t>
            </a:r>
            <a:endParaRPr sz="980"/>
          </a:p>
        </p:txBody>
      </p:sp>
      <p:sp>
        <p:nvSpPr>
          <p:cNvPr id="4" name="Shape 2">
            <a:extLst>
              <a:ext uri="{FF2B5EF4-FFF2-40B4-BE49-F238E27FC236}">
                <a16:creationId xmlns:a16="http://schemas.microsoft.com/office/drawing/2014/main" id="{C001F155-FF0B-46C9-9053-B4C029412846}"/>
              </a:ext>
            </a:extLst>
          </p:cNvPr>
          <p:cNvSpPr>
            <a:spLocks noGrp="1"/>
          </p:cNvSpPr>
          <p:nvPr/>
        </p:nvSpPr>
        <p:spPr>
          <a:xfrm>
            <a:off x="548640" y="1106424"/>
            <a:ext cx="11064240" cy="0"/>
          </a:xfrm>
          <a:prstGeom prst="line">
            <a:avLst/>
          </a:prstGeom>
          <a:noFill/>
          <a:ln w="12700">
            <a:solidFill>
              <a:srgbClr val="1F4568"/>
            </a:solidFill>
            <a:prstDash val="solid"/>
          </a:ln>
        </p:spPr>
        <p:txBody>
          <a:bodyPr/>
          <a:lstStyle/>
          <a:p>
            <a:endParaRPr/>
          </a:p>
        </p:txBody>
      </p:sp>
      <p:sp>
        <p:nvSpPr>
          <p:cNvPr id="5" name="Shape 3">
            <a:extLst>
              <a:ext uri="{FF2B5EF4-FFF2-40B4-BE49-F238E27FC236}">
                <a16:creationId xmlns:a16="http://schemas.microsoft.com/office/drawing/2014/main" id="{1AFAEA38-F2B8-497B-8D87-47A9423CB471}"/>
              </a:ext>
            </a:extLst>
          </p:cNvPr>
          <p:cNvSpPr>
            <a:spLocks noGrp="1"/>
          </p:cNvSpPr>
          <p:nvPr/>
        </p:nvSpPr>
        <p:spPr>
          <a:xfrm>
            <a:off x="658368" y="2057400"/>
            <a:ext cx="1508760" cy="1234440"/>
          </a:xfrm>
          <a:prstGeom prst="chevron">
            <a:avLst/>
          </a:prstGeom>
          <a:solidFill>
            <a:srgbClr val="194364"/>
          </a:solidFill>
          <a:ln w="11430">
            <a:solidFill>
              <a:srgbClr val="59C6F2"/>
            </a:solidFill>
            <a:prstDash val="solid"/>
          </a:ln>
        </p:spPr>
        <p:txBody>
          <a:bodyPr/>
          <a:lstStyle/>
          <a:p>
            <a:endParaRPr/>
          </a:p>
        </p:txBody>
      </p:sp>
      <p:sp>
        <p:nvSpPr>
          <p:cNvPr id="6" name="Text 4">
            <a:extLst>
              <a:ext uri="{FF2B5EF4-FFF2-40B4-BE49-F238E27FC236}">
                <a16:creationId xmlns:a16="http://schemas.microsoft.com/office/drawing/2014/main" id="{7861FA4B-16C8-435A-A2A4-4CF4CF38669A}"/>
              </a:ext>
            </a:extLst>
          </p:cNvPr>
          <p:cNvSpPr>
            <a:spLocks noGrp="1"/>
          </p:cNvSpPr>
          <p:nvPr/>
        </p:nvSpPr>
        <p:spPr>
          <a:xfrm>
            <a:off x="749808" y="2240280"/>
            <a:ext cx="274320" cy="228600"/>
          </a:xfrm>
          <a:prstGeom prst="rect">
            <a:avLst/>
          </a:prstGeom>
          <a:noFill/>
        </p:spPr>
        <p:txBody>
          <a:bodyPr wrap="square" lIns="0" tIns="0" rIns="0" bIns="0" anchor="ctr"/>
          <a:lstStyle/>
          <a:p>
            <a:pPr marL="0" indent="0">
              <a:buNone/>
            </a:pPr>
            <a:r>
              <a:rPr sz="1500" b="1">
                <a:solidFill>
                  <a:srgbClr val="FFFFFF"/>
                </a:solidFill>
              </a:rPr>
              <a:t>1</a:t>
            </a:r>
            <a:endParaRPr sz="1500"/>
          </a:p>
        </p:txBody>
      </p:sp>
      <p:sp>
        <p:nvSpPr>
          <p:cNvPr id="7" name="Text 5">
            <a:extLst>
              <a:ext uri="{FF2B5EF4-FFF2-40B4-BE49-F238E27FC236}">
                <a16:creationId xmlns:a16="http://schemas.microsoft.com/office/drawing/2014/main" id="{AFFA34E1-B6C5-4C96-84C0-5E6F0E35B7C7}"/>
              </a:ext>
            </a:extLst>
          </p:cNvPr>
          <p:cNvSpPr>
            <a:spLocks noGrp="1"/>
          </p:cNvSpPr>
          <p:nvPr/>
        </p:nvSpPr>
        <p:spPr>
          <a:xfrm>
            <a:off x="822960" y="2560320"/>
            <a:ext cx="987552" cy="182880"/>
          </a:xfrm>
          <a:prstGeom prst="rect">
            <a:avLst/>
          </a:prstGeom>
          <a:noFill/>
        </p:spPr>
        <p:txBody>
          <a:bodyPr wrap="square" lIns="0" tIns="0" rIns="0" bIns="0" anchor="ctr">
            <a:normAutofit/>
          </a:bodyPr>
          <a:lstStyle/>
          <a:p>
            <a:pPr marL="0" indent="0" algn="ctr">
              <a:buNone/>
            </a:pPr>
            <a:r>
              <a:rPr sz="1100" b="1">
                <a:solidFill>
                  <a:srgbClr val="FFFFFF"/>
                </a:solidFill>
              </a:rPr>
              <a:t>Portfolio</a:t>
            </a:r>
            <a:endParaRPr sz="1100"/>
          </a:p>
        </p:txBody>
      </p:sp>
      <p:sp>
        <p:nvSpPr>
          <p:cNvPr id="8" name="Text 6">
            <a:extLst>
              <a:ext uri="{FF2B5EF4-FFF2-40B4-BE49-F238E27FC236}">
                <a16:creationId xmlns:a16="http://schemas.microsoft.com/office/drawing/2014/main" id="{52387EDB-2B4C-40A6-8B57-79E0DDA55C8B}"/>
              </a:ext>
            </a:extLst>
          </p:cNvPr>
          <p:cNvSpPr>
            <a:spLocks noGrp="1"/>
          </p:cNvSpPr>
          <p:nvPr/>
        </p:nvSpPr>
        <p:spPr>
          <a:xfrm>
            <a:off x="768096" y="2852928"/>
            <a:ext cx="1051560" cy="256032"/>
          </a:xfrm>
          <a:prstGeom prst="rect">
            <a:avLst/>
          </a:prstGeom>
          <a:noFill/>
        </p:spPr>
        <p:txBody>
          <a:bodyPr wrap="square" lIns="0" tIns="0" rIns="0" bIns="0" anchor="ctr">
            <a:normAutofit/>
          </a:bodyPr>
          <a:lstStyle/>
          <a:p>
            <a:pPr marL="0" indent="0" algn="ctr">
              <a:buNone/>
            </a:pPr>
            <a:r>
              <a:rPr sz="780">
                <a:solidFill>
                  <a:srgbClr val="D6E5F2"/>
                </a:solidFill>
              </a:rPr>
              <a:t>Monitor three buildings</a:t>
            </a:r>
            <a:endParaRPr sz="780"/>
          </a:p>
        </p:txBody>
      </p:sp>
      <p:sp>
        <p:nvSpPr>
          <p:cNvPr id="9" name="Shape 7">
            <a:extLst>
              <a:ext uri="{FF2B5EF4-FFF2-40B4-BE49-F238E27FC236}">
                <a16:creationId xmlns:a16="http://schemas.microsoft.com/office/drawing/2014/main" id="{9DC6CD95-D144-4BE5-84E7-83B34F31E866}"/>
              </a:ext>
            </a:extLst>
          </p:cNvPr>
          <p:cNvSpPr>
            <a:spLocks noGrp="1"/>
          </p:cNvSpPr>
          <p:nvPr/>
        </p:nvSpPr>
        <p:spPr>
          <a:xfrm>
            <a:off x="2523744" y="2057400"/>
            <a:ext cx="1508760" cy="1234440"/>
          </a:xfrm>
          <a:prstGeom prst="chevron">
            <a:avLst/>
          </a:prstGeom>
          <a:solidFill>
            <a:srgbClr val="194364"/>
          </a:solidFill>
          <a:ln w="11430">
            <a:solidFill>
              <a:srgbClr val="59C6F2"/>
            </a:solidFill>
            <a:prstDash val="solid"/>
          </a:ln>
        </p:spPr>
        <p:txBody>
          <a:bodyPr/>
          <a:lstStyle/>
          <a:p>
            <a:endParaRPr/>
          </a:p>
        </p:txBody>
      </p:sp>
      <p:sp>
        <p:nvSpPr>
          <p:cNvPr id="10" name="Text 8">
            <a:extLst>
              <a:ext uri="{FF2B5EF4-FFF2-40B4-BE49-F238E27FC236}">
                <a16:creationId xmlns:a16="http://schemas.microsoft.com/office/drawing/2014/main" id="{422A17D3-5A13-4FEF-87DF-CA4B204E7056}"/>
              </a:ext>
            </a:extLst>
          </p:cNvPr>
          <p:cNvSpPr>
            <a:spLocks noGrp="1"/>
          </p:cNvSpPr>
          <p:nvPr/>
        </p:nvSpPr>
        <p:spPr>
          <a:xfrm>
            <a:off x="2615184" y="2240280"/>
            <a:ext cx="274320" cy="228600"/>
          </a:xfrm>
          <a:prstGeom prst="rect">
            <a:avLst/>
          </a:prstGeom>
          <a:noFill/>
        </p:spPr>
        <p:txBody>
          <a:bodyPr wrap="square" lIns="0" tIns="0" rIns="0" bIns="0" anchor="ctr"/>
          <a:lstStyle/>
          <a:p>
            <a:pPr marL="0" indent="0">
              <a:buNone/>
            </a:pPr>
            <a:r>
              <a:rPr sz="1500" b="1">
                <a:solidFill>
                  <a:srgbClr val="FFFFFF"/>
                </a:solidFill>
              </a:rPr>
              <a:t>2</a:t>
            </a:r>
            <a:endParaRPr sz="1500"/>
          </a:p>
        </p:txBody>
      </p:sp>
      <p:sp>
        <p:nvSpPr>
          <p:cNvPr id="11" name="Text 9">
            <a:extLst>
              <a:ext uri="{FF2B5EF4-FFF2-40B4-BE49-F238E27FC236}">
                <a16:creationId xmlns:a16="http://schemas.microsoft.com/office/drawing/2014/main" id="{C9384E7D-0C0E-4C51-94D9-F54128ADAD33}"/>
              </a:ext>
            </a:extLst>
          </p:cNvPr>
          <p:cNvSpPr>
            <a:spLocks noGrp="1"/>
          </p:cNvSpPr>
          <p:nvPr/>
        </p:nvSpPr>
        <p:spPr>
          <a:xfrm>
            <a:off x="2688336" y="2560320"/>
            <a:ext cx="987552" cy="182880"/>
          </a:xfrm>
          <a:prstGeom prst="rect">
            <a:avLst/>
          </a:prstGeom>
          <a:noFill/>
        </p:spPr>
        <p:txBody>
          <a:bodyPr wrap="square" lIns="0" tIns="0" rIns="0" bIns="0" anchor="ctr">
            <a:normAutofit/>
          </a:bodyPr>
          <a:lstStyle/>
          <a:p>
            <a:pPr marL="0" indent="0" algn="ctr">
              <a:buNone/>
            </a:pPr>
            <a:r>
              <a:rPr sz="1100" b="1">
                <a:solidFill>
                  <a:srgbClr val="FFFFFF"/>
                </a:solidFill>
              </a:rPr>
              <a:t>Alert</a:t>
            </a:r>
            <a:endParaRPr sz="1100"/>
          </a:p>
        </p:txBody>
      </p:sp>
      <p:sp>
        <p:nvSpPr>
          <p:cNvPr id="12" name="Text 10">
            <a:extLst>
              <a:ext uri="{FF2B5EF4-FFF2-40B4-BE49-F238E27FC236}">
                <a16:creationId xmlns:a16="http://schemas.microsoft.com/office/drawing/2014/main" id="{286694B8-D5F8-4D6B-B380-09C2F8C6CB3B}"/>
              </a:ext>
            </a:extLst>
          </p:cNvPr>
          <p:cNvSpPr>
            <a:spLocks noGrp="1"/>
          </p:cNvSpPr>
          <p:nvPr/>
        </p:nvSpPr>
        <p:spPr>
          <a:xfrm>
            <a:off x="2633472" y="2852928"/>
            <a:ext cx="1051560" cy="256032"/>
          </a:xfrm>
          <a:prstGeom prst="rect">
            <a:avLst/>
          </a:prstGeom>
          <a:noFill/>
        </p:spPr>
        <p:txBody>
          <a:bodyPr wrap="square" lIns="0" tIns="0" rIns="0" bIns="0" anchor="ctr">
            <a:normAutofit/>
          </a:bodyPr>
          <a:lstStyle/>
          <a:p>
            <a:pPr marL="0" indent="0" algn="ctr">
              <a:buNone/>
            </a:pPr>
            <a:r>
              <a:rPr sz="780">
                <a:solidFill>
                  <a:srgbClr val="D6E5F2"/>
                </a:solidFill>
              </a:rPr>
              <a:t>Building A shows an 18% anomaly</a:t>
            </a:r>
            <a:endParaRPr sz="780"/>
          </a:p>
        </p:txBody>
      </p:sp>
      <p:sp>
        <p:nvSpPr>
          <p:cNvPr id="13" name="Shape 11">
            <a:extLst>
              <a:ext uri="{FF2B5EF4-FFF2-40B4-BE49-F238E27FC236}">
                <a16:creationId xmlns:a16="http://schemas.microsoft.com/office/drawing/2014/main" id="{603EBD28-34BB-4350-9E65-A825603205F1}"/>
              </a:ext>
            </a:extLst>
          </p:cNvPr>
          <p:cNvSpPr>
            <a:spLocks noGrp="1"/>
          </p:cNvSpPr>
          <p:nvPr/>
        </p:nvSpPr>
        <p:spPr>
          <a:xfrm>
            <a:off x="4389120" y="2057400"/>
            <a:ext cx="1508760" cy="1234440"/>
          </a:xfrm>
          <a:prstGeom prst="chevron">
            <a:avLst/>
          </a:prstGeom>
          <a:solidFill>
            <a:srgbClr val="16606B"/>
          </a:solidFill>
          <a:ln w="11430">
            <a:solidFill>
              <a:srgbClr val="59C6F2"/>
            </a:solidFill>
            <a:prstDash val="solid"/>
          </a:ln>
        </p:spPr>
        <p:txBody>
          <a:bodyPr/>
          <a:lstStyle/>
          <a:p>
            <a:endParaRPr/>
          </a:p>
        </p:txBody>
      </p:sp>
      <p:sp>
        <p:nvSpPr>
          <p:cNvPr id="14" name="Text 12">
            <a:extLst>
              <a:ext uri="{FF2B5EF4-FFF2-40B4-BE49-F238E27FC236}">
                <a16:creationId xmlns:a16="http://schemas.microsoft.com/office/drawing/2014/main" id="{1BDBBC4C-EFB5-48BA-A951-8F183BB102AF}"/>
              </a:ext>
            </a:extLst>
          </p:cNvPr>
          <p:cNvSpPr>
            <a:spLocks noGrp="1"/>
          </p:cNvSpPr>
          <p:nvPr/>
        </p:nvSpPr>
        <p:spPr>
          <a:xfrm>
            <a:off x="4480560" y="2240280"/>
            <a:ext cx="274320" cy="228600"/>
          </a:xfrm>
          <a:prstGeom prst="rect">
            <a:avLst/>
          </a:prstGeom>
          <a:noFill/>
        </p:spPr>
        <p:txBody>
          <a:bodyPr wrap="square" lIns="0" tIns="0" rIns="0" bIns="0" anchor="ctr"/>
          <a:lstStyle/>
          <a:p>
            <a:pPr marL="0" indent="0">
              <a:buNone/>
            </a:pPr>
            <a:r>
              <a:rPr sz="1500" b="1">
                <a:solidFill>
                  <a:srgbClr val="FFFFFF"/>
                </a:solidFill>
              </a:rPr>
              <a:t>3</a:t>
            </a:r>
            <a:endParaRPr sz="1500"/>
          </a:p>
        </p:txBody>
      </p:sp>
      <p:sp>
        <p:nvSpPr>
          <p:cNvPr id="15" name="Text 13">
            <a:extLst>
              <a:ext uri="{FF2B5EF4-FFF2-40B4-BE49-F238E27FC236}">
                <a16:creationId xmlns:a16="http://schemas.microsoft.com/office/drawing/2014/main" id="{7F04ECAC-1798-4AAE-BEBE-99A0A2B28979}"/>
              </a:ext>
            </a:extLst>
          </p:cNvPr>
          <p:cNvSpPr>
            <a:spLocks noGrp="1"/>
          </p:cNvSpPr>
          <p:nvPr/>
        </p:nvSpPr>
        <p:spPr>
          <a:xfrm>
            <a:off x="4553712" y="2560320"/>
            <a:ext cx="987552" cy="182880"/>
          </a:xfrm>
          <a:prstGeom prst="rect">
            <a:avLst/>
          </a:prstGeom>
          <a:noFill/>
        </p:spPr>
        <p:txBody>
          <a:bodyPr wrap="square" lIns="0" tIns="0" rIns="0" bIns="0" anchor="ctr">
            <a:normAutofit/>
          </a:bodyPr>
          <a:lstStyle/>
          <a:p>
            <a:pPr marL="0" indent="0" algn="ctr">
              <a:buNone/>
            </a:pPr>
            <a:r>
              <a:rPr sz="1100" b="1">
                <a:solidFill>
                  <a:srgbClr val="FFFFFF"/>
                </a:solidFill>
              </a:rPr>
              <a:t>Cause</a:t>
            </a:r>
            <a:endParaRPr sz="1100"/>
          </a:p>
        </p:txBody>
      </p:sp>
      <p:sp>
        <p:nvSpPr>
          <p:cNvPr id="16" name="Text 14">
            <a:extLst>
              <a:ext uri="{FF2B5EF4-FFF2-40B4-BE49-F238E27FC236}">
                <a16:creationId xmlns:a16="http://schemas.microsoft.com/office/drawing/2014/main" id="{43A7DD94-07BC-419F-9D1B-83C3F33118EA}"/>
              </a:ext>
            </a:extLst>
          </p:cNvPr>
          <p:cNvSpPr>
            <a:spLocks noGrp="1"/>
          </p:cNvSpPr>
          <p:nvPr/>
        </p:nvSpPr>
        <p:spPr>
          <a:xfrm>
            <a:off x="4498848" y="2852928"/>
            <a:ext cx="1051560" cy="256032"/>
          </a:xfrm>
          <a:prstGeom prst="rect">
            <a:avLst/>
          </a:prstGeom>
          <a:noFill/>
        </p:spPr>
        <p:txBody>
          <a:bodyPr wrap="square" lIns="0" tIns="0" rIns="0" bIns="0" anchor="ctr">
            <a:normAutofit/>
          </a:bodyPr>
          <a:lstStyle/>
          <a:p>
            <a:pPr marL="0" indent="0" algn="ctr">
              <a:buNone/>
            </a:pPr>
            <a:r>
              <a:rPr sz="780">
                <a:solidFill>
                  <a:srgbClr val="D6E5F2"/>
                </a:solidFill>
              </a:rPr>
              <a:t>HVAC runtime exceeds its baseline</a:t>
            </a:r>
            <a:endParaRPr sz="780"/>
          </a:p>
        </p:txBody>
      </p:sp>
      <p:sp>
        <p:nvSpPr>
          <p:cNvPr id="17" name="Shape 15">
            <a:extLst>
              <a:ext uri="{FF2B5EF4-FFF2-40B4-BE49-F238E27FC236}">
                <a16:creationId xmlns:a16="http://schemas.microsoft.com/office/drawing/2014/main" id="{0EF929F3-88F9-4092-9DC1-1F749EA57DE6}"/>
              </a:ext>
            </a:extLst>
          </p:cNvPr>
          <p:cNvSpPr>
            <a:spLocks noGrp="1"/>
          </p:cNvSpPr>
          <p:nvPr/>
        </p:nvSpPr>
        <p:spPr>
          <a:xfrm>
            <a:off x="6254496" y="2057400"/>
            <a:ext cx="1508760" cy="1234440"/>
          </a:xfrm>
          <a:prstGeom prst="chevron">
            <a:avLst/>
          </a:prstGeom>
          <a:solidFill>
            <a:srgbClr val="16606B"/>
          </a:solidFill>
          <a:ln w="11430">
            <a:solidFill>
              <a:srgbClr val="59C6F2"/>
            </a:solidFill>
            <a:prstDash val="solid"/>
          </a:ln>
        </p:spPr>
        <p:txBody>
          <a:bodyPr/>
          <a:lstStyle/>
          <a:p>
            <a:endParaRPr/>
          </a:p>
        </p:txBody>
      </p:sp>
      <p:sp>
        <p:nvSpPr>
          <p:cNvPr id="18" name="Text 16">
            <a:extLst>
              <a:ext uri="{FF2B5EF4-FFF2-40B4-BE49-F238E27FC236}">
                <a16:creationId xmlns:a16="http://schemas.microsoft.com/office/drawing/2014/main" id="{60A26049-5E0D-47CD-8B72-DF1EC4914E0F}"/>
              </a:ext>
            </a:extLst>
          </p:cNvPr>
          <p:cNvSpPr>
            <a:spLocks noGrp="1"/>
          </p:cNvSpPr>
          <p:nvPr/>
        </p:nvSpPr>
        <p:spPr>
          <a:xfrm>
            <a:off x="6345936" y="2240280"/>
            <a:ext cx="274320" cy="228600"/>
          </a:xfrm>
          <a:prstGeom prst="rect">
            <a:avLst/>
          </a:prstGeom>
          <a:noFill/>
        </p:spPr>
        <p:txBody>
          <a:bodyPr wrap="square" lIns="0" tIns="0" rIns="0" bIns="0" anchor="ctr"/>
          <a:lstStyle/>
          <a:p>
            <a:pPr marL="0" indent="0">
              <a:buNone/>
            </a:pPr>
            <a:r>
              <a:rPr sz="1500" b="1">
                <a:solidFill>
                  <a:srgbClr val="FFFFFF"/>
                </a:solidFill>
              </a:rPr>
              <a:t>4</a:t>
            </a:r>
            <a:endParaRPr sz="1500"/>
          </a:p>
        </p:txBody>
      </p:sp>
      <p:sp>
        <p:nvSpPr>
          <p:cNvPr id="19" name="Text 17">
            <a:extLst>
              <a:ext uri="{FF2B5EF4-FFF2-40B4-BE49-F238E27FC236}">
                <a16:creationId xmlns:a16="http://schemas.microsoft.com/office/drawing/2014/main" id="{871F9690-E252-4EAA-9033-DCE48BB46DF8}"/>
              </a:ext>
            </a:extLst>
          </p:cNvPr>
          <p:cNvSpPr>
            <a:spLocks noGrp="1"/>
          </p:cNvSpPr>
          <p:nvPr/>
        </p:nvSpPr>
        <p:spPr>
          <a:xfrm>
            <a:off x="6419088" y="2560320"/>
            <a:ext cx="987552" cy="182880"/>
          </a:xfrm>
          <a:prstGeom prst="rect">
            <a:avLst/>
          </a:prstGeom>
          <a:noFill/>
        </p:spPr>
        <p:txBody>
          <a:bodyPr wrap="square" lIns="0" tIns="0" rIns="0" bIns="0" anchor="ctr">
            <a:normAutofit/>
          </a:bodyPr>
          <a:lstStyle/>
          <a:p>
            <a:pPr marL="0" indent="0" algn="ctr">
              <a:buNone/>
            </a:pPr>
            <a:r>
              <a:rPr sz="1100" b="1">
                <a:solidFill>
                  <a:srgbClr val="FFFFFF"/>
                </a:solidFill>
              </a:rPr>
              <a:t>Forecast</a:t>
            </a:r>
            <a:endParaRPr sz="1100"/>
          </a:p>
        </p:txBody>
      </p:sp>
      <p:sp>
        <p:nvSpPr>
          <p:cNvPr id="20" name="Text 18">
            <a:extLst>
              <a:ext uri="{FF2B5EF4-FFF2-40B4-BE49-F238E27FC236}">
                <a16:creationId xmlns:a16="http://schemas.microsoft.com/office/drawing/2014/main" id="{DD7373A6-9422-48A3-A759-6E219FD1B530}"/>
              </a:ext>
            </a:extLst>
          </p:cNvPr>
          <p:cNvSpPr>
            <a:spLocks noGrp="1"/>
          </p:cNvSpPr>
          <p:nvPr/>
        </p:nvSpPr>
        <p:spPr>
          <a:xfrm>
            <a:off x="6364224" y="2852928"/>
            <a:ext cx="1051560" cy="256032"/>
          </a:xfrm>
          <a:prstGeom prst="rect">
            <a:avLst/>
          </a:prstGeom>
          <a:noFill/>
        </p:spPr>
        <p:txBody>
          <a:bodyPr wrap="square" lIns="0" tIns="0" rIns="0" bIns="0" anchor="ctr">
            <a:normAutofit/>
          </a:bodyPr>
          <a:lstStyle/>
          <a:p>
            <a:pPr marL="0" indent="0" algn="ctr">
              <a:buNone/>
            </a:pPr>
            <a:r>
              <a:rPr sz="780">
                <a:solidFill>
                  <a:srgbClr val="D6E5F2"/>
                </a:solidFill>
              </a:rPr>
              <a:t>Tomorrow’s peak demand is forecast to rise 11%</a:t>
            </a:r>
            <a:endParaRPr sz="780"/>
          </a:p>
        </p:txBody>
      </p:sp>
      <p:sp>
        <p:nvSpPr>
          <p:cNvPr id="21" name="Shape 19">
            <a:extLst>
              <a:ext uri="{FF2B5EF4-FFF2-40B4-BE49-F238E27FC236}">
                <a16:creationId xmlns:a16="http://schemas.microsoft.com/office/drawing/2014/main" id="{B9111560-F42C-438C-9CE0-BEFD0901F0FF}"/>
              </a:ext>
            </a:extLst>
          </p:cNvPr>
          <p:cNvSpPr>
            <a:spLocks noGrp="1"/>
          </p:cNvSpPr>
          <p:nvPr/>
        </p:nvSpPr>
        <p:spPr>
          <a:xfrm>
            <a:off x="8119872" y="2057400"/>
            <a:ext cx="1508760" cy="1234440"/>
          </a:xfrm>
          <a:prstGeom prst="chevron">
            <a:avLst/>
          </a:prstGeom>
          <a:solidFill>
            <a:srgbClr val="19715C"/>
          </a:solidFill>
          <a:ln w="11430">
            <a:solidFill>
              <a:srgbClr val="59C6F2"/>
            </a:solidFill>
            <a:prstDash val="solid"/>
          </a:ln>
        </p:spPr>
        <p:txBody>
          <a:bodyPr/>
          <a:lstStyle/>
          <a:p>
            <a:endParaRPr/>
          </a:p>
        </p:txBody>
      </p:sp>
      <p:sp>
        <p:nvSpPr>
          <p:cNvPr id="22" name="Text 20">
            <a:extLst>
              <a:ext uri="{FF2B5EF4-FFF2-40B4-BE49-F238E27FC236}">
                <a16:creationId xmlns:a16="http://schemas.microsoft.com/office/drawing/2014/main" id="{50AC090D-766A-4972-8204-BD188092375D}"/>
              </a:ext>
            </a:extLst>
          </p:cNvPr>
          <p:cNvSpPr>
            <a:spLocks noGrp="1"/>
          </p:cNvSpPr>
          <p:nvPr/>
        </p:nvSpPr>
        <p:spPr>
          <a:xfrm>
            <a:off x="8211312" y="2240280"/>
            <a:ext cx="274320" cy="228600"/>
          </a:xfrm>
          <a:prstGeom prst="rect">
            <a:avLst/>
          </a:prstGeom>
          <a:noFill/>
        </p:spPr>
        <p:txBody>
          <a:bodyPr wrap="square" lIns="0" tIns="0" rIns="0" bIns="0" anchor="ctr"/>
          <a:lstStyle/>
          <a:p>
            <a:pPr marL="0" indent="0">
              <a:buNone/>
            </a:pPr>
            <a:r>
              <a:rPr sz="1500" b="1">
                <a:solidFill>
                  <a:srgbClr val="FFFFFF"/>
                </a:solidFill>
              </a:rPr>
              <a:t>5</a:t>
            </a:r>
            <a:endParaRPr sz="1500"/>
          </a:p>
        </p:txBody>
      </p:sp>
      <p:sp>
        <p:nvSpPr>
          <p:cNvPr id="23" name="Text 21">
            <a:extLst>
              <a:ext uri="{FF2B5EF4-FFF2-40B4-BE49-F238E27FC236}">
                <a16:creationId xmlns:a16="http://schemas.microsoft.com/office/drawing/2014/main" id="{07D074F0-1B4B-4A7B-BA08-ED797577FBDF}"/>
              </a:ext>
            </a:extLst>
          </p:cNvPr>
          <p:cNvSpPr>
            <a:spLocks noGrp="1"/>
          </p:cNvSpPr>
          <p:nvPr/>
        </p:nvSpPr>
        <p:spPr>
          <a:xfrm>
            <a:off x="8284464" y="2560320"/>
            <a:ext cx="987552" cy="182880"/>
          </a:xfrm>
          <a:prstGeom prst="rect">
            <a:avLst/>
          </a:prstGeom>
          <a:noFill/>
        </p:spPr>
        <p:txBody>
          <a:bodyPr wrap="square" lIns="0" tIns="0" rIns="0" bIns="0" anchor="ctr">
            <a:normAutofit/>
          </a:bodyPr>
          <a:lstStyle/>
          <a:p>
            <a:pPr marL="0" indent="0" algn="ctr">
              <a:buNone/>
            </a:pPr>
            <a:r>
              <a:rPr sz="1100" b="1">
                <a:solidFill>
                  <a:srgbClr val="FFFFFF"/>
                </a:solidFill>
              </a:rPr>
              <a:t>Action</a:t>
            </a:r>
            <a:endParaRPr sz="1100"/>
          </a:p>
        </p:txBody>
      </p:sp>
      <p:sp>
        <p:nvSpPr>
          <p:cNvPr id="24" name="Text 22">
            <a:extLst>
              <a:ext uri="{FF2B5EF4-FFF2-40B4-BE49-F238E27FC236}">
                <a16:creationId xmlns:a16="http://schemas.microsoft.com/office/drawing/2014/main" id="{F69E6295-AF2F-45B5-BE07-71E065D0521A}"/>
              </a:ext>
            </a:extLst>
          </p:cNvPr>
          <p:cNvSpPr>
            <a:spLocks noGrp="1"/>
          </p:cNvSpPr>
          <p:nvPr/>
        </p:nvSpPr>
        <p:spPr>
          <a:xfrm>
            <a:off x="8229600" y="2852928"/>
            <a:ext cx="1051560" cy="256032"/>
          </a:xfrm>
          <a:prstGeom prst="rect">
            <a:avLst/>
          </a:prstGeom>
          <a:noFill/>
        </p:spPr>
        <p:txBody>
          <a:bodyPr wrap="square" lIns="0" tIns="0" rIns="0" bIns="0" anchor="ctr">
            <a:normAutofit/>
          </a:bodyPr>
          <a:lstStyle/>
          <a:p>
            <a:pPr marL="0" indent="0" algn="ctr">
              <a:buNone/>
            </a:pPr>
            <a:r>
              <a:rPr sz="780">
                <a:solidFill>
                  <a:srgbClr val="D6E5F2"/>
                </a:solidFill>
              </a:rPr>
              <a:t>Recommend a new setpoint and start time</a:t>
            </a:r>
            <a:endParaRPr sz="780"/>
          </a:p>
        </p:txBody>
      </p:sp>
      <p:sp>
        <p:nvSpPr>
          <p:cNvPr id="25" name="Shape 23">
            <a:extLst>
              <a:ext uri="{FF2B5EF4-FFF2-40B4-BE49-F238E27FC236}">
                <a16:creationId xmlns:a16="http://schemas.microsoft.com/office/drawing/2014/main" id="{2BF56C0D-06D6-4C0C-86C9-200D4D907975}"/>
              </a:ext>
            </a:extLst>
          </p:cNvPr>
          <p:cNvSpPr>
            <a:spLocks noGrp="1"/>
          </p:cNvSpPr>
          <p:nvPr/>
        </p:nvSpPr>
        <p:spPr>
          <a:xfrm>
            <a:off x="9985248" y="2057400"/>
            <a:ext cx="1508760" cy="1234440"/>
          </a:xfrm>
          <a:prstGeom prst="chevron">
            <a:avLst/>
          </a:prstGeom>
          <a:solidFill>
            <a:srgbClr val="19715C"/>
          </a:solidFill>
          <a:ln w="11430">
            <a:solidFill>
              <a:srgbClr val="59C6F2"/>
            </a:solidFill>
            <a:prstDash val="solid"/>
          </a:ln>
        </p:spPr>
        <p:txBody>
          <a:bodyPr/>
          <a:lstStyle/>
          <a:p>
            <a:endParaRPr/>
          </a:p>
        </p:txBody>
      </p:sp>
      <p:sp>
        <p:nvSpPr>
          <p:cNvPr id="26" name="Text 24">
            <a:extLst>
              <a:ext uri="{FF2B5EF4-FFF2-40B4-BE49-F238E27FC236}">
                <a16:creationId xmlns:a16="http://schemas.microsoft.com/office/drawing/2014/main" id="{1471E8F0-D2A8-4E68-BF8F-18E4AD20BB82}"/>
              </a:ext>
            </a:extLst>
          </p:cNvPr>
          <p:cNvSpPr>
            <a:spLocks noGrp="1"/>
          </p:cNvSpPr>
          <p:nvPr/>
        </p:nvSpPr>
        <p:spPr>
          <a:xfrm>
            <a:off x="10076688" y="2240280"/>
            <a:ext cx="274320" cy="228600"/>
          </a:xfrm>
          <a:prstGeom prst="rect">
            <a:avLst/>
          </a:prstGeom>
          <a:noFill/>
        </p:spPr>
        <p:txBody>
          <a:bodyPr wrap="square" lIns="0" tIns="0" rIns="0" bIns="0" anchor="ctr"/>
          <a:lstStyle/>
          <a:p>
            <a:pPr marL="0" indent="0">
              <a:buNone/>
            </a:pPr>
            <a:r>
              <a:rPr sz="1500" b="1">
                <a:solidFill>
                  <a:srgbClr val="FFFFFF"/>
                </a:solidFill>
              </a:rPr>
              <a:t>6</a:t>
            </a:r>
            <a:endParaRPr sz="1500"/>
          </a:p>
        </p:txBody>
      </p:sp>
      <p:sp>
        <p:nvSpPr>
          <p:cNvPr id="27" name="Text 25">
            <a:extLst>
              <a:ext uri="{FF2B5EF4-FFF2-40B4-BE49-F238E27FC236}">
                <a16:creationId xmlns:a16="http://schemas.microsoft.com/office/drawing/2014/main" id="{7F11934A-27F7-4523-8A08-7FDA33835785}"/>
              </a:ext>
            </a:extLst>
          </p:cNvPr>
          <p:cNvSpPr>
            <a:spLocks noGrp="1"/>
          </p:cNvSpPr>
          <p:nvPr/>
        </p:nvSpPr>
        <p:spPr>
          <a:xfrm>
            <a:off x="10149840" y="2560320"/>
            <a:ext cx="987552" cy="182880"/>
          </a:xfrm>
          <a:prstGeom prst="rect">
            <a:avLst/>
          </a:prstGeom>
          <a:noFill/>
        </p:spPr>
        <p:txBody>
          <a:bodyPr wrap="square" lIns="0" tIns="0" rIns="0" bIns="0" anchor="ctr">
            <a:normAutofit/>
          </a:bodyPr>
          <a:lstStyle/>
          <a:p>
            <a:pPr marL="0" indent="0" algn="ctr">
              <a:buNone/>
            </a:pPr>
            <a:r>
              <a:rPr sz="1100" b="1">
                <a:solidFill>
                  <a:srgbClr val="FFFFFF"/>
                </a:solidFill>
              </a:rPr>
              <a:t>Impact</a:t>
            </a:r>
            <a:endParaRPr sz="1100"/>
          </a:p>
        </p:txBody>
      </p:sp>
      <p:sp>
        <p:nvSpPr>
          <p:cNvPr id="28" name="Text 26">
            <a:extLst>
              <a:ext uri="{FF2B5EF4-FFF2-40B4-BE49-F238E27FC236}">
                <a16:creationId xmlns:a16="http://schemas.microsoft.com/office/drawing/2014/main" id="{126BD45D-87E5-4B65-A4C4-4D272F6BB1E1}"/>
              </a:ext>
            </a:extLst>
          </p:cNvPr>
          <p:cNvSpPr>
            <a:spLocks noGrp="1"/>
          </p:cNvSpPr>
          <p:nvPr/>
        </p:nvSpPr>
        <p:spPr>
          <a:xfrm>
            <a:off x="10094976" y="2852928"/>
            <a:ext cx="1051560" cy="256032"/>
          </a:xfrm>
          <a:prstGeom prst="rect">
            <a:avLst/>
          </a:prstGeom>
          <a:noFill/>
        </p:spPr>
        <p:txBody>
          <a:bodyPr wrap="square" lIns="0" tIns="0" rIns="0" bIns="0" anchor="ctr">
            <a:normAutofit/>
          </a:bodyPr>
          <a:lstStyle/>
          <a:p>
            <a:pPr marL="0" indent="0" algn="ctr">
              <a:buNone/>
            </a:pPr>
            <a:r>
              <a:rPr sz="780">
                <a:solidFill>
                  <a:srgbClr val="D6E5F2"/>
                </a:solidFill>
              </a:rPr>
              <a:t>Calculate energy, cost and CO₂ savings</a:t>
            </a:r>
            <a:endParaRPr sz="780"/>
          </a:p>
        </p:txBody>
      </p:sp>
      <p:sp>
        <p:nvSpPr>
          <p:cNvPr id="29" name="Shape 27">
            <a:extLst>
              <a:ext uri="{FF2B5EF4-FFF2-40B4-BE49-F238E27FC236}">
                <a16:creationId xmlns:a16="http://schemas.microsoft.com/office/drawing/2014/main" id="{9CBCCDAA-8BCE-4BC4-8296-087E969F74C1}"/>
              </a:ext>
            </a:extLst>
          </p:cNvPr>
          <p:cNvSpPr>
            <a:spLocks noGrp="1"/>
          </p:cNvSpPr>
          <p:nvPr/>
        </p:nvSpPr>
        <p:spPr>
          <a:xfrm>
            <a:off x="1874520" y="4572000"/>
            <a:ext cx="8412480" cy="658368"/>
          </a:xfrm>
          <a:prstGeom prst="roundRect">
            <a:avLst>
              <a:gd name="adj" fmla="val 8333"/>
            </a:avLst>
          </a:prstGeom>
          <a:solidFill>
            <a:srgbClr val="12324A"/>
          </a:solidFill>
          <a:ln w="12700">
            <a:solidFill>
              <a:srgbClr val="2B88A5"/>
            </a:solidFill>
            <a:prstDash val="solid"/>
          </a:ln>
        </p:spPr>
        <p:txBody>
          <a:bodyPr/>
          <a:lstStyle/>
          <a:p>
            <a:endParaRPr/>
          </a:p>
        </p:txBody>
      </p:sp>
      <p:sp>
        <p:nvSpPr>
          <p:cNvPr id="30" name="Text 28">
            <a:extLst>
              <a:ext uri="{FF2B5EF4-FFF2-40B4-BE49-F238E27FC236}">
                <a16:creationId xmlns:a16="http://schemas.microsoft.com/office/drawing/2014/main" id="{660AB125-04BB-4FCA-8973-F124E92FA733}"/>
              </a:ext>
            </a:extLst>
          </p:cNvPr>
          <p:cNvSpPr>
            <a:spLocks noGrp="1"/>
          </p:cNvSpPr>
          <p:nvPr/>
        </p:nvSpPr>
        <p:spPr>
          <a:xfrm>
            <a:off x="2084832" y="4773168"/>
            <a:ext cx="8001000" cy="237744"/>
          </a:xfrm>
          <a:prstGeom prst="rect">
            <a:avLst/>
          </a:prstGeom>
          <a:noFill/>
        </p:spPr>
        <p:txBody>
          <a:bodyPr wrap="square" lIns="0" tIns="0" rIns="0" bIns="0" anchor="ctr">
            <a:normAutofit/>
          </a:bodyPr>
          <a:lstStyle/>
          <a:p>
            <a:pPr marL="0" indent="0" algn="ctr">
              <a:buNone/>
            </a:pPr>
            <a:r>
              <a:rPr sz="1600" b="1">
                <a:solidFill>
                  <a:srgbClr val="FFFFFF"/>
                </a:solidFill>
              </a:rPr>
              <a:t>The demo shows an AI-assisted energy decision platform that recommends measurable actions, not merely a dashboard.</a:t>
            </a:r>
            <a:endParaRPr sz="1600"/>
          </a:p>
        </p:txBody>
      </p:sp>
      <p:sp>
        <p:nvSpPr>
          <p:cNvPr id="31" name="Text 29">
            <a:extLst>
              <a:ext uri="{FF2B5EF4-FFF2-40B4-BE49-F238E27FC236}">
                <a16:creationId xmlns:a16="http://schemas.microsoft.com/office/drawing/2014/main" id="{387B1659-98FA-4693-BDF2-F37245124D47}"/>
              </a:ext>
            </a:extLst>
          </p:cNvPr>
          <p:cNvSpPr>
            <a:spLocks noGrp="1"/>
          </p:cNvSpPr>
          <p:nvPr/>
        </p:nvSpPr>
        <p:spPr>
          <a:xfrm>
            <a:off x="566928" y="6547104"/>
            <a:ext cx="4206240" cy="128016"/>
          </a:xfrm>
          <a:prstGeom prst="rect">
            <a:avLst/>
          </a:prstGeom>
          <a:noFill/>
        </p:spPr>
        <p:txBody>
          <a:bodyPr wrap="square" lIns="0" tIns="0" rIns="0" bIns="0" anchor="ctr"/>
          <a:lstStyle/>
          <a:p>
            <a:pPr marL="0" indent="0">
              <a:buNone/>
            </a:pPr>
            <a:r>
              <a:rPr sz="680">
                <a:solidFill>
                  <a:srgbClr val="7DAAC7"/>
                </a:solidFill>
              </a:rPr>
              <a:t>Smart Building &amp; Energy  •  Challenge Deck  •  6</a:t>
            </a:r>
            <a:endParaRPr sz="680"/>
          </a:p>
        </p:txBody>
      </p:sp>
      <p:pic>
        <p:nvPicPr>
          <p:cNvPr id="63" name="Picture 31"/>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1861822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C91364B0-D837-4413-87C4-AF5C63516DE8}"/>
              </a:ext>
            </a:extLst>
          </p:cNvPr>
          <p:cNvSpPr>
            <a:spLocks noGrp="1"/>
          </p:cNvSpPr>
          <p:nvPr/>
        </p:nvSpPr>
        <p:spPr>
          <a:xfrm>
            <a:off x="548640" y="320040"/>
            <a:ext cx="7863840" cy="411480"/>
          </a:xfrm>
          <a:prstGeom prst="rect">
            <a:avLst/>
          </a:prstGeom>
          <a:noFill/>
        </p:spPr>
        <p:txBody>
          <a:bodyPr wrap="square" lIns="0" tIns="0" rIns="0" bIns="0" anchor="ctr">
            <a:normAutofit/>
          </a:bodyPr>
          <a:lstStyle/>
          <a:p>
            <a:pPr marL="0" indent="0">
              <a:buNone/>
            </a:pPr>
            <a:r>
              <a:rPr sz="2600" b="1">
                <a:solidFill>
                  <a:srgbClr val="FFFFFF"/>
                </a:solidFill>
                <a:latin typeface="Aptos Display"/>
                <a:ea typeface="Aptos Display"/>
                <a:cs typeface="Aptos Display"/>
              </a:rPr>
              <a:t>PoC Data Model</a:t>
            </a:r>
            <a:endParaRPr sz="2600"/>
          </a:p>
        </p:txBody>
      </p:sp>
      <p:sp>
        <p:nvSpPr>
          <p:cNvPr id="3" name="Text 1">
            <a:extLst>
              <a:ext uri="{FF2B5EF4-FFF2-40B4-BE49-F238E27FC236}">
                <a16:creationId xmlns:a16="http://schemas.microsoft.com/office/drawing/2014/main" id="{6B4F61E9-5396-43CC-82A7-F3929F2C6B33}"/>
              </a:ext>
            </a:extLst>
          </p:cNvPr>
          <p:cNvSpPr>
            <a:spLocks noGrp="1"/>
          </p:cNvSpPr>
          <p:nvPr/>
        </p:nvSpPr>
        <p:spPr>
          <a:xfrm>
            <a:off x="566928" y="777240"/>
            <a:ext cx="8046720" cy="246888"/>
          </a:xfrm>
          <a:prstGeom prst="rect">
            <a:avLst/>
          </a:prstGeom>
          <a:noFill/>
        </p:spPr>
        <p:txBody>
          <a:bodyPr wrap="square" lIns="0" tIns="0" rIns="0" bIns="0" anchor="ctr">
            <a:normAutofit/>
          </a:bodyPr>
          <a:lstStyle/>
          <a:p>
            <a:pPr marL="0" indent="0">
              <a:buNone/>
            </a:pPr>
            <a:r>
              <a:rPr sz="980">
                <a:solidFill>
                  <a:srgbClr val="BBD3EA"/>
                </a:solidFill>
              </a:rPr>
              <a:t>Engineering-realistic synthetic data enables the demonstration before live customer data is available</a:t>
            </a:r>
            <a:endParaRPr sz="980"/>
          </a:p>
        </p:txBody>
      </p:sp>
      <p:sp>
        <p:nvSpPr>
          <p:cNvPr id="4" name="Shape 2">
            <a:extLst>
              <a:ext uri="{FF2B5EF4-FFF2-40B4-BE49-F238E27FC236}">
                <a16:creationId xmlns:a16="http://schemas.microsoft.com/office/drawing/2014/main" id="{1BA9F834-8FE2-40FC-8A9F-CB6BE2826CFA}"/>
              </a:ext>
            </a:extLst>
          </p:cNvPr>
          <p:cNvSpPr>
            <a:spLocks noGrp="1"/>
          </p:cNvSpPr>
          <p:nvPr/>
        </p:nvSpPr>
        <p:spPr>
          <a:xfrm>
            <a:off x="548640" y="1106424"/>
            <a:ext cx="11064240" cy="0"/>
          </a:xfrm>
          <a:prstGeom prst="line">
            <a:avLst/>
          </a:prstGeom>
          <a:noFill/>
          <a:ln w="12700">
            <a:solidFill>
              <a:srgbClr val="1F4568"/>
            </a:solidFill>
            <a:prstDash val="solid"/>
          </a:ln>
        </p:spPr>
        <p:txBody>
          <a:bodyPr/>
          <a:lstStyle/>
          <a:p>
            <a:endParaRPr/>
          </a:p>
        </p:txBody>
      </p:sp>
      <p:pic>
        <p:nvPicPr>
          <p:cNvPr id="27" name="Image 0"/>
          <p:cNvPicPr>
            <a:picLocks noChangeAspect="1"/>
          </p:cNvPicPr>
          <p:nvPr/>
        </p:nvPicPr>
        <p:blipFill>
          <a:blip r:embed="rId3"/>
          <a:srcRect l="5000" r="33604"/>
          <a:stretch/>
        </p:blipFill>
        <p:spPr>
          <a:xfrm>
            <a:off x="6629400" y="1298448"/>
            <a:ext cx="4937760" cy="4526280"/>
          </a:xfrm>
          <a:prstGeom prst="rect">
            <a:avLst/>
          </a:prstGeom>
        </p:spPr>
      </p:pic>
      <p:sp>
        <p:nvSpPr>
          <p:cNvPr id="6" name="Text 3">
            <a:extLst>
              <a:ext uri="{FF2B5EF4-FFF2-40B4-BE49-F238E27FC236}">
                <a16:creationId xmlns:a16="http://schemas.microsoft.com/office/drawing/2014/main" id="{A05D75D2-5643-43CC-AEFA-1078ECBBE589}"/>
              </a:ext>
            </a:extLst>
          </p:cNvPr>
          <p:cNvSpPr>
            <a:spLocks noGrp="1"/>
          </p:cNvSpPr>
          <p:nvPr/>
        </p:nvSpPr>
        <p:spPr>
          <a:xfrm>
            <a:off x="777240" y="1417320"/>
            <a:ext cx="1463040" cy="219456"/>
          </a:xfrm>
          <a:prstGeom prst="rect">
            <a:avLst/>
          </a:prstGeom>
          <a:noFill/>
        </p:spPr>
        <p:txBody>
          <a:bodyPr wrap="square" lIns="0" tIns="0" rIns="0" bIns="0" anchor="ctr">
            <a:normAutofit/>
          </a:bodyPr>
          <a:lstStyle/>
          <a:p>
            <a:pPr marL="0" indent="0">
              <a:buNone/>
            </a:pPr>
            <a:r>
              <a:rPr sz="1400" b="1">
                <a:solidFill>
                  <a:srgbClr val="14B8A6"/>
                </a:solidFill>
              </a:rPr>
              <a:t>City</a:t>
            </a:r>
            <a:endParaRPr sz="1400"/>
          </a:p>
        </p:txBody>
      </p:sp>
      <p:sp>
        <p:nvSpPr>
          <p:cNvPr id="7" name="Text 4">
            <a:extLst>
              <a:ext uri="{FF2B5EF4-FFF2-40B4-BE49-F238E27FC236}">
                <a16:creationId xmlns:a16="http://schemas.microsoft.com/office/drawing/2014/main" id="{CCDBF61C-96B0-4257-ACC3-9A65D30A9AD5}"/>
              </a:ext>
            </a:extLst>
          </p:cNvPr>
          <p:cNvSpPr>
            <a:spLocks noGrp="1"/>
          </p:cNvSpPr>
          <p:nvPr/>
        </p:nvSpPr>
        <p:spPr>
          <a:xfrm>
            <a:off x="2286000" y="1435608"/>
            <a:ext cx="3566160" cy="182880"/>
          </a:xfrm>
          <a:prstGeom prst="rect">
            <a:avLst/>
          </a:prstGeom>
          <a:noFill/>
        </p:spPr>
        <p:txBody>
          <a:bodyPr wrap="square" lIns="0" tIns="0" rIns="0" bIns="0" anchor="ctr">
            <a:normAutofit/>
          </a:bodyPr>
          <a:lstStyle/>
          <a:p>
            <a:pPr marL="0" indent="0">
              <a:buNone/>
            </a:pPr>
            <a:r>
              <a:rPr sz="960">
                <a:solidFill>
                  <a:srgbClr val="CADBE8"/>
                </a:solidFill>
              </a:rPr>
              <a:t>Top-level model designed for campus and district scaling</a:t>
            </a:r>
            <a:endParaRPr sz="960"/>
          </a:p>
        </p:txBody>
      </p:sp>
      <p:sp>
        <p:nvSpPr>
          <p:cNvPr id="8" name="Shape 5">
            <a:extLst>
              <a:ext uri="{FF2B5EF4-FFF2-40B4-BE49-F238E27FC236}">
                <a16:creationId xmlns:a16="http://schemas.microsoft.com/office/drawing/2014/main" id="{1D3C5218-BA52-4BDF-A1B6-40562E959918}"/>
              </a:ext>
            </a:extLst>
          </p:cNvPr>
          <p:cNvSpPr>
            <a:spLocks noGrp="1"/>
          </p:cNvSpPr>
          <p:nvPr/>
        </p:nvSpPr>
        <p:spPr>
          <a:xfrm>
            <a:off x="1426464" y="1709928"/>
            <a:ext cx="0" cy="292608"/>
          </a:xfrm>
          <a:prstGeom prst="line">
            <a:avLst/>
          </a:prstGeom>
          <a:noFill/>
          <a:ln w="15240">
            <a:solidFill>
              <a:srgbClr val="3B86A4"/>
            </a:solidFill>
            <a:prstDash val="solid"/>
            <a:headEnd type="none"/>
            <a:tailEnd type="triangle"/>
          </a:ln>
        </p:spPr>
        <p:txBody>
          <a:bodyPr/>
          <a:lstStyle/>
          <a:p>
            <a:endParaRPr/>
          </a:p>
        </p:txBody>
      </p:sp>
      <p:sp>
        <p:nvSpPr>
          <p:cNvPr id="9" name="Text 6">
            <a:extLst>
              <a:ext uri="{FF2B5EF4-FFF2-40B4-BE49-F238E27FC236}">
                <a16:creationId xmlns:a16="http://schemas.microsoft.com/office/drawing/2014/main" id="{A561E7A4-A71F-41B0-B80C-B4EA67D6FA3B}"/>
              </a:ext>
            </a:extLst>
          </p:cNvPr>
          <p:cNvSpPr>
            <a:spLocks noGrp="1"/>
          </p:cNvSpPr>
          <p:nvPr/>
        </p:nvSpPr>
        <p:spPr>
          <a:xfrm>
            <a:off x="777240" y="2130552"/>
            <a:ext cx="1463040" cy="219456"/>
          </a:xfrm>
          <a:prstGeom prst="rect">
            <a:avLst/>
          </a:prstGeom>
          <a:noFill/>
        </p:spPr>
        <p:txBody>
          <a:bodyPr wrap="square" lIns="0" tIns="0" rIns="0" bIns="0" anchor="ctr">
            <a:normAutofit/>
          </a:bodyPr>
          <a:lstStyle/>
          <a:p>
            <a:pPr marL="0" indent="0">
              <a:buNone/>
            </a:pPr>
            <a:r>
              <a:rPr sz="1400" b="1">
                <a:solidFill>
                  <a:srgbClr val="14B8A6"/>
                </a:solidFill>
              </a:rPr>
              <a:t>Site</a:t>
            </a:r>
            <a:endParaRPr sz="1400"/>
          </a:p>
        </p:txBody>
      </p:sp>
      <p:sp>
        <p:nvSpPr>
          <p:cNvPr id="10" name="Text 7">
            <a:extLst>
              <a:ext uri="{FF2B5EF4-FFF2-40B4-BE49-F238E27FC236}">
                <a16:creationId xmlns:a16="http://schemas.microsoft.com/office/drawing/2014/main" id="{1B096A1B-83CE-4F3D-86AF-D15D4FC6FE1F}"/>
              </a:ext>
            </a:extLst>
          </p:cNvPr>
          <p:cNvSpPr>
            <a:spLocks noGrp="1"/>
          </p:cNvSpPr>
          <p:nvPr/>
        </p:nvSpPr>
        <p:spPr>
          <a:xfrm>
            <a:off x="2286000" y="2148840"/>
            <a:ext cx="3566160" cy="182880"/>
          </a:xfrm>
          <a:prstGeom prst="rect">
            <a:avLst/>
          </a:prstGeom>
          <a:noFill/>
        </p:spPr>
        <p:txBody>
          <a:bodyPr wrap="square" lIns="0" tIns="0" rIns="0" bIns="0" anchor="ctr">
            <a:normAutofit/>
          </a:bodyPr>
          <a:lstStyle/>
          <a:p>
            <a:pPr marL="0" indent="0">
              <a:buNone/>
            </a:pPr>
            <a:r>
              <a:rPr sz="960">
                <a:solidFill>
                  <a:srgbClr val="CADBE8"/>
                </a:solidFill>
              </a:rPr>
              <a:t>Building portfolio and operating context</a:t>
            </a:r>
            <a:endParaRPr sz="960"/>
          </a:p>
        </p:txBody>
      </p:sp>
      <p:sp>
        <p:nvSpPr>
          <p:cNvPr id="11" name="Shape 8">
            <a:extLst>
              <a:ext uri="{FF2B5EF4-FFF2-40B4-BE49-F238E27FC236}">
                <a16:creationId xmlns:a16="http://schemas.microsoft.com/office/drawing/2014/main" id="{47CD5600-4188-48BC-B11F-BFEA5E685C81}"/>
              </a:ext>
            </a:extLst>
          </p:cNvPr>
          <p:cNvSpPr>
            <a:spLocks noGrp="1"/>
          </p:cNvSpPr>
          <p:nvPr/>
        </p:nvSpPr>
        <p:spPr>
          <a:xfrm>
            <a:off x="1426464" y="2423160"/>
            <a:ext cx="0" cy="292608"/>
          </a:xfrm>
          <a:prstGeom prst="line">
            <a:avLst/>
          </a:prstGeom>
          <a:noFill/>
          <a:ln w="15240">
            <a:solidFill>
              <a:srgbClr val="3B86A4"/>
            </a:solidFill>
            <a:prstDash val="solid"/>
            <a:headEnd type="none"/>
            <a:tailEnd type="triangle"/>
          </a:ln>
        </p:spPr>
        <p:txBody>
          <a:bodyPr/>
          <a:lstStyle/>
          <a:p>
            <a:endParaRPr/>
          </a:p>
        </p:txBody>
      </p:sp>
      <p:sp>
        <p:nvSpPr>
          <p:cNvPr id="12" name="Text 9">
            <a:extLst>
              <a:ext uri="{FF2B5EF4-FFF2-40B4-BE49-F238E27FC236}">
                <a16:creationId xmlns:a16="http://schemas.microsoft.com/office/drawing/2014/main" id="{92DA5756-B8E0-4494-A9DA-96427ECA311B}"/>
              </a:ext>
            </a:extLst>
          </p:cNvPr>
          <p:cNvSpPr>
            <a:spLocks noGrp="1"/>
          </p:cNvSpPr>
          <p:nvPr/>
        </p:nvSpPr>
        <p:spPr>
          <a:xfrm>
            <a:off x="777240" y="2843784"/>
            <a:ext cx="1463040" cy="219456"/>
          </a:xfrm>
          <a:prstGeom prst="rect">
            <a:avLst/>
          </a:prstGeom>
          <a:noFill/>
        </p:spPr>
        <p:txBody>
          <a:bodyPr wrap="square" lIns="0" tIns="0" rIns="0" bIns="0" anchor="ctr">
            <a:normAutofit/>
          </a:bodyPr>
          <a:lstStyle/>
          <a:p>
            <a:pPr marL="0" indent="0">
              <a:buNone/>
            </a:pPr>
            <a:r>
              <a:rPr sz="1400" b="1">
                <a:solidFill>
                  <a:srgbClr val="38BDF8"/>
                </a:solidFill>
              </a:rPr>
              <a:t>Building</a:t>
            </a:r>
            <a:endParaRPr sz="1400"/>
          </a:p>
        </p:txBody>
      </p:sp>
      <p:sp>
        <p:nvSpPr>
          <p:cNvPr id="13" name="Text 10">
            <a:extLst>
              <a:ext uri="{FF2B5EF4-FFF2-40B4-BE49-F238E27FC236}">
                <a16:creationId xmlns:a16="http://schemas.microsoft.com/office/drawing/2014/main" id="{465B8915-8A20-4041-A7C0-37EE9CF7E40D}"/>
              </a:ext>
            </a:extLst>
          </p:cNvPr>
          <p:cNvSpPr>
            <a:spLocks noGrp="1"/>
          </p:cNvSpPr>
          <p:nvPr/>
        </p:nvSpPr>
        <p:spPr>
          <a:xfrm>
            <a:off x="2286000" y="2862072"/>
            <a:ext cx="3566160" cy="182880"/>
          </a:xfrm>
          <a:prstGeom prst="rect">
            <a:avLst/>
          </a:prstGeom>
          <a:noFill/>
        </p:spPr>
        <p:txBody>
          <a:bodyPr wrap="square" lIns="0" tIns="0" rIns="0" bIns="0" anchor="ctr">
            <a:normAutofit/>
          </a:bodyPr>
          <a:lstStyle/>
          <a:p>
            <a:pPr marL="0" indent="0">
              <a:buNone/>
            </a:pPr>
            <a:r>
              <a:rPr sz="960">
                <a:solidFill>
                  <a:srgbClr val="CADBE8"/>
                </a:solidFill>
              </a:rPr>
              <a:t>Energy, cost, carbon and alarm data</a:t>
            </a:r>
            <a:endParaRPr sz="960"/>
          </a:p>
        </p:txBody>
      </p:sp>
      <p:sp>
        <p:nvSpPr>
          <p:cNvPr id="14" name="Shape 11">
            <a:extLst>
              <a:ext uri="{FF2B5EF4-FFF2-40B4-BE49-F238E27FC236}">
                <a16:creationId xmlns:a16="http://schemas.microsoft.com/office/drawing/2014/main" id="{B5479487-AD6A-422C-8BA5-88FADEAA30F8}"/>
              </a:ext>
            </a:extLst>
          </p:cNvPr>
          <p:cNvSpPr>
            <a:spLocks noGrp="1"/>
          </p:cNvSpPr>
          <p:nvPr/>
        </p:nvSpPr>
        <p:spPr>
          <a:xfrm>
            <a:off x="1426464" y="3136392"/>
            <a:ext cx="0" cy="292608"/>
          </a:xfrm>
          <a:prstGeom prst="line">
            <a:avLst/>
          </a:prstGeom>
          <a:noFill/>
          <a:ln w="15240">
            <a:solidFill>
              <a:srgbClr val="3B86A4"/>
            </a:solidFill>
            <a:prstDash val="solid"/>
            <a:headEnd type="none"/>
            <a:tailEnd type="triangle"/>
          </a:ln>
        </p:spPr>
        <p:txBody>
          <a:bodyPr/>
          <a:lstStyle/>
          <a:p>
            <a:endParaRPr/>
          </a:p>
        </p:txBody>
      </p:sp>
      <p:sp>
        <p:nvSpPr>
          <p:cNvPr id="15" name="Text 12">
            <a:extLst>
              <a:ext uri="{FF2B5EF4-FFF2-40B4-BE49-F238E27FC236}">
                <a16:creationId xmlns:a16="http://schemas.microsoft.com/office/drawing/2014/main" id="{47FE7C58-CE6B-4AD0-9A58-B0C92D00283E}"/>
              </a:ext>
            </a:extLst>
          </p:cNvPr>
          <p:cNvSpPr>
            <a:spLocks noGrp="1"/>
          </p:cNvSpPr>
          <p:nvPr/>
        </p:nvSpPr>
        <p:spPr>
          <a:xfrm>
            <a:off x="777240" y="3557016"/>
            <a:ext cx="1463040" cy="219456"/>
          </a:xfrm>
          <a:prstGeom prst="rect">
            <a:avLst/>
          </a:prstGeom>
          <a:noFill/>
        </p:spPr>
        <p:txBody>
          <a:bodyPr wrap="square" lIns="0" tIns="0" rIns="0" bIns="0" anchor="ctr">
            <a:normAutofit/>
          </a:bodyPr>
          <a:lstStyle/>
          <a:p>
            <a:pPr marL="0" indent="0">
              <a:buNone/>
            </a:pPr>
            <a:r>
              <a:rPr sz="1400" b="1">
                <a:solidFill>
                  <a:srgbClr val="38BDF8"/>
                </a:solidFill>
              </a:rPr>
              <a:t>Floor / Zone</a:t>
            </a:r>
            <a:endParaRPr sz="1400"/>
          </a:p>
        </p:txBody>
      </p:sp>
      <p:sp>
        <p:nvSpPr>
          <p:cNvPr id="16" name="Text 13">
            <a:extLst>
              <a:ext uri="{FF2B5EF4-FFF2-40B4-BE49-F238E27FC236}">
                <a16:creationId xmlns:a16="http://schemas.microsoft.com/office/drawing/2014/main" id="{BC9AD885-64C3-44DB-B0A3-5A5800F11E37}"/>
              </a:ext>
            </a:extLst>
          </p:cNvPr>
          <p:cNvSpPr>
            <a:spLocks noGrp="1"/>
          </p:cNvSpPr>
          <p:nvPr/>
        </p:nvSpPr>
        <p:spPr>
          <a:xfrm>
            <a:off x="2286000" y="3575304"/>
            <a:ext cx="3566160" cy="182880"/>
          </a:xfrm>
          <a:prstGeom prst="rect">
            <a:avLst/>
          </a:prstGeom>
          <a:noFill/>
        </p:spPr>
        <p:txBody>
          <a:bodyPr wrap="square" lIns="0" tIns="0" rIns="0" bIns="0" anchor="ctr">
            <a:normAutofit/>
          </a:bodyPr>
          <a:lstStyle/>
          <a:p>
            <a:pPr marL="0" indent="0">
              <a:buNone/>
            </a:pPr>
            <a:r>
              <a:rPr sz="960">
                <a:solidFill>
                  <a:srgbClr val="CADBE8"/>
                </a:solidFill>
              </a:rPr>
              <a:t>HVAC, occupancy, indoor air quality and comfort detail</a:t>
            </a:r>
            <a:endParaRPr sz="960"/>
          </a:p>
        </p:txBody>
      </p:sp>
      <p:sp>
        <p:nvSpPr>
          <p:cNvPr id="17" name="Shape 14">
            <a:extLst>
              <a:ext uri="{FF2B5EF4-FFF2-40B4-BE49-F238E27FC236}">
                <a16:creationId xmlns:a16="http://schemas.microsoft.com/office/drawing/2014/main" id="{A49F616B-ADA3-4209-8A75-201BCF0D9043}"/>
              </a:ext>
            </a:extLst>
          </p:cNvPr>
          <p:cNvSpPr>
            <a:spLocks noGrp="1"/>
          </p:cNvSpPr>
          <p:nvPr/>
        </p:nvSpPr>
        <p:spPr>
          <a:xfrm>
            <a:off x="1426464" y="3849624"/>
            <a:ext cx="0" cy="292608"/>
          </a:xfrm>
          <a:prstGeom prst="line">
            <a:avLst/>
          </a:prstGeom>
          <a:noFill/>
          <a:ln w="15240">
            <a:solidFill>
              <a:srgbClr val="3B86A4"/>
            </a:solidFill>
            <a:prstDash val="solid"/>
            <a:headEnd type="none"/>
            <a:tailEnd type="triangle"/>
          </a:ln>
        </p:spPr>
        <p:txBody>
          <a:bodyPr/>
          <a:lstStyle/>
          <a:p>
            <a:endParaRPr/>
          </a:p>
        </p:txBody>
      </p:sp>
      <p:sp>
        <p:nvSpPr>
          <p:cNvPr id="18" name="Text 15">
            <a:extLst>
              <a:ext uri="{FF2B5EF4-FFF2-40B4-BE49-F238E27FC236}">
                <a16:creationId xmlns:a16="http://schemas.microsoft.com/office/drawing/2014/main" id="{292D7EED-3D04-4F10-AFE6-AA2A88343AE9}"/>
              </a:ext>
            </a:extLst>
          </p:cNvPr>
          <p:cNvSpPr>
            <a:spLocks noGrp="1"/>
          </p:cNvSpPr>
          <p:nvPr/>
        </p:nvSpPr>
        <p:spPr>
          <a:xfrm>
            <a:off x="777240" y="4270248"/>
            <a:ext cx="1463040" cy="219456"/>
          </a:xfrm>
          <a:prstGeom prst="rect">
            <a:avLst/>
          </a:prstGeom>
          <a:noFill/>
        </p:spPr>
        <p:txBody>
          <a:bodyPr wrap="square" lIns="0" tIns="0" rIns="0" bIns="0" anchor="ctr">
            <a:normAutofit/>
          </a:bodyPr>
          <a:lstStyle/>
          <a:p>
            <a:pPr marL="0" indent="0">
              <a:buNone/>
            </a:pPr>
            <a:r>
              <a:rPr sz="1400" b="1">
                <a:solidFill>
                  <a:srgbClr val="38BDF8"/>
                </a:solidFill>
              </a:rPr>
              <a:t>Meter / Sensor</a:t>
            </a:r>
            <a:endParaRPr sz="1400"/>
          </a:p>
        </p:txBody>
      </p:sp>
      <p:sp>
        <p:nvSpPr>
          <p:cNvPr id="19" name="Text 16">
            <a:extLst>
              <a:ext uri="{FF2B5EF4-FFF2-40B4-BE49-F238E27FC236}">
                <a16:creationId xmlns:a16="http://schemas.microsoft.com/office/drawing/2014/main" id="{0F02EDC8-E547-4B57-B623-98075E44E621}"/>
              </a:ext>
            </a:extLst>
          </p:cNvPr>
          <p:cNvSpPr>
            <a:spLocks noGrp="1"/>
          </p:cNvSpPr>
          <p:nvPr/>
        </p:nvSpPr>
        <p:spPr>
          <a:xfrm>
            <a:off x="2286000" y="4288536"/>
            <a:ext cx="3566160" cy="182880"/>
          </a:xfrm>
          <a:prstGeom prst="rect">
            <a:avLst/>
          </a:prstGeom>
          <a:noFill/>
        </p:spPr>
        <p:txBody>
          <a:bodyPr wrap="square" lIns="0" tIns="0" rIns="0" bIns="0" anchor="ctr">
            <a:normAutofit/>
          </a:bodyPr>
          <a:lstStyle/>
          <a:p>
            <a:pPr marL="0" indent="0">
              <a:buNone/>
            </a:pPr>
            <a:r>
              <a:rPr sz="960">
                <a:solidFill>
                  <a:srgbClr val="CADBE8"/>
                </a:solidFill>
              </a:rPr>
              <a:t>Time-series data and measurement reliability</a:t>
            </a:r>
            <a:endParaRPr sz="960"/>
          </a:p>
        </p:txBody>
      </p:sp>
      <p:sp>
        <p:nvSpPr>
          <p:cNvPr id="20" name="Text 17">
            <a:extLst>
              <a:ext uri="{FF2B5EF4-FFF2-40B4-BE49-F238E27FC236}">
                <a16:creationId xmlns:a16="http://schemas.microsoft.com/office/drawing/2014/main" id="{6BC30D85-ECC1-46F2-B5C9-ABB7C95D7DD7}"/>
              </a:ext>
            </a:extLst>
          </p:cNvPr>
          <p:cNvSpPr>
            <a:spLocks noGrp="1"/>
          </p:cNvSpPr>
          <p:nvPr/>
        </p:nvSpPr>
        <p:spPr>
          <a:xfrm>
            <a:off x="777240" y="5257800"/>
            <a:ext cx="5212080" cy="502920"/>
          </a:xfrm>
          <a:prstGeom prst="rect">
            <a:avLst/>
          </a:prstGeom>
          <a:noFill/>
        </p:spPr>
        <p:txBody>
          <a:bodyPr wrap="square" lIns="508" tIns="508" rIns="508" bIns="508" anchor="ctr">
            <a:normAutofit/>
          </a:bodyPr>
          <a:lstStyle/>
          <a:p>
            <a:pPr marL="0" indent="0">
              <a:buNone/>
            </a:pPr>
            <a:r>
              <a:rPr sz="1300">
                <a:solidFill>
                  <a:srgbClr val="D6E5F2"/>
                </a:solidFill>
              </a:rPr>
              <a:t>Demo building: 12,500 m² office, four floors, HVAC, lighting and equipment loads, PV generation, outdoor temperature, occupancy and controlled anomalies.</a:t>
            </a:r>
            <a:endParaRPr sz="1300"/>
          </a:p>
        </p:txBody>
      </p:sp>
      <p:sp>
        <p:nvSpPr>
          <p:cNvPr id="21" name="Text 18">
            <a:extLst>
              <a:ext uri="{FF2B5EF4-FFF2-40B4-BE49-F238E27FC236}">
                <a16:creationId xmlns:a16="http://schemas.microsoft.com/office/drawing/2014/main" id="{F0AC7ADB-DB91-46DD-A9A7-71BF1E135663}"/>
              </a:ext>
            </a:extLst>
          </p:cNvPr>
          <p:cNvSpPr>
            <a:spLocks noGrp="1"/>
          </p:cNvSpPr>
          <p:nvPr/>
        </p:nvSpPr>
        <p:spPr>
          <a:xfrm>
            <a:off x="566928" y="6547104"/>
            <a:ext cx="4206240" cy="128016"/>
          </a:xfrm>
          <a:prstGeom prst="rect">
            <a:avLst/>
          </a:prstGeom>
          <a:noFill/>
        </p:spPr>
        <p:txBody>
          <a:bodyPr wrap="square" lIns="0" tIns="0" rIns="0" bIns="0" anchor="ctr"/>
          <a:lstStyle/>
          <a:p>
            <a:pPr marL="0" indent="0">
              <a:buNone/>
            </a:pPr>
            <a:r>
              <a:rPr sz="680">
                <a:solidFill>
                  <a:srgbClr val="7DAAC7"/>
                </a:solidFill>
              </a:rPr>
              <a:t>Smart Building &amp; Energy  •  Challenge Deck  •  7</a:t>
            </a:r>
            <a:endParaRPr sz="680"/>
          </a:p>
        </p:txBody>
      </p:sp>
      <p:pic>
        <p:nvPicPr>
          <p:cNvPr id="44" name="Picture 21"/>
          <p:cNvPicPr>
            <a:picLocks noChangeAspect="1"/>
          </p:cNvPicPr>
          <p:nvPr/>
        </p:nvPicPr>
        <p:blipFill>
          <a:blip r:embed="rId4"/>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42026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FA150700-BEE3-45AE-872B-4372987F0E2A}"/>
              </a:ext>
            </a:extLst>
          </p:cNvPr>
          <p:cNvSpPr>
            <a:spLocks noGrp="1"/>
          </p:cNvSpPr>
          <p:nvPr/>
        </p:nvSpPr>
        <p:spPr>
          <a:xfrm>
            <a:off x="548640" y="320040"/>
            <a:ext cx="7863840" cy="411480"/>
          </a:xfrm>
          <a:prstGeom prst="rect">
            <a:avLst/>
          </a:prstGeom>
          <a:noFill/>
        </p:spPr>
        <p:txBody>
          <a:bodyPr wrap="square" lIns="0" tIns="0" rIns="0" bIns="0" anchor="ctr">
            <a:normAutofit/>
          </a:bodyPr>
          <a:lstStyle/>
          <a:p>
            <a:pPr marL="0" indent="0">
              <a:buNone/>
            </a:pPr>
            <a:r>
              <a:rPr sz="2600" b="1">
                <a:solidFill>
                  <a:srgbClr val="FFFFFF"/>
                </a:solidFill>
                <a:latin typeface="Aptos Display"/>
                <a:ea typeface="Aptos Display"/>
                <a:cs typeface="Aptos Display"/>
              </a:rPr>
              <a:t>Deterministic Engine + AI</a:t>
            </a:r>
            <a:endParaRPr sz="2600"/>
          </a:p>
        </p:txBody>
      </p:sp>
      <p:sp>
        <p:nvSpPr>
          <p:cNvPr id="3" name="Text 1">
            <a:extLst>
              <a:ext uri="{FF2B5EF4-FFF2-40B4-BE49-F238E27FC236}">
                <a16:creationId xmlns:a16="http://schemas.microsoft.com/office/drawing/2014/main" id="{8FD1FF80-B83D-463B-86F3-77EFF2F7F5AA}"/>
              </a:ext>
            </a:extLst>
          </p:cNvPr>
          <p:cNvSpPr>
            <a:spLocks noGrp="1"/>
          </p:cNvSpPr>
          <p:nvPr/>
        </p:nvSpPr>
        <p:spPr>
          <a:xfrm>
            <a:off x="566928" y="777240"/>
            <a:ext cx="8046720" cy="246888"/>
          </a:xfrm>
          <a:prstGeom prst="rect">
            <a:avLst/>
          </a:prstGeom>
          <a:noFill/>
        </p:spPr>
        <p:txBody>
          <a:bodyPr wrap="square" lIns="0" tIns="0" rIns="0" bIns="0" anchor="ctr">
            <a:normAutofit/>
          </a:bodyPr>
          <a:lstStyle/>
          <a:p>
            <a:pPr marL="0" indent="0">
              <a:buNone/>
            </a:pPr>
            <a:r>
              <a:rPr sz="980">
                <a:solidFill>
                  <a:srgbClr val="BBD3EA"/>
                </a:solidFill>
              </a:rPr>
              <a:t>A trusted calculation engine generates the results. AI explains, compares and recommends actions.</a:t>
            </a:r>
            <a:endParaRPr sz="980"/>
          </a:p>
        </p:txBody>
      </p:sp>
      <p:sp>
        <p:nvSpPr>
          <p:cNvPr id="4" name="Shape 2">
            <a:extLst>
              <a:ext uri="{FF2B5EF4-FFF2-40B4-BE49-F238E27FC236}">
                <a16:creationId xmlns:a16="http://schemas.microsoft.com/office/drawing/2014/main" id="{4E23A993-5BCB-41E7-BBE0-336FB4769743}"/>
              </a:ext>
            </a:extLst>
          </p:cNvPr>
          <p:cNvSpPr>
            <a:spLocks noGrp="1"/>
          </p:cNvSpPr>
          <p:nvPr/>
        </p:nvSpPr>
        <p:spPr>
          <a:xfrm>
            <a:off x="548640" y="1106424"/>
            <a:ext cx="11064240" cy="0"/>
          </a:xfrm>
          <a:prstGeom prst="line">
            <a:avLst/>
          </a:prstGeom>
          <a:noFill/>
          <a:ln w="12700">
            <a:solidFill>
              <a:srgbClr val="1F4568"/>
            </a:solidFill>
            <a:prstDash val="solid"/>
          </a:ln>
        </p:spPr>
        <p:txBody>
          <a:bodyPr/>
          <a:lstStyle/>
          <a:p>
            <a:endParaRPr/>
          </a:p>
        </p:txBody>
      </p:sp>
      <p:pic>
        <p:nvPicPr>
          <p:cNvPr id="27" name="Image 0"/>
          <p:cNvPicPr>
            <a:picLocks noChangeAspect="1"/>
          </p:cNvPicPr>
          <p:nvPr/>
        </p:nvPicPr>
        <p:blipFill>
          <a:blip r:embed="rId3"/>
          <a:srcRect l="2000" r="31690"/>
          <a:stretch/>
        </p:blipFill>
        <p:spPr>
          <a:xfrm>
            <a:off x="0" y="1207008"/>
            <a:ext cx="5440680" cy="4617720"/>
          </a:xfrm>
          <a:prstGeom prst="rect">
            <a:avLst/>
          </a:prstGeom>
        </p:spPr>
      </p:pic>
      <p:sp>
        <p:nvSpPr>
          <p:cNvPr id="6" name="Text 3">
            <a:extLst>
              <a:ext uri="{FF2B5EF4-FFF2-40B4-BE49-F238E27FC236}">
                <a16:creationId xmlns:a16="http://schemas.microsoft.com/office/drawing/2014/main" id="{93AA991B-8959-4D04-A798-2B5EC079E125}"/>
              </a:ext>
            </a:extLst>
          </p:cNvPr>
          <p:cNvSpPr>
            <a:spLocks noGrp="1"/>
          </p:cNvSpPr>
          <p:nvPr/>
        </p:nvSpPr>
        <p:spPr>
          <a:xfrm>
            <a:off x="5897880" y="1417320"/>
            <a:ext cx="3108960" cy="182880"/>
          </a:xfrm>
          <a:prstGeom prst="rect">
            <a:avLst/>
          </a:prstGeom>
          <a:noFill/>
        </p:spPr>
        <p:txBody>
          <a:bodyPr wrap="square" lIns="0" tIns="0" rIns="0" bIns="0" anchor="ctr">
            <a:normAutofit/>
          </a:bodyPr>
          <a:lstStyle/>
          <a:p>
            <a:pPr marL="0" indent="0">
              <a:buNone/>
            </a:pPr>
            <a:r>
              <a:rPr sz="850" b="1">
                <a:solidFill>
                  <a:srgbClr val="38BDF8"/>
                </a:solidFill>
              </a:rPr>
              <a:t>CLEAR RESPONSIBILITIES</a:t>
            </a:r>
            <a:endParaRPr sz="850"/>
          </a:p>
        </p:txBody>
      </p:sp>
      <p:sp>
        <p:nvSpPr>
          <p:cNvPr id="7" name="Shape 4">
            <a:extLst>
              <a:ext uri="{FF2B5EF4-FFF2-40B4-BE49-F238E27FC236}">
                <a16:creationId xmlns:a16="http://schemas.microsoft.com/office/drawing/2014/main" id="{7AE1D6D5-90C6-4663-80C5-F8779382F5A6}"/>
              </a:ext>
            </a:extLst>
          </p:cNvPr>
          <p:cNvSpPr>
            <a:spLocks noGrp="1"/>
          </p:cNvSpPr>
          <p:nvPr/>
        </p:nvSpPr>
        <p:spPr>
          <a:xfrm>
            <a:off x="5897880" y="1737360"/>
            <a:ext cx="5257800" cy="658368"/>
          </a:xfrm>
          <a:prstGeom prst="roundRect">
            <a:avLst>
              <a:gd name="adj" fmla="val 6944"/>
            </a:avLst>
          </a:prstGeom>
          <a:solidFill>
            <a:srgbClr val="132842"/>
          </a:solidFill>
          <a:ln w="10160">
            <a:solidFill>
              <a:srgbClr val="275375"/>
            </a:solidFill>
            <a:prstDash val="solid"/>
          </a:ln>
        </p:spPr>
        <p:txBody>
          <a:bodyPr/>
          <a:lstStyle/>
          <a:p>
            <a:endParaRPr/>
          </a:p>
        </p:txBody>
      </p:sp>
      <p:sp>
        <p:nvSpPr>
          <p:cNvPr id="8" name="Text 5">
            <a:extLst>
              <a:ext uri="{FF2B5EF4-FFF2-40B4-BE49-F238E27FC236}">
                <a16:creationId xmlns:a16="http://schemas.microsoft.com/office/drawing/2014/main" id="{09FAEE9A-B83F-45D1-8DAE-D443E2BE7581}"/>
              </a:ext>
            </a:extLst>
          </p:cNvPr>
          <p:cNvSpPr>
            <a:spLocks noGrp="1"/>
          </p:cNvSpPr>
          <p:nvPr/>
        </p:nvSpPr>
        <p:spPr>
          <a:xfrm>
            <a:off x="6035040" y="1883664"/>
            <a:ext cx="347472" cy="320040"/>
          </a:xfrm>
          <a:prstGeom prst="rect">
            <a:avLst/>
          </a:prstGeom>
          <a:noFill/>
        </p:spPr>
        <p:txBody>
          <a:bodyPr wrap="square" lIns="0" tIns="0" rIns="0" bIns="0" anchor="ctr"/>
          <a:lstStyle/>
          <a:p>
            <a:pPr marL="0" indent="0" algn="ctr">
              <a:buNone/>
            </a:pPr>
            <a:r>
              <a:rPr sz="1500" b="1">
                <a:solidFill>
                  <a:srgbClr val="38BDF8"/>
                </a:solidFill>
              </a:rPr>
              <a:t>A</a:t>
            </a:r>
            <a:endParaRPr sz="1500"/>
          </a:p>
        </p:txBody>
      </p:sp>
      <p:sp>
        <p:nvSpPr>
          <p:cNvPr id="9" name="Text 6">
            <a:extLst>
              <a:ext uri="{FF2B5EF4-FFF2-40B4-BE49-F238E27FC236}">
                <a16:creationId xmlns:a16="http://schemas.microsoft.com/office/drawing/2014/main" id="{F6BFA7F5-445F-4E38-A5D0-014E69FF6B67}"/>
              </a:ext>
            </a:extLst>
          </p:cNvPr>
          <p:cNvSpPr>
            <a:spLocks noGrp="1"/>
          </p:cNvSpPr>
          <p:nvPr/>
        </p:nvSpPr>
        <p:spPr>
          <a:xfrm>
            <a:off x="6492240" y="1828800"/>
            <a:ext cx="4507992" cy="201168"/>
          </a:xfrm>
          <a:prstGeom prst="rect">
            <a:avLst/>
          </a:prstGeom>
          <a:noFill/>
        </p:spPr>
        <p:txBody>
          <a:bodyPr wrap="square" lIns="0" tIns="0" rIns="0" bIns="0" anchor="ctr">
            <a:normAutofit/>
          </a:bodyPr>
          <a:lstStyle/>
          <a:p>
            <a:pPr marL="0" indent="0">
              <a:buNone/>
            </a:pPr>
            <a:r>
              <a:rPr sz="1050" b="1">
                <a:solidFill>
                  <a:srgbClr val="FFFFFF"/>
                </a:solidFill>
              </a:rPr>
              <a:t>Deterministic Energy Engine</a:t>
            </a:r>
            <a:endParaRPr sz="1050"/>
          </a:p>
        </p:txBody>
      </p:sp>
      <p:sp>
        <p:nvSpPr>
          <p:cNvPr id="10" name="Text 7">
            <a:extLst>
              <a:ext uri="{FF2B5EF4-FFF2-40B4-BE49-F238E27FC236}">
                <a16:creationId xmlns:a16="http://schemas.microsoft.com/office/drawing/2014/main" id="{6F62852B-83D7-45F4-AB48-8DFAD7620988}"/>
              </a:ext>
            </a:extLst>
          </p:cNvPr>
          <p:cNvSpPr>
            <a:spLocks noGrp="1"/>
          </p:cNvSpPr>
          <p:nvPr/>
        </p:nvSpPr>
        <p:spPr>
          <a:xfrm>
            <a:off x="6492240" y="2066544"/>
            <a:ext cx="4507992" cy="173736"/>
          </a:xfrm>
          <a:prstGeom prst="rect">
            <a:avLst/>
          </a:prstGeom>
          <a:noFill/>
        </p:spPr>
        <p:txBody>
          <a:bodyPr wrap="square" lIns="0" tIns="0" rIns="0" bIns="0" anchor="ctr">
            <a:normAutofit/>
          </a:bodyPr>
          <a:lstStyle/>
          <a:p>
            <a:pPr marL="0" indent="0">
              <a:buNone/>
            </a:pPr>
            <a:r>
              <a:rPr sz="780">
                <a:solidFill>
                  <a:srgbClr val="BBD3EA"/>
                </a:solidFill>
              </a:rPr>
              <a:t>Calculates kWh, kWh/m², peak demand, cost, CO₂ and baselines</a:t>
            </a:r>
            <a:endParaRPr sz="780"/>
          </a:p>
        </p:txBody>
      </p:sp>
      <p:sp>
        <p:nvSpPr>
          <p:cNvPr id="11" name="Shape 8">
            <a:extLst>
              <a:ext uri="{FF2B5EF4-FFF2-40B4-BE49-F238E27FC236}">
                <a16:creationId xmlns:a16="http://schemas.microsoft.com/office/drawing/2014/main" id="{12B8CBD8-D807-4AF5-BB47-34A4F196A77F}"/>
              </a:ext>
            </a:extLst>
          </p:cNvPr>
          <p:cNvSpPr>
            <a:spLocks noGrp="1"/>
          </p:cNvSpPr>
          <p:nvPr/>
        </p:nvSpPr>
        <p:spPr>
          <a:xfrm>
            <a:off x="5897880" y="2679192"/>
            <a:ext cx="5257800" cy="658368"/>
          </a:xfrm>
          <a:prstGeom prst="roundRect">
            <a:avLst>
              <a:gd name="adj" fmla="val 6944"/>
            </a:avLst>
          </a:prstGeom>
          <a:solidFill>
            <a:srgbClr val="132842"/>
          </a:solidFill>
          <a:ln w="10160">
            <a:solidFill>
              <a:srgbClr val="275375"/>
            </a:solidFill>
            <a:prstDash val="solid"/>
          </a:ln>
        </p:spPr>
        <p:txBody>
          <a:bodyPr/>
          <a:lstStyle/>
          <a:p>
            <a:endParaRPr/>
          </a:p>
        </p:txBody>
      </p:sp>
      <p:sp>
        <p:nvSpPr>
          <p:cNvPr id="12" name="Text 9">
            <a:extLst>
              <a:ext uri="{FF2B5EF4-FFF2-40B4-BE49-F238E27FC236}">
                <a16:creationId xmlns:a16="http://schemas.microsoft.com/office/drawing/2014/main" id="{F7FDC253-78C6-4105-8BEA-4A84880B04DD}"/>
              </a:ext>
            </a:extLst>
          </p:cNvPr>
          <p:cNvSpPr>
            <a:spLocks noGrp="1"/>
          </p:cNvSpPr>
          <p:nvPr/>
        </p:nvSpPr>
        <p:spPr>
          <a:xfrm>
            <a:off x="6035040" y="2825496"/>
            <a:ext cx="347472" cy="320040"/>
          </a:xfrm>
          <a:prstGeom prst="rect">
            <a:avLst/>
          </a:prstGeom>
          <a:noFill/>
        </p:spPr>
        <p:txBody>
          <a:bodyPr wrap="square" lIns="0" tIns="0" rIns="0" bIns="0" anchor="ctr"/>
          <a:lstStyle/>
          <a:p>
            <a:pPr marL="0" indent="0" algn="ctr">
              <a:buNone/>
            </a:pPr>
            <a:r>
              <a:rPr sz="1500" b="1">
                <a:solidFill>
                  <a:srgbClr val="38BDF8"/>
                </a:solidFill>
              </a:rPr>
              <a:t>B</a:t>
            </a:r>
            <a:endParaRPr sz="1500"/>
          </a:p>
        </p:txBody>
      </p:sp>
      <p:sp>
        <p:nvSpPr>
          <p:cNvPr id="13" name="Text 10">
            <a:extLst>
              <a:ext uri="{FF2B5EF4-FFF2-40B4-BE49-F238E27FC236}">
                <a16:creationId xmlns:a16="http://schemas.microsoft.com/office/drawing/2014/main" id="{797195AC-0B8E-4EF3-9580-4FA0921B753F}"/>
              </a:ext>
            </a:extLst>
          </p:cNvPr>
          <p:cNvSpPr>
            <a:spLocks noGrp="1"/>
          </p:cNvSpPr>
          <p:nvPr/>
        </p:nvSpPr>
        <p:spPr>
          <a:xfrm>
            <a:off x="6492240" y="2770632"/>
            <a:ext cx="4507992" cy="201168"/>
          </a:xfrm>
          <a:prstGeom prst="rect">
            <a:avLst/>
          </a:prstGeom>
          <a:noFill/>
        </p:spPr>
        <p:txBody>
          <a:bodyPr wrap="square" lIns="0" tIns="0" rIns="0" bIns="0" anchor="ctr">
            <a:normAutofit/>
          </a:bodyPr>
          <a:lstStyle/>
          <a:p>
            <a:pPr marL="0" indent="0">
              <a:buNone/>
            </a:pPr>
            <a:r>
              <a:rPr sz="1050" b="1">
                <a:solidFill>
                  <a:srgbClr val="FFFFFF"/>
                </a:solidFill>
              </a:rPr>
              <a:t>ML / Analytics Engine</a:t>
            </a:r>
            <a:endParaRPr sz="1050"/>
          </a:p>
        </p:txBody>
      </p:sp>
      <p:sp>
        <p:nvSpPr>
          <p:cNvPr id="14" name="Text 11">
            <a:extLst>
              <a:ext uri="{FF2B5EF4-FFF2-40B4-BE49-F238E27FC236}">
                <a16:creationId xmlns:a16="http://schemas.microsoft.com/office/drawing/2014/main" id="{2CC1D190-49B4-4BDB-A0CD-16B26067AEDB}"/>
              </a:ext>
            </a:extLst>
          </p:cNvPr>
          <p:cNvSpPr>
            <a:spLocks noGrp="1"/>
          </p:cNvSpPr>
          <p:nvPr/>
        </p:nvSpPr>
        <p:spPr>
          <a:xfrm>
            <a:off x="6492240" y="3008376"/>
            <a:ext cx="4507992" cy="173736"/>
          </a:xfrm>
          <a:prstGeom prst="rect">
            <a:avLst/>
          </a:prstGeom>
          <a:noFill/>
        </p:spPr>
        <p:txBody>
          <a:bodyPr wrap="square" lIns="0" tIns="0" rIns="0" bIns="0" anchor="ctr">
            <a:normAutofit/>
          </a:bodyPr>
          <a:lstStyle/>
          <a:p>
            <a:pPr marL="0" indent="0">
              <a:buNone/>
            </a:pPr>
            <a:r>
              <a:rPr sz="780">
                <a:solidFill>
                  <a:srgbClr val="BBD3EA"/>
                </a:solidFill>
              </a:rPr>
              <a:t>Produces forecasts, anomaly and pattern detection, and confidence scores</a:t>
            </a:r>
            <a:endParaRPr sz="780"/>
          </a:p>
        </p:txBody>
      </p:sp>
      <p:sp>
        <p:nvSpPr>
          <p:cNvPr id="15" name="Shape 12">
            <a:extLst>
              <a:ext uri="{FF2B5EF4-FFF2-40B4-BE49-F238E27FC236}">
                <a16:creationId xmlns:a16="http://schemas.microsoft.com/office/drawing/2014/main" id="{539B5FED-3ED2-4AC0-B7A5-C35F68AF19F0}"/>
              </a:ext>
            </a:extLst>
          </p:cNvPr>
          <p:cNvSpPr>
            <a:spLocks noGrp="1"/>
          </p:cNvSpPr>
          <p:nvPr/>
        </p:nvSpPr>
        <p:spPr>
          <a:xfrm>
            <a:off x="5897880" y="3621024"/>
            <a:ext cx="5257800" cy="658368"/>
          </a:xfrm>
          <a:prstGeom prst="roundRect">
            <a:avLst>
              <a:gd name="adj" fmla="val 6944"/>
            </a:avLst>
          </a:prstGeom>
          <a:solidFill>
            <a:srgbClr val="132842"/>
          </a:solidFill>
          <a:ln w="10160">
            <a:solidFill>
              <a:srgbClr val="275375"/>
            </a:solidFill>
            <a:prstDash val="solid"/>
          </a:ln>
        </p:spPr>
        <p:txBody>
          <a:bodyPr/>
          <a:lstStyle/>
          <a:p>
            <a:endParaRPr/>
          </a:p>
        </p:txBody>
      </p:sp>
      <p:sp>
        <p:nvSpPr>
          <p:cNvPr id="16" name="Text 13">
            <a:extLst>
              <a:ext uri="{FF2B5EF4-FFF2-40B4-BE49-F238E27FC236}">
                <a16:creationId xmlns:a16="http://schemas.microsoft.com/office/drawing/2014/main" id="{F8E57FFA-8BF2-4B4C-8EB4-447B205AEF47}"/>
              </a:ext>
            </a:extLst>
          </p:cNvPr>
          <p:cNvSpPr>
            <a:spLocks noGrp="1"/>
          </p:cNvSpPr>
          <p:nvPr/>
        </p:nvSpPr>
        <p:spPr>
          <a:xfrm>
            <a:off x="6035040" y="3767328"/>
            <a:ext cx="347472" cy="320040"/>
          </a:xfrm>
          <a:prstGeom prst="rect">
            <a:avLst/>
          </a:prstGeom>
          <a:noFill/>
        </p:spPr>
        <p:txBody>
          <a:bodyPr wrap="square" lIns="0" tIns="0" rIns="0" bIns="0" anchor="ctr"/>
          <a:lstStyle/>
          <a:p>
            <a:pPr marL="0" indent="0" algn="ctr">
              <a:buNone/>
            </a:pPr>
            <a:r>
              <a:rPr sz="1500" b="1">
                <a:solidFill>
                  <a:srgbClr val="38BDF8"/>
                </a:solidFill>
              </a:rPr>
              <a:t>C</a:t>
            </a:r>
            <a:endParaRPr sz="1500"/>
          </a:p>
        </p:txBody>
      </p:sp>
      <p:sp>
        <p:nvSpPr>
          <p:cNvPr id="17" name="Text 14">
            <a:extLst>
              <a:ext uri="{FF2B5EF4-FFF2-40B4-BE49-F238E27FC236}">
                <a16:creationId xmlns:a16="http://schemas.microsoft.com/office/drawing/2014/main" id="{33C86AFB-F934-49E5-BA82-9E3BD9203EFB}"/>
              </a:ext>
            </a:extLst>
          </p:cNvPr>
          <p:cNvSpPr>
            <a:spLocks noGrp="1"/>
          </p:cNvSpPr>
          <p:nvPr/>
        </p:nvSpPr>
        <p:spPr>
          <a:xfrm>
            <a:off x="6492240" y="3712464"/>
            <a:ext cx="4507992" cy="201168"/>
          </a:xfrm>
          <a:prstGeom prst="rect">
            <a:avLst/>
          </a:prstGeom>
          <a:noFill/>
        </p:spPr>
        <p:txBody>
          <a:bodyPr wrap="square" lIns="0" tIns="0" rIns="0" bIns="0" anchor="ctr">
            <a:normAutofit/>
          </a:bodyPr>
          <a:lstStyle/>
          <a:p>
            <a:pPr marL="0" indent="0">
              <a:buNone/>
            </a:pPr>
            <a:r>
              <a:rPr sz="1050" b="1">
                <a:solidFill>
                  <a:srgbClr val="FFFFFF"/>
                </a:solidFill>
              </a:rPr>
              <a:t>AI Energy Copilot</a:t>
            </a:r>
            <a:endParaRPr sz="1050"/>
          </a:p>
        </p:txBody>
      </p:sp>
      <p:sp>
        <p:nvSpPr>
          <p:cNvPr id="18" name="Text 15">
            <a:extLst>
              <a:ext uri="{FF2B5EF4-FFF2-40B4-BE49-F238E27FC236}">
                <a16:creationId xmlns:a16="http://schemas.microsoft.com/office/drawing/2014/main" id="{FDC16911-3006-46E6-8918-D3069143DA95}"/>
              </a:ext>
            </a:extLst>
          </p:cNvPr>
          <p:cNvSpPr>
            <a:spLocks noGrp="1"/>
          </p:cNvSpPr>
          <p:nvPr/>
        </p:nvSpPr>
        <p:spPr>
          <a:xfrm>
            <a:off x="6492240" y="3950208"/>
            <a:ext cx="4507992" cy="173736"/>
          </a:xfrm>
          <a:prstGeom prst="rect">
            <a:avLst/>
          </a:prstGeom>
          <a:noFill/>
        </p:spPr>
        <p:txBody>
          <a:bodyPr wrap="square" lIns="0" tIns="0" rIns="0" bIns="0" anchor="ctr">
            <a:normAutofit/>
          </a:bodyPr>
          <a:lstStyle/>
          <a:p>
            <a:pPr marL="0" indent="0">
              <a:buNone/>
            </a:pPr>
            <a:r>
              <a:rPr sz="780">
                <a:solidFill>
                  <a:srgbClr val="BBD3EA"/>
                </a:solidFill>
              </a:rPr>
              <a:t>Explains calculated results, recommends actions and shows supporting evidence</a:t>
            </a:r>
            <a:endParaRPr sz="780"/>
          </a:p>
        </p:txBody>
      </p:sp>
      <p:sp>
        <p:nvSpPr>
          <p:cNvPr id="19" name="Shape 16">
            <a:extLst>
              <a:ext uri="{FF2B5EF4-FFF2-40B4-BE49-F238E27FC236}">
                <a16:creationId xmlns:a16="http://schemas.microsoft.com/office/drawing/2014/main" id="{A2573F97-049A-4361-8F7B-8CF8FD398E78}"/>
              </a:ext>
            </a:extLst>
          </p:cNvPr>
          <p:cNvSpPr>
            <a:spLocks noGrp="1"/>
          </p:cNvSpPr>
          <p:nvPr/>
        </p:nvSpPr>
        <p:spPr>
          <a:xfrm>
            <a:off x="5897880" y="4800600"/>
            <a:ext cx="5257800" cy="621792"/>
          </a:xfrm>
          <a:prstGeom prst="roundRect">
            <a:avLst>
              <a:gd name="adj" fmla="val 7353"/>
            </a:avLst>
          </a:prstGeom>
          <a:solidFill>
            <a:srgbClr val="16324A"/>
          </a:solidFill>
          <a:ln w="10160">
            <a:solidFill>
              <a:srgbClr val="2B88A5"/>
            </a:solidFill>
            <a:prstDash val="solid"/>
          </a:ln>
        </p:spPr>
        <p:txBody>
          <a:bodyPr/>
          <a:lstStyle/>
          <a:p>
            <a:endParaRPr/>
          </a:p>
        </p:txBody>
      </p:sp>
      <p:sp>
        <p:nvSpPr>
          <p:cNvPr id="20" name="Text 17">
            <a:extLst>
              <a:ext uri="{FF2B5EF4-FFF2-40B4-BE49-F238E27FC236}">
                <a16:creationId xmlns:a16="http://schemas.microsoft.com/office/drawing/2014/main" id="{626C77D4-5D2D-45DB-B1B8-56DE87D66AFB}"/>
              </a:ext>
            </a:extLst>
          </p:cNvPr>
          <p:cNvSpPr>
            <a:spLocks noGrp="1"/>
          </p:cNvSpPr>
          <p:nvPr/>
        </p:nvSpPr>
        <p:spPr>
          <a:xfrm>
            <a:off x="6108192" y="5010912"/>
            <a:ext cx="4800600" cy="182880"/>
          </a:xfrm>
          <a:prstGeom prst="rect">
            <a:avLst/>
          </a:prstGeom>
          <a:noFill/>
        </p:spPr>
        <p:txBody>
          <a:bodyPr wrap="square" lIns="0" tIns="0" rIns="0" bIns="0" anchor="ctr">
            <a:normAutofit/>
          </a:bodyPr>
          <a:lstStyle/>
          <a:p>
            <a:pPr marL="0" indent="0" algn="ctr">
              <a:buNone/>
            </a:pPr>
            <a:r>
              <a:rPr sz="1250" b="1">
                <a:solidFill>
                  <a:srgbClr val="FFFFFF"/>
                </a:solidFill>
              </a:rPr>
              <a:t>Core principle: AI does not invent calculations. It translates validated analytical results into clear guidance.</a:t>
            </a:r>
            <a:endParaRPr sz="1250"/>
          </a:p>
        </p:txBody>
      </p:sp>
      <p:sp>
        <p:nvSpPr>
          <p:cNvPr id="21" name="Text 18">
            <a:extLst>
              <a:ext uri="{FF2B5EF4-FFF2-40B4-BE49-F238E27FC236}">
                <a16:creationId xmlns:a16="http://schemas.microsoft.com/office/drawing/2014/main" id="{861CD3C6-7D25-4A7B-99D2-010F258916D9}"/>
              </a:ext>
            </a:extLst>
          </p:cNvPr>
          <p:cNvSpPr>
            <a:spLocks noGrp="1"/>
          </p:cNvSpPr>
          <p:nvPr/>
        </p:nvSpPr>
        <p:spPr>
          <a:xfrm>
            <a:off x="566928" y="6547104"/>
            <a:ext cx="4206240" cy="128016"/>
          </a:xfrm>
          <a:prstGeom prst="rect">
            <a:avLst/>
          </a:prstGeom>
          <a:noFill/>
        </p:spPr>
        <p:txBody>
          <a:bodyPr wrap="square" lIns="0" tIns="0" rIns="0" bIns="0" anchor="ctr"/>
          <a:lstStyle/>
          <a:p>
            <a:pPr marL="0" indent="0">
              <a:buNone/>
            </a:pPr>
            <a:r>
              <a:rPr sz="680">
                <a:solidFill>
                  <a:srgbClr val="7DAAC7"/>
                </a:solidFill>
              </a:rPr>
              <a:t>Smart Building &amp; Energy  •  Challenge Deck  •  8</a:t>
            </a:r>
            <a:endParaRPr sz="680"/>
          </a:p>
        </p:txBody>
      </p:sp>
      <p:pic>
        <p:nvPicPr>
          <p:cNvPr id="44" name="Picture 21"/>
          <p:cNvPicPr>
            <a:picLocks noChangeAspect="1"/>
          </p:cNvPicPr>
          <p:nvPr/>
        </p:nvPicPr>
        <p:blipFill>
          <a:blip r:embed="rId4"/>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862595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939BC2F0-A31F-43D5-9B50-9B293B41634B}"/>
              </a:ext>
            </a:extLst>
          </p:cNvPr>
          <p:cNvSpPr>
            <a:spLocks noGrp="1"/>
          </p:cNvSpPr>
          <p:nvPr/>
        </p:nvSpPr>
        <p:spPr>
          <a:xfrm>
            <a:off x="548640" y="320040"/>
            <a:ext cx="7863840" cy="411480"/>
          </a:xfrm>
          <a:prstGeom prst="rect">
            <a:avLst/>
          </a:prstGeom>
          <a:noFill/>
        </p:spPr>
        <p:txBody>
          <a:bodyPr wrap="square" lIns="0" tIns="0" rIns="0" bIns="0" anchor="ctr">
            <a:normAutofit/>
          </a:bodyPr>
          <a:lstStyle/>
          <a:p>
            <a:pPr marL="0" indent="0">
              <a:buNone/>
            </a:pPr>
            <a:r>
              <a:rPr sz="2600" b="1">
                <a:solidFill>
                  <a:srgbClr val="FFFFFF"/>
                </a:solidFill>
                <a:latin typeface="Aptos Display"/>
                <a:ea typeface="Aptos Display"/>
                <a:cs typeface="Aptos Display"/>
              </a:rPr>
              <a:t>Challenge MVP Screens</a:t>
            </a:r>
            <a:endParaRPr sz="2600"/>
          </a:p>
        </p:txBody>
      </p:sp>
      <p:sp>
        <p:nvSpPr>
          <p:cNvPr id="3" name="Text 1">
            <a:extLst>
              <a:ext uri="{FF2B5EF4-FFF2-40B4-BE49-F238E27FC236}">
                <a16:creationId xmlns:a16="http://schemas.microsoft.com/office/drawing/2014/main" id="{5F41E6A1-FC3B-4BE1-9376-A6D39056CFD6}"/>
              </a:ext>
            </a:extLst>
          </p:cNvPr>
          <p:cNvSpPr>
            <a:spLocks noGrp="1"/>
          </p:cNvSpPr>
          <p:nvPr/>
        </p:nvSpPr>
        <p:spPr>
          <a:xfrm>
            <a:off x="566928" y="777240"/>
            <a:ext cx="8046720" cy="246888"/>
          </a:xfrm>
          <a:prstGeom prst="rect">
            <a:avLst/>
          </a:prstGeom>
          <a:noFill/>
        </p:spPr>
        <p:txBody>
          <a:bodyPr wrap="square" lIns="0" tIns="0" rIns="0" bIns="0" anchor="ctr">
            <a:normAutofit/>
          </a:bodyPr>
          <a:lstStyle/>
          <a:p>
            <a:pPr marL="0" indent="0">
              <a:buNone/>
            </a:pPr>
            <a:r>
              <a:rPr sz="980">
                <a:solidFill>
                  <a:srgbClr val="BBD3EA"/>
                </a:solidFill>
              </a:rPr>
              <a:t>The broader product vision remains intact while the application demonstrates the critical workflow</a:t>
            </a:r>
            <a:endParaRPr sz="980"/>
          </a:p>
        </p:txBody>
      </p:sp>
      <p:sp>
        <p:nvSpPr>
          <p:cNvPr id="4" name="Shape 2">
            <a:extLst>
              <a:ext uri="{FF2B5EF4-FFF2-40B4-BE49-F238E27FC236}">
                <a16:creationId xmlns:a16="http://schemas.microsoft.com/office/drawing/2014/main" id="{9CD02788-0408-4CE3-A0C4-7172A1382FAA}"/>
              </a:ext>
            </a:extLst>
          </p:cNvPr>
          <p:cNvSpPr>
            <a:spLocks noGrp="1"/>
          </p:cNvSpPr>
          <p:nvPr/>
        </p:nvSpPr>
        <p:spPr>
          <a:xfrm>
            <a:off x="548640" y="1106424"/>
            <a:ext cx="11064240" cy="0"/>
          </a:xfrm>
          <a:prstGeom prst="line">
            <a:avLst/>
          </a:prstGeom>
          <a:noFill/>
          <a:ln w="12700">
            <a:solidFill>
              <a:srgbClr val="1F4568"/>
            </a:solidFill>
            <a:prstDash val="solid"/>
          </a:ln>
        </p:spPr>
        <p:txBody>
          <a:bodyPr/>
          <a:lstStyle/>
          <a:p>
            <a:endParaRPr/>
          </a:p>
        </p:txBody>
      </p:sp>
      <p:sp>
        <p:nvSpPr>
          <p:cNvPr id="5" name="Shape 3">
            <a:extLst>
              <a:ext uri="{FF2B5EF4-FFF2-40B4-BE49-F238E27FC236}">
                <a16:creationId xmlns:a16="http://schemas.microsoft.com/office/drawing/2014/main" id="{AE06624B-F2E3-466E-8F0A-C6414AF1A5BB}"/>
              </a:ext>
            </a:extLst>
          </p:cNvPr>
          <p:cNvSpPr>
            <a:spLocks noGrp="1"/>
          </p:cNvSpPr>
          <p:nvPr/>
        </p:nvSpPr>
        <p:spPr>
          <a:xfrm>
            <a:off x="713232" y="1508760"/>
            <a:ext cx="2450592" cy="1005840"/>
          </a:xfrm>
          <a:prstGeom prst="roundRect">
            <a:avLst>
              <a:gd name="adj" fmla="val 7273"/>
            </a:avLst>
          </a:prstGeom>
          <a:solidFill>
            <a:srgbClr val="12324A"/>
          </a:solidFill>
          <a:ln w="11430">
            <a:solidFill>
              <a:srgbClr val="2B88A5"/>
            </a:solidFill>
            <a:prstDash val="solid"/>
          </a:ln>
        </p:spPr>
        <p:txBody>
          <a:bodyPr/>
          <a:lstStyle/>
          <a:p>
            <a:endParaRPr/>
          </a:p>
        </p:txBody>
      </p:sp>
      <p:sp>
        <p:nvSpPr>
          <p:cNvPr id="6" name="Text 4">
            <a:extLst>
              <a:ext uri="{FF2B5EF4-FFF2-40B4-BE49-F238E27FC236}">
                <a16:creationId xmlns:a16="http://schemas.microsoft.com/office/drawing/2014/main" id="{5753EC2A-9C21-4357-A7ED-73A3BC1272E6}"/>
              </a:ext>
            </a:extLst>
          </p:cNvPr>
          <p:cNvSpPr>
            <a:spLocks noGrp="1"/>
          </p:cNvSpPr>
          <p:nvPr/>
        </p:nvSpPr>
        <p:spPr>
          <a:xfrm>
            <a:off x="859536" y="1655064"/>
            <a:ext cx="411480" cy="201168"/>
          </a:xfrm>
          <a:prstGeom prst="rect">
            <a:avLst/>
          </a:prstGeom>
          <a:noFill/>
        </p:spPr>
        <p:txBody>
          <a:bodyPr wrap="square" lIns="0" tIns="0" rIns="0" bIns="0" anchor="ctr"/>
          <a:lstStyle/>
          <a:p>
            <a:pPr marL="0" indent="0">
              <a:buNone/>
            </a:pPr>
            <a:r>
              <a:rPr sz="1200" b="1">
                <a:solidFill>
                  <a:srgbClr val="38BDF8"/>
                </a:solidFill>
              </a:rPr>
              <a:t>01</a:t>
            </a:r>
            <a:endParaRPr sz="1200"/>
          </a:p>
        </p:txBody>
      </p:sp>
      <p:sp>
        <p:nvSpPr>
          <p:cNvPr id="7" name="Text 5">
            <a:extLst>
              <a:ext uri="{FF2B5EF4-FFF2-40B4-BE49-F238E27FC236}">
                <a16:creationId xmlns:a16="http://schemas.microsoft.com/office/drawing/2014/main" id="{1A56A7B3-7444-41E9-BDB1-070D9CC91DEE}"/>
              </a:ext>
            </a:extLst>
          </p:cNvPr>
          <p:cNvSpPr>
            <a:spLocks noGrp="1"/>
          </p:cNvSpPr>
          <p:nvPr/>
        </p:nvSpPr>
        <p:spPr>
          <a:xfrm>
            <a:off x="1371600" y="1673352"/>
            <a:ext cx="1508760" cy="411480"/>
          </a:xfrm>
          <a:prstGeom prst="rect">
            <a:avLst/>
          </a:prstGeom>
          <a:noFill/>
        </p:spPr>
        <p:txBody>
          <a:bodyPr wrap="square" lIns="0" tIns="0" rIns="0" bIns="0" anchor="ctr">
            <a:normAutofit/>
          </a:bodyPr>
          <a:lstStyle/>
          <a:p>
            <a:pPr marL="0" indent="0">
              <a:buNone/>
            </a:pPr>
            <a:r>
              <a:rPr sz="1150" b="1">
                <a:solidFill>
                  <a:srgbClr val="FFFFFF"/>
                </a:solidFill>
              </a:rPr>
              <a:t>Executive Dashboard</a:t>
            </a:r>
            <a:endParaRPr sz="1150"/>
          </a:p>
        </p:txBody>
      </p:sp>
      <p:sp>
        <p:nvSpPr>
          <p:cNvPr id="8" name="Shape 6">
            <a:extLst>
              <a:ext uri="{FF2B5EF4-FFF2-40B4-BE49-F238E27FC236}">
                <a16:creationId xmlns:a16="http://schemas.microsoft.com/office/drawing/2014/main" id="{E25EBABF-5803-4B42-8A40-02F93F6C0540}"/>
              </a:ext>
            </a:extLst>
          </p:cNvPr>
          <p:cNvSpPr>
            <a:spLocks noGrp="1"/>
          </p:cNvSpPr>
          <p:nvPr/>
        </p:nvSpPr>
        <p:spPr>
          <a:xfrm>
            <a:off x="3547872" y="1508760"/>
            <a:ext cx="2450592" cy="1005840"/>
          </a:xfrm>
          <a:prstGeom prst="roundRect">
            <a:avLst>
              <a:gd name="adj" fmla="val 7273"/>
            </a:avLst>
          </a:prstGeom>
          <a:solidFill>
            <a:srgbClr val="12324A"/>
          </a:solidFill>
          <a:ln w="11430">
            <a:solidFill>
              <a:srgbClr val="2B88A5"/>
            </a:solidFill>
            <a:prstDash val="solid"/>
          </a:ln>
        </p:spPr>
        <p:txBody>
          <a:bodyPr/>
          <a:lstStyle/>
          <a:p>
            <a:endParaRPr/>
          </a:p>
        </p:txBody>
      </p:sp>
      <p:sp>
        <p:nvSpPr>
          <p:cNvPr id="9" name="Text 7">
            <a:extLst>
              <a:ext uri="{FF2B5EF4-FFF2-40B4-BE49-F238E27FC236}">
                <a16:creationId xmlns:a16="http://schemas.microsoft.com/office/drawing/2014/main" id="{3C273526-CDB9-4DFE-9997-10EAE0A9543D}"/>
              </a:ext>
            </a:extLst>
          </p:cNvPr>
          <p:cNvSpPr>
            <a:spLocks noGrp="1"/>
          </p:cNvSpPr>
          <p:nvPr/>
        </p:nvSpPr>
        <p:spPr>
          <a:xfrm>
            <a:off x="3694176" y="1655064"/>
            <a:ext cx="411480" cy="201168"/>
          </a:xfrm>
          <a:prstGeom prst="rect">
            <a:avLst/>
          </a:prstGeom>
          <a:noFill/>
        </p:spPr>
        <p:txBody>
          <a:bodyPr wrap="square" lIns="0" tIns="0" rIns="0" bIns="0" anchor="ctr"/>
          <a:lstStyle/>
          <a:p>
            <a:pPr marL="0" indent="0">
              <a:buNone/>
            </a:pPr>
            <a:r>
              <a:rPr sz="1200" b="1">
                <a:solidFill>
                  <a:srgbClr val="38BDF8"/>
                </a:solidFill>
              </a:rPr>
              <a:t>02</a:t>
            </a:r>
            <a:endParaRPr sz="1200"/>
          </a:p>
        </p:txBody>
      </p:sp>
      <p:sp>
        <p:nvSpPr>
          <p:cNvPr id="10" name="Text 8">
            <a:extLst>
              <a:ext uri="{FF2B5EF4-FFF2-40B4-BE49-F238E27FC236}">
                <a16:creationId xmlns:a16="http://schemas.microsoft.com/office/drawing/2014/main" id="{556FD7BB-BADB-44EA-BF46-7540B80B3BB3}"/>
              </a:ext>
            </a:extLst>
          </p:cNvPr>
          <p:cNvSpPr>
            <a:spLocks noGrp="1"/>
          </p:cNvSpPr>
          <p:nvPr/>
        </p:nvSpPr>
        <p:spPr>
          <a:xfrm>
            <a:off x="4206240" y="1673352"/>
            <a:ext cx="1508760" cy="411480"/>
          </a:xfrm>
          <a:prstGeom prst="rect">
            <a:avLst/>
          </a:prstGeom>
          <a:noFill/>
        </p:spPr>
        <p:txBody>
          <a:bodyPr wrap="square" lIns="0" tIns="0" rIns="0" bIns="0" anchor="ctr">
            <a:normAutofit/>
          </a:bodyPr>
          <a:lstStyle/>
          <a:p>
            <a:pPr marL="0" indent="0">
              <a:buNone/>
            </a:pPr>
            <a:r>
              <a:rPr sz="1150" b="1">
                <a:solidFill>
                  <a:srgbClr val="FFFFFF"/>
                </a:solidFill>
              </a:rPr>
              <a:t>Building Energy View</a:t>
            </a:r>
            <a:endParaRPr sz="1150"/>
          </a:p>
        </p:txBody>
      </p:sp>
      <p:sp>
        <p:nvSpPr>
          <p:cNvPr id="11" name="Shape 9">
            <a:extLst>
              <a:ext uri="{FF2B5EF4-FFF2-40B4-BE49-F238E27FC236}">
                <a16:creationId xmlns:a16="http://schemas.microsoft.com/office/drawing/2014/main" id="{EAC30842-946C-497B-B929-DC7068C017C2}"/>
              </a:ext>
            </a:extLst>
          </p:cNvPr>
          <p:cNvSpPr>
            <a:spLocks noGrp="1"/>
          </p:cNvSpPr>
          <p:nvPr/>
        </p:nvSpPr>
        <p:spPr>
          <a:xfrm>
            <a:off x="6382512" y="1508760"/>
            <a:ext cx="2450592" cy="1005840"/>
          </a:xfrm>
          <a:prstGeom prst="roundRect">
            <a:avLst>
              <a:gd name="adj" fmla="val 7273"/>
            </a:avLst>
          </a:prstGeom>
          <a:solidFill>
            <a:srgbClr val="12324A"/>
          </a:solidFill>
          <a:ln w="11430">
            <a:solidFill>
              <a:srgbClr val="2B88A5"/>
            </a:solidFill>
            <a:prstDash val="solid"/>
          </a:ln>
        </p:spPr>
        <p:txBody>
          <a:bodyPr/>
          <a:lstStyle/>
          <a:p>
            <a:endParaRPr/>
          </a:p>
        </p:txBody>
      </p:sp>
      <p:sp>
        <p:nvSpPr>
          <p:cNvPr id="12" name="Text 10">
            <a:extLst>
              <a:ext uri="{FF2B5EF4-FFF2-40B4-BE49-F238E27FC236}">
                <a16:creationId xmlns:a16="http://schemas.microsoft.com/office/drawing/2014/main" id="{91D21CA3-FC63-40D0-8BC6-218DC92F562F}"/>
              </a:ext>
            </a:extLst>
          </p:cNvPr>
          <p:cNvSpPr>
            <a:spLocks noGrp="1"/>
          </p:cNvSpPr>
          <p:nvPr/>
        </p:nvSpPr>
        <p:spPr>
          <a:xfrm>
            <a:off x="6528816" y="1655064"/>
            <a:ext cx="411480" cy="201168"/>
          </a:xfrm>
          <a:prstGeom prst="rect">
            <a:avLst/>
          </a:prstGeom>
          <a:noFill/>
        </p:spPr>
        <p:txBody>
          <a:bodyPr wrap="square" lIns="0" tIns="0" rIns="0" bIns="0" anchor="ctr"/>
          <a:lstStyle/>
          <a:p>
            <a:pPr marL="0" indent="0">
              <a:buNone/>
            </a:pPr>
            <a:r>
              <a:rPr sz="1200" b="1">
                <a:solidFill>
                  <a:srgbClr val="38BDF8"/>
                </a:solidFill>
              </a:rPr>
              <a:t>03</a:t>
            </a:r>
            <a:endParaRPr sz="1200"/>
          </a:p>
        </p:txBody>
      </p:sp>
      <p:sp>
        <p:nvSpPr>
          <p:cNvPr id="13" name="Text 11">
            <a:extLst>
              <a:ext uri="{FF2B5EF4-FFF2-40B4-BE49-F238E27FC236}">
                <a16:creationId xmlns:a16="http://schemas.microsoft.com/office/drawing/2014/main" id="{9F125CA3-7732-4D49-8B5B-7E0C20A658FB}"/>
              </a:ext>
            </a:extLst>
          </p:cNvPr>
          <p:cNvSpPr>
            <a:spLocks noGrp="1"/>
          </p:cNvSpPr>
          <p:nvPr/>
        </p:nvSpPr>
        <p:spPr>
          <a:xfrm>
            <a:off x="7040880" y="1673352"/>
            <a:ext cx="1508760" cy="411480"/>
          </a:xfrm>
          <a:prstGeom prst="rect">
            <a:avLst/>
          </a:prstGeom>
          <a:noFill/>
        </p:spPr>
        <p:txBody>
          <a:bodyPr wrap="square" lIns="0" tIns="0" rIns="0" bIns="0" anchor="ctr">
            <a:normAutofit/>
          </a:bodyPr>
          <a:lstStyle/>
          <a:p>
            <a:pPr marL="0" indent="0">
              <a:buNone/>
            </a:pPr>
            <a:r>
              <a:rPr sz="1150" b="1">
                <a:solidFill>
                  <a:srgbClr val="FFFFFF"/>
                </a:solidFill>
              </a:rPr>
              <a:t>AI Forecast</a:t>
            </a:r>
            <a:endParaRPr sz="1150"/>
          </a:p>
        </p:txBody>
      </p:sp>
      <p:sp>
        <p:nvSpPr>
          <p:cNvPr id="14" name="Shape 12">
            <a:extLst>
              <a:ext uri="{FF2B5EF4-FFF2-40B4-BE49-F238E27FC236}">
                <a16:creationId xmlns:a16="http://schemas.microsoft.com/office/drawing/2014/main" id="{C05EFE03-B660-4152-901C-A8658EDAF61F}"/>
              </a:ext>
            </a:extLst>
          </p:cNvPr>
          <p:cNvSpPr>
            <a:spLocks noGrp="1"/>
          </p:cNvSpPr>
          <p:nvPr/>
        </p:nvSpPr>
        <p:spPr>
          <a:xfrm>
            <a:off x="9217152" y="1508760"/>
            <a:ext cx="2450592" cy="1005840"/>
          </a:xfrm>
          <a:prstGeom prst="roundRect">
            <a:avLst>
              <a:gd name="adj" fmla="val 7273"/>
            </a:avLst>
          </a:prstGeom>
          <a:solidFill>
            <a:srgbClr val="12324A"/>
          </a:solidFill>
          <a:ln w="11430">
            <a:solidFill>
              <a:srgbClr val="2B88A5"/>
            </a:solidFill>
            <a:prstDash val="solid"/>
          </a:ln>
        </p:spPr>
        <p:txBody>
          <a:bodyPr/>
          <a:lstStyle/>
          <a:p>
            <a:endParaRPr/>
          </a:p>
        </p:txBody>
      </p:sp>
      <p:sp>
        <p:nvSpPr>
          <p:cNvPr id="15" name="Text 13">
            <a:extLst>
              <a:ext uri="{FF2B5EF4-FFF2-40B4-BE49-F238E27FC236}">
                <a16:creationId xmlns:a16="http://schemas.microsoft.com/office/drawing/2014/main" id="{8815E033-FDA8-4DB6-B900-EC5EE8185B68}"/>
              </a:ext>
            </a:extLst>
          </p:cNvPr>
          <p:cNvSpPr>
            <a:spLocks noGrp="1"/>
          </p:cNvSpPr>
          <p:nvPr/>
        </p:nvSpPr>
        <p:spPr>
          <a:xfrm>
            <a:off x="9363456" y="1655064"/>
            <a:ext cx="411480" cy="201168"/>
          </a:xfrm>
          <a:prstGeom prst="rect">
            <a:avLst/>
          </a:prstGeom>
          <a:noFill/>
        </p:spPr>
        <p:txBody>
          <a:bodyPr wrap="square" lIns="0" tIns="0" rIns="0" bIns="0" anchor="ctr"/>
          <a:lstStyle/>
          <a:p>
            <a:pPr marL="0" indent="0">
              <a:buNone/>
            </a:pPr>
            <a:r>
              <a:rPr sz="1200" b="1">
                <a:solidFill>
                  <a:srgbClr val="38BDF8"/>
                </a:solidFill>
              </a:rPr>
              <a:t>04</a:t>
            </a:r>
            <a:endParaRPr sz="1200"/>
          </a:p>
        </p:txBody>
      </p:sp>
      <p:sp>
        <p:nvSpPr>
          <p:cNvPr id="16" name="Text 14">
            <a:extLst>
              <a:ext uri="{FF2B5EF4-FFF2-40B4-BE49-F238E27FC236}">
                <a16:creationId xmlns:a16="http://schemas.microsoft.com/office/drawing/2014/main" id="{18598084-C9F6-473D-8766-ACCC4ED75E01}"/>
              </a:ext>
            </a:extLst>
          </p:cNvPr>
          <p:cNvSpPr>
            <a:spLocks noGrp="1"/>
          </p:cNvSpPr>
          <p:nvPr/>
        </p:nvSpPr>
        <p:spPr>
          <a:xfrm>
            <a:off x="9875520" y="1673352"/>
            <a:ext cx="1508760" cy="411480"/>
          </a:xfrm>
          <a:prstGeom prst="rect">
            <a:avLst/>
          </a:prstGeom>
          <a:noFill/>
        </p:spPr>
        <p:txBody>
          <a:bodyPr wrap="square" lIns="0" tIns="0" rIns="0" bIns="0" anchor="ctr">
            <a:normAutofit/>
          </a:bodyPr>
          <a:lstStyle/>
          <a:p>
            <a:pPr marL="0" indent="0">
              <a:buNone/>
            </a:pPr>
            <a:r>
              <a:rPr sz="1150" b="1">
                <a:solidFill>
                  <a:srgbClr val="FFFFFF"/>
                </a:solidFill>
              </a:rPr>
              <a:t>Anomaly Detection</a:t>
            </a:r>
            <a:endParaRPr sz="1150"/>
          </a:p>
        </p:txBody>
      </p:sp>
      <p:sp>
        <p:nvSpPr>
          <p:cNvPr id="17" name="Shape 15">
            <a:extLst>
              <a:ext uri="{FF2B5EF4-FFF2-40B4-BE49-F238E27FC236}">
                <a16:creationId xmlns:a16="http://schemas.microsoft.com/office/drawing/2014/main" id="{1B6A4D04-EDAD-4351-9D5D-9C3D077AEFA1}"/>
              </a:ext>
            </a:extLst>
          </p:cNvPr>
          <p:cNvSpPr>
            <a:spLocks noGrp="1"/>
          </p:cNvSpPr>
          <p:nvPr/>
        </p:nvSpPr>
        <p:spPr>
          <a:xfrm>
            <a:off x="713232" y="2926080"/>
            <a:ext cx="2450592" cy="1005840"/>
          </a:xfrm>
          <a:prstGeom prst="roundRect">
            <a:avLst>
              <a:gd name="adj" fmla="val 7273"/>
            </a:avLst>
          </a:prstGeom>
          <a:solidFill>
            <a:srgbClr val="12324A"/>
          </a:solidFill>
          <a:ln w="11430">
            <a:solidFill>
              <a:srgbClr val="2B88A5"/>
            </a:solidFill>
            <a:prstDash val="solid"/>
          </a:ln>
        </p:spPr>
        <p:txBody>
          <a:bodyPr/>
          <a:lstStyle/>
          <a:p>
            <a:endParaRPr/>
          </a:p>
        </p:txBody>
      </p:sp>
      <p:sp>
        <p:nvSpPr>
          <p:cNvPr id="18" name="Text 16">
            <a:extLst>
              <a:ext uri="{FF2B5EF4-FFF2-40B4-BE49-F238E27FC236}">
                <a16:creationId xmlns:a16="http://schemas.microsoft.com/office/drawing/2014/main" id="{8E65500F-C0B2-4D11-AC59-0259BB7D8F7D}"/>
              </a:ext>
            </a:extLst>
          </p:cNvPr>
          <p:cNvSpPr>
            <a:spLocks noGrp="1"/>
          </p:cNvSpPr>
          <p:nvPr/>
        </p:nvSpPr>
        <p:spPr>
          <a:xfrm>
            <a:off x="859536" y="3072384"/>
            <a:ext cx="411480" cy="201168"/>
          </a:xfrm>
          <a:prstGeom prst="rect">
            <a:avLst/>
          </a:prstGeom>
          <a:noFill/>
        </p:spPr>
        <p:txBody>
          <a:bodyPr wrap="square" lIns="0" tIns="0" rIns="0" bIns="0" anchor="ctr"/>
          <a:lstStyle/>
          <a:p>
            <a:pPr marL="0" indent="0">
              <a:buNone/>
            </a:pPr>
            <a:r>
              <a:rPr sz="1200" b="1">
                <a:solidFill>
                  <a:srgbClr val="38BDF8"/>
                </a:solidFill>
              </a:rPr>
              <a:t>05</a:t>
            </a:r>
            <a:endParaRPr sz="1200"/>
          </a:p>
        </p:txBody>
      </p:sp>
      <p:sp>
        <p:nvSpPr>
          <p:cNvPr id="19" name="Text 17">
            <a:extLst>
              <a:ext uri="{FF2B5EF4-FFF2-40B4-BE49-F238E27FC236}">
                <a16:creationId xmlns:a16="http://schemas.microsoft.com/office/drawing/2014/main" id="{F1754C16-90FB-44A1-A964-3E4BECBE0315}"/>
              </a:ext>
            </a:extLst>
          </p:cNvPr>
          <p:cNvSpPr>
            <a:spLocks noGrp="1"/>
          </p:cNvSpPr>
          <p:nvPr/>
        </p:nvSpPr>
        <p:spPr>
          <a:xfrm>
            <a:off x="1371600" y="3090672"/>
            <a:ext cx="1508760" cy="411480"/>
          </a:xfrm>
          <a:prstGeom prst="rect">
            <a:avLst/>
          </a:prstGeom>
          <a:noFill/>
        </p:spPr>
        <p:txBody>
          <a:bodyPr wrap="square" lIns="0" tIns="0" rIns="0" bIns="0" anchor="ctr">
            <a:normAutofit/>
          </a:bodyPr>
          <a:lstStyle/>
          <a:p>
            <a:pPr marL="0" indent="0">
              <a:buNone/>
            </a:pPr>
            <a:r>
              <a:rPr sz="1150" b="1">
                <a:solidFill>
                  <a:srgbClr val="FFFFFF"/>
                </a:solidFill>
              </a:rPr>
              <a:t>Optimization Recommendation</a:t>
            </a:r>
            <a:endParaRPr sz="1150"/>
          </a:p>
        </p:txBody>
      </p:sp>
      <p:sp>
        <p:nvSpPr>
          <p:cNvPr id="20" name="Shape 18">
            <a:extLst>
              <a:ext uri="{FF2B5EF4-FFF2-40B4-BE49-F238E27FC236}">
                <a16:creationId xmlns:a16="http://schemas.microsoft.com/office/drawing/2014/main" id="{AD7DA105-A3B7-40D9-B18B-B5C1C1AEC620}"/>
              </a:ext>
            </a:extLst>
          </p:cNvPr>
          <p:cNvSpPr>
            <a:spLocks noGrp="1"/>
          </p:cNvSpPr>
          <p:nvPr/>
        </p:nvSpPr>
        <p:spPr>
          <a:xfrm>
            <a:off x="3547872" y="2926080"/>
            <a:ext cx="2450592" cy="1005840"/>
          </a:xfrm>
          <a:prstGeom prst="roundRect">
            <a:avLst>
              <a:gd name="adj" fmla="val 7273"/>
            </a:avLst>
          </a:prstGeom>
          <a:solidFill>
            <a:srgbClr val="183B35"/>
          </a:solidFill>
          <a:ln w="11430">
            <a:solidFill>
              <a:srgbClr val="2C9B74"/>
            </a:solidFill>
            <a:prstDash val="solid"/>
          </a:ln>
        </p:spPr>
        <p:txBody>
          <a:bodyPr/>
          <a:lstStyle/>
          <a:p>
            <a:endParaRPr/>
          </a:p>
        </p:txBody>
      </p:sp>
      <p:sp>
        <p:nvSpPr>
          <p:cNvPr id="21" name="Text 19">
            <a:extLst>
              <a:ext uri="{FF2B5EF4-FFF2-40B4-BE49-F238E27FC236}">
                <a16:creationId xmlns:a16="http://schemas.microsoft.com/office/drawing/2014/main" id="{F79DC2CB-A488-475C-8664-FAAA50522003}"/>
              </a:ext>
            </a:extLst>
          </p:cNvPr>
          <p:cNvSpPr>
            <a:spLocks noGrp="1"/>
          </p:cNvSpPr>
          <p:nvPr/>
        </p:nvSpPr>
        <p:spPr>
          <a:xfrm>
            <a:off x="3694176" y="3072384"/>
            <a:ext cx="411480" cy="201168"/>
          </a:xfrm>
          <a:prstGeom prst="rect">
            <a:avLst/>
          </a:prstGeom>
          <a:noFill/>
        </p:spPr>
        <p:txBody>
          <a:bodyPr wrap="square" lIns="0" tIns="0" rIns="0" bIns="0" anchor="ctr"/>
          <a:lstStyle/>
          <a:p>
            <a:pPr marL="0" indent="0">
              <a:buNone/>
            </a:pPr>
            <a:r>
              <a:rPr sz="1200" b="1">
                <a:solidFill>
                  <a:srgbClr val="38BDF8"/>
                </a:solidFill>
              </a:rPr>
              <a:t>06</a:t>
            </a:r>
            <a:endParaRPr sz="1200"/>
          </a:p>
        </p:txBody>
      </p:sp>
      <p:sp>
        <p:nvSpPr>
          <p:cNvPr id="22" name="Text 20">
            <a:extLst>
              <a:ext uri="{FF2B5EF4-FFF2-40B4-BE49-F238E27FC236}">
                <a16:creationId xmlns:a16="http://schemas.microsoft.com/office/drawing/2014/main" id="{AFCFA485-0F5A-48B3-B05C-7DBB30250D3F}"/>
              </a:ext>
            </a:extLst>
          </p:cNvPr>
          <p:cNvSpPr>
            <a:spLocks noGrp="1"/>
          </p:cNvSpPr>
          <p:nvPr/>
        </p:nvSpPr>
        <p:spPr>
          <a:xfrm>
            <a:off x="4206240" y="3090672"/>
            <a:ext cx="1508760" cy="411480"/>
          </a:xfrm>
          <a:prstGeom prst="rect">
            <a:avLst/>
          </a:prstGeom>
          <a:noFill/>
        </p:spPr>
        <p:txBody>
          <a:bodyPr wrap="square" lIns="0" tIns="0" rIns="0" bIns="0" anchor="ctr">
            <a:normAutofit/>
          </a:bodyPr>
          <a:lstStyle/>
          <a:p>
            <a:pPr marL="0" indent="0">
              <a:buNone/>
            </a:pPr>
            <a:r>
              <a:rPr sz="1150" b="1">
                <a:solidFill>
                  <a:srgbClr val="FFFFFF"/>
                </a:solidFill>
              </a:rPr>
              <a:t>Building Digital Twin</a:t>
            </a:r>
            <a:endParaRPr sz="1150"/>
          </a:p>
        </p:txBody>
      </p:sp>
      <p:sp>
        <p:nvSpPr>
          <p:cNvPr id="23" name="Shape 21">
            <a:extLst>
              <a:ext uri="{FF2B5EF4-FFF2-40B4-BE49-F238E27FC236}">
                <a16:creationId xmlns:a16="http://schemas.microsoft.com/office/drawing/2014/main" id="{B1E906DF-084B-4547-A2A9-B40F4D6D1542}"/>
              </a:ext>
            </a:extLst>
          </p:cNvPr>
          <p:cNvSpPr>
            <a:spLocks noGrp="1"/>
          </p:cNvSpPr>
          <p:nvPr/>
        </p:nvSpPr>
        <p:spPr>
          <a:xfrm>
            <a:off x="6382512" y="2926080"/>
            <a:ext cx="2450592" cy="1005840"/>
          </a:xfrm>
          <a:prstGeom prst="roundRect">
            <a:avLst>
              <a:gd name="adj" fmla="val 7273"/>
            </a:avLst>
          </a:prstGeom>
          <a:solidFill>
            <a:srgbClr val="183B35"/>
          </a:solidFill>
          <a:ln w="11430">
            <a:solidFill>
              <a:srgbClr val="2C9B74"/>
            </a:solidFill>
            <a:prstDash val="solid"/>
          </a:ln>
        </p:spPr>
        <p:txBody>
          <a:bodyPr/>
          <a:lstStyle/>
          <a:p>
            <a:endParaRPr/>
          </a:p>
        </p:txBody>
      </p:sp>
      <p:sp>
        <p:nvSpPr>
          <p:cNvPr id="24" name="Text 22">
            <a:extLst>
              <a:ext uri="{FF2B5EF4-FFF2-40B4-BE49-F238E27FC236}">
                <a16:creationId xmlns:a16="http://schemas.microsoft.com/office/drawing/2014/main" id="{E9237350-E5F9-4F3F-B526-6402CA4B210A}"/>
              </a:ext>
            </a:extLst>
          </p:cNvPr>
          <p:cNvSpPr>
            <a:spLocks noGrp="1"/>
          </p:cNvSpPr>
          <p:nvPr/>
        </p:nvSpPr>
        <p:spPr>
          <a:xfrm>
            <a:off x="6528816" y="3072384"/>
            <a:ext cx="411480" cy="201168"/>
          </a:xfrm>
          <a:prstGeom prst="rect">
            <a:avLst/>
          </a:prstGeom>
          <a:noFill/>
        </p:spPr>
        <p:txBody>
          <a:bodyPr wrap="square" lIns="0" tIns="0" rIns="0" bIns="0" anchor="ctr"/>
          <a:lstStyle/>
          <a:p>
            <a:pPr marL="0" indent="0">
              <a:buNone/>
            </a:pPr>
            <a:r>
              <a:rPr sz="1200" b="1">
                <a:solidFill>
                  <a:srgbClr val="38BDF8"/>
                </a:solidFill>
              </a:rPr>
              <a:t>07</a:t>
            </a:r>
            <a:endParaRPr sz="1200"/>
          </a:p>
        </p:txBody>
      </p:sp>
      <p:sp>
        <p:nvSpPr>
          <p:cNvPr id="25" name="Text 23">
            <a:extLst>
              <a:ext uri="{FF2B5EF4-FFF2-40B4-BE49-F238E27FC236}">
                <a16:creationId xmlns:a16="http://schemas.microsoft.com/office/drawing/2014/main" id="{91FBA6BF-9BD8-48D8-AC9B-842F8409909F}"/>
              </a:ext>
            </a:extLst>
          </p:cNvPr>
          <p:cNvSpPr>
            <a:spLocks noGrp="1"/>
          </p:cNvSpPr>
          <p:nvPr/>
        </p:nvSpPr>
        <p:spPr>
          <a:xfrm>
            <a:off x="7040880" y="3090672"/>
            <a:ext cx="1508760" cy="411480"/>
          </a:xfrm>
          <a:prstGeom prst="rect">
            <a:avLst/>
          </a:prstGeom>
          <a:noFill/>
        </p:spPr>
        <p:txBody>
          <a:bodyPr wrap="square" lIns="0" tIns="0" rIns="0" bIns="0" anchor="ctr">
            <a:normAutofit/>
          </a:bodyPr>
          <a:lstStyle/>
          <a:p>
            <a:pPr marL="0" indent="0">
              <a:buNone/>
            </a:pPr>
            <a:r>
              <a:rPr sz="1150" b="1">
                <a:solidFill>
                  <a:srgbClr val="FFFFFF"/>
                </a:solidFill>
              </a:rPr>
              <a:t>Scenario Lab</a:t>
            </a:r>
            <a:endParaRPr sz="1150"/>
          </a:p>
        </p:txBody>
      </p:sp>
      <p:sp>
        <p:nvSpPr>
          <p:cNvPr id="26" name="Shape 24">
            <a:extLst>
              <a:ext uri="{FF2B5EF4-FFF2-40B4-BE49-F238E27FC236}">
                <a16:creationId xmlns:a16="http://schemas.microsoft.com/office/drawing/2014/main" id="{CE58793E-CA8C-40BD-94E8-5F1F40EE1EA5}"/>
              </a:ext>
            </a:extLst>
          </p:cNvPr>
          <p:cNvSpPr>
            <a:spLocks noGrp="1"/>
          </p:cNvSpPr>
          <p:nvPr/>
        </p:nvSpPr>
        <p:spPr>
          <a:xfrm>
            <a:off x="9217152" y="2926080"/>
            <a:ext cx="2450592" cy="1005840"/>
          </a:xfrm>
          <a:prstGeom prst="roundRect">
            <a:avLst>
              <a:gd name="adj" fmla="val 7273"/>
            </a:avLst>
          </a:prstGeom>
          <a:solidFill>
            <a:srgbClr val="183B35"/>
          </a:solidFill>
          <a:ln w="11430">
            <a:solidFill>
              <a:srgbClr val="2C9B74"/>
            </a:solidFill>
            <a:prstDash val="solid"/>
          </a:ln>
        </p:spPr>
        <p:txBody>
          <a:bodyPr/>
          <a:lstStyle/>
          <a:p>
            <a:endParaRPr/>
          </a:p>
        </p:txBody>
      </p:sp>
      <p:sp>
        <p:nvSpPr>
          <p:cNvPr id="27" name="Text 25">
            <a:extLst>
              <a:ext uri="{FF2B5EF4-FFF2-40B4-BE49-F238E27FC236}">
                <a16:creationId xmlns:a16="http://schemas.microsoft.com/office/drawing/2014/main" id="{EEA97A96-8119-45A1-ACFE-303BDFCD0A86}"/>
              </a:ext>
            </a:extLst>
          </p:cNvPr>
          <p:cNvSpPr>
            <a:spLocks noGrp="1"/>
          </p:cNvSpPr>
          <p:nvPr/>
        </p:nvSpPr>
        <p:spPr>
          <a:xfrm>
            <a:off x="9363456" y="3072384"/>
            <a:ext cx="411480" cy="201168"/>
          </a:xfrm>
          <a:prstGeom prst="rect">
            <a:avLst/>
          </a:prstGeom>
          <a:noFill/>
        </p:spPr>
        <p:txBody>
          <a:bodyPr wrap="square" lIns="0" tIns="0" rIns="0" bIns="0" anchor="ctr"/>
          <a:lstStyle/>
          <a:p>
            <a:pPr marL="0" indent="0">
              <a:buNone/>
            </a:pPr>
            <a:r>
              <a:rPr sz="1200" b="1">
                <a:solidFill>
                  <a:srgbClr val="38BDF8"/>
                </a:solidFill>
              </a:rPr>
              <a:t>08</a:t>
            </a:r>
            <a:endParaRPr sz="1200"/>
          </a:p>
        </p:txBody>
      </p:sp>
      <p:sp>
        <p:nvSpPr>
          <p:cNvPr id="28" name="Text 26">
            <a:extLst>
              <a:ext uri="{FF2B5EF4-FFF2-40B4-BE49-F238E27FC236}">
                <a16:creationId xmlns:a16="http://schemas.microsoft.com/office/drawing/2014/main" id="{532EC8F9-6717-46D4-A522-A217AB43561C}"/>
              </a:ext>
            </a:extLst>
          </p:cNvPr>
          <p:cNvSpPr>
            <a:spLocks noGrp="1"/>
          </p:cNvSpPr>
          <p:nvPr/>
        </p:nvSpPr>
        <p:spPr>
          <a:xfrm>
            <a:off x="9875520" y="3090672"/>
            <a:ext cx="1508760" cy="411480"/>
          </a:xfrm>
          <a:prstGeom prst="rect">
            <a:avLst/>
          </a:prstGeom>
          <a:noFill/>
        </p:spPr>
        <p:txBody>
          <a:bodyPr wrap="square" lIns="0" tIns="0" rIns="0" bIns="0" anchor="ctr">
            <a:normAutofit/>
          </a:bodyPr>
          <a:lstStyle/>
          <a:p>
            <a:pPr marL="0" indent="0">
              <a:buNone/>
            </a:pPr>
            <a:r>
              <a:rPr sz="1150" b="1">
                <a:solidFill>
                  <a:srgbClr val="FFFFFF"/>
                </a:solidFill>
              </a:rPr>
              <a:t>AI Energy Copilot</a:t>
            </a:r>
            <a:endParaRPr sz="1150"/>
          </a:p>
        </p:txBody>
      </p:sp>
      <p:sp>
        <p:nvSpPr>
          <p:cNvPr id="29" name="Shape 27">
            <a:extLst>
              <a:ext uri="{FF2B5EF4-FFF2-40B4-BE49-F238E27FC236}">
                <a16:creationId xmlns:a16="http://schemas.microsoft.com/office/drawing/2014/main" id="{96926B7A-1627-4CDE-8BEF-E8379C5B4CC8}"/>
              </a:ext>
            </a:extLst>
          </p:cNvPr>
          <p:cNvSpPr>
            <a:spLocks noGrp="1"/>
          </p:cNvSpPr>
          <p:nvPr/>
        </p:nvSpPr>
        <p:spPr>
          <a:xfrm>
            <a:off x="1024128" y="4343400"/>
            <a:ext cx="10058400" cy="0"/>
          </a:xfrm>
          <a:prstGeom prst="line">
            <a:avLst/>
          </a:prstGeom>
          <a:noFill/>
          <a:ln w="25400">
            <a:solidFill>
              <a:srgbClr val="275375"/>
            </a:solidFill>
            <a:prstDash val="solid"/>
          </a:ln>
        </p:spPr>
        <p:txBody>
          <a:bodyPr/>
          <a:lstStyle/>
          <a:p>
            <a:endParaRPr/>
          </a:p>
        </p:txBody>
      </p:sp>
      <p:sp>
        <p:nvSpPr>
          <p:cNvPr id="30" name="Text 28">
            <a:extLst>
              <a:ext uri="{FF2B5EF4-FFF2-40B4-BE49-F238E27FC236}">
                <a16:creationId xmlns:a16="http://schemas.microsoft.com/office/drawing/2014/main" id="{AD8DBB20-EDA9-41E8-8A6B-85BCFB2F9F1C}"/>
              </a:ext>
            </a:extLst>
          </p:cNvPr>
          <p:cNvSpPr>
            <a:spLocks noGrp="1"/>
          </p:cNvSpPr>
          <p:nvPr/>
        </p:nvSpPr>
        <p:spPr>
          <a:xfrm>
            <a:off x="932688" y="4901184"/>
            <a:ext cx="10195560" cy="365760"/>
          </a:xfrm>
          <a:prstGeom prst="rect">
            <a:avLst/>
          </a:prstGeom>
          <a:noFill/>
        </p:spPr>
        <p:txBody>
          <a:bodyPr wrap="square" lIns="0" tIns="0" rIns="0" bIns="0" anchor="ctr">
            <a:normAutofit/>
          </a:bodyPr>
          <a:lstStyle/>
          <a:p>
            <a:pPr marL="0" indent="0" algn="ctr">
              <a:buNone/>
            </a:pPr>
            <a:r>
              <a:rPr sz="1550" b="1">
                <a:solidFill>
                  <a:srgbClr val="EAF7FF"/>
                </a:solidFill>
              </a:rPr>
              <a:t>V1 scope: dashboard, forecast, anomaly detection, recommendation and scenario analysis. Retrofit support and district scaling follow in the next phase.</a:t>
            </a:r>
            <a:endParaRPr sz="1550"/>
          </a:p>
        </p:txBody>
      </p:sp>
      <p:sp>
        <p:nvSpPr>
          <p:cNvPr id="31" name="Text 29">
            <a:extLst>
              <a:ext uri="{FF2B5EF4-FFF2-40B4-BE49-F238E27FC236}">
                <a16:creationId xmlns:a16="http://schemas.microsoft.com/office/drawing/2014/main" id="{27D99DAB-553B-49AC-8DC8-CA2A7143F47F}"/>
              </a:ext>
            </a:extLst>
          </p:cNvPr>
          <p:cNvSpPr>
            <a:spLocks noGrp="1"/>
          </p:cNvSpPr>
          <p:nvPr/>
        </p:nvSpPr>
        <p:spPr>
          <a:xfrm>
            <a:off x="566928" y="6547104"/>
            <a:ext cx="4206240" cy="128016"/>
          </a:xfrm>
          <a:prstGeom prst="rect">
            <a:avLst/>
          </a:prstGeom>
          <a:noFill/>
        </p:spPr>
        <p:txBody>
          <a:bodyPr wrap="square" lIns="0" tIns="0" rIns="0" bIns="0" anchor="ctr"/>
          <a:lstStyle/>
          <a:p>
            <a:pPr marL="0" indent="0">
              <a:buNone/>
            </a:pPr>
            <a:r>
              <a:rPr sz="680">
                <a:solidFill>
                  <a:srgbClr val="7DAAC7"/>
                </a:solidFill>
              </a:rPr>
              <a:t>Smart Building &amp; Energy  •  Challenge Deck  •  9</a:t>
            </a:r>
            <a:endParaRPr sz="680"/>
          </a:p>
        </p:txBody>
      </p:sp>
      <p:pic>
        <p:nvPicPr>
          <p:cNvPr id="63" name="Picture 31"/>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1925218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00B4E1C2-EA06-4728-BD40-AAC2B41E6A8D}"/>
              </a:ext>
            </a:extLst>
          </p:cNvPr>
          <p:cNvSpPr>
            <a:spLocks noGrp="1"/>
          </p:cNvSpPr>
          <p:nvPr/>
        </p:nvSpPr>
        <p:spPr>
          <a:xfrm>
            <a:off x="548640" y="320040"/>
            <a:ext cx="7863840" cy="411480"/>
          </a:xfrm>
          <a:prstGeom prst="rect">
            <a:avLst/>
          </a:prstGeom>
          <a:noFill/>
        </p:spPr>
        <p:txBody>
          <a:bodyPr wrap="square" lIns="0" tIns="0" rIns="0" bIns="0" anchor="ctr">
            <a:normAutofit/>
          </a:bodyPr>
          <a:lstStyle/>
          <a:p>
            <a:pPr marL="0" indent="0">
              <a:buNone/>
            </a:pPr>
            <a:r>
              <a:rPr sz="2600" b="1">
                <a:solidFill>
                  <a:srgbClr val="FFFFFF"/>
                </a:solidFill>
                <a:latin typeface="Aptos Display"/>
                <a:ea typeface="Aptos Display"/>
                <a:cs typeface="Aptos Display"/>
              </a:rPr>
              <a:t>Application Positioning</a:t>
            </a:r>
            <a:endParaRPr sz="2600"/>
          </a:p>
        </p:txBody>
      </p:sp>
      <p:sp>
        <p:nvSpPr>
          <p:cNvPr id="3" name="Text 1">
            <a:extLst>
              <a:ext uri="{FF2B5EF4-FFF2-40B4-BE49-F238E27FC236}">
                <a16:creationId xmlns:a16="http://schemas.microsoft.com/office/drawing/2014/main" id="{3D8B736D-3A48-4D2E-AEC7-D05F3ECFCABB}"/>
              </a:ext>
            </a:extLst>
          </p:cNvPr>
          <p:cNvSpPr>
            <a:spLocks noGrp="1"/>
          </p:cNvSpPr>
          <p:nvPr/>
        </p:nvSpPr>
        <p:spPr>
          <a:xfrm>
            <a:off x="566928" y="777240"/>
            <a:ext cx="8046720" cy="246888"/>
          </a:xfrm>
          <a:prstGeom prst="rect">
            <a:avLst/>
          </a:prstGeom>
          <a:noFill/>
        </p:spPr>
        <p:txBody>
          <a:bodyPr wrap="square" lIns="0" tIns="0" rIns="0" bIns="0" anchor="ctr">
            <a:normAutofit/>
          </a:bodyPr>
          <a:lstStyle/>
          <a:p>
            <a:pPr marL="0" indent="0">
              <a:buNone/>
            </a:pPr>
            <a:r>
              <a:rPr sz="980">
                <a:solidFill>
                  <a:srgbClr val="BBD3EA"/>
                </a:solidFill>
              </a:rPr>
              <a:t>One product with emphasis tailored to each challenge</a:t>
            </a:r>
            <a:endParaRPr sz="980"/>
          </a:p>
        </p:txBody>
      </p:sp>
      <p:sp>
        <p:nvSpPr>
          <p:cNvPr id="4" name="Shape 2">
            <a:extLst>
              <a:ext uri="{FF2B5EF4-FFF2-40B4-BE49-F238E27FC236}">
                <a16:creationId xmlns:a16="http://schemas.microsoft.com/office/drawing/2014/main" id="{B462B43E-A788-4A58-87D6-116C90AFA427}"/>
              </a:ext>
            </a:extLst>
          </p:cNvPr>
          <p:cNvSpPr>
            <a:spLocks noGrp="1"/>
          </p:cNvSpPr>
          <p:nvPr/>
        </p:nvSpPr>
        <p:spPr>
          <a:xfrm>
            <a:off x="548640" y="1106424"/>
            <a:ext cx="11064240" cy="0"/>
          </a:xfrm>
          <a:prstGeom prst="line">
            <a:avLst/>
          </a:prstGeom>
          <a:noFill/>
          <a:ln w="12700">
            <a:solidFill>
              <a:srgbClr val="1F4568"/>
            </a:solidFill>
            <a:prstDash val="solid"/>
          </a:ln>
        </p:spPr>
        <p:txBody>
          <a:bodyPr/>
          <a:lstStyle/>
          <a:p>
            <a:endParaRPr/>
          </a:p>
        </p:txBody>
      </p:sp>
      <p:sp>
        <p:nvSpPr>
          <p:cNvPr id="5" name="Text 3">
            <a:extLst>
              <a:ext uri="{FF2B5EF4-FFF2-40B4-BE49-F238E27FC236}">
                <a16:creationId xmlns:a16="http://schemas.microsoft.com/office/drawing/2014/main" id="{2635F15E-0D24-4E7E-B4B1-6EA8A611FCB6}"/>
              </a:ext>
            </a:extLst>
          </p:cNvPr>
          <p:cNvSpPr>
            <a:spLocks noGrp="1"/>
          </p:cNvSpPr>
          <p:nvPr/>
        </p:nvSpPr>
        <p:spPr>
          <a:xfrm>
            <a:off x="822960" y="1325880"/>
            <a:ext cx="1371600" cy="182880"/>
          </a:xfrm>
          <a:prstGeom prst="rect">
            <a:avLst/>
          </a:prstGeom>
          <a:noFill/>
        </p:spPr>
        <p:txBody>
          <a:bodyPr wrap="square" lIns="0" tIns="0" rIns="0" bIns="0" anchor="ctr"/>
          <a:lstStyle/>
          <a:p>
            <a:pPr marL="0" indent="0">
              <a:buNone/>
            </a:pPr>
            <a:r>
              <a:rPr sz="900" b="1">
                <a:solidFill>
                  <a:srgbClr val="38BDF8"/>
                </a:solidFill>
              </a:rPr>
              <a:t>Primary angle</a:t>
            </a:r>
            <a:endParaRPr sz="900"/>
          </a:p>
        </p:txBody>
      </p:sp>
      <p:sp>
        <p:nvSpPr>
          <p:cNvPr id="6" name="Text 4">
            <a:extLst>
              <a:ext uri="{FF2B5EF4-FFF2-40B4-BE49-F238E27FC236}">
                <a16:creationId xmlns:a16="http://schemas.microsoft.com/office/drawing/2014/main" id="{F7D999B8-211C-4594-AA8D-5FCD511EAE10}"/>
              </a:ext>
            </a:extLst>
          </p:cNvPr>
          <p:cNvSpPr>
            <a:spLocks noGrp="1"/>
          </p:cNvSpPr>
          <p:nvPr/>
        </p:nvSpPr>
        <p:spPr>
          <a:xfrm>
            <a:off x="2331720" y="1280160"/>
            <a:ext cx="3200400" cy="292608"/>
          </a:xfrm>
          <a:prstGeom prst="rect">
            <a:avLst/>
          </a:prstGeom>
          <a:noFill/>
        </p:spPr>
        <p:txBody>
          <a:bodyPr wrap="square" lIns="0" tIns="0" rIns="0" bIns="0" anchor="ctr">
            <a:normAutofit/>
          </a:bodyPr>
          <a:lstStyle/>
          <a:p>
            <a:pPr marL="0" indent="0">
              <a:buNone/>
            </a:pPr>
            <a:r>
              <a:rPr sz="1800" b="1">
                <a:solidFill>
                  <a:srgbClr val="FFFFFF"/>
                </a:solidFill>
              </a:rPr>
              <a:t>Smart Building &amp; Energy</a:t>
            </a:r>
            <a:endParaRPr sz="1800"/>
          </a:p>
        </p:txBody>
      </p:sp>
      <p:sp>
        <p:nvSpPr>
          <p:cNvPr id="7" name="Text 5">
            <a:extLst>
              <a:ext uri="{FF2B5EF4-FFF2-40B4-BE49-F238E27FC236}">
                <a16:creationId xmlns:a16="http://schemas.microsoft.com/office/drawing/2014/main" id="{28584736-E8F5-4E90-9DCA-D1F7F943A67A}"/>
              </a:ext>
            </a:extLst>
          </p:cNvPr>
          <p:cNvSpPr>
            <a:spLocks noGrp="1"/>
          </p:cNvSpPr>
          <p:nvPr/>
        </p:nvSpPr>
        <p:spPr>
          <a:xfrm>
            <a:off x="5806440" y="1344168"/>
            <a:ext cx="5074920" cy="219456"/>
          </a:xfrm>
          <a:prstGeom prst="rect">
            <a:avLst/>
          </a:prstGeom>
          <a:noFill/>
        </p:spPr>
        <p:txBody>
          <a:bodyPr wrap="square" lIns="0" tIns="0" rIns="0" bIns="0" anchor="ctr">
            <a:normAutofit/>
          </a:bodyPr>
          <a:lstStyle/>
          <a:p>
            <a:pPr marL="0" indent="0">
              <a:buNone/>
            </a:pPr>
            <a:r>
              <a:rPr sz="1150">
                <a:solidFill>
                  <a:srgbClr val="C9DDED"/>
                </a:solidFill>
              </a:rPr>
              <a:t>Energy monitoring, forecasting, anomaly detection and optimization</a:t>
            </a:r>
            <a:endParaRPr sz="1150"/>
          </a:p>
        </p:txBody>
      </p:sp>
      <p:sp>
        <p:nvSpPr>
          <p:cNvPr id="8" name="Shape 6">
            <a:extLst>
              <a:ext uri="{FF2B5EF4-FFF2-40B4-BE49-F238E27FC236}">
                <a16:creationId xmlns:a16="http://schemas.microsoft.com/office/drawing/2014/main" id="{767659D8-1CE8-42EC-A2D4-D3C980C45D41}"/>
              </a:ext>
            </a:extLst>
          </p:cNvPr>
          <p:cNvSpPr>
            <a:spLocks noGrp="1"/>
          </p:cNvSpPr>
          <p:nvPr/>
        </p:nvSpPr>
        <p:spPr>
          <a:xfrm>
            <a:off x="804672" y="1920240"/>
            <a:ext cx="10424160" cy="0"/>
          </a:xfrm>
          <a:prstGeom prst="line">
            <a:avLst/>
          </a:prstGeom>
          <a:noFill/>
          <a:ln w="10160">
            <a:solidFill>
              <a:srgbClr val="203B55"/>
            </a:solidFill>
            <a:prstDash val="solid"/>
          </a:ln>
        </p:spPr>
        <p:txBody>
          <a:bodyPr/>
          <a:lstStyle/>
          <a:p>
            <a:endParaRPr/>
          </a:p>
        </p:txBody>
      </p:sp>
      <p:sp>
        <p:nvSpPr>
          <p:cNvPr id="9" name="Text 7">
            <a:extLst>
              <a:ext uri="{FF2B5EF4-FFF2-40B4-BE49-F238E27FC236}">
                <a16:creationId xmlns:a16="http://schemas.microsoft.com/office/drawing/2014/main" id="{C96B4A90-6B44-431B-A4EE-F31BE8DDF4D6}"/>
              </a:ext>
            </a:extLst>
          </p:cNvPr>
          <p:cNvSpPr>
            <a:spLocks noGrp="1"/>
          </p:cNvSpPr>
          <p:nvPr/>
        </p:nvSpPr>
        <p:spPr>
          <a:xfrm>
            <a:off x="822960" y="2377440"/>
            <a:ext cx="1371600" cy="182880"/>
          </a:xfrm>
          <a:prstGeom prst="rect">
            <a:avLst/>
          </a:prstGeom>
          <a:noFill/>
        </p:spPr>
        <p:txBody>
          <a:bodyPr wrap="square" lIns="0" tIns="0" rIns="0" bIns="0" anchor="ctr"/>
          <a:lstStyle/>
          <a:p>
            <a:pPr marL="0" indent="0">
              <a:buNone/>
            </a:pPr>
            <a:r>
              <a:rPr sz="900" b="1">
                <a:solidFill>
                  <a:srgbClr val="38BDF8"/>
                </a:solidFill>
              </a:rPr>
              <a:t>Technology angle</a:t>
            </a:r>
            <a:endParaRPr sz="900"/>
          </a:p>
        </p:txBody>
      </p:sp>
      <p:sp>
        <p:nvSpPr>
          <p:cNvPr id="10" name="Text 8">
            <a:extLst>
              <a:ext uri="{FF2B5EF4-FFF2-40B4-BE49-F238E27FC236}">
                <a16:creationId xmlns:a16="http://schemas.microsoft.com/office/drawing/2014/main" id="{B7CEB2C2-AF7E-4DE5-B3C6-F6858DAF9DF7}"/>
              </a:ext>
            </a:extLst>
          </p:cNvPr>
          <p:cNvSpPr>
            <a:spLocks noGrp="1"/>
          </p:cNvSpPr>
          <p:nvPr/>
        </p:nvSpPr>
        <p:spPr>
          <a:xfrm>
            <a:off x="2331720" y="2331720"/>
            <a:ext cx="3200400" cy="292608"/>
          </a:xfrm>
          <a:prstGeom prst="rect">
            <a:avLst/>
          </a:prstGeom>
          <a:noFill/>
        </p:spPr>
        <p:txBody>
          <a:bodyPr wrap="square" lIns="0" tIns="0" rIns="0" bIns="0" anchor="ctr">
            <a:normAutofit/>
          </a:bodyPr>
          <a:lstStyle/>
          <a:p>
            <a:pPr marL="0" indent="0">
              <a:buNone/>
            </a:pPr>
            <a:r>
              <a:rPr sz="1800" b="1">
                <a:solidFill>
                  <a:srgbClr val="FFFFFF"/>
                </a:solidFill>
              </a:rPr>
              <a:t>AI + Building Digital Twin</a:t>
            </a:r>
            <a:endParaRPr sz="1800"/>
          </a:p>
        </p:txBody>
      </p:sp>
      <p:sp>
        <p:nvSpPr>
          <p:cNvPr id="11" name="Text 9">
            <a:extLst>
              <a:ext uri="{FF2B5EF4-FFF2-40B4-BE49-F238E27FC236}">
                <a16:creationId xmlns:a16="http://schemas.microsoft.com/office/drawing/2014/main" id="{DF5C2397-FA3A-4D93-8930-4EBC80D39282}"/>
              </a:ext>
            </a:extLst>
          </p:cNvPr>
          <p:cNvSpPr>
            <a:spLocks noGrp="1"/>
          </p:cNvSpPr>
          <p:nvPr/>
        </p:nvSpPr>
        <p:spPr>
          <a:xfrm>
            <a:off x="5806440" y="2395728"/>
            <a:ext cx="5074920" cy="219456"/>
          </a:xfrm>
          <a:prstGeom prst="rect">
            <a:avLst/>
          </a:prstGeom>
          <a:noFill/>
        </p:spPr>
        <p:txBody>
          <a:bodyPr wrap="square" lIns="0" tIns="0" rIns="0" bIns="0" anchor="ctr">
            <a:normAutofit/>
          </a:bodyPr>
          <a:lstStyle/>
          <a:p>
            <a:pPr marL="0" indent="0">
              <a:buNone/>
            </a:pPr>
            <a:r>
              <a:rPr sz="1150">
                <a:solidFill>
                  <a:srgbClr val="C9DDED"/>
                </a:solidFill>
              </a:rPr>
              <a:t>Digital twin as visualization and scenario layer</a:t>
            </a:r>
            <a:endParaRPr sz="1150"/>
          </a:p>
        </p:txBody>
      </p:sp>
      <p:sp>
        <p:nvSpPr>
          <p:cNvPr id="12" name="Shape 10">
            <a:extLst>
              <a:ext uri="{FF2B5EF4-FFF2-40B4-BE49-F238E27FC236}">
                <a16:creationId xmlns:a16="http://schemas.microsoft.com/office/drawing/2014/main" id="{343D524F-34D2-46DA-871E-DDC41364FDE3}"/>
              </a:ext>
            </a:extLst>
          </p:cNvPr>
          <p:cNvSpPr>
            <a:spLocks noGrp="1"/>
          </p:cNvSpPr>
          <p:nvPr/>
        </p:nvSpPr>
        <p:spPr>
          <a:xfrm>
            <a:off x="804672" y="2971800"/>
            <a:ext cx="10424160" cy="0"/>
          </a:xfrm>
          <a:prstGeom prst="line">
            <a:avLst/>
          </a:prstGeom>
          <a:noFill/>
          <a:ln w="10160">
            <a:solidFill>
              <a:srgbClr val="203B55"/>
            </a:solidFill>
            <a:prstDash val="solid"/>
          </a:ln>
        </p:spPr>
        <p:txBody>
          <a:bodyPr/>
          <a:lstStyle/>
          <a:p>
            <a:endParaRPr/>
          </a:p>
        </p:txBody>
      </p:sp>
      <p:sp>
        <p:nvSpPr>
          <p:cNvPr id="13" name="Text 11">
            <a:extLst>
              <a:ext uri="{FF2B5EF4-FFF2-40B4-BE49-F238E27FC236}">
                <a16:creationId xmlns:a16="http://schemas.microsoft.com/office/drawing/2014/main" id="{A525A632-BB96-4BFD-9390-7A63E394F829}"/>
              </a:ext>
            </a:extLst>
          </p:cNvPr>
          <p:cNvSpPr>
            <a:spLocks noGrp="1"/>
          </p:cNvSpPr>
          <p:nvPr/>
        </p:nvSpPr>
        <p:spPr>
          <a:xfrm>
            <a:off x="822960" y="3429000"/>
            <a:ext cx="1371600" cy="182880"/>
          </a:xfrm>
          <a:prstGeom prst="rect">
            <a:avLst/>
          </a:prstGeom>
          <a:noFill/>
        </p:spPr>
        <p:txBody>
          <a:bodyPr wrap="square" lIns="0" tIns="0" rIns="0" bIns="0" anchor="ctr"/>
          <a:lstStyle/>
          <a:p>
            <a:pPr marL="0" indent="0">
              <a:buNone/>
            </a:pPr>
            <a:r>
              <a:rPr sz="900" b="1">
                <a:solidFill>
                  <a:srgbClr val="38BDF8"/>
                </a:solidFill>
              </a:rPr>
              <a:t>Business angle</a:t>
            </a:r>
            <a:endParaRPr sz="900"/>
          </a:p>
        </p:txBody>
      </p:sp>
      <p:sp>
        <p:nvSpPr>
          <p:cNvPr id="14" name="Text 12">
            <a:extLst>
              <a:ext uri="{FF2B5EF4-FFF2-40B4-BE49-F238E27FC236}">
                <a16:creationId xmlns:a16="http://schemas.microsoft.com/office/drawing/2014/main" id="{57F55041-0F36-4275-9C07-25A4B7C04ED9}"/>
              </a:ext>
            </a:extLst>
          </p:cNvPr>
          <p:cNvSpPr>
            <a:spLocks noGrp="1"/>
          </p:cNvSpPr>
          <p:nvPr/>
        </p:nvSpPr>
        <p:spPr>
          <a:xfrm>
            <a:off x="2331720" y="3383280"/>
            <a:ext cx="3200400" cy="292608"/>
          </a:xfrm>
          <a:prstGeom prst="rect">
            <a:avLst/>
          </a:prstGeom>
          <a:noFill/>
        </p:spPr>
        <p:txBody>
          <a:bodyPr wrap="square" lIns="0" tIns="0" rIns="0" bIns="0" anchor="ctr">
            <a:normAutofit/>
          </a:bodyPr>
          <a:lstStyle/>
          <a:p>
            <a:pPr marL="0" indent="0">
              <a:buNone/>
            </a:pPr>
            <a:r>
              <a:rPr sz="1800" b="1">
                <a:solidFill>
                  <a:srgbClr val="FFFFFF"/>
                </a:solidFill>
              </a:rPr>
              <a:t>Pilot-ready decision support</a:t>
            </a:r>
            <a:endParaRPr sz="1800"/>
          </a:p>
        </p:txBody>
      </p:sp>
      <p:sp>
        <p:nvSpPr>
          <p:cNvPr id="15" name="Text 13">
            <a:extLst>
              <a:ext uri="{FF2B5EF4-FFF2-40B4-BE49-F238E27FC236}">
                <a16:creationId xmlns:a16="http://schemas.microsoft.com/office/drawing/2014/main" id="{4DFC9DDC-6F63-4A6C-AE96-BC85889232AD}"/>
              </a:ext>
            </a:extLst>
          </p:cNvPr>
          <p:cNvSpPr>
            <a:spLocks noGrp="1"/>
          </p:cNvSpPr>
          <p:nvPr/>
        </p:nvSpPr>
        <p:spPr>
          <a:xfrm>
            <a:off x="5806440" y="3447288"/>
            <a:ext cx="5074920" cy="219456"/>
          </a:xfrm>
          <a:prstGeom prst="rect">
            <a:avLst/>
          </a:prstGeom>
          <a:noFill/>
        </p:spPr>
        <p:txBody>
          <a:bodyPr wrap="square" lIns="0" tIns="0" rIns="0" bIns="0" anchor="ctr">
            <a:normAutofit/>
          </a:bodyPr>
          <a:lstStyle/>
          <a:p>
            <a:pPr marL="0" indent="0">
              <a:buNone/>
            </a:pPr>
            <a:r>
              <a:rPr sz="1150">
                <a:solidFill>
                  <a:srgbClr val="C9DDED"/>
                </a:solidFill>
              </a:rPr>
              <a:t>Municipality, campus, hospital, university or business park pilots</a:t>
            </a:r>
            <a:endParaRPr sz="1150"/>
          </a:p>
        </p:txBody>
      </p:sp>
      <p:sp>
        <p:nvSpPr>
          <p:cNvPr id="16" name="Shape 14">
            <a:extLst>
              <a:ext uri="{FF2B5EF4-FFF2-40B4-BE49-F238E27FC236}">
                <a16:creationId xmlns:a16="http://schemas.microsoft.com/office/drawing/2014/main" id="{E4130918-A966-4FAF-A84B-87B8AECC2405}"/>
              </a:ext>
            </a:extLst>
          </p:cNvPr>
          <p:cNvSpPr>
            <a:spLocks noGrp="1"/>
          </p:cNvSpPr>
          <p:nvPr/>
        </p:nvSpPr>
        <p:spPr>
          <a:xfrm>
            <a:off x="804672" y="4023360"/>
            <a:ext cx="10424160" cy="0"/>
          </a:xfrm>
          <a:prstGeom prst="line">
            <a:avLst/>
          </a:prstGeom>
          <a:noFill/>
          <a:ln w="10160">
            <a:solidFill>
              <a:srgbClr val="203B55"/>
            </a:solidFill>
            <a:prstDash val="solid"/>
          </a:ln>
        </p:spPr>
        <p:txBody>
          <a:bodyPr/>
          <a:lstStyle/>
          <a:p>
            <a:endParaRPr/>
          </a:p>
        </p:txBody>
      </p:sp>
      <p:sp>
        <p:nvSpPr>
          <p:cNvPr id="17" name="Text 15">
            <a:extLst>
              <a:ext uri="{FF2B5EF4-FFF2-40B4-BE49-F238E27FC236}">
                <a16:creationId xmlns:a16="http://schemas.microsoft.com/office/drawing/2014/main" id="{C0B1381C-7E1D-4BCA-BC3A-E316818D7284}"/>
              </a:ext>
            </a:extLst>
          </p:cNvPr>
          <p:cNvSpPr>
            <a:spLocks noGrp="1"/>
          </p:cNvSpPr>
          <p:nvPr/>
        </p:nvSpPr>
        <p:spPr>
          <a:xfrm>
            <a:off x="822960" y="4480560"/>
            <a:ext cx="1371600" cy="182880"/>
          </a:xfrm>
          <a:prstGeom prst="rect">
            <a:avLst/>
          </a:prstGeom>
          <a:noFill/>
        </p:spPr>
        <p:txBody>
          <a:bodyPr wrap="square" lIns="0" tIns="0" rIns="0" bIns="0" anchor="ctr"/>
          <a:lstStyle/>
          <a:p>
            <a:pPr marL="0" indent="0">
              <a:buNone/>
            </a:pPr>
            <a:r>
              <a:rPr sz="900" b="1">
                <a:solidFill>
                  <a:srgbClr val="38BDF8"/>
                </a:solidFill>
              </a:rPr>
              <a:t>Expansion angle</a:t>
            </a:r>
            <a:endParaRPr sz="900"/>
          </a:p>
        </p:txBody>
      </p:sp>
      <p:sp>
        <p:nvSpPr>
          <p:cNvPr id="18" name="Text 16">
            <a:extLst>
              <a:ext uri="{FF2B5EF4-FFF2-40B4-BE49-F238E27FC236}">
                <a16:creationId xmlns:a16="http://schemas.microsoft.com/office/drawing/2014/main" id="{6A5F2350-9C2F-4F42-B202-9D311F60AACF}"/>
              </a:ext>
            </a:extLst>
          </p:cNvPr>
          <p:cNvSpPr>
            <a:spLocks noGrp="1"/>
          </p:cNvSpPr>
          <p:nvPr/>
        </p:nvSpPr>
        <p:spPr>
          <a:xfrm>
            <a:off x="2331720" y="4434840"/>
            <a:ext cx="3200400" cy="292608"/>
          </a:xfrm>
          <a:prstGeom prst="rect">
            <a:avLst/>
          </a:prstGeom>
          <a:noFill/>
        </p:spPr>
        <p:txBody>
          <a:bodyPr wrap="square" lIns="0" tIns="0" rIns="0" bIns="0" anchor="ctr">
            <a:normAutofit/>
          </a:bodyPr>
          <a:lstStyle/>
          <a:p>
            <a:pPr marL="0" indent="0">
              <a:buNone/>
            </a:pPr>
            <a:r>
              <a:rPr sz="1800" b="1">
                <a:solidFill>
                  <a:srgbClr val="FFFFFF"/>
                </a:solidFill>
              </a:rPr>
              <a:t>Building to Campus to District</a:t>
            </a:r>
            <a:endParaRPr sz="1800"/>
          </a:p>
        </p:txBody>
      </p:sp>
      <p:sp>
        <p:nvSpPr>
          <p:cNvPr id="19" name="Text 17">
            <a:extLst>
              <a:ext uri="{FF2B5EF4-FFF2-40B4-BE49-F238E27FC236}">
                <a16:creationId xmlns:a16="http://schemas.microsoft.com/office/drawing/2014/main" id="{347530C2-C40F-4EDC-848E-769D77BC9495}"/>
              </a:ext>
            </a:extLst>
          </p:cNvPr>
          <p:cNvSpPr>
            <a:spLocks noGrp="1"/>
          </p:cNvSpPr>
          <p:nvPr/>
        </p:nvSpPr>
        <p:spPr>
          <a:xfrm>
            <a:off x="5806440" y="4498848"/>
            <a:ext cx="5074920" cy="219456"/>
          </a:xfrm>
          <a:prstGeom prst="rect">
            <a:avLst/>
          </a:prstGeom>
          <a:noFill/>
        </p:spPr>
        <p:txBody>
          <a:bodyPr wrap="square" lIns="0" tIns="0" rIns="0" bIns="0" anchor="ctr">
            <a:normAutofit/>
          </a:bodyPr>
          <a:lstStyle/>
          <a:p>
            <a:pPr marL="0" indent="0">
              <a:buNone/>
            </a:pPr>
            <a:r>
              <a:rPr sz="1150">
                <a:solidFill>
                  <a:srgbClr val="C9DDED"/>
                </a:solidFill>
              </a:rPr>
              <a:t>Positive Energy District and Smart City roadmap</a:t>
            </a:r>
            <a:endParaRPr sz="1150"/>
          </a:p>
        </p:txBody>
      </p:sp>
      <p:sp>
        <p:nvSpPr>
          <p:cNvPr id="20" name="Shape 18">
            <a:extLst>
              <a:ext uri="{FF2B5EF4-FFF2-40B4-BE49-F238E27FC236}">
                <a16:creationId xmlns:a16="http://schemas.microsoft.com/office/drawing/2014/main" id="{15161566-6E6B-4FAB-9C9A-2D5C2F2430E3}"/>
              </a:ext>
            </a:extLst>
          </p:cNvPr>
          <p:cNvSpPr>
            <a:spLocks noGrp="1"/>
          </p:cNvSpPr>
          <p:nvPr/>
        </p:nvSpPr>
        <p:spPr>
          <a:xfrm>
            <a:off x="2304288" y="5596128"/>
            <a:ext cx="6949440" cy="347472"/>
          </a:xfrm>
          <a:prstGeom prst="roundRect">
            <a:avLst>
              <a:gd name="adj" fmla="val 21053"/>
            </a:avLst>
          </a:prstGeom>
          <a:solidFill>
            <a:srgbClr val="14B8A6">
              <a:alpha val="92000"/>
            </a:srgbClr>
          </a:solidFill>
          <a:ln w="12700">
            <a:solidFill>
              <a:srgbClr val="14B8A6">
                <a:alpha val="0"/>
              </a:srgbClr>
            </a:solidFill>
            <a:prstDash val="solid"/>
          </a:ln>
        </p:spPr>
        <p:txBody>
          <a:bodyPr/>
          <a:lstStyle/>
          <a:p>
            <a:endParaRPr/>
          </a:p>
        </p:txBody>
      </p:sp>
      <p:sp>
        <p:nvSpPr>
          <p:cNvPr id="21" name="Text 19">
            <a:extLst>
              <a:ext uri="{FF2B5EF4-FFF2-40B4-BE49-F238E27FC236}">
                <a16:creationId xmlns:a16="http://schemas.microsoft.com/office/drawing/2014/main" id="{282DD3B9-7624-44D5-BFFB-AABFB11D9567}"/>
              </a:ext>
            </a:extLst>
          </p:cNvPr>
          <p:cNvSpPr>
            <a:spLocks noGrp="1"/>
          </p:cNvSpPr>
          <p:nvPr/>
        </p:nvSpPr>
        <p:spPr>
          <a:xfrm>
            <a:off x="2414016" y="5678424"/>
            <a:ext cx="6729984" cy="146304"/>
          </a:xfrm>
          <a:prstGeom prst="rect">
            <a:avLst/>
          </a:prstGeom>
          <a:noFill/>
        </p:spPr>
        <p:txBody>
          <a:bodyPr wrap="square" lIns="0" tIns="0" rIns="0" bIns="0" anchor="ctr">
            <a:normAutofit/>
          </a:bodyPr>
          <a:lstStyle/>
          <a:p>
            <a:pPr marL="0" indent="0" algn="ctr">
              <a:buNone/>
            </a:pPr>
            <a:r>
              <a:rPr sz="850" b="1">
                <a:solidFill>
                  <a:srgbClr val="FFFFFF"/>
                </a:solidFill>
              </a:rPr>
              <a:t>Challenge pitch: AI-Powered Smart Building &amp; Energy Intelligence Platform</a:t>
            </a:r>
            <a:endParaRPr sz="850"/>
          </a:p>
        </p:txBody>
      </p:sp>
      <p:sp>
        <p:nvSpPr>
          <p:cNvPr id="22" name="Text 20">
            <a:extLst>
              <a:ext uri="{FF2B5EF4-FFF2-40B4-BE49-F238E27FC236}">
                <a16:creationId xmlns:a16="http://schemas.microsoft.com/office/drawing/2014/main" id="{B867468E-61AA-414B-8FCF-00FE55A7DEB9}"/>
              </a:ext>
            </a:extLst>
          </p:cNvPr>
          <p:cNvSpPr>
            <a:spLocks noGrp="1"/>
          </p:cNvSpPr>
          <p:nvPr/>
        </p:nvSpPr>
        <p:spPr>
          <a:xfrm>
            <a:off x="566928" y="6547104"/>
            <a:ext cx="4206240" cy="128016"/>
          </a:xfrm>
          <a:prstGeom prst="rect">
            <a:avLst/>
          </a:prstGeom>
          <a:noFill/>
        </p:spPr>
        <p:txBody>
          <a:bodyPr wrap="square" lIns="0" tIns="0" rIns="0" bIns="0" anchor="ctr"/>
          <a:lstStyle/>
          <a:p>
            <a:pPr marL="0" indent="0">
              <a:buNone/>
            </a:pPr>
            <a:r>
              <a:rPr sz="680">
                <a:solidFill>
                  <a:srgbClr val="7DAAC7"/>
                </a:solidFill>
              </a:rPr>
              <a:t>Smart Building &amp; Energy  •  Challenge Deck  •  10</a:t>
            </a:r>
            <a:endParaRPr sz="680"/>
          </a:p>
        </p:txBody>
      </p:sp>
      <p:pic>
        <p:nvPicPr>
          <p:cNvPr id="45" name="Picture 22"/>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206523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sp>
        <p:nvSpPr>
          <p:cNvPr id="2" name="Text 0">
            <a:extLst>
              <a:ext uri="{FF2B5EF4-FFF2-40B4-BE49-F238E27FC236}">
                <a16:creationId xmlns:a16="http://schemas.microsoft.com/office/drawing/2014/main" id="{07DCB03C-6CC8-45DA-AD54-5EEB43700BB0}"/>
              </a:ext>
            </a:extLst>
          </p:cNvPr>
          <p:cNvSpPr>
            <a:spLocks noGrp="1"/>
          </p:cNvSpPr>
          <p:nvPr/>
        </p:nvSpPr>
        <p:spPr>
          <a:xfrm>
            <a:off x="548640" y="320040"/>
            <a:ext cx="7863840" cy="411480"/>
          </a:xfrm>
          <a:prstGeom prst="rect">
            <a:avLst/>
          </a:prstGeom>
          <a:noFill/>
        </p:spPr>
        <p:txBody>
          <a:bodyPr wrap="square" lIns="0" tIns="0" rIns="0" bIns="0" anchor="ctr">
            <a:normAutofit/>
          </a:bodyPr>
          <a:lstStyle/>
          <a:p>
            <a:pPr marL="0" indent="0">
              <a:buNone/>
            </a:pPr>
            <a:r>
              <a:rPr sz="2600" b="1">
                <a:solidFill>
                  <a:srgbClr val="FFFFFF"/>
                </a:solidFill>
                <a:latin typeface="Aptos Display"/>
                <a:ea typeface="Aptos Display"/>
                <a:cs typeface="Aptos Display"/>
              </a:rPr>
              <a:t>Development Roadmap</a:t>
            </a:r>
            <a:endParaRPr sz="2600"/>
          </a:p>
        </p:txBody>
      </p:sp>
      <p:sp>
        <p:nvSpPr>
          <p:cNvPr id="3" name="Text 1">
            <a:extLst>
              <a:ext uri="{FF2B5EF4-FFF2-40B4-BE49-F238E27FC236}">
                <a16:creationId xmlns:a16="http://schemas.microsoft.com/office/drawing/2014/main" id="{139E2DCB-1609-4F42-BBAE-C5450A56007F}"/>
              </a:ext>
            </a:extLst>
          </p:cNvPr>
          <p:cNvSpPr>
            <a:spLocks noGrp="1"/>
          </p:cNvSpPr>
          <p:nvPr/>
        </p:nvSpPr>
        <p:spPr>
          <a:xfrm>
            <a:off x="566928" y="777240"/>
            <a:ext cx="8046720" cy="246888"/>
          </a:xfrm>
          <a:prstGeom prst="rect">
            <a:avLst/>
          </a:prstGeom>
          <a:noFill/>
        </p:spPr>
        <p:txBody>
          <a:bodyPr wrap="square" lIns="0" tIns="0" rIns="0" bIns="0" anchor="ctr">
            <a:normAutofit/>
          </a:bodyPr>
          <a:lstStyle/>
          <a:p>
            <a:pPr marL="0" indent="0">
              <a:buNone/>
            </a:pPr>
            <a:r>
              <a:rPr sz="980">
                <a:solidFill>
                  <a:srgbClr val="BBD3EA"/>
                </a:solidFill>
              </a:rPr>
              <a:t>Progress from the challenge demo to a pilot-ready product</a:t>
            </a:r>
            <a:endParaRPr sz="980"/>
          </a:p>
        </p:txBody>
      </p:sp>
      <p:sp>
        <p:nvSpPr>
          <p:cNvPr id="4" name="Shape 2">
            <a:extLst>
              <a:ext uri="{FF2B5EF4-FFF2-40B4-BE49-F238E27FC236}">
                <a16:creationId xmlns:a16="http://schemas.microsoft.com/office/drawing/2014/main" id="{46A97C56-5D3F-4D00-927A-06127345A19D}"/>
              </a:ext>
            </a:extLst>
          </p:cNvPr>
          <p:cNvSpPr>
            <a:spLocks noGrp="1"/>
          </p:cNvSpPr>
          <p:nvPr/>
        </p:nvSpPr>
        <p:spPr>
          <a:xfrm>
            <a:off x="548640" y="1106424"/>
            <a:ext cx="11064240" cy="0"/>
          </a:xfrm>
          <a:prstGeom prst="line">
            <a:avLst/>
          </a:prstGeom>
          <a:noFill/>
          <a:ln w="12700">
            <a:solidFill>
              <a:srgbClr val="1F4568"/>
            </a:solidFill>
            <a:prstDash val="solid"/>
          </a:ln>
        </p:spPr>
        <p:txBody>
          <a:bodyPr/>
          <a:lstStyle/>
          <a:p>
            <a:endParaRPr/>
          </a:p>
        </p:txBody>
      </p:sp>
      <p:sp>
        <p:nvSpPr>
          <p:cNvPr id="5" name="Text 3">
            <a:extLst>
              <a:ext uri="{FF2B5EF4-FFF2-40B4-BE49-F238E27FC236}">
                <a16:creationId xmlns:a16="http://schemas.microsoft.com/office/drawing/2014/main" id="{51CF7F72-6FF7-4338-BC96-63C8912649E7}"/>
              </a:ext>
            </a:extLst>
          </p:cNvPr>
          <p:cNvSpPr>
            <a:spLocks noGrp="1"/>
          </p:cNvSpPr>
          <p:nvPr/>
        </p:nvSpPr>
        <p:spPr>
          <a:xfrm>
            <a:off x="749808" y="1508760"/>
            <a:ext cx="1005840" cy="228600"/>
          </a:xfrm>
          <a:prstGeom prst="rect">
            <a:avLst/>
          </a:prstGeom>
          <a:noFill/>
        </p:spPr>
        <p:txBody>
          <a:bodyPr wrap="square" lIns="0" tIns="0" rIns="0" bIns="0" anchor="ctr"/>
          <a:lstStyle/>
          <a:p>
            <a:pPr marL="0" indent="0">
              <a:buNone/>
            </a:pPr>
            <a:r>
              <a:rPr sz="1100" b="1">
                <a:solidFill>
                  <a:srgbClr val="38BDF8"/>
                </a:solidFill>
              </a:rPr>
              <a:t>Stage 0</a:t>
            </a:r>
            <a:endParaRPr sz="1100"/>
          </a:p>
        </p:txBody>
      </p:sp>
      <p:sp>
        <p:nvSpPr>
          <p:cNvPr id="6" name="Shape 4">
            <a:extLst>
              <a:ext uri="{FF2B5EF4-FFF2-40B4-BE49-F238E27FC236}">
                <a16:creationId xmlns:a16="http://schemas.microsoft.com/office/drawing/2014/main" id="{9EC262B7-0B59-43A7-BE94-D11C1EB59599}"/>
              </a:ext>
            </a:extLst>
          </p:cNvPr>
          <p:cNvSpPr>
            <a:spLocks noGrp="1"/>
          </p:cNvSpPr>
          <p:nvPr/>
        </p:nvSpPr>
        <p:spPr>
          <a:xfrm>
            <a:off x="749808" y="1828800"/>
            <a:ext cx="3017520" cy="1005840"/>
          </a:xfrm>
          <a:prstGeom prst="roundRect">
            <a:avLst>
              <a:gd name="adj" fmla="val 5455"/>
            </a:avLst>
          </a:prstGeom>
          <a:solidFill>
            <a:srgbClr val="132842"/>
          </a:solidFill>
          <a:ln w="11430">
            <a:solidFill>
              <a:srgbClr val="2B6C8E"/>
            </a:solidFill>
            <a:prstDash val="solid"/>
          </a:ln>
        </p:spPr>
        <p:txBody>
          <a:bodyPr/>
          <a:lstStyle/>
          <a:p>
            <a:endParaRPr/>
          </a:p>
        </p:txBody>
      </p:sp>
      <p:sp>
        <p:nvSpPr>
          <p:cNvPr id="7" name="Text 5">
            <a:extLst>
              <a:ext uri="{FF2B5EF4-FFF2-40B4-BE49-F238E27FC236}">
                <a16:creationId xmlns:a16="http://schemas.microsoft.com/office/drawing/2014/main" id="{7E567630-FED3-4114-96E0-13910AC7DE1B}"/>
              </a:ext>
            </a:extLst>
          </p:cNvPr>
          <p:cNvSpPr>
            <a:spLocks noGrp="1"/>
          </p:cNvSpPr>
          <p:nvPr/>
        </p:nvSpPr>
        <p:spPr>
          <a:xfrm>
            <a:off x="932688" y="2039112"/>
            <a:ext cx="2606040" cy="228600"/>
          </a:xfrm>
          <a:prstGeom prst="rect">
            <a:avLst/>
          </a:prstGeom>
          <a:noFill/>
        </p:spPr>
        <p:txBody>
          <a:bodyPr wrap="square" lIns="0" tIns="0" rIns="0" bIns="0" anchor="ctr">
            <a:normAutofit/>
          </a:bodyPr>
          <a:lstStyle/>
          <a:p>
            <a:pPr marL="0" indent="0">
              <a:buNone/>
            </a:pPr>
            <a:r>
              <a:rPr sz="1400" b="1">
                <a:solidFill>
                  <a:srgbClr val="FFFFFF"/>
                </a:solidFill>
              </a:rPr>
              <a:t>Product Architecture</a:t>
            </a:r>
            <a:endParaRPr sz="1400"/>
          </a:p>
        </p:txBody>
      </p:sp>
      <p:sp>
        <p:nvSpPr>
          <p:cNvPr id="8" name="Text 6">
            <a:extLst>
              <a:ext uri="{FF2B5EF4-FFF2-40B4-BE49-F238E27FC236}">
                <a16:creationId xmlns:a16="http://schemas.microsoft.com/office/drawing/2014/main" id="{1A7C75DD-6540-4D79-BB1A-B02795D3E276}"/>
              </a:ext>
            </a:extLst>
          </p:cNvPr>
          <p:cNvSpPr>
            <a:spLocks noGrp="1"/>
          </p:cNvSpPr>
          <p:nvPr/>
        </p:nvSpPr>
        <p:spPr>
          <a:xfrm>
            <a:off x="932688" y="2350008"/>
            <a:ext cx="2578608" cy="310896"/>
          </a:xfrm>
          <a:prstGeom prst="rect">
            <a:avLst/>
          </a:prstGeom>
          <a:noFill/>
        </p:spPr>
        <p:txBody>
          <a:bodyPr wrap="square" lIns="0" tIns="0" rIns="0" bIns="0" anchor="ctr">
            <a:normAutofit/>
          </a:bodyPr>
          <a:lstStyle/>
          <a:p>
            <a:pPr marL="0" indent="0">
              <a:buNone/>
            </a:pPr>
            <a:r>
              <a:rPr sz="870">
                <a:solidFill>
                  <a:srgbClr val="BBD3EA"/>
                </a:solidFill>
              </a:rPr>
              <a:t>Scope, data model, calculation ownership, demo story</a:t>
            </a:r>
            <a:endParaRPr sz="870"/>
          </a:p>
        </p:txBody>
      </p:sp>
      <p:sp>
        <p:nvSpPr>
          <p:cNvPr id="9" name="Text 7">
            <a:extLst>
              <a:ext uri="{FF2B5EF4-FFF2-40B4-BE49-F238E27FC236}">
                <a16:creationId xmlns:a16="http://schemas.microsoft.com/office/drawing/2014/main" id="{6C6D05B8-E018-4FB7-98A7-F4D8115E3583}"/>
              </a:ext>
            </a:extLst>
          </p:cNvPr>
          <p:cNvSpPr>
            <a:spLocks noGrp="1"/>
          </p:cNvSpPr>
          <p:nvPr/>
        </p:nvSpPr>
        <p:spPr>
          <a:xfrm>
            <a:off x="4453128" y="1508760"/>
            <a:ext cx="1005840" cy="228600"/>
          </a:xfrm>
          <a:prstGeom prst="rect">
            <a:avLst/>
          </a:prstGeom>
          <a:noFill/>
        </p:spPr>
        <p:txBody>
          <a:bodyPr wrap="square" lIns="0" tIns="0" rIns="0" bIns="0" anchor="ctr"/>
          <a:lstStyle/>
          <a:p>
            <a:pPr marL="0" indent="0">
              <a:buNone/>
            </a:pPr>
            <a:r>
              <a:rPr sz="1100" b="1">
                <a:solidFill>
                  <a:srgbClr val="38BDF8"/>
                </a:solidFill>
              </a:rPr>
              <a:t>Stage 1</a:t>
            </a:r>
            <a:endParaRPr sz="1100"/>
          </a:p>
        </p:txBody>
      </p:sp>
      <p:sp>
        <p:nvSpPr>
          <p:cNvPr id="10" name="Shape 8">
            <a:extLst>
              <a:ext uri="{FF2B5EF4-FFF2-40B4-BE49-F238E27FC236}">
                <a16:creationId xmlns:a16="http://schemas.microsoft.com/office/drawing/2014/main" id="{7DD92806-BAD2-4D8B-B42C-D4CC6C88C6E0}"/>
              </a:ext>
            </a:extLst>
          </p:cNvPr>
          <p:cNvSpPr>
            <a:spLocks noGrp="1"/>
          </p:cNvSpPr>
          <p:nvPr/>
        </p:nvSpPr>
        <p:spPr>
          <a:xfrm>
            <a:off x="4453128" y="1828800"/>
            <a:ext cx="3017520" cy="1005840"/>
          </a:xfrm>
          <a:prstGeom prst="roundRect">
            <a:avLst>
              <a:gd name="adj" fmla="val 5455"/>
            </a:avLst>
          </a:prstGeom>
          <a:solidFill>
            <a:srgbClr val="132842"/>
          </a:solidFill>
          <a:ln w="11430">
            <a:solidFill>
              <a:srgbClr val="2B6C8E"/>
            </a:solidFill>
            <a:prstDash val="solid"/>
          </a:ln>
        </p:spPr>
        <p:txBody>
          <a:bodyPr/>
          <a:lstStyle/>
          <a:p>
            <a:endParaRPr/>
          </a:p>
        </p:txBody>
      </p:sp>
      <p:sp>
        <p:nvSpPr>
          <p:cNvPr id="11" name="Text 9">
            <a:extLst>
              <a:ext uri="{FF2B5EF4-FFF2-40B4-BE49-F238E27FC236}">
                <a16:creationId xmlns:a16="http://schemas.microsoft.com/office/drawing/2014/main" id="{5484A352-3A6B-4F8D-BDB8-15EDF10088BD}"/>
              </a:ext>
            </a:extLst>
          </p:cNvPr>
          <p:cNvSpPr>
            <a:spLocks noGrp="1"/>
          </p:cNvSpPr>
          <p:nvPr/>
        </p:nvSpPr>
        <p:spPr>
          <a:xfrm>
            <a:off x="4636008" y="2039112"/>
            <a:ext cx="2606040" cy="228600"/>
          </a:xfrm>
          <a:prstGeom prst="rect">
            <a:avLst/>
          </a:prstGeom>
          <a:noFill/>
        </p:spPr>
        <p:txBody>
          <a:bodyPr wrap="square" lIns="0" tIns="0" rIns="0" bIns="0" anchor="ctr">
            <a:normAutofit/>
          </a:bodyPr>
          <a:lstStyle/>
          <a:p>
            <a:pPr marL="0" indent="0">
              <a:buNone/>
            </a:pPr>
            <a:r>
              <a:rPr sz="1400" b="1">
                <a:solidFill>
                  <a:srgbClr val="FFFFFF"/>
                </a:solidFill>
              </a:rPr>
              <a:t>Knowledge Mapping</a:t>
            </a:r>
            <a:endParaRPr sz="1400"/>
          </a:p>
        </p:txBody>
      </p:sp>
      <p:sp>
        <p:nvSpPr>
          <p:cNvPr id="12" name="Text 10">
            <a:extLst>
              <a:ext uri="{FF2B5EF4-FFF2-40B4-BE49-F238E27FC236}">
                <a16:creationId xmlns:a16="http://schemas.microsoft.com/office/drawing/2014/main" id="{A5980A34-9000-43CC-87F0-311C2E72F96E}"/>
              </a:ext>
            </a:extLst>
          </p:cNvPr>
          <p:cNvSpPr>
            <a:spLocks noGrp="1"/>
          </p:cNvSpPr>
          <p:nvPr/>
        </p:nvSpPr>
        <p:spPr>
          <a:xfrm>
            <a:off x="4636008" y="2350008"/>
            <a:ext cx="2578608" cy="310896"/>
          </a:xfrm>
          <a:prstGeom prst="rect">
            <a:avLst/>
          </a:prstGeom>
          <a:noFill/>
        </p:spPr>
        <p:txBody>
          <a:bodyPr wrap="square" lIns="0" tIns="0" rIns="0" bIns="0" anchor="ctr">
            <a:normAutofit/>
          </a:bodyPr>
          <a:lstStyle/>
          <a:p>
            <a:pPr marL="0" indent="0">
              <a:buNone/>
            </a:pPr>
            <a:r>
              <a:rPr sz="870">
                <a:solidFill>
                  <a:srgbClr val="BBD3EA"/>
                </a:solidFill>
              </a:rPr>
              <a:t>Map the research corpus to product functions, models, formulas and retrieval sources</a:t>
            </a:r>
            <a:endParaRPr sz="870"/>
          </a:p>
        </p:txBody>
      </p:sp>
      <p:sp>
        <p:nvSpPr>
          <p:cNvPr id="13" name="Text 11">
            <a:extLst>
              <a:ext uri="{FF2B5EF4-FFF2-40B4-BE49-F238E27FC236}">
                <a16:creationId xmlns:a16="http://schemas.microsoft.com/office/drawing/2014/main" id="{5B3278F7-3B2E-4656-BEC5-6B4FB27D84F3}"/>
              </a:ext>
            </a:extLst>
          </p:cNvPr>
          <p:cNvSpPr>
            <a:spLocks noGrp="1"/>
          </p:cNvSpPr>
          <p:nvPr/>
        </p:nvSpPr>
        <p:spPr>
          <a:xfrm>
            <a:off x="8156448" y="1508760"/>
            <a:ext cx="1005840" cy="228600"/>
          </a:xfrm>
          <a:prstGeom prst="rect">
            <a:avLst/>
          </a:prstGeom>
          <a:noFill/>
        </p:spPr>
        <p:txBody>
          <a:bodyPr wrap="square" lIns="0" tIns="0" rIns="0" bIns="0" anchor="ctr"/>
          <a:lstStyle/>
          <a:p>
            <a:pPr marL="0" indent="0">
              <a:buNone/>
            </a:pPr>
            <a:r>
              <a:rPr sz="1100" b="1">
                <a:solidFill>
                  <a:srgbClr val="38BDF8"/>
                </a:solidFill>
              </a:rPr>
              <a:t>Stage 2</a:t>
            </a:r>
            <a:endParaRPr sz="1100"/>
          </a:p>
        </p:txBody>
      </p:sp>
      <p:sp>
        <p:nvSpPr>
          <p:cNvPr id="14" name="Shape 12">
            <a:extLst>
              <a:ext uri="{FF2B5EF4-FFF2-40B4-BE49-F238E27FC236}">
                <a16:creationId xmlns:a16="http://schemas.microsoft.com/office/drawing/2014/main" id="{4F8439D1-9973-4AA4-A4E9-F647448D9F29}"/>
              </a:ext>
            </a:extLst>
          </p:cNvPr>
          <p:cNvSpPr>
            <a:spLocks noGrp="1"/>
          </p:cNvSpPr>
          <p:nvPr/>
        </p:nvSpPr>
        <p:spPr>
          <a:xfrm>
            <a:off x="8156448" y="1828800"/>
            <a:ext cx="3017520" cy="1005840"/>
          </a:xfrm>
          <a:prstGeom prst="roundRect">
            <a:avLst>
              <a:gd name="adj" fmla="val 5455"/>
            </a:avLst>
          </a:prstGeom>
          <a:solidFill>
            <a:srgbClr val="132842"/>
          </a:solidFill>
          <a:ln w="11430">
            <a:solidFill>
              <a:srgbClr val="2B6C8E"/>
            </a:solidFill>
            <a:prstDash val="solid"/>
          </a:ln>
        </p:spPr>
        <p:txBody>
          <a:bodyPr/>
          <a:lstStyle/>
          <a:p>
            <a:endParaRPr/>
          </a:p>
        </p:txBody>
      </p:sp>
      <p:sp>
        <p:nvSpPr>
          <p:cNvPr id="15" name="Text 13">
            <a:extLst>
              <a:ext uri="{FF2B5EF4-FFF2-40B4-BE49-F238E27FC236}">
                <a16:creationId xmlns:a16="http://schemas.microsoft.com/office/drawing/2014/main" id="{4B02DF2D-404B-4A55-A1C9-3AE938AE4DC0}"/>
              </a:ext>
            </a:extLst>
          </p:cNvPr>
          <p:cNvSpPr>
            <a:spLocks noGrp="1"/>
          </p:cNvSpPr>
          <p:nvPr/>
        </p:nvSpPr>
        <p:spPr>
          <a:xfrm>
            <a:off x="8339328" y="2039112"/>
            <a:ext cx="2606040" cy="228600"/>
          </a:xfrm>
          <a:prstGeom prst="rect">
            <a:avLst/>
          </a:prstGeom>
          <a:noFill/>
        </p:spPr>
        <p:txBody>
          <a:bodyPr wrap="square" lIns="0" tIns="0" rIns="0" bIns="0" anchor="ctr">
            <a:normAutofit/>
          </a:bodyPr>
          <a:lstStyle/>
          <a:p>
            <a:pPr marL="0" indent="0">
              <a:buNone/>
            </a:pPr>
            <a:r>
              <a:rPr sz="1400" b="1">
                <a:solidFill>
                  <a:srgbClr val="FFFFFF"/>
                </a:solidFill>
              </a:rPr>
              <a:t>Demo Data + Engine</a:t>
            </a:r>
            <a:endParaRPr sz="1400"/>
          </a:p>
        </p:txBody>
      </p:sp>
      <p:sp>
        <p:nvSpPr>
          <p:cNvPr id="16" name="Text 14">
            <a:extLst>
              <a:ext uri="{FF2B5EF4-FFF2-40B4-BE49-F238E27FC236}">
                <a16:creationId xmlns:a16="http://schemas.microsoft.com/office/drawing/2014/main" id="{41C23B16-1D48-41E2-B89B-2B2E28224259}"/>
              </a:ext>
            </a:extLst>
          </p:cNvPr>
          <p:cNvSpPr>
            <a:spLocks noGrp="1"/>
          </p:cNvSpPr>
          <p:nvPr/>
        </p:nvSpPr>
        <p:spPr>
          <a:xfrm>
            <a:off x="8339328" y="2350008"/>
            <a:ext cx="2578608" cy="310896"/>
          </a:xfrm>
          <a:prstGeom prst="rect">
            <a:avLst/>
          </a:prstGeom>
          <a:noFill/>
        </p:spPr>
        <p:txBody>
          <a:bodyPr wrap="square" lIns="0" tIns="0" rIns="0" bIns="0" anchor="ctr">
            <a:normAutofit/>
          </a:bodyPr>
          <a:lstStyle/>
          <a:p>
            <a:pPr marL="0" indent="0">
              <a:buNone/>
            </a:pPr>
            <a:r>
              <a:rPr sz="870">
                <a:solidFill>
                  <a:srgbClr val="BBD3EA"/>
                </a:solidFill>
              </a:rPr>
              <a:t>Synthetic data, KPIs, baselines, forecasting and anomaly detection</a:t>
            </a:r>
            <a:endParaRPr sz="870"/>
          </a:p>
        </p:txBody>
      </p:sp>
      <p:sp>
        <p:nvSpPr>
          <p:cNvPr id="17" name="Text 15">
            <a:extLst>
              <a:ext uri="{FF2B5EF4-FFF2-40B4-BE49-F238E27FC236}">
                <a16:creationId xmlns:a16="http://schemas.microsoft.com/office/drawing/2014/main" id="{5F3D2BEE-4890-44C7-8232-27E15A798090}"/>
              </a:ext>
            </a:extLst>
          </p:cNvPr>
          <p:cNvSpPr>
            <a:spLocks noGrp="1"/>
          </p:cNvSpPr>
          <p:nvPr/>
        </p:nvSpPr>
        <p:spPr>
          <a:xfrm>
            <a:off x="749808" y="3429000"/>
            <a:ext cx="1005840" cy="228600"/>
          </a:xfrm>
          <a:prstGeom prst="rect">
            <a:avLst/>
          </a:prstGeom>
          <a:noFill/>
        </p:spPr>
        <p:txBody>
          <a:bodyPr wrap="square" lIns="0" tIns="0" rIns="0" bIns="0" anchor="ctr"/>
          <a:lstStyle/>
          <a:p>
            <a:pPr marL="0" indent="0">
              <a:buNone/>
            </a:pPr>
            <a:r>
              <a:rPr sz="1100" b="1">
                <a:solidFill>
                  <a:srgbClr val="38BDF8"/>
                </a:solidFill>
              </a:rPr>
              <a:t>Stage 3</a:t>
            </a:r>
            <a:endParaRPr sz="1100"/>
          </a:p>
        </p:txBody>
      </p:sp>
      <p:sp>
        <p:nvSpPr>
          <p:cNvPr id="18" name="Shape 16">
            <a:extLst>
              <a:ext uri="{FF2B5EF4-FFF2-40B4-BE49-F238E27FC236}">
                <a16:creationId xmlns:a16="http://schemas.microsoft.com/office/drawing/2014/main" id="{DAFC3FEF-09EC-49C2-A03E-ACCFCA4EEB08}"/>
              </a:ext>
            </a:extLst>
          </p:cNvPr>
          <p:cNvSpPr>
            <a:spLocks noGrp="1"/>
          </p:cNvSpPr>
          <p:nvPr/>
        </p:nvSpPr>
        <p:spPr>
          <a:xfrm>
            <a:off x="749808" y="3749040"/>
            <a:ext cx="3017520" cy="1005840"/>
          </a:xfrm>
          <a:prstGeom prst="roundRect">
            <a:avLst>
              <a:gd name="adj" fmla="val 5455"/>
            </a:avLst>
          </a:prstGeom>
          <a:solidFill>
            <a:srgbClr val="132842"/>
          </a:solidFill>
          <a:ln w="11430">
            <a:solidFill>
              <a:srgbClr val="2B6C8E"/>
            </a:solidFill>
            <a:prstDash val="solid"/>
          </a:ln>
        </p:spPr>
        <p:txBody>
          <a:bodyPr/>
          <a:lstStyle/>
          <a:p>
            <a:endParaRPr/>
          </a:p>
        </p:txBody>
      </p:sp>
      <p:sp>
        <p:nvSpPr>
          <p:cNvPr id="19" name="Text 17">
            <a:extLst>
              <a:ext uri="{FF2B5EF4-FFF2-40B4-BE49-F238E27FC236}">
                <a16:creationId xmlns:a16="http://schemas.microsoft.com/office/drawing/2014/main" id="{4623D5A9-8767-4751-8027-13D4094C7ED4}"/>
              </a:ext>
            </a:extLst>
          </p:cNvPr>
          <p:cNvSpPr>
            <a:spLocks noGrp="1"/>
          </p:cNvSpPr>
          <p:nvPr/>
        </p:nvSpPr>
        <p:spPr>
          <a:xfrm>
            <a:off x="932688" y="3959352"/>
            <a:ext cx="2606040" cy="228600"/>
          </a:xfrm>
          <a:prstGeom prst="rect">
            <a:avLst/>
          </a:prstGeom>
          <a:noFill/>
        </p:spPr>
        <p:txBody>
          <a:bodyPr wrap="square" lIns="0" tIns="0" rIns="0" bIns="0" anchor="ctr">
            <a:normAutofit/>
          </a:bodyPr>
          <a:lstStyle/>
          <a:p>
            <a:pPr marL="0" indent="0">
              <a:buNone/>
            </a:pPr>
            <a:r>
              <a:rPr sz="1400" b="1">
                <a:solidFill>
                  <a:srgbClr val="FFFFFF"/>
                </a:solidFill>
              </a:rPr>
              <a:t>Premium MVP UI</a:t>
            </a:r>
            <a:endParaRPr sz="1400"/>
          </a:p>
        </p:txBody>
      </p:sp>
      <p:sp>
        <p:nvSpPr>
          <p:cNvPr id="20" name="Text 18">
            <a:extLst>
              <a:ext uri="{FF2B5EF4-FFF2-40B4-BE49-F238E27FC236}">
                <a16:creationId xmlns:a16="http://schemas.microsoft.com/office/drawing/2014/main" id="{B59AE491-81A2-40B2-8D15-F5469886F84D}"/>
              </a:ext>
            </a:extLst>
          </p:cNvPr>
          <p:cNvSpPr>
            <a:spLocks noGrp="1"/>
          </p:cNvSpPr>
          <p:nvPr/>
        </p:nvSpPr>
        <p:spPr>
          <a:xfrm>
            <a:off x="932688" y="4270248"/>
            <a:ext cx="2578608" cy="310896"/>
          </a:xfrm>
          <a:prstGeom prst="rect">
            <a:avLst/>
          </a:prstGeom>
          <a:noFill/>
        </p:spPr>
        <p:txBody>
          <a:bodyPr wrap="square" lIns="0" tIns="0" rIns="0" bIns="0" anchor="ctr">
            <a:normAutofit/>
          </a:bodyPr>
          <a:lstStyle/>
          <a:p>
            <a:pPr marL="0" indent="0">
              <a:buNone/>
            </a:pPr>
            <a:r>
              <a:rPr sz="870">
                <a:solidFill>
                  <a:srgbClr val="BBD3EA"/>
                </a:solidFill>
              </a:rPr>
              <a:t>Dashboard, twin, scenario lab, copilot</a:t>
            </a:r>
            <a:endParaRPr sz="870"/>
          </a:p>
        </p:txBody>
      </p:sp>
      <p:sp>
        <p:nvSpPr>
          <p:cNvPr id="21" name="Text 19">
            <a:extLst>
              <a:ext uri="{FF2B5EF4-FFF2-40B4-BE49-F238E27FC236}">
                <a16:creationId xmlns:a16="http://schemas.microsoft.com/office/drawing/2014/main" id="{38E52F4E-E7CC-4461-A630-2556E23DA7AB}"/>
              </a:ext>
            </a:extLst>
          </p:cNvPr>
          <p:cNvSpPr>
            <a:spLocks noGrp="1"/>
          </p:cNvSpPr>
          <p:nvPr/>
        </p:nvSpPr>
        <p:spPr>
          <a:xfrm>
            <a:off x="4453128" y="3429000"/>
            <a:ext cx="1005840" cy="228600"/>
          </a:xfrm>
          <a:prstGeom prst="rect">
            <a:avLst/>
          </a:prstGeom>
          <a:noFill/>
        </p:spPr>
        <p:txBody>
          <a:bodyPr wrap="square" lIns="0" tIns="0" rIns="0" bIns="0" anchor="ctr"/>
          <a:lstStyle/>
          <a:p>
            <a:pPr marL="0" indent="0">
              <a:buNone/>
            </a:pPr>
            <a:r>
              <a:rPr sz="1100" b="1">
                <a:solidFill>
                  <a:srgbClr val="38BDF8"/>
                </a:solidFill>
              </a:rPr>
              <a:t>Stage 4</a:t>
            </a:r>
            <a:endParaRPr sz="1100"/>
          </a:p>
        </p:txBody>
      </p:sp>
      <p:sp>
        <p:nvSpPr>
          <p:cNvPr id="22" name="Shape 20">
            <a:extLst>
              <a:ext uri="{FF2B5EF4-FFF2-40B4-BE49-F238E27FC236}">
                <a16:creationId xmlns:a16="http://schemas.microsoft.com/office/drawing/2014/main" id="{986C17E4-4459-4588-9C0A-DD4567639C18}"/>
              </a:ext>
            </a:extLst>
          </p:cNvPr>
          <p:cNvSpPr>
            <a:spLocks noGrp="1"/>
          </p:cNvSpPr>
          <p:nvPr/>
        </p:nvSpPr>
        <p:spPr>
          <a:xfrm>
            <a:off x="4453128" y="3749040"/>
            <a:ext cx="3017520" cy="1005840"/>
          </a:xfrm>
          <a:prstGeom prst="roundRect">
            <a:avLst>
              <a:gd name="adj" fmla="val 5455"/>
            </a:avLst>
          </a:prstGeom>
          <a:solidFill>
            <a:srgbClr val="132842"/>
          </a:solidFill>
          <a:ln w="11430">
            <a:solidFill>
              <a:srgbClr val="2B6C8E"/>
            </a:solidFill>
            <a:prstDash val="solid"/>
          </a:ln>
        </p:spPr>
        <p:txBody>
          <a:bodyPr/>
          <a:lstStyle/>
          <a:p>
            <a:endParaRPr/>
          </a:p>
        </p:txBody>
      </p:sp>
      <p:sp>
        <p:nvSpPr>
          <p:cNvPr id="23" name="Text 21">
            <a:extLst>
              <a:ext uri="{FF2B5EF4-FFF2-40B4-BE49-F238E27FC236}">
                <a16:creationId xmlns:a16="http://schemas.microsoft.com/office/drawing/2014/main" id="{981706BD-2AE5-49E9-A4E4-8FE5C8A59684}"/>
              </a:ext>
            </a:extLst>
          </p:cNvPr>
          <p:cNvSpPr>
            <a:spLocks noGrp="1"/>
          </p:cNvSpPr>
          <p:nvPr/>
        </p:nvSpPr>
        <p:spPr>
          <a:xfrm>
            <a:off x="4636008" y="3959352"/>
            <a:ext cx="2606040" cy="228600"/>
          </a:xfrm>
          <a:prstGeom prst="rect">
            <a:avLst/>
          </a:prstGeom>
          <a:noFill/>
        </p:spPr>
        <p:txBody>
          <a:bodyPr wrap="square" lIns="0" tIns="0" rIns="0" bIns="0" anchor="ctr">
            <a:normAutofit/>
          </a:bodyPr>
          <a:lstStyle/>
          <a:p>
            <a:pPr marL="0" indent="0">
              <a:buNone/>
            </a:pPr>
            <a:r>
              <a:rPr sz="1400" b="1">
                <a:solidFill>
                  <a:srgbClr val="FFFFFF"/>
                </a:solidFill>
              </a:rPr>
              <a:t>Challenge Package</a:t>
            </a:r>
            <a:endParaRPr sz="1400"/>
          </a:p>
        </p:txBody>
      </p:sp>
      <p:sp>
        <p:nvSpPr>
          <p:cNvPr id="24" name="Text 22">
            <a:extLst>
              <a:ext uri="{FF2B5EF4-FFF2-40B4-BE49-F238E27FC236}">
                <a16:creationId xmlns:a16="http://schemas.microsoft.com/office/drawing/2014/main" id="{68D2497E-1DA1-4AE2-B568-2F593F39D254}"/>
              </a:ext>
            </a:extLst>
          </p:cNvPr>
          <p:cNvSpPr>
            <a:spLocks noGrp="1"/>
          </p:cNvSpPr>
          <p:nvPr/>
        </p:nvSpPr>
        <p:spPr>
          <a:xfrm>
            <a:off x="4636008" y="4270248"/>
            <a:ext cx="2578608" cy="310896"/>
          </a:xfrm>
          <a:prstGeom prst="rect">
            <a:avLst/>
          </a:prstGeom>
          <a:noFill/>
        </p:spPr>
        <p:txBody>
          <a:bodyPr wrap="square" lIns="0" tIns="0" rIns="0" bIns="0" anchor="ctr">
            <a:normAutofit/>
          </a:bodyPr>
          <a:lstStyle/>
          <a:p>
            <a:pPr marL="0" indent="0">
              <a:buNone/>
            </a:pPr>
            <a:r>
              <a:rPr sz="870">
                <a:solidFill>
                  <a:srgbClr val="BBD3EA"/>
                </a:solidFill>
              </a:rPr>
              <a:t>B2Match profile, pitch, demo video and one-page brief</a:t>
            </a:r>
            <a:endParaRPr sz="870"/>
          </a:p>
        </p:txBody>
      </p:sp>
      <p:sp>
        <p:nvSpPr>
          <p:cNvPr id="25" name="Text 23">
            <a:extLst>
              <a:ext uri="{FF2B5EF4-FFF2-40B4-BE49-F238E27FC236}">
                <a16:creationId xmlns:a16="http://schemas.microsoft.com/office/drawing/2014/main" id="{78235ABA-BBA6-4CB4-880D-A943B3377682}"/>
              </a:ext>
            </a:extLst>
          </p:cNvPr>
          <p:cNvSpPr>
            <a:spLocks noGrp="1"/>
          </p:cNvSpPr>
          <p:nvPr/>
        </p:nvSpPr>
        <p:spPr>
          <a:xfrm>
            <a:off x="8156448" y="3429000"/>
            <a:ext cx="1005840" cy="228600"/>
          </a:xfrm>
          <a:prstGeom prst="rect">
            <a:avLst/>
          </a:prstGeom>
          <a:noFill/>
        </p:spPr>
        <p:txBody>
          <a:bodyPr wrap="square" lIns="0" tIns="0" rIns="0" bIns="0" anchor="ctr"/>
          <a:lstStyle/>
          <a:p>
            <a:pPr marL="0" indent="0">
              <a:buNone/>
            </a:pPr>
            <a:r>
              <a:rPr sz="1100" b="1">
                <a:solidFill>
                  <a:srgbClr val="38BDF8"/>
                </a:solidFill>
              </a:rPr>
              <a:t>Stage 5</a:t>
            </a:r>
            <a:endParaRPr sz="1100"/>
          </a:p>
        </p:txBody>
      </p:sp>
      <p:sp>
        <p:nvSpPr>
          <p:cNvPr id="26" name="Shape 24">
            <a:extLst>
              <a:ext uri="{FF2B5EF4-FFF2-40B4-BE49-F238E27FC236}">
                <a16:creationId xmlns:a16="http://schemas.microsoft.com/office/drawing/2014/main" id="{F31E291B-5B20-412B-8AFC-9F1A9A3516A5}"/>
              </a:ext>
            </a:extLst>
          </p:cNvPr>
          <p:cNvSpPr>
            <a:spLocks noGrp="1"/>
          </p:cNvSpPr>
          <p:nvPr/>
        </p:nvSpPr>
        <p:spPr>
          <a:xfrm>
            <a:off x="8156448" y="3749040"/>
            <a:ext cx="3017520" cy="1005840"/>
          </a:xfrm>
          <a:prstGeom prst="roundRect">
            <a:avLst>
              <a:gd name="adj" fmla="val 5455"/>
            </a:avLst>
          </a:prstGeom>
          <a:solidFill>
            <a:srgbClr val="132842"/>
          </a:solidFill>
          <a:ln w="11430">
            <a:solidFill>
              <a:srgbClr val="2B6C8E"/>
            </a:solidFill>
            <a:prstDash val="solid"/>
          </a:ln>
        </p:spPr>
        <p:txBody>
          <a:bodyPr/>
          <a:lstStyle/>
          <a:p>
            <a:endParaRPr/>
          </a:p>
        </p:txBody>
      </p:sp>
      <p:sp>
        <p:nvSpPr>
          <p:cNvPr id="27" name="Text 25">
            <a:extLst>
              <a:ext uri="{FF2B5EF4-FFF2-40B4-BE49-F238E27FC236}">
                <a16:creationId xmlns:a16="http://schemas.microsoft.com/office/drawing/2014/main" id="{2BF6D999-879B-43ED-8E9D-FF1FF15EE0BC}"/>
              </a:ext>
            </a:extLst>
          </p:cNvPr>
          <p:cNvSpPr>
            <a:spLocks noGrp="1"/>
          </p:cNvSpPr>
          <p:nvPr/>
        </p:nvSpPr>
        <p:spPr>
          <a:xfrm>
            <a:off x="8339328" y="3959352"/>
            <a:ext cx="2606040" cy="228600"/>
          </a:xfrm>
          <a:prstGeom prst="rect">
            <a:avLst/>
          </a:prstGeom>
          <a:noFill/>
        </p:spPr>
        <p:txBody>
          <a:bodyPr wrap="square" lIns="0" tIns="0" rIns="0" bIns="0" anchor="ctr">
            <a:normAutofit/>
          </a:bodyPr>
          <a:lstStyle/>
          <a:p>
            <a:pPr marL="0" indent="0">
              <a:buNone/>
            </a:pPr>
            <a:r>
              <a:rPr sz="1400" b="1">
                <a:solidFill>
                  <a:srgbClr val="FFFFFF"/>
                </a:solidFill>
              </a:rPr>
              <a:t>Pilot Readiness</a:t>
            </a:r>
            <a:endParaRPr sz="1400"/>
          </a:p>
        </p:txBody>
      </p:sp>
      <p:sp>
        <p:nvSpPr>
          <p:cNvPr id="28" name="Text 26">
            <a:extLst>
              <a:ext uri="{FF2B5EF4-FFF2-40B4-BE49-F238E27FC236}">
                <a16:creationId xmlns:a16="http://schemas.microsoft.com/office/drawing/2014/main" id="{E107A7F7-2A7C-49E8-879B-96905786E178}"/>
              </a:ext>
            </a:extLst>
          </p:cNvPr>
          <p:cNvSpPr>
            <a:spLocks noGrp="1"/>
          </p:cNvSpPr>
          <p:nvPr/>
        </p:nvSpPr>
        <p:spPr>
          <a:xfrm>
            <a:off x="8339328" y="4270248"/>
            <a:ext cx="2578608" cy="310896"/>
          </a:xfrm>
          <a:prstGeom prst="rect">
            <a:avLst/>
          </a:prstGeom>
          <a:noFill/>
        </p:spPr>
        <p:txBody>
          <a:bodyPr wrap="square" lIns="0" tIns="0" rIns="0" bIns="0" anchor="ctr">
            <a:normAutofit/>
          </a:bodyPr>
          <a:lstStyle/>
          <a:p>
            <a:pPr marL="0" indent="0">
              <a:buNone/>
            </a:pPr>
            <a:r>
              <a:rPr sz="870">
                <a:solidFill>
                  <a:srgbClr val="BBD3EA"/>
                </a:solidFill>
              </a:rPr>
              <a:t>Live building data adapter and reporting</a:t>
            </a:r>
            <a:endParaRPr sz="870"/>
          </a:p>
        </p:txBody>
      </p:sp>
      <p:sp>
        <p:nvSpPr>
          <p:cNvPr id="29" name="Text 27">
            <a:extLst>
              <a:ext uri="{FF2B5EF4-FFF2-40B4-BE49-F238E27FC236}">
                <a16:creationId xmlns:a16="http://schemas.microsoft.com/office/drawing/2014/main" id="{198D7E6B-8463-4F86-9C9D-D220F8B4856A}"/>
              </a:ext>
            </a:extLst>
          </p:cNvPr>
          <p:cNvSpPr>
            <a:spLocks noGrp="1"/>
          </p:cNvSpPr>
          <p:nvPr/>
        </p:nvSpPr>
        <p:spPr>
          <a:xfrm>
            <a:off x="566928" y="6547104"/>
            <a:ext cx="4206240" cy="128016"/>
          </a:xfrm>
          <a:prstGeom prst="rect">
            <a:avLst/>
          </a:prstGeom>
          <a:noFill/>
        </p:spPr>
        <p:txBody>
          <a:bodyPr wrap="square" lIns="0" tIns="0" rIns="0" bIns="0" anchor="ctr"/>
          <a:lstStyle/>
          <a:p>
            <a:pPr marL="0" indent="0">
              <a:buNone/>
            </a:pPr>
            <a:r>
              <a:rPr sz="680">
                <a:solidFill>
                  <a:srgbClr val="7DAAC7"/>
                </a:solidFill>
              </a:rPr>
              <a:t>Smart Building &amp; Energy  •  Challenge Deck  •  11</a:t>
            </a:r>
            <a:endParaRPr sz="680"/>
          </a:p>
        </p:txBody>
      </p:sp>
      <p:pic>
        <p:nvPicPr>
          <p:cNvPr id="59" name="Picture 29"/>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1146035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1220"/>
        </a:solidFill>
        <a:effectLst/>
      </p:bgPr>
    </p:bg>
    <p:spTree>
      <p:nvGrpSpPr>
        <p:cNvPr id="1" name=""/>
        <p:cNvGrpSpPr/>
        <p:nvPr/>
      </p:nvGrpSpPr>
      <p:grpSpPr>
        <a:xfrm>
          <a:off x="0" y="0"/>
          <a:ext cx="0" cy="0"/>
          <a:chOff x="0" y="0"/>
          <a:chExt cx="0" cy="0"/>
        </a:xfrm>
      </p:grpSpPr>
      <p:pic>
        <p:nvPicPr>
          <p:cNvPr id="12" name="Image 0"/>
          <p:cNvPicPr>
            <a:picLocks noChangeAspect="1"/>
          </p:cNvPicPr>
          <p:nvPr/>
        </p:nvPicPr>
        <p:blipFill>
          <a:blip r:embed="rId3"/>
          <a:srcRect l="15000" r="-15051"/>
          <a:stretch/>
        </p:blipFill>
        <p:spPr>
          <a:xfrm>
            <a:off x="0" y="0"/>
            <a:ext cx="12191695" cy="6858000"/>
          </a:xfrm>
          <a:prstGeom prst="rect">
            <a:avLst/>
          </a:prstGeom>
        </p:spPr>
      </p:pic>
      <p:sp>
        <p:nvSpPr>
          <p:cNvPr id="5" name="Text 2">
            <a:extLst>
              <a:ext uri="{FF2B5EF4-FFF2-40B4-BE49-F238E27FC236}">
                <a16:creationId xmlns:a16="http://schemas.microsoft.com/office/drawing/2014/main" id="{468974C7-CAE0-40ED-B910-DF163D208F1D}"/>
              </a:ext>
            </a:extLst>
          </p:cNvPr>
          <p:cNvSpPr>
            <a:spLocks noGrp="1"/>
          </p:cNvSpPr>
          <p:nvPr/>
        </p:nvSpPr>
        <p:spPr>
          <a:xfrm>
            <a:off x="731520" y="2468880"/>
            <a:ext cx="4937760" cy="438912"/>
          </a:xfrm>
          <a:prstGeom prst="rect">
            <a:avLst/>
          </a:prstGeom>
          <a:noFill/>
        </p:spPr>
        <p:txBody>
          <a:bodyPr wrap="square" lIns="0" tIns="0" rIns="0" bIns="0" anchor="ctr">
            <a:normAutofit/>
          </a:bodyPr>
          <a:lstStyle/>
          <a:p>
            <a:pPr marL="0" indent="0">
              <a:buNone/>
            </a:pPr>
            <a:r>
              <a:rPr sz="2800" b="1">
                <a:solidFill>
                  <a:srgbClr val="38BDF8"/>
                </a:solidFill>
              </a:rPr>
              <a:t>Smart Building &amp; Energy</a:t>
            </a:r>
            <a:endParaRPr sz="2800"/>
          </a:p>
        </p:txBody>
      </p:sp>
      <p:sp>
        <p:nvSpPr>
          <p:cNvPr id="6" name="Text 3">
            <a:extLst>
              <a:ext uri="{FF2B5EF4-FFF2-40B4-BE49-F238E27FC236}">
                <a16:creationId xmlns:a16="http://schemas.microsoft.com/office/drawing/2014/main" id="{511B56F7-9B50-46CE-853B-C739779774CE}"/>
              </a:ext>
            </a:extLst>
          </p:cNvPr>
          <p:cNvSpPr>
            <a:spLocks noGrp="1"/>
          </p:cNvSpPr>
          <p:nvPr/>
        </p:nvSpPr>
        <p:spPr>
          <a:xfrm>
            <a:off x="749808" y="3246120"/>
            <a:ext cx="5120640" cy="685800"/>
          </a:xfrm>
          <a:prstGeom prst="rect">
            <a:avLst/>
          </a:prstGeom>
          <a:noFill/>
        </p:spPr>
        <p:txBody>
          <a:bodyPr wrap="square" lIns="508" tIns="508" rIns="508" bIns="508" anchor="ctr">
            <a:normAutofit/>
          </a:bodyPr>
          <a:lstStyle/>
          <a:p>
            <a:pPr marL="0" indent="0">
              <a:buNone/>
            </a:pPr>
            <a:r>
              <a:rPr sz="1550">
                <a:solidFill>
                  <a:srgbClr val="EAF7FF"/>
                </a:solidFill>
              </a:rPr>
              <a:t>Our research base is becoming a Smart Building &amp; Energy Challenge PoC.</a:t>
            </a:r>
            <a:endParaRPr sz="1550"/>
          </a:p>
        </p:txBody>
      </p:sp>
      <p:sp>
        <p:nvSpPr>
          <p:cNvPr id="7" name="Shape 4">
            <a:extLst>
              <a:ext uri="{FF2B5EF4-FFF2-40B4-BE49-F238E27FC236}">
                <a16:creationId xmlns:a16="http://schemas.microsoft.com/office/drawing/2014/main" id="{5BE10026-9685-4E05-A415-7C407BB819EE}"/>
              </a:ext>
            </a:extLst>
          </p:cNvPr>
          <p:cNvSpPr>
            <a:spLocks noGrp="1"/>
          </p:cNvSpPr>
          <p:nvPr/>
        </p:nvSpPr>
        <p:spPr>
          <a:xfrm>
            <a:off x="749808" y="4279392"/>
            <a:ext cx="4754880" cy="658368"/>
          </a:xfrm>
          <a:prstGeom prst="roundRect">
            <a:avLst>
              <a:gd name="adj" fmla="val 6944"/>
            </a:avLst>
          </a:prstGeom>
          <a:solidFill>
            <a:srgbClr val="0E3140">
              <a:alpha val="96000"/>
            </a:srgbClr>
          </a:solidFill>
          <a:ln w="12700">
            <a:solidFill>
              <a:srgbClr val="39C6F0"/>
            </a:solidFill>
            <a:prstDash val="solid"/>
          </a:ln>
        </p:spPr>
        <p:txBody>
          <a:bodyPr/>
          <a:lstStyle/>
          <a:p>
            <a:endParaRPr/>
          </a:p>
        </p:txBody>
      </p:sp>
      <p:sp>
        <p:nvSpPr>
          <p:cNvPr id="8" name="Text 5">
            <a:extLst>
              <a:ext uri="{FF2B5EF4-FFF2-40B4-BE49-F238E27FC236}">
                <a16:creationId xmlns:a16="http://schemas.microsoft.com/office/drawing/2014/main" id="{FEBEEBFF-CCB1-45CF-980A-C7C13F4381FC}"/>
              </a:ext>
            </a:extLst>
          </p:cNvPr>
          <p:cNvSpPr>
            <a:spLocks noGrp="1"/>
          </p:cNvSpPr>
          <p:nvPr/>
        </p:nvSpPr>
        <p:spPr>
          <a:xfrm>
            <a:off x="987552" y="4507992"/>
            <a:ext cx="4279392" cy="182880"/>
          </a:xfrm>
          <a:prstGeom prst="rect">
            <a:avLst/>
          </a:prstGeom>
          <a:noFill/>
        </p:spPr>
        <p:txBody>
          <a:bodyPr wrap="square" lIns="0" tIns="0" rIns="0" bIns="0" anchor="ctr">
            <a:normAutofit/>
          </a:bodyPr>
          <a:lstStyle/>
          <a:p>
            <a:pPr marL="0" indent="0" algn="ctr">
              <a:buNone/>
            </a:pPr>
            <a:r>
              <a:rPr sz="1150" b="1">
                <a:solidFill>
                  <a:srgbClr val="FFFFFF"/>
                </a:solidFill>
              </a:rPr>
              <a:t>Next deliverable: B2Match profile + 200-word solution pitch + 8-screen demo scope</a:t>
            </a:r>
            <a:endParaRPr sz="1150"/>
          </a:p>
        </p:txBody>
      </p:sp>
      <p:sp>
        <p:nvSpPr>
          <p:cNvPr id="9" name="Text 6">
            <a:extLst>
              <a:ext uri="{FF2B5EF4-FFF2-40B4-BE49-F238E27FC236}">
                <a16:creationId xmlns:a16="http://schemas.microsoft.com/office/drawing/2014/main" id="{1F412762-F742-45A7-9CE6-DA69987413B7}"/>
              </a:ext>
            </a:extLst>
          </p:cNvPr>
          <p:cNvSpPr>
            <a:spLocks noGrp="1"/>
          </p:cNvSpPr>
          <p:nvPr/>
        </p:nvSpPr>
        <p:spPr>
          <a:xfrm>
            <a:off x="777240" y="6199632"/>
            <a:ext cx="4389120" cy="164592"/>
          </a:xfrm>
          <a:prstGeom prst="rect">
            <a:avLst/>
          </a:prstGeom>
          <a:noFill/>
        </p:spPr>
        <p:txBody>
          <a:bodyPr wrap="square" lIns="0" tIns="0" rIns="0" bIns="0" anchor="ctr"/>
          <a:lstStyle/>
          <a:p>
            <a:pPr marL="0" indent="0">
              <a:buNone/>
            </a:pPr>
            <a:r>
              <a:rPr sz="850">
                <a:solidFill>
                  <a:srgbClr val="BBD3EA"/>
                </a:solidFill>
              </a:rPr>
              <a:t>Barcelona • SCEWC26 • Open Innovation Challenge</a:t>
            </a:r>
            <a:endParaRPr sz="850"/>
          </a:p>
        </p:txBody>
      </p:sp>
      <p:pic>
        <p:nvPicPr>
          <p:cNvPr id="18" name="Picture 9"/>
          <p:cNvPicPr>
            <a:picLocks noChangeAspect="1"/>
          </p:cNvPicPr>
          <p:nvPr/>
        </p:nvPicPr>
        <p:blipFill>
          <a:blip r:embed="rId4"/>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536464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71221"/>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B394BD5-8EA1-4ED9-AF4A-3E01B1355D0C}"/>
              </a:ext>
            </a:extLst>
          </p:cNvPr>
          <p:cNvSpPr>
            <a:spLocks noGrp="1"/>
          </p:cNvSpPr>
          <p:nvPr/>
        </p:nvSpPr>
        <p:spPr>
          <a:xfrm>
            <a:off x="7680959" y="-438913"/>
            <a:ext cx="4389120" cy="4389120"/>
          </a:xfrm>
          <a:prstGeom prst="ellipse">
            <a:avLst/>
          </a:prstGeom>
          <a:solidFill>
            <a:srgbClr val="4DCEE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Oval 2">
            <a:extLst>
              <a:ext uri="{FF2B5EF4-FFF2-40B4-BE49-F238E27FC236}">
                <a16:creationId xmlns:a16="http://schemas.microsoft.com/office/drawing/2014/main" id="{D1CD85A3-2CE2-4331-8031-9ED2BAF2DA0B}"/>
              </a:ext>
            </a:extLst>
          </p:cNvPr>
          <p:cNvSpPr>
            <a:spLocks noGrp="1"/>
          </p:cNvSpPr>
          <p:nvPr/>
        </p:nvSpPr>
        <p:spPr>
          <a:xfrm>
            <a:off x="-914400" y="4754880"/>
            <a:ext cx="4114800" cy="2743200"/>
          </a:xfrm>
          <a:prstGeom prst="ellipse">
            <a:avLst/>
          </a:prstGeom>
          <a:solidFill>
            <a:srgbClr val="50DCA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 name="Oval 3">
            <a:extLst>
              <a:ext uri="{FF2B5EF4-FFF2-40B4-BE49-F238E27FC236}">
                <a16:creationId xmlns:a16="http://schemas.microsoft.com/office/drawing/2014/main" id="{820F79F7-B8F1-4B1A-932F-9B563F392554}"/>
              </a:ext>
            </a:extLst>
          </p:cNvPr>
          <p:cNvSpPr>
            <a:spLocks noGrp="1"/>
          </p:cNvSpPr>
          <p:nvPr/>
        </p:nvSpPr>
        <p:spPr>
          <a:xfrm>
            <a:off x="9144000" y="4572000"/>
            <a:ext cx="2011680" cy="2011680"/>
          </a:xfrm>
          <a:prstGeom prst="ellipse">
            <a:avLst/>
          </a:prstGeom>
          <a:solidFill>
            <a:srgbClr val="FFBE5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TextBox 4">
            <a:extLst>
              <a:ext uri="{FF2B5EF4-FFF2-40B4-BE49-F238E27FC236}">
                <a16:creationId xmlns:a16="http://schemas.microsoft.com/office/drawing/2014/main" id="{B0003FEC-6F8D-4B4E-B817-A18472783564}"/>
              </a:ext>
            </a:extLst>
          </p:cNvPr>
          <p:cNvSpPr>
            <a:spLocks noGrp="1"/>
          </p:cNvSpPr>
          <p:nvPr/>
        </p:nvSpPr>
        <p:spPr>
          <a:xfrm>
            <a:off x="502920" y="228600"/>
            <a:ext cx="4297680" cy="256032"/>
          </a:xfrm>
          <a:prstGeom prst="rect">
            <a:avLst/>
          </a:prstGeom>
          <a:noFill/>
        </p:spPr>
        <p:txBody>
          <a:bodyPr wrap="none">
            <a:spAutoFit/>
          </a:bodyPr>
          <a:lstStyle/>
          <a:p>
            <a:r>
              <a:rPr sz="850" b="1">
                <a:solidFill>
                  <a:srgbClr val="4DCEEF"/>
                </a:solidFill>
              </a:rPr>
              <a:t>DRIVE SOURCE ANALYSIS</a:t>
            </a:r>
          </a:p>
        </p:txBody>
      </p:sp>
      <p:sp>
        <p:nvSpPr>
          <p:cNvPr id="6" name="TextBox 5">
            <a:extLst>
              <a:ext uri="{FF2B5EF4-FFF2-40B4-BE49-F238E27FC236}">
                <a16:creationId xmlns:a16="http://schemas.microsoft.com/office/drawing/2014/main" id="{51A14BDD-784E-4AAD-BB7C-1CAC9FFFDAA6}"/>
              </a:ext>
            </a:extLst>
          </p:cNvPr>
          <p:cNvSpPr>
            <a:spLocks noGrp="1"/>
          </p:cNvSpPr>
          <p:nvPr/>
        </p:nvSpPr>
        <p:spPr>
          <a:xfrm>
            <a:off x="502920" y="502920"/>
            <a:ext cx="10698480" cy="502920"/>
          </a:xfrm>
          <a:prstGeom prst="rect">
            <a:avLst/>
          </a:prstGeom>
          <a:noFill/>
        </p:spPr>
        <p:txBody>
          <a:bodyPr wrap="none">
            <a:spAutoFit/>
          </a:bodyPr>
          <a:lstStyle/>
          <a:p>
            <a:r>
              <a:rPr sz="2900" b="1">
                <a:solidFill>
                  <a:srgbClr val="F2F8FC"/>
                </a:solidFill>
              </a:rPr>
              <a:t>Key Findings from the Research Base</a:t>
            </a:r>
          </a:p>
        </p:txBody>
      </p:sp>
      <p:sp>
        <p:nvSpPr>
          <p:cNvPr id="7" name="TextBox 6">
            <a:extLst>
              <a:ext uri="{FF2B5EF4-FFF2-40B4-BE49-F238E27FC236}">
                <a16:creationId xmlns:a16="http://schemas.microsoft.com/office/drawing/2014/main" id="{FC8AC509-796B-49FF-ACD9-C488D9C52A9B}"/>
              </a:ext>
            </a:extLst>
          </p:cNvPr>
          <p:cNvSpPr>
            <a:spLocks noGrp="1"/>
          </p:cNvSpPr>
          <p:nvPr/>
        </p:nvSpPr>
        <p:spPr>
          <a:xfrm>
            <a:off x="530352" y="1033271"/>
            <a:ext cx="9692640" cy="274320"/>
          </a:xfrm>
          <a:prstGeom prst="rect">
            <a:avLst/>
          </a:prstGeom>
          <a:noFill/>
        </p:spPr>
        <p:txBody>
          <a:bodyPr wrap="none">
            <a:spAutoFit/>
          </a:bodyPr>
          <a:lstStyle/>
          <a:p>
            <a:r>
              <a:rPr sz="1250">
                <a:solidFill>
                  <a:srgbClr val="AABECD"/>
                </a:solidFill>
              </a:rPr>
              <a:t>The Smart Building &amp; Energy direction is supported by the technical research corpus.</a:t>
            </a:r>
          </a:p>
        </p:txBody>
      </p:sp>
      <p:sp>
        <p:nvSpPr>
          <p:cNvPr id="8" name="Rounded Rectangle 7">
            <a:extLst>
              <a:ext uri="{FF2B5EF4-FFF2-40B4-BE49-F238E27FC236}">
                <a16:creationId xmlns:a16="http://schemas.microsoft.com/office/drawing/2014/main" id="{8877DE31-4285-421F-9D14-2DA505A4C2D5}"/>
              </a:ext>
            </a:extLst>
          </p:cNvPr>
          <p:cNvSpPr>
            <a:spLocks noGrp="1"/>
          </p:cNvSpPr>
          <p:nvPr/>
        </p:nvSpPr>
        <p:spPr>
          <a:xfrm>
            <a:off x="640080" y="1508760"/>
            <a:ext cx="4983480" cy="960120"/>
          </a:xfrm>
          <a:prstGeom prst="roundRect">
            <a:avLst/>
          </a:prstGeom>
          <a:solidFill>
            <a:srgbClr val="0A1F36"/>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TextBox 8">
            <a:extLst>
              <a:ext uri="{FF2B5EF4-FFF2-40B4-BE49-F238E27FC236}">
                <a16:creationId xmlns:a16="http://schemas.microsoft.com/office/drawing/2014/main" id="{3D7273B4-DEF6-46D9-ACD4-044D0727D317}"/>
              </a:ext>
            </a:extLst>
          </p:cNvPr>
          <p:cNvSpPr>
            <a:spLocks noGrp="1"/>
          </p:cNvSpPr>
          <p:nvPr/>
        </p:nvSpPr>
        <p:spPr>
          <a:xfrm>
            <a:off x="896112" y="1655063"/>
            <a:ext cx="4480560" cy="201168"/>
          </a:xfrm>
          <a:prstGeom prst="rect">
            <a:avLst/>
          </a:prstGeom>
          <a:noFill/>
        </p:spPr>
        <p:txBody>
          <a:bodyPr wrap="square" lIns="36576" tIns="18288" rIns="36576" bIns="18288">
            <a:spAutoFit/>
          </a:bodyPr>
          <a:lstStyle/>
          <a:p>
            <a:r>
              <a:rPr sz="1500" b="1">
                <a:solidFill>
                  <a:srgbClr val="4DCEEF"/>
                </a:solidFill>
              </a:rPr>
              <a:t>Energy is the core problem</a:t>
            </a:r>
          </a:p>
        </p:txBody>
      </p:sp>
      <p:sp>
        <p:nvSpPr>
          <p:cNvPr id="10" name="TextBox 9">
            <a:extLst>
              <a:ext uri="{FF2B5EF4-FFF2-40B4-BE49-F238E27FC236}">
                <a16:creationId xmlns:a16="http://schemas.microsoft.com/office/drawing/2014/main" id="{765B88CC-3F00-42A3-9BA5-6CAE5677838F}"/>
              </a:ext>
            </a:extLst>
          </p:cNvPr>
          <p:cNvSpPr>
            <a:spLocks noGrp="1"/>
          </p:cNvSpPr>
          <p:nvPr/>
        </p:nvSpPr>
        <p:spPr>
          <a:xfrm>
            <a:off x="896112" y="1938528"/>
            <a:ext cx="4480560" cy="402336"/>
          </a:xfrm>
          <a:prstGeom prst="rect">
            <a:avLst/>
          </a:prstGeom>
          <a:noFill/>
        </p:spPr>
        <p:txBody>
          <a:bodyPr wrap="square" lIns="36576" tIns="18288" rIns="36576" bIns="18288">
            <a:spAutoFit/>
          </a:bodyPr>
          <a:lstStyle/>
          <a:p>
            <a:r>
              <a:rPr sz="1150" b="0">
                <a:solidFill>
                  <a:srgbClr val="AABECD"/>
                </a:solidFill>
              </a:rPr>
              <a:t>Smart-city research consistently links energy management with IoT, smart metering, forecasting and integrated infrastructure.</a:t>
            </a:r>
          </a:p>
        </p:txBody>
      </p:sp>
      <p:sp>
        <p:nvSpPr>
          <p:cNvPr id="11" name="Rounded Rectangle 10">
            <a:extLst>
              <a:ext uri="{FF2B5EF4-FFF2-40B4-BE49-F238E27FC236}">
                <a16:creationId xmlns:a16="http://schemas.microsoft.com/office/drawing/2014/main" id="{054A5EDF-6BBF-4C98-8107-7F22D7AC3B2F}"/>
              </a:ext>
            </a:extLst>
          </p:cNvPr>
          <p:cNvSpPr>
            <a:spLocks noGrp="1"/>
          </p:cNvSpPr>
          <p:nvPr/>
        </p:nvSpPr>
        <p:spPr>
          <a:xfrm>
            <a:off x="6126480" y="1508760"/>
            <a:ext cx="4983480" cy="960120"/>
          </a:xfrm>
          <a:prstGeom prst="roundRect">
            <a:avLst/>
          </a:prstGeom>
          <a:solidFill>
            <a:srgbClr val="0A1F36"/>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TextBox 11">
            <a:extLst>
              <a:ext uri="{FF2B5EF4-FFF2-40B4-BE49-F238E27FC236}">
                <a16:creationId xmlns:a16="http://schemas.microsoft.com/office/drawing/2014/main" id="{D019AB1D-79A0-41B9-8527-CF4E333893D9}"/>
              </a:ext>
            </a:extLst>
          </p:cNvPr>
          <p:cNvSpPr>
            <a:spLocks noGrp="1"/>
          </p:cNvSpPr>
          <p:nvPr/>
        </p:nvSpPr>
        <p:spPr>
          <a:xfrm>
            <a:off x="6382512" y="1655063"/>
            <a:ext cx="4480560" cy="201168"/>
          </a:xfrm>
          <a:prstGeom prst="rect">
            <a:avLst/>
          </a:prstGeom>
          <a:noFill/>
        </p:spPr>
        <p:txBody>
          <a:bodyPr wrap="square" lIns="36576" tIns="18288" rIns="36576" bIns="18288">
            <a:spAutoFit/>
          </a:bodyPr>
          <a:lstStyle/>
          <a:p>
            <a:r>
              <a:rPr sz="1500" b="1">
                <a:solidFill>
                  <a:srgbClr val="50DCA0"/>
                </a:solidFill>
              </a:rPr>
              <a:t>Building is the right starting point</a:t>
            </a:r>
          </a:p>
        </p:txBody>
      </p:sp>
      <p:sp>
        <p:nvSpPr>
          <p:cNvPr id="13" name="TextBox 12">
            <a:extLst>
              <a:ext uri="{FF2B5EF4-FFF2-40B4-BE49-F238E27FC236}">
                <a16:creationId xmlns:a16="http://schemas.microsoft.com/office/drawing/2014/main" id="{5F879FB9-7721-4879-A073-6DDB1B6954FA}"/>
              </a:ext>
            </a:extLst>
          </p:cNvPr>
          <p:cNvSpPr>
            <a:spLocks noGrp="1"/>
          </p:cNvSpPr>
          <p:nvPr/>
        </p:nvSpPr>
        <p:spPr>
          <a:xfrm>
            <a:off x="6382512" y="1938528"/>
            <a:ext cx="4480560" cy="402336"/>
          </a:xfrm>
          <a:prstGeom prst="rect">
            <a:avLst/>
          </a:prstGeom>
          <a:noFill/>
        </p:spPr>
        <p:txBody>
          <a:bodyPr wrap="square" lIns="36576" tIns="18288" rIns="36576" bIns="18288">
            <a:spAutoFit/>
          </a:bodyPr>
          <a:lstStyle/>
          <a:p>
            <a:r>
              <a:rPr sz="1150" b="0">
                <a:solidFill>
                  <a:srgbClr val="AABECD"/>
                </a:solidFill>
              </a:rPr>
              <a:t>A building provides a measurable and demonstrable starting point with clear energy-saving KPIs before scaling to a city.</a:t>
            </a:r>
          </a:p>
        </p:txBody>
      </p:sp>
      <p:sp>
        <p:nvSpPr>
          <p:cNvPr id="14" name="Rounded Rectangle 13">
            <a:extLst>
              <a:ext uri="{FF2B5EF4-FFF2-40B4-BE49-F238E27FC236}">
                <a16:creationId xmlns:a16="http://schemas.microsoft.com/office/drawing/2014/main" id="{591C02D8-B3CD-48C7-81AC-0EDC2CB2272F}"/>
              </a:ext>
            </a:extLst>
          </p:cNvPr>
          <p:cNvSpPr>
            <a:spLocks noGrp="1"/>
          </p:cNvSpPr>
          <p:nvPr/>
        </p:nvSpPr>
        <p:spPr>
          <a:xfrm>
            <a:off x="640080" y="2743200"/>
            <a:ext cx="4983480" cy="960120"/>
          </a:xfrm>
          <a:prstGeom prst="roundRect">
            <a:avLst/>
          </a:prstGeom>
          <a:solidFill>
            <a:srgbClr val="0A1F36"/>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5" name="TextBox 14">
            <a:extLst>
              <a:ext uri="{FF2B5EF4-FFF2-40B4-BE49-F238E27FC236}">
                <a16:creationId xmlns:a16="http://schemas.microsoft.com/office/drawing/2014/main" id="{6B83AF81-F14C-45A6-9845-7A5B9D8256C8}"/>
              </a:ext>
            </a:extLst>
          </p:cNvPr>
          <p:cNvSpPr>
            <a:spLocks noGrp="1"/>
          </p:cNvSpPr>
          <p:nvPr/>
        </p:nvSpPr>
        <p:spPr>
          <a:xfrm>
            <a:off x="896112" y="2889504"/>
            <a:ext cx="4480560" cy="201168"/>
          </a:xfrm>
          <a:prstGeom prst="rect">
            <a:avLst/>
          </a:prstGeom>
          <a:noFill/>
        </p:spPr>
        <p:txBody>
          <a:bodyPr wrap="square" lIns="36576" tIns="18288" rIns="36576" bIns="18288">
            <a:spAutoFit/>
          </a:bodyPr>
          <a:lstStyle/>
          <a:p>
            <a:r>
              <a:rPr sz="1500" b="1">
                <a:solidFill>
                  <a:srgbClr val="4DCEEF"/>
                </a:solidFill>
              </a:rPr>
              <a:t>Integration beats isolated devices</a:t>
            </a:r>
          </a:p>
        </p:txBody>
      </p:sp>
      <p:sp>
        <p:nvSpPr>
          <p:cNvPr id="16" name="TextBox 15">
            <a:extLst>
              <a:ext uri="{FF2B5EF4-FFF2-40B4-BE49-F238E27FC236}">
                <a16:creationId xmlns:a16="http://schemas.microsoft.com/office/drawing/2014/main" id="{CF01F182-62B9-4DAD-AC35-8AD164CA3F05}"/>
              </a:ext>
            </a:extLst>
          </p:cNvPr>
          <p:cNvSpPr>
            <a:spLocks noGrp="1"/>
          </p:cNvSpPr>
          <p:nvPr/>
        </p:nvSpPr>
        <p:spPr>
          <a:xfrm>
            <a:off x="896112" y="3172968"/>
            <a:ext cx="4480560" cy="402336"/>
          </a:xfrm>
          <a:prstGeom prst="rect">
            <a:avLst/>
          </a:prstGeom>
          <a:noFill/>
        </p:spPr>
        <p:txBody>
          <a:bodyPr wrap="square" lIns="36576" tIns="18288" rIns="36576" bIns="18288">
            <a:spAutoFit/>
          </a:bodyPr>
          <a:lstStyle/>
          <a:p>
            <a:r>
              <a:rPr sz="1150" b="0">
                <a:solidFill>
                  <a:srgbClr val="AABECD"/>
                </a:solidFill>
              </a:rPr>
              <a:t>Smart-building systems create value when heating, cooling, lighting, renewables and sensor data work together.</a:t>
            </a:r>
          </a:p>
        </p:txBody>
      </p:sp>
      <p:sp>
        <p:nvSpPr>
          <p:cNvPr id="17" name="Rounded Rectangle 16">
            <a:extLst>
              <a:ext uri="{FF2B5EF4-FFF2-40B4-BE49-F238E27FC236}">
                <a16:creationId xmlns:a16="http://schemas.microsoft.com/office/drawing/2014/main" id="{97A6D8B5-3C02-4920-8A52-C8919E9CBE0A}"/>
              </a:ext>
            </a:extLst>
          </p:cNvPr>
          <p:cNvSpPr>
            <a:spLocks noGrp="1"/>
          </p:cNvSpPr>
          <p:nvPr/>
        </p:nvSpPr>
        <p:spPr>
          <a:xfrm>
            <a:off x="6126480" y="2743200"/>
            <a:ext cx="4983480" cy="960120"/>
          </a:xfrm>
          <a:prstGeom prst="roundRect">
            <a:avLst/>
          </a:prstGeom>
          <a:solidFill>
            <a:srgbClr val="0A1F36"/>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8" name="TextBox 17">
            <a:extLst>
              <a:ext uri="{FF2B5EF4-FFF2-40B4-BE49-F238E27FC236}">
                <a16:creationId xmlns:a16="http://schemas.microsoft.com/office/drawing/2014/main" id="{002C09DB-DF2D-4A66-B119-081065D64F5E}"/>
              </a:ext>
            </a:extLst>
          </p:cNvPr>
          <p:cNvSpPr>
            <a:spLocks noGrp="1"/>
          </p:cNvSpPr>
          <p:nvPr/>
        </p:nvSpPr>
        <p:spPr>
          <a:xfrm>
            <a:off x="6382512" y="2889504"/>
            <a:ext cx="4480560" cy="201168"/>
          </a:xfrm>
          <a:prstGeom prst="rect">
            <a:avLst/>
          </a:prstGeom>
          <a:noFill/>
        </p:spPr>
        <p:txBody>
          <a:bodyPr wrap="square" lIns="36576" tIns="18288" rIns="36576" bIns="18288">
            <a:spAutoFit/>
          </a:bodyPr>
          <a:lstStyle/>
          <a:p>
            <a:r>
              <a:rPr sz="1500" b="1">
                <a:solidFill>
                  <a:srgbClr val="4DCEEF"/>
                </a:solidFill>
              </a:rPr>
              <a:t>AI must be actionable</a:t>
            </a:r>
          </a:p>
        </p:txBody>
      </p:sp>
      <p:sp>
        <p:nvSpPr>
          <p:cNvPr id="19" name="TextBox 18">
            <a:extLst>
              <a:ext uri="{FF2B5EF4-FFF2-40B4-BE49-F238E27FC236}">
                <a16:creationId xmlns:a16="http://schemas.microsoft.com/office/drawing/2014/main" id="{D323F68E-D9E8-4C80-8ED8-7058D789B436}"/>
              </a:ext>
            </a:extLst>
          </p:cNvPr>
          <p:cNvSpPr>
            <a:spLocks noGrp="1"/>
          </p:cNvSpPr>
          <p:nvPr/>
        </p:nvSpPr>
        <p:spPr>
          <a:xfrm>
            <a:off x="6382512" y="3172968"/>
            <a:ext cx="4480560" cy="402336"/>
          </a:xfrm>
          <a:prstGeom prst="rect">
            <a:avLst/>
          </a:prstGeom>
          <a:noFill/>
        </p:spPr>
        <p:txBody>
          <a:bodyPr wrap="square" lIns="36576" tIns="18288" rIns="36576" bIns="18288">
            <a:spAutoFit/>
          </a:bodyPr>
          <a:lstStyle/>
          <a:p>
            <a:r>
              <a:rPr sz="1150" b="0">
                <a:solidFill>
                  <a:srgbClr val="AABECD"/>
                </a:solidFill>
              </a:rPr>
              <a:t>AI should support forecasting, anomaly detection, root-cause analysis and practical energy actions.</a:t>
            </a:r>
          </a:p>
        </p:txBody>
      </p:sp>
      <p:sp>
        <p:nvSpPr>
          <p:cNvPr id="20" name="Rounded Rectangle 19">
            <a:extLst>
              <a:ext uri="{FF2B5EF4-FFF2-40B4-BE49-F238E27FC236}">
                <a16:creationId xmlns:a16="http://schemas.microsoft.com/office/drawing/2014/main" id="{3D21219C-FBD8-4856-830F-FF41E3096115}"/>
              </a:ext>
            </a:extLst>
          </p:cNvPr>
          <p:cNvSpPr>
            <a:spLocks noGrp="1"/>
          </p:cNvSpPr>
          <p:nvPr/>
        </p:nvSpPr>
        <p:spPr>
          <a:xfrm>
            <a:off x="3383280" y="5212080"/>
            <a:ext cx="4983480" cy="960120"/>
          </a:xfrm>
          <a:prstGeom prst="roundRect">
            <a:avLst/>
          </a:prstGeom>
          <a:solidFill>
            <a:srgbClr val="0A1F36"/>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1" name="TextBox 20">
            <a:extLst>
              <a:ext uri="{FF2B5EF4-FFF2-40B4-BE49-F238E27FC236}">
                <a16:creationId xmlns:a16="http://schemas.microsoft.com/office/drawing/2014/main" id="{391F5ECC-54C2-4626-893C-B0B498D00932}"/>
              </a:ext>
            </a:extLst>
          </p:cNvPr>
          <p:cNvSpPr>
            <a:spLocks noGrp="1"/>
          </p:cNvSpPr>
          <p:nvPr/>
        </p:nvSpPr>
        <p:spPr>
          <a:xfrm>
            <a:off x="3639312" y="5358384"/>
            <a:ext cx="4480560" cy="201168"/>
          </a:xfrm>
          <a:prstGeom prst="rect">
            <a:avLst/>
          </a:prstGeom>
          <a:noFill/>
        </p:spPr>
        <p:txBody>
          <a:bodyPr wrap="square" lIns="36576" tIns="18288" rIns="36576" bIns="18288">
            <a:spAutoFit/>
          </a:bodyPr>
          <a:lstStyle/>
          <a:p>
            <a:r>
              <a:rPr sz="1500" b="1">
                <a:solidFill>
                  <a:srgbClr val="50DCA0"/>
                </a:solidFill>
              </a:rPr>
              <a:t>Scale path is clear</a:t>
            </a:r>
          </a:p>
        </p:txBody>
      </p:sp>
      <p:sp>
        <p:nvSpPr>
          <p:cNvPr id="22" name="TextBox 21">
            <a:extLst>
              <a:ext uri="{FF2B5EF4-FFF2-40B4-BE49-F238E27FC236}">
                <a16:creationId xmlns:a16="http://schemas.microsoft.com/office/drawing/2014/main" id="{60396ED4-F198-487C-A53F-6808FD72D203}"/>
              </a:ext>
            </a:extLst>
          </p:cNvPr>
          <p:cNvSpPr>
            <a:spLocks noGrp="1"/>
          </p:cNvSpPr>
          <p:nvPr/>
        </p:nvSpPr>
        <p:spPr>
          <a:xfrm>
            <a:off x="3639312" y="5641848"/>
            <a:ext cx="4480560" cy="402336"/>
          </a:xfrm>
          <a:prstGeom prst="rect">
            <a:avLst/>
          </a:prstGeom>
          <a:noFill/>
        </p:spPr>
        <p:txBody>
          <a:bodyPr wrap="square" lIns="36576" tIns="18288" rIns="36576" bIns="18288">
            <a:spAutoFit/>
          </a:bodyPr>
          <a:lstStyle/>
          <a:p>
            <a:r>
              <a:rPr sz="1150" b="0">
                <a:solidFill>
                  <a:srgbClr val="AABECD"/>
                </a:solidFill>
              </a:rPr>
              <a:t>The path from building to campus, district and city aligns with the research focus on integrated systems and data.</a:t>
            </a:r>
          </a:p>
        </p:txBody>
      </p:sp>
      <p:pic>
        <p:nvPicPr>
          <p:cNvPr id="45" name="Picture 22"/>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1652068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71221"/>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AB1C4117-B0B4-4B65-9F86-BFC4B6F9DE2F}"/>
              </a:ext>
            </a:extLst>
          </p:cNvPr>
          <p:cNvSpPr>
            <a:spLocks noGrp="1"/>
          </p:cNvSpPr>
          <p:nvPr/>
        </p:nvSpPr>
        <p:spPr>
          <a:xfrm>
            <a:off x="7802880" y="-445008"/>
            <a:ext cx="4389120" cy="4389120"/>
          </a:xfrm>
          <a:prstGeom prst="ellipse">
            <a:avLst/>
          </a:prstGeom>
          <a:solidFill>
            <a:srgbClr val="4DCEE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Oval 2">
            <a:extLst>
              <a:ext uri="{FF2B5EF4-FFF2-40B4-BE49-F238E27FC236}">
                <a16:creationId xmlns:a16="http://schemas.microsoft.com/office/drawing/2014/main" id="{6C7CDDB6-A29B-4C18-A0DE-DF6EA5D58196}"/>
              </a:ext>
            </a:extLst>
          </p:cNvPr>
          <p:cNvSpPr>
            <a:spLocks noGrp="1"/>
          </p:cNvSpPr>
          <p:nvPr/>
        </p:nvSpPr>
        <p:spPr>
          <a:xfrm>
            <a:off x="-914400" y="4754880"/>
            <a:ext cx="4114800" cy="2743200"/>
          </a:xfrm>
          <a:prstGeom prst="ellipse">
            <a:avLst/>
          </a:prstGeom>
          <a:solidFill>
            <a:srgbClr val="50DCA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 name="Oval 3">
            <a:extLst>
              <a:ext uri="{FF2B5EF4-FFF2-40B4-BE49-F238E27FC236}">
                <a16:creationId xmlns:a16="http://schemas.microsoft.com/office/drawing/2014/main" id="{C453C6A0-2B0B-4EBD-BDF7-FF75DDEAFF8E}"/>
              </a:ext>
            </a:extLst>
          </p:cNvPr>
          <p:cNvSpPr>
            <a:spLocks noGrp="1"/>
          </p:cNvSpPr>
          <p:nvPr/>
        </p:nvSpPr>
        <p:spPr>
          <a:xfrm>
            <a:off x="9144000" y="4572000"/>
            <a:ext cx="2011680" cy="2011680"/>
          </a:xfrm>
          <a:prstGeom prst="ellipse">
            <a:avLst/>
          </a:prstGeom>
          <a:solidFill>
            <a:srgbClr val="FFBE5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TextBox 4">
            <a:extLst>
              <a:ext uri="{FF2B5EF4-FFF2-40B4-BE49-F238E27FC236}">
                <a16:creationId xmlns:a16="http://schemas.microsoft.com/office/drawing/2014/main" id="{60B05FF0-24EE-4E8B-A81F-1CBEF1243D1B}"/>
              </a:ext>
            </a:extLst>
          </p:cNvPr>
          <p:cNvSpPr>
            <a:spLocks noGrp="1"/>
          </p:cNvSpPr>
          <p:nvPr/>
        </p:nvSpPr>
        <p:spPr>
          <a:xfrm>
            <a:off x="502920" y="228600"/>
            <a:ext cx="4297680" cy="256032"/>
          </a:xfrm>
          <a:prstGeom prst="rect">
            <a:avLst/>
          </a:prstGeom>
          <a:noFill/>
        </p:spPr>
        <p:txBody>
          <a:bodyPr wrap="none">
            <a:spAutoFit/>
          </a:bodyPr>
          <a:lstStyle/>
          <a:p>
            <a:r>
              <a:rPr sz="850" b="1">
                <a:solidFill>
                  <a:srgbClr val="4DCEEF"/>
                </a:solidFill>
              </a:rPr>
              <a:t>KNOWLEDGE-TO-PRODUCT MAP</a:t>
            </a:r>
          </a:p>
        </p:txBody>
      </p:sp>
      <p:sp>
        <p:nvSpPr>
          <p:cNvPr id="6" name="TextBox 5">
            <a:extLst>
              <a:ext uri="{FF2B5EF4-FFF2-40B4-BE49-F238E27FC236}">
                <a16:creationId xmlns:a16="http://schemas.microsoft.com/office/drawing/2014/main" id="{17499995-DB1D-4B32-A436-87979ED9F031}"/>
              </a:ext>
            </a:extLst>
          </p:cNvPr>
          <p:cNvSpPr>
            <a:spLocks noGrp="1"/>
          </p:cNvSpPr>
          <p:nvPr/>
        </p:nvSpPr>
        <p:spPr>
          <a:xfrm>
            <a:off x="502920" y="502920"/>
            <a:ext cx="10698480" cy="502920"/>
          </a:xfrm>
          <a:prstGeom prst="rect">
            <a:avLst/>
          </a:prstGeom>
          <a:noFill/>
        </p:spPr>
        <p:txBody>
          <a:bodyPr wrap="none">
            <a:spAutoFit/>
          </a:bodyPr>
          <a:lstStyle/>
          <a:p>
            <a:r>
              <a:rPr sz="2900" b="1">
                <a:solidFill>
                  <a:srgbClr val="F2F8FC"/>
                </a:solidFill>
              </a:rPr>
              <a:t>Research Evidence Mapped to Product Modules</a:t>
            </a:r>
          </a:p>
        </p:txBody>
      </p:sp>
      <p:sp>
        <p:nvSpPr>
          <p:cNvPr id="7" name="TextBox 6">
            <a:extLst>
              <a:ext uri="{FF2B5EF4-FFF2-40B4-BE49-F238E27FC236}">
                <a16:creationId xmlns:a16="http://schemas.microsoft.com/office/drawing/2014/main" id="{C70FE413-DFB7-42B9-897C-7DB4B71FC6F0}"/>
              </a:ext>
            </a:extLst>
          </p:cNvPr>
          <p:cNvSpPr>
            <a:spLocks noGrp="1"/>
          </p:cNvSpPr>
          <p:nvPr/>
        </p:nvSpPr>
        <p:spPr>
          <a:xfrm>
            <a:off x="530352" y="1033271"/>
            <a:ext cx="9692640" cy="274320"/>
          </a:xfrm>
          <a:prstGeom prst="rect">
            <a:avLst/>
          </a:prstGeom>
          <a:noFill/>
        </p:spPr>
        <p:txBody>
          <a:bodyPr wrap="none">
            <a:spAutoFit/>
          </a:bodyPr>
          <a:lstStyle/>
          <a:p>
            <a:r>
              <a:rPr sz="1250">
                <a:solidFill>
                  <a:srgbClr val="AABECD"/>
                </a:solidFill>
              </a:rPr>
              <a:t>The evidence base shows which sources support each product component.</a:t>
            </a:r>
          </a:p>
        </p:txBody>
      </p:sp>
      <p:sp>
        <p:nvSpPr>
          <p:cNvPr id="8" name="Rounded Rectangle 7">
            <a:extLst>
              <a:ext uri="{FF2B5EF4-FFF2-40B4-BE49-F238E27FC236}">
                <a16:creationId xmlns:a16="http://schemas.microsoft.com/office/drawing/2014/main" id="{CE44DED5-0613-4901-AB42-0B5453E8AFEF}"/>
              </a:ext>
            </a:extLst>
          </p:cNvPr>
          <p:cNvSpPr>
            <a:spLocks noGrp="1"/>
          </p:cNvSpPr>
          <p:nvPr/>
        </p:nvSpPr>
        <p:spPr>
          <a:xfrm>
            <a:off x="502920" y="1417320"/>
            <a:ext cx="11201400" cy="411480"/>
          </a:xfrm>
          <a:prstGeom prst="roundRect">
            <a:avLst/>
          </a:prstGeom>
          <a:solidFill>
            <a:srgbClr val="0C2D4B"/>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TextBox 8">
            <a:extLst>
              <a:ext uri="{FF2B5EF4-FFF2-40B4-BE49-F238E27FC236}">
                <a16:creationId xmlns:a16="http://schemas.microsoft.com/office/drawing/2014/main" id="{30524444-F5AE-48FF-B885-AFF08108A5A2}"/>
              </a:ext>
            </a:extLst>
          </p:cNvPr>
          <p:cNvSpPr>
            <a:spLocks noGrp="1"/>
          </p:cNvSpPr>
          <p:nvPr/>
        </p:nvSpPr>
        <p:spPr>
          <a:xfrm>
            <a:off x="685800" y="1527048"/>
            <a:ext cx="3474720" cy="164592"/>
          </a:xfrm>
          <a:prstGeom prst="rect">
            <a:avLst/>
          </a:prstGeom>
          <a:noFill/>
        </p:spPr>
        <p:txBody>
          <a:bodyPr wrap="square" lIns="36576" tIns="18288" rIns="36576" bIns="18288">
            <a:spAutoFit/>
          </a:bodyPr>
          <a:lstStyle/>
          <a:p>
            <a:r>
              <a:rPr sz="1000" b="1">
                <a:solidFill>
                  <a:srgbClr val="4DCEEF"/>
                </a:solidFill>
              </a:rPr>
              <a:t>Source</a:t>
            </a:r>
          </a:p>
        </p:txBody>
      </p:sp>
      <p:sp>
        <p:nvSpPr>
          <p:cNvPr id="10" name="TextBox 9">
            <a:extLst>
              <a:ext uri="{FF2B5EF4-FFF2-40B4-BE49-F238E27FC236}">
                <a16:creationId xmlns:a16="http://schemas.microsoft.com/office/drawing/2014/main" id="{842F291A-1D2A-4698-BCC3-95FC6BF1E1B8}"/>
              </a:ext>
            </a:extLst>
          </p:cNvPr>
          <p:cNvSpPr>
            <a:spLocks noGrp="1"/>
          </p:cNvSpPr>
          <p:nvPr/>
        </p:nvSpPr>
        <p:spPr>
          <a:xfrm>
            <a:off x="4160520" y="1527048"/>
            <a:ext cx="4114800" cy="164592"/>
          </a:xfrm>
          <a:prstGeom prst="rect">
            <a:avLst/>
          </a:prstGeom>
          <a:noFill/>
        </p:spPr>
        <p:txBody>
          <a:bodyPr wrap="square" lIns="36576" tIns="18288" rIns="36576" bIns="18288">
            <a:spAutoFit/>
          </a:bodyPr>
          <a:lstStyle/>
          <a:p>
            <a:r>
              <a:rPr sz="1000" b="1">
                <a:solidFill>
                  <a:srgbClr val="4DCEEF"/>
                </a:solidFill>
              </a:rPr>
              <a:t>Technical Theme</a:t>
            </a:r>
          </a:p>
        </p:txBody>
      </p:sp>
      <p:sp>
        <p:nvSpPr>
          <p:cNvPr id="11" name="TextBox 10">
            <a:extLst>
              <a:ext uri="{FF2B5EF4-FFF2-40B4-BE49-F238E27FC236}">
                <a16:creationId xmlns:a16="http://schemas.microsoft.com/office/drawing/2014/main" id="{068173E7-B367-45A3-A256-F2BF5F5AC673}"/>
              </a:ext>
            </a:extLst>
          </p:cNvPr>
          <p:cNvSpPr>
            <a:spLocks noGrp="1"/>
          </p:cNvSpPr>
          <p:nvPr/>
        </p:nvSpPr>
        <p:spPr>
          <a:xfrm>
            <a:off x="8458200" y="1527048"/>
            <a:ext cx="2834640" cy="164592"/>
          </a:xfrm>
          <a:prstGeom prst="rect">
            <a:avLst/>
          </a:prstGeom>
          <a:noFill/>
        </p:spPr>
        <p:txBody>
          <a:bodyPr wrap="square" lIns="36576" tIns="18288" rIns="36576" bIns="18288">
            <a:spAutoFit/>
          </a:bodyPr>
          <a:lstStyle/>
          <a:p>
            <a:r>
              <a:rPr sz="1000" b="1">
                <a:solidFill>
                  <a:srgbClr val="4DCEEF"/>
                </a:solidFill>
              </a:rPr>
              <a:t>Product Component</a:t>
            </a:r>
          </a:p>
        </p:txBody>
      </p:sp>
      <p:sp>
        <p:nvSpPr>
          <p:cNvPr id="12" name="Rounded Rectangle 11">
            <a:extLst>
              <a:ext uri="{FF2B5EF4-FFF2-40B4-BE49-F238E27FC236}">
                <a16:creationId xmlns:a16="http://schemas.microsoft.com/office/drawing/2014/main" id="{24B73E2D-C0D2-4F05-A0DD-315F67737838}"/>
              </a:ext>
            </a:extLst>
          </p:cNvPr>
          <p:cNvSpPr>
            <a:spLocks noGrp="1"/>
          </p:cNvSpPr>
          <p:nvPr/>
        </p:nvSpPr>
        <p:spPr>
          <a:xfrm>
            <a:off x="502920" y="1938528"/>
            <a:ext cx="11201400" cy="530352"/>
          </a:xfrm>
          <a:prstGeom prst="roundRect">
            <a:avLst/>
          </a:prstGeom>
          <a:solidFill>
            <a:srgbClr val="0A1F36"/>
          </a:solidFill>
          <a:ln w="12700">
            <a:solidFill>
              <a:srgbClr val="24507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3" name="TextBox 12">
            <a:extLst>
              <a:ext uri="{FF2B5EF4-FFF2-40B4-BE49-F238E27FC236}">
                <a16:creationId xmlns:a16="http://schemas.microsoft.com/office/drawing/2014/main" id="{79EC41C4-8794-4CED-B226-ACDFDC4B7DB7}"/>
              </a:ext>
            </a:extLst>
          </p:cNvPr>
          <p:cNvSpPr>
            <a:spLocks noGrp="1"/>
          </p:cNvSpPr>
          <p:nvPr/>
        </p:nvSpPr>
        <p:spPr>
          <a:xfrm>
            <a:off x="685800" y="2075688"/>
            <a:ext cx="3337560" cy="201168"/>
          </a:xfrm>
          <a:prstGeom prst="rect">
            <a:avLst/>
          </a:prstGeom>
          <a:noFill/>
        </p:spPr>
        <p:txBody>
          <a:bodyPr wrap="square" lIns="36576" tIns="18288" rIns="36576" bIns="18288">
            <a:spAutoFit/>
          </a:bodyPr>
          <a:lstStyle/>
          <a:p>
            <a:r>
              <a:rPr sz="950" b="1">
                <a:solidFill>
                  <a:srgbClr val="F2F8FC"/>
                </a:solidFill>
              </a:rPr>
              <a:t>Energy &amp; Sustainable Development in Smart Cities</a:t>
            </a:r>
          </a:p>
        </p:txBody>
      </p:sp>
      <p:sp>
        <p:nvSpPr>
          <p:cNvPr id="14" name="TextBox 13">
            <a:extLst>
              <a:ext uri="{FF2B5EF4-FFF2-40B4-BE49-F238E27FC236}">
                <a16:creationId xmlns:a16="http://schemas.microsoft.com/office/drawing/2014/main" id="{8B4475EA-81D9-4043-B1E1-00B47373EC7E}"/>
              </a:ext>
            </a:extLst>
          </p:cNvPr>
          <p:cNvSpPr>
            <a:spLocks noGrp="1"/>
          </p:cNvSpPr>
          <p:nvPr/>
        </p:nvSpPr>
        <p:spPr>
          <a:xfrm>
            <a:off x="4160520" y="2075688"/>
            <a:ext cx="4069080" cy="201168"/>
          </a:xfrm>
          <a:prstGeom prst="rect">
            <a:avLst/>
          </a:prstGeom>
          <a:noFill/>
        </p:spPr>
        <p:txBody>
          <a:bodyPr wrap="square" lIns="36576" tIns="18288" rIns="36576" bIns="18288">
            <a:spAutoFit/>
          </a:bodyPr>
          <a:lstStyle/>
          <a:p>
            <a:r>
              <a:rPr sz="940" b="0">
                <a:solidFill>
                  <a:srgbClr val="AABECD"/>
                </a:solidFill>
              </a:rPr>
              <a:t>Energy management • IoT • smart metering • forecasting</a:t>
            </a:r>
          </a:p>
        </p:txBody>
      </p:sp>
      <p:sp>
        <p:nvSpPr>
          <p:cNvPr id="15" name="TextBox 14">
            <a:extLst>
              <a:ext uri="{FF2B5EF4-FFF2-40B4-BE49-F238E27FC236}">
                <a16:creationId xmlns:a16="http://schemas.microsoft.com/office/drawing/2014/main" id="{8B9BE2DE-894B-4A3F-9F60-C3CA6F9AA78A}"/>
              </a:ext>
            </a:extLst>
          </p:cNvPr>
          <p:cNvSpPr>
            <a:spLocks noGrp="1"/>
          </p:cNvSpPr>
          <p:nvPr/>
        </p:nvSpPr>
        <p:spPr>
          <a:xfrm>
            <a:off x="8458200" y="2075688"/>
            <a:ext cx="2788920" cy="201168"/>
          </a:xfrm>
          <a:prstGeom prst="rect">
            <a:avLst/>
          </a:prstGeom>
          <a:noFill/>
        </p:spPr>
        <p:txBody>
          <a:bodyPr wrap="square" lIns="36576" tIns="18288" rIns="36576" bIns="18288">
            <a:spAutoFit/>
          </a:bodyPr>
          <a:lstStyle/>
          <a:p>
            <a:r>
              <a:rPr sz="940" b="1">
                <a:solidFill>
                  <a:srgbClr val="50DCA0"/>
                </a:solidFill>
              </a:rPr>
              <a:t>Energy Engine + Forecasting</a:t>
            </a:r>
          </a:p>
        </p:txBody>
      </p:sp>
      <p:sp>
        <p:nvSpPr>
          <p:cNvPr id="16" name="Rounded Rectangle 15">
            <a:extLst>
              <a:ext uri="{FF2B5EF4-FFF2-40B4-BE49-F238E27FC236}">
                <a16:creationId xmlns:a16="http://schemas.microsoft.com/office/drawing/2014/main" id="{0F02A3FD-E4D5-463E-B608-B0FB480F3E0A}"/>
              </a:ext>
            </a:extLst>
          </p:cNvPr>
          <p:cNvSpPr>
            <a:spLocks noGrp="1"/>
          </p:cNvSpPr>
          <p:nvPr/>
        </p:nvSpPr>
        <p:spPr>
          <a:xfrm>
            <a:off x="502920" y="2596896"/>
            <a:ext cx="11201400" cy="530352"/>
          </a:xfrm>
          <a:prstGeom prst="roundRect">
            <a:avLst/>
          </a:prstGeom>
          <a:solidFill>
            <a:srgbClr val="0A1F36"/>
          </a:solidFill>
          <a:ln w="12700">
            <a:solidFill>
              <a:srgbClr val="24507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7" name="TextBox 16">
            <a:extLst>
              <a:ext uri="{FF2B5EF4-FFF2-40B4-BE49-F238E27FC236}">
                <a16:creationId xmlns:a16="http://schemas.microsoft.com/office/drawing/2014/main" id="{BD9FDB2A-2E73-4381-B70F-0DBC26751ED6}"/>
              </a:ext>
            </a:extLst>
          </p:cNvPr>
          <p:cNvSpPr>
            <a:spLocks noGrp="1"/>
          </p:cNvSpPr>
          <p:nvPr/>
        </p:nvSpPr>
        <p:spPr>
          <a:xfrm>
            <a:off x="685800" y="2734056"/>
            <a:ext cx="3337560" cy="201168"/>
          </a:xfrm>
          <a:prstGeom prst="rect">
            <a:avLst/>
          </a:prstGeom>
          <a:noFill/>
        </p:spPr>
        <p:txBody>
          <a:bodyPr wrap="square" lIns="36576" tIns="18288" rIns="36576" bIns="18288">
            <a:spAutoFit/>
          </a:bodyPr>
          <a:lstStyle/>
          <a:p>
            <a:r>
              <a:rPr sz="950" b="1">
                <a:solidFill>
                  <a:srgbClr val="F2F8FC"/>
                </a:solidFill>
              </a:rPr>
              <a:t>Smart Power for Smart Home</a:t>
            </a:r>
          </a:p>
        </p:txBody>
      </p:sp>
      <p:sp>
        <p:nvSpPr>
          <p:cNvPr id="18" name="TextBox 17">
            <a:extLst>
              <a:ext uri="{FF2B5EF4-FFF2-40B4-BE49-F238E27FC236}">
                <a16:creationId xmlns:a16="http://schemas.microsoft.com/office/drawing/2014/main" id="{EE7F04F2-DD24-471B-A7CD-89CE7AE1AE7A}"/>
              </a:ext>
            </a:extLst>
          </p:cNvPr>
          <p:cNvSpPr>
            <a:spLocks noGrp="1"/>
          </p:cNvSpPr>
          <p:nvPr/>
        </p:nvSpPr>
        <p:spPr>
          <a:xfrm>
            <a:off x="4160520" y="2734056"/>
            <a:ext cx="4069080" cy="201168"/>
          </a:xfrm>
          <a:prstGeom prst="rect">
            <a:avLst/>
          </a:prstGeom>
          <a:noFill/>
        </p:spPr>
        <p:txBody>
          <a:bodyPr wrap="square" lIns="36576" tIns="18288" rIns="36576" bIns="18288">
            <a:spAutoFit/>
          </a:bodyPr>
          <a:lstStyle/>
          <a:p>
            <a:r>
              <a:rPr sz="940" b="0">
                <a:solidFill>
                  <a:srgbClr val="AABECD"/>
                </a:solidFill>
              </a:rPr>
              <a:t>Load disaggregation • peak demand • PV/storage • simulation</a:t>
            </a:r>
          </a:p>
        </p:txBody>
      </p:sp>
      <p:sp>
        <p:nvSpPr>
          <p:cNvPr id="19" name="TextBox 18">
            <a:extLst>
              <a:ext uri="{FF2B5EF4-FFF2-40B4-BE49-F238E27FC236}">
                <a16:creationId xmlns:a16="http://schemas.microsoft.com/office/drawing/2014/main" id="{336D459E-B8B0-4614-A505-54F19381C206}"/>
              </a:ext>
            </a:extLst>
          </p:cNvPr>
          <p:cNvSpPr>
            <a:spLocks noGrp="1"/>
          </p:cNvSpPr>
          <p:nvPr/>
        </p:nvSpPr>
        <p:spPr>
          <a:xfrm>
            <a:off x="8458200" y="2734056"/>
            <a:ext cx="2788920" cy="201168"/>
          </a:xfrm>
          <a:prstGeom prst="rect">
            <a:avLst/>
          </a:prstGeom>
          <a:noFill/>
        </p:spPr>
        <p:txBody>
          <a:bodyPr wrap="square" lIns="36576" tIns="18288" rIns="36576" bIns="18288">
            <a:spAutoFit/>
          </a:bodyPr>
          <a:lstStyle/>
          <a:p>
            <a:r>
              <a:rPr sz="940" b="1">
                <a:solidFill>
                  <a:srgbClr val="50DCA0"/>
                </a:solidFill>
              </a:rPr>
              <a:t>Load Intelligence + What-if</a:t>
            </a:r>
          </a:p>
        </p:txBody>
      </p:sp>
      <p:sp>
        <p:nvSpPr>
          <p:cNvPr id="20" name="Rounded Rectangle 19">
            <a:extLst>
              <a:ext uri="{FF2B5EF4-FFF2-40B4-BE49-F238E27FC236}">
                <a16:creationId xmlns:a16="http://schemas.microsoft.com/office/drawing/2014/main" id="{F1F98DAA-06E3-4AA7-9C80-7B812316E0C8}"/>
              </a:ext>
            </a:extLst>
          </p:cNvPr>
          <p:cNvSpPr>
            <a:spLocks noGrp="1"/>
          </p:cNvSpPr>
          <p:nvPr/>
        </p:nvSpPr>
        <p:spPr>
          <a:xfrm>
            <a:off x="502920" y="3255264"/>
            <a:ext cx="11201400" cy="530352"/>
          </a:xfrm>
          <a:prstGeom prst="roundRect">
            <a:avLst/>
          </a:prstGeom>
          <a:solidFill>
            <a:srgbClr val="0A1F36"/>
          </a:solidFill>
          <a:ln w="12700">
            <a:solidFill>
              <a:srgbClr val="24507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1" name="TextBox 20">
            <a:extLst>
              <a:ext uri="{FF2B5EF4-FFF2-40B4-BE49-F238E27FC236}">
                <a16:creationId xmlns:a16="http://schemas.microsoft.com/office/drawing/2014/main" id="{65089677-D63C-484F-A805-E0AD5795C5C1}"/>
              </a:ext>
            </a:extLst>
          </p:cNvPr>
          <p:cNvSpPr>
            <a:spLocks noGrp="1"/>
          </p:cNvSpPr>
          <p:nvPr/>
        </p:nvSpPr>
        <p:spPr>
          <a:xfrm>
            <a:off x="685800" y="3392424"/>
            <a:ext cx="3337560" cy="201168"/>
          </a:xfrm>
          <a:prstGeom prst="rect">
            <a:avLst/>
          </a:prstGeom>
          <a:noFill/>
        </p:spPr>
        <p:txBody>
          <a:bodyPr wrap="square" lIns="36576" tIns="18288" rIns="36576" bIns="18288">
            <a:spAutoFit/>
          </a:bodyPr>
          <a:lstStyle/>
          <a:p>
            <a:r>
              <a:rPr sz="950" b="1">
                <a:solidFill>
                  <a:srgbClr val="F2F8FC"/>
                </a:solidFill>
              </a:rPr>
              <a:t>CEDIA Smart Home Infrastructure</a:t>
            </a:r>
          </a:p>
        </p:txBody>
      </p:sp>
      <p:sp>
        <p:nvSpPr>
          <p:cNvPr id="22" name="TextBox 21">
            <a:extLst>
              <a:ext uri="{FF2B5EF4-FFF2-40B4-BE49-F238E27FC236}">
                <a16:creationId xmlns:a16="http://schemas.microsoft.com/office/drawing/2014/main" id="{8FF6FDEB-8A6E-471E-9459-2975585D65CA}"/>
              </a:ext>
            </a:extLst>
          </p:cNvPr>
          <p:cNvSpPr>
            <a:spLocks noGrp="1"/>
          </p:cNvSpPr>
          <p:nvPr/>
        </p:nvSpPr>
        <p:spPr>
          <a:xfrm>
            <a:off x="4160520" y="3392424"/>
            <a:ext cx="4069080" cy="201168"/>
          </a:xfrm>
          <a:prstGeom prst="rect">
            <a:avLst/>
          </a:prstGeom>
          <a:noFill/>
        </p:spPr>
        <p:txBody>
          <a:bodyPr wrap="square" lIns="36576" tIns="18288" rIns="36576" bIns="18288">
            <a:spAutoFit/>
          </a:bodyPr>
          <a:lstStyle/>
          <a:p>
            <a:r>
              <a:rPr sz="940" b="0">
                <a:solidFill>
                  <a:srgbClr val="AABECD"/>
                </a:solidFill>
              </a:rPr>
              <a:t>Heating/cooling/lighting • renewables • occupancy/temp/air quality</a:t>
            </a:r>
          </a:p>
        </p:txBody>
      </p:sp>
      <p:sp>
        <p:nvSpPr>
          <p:cNvPr id="23" name="TextBox 22">
            <a:extLst>
              <a:ext uri="{FF2B5EF4-FFF2-40B4-BE49-F238E27FC236}">
                <a16:creationId xmlns:a16="http://schemas.microsoft.com/office/drawing/2014/main" id="{40945511-7D59-4E85-94D5-6AA83F74F074}"/>
              </a:ext>
            </a:extLst>
          </p:cNvPr>
          <p:cNvSpPr>
            <a:spLocks noGrp="1"/>
          </p:cNvSpPr>
          <p:nvPr/>
        </p:nvSpPr>
        <p:spPr>
          <a:xfrm>
            <a:off x="8458200" y="3392424"/>
            <a:ext cx="2788920" cy="201168"/>
          </a:xfrm>
          <a:prstGeom prst="rect">
            <a:avLst/>
          </a:prstGeom>
          <a:noFill/>
        </p:spPr>
        <p:txBody>
          <a:bodyPr wrap="square" lIns="36576" tIns="18288" rIns="36576" bIns="18288">
            <a:spAutoFit/>
          </a:bodyPr>
          <a:lstStyle/>
          <a:p>
            <a:r>
              <a:rPr sz="940" b="1">
                <a:solidFill>
                  <a:srgbClr val="50DCA0"/>
                </a:solidFill>
              </a:rPr>
              <a:t>Smart Building Data Model</a:t>
            </a:r>
          </a:p>
        </p:txBody>
      </p:sp>
      <p:sp>
        <p:nvSpPr>
          <p:cNvPr id="24" name="Rounded Rectangle 23">
            <a:extLst>
              <a:ext uri="{FF2B5EF4-FFF2-40B4-BE49-F238E27FC236}">
                <a16:creationId xmlns:a16="http://schemas.microsoft.com/office/drawing/2014/main" id="{BBA83937-5C6C-4C5F-82C8-4A85F6F1E4EE}"/>
              </a:ext>
            </a:extLst>
          </p:cNvPr>
          <p:cNvSpPr>
            <a:spLocks noGrp="1"/>
          </p:cNvSpPr>
          <p:nvPr/>
        </p:nvSpPr>
        <p:spPr>
          <a:xfrm>
            <a:off x="502920" y="3913632"/>
            <a:ext cx="11201400" cy="530352"/>
          </a:xfrm>
          <a:prstGeom prst="roundRect">
            <a:avLst/>
          </a:prstGeom>
          <a:solidFill>
            <a:srgbClr val="0A1F36"/>
          </a:solidFill>
          <a:ln w="12700">
            <a:solidFill>
              <a:srgbClr val="24507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5" name="TextBox 24">
            <a:extLst>
              <a:ext uri="{FF2B5EF4-FFF2-40B4-BE49-F238E27FC236}">
                <a16:creationId xmlns:a16="http://schemas.microsoft.com/office/drawing/2014/main" id="{E7550DDC-C146-4C88-95FA-3372694DBD5A}"/>
              </a:ext>
            </a:extLst>
          </p:cNvPr>
          <p:cNvSpPr>
            <a:spLocks noGrp="1"/>
          </p:cNvSpPr>
          <p:nvPr/>
        </p:nvSpPr>
        <p:spPr>
          <a:xfrm>
            <a:off x="685800" y="4050792"/>
            <a:ext cx="3337560" cy="201168"/>
          </a:xfrm>
          <a:prstGeom prst="rect">
            <a:avLst/>
          </a:prstGeom>
          <a:noFill/>
        </p:spPr>
        <p:txBody>
          <a:bodyPr wrap="square" lIns="36576" tIns="18288" rIns="36576" bIns="18288">
            <a:spAutoFit/>
          </a:bodyPr>
          <a:lstStyle/>
          <a:p>
            <a:r>
              <a:rPr sz="950" b="1">
                <a:solidFill>
                  <a:srgbClr val="F2F8FC"/>
                </a:solidFill>
              </a:rPr>
              <a:t>Smart Cities and Smart Homes</a:t>
            </a:r>
          </a:p>
        </p:txBody>
      </p:sp>
      <p:sp>
        <p:nvSpPr>
          <p:cNvPr id="26" name="TextBox 25">
            <a:extLst>
              <a:ext uri="{FF2B5EF4-FFF2-40B4-BE49-F238E27FC236}">
                <a16:creationId xmlns:a16="http://schemas.microsoft.com/office/drawing/2014/main" id="{0D27232C-1A8D-4F87-8AA3-FB06240912D4}"/>
              </a:ext>
            </a:extLst>
          </p:cNvPr>
          <p:cNvSpPr>
            <a:spLocks noGrp="1"/>
          </p:cNvSpPr>
          <p:nvPr/>
        </p:nvSpPr>
        <p:spPr>
          <a:xfrm>
            <a:off x="4160520" y="4050792"/>
            <a:ext cx="4069080" cy="201168"/>
          </a:xfrm>
          <a:prstGeom prst="rect">
            <a:avLst/>
          </a:prstGeom>
          <a:noFill/>
        </p:spPr>
        <p:txBody>
          <a:bodyPr wrap="square" lIns="36576" tIns="18288" rIns="36576" bIns="18288">
            <a:spAutoFit/>
          </a:bodyPr>
          <a:lstStyle/>
          <a:p>
            <a:r>
              <a:rPr sz="940" b="0">
                <a:solidFill>
                  <a:srgbClr val="AABECD"/>
                </a:solidFill>
              </a:rPr>
              <a:t>Sensing → communicating → processing → applying</a:t>
            </a:r>
          </a:p>
        </p:txBody>
      </p:sp>
      <p:sp>
        <p:nvSpPr>
          <p:cNvPr id="27" name="TextBox 26">
            <a:extLst>
              <a:ext uri="{FF2B5EF4-FFF2-40B4-BE49-F238E27FC236}">
                <a16:creationId xmlns:a16="http://schemas.microsoft.com/office/drawing/2014/main" id="{3BCA552D-CBE0-41B4-B052-8B05E1732ECB}"/>
              </a:ext>
            </a:extLst>
          </p:cNvPr>
          <p:cNvSpPr>
            <a:spLocks noGrp="1"/>
          </p:cNvSpPr>
          <p:nvPr/>
        </p:nvSpPr>
        <p:spPr>
          <a:xfrm>
            <a:off x="8458200" y="4050792"/>
            <a:ext cx="2788920" cy="201168"/>
          </a:xfrm>
          <a:prstGeom prst="rect">
            <a:avLst/>
          </a:prstGeom>
          <a:noFill/>
        </p:spPr>
        <p:txBody>
          <a:bodyPr wrap="square" lIns="36576" tIns="18288" rIns="36576" bIns="18288">
            <a:spAutoFit/>
          </a:bodyPr>
          <a:lstStyle/>
          <a:p>
            <a:r>
              <a:rPr sz="940" b="1">
                <a:solidFill>
                  <a:srgbClr val="50DCA0"/>
                </a:solidFill>
              </a:rPr>
              <a:t>Product architecture</a:t>
            </a:r>
          </a:p>
        </p:txBody>
      </p:sp>
      <p:sp>
        <p:nvSpPr>
          <p:cNvPr id="28" name="Rounded Rectangle 27">
            <a:extLst>
              <a:ext uri="{FF2B5EF4-FFF2-40B4-BE49-F238E27FC236}">
                <a16:creationId xmlns:a16="http://schemas.microsoft.com/office/drawing/2014/main" id="{9BC6A18E-D8D4-4448-BFDB-AF82CF4D3258}"/>
              </a:ext>
            </a:extLst>
          </p:cNvPr>
          <p:cNvSpPr>
            <a:spLocks noGrp="1"/>
          </p:cNvSpPr>
          <p:nvPr/>
        </p:nvSpPr>
        <p:spPr>
          <a:xfrm>
            <a:off x="502920" y="4572000"/>
            <a:ext cx="11201400" cy="530352"/>
          </a:xfrm>
          <a:prstGeom prst="roundRect">
            <a:avLst/>
          </a:prstGeom>
          <a:solidFill>
            <a:srgbClr val="0A1F36"/>
          </a:solidFill>
          <a:ln w="12700">
            <a:solidFill>
              <a:srgbClr val="24507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9" name="TextBox 28">
            <a:extLst>
              <a:ext uri="{FF2B5EF4-FFF2-40B4-BE49-F238E27FC236}">
                <a16:creationId xmlns:a16="http://schemas.microsoft.com/office/drawing/2014/main" id="{68041127-22BF-4B0D-9F6B-A6271B91B1FC}"/>
              </a:ext>
            </a:extLst>
          </p:cNvPr>
          <p:cNvSpPr>
            <a:spLocks noGrp="1"/>
          </p:cNvSpPr>
          <p:nvPr/>
        </p:nvSpPr>
        <p:spPr>
          <a:xfrm>
            <a:off x="685800" y="4709160"/>
            <a:ext cx="3337560" cy="201168"/>
          </a:xfrm>
          <a:prstGeom prst="rect">
            <a:avLst/>
          </a:prstGeom>
          <a:noFill/>
        </p:spPr>
        <p:txBody>
          <a:bodyPr wrap="square" lIns="36576" tIns="18288" rIns="36576" bIns="18288">
            <a:spAutoFit/>
          </a:bodyPr>
          <a:lstStyle/>
          <a:p>
            <a:r>
              <a:rPr sz="950" b="1">
                <a:solidFill>
                  <a:srgbClr val="F2F8FC"/>
                </a:solidFill>
              </a:rPr>
              <a:t>Schneider Urban Efficiency</a:t>
            </a:r>
          </a:p>
        </p:txBody>
      </p:sp>
      <p:sp>
        <p:nvSpPr>
          <p:cNvPr id="30" name="TextBox 29">
            <a:extLst>
              <a:ext uri="{FF2B5EF4-FFF2-40B4-BE49-F238E27FC236}">
                <a16:creationId xmlns:a16="http://schemas.microsoft.com/office/drawing/2014/main" id="{34E5D339-5D08-45EF-9505-145AA3630516}"/>
              </a:ext>
            </a:extLst>
          </p:cNvPr>
          <p:cNvSpPr>
            <a:spLocks noGrp="1"/>
          </p:cNvSpPr>
          <p:nvPr/>
        </p:nvSpPr>
        <p:spPr>
          <a:xfrm>
            <a:off x="4160520" y="4709160"/>
            <a:ext cx="4069080" cy="201168"/>
          </a:xfrm>
          <a:prstGeom prst="rect">
            <a:avLst/>
          </a:prstGeom>
          <a:noFill/>
        </p:spPr>
        <p:txBody>
          <a:bodyPr wrap="square" lIns="36576" tIns="18288" rIns="36576" bIns="18288">
            <a:spAutoFit/>
          </a:bodyPr>
          <a:lstStyle/>
          <a:p>
            <a:r>
              <a:rPr sz="940" b="0">
                <a:solidFill>
                  <a:srgbClr val="AABECD"/>
                </a:solidFill>
              </a:rPr>
              <a:t>Step-by-step system integration • measurable savings</a:t>
            </a:r>
          </a:p>
        </p:txBody>
      </p:sp>
      <p:sp>
        <p:nvSpPr>
          <p:cNvPr id="31" name="TextBox 30">
            <a:extLst>
              <a:ext uri="{FF2B5EF4-FFF2-40B4-BE49-F238E27FC236}">
                <a16:creationId xmlns:a16="http://schemas.microsoft.com/office/drawing/2014/main" id="{6D816FFA-D0DC-4A20-BDD3-D9390FB34EC2}"/>
              </a:ext>
            </a:extLst>
          </p:cNvPr>
          <p:cNvSpPr>
            <a:spLocks noGrp="1"/>
          </p:cNvSpPr>
          <p:nvPr/>
        </p:nvSpPr>
        <p:spPr>
          <a:xfrm>
            <a:off x="8458200" y="4709160"/>
            <a:ext cx="2788920" cy="201168"/>
          </a:xfrm>
          <a:prstGeom prst="rect">
            <a:avLst/>
          </a:prstGeom>
          <a:noFill/>
        </p:spPr>
        <p:txBody>
          <a:bodyPr wrap="square" lIns="36576" tIns="18288" rIns="36576" bIns="18288">
            <a:spAutoFit/>
          </a:bodyPr>
          <a:lstStyle/>
          <a:p>
            <a:r>
              <a:rPr sz="940" b="1">
                <a:solidFill>
                  <a:srgbClr val="50DCA0"/>
                </a:solidFill>
              </a:rPr>
              <a:t>Scaling &amp; pilot strategy</a:t>
            </a:r>
          </a:p>
        </p:txBody>
      </p:sp>
      <p:sp>
        <p:nvSpPr>
          <p:cNvPr id="32" name="Rounded Rectangle 31">
            <a:extLst>
              <a:ext uri="{FF2B5EF4-FFF2-40B4-BE49-F238E27FC236}">
                <a16:creationId xmlns:a16="http://schemas.microsoft.com/office/drawing/2014/main" id="{BCC59ADC-AFC3-4742-8E7E-A4DD46A8BB6A}"/>
              </a:ext>
            </a:extLst>
          </p:cNvPr>
          <p:cNvSpPr>
            <a:spLocks noGrp="1"/>
          </p:cNvSpPr>
          <p:nvPr/>
        </p:nvSpPr>
        <p:spPr>
          <a:xfrm>
            <a:off x="502920" y="5230368"/>
            <a:ext cx="11201400" cy="530352"/>
          </a:xfrm>
          <a:prstGeom prst="roundRect">
            <a:avLst/>
          </a:prstGeom>
          <a:solidFill>
            <a:srgbClr val="0A1F36"/>
          </a:solidFill>
          <a:ln w="12700">
            <a:solidFill>
              <a:srgbClr val="24507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3" name="TextBox 32">
            <a:extLst>
              <a:ext uri="{FF2B5EF4-FFF2-40B4-BE49-F238E27FC236}">
                <a16:creationId xmlns:a16="http://schemas.microsoft.com/office/drawing/2014/main" id="{E30A2B4D-1023-434B-B7C5-5D5E414A3FEC}"/>
              </a:ext>
            </a:extLst>
          </p:cNvPr>
          <p:cNvSpPr>
            <a:spLocks noGrp="1"/>
          </p:cNvSpPr>
          <p:nvPr/>
        </p:nvSpPr>
        <p:spPr>
          <a:xfrm>
            <a:off x="685800" y="5367528"/>
            <a:ext cx="3337560" cy="201168"/>
          </a:xfrm>
          <a:prstGeom prst="rect">
            <a:avLst/>
          </a:prstGeom>
          <a:noFill/>
        </p:spPr>
        <p:txBody>
          <a:bodyPr wrap="square" lIns="36576" tIns="18288" rIns="36576" bIns="18288">
            <a:spAutoFit/>
          </a:bodyPr>
          <a:lstStyle/>
          <a:p>
            <a:r>
              <a:rPr sz="950" b="1">
                <a:solidFill>
                  <a:srgbClr val="F2F8FC"/>
                </a:solidFill>
              </a:rPr>
              <a:t>EC / McKinsey Digital Transformation</a:t>
            </a:r>
          </a:p>
        </p:txBody>
      </p:sp>
      <p:sp>
        <p:nvSpPr>
          <p:cNvPr id="34" name="TextBox 33">
            <a:extLst>
              <a:ext uri="{FF2B5EF4-FFF2-40B4-BE49-F238E27FC236}">
                <a16:creationId xmlns:a16="http://schemas.microsoft.com/office/drawing/2014/main" id="{16A621EB-B506-4FEA-B626-6FA3C62110C5}"/>
              </a:ext>
            </a:extLst>
          </p:cNvPr>
          <p:cNvSpPr>
            <a:spLocks noGrp="1"/>
          </p:cNvSpPr>
          <p:nvPr/>
        </p:nvSpPr>
        <p:spPr>
          <a:xfrm>
            <a:off x="4160520" y="5367528"/>
            <a:ext cx="4069080" cy="201168"/>
          </a:xfrm>
          <a:prstGeom prst="rect">
            <a:avLst/>
          </a:prstGeom>
          <a:noFill/>
        </p:spPr>
        <p:txBody>
          <a:bodyPr wrap="square" lIns="36576" tIns="18288" rIns="36576" bIns="18288">
            <a:spAutoFit/>
          </a:bodyPr>
          <a:lstStyle/>
          <a:p>
            <a:r>
              <a:rPr sz="940" b="0">
                <a:solidFill>
                  <a:srgbClr val="AABECD"/>
                </a:solidFill>
              </a:rPr>
              <a:t>AI • data platforms • trustworthy AI • climate digital solutions</a:t>
            </a:r>
          </a:p>
        </p:txBody>
      </p:sp>
      <p:sp>
        <p:nvSpPr>
          <p:cNvPr id="35" name="TextBox 34">
            <a:extLst>
              <a:ext uri="{FF2B5EF4-FFF2-40B4-BE49-F238E27FC236}">
                <a16:creationId xmlns:a16="http://schemas.microsoft.com/office/drawing/2014/main" id="{503BC332-41F1-4CD2-9AB5-8AC0A7035A7D}"/>
              </a:ext>
            </a:extLst>
          </p:cNvPr>
          <p:cNvSpPr>
            <a:spLocks noGrp="1"/>
          </p:cNvSpPr>
          <p:nvPr/>
        </p:nvSpPr>
        <p:spPr>
          <a:xfrm>
            <a:off x="8458200" y="5367528"/>
            <a:ext cx="2788920" cy="201168"/>
          </a:xfrm>
          <a:prstGeom prst="rect">
            <a:avLst/>
          </a:prstGeom>
          <a:noFill/>
        </p:spPr>
        <p:txBody>
          <a:bodyPr wrap="square" lIns="36576" tIns="18288" rIns="36576" bIns="18288">
            <a:spAutoFit/>
          </a:bodyPr>
          <a:lstStyle/>
          <a:p>
            <a:r>
              <a:rPr sz="940" b="1">
                <a:solidFill>
                  <a:srgbClr val="50DCA0"/>
                </a:solidFill>
              </a:rPr>
              <a:t>EU challenge positioning</a:t>
            </a:r>
          </a:p>
        </p:txBody>
      </p:sp>
      <p:sp>
        <p:nvSpPr>
          <p:cNvPr id="36" name="TextBox 35">
            <a:extLst>
              <a:ext uri="{FF2B5EF4-FFF2-40B4-BE49-F238E27FC236}">
                <a16:creationId xmlns:a16="http://schemas.microsoft.com/office/drawing/2014/main" id="{126859C0-0122-4A40-98F7-C3F41570A798}"/>
              </a:ext>
            </a:extLst>
          </p:cNvPr>
          <p:cNvSpPr>
            <a:spLocks noGrp="1"/>
          </p:cNvSpPr>
          <p:nvPr/>
        </p:nvSpPr>
        <p:spPr>
          <a:xfrm>
            <a:off x="640080" y="5925312"/>
            <a:ext cx="10698480" cy="502920"/>
          </a:xfrm>
          <a:prstGeom prst="rect">
            <a:avLst/>
          </a:prstGeom>
          <a:noFill/>
        </p:spPr>
        <p:txBody>
          <a:bodyPr wrap="square" lIns="36576" tIns="18288" rIns="36576" bIns="18288">
            <a:spAutoFit/>
          </a:bodyPr>
          <a:lstStyle/>
          <a:p>
            <a:pPr algn="ctr">
              <a:buNone/>
            </a:pPr>
            <a:r>
              <a:rPr sz="950" b="1">
                <a:solidFill>
                  <a:srgbClr val="FFBE50"/>
                </a:solidFill>
              </a:rPr>
              <a:t>Product decision: The digital twin remains the visualization and scenario layer.
Energy intelligence and peak-load optimization form the core product.</a:t>
            </a:r>
          </a:p>
        </p:txBody>
      </p:sp>
      <p:pic>
        <p:nvPicPr>
          <p:cNvPr id="73" name="Picture 36"/>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1920361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71221"/>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DFDA7212-ED8F-418D-8D86-38FAF7041DF7}"/>
              </a:ext>
            </a:extLst>
          </p:cNvPr>
          <p:cNvSpPr>
            <a:spLocks noGrp="1"/>
          </p:cNvSpPr>
          <p:nvPr/>
        </p:nvSpPr>
        <p:spPr>
          <a:xfrm>
            <a:off x="7498079" y="-457200"/>
            <a:ext cx="4389120" cy="4389120"/>
          </a:xfrm>
          <a:prstGeom prst="ellipse">
            <a:avLst/>
          </a:prstGeom>
          <a:solidFill>
            <a:srgbClr val="4DCEE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Oval 2">
            <a:extLst>
              <a:ext uri="{FF2B5EF4-FFF2-40B4-BE49-F238E27FC236}">
                <a16:creationId xmlns:a16="http://schemas.microsoft.com/office/drawing/2014/main" id="{1EF261F6-343D-4F5A-8ABF-D2E0F6F2F98D}"/>
              </a:ext>
            </a:extLst>
          </p:cNvPr>
          <p:cNvSpPr>
            <a:spLocks noGrp="1"/>
          </p:cNvSpPr>
          <p:nvPr/>
        </p:nvSpPr>
        <p:spPr>
          <a:xfrm>
            <a:off x="-914400" y="4754880"/>
            <a:ext cx="4114800" cy="2743200"/>
          </a:xfrm>
          <a:prstGeom prst="ellipse">
            <a:avLst/>
          </a:prstGeom>
          <a:solidFill>
            <a:srgbClr val="50DCA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 name="Oval 3">
            <a:extLst>
              <a:ext uri="{FF2B5EF4-FFF2-40B4-BE49-F238E27FC236}">
                <a16:creationId xmlns:a16="http://schemas.microsoft.com/office/drawing/2014/main" id="{2564AA76-9825-4D82-8B95-598337814060}"/>
              </a:ext>
            </a:extLst>
          </p:cNvPr>
          <p:cNvSpPr>
            <a:spLocks noGrp="1"/>
          </p:cNvSpPr>
          <p:nvPr/>
        </p:nvSpPr>
        <p:spPr>
          <a:xfrm>
            <a:off x="9144000" y="4572000"/>
            <a:ext cx="2011680" cy="2011680"/>
          </a:xfrm>
          <a:prstGeom prst="ellipse">
            <a:avLst/>
          </a:prstGeom>
          <a:solidFill>
            <a:srgbClr val="FFBE5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TextBox 4">
            <a:extLst>
              <a:ext uri="{FF2B5EF4-FFF2-40B4-BE49-F238E27FC236}">
                <a16:creationId xmlns:a16="http://schemas.microsoft.com/office/drawing/2014/main" id="{401C685D-396C-4B68-BF95-359EFC2577EB}"/>
              </a:ext>
            </a:extLst>
          </p:cNvPr>
          <p:cNvSpPr>
            <a:spLocks noGrp="1"/>
          </p:cNvSpPr>
          <p:nvPr/>
        </p:nvSpPr>
        <p:spPr>
          <a:xfrm>
            <a:off x="502920" y="228600"/>
            <a:ext cx="4297680" cy="256032"/>
          </a:xfrm>
          <a:prstGeom prst="rect">
            <a:avLst/>
          </a:prstGeom>
          <a:noFill/>
        </p:spPr>
        <p:txBody>
          <a:bodyPr wrap="none">
            <a:spAutoFit/>
          </a:bodyPr>
          <a:lstStyle/>
          <a:p>
            <a:r>
              <a:rPr sz="850" b="1">
                <a:solidFill>
                  <a:srgbClr val="4DCEEF"/>
                </a:solidFill>
              </a:rPr>
              <a:t>MVP REFINEMENT</a:t>
            </a:r>
          </a:p>
        </p:txBody>
      </p:sp>
      <p:sp>
        <p:nvSpPr>
          <p:cNvPr id="6" name="TextBox 5">
            <a:extLst>
              <a:ext uri="{FF2B5EF4-FFF2-40B4-BE49-F238E27FC236}">
                <a16:creationId xmlns:a16="http://schemas.microsoft.com/office/drawing/2014/main" id="{B230EA48-ABB6-4176-8691-97104ACA1F48}"/>
              </a:ext>
            </a:extLst>
          </p:cNvPr>
          <p:cNvSpPr>
            <a:spLocks noGrp="1"/>
          </p:cNvSpPr>
          <p:nvPr/>
        </p:nvSpPr>
        <p:spPr>
          <a:xfrm>
            <a:off x="502920" y="502920"/>
            <a:ext cx="10698480" cy="502920"/>
          </a:xfrm>
          <a:prstGeom prst="rect">
            <a:avLst/>
          </a:prstGeom>
          <a:noFill/>
        </p:spPr>
        <p:txBody>
          <a:bodyPr wrap="none">
            <a:spAutoFit/>
          </a:bodyPr>
          <a:lstStyle/>
          <a:p>
            <a:r>
              <a:rPr sz="2900" b="1">
                <a:solidFill>
                  <a:srgbClr val="F2F8FC"/>
                </a:solidFill>
              </a:rPr>
              <a:t>Refined Challenge MVP</a:t>
            </a:r>
          </a:p>
        </p:txBody>
      </p:sp>
      <p:sp>
        <p:nvSpPr>
          <p:cNvPr id="7" name="TextBox 6">
            <a:extLst>
              <a:ext uri="{FF2B5EF4-FFF2-40B4-BE49-F238E27FC236}">
                <a16:creationId xmlns:a16="http://schemas.microsoft.com/office/drawing/2014/main" id="{95EF7487-48D7-4EA6-9009-5791E8F67A7C}"/>
              </a:ext>
            </a:extLst>
          </p:cNvPr>
          <p:cNvSpPr>
            <a:spLocks noGrp="1"/>
          </p:cNvSpPr>
          <p:nvPr/>
        </p:nvSpPr>
        <p:spPr>
          <a:xfrm>
            <a:off x="530352" y="1033271"/>
            <a:ext cx="9692640" cy="274320"/>
          </a:xfrm>
          <a:prstGeom prst="rect">
            <a:avLst/>
          </a:prstGeom>
          <a:noFill/>
        </p:spPr>
        <p:txBody>
          <a:bodyPr wrap="none">
            <a:spAutoFit/>
          </a:bodyPr>
          <a:lstStyle/>
          <a:p>
            <a:r>
              <a:rPr sz="1250">
                <a:solidFill>
                  <a:srgbClr val="AABECD"/>
                </a:solidFill>
              </a:rPr>
              <a:t>Research analysis shifted the priority from a digital-twin showcase to measurable energy-intelligence value.</a:t>
            </a:r>
          </a:p>
        </p:txBody>
      </p:sp>
      <p:sp>
        <p:nvSpPr>
          <p:cNvPr id="8" name="Rounded Rectangle 7">
            <a:extLst>
              <a:ext uri="{FF2B5EF4-FFF2-40B4-BE49-F238E27FC236}">
                <a16:creationId xmlns:a16="http://schemas.microsoft.com/office/drawing/2014/main" id="{7A2E2CF3-6F40-4A79-9F34-24DAB380CA53}"/>
              </a:ext>
            </a:extLst>
          </p:cNvPr>
          <p:cNvSpPr>
            <a:spLocks noGrp="1"/>
          </p:cNvSpPr>
          <p:nvPr/>
        </p:nvSpPr>
        <p:spPr>
          <a:xfrm>
            <a:off x="594360" y="1417320"/>
            <a:ext cx="5257800" cy="4526280"/>
          </a:xfrm>
          <a:prstGeom prst="roundRect">
            <a:avLst/>
          </a:prstGeom>
          <a:solidFill>
            <a:srgbClr val="0A1F36"/>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TextBox 8">
            <a:extLst>
              <a:ext uri="{FF2B5EF4-FFF2-40B4-BE49-F238E27FC236}">
                <a16:creationId xmlns:a16="http://schemas.microsoft.com/office/drawing/2014/main" id="{0CF2CF58-968F-484A-B45A-C8FFA95309EF}"/>
              </a:ext>
            </a:extLst>
          </p:cNvPr>
          <p:cNvSpPr>
            <a:spLocks noGrp="1"/>
          </p:cNvSpPr>
          <p:nvPr/>
        </p:nvSpPr>
        <p:spPr>
          <a:xfrm>
            <a:off x="868680" y="1664208"/>
            <a:ext cx="4663440" cy="267766"/>
          </a:xfrm>
          <a:prstGeom prst="rect">
            <a:avLst/>
          </a:prstGeom>
          <a:noFill/>
        </p:spPr>
        <p:txBody>
          <a:bodyPr wrap="square" lIns="36576" tIns="18288" rIns="36576" bIns="18288">
            <a:spAutoFit/>
          </a:bodyPr>
          <a:lstStyle/>
          <a:p>
            <a:r>
              <a:rPr sz="1500" b="1">
                <a:solidFill>
                  <a:srgbClr val="50DCA0"/>
                </a:solidFill>
              </a:rPr>
              <a:t>P0 — Core Workflow</a:t>
            </a:r>
          </a:p>
        </p:txBody>
      </p:sp>
      <p:sp>
        <p:nvSpPr>
          <p:cNvPr id="10" name="Rounded Rectangle 9">
            <a:extLst>
              <a:ext uri="{FF2B5EF4-FFF2-40B4-BE49-F238E27FC236}">
                <a16:creationId xmlns:a16="http://schemas.microsoft.com/office/drawing/2014/main" id="{E70406D2-875C-4B03-A05D-0A5DAC0A8B2A}"/>
              </a:ext>
            </a:extLst>
          </p:cNvPr>
          <p:cNvSpPr>
            <a:spLocks noGrp="1"/>
          </p:cNvSpPr>
          <p:nvPr/>
        </p:nvSpPr>
        <p:spPr>
          <a:xfrm>
            <a:off x="868680" y="2148840"/>
            <a:ext cx="1325880" cy="411480"/>
          </a:xfrm>
          <a:prstGeom prst="roundRect">
            <a:avLst/>
          </a:prstGeom>
          <a:solidFill>
            <a:srgbClr val="0C2D4B"/>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1" name="TextBox 10">
            <a:extLst>
              <a:ext uri="{FF2B5EF4-FFF2-40B4-BE49-F238E27FC236}">
                <a16:creationId xmlns:a16="http://schemas.microsoft.com/office/drawing/2014/main" id="{6D27FFB2-2E1D-4AA4-B50B-9AC770A66F3C}"/>
              </a:ext>
            </a:extLst>
          </p:cNvPr>
          <p:cNvSpPr>
            <a:spLocks noGrp="1"/>
          </p:cNvSpPr>
          <p:nvPr/>
        </p:nvSpPr>
        <p:spPr>
          <a:xfrm>
            <a:off x="923544" y="2267712"/>
            <a:ext cx="1216152" cy="146304"/>
          </a:xfrm>
          <a:prstGeom prst="rect">
            <a:avLst/>
          </a:prstGeom>
          <a:noFill/>
        </p:spPr>
        <p:txBody>
          <a:bodyPr wrap="square" lIns="36576" tIns="18288" rIns="36576" bIns="18288">
            <a:spAutoFit/>
          </a:bodyPr>
          <a:lstStyle/>
          <a:p>
            <a:pPr algn="ctr">
              <a:buNone/>
            </a:pPr>
            <a:r>
              <a:rPr sz="760" b="1">
                <a:solidFill>
                  <a:srgbClr val="F2F8FC"/>
                </a:solidFill>
              </a:rPr>
              <a:t>Energy Dashboard</a:t>
            </a:r>
          </a:p>
        </p:txBody>
      </p:sp>
      <p:sp>
        <p:nvSpPr>
          <p:cNvPr id="12" name="Rounded Rectangle 11">
            <a:extLst>
              <a:ext uri="{FF2B5EF4-FFF2-40B4-BE49-F238E27FC236}">
                <a16:creationId xmlns:a16="http://schemas.microsoft.com/office/drawing/2014/main" id="{83292B47-F600-4558-934C-7BBA5552E87D}"/>
              </a:ext>
            </a:extLst>
          </p:cNvPr>
          <p:cNvSpPr>
            <a:spLocks noGrp="1"/>
          </p:cNvSpPr>
          <p:nvPr/>
        </p:nvSpPr>
        <p:spPr>
          <a:xfrm>
            <a:off x="2441448" y="2148840"/>
            <a:ext cx="1325880" cy="411480"/>
          </a:xfrm>
          <a:prstGeom prst="roundRect">
            <a:avLst/>
          </a:prstGeom>
          <a:solidFill>
            <a:srgbClr val="0C2D4B"/>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3" name="TextBox 12">
            <a:extLst>
              <a:ext uri="{FF2B5EF4-FFF2-40B4-BE49-F238E27FC236}">
                <a16:creationId xmlns:a16="http://schemas.microsoft.com/office/drawing/2014/main" id="{E8E471C4-9FEB-4447-AEB8-77009D1900B1}"/>
              </a:ext>
            </a:extLst>
          </p:cNvPr>
          <p:cNvSpPr>
            <a:spLocks noGrp="1"/>
          </p:cNvSpPr>
          <p:nvPr/>
        </p:nvSpPr>
        <p:spPr>
          <a:xfrm>
            <a:off x="2496312" y="2267712"/>
            <a:ext cx="1216152" cy="146304"/>
          </a:xfrm>
          <a:prstGeom prst="rect">
            <a:avLst/>
          </a:prstGeom>
          <a:noFill/>
        </p:spPr>
        <p:txBody>
          <a:bodyPr wrap="square" lIns="36576" tIns="18288" rIns="36576" bIns="18288">
            <a:spAutoFit/>
          </a:bodyPr>
          <a:lstStyle/>
          <a:p>
            <a:pPr algn="ctr">
              <a:buNone/>
            </a:pPr>
            <a:r>
              <a:rPr sz="760" b="1">
                <a:solidFill>
                  <a:srgbClr val="F2F8FC"/>
                </a:solidFill>
              </a:rPr>
              <a:t>Smart Meter / Sensor Data</a:t>
            </a:r>
          </a:p>
        </p:txBody>
      </p:sp>
      <p:sp>
        <p:nvSpPr>
          <p:cNvPr id="14" name="Rounded Rectangle 13">
            <a:extLst>
              <a:ext uri="{FF2B5EF4-FFF2-40B4-BE49-F238E27FC236}">
                <a16:creationId xmlns:a16="http://schemas.microsoft.com/office/drawing/2014/main" id="{221E7CBA-5BAD-44DD-8E2F-1534EA5C7EDD}"/>
              </a:ext>
            </a:extLst>
          </p:cNvPr>
          <p:cNvSpPr>
            <a:spLocks noGrp="1"/>
          </p:cNvSpPr>
          <p:nvPr/>
        </p:nvSpPr>
        <p:spPr>
          <a:xfrm>
            <a:off x="4014215" y="2148840"/>
            <a:ext cx="1325880" cy="411480"/>
          </a:xfrm>
          <a:prstGeom prst="roundRect">
            <a:avLst/>
          </a:prstGeom>
          <a:solidFill>
            <a:srgbClr val="0C2D4B"/>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5" name="TextBox 14">
            <a:extLst>
              <a:ext uri="{FF2B5EF4-FFF2-40B4-BE49-F238E27FC236}">
                <a16:creationId xmlns:a16="http://schemas.microsoft.com/office/drawing/2014/main" id="{D6D713E8-A76F-47EB-B046-3DBAE4017867}"/>
              </a:ext>
            </a:extLst>
          </p:cNvPr>
          <p:cNvSpPr>
            <a:spLocks noGrp="1"/>
          </p:cNvSpPr>
          <p:nvPr/>
        </p:nvSpPr>
        <p:spPr>
          <a:xfrm>
            <a:off x="4069079" y="2267712"/>
            <a:ext cx="1216152" cy="146304"/>
          </a:xfrm>
          <a:prstGeom prst="rect">
            <a:avLst/>
          </a:prstGeom>
          <a:noFill/>
        </p:spPr>
        <p:txBody>
          <a:bodyPr wrap="square" lIns="36576" tIns="18288" rIns="36576" bIns="18288">
            <a:spAutoFit/>
          </a:bodyPr>
          <a:lstStyle/>
          <a:p>
            <a:pPr algn="ctr">
              <a:buNone/>
            </a:pPr>
            <a:r>
              <a:rPr sz="760" b="1">
                <a:solidFill>
                  <a:srgbClr val="F2F8FC"/>
                </a:solidFill>
              </a:rPr>
              <a:t>HVAC &amp; Load Breakdown</a:t>
            </a:r>
          </a:p>
        </p:txBody>
      </p:sp>
      <p:sp>
        <p:nvSpPr>
          <p:cNvPr id="16" name="Rounded Rectangle 15">
            <a:extLst>
              <a:ext uri="{FF2B5EF4-FFF2-40B4-BE49-F238E27FC236}">
                <a16:creationId xmlns:a16="http://schemas.microsoft.com/office/drawing/2014/main" id="{29D04FD6-7D84-4169-96A0-C46172C0E73E}"/>
              </a:ext>
            </a:extLst>
          </p:cNvPr>
          <p:cNvSpPr>
            <a:spLocks noGrp="1"/>
          </p:cNvSpPr>
          <p:nvPr/>
        </p:nvSpPr>
        <p:spPr>
          <a:xfrm>
            <a:off x="868680" y="2862072"/>
            <a:ext cx="1325880" cy="411480"/>
          </a:xfrm>
          <a:prstGeom prst="roundRect">
            <a:avLst/>
          </a:prstGeom>
          <a:solidFill>
            <a:srgbClr val="0C2D4B"/>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7" name="TextBox 16">
            <a:extLst>
              <a:ext uri="{FF2B5EF4-FFF2-40B4-BE49-F238E27FC236}">
                <a16:creationId xmlns:a16="http://schemas.microsoft.com/office/drawing/2014/main" id="{BEE9D03E-08D6-46C1-BBAA-6C2FC09FF731}"/>
              </a:ext>
            </a:extLst>
          </p:cNvPr>
          <p:cNvSpPr>
            <a:spLocks noGrp="1"/>
          </p:cNvSpPr>
          <p:nvPr/>
        </p:nvSpPr>
        <p:spPr>
          <a:xfrm>
            <a:off x="923544" y="2980944"/>
            <a:ext cx="1216152" cy="146304"/>
          </a:xfrm>
          <a:prstGeom prst="rect">
            <a:avLst/>
          </a:prstGeom>
          <a:noFill/>
        </p:spPr>
        <p:txBody>
          <a:bodyPr wrap="square" lIns="36576" tIns="18288" rIns="36576" bIns="18288">
            <a:spAutoFit/>
          </a:bodyPr>
          <a:lstStyle/>
          <a:p>
            <a:pPr algn="ctr">
              <a:buNone/>
            </a:pPr>
            <a:r>
              <a:rPr sz="760" b="1">
                <a:solidFill>
                  <a:srgbClr val="F2F8FC"/>
                </a:solidFill>
              </a:rPr>
              <a:t>Energy Forecast</a:t>
            </a:r>
          </a:p>
        </p:txBody>
      </p:sp>
      <p:sp>
        <p:nvSpPr>
          <p:cNvPr id="18" name="Rounded Rectangle 17">
            <a:extLst>
              <a:ext uri="{FF2B5EF4-FFF2-40B4-BE49-F238E27FC236}">
                <a16:creationId xmlns:a16="http://schemas.microsoft.com/office/drawing/2014/main" id="{4705BCAF-0E40-4825-A2A4-62C91505FCE7}"/>
              </a:ext>
            </a:extLst>
          </p:cNvPr>
          <p:cNvSpPr>
            <a:spLocks noGrp="1"/>
          </p:cNvSpPr>
          <p:nvPr/>
        </p:nvSpPr>
        <p:spPr>
          <a:xfrm>
            <a:off x="2441448" y="2862072"/>
            <a:ext cx="1325880" cy="411480"/>
          </a:xfrm>
          <a:prstGeom prst="roundRect">
            <a:avLst/>
          </a:prstGeom>
          <a:solidFill>
            <a:srgbClr val="0C2D4B"/>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9" name="TextBox 18">
            <a:extLst>
              <a:ext uri="{FF2B5EF4-FFF2-40B4-BE49-F238E27FC236}">
                <a16:creationId xmlns:a16="http://schemas.microsoft.com/office/drawing/2014/main" id="{9CA81592-2023-43AA-9510-07FAC2979296}"/>
              </a:ext>
            </a:extLst>
          </p:cNvPr>
          <p:cNvSpPr>
            <a:spLocks noGrp="1"/>
          </p:cNvSpPr>
          <p:nvPr/>
        </p:nvSpPr>
        <p:spPr>
          <a:xfrm>
            <a:off x="2496312" y="2980944"/>
            <a:ext cx="1216152" cy="146304"/>
          </a:xfrm>
          <a:prstGeom prst="rect">
            <a:avLst/>
          </a:prstGeom>
          <a:noFill/>
        </p:spPr>
        <p:txBody>
          <a:bodyPr wrap="square" lIns="36576" tIns="18288" rIns="36576" bIns="18288">
            <a:spAutoFit/>
          </a:bodyPr>
          <a:lstStyle/>
          <a:p>
            <a:pPr algn="ctr">
              <a:buNone/>
            </a:pPr>
            <a:r>
              <a:rPr sz="760" b="1">
                <a:solidFill>
                  <a:srgbClr val="F2F8FC"/>
                </a:solidFill>
              </a:rPr>
              <a:t>Peak Demand Prediction</a:t>
            </a:r>
          </a:p>
        </p:txBody>
      </p:sp>
      <p:sp>
        <p:nvSpPr>
          <p:cNvPr id="20" name="Rounded Rectangle 19">
            <a:extLst>
              <a:ext uri="{FF2B5EF4-FFF2-40B4-BE49-F238E27FC236}">
                <a16:creationId xmlns:a16="http://schemas.microsoft.com/office/drawing/2014/main" id="{C5BC5C69-A402-4B46-B983-50D622ADC413}"/>
              </a:ext>
            </a:extLst>
          </p:cNvPr>
          <p:cNvSpPr>
            <a:spLocks noGrp="1"/>
          </p:cNvSpPr>
          <p:nvPr/>
        </p:nvSpPr>
        <p:spPr>
          <a:xfrm>
            <a:off x="4014215" y="2862072"/>
            <a:ext cx="1325880" cy="411480"/>
          </a:xfrm>
          <a:prstGeom prst="roundRect">
            <a:avLst/>
          </a:prstGeom>
          <a:solidFill>
            <a:srgbClr val="0C2D4B"/>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1" name="TextBox 20">
            <a:extLst>
              <a:ext uri="{FF2B5EF4-FFF2-40B4-BE49-F238E27FC236}">
                <a16:creationId xmlns:a16="http://schemas.microsoft.com/office/drawing/2014/main" id="{84B50E4E-03F7-4104-BD01-823258094C2C}"/>
              </a:ext>
            </a:extLst>
          </p:cNvPr>
          <p:cNvSpPr>
            <a:spLocks noGrp="1"/>
          </p:cNvSpPr>
          <p:nvPr/>
        </p:nvSpPr>
        <p:spPr>
          <a:xfrm>
            <a:off x="4069079" y="2980944"/>
            <a:ext cx="1216152" cy="146304"/>
          </a:xfrm>
          <a:prstGeom prst="rect">
            <a:avLst/>
          </a:prstGeom>
          <a:noFill/>
        </p:spPr>
        <p:txBody>
          <a:bodyPr wrap="square" lIns="36576" tIns="18288" rIns="36576" bIns="18288">
            <a:spAutoFit/>
          </a:bodyPr>
          <a:lstStyle/>
          <a:p>
            <a:pPr algn="ctr">
              <a:buNone/>
            </a:pPr>
            <a:r>
              <a:rPr sz="760" b="1">
                <a:solidFill>
                  <a:srgbClr val="F2F8FC"/>
                </a:solidFill>
              </a:rPr>
              <a:t>Anomaly Detection</a:t>
            </a:r>
          </a:p>
        </p:txBody>
      </p:sp>
      <p:sp>
        <p:nvSpPr>
          <p:cNvPr id="22" name="Rounded Rectangle 21">
            <a:extLst>
              <a:ext uri="{FF2B5EF4-FFF2-40B4-BE49-F238E27FC236}">
                <a16:creationId xmlns:a16="http://schemas.microsoft.com/office/drawing/2014/main" id="{2D91FA18-F81A-44D9-A0B8-11E58126FC69}"/>
              </a:ext>
            </a:extLst>
          </p:cNvPr>
          <p:cNvSpPr>
            <a:spLocks noGrp="1"/>
          </p:cNvSpPr>
          <p:nvPr/>
        </p:nvSpPr>
        <p:spPr>
          <a:xfrm>
            <a:off x="868680" y="3575304"/>
            <a:ext cx="1325880" cy="411480"/>
          </a:xfrm>
          <a:prstGeom prst="roundRect">
            <a:avLst/>
          </a:prstGeom>
          <a:solidFill>
            <a:srgbClr val="0C2D4B"/>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3" name="TextBox 22">
            <a:extLst>
              <a:ext uri="{FF2B5EF4-FFF2-40B4-BE49-F238E27FC236}">
                <a16:creationId xmlns:a16="http://schemas.microsoft.com/office/drawing/2014/main" id="{67408D00-D4B8-4B22-884A-0A3949AE42E1}"/>
              </a:ext>
            </a:extLst>
          </p:cNvPr>
          <p:cNvSpPr>
            <a:spLocks noGrp="1"/>
          </p:cNvSpPr>
          <p:nvPr/>
        </p:nvSpPr>
        <p:spPr>
          <a:xfrm>
            <a:off x="923544" y="3694176"/>
            <a:ext cx="1216152" cy="146304"/>
          </a:xfrm>
          <a:prstGeom prst="rect">
            <a:avLst/>
          </a:prstGeom>
          <a:noFill/>
        </p:spPr>
        <p:txBody>
          <a:bodyPr wrap="square" lIns="36576" tIns="18288" rIns="36576" bIns="18288">
            <a:spAutoFit/>
          </a:bodyPr>
          <a:lstStyle/>
          <a:p>
            <a:pPr algn="ctr">
              <a:buNone/>
            </a:pPr>
            <a:r>
              <a:rPr sz="760" b="1">
                <a:solidFill>
                  <a:srgbClr val="F2F8FC"/>
                </a:solidFill>
              </a:rPr>
              <a:t>AI Optimization Recommendation</a:t>
            </a:r>
          </a:p>
        </p:txBody>
      </p:sp>
      <p:sp>
        <p:nvSpPr>
          <p:cNvPr id="24" name="Rounded Rectangle 23">
            <a:extLst>
              <a:ext uri="{FF2B5EF4-FFF2-40B4-BE49-F238E27FC236}">
                <a16:creationId xmlns:a16="http://schemas.microsoft.com/office/drawing/2014/main" id="{31DC86ED-12F3-4EF0-B256-71164F777B0A}"/>
              </a:ext>
            </a:extLst>
          </p:cNvPr>
          <p:cNvSpPr>
            <a:spLocks noGrp="1"/>
          </p:cNvSpPr>
          <p:nvPr/>
        </p:nvSpPr>
        <p:spPr>
          <a:xfrm>
            <a:off x="2441448" y="3575304"/>
            <a:ext cx="1325880" cy="411480"/>
          </a:xfrm>
          <a:prstGeom prst="roundRect">
            <a:avLst/>
          </a:prstGeom>
          <a:solidFill>
            <a:srgbClr val="0C2D4B"/>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5" name="TextBox 24">
            <a:extLst>
              <a:ext uri="{FF2B5EF4-FFF2-40B4-BE49-F238E27FC236}">
                <a16:creationId xmlns:a16="http://schemas.microsoft.com/office/drawing/2014/main" id="{7C2372AC-9D6F-41AC-83FB-770FB8AD9DBB}"/>
              </a:ext>
            </a:extLst>
          </p:cNvPr>
          <p:cNvSpPr>
            <a:spLocks noGrp="1"/>
          </p:cNvSpPr>
          <p:nvPr/>
        </p:nvSpPr>
        <p:spPr>
          <a:xfrm>
            <a:off x="2496312" y="3694176"/>
            <a:ext cx="1216152" cy="146304"/>
          </a:xfrm>
          <a:prstGeom prst="rect">
            <a:avLst/>
          </a:prstGeom>
          <a:noFill/>
        </p:spPr>
        <p:txBody>
          <a:bodyPr wrap="square" lIns="36576" tIns="18288" rIns="36576" bIns="18288">
            <a:spAutoFit/>
          </a:bodyPr>
          <a:lstStyle/>
          <a:p>
            <a:pPr algn="ctr">
              <a:buNone/>
            </a:pPr>
            <a:r>
              <a:rPr sz="760" b="1">
                <a:solidFill>
                  <a:srgbClr val="F2F8FC"/>
                </a:solidFill>
              </a:rPr>
              <a:t>What-if Scenario Engine</a:t>
            </a:r>
          </a:p>
        </p:txBody>
      </p:sp>
      <p:sp>
        <p:nvSpPr>
          <p:cNvPr id="26" name="Rounded Rectangle 25">
            <a:extLst>
              <a:ext uri="{FF2B5EF4-FFF2-40B4-BE49-F238E27FC236}">
                <a16:creationId xmlns:a16="http://schemas.microsoft.com/office/drawing/2014/main" id="{B7227E22-22BA-47EA-9807-75E2B163DC5C}"/>
              </a:ext>
            </a:extLst>
          </p:cNvPr>
          <p:cNvSpPr>
            <a:spLocks noGrp="1"/>
          </p:cNvSpPr>
          <p:nvPr/>
        </p:nvSpPr>
        <p:spPr>
          <a:xfrm>
            <a:off x="4014215" y="3575304"/>
            <a:ext cx="1325880" cy="411480"/>
          </a:xfrm>
          <a:prstGeom prst="roundRect">
            <a:avLst/>
          </a:prstGeom>
          <a:solidFill>
            <a:srgbClr val="0C2D4B"/>
          </a:solidFill>
          <a:ln w="12700">
            <a:solidFill>
              <a:srgbClr val="50DCA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7" name="TextBox 26">
            <a:extLst>
              <a:ext uri="{FF2B5EF4-FFF2-40B4-BE49-F238E27FC236}">
                <a16:creationId xmlns:a16="http://schemas.microsoft.com/office/drawing/2014/main" id="{FFA16729-491C-4B1A-92F8-C7CAAAACCCF1}"/>
              </a:ext>
            </a:extLst>
          </p:cNvPr>
          <p:cNvSpPr>
            <a:spLocks noGrp="1"/>
          </p:cNvSpPr>
          <p:nvPr/>
        </p:nvSpPr>
        <p:spPr>
          <a:xfrm>
            <a:off x="4069079" y="3694176"/>
            <a:ext cx="1216152" cy="146304"/>
          </a:xfrm>
          <a:prstGeom prst="rect">
            <a:avLst/>
          </a:prstGeom>
          <a:noFill/>
        </p:spPr>
        <p:txBody>
          <a:bodyPr wrap="square" lIns="36576" tIns="18288" rIns="36576" bIns="18288">
            <a:spAutoFit/>
          </a:bodyPr>
          <a:lstStyle/>
          <a:p>
            <a:pPr algn="ctr">
              <a:buNone/>
            </a:pPr>
            <a:r>
              <a:rPr sz="760" b="1">
                <a:solidFill>
                  <a:srgbClr val="F2F8FC"/>
                </a:solidFill>
              </a:rPr>
              <a:t>AI Energy Copilot</a:t>
            </a:r>
          </a:p>
        </p:txBody>
      </p:sp>
      <p:sp>
        <p:nvSpPr>
          <p:cNvPr id="28" name="Rounded Rectangle 27">
            <a:extLst>
              <a:ext uri="{FF2B5EF4-FFF2-40B4-BE49-F238E27FC236}">
                <a16:creationId xmlns:a16="http://schemas.microsoft.com/office/drawing/2014/main" id="{CD62925D-5724-4484-BC6F-70ECFBDA1C5D}"/>
              </a:ext>
            </a:extLst>
          </p:cNvPr>
          <p:cNvSpPr>
            <a:spLocks noGrp="1"/>
          </p:cNvSpPr>
          <p:nvPr/>
        </p:nvSpPr>
        <p:spPr>
          <a:xfrm>
            <a:off x="6263640" y="1417320"/>
            <a:ext cx="5349240" cy="1993392"/>
          </a:xfrm>
          <a:prstGeom prst="roundRect">
            <a:avLst/>
          </a:prstGeom>
          <a:solidFill>
            <a:srgbClr val="0A1F36"/>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9" name="TextBox 28">
            <a:extLst>
              <a:ext uri="{FF2B5EF4-FFF2-40B4-BE49-F238E27FC236}">
                <a16:creationId xmlns:a16="http://schemas.microsoft.com/office/drawing/2014/main" id="{97F6EFDD-760B-4B23-9A39-FB31AB978D0B}"/>
              </a:ext>
            </a:extLst>
          </p:cNvPr>
          <p:cNvSpPr>
            <a:spLocks noGrp="1"/>
          </p:cNvSpPr>
          <p:nvPr/>
        </p:nvSpPr>
        <p:spPr>
          <a:xfrm>
            <a:off x="6537960" y="1664208"/>
            <a:ext cx="4663440" cy="228600"/>
          </a:xfrm>
          <a:prstGeom prst="rect">
            <a:avLst/>
          </a:prstGeom>
          <a:noFill/>
        </p:spPr>
        <p:txBody>
          <a:bodyPr wrap="square" lIns="36576" tIns="18288" rIns="36576" bIns="18288">
            <a:spAutoFit/>
          </a:bodyPr>
          <a:lstStyle/>
          <a:p>
            <a:r>
              <a:rPr sz="1500" b="1">
                <a:solidFill>
                  <a:srgbClr val="4DCEEF"/>
                </a:solidFill>
              </a:rPr>
              <a:t>P1 — Vision in the Pitch, Second Product Phase</a:t>
            </a:r>
          </a:p>
        </p:txBody>
      </p:sp>
      <p:sp>
        <p:nvSpPr>
          <p:cNvPr id="30" name="TextBox 29">
            <a:extLst>
              <a:ext uri="{FF2B5EF4-FFF2-40B4-BE49-F238E27FC236}">
                <a16:creationId xmlns:a16="http://schemas.microsoft.com/office/drawing/2014/main" id="{E727816B-7673-43D7-A3C8-376AACA4C51A}"/>
              </a:ext>
            </a:extLst>
          </p:cNvPr>
          <p:cNvSpPr>
            <a:spLocks noGrp="1"/>
          </p:cNvSpPr>
          <p:nvPr/>
        </p:nvSpPr>
        <p:spPr>
          <a:xfrm>
            <a:off x="6537960" y="2075688"/>
            <a:ext cx="164592" cy="182880"/>
          </a:xfrm>
          <a:prstGeom prst="rect">
            <a:avLst/>
          </a:prstGeom>
          <a:noFill/>
        </p:spPr>
        <p:txBody>
          <a:bodyPr wrap="square" lIns="36576" tIns="18288" rIns="36576" bIns="18288">
            <a:spAutoFit/>
          </a:bodyPr>
          <a:lstStyle/>
          <a:p>
            <a:r>
              <a:rPr sz="1440" b="1">
                <a:solidFill>
                  <a:srgbClr val="4DCEEF"/>
                </a:solidFill>
              </a:rPr>
              <a:t>•</a:t>
            </a:r>
          </a:p>
        </p:txBody>
      </p:sp>
      <p:sp>
        <p:nvSpPr>
          <p:cNvPr id="31" name="TextBox 30">
            <a:extLst>
              <a:ext uri="{FF2B5EF4-FFF2-40B4-BE49-F238E27FC236}">
                <a16:creationId xmlns:a16="http://schemas.microsoft.com/office/drawing/2014/main" id="{01B17BE0-B18F-42A8-828C-5884C433B066}"/>
              </a:ext>
            </a:extLst>
          </p:cNvPr>
          <p:cNvSpPr>
            <a:spLocks noGrp="1"/>
          </p:cNvSpPr>
          <p:nvPr/>
        </p:nvSpPr>
        <p:spPr>
          <a:xfrm>
            <a:off x="6766560" y="2075688"/>
            <a:ext cx="4434840" cy="292608"/>
          </a:xfrm>
          <a:prstGeom prst="rect">
            <a:avLst/>
          </a:prstGeom>
          <a:noFill/>
        </p:spPr>
        <p:txBody>
          <a:bodyPr wrap="square" lIns="36576" tIns="18288" rIns="36576" bIns="18288">
            <a:spAutoFit/>
          </a:bodyPr>
          <a:lstStyle/>
          <a:p>
            <a:r>
              <a:rPr sz="1240" b="0">
                <a:solidFill>
                  <a:srgbClr val="F2F8FC"/>
                </a:solidFill>
              </a:rPr>
              <a:t>PV / Battery Optimization</a:t>
            </a:r>
          </a:p>
        </p:txBody>
      </p:sp>
      <p:sp>
        <p:nvSpPr>
          <p:cNvPr id="32" name="TextBox 31">
            <a:extLst>
              <a:ext uri="{FF2B5EF4-FFF2-40B4-BE49-F238E27FC236}">
                <a16:creationId xmlns:a16="http://schemas.microsoft.com/office/drawing/2014/main" id="{DBE47910-F1DF-46CD-8B69-F382B6658803}"/>
              </a:ext>
            </a:extLst>
          </p:cNvPr>
          <p:cNvSpPr>
            <a:spLocks noGrp="1"/>
          </p:cNvSpPr>
          <p:nvPr/>
        </p:nvSpPr>
        <p:spPr>
          <a:xfrm>
            <a:off x="6537960" y="2459736"/>
            <a:ext cx="164592" cy="182880"/>
          </a:xfrm>
          <a:prstGeom prst="rect">
            <a:avLst/>
          </a:prstGeom>
          <a:noFill/>
        </p:spPr>
        <p:txBody>
          <a:bodyPr wrap="square" lIns="36576" tIns="18288" rIns="36576" bIns="18288">
            <a:spAutoFit/>
          </a:bodyPr>
          <a:lstStyle/>
          <a:p>
            <a:r>
              <a:rPr sz="1440" b="1">
                <a:solidFill>
                  <a:srgbClr val="4DCEEF"/>
                </a:solidFill>
              </a:rPr>
              <a:t>•</a:t>
            </a:r>
          </a:p>
        </p:txBody>
      </p:sp>
      <p:sp>
        <p:nvSpPr>
          <p:cNvPr id="33" name="TextBox 32">
            <a:extLst>
              <a:ext uri="{FF2B5EF4-FFF2-40B4-BE49-F238E27FC236}">
                <a16:creationId xmlns:a16="http://schemas.microsoft.com/office/drawing/2014/main" id="{DF815A8C-97A2-448C-B0ED-C340088B95AA}"/>
              </a:ext>
            </a:extLst>
          </p:cNvPr>
          <p:cNvSpPr>
            <a:spLocks noGrp="1"/>
          </p:cNvSpPr>
          <p:nvPr/>
        </p:nvSpPr>
        <p:spPr>
          <a:xfrm>
            <a:off x="6766560" y="2459736"/>
            <a:ext cx="4434840" cy="292608"/>
          </a:xfrm>
          <a:prstGeom prst="rect">
            <a:avLst/>
          </a:prstGeom>
          <a:noFill/>
        </p:spPr>
        <p:txBody>
          <a:bodyPr wrap="square" lIns="36576" tIns="18288" rIns="36576" bIns="18288">
            <a:spAutoFit/>
          </a:bodyPr>
          <a:lstStyle/>
          <a:p>
            <a:r>
              <a:rPr sz="1240" b="0">
                <a:solidFill>
                  <a:srgbClr val="F2F8FC"/>
                </a:solidFill>
              </a:rPr>
              <a:t>Building Digital Twin</a:t>
            </a:r>
          </a:p>
        </p:txBody>
      </p:sp>
      <p:sp>
        <p:nvSpPr>
          <p:cNvPr id="34" name="TextBox 33">
            <a:extLst>
              <a:ext uri="{FF2B5EF4-FFF2-40B4-BE49-F238E27FC236}">
                <a16:creationId xmlns:a16="http://schemas.microsoft.com/office/drawing/2014/main" id="{E928EAB5-AE56-4ED3-AA0A-57BAC87E6DA7}"/>
              </a:ext>
            </a:extLst>
          </p:cNvPr>
          <p:cNvSpPr>
            <a:spLocks noGrp="1"/>
          </p:cNvSpPr>
          <p:nvPr/>
        </p:nvSpPr>
        <p:spPr>
          <a:xfrm>
            <a:off x="6537960" y="2843784"/>
            <a:ext cx="164592" cy="182880"/>
          </a:xfrm>
          <a:prstGeom prst="rect">
            <a:avLst/>
          </a:prstGeom>
          <a:noFill/>
        </p:spPr>
        <p:txBody>
          <a:bodyPr wrap="square" lIns="36576" tIns="18288" rIns="36576" bIns="18288">
            <a:spAutoFit/>
          </a:bodyPr>
          <a:lstStyle/>
          <a:p>
            <a:r>
              <a:rPr sz="1440" b="1">
                <a:solidFill>
                  <a:srgbClr val="4DCEEF"/>
                </a:solidFill>
              </a:rPr>
              <a:t>•</a:t>
            </a:r>
          </a:p>
        </p:txBody>
      </p:sp>
      <p:sp>
        <p:nvSpPr>
          <p:cNvPr id="35" name="TextBox 34">
            <a:extLst>
              <a:ext uri="{FF2B5EF4-FFF2-40B4-BE49-F238E27FC236}">
                <a16:creationId xmlns:a16="http://schemas.microsoft.com/office/drawing/2014/main" id="{C678AFA0-EDD3-482C-8BC1-12F3F132E890}"/>
              </a:ext>
            </a:extLst>
          </p:cNvPr>
          <p:cNvSpPr>
            <a:spLocks noGrp="1"/>
          </p:cNvSpPr>
          <p:nvPr/>
        </p:nvSpPr>
        <p:spPr>
          <a:xfrm>
            <a:off x="6766560" y="2843784"/>
            <a:ext cx="4434840" cy="292608"/>
          </a:xfrm>
          <a:prstGeom prst="rect">
            <a:avLst/>
          </a:prstGeom>
          <a:noFill/>
        </p:spPr>
        <p:txBody>
          <a:bodyPr wrap="square" lIns="36576" tIns="18288" rIns="36576" bIns="18288">
            <a:spAutoFit/>
          </a:bodyPr>
          <a:lstStyle/>
          <a:p>
            <a:r>
              <a:rPr sz="1240" b="0">
                <a:solidFill>
                  <a:srgbClr val="F2F8FC"/>
                </a:solidFill>
              </a:rPr>
              <a:t>Retrofit Advisor</a:t>
            </a:r>
          </a:p>
        </p:txBody>
      </p:sp>
      <p:sp>
        <p:nvSpPr>
          <p:cNvPr id="36" name="Rounded Rectangle 35">
            <a:extLst>
              <a:ext uri="{FF2B5EF4-FFF2-40B4-BE49-F238E27FC236}">
                <a16:creationId xmlns:a16="http://schemas.microsoft.com/office/drawing/2014/main" id="{481447F4-CAB8-441F-96F5-5D5F6C843D2C}"/>
              </a:ext>
            </a:extLst>
          </p:cNvPr>
          <p:cNvSpPr>
            <a:spLocks noGrp="1"/>
          </p:cNvSpPr>
          <p:nvPr/>
        </p:nvSpPr>
        <p:spPr>
          <a:xfrm>
            <a:off x="6263640" y="3703320"/>
            <a:ext cx="5349240" cy="2240280"/>
          </a:xfrm>
          <a:prstGeom prst="roundRect">
            <a:avLst/>
          </a:prstGeom>
          <a:solidFill>
            <a:srgbClr val="0A1F36"/>
          </a:solidFill>
          <a:ln w="12700">
            <a:solidFill>
              <a:srgbClr val="FFBE50"/>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7" name="TextBox 36">
            <a:extLst>
              <a:ext uri="{FF2B5EF4-FFF2-40B4-BE49-F238E27FC236}">
                <a16:creationId xmlns:a16="http://schemas.microsoft.com/office/drawing/2014/main" id="{9338C3D8-A2D4-4728-8B46-1C47507E8819}"/>
              </a:ext>
            </a:extLst>
          </p:cNvPr>
          <p:cNvSpPr>
            <a:spLocks noGrp="1"/>
          </p:cNvSpPr>
          <p:nvPr/>
        </p:nvSpPr>
        <p:spPr>
          <a:xfrm>
            <a:off x="6537960" y="3950208"/>
            <a:ext cx="4663440" cy="228600"/>
          </a:xfrm>
          <a:prstGeom prst="rect">
            <a:avLst/>
          </a:prstGeom>
          <a:noFill/>
        </p:spPr>
        <p:txBody>
          <a:bodyPr wrap="square" lIns="36576" tIns="18288" rIns="36576" bIns="18288">
            <a:spAutoFit/>
          </a:bodyPr>
          <a:lstStyle/>
          <a:p>
            <a:r>
              <a:rPr sz="1500" b="1">
                <a:solidFill>
                  <a:srgbClr val="FFBE50"/>
                </a:solidFill>
              </a:rPr>
              <a:t>Roadmap — Controlled Expansion to Smart City Scale</a:t>
            </a:r>
          </a:p>
        </p:txBody>
      </p:sp>
      <p:sp>
        <p:nvSpPr>
          <p:cNvPr id="38" name="TextBox 37">
            <a:extLst>
              <a:ext uri="{FF2B5EF4-FFF2-40B4-BE49-F238E27FC236}">
                <a16:creationId xmlns:a16="http://schemas.microsoft.com/office/drawing/2014/main" id="{2BD4FD37-5CF4-4814-B746-132D160F760E}"/>
              </a:ext>
            </a:extLst>
          </p:cNvPr>
          <p:cNvSpPr>
            <a:spLocks noGrp="1"/>
          </p:cNvSpPr>
          <p:nvPr/>
        </p:nvSpPr>
        <p:spPr>
          <a:xfrm>
            <a:off x="6537960" y="4370832"/>
            <a:ext cx="164592" cy="182880"/>
          </a:xfrm>
          <a:prstGeom prst="rect">
            <a:avLst/>
          </a:prstGeom>
          <a:noFill/>
        </p:spPr>
        <p:txBody>
          <a:bodyPr wrap="square" lIns="36576" tIns="18288" rIns="36576" bIns="18288">
            <a:spAutoFit/>
          </a:bodyPr>
          <a:lstStyle/>
          <a:p>
            <a:r>
              <a:rPr sz="1440" b="1">
                <a:solidFill>
                  <a:srgbClr val="4DCEEF"/>
                </a:solidFill>
              </a:rPr>
              <a:t>•</a:t>
            </a:r>
          </a:p>
        </p:txBody>
      </p:sp>
      <p:sp>
        <p:nvSpPr>
          <p:cNvPr id="39" name="TextBox 38">
            <a:extLst>
              <a:ext uri="{FF2B5EF4-FFF2-40B4-BE49-F238E27FC236}">
                <a16:creationId xmlns:a16="http://schemas.microsoft.com/office/drawing/2014/main" id="{B38FA61C-E51A-479B-AFE2-9B8D9ECEA074}"/>
              </a:ext>
            </a:extLst>
          </p:cNvPr>
          <p:cNvSpPr>
            <a:spLocks noGrp="1"/>
          </p:cNvSpPr>
          <p:nvPr/>
        </p:nvSpPr>
        <p:spPr>
          <a:xfrm>
            <a:off x="6766560" y="4370832"/>
            <a:ext cx="4434840" cy="292608"/>
          </a:xfrm>
          <a:prstGeom prst="rect">
            <a:avLst/>
          </a:prstGeom>
          <a:noFill/>
        </p:spPr>
        <p:txBody>
          <a:bodyPr wrap="square" lIns="36576" tIns="18288" rIns="36576" bIns="18288">
            <a:spAutoFit/>
          </a:bodyPr>
          <a:lstStyle/>
          <a:p>
            <a:r>
              <a:rPr sz="1240" b="0">
                <a:solidFill>
                  <a:srgbClr val="F2F8FC"/>
                </a:solidFill>
              </a:rPr>
              <a:t>Campus Energy Management</a:t>
            </a:r>
          </a:p>
        </p:txBody>
      </p:sp>
      <p:sp>
        <p:nvSpPr>
          <p:cNvPr id="40" name="TextBox 39">
            <a:extLst>
              <a:ext uri="{FF2B5EF4-FFF2-40B4-BE49-F238E27FC236}">
                <a16:creationId xmlns:a16="http://schemas.microsoft.com/office/drawing/2014/main" id="{A8516777-3B0A-4070-9F5D-73B8424B001C}"/>
              </a:ext>
            </a:extLst>
          </p:cNvPr>
          <p:cNvSpPr>
            <a:spLocks noGrp="1"/>
          </p:cNvSpPr>
          <p:nvPr/>
        </p:nvSpPr>
        <p:spPr>
          <a:xfrm>
            <a:off x="6537960" y="4754880"/>
            <a:ext cx="164592" cy="182880"/>
          </a:xfrm>
          <a:prstGeom prst="rect">
            <a:avLst/>
          </a:prstGeom>
          <a:noFill/>
        </p:spPr>
        <p:txBody>
          <a:bodyPr wrap="square" lIns="36576" tIns="18288" rIns="36576" bIns="18288">
            <a:spAutoFit/>
          </a:bodyPr>
          <a:lstStyle/>
          <a:p>
            <a:r>
              <a:rPr sz="1440" b="1">
                <a:solidFill>
                  <a:srgbClr val="4DCEEF"/>
                </a:solidFill>
              </a:rPr>
              <a:t>•</a:t>
            </a:r>
          </a:p>
        </p:txBody>
      </p:sp>
      <p:sp>
        <p:nvSpPr>
          <p:cNvPr id="41" name="TextBox 40">
            <a:extLst>
              <a:ext uri="{FF2B5EF4-FFF2-40B4-BE49-F238E27FC236}">
                <a16:creationId xmlns:a16="http://schemas.microsoft.com/office/drawing/2014/main" id="{B299272F-EF81-4AE7-9B4F-A0F578D84765}"/>
              </a:ext>
            </a:extLst>
          </p:cNvPr>
          <p:cNvSpPr>
            <a:spLocks noGrp="1"/>
          </p:cNvSpPr>
          <p:nvPr/>
        </p:nvSpPr>
        <p:spPr>
          <a:xfrm>
            <a:off x="6766560" y="4754880"/>
            <a:ext cx="4434840" cy="292608"/>
          </a:xfrm>
          <a:prstGeom prst="rect">
            <a:avLst/>
          </a:prstGeom>
          <a:noFill/>
        </p:spPr>
        <p:txBody>
          <a:bodyPr wrap="square" lIns="36576" tIns="18288" rIns="36576" bIns="18288">
            <a:spAutoFit/>
          </a:bodyPr>
          <a:lstStyle/>
          <a:p>
            <a:r>
              <a:rPr sz="1240" b="0">
                <a:solidFill>
                  <a:srgbClr val="F2F8FC"/>
                </a:solidFill>
              </a:rPr>
              <a:t>Positive Energy District</a:t>
            </a:r>
          </a:p>
        </p:txBody>
      </p:sp>
      <p:sp>
        <p:nvSpPr>
          <p:cNvPr id="42" name="TextBox 41">
            <a:extLst>
              <a:ext uri="{FF2B5EF4-FFF2-40B4-BE49-F238E27FC236}">
                <a16:creationId xmlns:a16="http://schemas.microsoft.com/office/drawing/2014/main" id="{19D248A0-7180-4678-B89E-4AD31DF7C07A}"/>
              </a:ext>
            </a:extLst>
          </p:cNvPr>
          <p:cNvSpPr>
            <a:spLocks noGrp="1"/>
          </p:cNvSpPr>
          <p:nvPr/>
        </p:nvSpPr>
        <p:spPr>
          <a:xfrm>
            <a:off x="6537960" y="5138928"/>
            <a:ext cx="164592" cy="182880"/>
          </a:xfrm>
          <a:prstGeom prst="rect">
            <a:avLst/>
          </a:prstGeom>
          <a:noFill/>
        </p:spPr>
        <p:txBody>
          <a:bodyPr wrap="square" lIns="36576" tIns="18288" rIns="36576" bIns="18288">
            <a:spAutoFit/>
          </a:bodyPr>
          <a:lstStyle/>
          <a:p>
            <a:r>
              <a:rPr sz="1440" b="1">
                <a:solidFill>
                  <a:srgbClr val="4DCEEF"/>
                </a:solidFill>
              </a:rPr>
              <a:t>•</a:t>
            </a:r>
          </a:p>
        </p:txBody>
      </p:sp>
      <p:sp>
        <p:nvSpPr>
          <p:cNvPr id="43" name="TextBox 42">
            <a:extLst>
              <a:ext uri="{FF2B5EF4-FFF2-40B4-BE49-F238E27FC236}">
                <a16:creationId xmlns:a16="http://schemas.microsoft.com/office/drawing/2014/main" id="{B7CD133E-855A-43BA-83AC-FA6FD986641C}"/>
              </a:ext>
            </a:extLst>
          </p:cNvPr>
          <p:cNvSpPr>
            <a:spLocks noGrp="1"/>
          </p:cNvSpPr>
          <p:nvPr/>
        </p:nvSpPr>
        <p:spPr>
          <a:xfrm>
            <a:off x="6766560" y="5138928"/>
            <a:ext cx="4434840" cy="292608"/>
          </a:xfrm>
          <a:prstGeom prst="rect">
            <a:avLst/>
          </a:prstGeom>
          <a:noFill/>
        </p:spPr>
        <p:txBody>
          <a:bodyPr wrap="square" lIns="36576" tIns="18288" rIns="36576" bIns="18288">
            <a:spAutoFit/>
          </a:bodyPr>
          <a:lstStyle/>
          <a:p>
            <a:r>
              <a:rPr sz="1240" b="0">
                <a:solidFill>
                  <a:srgbClr val="F2F8FC"/>
                </a:solidFill>
              </a:rPr>
              <a:t>City Integration</a:t>
            </a:r>
          </a:p>
        </p:txBody>
      </p:sp>
      <p:sp>
        <p:nvSpPr>
          <p:cNvPr id="44" name="TextBox 43">
            <a:extLst>
              <a:ext uri="{FF2B5EF4-FFF2-40B4-BE49-F238E27FC236}">
                <a16:creationId xmlns:a16="http://schemas.microsoft.com/office/drawing/2014/main" id="{381FE088-2B9C-4AB4-A134-0A1F71F84D70}"/>
              </a:ext>
            </a:extLst>
          </p:cNvPr>
          <p:cNvSpPr>
            <a:spLocks noGrp="1"/>
          </p:cNvSpPr>
          <p:nvPr/>
        </p:nvSpPr>
        <p:spPr>
          <a:xfrm>
            <a:off x="6537960" y="5532120"/>
            <a:ext cx="4617720" cy="201168"/>
          </a:xfrm>
          <a:prstGeom prst="rect">
            <a:avLst/>
          </a:prstGeom>
          <a:noFill/>
        </p:spPr>
        <p:txBody>
          <a:bodyPr wrap="square" lIns="36576" tIns="18288" rIns="36576" bIns="18288">
            <a:spAutoFit/>
          </a:bodyPr>
          <a:lstStyle/>
          <a:p>
            <a:r>
              <a:rPr sz="1080" b="1">
                <a:solidFill>
                  <a:srgbClr val="F2F8FC"/>
                </a:solidFill>
              </a:rPr>
              <a:t>Positioning: An AI-powered energy intelligence platform that starts with one building and scales to campuses and districts.</a:t>
            </a:r>
          </a:p>
        </p:txBody>
      </p:sp>
      <p:pic>
        <p:nvPicPr>
          <p:cNvPr id="89" name="Picture 44"/>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795223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71221"/>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C49BCB25-E0F2-4BB5-8C9C-CF21B669EF2C}"/>
              </a:ext>
            </a:extLst>
          </p:cNvPr>
          <p:cNvSpPr>
            <a:spLocks noGrp="1"/>
          </p:cNvSpPr>
          <p:nvPr/>
        </p:nvSpPr>
        <p:spPr>
          <a:xfrm>
            <a:off x="7498079" y="-457200"/>
            <a:ext cx="4389120" cy="4389120"/>
          </a:xfrm>
          <a:prstGeom prst="ellipse">
            <a:avLst/>
          </a:prstGeom>
          <a:solidFill>
            <a:srgbClr val="4DCEE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3" name="Oval 2">
            <a:extLst>
              <a:ext uri="{FF2B5EF4-FFF2-40B4-BE49-F238E27FC236}">
                <a16:creationId xmlns:a16="http://schemas.microsoft.com/office/drawing/2014/main" id="{47C0F1E7-E290-41E1-A29F-C5987268A248}"/>
              </a:ext>
            </a:extLst>
          </p:cNvPr>
          <p:cNvSpPr>
            <a:spLocks noGrp="1"/>
          </p:cNvSpPr>
          <p:nvPr/>
        </p:nvSpPr>
        <p:spPr>
          <a:xfrm>
            <a:off x="-914400" y="4754880"/>
            <a:ext cx="4114800" cy="2743200"/>
          </a:xfrm>
          <a:prstGeom prst="ellipse">
            <a:avLst/>
          </a:prstGeom>
          <a:solidFill>
            <a:srgbClr val="50DCA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 name="Oval 3">
            <a:extLst>
              <a:ext uri="{FF2B5EF4-FFF2-40B4-BE49-F238E27FC236}">
                <a16:creationId xmlns:a16="http://schemas.microsoft.com/office/drawing/2014/main" id="{683BC242-67DB-46C2-B2D2-F64CDD86A54C}"/>
              </a:ext>
            </a:extLst>
          </p:cNvPr>
          <p:cNvSpPr>
            <a:spLocks noGrp="1"/>
          </p:cNvSpPr>
          <p:nvPr/>
        </p:nvSpPr>
        <p:spPr>
          <a:xfrm>
            <a:off x="9144000" y="4572000"/>
            <a:ext cx="2011680" cy="2011680"/>
          </a:xfrm>
          <a:prstGeom prst="ellipse">
            <a:avLst/>
          </a:prstGeom>
          <a:solidFill>
            <a:srgbClr val="FFBE5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5" name="TextBox 4">
            <a:extLst>
              <a:ext uri="{FF2B5EF4-FFF2-40B4-BE49-F238E27FC236}">
                <a16:creationId xmlns:a16="http://schemas.microsoft.com/office/drawing/2014/main" id="{133803DB-320C-4CD5-9687-EA549B088F42}"/>
              </a:ext>
            </a:extLst>
          </p:cNvPr>
          <p:cNvSpPr>
            <a:spLocks noGrp="1"/>
          </p:cNvSpPr>
          <p:nvPr/>
        </p:nvSpPr>
        <p:spPr>
          <a:xfrm>
            <a:off x="502920" y="228600"/>
            <a:ext cx="4297680" cy="256032"/>
          </a:xfrm>
          <a:prstGeom prst="rect">
            <a:avLst/>
          </a:prstGeom>
          <a:noFill/>
        </p:spPr>
        <p:txBody>
          <a:bodyPr wrap="none">
            <a:spAutoFit/>
          </a:bodyPr>
          <a:lstStyle/>
          <a:p>
            <a:r>
              <a:rPr sz="850" b="1">
                <a:solidFill>
                  <a:srgbClr val="4DCEEF"/>
                </a:solidFill>
              </a:rPr>
              <a:t>PITCH INTEGRATION</a:t>
            </a:r>
          </a:p>
        </p:txBody>
      </p:sp>
      <p:sp>
        <p:nvSpPr>
          <p:cNvPr id="6" name="TextBox 5">
            <a:extLst>
              <a:ext uri="{FF2B5EF4-FFF2-40B4-BE49-F238E27FC236}">
                <a16:creationId xmlns:a16="http://schemas.microsoft.com/office/drawing/2014/main" id="{1CDBF4BA-6E00-428F-B042-54D4DE5D1311}"/>
              </a:ext>
            </a:extLst>
          </p:cNvPr>
          <p:cNvSpPr>
            <a:spLocks noGrp="1"/>
          </p:cNvSpPr>
          <p:nvPr/>
        </p:nvSpPr>
        <p:spPr>
          <a:xfrm>
            <a:off x="658368" y="502920"/>
            <a:ext cx="3886200" cy="538609"/>
          </a:xfrm>
          <a:prstGeom prst="rect">
            <a:avLst/>
          </a:prstGeom>
          <a:noFill/>
        </p:spPr>
        <p:txBody>
          <a:bodyPr wrap="none">
            <a:spAutoFit/>
          </a:bodyPr>
          <a:lstStyle/>
          <a:p>
            <a:r>
              <a:rPr sz="2800" b="1">
                <a:solidFill>
                  <a:srgbClr val="F2F8FC"/>
                </a:solidFill>
              </a:rPr>
              <a:t>Research Summary</a:t>
            </a:r>
            <a:endParaRPr sz="2900" b="1">
              <a:solidFill>
                <a:srgbClr val="F2F8FC"/>
              </a:solidFill>
            </a:endParaRPr>
          </a:p>
        </p:txBody>
      </p:sp>
      <p:sp>
        <p:nvSpPr>
          <p:cNvPr id="8" name="Rounded Rectangle 7">
            <a:extLst>
              <a:ext uri="{FF2B5EF4-FFF2-40B4-BE49-F238E27FC236}">
                <a16:creationId xmlns:a16="http://schemas.microsoft.com/office/drawing/2014/main" id="{2AD1A852-957B-499E-9950-C85C6BDFE451}"/>
              </a:ext>
            </a:extLst>
          </p:cNvPr>
          <p:cNvSpPr>
            <a:spLocks noGrp="1"/>
          </p:cNvSpPr>
          <p:nvPr/>
        </p:nvSpPr>
        <p:spPr>
          <a:xfrm>
            <a:off x="731520" y="1508760"/>
            <a:ext cx="10789920" cy="3977639"/>
          </a:xfrm>
          <a:prstGeom prst="roundRect">
            <a:avLst/>
          </a:prstGeom>
          <a:solidFill>
            <a:srgbClr val="0A1F36"/>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9" name="TextBox 8">
            <a:extLst>
              <a:ext uri="{FF2B5EF4-FFF2-40B4-BE49-F238E27FC236}">
                <a16:creationId xmlns:a16="http://schemas.microsoft.com/office/drawing/2014/main" id="{15906B23-112E-4FE2-A82F-F4B33894A508}"/>
              </a:ext>
            </a:extLst>
          </p:cNvPr>
          <p:cNvSpPr>
            <a:spLocks noGrp="1"/>
          </p:cNvSpPr>
          <p:nvPr/>
        </p:nvSpPr>
        <p:spPr>
          <a:xfrm>
            <a:off x="1051560" y="1874519"/>
            <a:ext cx="10149840" cy="2529923"/>
          </a:xfrm>
          <a:prstGeom prst="rect">
            <a:avLst/>
          </a:prstGeom>
          <a:noFill/>
        </p:spPr>
        <p:txBody>
          <a:bodyPr wrap="square" lIns="36576" tIns="18288" rIns="36576" bIns="18288">
            <a:spAutoFit/>
          </a:bodyPr>
          <a:lstStyle/>
          <a:p>
            <a:r>
              <a:rPr sz="1300" b="0">
                <a:solidFill>
                  <a:srgbClr val="F2F8FC"/>
                </a:solidFill>
              </a:rPr>
              <a:t>Smart Building &amp; Energy Intelligence Platform
The research base strongly supports this direction. Energy management is a core smart-city challenge, and smart buildings depend on integrated heating, cooling, lighting, renewable generation and sensor data. Effective transformation begins with measurable improvements at building level before expanding to campus, district and city scale. The Challenge PoC therefore focuses on energy monitoring, forecasting, peak-demand prediction, load breakdown, anomaly detection, optimization recommendations and what-if scenarios. The digital twin provides visualization and scenario analysis, while AI explains deterministic calculations and recommends practical energy actions.</a:t>
            </a:r>
            <a:endParaRPr sz="1800" b="0">
              <a:solidFill>
                <a:srgbClr val="F2F8FC"/>
              </a:solidFill>
            </a:endParaRPr>
          </a:p>
          <a:p>
            <a:endParaRPr sz="1800" b="0">
              <a:solidFill>
                <a:srgbClr val="F2F8FC"/>
              </a:solidFill>
            </a:endParaRPr>
          </a:p>
        </p:txBody>
      </p:sp>
      <p:sp>
        <p:nvSpPr>
          <p:cNvPr id="10" name="TextBox 9">
            <a:extLst>
              <a:ext uri="{FF2B5EF4-FFF2-40B4-BE49-F238E27FC236}">
                <a16:creationId xmlns:a16="http://schemas.microsoft.com/office/drawing/2014/main" id="{9555F907-15B9-4665-BA93-72506AE26EBB}"/>
              </a:ext>
            </a:extLst>
          </p:cNvPr>
          <p:cNvSpPr>
            <a:spLocks noGrp="1"/>
          </p:cNvSpPr>
          <p:nvPr/>
        </p:nvSpPr>
        <p:spPr>
          <a:xfrm>
            <a:off x="1051560" y="4754880"/>
            <a:ext cx="9875520" cy="310896"/>
          </a:xfrm>
          <a:prstGeom prst="rect">
            <a:avLst/>
          </a:prstGeom>
          <a:noFill/>
        </p:spPr>
        <p:txBody>
          <a:bodyPr wrap="square" lIns="36576" tIns="18288" rIns="36576" bIns="18288">
            <a:spAutoFit/>
          </a:bodyPr>
          <a:lstStyle/>
          <a:p>
            <a:pPr algn="ctr">
              <a:buNone/>
            </a:pPr>
            <a:r>
              <a:rPr sz="1900" b="1">
                <a:solidFill>
                  <a:srgbClr val="50DCA0"/>
                </a:solidFill>
              </a:rPr>
              <a:t>Core message: We turn building energy data into trustworthy, explainable and actionable decisions.</a:t>
            </a:r>
          </a:p>
        </p:txBody>
      </p:sp>
      <p:sp>
        <p:nvSpPr>
          <p:cNvPr id="11" name="Rounded Rectangle 10">
            <a:extLst>
              <a:ext uri="{FF2B5EF4-FFF2-40B4-BE49-F238E27FC236}">
                <a16:creationId xmlns:a16="http://schemas.microsoft.com/office/drawing/2014/main" id="{47D85F98-64E1-4774-9EE0-8EFF72BAC62A}"/>
              </a:ext>
            </a:extLst>
          </p:cNvPr>
          <p:cNvSpPr>
            <a:spLocks noGrp="1"/>
          </p:cNvSpPr>
          <p:nvPr/>
        </p:nvSpPr>
        <p:spPr>
          <a:xfrm>
            <a:off x="1051560" y="5623560"/>
            <a:ext cx="1325880" cy="292608"/>
          </a:xfrm>
          <a:prstGeom prst="roundRect">
            <a:avLst/>
          </a:prstGeom>
          <a:solidFill>
            <a:srgbClr val="071221"/>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2" name="TextBox 11">
            <a:extLst>
              <a:ext uri="{FF2B5EF4-FFF2-40B4-BE49-F238E27FC236}">
                <a16:creationId xmlns:a16="http://schemas.microsoft.com/office/drawing/2014/main" id="{73F64D93-EE1E-4E36-A479-5BF42452339D}"/>
              </a:ext>
            </a:extLst>
          </p:cNvPr>
          <p:cNvSpPr>
            <a:spLocks noGrp="1"/>
          </p:cNvSpPr>
          <p:nvPr/>
        </p:nvSpPr>
        <p:spPr>
          <a:xfrm>
            <a:off x="1115568" y="5682996"/>
            <a:ext cx="1197864" cy="146304"/>
          </a:xfrm>
          <a:prstGeom prst="rect">
            <a:avLst/>
          </a:prstGeom>
          <a:noFill/>
        </p:spPr>
        <p:txBody>
          <a:bodyPr wrap="square" lIns="36576" tIns="18288" rIns="36576" bIns="18288">
            <a:spAutoFit/>
          </a:bodyPr>
          <a:lstStyle/>
          <a:p>
            <a:pPr algn="ctr">
              <a:buNone/>
            </a:pPr>
            <a:r>
              <a:rPr sz="780" b="1">
                <a:solidFill>
                  <a:srgbClr val="4DCEEF"/>
                </a:solidFill>
              </a:rPr>
              <a:t>Energy</a:t>
            </a:r>
          </a:p>
        </p:txBody>
      </p:sp>
      <p:sp>
        <p:nvSpPr>
          <p:cNvPr id="13" name="Rounded Rectangle 12">
            <a:extLst>
              <a:ext uri="{FF2B5EF4-FFF2-40B4-BE49-F238E27FC236}">
                <a16:creationId xmlns:a16="http://schemas.microsoft.com/office/drawing/2014/main" id="{5AA421BB-2F21-4138-83E0-5C6FF8445FB0}"/>
              </a:ext>
            </a:extLst>
          </p:cNvPr>
          <p:cNvSpPr>
            <a:spLocks noGrp="1"/>
          </p:cNvSpPr>
          <p:nvPr/>
        </p:nvSpPr>
        <p:spPr>
          <a:xfrm>
            <a:off x="2514600" y="5623560"/>
            <a:ext cx="1325880" cy="292608"/>
          </a:xfrm>
          <a:prstGeom prst="roundRect">
            <a:avLst/>
          </a:prstGeom>
          <a:solidFill>
            <a:srgbClr val="071221"/>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4" name="TextBox 13">
            <a:extLst>
              <a:ext uri="{FF2B5EF4-FFF2-40B4-BE49-F238E27FC236}">
                <a16:creationId xmlns:a16="http://schemas.microsoft.com/office/drawing/2014/main" id="{48EB14D8-8E86-4892-98FE-BA73329751FE}"/>
              </a:ext>
            </a:extLst>
          </p:cNvPr>
          <p:cNvSpPr>
            <a:spLocks noGrp="1"/>
          </p:cNvSpPr>
          <p:nvPr/>
        </p:nvSpPr>
        <p:spPr>
          <a:xfrm>
            <a:off x="2578608" y="5682996"/>
            <a:ext cx="1197864" cy="146304"/>
          </a:xfrm>
          <a:prstGeom prst="rect">
            <a:avLst/>
          </a:prstGeom>
          <a:noFill/>
        </p:spPr>
        <p:txBody>
          <a:bodyPr wrap="square" lIns="36576" tIns="18288" rIns="36576" bIns="18288">
            <a:spAutoFit/>
          </a:bodyPr>
          <a:lstStyle/>
          <a:p>
            <a:pPr algn="ctr">
              <a:buNone/>
            </a:pPr>
            <a:r>
              <a:rPr sz="780" b="1">
                <a:solidFill>
                  <a:srgbClr val="4DCEEF"/>
                </a:solidFill>
              </a:rPr>
              <a:t>AI</a:t>
            </a:r>
          </a:p>
        </p:txBody>
      </p:sp>
      <p:sp>
        <p:nvSpPr>
          <p:cNvPr id="15" name="Rounded Rectangle 14">
            <a:extLst>
              <a:ext uri="{FF2B5EF4-FFF2-40B4-BE49-F238E27FC236}">
                <a16:creationId xmlns:a16="http://schemas.microsoft.com/office/drawing/2014/main" id="{50DEA945-C6DE-44F5-9CB5-F6CFCD2B1EE8}"/>
              </a:ext>
            </a:extLst>
          </p:cNvPr>
          <p:cNvSpPr>
            <a:spLocks noGrp="1"/>
          </p:cNvSpPr>
          <p:nvPr/>
        </p:nvSpPr>
        <p:spPr>
          <a:xfrm>
            <a:off x="3977639" y="5623560"/>
            <a:ext cx="1325880" cy="292608"/>
          </a:xfrm>
          <a:prstGeom prst="roundRect">
            <a:avLst/>
          </a:prstGeom>
          <a:solidFill>
            <a:srgbClr val="071221"/>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6" name="TextBox 15">
            <a:extLst>
              <a:ext uri="{FF2B5EF4-FFF2-40B4-BE49-F238E27FC236}">
                <a16:creationId xmlns:a16="http://schemas.microsoft.com/office/drawing/2014/main" id="{B1D94F99-82C1-4922-86BE-E610453DE77B}"/>
              </a:ext>
            </a:extLst>
          </p:cNvPr>
          <p:cNvSpPr>
            <a:spLocks noGrp="1"/>
          </p:cNvSpPr>
          <p:nvPr/>
        </p:nvSpPr>
        <p:spPr>
          <a:xfrm>
            <a:off x="4041648" y="5682996"/>
            <a:ext cx="1197864" cy="146304"/>
          </a:xfrm>
          <a:prstGeom prst="rect">
            <a:avLst/>
          </a:prstGeom>
          <a:noFill/>
        </p:spPr>
        <p:txBody>
          <a:bodyPr wrap="square" lIns="36576" tIns="18288" rIns="36576" bIns="18288">
            <a:spAutoFit/>
          </a:bodyPr>
          <a:lstStyle/>
          <a:p>
            <a:pPr algn="ctr">
              <a:buNone/>
            </a:pPr>
            <a:r>
              <a:rPr sz="780" b="1">
                <a:solidFill>
                  <a:srgbClr val="4DCEEF"/>
                </a:solidFill>
              </a:rPr>
              <a:t>IoT</a:t>
            </a:r>
          </a:p>
        </p:txBody>
      </p:sp>
      <p:sp>
        <p:nvSpPr>
          <p:cNvPr id="17" name="Rounded Rectangle 16">
            <a:extLst>
              <a:ext uri="{FF2B5EF4-FFF2-40B4-BE49-F238E27FC236}">
                <a16:creationId xmlns:a16="http://schemas.microsoft.com/office/drawing/2014/main" id="{5F5EEAE8-189E-4091-B54F-2FFC812C75C8}"/>
              </a:ext>
            </a:extLst>
          </p:cNvPr>
          <p:cNvSpPr>
            <a:spLocks noGrp="1"/>
          </p:cNvSpPr>
          <p:nvPr/>
        </p:nvSpPr>
        <p:spPr>
          <a:xfrm>
            <a:off x="5440680" y="5623560"/>
            <a:ext cx="1325880" cy="292608"/>
          </a:xfrm>
          <a:prstGeom prst="roundRect">
            <a:avLst/>
          </a:prstGeom>
          <a:solidFill>
            <a:srgbClr val="071221"/>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8" name="TextBox 17">
            <a:extLst>
              <a:ext uri="{FF2B5EF4-FFF2-40B4-BE49-F238E27FC236}">
                <a16:creationId xmlns:a16="http://schemas.microsoft.com/office/drawing/2014/main" id="{ACAD5E8D-D859-4367-A9AD-5064DA9B8A74}"/>
              </a:ext>
            </a:extLst>
          </p:cNvPr>
          <p:cNvSpPr>
            <a:spLocks noGrp="1"/>
          </p:cNvSpPr>
          <p:nvPr/>
        </p:nvSpPr>
        <p:spPr>
          <a:xfrm>
            <a:off x="5504688" y="5682996"/>
            <a:ext cx="1197864" cy="146304"/>
          </a:xfrm>
          <a:prstGeom prst="rect">
            <a:avLst/>
          </a:prstGeom>
          <a:noFill/>
        </p:spPr>
        <p:txBody>
          <a:bodyPr wrap="square" lIns="36576" tIns="18288" rIns="36576" bIns="18288">
            <a:spAutoFit/>
          </a:bodyPr>
          <a:lstStyle/>
          <a:p>
            <a:pPr algn="ctr">
              <a:buNone/>
            </a:pPr>
            <a:r>
              <a:rPr sz="780" b="1">
                <a:solidFill>
                  <a:srgbClr val="4DCEEF"/>
                </a:solidFill>
              </a:rPr>
              <a:t>HVAC</a:t>
            </a:r>
          </a:p>
        </p:txBody>
      </p:sp>
      <p:sp>
        <p:nvSpPr>
          <p:cNvPr id="19" name="Rounded Rectangle 18">
            <a:extLst>
              <a:ext uri="{FF2B5EF4-FFF2-40B4-BE49-F238E27FC236}">
                <a16:creationId xmlns:a16="http://schemas.microsoft.com/office/drawing/2014/main" id="{6B7A5535-0DB8-423B-903C-6F984B90B28E}"/>
              </a:ext>
            </a:extLst>
          </p:cNvPr>
          <p:cNvSpPr>
            <a:spLocks noGrp="1"/>
          </p:cNvSpPr>
          <p:nvPr/>
        </p:nvSpPr>
        <p:spPr>
          <a:xfrm>
            <a:off x="6903720" y="5623560"/>
            <a:ext cx="1325880" cy="292608"/>
          </a:xfrm>
          <a:prstGeom prst="roundRect">
            <a:avLst/>
          </a:prstGeom>
          <a:solidFill>
            <a:srgbClr val="071221"/>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0" name="TextBox 19">
            <a:extLst>
              <a:ext uri="{FF2B5EF4-FFF2-40B4-BE49-F238E27FC236}">
                <a16:creationId xmlns:a16="http://schemas.microsoft.com/office/drawing/2014/main" id="{C5BCC181-46E3-41C9-8F8A-3578124AF22C}"/>
              </a:ext>
            </a:extLst>
          </p:cNvPr>
          <p:cNvSpPr>
            <a:spLocks noGrp="1"/>
          </p:cNvSpPr>
          <p:nvPr/>
        </p:nvSpPr>
        <p:spPr>
          <a:xfrm>
            <a:off x="6967728" y="5682996"/>
            <a:ext cx="1197864" cy="146304"/>
          </a:xfrm>
          <a:prstGeom prst="rect">
            <a:avLst/>
          </a:prstGeom>
          <a:noFill/>
        </p:spPr>
        <p:txBody>
          <a:bodyPr wrap="square" lIns="36576" tIns="18288" rIns="36576" bIns="18288">
            <a:spAutoFit/>
          </a:bodyPr>
          <a:lstStyle/>
          <a:p>
            <a:pPr algn="ctr">
              <a:buNone/>
            </a:pPr>
            <a:r>
              <a:rPr sz="780" b="1">
                <a:solidFill>
                  <a:srgbClr val="4DCEEF"/>
                </a:solidFill>
              </a:rPr>
              <a:t>Peak Load</a:t>
            </a:r>
          </a:p>
        </p:txBody>
      </p:sp>
      <p:sp>
        <p:nvSpPr>
          <p:cNvPr id="21" name="Rounded Rectangle 20">
            <a:extLst>
              <a:ext uri="{FF2B5EF4-FFF2-40B4-BE49-F238E27FC236}">
                <a16:creationId xmlns:a16="http://schemas.microsoft.com/office/drawing/2014/main" id="{9007744E-AB73-43E5-9000-850D438938A3}"/>
              </a:ext>
            </a:extLst>
          </p:cNvPr>
          <p:cNvSpPr>
            <a:spLocks noGrp="1"/>
          </p:cNvSpPr>
          <p:nvPr/>
        </p:nvSpPr>
        <p:spPr>
          <a:xfrm>
            <a:off x="8366760" y="5623560"/>
            <a:ext cx="1325880" cy="292608"/>
          </a:xfrm>
          <a:prstGeom prst="roundRect">
            <a:avLst/>
          </a:prstGeom>
          <a:solidFill>
            <a:srgbClr val="071221"/>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2" name="TextBox 21">
            <a:extLst>
              <a:ext uri="{FF2B5EF4-FFF2-40B4-BE49-F238E27FC236}">
                <a16:creationId xmlns:a16="http://schemas.microsoft.com/office/drawing/2014/main" id="{602AFB29-539A-4467-B2D0-9EFD19346114}"/>
              </a:ext>
            </a:extLst>
          </p:cNvPr>
          <p:cNvSpPr>
            <a:spLocks noGrp="1"/>
          </p:cNvSpPr>
          <p:nvPr/>
        </p:nvSpPr>
        <p:spPr>
          <a:xfrm>
            <a:off x="8430768" y="5682996"/>
            <a:ext cx="1197864" cy="146304"/>
          </a:xfrm>
          <a:prstGeom prst="rect">
            <a:avLst/>
          </a:prstGeom>
          <a:noFill/>
        </p:spPr>
        <p:txBody>
          <a:bodyPr wrap="square" lIns="36576" tIns="18288" rIns="36576" bIns="18288">
            <a:spAutoFit/>
          </a:bodyPr>
          <a:lstStyle/>
          <a:p>
            <a:pPr algn="ctr">
              <a:buNone/>
            </a:pPr>
            <a:r>
              <a:rPr sz="780" b="1">
                <a:solidFill>
                  <a:srgbClr val="4DCEEF"/>
                </a:solidFill>
              </a:rPr>
              <a:t>What-if</a:t>
            </a:r>
          </a:p>
        </p:txBody>
      </p:sp>
      <p:sp>
        <p:nvSpPr>
          <p:cNvPr id="23" name="Rounded Rectangle 22">
            <a:extLst>
              <a:ext uri="{FF2B5EF4-FFF2-40B4-BE49-F238E27FC236}">
                <a16:creationId xmlns:a16="http://schemas.microsoft.com/office/drawing/2014/main" id="{4253F480-9E17-484F-8357-A3B730390B4F}"/>
              </a:ext>
            </a:extLst>
          </p:cNvPr>
          <p:cNvSpPr>
            <a:spLocks noGrp="1"/>
          </p:cNvSpPr>
          <p:nvPr/>
        </p:nvSpPr>
        <p:spPr>
          <a:xfrm>
            <a:off x="9829800" y="5623560"/>
            <a:ext cx="1325880" cy="292608"/>
          </a:xfrm>
          <a:prstGeom prst="roundRect">
            <a:avLst/>
          </a:prstGeom>
          <a:solidFill>
            <a:srgbClr val="071221"/>
          </a:solidFill>
          <a:ln w="12700">
            <a:solidFill>
              <a:srgbClr val="4DCEEF"/>
            </a:solid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24" name="TextBox 23">
            <a:extLst>
              <a:ext uri="{FF2B5EF4-FFF2-40B4-BE49-F238E27FC236}">
                <a16:creationId xmlns:a16="http://schemas.microsoft.com/office/drawing/2014/main" id="{563353D0-5846-4E72-BFCB-7C4A4F28FC7D}"/>
              </a:ext>
            </a:extLst>
          </p:cNvPr>
          <p:cNvSpPr>
            <a:spLocks noGrp="1"/>
          </p:cNvSpPr>
          <p:nvPr/>
        </p:nvSpPr>
        <p:spPr>
          <a:xfrm>
            <a:off x="9893808" y="5682996"/>
            <a:ext cx="1197864" cy="146304"/>
          </a:xfrm>
          <a:prstGeom prst="rect">
            <a:avLst/>
          </a:prstGeom>
          <a:noFill/>
        </p:spPr>
        <p:txBody>
          <a:bodyPr wrap="square" lIns="36576" tIns="18288" rIns="36576" bIns="18288">
            <a:spAutoFit/>
          </a:bodyPr>
          <a:lstStyle/>
          <a:p>
            <a:pPr algn="ctr">
              <a:buNone/>
            </a:pPr>
            <a:r>
              <a:rPr sz="780" b="1">
                <a:solidFill>
                  <a:srgbClr val="4DCEEF"/>
                </a:solidFill>
              </a:rPr>
              <a:t>Digital Twin</a:t>
            </a:r>
          </a:p>
        </p:txBody>
      </p:sp>
      <p:pic>
        <p:nvPicPr>
          <p:cNvPr id="48" name="Picture 24"/>
          <p:cNvPicPr>
            <a:picLocks noChangeAspect="1"/>
          </p:cNvPicPr>
          <p:nvPr/>
        </p:nvPicPr>
        <p:blipFill>
          <a:blip r:embed="rId3"/>
          <a:stretch>
            <a:fillRect/>
          </a:stretch>
        </p:blipFill>
        <p:spPr>
          <a:xfrm>
            <a:off x="11475720" y="146304"/>
            <a:ext cx="384048" cy="384048"/>
          </a:xfrm>
          <a:prstGeom prst="rect">
            <a:avLst/>
          </a:prstGeom>
        </p:spPr>
      </p:pic>
    </p:spTree>
    <p:extLst>
      <p:ext uri="{BB962C8B-B14F-4D97-AF65-F5344CB8AC3E}">
        <p14:creationId xmlns:p14="http://schemas.microsoft.com/office/powerpoint/2010/main" val="17753333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6350">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1498</Words>
  <Application>Microsoft Office PowerPoint</Application>
  <DocSecurity>0</DocSecurity>
  <PresentationFormat>Widescreen</PresentationFormat>
  <Paragraphs>249</Paragraphs>
  <Slides>16</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ilhan çekiç</cp:lastModifiedBy>
  <cp:revision>1</cp:revision>
  <dcterms:created xsi:type="dcterms:W3CDTF">2026-09-15T18:20:04Z</dcterms:created>
  <dcterms:modified xsi:type="dcterms:W3CDTF">2026-09-15T18:27:16Z</dcterms:modified>
</cp:coreProperties>
</file>