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8" r:id="rId2"/>
    <p:sldId id="261" r:id="rId3"/>
    <p:sldId id="259" r:id="rId4"/>
    <p:sldId id="262" r:id="rId5"/>
    <p:sldId id="263" r:id="rId6"/>
    <p:sldId id="260" r:id="rId7"/>
    <p:sldId id="264" r:id="rId8"/>
    <p:sldId id="265" r:id="rId9"/>
    <p:sldId id="266" r:id="rId10"/>
    <p:sldId id="26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88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670" autoAdjust="0"/>
    <p:restoredTop sz="75497" autoAdjust="0"/>
  </p:normalViewPr>
  <p:slideViewPr>
    <p:cSldViewPr snapToGrid="0">
      <p:cViewPr varScale="1">
        <p:scale>
          <a:sx n="83" d="100"/>
          <a:sy n="83" d="100"/>
        </p:scale>
        <p:origin x="108" y="114"/>
      </p:cViewPr>
      <p:guideLst/>
    </p:cSldViewPr>
  </p:slideViewPr>
  <p:notesTextViewPr>
    <p:cViewPr>
      <p:scale>
        <a:sx n="1" d="1"/>
        <a:sy n="1" d="1"/>
      </p:scale>
      <p:origin x="0" y="0"/>
    </p:cViewPr>
  </p:notesTextViewPr>
  <p:notesViewPr>
    <p:cSldViewPr snapToGrid="0">
      <p:cViewPr varScale="1">
        <p:scale>
          <a:sx n="49" d="100"/>
          <a:sy n="49" d="100"/>
        </p:scale>
        <p:origin x="2668"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0C92A86-C5C9-6113-6AC7-4064BBD094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6277400-9A88-4A14-1B97-2E611F2842E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4067AC-4DA6-47DD-9DAA-82F8496AEA1D}" type="datetimeFigureOut">
              <a:rPr lang="en-GB" smtClean="0"/>
              <a:t>12/02/2024</a:t>
            </a:fld>
            <a:endParaRPr lang="en-GB"/>
          </a:p>
        </p:txBody>
      </p:sp>
      <p:sp>
        <p:nvSpPr>
          <p:cNvPr id="4" name="Footer Placeholder 3">
            <a:extLst>
              <a:ext uri="{FF2B5EF4-FFF2-40B4-BE49-F238E27FC236}">
                <a16:creationId xmlns:a16="http://schemas.microsoft.com/office/drawing/2014/main" id="{BA149F3E-834F-ADBB-A517-1E7341E464A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0F16239-9E04-27B8-09A3-ACB4AC19F63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62F9E2-E68F-463D-B409-4BB1E4E53707}" type="slidenum">
              <a:rPr lang="en-GB" smtClean="0"/>
              <a:t>‹#›</a:t>
            </a:fld>
            <a:endParaRPr lang="en-GB"/>
          </a:p>
        </p:txBody>
      </p:sp>
    </p:spTree>
    <p:extLst>
      <p:ext uri="{BB962C8B-B14F-4D97-AF65-F5344CB8AC3E}">
        <p14:creationId xmlns:p14="http://schemas.microsoft.com/office/powerpoint/2010/main" val="223648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BB6916-6BB4-491D-A9F6-98CF7382B083}" type="datetimeFigureOut">
              <a:rPr lang="en-GB" smtClean="0"/>
              <a:t>12/02/2024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8881E3-068B-48DF-8881-A991B8AEA704}" type="slidenum">
              <a:rPr lang="en-GB" smtClean="0"/>
              <a:t>‹#›</a:t>
            </a:fld>
            <a:endParaRPr lang="en-GB"/>
          </a:p>
        </p:txBody>
      </p:sp>
    </p:spTree>
    <p:extLst>
      <p:ext uri="{BB962C8B-B14F-4D97-AF65-F5344CB8AC3E}">
        <p14:creationId xmlns:p14="http://schemas.microsoft.com/office/powerpoint/2010/main" val="973556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add your notes here.</a:t>
            </a:r>
          </a:p>
          <a:p>
            <a:r>
              <a:rPr lang="en-US" baseline="0" dirty="0"/>
              <a:t>Morada APP: </a:t>
            </a:r>
            <a:r>
              <a:rPr lang="en-US" dirty="0"/>
              <a:t>Inclusive technological tool for the prevention and attention to violence against women; </a:t>
            </a:r>
            <a:r>
              <a:rPr lang="en-US" dirty="0" err="1"/>
              <a:t>Yereli</a:t>
            </a:r>
            <a:r>
              <a:rPr lang="en-US" baseline="0" dirty="0"/>
              <a:t> </a:t>
            </a:r>
            <a:r>
              <a:rPr lang="en-US" baseline="0" dirty="0" err="1"/>
              <a:t>Rolander</a:t>
            </a:r>
            <a:r>
              <a:rPr lang="en-US" baseline="0" dirty="0"/>
              <a:t>, Adriana García</a:t>
            </a:r>
            <a:r>
              <a:rPr lang="en-US" dirty="0"/>
              <a:t>; Centro </a:t>
            </a:r>
            <a:r>
              <a:rPr lang="en-US" dirty="0" err="1"/>
              <a:t>Interdisciplinario</a:t>
            </a:r>
            <a:r>
              <a:rPr lang="en-US" baseline="0" dirty="0"/>
              <a:t> de Derechos, </a:t>
            </a:r>
            <a:r>
              <a:rPr lang="en-US" baseline="0" dirty="0" err="1"/>
              <a:t>Infancia</a:t>
            </a:r>
            <a:r>
              <a:rPr lang="en-US" baseline="0" dirty="0"/>
              <a:t> y </a:t>
            </a:r>
            <a:r>
              <a:rPr lang="en-US" baseline="0" dirty="0" err="1"/>
              <a:t>Parentalidad</a:t>
            </a:r>
            <a:r>
              <a:rPr lang="en-US" baseline="0" dirty="0"/>
              <a:t> A.C</a:t>
            </a:r>
            <a:r>
              <a:rPr lang="en-US" dirty="0"/>
              <a:t>, México, Name of Session (as written in Agenda)</a:t>
            </a:r>
          </a:p>
          <a:p>
            <a:r>
              <a:rPr lang="en-US" dirty="0"/>
              <a:t>#ZeroCon24</a:t>
            </a:r>
          </a:p>
          <a:p>
            <a:r>
              <a:rPr lang="en-US" dirty="0"/>
              <a:t>Day and Time of Session</a:t>
            </a:r>
          </a:p>
          <a:p>
            <a:endParaRPr lang="en-GB" dirty="0"/>
          </a:p>
        </p:txBody>
      </p:sp>
      <p:sp>
        <p:nvSpPr>
          <p:cNvPr id="4" name="Slide Number Placeholder 3"/>
          <p:cNvSpPr>
            <a:spLocks noGrp="1"/>
          </p:cNvSpPr>
          <p:nvPr>
            <p:ph type="sldNum" sz="quarter" idx="5"/>
          </p:nvPr>
        </p:nvSpPr>
        <p:spPr/>
        <p:txBody>
          <a:bodyPr/>
          <a:lstStyle/>
          <a:p>
            <a:fld id="{7A8881E3-068B-48DF-8881-A991B8AEA704}" type="slidenum">
              <a:rPr lang="en-GB" smtClean="0"/>
              <a:t>1</a:t>
            </a:fld>
            <a:endParaRPr lang="en-GB"/>
          </a:p>
        </p:txBody>
      </p:sp>
    </p:spTree>
    <p:extLst>
      <p:ext uri="{BB962C8B-B14F-4D97-AF65-F5344CB8AC3E}">
        <p14:creationId xmlns:p14="http://schemas.microsoft.com/office/powerpoint/2010/main" val="1078220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a:t>Presenting</a:t>
            </a:r>
            <a:r>
              <a:rPr lang="es-ES" dirty="0"/>
              <a:t> </a:t>
            </a:r>
            <a:r>
              <a:rPr lang="en-US" dirty="0"/>
              <a:t>Project's next steps</a:t>
            </a:r>
            <a:r>
              <a:rPr lang="es-ES" baseline="0" dirty="0"/>
              <a:t>: </a:t>
            </a:r>
            <a:r>
              <a:rPr lang="en-US" dirty="0"/>
              <a:t>the Response Mechanism for the attention of violence against women with disabilities in Mexico .</a:t>
            </a:r>
            <a:endParaRPr lang="es-MX" dirty="0"/>
          </a:p>
        </p:txBody>
      </p:sp>
      <p:sp>
        <p:nvSpPr>
          <p:cNvPr id="4" name="Marcador de número de diapositiva 3"/>
          <p:cNvSpPr>
            <a:spLocks noGrp="1"/>
          </p:cNvSpPr>
          <p:nvPr>
            <p:ph type="sldNum" sz="quarter" idx="10"/>
          </p:nvPr>
        </p:nvSpPr>
        <p:spPr/>
        <p:txBody>
          <a:bodyPr/>
          <a:lstStyle/>
          <a:p>
            <a:fld id="{7A8881E3-068B-48DF-8881-A991B8AEA704}" type="slidenum">
              <a:rPr lang="en-GB" smtClean="0"/>
              <a:t>10</a:t>
            </a:fld>
            <a:endParaRPr lang="en-GB"/>
          </a:p>
        </p:txBody>
      </p:sp>
    </p:spTree>
    <p:extLst>
      <p:ext uri="{BB962C8B-B14F-4D97-AF65-F5344CB8AC3E}">
        <p14:creationId xmlns:p14="http://schemas.microsoft.com/office/powerpoint/2010/main" val="337305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Presenting four</a:t>
            </a:r>
            <a:r>
              <a:rPr lang="en-US" baseline="0" dirty="0"/>
              <a:t> </a:t>
            </a:r>
            <a:r>
              <a:rPr lang="en-US" dirty="0"/>
              <a:t>points regarding the work of our organization. Image: CIDIP A.C. logo.</a:t>
            </a:r>
            <a:endParaRPr lang="en-GB" dirty="0"/>
          </a:p>
        </p:txBody>
      </p:sp>
      <p:sp>
        <p:nvSpPr>
          <p:cNvPr id="4" name="Slide Number Placeholder 3"/>
          <p:cNvSpPr>
            <a:spLocks noGrp="1"/>
          </p:cNvSpPr>
          <p:nvPr>
            <p:ph type="sldNum" sz="quarter" idx="5"/>
          </p:nvPr>
        </p:nvSpPr>
        <p:spPr/>
        <p:txBody>
          <a:bodyPr/>
          <a:lstStyle/>
          <a:p>
            <a:fld id="{7A8881E3-068B-48DF-8881-A991B8AEA704}" type="slidenum">
              <a:rPr lang="en-GB" smtClean="0"/>
              <a:t>2</a:t>
            </a:fld>
            <a:endParaRPr lang="en-GB"/>
          </a:p>
        </p:txBody>
      </p:sp>
    </p:spTree>
    <p:extLst>
      <p:ext uri="{BB962C8B-B14F-4D97-AF65-F5344CB8AC3E}">
        <p14:creationId xmlns:p14="http://schemas.microsoft.com/office/powerpoint/2010/main" val="963919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Presenting the object of the morada application. Image of the Morada app.</a:t>
            </a:r>
            <a:endParaRPr lang="en-GB" dirty="0"/>
          </a:p>
        </p:txBody>
      </p:sp>
      <p:sp>
        <p:nvSpPr>
          <p:cNvPr id="4" name="Slide Number Placeholder 3"/>
          <p:cNvSpPr>
            <a:spLocks noGrp="1"/>
          </p:cNvSpPr>
          <p:nvPr>
            <p:ph type="sldNum" sz="quarter" idx="5"/>
          </p:nvPr>
        </p:nvSpPr>
        <p:spPr/>
        <p:txBody>
          <a:bodyPr/>
          <a:lstStyle/>
          <a:p>
            <a:fld id="{7A8881E3-068B-48DF-8881-A991B8AEA704}" type="slidenum">
              <a:rPr lang="en-GB" smtClean="0"/>
              <a:t>3</a:t>
            </a:fld>
            <a:endParaRPr lang="en-GB"/>
          </a:p>
        </p:txBody>
      </p:sp>
    </p:spTree>
    <p:extLst>
      <p:ext uri="{BB962C8B-B14F-4D97-AF65-F5344CB8AC3E}">
        <p14:creationId xmlns:p14="http://schemas.microsoft.com/office/powerpoint/2010/main" val="2603332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Presenting the background of the Morada APP, highlighting its design and implementation in the pandemic, as well as its response to the rates of violence against women with disabilities. </a:t>
            </a:r>
            <a:endParaRPr lang="en-GB" dirty="0"/>
          </a:p>
        </p:txBody>
      </p:sp>
      <p:sp>
        <p:nvSpPr>
          <p:cNvPr id="4" name="Slide Number Placeholder 3"/>
          <p:cNvSpPr>
            <a:spLocks noGrp="1"/>
          </p:cNvSpPr>
          <p:nvPr>
            <p:ph type="sldNum" sz="quarter" idx="5"/>
          </p:nvPr>
        </p:nvSpPr>
        <p:spPr/>
        <p:txBody>
          <a:bodyPr/>
          <a:lstStyle/>
          <a:p>
            <a:fld id="{7A8881E3-068B-48DF-8881-A991B8AEA704}" type="slidenum">
              <a:rPr lang="en-GB" smtClean="0"/>
              <a:t>4</a:t>
            </a:fld>
            <a:endParaRPr lang="en-GB"/>
          </a:p>
        </p:txBody>
      </p:sp>
    </p:spTree>
    <p:extLst>
      <p:ext uri="{BB962C8B-B14F-4D97-AF65-F5344CB8AC3E}">
        <p14:creationId xmlns:p14="http://schemas.microsoft.com/office/powerpoint/2010/main" val="2344177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target problem is presented: the violence experienced by 72.6% of women with disabilities in Mexico. Image of a pilot group of women with disabilities. </a:t>
            </a:r>
            <a:endParaRPr lang="es-MX" dirty="0"/>
          </a:p>
        </p:txBody>
      </p:sp>
      <p:sp>
        <p:nvSpPr>
          <p:cNvPr id="4" name="Marcador de número de diapositiva 3"/>
          <p:cNvSpPr>
            <a:spLocks noGrp="1"/>
          </p:cNvSpPr>
          <p:nvPr>
            <p:ph type="sldNum" sz="quarter" idx="10"/>
          </p:nvPr>
        </p:nvSpPr>
        <p:spPr/>
        <p:txBody>
          <a:bodyPr/>
          <a:lstStyle/>
          <a:p>
            <a:fld id="{7A8881E3-068B-48DF-8881-A991B8AEA704}" type="slidenum">
              <a:rPr lang="en-GB" smtClean="0"/>
              <a:t>5</a:t>
            </a:fld>
            <a:endParaRPr lang="en-GB"/>
          </a:p>
        </p:txBody>
      </p:sp>
    </p:spTree>
    <p:extLst>
      <p:ext uri="{BB962C8B-B14F-4D97-AF65-F5344CB8AC3E}">
        <p14:creationId xmlns:p14="http://schemas.microsoft.com/office/powerpoint/2010/main" val="1992671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Solution and innovation are presented: Technological tool for the prevention and attention of violence against women with disabilities that complies with the Web Content Accessibility Guidelines 2.1 Level AA standard.</a:t>
            </a:r>
            <a:endParaRPr lang="es-MX" dirty="0"/>
          </a:p>
        </p:txBody>
      </p:sp>
      <p:sp>
        <p:nvSpPr>
          <p:cNvPr id="4" name="Marcador de número de diapositiva 3"/>
          <p:cNvSpPr>
            <a:spLocks noGrp="1"/>
          </p:cNvSpPr>
          <p:nvPr>
            <p:ph type="sldNum" sz="quarter" idx="10"/>
          </p:nvPr>
        </p:nvSpPr>
        <p:spPr/>
        <p:txBody>
          <a:bodyPr/>
          <a:lstStyle/>
          <a:p>
            <a:fld id="{7A8881E3-068B-48DF-8881-A991B8AEA704}" type="slidenum">
              <a:rPr lang="en-GB" smtClean="0"/>
              <a:t>6</a:t>
            </a:fld>
            <a:endParaRPr lang="en-GB"/>
          </a:p>
        </p:txBody>
      </p:sp>
    </p:spTree>
    <p:extLst>
      <p:ext uri="{BB962C8B-B14F-4D97-AF65-F5344CB8AC3E}">
        <p14:creationId xmlns:p14="http://schemas.microsoft.com/office/powerpoint/2010/main" val="206390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functions of the Morada APP are presented. Image of a disabled user of the Morada app. </a:t>
            </a:r>
            <a:endParaRPr lang="es-MX" dirty="0"/>
          </a:p>
          <a:p>
            <a:endParaRPr lang="es-MX" dirty="0"/>
          </a:p>
        </p:txBody>
      </p:sp>
      <p:sp>
        <p:nvSpPr>
          <p:cNvPr id="4" name="Marcador de número de diapositiva 3"/>
          <p:cNvSpPr>
            <a:spLocks noGrp="1"/>
          </p:cNvSpPr>
          <p:nvPr>
            <p:ph type="sldNum" sz="quarter" idx="10"/>
          </p:nvPr>
        </p:nvSpPr>
        <p:spPr/>
        <p:txBody>
          <a:bodyPr/>
          <a:lstStyle/>
          <a:p>
            <a:fld id="{7A8881E3-068B-48DF-8881-A991B8AEA704}" type="slidenum">
              <a:rPr lang="en-GB" smtClean="0"/>
              <a:t>7</a:t>
            </a:fld>
            <a:endParaRPr lang="en-GB"/>
          </a:p>
        </p:txBody>
      </p:sp>
    </p:spTree>
    <p:extLst>
      <p:ext uri="{BB962C8B-B14F-4D97-AF65-F5344CB8AC3E}">
        <p14:creationId xmlns:p14="http://schemas.microsoft.com/office/powerpoint/2010/main" val="1186071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The impact of the Morada APP is presented:</a:t>
            </a:r>
            <a:r>
              <a:rPr lang="es-ES" baseline="0" dirty="0"/>
              <a:t> </a:t>
            </a:r>
            <a:r>
              <a:rPr lang="en-US" sz="1200" b="0" i="0" kern="1200" dirty="0">
                <a:solidFill>
                  <a:schemeClr val="tx1"/>
                </a:solidFill>
                <a:effectLst/>
                <a:latin typeface="+mn-lt"/>
                <a:ea typeface="+mn-ea"/>
                <a:cs typeface="+mn-cs"/>
              </a:rPr>
              <a:t>In 2020, 152 public officials were trained; in 2021 three workshops were held, with a total of 164 participants; and by 2023 the Morada App Movement had 32 speakers across Mexico.</a:t>
            </a:r>
            <a:endParaRPr lang="es-MX" dirty="0"/>
          </a:p>
        </p:txBody>
      </p:sp>
      <p:sp>
        <p:nvSpPr>
          <p:cNvPr id="4" name="Marcador de número de diapositiva 3"/>
          <p:cNvSpPr>
            <a:spLocks noGrp="1"/>
          </p:cNvSpPr>
          <p:nvPr>
            <p:ph type="sldNum" sz="quarter" idx="10"/>
          </p:nvPr>
        </p:nvSpPr>
        <p:spPr/>
        <p:txBody>
          <a:bodyPr/>
          <a:lstStyle/>
          <a:p>
            <a:fld id="{7A8881E3-068B-48DF-8881-A991B8AEA704}" type="slidenum">
              <a:rPr lang="en-GB" smtClean="0"/>
              <a:t>8</a:t>
            </a:fld>
            <a:endParaRPr lang="en-GB"/>
          </a:p>
        </p:txBody>
      </p:sp>
    </p:spTree>
    <p:extLst>
      <p:ext uri="{BB962C8B-B14F-4D97-AF65-F5344CB8AC3E}">
        <p14:creationId xmlns:p14="http://schemas.microsoft.com/office/powerpoint/2010/main" val="187960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a:t>Presenting</a:t>
            </a:r>
            <a:r>
              <a:rPr lang="es-ES" dirty="0"/>
              <a:t> </a:t>
            </a:r>
            <a:r>
              <a:rPr lang="es-ES" dirty="0" err="1"/>
              <a:t>financing</a:t>
            </a:r>
            <a:r>
              <a:rPr lang="es-ES" dirty="0"/>
              <a:t>, </a:t>
            </a:r>
            <a:r>
              <a:rPr lang="es-ES" dirty="0" err="1"/>
              <a:t>sustainability</a:t>
            </a:r>
            <a:r>
              <a:rPr lang="es-ES" baseline="0" dirty="0"/>
              <a:t>, </a:t>
            </a:r>
            <a:r>
              <a:rPr lang="es-ES" baseline="0" dirty="0" err="1"/>
              <a:t>challenges</a:t>
            </a:r>
            <a:r>
              <a:rPr lang="es-ES" baseline="0" dirty="0"/>
              <a:t> </a:t>
            </a:r>
            <a:endParaRPr lang="es-MX" dirty="0"/>
          </a:p>
        </p:txBody>
      </p:sp>
      <p:sp>
        <p:nvSpPr>
          <p:cNvPr id="4" name="Marcador de número de diapositiva 3"/>
          <p:cNvSpPr>
            <a:spLocks noGrp="1"/>
          </p:cNvSpPr>
          <p:nvPr>
            <p:ph type="sldNum" sz="quarter" idx="10"/>
          </p:nvPr>
        </p:nvSpPr>
        <p:spPr/>
        <p:txBody>
          <a:bodyPr/>
          <a:lstStyle/>
          <a:p>
            <a:fld id="{7A8881E3-068B-48DF-8881-A991B8AEA704}" type="slidenum">
              <a:rPr lang="en-GB" smtClean="0"/>
              <a:t>9</a:t>
            </a:fld>
            <a:endParaRPr lang="en-GB"/>
          </a:p>
        </p:txBody>
      </p:sp>
    </p:spTree>
    <p:extLst>
      <p:ext uri="{BB962C8B-B14F-4D97-AF65-F5344CB8AC3E}">
        <p14:creationId xmlns:p14="http://schemas.microsoft.com/office/powerpoint/2010/main" val="30277082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4B8CD-9207-0F5A-87AB-B27A517BCE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AA2C4F2-5991-51CC-558C-A4D5E1F7B1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Footer Placeholder 4">
            <a:extLst>
              <a:ext uri="{FF2B5EF4-FFF2-40B4-BE49-F238E27FC236}">
                <a16:creationId xmlns:a16="http://schemas.microsoft.com/office/drawing/2014/main" id="{9284A5B7-3009-3078-DA1C-A775027F1201}"/>
              </a:ext>
            </a:extLst>
          </p:cNvPr>
          <p:cNvSpPr>
            <a:spLocks noGrp="1"/>
          </p:cNvSpPr>
          <p:nvPr>
            <p:ph type="ftr" sz="quarter" idx="11"/>
          </p:nvPr>
        </p:nvSpPr>
        <p:spPr/>
        <p:txBody>
          <a:bodyPr/>
          <a:lstStyle/>
          <a:p>
            <a:r>
              <a:rPr lang="en-US" dirty="0"/>
              <a:t>#ZeroCon24</a:t>
            </a:r>
            <a:endParaRPr lang="en-GB" dirty="0"/>
          </a:p>
        </p:txBody>
      </p:sp>
      <p:sp>
        <p:nvSpPr>
          <p:cNvPr id="6" name="Slide Number Placeholder 5">
            <a:extLst>
              <a:ext uri="{FF2B5EF4-FFF2-40B4-BE49-F238E27FC236}">
                <a16:creationId xmlns:a16="http://schemas.microsoft.com/office/drawing/2014/main" id="{4EA569FD-5A00-3B11-103C-21BA8A71B265}"/>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9" name="Picture 8" descr="Zero Project Plant: an icon showing a green seedling breaking through a circle.">
            <a:extLst>
              <a:ext uri="{FF2B5EF4-FFF2-40B4-BE49-F238E27FC236}">
                <a16:creationId xmlns:a16="http://schemas.microsoft.com/office/drawing/2014/main" id="{0F1C7164-87D9-4217-364F-45206FDAD5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
        <p:nvSpPr>
          <p:cNvPr id="7" name="TextBox 6">
            <a:extLst>
              <a:ext uri="{FF2B5EF4-FFF2-40B4-BE49-F238E27FC236}">
                <a16:creationId xmlns:a16="http://schemas.microsoft.com/office/drawing/2014/main" id="{8F0236DA-C301-789C-C8AF-938A5F826071}"/>
              </a:ext>
            </a:extLst>
          </p:cNvPr>
          <p:cNvSpPr txBox="1"/>
          <p:nvPr userDrawn="1"/>
        </p:nvSpPr>
        <p:spPr>
          <a:xfrm>
            <a:off x="393290" y="276328"/>
            <a:ext cx="3010922" cy="646331"/>
          </a:xfrm>
          <a:prstGeom prst="rect">
            <a:avLst/>
          </a:prstGeom>
          <a:noFill/>
        </p:spPr>
        <p:txBody>
          <a:bodyPr wrap="square">
            <a:spAutoFit/>
          </a:bodyPr>
          <a:lstStyle/>
          <a:p>
            <a:r>
              <a:rPr lang="en-US" sz="3600" b="1" dirty="0">
                <a:solidFill>
                  <a:srgbClr val="2B882E"/>
                </a:solidFill>
                <a:latin typeface="Arial" panose="020B0604020202020204" pitchFamily="34" charset="0"/>
                <a:cs typeface="Arial" panose="020B0604020202020204" pitchFamily="34" charset="0"/>
              </a:rPr>
              <a:t>#ZeroCon24</a:t>
            </a:r>
            <a:endParaRPr lang="en-GB" sz="3600" b="1" dirty="0">
              <a:solidFill>
                <a:srgbClr val="2B882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2572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9A398-607E-19AA-2FA2-6A9486FF41E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A67A71F-93D1-3FE1-9D98-47190B6F93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4B76AF-A44B-BCC8-6368-2FCB924767B6}"/>
              </a:ext>
            </a:extLst>
          </p:cNvPr>
          <p:cNvSpPr>
            <a:spLocks noGrp="1"/>
          </p:cNvSpPr>
          <p:nvPr>
            <p:ph type="dt" sz="half" idx="10"/>
          </p:nvPr>
        </p:nvSpPr>
        <p:spPr/>
        <p:txBody>
          <a:bodyPr/>
          <a:lstStyle/>
          <a:p>
            <a:fld id="{952FF940-A1E4-49C1-A94C-258B66B1FEFB}" type="datetime1">
              <a:rPr lang="en-GB" smtClean="0"/>
              <a:t>12/02/2024</a:t>
            </a:fld>
            <a:endParaRPr lang="en-GB"/>
          </a:p>
        </p:txBody>
      </p:sp>
      <p:sp>
        <p:nvSpPr>
          <p:cNvPr id="5" name="Footer Placeholder 4">
            <a:extLst>
              <a:ext uri="{FF2B5EF4-FFF2-40B4-BE49-F238E27FC236}">
                <a16:creationId xmlns:a16="http://schemas.microsoft.com/office/drawing/2014/main" id="{428CFEDC-9A6E-A3AD-47BB-4544BD985678}"/>
              </a:ext>
            </a:extLst>
          </p:cNvPr>
          <p:cNvSpPr>
            <a:spLocks noGrp="1"/>
          </p:cNvSpPr>
          <p:nvPr>
            <p:ph type="ftr" sz="quarter" idx="11"/>
          </p:nvPr>
        </p:nvSpPr>
        <p:spPr/>
        <p:txBody>
          <a:bodyPr/>
          <a:lstStyle/>
          <a:p>
            <a:r>
              <a:rPr lang="en-US" dirty="0"/>
              <a:t>#ZeroCon23</a:t>
            </a:r>
            <a:endParaRPr lang="en-GB" dirty="0"/>
          </a:p>
        </p:txBody>
      </p:sp>
      <p:sp>
        <p:nvSpPr>
          <p:cNvPr id="6" name="Slide Number Placeholder 5">
            <a:extLst>
              <a:ext uri="{FF2B5EF4-FFF2-40B4-BE49-F238E27FC236}">
                <a16:creationId xmlns:a16="http://schemas.microsoft.com/office/drawing/2014/main" id="{9A38CCB9-6F66-B343-A239-09809FB7E75D}"/>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7" name="Picture 6" descr="Zero Project Plant: an icon showing a green seedling breaking through a circle.">
            <a:extLst>
              <a:ext uri="{FF2B5EF4-FFF2-40B4-BE49-F238E27FC236}">
                <a16:creationId xmlns:a16="http://schemas.microsoft.com/office/drawing/2014/main" id="{D6B42D19-6742-C21D-3E3A-50AF0056C02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011962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8C57BD-472C-6054-F85B-C6E7EBFD784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0A5734E-BF7C-6ADA-36DF-8345F81F3D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9FA9AB-245D-7C9C-7F7C-F0DDADFC869E}"/>
              </a:ext>
            </a:extLst>
          </p:cNvPr>
          <p:cNvSpPr>
            <a:spLocks noGrp="1"/>
          </p:cNvSpPr>
          <p:nvPr>
            <p:ph type="dt" sz="half" idx="10"/>
          </p:nvPr>
        </p:nvSpPr>
        <p:spPr/>
        <p:txBody>
          <a:bodyPr/>
          <a:lstStyle/>
          <a:p>
            <a:fld id="{30DA194E-3B7B-4619-9F0B-8946120CC2C2}" type="datetime1">
              <a:rPr lang="en-GB" smtClean="0"/>
              <a:t>12/02/2024</a:t>
            </a:fld>
            <a:endParaRPr lang="en-GB"/>
          </a:p>
        </p:txBody>
      </p:sp>
      <p:sp>
        <p:nvSpPr>
          <p:cNvPr id="5" name="Footer Placeholder 4">
            <a:extLst>
              <a:ext uri="{FF2B5EF4-FFF2-40B4-BE49-F238E27FC236}">
                <a16:creationId xmlns:a16="http://schemas.microsoft.com/office/drawing/2014/main" id="{DB28D991-9ADE-8892-D016-6590D6AF8F22}"/>
              </a:ext>
            </a:extLst>
          </p:cNvPr>
          <p:cNvSpPr>
            <a:spLocks noGrp="1"/>
          </p:cNvSpPr>
          <p:nvPr>
            <p:ph type="ftr" sz="quarter" idx="11"/>
          </p:nvPr>
        </p:nvSpPr>
        <p:spPr/>
        <p:txBody>
          <a:bodyPr/>
          <a:lstStyle/>
          <a:p>
            <a:r>
              <a:rPr lang="en-US" dirty="0"/>
              <a:t>#ZeroCon23</a:t>
            </a:r>
            <a:endParaRPr lang="en-GB" dirty="0"/>
          </a:p>
        </p:txBody>
      </p:sp>
      <p:sp>
        <p:nvSpPr>
          <p:cNvPr id="6" name="Slide Number Placeholder 5">
            <a:extLst>
              <a:ext uri="{FF2B5EF4-FFF2-40B4-BE49-F238E27FC236}">
                <a16:creationId xmlns:a16="http://schemas.microsoft.com/office/drawing/2014/main" id="{B88715A0-7D97-C371-F46C-459234CE37EA}"/>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7" name="Picture 6" descr="Zero Project Plant: an icon showing a green seedling breaking through a circle.">
            <a:extLst>
              <a:ext uri="{FF2B5EF4-FFF2-40B4-BE49-F238E27FC236}">
                <a16:creationId xmlns:a16="http://schemas.microsoft.com/office/drawing/2014/main" id="{A92BB482-4C0F-1893-218E-340DCE3E41C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2930465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2CDE7-D24B-A1C8-5E44-202ABECFC7A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E62AA8D-420E-E8B5-CDB6-88D3206323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C8133A-0964-2A2C-F557-E8A9D21E46C6}"/>
              </a:ext>
            </a:extLst>
          </p:cNvPr>
          <p:cNvSpPr>
            <a:spLocks noGrp="1"/>
          </p:cNvSpPr>
          <p:nvPr>
            <p:ph type="dt" sz="half" idx="10"/>
          </p:nvPr>
        </p:nvSpPr>
        <p:spPr/>
        <p:txBody>
          <a:bodyPr/>
          <a:lstStyle/>
          <a:p>
            <a:fld id="{BB89F230-EE29-4360-9E5D-C4AB95018DB3}" type="datetime1">
              <a:rPr lang="en-GB" smtClean="0"/>
              <a:t>12/02/2024</a:t>
            </a:fld>
            <a:endParaRPr lang="en-GB"/>
          </a:p>
        </p:txBody>
      </p:sp>
      <p:sp>
        <p:nvSpPr>
          <p:cNvPr id="5" name="Footer Placeholder 4">
            <a:extLst>
              <a:ext uri="{FF2B5EF4-FFF2-40B4-BE49-F238E27FC236}">
                <a16:creationId xmlns:a16="http://schemas.microsoft.com/office/drawing/2014/main" id="{026AD633-B6D6-91FA-64FB-501EA2FB2B77}"/>
              </a:ext>
            </a:extLst>
          </p:cNvPr>
          <p:cNvSpPr>
            <a:spLocks noGrp="1"/>
          </p:cNvSpPr>
          <p:nvPr>
            <p:ph type="ftr" sz="quarter" idx="11"/>
          </p:nvPr>
        </p:nvSpPr>
        <p:spPr/>
        <p:txBody>
          <a:bodyPr/>
          <a:lstStyle/>
          <a:p>
            <a:r>
              <a:rPr lang="en-US" dirty="0"/>
              <a:t>#ZeroCon23</a:t>
            </a:r>
            <a:endParaRPr lang="en-GB" dirty="0"/>
          </a:p>
        </p:txBody>
      </p:sp>
      <p:sp>
        <p:nvSpPr>
          <p:cNvPr id="6" name="Slide Number Placeholder 5">
            <a:extLst>
              <a:ext uri="{FF2B5EF4-FFF2-40B4-BE49-F238E27FC236}">
                <a16:creationId xmlns:a16="http://schemas.microsoft.com/office/drawing/2014/main" id="{F7EAAD51-9D5D-25E1-F465-809F007ECFE0}"/>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87A3ADA9-529C-6BD8-8B18-D897077722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57203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D86FF-9CEB-1D25-2E90-369E9B0FF7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E08384C-F6AC-F088-2F50-A86FF934D8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C40FCB-67DF-CE66-B624-667997970E05}"/>
              </a:ext>
            </a:extLst>
          </p:cNvPr>
          <p:cNvSpPr>
            <a:spLocks noGrp="1"/>
          </p:cNvSpPr>
          <p:nvPr>
            <p:ph type="dt" sz="half" idx="10"/>
          </p:nvPr>
        </p:nvSpPr>
        <p:spPr/>
        <p:txBody>
          <a:bodyPr/>
          <a:lstStyle/>
          <a:p>
            <a:fld id="{CE7C451A-BAE8-4BB7-B4A9-840375C61CF2}" type="datetime1">
              <a:rPr lang="en-GB" smtClean="0"/>
              <a:t>12/02/2024</a:t>
            </a:fld>
            <a:endParaRPr lang="en-GB"/>
          </a:p>
        </p:txBody>
      </p:sp>
      <p:sp>
        <p:nvSpPr>
          <p:cNvPr id="5" name="Footer Placeholder 4">
            <a:extLst>
              <a:ext uri="{FF2B5EF4-FFF2-40B4-BE49-F238E27FC236}">
                <a16:creationId xmlns:a16="http://schemas.microsoft.com/office/drawing/2014/main" id="{96D9611E-370E-03AF-C519-6268D0A6631F}"/>
              </a:ext>
            </a:extLst>
          </p:cNvPr>
          <p:cNvSpPr>
            <a:spLocks noGrp="1"/>
          </p:cNvSpPr>
          <p:nvPr>
            <p:ph type="ftr" sz="quarter" idx="11"/>
          </p:nvPr>
        </p:nvSpPr>
        <p:spPr/>
        <p:txBody>
          <a:bodyPr/>
          <a:lstStyle/>
          <a:p>
            <a:r>
              <a:rPr lang="en-US" dirty="0"/>
              <a:t>#ZeroCon23</a:t>
            </a:r>
            <a:endParaRPr lang="en-GB" dirty="0"/>
          </a:p>
        </p:txBody>
      </p:sp>
      <p:sp>
        <p:nvSpPr>
          <p:cNvPr id="6" name="Slide Number Placeholder 5">
            <a:extLst>
              <a:ext uri="{FF2B5EF4-FFF2-40B4-BE49-F238E27FC236}">
                <a16:creationId xmlns:a16="http://schemas.microsoft.com/office/drawing/2014/main" id="{F9F8EE00-A0DC-F045-A7B2-6D6970D172FB}"/>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88684AF3-AE79-E964-B9D1-32174968E2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2232813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0645F-4ADB-34A8-8348-8DA5EC0B3F5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07DEFF4-799C-B171-FDEC-9F32D3683D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2E9D5E4-9475-B9C9-B19F-C6F90A2573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ED3DB3A-533A-A389-C798-9BB43D1F7DA4}"/>
              </a:ext>
            </a:extLst>
          </p:cNvPr>
          <p:cNvSpPr>
            <a:spLocks noGrp="1"/>
          </p:cNvSpPr>
          <p:nvPr>
            <p:ph type="dt" sz="half" idx="10"/>
          </p:nvPr>
        </p:nvSpPr>
        <p:spPr/>
        <p:txBody>
          <a:bodyPr/>
          <a:lstStyle/>
          <a:p>
            <a:fld id="{551F48CE-F800-44D8-9FB8-C2F14BB717AF}" type="datetime1">
              <a:rPr lang="en-GB" smtClean="0"/>
              <a:t>12/02/2024</a:t>
            </a:fld>
            <a:endParaRPr lang="en-GB"/>
          </a:p>
        </p:txBody>
      </p:sp>
      <p:sp>
        <p:nvSpPr>
          <p:cNvPr id="6" name="Footer Placeholder 5">
            <a:extLst>
              <a:ext uri="{FF2B5EF4-FFF2-40B4-BE49-F238E27FC236}">
                <a16:creationId xmlns:a16="http://schemas.microsoft.com/office/drawing/2014/main" id="{5A692D28-6A9A-84C4-8E6F-E19FDA416BEF}"/>
              </a:ext>
            </a:extLst>
          </p:cNvPr>
          <p:cNvSpPr>
            <a:spLocks noGrp="1"/>
          </p:cNvSpPr>
          <p:nvPr>
            <p:ph type="ftr" sz="quarter" idx="11"/>
          </p:nvPr>
        </p:nvSpPr>
        <p:spPr/>
        <p:txBody>
          <a:bodyPr/>
          <a:lstStyle/>
          <a:p>
            <a:r>
              <a:rPr lang="en-US" dirty="0"/>
              <a:t>#ZeroCon23</a:t>
            </a:r>
            <a:endParaRPr lang="en-GB" dirty="0"/>
          </a:p>
        </p:txBody>
      </p:sp>
      <p:sp>
        <p:nvSpPr>
          <p:cNvPr id="7" name="Slide Number Placeholder 6">
            <a:extLst>
              <a:ext uri="{FF2B5EF4-FFF2-40B4-BE49-F238E27FC236}">
                <a16:creationId xmlns:a16="http://schemas.microsoft.com/office/drawing/2014/main" id="{F67EFDAC-0A32-E484-69C9-CAC7902FDD0B}"/>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509410CA-2628-6086-32C8-F078A3F00D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3148122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2298A-1F8E-C04A-F0FC-303981F8889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04B0BE-77C8-FC6F-2D01-52EA579BE8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30E7F1-9FCB-C624-0AD0-0B4362A9CC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E940BA5-6077-6C83-9A0A-D929E13531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1A5F4E-F46E-F9D4-EB91-01F3AF3BB7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2A89E74-A823-F039-110E-16DB1050A213}"/>
              </a:ext>
            </a:extLst>
          </p:cNvPr>
          <p:cNvSpPr>
            <a:spLocks noGrp="1"/>
          </p:cNvSpPr>
          <p:nvPr>
            <p:ph type="dt" sz="half" idx="10"/>
          </p:nvPr>
        </p:nvSpPr>
        <p:spPr/>
        <p:txBody>
          <a:bodyPr/>
          <a:lstStyle/>
          <a:p>
            <a:fld id="{76BEAA53-9EBB-475F-81CE-60A0FA17D35A}" type="datetime1">
              <a:rPr lang="en-GB" smtClean="0"/>
              <a:t>12/02/2024</a:t>
            </a:fld>
            <a:endParaRPr lang="en-GB"/>
          </a:p>
        </p:txBody>
      </p:sp>
      <p:sp>
        <p:nvSpPr>
          <p:cNvPr id="8" name="Footer Placeholder 7">
            <a:extLst>
              <a:ext uri="{FF2B5EF4-FFF2-40B4-BE49-F238E27FC236}">
                <a16:creationId xmlns:a16="http://schemas.microsoft.com/office/drawing/2014/main" id="{6D5C4120-5D85-2DAB-1B82-679CBFE0F312}"/>
              </a:ext>
            </a:extLst>
          </p:cNvPr>
          <p:cNvSpPr>
            <a:spLocks noGrp="1"/>
          </p:cNvSpPr>
          <p:nvPr>
            <p:ph type="ftr" sz="quarter" idx="11"/>
          </p:nvPr>
        </p:nvSpPr>
        <p:spPr/>
        <p:txBody>
          <a:bodyPr/>
          <a:lstStyle/>
          <a:p>
            <a:r>
              <a:rPr lang="en-US" dirty="0"/>
              <a:t>#ZeroCon23</a:t>
            </a:r>
            <a:endParaRPr lang="en-GB" dirty="0"/>
          </a:p>
        </p:txBody>
      </p:sp>
      <p:sp>
        <p:nvSpPr>
          <p:cNvPr id="9" name="Slide Number Placeholder 8">
            <a:extLst>
              <a:ext uri="{FF2B5EF4-FFF2-40B4-BE49-F238E27FC236}">
                <a16:creationId xmlns:a16="http://schemas.microsoft.com/office/drawing/2014/main" id="{B22AED93-B0A6-16E2-54DD-BAC7D1CFF05C}"/>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10" name="Picture 9" descr="Zero Project Plant: an icon showing a green seedling breaking through a circle.">
            <a:extLst>
              <a:ext uri="{FF2B5EF4-FFF2-40B4-BE49-F238E27FC236}">
                <a16:creationId xmlns:a16="http://schemas.microsoft.com/office/drawing/2014/main" id="{6C21E80C-5188-0E99-CB29-5452401034F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3297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EC525-402E-F69C-210B-5268E9E93C7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2CFC308-6A34-9878-DECA-D72CAED76938}"/>
              </a:ext>
            </a:extLst>
          </p:cNvPr>
          <p:cNvSpPr>
            <a:spLocks noGrp="1"/>
          </p:cNvSpPr>
          <p:nvPr>
            <p:ph type="dt" sz="half" idx="10"/>
          </p:nvPr>
        </p:nvSpPr>
        <p:spPr/>
        <p:txBody>
          <a:bodyPr/>
          <a:lstStyle/>
          <a:p>
            <a:fld id="{323E1DF0-723F-4583-B7C7-FD8C4EA08810}" type="datetime1">
              <a:rPr lang="en-GB" smtClean="0"/>
              <a:t>12/02/2024</a:t>
            </a:fld>
            <a:endParaRPr lang="en-GB"/>
          </a:p>
        </p:txBody>
      </p:sp>
      <p:sp>
        <p:nvSpPr>
          <p:cNvPr id="4" name="Footer Placeholder 3">
            <a:extLst>
              <a:ext uri="{FF2B5EF4-FFF2-40B4-BE49-F238E27FC236}">
                <a16:creationId xmlns:a16="http://schemas.microsoft.com/office/drawing/2014/main" id="{6250079B-A083-6A7F-4194-BA4D85C4883C}"/>
              </a:ext>
            </a:extLst>
          </p:cNvPr>
          <p:cNvSpPr>
            <a:spLocks noGrp="1"/>
          </p:cNvSpPr>
          <p:nvPr>
            <p:ph type="ftr" sz="quarter" idx="11"/>
          </p:nvPr>
        </p:nvSpPr>
        <p:spPr/>
        <p:txBody>
          <a:bodyPr/>
          <a:lstStyle/>
          <a:p>
            <a:r>
              <a:rPr lang="en-US" dirty="0"/>
              <a:t>#ZeroCon23</a:t>
            </a:r>
            <a:endParaRPr lang="en-GB" dirty="0"/>
          </a:p>
        </p:txBody>
      </p:sp>
      <p:sp>
        <p:nvSpPr>
          <p:cNvPr id="5" name="Slide Number Placeholder 4">
            <a:extLst>
              <a:ext uri="{FF2B5EF4-FFF2-40B4-BE49-F238E27FC236}">
                <a16:creationId xmlns:a16="http://schemas.microsoft.com/office/drawing/2014/main" id="{206EC79D-9860-3786-8D4E-46E02CC0ECE3}"/>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6" name="Picture 5" descr="Zero Project Plant: an icon showing a green seedling breaking through a circle.">
            <a:extLst>
              <a:ext uri="{FF2B5EF4-FFF2-40B4-BE49-F238E27FC236}">
                <a16:creationId xmlns:a16="http://schemas.microsoft.com/office/drawing/2014/main" id="{9B978296-E8D6-80D7-911A-F4F68A8F61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839318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DBA8C4-CBF7-6C7C-BB26-6A44D83DE51B}"/>
              </a:ext>
            </a:extLst>
          </p:cNvPr>
          <p:cNvSpPr>
            <a:spLocks noGrp="1"/>
          </p:cNvSpPr>
          <p:nvPr>
            <p:ph type="dt" sz="half" idx="10"/>
          </p:nvPr>
        </p:nvSpPr>
        <p:spPr/>
        <p:txBody>
          <a:bodyPr/>
          <a:lstStyle/>
          <a:p>
            <a:fld id="{920F14AC-2947-477D-A5A3-42D95CFB8153}" type="datetime1">
              <a:rPr lang="en-GB" smtClean="0"/>
              <a:t>12/02/2024</a:t>
            </a:fld>
            <a:endParaRPr lang="en-GB"/>
          </a:p>
        </p:txBody>
      </p:sp>
      <p:sp>
        <p:nvSpPr>
          <p:cNvPr id="3" name="Footer Placeholder 2">
            <a:extLst>
              <a:ext uri="{FF2B5EF4-FFF2-40B4-BE49-F238E27FC236}">
                <a16:creationId xmlns:a16="http://schemas.microsoft.com/office/drawing/2014/main" id="{C0A765CF-3B46-DDD1-5D61-DEE3956934CA}"/>
              </a:ext>
            </a:extLst>
          </p:cNvPr>
          <p:cNvSpPr>
            <a:spLocks noGrp="1"/>
          </p:cNvSpPr>
          <p:nvPr>
            <p:ph type="ftr" sz="quarter" idx="11"/>
          </p:nvPr>
        </p:nvSpPr>
        <p:spPr/>
        <p:txBody>
          <a:bodyPr/>
          <a:lstStyle/>
          <a:p>
            <a:r>
              <a:rPr lang="en-US" dirty="0"/>
              <a:t>#ZeroCon23</a:t>
            </a:r>
            <a:endParaRPr lang="en-GB" dirty="0"/>
          </a:p>
        </p:txBody>
      </p:sp>
      <p:sp>
        <p:nvSpPr>
          <p:cNvPr id="4" name="Slide Number Placeholder 3">
            <a:extLst>
              <a:ext uri="{FF2B5EF4-FFF2-40B4-BE49-F238E27FC236}">
                <a16:creationId xmlns:a16="http://schemas.microsoft.com/office/drawing/2014/main" id="{DD92119D-5AC0-FA92-AC8A-20B4D8168F90}"/>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5" name="Picture 4" descr="Zero Project Plant: an icon showing a green seedling breaking through a circle.">
            <a:extLst>
              <a:ext uri="{FF2B5EF4-FFF2-40B4-BE49-F238E27FC236}">
                <a16:creationId xmlns:a16="http://schemas.microsoft.com/office/drawing/2014/main" id="{D0459225-7B96-6284-00B2-CF639F8926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4252805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85413-E692-6DD2-584B-C153D1CDA3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1573494-908C-8287-2878-B8109DD71A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5E99BDB-AE6B-E7B3-79DD-6DA3BEF435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EEE4D6-70C6-0DAC-3D3B-CEF908DC77D5}"/>
              </a:ext>
            </a:extLst>
          </p:cNvPr>
          <p:cNvSpPr>
            <a:spLocks noGrp="1"/>
          </p:cNvSpPr>
          <p:nvPr>
            <p:ph type="dt" sz="half" idx="10"/>
          </p:nvPr>
        </p:nvSpPr>
        <p:spPr/>
        <p:txBody>
          <a:bodyPr/>
          <a:lstStyle/>
          <a:p>
            <a:fld id="{48BA894F-2169-40F5-A488-0DED1E32D92D}" type="datetime1">
              <a:rPr lang="en-GB" smtClean="0"/>
              <a:t>12/02/2024</a:t>
            </a:fld>
            <a:endParaRPr lang="en-GB"/>
          </a:p>
        </p:txBody>
      </p:sp>
      <p:sp>
        <p:nvSpPr>
          <p:cNvPr id="6" name="Footer Placeholder 5">
            <a:extLst>
              <a:ext uri="{FF2B5EF4-FFF2-40B4-BE49-F238E27FC236}">
                <a16:creationId xmlns:a16="http://schemas.microsoft.com/office/drawing/2014/main" id="{F49C3971-79A3-C209-564C-BD5D9D86E4C7}"/>
              </a:ext>
            </a:extLst>
          </p:cNvPr>
          <p:cNvSpPr>
            <a:spLocks noGrp="1"/>
          </p:cNvSpPr>
          <p:nvPr>
            <p:ph type="ftr" sz="quarter" idx="11"/>
          </p:nvPr>
        </p:nvSpPr>
        <p:spPr/>
        <p:txBody>
          <a:bodyPr/>
          <a:lstStyle/>
          <a:p>
            <a:r>
              <a:rPr lang="en-US" dirty="0"/>
              <a:t>#ZeroCon23</a:t>
            </a:r>
            <a:endParaRPr lang="en-GB" dirty="0"/>
          </a:p>
        </p:txBody>
      </p:sp>
      <p:sp>
        <p:nvSpPr>
          <p:cNvPr id="7" name="Slide Number Placeholder 6">
            <a:extLst>
              <a:ext uri="{FF2B5EF4-FFF2-40B4-BE49-F238E27FC236}">
                <a16:creationId xmlns:a16="http://schemas.microsoft.com/office/drawing/2014/main" id="{30402702-277B-3ACF-851A-C0C404ED8B54}"/>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2A8373D0-4AD4-04E7-6DAC-6E1FA94700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3989665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B3E06-41AF-0ACA-CCBD-F5BAB7AC31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16BC9B1-E8C2-C7D8-0ACB-3D5B734FE3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78FB8E-65FD-4C56-E3A9-054836CB1F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E3F7DA-8E45-6DD8-7482-BC161C4701CB}"/>
              </a:ext>
            </a:extLst>
          </p:cNvPr>
          <p:cNvSpPr>
            <a:spLocks noGrp="1"/>
          </p:cNvSpPr>
          <p:nvPr>
            <p:ph type="dt" sz="half" idx="10"/>
          </p:nvPr>
        </p:nvSpPr>
        <p:spPr/>
        <p:txBody>
          <a:bodyPr/>
          <a:lstStyle/>
          <a:p>
            <a:fld id="{AC800F5A-532D-4F87-AB6D-3F2ECE8BF666}" type="datetime1">
              <a:rPr lang="en-GB" smtClean="0"/>
              <a:t>12/02/2024</a:t>
            </a:fld>
            <a:endParaRPr lang="en-GB"/>
          </a:p>
        </p:txBody>
      </p:sp>
      <p:sp>
        <p:nvSpPr>
          <p:cNvPr id="6" name="Footer Placeholder 5">
            <a:extLst>
              <a:ext uri="{FF2B5EF4-FFF2-40B4-BE49-F238E27FC236}">
                <a16:creationId xmlns:a16="http://schemas.microsoft.com/office/drawing/2014/main" id="{A0FDB1F6-A587-5CC5-B4A1-6CBC2452EDC2}"/>
              </a:ext>
            </a:extLst>
          </p:cNvPr>
          <p:cNvSpPr>
            <a:spLocks noGrp="1"/>
          </p:cNvSpPr>
          <p:nvPr>
            <p:ph type="ftr" sz="quarter" idx="11"/>
          </p:nvPr>
        </p:nvSpPr>
        <p:spPr/>
        <p:txBody>
          <a:bodyPr/>
          <a:lstStyle/>
          <a:p>
            <a:r>
              <a:rPr lang="en-US" dirty="0"/>
              <a:t>#ZeroCon23</a:t>
            </a:r>
            <a:endParaRPr lang="en-GB" dirty="0"/>
          </a:p>
        </p:txBody>
      </p:sp>
      <p:sp>
        <p:nvSpPr>
          <p:cNvPr id="7" name="Slide Number Placeholder 6">
            <a:extLst>
              <a:ext uri="{FF2B5EF4-FFF2-40B4-BE49-F238E27FC236}">
                <a16:creationId xmlns:a16="http://schemas.microsoft.com/office/drawing/2014/main" id="{3C3402A9-A0E0-7045-EA1F-7AA57991E93E}"/>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C97FE7C3-62EE-EBCF-7381-9E13CB86E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402175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C4DFD2-A48F-938F-9C39-58C9547BD1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11346B3-1FB5-CBE0-B15E-5E254CF78A18}"/>
              </a:ext>
            </a:extLst>
          </p:cNvPr>
          <p:cNvSpPr>
            <a:spLocks noGrp="1"/>
          </p:cNvSpPr>
          <p:nvPr>
            <p:ph type="body" idx="1"/>
          </p:nvPr>
        </p:nvSpPr>
        <p:spPr>
          <a:xfrm>
            <a:off x="838200" y="1792518"/>
            <a:ext cx="10515600" cy="38612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D545C8-B46A-1919-AEB8-64178D1CD9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F3C978-C8B7-45B7-A1FD-262897265120}" type="datetime1">
              <a:rPr lang="en-GB" smtClean="0"/>
              <a:t>12/02/2024</a:t>
            </a:fld>
            <a:endParaRPr lang="en-GB"/>
          </a:p>
        </p:txBody>
      </p:sp>
      <p:sp>
        <p:nvSpPr>
          <p:cNvPr id="5" name="Footer Placeholder 4">
            <a:extLst>
              <a:ext uri="{FF2B5EF4-FFF2-40B4-BE49-F238E27FC236}">
                <a16:creationId xmlns:a16="http://schemas.microsoft.com/office/drawing/2014/main" id="{21ACA2EC-9AAA-A334-BAFC-D20203C40D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2400">
                <a:solidFill>
                  <a:schemeClr val="tx1">
                    <a:tint val="75000"/>
                  </a:schemeClr>
                </a:solidFill>
              </a:defRPr>
            </a:lvl1pPr>
          </a:lstStyle>
          <a:p>
            <a:r>
              <a:rPr lang="en-US" dirty="0"/>
              <a:t>#ZeroCon23</a:t>
            </a:r>
            <a:endParaRPr lang="en-GB" dirty="0"/>
          </a:p>
        </p:txBody>
      </p:sp>
      <p:sp>
        <p:nvSpPr>
          <p:cNvPr id="6" name="Slide Number Placeholder 5">
            <a:extLst>
              <a:ext uri="{FF2B5EF4-FFF2-40B4-BE49-F238E27FC236}">
                <a16:creationId xmlns:a16="http://schemas.microsoft.com/office/drawing/2014/main" id="{E2F4DD50-8E12-ED09-0BAF-BA8058E0E3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95A9E4-2CE9-4E32-BE85-7C32F0F78A6D}" type="slidenum">
              <a:rPr lang="en-GB" smtClean="0"/>
              <a:t>‹#›</a:t>
            </a:fld>
            <a:endParaRPr lang="en-GB"/>
          </a:p>
        </p:txBody>
      </p:sp>
    </p:spTree>
    <p:extLst>
      <p:ext uri="{BB962C8B-B14F-4D97-AF65-F5344CB8AC3E}">
        <p14:creationId xmlns:p14="http://schemas.microsoft.com/office/powerpoint/2010/main" val="65587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782FC-8B01-42F4-8056-DCC2EFED95D1}"/>
              </a:ext>
            </a:extLst>
          </p:cNvPr>
          <p:cNvSpPr>
            <a:spLocks noGrp="1"/>
          </p:cNvSpPr>
          <p:nvPr>
            <p:ph type="ctrTitle"/>
          </p:nvPr>
        </p:nvSpPr>
        <p:spPr>
          <a:xfrm>
            <a:off x="1524000" y="1122363"/>
            <a:ext cx="9144000" cy="1434024"/>
          </a:xfrm>
        </p:spPr>
        <p:txBody>
          <a:bodyPr/>
          <a:lstStyle/>
          <a:p>
            <a:r>
              <a:rPr lang="en-US" sz="7200" dirty="0"/>
              <a:t>APP MORADA </a:t>
            </a:r>
            <a:endParaRPr lang="en-GB" dirty="0"/>
          </a:p>
        </p:txBody>
      </p:sp>
      <p:sp>
        <p:nvSpPr>
          <p:cNvPr id="3" name="Subtitle 2">
            <a:extLst>
              <a:ext uri="{FF2B5EF4-FFF2-40B4-BE49-F238E27FC236}">
                <a16:creationId xmlns:a16="http://schemas.microsoft.com/office/drawing/2014/main" id="{28D29E75-4221-A94E-345A-B32600075CE2}"/>
              </a:ext>
            </a:extLst>
          </p:cNvPr>
          <p:cNvSpPr>
            <a:spLocks noGrp="1"/>
          </p:cNvSpPr>
          <p:nvPr>
            <p:ph type="subTitle" idx="1"/>
          </p:nvPr>
        </p:nvSpPr>
        <p:spPr>
          <a:xfrm>
            <a:off x="1524000" y="2556387"/>
            <a:ext cx="9144000" cy="2701413"/>
          </a:xfrm>
        </p:spPr>
        <p:txBody>
          <a:bodyPr>
            <a:normAutofit fontScale="92500" lnSpcReduction="20000"/>
          </a:bodyPr>
          <a:lstStyle/>
          <a:p>
            <a:r>
              <a:rPr lang="en-US" sz="2800" dirty="0" err="1"/>
              <a:t>Yereli</a:t>
            </a:r>
            <a:r>
              <a:rPr lang="en-US" sz="2800" dirty="0"/>
              <a:t> </a:t>
            </a:r>
            <a:r>
              <a:rPr lang="en-US" sz="2800" dirty="0" err="1"/>
              <a:t>Rolander</a:t>
            </a:r>
            <a:r>
              <a:rPr lang="en-US" sz="2800" dirty="0"/>
              <a:t> </a:t>
            </a:r>
          </a:p>
          <a:p>
            <a:r>
              <a:rPr lang="en-US" sz="2800" dirty="0"/>
              <a:t>Adriana </a:t>
            </a:r>
            <a:r>
              <a:rPr lang="en-US" sz="2800" dirty="0" err="1"/>
              <a:t>García</a:t>
            </a:r>
            <a:r>
              <a:rPr lang="en-US" sz="2800" dirty="0"/>
              <a:t> (s)</a:t>
            </a:r>
          </a:p>
          <a:p>
            <a:r>
              <a:rPr lang="en-US" sz="2800" dirty="0"/>
              <a:t>Centro </a:t>
            </a:r>
            <a:r>
              <a:rPr lang="en-US" sz="2800" dirty="0" err="1"/>
              <a:t>Interdisciplinario</a:t>
            </a:r>
            <a:r>
              <a:rPr lang="en-US" sz="2800" dirty="0"/>
              <a:t> de </a:t>
            </a:r>
            <a:r>
              <a:rPr lang="en-US" sz="2800" dirty="0" err="1"/>
              <a:t>Derechos</a:t>
            </a:r>
            <a:r>
              <a:rPr lang="en-US" sz="2800" dirty="0"/>
              <a:t>, </a:t>
            </a:r>
            <a:r>
              <a:rPr lang="en-US" sz="2800" dirty="0" err="1"/>
              <a:t>Infancia</a:t>
            </a:r>
            <a:r>
              <a:rPr lang="en-US" sz="2800" dirty="0"/>
              <a:t> y </a:t>
            </a:r>
            <a:r>
              <a:rPr lang="en-US" sz="2800" dirty="0" err="1"/>
              <a:t>Parentalidad</a:t>
            </a:r>
            <a:r>
              <a:rPr lang="en-US" sz="2800" dirty="0"/>
              <a:t> A.C</a:t>
            </a:r>
          </a:p>
          <a:p>
            <a:r>
              <a:rPr lang="en-US" sz="2800" dirty="0"/>
              <a:t>México </a:t>
            </a:r>
          </a:p>
          <a:p>
            <a:endParaRPr lang="en-US" sz="2800" dirty="0"/>
          </a:p>
          <a:p>
            <a:r>
              <a:rPr lang="en-US" sz="2800" dirty="0"/>
              <a:t>Leveraging social media, gaming, radio, and YouTube for education, networking, and employment</a:t>
            </a:r>
            <a:endParaRPr lang="en-GB" sz="2800" dirty="0"/>
          </a:p>
        </p:txBody>
      </p:sp>
      <p:sp>
        <p:nvSpPr>
          <p:cNvPr id="4" name="Titel 1">
            <a:extLst>
              <a:ext uri="{FF2B5EF4-FFF2-40B4-BE49-F238E27FC236}">
                <a16:creationId xmlns:a16="http://schemas.microsoft.com/office/drawing/2014/main" id="{E4771D02-F4E4-C632-E5D7-C5E26F71C09C}"/>
              </a:ext>
            </a:extLst>
          </p:cNvPr>
          <p:cNvSpPr txBox="1">
            <a:spLocks/>
          </p:cNvSpPr>
          <p:nvPr/>
        </p:nvSpPr>
        <p:spPr>
          <a:xfrm>
            <a:off x="3119364" y="5509526"/>
            <a:ext cx="5953272" cy="84682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tx1"/>
                </a:solidFill>
                <a:latin typeface="+mj-lt"/>
                <a:ea typeface="+mj-ea"/>
                <a:cs typeface="+mj-cs"/>
              </a:defRPr>
            </a:lvl1pPr>
          </a:lstStyle>
          <a:p>
            <a:pPr algn="ctr"/>
            <a:r>
              <a:rPr lang="en-US" sz="2400" b="1" dirty="0">
                <a:latin typeface="Arial"/>
              </a:rPr>
              <a:t>February 22nd, 2024. Time: 9:00 -11:00 </a:t>
            </a:r>
          </a:p>
        </p:txBody>
      </p:sp>
      <p:sp>
        <p:nvSpPr>
          <p:cNvPr id="6" name="Footer Placeholder 5">
            <a:extLst>
              <a:ext uri="{FF2B5EF4-FFF2-40B4-BE49-F238E27FC236}">
                <a16:creationId xmlns:a16="http://schemas.microsoft.com/office/drawing/2014/main" id="{EA6B4AAB-13CC-0101-7D17-6ABAF03583F8}"/>
              </a:ext>
            </a:extLst>
          </p:cNvPr>
          <p:cNvSpPr>
            <a:spLocks noGrp="1"/>
          </p:cNvSpPr>
          <p:nvPr>
            <p:ph type="ftr" sz="quarter" idx="11"/>
          </p:nvPr>
        </p:nvSpPr>
        <p:spPr/>
        <p:txBody>
          <a:bodyPr/>
          <a:lstStyle/>
          <a:p>
            <a:r>
              <a:rPr lang="en-US" dirty="0"/>
              <a:t>#ZeroCon24</a:t>
            </a:r>
            <a:endParaRPr lang="en-GB" dirty="0"/>
          </a:p>
        </p:txBody>
      </p:sp>
      <p:sp>
        <p:nvSpPr>
          <p:cNvPr id="7" name="Slide Number Placeholder 6">
            <a:extLst>
              <a:ext uri="{FF2B5EF4-FFF2-40B4-BE49-F238E27FC236}">
                <a16:creationId xmlns:a16="http://schemas.microsoft.com/office/drawing/2014/main" id="{59DF2F47-DE12-0075-6EDB-366148F7F176}"/>
              </a:ext>
            </a:extLst>
          </p:cNvPr>
          <p:cNvSpPr>
            <a:spLocks noGrp="1"/>
          </p:cNvSpPr>
          <p:nvPr>
            <p:ph type="sldNum" sz="quarter" idx="12"/>
          </p:nvPr>
        </p:nvSpPr>
        <p:spPr/>
        <p:txBody>
          <a:bodyPr/>
          <a:lstStyle/>
          <a:p>
            <a:fld id="{1195A9E4-2CE9-4E32-BE85-7C32F0F78A6D}" type="slidenum">
              <a:rPr lang="en-GB" smtClean="0"/>
              <a:t>1</a:t>
            </a:fld>
            <a:endParaRPr lang="en-GB"/>
          </a:p>
        </p:txBody>
      </p:sp>
    </p:spTree>
    <p:extLst>
      <p:ext uri="{BB962C8B-B14F-4D97-AF65-F5344CB8AC3E}">
        <p14:creationId xmlns:p14="http://schemas.microsoft.com/office/powerpoint/2010/main" val="5437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Project's next steps</a:t>
            </a:r>
            <a:endParaRPr lang="es-MX" dirty="0"/>
          </a:p>
        </p:txBody>
      </p:sp>
      <p:sp>
        <p:nvSpPr>
          <p:cNvPr id="3" name="Marcador de contenido 2"/>
          <p:cNvSpPr>
            <a:spLocks noGrp="1"/>
          </p:cNvSpPr>
          <p:nvPr>
            <p:ph idx="1"/>
          </p:nvPr>
        </p:nvSpPr>
        <p:spPr/>
        <p:txBody>
          <a:bodyPr>
            <a:normAutofit fontScale="92500"/>
          </a:bodyPr>
          <a:lstStyle/>
          <a:p>
            <a:pPr algn="just"/>
            <a:r>
              <a:rPr lang="en-US" dirty="0"/>
              <a:t>The Response Mechanism in Mexico for the attention of violence against women with disabilities will be implemented on 2024- 2026. </a:t>
            </a:r>
          </a:p>
          <a:p>
            <a:pPr algn="just"/>
            <a:r>
              <a:rPr lang="en-US" dirty="0"/>
              <a:t>The mechanism will improve, update and expand the coverage of the Morada App in two more Mexican states, Nuevo León and Querétaro, in addition to training for public servants of the state systems of violence.</a:t>
            </a:r>
          </a:p>
          <a:p>
            <a:pPr algn="just"/>
            <a:r>
              <a:rPr lang="en-US" dirty="0"/>
              <a:t>The implementation of a toolbox on gender and disability.</a:t>
            </a:r>
          </a:p>
          <a:p>
            <a:pPr algn="just"/>
            <a:r>
              <a:rPr lang="en-US" dirty="0"/>
              <a:t>The creation of a standardized protocol for the attention of women with disabilities who are victims of violence, and the strengthening of the </a:t>
            </a:r>
            <a:r>
              <a:rPr lang="en-US" dirty="0" err="1"/>
              <a:t>Sorydisca</a:t>
            </a:r>
            <a:r>
              <a:rPr lang="en-US" dirty="0"/>
              <a:t> network.</a:t>
            </a:r>
          </a:p>
        </p:txBody>
      </p:sp>
      <p:sp>
        <p:nvSpPr>
          <p:cNvPr id="4" name="Marcador de pie de página 3"/>
          <p:cNvSpPr>
            <a:spLocks noGrp="1"/>
          </p:cNvSpPr>
          <p:nvPr>
            <p:ph type="ftr" sz="quarter" idx="11"/>
          </p:nvPr>
        </p:nvSpPr>
        <p:spPr/>
        <p:txBody>
          <a:bodyPr/>
          <a:lstStyle/>
          <a:p>
            <a:r>
              <a:rPr lang="en-US" dirty="0"/>
              <a:t>#ZeroCon24</a:t>
            </a:r>
            <a:endParaRPr lang="en-GB" dirty="0"/>
          </a:p>
        </p:txBody>
      </p:sp>
      <p:sp>
        <p:nvSpPr>
          <p:cNvPr id="5" name="Marcador de número de diapositiva 4"/>
          <p:cNvSpPr>
            <a:spLocks noGrp="1"/>
          </p:cNvSpPr>
          <p:nvPr>
            <p:ph type="sldNum" sz="quarter" idx="12"/>
          </p:nvPr>
        </p:nvSpPr>
        <p:spPr/>
        <p:txBody>
          <a:bodyPr/>
          <a:lstStyle/>
          <a:p>
            <a:fld id="{1195A9E4-2CE9-4E32-BE85-7C32F0F78A6D}" type="slidenum">
              <a:rPr lang="en-GB" smtClean="0"/>
              <a:t>10</a:t>
            </a:fld>
            <a:endParaRPr lang="en-GB"/>
          </a:p>
        </p:txBody>
      </p:sp>
    </p:spTree>
    <p:extLst>
      <p:ext uri="{BB962C8B-B14F-4D97-AF65-F5344CB8AC3E}">
        <p14:creationId xmlns:p14="http://schemas.microsoft.com/office/powerpoint/2010/main" val="844539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4B858-7758-0A52-B774-34A6669B7487}"/>
              </a:ext>
            </a:extLst>
          </p:cNvPr>
          <p:cNvSpPr>
            <a:spLocks noGrp="1"/>
          </p:cNvSpPr>
          <p:nvPr>
            <p:ph type="title"/>
          </p:nvPr>
        </p:nvSpPr>
        <p:spPr/>
        <p:txBody>
          <a:bodyPr/>
          <a:lstStyle/>
          <a:p>
            <a:r>
              <a:rPr lang="en-US" dirty="0"/>
              <a:t>Centro </a:t>
            </a:r>
            <a:r>
              <a:rPr lang="en-US" dirty="0" err="1"/>
              <a:t>Interdisciplinario</a:t>
            </a:r>
            <a:r>
              <a:rPr lang="en-US" dirty="0"/>
              <a:t> de Derechos, </a:t>
            </a:r>
            <a:r>
              <a:rPr lang="en-US" dirty="0" err="1"/>
              <a:t>Infancia</a:t>
            </a:r>
            <a:r>
              <a:rPr lang="en-US" dirty="0"/>
              <a:t> y </a:t>
            </a:r>
            <a:r>
              <a:rPr lang="en-US" dirty="0" err="1"/>
              <a:t>Parentalidad</a:t>
            </a:r>
            <a:r>
              <a:rPr lang="en-US" dirty="0"/>
              <a:t> A.C. </a:t>
            </a:r>
            <a:endParaRPr lang="en-GB" dirty="0"/>
          </a:p>
        </p:txBody>
      </p:sp>
      <p:sp>
        <p:nvSpPr>
          <p:cNvPr id="3" name="Content Placeholder 2">
            <a:extLst>
              <a:ext uri="{FF2B5EF4-FFF2-40B4-BE49-F238E27FC236}">
                <a16:creationId xmlns:a16="http://schemas.microsoft.com/office/drawing/2014/main" id="{8CEBED0F-B7D1-D1EC-C777-64C4019550C4}"/>
              </a:ext>
            </a:extLst>
          </p:cNvPr>
          <p:cNvSpPr>
            <a:spLocks noGrp="1"/>
          </p:cNvSpPr>
          <p:nvPr>
            <p:ph idx="1"/>
          </p:nvPr>
        </p:nvSpPr>
        <p:spPr>
          <a:xfrm>
            <a:off x="838200" y="2157643"/>
            <a:ext cx="7143750" cy="4563832"/>
          </a:xfrm>
        </p:spPr>
        <p:txBody>
          <a:bodyPr>
            <a:normAutofit/>
          </a:bodyPr>
          <a:lstStyle/>
          <a:p>
            <a:r>
              <a:rPr lang="en-US" dirty="0"/>
              <a:t>We are an organization that was founded in 2017.</a:t>
            </a:r>
          </a:p>
          <a:p>
            <a:pPr algn="just"/>
            <a:r>
              <a:rPr lang="en-US" dirty="0"/>
              <a:t>We promote respect, guarantee and exercise of the human rights of girls, adolescents and women from an intersectional approach.</a:t>
            </a:r>
          </a:p>
          <a:p>
            <a:pPr algn="just"/>
            <a:r>
              <a:rPr lang="en-US" dirty="0"/>
              <a:t>We promote the participation and leadership in all processes and actions. </a:t>
            </a:r>
          </a:p>
          <a:p>
            <a:pPr algn="just"/>
            <a:r>
              <a:rPr lang="en-US" dirty="0"/>
              <a:t>We are the only organization in Mexico that has a gender, disability and violence program. </a:t>
            </a:r>
          </a:p>
          <a:p>
            <a:endParaRPr lang="en-US" dirty="0"/>
          </a:p>
        </p:txBody>
      </p:sp>
      <p:sp>
        <p:nvSpPr>
          <p:cNvPr id="5" name="Footer Placeholder 4">
            <a:extLst>
              <a:ext uri="{FF2B5EF4-FFF2-40B4-BE49-F238E27FC236}">
                <a16:creationId xmlns:a16="http://schemas.microsoft.com/office/drawing/2014/main" id="{493486FE-45C2-3C89-C954-3B3AC63FE8B8}"/>
              </a:ext>
            </a:extLst>
          </p:cNvPr>
          <p:cNvSpPr>
            <a:spLocks noGrp="1"/>
          </p:cNvSpPr>
          <p:nvPr>
            <p:ph type="ftr" sz="quarter" idx="11"/>
          </p:nvPr>
        </p:nvSpPr>
        <p:spPr>
          <a:xfrm>
            <a:off x="4038600" y="6356350"/>
            <a:ext cx="4114800" cy="365125"/>
          </a:xfrm>
        </p:spPr>
        <p:txBody>
          <a:bodyPr/>
          <a:lstStyle/>
          <a:p>
            <a:r>
              <a:rPr lang="en-US" dirty="0"/>
              <a:t>#ZeroCon24</a:t>
            </a:r>
            <a:endParaRPr lang="en-GB" dirty="0"/>
          </a:p>
        </p:txBody>
      </p:sp>
      <p:sp>
        <p:nvSpPr>
          <p:cNvPr id="6" name="Slide Number Placeholder 5">
            <a:extLst>
              <a:ext uri="{FF2B5EF4-FFF2-40B4-BE49-F238E27FC236}">
                <a16:creationId xmlns:a16="http://schemas.microsoft.com/office/drawing/2014/main" id="{0A434FAB-DF78-BB7C-E7DD-18ED148378B8}"/>
              </a:ext>
            </a:extLst>
          </p:cNvPr>
          <p:cNvSpPr>
            <a:spLocks noGrp="1"/>
          </p:cNvSpPr>
          <p:nvPr>
            <p:ph type="sldNum" sz="quarter" idx="12"/>
          </p:nvPr>
        </p:nvSpPr>
        <p:spPr/>
        <p:txBody>
          <a:bodyPr/>
          <a:lstStyle/>
          <a:p>
            <a:fld id="{1195A9E4-2CE9-4E32-BE85-7C32F0F78A6D}" type="slidenum">
              <a:rPr lang="en-GB" smtClean="0"/>
              <a:t>2</a:t>
            </a:fld>
            <a:endParaRPr lang="en-GB"/>
          </a:p>
        </p:txBody>
      </p:sp>
      <p:sp>
        <p:nvSpPr>
          <p:cNvPr id="11" name="Freeform 7" descr="CIDIP organization's Logo"/>
          <p:cNvSpPr/>
          <p:nvPr/>
        </p:nvSpPr>
        <p:spPr>
          <a:xfrm>
            <a:off x="7838202" y="1972733"/>
            <a:ext cx="4287995" cy="2856266"/>
          </a:xfrm>
          <a:custGeom>
            <a:avLst/>
            <a:gdLst/>
            <a:ahLst/>
            <a:cxnLst/>
            <a:rect l="l" t="t" r="r" b="b"/>
            <a:pathLst>
              <a:path w="5359994" h="3570332">
                <a:moveTo>
                  <a:pt x="0" y="0"/>
                </a:moveTo>
                <a:lnTo>
                  <a:pt x="5359995" y="0"/>
                </a:lnTo>
                <a:lnTo>
                  <a:pt x="5359995" y="3570332"/>
                </a:lnTo>
                <a:lnTo>
                  <a:pt x="0" y="3570332"/>
                </a:lnTo>
                <a:lnTo>
                  <a:pt x="0" y="0"/>
                </a:lnTo>
                <a:close/>
              </a:path>
            </a:pathLst>
          </a:custGeom>
          <a:blipFill>
            <a:blip r:embed="rId3"/>
            <a:stretch>
              <a:fillRect/>
            </a:stretch>
          </a:blipFill>
        </p:spPr>
        <p:txBody>
          <a:bodyPr/>
          <a:lstStyle/>
          <a:p>
            <a:endParaRPr lang="es-MX"/>
          </a:p>
        </p:txBody>
      </p:sp>
    </p:spTree>
    <p:extLst>
      <p:ext uri="{BB962C8B-B14F-4D97-AF65-F5344CB8AC3E}">
        <p14:creationId xmlns:p14="http://schemas.microsoft.com/office/powerpoint/2010/main" val="4059916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4B858-7758-0A52-B774-34A6669B7487}"/>
              </a:ext>
            </a:extLst>
          </p:cNvPr>
          <p:cNvSpPr>
            <a:spLocks noGrp="1"/>
          </p:cNvSpPr>
          <p:nvPr>
            <p:ph type="title"/>
          </p:nvPr>
        </p:nvSpPr>
        <p:spPr/>
        <p:txBody>
          <a:bodyPr/>
          <a:lstStyle/>
          <a:p>
            <a:pPr algn="ctr"/>
            <a:r>
              <a:rPr lang="en-GB" dirty="0"/>
              <a:t>MORADA APP </a:t>
            </a:r>
          </a:p>
        </p:txBody>
      </p:sp>
      <p:sp>
        <p:nvSpPr>
          <p:cNvPr id="11" name="Freeform 9" descr="Image of the home screen of Morada APP from a cell phone and held by a woman."/>
          <p:cNvSpPr/>
          <p:nvPr/>
        </p:nvSpPr>
        <p:spPr>
          <a:xfrm>
            <a:off x="488125" y="1690688"/>
            <a:ext cx="3945948" cy="3984772"/>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20422" r="-20422"/>
            </a:stretch>
          </a:blipFill>
        </p:spPr>
        <p:txBody>
          <a:bodyPr/>
          <a:lstStyle/>
          <a:p>
            <a:endParaRPr lang="es-MX"/>
          </a:p>
        </p:txBody>
      </p:sp>
      <p:sp>
        <p:nvSpPr>
          <p:cNvPr id="3" name="Content Placeholder 2">
            <a:extLst>
              <a:ext uri="{FF2B5EF4-FFF2-40B4-BE49-F238E27FC236}">
                <a16:creationId xmlns:a16="http://schemas.microsoft.com/office/drawing/2014/main" id="{8CEBED0F-B7D1-D1EC-C777-64C4019550C4}"/>
              </a:ext>
            </a:extLst>
          </p:cNvPr>
          <p:cNvSpPr>
            <a:spLocks noGrp="1"/>
          </p:cNvSpPr>
          <p:nvPr>
            <p:ph idx="1"/>
          </p:nvPr>
        </p:nvSpPr>
        <p:spPr>
          <a:xfrm>
            <a:off x="4610100" y="1998882"/>
            <a:ext cx="6743700" cy="3861226"/>
          </a:xfrm>
        </p:spPr>
        <p:txBody>
          <a:bodyPr>
            <a:normAutofit/>
          </a:bodyPr>
          <a:lstStyle/>
          <a:p>
            <a:pPr marL="0" indent="0" algn="just">
              <a:buNone/>
            </a:pPr>
            <a:r>
              <a:rPr lang="en-US" sz="3200" dirty="0"/>
              <a:t>It is a free inclusive App for the prevention and attention of violence against women. The application is designed in accessible formats, has web accessibility and is aimed especially for women with diverse disabilities. </a:t>
            </a:r>
            <a:endParaRPr lang="es-MX" sz="3200" dirty="0"/>
          </a:p>
        </p:txBody>
      </p:sp>
      <p:sp>
        <p:nvSpPr>
          <p:cNvPr id="5" name="Footer Placeholder 4">
            <a:extLst>
              <a:ext uri="{FF2B5EF4-FFF2-40B4-BE49-F238E27FC236}">
                <a16:creationId xmlns:a16="http://schemas.microsoft.com/office/drawing/2014/main" id="{493486FE-45C2-3C89-C954-3B3AC63FE8B8}"/>
              </a:ext>
            </a:extLst>
          </p:cNvPr>
          <p:cNvSpPr>
            <a:spLocks noGrp="1"/>
          </p:cNvSpPr>
          <p:nvPr>
            <p:ph type="ftr" sz="quarter" idx="11"/>
          </p:nvPr>
        </p:nvSpPr>
        <p:spPr>
          <a:xfrm>
            <a:off x="4038600" y="6356350"/>
            <a:ext cx="4114800" cy="365125"/>
          </a:xfrm>
        </p:spPr>
        <p:txBody>
          <a:bodyPr/>
          <a:lstStyle/>
          <a:p>
            <a:r>
              <a:rPr lang="en-US" dirty="0"/>
              <a:t>#ZeroCon24</a:t>
            </a:r>
            <a:endParaRPr lang="en-GB" dirty="0"/>
          </a:p>
        </p:txBody>
      </p:sp>
      <p:sp>
        <p:nvSpPr>
          <p:cNvPr id="6" name="Slide Number Placeholder 5">
            <a:extLst>
              <a:ext uri="{FF2B5EF4-FFF2-40B4-BE49-F238E27FC236}">
                <a16:creationId xmlns:a16="http://schemas.microsoft.com/office/drawing/2014/main" id="{0A434FAB-DF78-BB7C-E7DD-18ED148378B8}"/>
              </a:ext>
            </a:extLst>
          </p:cNvPr>
          <p:cNvSpPr>
            <a:spLocks noGrp="1"/>
          </p:cNvSpPr>
          <p:nvPr>
            <p:ph type="sldNum" sz="quarter" idx="12"/>
          </p:nvPr>
        </p:nvSpPr>
        <p:spPr/>
        <p:txBody>
          <a:bodyPr/>
          <a:lstStyle/>
          <a:p>
            <a:fld id="{1195A9E4-2CE9-4E32-BE85-7C32F0F78A6D}" type="slidenum">
              <a:rPr lang="en-GB" smtClean="0"/>
              <a:t>3</a:t>
            </a:fld>
            <a:endParaRPr lang="en-GB"/>
          </a:p>
        </p:txBody>
      </p:sp>
    </p:spTree>
    <p:extLst>
      <p:ext uri="{BB962C8B-B14F-4D97-AF65-F5344CB8AC3E}">
        <p14:creationId xmlns:p14="http://schemas.microsoft.com/office/powerpoint/2010/main" val="2056236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4B858-7758-0A52-B774-34A6669B7487}"/>
              </a:ext>
            </a:extLst>
          </p:cNvPr>
          <p:cNvSpPr>
            <a:spLocks noGrp="1"/>
          </p:cNvSpPr>
          <p:nvPr>
            <p:ph type="title"/>
          </p:nvPr>
        </p:nvSpPr>
        <p:spPr/>
        <p:txBody>
          <a:bodyPr/>
          <a:lstStyle/>
          <a:p>
            <a:pPr algn="ctr"/>
            <a:r>
              <a:rPr lang="en-GB" dirty="0"/>
              <a:t>BACKGROUNDAPP MORADA </a:t>
            </a:r>
          </a:p>
        </p:txBody>
      </p:sp>
      <p:sp>
        <p:nvSpPr>
          <p:cNvPr id="3" name="Content Placeholder 2">
            <a:extLst>
              <a:ext uri="{FF2B5EF4-FFF2-40B4-BE49-F238E27FC236}">
                <a16:creationId xmlns:a16="http://schemas.microsoft.com/office/drawing/2014/main" id="{8CEBED0F-B7D1-D1EC-C777-64C4019550C4}"/>
              </a:ext>
            </a:extLst>
          </p:cNvPr>
          <p:cNvSpPr>
            <a:spLocks noGrp="1"/>
          </p:cNvSpPr>
          <p:nvPr>
            <p:ph idx="1"/>
          </p:nvPr>
        </p:nvSpPr>
        <p:spPr>
          <a:xfrm>
            <a:off x="838200" y="1792518"/>
            <a:ext cx="10515600" cy="3861226"/>
          </a:xfrm>
        </p:spPr>
        <p:txBody>
          <a:bodyPr>
            <a:noAutofit/>
          </a:bodyPr>
          <a:lstStyle/>
          <a:p>
            <a:pPr algn="just"/>
            <a:r>
              <a:rPr lang="en-US" dirty="0"/>
              <a:t>The </a:t>
            </a:r>
            <a:r>
              <a:rPr lang="en-US" dirty="0" err="1"/>
              <a:t>Morada</a:t>
            </a:r>
            <a:r>
              <a:rPr lang="en-US" dirty="0"/>
              <a:t> App was created in the midst of a pandemic when rates of gender-based violence in Mexico were at an all-time high.</a:t>
            </a:r>
          </a:p>
          <a:p>
            <a:pPr algn="just"/>
            <a:r>
              <a:rPr lang="en-US" dirty="0"/>
              <a:t> It was developed in response to the project on obstetric violence against women with disabilities conducted in 2019 in which 100% of the participants reported having suffered violence at some point in their lives. </a:t>
            </a:r>
          </a:p>
          <a:p>
            <a:pPr algn="just"/>
            <a:r>
              <a:rPr lang="en-US" dirty="0"/>
              <a:t>The first survey on violence against women with disabilities in Mexico was conducted to develop the App according to the needs of women with disabilities. </a:t>
            </a:r>
            <a:endParaRPr lang="es-MX" dirty="0"/>
          </a:p>
        </p:txBody>
      </p:sp>
      <p:sp>
        <p:nvSpPr>
          <p:cNvPr id="5" name="Footer Placeholder 4">
            <a:extLst>
              <a:ext uri="{FF2B5EF4-FFF2-40B4-BE49-F238E27FC236}">
                <a16:creationId xmlns:a16="http://schemas.microsoft.com/office/drawing/2014/main" id="{493486FE-45C2-3C89-C954-3B3AC63FE8B8}"/>
              </a:ext>
            </a:extLst>
          </p:cNvPr>
          <p:cNvSpPr>
            <a:spLocks noGrp="1"/>
          </p:cNvSpPr>
          <p:nvPr>
            <p:ph type="ftr" sz="quarter" idx="11"/>
          </p:nvPr>
        </p:nvSpPr>
        <p:spPr>
          <a:xfrm>
            <a:off x="4038600" y="6356350"/>
            <a:ext cx="4114800" cy="365125"/>
          </a:xfrm>
        </p:spPr>
        <p:txBody>
          <a:bodyPr/>
          <a:lstStyle/>
          <a:p>
            <a:r>
              <a:rPr lang="en-US" dirty="0"/>
              <a:t>#ZeroCon24</a:t>
            </a:r>
            <a:endParaRPr lang="en-GB" dirty="0"/>
          </a:p>
        </p:txBody>
      </p:sp>
      <p:sp>
        <p:nvSpPr>
          <p:cNvPr id="6" name="Slide Number Placeholder 5">
            <a:extLst>
              <a:ext uri="{FF2B5EF4-FFF2-40B4-BE49-F238E27FC236}">
                <a16:creationId xmlns:a16="http://schemas.microsoft.com/office/drawing/2014/main" id="{0A434FAB-DF78-BB7C-E7DD-18ED148378B8}"/>
              </a:ext>
            </a:extLst>
          </p:cNvPr>
          <p:cNvSpPr>
            <a:spLocks noGrp="1"/>
          </p:cNvSpPr>
          <p:nvPr>
            <p:ph type="sldNum" sz="quarter" idx="12"/>
          </p:nvPr>
        </p:nvSpPr>
        <p:spPr/>
        <p:txBody>
          <a:bodyPr/>
          <a:lstStyle/>
          <a:p>
            <a:fld id="{1195A9E4-2CE9-4E32-BE85-7C32F0F78A6D}" type="slidenum">
              <a:rPr lang="en-GB" smtClean="0"/>
              <a:t>4</a:t>
            </a:fld>
            <a:endParaRPr lang="en-GB"/>
          </a:p>
        </p:txBody>
      </p:sp>
    </p:spTree>
    <p:extLst>
      <p:ext uri="{BB962C8B-B14F-4D97-AF65-F5344CB8AC3E}">
        <p14:creationId xmlns:p14="http://schemas.microsoft.com/office/powerpoint/2010/main" val="2427712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47893"/>
            <a:ext cx="10515600" cy="1325563"/>
          </a:xfrm>
        </p:spPr>
        <p:txBody>
          <a:bodyPr>
            <a:normAutofit/>
          </a:bodyPr>
          <a:lstStyle/>
          <a:p>
            <a:r>
              <a:rPr lang="en-US" dirty="0"/>
              <a:t>Problems Targeted</a:t>
            </a:r>
          </a:p>
        </p:txBody>
      </p:sp>
      <p:sp>
        <p:nvSpPr>
          <p:cNvPr id="3" name="Marcador de contenido 2"/>
          <p:cNvSpPr>
            <a:spLocks noGrp="1"/>
          </p:cNvSpPr>
          <p:nvPr>
            <p:ph idx="1"/>
          </p:nvPr>
        </p:nvSpPr>
        <p:spPr>
          <a:xfrm>
            <a:off x="838200" y="1613362"/>
            <a:ext cx="10515600" cy="3861226"/>
          </a:xfrm>
        </p:spPr>
        <p:txBody>
          <a:bodyPr/>
          <a:lstStyle/>
          <a:p>
            <a:pPr marL="0" indent="0">
              <a:buNone/>
            </a:pPr>
            <a:r>
              <a:rPr lang="en-US" dirty="0"/>
              <a:t>According to surveys, 72.6% of women with disabilities in Mexico experience violence, but are invisible to laws, public policies, and government budgets, 98 per cent do not report it to authorities.</a:t>
            </a:r>
            <a:endParaRPr lang="es-MX" dirty="0"/>
          </a:p>
        </p:txBody>
      </p:sp>
      <p:sp>
        <p:nvSpPr>
          <p:cNvPr id="7" name="Freeform 2" descr="Photo where several women with disabilities are around a table working on a course activity."/>
          <p:cNvSpPr/>
          <p:nvPr/>
        </p:nvSpPr>
        <p:spPr>
          <a:xfrm>
            <a:off x="3435800" y="2938925"/>
            <a:ext cx="5320399" cy="3417425"/>
          </a:xfrm>
          <a:custGeom>
            <a:avLst/>
            <a:gdLst/>
            <a:ahLst/>
            <a:cxnLst/>
            <a:rect l="l" t="t" r="r" b="b"/>
            <a:pathLst>
              <a:path w="6868325" h="5151243">
                <a:moveTo>
                  <a:pt x="0" y="0"/>
                </a:moveTo>
                <a:lnTo>
                  <a:pt x="6868324" y="0"/>
                </a:lnTo>
                <a:lnTo>
                  <a:pt x="6868324" y="5151243"/>
                </a:lnTo>
                <a:lnTo>
                  <a:pt x="0" y="5151243"/>
                </a:lnTo>
                <a:lnTo>
                  <a:pt x="0" y="0"/>
                </a:lnTo>
                <a:close/>
              </a:path>
            </a:pathLst>
          </a:custGeom>
          <a:blipFill>
            <a:blip r:embed="rId3"/>
            <a:stretch>
              <a:fillRect/>
            </a:stretch>
          </a:blipFill>
        </p:spPr>
        <p:txBody>
          <a:bodyPr/>
          <a:lstStyle/>
          <a:p>
            <a:endParaRPr lang="es-MX"/>
          </a:p>
        </p:txBody>
      </p:sp>
      <p:sp>
        <p:nvSpPr>
          <p:cNvPr id="4" name="Marcador de pie de página 3"/>
          <p:cNvSpPr>
            <a:spLocks noGrp="1"/>
          </p:cNvSpPr>
          <p:nvPr>
            <p:ph type="ftr" sz="quarter" idx="11"/>
          </p:nvPr>
        </p:nvSpPr>
        <p:spPr/>
        <p:txBody>
          <a:bodyPr/>
          <a:lstStyle/>
          <a:p>
            <a:r>
              <a:rPr lang="en-US" dirty="0"/>
              <a:t>#ZeroCon24</a:t>
            </a:r>
            <a:endParaRPr lang="en-GB" dirty="0"/>
          </a:p>
        </p:txBody>
      </p:sp>
      <p:sp>
        <p:nvSpPr>
          <p:cNvPr id="5" name="Marcador de número de diapositiva 4"/>
          <p:cNvSpPr>
            <a:spLocks noGrp="1"/>
          </p:cNvSpPr>
          <p:nvPr>
            <p:ph type="sldNum" sz="quarter" idx="12"/>
          </p:nvPr>
        </p:nvSpPr>
        <p:spPr/>
        <p:txBody>
          <a:bodyPr/>
          <a:lstStyle/>
          <a:p>
            <a:fld id="{1195A9E4-2CE9-4E32-BE85-7C32F0F78A6D}" type="slidenum">
              <a:rPr lang="en-GB" smtClean="0"/>
              <a:t>5</a:t>
            </a:fld>
            <a:endParaRPr lang="en-GB"/>
          </a:p>
        </p:txBody>
      </p:sp>
    </p:spTree>
    <p:extLst>
      <p:ext uri="{BB962C8B-B14F-4D97-AF65-F5344CB8AC3E}">
        <p14:creationId xmlns:p14="http://schemas.microsoft.com/office/powerpoint/2010/main" val="2287766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err="1"/>
              <a:t>Solution</a:t>
            </a:r>
            <a:r>
              <a:rPr lang="es-ES" b="1" dirty="0"/>
              <a:t> and </a:t>
            </a:r>
            <a:r>
              <a:rPr lang="es-ES" b="1" dirty="0" err="1"/>
              <a:t>innovation</a:t>
            </a:r>
            <a:r>
              <a:rPr lang="es-ES" b="1" dirty="0"/>
              <a:t> </a:t>
            </a:r>
            <a:endParaRPr lang="es-MX" dirty="0"/>
          </a:p>
        </p:txBody>
      </p:sp>
      <p:sp>
        <p:nvSpPr>
          <p:cNvPr id="3" name="Marcador de contenido 2"/>
          <p:cNvSpPr>
            <a:spLocks noGrp="1"/>
          </p:cNvSpPr>
          <p:nvPr>
            <p:ph idx="1"/>
          </p:nvPr>
        </p:nvSpPr>
        <p:spPr/>
        <p:txBody>
          <a:bodyPr>
            <a:normAutofit fontScale="92500" lnSpcReduction="20000"/>
          </a:bodyPr>
          <a:lstStyle/>
          <a:p>
            <a:r>
              <a:rPr lang="en-US" dirty="0" err="1"/>
              <a:t>Morada</a:t>
            </a:r>
            <a:r>
              <a:rPr lang="en-US" dirty="0"/>
              <a:t> App was developed in 2020 with the active participation of women with different disabilities and evaluated by the women themselves in pilot groups. </a:t>
            </a:r>
          </a:p>
          <a:p>
            <a:r>
              <a:rPr lang="en-US" dirty="0"/>
              <a:t>It is fully accessible and complies with the Web Content Accessibility Guidelines 2.1 Level AA standard.</a:t>
            </a:r>
          </a:p>
          <a:p>
            <a:r>
              <a:rPr lang="en-US" dirty="0"/>
              <a:t>It has a screen reader, pictograms,  easy readability, all content is in videos in Mexican Sign Language and offers targeted support for women with and without disabilities who are victims of gender-based violence.</a:t>
            </a:r>
          </a:p>
          <a:p>
            <a:r>
              <a:rPr lang="en-US" dirty="0"/>
              <a:t> A 24/7 video call-hotline is available and supported by Mexican Sign Language, providing women with emergency numbers or directing them to the right institutions that offer help in cases of violence. </a:t>
            </a:r>
            <a:br>
              <a:rPr lang="en-US" dirty="0"/>
            </a:br>
            <a:endParaRPr lang="es-MX" dirty="0"/>
          </a:p>
        </p:txBody>
      </p:sp>
      <p:sp>
        <p:nvSpPr>
          <p:cNvPr id="4" name="Marcador de pie de página 3"/>
          <p:cNvSpPr>
            <a:spLocks noGrp="1"/>
          </p:cNvSpPr>
          <p:nvPr>
            <p:ph type="ftr" sz="quarter" idx="11"/>
          </p:nvPr>
        </p:nvSpPr>
        <p:spPr/>
        <p:txBody>
          <a:bodyPr/>
          <a:lstStyle/>
          <a:p>
            <a:r>
              <a:rPr lang="en-US" dirty="0"/>
              <a:t>#ZeroCon24</a:t>
            </a:r>
            <a:endParaRPr lang="en-GB" dirty="0"/>
          </a:p>
        </p:txBody>
      </p:sp>
      <p:sp>
        <p:nvSpPr>
          <p:cNvPr id="5" name="Marcador de número de diapositiva 4"/>
          <p:cNvSpPr>
            <a:spLocks noGrp="1"/>
          </p:cNvSpPr>
          <p:nvPr>
            <p:ph type="sldNum" sz="quarter" idx="12"/>
          </p:nvPr>
        </p:nvSpPr>
        <p:spPr/>
        <p:txBody>
          <a:bodyPr/>
          <a:lstStyle/>
          <a:p>
            <a:fld id="{1195A9E4-2CE9-4E32-BE85-7C32F0F78A6D}" type="slidenum">
              <a:rPr lang="en-GB" smtClean="0"/>
              <a:t>6</a:t>
            </a:fld>
            <a:endParaRPr lang="en-GB"/>
          </a:p>
        </p:txBody>
      </p:sp>
    </p:spTree>
    <p:extLst>
      <p:ext uri="{BB962C8B-B14F-4D97-AF65-F5344CB8AC3E}">
        <p14:creationId xmlns:p14="http://schemas.microsoft.com/office/powerpoint/2010/main" val="3328494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a:t>FUNCTIONS</a:t>
            </a:r>
            <a:endParaRPr lang="es-MX" dirty="0"/>
          </a:p>
        </p:txBody>
      </p:sp>
      <p:sp>
        <p:nvSpPr>
          <p:cNvPr id="3" name="Marcador de contenido 2"/>
          <p:cNvSpPr>
            <a:spLocks noGrp="1"/>
          </p:cNvSpPr>
          <p:nvPr>
            <p:ph idx="1"/>
          </p:nvPr>
        </p:nvSpPr>
        <p:spPr>
          <a:xfrm>
            <a:off x="838200" y="1390650"/>
            <a:ext cx="6381750" cy="4263094"/>
          </a:xfrm>
        </p:spPr>
        <p:txBody>
          <a:bodyPr/>
          <a:lstStyle/>
          <a:p>
            <a:r>
              <a:rPr lang="en-US" dirty="0"/>
              <a:t>Web accessibility Information on modalities and types of violence.</a:t>
            </a:r>
          </a:p>
          <a:p>
            <a:r>
              <a:rPr lang="en-US" dirty="0"/>
              <a:t>What to do in case of violence?</a:t>
            </a:r>
          </a:p>
          <a:p>
            <a:r>
              <a:rPr lang="en-US" dirty="0"/>
              <a:t>Emergency calls LSM (video call in Mexican Sign Language) Relay Service</a:t>
            </a:r>
          </a:p>
          <a:p>
            <a:r>
              <a:rPr lang="en-US" dirty="0"/>
              <a:t>Accessible violence quiz</a:t>
            </a:r>
          </a:p>
          <a:p>
            <a:r>
              <a:rPr lang="en-US" dirty="0"/>
              <a:t>Accessible National Survey on Partnership Violence against women with disabilities.</a:t>
            </a:r>
            <a:endParaRPr lang="es-MX" dirty="0"/>
          </a:p>
        </p:txBody>
      </p:sp>
      <p:sp>
        <p:nvSpPr>
          <p:cNvPr id="6" name="Freeform 3" descr="From a cell phone, a person uses the Morada APP. The image is a cell phone and the hands of someone looking at the app menu. "/>
          <p:cNvSpPr/>
          <p:nvPr/>
        </p:nvSpPr>
        <p:spPr>
          <a:xfrm>
            <a:off x="7439665" y="2099858"/>
            <a:ext cx="4752335" cy="2876489"/>
          </a:xfrm>
          <a:custGeom>
            <a:avLst/>
            <a:gdLst/>
            <a:ahLst/>
            <a:cxnLst/>
            <a:rect l="l" t="t" r="r" b="b"/>
            <a:pathLst>
              <a:path w="7285855" h="4855339">
                <a:moveTo>
                  <a:pt x="0" y="0"/>
                </a:moveTo>
                <a:lnTo>
                  <a:pt x="7285855" y="0"/>
                </a:lnTo>
                <a:lnTo>
                  <a:pt x="7285855" y="4855339"/>
                </a:lnTo>
                <a:lnTo>
                  <a:pt x="0" y="4855339"/>
                </a:lnTo>
                <a:lnTo>
                  <a:pt x="0" y="0"/>
                </a:lnTo>
                <a:close/>
              </a:path>
            </a:pathLst>
          </a:custGeom>
          <a:blipFill>
            <a:blip r:embed="rId3"/>
            <a:stretch>
              <a:fillRect/>
            </a:stretch>
          </a:blipFill>
        </p:spPr>
        <p:txBody>
          <a:bodyPr/>
          <a:lstStyle/>
          <a:p>
            <a:endParaRPr lang="es-MX"/>
          </a:p>
        </p:txBody>
      </p:sp>
      <p:sp>
        <p:nvSpPr>
          <p:cNvPr id="4" name="Marcador de pie de página 3"/>
          <p:cNvSpPr>
            <a:spLocks noGrp="1"/>
          </p:cNvSpPr>
          <p:nvPr>
            <p:ph type="ftr" sz="quarter" idx="11"/>
          </p:nvPr>
        </p:nvSpPr>
        <p:spPr/>
        <p:txBody>
          <a:bodyPr/>
          <a:lstStyle/>
          <a:p>
            <a:r>
              <a:rPr lang="en-US" dirty="0"/>
              <a:t>#ZeroCon24</a:t>
            </a:r>
            <a:endParaRPr lang="en-GB" dirty="0"/>
          </a:p>
        </p:txBody>
      </p:sp>
      <p:sp>
        <p:nvSpPr>
          <p:cNvPr id="5" name="Marcador de número de diapositiva 4"/>
          <p:cNvSpPr>
            <a:spLocks noGrp="1"/>
          </p:cNvSpPr>
          <p:nvPr>
            <p:ph type="sldNum" sz="quarter" idx="12"/>
          </p:nvPr>
        </p:nvSpPr>
        <p:spPr/>
        <p:txBody>
          <a:bodyPr/>
          <a:lstStyle/>
          <a:p>
            <a:fld id="{1195A9E4-2CE9-4E32-BE85-7C32F0F78A6D}" type="slidenum">
              <a:rPr lang="en-GB" smtClean="0"/>
              <a:t>7</a:t>
            </a:fld>
            <a:endParaRPr lang="en-GB"/>
          </a:p>
        </p:txBody>
      </p:sp>
    </p:spTree>
    <p:extLst>
      <p:ext uri="{BB962C8B-B14F-4D97-AF65-F5344CB8AC3E}">
        <p14:creationId xmlns:p14="http://schemas.microsoft.com/office/powerpoint/2010/main" val="2347721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04850" y="115652"/>
            <a:ext cx="10515600" cy="1325563"/>
          </a:xfrm>
        </p:spPr>
        <p:txBody>
          <a:bodyPr/>
          <a:lstStyle/>
          <a:p>
            <a:pPr algn="ctr"/>
            <a:r>
              <a:rPr lang="es-ES" dirty="0"/>
              <a:t>IMPACT</a:t>
            </a:r>
            <a:endParaRPr lang="es-MX" dirty="0"/>
          </a:p>
        </p:txBody>
      </p:sp>
      <p:sp>
        <p:nvSpPr>
          <p:cNvPr id="3" name="Marcador de contenido 2"/>
          <p:cNvSpPr>
            <a:spLocks noGrp="1"/>
          </p:cNvSpPr>
          <p:nvPr>
            <p:ph idx="1"/>
          </p:nvPr>
        </p:nvSpPr>
        <p:spPr>
          <a:xfrm>
            <a:off x="895350" y="1060215"/>
            <a:ext cx="10934700" cy="3861226"/>
          </a:xfrm>
        </p:spPr>
        <p:txBody>
          <a:bodyPr>
            <a:noAutofit/>
          </a:bodyPr>
          <a:lstStyle/>
          <a:p>
            <a:r>
              <a:rPr lang="en-US" sz="2600" dirty="0"/>
              <a:t>The </a:t>
            </a:r>
            <a:r>
              <a:rPr lang="en-US" sz="2600" dirty="0" err="1"/>
              <a:t>Morada</a:t>
            </a:r>
            <a:r>
              <a:rPr lang="en-US" sz="2600" dirty="0"/>
              <a:t> APP has been consulted monthly by an average of 700 women.</a:t>
            </a:r>
          </a:p>
          <a:p>
            <a:r>
              <a:rPr lang="en-US" sz="2600" dirty="0"/>
              <a:t>Alliances were created with the most important association of interpreters and translators of Mexican sign language and with feminist organizations.</a:t>
            </a:r>
          </a:p>
          <a:p>
            <a:r>
              <a:rPr lang="en-US" sz="2600" dirty="0"/>
              <a:t>An assistance route was created with the with the Women of Mexico City Secretary to provide timely assistance to women with disabilities.</a:t>
            </a:r>
          </a:p>
          <a:p>
            <a:r>
              <a:rPr lang="en-US" sz="2600" dirty="0"/>
              <a:t> In 2020, 152 public servants were trained to promote an inclusive culture in the care of women with disabilities who experience gender-based violence.</a:t>
            </a:r>
          </a:p>
          <a:p>
            <a:r>
              <a:rPr lang="en-US" sz="2600" dirty="0"/>
              <a:t>They were made through the App Survey of Violence against Women with Disabilities in Mexico City 2020 and the National Survey on Violence against Women with Disabilities in the couple 2022.</a:t>
            </a:r>
          </a:p>
          <a:p>
            <a:r>
              <a:rPr lang="en-US" sz="2600" dirty="0"/>
              <a:t>In 2020, 152 public officials were trained; in 2021 three workshops were held, with a total of 164 participants; and by 2023 the </a:t>
            </a:r>
            <a:r>
              <a:rPr lang="en-US" sz="2600" dirty="0" err="1"/>
              <a:t>Morada</a:t>
            </a:r>
            <a:r>
              <a:rPr lang="en-US" sz="2600" dirty="0"/>
              <a:t> App Movement had 32 speakers across Mexico. </a:t>
            </a:r>
            <a:endParaRPr lang="es-MX" sz="2600" dirty="0"/>
          </a:p>
        </p:txBody>
      </p:sp>
      <p:sp>
        <p:nvSpPr>
          <p:cNvPr id="4" name="Marcador de pie de página 3"/>
          <p:cNvSpPr>
            <a:spLocks noGrp="1"/>
          </p:cNvSpPr>
          <p:nvPr>
            <p:ph type="ftr" sz="quarter" idx="11"/>
          </p:nvPr>
        </p:nvSpPr>
        <p:spPr/>
        <p:txBody>
          <a:bodyPr/>
          <a:lstStyle/>
          <a:p>
            <a:r>
              <a:rPr lang="en-US" dirty="0"/>
              <a:t>#ZeroCon24</a:t>
            </a:r>
            <a:endParaRPr lang="en-GB" dirty="0"/>
          </a:p>
        </p:txBody>
      </p:sp>
      <p:sp>
        <p:nvSpPr>
          <p:cNvPr id="5" name="Marcador de número de diapositiva 4"/>
          <p:cNvSpPr>
            <a:spLocks noGrp="1"/>
          </p:cNvSpPr>
          <p:nvPr>
            <p:ph type="sldNum" sz="quarter" idx="12"/>
          </p:nvPr>
        </p:nvSpPr>
        <p:spPr/>
        <p:txBody>
          <a:bodyPr/>
          <a:lstStyle/>
          <a:p>
            <a:fld id="{1195A9E4-2CE9-4E32-BE85-7C32F0F78A6D}" type="slidenum">
              <a:rPr lang="en-GB" smtClean="0"/>
              <a:t>8</a:t>
            </a:fld>
            <a:endParaRPr lang="en-GB"/>
          </a:p>
        </p:txBody>
      </p:sp>
    </p:spTree>
    <p:extLst>
      <p:ext uri="{BB962C8B-B14F-4D97-AF65-F5344CB8AC3E}">
        <p14:creationId xmlns:p14="http://schemas.microsoft.com/office/powerpoint/2010/main" val="2752798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err="1"/>
              <a:t>Financing</a:t>
            </a:r>
            <a:r>
              <a:rPr lang="es-MX" dirty="0"/>
              <a:t>, </a:t>
            </a:r>
            <a:r>
              <a:rPr lang="es-MX" dirty="0" err="1"/>
              <a:t>sustainability</a:t>
            </a:r>
            <a:r>
              <a:rPr lang="es-MX" dirty="0"/>
              <a:t>, </a:t>
            </a:r>
            <a:r>
              <a:rPr lang="es-MX" dirty="0" err="1"/>
              <a:t>challenges</a:t>
            </a:r>
            <a:endParaRPr lang="es-MX" dirty="0"/>
          </a:p>
        </p:txBody>
      </p:sp>
      <p:sp>
        <p:nvSpPr>
          <p:cNvPr id="3" name="Marcador de contenido 2"/>
          <p:cNvSpPr>
            <a:spLocks noGrp="1"/>
          </p:cNvSpPr>
          <p:nvPr>
            <p:ph idx="1"/>
          </p:nvPr>
        </p:nvSpPr>
        <p:spPr/>
        <p:txBody>
          <a:bodyPr>
            <a:normAutofit lnSpcReduction="10000"/>
          </a:bodyPr>
          <a:lstStyle/>
          <a:p>
            <a:pPr algn="just"/>
            <a:r>
              <a:rPr lang="en-US" dirty="0"/>
              <a:t>App </a:t>
            </a:r>
            <a:r>
              <a:rPr lang="en-US" dirty="0" err="1"/>
              <a:t>Morada</a:t>
            </a:r>
            <a:r>
              <a:rPr lang="en-US" dirty="0"/>
              <a:t> is financed by public funds and member contributions. The development of App </a:t>
            </a:r>
            <a:r>
              <a:rPr lang="en-US" dirty="0" err="1"/>
              <a:t>Morada</a:t>
            </a:r>
            <a:r>
              <a:rPr lang="en-US" dirty="0"/>
              <a:t> in 2020 was financially supported by the with the Women of Mexico City Secretary, and the 2021 update by the Institute for People with Disabilities in Mexico City.</a:t>
            </a:r>
          </a:p>
          <a:p>
            <a:pPr algn="just"/>
            <a:r>
              <a:rPr lang="en-US" dirty="0"/>
              <a:t>Funding from the United Nations Trust Fund to Eliminate Violence against Women is available to implement the Morada App in two more Mexican states. The challenges are enormous since it is necessary to have more funding to achieve a nationwide mapping and implement the application in each entity according to the system of violence. </a:t>
            </a:r>
          </a:p>
          <a:p>
            <a:endParaRPr lang="es-MX" dirty="0"/>
          </a:p>
        </p:txBody>
      </p:sp>
      <p:sp>
        <p:nvSpPr>
          <p:cNvPr id="4" name="Marcador de pie de página 3"/>
          <p:cNvSpPr>
            <a:spLocks noGrp="1"/>
          </p:cNvSpPr>
          <p:nvPr>
            <p:ph type="ftr" sz="quarter" idx="11"/>
          </p:nvPr>
        </p:nvSpPr>
        <p:spPr/>
        <p:txBody>
          <a:bodyPr/>
          <a:lstStyle/>
          <a:p>
            <a:r>
              <a:rPr lang="en-US" dirty="0"/>
              <a:t>#ZeroCon24</a:t>
            </a:r>
            <a:endParaRPr lang="en-GB" dirty="0"/>
          </a:p>
        </p:txBody>
      </p:sp>
      <p:sp>
        <p:nvSpPr>
          <p:cNvPr id="5" name="Marcador de número de diapositiva 4"/>
          <p:cNvSpPr>
            <a:spLocks noGrp="1"/>
          </p:cNvSpPr>
          <p:nvPr>
            <p:ph type="sldNum" sz="quarter" idx="12"/>
          </p:nvPr>
        </p:nvSpPr>
        <p:spPr/>
        <p:txBody>
          <a:bodyPr/>
          <a:lstStyle/>
          <a:p>
            <a:fld id="{1195A9E4-2CE9-4E32-BE85-7C32F0F78A6D}" type="slidenum">
              <a:rPr lang="en-GB" smtClean="0"/>
              <a:t>9</a:t>
            </a:fld>
            <a:endParaRPr lang="en-GB"/>
          </a:p>
        </p:txBody>
      </p:sp>
    </p:spTree>
    <p:extLst>
      <p:ext uri="{BB962C8B-B14F-4D97-AF65-F5344CB8AC3E}">
        <p14:creationId xmlns:p14="http://schemas.microsoft.com/office/powerpoint/2010/main" val="8434658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787</TotalTime>
  <Words>1126</Words>
  <Application>Microsoft Office PowerPoint</Application>
  <PresentationFormat>Widescreen</PresentationFormat>
  <Paragraphs>90</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APP MORADA </vt:lpstr>
      <vt:lpstr>Centro Interdisciplinario de Derechos, Infancia y Parentalidad A.C. </vt:lpstr>
      <vt:lpstr>MORADA APP </vt:lpstr>
      <vt:lpstr>BACKGROUNDAPP MORADA </vt:lpstr>
      <vt:lpstr>Problems Targeted</vt:lpstr>
      <vt:lpstr>Solution and innovation </vt:lpstr>
      <vt:lpstr>FUNCTIONS</vt:lpstr>
      <vt:lpstr>IMPACT</vt:lpstr>
      <vt:lpstr>Financing, sustainability, challenges</vt:lpstr>
      <vt:lpstr>Project's 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Katerina Stanton Balazs</dc:creator>
  <cp:lastModifiedBy>Maria Chiara Franco | Zeroproject</cp:lastModifiedBy>
  <cp:revision>39</cp:revision>
  <dcterms:created xsi:type="dcterms:W3CDTF">2022-12-05T13:52:15Z</dcterms:created>
  <dcterms:modified xsi:type="dcterms:W3CDTF">2024-02-12T19:28:37Z</dcterms:modified>
</cp:coreProperties>
</file>