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2"/>
    <p:sldId id="259" r:id="rId3"/>
    <p:sldId id="267" r:id="rId4"/>
    <p:sldId id="260" r:id="rId5"/>
    <p:sldId id="261" r:id="rId6"/>
    <p:sldId id="263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E174F6-138D-81B4-7E85-ABF0B41800E8}" name="Antonia Cichocki" initials="AC" userId="S::antonia.cichocki@myAbility.org::ecf6a694-f593-4f3a-b8bd-5079619449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670" autoAdjust="0"/>
    <p:restoredTop sz="75497" autoAdjust="0"/>
  </p:normalViewPr>
  <p:slideViewPr>
    <p:cSldViewPr snapToGrid="0">
      <p:cViewPr varScale="1">
        <p:scale>
          <a:sx n="44" d="100"/>
          <a:sy n="44" d="100"/>
        </p:scale>
        <p:origin x="65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18/02/2025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18/02/2025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</a:t>
            </a:r>
            <a:r>
              <a:rPr lang="en-US"/>
              <a:t>in this way.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736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89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18/02/2025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18/02/2025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18/02/2025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18/02/2025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18/02/2025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18/02/2025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18/02/2025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18/02/2025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18/02/2025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18/02/2025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E2E7B3E-0706-1677-9A9E-33403CEB9F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233442829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4" imgW="416" imgH="416" progId="TCLayout.ActiveDocument.1">
                  <p:embed/>
                </p:oleObj>
              </mc:Choice>
              <mc:Fallback>
                <p:oleObj name="think-cell Folie" r:id="rId14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E2E7B3E-0706-1677-9A9E-33403CEB9F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18/02/2025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hyperlink" Target="mailto:anna.herzog@myAbility.org" TargetMode="Externa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sv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4.png"/><Relationship Id="rId1" Type="http://schemas.openxmlformats.org/officeDocument/2006/relationships/tags" Target="../tags/tag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1.emf"/><Relationship Id="rId15" Type="http://schemas.openxmlformats.org/officeDocument/2006/relationships/image" Target="../media/image13.jpe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9E34742B-5EB5-6317-DA7F-34F1B7149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189883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6" imgH="416" progId="TCLayout.ActiveDocument.1">
                  <p:embed/>
                </p:oleObj>
              </mc:Choice>
              <mc:Fallback>
                <p:oleObj name="think-cell Folie" r:id="rId4" imgW="416" imgH="41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E34742B-5EB5-6317-DA7F-34F1B71495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0000" y="1201784"/>
            <a:ext cx="9812958" cy="2073065"/>
          </a:xfrm>
        </p:spPr>
        <p:txBody>
          <a:bodyPr vert="horz">
            <a:normAutofit/>
          </a:bodyPr>
          <a:lstStyle/>
          <a:p>
            <a:r>
              <a:rPr lang="en-US" sz="5400" dirty="0">
                <a:latin typeface="Roboto" panose="02000000000000000000" pitchFamily="2" charset="0"/>
                <a:ea typeface="Roboto" panose="02000000000000000000" pitchFamily="2" charset="0"/>
              </a:rPr>
              <a:t>Reporting Disability Inclusion within ESG Frameworks</a:t>
            </a:r>
            <a:endParaRPr lang="en-GB" sz="5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Anna Herzog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myAbility Social Enterprise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Austria</a:t>
            </a:r>
          </a:p>
          <a:p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ESG, Circular Economy and </a:t>
            </a:r>
            <a:r>
              <a:rPr lang="en-GB" dirty="0" err="1">
                <a:latin typeface="Roboto" panose="02000000000000000000" pitchFamily="2" charset="0"/>
                <a:ea typeface="Roboto" panose="02000000000000000000" pitchFamily="2" charset="0"/>
              </a:rPr>
              <a:t>DisAbility</a:t>
            </a:r>
            <a:r>
              <a:rPr lang="en-GB" dirty="0">
                <a:latin typeface="Roboto" panose="02000000000000000000" pitchFamily="2" charset="0"/>
                <a:ea typeface="Roboto" panose="02000000000000000000" pitchFamily="2" charset="0"/>
              </a:rPr>
              <a:t> Inclusion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05.03.2025 17:00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6C0B2-B342-8D71-2832-60ECEBBE4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BE2C27AE-7C6D-2EA4-7318-A80F25EC4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034393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416" imgH="416" progId="TCLayout.ActiveDocument.1">
                  <p:embed/>
                </p:oleObj>
              </mc:Choice>
              <mc:Fallback>
                <p:oleObj name="think-cell Folie" r:id="rId3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E2C27AE-7C6D-2EA4-7318-A80F25EC41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CE18F0F-0EA2-CBC5-28AE-4A1F75BD6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Find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details</a:t>
            </a:r>
            <a:r>
              <a:rPr lang="de-DE" dirty="0"/>
              <a:t> in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whitepaper</a:t>
            </a:r>
            <a:r>
              <a:rPr lang="de-DE" dirty="0"/>
              <a:t>!</a:t>
            </a:r>
          </a:p>
        </p:txBody>
      </p:sp>
      <p:pic>
        <p:nvPicPr>
          <p:cNvPr id="34" name="Grafik 33" descr="Cover sheet of whitepaper showing title &quot;Quantifying Progress: Inclusion of People with Disabilities in the Workplace&quot;">
            <a:extLst>
              <a:ext uri="{FF2B5EF4-FFF2-40B4-BE49-F238E27FC236}">
                <a16:creationId xmlns:a16="http://schemas.microsoft.com/office/drawing/2014/main" id="{324EEAE9-EFFF-8D86-E407-C5810B8ABE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5393" y="1651462"/>
            <a:ext cx="2434294" cy="344992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8" name="Inhaltsplatzhalter 1">
            <a:extLst>
              <a:ext uri="{FF2B5EF4-FFF2-40B4-BE49-F238E27FC236}">
                <a16:creationId xmlns:a16="http://schemas.microsoft.com/office/drawing/2014/main" id="{C0654893-17DF-D611-FDB8-637A3FC9CC60}"/>
              </a:ext>
            </a:extLst>
          </p:cNvPr>
          <p:cNvSpPr txBox="1">
            <a:spLocks/>
          </p:cNvSpPr>
          <p:nvPr/>
        </p:nvSpPr>
        <p:spPr>
          <a:xfrm>
            <a:off x="322685" y="5206538"/>
            <a:ext cx="5207002" cy="838039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182563" indent="-182563" algn="l" defTabSz="685800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358775" indent="-176213" algn="l" defTabSz="685800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538163" indent="-179388" algn="l" defTabSz="685800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715963" indent="-177800" algn="l" defTabSz="685800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783"/>
            <a:r>
              <a:rPr lang="de-AT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Whitepaper „</a:t>
            </a:r>
            <a:r>
              <a:rPr lang="de-AT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Quantifying</a:t>
            </a:r>
            <a:r>
              <a:rPr lang="de-AT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Progress: </a:t>
            </a:r>
            <a:r>
              <a:rPr lang="de-AT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Inclusion</a:t>
            </a:r>
            <a:r>
              <a:rPr lang="de-AT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de-AT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of</a:t>
            </a:r>
            <a:r>
              <a:rPr lang="de-AT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People </a:t>
            </a:r>
            <a:r>
              <a:rPr lang="de-AT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</a:t>
            </a:r>
            <a:r>
              <a:rPr lang="de-AT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de-AT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Disabilities</a:t>
            </a:r>
            <a:r>
              <a:rPr lang="de-AT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</a:t>
            </a:r>
            <a:r>
              <a:rPr lang="de-AT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</a:t>
            </a:r>
            <a:r>
              <a:rPr lang="de-AT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de-AT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Workplace</a:t>
            </a:r>
            <a:r>
              <a:rPr lang="de-AT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“ </a:t>
            </a:r>
          </a:p>
          <a:p>
            <a:pPr algn="r" defTabSz="685783"/>
            <a:r>
              <a:rPr lang="de-AT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Download </a:t>
            </a:r>
            <a:r>
              <a:rPr lang="de-AT" b="1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now</a:t>
            </a:r>
            <a:r>
              <a:rPr lang="de-AT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</p:txBody>
      </p:sp>
      <p:pic>
        <p:nvPicPr>
          <p:cNvPr id="21" name="Grafik 20" descr="QR Code with Download Link for whitepaper.">
            <a:extLst>
              <a:ext uri="{FF2B5EF4-FFF2-40B4-BE49-F238E27FC236}">
                <a16:creationId xmlns:a16="http://schemas.microsoft.com/office/drawing/2014/main" id="{4F3A95E5-7C82-3CF4-77BB-E5E4691065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583" y="3062531"/>
            <a:ext cx="2038858" cy="2038858"/>
          </a:xfrm>
          <a:prstGeom prst="rect">
            <a:avLst/>
          </a:prstGeom>
        </p:spPr>
      </p:pic>
      <p:sp>
        <p:nvSpPr>
          <p:cNvPr id="19" name="Inhaltsplatzhalter 1">
            <a:extLst>
              <a:ext uri="{FF2B5EF4-FFF2-40B4-BE49-F238E27FC236}">
                <a16:creationId xmlns:a16="http://schemas.microsoft.com/office/drawing/2014/main" id="{B412C03E-C878-8B25-4159-DBCF2B9E4468}"/>
              </a:ext>
            </a:extLst>
          </p:cNvPr>
          <p:cNvSpPr txBox="1">
            <a:spLocks/>
          </p:cNvSpPr>
          <p:nvPr/>
        </p:nvSpPr>
        <p:spPr>
          <a:xfrm>
            <a:off x="6805160" y="5206538"/>
            <a:ext cx="4548640" cy="709200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8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182563" indent="-182563" algn="l" defTabSz="685800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358775" indent="-176213" algn="l" defTabSz="685800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538163" indent="-179388" algn="l" defTabSz="685800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715963" indent="-177800" algn="l" defTabSz="685800" rtl="0" eaLnBrk="1" latinLnBrk="0" hangingPunct="1">
              <a:lnSpc>
                <a:spcPct val="8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783"/>
            <a:r>
              <a:rPr lang="de-AT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https://www.myability.org/en/knowledge/whitepaper-esg-reporting-inclusion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C0E84E-767E-0AB5-351E-A117BB9EB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E6AB51-1231-961A-DD82-86A7C2145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321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608C328-C708-6D0C-1A9E-749F7DD03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171670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6" imgH="416" progId="TCLayout.ActiveDocument.1">
                  <p:embed/>
                </p:oleObj>
              </mc:Choice>
              <mc:Fallback>
                <p:oleObj name="think-cell Folie" r:id="rId4" imgW="416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608C328-C708-6D0C-1A9E-749F7DD033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">
            <a:extLst>
              <a:ext uri="{FF2B5EF4-FFF2-40B4-BE49-F238E27FC236}">
                <a16:creationId xmlns:a16="http://schemas.microsoft.com/office/drawing/2014/main" id="{1D5E5BA5-0FB4-B54E-724E-A906BF738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Grafik 1" descr="Portrait of Anna Herzog. She has shoulder-long brown hair and glasses. Sie wears a white T-shirt with a black blazer.">
            <a:extLst>
              <a:ext uri="{FF2B5EF4-FFF2-40B4-BE49-F238E27FC236}">
                <a16:creationId xmlns:a16="http://schemas.microsoft.com/office/drawing/2014/main" id="{D643E557-956B-AE53-627D-A5B30730A70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6" r="2609" b="3"/>
          <a:stretch/>
        </p:blipFill>
        <p:spPr>
          <a:xfrm>
            <a:off x="1836823" y="1825625"/>
            <a:ext cx="3577389" cy="3004174"/>
          </a:xfrm>
          <a:prstGeom prst="rect">
            <a:avLst/>
          </a:prstGeom>
          <a:noFill/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507E1950-67F7-6386-7495-D624E7A35BF7}"/>
              </a:ext>
            </a:extLst>
          </p:cNvPr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</a:rPr>
              <a:t>Anna Herzog (she/her)</a:t>
            </a:r>
          </a:p>
          <a:p>
            <a:pPr marR="0" lvl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R="0" lvl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</a:rPr>
              <a:t>Solutions Lead at </a:t>
            </a:r>
            <a:b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</a:rPr>
              <a:t>myAbility Social Enterprise</a:t>
            </a:r>
          </a:p>
          <a:p>
            <a:pPr marR="0" lvl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  <a:p>
            <a:pPr marR="0" lvl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anna.herzog@myAbility.org</a:t>
            </a:r>
            <a:r>
              <a:rPr kumimoji="0" lang="en-US" sz="28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</a:rPr>
              <a:t>  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8AAB1A2-56EE-EFDE-C2CD-9424168E8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1195A9E4-2CE9-4E32-BE85-7C32F0F78A6D}" type="slidenum">
              <a:rPr lang="en-GB" smtClean="0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2044E7E-1F61-011A-F21F-D72A8DA61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93005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6" imgH="416" progId="TCLayout.ActiveDocument.1">
                  <p:embed/>
                </p:oleObj>
              </mc:Choice>
              <mc:Fallback>
                <p:oleObj name="think-cell Folie" r:id="rId4" imgW="416" imgH="41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2044E7E-1F61-011A-F21F-D72A8DA611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984F2D1-EB49-2606-F1B6-2378E8885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651959" cy="1325563"/>
          </a:xfrm>
        </p:spPr>
        <p:txBody>
          <a:bodyPr vert="horz">
            <a:normAutofit fontScale="90000"/>
          </a:bodyPr>
          <a:lstStyle/>
          <a:p>
            <a:r>
              <a:rPr lang="en-US" noProof="0" dirty="0"/>
              <a:t>Benefits of Measuring and Reporting</a:t>
            </a:r>
            <a:br>
              <a:rPr lang="en-US" noProof="0" dirty="0"/>
            </a:br>
            <a:r>
              <a:rPr lang="en-US" noProof="0" dirty="0"/>
              <a:t>Disability Inclusion within ESG Frameworks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5B411A-7AD1-6F76-1C8A-3023A78D4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853" y="2092906"/>
            <a:ext cx="10515600" cy="41274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noProof="0" dirty="0"/>
              <a:t>KPIs will </a:t>
            </a:r>
            <a:r>
              <a:rPr lang="en-US" b="1" noProof="0" dirty="0"/>
              <a:t>highlight the importance </a:t>
            </a:r>
            <a:r>
              <a:rPr lang="en-US" noProof="0" dirty="0"/>
              <a:t>of disability inclusion within social sustainability &amp; ESG.</a:t>
            </a:r>
          </a:p>
          <a:p>
            <a:pPr marL="514350" indent="-514350">
              <a:buFont typeface="+mj-lt"/>
              <a:buAutoNum type="arabicPeriod"/>
            </a:pPr>
            <a:endParaRPr lang="en-US" noProof="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Standardized external reporting ensures quality of information, </a:t>
            </a:r>
            <a:r>
              <a:rPr lang="en-US" b="1" dirty="0"/>
              <a:t>transparency, comparability and credibility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Standardized internal reporting supports </a:t>
            </a:r>
            <a:r>
              <a:rPr lang="en-US" b="1" dirty="0"/>
              <a:t>strategy monitoring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dirty="0"/>
              <a:t>increases</a:t>
            </a:r>
            <a:r>
              <a:rPr lang="en-US" b="1" dirty="0"/>
              <a:t> efficiency of measures.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3894CB5-5141-5DCC-BD53-D00DF44D8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#ZeroCon25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C03B8EB-A43D-67A4-C821-FF9248DE4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US" noProof="0" smtClean="0"/>
              <a:pPr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71662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1E2138E-094F-7123-965C-A989B1539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541610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6" imgH="416" progId="TCLayout.ActiveDocument.1">
                  <p:embed/>
                </p:oleObj>
              </mc:Choice>
              <mc:Fallback>
                <p:oleObj name="think-cell Folie" r:id="rId4" imgW="416" imgH="41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1E2138E-094F-7123-965C-A989B1539B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981EABBF-97EF-F5BA-6780-C89BB60E8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rmAutofit fontScale="90000"/>
          </a:bodyPr>
          <a:lstStyle/>
          <a:p>
            <a:r>
              <a:rPr lang="en-US" noProof="0" dirty="0"/>
              <a:t>Disability Inclusion KPIs for ESG Reporting: </a:t>
            </a:r>
            <a:br>
              <a:rPr lang="en-US" noProof="0" dirty="0"/>
            </a:br>
            <a:r>
              <a:rPr lang="en-US" noProof="0" dirty="0"/>
              <a:t>our holistic approach</a:t>
            </a:r>
          </a:p>
        </p:txBody>
      </p:sp>
      <p:grpSp>
        <p:nvGrpSpPr>
          <p:cNvPr id="49" name="Gruppieren 48" descr="Representation">
            <a:extLst>
              <a:ext uri="{FF2B5EF4-FFF2-40B4-BE49-F238E27FC236}">
                <a16:creationId xmlns:a16="http://schemas.microsoft.com/office/drawing/2014/main" id="{44668F1C-4B61-F184-F239-73F95A54C65B}"/>
              </a:ext>
            </a:extLst>
          </p:cNvPr>
          <p:cNvGrpSpPr>
            <a:grpSpLocks noChangeAspect="1"/>
          </p:cNvGrpSpPr>
          <p:nvPr/>
        </p:nvGrpSpPr>
        <p:grpSpPr>
          <a:xfrm>
            <a:off x="838201" y="2450627"/>
            <a:ext cx="1916838" cy="1916839"/>
            <a:chOff x="539749" y="1822901"/>
            <a:chExt cx="1655999" cy="1656000"/>
          </a:xfrm>
        </p:grpSpPr>
        <p:sp>
          <p:nvSpPr>
            <p:cNvPr id="50" name="Rechteck 49" descr="Textfeld Rechteck">
              <a:extLst>
                <a:ext uri="{FF2B5EF4-FFF2-40B4-BE49-F238E27FC236}">
                  <a16:creationId xmlns:a16="http://schemas.microsoft.com/office/drawing/2014/main" id="{731BD357-59BF-4876-7185-F5B1231EBD3A}"/>
                </a:ext>
              </a:extLst>
            </p:cNvPr>
            <p:cNvSpPr/>
            <p:nvPr/>
          </p:nvSpPr>
          <p:spPr>
            <a:xfrm>
              <a:off x="539749" y="1822901"/>
              <a:ext cx="1655999" cy="1656000"/>
            </a:xfrm>
            <a:custGeom>
              <a:avLst/>
              <a:gdLst>
                <a:gd name="connsiteX0" fmla="*/ 0 w 1655999"/>
                <a:gd name="connsiteY0" fmla="*/ 0 h 1656000"/>
                <a:gd name="connsiteX1" fmla="*/ 1655999 w 1655999"/>
                <a:gd name="connsiteY1" fmla="*/ 0 h 1656000"/>
                <a:gd name="connsiteX2" fmla="*/ 1655999 w 1655999"/>
                <a:gd name="connsiteY2" fmla="*/ 1656000 h 1656000"/>
                <a:gd name="connsiteX3" fmla="*/ 0 w 1655999"/>
                <a:gd name="connsiteY3" fmla="*/ 1656000 h 1656000"/>
                <a:gd name="connsiteX4" fmla="*/ 0 w 1655999"/>
                <a:gd name="connsiteY4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5999" h="1656000" fill="none" extrusionOk="0">
                  <a:moveTo>
                    <a:pt x="0" y="0"/>
                  </a:moveTo>
                  <a:cubicBezTo>
                    <a:pt x="446303" y="128038"/>
                    <a:pt x="865526" y="-142088"/>
                    <a:pt x="1655999" y="0"/>
                  </a:cubicBezTo>
                  <a:cubicBezTo>
                    <a:pt x="1634442" y="767233"/>
                    <a:pt x="1553831" y="1200680"/>
                    <a:pt x="1655999" y="1656000"/>
                  </a:cubicBezTo>
                  <a:cubicBezTo>
                    <a:pt x="1478126" y="1570749"/>
                    <a:pt x="457629" y="1556866"/>
                    <a:pt x="0" y="1656000"/>
                  </a:cubicBezTo>
                  <a:cubicBezTo>
                    <a:pt x="116450" y="1297321"/>
                    <a:pt x="-73337" y="285686"/>
                    <a:pt x="0" y="0"/>
                  </a:cubicBezTo>
                  <a:close/>
                </a:path>
                <a:path w="1655999" h="1656000" stroke="0" extrusionOk="0">
                  <a:moveTo>
                    <a:pt x="0" y="0"/>
                  </a:moveTo>
                  <a:cubicBezTo>
                    <a:pt x="526767" y="43533"/>
                    <a:pt x="1385241" y="73410"/>
                    <a:pt x="1655999" y="0"/>
                  </a:cubicBezTo>
                  <a:cubicBezTo>
                    <a:pt x="1783040" y="382826"/>
                    <a:pt x="1586340" y="843949"/>
                    <a:pt x="1655999" y="1656000"/>
                  </a:cubicBezTo>
                  <a:cubicBezTo>
                    <a:pt x="1063601" y="1738211"/>
                    <a:pt x="220745" y="1581698"/>
                    <a:pt x="0" y="1656000"/>
                  </a:cubicBezTo>
                  <a:cubicBezTo>
                    <a:pt x="127163" y="901725"/>
                    <a:pt x="85785" y="189064"/>
                    <a:pt x="0" y="0"/>
                  </a:cubicBezTo>
                  <a:close/>
                </a:path>
              </a:pathLst>
            </a:custGeom>
            <a:solidFill>
              <a:sysClr val="window" lastClr="FFFFFF">
                <a:lumMod val="50000"/>
              </a:sysClr>
            </a:solidFill>
            <a:ln w="12700" cap="flat" cmpd="sng" algn="ctr">
              <a:solidFill>
                <a:srgbClr val="1E3532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93693065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  <a:effectLst/>
          </p:spPr>
          <p:txBody>
            <a:bodyPr wrap="square" lIns="180000" tIns="144000" rIns="54000" bIns="108000" rtlCol="0" anchor="t" anchorCtr="0">
              <a:normAutofit/>
            </a:bodyPr>
            <a:lstStyle/>
            <a:p>
              <a:pPr marL="0" marR="0" lvl="0" indent="0" defTabSz="514350" eaLnBrk="1" fontAlgn="auto" latinLnBrk="0" hangingPunct="1">
                <a:lnSpc>
                  <a:spcPct val="80000"/>
                </a:lnSpc>
                <a:spcBef>
                  <a:spcPts val="281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Representation</a:t>
              </a:r>
            </a:p>
          </p:txBody>
        </p:sp>
        <p:pic>
          <p:nvPicPr>
            <p:cNvPr id="51" name="Grafik 50" descr="Gruppe von Frauen mit einfarbiger Füllung">
              <a:extLst>
                <a:ext uri="{FF2B5EF4-FFF2-40B4-BE49-F238E27FC236}">
                  <a16:creationId xmlns:a16="http://schemas.microsoft.com/office/drawing/2014/main" id="{4124E1F5-5AFA-ACF0-C982-52C98EB9FE2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575434" y="2876881"/>
              <a:ext cx="505040" cy="505040"/>
            </a:xfrm>
            <a:prstGeom prst="rect">
              <a:avLst/>
            </a:prstGeom>
          </p:spPr>
        </p:pic>
      </p:grpSp>
      <p:grpSp>
        <p:nvGrpSpPr>
          <p:cNvPr id="52" name="Gruppieren 51" descr="Accessibility">
            <a:extLst>
              <a:ext uri="{FF2B5EF4-FFF2-40B4-BE49-F238E27FC236}">
                <a16:creationId xmlns:a16="http://schemas.microsoft.com/office/drawing/2014/main" id="{75A55FE8-74CC-5832-217A-7D926CD30838}"/>
              </a:ext>
            </a:extLst>
          </p:cNvPr>
          <p:cNvGrpSpPr>
            <a:grpSpLocks noChangeAspect="1"/>
          </p:cNvGrpSpPr>
          <p:nvPr/>
        </p:nvGrpSpPr>
        <p:grpSpPr>
          <a:xfrm>
            <a:off x="2947457" y="2450627"/>
            <a:ext cx="1916839" cy="1916839"/>
            <a:chOff x="2507773" y="1822901"/>
            <a:chExt cx="1656000" cy="1656000"/>
          </a:xfrm>
        </p:grpSpPr>
        <p:sp>
          <p:nvSpPr>
            <p:cNvPr id="53" name="Rechteck 52" descr="Textfeld Rechteck">
              <a:extLst>
                <a:ext uri="{FF2B5EF4-FFF2-40B4-BE49-F238E27FC236}">
                  <a16:creationId xmlns:a16="http://schemas.microsoft.com/office/drawing/2014/main" id="{4228EEF0-24DD-6B1E-0CD5-027C917B5FD5}"/>
                </a:ext>
              </a:extLst>
            </p:cNvPr>
            <p:cNvSpPr/>
            <p:nvPr/>
          </p:nvSpPr>
          <p:spPr>
            <a:xfrm>
              <a:off x="2507773" y="1822901"/>
              <a:ext cx="1656000" cy="1656000"/>
            </a:xfrm>
            <a:custGeom>
              <a:avLst/>
              <a:gdLst>
                <a:gd name="connsiteX0" fmla="*/ 0 w 1656000"/>
                <a:gd name="connsiteY0" fmla="*/ 0 h 1656000"/>
                <a:gd name="connsiteX1" fmla="*/ 1656000 w 1656000"/>
                <a:gd name="connsiteY1" fmla="*/ 0 h 1656000"/>
                <a:gd name="connsiteX2" fmla="*/ 1656000 w 1656000"/>
                <a:gd name="connsiteY2" fmla="*/ 1656000 h 1656000"/>
                <a:gd name="connsiteX3" fmla="*/ 0 w 1656000"/>
                <a:gd name="connsiteY3" fmla="*/ 1656000 h 1656000"/>
                <a:gd name="connsiteX4" fmla="*/ 0 w 1656000"/>
                <a:gd name="connsiteY4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6000" h="1656000" fill="none" extrusionOk="0">
                  <a:moveTo>
                    <a:pt x="0" y="0"/>
                  </a:moveTo>
                  <a:cubicBezTo>
                    <a:pt x="445234" y="125684"/>
                    <a:pt x="863928" y="-142476"/>
                    <a:pt x="1656000" y="0"/>
                  </a:cubicBezTo>
                  <a:cubicBezTo>
                    <a:pt x="1634443" y="767233"/>
                    <a:pt x="1553832" y="1200680"/>
                    <a:pt x="1656000" y="1656000"/>
                  </a:cubicBezTo>
                  <a:cubicBezTo>
                    <a:pt x="1478717" y="1571348"/>
                    <a:pt x="459027" y="1559153"/>
                    <a:pt x="0" y="1656000"/>
                  </a:cubicBezTo>
                  <a:cubicBezTo>
                    <a:pt x="116450" y="1297321"/>
                    <a:pt x="-73337" y="285686"/>
                    <a:pt x="0" y="0"/>
                  </a:cubicBezTo>
                  <a:close/>
                </a:path>
                <a:path w="1656000" h="1656000" stroke="0" extrusionOk="0">
                  <a:moveTo>
                    <a:pt x="0" y="0"/>
                  </a:moveTo>
                  <a:cubicBezTo>
                    <a:pt x="525330" y="43060"/>
                    <a:pt x="1383756" y="72895"/>
                    <a:pt x="1656000" y="0"/>
                  </a:cubicBezTo>
                  <a:cubicBezTo>
                    <a:pt x="1783041" y="382826"/>
                    <a:pt x="1586341" y="843949"/>
                    <a:pt x="1656000" y="1656000"/>
                  </a:cubicBezTo>
                  <a:cubicBezTo>
                    <a:pt x="1063746" y="1740783"/>
                    <a:pt x="222891" y="1582535"/>
                    <a:pt x="0" y="1656000"/>
                  </a:cubicBezTo>
                  <a:cubicBezTo>
                    <a:pt x="127163" y="901725"/>
                    <a:pt x="85785" y="189064"/>
                    <a:pt x="0" y="0"/>
                  </a:cubicBezTo>
                  <a:close/>
                </a:path>
              </a:pathLst>
            </a:custGeom>
            <a:solidFill>
              <a:srgbClr val="1E3532">
                <a:lumMod val="75000"/>
                <a:lumOff val="25000"/>
              </a:srgbClr>
            </a:solidFill>
            <a:ln w="12700" cap="flat" cmpd="sng" algn="ctr">
              <a:solidFill>
                <a:srgbClr val="1E3532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93693065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  <a:effectLst/>
          </p:spPr>
          <p:txBody>
            <a:bodyPr wrap="square" lIns="180000" tIns="144000" rIns="54000" bIns="108000" rtlCol="0" anchor="t" anchorCtr="0">
              <a:normAutofit/>
            </a:bodyPr>
            <a:lstStyle/>
            <a:p>
              <a:pPr marL="0" marR="0" lvl="0" indent="0" defTabSz="514350" eaLnBrk="1" fontAlgn="auto" latinLnBrk="0" hangingPunct="1">
                <a:lnSpc>
                  <a:spcPct val="80000"/>
                </a:lnSpc>
                <a:spcBef>
                  <a:spcPts val="281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Accessibility</a:t>
              </a:r>
            </a:p>
          </p:txBody>
        </p:sp>
        <p:pic>
          <p:nvPicPr>
            <p:cNvPr id="54" name="Grafik 53">
              <a:extLst>
                <a:ext uri="{FF2B5EF4-FFF2-40B4-BE49-F238E27FC236}">
                  <a16:creationId xmlns:a16="http://schemas.microsoft.com/office/drawing/2014/main" id="{D7B9C333-61B6-8CDC-AF56-8C7BBFD7A3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9460" y="2836655"/>
              <a:ext cx="512819" cy="512819"/>
            </a:xfrm>
            <a:prstGeom prst="rect">
              <a:avLst/>
            </a:prstGeom>
          </p:spPr>
        </p:pic>
      </p:grpSp>
      <p:grpSp>
        <p:nvGrpSpPr>
          <p:cNvPr id="55" name="Gruppieren 54" descr="Awareness &amp; Competence">
            <a:extLst>
              <a:ext uri="{FF2B5EF4-FFF2-40B4-BE49-F238E27FC236}">
                <a16:creationId xmlns:a16="http://schemas.microsoft.com/office/drawing/2014/main" id="{AC1EE14C-E5CC-FD81-B7FF-7470545C2D22}"/>
              </a:ext>
            </a:extLst>
          </p:cNvPr>
          <p:cNvGrpSpPr>
            <a:grpSpLocks noChangeAspect="1"/>
          </p:cNvGrpSpPr>
          <p:nvPr/>
        </p:nvGrpSpPr>
        <p:grpSpPr>
          <a:xfrm>
            <a:off x="5056715" y="2450627"/>
            <a:ext cx="1916839" cy="1916839"/>
            <a:chOff x="4495120" y="1822901"/>
            <a:chExt cx="1656000" cy="1656000"/>
          </a:xfrm>
        </p:grpSpPr>
        <p:sp>
          <p:nvSpPr>
            <p:cNvPr id="56" name="Rechteck 55" descr="Textfeld Rechteck">
              <a:extLst>
                <a:ext uri="{FF2B5EF4-FFF2-40B4-BE49-F238E27FC236}">
                  <a16:creationId xmlns:a16="http://schemas.microsoft.com/office/drawing/2014/main" id="{FAB62F22-C05A-8B80-1AC8-EFD44E65F4BC}"/>
                </a:ext>
              </a:extLst>
            </p:cNvPr>
            <p:cNvSpPr/>
            <p:nvPr/>
          </p:nvSpPr>
          <p:spPr>
            <a:xfrm>
              <a:off x="4495120" y="1822901"/>
              <a:ext cx="1656000" cy="1656000"/>
            </a:xfrm>
            <a:custGeom>
              <a:avLst/>
              <a:gdLst>
                <a:gd name="connsiteX0" fmla="*/ 0 w 1656000"/>
                <a:gd name="connsiteY0" fmla="*/ 0 h 1656000"/>
                <a:gd name="connsiteX1" fmla="*/ 1656000 w 1656000"/>
                <a:gd name="connsiteY1" fmla="*/ 0 h 1656000"/>
                <a:gd name="connsiteX2" fmla="*/ 1656000 w 1656000"/>
                <a:gd name="connsiteY2" fmla="*/ 1656000 h 1656000"/>
                <a:gd name="connsiteX3" fmla="*/ 0 w 1656000"/>
                <a:gd name="connsiteY3" fmla="*/ 1656000 h 1656000"/>
                <a:gd name="connsiteX4" fmla="*/ 0 w 1656000"/>
                <a:gd name="connsiteY4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6000" h="1656000" fill="none" extrusionOk="0">
                  <a:moveTo>
                    <a:pt x="0" y="0"/>
                  </a:moveTo>
                  <a:cubicBezTo>
                    <a:pt x="445234" y="125684"/>
                    <a:pt x="863928" y="-142476"/>
                    <a:pt x="1656000" y="0"/>
                  </a:cubicBezTo>
                  <a:cubicBezTo>
                    <a:pt x="1634443" y="767233"/>
                    <a:pt x="1553832" y="1200680"/>
                    <a:pt x="1656000" y="1656000"/>
                  </a:cubicBezTo>
                  <a:cubicBezTo>
                    <a:pt x="1478717" y="1571348"/>
                    <a:pt x="459027" y="1559153"/>
                    <a:pt x="0" y="1656000"/>
                  </a:cubicBezTo>
                  <a:cubicBezTo>
                    <a:pt x="116450" y="1297321"/>
                    <a:pt x="-73337" y="285686"/>
                    <a:pt x="0" y="0"/>
                  </a:cubicBezTo>
                  <a:close/>
                </a:path>
                <a:path w="1656000" h="1656000" stroke="0" extrusionOk="0">
                  <a:moveTo>
                    <a:pt x="0" y="0"/>
                  </a:moveTo>
                  <a:cubicBezTo>
                    <a:pt x="525330" y="43060"/>
                    <a:pt x="1383756" y="72895"/>
                    <a:pt x="1656000" y="0"/>
                  </a:cubicBezTo>
                  <a:cubicBezTo>
                    <a:pt x="1783041" y="382826"/>
                    <a:pt x="1586341" y="843949"/>
                    <a:pt x="1656000" y="1656000"/>
                  </a:cubicBezTo>
                  <a:cubicBezTo>
                    <a:pt x="1063746" y="1740783"/>
                    <a:pt x="222891" y="1582535"/>
                    <a:pt x="0" y="1656000"/>
                  </a:cubicBezTo>
                  <a:cubicBezTo>
                    <a:pt x="127163" y="901725"/>
                    <a:pt x="85785" y="189064"/>
                    <a:pt x="0" y="0"/>
                  </a:cubicBezTo>
                  <a:close/>
                </a:path>
              </a:pathLst>
            </a:custGeom>
            <a:solidFill>
              <a:srgbClr val="863EE8"/>
            </a:solidFill>
            <a:ln w="12700" cap="flat" cmpd="sng" algn="ctr">
              <a:solidFill>
                <a:srgbClr val="1E3532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93693065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  <a:effectLst/>
          </p:spPr>
          <p:txBody>
            <a:bodyPr wrap="square" lIns="180000" tIns="144000" rIns="54000" bIns="108000" rtlCol="0" anchor="t" anchorCtr="0">
              <a:normAutofit/>
            </a:bodyPr>
            <a:lstStyle/>
            <a:p>
              <a:pPr marL="0" marR="0" lvl="0" indent="0" defTabSz="514350" eaLnBrk="1" fontAlgn="auto" latinLnBrk="0" hangingPunct="1">
                <a:lnSpc>
                  <a:spcPct val="80000"/>
                </a:lnSpc>
                <a:spcBef>
                  <a:spcPts val="281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Awareness &amp; Competence</a:t>
              </a:r>
            </a:p>
            <a:p>
              <a:pPr marL="0" marR="0" lvl="0" indent="0" defTabSz="514350" eaLnBrk="1" fontAlgn="auto" latinLnBrk="0" hangingPunct="1">
                <a:lnSpc>
                  <a:spcPct val="80000"/>
                </a:lnSpc>
                <a:spcBef>
                  <a:spcPts val="281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pic>
          <p:nvPicPr>
            <p:cNvPr id="57" name="Grafik 56">
              <a:extLst>
                <a:ext uri="{FF2B5EF4-FFF2-40B4-BE49-F238E27FC236}">
                  <a16:creationId xmlns:a16="http://schemas.microsoft.com/office/drawing/2014/main" id="{7712BAEE-2A7E-048C-924C-68604B415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446545" y="2821124"/>
              <a:ext cx="584242" cy="584242"/>
            </a:xfrm>
            <a:prstGeom prst="rect">
              <a:avLst/>
            </a:prstGeom>
          </p:spPr>
        </p:pic>
      </p:grpSp>
      <p:grpSp>
        <p:nvGrpSpPr>
          <p:cNvPr id="58" name="Gruppieren 57" descr="HR &amp; Recruiting">
            <a:extLst>
              <a:ext uri="{FF2B5EF4-FFF2-40B4-BE49-F238E27FC236}">
                <a16:creationId xmlns:a16="http://schemas.microsoft.com/office/drawing/2014/main" id="{9B633EDD-4F12-0C6D-F160-BEFB738EAF8F}"/>
              </a:ext>
            </a:extLst>
          </p:cNvPr>
          <p:cNvGrpSpPr>
            <a:grpSpLocks noChangeAspect="1"/>
          </p:cNvGrpSpPr>
          <p:nvPr/>
        </p:nvGrpSpPr>
        <p:grpSpPr>
          <a:xfrm>
            <a:off x="7165973" y="2450627"/>
            <a:ext cx="1916839" cy="1916839"/>
            <a:chOff x="6482467" y="1822901"/>
            <a:chExt cx="1656000" cy="1656000"/>
          </a:xfrm>
        </p:grpSpPr>
        <p:sp>
          <p:nvSpPr>
            <p:cNvPr id="59" name="Rechteck 58" descr="HR &amp; Recruiting">
              <a:extLst>
                <a:ext uri="{FF2B5EF4-FFF2-40B4-BE49-F238E27FC236}">
                  <a16:creationId xmlns:a16="http://schemas.microsoft.com/office/drawing/2014/main" id="{DB3A4983-45DB-DFA4-A216-63B1BF34DBAA}"/>
                </a:ext>
              </a:extLst>
            </p:cNvPr>
            <p:cNvSpPr/>
            <p:nvPr/>
          </p:nvSpPr>
          <p:spPr>
            <a:xfrm>
              <a:off x="6482467" y="1822901"/>
              <a:ext cx="1656000" cy="1656000"/>
            </a:xfrm>
            <a:custGeom>
              <a:avLst/>
              <a:gdLst>
                <a:gd name="connsiteX0" fmla="*/ 0 w 1656000"/>
                <a:gd name="connsiteY0" fmla="*/ 0 h 1656000"/>
                <a:gd name="connsiteX1" fmla="*/ 1656000 w 1656000"/>
                <a:gd name="connsiteY1" fmla="*/ 0 h 1656000"/>
                <a:gd name="connsiteX2" fmla="*/ 1656000 w 1656000"/>
                <a:gd name="connsiteY2" fmla="*/ 1656000 h 1656000"/>
                <a:gd name="connsiteX3" fmla="*/ 0 w 1656000"/>
                <a:gd name="connsiteY3" fmla="*/ 1656000 h 1656000"/>
                <a:gd name="connsiteX4" fmla="*/ 0 w 1656000"/>
                <a:gd name="connsiteY4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6000" h="1656000" fill="none" extrusionOk="0">
                  <a:moveTo>
                    <a:pt x="0" y="0"/>
                  </a:moveTo>
                  <a:cubicBezTo>
                    <a:pt x="445234" y="125684"/>
                    <a:pt x="863928" y="-142476"/>
                    <a:pt x="1656000" y="0"/>
                  </a:cubicBezTo>
                  <a:cubicBezTo>
                    <a:pt x="1634443" y="767233"/>
                    <a:pt x="1553832" y="1200680"/>
                    <a:pt x="1656000" y="1656000"/>
                  </a:cubicBezTo>
                  <a:cubicBezTo>
                    <a:pt x="1478717" y="1571348"/>
                    <a:pt x="459027" y="1559153"/>
                    <a:pt x="0" y="1656000"/>
                  </a:cubicBezTo>
                  <a:cubicBezTo>
                    <a:pt x="116450" y="1297321"/>
                    <a:pt x="-73337" y="285686"/>
                    <a:pt x="0" y="0"/>
                  </a:cubicBezTo>
                  <a:close/>
                </a:path>
                <a:path w="1656000" h="1656000" stroke="0" extrusionOk="0">
                  <a:moveTo>
                    <a:pt x="0" y="0"/>
                  </a:moveTo>
                  <a:cubicBezTo>
                    <a:pt x="525330" y="43060"/>
                    <a:pt x="1383756" y="72895"/>
                    <a:pt x="1656000" y="0"/>
                  </a:cubicBezTo>
                  <a:cubicBezTo>
                    <a:pt x="1783041" y="382826"/>
                    <a:pt x="1586341" y="843949"/>
                    <a:pt x="1656000" y="1656000"/>
                  </a:cubicBezTo>
                  <a:cubicBezTo>
                    <a:pt x="1063746" y="1740783"/>
                    <a:pt x="222891" y="1582535"/>
                    <a:pt x="0" y="1656000"/>
                  </a:cubicBezTo>
                  <a:cubicBezTo>
                    <a:pt x="127163" y="901725"/>
                    <a:pt x="85785" y="189064"/>
                    <a:pt x="0" y="0"/>
                  </a:cubicBezTo>
                  <a:close/>
                </a:path>
              </a:pathLst>
            </a:custGeom>
            <a:solidFill>
              <a:srgbClr val="59BD7B">
                <a:lumMod val="75000"/>
              </a:srgbClr>
            </a:solidFill>
            <a:ln w="12700" cap="flat" cmpd="sng" algn="ctr">
              <a:solidFill>
                <a:srgbClr val="1E3532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93693065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  <a:effectLst/>
          </p:spPr>
          <p:txBody>
            <a:bodyPr wrap="square" lIns="180000" tIns="144000" rIns="54000" bIns="108000" rtlCol="0" anchor="t" anchorCtr="0">
              <a:normAutofit/>
            </a:bodyPr>
            <a:lstStyle/>
            <a:p>
              <a:pPr marL="0" marR="0" lvl="0" indent="0" defTabSz="514350" eaLnBrk="1" fontAlgn="auto" latinLnBrk="0" hangingPunct="1">
                <a:lnSpc>
                  <a:spcPct val="80000"/>
                </a:lnSpc>
                <a:spcBef>
                  <a:spcPts val="281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HR &amp; Recruiting</a:t>
              </a:r>
            </a:p>
            <a:p>
              <a:pPr marL="0" marR="0" lvl="0" indent="0" defTabSz="514350" eaLnBrk="1" fontAlgn="auto" latinLnBrk="0" hangingPunct="1">
                <a:lnSpc>
                  <a:spcPct val="80000"/>
                </a:lnSpc>
                <a:spcBef>
                  <a:spcPts val="281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  <a:p>
              <a:pPr marL="0" marR="0" lvl="0" indent="0" defTabSz="514350" eaLnBrk="1" fontAlgn="auto" latinLnBrk="0" hangingPunct="1">
                <a:lnSpc>
                  <a:spcPct val="80000"/>
                </a:lnSpc>
                <a:spcBef>
                  <a:spcPts val="281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endParaRPr>
            </a:p>
          </p:txBody>
        </p:sp>
        <p:pic>
          <p:nvPicPr>
            <p:cNvPr id="60" name="Grafik 59">
              <a:extLst>
                <a:ext uri="{FF2B5EF4-FFF2-40B4-BE49-F238E27FC236}">
                  <a16:creationId xmlns:a16="http://schemas.microsoft.com/office/drawing/2014/main" id="{FFFB20FA-E3BC-99FF-9362-6D7074B9C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462231" y="2825875"/>
              <a:ext cx="579492" cy="579492"/>
            </a:xfrm>
            <a:prstGeom prst="rect">
              <a:avLst/>
            </a:prstGeom>
          </p:spPr>
        </p:pic>
      </p:grpSp>
      <p:grpSp>
        <p:nvGrpSpPr>
          <p:cNvPr id="61" name="Gruppieren 60" descr="Network">
            <a:extLst>
              <a:ext uri="{FF2B5EF4-FFF2-40B4-BE49-F238E27FC236}">
                <a16:creationId xmlns:a16="http://schemas.microsoft.com/office/drawing/2014/main" id="{000E0D9D-0B9C-F9E7-82CB-8E2CB0C4C9E9}"/>
              </a:ext>
            </a:extLst>
          </p:cNvPr>
          <p:cNvGrpSpPr>
            <a:grpSpLocks noChangeAspect="1"/>
          </p:cNvGrpSpPr>
          <p:nvPr/>
        </p:nvGrpSpPr>
        <p:grpSpPr>
          <a:xfrm>
            <a:off x="9275229" y="2450627"/>
            <a:ext cx="1916839" cy="1916839"/>
            <a:chOff x="8469815" y="1822901"/>
            <a:chExt cx="1656000" cy="1656000"/>
          </a:xfrm>
        </p:grpSpPr>
        <p:sp>
          <p:nvSpPr>
            <p:cNvPr id="62" name="Rechteck 61" descr="Textfeld Rechteck">
              <a:extLst>
                <a:ext uri="{FF2B5EF4-FFF2-40B4-BE49-F238E27FC236}">
                  <a16:creationId xmlns:a16="http://schemas.microsoft.com/office/drawing/2014/main" id="{906AA2BE-7277-8542-DDE3-3CD7595285B9}"/>
                </a:ext>
              </a:extLst>
            </p:cNvPr>
            <p:cNvSpPr/>
            <p:nvPr/>
          </p:nvSpPr>
          <p:spPr>
            <a:xfrm>
              <a:off x="8469815" y="1822901"/>
              <a:ext cx="1656000" cy="1656000"/>
            </a:xfrm>
            <a:custGeom>
              <a:avLst/>
              <a:gdLst>
                <a:gd name="connsiteX0" fmla="*/ 0 w 1656000"/>
                <a:gd name="connsiteY0" fmla="*/ 0 h 1656000"/>
                <a:gd name="connsiteX1" fmla="*/ 1656000 w 1656000"/>
                <a:gd name="connsiteY1" fmla="*/ 0 h 1656000"/>
                <a:gd name="connsiteX2" fmla="*/ 1656000 w 1656000"/>
                <a:gd name="connsiteY2" fmla="*/ 1656000 h 1656000"/>
                <a:gd name="connsiteX3" fmla="*/ 0 w 1656000"/>
                <a:gd name="connsiteY3" fmla="*/ 1656000 h 1656000"/>
                <a:gd name="connsiteX4" fmla="*/ 0 w 1656000"/>
                <a:gd name="connsiteY4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6000" h="1656000" fill="none" extrusionOk="0">
                  <a:moveTo>
                    <a:pt x="0" y="0"/>
                  </a:moveTo>
                  <a:cubicBezTo>
                    <a:pt x="445234" y="125684"/>
                    <a:pt x="863928" y="-142476"/>
                    <a:pt x="1656000" y="0"/>
                  </a:cubicBezTo>
                  <a:cubicBezTo>
                    <a:pt x="1634443" y="767233"/>
                    <a:pt x="1553832" y="1200680"/>
                    <a:pt x="1656000" y="1656000"/>
                  </a:cubicBezTo>
                  <a:cubicBezTo>
                    <a:pt x="1478717" y="1571348"/>
                    <a:pt x="459027" y="1559153"/>
                    <a:pt x="0" y="1656000"/>
                  </a:cubicBezTo>
                  <a:cubicBezTo>
                    <a:pt x="116450" y="1297321"/>
                    <a:pt x="-73337" y="285686"/>
                    <a:pt x="0" y="0"/>
                  </a:cubicBezTo>
                  <a:close/>
                </a:path>
                <a:path w="1656000" h="1656000" stroke="0" extrusionOk="0">
                  <a:moveTo>
                    <a:pt x="0" y="0"/>
                  </a:moveTo>
                  <a:cubicBezTo>
                    <a:pt x="525330" y="43060"/>
                    <a:pt x="1383756" y="72895"/>
                    <a:pt x="1656000" y="0"/>
                  </a:cubicBezTo>
                  <a:cubicBezTo>
                    <a:pt x="1783041" y="382826"/>
                    <a:pt x="1586341" y="843949"/>
                    <a:pt x="1656000" y="1656000"/>
                  </a:cubicBezTo>
                  <a:cubicBezTo>
                    <a:pt x="1063746" y="1740783"/>
                    <a:pt x="222891" y="1582535"/>
                    <a:pt x="0" y="1656000"/>
                  </a:cubicBezTo>
                  <a:cubicBezTo>
                    <a:pt x="127163" y="901725"/>
                    <a:pt x="85785" y="189064"/>
                    <a:pt x="0" y="0"/>
                  </a:cubicBezTo>
                  <a:close/>
                </a:path>
              </a:pathLst>
            </a:custGeom>
            <a:solidFill>
              <a:srgbClr val="863EE8">
                <a:lumMod val="40000"/>
                <a:lumOff val="60000"/>
              </a:srgbClr>
            </a:solidFill>
            <a:ln w="12700" cap="flat" cmpd="sng" algn="ctr">
              <a:solidFill>
                <a:srgbClr val="1E3532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4293693065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  <a:effectLst/>
          </p:spPr>
          <p:txBody>
            <a:bodyPr wrap="square" lIns="180000" tIns="144000" rIns="54000" bIns="108000" rtlCol="0" anchor="t" anchorCtr="0">
              <a:normAutofit/>
            </a:bodyPr>
            <a:lstStyle/>
            <a:p>
              <a:pPr marL="0" marR="0" lvl="0" indent="0" defTabSz="514350" eaLnBrk="1" fontAlgn="auto" latinLnBrk="0" hangingPunct="1">
                <a:lnSpc>
                  <a:spcPct val="80000"/>
                </a:lnSpc>
                <a:spcBef>
                  <a:spcPts val="281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rPr>
                <a:t>Network</a:t>
              </a:r>
            </a:p>
          </p:txBody>
        </p:sp>
        <p:pic>
          <p:nvPicPr>
            <p:cNvPr id="63" name="Grafik 62">
              <a:extLst>
                <a:ext uri="{FF2B5EF4-FFF2-40B4-BE49-F238E27FC236}">
                  <a16:creationId xmlns:a16="http://schemas.microsoft.com/office/drawing/2014/main" id="{B57EC351-0F0E-9C92-AE26-526487816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9468418" y="2821124"/>
              <a:ext cx="584242" cy="584242"/>
            </a:xfrm>
            <a:prstGeom prst="rect">
              <a:avLst/>
            </a:prstGeom>
          </p:spPr>
        </p:pic>
      </p:grpSp>
      <p:pic>
        <p:nvPicPr>
          <p:cNvPr id="64" name="Picture 2" descr="EFRAG logo">
            <a:extLst>
              <a:ext uri="{FF2B5EF4-FFF2-40B4-BE49-F238E27FC236}">
                <a16:creationId xmlns:a16="http://schemas.microsoft.com/office/drawing/2014/main" id="{73311F5C-755D-6393-3E6E-D5875D90C1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43" y="5432799"/>
            <a:ext cx="1939960" cy="56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Fundación ONCE Logo">
            <a:extLst>
              <a:ext uri="{FF2B5EF4-FFF2-40B4-BE49-F238E27FC236}">
                <a16:creationId xmlns:a16="http://schemas.microsoft.com/office/drawing/2014/main" id="{A559697D-361D-2133-6824-F9D6B8E3F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5652" y="5431334"/>
            <a:ext cx="1835108" cy="570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Grafik 65" descr="Global Reporting Initiative Logo">
            <a:extLst>
              <a:ext uri="{FF2B5EF4-FFF2-40B4-BE49-F238E27FC236}">
                <a16:creationId xmlns:a16="http://schemas.microsoft.com/office/drawing/2014/main" id="{35C497E7-A534-FEC6-6457-676945237D6A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461909" y="5389646"/>
            <a:ext cx="637329" cy="637329"/>
          </a:xfrm>
          <a:prstGeom prst="rect">
            <a:avLst/>
          </a:prstGeom>
        </p:spPr>
      </p:pic>
      <p:pic>
        <p:nvPicPr>
          <p:cNvPr id="67" name="Picture 6" descr="ILO Global Business and Disability Network Logo">
            <a:extLst>
              <a:ext uri="{FF2B5EF4-FFF2-40B4-BE49-F238E27FC236}">
                <a16:creationId xmlns:a16="http://schemas.microsoft.com/office/drawing/2014/main" id="{37F5F47D-0CBD-93B4-1193-23A55D0F6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387" y="5431334"/>
            <a:ext cx="2777999" cy="570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4" descr="Valuable 500 Logo">
            <a:extLst>
              <a:ext uri="{FF2B5EF4-FFF2-40B4-BE49-F238E27FC236}">
                <a16:creationId xmlns:a16="http://schemas.microsoft.com/office/drawing/2014/main" id="{BB83DC09-976F-ABDA-D1DE-67830E0FF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9534" y="5431334"/>
            <a:ext cx="1494279" cy="570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70EEC0-948E-E549-7093-C71352E9C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915735-1FE5-B888-B26A-E7AC1EBA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011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2797AF5B-12A3-11AF-4770-526A422E0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0873712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416" imgH="416" progId="TCLayout.ActiveDocument.1">
                  <p:embed/>
                </p:oleObj>
              </mc:Choice>
              <mc:Fallback>
                <p:oleObj name="think-cell Folie" r:id="rId3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797AF5B-12A3-11AF-4770-526A422E07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26EBDA54-98ED-04D4-CEF3-9B256DE53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Best Practice: </a:t>
            </a:r>
            <a:r>
              <a:rPr lang="de-DE" dirty="0" err="1"/>
              <a:t>Representation</a:t>
            </a:r>
            <a:endParaRPr lang="de-DE" dirty="0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4599CDF3-975A-2842-9B7F-8C1872B09309}"/>
              </a:ext>
            </a:extLst>
          </p:cNvPr>
          <p:cNvSpPr txBox="1">
            <a:spLocks/>
          </p:cNvSpPr>
          <p:nvPr/>
        </p:nvSpPr>
        <p:spPr>
          <a:xfrm>
            <a:off x="2707104" y="2550695"/>
            <a:ext cx="8646695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Specify representation of people with disabilities </a:t>
            </a:r>
            <a:r>
              <a:rPr lang="en-US" b="1" dirty="0"/>
              <a:t>at management level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Ensure </a:t>
            </a:r>
            <a:r>
              <a:rPr lang="en-US" b="1" dirty="0"/>
              <a:t>regular</a:t>
            </a:r>
            <a:r>
              <a:rPr lang="en-US" dirty="0"/>
              <a:t> and transparent </a:t>
            </a:r>
            <a:r>
              <a:rPr lang="en-US" b="1" dirty="0"/>
              <a:t>reporting</a:t>
            </a:r>
            <a:r>
              <a:rPr lang="en-US" dirty="0"/>
              <a:t> of representation KPIs </a:t>
            </a:r>
            <a:r>
              <a:rPr lang="en-US" b="1" dirty="0"/>
              <a:t>for (hiring) managers</a:t>
            </a:r>
            <a:r>
              <a:rPr lang="en-US" dirty="0"/>
              <a:t>.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AF1D1F-8E6D-7DD5-C5F9-64F384107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79EE04-B776-9A40-DA30-7884AC07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09650E3-5249-FFEC-4721-C2B734666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9018" y="2494171"/>
            <a:ext cx="914400" cy="9144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07C439A2-174E-4862-D347-0F0851C5D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76139" y="3870533"/>
            <a:ext cx="914400" cy="9144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7A438383-5F02-52EA-6450-E78F460293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1896" y="38705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30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8F4C4-55FB-BE85-9401-2273B0437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4A3917AE-44D3-959A-F931-C2F7C760E5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80029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416" imgH="416" progId="TCLayout.ActiveDocument.1">
                  <p:embed/>
                </p:oleObj>
              </mc:Choice>
              <mc:Fallback>
                <p:oleObj name="think-cell Folie" r:id="rId3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A3917AE-44D3-959A-F931-C2F7C760E5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F22F45EC-32CC-5F1F-A0D3-2B16470BD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Best Practice: Accessibility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FC9BFBC2-8BDB-4803-180D-9A6F57A0AF51}"/>
              </a:ext>
            </a:extLst>
          </p:cNvPr>
          <p:cNvSpPr txBox="1">
            <a:spLocks/>
          </p:cNvSpPr>
          <p:nvPr/>
        </p:nvSpPr>
        <p:spPr>
          <a:xfrm>
            <a:off x="2707104" y="2550695"/>
            <a:ext cx="8646695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Include offers on </a:t>
            </a:r>
            <a:r>
              <a:rPr lang="en-US" b="1" dirty="0"/>
              <a:t>flexible workplaces </a:t>
            </a:r>
            <a:r>
              <a:rPr lang="en-US" dirty="0"/>
              <a:t>as well as flexible </a:t>
            </a:r>
            <a:r>
              <a:rPr lang="en-US" b="1" dirty="0"/>
              <a:t>working hours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Specify the accessibility of </a:t>
            </a:r>
            <a:r>
              <a:rPr lang="en-US" b="1" dirty="0"/>
              <a:t>process for workplace adjustments</a:t>
            </a:r>
            <a:r>
              <a:rPr lang="en-US" dirty="0"/>
              <a:t> and how this offer is communicated.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51F0FE-DAC6-F141-E558-DFA0DB71F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3E02A6-9EE3-AC23-682A-22118D457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B23622E-D4F1-ED31-AF7D-3F26D2751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9018" y="2494171"/>
            <a:ext cx="914400" cy="9144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E77BB68-40CC-331E-F231-9CE04D64E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76139" y="3870533"/>
            <a:ext cx="914400" cy="9144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0E939694-970D-1415-C3B2-D50F11198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1896" y="38705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624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4FC3FA-9764-E331-4E32-AA7F891D8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4015B735-FF67-69B5-89BA-DFA3F3B17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575144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416" imgH="416" progId="TCLayout.ActiveDocument.1">
                  <p:embed/>
                </p:oleObj>
              </mc:Choice>
              <mc:Fallback>
                <p:oleObj name="think-cell Folie" r:id="rId3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015B735-FF67-69B5-89BA-DFA3F3B178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4F4A1E2D-D54E-E7B6-AE06-6A19B5A2A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Best Practice: Awareness &amp; Competence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9024BA-EF3E-2A32-013F-7E8E3558F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07104" y="2550695"/>
            <a:ext cx="8646695" cy="362626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Include </a:t>
            </a:r>
            <a:r>
              <a:rPr lang="en-US" b="1" dirty="0"/>
              <a:t>target group </a:t>
            </a:r>
            <a:r>
              <a:rPr lang="en-US" dirty="0"/>
              <a:t>of trainings and whether they are </a:t>
            </a:r>
            <a:r>
              <a:rPr lang="en-US" b="1" dirty="0"/>
              <a:t>voluntary or compulsory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Conduct </a:t>
            </a:r>
            <a:r>
              <a:rPr lang="en-US" b="1" dirty="0"/>
              <a:t>Impact Analysis </a:t>
            </a:r>
            <a:r>
              <a:rPr lang="en-US" dirty="0"/>
              <a:t>of training measures to make </a:t>
            </a:r>
            <a:r>
              <a:rPr lang="en-US" b="1" dirty="0"/>
              <a:t>changes</a:t>
            </a:r>
            <a:r>
              <a:rPr lang="en-US" dirty="0"/>
              <a:t> in the perception and thinking of the participants visible.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0A8061-F916-5159-E570-F5EA95D2A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B4A177-8B97-171A-3748-00E77B559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7</a:t>
            </a:fld>
            <a:endParaRPr lang="en-GB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E6023EBA-91D4-497A-C770-4A82BAA64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9018" y="2494171"/>
            <a:ext cx="914400" cy="9144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E5F4D455-545D-CE02-CC56-0A4BC5343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76139" y="3870533"/>
            <a:ext cx="914400" cy="9144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7FA31575-EE10-86EB-92B1-B61076BD65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1896" y="38705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29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DD5EB-892F-9D7D-1B67-FC23BB46D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B9EE15F8-390A-3F17-3148-029E5E74B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084737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416" imgH="416" progId="TCLayout.ActiveDocument.1">
                  <p:embed/>
                </p:oleObj>
              </mc:Choice>
              <mc:Fallback>
                <p:oleObj name="think-cell Folie" r:id="rId3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9EE15F8-390A-3F17-3148-029E5E74BE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FE38C12D-7823-DF9D-9868-A9F22F238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Best Practice: HR &amp; Recruiting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138216-9C14-785E-4DE9-7769FCD150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07104" y="2550695"/>
            <a:ext cx="8646695" cy="362626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Specify ways of contact for </a:t>
            </a:r>
            <a:r>
              <a:rPr lang="en-US" b="1" dirty="0"/>
              <a:t>accommodation needs </a:t>
            </a:r>
            <a:r>
              <a:rPr lang="en-US" dirty="0"/>
              <a:t>during the recruiting process.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List measures to increase </a:t>
            </a:r>
            <a:r>
              <a:rPr lang="en-US" b="1" dirty="0"/>
              <a:t>(digital) accessibility </a:t>
            </a:r>
            <a:r>
              <a:rPr lang="en-US" dirty="0"/>
              <a:t>along the recruiting process.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C4D5E5-8009-A719-5B70-F07C5E7FD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0CC26B-2B3E-9425-BAFE-DF09D2725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8</a:t>
            </a:fld>
            <a:endParaRPr lang="en-GB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37B4B529-62D5-C1C5-9A18-FC7A1BD7A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9018" y="2494171"/>
            <a:ext cx="914400" cy="9144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C2D44621-2F3B-C740-F0DF-D0A0EDA0FE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76139" y="3870533"/>
            <a:ext cx="914400" cy="9144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AA4471AB-7FC1-7D57-EFDD-4E691E4E89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1896" y="38705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907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098D4-E3DD-BFED-D907-5F7DE1EE7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E3D72410-DA1E-4BAD-4B76-693AB839C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173723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416" imgH="416" progId="TCLayout.ActiveDocument.1">
                  <p:embed/>
                </p:oleObj>
              </mc:Choice>
              <mc:Fallback>
                <p:oleObj name="think-cell Folie" r:id="rId3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3D72410-DA1E-4BAD-4B76-693AB839C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106BEBFD-0173-D93E-DA9D-CFDFCF66F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Best Practice: Network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73F0D1-70C3-AE84-24E6-ACDB271ADB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07104" y="2550695"/>
            <a:ext cx="8646695" cy="362626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Include </a:t>
            </a:r>
            <a:r>
              <a:rPr lang="en-US" b="1" dirty="0"/>
              <a:t>resources </a:t>
            </a:r>
            <a:r>
              <a:rPr lang="en-US" dirty="0"/>
              <a:t>for employee network / ERG (e.g. sponsorship, % of working time).</a:t>
            </a:r>
          </a:p>
          <a:p>
            <a:endParaRPr lang="en-US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US" dirty="0"/>
              <a:t>Specify </a:t>
            </a:r>
            <a:r>
              <a:rPr lang="en-US" b="1" dirty="0"/>
              <a:t>mission</a:t>
            </a:r>
            <a:r>
              <a:rPr lang="en-US" dirty="0"/>
              <a:t> and </a:t>
            </a:r>
            <a:r>
              <a:rPr lang="en-US" b="1" dirty="0"/>
              <a:t>scope of action </a:t>
            </a:r>
            <a:r>
              <a:rPr lang="en-US" dirty="0"/>
              <a:t>for employee network / ERG.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C72E37-322C-91CB-3C8A-08CF010CC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2F1CB4-B279-421E-69E5-5A17E9638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9</a:t>
            </a:fld>
            <a:endParaRPr lang="en-GB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8BD29B88-3AD9-A346-298F-A9AAB1840F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49018" y="2494171"/>
            <a:ext cx="914400" cy="9144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C732E1A-BDD6-4EA6-7FA2-D2F9B6BC7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76139" y="3870533"/>
            <a:ext cx="914400" cy="9144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7BBB5A8-26D5-DCCC-71FB-C35CB4889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1896" y="38705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0945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424</Words>
  <Application>Microsoft Office PowerPoint</Application>
  <PresentationFormat>Breitbild</PresentationFormat>
  <Paragraphs>75</Paragraphs>
  <Slides>10</Slides>
  <Notes>4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Calibri</vt:lpstr>
      <vt:lpstr>Roboto</vt:lpstr>
      <vt:lpstr>Office Theme</vt:lpstr>
      <vt:lpstr>think-cell Folie</vt:lpstr>
      <vt:lpstr>Reporting Disability Inclusion within ESG Frameworks</vt:lpstr>
      <vt:lpstr>PowerPoint-Präsentation</vt:lpstr>
      <vt:lpstr>Benefits of Measuring and Reporting Disability Inclusion within ESG Frameworks</vt:lpstr>
      <vt:lpstr>Disability Inclusion KPIs for ESG Reporting:  our holistic approach</vt:lpstr>
      <vt:lpstr>Best Practice: Representation</vt:lpstr>
      <vt:lpstr>Best Practice: Accessibility</vt:lpstr>
      <vt:lpstr>Best Practice: Awareness &amp; Competence</vt:lpstr>
      <vt:lpstr>Best Practice: HR &amp; Recruiting</vt:lpstr>
      <vt:lpstr>Best Practice: Network</vt:lpstr>
      <vt:lpstr>Find more details in our whitepaper!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Anna Herzog</cp:lastModifiedBy>
  <cp:revision>17</cp:revision>
  <dcterms:created xsi:type="dcterms:W3CDTF">2022-12-05T13:52:15Z</dcterms:created>
  <dcterms:modified xsi:type="dcterms:W3CDTF">2025-02-18T09:24:16Z</dcterms:modified>
</cp:coreProperties>
</file>