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anose="020F0502020204030204" pitchFamily="34" charset="0"/>
      <p:regular r:id="rId13"/>
      <p:bold r:id="rId14"/>
      <p:italic r:id="rId15"/>
      <p:boldItalic r:id="rId16"/>
    </p:embeddedFont>
    <p:embeddedFont>
      <p:font typeface="Inter" panose="020B0604020202020204" charset="0"/>
      <p:regular r:id="rId17"/>
    </p:embeddedFont>
    <p:embeddedFont>
      <p:font typeface="Petrona" panose="020B0604020202020204" charset="0"/>
      <p:regular r:id="rId18"/>
    </p:embeddedFont>
  </p:embeddedFontLst>
  <p:defaultText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2" autoAdjust="0"/>
    <p:restoredTop sz="94610"/>
  </p:normalViewPr>
  <p:slideViewPr>
    <p:cSldViewPr snapToGrid="0" snapToObjects="1">
      <p:cViewPr varScale="1">
        <p:scale>
          <a:sx n="61" d="100"/>
          <a:sy n="61" d="100"/>
        </p:scale>
        <p:origin x="6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00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p:cNvPicPr>
            <a:picLocks noChangeAspect="1"/>
          </p:cNvPicPr>
          <p:nvPr/>
        </p:nvPicPr>
        <p:blipFill>
          <a:blip r:embed="rId3"/>
          <a:stretch>
            <a:fillRect/>
          </a:stretch>
        </p:blipFill>
        <p:spPr>
          <a:xfrm>
            <a:off x="8213558" y="233441"/>
            <a:ext cx="6416842" cy="7740316"/>
          </a:xfrm>
          <a:prstGeom prst="rect">
            <a:avLst/>
          </a:prstGeom>
        </p:spPr>
      </p:pic>
      <p:sp>
        <p:nvSpPr>
          <p:cNvPr id="3" name="Text 0"/>
          <p:cNvSpPr/>
          <p:nvPr/>
        </p:nvSpPr>
        <p:spPr>
          <a:xfrm>
            <a:off x="798790" y="208547"/>
            <a:ext cx="7546419" cy="4044366"/>
          </a:xfrm>
          <a:prstGeom prst="rect">
            <a:avLst/>
          </a:prstGeom>
          <a:noFill/>
          <a:ln/>
        </p:spPr>
        <p:txBody>
          <a:bodyPr wrap="square" lIns="0" tIns="0" rIns="0" bIns="0" rtlCol="0" anchor="t"/>
          <a:lstStyle/>
          <a:p>
            <a:pPr marL="0" indent="0">
              <a:lnSpc>
                <a:spcPts val="8100"/>
              </a:lnSpc>
              <a:buNone/>
            </a:pPr>
            <a:r>
              <a:rPr lang="en-US" sz="6500" b="1" dirty="0">
                <a:solidFill>
                  <a:srgbClr val="000000"/>
                </a:solidFill>
                <a:latin typeface="Petrona" pitchFamily="34" charset="0"/>
                <a:ea typeface="Petrona" pitchFamily="34" charset="-122"/>
                <a:cs typeface="Petrona" pitchFamily="34" charset="-120"/>
              </a:rPr>
              <a:t>Automating Aquaculture: HDPE Fish Cages with AI</a:t>
            </a:r>
            <a:endParaRPr lang="en-US" sz="6500" dirty="0"/>
          </a:p>
        </p:txBody>
      </p:sp>
      <p:sp>
        <p:nvSpPr>
          <p:cNvPr id="4" name="Text 1"/>
          <p:cNvSpPr/>
          <p:nvPr/>
        </p:nvSpPr>
        <p:spPr>
          <a:xfrm>
            <a:off x="798790" y="4595217"/>
            <a:ext cx="7546419" cy="1825823"/>
          </a:xfrm>
          <a:prstGeom prst="rect">
            <a:avLst/>
          </a:prstGeom>
          <a:noFill/>
          <a:ln/>
        </p:spPr>
        <p:txBody>
          <a:bodyPr wrap="square" lIns="0" tIns="0" rIns="0" bIns="0" rtlCol="0" anchor="t"/>
          <a:lstStyle/>
          <a:p>
            <a:pPr marL="0" indent="0">
              <a:lnSpc>
                <a:spcPts val="2850"/>
              </a:lnSpc>
              <a:buNone/>
            </a:pPr>
            <a:r>
              <a:rPr lang="en-US" sz="1750" dirty="0">
                <a:solidFill>
                  <a:srgbClr val="272525"/>
                </a:solidFill>
                <a:latin typeface="Inter" pitchFamily="34" charset="0"/>
                <a:ea typeface="Inter" pitchFamily="34" charset="-122"/>
                <a:cs typeface="Inter" pitchFamily="34" charset="-120"/>
              </a:rPr>
              <a:t>Introducing </a:t>
            </a:r>
            <a:r>
              <a:rPr lang="en-US" sz="1750" dirty="0" err="1">
                <a:solidFill>
                  <a:srgbClr val="272525"/>
                </a:solidFill>
                <a:latin typeface="Inter" pitchFamily="34" charset="0"/>
                <a:ea typeface="Inter" pitchFamily="34" charset="-122"/>
                <a:cs typeface="Inter" pitchFamily="34" charset="-120"/>
              </a:rPr>
              <a:t>Constantnople</a:t>
            </a:r>
            <a:r>
              <a:rPr lang="en-US" sz="1750" dirty="0">
                <a:solidFill>
                  <a:srgbClr val="272525"/>
                </a:solidFill>
                <a:latin typeface="Inter" pitchFamily="34" charset="0"/>
                <a:ea typeface="Inter" pitchFamily="34" charset="-122"/>
                <a:cs typeface="Inter" pitchFamily="34" charset="-120"/>
              </a:rPr>
              <a:t>, a groundbreaking startup developing an innovative AI-powered HDPE fish cage system to transform aquaculture. We are addressing the rising demand for sustainable seafood production by offering a data-driven solution that optimizes fish health, maximizes yield, and minimizes environmental impact.</a:t>
            </a:r>
            <a:endParaRPr lang="en-US" sz="1750" dirty="0"/>
          </a:p>
        </p:txBody>
      </p:sp>
      <p:sp>
        <p:nvSpPr>
          <p:cNvPr id="5" name="Shape 2"/>
          <p:cNvSpPr/>
          <p:nvPr/>
        </p:nvSpPr>
        <p:spPr>
          <a:xfrm>
            <a:off x="798790" y="6694765"/>
            <a:ext cx="365165" cy="365165"/>
          </a:xfrm>
          <a:prstGeom prst="roundRect">
            <a:avLst>
              <a:gd name="adj" fmla="val 25038231"/>
            </a:avLst>
          </a:prstGeom>
          <a:solidFill>
            <a:srgbClr val="04CE84"/>
          </a:solidFill>
          <a:ln w="7620">
            <a:solidFill>
              <a:srgbClr val="FFFFFF"/>
            </a:solidFill>
            <a:prstDash val="solid"/>
          </a:ln>
        </p:spPr>
      </p:sp>
      <p:sp>
        <p:nvSpPr>
          <p:cNvPr id="6" name="Text 3"/>
          <p:cNvSpPr/>
          <p:nvPr/>
        </p:nvSpPr>
        <p:spPr>
          <a:xfrm>
            <a:off x="917258" y="6828592"/>
            <a:ext cx="128111"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Inter" pitchFamily="34" charset="0"/>
                <a:ea typeface="Inter" pitchFamily="34" charset="-122"/>
                <a:cs typeface="Inter" pitchFamily="34" charset="-120"/>
              </a:rPr>
              <a:t>BB</a:t>
            </a:r>
            <a:endParaRPr lang="en-US" sz="750" dirty="0"/>
          </a:p>
        </p:txBody>
      </p:sp>
      <p:sp>
        <p:nvSpPr>
          <p:cNvPr id="7" name="Text 4"/>
          <p:cNvSpPr/>
          <p:nvPr/>
        </p:nvSpPr>
        <p:spPr>
          <a:xfrm>
            <a:off x="1278017" y="6677739"/>
            <a:ext cx="3181688" cy="399336"/>
          </a:xfrm>
          <a:prstGeom prst="rect">
            <a:avLst/>
          </a:prstGeom>
          <a:noFill/>
          <a:ln/>
        </p:spPr>
        <p:txBody>
          <a:bodyPr wrap="none" lIns="0" tIns="0" rIns="0" bIns="0" rtlCol="0" anchor="t"/>
          <a:lstStyle/>
          <a:p>
            <a:pPr marL="0" indent="0" algn="l">
              <a:lnSpc>
                <a:spcPts val="3100"/>
              </a:lnSpc>
              <a:buNone/>
            </a:pPr>
            <a:r>
              <a:rPr lang="en-US" sz="2200" b="1" dirty="0">
                <a:solidFill>
                  <a:srgbClr val="272525"/>
                </a:solidFill>
                <a:latin typeface="Inter" pitchFamily="34" charset="0"/>
                <a:ea typeface="Inter" pitchFamily="34" charset="-122"/>
                <a:cs typeface="Inter" pitchFamily="34" charset="-120"/>
              </a:rPr>
              <a:t>by Boniface </a:t>
            </a:r>
            <a:r>
              <a:rPr lang="en-US" sz="2200" b="1" dirty="0" err="1">
                <a:solidFill>
                  <a:srgbClr val="272525"/>
                </a:solidFill>
                <a:latin typeface="Inter" pitchFamily="34" charset="0"/>
                <a:ea typeface="Inter" pitchFamily="34" charset="-122"/>
                <a:cs typeface="Inter" pitchFamily="34" charset="-120"/>
              </a:rPr>
              <a:t>Wainaina</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p:cNvPicPr>
            <a:picLocks noChangeAspect="1"/>
          </p:cNvPicPr>
          <p:nvPr/>
        </p:nvPicPr>
        <p:blipFill>
          <a:blip r:embed="rId3"/>
          <a:stretch>
            <a:fillRect/>
          </a:stretch>
        </p:blipFill>
        <p:spPr>
          <a:xfrm>
            <a:off x="3200400" y="401639"/>
            <a:ext cx="14842671" cy="7441324"/>
          </a:xfrm>
          <a:prstGeom prst="rect">
            <a:avLst/>
          </a:prstGeom>
        </p:spPr>
      </p:pic>
      <p:sp>
        <p:nvSpPr>
          <p:cNvPr id="3" name="Text 0"/>
          <p:cNvSpPr/>
          <p:nvPr/>
        </p:nvSpPr>
        <p:spPr>
          <a:xfrm>
            <a:off x="864037" y="2132052"/>
            <a:ext cx="7415927" cy="1619964"/>
          </a:xfrm>
          <a:prstGeom prst="rect">
            <a:avLst/>
          </a:prstGeom>
          <a:noFill/>
          <a:ln/>
        </p:spPr>
        <p:txBody>
          <a:bodyPr wrap="square" lIns="0" tIns="0" rIns="0" bIns="0" rtlCol="0" anchor="t"/>
          <a:lstStyle/>
          <a:p>
            <a:pPr marL="0" indent="0">
              <a:lnSpc>
                <a:spcPts val="6350"/>
              </a:lnSpc>
              <a:buNone/>
            </a:pPr>
            <a:r>
              <a:rPr lang="en-US" sz="5100" b="1" dirty="0">
                <a:solidFill>
                  <a:srgbClr val="000000"/>
                </a:solidFill>
                <a:latin typeface="Petrona" pitchFamily="34" charset="0"/>
                <a:ea typeface="Petrona" pitchFamily="34" charset="-122"/>
                <a:cs typeface="Petrona" pitchFamily="34" charset="-120"/>
              </a:rPr>
              <a:t>Thank You: Contact Information</a:t>
            </a:r>
            <a:endParaRPr lang="en-US" sz="5100" dirty="0"/>
          </a:p>
        </p:txBody>
      </p:sp>
      <p:sp>
        <p:nvSpPr>
          <p:cNvPr id="4" name="Text 1"/>
          <p:cNvSpPr/>
          <p:nvPr/>
        </p:nvSpPr>
        <p:spPr>
          <a:xfrm>
            <a:off x="864037" y="4122301"/>
            <a:ext cx="7415927" cy="1975247"/>
          </a:xfrm>
          <a:prstGeom prst="rect">
            <a:avLst/>
          </a:prstGeom>
          <a:noFill/>
          <a:ln/>
        </p:spPr>
        <p:txBody>
          <a:bodyPr wrap="square" lIns="0" tIns="0" rIns="0" bIns="0" rtlCol="0" anchor="t"/>
          <a:lstStyle/>
          <a:p>
            <a:pPr marL="0" indent="0">
              <a:lnSpc>
                <a:spcPts val="3100"/>
              </a:lnSpc>
              <a:buNone/>
            </a:pPr>
            <a:r>
              <a:rPr lang="en-US" sz="3200" b="1" dirty="0"/>
              <a:t>P.O BOX </a:t>
            </a:r>
            <a:r>
              <a:rPr lang="en-US" sz="3200" dirty="0"/>
              <a:t>715-200 Nairobi, Kenya</a:t>
            </a:r>
          </a:p>
          <a:p>
            <a:pPr marL="0" indent="0">
              <a:lnSpc>
                <a:spcPts val="3100"/>
              </a:lnSpc>
              <a:buNone/>
            </a:pPr>
            <a:r>
              <a:rPr lang="en-US" sz="3200" b="1" dirty="0"/>
              <a:t>Mobile</a:t>
            </a:r>
            <a:r>
              <a:rPr lang="en-US" sz="3200" dirty="0"/>
              <a:t>: 0728483950/0106388597</a:t>
            </a:r>
          </a:p>
          <a:p>
            <a:pPr marL="0" indent="0">
              <a:lnSpc>
                <a:spcPts val="3100"/>
              </a:lnSpc>
              <a:buNone/>
            </a:pPr>
            <a:r>
              <a:rPr lang="en-US" sz="3200" b="1" dirty="0"/>
              <a:t>Email</a:t>
            </a:r>
            <a:r>
              <a:rPr lang="en-US" sz="3200" dirty="0"/>
              <a:t>: constantnenterprise@gmail.com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p:cNvPicPr>
            <a:picLocks noChangeAspect="1"/>
          </p:cNvPicPr>
          <p:nvPr/>
        </p:nvPicPr>
        <p:blipFill>
          <a:blip r:embed="rId3"/>
          <a:stretch>
            <a:fillRect/>
          </a:stretch>
        </p:blipFill>
        <p:spPr>
          <a:xfrm>
            <a:off x="4009" y="1042737"/>
            <a:ext cx="5486400" cy="6282941"/>
          </a:xfrm>
          <a:prstGeom prst="rect">
            <a:avLst/>
          </a:prstGeom>
        </p:spPr>
      </p:pic>
      <p:sp>
        <p:nvSpPr>
          <p:cNvPr id="3" name="Text 0"/>
          <p:cNvSpPr/>
          <p:nvPr/>
        </p:nvSpPr>
        <p:spPr>
          <a:xfrm>
            <a:off x="6095762" y="903803"/>
            <a:ext cx="7819549" cy="571262"/>
          </a:xfrm>
          <a:prstGeom prst="rect">
            <a:avLst/>
          </a:prstGeom>
          <a:noFill/>
          <a:ln/>
        </p:spPr>
        <p:txBody>
          <a:bodyPr wrap="none" lIns="0" tIns="0" rIns="0" bIns="0" rtlCol="0" anchor="t"/>
          <a:lstStyle/>
          <a:p>
            <a:pPr marL="0" indent="0">
              <a:lnSpc>
                <a:spcPts val="4450"/>
              </a:lnSpc>
              <a:buNone/>
            </a:pPr>
            <a:r>
              <a:rPr lang="en-US" sz="3550" b="1" dirty="0">
                <a:solidFill>
                  <a:srgbClr val="000000"/>
                </a:solidFill>
                <a:latin typeface="Petrona" pitchFamily="34" charset="0"/>
                <a:ea typeface="Petrona" pitchFamily="34" charset="-122"/>
                <a:cs typeface="Petrona" pitchFamily="34" charset="-120"/>
              </a:rPr>
              <a:t>Company Overview: </a:t>
            </a:r>
            <a:r>
              <a:rPr lang="en-US" sz="3550" b="1" dirty="0" err="1">
                <a:solidFill>
                  <a:srgbClr val="000000"/>
                </a:solidFill>
                <a:latin typeface="Petrona" pitchFamily="34" charset="0"/>
                <a:ea typeface="Petrona" pitchFamily="34" charset="-122"/>
                <a:cs typeface="Petrona" pitchFamily="34" charset="-120"/>
              </a:rPr>
              <a:t>Constantnople</a:t>
            </a:r>
            <a:endParaRPr lang="en-US" sz="3550" dirty="0"/>
          </a:p>
        </p:txBody>
      </p:sp>
      <p:sp>
        <p:nvSpPr>
          <p:cNvPr id="4" name="Text 1"/>
          <p:cNvSpPr/>
          <p:nvPr/>
        </p:nvSpPr>
        <p:spPr>
          <a:xfrm>
            <a:off x="6095762" y="1736169"/>
            <a:ext cx="7925276" cy="1113949"/>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Inter" pitchFamily="34" charset="0"/>
                <a:ea typeface="Inter" pitchFamily="34" charset="-122"/>
                <a:cs typeface="Inter" pitchFamily="34" charset="-120"/>
              </a:rPr>
              <a:t>Our mission is to empower fish farmers with the latest technology to enhance their operations. We leverage cutting-edge AI and IoT to monitor fish health, optimize feeding strategies, and predict potential challenges proactively. Our system provides real-time insights and alerts, enabling farmers to make data-informed decisions for greater efficiency and sustainability.</a:t>
            </a:r>
            <a:endParaRPr lang="en-US" sz="1350" dirty="0"/>
          </a:p>
        </p:txBody>
      </p:sp>
      <p:sp>
        <p:nvSpPr>
          <p:cNvPr id="5" name="Shape 2"/>
          <p:cNvSpPr/>
          <p:nvPr/>
        </p:nvSpPr>
        <p:spPr>
          <a:xfrm>
            <a:off x="6095762" y="3045976"/>
            <a:ext cx="7925276" cy="1310521"/>
          </a:xfrm>
          <a:prstGeom prst="roundRect">
            <a:avLst>
              <a:gd name="adj" fmla="val 5580"/>
            </a:avLst>
          </a:prstGeom>
          <a:solidFill>
            <a:srgbClr val="CCEEFF"/>
          </a:solidFill>
          <a:ln w="7620">
            <a:solidFill>
              <a:srgbClr val="B2D4E5"/>
            </a:solidFill>
            <a:prstDash val="solid"/>
          </a:ln>
        </p:spPr>
      </p:sp>
      <p:sp>
        <p:nvSpPr>
          <p:cNvPr id="6" name="Text 3"/>
          <p:cNvSpPr/>
          <p:nvPr/>
        </p:nvSpPr>
        <p:spPr>
          <a:xfrm>
            <a:off x="6277451" y="3227665"/>
            <a:ext cx="2589252" cy="285750"/>
          </a:xfrm>
          <a:prstGeom prst="rect">
            <a:avLst/>
          </a:prstGeom>
          <a:noFill/>
          <a:ln/>
        </p:spPr>
        <p:txBody>
          <a:bodyPr wrap="none" lIns="0" tIns="0" rIns="0" bIns="0" rtlCol="0" anchor="t"/>
          <a:lstStyle/>
          <a:p>
            <a:pPr marL="0" indent="0">
              <a:lnSpc>
                <a:spcPts val="2200"/>
              </a:lnSpc>
              <a:buNone/>
            </a:pPr>
            <a:r>
              <a:rPr lang="en-US" sz="1750" b="1" dirty="0">
                <a:solidFill>
                  <a:srgbClr val="272525"/>
                </a:solidFill>
                <a:latin typeface="Petrona" pitchFamily="34" charset="0"/>
                <a:ea typeface="Petrona" pitchFamily="34" charset="-122"/>
                <a:cs typeface="Petrona" pitchFamily="34" charset="-120"/>
              </a:rPr>
              <a:t>Sustainable Aquaculture</a:t>
            </a:r>
            <a:endParaRPr lang="en-US" sz="1750" dirty="0"/>
          </a:p>
        </p:txBody>
      </p:sp>
      <p:sp>
        <p:nvSpPr>
          <p:cNvPr id="7" name="Text 4"/>
          <p:cNvSpPr/>
          <p:nvPr/>
        </p:nvSpPr>
        <p:spPr>
          <a:xfrm>
            <a:off x="6277451" y="3617833"/>
            <a:ext cx="7561898" cy="556974"/>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Inter" pitchFamily="34" charset="0"/>
                <a:ea typeface="Inter" pitchFamily="34" charset="-122"/>
                <a:cs typeface="Inter" pitchFamily="34" charset="-120"/>
              </a:rPr>
              <a:t>Our AI-powered fish cage system fosters sustainable aquaculture practices by reducing waste, minimizing environmental impact, and ensuring optimal fish health.</a:t>
            </a:r>
            <a:endParaRPr lang="en-US" sz="1350" dirty="0"/>
          </a:p>
        </p:txBody>
      </p:sp>
      <p:sp>
        <p:nvSpPr>
          <p:cNvPr id="8" name="Shape 5"/>
          <p:cNvSpPr/>
          <p:nvPr/>
        </p:nvSpPr>
        <p:spPr>
          <a:xfrm>
            <a:off x="6095762" y="4530566"/>
            <a:ext cx="7925276" cy="1310521"/>
          </a:xfrm>
          <a:prstGeom prst="roundRect">
            <a:avLst>
              <a:gd name="adj" fmla="val 5580"/>
            </a:avLst>
          </a:prstGeom>
          <a:solidFill>
            <a:srgbClr val="CCEEFF"/>
          </a:solidFill>
          <a:ln w="7620">
            <a:solidFill>
              <a:srgbClr val="B2D4E5"/>
            </a:solidFill>
            <a:prstDash val="solid"/>
          </a:ln>
        </p:spPr>
      </p:sp>
      <p:sp>
        <p:nvSpPr>
          <p:cNvPr id="9" name="Text 6"/>
          <p:cNvSpPr/>
          <p:nvPr/>
        </p:nvSpPr>
        <p:spPr>
          <a:xfrm>
            <a:off x="6277451" y="4712256"/>
            <a:ext cx="2406848" cy="285750"/>
          </a:xfrm>
          <a:prstGeom prst="rect">
            <a:avLst/>
          </a:prstGeom>
          <a:noFill/>
          <a:ln/>
        </p:spPr>
        <p:txBody>
          <a:bodyPr wrap="none" lIns="0" tIns="0" rIns="0" bIns="0" rtlCol="0" anchor="t"/>
          <a:lstStyle/>
          <a:p>
            <a:pPr marL="0" indent="0">
              <a:lnSpc>
                <a:spcPts val="2200"/>
              </a:lnSpc>
              <a:buNone/>
            </a:pPr>
            <a:r>
              <a:rPr lang="en-US" sz="1750" b="1" dirty="0">
                <a:solidFill>
                  <a:srgbClr val="272525"/>
                </a:solidFill>
                <a:latin typeface="Petrona" pitchFamily="34" charset="0"/>
                <a:ea typeface="Petrona" pitchFamily="34" charset="-122"/>
                <a:cs typeface="Petrona" pitchFamily="34" charset="-120"/>
              </a:rPr>
              <a:t>Enhanced Productivity</a:t>
            </a:r>
            <a:endParaRPr lang="en-US" sz="1750" dirty="0"/>
          </a:p>
        </p:txBody>
      </p:sp>
      <p:sp>
        <p:nvSpPr>
          <p:cNvPr id="10" name="Text 7"/>
          <p:cNvSpPr/>
          <p:nvPr/>
        </p:nvSpPr>
        <p:spPr>
          <a:xfrm>
            <a:off x="6277451" y="5102423"/>
            <a:ext cx="7561898" cy="556974"/>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Inter" pitchFamily="34" charset="0"/>
                <a:ea typeface="Inter" pitchFamily="34" charset="-122"/>
                <a:cs typeface="Inter" pitchFamily="34" charset="-120"/>
              </a:rPr>
              <a:t>Our system optimizes feeding and water quality, resulting in faster fish growth, improved yield, and increased profitability for fish farmers.</a:t>
            </a:r>
            <a:endParaRPr lang="en-US" sz="1350" dirty="0"/>
          </a:p>
        </p:txBody>
      </p:sp>
      <p:sp>
        <p:nvSpPr>
          <p:cNvPr id="11" name="Shape 8"/>
          <p:cNvSpPr/>
          <p:nvPr/>
        </p:nvSpPr>
        <p:spPr>
          <a:xfrm>
            <a:off x="6095762" y="6015157"/>
            <a:ext cx="7925276" cy="1310521"/>
          </a:xfrm>
          <a:prstGeom prst="roundRect">
            <a:avLst>
              <a:gd name="adj" fmla="val 5580"/>
            </a:avLst>
          </a:prstGeom>
          <a:solidFill>
            <a:srgbClr val="CCEEFF"/>
          </a:solidFill>
          <a:ln w="7620">
            <a:solidFill>
              <a:srgbClr val="B2D4E5"/>
            </a:solidFill>
            <a:prstDash val="solid"/>
          </a:ln>
        </p:spPr>
      </p:sp>
      <p:sp>
        <p:nvSpPr>
          <p:cNvPr id="12" name="Text 9"/>
          <p:cNvSpPr/>
          <p:nvPr/>
        </p:nvSpPr>
        <p:spPr>
          <a:xfrm>
            <a:off x="6277451" y="6196846"/>
            <a:ext cx="2285405" cy="285750"/>
          </a:xfrm>
          <a:prstGeom prst="rect">
            <a:avLst/>
          </a:prstGeom>
          <a:noFill/>
          <a:ln/>
        </p:spPr>
        <p:txBody>
          <a:bodyPr wrap="none" lIns="0" tIns="0" rIns="0" bIns="0" rtlCol="0" anchor="t"/>
          <a:lstStyle/>
          <a:p>
            <a:pPr marL="0" indent="0">
              <a:lnSpc>
                <a:spcPts val="2200"/>
              </a:lnSpc>
              <a:buNone/>
            </a:pPr>
            <a:r>
              <a:rPr lang="en-US" sz="1750" b="1" dirty="0">
                <a:solidFill>
                  <a:srgbClr val="272525"/>
                </a:solidFill>
                <a:latin typeface="Petrona" pitchFamily="34" charset="0"/>
                <a:ea typeface="Petrona" pitchFamily="34" charset="-122"/>
                <a:cs typeface="Petrona" pitchFamily="34" charset="-120"/>
              </a:rPr>
              <a:t>Data-Driven Insights</a:t>
            </a:r>
            <a:endParaRPr lang="en-US" sz="1750" dirty="0"/>
          </a:p>
        </p:txBody>
      </p:sp>
      <p:sp>
        <p:nvSpPr>
          <p:cNvPr id="13" name="Text 10"/>
          <p:cNvSpPr/>
          <p:nvPr/>
        </p:nvSpPr>
        <p:spPr>
          <a:xfrm>
            <a:off x="6277451" y="6587014"/>
            <a:ext cx="7561898" cy="556974"/>
          </a:xfrm>
          <a:prstGeom prst="rect">
            <a:avLst/>
          </a:prstGeom>
          <a:noFill/>
          <a:ln/>
        </p:spPr>
        <p:txBody>
          <a:bodyPr wrap="square" lIns="0" tIns="0" rIns="0" bIns="0" rtlCol="0" anchor="t"/>
          <a:lstStyle/>
          <a:p>
            <a:pPr marL="0" indent="0">
              <a:lnSpc>
                <a:spcPts val="2150"/>
              </a:lnSpc>
              <a:buNone/>
            </a:pPr>
            <a:r>
              <a:rPr lang="en-US" sz="1350" dirty="0">
                <a:solidFill>
                  <a:srgbClr val="272525"/>
                </a:solidFill>
                <a:latin typeface="Inter" pitchFamily="34" charset="0"/>
                <a:ea typeface="Inter" pitchFamily="34" charset="-122"/>
                <a:cs typeface="Inter" pitchFamily="34" charset="-120"/>
              </a:rPr>
              <a:t>Real-time data collection and analysis provide valuable insights for proactive management, disease prevention, and optimization of fish farming operations.</a:t>
            </a:r>
            <a:endParaRPr lang="en-US" sz="13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1407" y="740807"/>
            <a:ext cx="13067586" cy="1464945"/>
          </a:xfrm>
          <a:prstGeom prst="rect">
            <a:avLst/>
          </a:prstGeom>
          <a:noFill/>
          <a:ln/>
        </p:spPr>
        <p:txBody>
          <a:bodyPr wrap="square" lIns="0" tIns="0" rIns="0" bIns="0" rtlCol="0" anchor="t"/>
          <a:lstStyle/>
          <a:p>
            <a:pPr marL="0" indent="0">
              <a:lnSpc>
                <a:spcPts val="5750"/>
              </a:lnSpc>
              <a:buNone/>
            </a:pPr>
            <a:r>
              <a:rPr lang="en-US" sz="4600" b="1" dirty="0">
                <a:solidFill>
                  <a:srgbClr val="000000"/>
                </a:solidFill>
                <a:latin typeface="Petrona" pitchFamily="34" charset="0"/>
                <a:ea typeface="Petrona" pitchFamily="34" charset="-122"/>
                <a:cs typeface="Petrona" pitchFamily="34" charset="-120"/>
              </a:rPr>
              <a:t>Product &amp; Services: AI-Powered HDPE Fish Cage System</a:t>
            </a:r>
            <a:endParaRPr lang="en-US" sz="4600" dirty="0"/>
          </a:p>
        </p:txBody>
      </p:sp>
      <p:sp>
        <p:nvSpPr>
          <p:cNvPr id="3" name="Text 1"/>
          <p:cNvSpPr/>
          <p:nvPr/>
        </p:nvSpPr>
        <p:spPr>
          <a:xfrm>
            <a:off x="781407" y="2652236"/>
            <a:ext cx="13067586" cy="1071563"/>
          </a:xfrm>
          <a:prstGeom prst="rect">
            <a:avLst/>
          </a:prstGeom>
          <a:noFill/>
          <a:ln/>
        </p:spPr>
        <p:txBody>
          <a:bodyPr wrap="square" lIns="0" tIns="0" rIns="0" bIns="0" rtlCol="0" anchor="t"/>
          <a:lstStyle/>
          <a:p>
            <a:pPr marL="0" indent="0">
              <a:lnSpc>
                <a:spcPts val="2800"/>
              </a:lnSpc>
              <a:buNone/>
            </a:pPr>
            <a:r>
              <a:rPr lang="en-US" sz="1750" dirty="0">
                <a:solidFill>
                  <a:srgbClr val="272525"/>
                </a:solidFill>
                <a:latin typeface="Inter" pitchFamily="34" charset="0"/>
                <a:ea typeface="Inter" pitchFamily="34" charset="-122"/>
                <a:cs typeface="Inter" pitchFamily="34" charset="-120"/>
              </a:rPr>
              <a:t>Our flagship product is an AI-powered fish cage system that integrates advanced sensors, underwater cameras, and a cloud-based platform. It provides comprehensive monitoring and management capabilities, empowering fish farmers to optimize every aspect of their operations.</a:t>
            </a:r>
            <a:endParaRPr lang="en-US" sz="1750" dirty="0"/>
          </a:p>
        </p:txBody>
      </p:sp>
      <p:sp>
        <p:nvSpPr>
          <p:cNvPr id="4" name="Text 2"/>
          <p:cNvSpPr/>
          <p:nvPr/>
        </p:nvSpPr>
        <p:spPr>
          <a:xfrm>
            <a:off x="781407" y="4198144"/>
            <a:ext cx="2930247" cy="366236"/>
          </a:xfrm>
          <a:prstGeom prst="rect">
            <a:avLst/>
          </a:prstGeom>
          <a:noFill/>
          <a:ln/>
        </p:spPr>
        <p:txBody>
          <a:bodyPr wrap="none" lIns="0" tIns="0" rIns="0" bIns="0" rtlCol="0" anchor="t"/>
          <a:lstStyle/>
          <a:p>
            <a:pPr marL="0" indent="0">
              <a:lnSpc>
                <a:spcPts val="2850"/>
              </a:lnSpc>
              <a:buNone/>
            </a:pPr>
            <a:r>
              <a:rPr lang="en-US" sz="2300" b="1" dirty="0">
                <a:solidFill>
                  <a:srgbClr val="000000"/>
                </a:solidFill>
                <a:latin typeface="Petrona" pitchFamily="34" charset="0"/>
                <a:ea typeface="Petrona" pitchFamily="34" charset="-122"/>
                <a:cs typeface="Petrona" pitchFamily="34" charset="-120"/>
              </a:rPr>
              <a:t>Hardware</a:t>
            </a:r>
            <a:endParaRPr lang="en-US" sz="2300" dirty="0"/>
          </a:p>
        </p:txBody>
      </p:sp>
      <p:sp>
        <p:nvSpPr>
          <p:cNvPr id="5" name="Text 3"/>
          <p:cNvSpPr/>
          <p:nvPr/>
        </p:nvSpPr>
        <p:spPr>
          <a:xfrm>
            <a:off x="781407" y="4787622"/>
            <a:ext cx="3992285" cy="2500313"/>
          </a:xfrm>
          <a:prstGeom prst="rect">
            <a:avLst/>
          </a:prstGeom>
          <a:noFill/>
          <a:ln/>
        </p:spPr>
        <p:txBody>
          <a:bodyPr wrap="square" lIns="0" tIns="0" rIns="0" bIns="0" rtlCol="0" anchor="t"/>
          <a:lstStyle/>
          <a:p>
            <a:pPr marL="0" indent="0">
              <a:lnSpc>
                <a:spcPts val="2800"/>
              </a:lnSpc>
              <a:buNone/>
            </a:pPr>
            <a:r>
              <a:rPr lang="en-US" sz="1750" dirty="0">
                <a:solidFill>
                  <a:srgbClr val="272525"/>
                </a:solidFill>
                <a:latin typeface="Inter" pitchFamily="34" charset="0"/>
                <a:ea typeface="Inter" pitchFamily="34" charset="-122"/>
                <a:cs typeface="Inter" pitchFamily="34" charset="-120"/>
              </a:rPr>
              <a:t>Our system consists of robust, durable fish cages equipped with sensors for real-time data collection, including water quality parameters (temperature, salinity, dissolved oxygen), fish health indicators, and environmental conditions.</a:t>
            </a:r>
            <a:endParaRPr lang="en-US" sz="1750" dirty="0"/>
          </a:p>
        </p:txBody>
      </p:sp>
      <p:sp>
        <p:nvSpPr>
          <p:cNvPr id="6" name="Text 4"/>
          <p:cNvSpPr/>
          <p:nvPr/>
        </p:nvSpPr>
        <p:spPr>
          <a:xfrm>
            <a:off x="5325904" y="4198144"/>
            <a:ext cx="2930247" cy="366236"/>
          </a:xfrm>
          <a:prstGeom prst="rect">
            <a:avLst/>
          </a:prstGeom>
          <a:noFill/>
          <a:ln/>
        </p:spPr>
        <p:txBody>
          <a:bodyPr wrap="none" lIns="0" tIns="0" rIns="0" bIns="0" rtlCol="0" anchor="t"/>
          <a:lstStyle/>
          <a:p>
            <a:pPr marL="0" indent="0">
              <a:lnSpc>
                <a:spcPts val="2850"/>
              </a:lnSpc>
              <a:buNone/>
            </a:pPr>
            <a:r>
              <a:rPr lang="en-US" sz="2300" b="1" dirty="0">
                <a:solidFill>
                  <a:srgbClr val="000000"/>
                </a:solidFill>
                <a:latin typeface="Petrona" pitchFamily="34" charset="0"/>
                <a:ea typeface="Petrona" pitchFamily="34" charset="-122"/>
                <a:cs typeface="Petrona" pitchFamily="34" charset="-120"/>
              </a:rPr>
              <a:t>Software</a:t>
            </a:r>
            <a:endParaRPr lang="en-US" sz="2300" dirty="0"/>
          </a:p>
        </p:txBody>
      </p:sp>
      <p:sp>
        <p:nvSpPr>
          <p:cNvPr id="7" name="Text 5"/>
          <p:cNvSpPr/>
          <p:nvPr/>
        </p:nvSpPr>
        <p:spPr>
          <a:xfrm>
            <a:off x="5325904" y="4787622"/>
            <a:ext cx="3992285" cy="2500313"/>
          </a:xfrm>
          <a:prstGeom prst="rect">
            <a:avLst/>
          </a:prstGeom>
          <a:noFill/>
          <a:ln/>
        </p:spPr>
        <p:txBody>
          <a:bodyPr wrap="square" lIns="0" tIns="0" rIns="0" bIns="0" rtlCol="0" anchor="t"/>
          <a:lstStyle/>
          <a:p>
            <a:pPr marL="0" indent="0">
              <a:lnSpc>
                <a:spcPts val="2800"/>
              </a:lnSpc>
              <a:buNone/>
            </a:pPr>
            <a:r>
              <a:rPr lang="en-US" sz="1750" dirty="0">
                <a:solidFill>
                  <a:srgbClr val="272525"/>
                </a:solidFill>
                <a:latin typeface="Inter" pitchFamily="34" charset="0"/>
                <a:ea typeface="Inter" pitchFamily="34" charset="-122"/>
                <a:cs typeface="Inter" pitchFamily="34" charset="-120"/>
              </a:rPr>
              <a:t>The cloud-based software platform seamlessly integrates with the hardware, providing a user-friendly interface for data visualization, analysis, and management. Farmers can access real-time data, receive alerts, and make informed decisions.</a:t>
            </a:r>
            <a:endParaRPr lang="en-US" sz="1750" dirty="0"/>
          </a:p>
        </p:txBody>
      </p:sp>
      <p:sp>
        <p:nvSpPr>
          <p:cNvPr id="8" name="Text 6"/>
          <p:cNvSpPr/>
          <p:nvPr/>
        </p:nvSpPr>
        <p:spPr>
          <a:xfrm>
            <a:off x="9870400" y="4198144"/>
            <a:ext cx="3113842" cy="366236"/>
          </a:xfrm>
          <a:prstGeom prst="rect">
            <a:avLst/>
          </a:prstGeom>
          <a:noFill/>
          <a:ln/>
        </p:spPr>
        <p:txBody>
          <a:bodyPr wrap="none" lIns="0" tIns="0" rIns="0" bIns="0" rtlCol="0" anchor="t"/>
          <a:lstStyle/>
          <a:p>
            <a:pPr marL="0" indent="0">
              <a:lnSpc>
                <a:spcPts val="2850"/>
              </a:lnSpc>
              <a:buNone/>
            </a:pPr>
            <a:r>
              <a:rPr lang="en-US" sz="2300" b="1" dirty="0">
                <a:solidFill>
                  <a:srgbClr val="000000"/>
                </a:solidFill>
                <a:latin typeface="Petrona" pitchFamily="34" charset="0"/>
                <a:ea typeface="Petrona" pitchFamily="34" charset="-122"/>
                <a:cs typeface="Petrona" pitchFamily="34" charset="-120"/>
              </a:rPr>
              <a:t>AI &amp; Machine Learning</a:t>
            </a:r>
            <a:endParaRPr lang="en-US" sz="2300" dirty="0"/>
          </a:p>
        </p:txBody>
      </p:sp>
      <p:sp>
        <p:nvSpPr>
          <p:cNvPr id="9" name="Text 7"/>
          <p:cNvSpPr/>
          <p:nvPr/>
        </p:nvSpPr>
        <p:spPr>
          <a:xfrm>
            <a:off x="9870400" y="4787622"/>
            <a:ext cx="3992285" cy="2143125"/>
          </a:xfrm>
          <a:prstGeom prst="rect">
            <a:avLst/>
          </a:prstGeom>
          <a:noFill/>
          <a:ln/>
        </p:spPr>
        <p:txBody>
          <a:bodyPr wrap="square" lIns="0" tIns="0" rIns="0" bIns="0" rtlCol="0" anchor="t"/>
          <a:lstStyle/>
          <a:p>
            <a:pPr marL="0" indent="0">
              <a:lnSpc>
                <a:spcPts val="2800"/>
              </a:lnSpc>
              <a:buNone/>
            </a:pPr>
            <a:r>
              <a:rPr lang="en-US" sz="1750" dirty="0">
                <a:solidFill>
                  <a:srgbClr val="272525"/>
                </a:solidFill>
                <a:latin typeface="Inter" pitchFamily="34" charset="0"/>
                <a:ea typeface="Inter" pitchFamily="34" charset="-122"/>
                <a:cs typeface="Inter" pitchFamily="34" charset="-120"/>
              </a:rPr>
              <a:t>Our AI algorithms analyze the collected data to identify trends, predict potential challenges, optimize feeding strategies, and provide actionable insights for improved efficiency and sustainability.</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p:cNvPicPr>
            <a:picLocks noChangeAspect="1"/>
          </p:cNvPicPr>
          <p:nvPr/>
        </p:nvPicPr>
        <p:blipFill>
          <a:blip r:embed="rId3"/>
          <a:stretch>
            <a:fillRect/>
          </a:stretch>
        </p:blipFill>
        <p:spPr>
          <a:xfrm>
            <a:off x="0" y="1989891"/>
            <a:ext cx="5905500" cy="4731751"/>
          </a:xfrm>
          <a:prstGeom prst="rect">
            <a:avLst/>
          </a:prstGeom>
        </p:spPr>
      </p:pic>
      <p:sp>
        <p:nvSpPr>
          <p:cNvPr id="3" name="Text 0"/>
          <p:cNvSpPr/>
          <p:nvPr/>
        </p:nvSpPr>
        <p:spPr>
          <a:xfrm>
            <a:off x="6062424" y="662940"/>
            <a:ext cx="7991951" cy="1080135"/>
          </a:xfrm>
          <a:prstGeom prst="rect">
            <a:avLst/>
          </a:prstGeom>
          <a:noFill/>
          <a:ln/>
        </p:spPr>
        <p:txBody>
          <a:bodyPr wrap="square" lIns="0" tIns="0" rIns="0" bIns="0" rtlCol="0" anchor="t"/>
          <a:lstStyle/>
          <a:p>
            <a:pPr marL="0" indent="0">
              <a:lnSpc>
                <a:spcPts val="4250"/>
              </a:lnSpc>
              <a:buNone/>
            </a:pPr>
            <a:r>
              <a:rPr lang="en-US" sz="3400" b="1" dirty="0">
                <a:solidFill>
                  <a:srgbClr val="000000"/>
                </a:solidFill>
                <a:latin typeface="Petrona" pitchFamily="34" charset="0"/>
                <a:ea typeface="Petrona" pitchFamily="34" charset="-122"/>
                <a:cs typeface="Petrona" pitchFamily="34" charset="-120"/>
              </a:rPr>
              <a:t>Market Opportunity: Global Aquaculture Market</a:t>
            </a:r>
            <a:endParaRPr lang="en-US" sz="3400" dirty="0"/>
          </a:p>
        </p:txBody>
      </p:sp>
      <p:sp>
        <p:nvSpPr>
          <p:cNvPr id="4" name="Text 1"/>
          <p:cNvSpPr/>
          <p:nvPr/>
        </p:nvSpPr>
        <p:spPr>
          <a:xfrm>
            <a:off x="6062424" y="1989892"/>
            <a:ext cx="7991951" cy="526494"/>
          </a:xfrm>
          <a:prstGeom prst="rect">
            <a:avLst/>
          </a:prstGeom>
          <a:noFill/>
          <a:ln/>
        </p:spPr>
        <p:txBody>
          <a:bodyPr wrap="square" lIns="0" tIns="0" rIns="0" bIns="0" rtlCol="0" anchor="t"/>
          <a:lstStyle/>
          <a:p>
            <a:pPr marL="0" indent="0">
              <a:lnSpc>
                <a:spcPts val="2050"/>
              </a:lnSpc>
              <a:buNone/>
            </a:pPr>
            <a:r>
              <a:rPr lang="en-US" sz="1250" dirty="0">
                <a:solidFill>
                  <a:srgbClr val="272525"/>
                </a:solidFill>
                <a:latin typeface="Inter" pitchFamily="34" charset="0"/>
                <a:ea typeface="Inter" pitchFamily="34" charset="-122"/>
                <a:cs typeface="Inter" pitchFamily="34" charset="-120"/>
              </a:rPr>
              <a:t>The global aquaculture market is experiencing rapid growth, driven by increasing demand for seafood, concerns about overfishing, and the need for sustainable food sources.</a:t>
            </a:r>
            <a:endParaRPr lang="en-US" sz="1250" dirty="0"/>
          </a:p>
        </p:txBody>
      </p:sp>
      <p:sp>
        <p:nvSpPr>
          <p:cNvPr id="5" name="Shape 2"/>
          <p:cNvSpPr/>
          <p:nvPr/>
        </p:nvSpPr>
        <p:spPr>
          <a:xfrm>
            <a:off x="6062424" y="2701528"/>
            <a:ext cx="7991951" cy="4865132"/>
          </a:xfrm>
          <a:prstGeom prst="roundRect">
            <a:avLst>
              <a:gd name="adj" fmla="val 1421"/>
            </a:avLst>
          </a:prstGeom>
          <a:noFill/>
          <a:ln w="7620">
            <a:solidFill>
              <a:srgbClr val="000000">
                <a:alpha val="8000"/>
              </a:srgbClr>
            </a:solidFill>
            <a:prstDash val="solid"/>
          </a:ln>
        </p:spPr>
      </p:sp>
      <p:sp>
        <p:nvSpPr>
          <p:cNvPr id="6" name="Shape 3"/>
          <p:cNvSpPr/>
          <p:nvPr/>
        </p:nvSpPr>
        <p:spPr>
          <a:xfrm>
            <a:off x="6070044" y="2709148"/>
            <a:ext cx="7976711" cy="1265634"/>
          </a:xfrm>
          <a:prstGeom prst="rect">
            <a:avLst/>
          </a:prstGeom>
          <a:solidFill>
            <a:srgbClr val="FFFFFF">
              <a:alpha val="4000"/>
            </a:srgbClr>
          </a:solidFill>
          <a:ln/>
        </p:spPr>
      </p:sp>
      <p:sp>
        <p:nvSpPr>
          <p:cNvPr id="7" name="Text 4"/>
          <p:cNvSpPr/>
          <p:nvPr/>
        </p:nvSpPr>
        <p:spPr>
          <a:xfrm>
            <a:off x="6234589" y="2815471"/>
            <a:ext cx="3655457" cy="263247"/>
          </a:xfrm>
          <a:prstGeom prst="rect">
            <a:avLst/>
          </a:prstGeom>
          <a:noFill/>
          <a:ln/>
        </p:spPr>
        <p:txBody>
          <a:bodyPr wrap="none" lIns="0" tIns="0" rIns="0" bIns="0" rtlCol="0" anchor="t"/>
          <a:lstStyle/>
          <a:p>
            <a:pPr marL="0" indent="0">
              <a:lnSpc>
                <a:spcPts val="2050"/>
              </a:lnSpc>
              <a:buNone/>
            </a:pPr>
            <a:r>
              <a:rPr lang="en-US" sz="1250" dirty="0">
                <a:solidFill>
                  <a:srgbClr val="272525"/>
                </a:solidFill>
                <a:latin typeface="Inter" pitchFamily="34" charset="0"/>
                <a:ea typeface="Inter" pitchFamily="34" charset="-122"/>
                <a:cs typeface="Inter" pitchFamily="34" charset="-120"/>
              </a:rPr>
              <a:t>TAM</a:t>
            </a:r>
            <a:endParaRPr lang="en-US" sz="1250" dirty="0"/>
          </a:p>
        </p:txBody>
      </p:sp>
      <p:sp>
        <p:nvSpPr>
          <p:cNvPr id="8" name="Text 5"/>
          <p:cNvSpPr/>
          <p:nvPr/>
        </p:nvSpPr>
        <p:spPr>
          <a:xfrm>
            <a:off x="10226754" y="2815471"/>
            <a:ext cx="3655457" cy="1052989"/>
          </a:xfrm>
          <a:prstGeom prst="rect">
            <a:avLst/>
          </a:prstGeom>
          <a:noFill/>
          <a:ln/>
        </p:spPr>
        <p:txBody>
          <a:bodyPr wrap="square" lIns="0" tIns="0" rIns="0" bIns="0" rtlCol="0" anchor="t"/>
          <a:lstStyle/>
          <a:p>
            <a:pPr marL="0" indent="0">
              <a:lnSpc>
                <a:spcPts val="2050"/>
              </a:lnSpc>
              <a:buNone/>
            </a:pPr>
            <a:r>
              <a:rPr lang="en-US" sz="1250" dirty="0">
                <a:solidFill>
                  <a:srgbClr val="272525"/>
                </a:solidFill>
                <a:latin typeface="Inter" pitchFamily="34" charset="0"/>
                <a:ea typeface="Inter" pitchFamily="34" charset="-122"/>
                <a:cs typeface="Inter" pitchFamily="34" charset="-120"/>
              </a:rPr>
              <a:t>The total addressable market represents the potential market size for our product, encompassing all aquaculture operations globally.</a:t>
            </a:r>
            <a:endParaRPr lang="en-US" sz="1250" dirty="0"/>
          </a:p>
        </p:txBody>
      </p:sp>
      <p:sp>
        <p:nvSpPr>
          <p:cNvPr id="9" name="Shape 6"/>
          <p:cNvSpPr/>
          <p:nvPr/>
        </p:nvSpPr>
        <p:spPr>
          <a:xfrm>
            <a:off x="6070044" y="3974783"/>
            <a:ext cx="7976711" cy="1792129"/>
          </a:xfrm>
          <a:prstGeom prst="rect">
            <a:avLst/>
          </a:prstGeom>
          <a:solidFill>
            <a:srgbClr val="000000">
              <a:alpha val="4000"/>
            </a:srgbClr>
          </a:solidFill>
          <a:ln/>
        </p:spPr>
      </p:sp>
      <p:sp>
        <p:nvSpPr>
          <p:cNvPr id="10" name="Text 7"/>
          <p:cNvSpPr/>
          <p:nvPr/>
        </p:nvSpPr>
        <p:spPr>
          <a:xfrm>
            <a:off x="6234589" y="4081105"/>
            <a:ext cx="3655457" cy="263247"/>
          </a:xfrm>
          <a:prstGeom prst="rect">
            <a:avLst/>
          </a:prstGeom>
          <a:noFill/>
          <a:ln/>
        </p:spPr>
        <p:txBody>
          <a:bodyPr wrap="none" lIns="0" tIns="0" rIns="0" bIns="0" rtlCol="0" anchor="t"/>
          <a:lstStyle/>
          <a:p>
            <a:pPr marL="0" indent="0">
              <a:lnSpc>
                <a:spcPts val="2050"/>
              </a:lnSpc>
              <a:buNone/>
            </a:pPr>
            <a:r>
              <a:rPr lang="en-US" sz="1250" dirty="0">
                <a:solidFill>
                  <a:srgbClr val="272525"/>
                </a:solidFill>
                <a:latin typeface="Inter" pitchFamily="34" charset="0"/>
                <a:ea typeface="Inter" pitchFamily="34" charset="-122"/>
                <a:cs typeface="Inter" pitchFamily="34" charset="-120"/>
              </a:rPr>
              <a:t>SAM</a:t>
            </a:r>
            <a:endParaRPr lang="en-US" sz="1250" dirty="0"/>
          </a:p>
        </p:txBody>
      </p:sp>
      <p:sp>
        <p:nvSpPr>
          <p:cNvPr id="11" name="Text 8"/>
          <p:cNvSpPr/>
          <p:nvPr/>
        </p:nvSpPr>
        <p:spPr>
          <a:xfrm>
            <a:off x="10226754" y="4081105"/>
            <a:ext cx="3655457" cy="1579483"/>
          </a:xfrm>
          <a:prstGeom prst="rect">
            <a:avLst/>
          </a:prstGeom>
          <a:noFill/>
          <a:ln/>
        </p:spPr>
        <p:txBody>
          <a:bodyPr wrap="square" lIns="0" tIns="0" rIns="0" bIns="0" rtlCol="0" anchor="t"/>
          <a:lstStyle/>
          <a:p>
            <a:pPr marL="0" indent="0">
              <a:lnSpc>
                <a:spcPts val="2050"/>
              </a:lnSpc>
              <a:buNone/>
            </a:pPr>
            <a:r>
              <a:rPr lang="en-US" sz="1250" dirty="0">
                <a:solidFill>
                  <a:srgbClr val="272525"/>
                </a:solidFill>
                <a:latin typeface="Inter" pitchFamily="34" charset="0"/>
                <a:ea typeface="Inter" pitchFamily="34" charset="-122"/>
                <a:cs typeface="Inter" pitchFamily="34" charset="-120"/>
              </a:rPr>
              <a:t>The serviceable addressable market focuses on the specific segment of aquaculture operations that are amenable to our AI-powered fish cage system, considering factors like farm size, location, and technology adoption.</a:t>
            </a:r>
            <a:endParaRPr lang="en-US" sz="1250" dirty="0"/>
          </a:p>
        </p:txBody>
      </p:sp>
      <p:sp>
        <p:nvSpPr>
          <p:cNvPr id="12" name="Shape 9"/>
          <p:cNvSpPr/>
          <p:nvPr/>
        </p:nvSpPr>
        <p:spPr>
          <a:xfrm>
            <a:off x="6070044" y="5766911"/>
            <a:ext cx="7976711" cy="1792129"/>
          </a:xfrm>
          <a:prstGeom prst="rect">
            <a:avLst/>
          </a:prstGeom>
          <a:solidFill>
            <a:srgbClr val="FFFFFF">
              <a:alpha val="4000"/>
            </a:srgbClr>
          </a:solidFill>
          <a:ln/>
        </p:spPr>
      </p:sp>
      <p:sp>
        <p:nvSpPr>
          <p:cNvPr id="13" name="Text 10"/>
          <p:cNvSpPr/>
          <p:nvPr/>
        </p:nvSpPr>
        <p:spPr>
          <a:xfrm>
            <a:off x="6234589" y="5873234"/>
            <a:ext cx="3655457" cy="263247"/>
          </a:xfrm>
          <a:prstGeom prst="rect">
            <a:avLst/>
          </a:prstGeom>
          <a:noFill/>
          <a:ln/>
        </p:spPr>
        <p:txBody>
          <a:bodyPr wrap="none" lIns="0" tIns="0" rIns="0" bIns="0" rtlCol="0" anchor="t"/>
          <a:lstStyle/>
          <a:p>
            <a:pPr marL="0" indent="0">
              <a:lnSpc>
                <a:spcPts val="2050"/>
              </a:lnSpc>
              <a:buNone/>
            </a:pPr>
            <a:r>
              <a:rPr lang="en-US" sz="1250" dirty="0">
                <a:solidFill>
                  <a:srgbClr val="272525"/>
                </a:solidFill>
                <a:latin typeface="Inter" pitchFamily="34" charset="0"/>
                <a:ea typeface="Inter" pitchFamily="34" charset="-122"/>
                <a:cs typeface="Inter" pitchFamily="34" charset="-120"/>
              </a:rPr>
              <a:t>SOM</a:t>
            </a:r>
            <a:endParaRPr lang="en-US" sz="1250" dirty="0"/>
          </a:p>
        </p:txBody>
      </p:sp>
      <p:sp>
        <p:nvSpPr>
          <p:cNvPr id="14" name="Text 11"/>
          <p:cNvSpPr/>
          <p:nvPr/>
        </p:nvSpPr>
        <p:spPr>
          <a:xfrm>
            <a:off x="10226754" y="5873234"/>
            <a:ext cx="3655457" cy="1579483"/>
          </a:xfrm>
          <a:prstGeom prst="rect">
            <a:avLst/>
          </a:prstGeom>
          <a:noFill/>
          <a:ln/>
        </p:spPr>
        <p:txBody>
          <a:bodyPr wrap="square" lIns="0" tIns="0" rIns="0" bIns="0" rtlCol="0" anchor="t"/>
          <a:lstStyle/>
          <a:p>
            <a:pPr marL="0" indent="0">
              <a:lnSpc>
                <a:spcPts val="2050"/>
              </a:lnSpc>
              <a:buNone/>
            </a:pPr>
            <a:r>
              <a:rPr lang="en-US" sz="1250" dirty="0">
                <a:solidFill>
                  <a:srgbClr val="272525"/>
                </a:solidFill>
                <a:latin typeface="Inter" pitchFamily="34" charset="0"/>
                <a:ea typeface="Inter" pitchFamily="34" charset="-122"/>
                <a:cs typeface="Inter" pitchFamily="34" charset="-120"/>
              </a:rPr>
              <a:t>The serviceable obtainable market represents the specific portion of the SAM that we can realistically capture within a defined timeframe, taking into account competitive landscape, market penetration strategies, and available resources.</a:t>
            </a:r>
            <a:endParaRPr lang="en-US" sz="1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p:cNvPicPr>
            <a:picLocks noChangeAspect="1"/>
          </p:cNvPicPr>
          <p:nvPr/>
        </p:nvPicPr>
        <p:blipFill>
          <a:blip r:embed="rId3"/>
          <a:stretch>
            <a:fillRect/>
          </a:stretch>
        </p:blipFill>
        <p:spPr>
          <a:xfrm>
            <a:off x="8898402" y="1909011"/>
            <a:ext cx="5748040" cy="5514179"/>
          </a:xfrm>
          <a:prstGeom prst="rect">
            <a:avLst/>
          </a:prstGeom>
        </p:spPr>
      </p:pic>
      <p:sp>
        <p:nvSpPr>
          <p:cNvPr id="3" name="Text 0"/>
          <p:cNvSpPr/>
          <p:nvPr/>
        </p:nvSpPr>
        <p:spPr>
          <a:xfrm>
            <a:off x="649010" y="806291"/>
            <a:ext cx="7845981" cy="1217057"/>
          </a:xfrm>
          <a:prstGeom prst="rect">
            <a:avLst/>
          </a:prstGeom>
          <a:noFill/>
          <a:ln/>
        </p:spPr>
        <p:txBody>
          <a:bodyPr wrap="square" lIns="0" tIns="0" rIns="0" bIns="0" rtlCol="0" anchor="t"/>
          <a:lstStyle/>
          <a:p>
            <a:pPr marL="0" indent="0">
              <a:lnSpc>
                <a:spcPts val="4750"/>
              </a:lnSpc>
              <a:buNone/>
            </a:pPr>
            <a:r>
              <a:rPr lang="en-US" sz="3800" b="1" dirty="0">
                <a:solidFill>
                  <a:srgbClr val="000000"/>
                </a:solidFill>
                <a:latin typeface="Petrona" pitchFamily="34" charset="0"/>
                <a:ea typeface="Petrona" pitchFamily="34" charset="-122"/>
                <a:cs typeface="Petrona" pitchFamily="34" charset="-120"/>
              </a:rPr>
              <a:t>Business Model: Revenue Generation</a:t>
            </a:r>
            <a:endParaRPr lang="en-US" sz="3800" dirty="0"/>
          </a:p>
        </p:txBody>
      </p:sp>
      <p:sp>
        <p:nvSpPr>
          <p:cNvPr id="4" name="Text 1"/>
          <p:cNvSpPr/>
          <p:nvPr/>
        </p:nvSpPr>
        <p:spPr>
          <a:xfrm>
            <a:off x="649010" y="2301478"/>
            <a:ext cx="7845981" cy="890111"/>
          </a:xfrm>
          <a:prstGeom prst="rect">
            <a:avLst/>
          </a:prstGeom>
          <a:noFill/>
          <a:ln/>
        </p:spPr>
        <p:txBody>
          <a:bodyPr wrap="square" lIns="0" tIns="0" rIns="0" bIns="0" rtlCol="0" anchor="t"/>
          <a:lstStyle/>
          <a:p>
            <a:pPr marL="0" indent="0">
              <a:lnSpc>
                <a:spcPts val="2300"/>
              </a:lnSpc>
              <a:buNone/>
            </a:pPr>
            <a:r>
              <a:rPr lang="en-US" sz="1450" dirty="0">
                <a:solidFill>
                  <a:srgbClr val="272525"/>
                </a:solidFill>
                <a:latin typeface="Inter" pitchFamily="34" charset="0"/>
                <a:ea typeface="Inter" pitchFamily="34" charset="-122"/>
                <a:cs typeface="Inter" pitchFamily="34" charset="-120"/>
              </a:rPr>
              <a:t>Our revenue model is based on a combination of subscription fees and hardware sales. We offer flexible subscription plans tailored to different farm sizes and needs, providing ongoing access to our software platform, AI insights, and customer support.</a:t>
            </a:r>
            <a:endParaRPr lang="en-US" sz="1450" dirty="0"/>
          </a:p>
        </p:txBody>
      </p:sp>
      <p:sp>
        <p:nvSpPr>
          <p:cNvPr id="5" name="Shape 2"/>
          <p:cNvSpPr/>
          <p:nvPr/>
        </p:nvSpPr>
        <p:spPr>
          <a:xfrm>
            <a:off x="649010" y="3608784"/>
            <a:ext cx="417195" cy="417195"/>
          </a:xfrm>
          <a:prstGeom prst="roundRect">
            <a:avLst>
              <a:gd name="adj" fmla="val 18670"/>
            </a:avLst>
          </a:prstGeom>
          <a:solidFill>
            <a:srgbClr val="CCEEFF"/>
          </a:solidFill>
          <a:ln w="7620">
            <a:solidFill>
              <a:srgbClr val="B2D4E5"/>
            </a:solidFill>
            <a:prstDash val="solid"/>
          </a:ln>
        </p:spPr>
      </p:sp>
      <p:sp>
        <p:nvSpPr>
          <p:cNvPr id="6" name="Text 3"/>
          <p:cNvSpPr/>
          <p:nvPr/>
        </p:nvSpPr>
        <p:spPr>
          <a:xfrm>
            <a:off x="795099" y="3671292"/>
            <a:ext cx="125016" cy="292060"/>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Petrona" pitchFamily="34" charset="0"/>
                <a:ea typeface="Petrona" pitchFamily="34" charset="-122"/>
                <a:cs typeface="Petrona" pitchFamily="34" charset="-120"/>
              </a:rPr>
              <a:t>1</a:t>
            </a:r>
            <a:endParaRPr lang="en-US" sz="2250" dirty="0"/>
          </a:p>
        </p:txBody>
      </p:sp>
      <p:sp>
        <p:nvSpPr>
          <p:cNvPr id="7" name="Text 4"/>
          <p:cNvSpPr/>
          <p:nvPr/>
        </p:nvSpPr>
        <p:spPr>
          <a:xfrm>
            <a:off x="1251585" y="3608784"/>
            <a:ext cx="2433995" cy="304205"/>
          </a:xfrm>
          <a:prstGeom prst="rect">
            <a:avLst/>
          </a:prstGeom>
          <a:noFill/>
          <a:ln/>
        </p:spPr>
        <p:txBody>
          <a:bodyPr wrap="none" lIns="0" tIns="0" rIns="0" bIns="0" rtlCol="0" anchor="t"/>
          <a:lstStyle/>
          <a:p>
            <a:pPr marL="0" indent="0">
              <a:lnSpc>
                <a:spcPts val="2350"/>
              </a:lnSpc>
              <a:buNone/>
            </a:pPr>
            <a:r>
              <a:rPr lang="en-US" sz="1900" b="1" dirty="0">
                <a:solidFill>
                  <a:srgbClr val="272525"/>
                </a:solidFill>
                <a:latin typeface="Petrona" pitchFamily="34" charset="0"/>
                <a:ea typeface="Petrona" pitchFamily="34" charset="-122"/>
                <a:cs typeface="Petrona" pitchFamily="34" charset="-120"/>
              </a:rPr>
              <a:t>Subscription Fees</a:t>
            </a:r>
            <a:endParaRPr lang="en-US" sz="1900" dirty="0"/>
          </a:p>
        </p:txBody>
      </p:sp>
      <p:sp>
        <p:nvSpPr>
          <p:cNvPr id="8" name="Text 5"/>
          <p:cNvSpPr/>
          <p:nvPr/>
        </p:nvSpPr>
        <p:spPr>
          <a:xfrm>
            <a:off x="1251585" y="4024193"/>
            <a:ext cx="7243405" cy="593408"/>
          </a:xfrm>
          <a:prstGeom prst="rect">
            <a:avLst/>
          </a:prstGeom>
          <a:noFill/>
          <a:ln/>
        </p:spPr>
        <p:txBody>
          <a:bodyPr wrap="square" lIns="0" tIns="0" rIns="0" bIns="0" rtlCol="0" anchor="t"/>
          <a:lstStyle/>
          <a:p>
            <a:pPr marL="0" indent="0">
              <a:lnSpc>
                <a:spcPts val="2300"/>
              </a:lnSpc>
              <a:buNone/>
            </a:pPr>
            <a:r>
              <a:rPr lang="en-US" sz="1450" dirty="0">
                <a:solidFill>
                  <a:srgbClr val="272525"/>
                </a:solidFill>
                <a:latin typeface="Inter" pitchFamily="34" charset="0"/>
                <a:ea typeface="Inter" pitchFamily="34" charset="-122"/>
                <a:cs typeface="Inter" pitchFamily="34" charset="-120"/>
              </a:rPr>
              <a:t>Monthly or annual subscription fees for access to the software platform, AI analytics, and customer support.</a:t>
            </a:r>
            <a:endParaRPr lang="en-US" sz="1450" dirty="0"/>
          </a:p>
        </p:txBody>
      </p:sp>
      <p:sp>
        <p:nvSpPr>
          <p:cNvPr id="9" name="Shape 6"/>
          <p:cNvSpPr/>
          <p:nvPr/>
        </p:nvSpPr>
        <p:spPr>
          <a:xfrm>
            <a:off x="649010" y="5011579"/>
            <a:ext cx="417195" cy="417195"/>
          </a:xfrm>
          <a:prstGeom prst="roundRect">
            <a:avLst>
              <a:gd name="adj" fmla="val 18670"/>
            </a:avLst>
          </a:prstGeom>
          <a:solidFill>
            <a:srgbClr val="CCEEFF"/>
          </a:solidFill>
          <a:ln w="7620">
            <a:solidFill>
              <a:srgbClr val="B2D4E5"/>
            </a:solidFill>
            <a:prstDash val="solid"/>
          </a:ln>
        </p:spPr>
      </p:sp>
      <p:sp>
        <p:nvSpPr>
          <p:cNvPr id="10" name="Text 7"/>
          <p:cNvSpPr/>
          <p:nvPr/>
        </p:nvSpPr>
        <p:spPr>
          <a:xfrm>
            <a:off x="774740" y="5074087"/>
            <a:ext cx="165616" cy="292060"/>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Petrona" pitchFamily="34" charset="0"/>
                <a:ea typeface="Petrona" pitchFamily="34" charset="-122"/>
                <a:cs typeface="Petrona" pitchFamily="34" charset="-120"/>
              </a:rPr>
              <a:t>2</a:t>
            </a:r>
            <a:endParaRPr lang="en-US" sz="2250" dirty="0"/>
          </a:p>
        </p:txBody>
      </p:sp>
      <p:sp>
        <p:nvSpPr>
          <p:cNvPr id="11" name="Text 8"/>
          <p:cNvSpPr/>
          <p:nvPr/>
        </p:nvSpPr>
        <p:spPr>
          <a:xfrm>
            <a:off x="1251585" y="5011579"/>
            <a:ext cx="2433995" cy="304205"/>
          </a:xfrm>
          <a:prstGeom prst="rect">
            <a:avLst/>
          </a:prstGeom>
          <a:noFill/>
          <a:ln/>
        </p:spPr>
        <p:txBody>
          <a:bodyPr wrap="none" lIns="0" tIns="0" rIns="0" bIns="0" rtlCol="0" anchor="t"/>
          <a:lstStyle/>
          <a:p>
            <a:pPr marL="0" indent="0">
              <a:lnSpc>
                <a:spcPts val="2350"/>
              </a:lnSpc>
              <a:buNone/>
            </a:pPr>
            <a:r>
              <a:rPr lang="en-US" sz="1900" b="1" dirty="0">
                <a:solidFill>
                  <a:srgbClr val="272525"/>
                </a:solidFill>
                <a:latin typeface="Petrona" pitchFamily="34" charset="0"/>
                <a:ea typeface="Petrona" pitchFamily="34" charset="-122"/>
                <a:cs typeface="Petrona" pitchFamily="34" charset="-120"/>
              </a:rPr>
              <a:t>Hardware Sales</a:t>
            </a:r>
            <a:endParaRPr lang="en-US" sz="1900" dirty="0"/>
          </a:p>
        </p:txBody>
      </p:sp>
      <p:sp>
        <p:nvSpPr>
          <p:cNvPr id="12" name="Text 9"/>
          <p:cNvSpPr/>
          <p:nvPr/>
        </p:nvSpPr>
        <p:spPr>
          <a:xfrm>
            <a:off x="1251585" y="5426988"/>
            <a:ext cx="7243405" cy="593408"/>
          </a:xfrm>
          <a:prstGeom prst="rect">
            <a:avLst/>
          </a:prstGeom>
          <a:noFill/>
          <a:ln/>
        </p:spPr>
        <p:txBody>
          <a:bodyPr wrap="square" lIns="0" tIns="0" rIns="0" bIns="0" rtlCol="0" anchor="t"/>
          <a:lstStyle/>
          <a:p>
            <a:pPr marL="0" indent="0">
              <a:lnSpc>
                <a:spcPts val="2300"/>
              </a:lnSpc>
              <a:buNone/>
            </a:pPr>
            <a:r>
              <a:rPr lang="en-US" sz="1450" dirty="0">
                <a:solidFill>
                  <a:srgbClr val="272525"/>
                </a:solidFill>
                <a:latin typeface="Inter" pitchFamily="34" charset="0"/>
                <a:ea typeface="Inter" pitchFamily="34" charset="-122"/>
                <a:cs typeface="Inter" pitchFamily="34" charset="-120"/>
              </a:rPr>
              <a:t>Sale of the AI-powered fish cage system, including sensors and other equipment, to individual fish farmers.</a:t>
            </a:r>
            <a:endParaRPr lang="en-US" sz="1450" dirty="0"/>
          </a:p>
        </p:txBody>
      </p:sp>
      <p:sp>
        <p:nvSpPr>
          <p:cNvPr id="13" name="Shape 10"/>
          <p:cNvSpPr/>
          <p:nvPr/>
        </p:nvSpPr>
        <p:spPr>
          <a:xfrm>
            <a:off x="649010" y="6414373"/>
            <a:ext cx="417195" cy="417195"/>
          </a:xfrm>
          <a:prstGeom prst="roundRect">
            <a:avLst>
              <a:gd name="adj" fmla="val 18670"/>
            </a:avLst>
          </a:prstGeom>
          <a:solidFill>
            <a:srgbClr val="CCEEFF"/>
          </a:solidFill>
          <a:ln w="7620">
            <a:solidFill>
              <a:srgbClr val="B2D4E5"/>
            </a:solidFill>
            <a:prstDash val="solid"/>
          </a:ln>
        </p:spPr>
      </p:sp>
      <p:sp>
        <p:nvSpPr>
          <p:cNvPr id="14" name="Text 11"/>
          <p:cNvSpPr/>
          <p:nvPr/>
        </p:nvSpPr>
        <p:spPr>
          <a:xfrm>
            <a:off x="774859" y="6476881"/>
            <a:ext cx="165378" cy="292060"/>
          </a:xfrm>
          <a:prstGeom prst="rect">
            <a:avLst/>
          </a:prstGeom>
          <a:noFill/>
          <a:ln/>
        </p:spPr>
        <p:txBody>
          <a:bodyPr wrap="none" lIns="0" tIns="0" rIns="0" bIns="0" rtlCol="0" anchor="t"/>
          <a:lstStyle/>
          <a:p>
            <a:pPr marL="0" indent="0" algn="ctr">
              <a:lnSpc>
                <a:spcPts val="2250"/>
              </a:lnSpc>
              <a:buNone/>
            </a:pPr>
            <a:r>
              <a:rPr lang="en-US" sz="2250" b="1" dirty="0">
                <a:solidFill>
                  <a:srgbClr val="272525"/>
                </a:solidFill>
                <a:latin typeface="Petrona" pitchFamily="34" charset="0"/>
                <a:ea typeface="Petrona" pitchFamily="34" charset="-122"/>
                <a:cs typeface="Petrona" pitchFamily="34" charset="-120"/>
              </a:rPr>
              <a:t>3</a:t>
            </a:r>
            <a:endParaRPr lang="en-US" sz="2250" dirty="0"/>
          </a:p>
        </p:txBody>
      </p:sp>
      <p:sp>
        <p:nvSpPr>
          <p:cNvPr id="15" name="Text 12"/>
          <p:cNvSpPr/>
          <p:nvPr/>
        </p:nvSpPr>
        <p:spPr>
          <a:xfrm>
            <a:off x="1251585" y="6414373"/>
            <a:ext cx="2596039" cy="304205"/>
          </a:xfrm>
          <a:prstGeom prst="rect">
            <a:avLst/>
          </a:prstGeom>
          <a:noFill/>
          <a:ln/>
        </p:spPr>
        <p:txBody>
          <a:bodyPr wrap="none" lIns="0" tIns="0" rIns="0" bIns="0" rtlCol="0" anchor="t"/>
          <a:lstStyle/>
          <a:p>
            <a:pPr marL="0" indent="0">
              <a:lnSpc>
                <a:spcPts val="2350"/>
              </a:lnSpc>
              <a:buNone/>
            </a:pPr>
            <a:r>
              <a:rPr lang="en-US" sz="1900" b="1" dirty="0">
                <a:solidFill>
                  <a:srgbClr val="272525"/>
                </a:solidFill>
                <a:latin typeface="Petrona" pitchFamily="34" charset="0"/>
                <a:ea typeface="Petrona" pitchFamily="34" charset="-122"/>
                <a:cs typeface="Petrona" pitchFamily="34" charset="-120"/>
              </a:rPr>
              <a:t>Data Analytics Services</a:t>
            </a:r>
            <a:endParaRPr lang="en-US" sz="1900" dirty="0"/>
          </a:p>
        </p:txBody>
      </p:sp>
      <p:sp>
        <p:nvSpPr>
          <p:cNvPr id="16" name="Text 13"/>
          <p:cNvSpPr/>
          <p:nvPr/>
        </p:nvSpPr>
        <p:spPr>
          <a:xfrm>
            <a:off x="1251585" y="6829782"/>
            <a:ext cx="7243405" cy="593408"/>
          </a:xfrm>
          <a:prstGeom prst="rect">
            <a:avLst/>
          </a:prstGeom>
          <a:noFill/>
          <a:ln/>
        </p:spPr>
        <p:txBody>
          <a:bodyPr wrap="square" lIns="0" tIns="0" rIns="0" bIns="0" rtlCol="0" anchor="t"/>
          <a:lstStyle/>
          <a:p>
            <a:pPr marL="0" indent="0">
              <a:lnSpc>
                <a:spcPts val="2300"/>
              </a:lnSpc>
              <a:buNone/>
            </a:pPr>
            <a:r>
              <a:rPr lang="en-US" sz="1450" dirty="0">
                <a:solidFill>
                  <a:srgbClr val="272525"/>
                </a:solidFill>
                <a:latin typeface="Inter" pitchFamily="34" charset="0"/>
                <a:ea typeface="Inter" pitchFamily="34" charset="-122"/>
                <a:cs typeface="Inter" pitchFamily="34" charset="-120"/>
              </a:rPr>
              <a:t>Offer customized data analysis services to fish farmers, providing in-depth insights and recommendations for improved efficiency and sustainability.</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p:cNvPicPr>
            <a:picLocks noChangeAspect="1"/>
          </p:cNvPicPr>
          <p:nvPr/>
        </p:nvPicPr>
        <p:blipFill>
          <a:blip r:embed="rId3"/>
          <a:stretch>
            <a:fillRect/>
          </a:stretch>
        </p:blipFill>
        <p:spPr>
          <a:xfrm>
            <a:off x="8878610" y="425669"/>
            <a:ext cx="5486400" cy="6763407"/>
          </a:xfrm>
          <a:prstGeom prst="rect">
            <a:avLst/>
          </a:prstGeom>
        </p:spPr>
      </p:pic>
      <p:sp>
        <p:nvSpPr>
          <p:cNvPr id="3" name="Text 0"/>
          <p:cNvSpPr/>
          <p:nvPr/>
        </p:nvSpPr>
        <p:spPr>
          <a:xfrm>
            <a:off x="619482" y="569119"/>
            <a:ext cx="7905036" cy="1161336"/>
          </a:xfrm>
          <a:prstGeom prst="rect">
            <a:avLst/>
          </a:prstGeom>
          <a:noFill/>
          <a:ln/>
        </p:spPr>
        <p:txBody>
          <a:bodyPr wrap="square" lIns="0" tIns="0" rIns="0" bIns="0" rtlCol="0" anchor="t"/>
          <a:lstStyle/>
          <a:p>
            <a:pPr marL="0" indent="0">
              <a:lnSpc>
                <a:spcPts val="4550"/>
              </a:lnSpc>
              <a:buNone/>
            </a:pPr>
            <a:r>
              <a:rPr lang="en-US" sz="3650" b="1" dirty="0">
                <a:solidFill>
                  <a:srgbClr val="000000"/>
                </a:solidFill>
                <a:latin typeface="Petrona" pitchFamily="34" charset="0"/>
                <a:ea typeface="Petrona" pitchFamily="34" charset="-122"/>
                <a:cs typeface="Petrona" pitchFamily="34" charset="-120"/>
              </a:rPr>
              <a:t>Competitive Landscape: Key Players &amp; Advantages</a:t>
            </a:r>
            <a:endParaRPr lang="en-US" sz="3650" dirty="0"/>
          </a:p>
        </p:txBody>
      </p:sp>
      <p:sp>
        <p:nvSpPr>
          <p:cNvPr id="4" name="Text 1"/>
          <p:cNvSpPr/>
          <p:nvPr/>
        </p:nvSpPr>
        <p:spPr>
          <a:xfrm>
            <a:off x="619482" y="1995845"/>
            <a:ext cx="7905036" cy="849749"/>
          </a:xfrm>
          <a:prstGeom prst="rect">
            <a:avLst/>
          </a:prstGeom>
          <a:noFill/>
          <a:ln/>
        </p:spPr>
        <p:txBody>
          <a:bodyPr wrap="square" lIns="0" tIns="0" rIns="0" bIns="0" rtlCol="0" anchor="t"/>
          <a:lstStyle/>
          <a:p>
            <a:pPr marL="0" indent="0">
              <a:lnSpc>
                <a:spcPts val="2200"/>
              </a:lnSpc>
              <a:buNone/>
            </a:pPr>
            <a:r>
              <a:rPr lang="en-US" sz="1350" dirty="0">
                <a:solidFill>
                  <a:srgbClr val="272525"/>
                </a:solidFill>
                <a:latin typeface="Inter" pitchFamily="34" charset="0"/>
                <a:ea typeface="Inter" pitchFamily="34" charset="-122"/>
                <a:cs typeface="Inter" pitchFamily="34" charset="-120"/>
              </a:rPr>
              <a:t>We have identified several key competitors in the aquaculture technology space, including companies offering traditional monitoring systems, software-only solutions, and other AI-powered systems.</a:t>
            </a:r>
            <a:endParaRPr lang="en-US" sz="1350" dirty="0"/>
          </a:p>
        </p:txBody>
      </p:sp>
      <p:pic>
        <p:nvPicPr>
          <p:cNvPr id="5" name="Image 1" descr="preencoded.png"/>
          <p:cNvPicPr>
            <a:picLocks noChangeAspect="1"/>
          </p:cNvPicPr>
          <p:nvPr/>
        </p:nvPicPr>
        <p:blipFill>
          <a:blip r:embed="rId4"/>
          <a:stretch>
            <a:fillRect/>
          </a:stretch>
        </p:blipFill>
        <p:spPr>
          <a:xfrm>
            <a:off x="619482" y="3044666"/>
            <a:ext cx="884992" cy="1415891"/>
          </a:xfrm>
          <a:prstGeom prst="rect">
            <a:avLst/>
          </a:prstGeom>
        </p:spPr>
      </p:pic>
      <p:sp>
        <p:nvSpPr>
          <p:cNvPr id="6" name="Text 2"/>
          <p:cNvSpPr/>
          <p:nvPr/>
        </p:nvSpPr>
        <p:spPr>
          <a:xfrm>
            <a:off x="1769864" y="3221593"/>
            <a:ext cx="3404830" cy="290274"/>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pitchFamily="34" charset="0"/>
                <a:ea typeface="Petrona" pitchFamily="34" charset="-122"/>
                <a:cs typeface="Petrona" pitchFamily="34" charset="-120"/>
              </a:rPr>
              <a:t>Traditional Monitoring Systems</a:t>
            </a:r>
            <a:endParaRPr lang="en-US" sz="1800" dirty="0"/>
          </a:p>
        </p:txBody>
      </p:sp>
      <p:sp>
        <p:nvSpPr>
          <p:cNvPr id="7" name="Text 3"/>
          <p:cNvSpPr/>
          <p:nvPr/>
        </p:nvSpPr>
        <p:spPr>
          <a:xfrm>
            <a:off x="1769864" y="3617952"/>
            <a:ext cx="7108746" cy="849749"/>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Offer basic sensor data collection and limited analysis capabilities, lacking AI-powered insights and automation features.</a:t>
            </a:r>
            <a:endParaRPr lang="en-US" sz="1350" dirty="0"/>
          </a:p>
        </p:txBody>
      </p:sp>
      <p:pic>
        <p:nvPicPr>
          <p:cNvPr id="8" name="Image 2" descr="preencoded.png"/>
          <p:cNvPicPr>
            <a:picLocks noChangeAspect="1"/>
          </p:cNvPicPr>
          <p:nvPr/>
        </p:nvPicPr>
        <p:blipFill>
          <a:blip r:embed="rId5"/>
          <a:stretch>
            <a:fillRect/>
          </a:stretch>
        </p:blipFill>
        <p:spPr>
          <a:xfrm>
            <a:off x="619482" y="4460558"/>
            <a:ext cx="884992" cy="1599962"/>
          </a:xfrm>
          <a:prstGeom prst="rect">
            <a:avLst/>
          </a:prstGeom>
        </p:spPr>
      </p:pic>
      <p:sp>
        <p:nvSpPr>
          <p:cNvPr id="9" name="Text 4"/>
          <p:cNvSpPr/>
          <p:nvPr/>
        </p:nvSpPr>
        <p:spPr>
          <a:xfrm>
            <a:off x="1769864" y="4637484"/>
            <a:ext cx="2584847" cy="290274"/>
          </a:xfrm>
          <a:prstGeom prst="rect">
            <a:avLst/>
          </a:prstGeom>
          <a:noFill/>
          <a:ln/>
        </p:spPr>
        <p:txBody>
          <a:bodyPr wrap="none" lIns="0" tIns="0" rIns="0" bIns="0" rtlCol="0" anchor="t"/>
          <a:lstStyle/>
          <a:p>
            <a:pPr marL="0" indent="0" algn="l">
              <a:lnSpc>
                <a:spcPts val="2250"/>
              </a:lnSpc>
              <a:buNone/>
            </a:pPr>
            <a:r>
              <a:rPr lang="en-US" sz="1800" b="1" dirty="0">
                <a:solidFill>
                  <a:srgbClr val="272525"/>
                </a:solidFill>
                <a:latin typeface="Petrona" pitchFamily="34" charset="0"/>
                <a:ea typeface="Petrona" pitchFamily="34" charset="-122"/>
                <a:cs typeface="Petrona" pitchFamily="34" charset="-120"/>
              </a:rPr>
              <a:t>Software-Only Solutions</a:t>
            </a:r>
            <a:endParaRPr lang="en-US" sz="1800" dirty="0"/>
          </a:p>
        </p:txBody>
      </p:sp>
      <p:sp>
        <p:nvSpPr>
          <p:cNvPr id="10" name="Text 5"/>
          <p:cNvSpPr/>
          <p:nvPr/>
        </p:nvSpPr>
        <p:spPr>
          <a:xfrm>
            <a:off x="1769864" y="5033843"/>
            <a:ext cx="7374136" cy="849749"/>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Provide software-based analytics and management tools but require integration with existing hardware infrastructure, potentially limiting scalability and compatibility.</a:t>
            </a:r>
            <a:endParaRPr lang="en-US" sz="1350" dirty="0"/>
          </a:p>
        </p:txBody>
      </p:sp>
      <p:pic>
        <p:nvPicPr>
          <p:cNvPr id="11" name="Image 3" descr="preencoded.png"/>
          <p:cNvPicPr>
            <a:picLocks noChangeAspect="1"/>
          </p:cNvPicPr>
          <p:nvPr/>
        </p:nvPicPr>
        <p:blipFill>
          <a:blip r:embed="rId6"/>
          <a:stretch>
            <a:fillRect/>
          </a:stretch>
        </p:blipFill>
        <p:spPr>
          <a:xfrm>
            <a:off x="619482" y="6060519"/>
            <a:ext cx="884992" cy="1599962"/>
          </a:xfrm>
          <a:prstGeom prst="rect">
            <a:avLst/>
          </a:prstGeom>
        </p:spPr>
      </p:pic>
      <p:sp>
        <p:nvSpPr>
          <p:cNvPr id="12" name="Text 6"/>
          <p:cNvSpPr/>
          <p:nvPr/>
        </p:nvSpPr>
        <p:spPr>
          <a:xfrm>
            <a:off x="1769864" y="6237446"/>
            <a:ext cx="5032177" cy="290274"/>
          </a:xfrm>
          <a:prstGeom prst="rect">
            <a:avLst/>
          </a:prstGeom>
          <a:noFill/>
          <a:ln/>
        </p:spPr>
        <p:txBody>
          <a:bodyPr wrap="none" lIns="0" tIns="0" rIns="0" bIns="0" rtlCol="0" anchor="t"/>
          <a:lstStyle/>
          <a:p>
            <a:pPr marL="0" indent="0" algn="l">
              <a:lnSpc>
                <a:spcPts val="2250"/>
              </a:lnSpc>
              <a:buNone/>
            </a:pPr>
            <a:r>
              <a:rPr lang="en-US" b="1" dirty="0" err="1">
                <a:solidFill>
                  <a:srgbClr val="272525"/>
                </a:solidFill>
                <a:latin typeface="Petrona" pitchFamily="34" charset="0"/>
                <a:ea typeface="Petrona" pitchFamily="34" charset="-122"/>
                <a:cs typeface="Petrona" pitchFamily="34" charset="-120"/>
              </a:rPr>
              <a:t>Constantnople</a:t>
            </a:r>
            <a:r>
              <a:rPr lang="en-US" sz="1800" b="1" dirty="0">
                <a:solidFill>
                  <a:srgbClr val="272525"/>
                </a:solidFill>
                <a:latin typeface="Petrona" pitchFamily="34" charset="0"/>
                <a:ea typeface="Petrona" pitchFamily="34" charset="-122"/>
                <a:cs typeface="Petrona" pitchFamily="34" charset="-120"/>
              </a:rPr>
              <a:t>: AI-Powered Fish Cage System</a:t>
            </a:r>
            <a:endParaRPr lang="en-US" sz="1800" dirty="0"/>
          </a:p>
        </p:txBody>
      </p:sp>
      <p:sp>
        <p:nvSpPr>
          <p:cNvPr id="13" name="Text 7"/>
          <p:cNvSpPr/>
          <p:nvPr/>
        </p:nvSpPr>
        <p:spPr>
          <a:xfrm>
            <a:off x="1769864" y="6633805"/>
            <a:ext cx="6754654" cy="849749"/>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Inter" pitchFamily="34" charset="0"/>
                <a:ea typeface="Inter" pitchFamily="34" charset="-122"/>
                <a:cs typeface="Inter" pitchFamily="34" charset="-120"/>
              </a:rPr>
              <a:t>Offers an integrated hardware and software solution with advanced AI capabilities, providing comprehensive monitoring, analysis, and automation features for optimal efficiency and sustainability.</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Text 0"/>
          <p:cNvSpPr/>
          <p:nvPr/>
        </p:nvSpPr>
        <p:spPr>
          <a:xfrm>
            <a:off x="572095" y="2398514"/>
            <a:ext cx="9915168" cy="490538"/>
          </a:xfrm>
          <a:prstGeom prst="rect">
            <a:avLst/>
          </a:prstGeom>
          <a:noFill/>
          <a:ln/>
        </p:spPr>
        <p:txBody>
          <a:bodyPr wrap="none" lIns="0" tIns="0" rIns="0" bIns="0" rtlCol="0" anchor="t"/>
          <a:lstStyle/>
          <a:p>
            <a:pPr marL="0" indent="0">
              <a:lnSpc>
                <a:spcPts val="3850"/>
              </a:lnSpc>
              <a:buNone/>
            </a:pPr>
            <a:r>
              <a:rPr lang="en-US" sz="4000" b="1" dirty="0">
                <a:solidFill>
                  <a:srgbClr val="000000"/>
                </a:solidFill>
                <a:latin typeface="Petrona" pitchFamily="34" charset="0"/>
                <a:ea typeface="Petrona" pitchFamily="34" charset="-122"/>
                <a:cs typeface="Petrona" pitchFamily="34" charset="-120"/>
              </a:rPr>
              <a:t>Go-to-Market Strategy: Customer Acquisition &amp; Scaling</a:t>
            </a:r>
            <a:endParaRPr lang="en-US" sz="4000" dirty="0"/>
          </a:p>
        </p:txBody>
      </p:sp>
      <p:sp>
        <p:nvSpPr>
          <p:cNvPr id="4" name="Text 1"/>
          <p:cNvSpPr/>
          <p:nvPr/>
        </p:nvSpPr>
        <p:spPr>
          <a:xfrm>
            <a:off x="572095" y="3113246"/>
            <a:ext cx="13486209" cy="478393"/>
          </a:xfrm>
          <a:prstGeom prst="rect">
            <a:avLst/>
          </a:prstGeom>
          <a:noFill/>
          <a:ln/>
        </p:spPr>
        <p:txBody>
          <a:bodyPr wrap="square" lIns="0" tIns="0" rIns="0" bIns="0" rtlCol="0" anchor="t"/>
          <a:lstStyle/>
          <a:p>
            <a:pPr marL="0" indent="0">
              <a:lnSpc>
                <a:spcPts val="1850"/>
              </a:lnSpc>
              <a:buNone/>
            </a:pPr>
            <a:r>
              <a:rPr lang="en-US" dirty="0">
                <a:solidFill>
                  <a:srgbClr val="272525"/>
                </a:solidFill>
                <a:latin typeface="Inter" pitchFamily="34" charset="0"/>
                <a:ea typeface="Inter" pitchFamily="34" charset="-122"/>
                <a:cs typeface="Inter" pitchFamily="34" charset="-120"/>
              </a:rPr>
              <a:t>Our go-to-market strategy focuses on targeted customer acquisition, leveraging a multi-channel approach to reach potential fish farmers and showcase the value of our AI-powered fish cage system.</a:t>
            </a:r>
            <a:endParaRPr lang="en-US" dirty="0"/>
          </a:p>
        </p:txBody>
      </p:sp>
      <p:sp>
        <p:nvSpPr>
          <p:cNvPr id="5" name="Shape 2"/>
          <p:cNvSpPr/>
          <p:nvPr/>
        </p:nvSpPr>
        <p:spPr>
          <a:xfrm>
            <a:off x="788670" y="3759756"/>
            <a:ext cx="15240" cy="3940135"/>
          </a:xfrm>
          <a:prstGeom prst="roundRect">
            <a:avLst>
              <a:gd name="adj" fmla="val 412059"/>
            </a:avLst>
          </a:prstGeom>
          <a:solidFill>
            <a:srgbClr val="B2D4E5"/>
          </a:solidFill>
          <a:ln/>
        </p:spPr>
      </p:sp>
      <p:sp>
        <p:nvSpPr>
          <p:cNvPr id="6" name="Shape 3"/>
          <p:cNvSpPr/>
          <p:nvPr/>
        </p:nvSpPr>
        <p:spPr>
          <a:xfrm>
            <a:off x="949226" y="4088368"/>
            <a:ext cx="523280" cy="15240"/>
          </a:xfrm>
          <a:prstGeom prst="roundRect">
            <a:avLst>
              <a:gd name="adj" fmla="val 412059"/>
            </a:avLst>
          </a:prstGeom>
          <a:solidFill>
            <a:srgbClr val="B2D4E5"/>
          </a:solidFill>
          <a:ln/>
        </p:spPr>
      </p:sp>
      <p:sp>
        <p:nvSpPr>
          <p:cNvPr id="7" name="Shape 4"/>
          <p:cNvSpPr/>
          <p:nvPr/>
        </p:nvSpPr>
        <p:spPr>
          <a:xfrm>
            <a:off x="628114" y="3927872"/>
            <a:ext cx="336352" cy="336352"/>
          </a:xfrm>
          <a:prstGeom prst="roundRect">
            <a:avLst>
              <a:gd name="adj" fmla="val 18670"/>
            </a:avLst>
          </a:prstGeom>
          <a:solidFill>
            <a:srgbClr val="CCEEFF"/>
          </a:solidFill>
          <a:ln w="7620">
            <a:solidFill>
              <a:srgbClr val="B2D4E5"/>
            </a:solidFill>
            <a:prstDash val="solid"/>
          </a:ln>
        </p:spPr>
      </p:sp>
      <p:sp>
        <p:nvSpPr>
          <p:cNvPr id="8" name="Text 5"/>
          <p:cNvSpPr/>
          <p:nvPr/>
        </p:nvSpPr>
        <p:spPr>
          <a:xfrm>
            <a:off x="745867" y="3978235"/>
            <a:ext cx="100846" cy="235506"/>
          </a:xfrm>
          <a:prstGeom prst="rect">
            <a:avLst/>
          </a:prstGeom>
          <a:noFill/>
          <a:ln/>
        </p:spPr>
        <p:txBody>
          <a:bodyPr wrap="none" lIns="0" tIns="0" rIns="0" bIns="0" rtlCol="0" anchor="t"/>
          <a:lstStyle/>
          <a:p>
            <a:pPr marL="0" indent="0" algn="ctr">
              <a:lnSpc>
                <a:spcPts val="1850"/>
              </a:lnSpc>
              <a:buNone/>
            </a:pPr>
            <a:r>
              <a:rPr lang="en-US" sz="1850" b="1" dirty="0">
                <a:solidFill>
                  <a:srgbClr val="272525"/>
                </a:solidFill>
                <a:latin typeface="Petrona" pitchFamily="34" charset="0"/>
                <a:ea typeface="Petrona" pitchFamily="34" charset="-122"/>
                <a:cs typeface="Petrona" pitchFamily="34" charset="-120"/>
              </a:rPr>
              <a:t>1</a:t>
            </a:r>
            <a:endParaRPr lang="en-US" sz="1850" dirty="0"/>
          </a:p>
        </p:txBody>
      </p:sp>
      <p:sp>
        <p:nvSpPr>
          <p:cNvPr id="9" name="Text 6"/>
          <p:cNvSpPr/>
          <p:nvPr/>
        </p:nvSpPr>
        <p:spPr>
          <a:xfrm>
            <a:off x="1618536" y="3909179"/>
            <a:ext cx="1962388" cy="245269"/>
          </a:xfrm>
          <a:prstGeom prst="rect">
            <a:avLst/>
          </a:prstGeom>
          <a:noFill/>
          <a:ln/>
        </p:spPr>
        <p:txBody>
          <a:bodyPr wrap="none" lIns="0" tIns="0" rIns="0" bIns="0" rtlCol="0" anchor="t"/>
          <a:lstStyle/>
          <a:p>
            <a:pPr marL="0" indent="0" algn="l">
              <a:lnSpc>
                <a:spcPts val="1900"/>
              </a:lnSpc>
              <a:buNone/>
            </a:pPr>
            <a:r>
              <a:rPr lang="en-US" b="1" dirty="0">
                <a:solidFill>
                  <a:srgbClr val="272525"/>
                </a:solidFill>
                <a:latin typeface="Petrona" pitchFamily="34" charset="0"/>
                <a:ea typeface="Petrona" pitchFamily="34" charset="-122"/>
                <a:cs typeface="Petrona" pitchFamily="34" charset="-120"/>
              </a:rPr>
              <a:t>Target Market</a:t>
            </a:r>
            <a:endParaRPr lang="en-US" dirty="0"/>
          </a:p>
        </p:txBody>
      </p:sp>
      <p:sp>
        <p:nvSpPr>
          <p:cNvPr id="10" name="Text 7"/>
          <p:cNvSpPr/>
          <p:nvPr/>
        </p:nvSpPr>
        <p:spPr>
          <a:xfrm>
            <a:off x="1618536" y="4244102"/>
            <a:ext cx="12439769" cy="239197"/>
          </a:xfrm>
          <a:prstGeom prst="rect">
            <a:avLst/>
          </a:prstGeom>
          <a:noFill/>
          <a:ln/>
        </p:spPr>
        <p:txBody>
          <a:bodyPr wrap="none" lIns="0" tIns="0" rIns="0" bIns="0" rtlCol="0" anchor="t"/>
          <a:lstStyle/>
          <a:p>
            <a:pPr marL="0" indent="0" algn="l">
              <a:lnSpc>
                <a:spcPts val="1850"/>
              </a:lnSpc>
              <a:buNone/>
            </a:pPr>
            <a:r>
              <a:rPr lang="en-US" sz="1400" dirty="0">
                <a:solidFill>
                  <a:srgbClr val="272525"/>
                </a:solidFill>
                <a:latin typeface="Inter" pitchFamily="34" charset="0"/>
                <a:ea typeface="Inter" pitchFamily="34" charset="-122"/>
                <a:cs typeface="Inter" pitchFamily="34" charset="-120"/>
              </a:rPr>
              <a:t>We are targeting commercial fish farmers, aquaculture companies, and research institutions seeking to improve efficiency, sustainability, and profitability.</a:t>
            </a:r>
            <a:endParaRPr lang="en-US" sz="1400" dirty="0"/>
          </a:p>
        </p:txBody>
      </p:sp>
      <p:sp>
        <p:nvSpPr>
          <p:cNvPr id="11" name="Shape 8"/>
          <p:cNvSpPr/>
          <p:nvPr/>
        </p:nvSpPr>
        <p:spPr>
          <a:xfrm>
            <a:off x="949226" y="5110758"/>
            <a:ext cx="523280" cy="15240"/>
          </a:xfrm>
          <a:prstGeom prst="roundRect">
            <a:avLst>
              <a:gd name="adj" fmla="val 412059"/>
            </a:avLst>
          </a:prstGeom>
          <a:solidFill>
            <a:srgbClr val="B2D4E5"/>
          </a:solidFill>
          <a:ln/>
        </p:spPr>
      </p:sp>
      <p:sp>
        <p:nvSpPr>
          <p:cNvPr id="12" name="Shape 9"/>
          <p:cNvSpPr/>
          <p:nvPr/>
        </p:nvSpPr>
        <p:spPr>
          <a:xfrm>
            <a:off x="628114" y="4950262"/>
            <a:ext cx="336352" cy="336352"/>
          </a:xfrm>
          <a:prstGeom prst="roundRect">
            <a:avLst>
              <a:gd name="adj" fmla="val 18670"/>
            </a:avLst>
          </a:prstGeom>
          <a:solidFill>
            <a:srgbClr val="CCEEFF"/>
          </a:solidFill>
          <a:ln w="7620">
            <a:solidFill>
              <a:srgbClr val="B2D4E5"/>
            </a:solidFill>
            <a:prstDash val="solid"/>
          </a:ln>
        </p:spPr>
      </p:sp>
      <p:sp>
        <p:nvSpPr>
          <p:cNvPr id="13" name="Text 10"/>
          <p:cNvSpPr/>
          <p:nvPr/>
        </p:nvSpPr>
        <p:spPr>
          <a:xfrm>
            <a:off x="729555" y="5000625"/>
            <a:ext cx="133469" cy="235506"/>
          </a:xfrm>
          <a:prstGeom prst="rect">
            <a:avLst/>
          </a:prstGeom>
          <a:noFill/>
          <a:ln/>
        </p:spPr>
        <p:txBody>
          <a:bodyPr wrap="none" lIns="0" tIns="0" rIns="0" bIns="0" rtlCol="0" anchor="t"/>
          <a:lstStyle/>
          <a:p>
            <a:pPr marL="0" indent="0" algn="ctr">
              <a:lnSpc>
                <a:spcPts val="1850"/>
              </a:lnSpc>
              <a:buNone/>
            </a:pPr>
            <a:r>
              <a:rPr lang="en-US" sz="1850" b="1" dirty="0">
                <a:solidFill>
                  <a:srgbClr val="272525"/>
                </a:solidFill>
                <a:latin typeface="Petrona" pitchFamily="34" charset="0"/>
                <a:ea typeface="Petrona" pitchFamily="34" charset="-122"/>
                <a:cs typeface="Petrona" pitchFamily="34" charset="-120"/>
              </a:rPr>
              <a:t>2</a:t>
            </a:r>
            <a:endParaRPr lang="en-US" sz="1850" dirty="0"/>
          </a:p>
        </p:txBody>
      </p:sp>
      <p:sp>
        <p:nvSpPr>
          <p:cNvPr id="14" name="Text 11"/>
          <p:cNvSpPr/>
          <p:nvPr/>
        </p:nvSpPr>
        <p:spPr>
          <a:xfrm>
            <a:off x="1618536" y="4931569"/>
            <a:ext cx="2009537" cy="245269"/>
          </a:xfrm>
          <a:prstGeom prst="rect">
            <a:avLst/>
          </a:prstGeom>
          <a:noFill/>
          <a:ln/>
        </p:spPr>
        <p:txBody>
          <a:bodyPr wrap="none" lIns="0" tIns="0" rIns="0" bIns="0" rtlCol="0" anchor="t"/>
          <a:lstStyle/>
          <a:p>
            <a:pPr marL="0" indent="0" algn="l">
              <a:lnSpc>
                <a:spcPts val="1900"/>
              </a:lnSpc>
              <a:buNone/>
            </a:pPr>
            <a:r>
              <a:rPr lang="en-US" sz="1500" b="1" dirty="0">
                <a:solidFill>
                  <a:srgbClr val="272525"/>
                </a:solidFill>
                <a:latin typeface="Petrona" pitchFamily="34" charset="0"/>
                <a:ea typeface="Petrona" pitchFamily="34" charset="-122"/>
                <a:cs typeface="Petrona" pitchFamily="34" charset="-120"/>
              </a:rPr>
              <a:t>Marketing &amp; Outreach</a:t>
            </a:r>
            <a:endParaRPr lang="en-US" sz="1500" dirty="0"/>
          </a:p>
        </p:txBody>
      </p:sp>
      <p:sp>
        <p:nvSpPr>
          <p:cNvPr id="15" name="Text 12"/>
          <p:cNvSpPr/>
          <p:nvPr/>
        </p:nvSpPr>
        <p:spPr>
          <a:xfrm>
            <a:off x="1618536" y="5266492"/>
            <a:ext cx="12439769" cy="239197"/>
          </a:xfrm>
          <a:prstGeom prst="rect">
            <a:avLst/>
          </a:prstGeom>
          <a:noFill/>
          <a:ln/>
        </p:spPr>
        <p:txBody>
          <a:bodyPr wrap="none" lIns="0" tIns="0" rIns="0" bIns="0" rtlCol="0" anchor="t"/>
          <a:lstStyle/>
          <a:p>
            <a:pPr marL="0" indent="0" algn="l">
              <a:lnSpc>
                <a:spcPts val="1850"/>
              </a:lnSpc>
              <a:buNone/>
            </a:pPr>
            <a:r>
              <a:rPr lang="en-US" sz="1400" dirty="0">
                <a:solidFill>
                  <a:srgbClr val="272525"/>
                </a:solidFill>
                <a:latin typeface="Inter" pitchFamily="34" charset="0"/>
                <a:ea typeface="Inter" pitchFamily="34" charset="-122"/>
                <a:cs typeface="Inter" pitchFamily="34" charset="-120"/>
              </a:rPr>
              <a:t>We will utilize digital marketing, industry events, and partnerships to raise awareness, generate leads, and build relationships with potential customers.</a:t>
            </a:r>
            <a:endParaRPr lang="en-US" sz="1400" dirty="0"/>
          </a:p>
        </p:txBody>
      </p:sp>
      <p:sp>
        <p:nvSpPr>
          <p:cNvPr id="16" name="Shape 13"/>
          <p:cNvSpPr/>
          <p:nvPr/>
        </p:nvSpPr>
        <p:spPr>
          <a:xfrm>
            <a:off x="949226" y="6133148"/>
            <a:ext cx="523280" cy="15240"/>
          </a:xfrm>
          <a:prstGeom prst="roundRect">
            <a:avLst>
              <a:gd name="adj" fmla="val 412059"/>
            </a:avLst>
          </a:prstGeom>
          <a:solidFill>
            <a:srgbClr val="B2D4E5"/>
          </a:solidFill>
          <a:ln/>
        </p:spPr>
      </p:sp>
      <p:sp>
        <p:nvSpPr>
          <p:cNvPr id="17" name="Shape 14"/>
          <p:cNvSpPr/>
          <p:nvPr/>
        </p:nvSpPr>
        <p:spPr>
          <a:xfrm>
            <a:off x="628114" y="5972651"/>
            <a:ext cx="336352" cy="336352"/>
          </a:xfrm>
          <a:prstGeom prst="roundRect">
            <a:avLst>
              <a:gd name="adj" fmla="val 18670"/>
            </a:avLst>
          </a:prstGeom>
          <a:solidFill>
            <a:srgbClr val="CCEEFF"/>
          </a:solidFill>
          <a:ln w="7620">
            <a:solidFill>
              <a:srgbClr val="B2D4E5"/>
            </a:solidFill>
            <a:prstDash val="solid"/>
          </a:ln>
        </p:spPr>
      </p:sp>
      <p:sp>
        <p:nvSpPr>
          <p:cNvPr id="18" name="Text 15"/>
          <p:cNvSpPr/>
          <p:nvPr/>
        </p:nvSpPr>
        <p:spPr>
          <a:xfrm>
            <a:off x="729675" y="6023015"/>
            <a:ext cx="133231" cy="235506"/>
          </a:xfrm>
          <a:prstGeom prst="rect">
            <a:avLst/>
          </a:prstGeom>
          <a:noFill/>
          <a:ln/>
        </p:spPr>
        <p:txBody>
          <a:bodyPr wrap="none" lIns="0" tIns="0" rIns="0" bIns="0" rtlCol="0" anchor="t"/>
          <a:lstStyle/>
          <a:p>
            <a:pPr marL="0" indent="0" algn="ctr">
              <a:lnSpc>
                <a:spcPts val="1850"/>
              </a:lnSpc>
              <a:buNone/>
            </a:pPr>
            <a:r>
              <a:rPr lang="en-US" sz="1850" b="1" dirty="0">
                <a:solidFill>
                  <a:srgbClr val="272525"/>
                </a:solidFill>
                <a:latin typeface="Petrona" pitchFamily="34" charset="0"/>
                <a:ea typeface="Petrona" pitchFamily="34" charset="-122"/>
                <a:cs typeface="Petrona" pitchFamily="34" charset="-120"/>
              </a:rPr>
              <a:t>3</a:t>
            </a:r>
            <a:endParaRPr lang="en-US" sz="1850" dirty="0"/>
          </a:p>
        </p:txBody>
      </p:sp>
      <p:sp>
        <p:nvSpPr>
          <p:cNvPr id="19" name="Text 16"/>
          <p:cNvSpPr/>
          <p:nvPr/>
        </p:nvSpPr>
        <p:spPr>
          <a:xfrm>
            <a:off x="1618536" y="5953958"/>
            <a:ext cx="1962388" cy="245269"/>
          </a:xfrm>
          <a:prstGeom prst="rect">
            <a:avLst/>
          </a:prstGeom>
          <a:noFill/>
          <a:ln/>
        </p:spPr>
        <p:txBody>
          <a:bodyPr wrap="none" lIns="0" tIns="0" rIns="0" bIns="0" rtlCol="0" anchor="t"/>
          <a:lstStyle/>
          <a:p>
            <a:pPr marL="0" indent="0" algn="l">
              <a:lnSpc>
                <a:spcPts val="1900"/>
              </a:lnSpc>
              <a:buNone/>
            </a:pPr>
            <a:r>
              <a:rPr lang="en-US" b="1" dirty="0">
                <a:solidFill>
                  <a:srgbClr val="272525"/>
                </a:solidFill>
                <a:latin typeface="Petrona" pitchFamily="34" charset="0"/>
                <a:ea typeface="Petrona" pitchFamily="34" charset="-122"/>
                <a:cs typeface="Petrona" pitchFamily="34" charset="-120"/>
              </a:rPr>
              <a:t>Sales &amp; Distribution</a:t>
            </a:r>
            <a:endParaRPr lang="en-US" dirty="0"/>
          </a:p>
        </p:txBody>
      </p:sp>
      <p:sp>
        <p:nvSpPr>
          <p:cNvPr id="20" name="Text 17"/>
          <p:cNvSpPr/>
          <p:nvPr/>
        </p:nvSpPr>
        <p:spPr>
          <a:xfrm>
            <a:off x="1618536" y="6288881"/>
            <a:ext cx="12439769" cy="239197"/>
          </a:xfrm>
          <a:prstGeom prst="rect">
            <a:avLst/>
          </a:prstGeom>
          <a:noFill/>
          <a:ln/>
        </p:spPr>
        <p:txBody>
          <a:bodyPr wrap="none" lIns="0" tIns="0" rIns="0" bIns="0" rtlCol="0" anchor="t"/>
          <a:lstStyle/>
          <a:p>
            <a:pPr marL="0" indent="0" algn="l">
              <a:lnSpc>
                <a:spcPts val="1850"/>
              </a:lnSpc>
              <a:buNone/>
            </a:pPr>
            <a:r>
              <a:rPr lang="en-US" sz="1400" dirty="0">
                <a:solidFill>
                  <a:srgbClr val="272525"/>
                </a:solidFill>
                <a:latin typeface="Inter" pitchFamily="34" charset="0"/>
                <a:ea typeface="Inter" pitchFamily="34" charset="-122"/>
                <a:cs typeface="Inter" pitchFamily="34" charset="-120"/>
              </a:rPr>
              <a:t>We will establish a direct sales team and partner with aquaculture equipment distributors to expand reach and secure sales.</a:t>
            </a:r>
            <a:endParaRPr lang="en-US" sz="1400" dirty="0"/>
          </a:p>
        </p:txBody>
      </p:sp>
      <p:sp>
        <p:nvSpPr>
          <p:cNvPr id="21" name="Shape 18"/>
          <p:cNvSpPr/>
          <p:nvPr/>
        </p:nvSpPr>
        <p:spPr>
          <a:xfrm>
            <a:off x="949226" y="7155537"/>
            <a:ext cx="523280" cy="15240"/>
          </a:xfrm>
          <a:prstGeom prst="roundRect">
            <a:avLst>
              <a:gd name="adj" fmla="val 412059"/>
            </a:avLst>
          </a:prstGeom>
          <a:solidFill>
            <a:srgbClr val="B2D4E5"/>
          </a:solidFill>
          <a:ln/>
        </p:spPr>
      </p:sp>
      <p:sp>
        <p:nvSpPr>
          <p:cNvPr id="22" name="Shape 19"/>
          <p:cNvSpPr/>
          <p:nvPr/>
        </p:nvSpPr>
        <p:spPr>
          <a:xfrm>
            <a:off x="628114" y="6995041"/>
            <a:ext cx="336352" cy="336352"/>
          </a:xfrm>
          <a:prstGeom prst="roundRect">
            <a:avLst>
              <a:gd name="adj" fmla="val 18670"/>
            </a:avLst>
          </a:prstGeom>
          <a:solidFill>
            <a:srgbClr val="CCEEFF"/>
          </a:solidFill>
          <a:ln w="7620">
            <a:solidFill>
              <a:srgbClr val="B2D4E5"/>
            </a:solidFill>
            <a:prstDash val="solid"/>
          </a:ln>
        </p:spPr>
      </p:sp>
      <p:sp>
        <p:nvSpPr>
          <p:cNvPr id="23" name="Text 20"/>
          <p:cNvSpPr/>
          <p:nvPr/>
        </p:nvSpPr>
        <p:spPr>
          <a:xfrm>
            <a:off x="732770" y="7045404"/>
            <a:ext cx="126921" cy="235506"/>
          </a:xfrm>
          <a:prstGeom prst="rect">
            <a:avLst/>
          </a:prstGeom>
          <a:noFill/>
          <a:ln/>
        </p:spPr>
        <p:txBody>
          <a:bodyPr wrap="none" lIns="0" tIns="0" rIns="0" bIns="0" rtlCol="0" anchor="t"/>
          <a:lstStyle/>
          <a:p>
            <a:pPr marL="0" indent="0" algn="ctr">
              <a:lnSpc>
                <a:spcPts val="1850"/>
              </a:lnSpc>
              <a:buNone/>
            </a:pPr>
            <a:r>
              <a:rPr lang="en-US" sz="1850" b="1" dirty="0">
                <a:solidFill>
                  <a:srgbClr val="272525"/>
                </a:solidFill>
                <a:latin typeface="Petrona" pitchFamily="34" charset="0"/>
                <a:ea typeface="Petrona" pitchFamily="34" charset="-122"/>
                <a:cs typeface="Petrona" pitchFamily="34" charset="-120"/>
              </a:rPr>
              <a:t>4</a:t>
            </a:r>
            <a:endParaRPr lang="en-US" sz="1850" dirty="0"/>
          </a:p>
        </p:txBody>
      </p:sp>
      <p:sp>
        <p:nvSpPr>
          <p:cNvPr id="24" name="Text 21"/>
          <p:cNvSpPr/>
          <p:nvPr/>
        </p:nvSpPr>
        <p:spPr>
          <a:xfrm>
            <a:off x="1618536" y="6976348"/>
            <a:ext cx="1962388" cy="245269"/>
          </a:xfrm>
          <a:prstGeom prst="rect">
            <a:avLst/>
          </a:prstGeom>
          <a:noFill/>
          <a:ln/>
        </p:spPr>
        <p:txBody>
          <a:bodyPr wrap="none" lIns="0" tIns="0" rIns="0" bIns="0" rtlCol="0" anchor="t"/>
          <a:lstStyle/>
          <a:p>
            <a:pPr marL="0" indent="0" algn="l">
              <a:lnSpc>
                <a:spcPts val="1900"/>
              </a:lnSpc>
              <a:buNone/>
            </a:pPr>
            <a:r>
              <a:rPr lang="en-US" b="1" dirty="0">
                <a:solidFill>
                  <a:srgbClr val="272525"/>
                </a:solidFill>
                <a:latin typeface="Petrona" pitchFamily="34" charset="0"/>
                <a:ea typeface="Petrona" pitchFamily="34" charset="-122"/>
                <a:cs typeface="Petrona" pitchFamily="34" charset="-120"/>
              </a:rPr>
              <a:t>Scaling &amp; Growth</a:t>
            </a:r>
            <a:endParaRPr lang="en-US" dirty="0"/>
          </a:p>
        </p:txBody>
      </p:sp>
      <p:sp>
        <p:nvSpPr>
          <p:cNvPr id="25" name="Text 22"/>
          <p:cNvSpPr/>
          <p:nvPr/>
        </p:nvSpPr>
        <p:spPr>
          <a:xfrm>
            <a:off x="1618536" y="7331393"/>
            <a:ext cx="13746650" cy="219075"/>
          </a:xfrm>
          <a:prstGeom prst="rect">
            <a:avLst/>
          </a:prstGeom>
          <a:noFill/>
          <a:ln/>
        </p:spPr>
        <p:txBody>
          <a:bodyPr wrap="none" lIns="0" tIns="0" rIns="0" bIns="0" rtlCol="0" anchor="t"/>
          <a:lstStyle/>
          <a:p>
            <a:pPr marL="0" indent="0" algn="l">
              <a:lnSpc>
                <a:spcPts val="1850"/>
              </a:lnSpc>
              <a:buNone/>
            </a:pPr>
            <a:r>
              <a:rPr lang="en-US" sz="1400" dirty="0">
                <a:solidFill>
                  <a:srgbClr val="272525"/>
                </a:solidFill>
                <a:latin typeface="Inter" pitchFamily="34" charset="0"/>
                <a:ea typeface="Inter" pitchFamily="34" charset="-122"/>
                <a:cs typeface="Inter" pitchFamily="34" charset="-120"/>
              </a:rPr>
              <a:t>We will focus on continuous product development, expansion into new markets, and strategic partnerships to achieve sustainable growth and </a:t>
            </a:r>
          </a:p>
          <a:p>
            <a:pPr marL="0" indent="0" algn="l">
              <a:lnSpc>
                <a:spcPts val="1850"/>
              </a:lnSpc>
              <a:buNone/>
            </a:pPr>
            <a:r>
              <a:rPr lang="en-US" sz="1400" dirty="0">
                <a:solidFill>
                  <a:srgbClr val="272525"/>
                </a:solidFill>
                <a:latin typeface="Inter" pitchFamily="34" charset="0"/>
                <a:ea typeface="Inter" pitchFamily="34" charset="-122"/>
                <a:cs typeface="Inter" pitchFamily="34" charset="-120"/>
              </a:rPr>
              <a:t>market leadership.</a:t>
            </a:r>
            <a:endParaRPr lang="en-US" sz="1400" dirty="0"/>
          </a:p>
        </p:txBody>
      </p:sp>
      <p:pic>
        <p:nvPicPr>
          <p:cNvPr id="73" name="Picture 72">
            <a:extLst>
              <a:ext uri="{FF2B5EF4-FFF2-40B4-BE49-F238E27FC236}">
                <a16:creationId xmlns:a16="http://schemas.microsoft.com/office/drawing/2014/main" id="{5FE4E4A0-0BE9-4154-BE84-18DAAF121846}"/>
              </a:ext>
            </a:extLst>
          </p:cNvPr>
          <p:cNvPicPr>
            <a:picLocks noChangeAspect="1"/>
          </p:cNvPicPr>
          <p:nvPr/>
        </p:nvPicPr>
        <p:blipFill>
          <a:blip r:embed="rId3"/>
          <a:stretch>
            <a:fillRect/>
          </a:stretch>
        </p:blipFill>
        <p:spPr>
          <a:xfrm>
            <a:off x="572095" y="92215"/>
            <a:ext cx="13601105" cy="21942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p:cNvPicPr>
            <a:picLocks noChangeAspect="1"/>
          </p:cNvPicPr>
          <p:nvPr/>
        </p:nvPicPr>
        <p:blipFill>
          <a:blip r:embed="rId3"/>
          <a:stretch>
            <a:fillRect/>
          </a:stretch>
        </p:blipFill>
        <p:spPr>
          <a:xfrm>
            <a:off x="2743200" y="399217"/>
            <a:ext cx="8703129" cy="2385179"/>
          </a:xfrm>
          <a:prstGeom prst="rect">
            <a:avLst/>
          </a:prstGeom>
        </p:spPr>
      </p:pic>
      <p:sp>
        <p:nvSpPr>
          <p:cNvPr id="3" name="Text 0"/>
          <p:cNvSpPr/>
          <p:nvPr/>
        </p:nvSpPr>
        <p:spPr>
          <a:xfrm>
            <a:off x="667822" y="2975134"/>
            <a:ext cx="10585966" cy="626031"/>
          </a:xfrm>
          <a:prstGeom prst="rect">
            <a:avLst/>
          </a:prstGeom>
          <a:noFill/>
          <a:ln/>
        </p:spPr>
        <p:txBody>
          <a:bodyPr wrap="none" lIns="0" tIns="0" rIns="0" bIns="0" rtlCol="0" anchor="t"/>
          <a:lstStyle/>
          <a:p>
            <a:pPr marL="0" indent="0">
              <a:lnSpc>
                <a:spcPts val="4900"/>
              </a:lnSpc>
              <a:buNone/>
            </a:pPr>
            <a:r>
              <a:rPr lang="en-US" sz="3900" b="1" dirty="0">
                <a:solidFill>
                  <a:srgbClr val="000000"/>
                </a:solidFill>
                <a:latin typeface="Petrona" pitchFamily="34" charset="0"/>
                <a:ea typeface="Petrona" pitchFamily="34" charset="-122"/>
                <a:cs typeface="Petrona" pitchFamily="34" charset="-120"/>
              </a:rPr>
              <a:t>Ask Amount: Funding for Growth &amp; Expansion</a:t>
            </a:r>
            <a:endParaRPr lang="en-US" sz="3900" dirty="0"/>
          </a:p>
        </p:txBody>
      </p:sp>
      <p:sp>
        <p:nvSpPr>
          <p:cNvPr id="4" name="Text 1"/>
          <p:cNvSpPr/>
          <p:nvPr/>
        </p:nvSpPr>
        <p:spPr>
          <a:xfrm>
            <a:off x="667822" y="3887391"/>
            <a:ext cx="13294757" cy="610553"/>
          </a:xfrm>
          <a:prstGeom prst="rect">
            <a:avLst/>
          </a:prstGeom>
          <a:noFill/>
          <a:ln/>
        </p:spPr>
        <p:txBody>
          <a:bodyPr wrap="square" lIns="0" tIns="0" rIns="0" bIns="0" rtlCol="0" anchor="t"/>
          <a:lstStyle/>
          <a:p>
            <a:pPr marL="0" indent="0">
              <a:lnSpc>
                <a:spcPts val="2400"/>
              </a:lnSpc>
              <a:buNone/>
            </a:pPr>
            <a:r>
              <a:rPr lang="en-US" sz="1500" dirty="0">
                <a:solidFill>
                  <a:srgbClr val="272525"/>
                </a:solidFill>
                <a:latin typeface="Inter" pitchFamily="34" charset="0"/>
                <a:ea typeface="Inter" pitchFamily="34" charset="-122"/>
                <a:cs typeface="Inter" pitchFamily="34" charset="-120"/>
              </a:rPr>
              <a:t>We are seeking 10M KES to accelerate the development and deployment of our AI-powered fish cage system, expand our market reach, and solidify our position as a leader in sustainable aquaculture technology.</a:t>
            </a:r>
            <a:endParaRPr lang="en-US" sz="1500" dirty="0"/>
          </a:p>
        </p:txBody>
      </p:sp>
      <p:pic>
        <p:nvPicPr>
          <p:cNvPr id="5" name="Image 1" descr="preencoded.png"/>
          <p:cNvPicPr>
            <a:picLocks noChangeAspect="1"/>
          </p:cNvPicPr>
          <p:nvPr/>
        </p:nvPicPr>
        <p:blipFill>
          <a:blip r:embed="rId4"/>
          <a:stretch>
            <a:fillRect/>
          </a:stretch>
        </p:blipFill>
        <p:spPr>
          <a:xfrm>
            <a:off x="667822" y="4712613"/>
            <a:ext cx="476964" cy="476964"/>
          </a:xfrm>
          <a:prstGeom prst="rect">
            <a:avLst/>
          </a:prstGeom>
        </p:spPr>
      </p:pic>
      <p:sp>
        <p:nvSpPr>
          <p:cNvPr id="6" name="Text 2"/>
          <p:cNvSpPr/>
          <p:nvPr/>
        </p:nvSpPr>
        <p:spPr>
          <a:xfrm>
            <a:off x="667822" y="5380315"/>
            <a:ext cx="2504480" cy="313134"/>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pitchFamily="34" charset="0"/>
                <a:ea typeface="Petrona" pitchFamily="34" charset="-122"/>
                <a:cs typeface="Petrona" pitchFamily="34" charset="-120"/>
              </a:rPr>
              <a:t>Product Development</a:t>
            </a:r>
            <a:endParaRPr lang="en-US" sz="1950" dirty="0"/>
          </a:p>
        </p:txBody>
      </p:sp>
      <p:sp>
        <p:nvSpPr>
          <p:cNvPr id="7" name="Text 3"/>
          <p:cNvSpPr/>
          <p:nvPr/>
        </p:nvSpPr>
        <p:spPr>
          <a:xfrm>
            <a:off x="667822" y="5807869"/>
            <a:ext cx="3108960" cy="1831658"/>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Fund further development of the AI-powered fish cage system, including advanced sensor integration, enhanced AI algorithms, and user interface improvements.</a:t>
            </a:r>
            <a:endParaRPr lang="en-US" sz="1500" dirty="0"/>
          </a:p>
        </p:txBody>
      </p:sp>
      <p:pic>
        <p:nvPicPr>
          <p:cNvPr id="8" name="Image 2" descr="preencoded.png"/>
          <p:cNvPicPr>
            <a:picLocks noChangeAspect="1"/>
          </p:cNvPicPr>
          <p:nvPr/>
        </p:nvPicPr>
        <p:blipFill>
          <a:blip r:embed="rId5"/>
          <a:stretch>
            <a:fillRect/>
          </a:stretch>
        </p:blipFill>
        <p:spPr>
          <a:xfrm>
            <a:off x="4063008" y="4712613"/>
            <a:ext cx="476964" cy="476964"/>
          </a:xfrm>
          <a:prstGeom prst="rect">
            <a:avLst/>
          </a:prstGeom>
        </p:spPr>
      </p:pic>
      <p:sp>
        <p:nvSpPr>
          <p:cNvPr id="9" name="Text 4"/>
          <p:cNvSpPr/>
          <p:nvPr/>
        </p:nvSpPr>
        <p:spPr>
          <a:xfrm>
            <a:off x="4063008" y="5380315"/>
            <a:ext cx="2504480" cy="313134"/>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pitchFamily="34" charset="0"/>
                <a:ea typeface="Petrona" pitchFamily="34" charset="-122"/>
                <a:cs typeface="Petrona" pitchFamily="34" charset="-120"/>
              </a:rPr>
              <a:t>Marketing &amp; Sales</a:t>
            </a:r>
            <a:endParaRPr lang="en-US" sz="1950" dirty="0"/>
          </a:p>
        </p:txBody>
      </p:sp>
      <p:sp>
        <p:nvSpPr>
          <p:cNvPr id="10" name="Text 5"/>
          <p:cNvSpPr/>
          <p:nvPr/>
        </p:nvSpPr>
        <p:spPr>
          <a:xfrm>
            <a:off x="4063008" y="5807869"/>
            <a:ext cx="3109079" cy="1831658"/>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Invest in targeted marketing campaigns, industry event participation, and sales team expansion to accelerate customer acquisition and market penetration.</a:t>
            </a:r>
            <a:endParaRPr lang="en-US" sz="1500" dirty="0"/>
          </a:p>
        </p:txBody>
      </p:sp>
      <p:pic>
        <p:nvPicPr>
          <p:cNvPr id="11" name="Image 3" descr="preencoded.png"/>
          <p:cNvPicPr>
            <a:picLocks noChangeAspect="1"/>
          </p:cNvPicPr>
          <p:nvPr/>
        </p:nvPicPr>
        <p:blipFill>
          <a:blip r:embed="rId6"/>
          <a:stretch>
            <a:fillRect/>
          </a:stretch>
        </p:blipFill>
        <p:spPr>
          <a:xfrm>
            <a:off x="7458313" y="4712613"/>
            <a:ext cx="476964" cy="476964"/>
          </a:xfrm>
          <a:prstGeom prst="rect">
            <a:avLst/>
          </a:prstGeom>
        </p:spPr>
      </p:pic>
      <p:sp>
        <p:nvSpPr>
          <p:cNvPr id="12" name="Text 6"/>
          <p:cNvSpPr/>
          <p:nvPr/>
        </p:nvSpPr>
        <p:spPr>
          <a:xfrm>
            <a:off x="7458313" y="5380315"/>
            <a:ext cx="2504480" cy="313134"/>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pitchFamily="34" charset="0"/>
                <a:ea typeface="Petrona" pitchFamily="34" charset="-122"/>
                <a:cs typeface="Petrona" pitchFamily="34" charset="-120"/>
              </a:rPr>
              <a:t>Team Expansion</a:t>
            </a:r>
            <a:endParaRPr lang="en-US" sz="1950" dirty="0"/>
          </a:p>
        </p:txBody>
      </p:sp>
      <p:sp>
        <p:nvSpPr>
          <p:cNvPr id="13" name="Text 7"/>
          <p:cNvSpPr/>
          <p:nvPr/>
        </p:nvSpPr>
        <p:spPr>
          <a:xfrm>
            <a:off x="7458313" y="5807869"/>
            <a:ext cx="3108960" cy="1526381"/>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Hire additional engineers, data scientists, and marketing professionals to support product development, research, and business operations.</a:t>
            </a:r>
            <a:endParaRPr lang="en-US" sz="1500" dirty="0"/>
          </a:p>
        </p:txBody>
      </p:sp>
      <p:pic>
        <p:nvPicPr>
          <p:cNvPr id="14" name="Image 4" descr="preencoded.png"/>
          <p:cNvPicPr>
            <a:picLocks noChangeAspect="1"/>
          </p:cNvPicPr>
          <p:nvPr/>
        </p:nvPicPr>
        <p:blipFill>
          <a:blip r:embed="rId7"/>
          <a:stretch>
            <a:fillRect/>
          </a:stretch>
        </p:blipFill>
        <p:spPr>
          <a:xfrm>
            <a:off x="10853499" y="4712613"/>
            <a:ext cx="476964" cy="476964"/>
          </a:xfrm>
          <a:prstGeom prst="rect">
            <a:avLst/>
          </a:prstGeom>
        </p:spPr>
      </p:pic>
      <p:sp>
        <p:nvSpPr>
          <p:cNvPr id="15" name="Text 8"/>
          <p:cNvSpPr/>
          <p:nvPr/>
        </p:nvSpPr>
        <p:spPr>
          <a:xfrm>
            <a:off x="10853499" y="5380315"/>
            <a:ext cx="2869287" cy="313134"/>
          </a:xfrm>
          <a:prstGeom prst="rect">
            <a:avLst/>
          </a:prstGeom>
          <a:noFill/>
          <a:ln/>
        </p:spPr>
        <p:txBody>
          <a:bodyPr wrap="none" lIns="0" tIns="0" rIns="0" bIns="0" rtlCol="0" anchor="t"/>
          <a:lstStyle/>
          <a:p>
            <a:pPr marL="0" indent="0" algn="l">
              <a:lnSpc>
                <a:spcPts val="2450"/>
              </a:lnSpc>
              <a:buNone/>
            </a:pPr>
            <a:r>
              <a:rPr lang="en-US" sz="1950" b="1" dirty="0">
                <a:solidFill>
                  <a:srgbClr val="272525"/>
                </a:solidFill>
                <a:latin typeface="Petrona" pitchFamily="34" charset="0"/>
                <a:ea typeface="Petrona" pitchFamily="34" charset="-122"/>
                <a:cs typeface="Petrona" pitchFamily="34" charset="-120"/>
              </a:rPr>
              <a:t>Research &amp; Development</a:t>
            </a:r>
            <a:endParaRPr lang="en-US" sz="1950" dirty="0"/>
          </a:p>
        </p:txBody>
      </p:sp>
      <p:sp>
        <p:nvSpPr>
          <p:cNvPr id="16" name="Text 9"/>
          <p:cNvSpPr/>
          <p:nvPr/>
        </p:nvSpPr>
        <p:spPr>
          <a:xfrm>
            <a:off x="10853499" y="5807869"/>
            <a:ext cx="3109079" cy="1831658"/>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Fund ongoing research and development efforts to explore new AI applications for aquaculture, improve system performance, and enhance sustainability features.</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p:cNvPicPr>
            <a:picLocks noChangeAspect="1"/>
          </p:cNvPicPr>
          <p:nvPr/>
        </p:nvPicPr>
        <p:blipFill>
          <a:blip r:embed="rId3"/>
          <a:stretch>
            <a:fillRect/>
          </a:stretch>
        </p:blipFill>
        <p:spPr>
          <a:xfrm>
            <a:off x="0" y="1371600"/>
            <a:ext cx="5486400" cy="5486400"/>
          </a:xfrm>
          <a:prstGeom prst="rect">
            <a:avLst/>
          </a:prstGeom>
        </p:spPr>
      </p:pic>
      <p:sp>
        <p:nvSpPr>
          <p:cNvPr id="3" name="Text 0"/>
          <p:cNvSpPr/>
          <p:nvPr/>
        </p:nvSpPr>
        <p:spPr>
          <a:xfrm>
            <a:off x="6242923" y="973574"/>
            <a:ext cx="7630954" cy="1418511"/>
          </a:xfrm>
          <a:prstGeom prst="rect">
            <a:avLst/>
          </a:prstGeom>
          <a:noFill/>
          <a:ln/>
        </p:spPr>
        <p:txBody>
          <a:bodyPr wrap="square" lIns="0" tIns="0" rIns="0" bIns="0" rtlCol="0" anchor="t"/>
          <a:lstStyle/>
          <a:p>
            <a:pPr marL="0" indent="0">
              <a:lnSpc>
                <a:spcPts val="5550"/>
              </a:lnSpc>
              <a:buNone/>
            </a:pPr>
            <a:r>
              <a:rPr lang="en-US" sz="4450" b="1" dirty="0">
                <a:solidFill>
                  <a:srgbClr val="000000"/>
                </a:solidFill>
                <a:latin typeface="Petrona" pitchFamily="34" charset="0"/>
                <a:ea typeface="Petrona" pitchFamily="34" charset="-122"/>
                <a:cs typeface="Petrona" pitchFamily="34" charset="-120"/>
              </a:rPr>
              <a:t>Our Team: Passionate Leaders &amp; Experts</a:t>
            </a:r>
            <a:endParaRPr lang="en-US" sz="4450" dirty="0"/>
          </a:p>
        </p:txBody>
      </p:sp>
      <p:sp>
        <p:nvSpPr>
          <p:cNvPr id="4" name="Text 1"/>
          <p:cNvSpPr/>
          <p:nvPr/>
        </p:nvSpPr>
        <p:spPr>
          <a:xfrm>
            <a:off x="6242923" y="2716292"/>
            <a:ext cx="7630954" cy="1383030"/>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Our team is comprised of experienced professionals with a passion for aquaculture and a deep understanding of AI and IoT technologies. We are driven to create a sustainable future for seafood production and empower fish farmers with the tools to succeed.</a:t>
            </a:r>
            <a:endParaRPr lang="en-US" sz="1700" dirty="0"/>
          </a:p>
        </p:txBody>
      </p:sp>
      <p:sp>
        <p:nvSpPr>
          <p:cNvPr id="5" name="Shape 2"/>
          <p:cNvSpPr/>
          <p:nvPr/>
        </p:nvSpPr>
        <p:spPr>
          <a:xfrm>
            <a:off x="6242923" y="4342448"/>
            <a:ext cx="7630954" cy="2913459"/>
          </a:xfrm>
          <a:prstGeom prst="roundRect">
            <a:avLst>
              <a:gd name="adj" fmla="val 3116"/>
            </a:avLst>
          </a:prstGeom>
          <a:noFill/>
          <a:ln w="7620">
            <a:solidFill>
              <a:srgbClr val="000000">
                <a:alpha val="8000"/>
              </a:srgbClr>
            </a:solidFill>
            <a:prstDash val="solid"/>
          </a:ln>
        </p:spPr>
      </p:sp>
      <p:sp>
        <p:nvSpPr>
          <p:cNvPr id="6" name="Shape 3"/>
          <p:cNvSpPr/>
          <p:nvPr/>
        </p:nvSpPr>
        <p:spPr>
          <a:xfrm>
            <a:off x="6250543" y="4350068"/>
            <a:ext cx="7615714" cy="966073"/>
          </a:xfrm>
          <a:prstGeom prst="rect">
            <a:avLst/>
          </a:prstGeom>
          <a:solidFill>
            <a:srgbClr val="FFFFFF">
              <a:alpha val="4000"/>
            </a:srgbClr>
          </a:solidFill>
          <a:ln/>
        </p:spPr>
      </p:sp>
      <p:sp>
        <p:nvSpPr>
          <p:cNvPr id="7" name="Text 4"/>
          <p:cNvSpPr/>
          <p:nvPr/>
        </p:nvSpPr>
        <p:spPr>
          <a:xfrm>
            <a:off x="6466642" y="4487347"/>
            <a:ext cx="3371850" cy="345758"/>
          </a:xfrm>
          <a:prstGeom prst="rect">
            <a:avLst/>
          </a:prstGeom>
          <a:noFill/>
          <a:ln/>
        </p:spPr>
        <p:txBody>
          <a:bodyPr wrap="none" lIns="0" tIns="0" rIns="0" bIns="0" rtlCol="0" anchor="t"/>
          <a:lstStyle/>
          <a:p>
            <a:pPr marL="0" indent="0">
              <a:lnSpc>
                <a:spcPts val="2700"/>
              </a:lnSpc>
              <a:buNone/>
            </a:pPr>
            <a:r>
              <a:rPr lang="en-US" sz="1700" dirty="0">
                <a:solidFill>
                  <a:srgbClr val="272525"/>
                </a:solidFill>
                <a:latin typeface="Inter" pitchFamily="34" charset="0"/>
                <a:ea typeface="Inter" pitchFamily="34" charset="-122"/>
              </a:rPr>
              <a:t>Boniface </a:t>
            </a:r>
            <a:r>
              <a:rPr lang="en-US" sz="1700" dirty="0" err="1">
                <a:solidFill>
                  <a:srgbClr val="272525"/>
                </a:solidFill>
                <a:latin typeface="Inter" pitchFamily="34" charset="0"/>
                <a:ea typeface="Inter" pitchFamily="34" charset="-122"/>
              </a:rPr>
              <a:t>Wainaina</a:t>
            </a:r>
            <a:endParaRPr lang="en-US" sz="1700" dirty="0">
              <a:solidFill>
                <a:srgbClr val="272525"/>
              </a:solidFill>
              <a:latin typeface="Inter" pitchFamily="34" charset="0"/>
              <a:ea typeface="Inter" pitchFamily="34" charset="-122"/>
            </a:endParaRPr>
          </a:p>
          <a:p>
            <a:pPr marL="0" indent="0">
              <a:lnSpc>
                <a:spcPts val="2700"/>
              </a:lnSpc>
              <a:buNone/>
            </a:pPr>
            <a:r>
              <a:rPr lang="en-US" sz="1700" dirty="0"/>
              <a:t>Founder 1</a:t>
            </a:r>
          </a:p>
        </p:txBody>
      </p:sp>
      <p:sp>
        <p:nvSpPr>
          <p:cNvPr id="8" name="Text 5"/>
          <p:cNvSpPr/>
          <p:nvPr/>
        </p:nvSpPr>
        <p:spPr>
          <a:xfrm>
            <a:off x="9222828" y="4487347"/>
            <a:ext cx="4427330" cy="691515"/>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Expertise in Accounting and software development.</a:t>
            </a:r>
            <a:endParaRPr lang="en-US" sz="1700" dirty="0"/>
          </a:p>
        </p:txBody>
      </p:sp>
      <p:sp>
        <p:nvSpPr>
          <p:cNvPr id="9" name="Shape 6"/>
          <p:cNvSpPr/>
          <p:nvPr/>
        </p:nvSpPr>
        <p:spPr>
          <a:xfrm>
            <a:off x="6250543" y="5316141"/>
            <a:ext cx="7615714" cy="966073"/>
          </a:xfrm>
          <a:prstGeom prst="rect">
            <a:avLst/>
          </a:prstGeom>
          <a:solidFill>
            <a:srgbClr val="000000">
              <a:alpha val="4000"/>
            </a:srgbClr>
          </a:solidFill>
          <a:ln/>
        </p:spPr>
      </p:sp>
      <p:sp>
        <p:nvSpPr>
          <p:cNvPr id="10" name="Text 7"/>
          <p:cNvSpPr/>
          <p:nvPr/>
        </p:nvSpPr>
        <p:spPr>
          <a:xfrm>
            <a:off x="6466642" y="5453420"/>
            <a:ext cx="3371850" cy="345758"/>
          </a:xfrm>
          <a:prstGeom prst="rect">
            <a:avLst/>
          </a:prstGeom>
          <a:noFill/>
          <a:ln/>
        </p:spPr>
        <p:txBody>
          <a:bodyPr wrap="none" lIns="0" tIns="0" rIns="0" bIns="0" rtlCol="0" anchor="t"/>
          <a:lstStyle/>
          <a:p>
            <a:pPr marL="0" indent="0">
              <a:lnSpc>
                <a:spcPts val="2700"/>
              </a:lnSpc>
              <a:buNone/>
            </a:pPr>
            <a:r>
              <a:rPr lang="en-US" sz="1700" dirty="0">
                <a:solidFill>
                  <a:srgbClr val="272525"/>
                </a:solidFill>
                <a:latin typeface="Inter" pitchFamily="34" charset="0"/>
                <a:ea typeface="Inter" pitchFamily="34" charset="-122"/>
              </a:rPr>
              <a:t>Titus </a:t>
            </a:r>
            <a:r>
              <a:rPr lang="en-US" sz="1700" dirty="0" err="1">
                <a:solidFill>
                  <a:srgbClr val="272525"/>
                </a:solidFill>
                <a:latin typeface="Inter" pitchFamily="34" charset="0"/>
                <a:ea typeface="Inter" pitchFamily="34" charset="-122"/>
              </a:rPr>
              <a:t>Kipkorir</a:t>
            </a:r>
            <a:endParaRPr lang="en-US" sz="1700" dirty="0">
              <a:solidFill>
                <a:srgbClr val="272525"/>
              </a:solidFill>
              <a:latin typeface="Inter" pitchFamily="34" charset="0"/>
              <a:ea typeface="Inter" pitchFamily="34" charset="-122"/>
            </a:endParaRPr>
          </a:p>
          <a:p>
            <a:pPr marL="0" indent="0">
              <a:lnSpc>
                <a:spcPts val="2700"/>
              </a:lnSpc>
              <a:buNone/>
            </a:pPr>
            <a:r>
              <a:rPr lang="en-US" sz="1700" dirty="0">
                <a:solidFill>
                  <a:srgbClr val="272525"/>
                </a:solidFill>
                <a:latin typeface="Inter" pitchFamily="34" charset="0"/>
                <a:ea typeface="Inter" pitchFamily="34" charset="-122"/>
              </a:rPr>
              <a:t>Founder 2</a:t>
            </a:r>
            <a:endParaRPr lang="en-US" sz="1700" dirty="0"/>
          </a:p>
        </p:txBody>
      </p:sp>
      <p:sp>
        <p:nvSpPr>
          <p:cNvPr id="11" name="Text 8"/>
          <p:cNvSpPr/>
          <p:nvPr/>
        </p:nvSpPr>
        <p:spPr>
          <a:xfrm>
            <a:off x="9222828" y="5453420"/>
            <a:ext cx="4427330" cy="691515"/>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Expertise Chemical Engineering and Water Engineering.</a:t>
            </a:r>
            <a:endParaRPr lang="en-US" sz="1700" dirty="0"/>
          </a:p>
        </p:txBody>
      </p:sp>
      <p:sp>
        <p:nvSpPr>
          <p:cNvPr id="12" name="Shape 9"/>
          <p:cNvSpPr/>
          <p:nvPr/>
        </p:nvSpPr>
        <p:spPr>
          <a:xfrm>
            <a:off x="6250543" y="6282214"/>
            <a:ext cx="7615714" cy="966073"/>
          </a:xfrm>
          <a:prstGeom prst="rect">
            <a:avLst/>
          </a:prstGeom>
          <a:solidFill>
            <a:srgbClr val="FFFFFF">
              <a:alpha val="4000"/>
            </a:srgbClr>
          </a:solidFill>
          <a:ln/>
        </p:spPr>
      </p:sp>
      <p:sp>
        <p:nvSpPr>
          <p:cNvPr id="13" name="Text 10"/>
          <p:cNvSpPr/>
          <p:nvPr/>
        </p:nvSpPr>
        <p:spPr>
          <a:xfrm>
            <a:off x="6466642" y="6419493"/>
            <a:ext cx="3371850" cy="345758"/>
          </a:xfrm>
          <a:prstGeom prst="rect">
            <a:avLst/>
          </a:prstGeom>
          <a:noFill/>
          <a:ln/>
        </p:spPr>
        <p:txBody>
          <a:bodyPr wrap="none" lIns="0" tIns="0" rIns="0" bIns="0" rtlCol="0" anchor="t"/>
          <a:lstStyle/>
          <a:p>
            <a:pPr marL="0" indent="0">
              <a:lnSpc>
                <a:spcPts val="2700"/>
              </a:lnSpc>
              <a:buNone/>
            </a:pPr>
            <a:r>
              <a:rPr lang="en-US" sz="1700" dirty="0">
                <a:solidFill>
                  <a:srgbClr val="272525"/>
                </a:solidFill>
                <a:latin typeface="Inter" pitchFamily="34" charset="0"/>
                <a:ea typeface="Inter" pitchFamily="34" charset="-122"/>
              </a:rPr>
              <a:t>Dennis </a:t>
            </a:r>
            <a:r>
              <a:rPr lang="en-US" sz="1700" dirty="0" err="1">
                <a:solidFill>
                  <a:srgbClr val="272525"/>
                </a:solidFill>
                <a:latin typeface="Inter" pitchFamily="34" charset="0"/>
                <a:ea typeface="Inter" pitchFamily="34" charset="-122"/>
              </a:rPr>
              <a:t>Ngura</a:t>
            </a:r>
            <a:endParaRPr lang="en-US" sz="1700" dirty="0">
              <a:solidFill>
                <a:srgbClr val="272525"/>
              </a:solidFill>
              <a:latin typeface="Inter" pitchFamily="34" charset="0"/>
              <a:ea typeface="Inter" pitchFamily="34" charset="-122"/>
            </a:endParaRPr>
          </a:p>
          <a:p>
            <a:pPr marL="0" indent="0">
              <a:lnSpc>
                <a:spcPts val="2700"/>
              </a:lnSpc>
              <a:buNone/>
            </a:pPr>
            <a:r>
              <a:rPr lang="en-US" sz="1700" dirty="0">
                <a:solidFill>
                  <a:srgbClr val="272525"/>
                </a:solidFill>
                <a:latin typeface="Inter" pitchFamily="34" charset="0"/>
                <a:ea typeface="Inter" pitchFamily="34" charset="-122"/>
              </a:rPr>
              <a:t>Founder 3</a:t>
            </a:r>
            <a:endParaRPr lang="en-US" sz="1700" dirty="0"/>
          </a:p>
        </p:txBody>
      </p:sp>
      <p:sp>
        <p:nvSpPr>
          <p:cNvPr id="14" name="Text 11"/>
          <p:cNvSpPr/>
          <p:nvPr/>
        </p:nvSpPr>
        <p:spPr>
          <a:xfrm>
            <a:off x="9222828" y="6419493"/>
            <a:ext cx="4427330" cy="691515"/>
          </a:xfrm>
          <a:prstGeom prst="rect">
            <a:avLst/>
          </a:prstGeom>
          <a:noFill/>
          <a:ln/>
        </p:spPr>
        <p:txBody>
          <a:bodyPr wrap="square" lIns="0" tIns="0" rIns="0" bIns="0" rtlCol="0" anchor="t"/>
          <a:lstStyle/>
          <a:p>
            <a:pPr marL="0" indent="0">
              <a:lnSpc>
                <a:spcPts val="2700"/>
              </a:lnSpc>
              <a:buNone/>
            </a:pPr>
            <a:r>
              <a:rPr lang="en-US" sz="1700" dirty="0">
                <a:solidFill>
                  <a:srgbClr val="272525"/>
                </a:solidFill>
                <a:latin typeface="Inter" pitchFamily="34" charset="0"/>
                <a:ea typeface="Inter" pitchFamily="34" charset="-122"/>
                <a:cs typeface="Inter" pitchFamily="34" charset="-120"/>
              </a:rPr>
              <a:t>Expertise in Purchasing and Supplies Management and Accounting</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1106</Words>
  <Application>Microsoft Office PowerPoint</Application>
  <PresentationFormat>Custom</PresentationFormat>
  <Paragraphs>97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Inter</vt:lpstr>
      <vt:lpstr>Petrona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Wain</cp:lastModifiedBy>
  <cp:revision>29</cp:revision>
  <dcterms:created xsi:type="dcterms:W3CDTF">2024-09-08T20:39:32Z</dcterms:created>
  <dcterms:modified xsi:type="dcterms:W3CDTF">2024-09-11T20:24:21Z</dcterms:modified>
</cp:coreProperties>
</file>