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57" r:id="rId3"/>
    <p:sldId id="258" r:id="rId4"/>
    <p:sldId id="259" r:id="rId5"/>
    <p:sldId id="260" r:id="rId6"/>
    <p:sldId id="261" r:id="rId7"/>
    <p:sldId id="277" r:id="rId8"/>
    <p:sldId id="263" r:id="rId9"/>
    <p:sldId id="264" r:id="rId10"/>
    <p:sldId id="278" r:id="rId11"/>
    <p:sldId id="280" r:id="rId12"/>
    <p:sldId id="281" r:id="rId13"/>
    <p:sldId id="283" r:id="rId14"/>
    <p:sldId id="284" r:id="rId15"/>
    <p:sldId id="279" r:id="rId16"/>
    <p:sldId id="282" r:id="rId17"/>
    <p:sldId id="265" r:id="rId18"/>
    <p:sldId id="266" r:id="rId19"/>
    <p:sldId id="267" r:id="rId20"/>
    <p:sldId id="268" r:id="rId21"/>
    <p:sldId id="269" r:id="rId22"/>
    <p:sldId id="270" r:id="rId23"/>
    <p:sldId id="271" r:id="rId24"/>
    <p:sldId id="272" r:id="rId25"/>
    <p:sldId id="273" r:id="rId26"/>
    <p:sldId id="274" r:id="rId27"/>
    <p:sldId id="275" r:id="rId28"/>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2A45D5-ECE0-4FC1-9E62-837559CFA8EF}"/>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3592D51-9421-4E9B-ADCC-71DD854CA1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8C611924-3E43-4BF1-B964-1F8A7FF001B5}"/>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5" name="Θέση υποσέλιδου 4">
            <a:extLst>
              <a:ext uri="{FF2B5EF4-FFF2-40B4-BE49-F238E27FC236}">
                <a16:creationId xmlns:a16="http://schemas.microsoft.com/office/drawing/2014/main" id="{7C2ACB91-A38C-4079-8492-02D155711CF7}"/>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B2DA5A2-2AB2-460E-AA39-5408F25F654C}"/>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1666448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A3613EA-3B6C-4CBB-B6AD-752438F5EDF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7149B260-8986-4402-8530-B5CAF5804474}"/>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EB6943A-3E39-4586-BFD6-42E3F9C6E912}"/>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5" name="Θέση υποσέλιδου 4">
            <a:extLst>
              <a:ext uri="{FF2B5EF4-FFF2-40B4-BE49-F238E27FC236}">
                <a16:creationId xmlns:a16="http://schemas.microsoft.com/office/drawing/2014/main" id="{870424CD-3872-4575-BF2B-5BE27BC0FDC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C81B21-1518-4D6B-8E4A-AECB5B322605}"/>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937495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78E05CAD-C395-4BFD-9743-EECB2AEE80E3}"/>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AADD460-E762-4250-B803-1B82572DE911}"/>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D74E7FE-2FFB-40FE-B64C-310BD0F17B35}"/>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5" name="Θέση υποσέλιδου 4">
            <a:extLst>
              <a:ext uri="{FF2B5EF4-FFF2-40B4-BE49-F238E27FC236}">
                <a16:creationId xmlns:a16="http://schemas.microsoft.com/office/drawing/2014/main" id="{BBBEF0E1-4E3E-46B5-914D-0BEC707B3FB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05BE1A3-230B-488F-8734-2D0850C84594}"/>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284182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43539C-9169-42A3-85E3-C5F0F3D9A16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8FBB6B38-3C6E-4C37-BE65-328833788F0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E599AB58-21AF-4BF3-A75A-FAEDF7E00170}"/>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5" name="Θέση υποσέλιδου 4">
            <a:extLst>
              <a:ext uri="{FF2B5EF4-FFF2-40B4-BE49-F238E27FC236}">
                <a16:creationId xmlns:a16="http://schemas.microsoft.com/office/drawing/2014/main" id="{8BBA459D-24AA-4EF3-9A7F-AB0CFF0A88F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381DCF4-3330-4739-B25D-26D35D0454E1}"/>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2520817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FA85CC-990E-4B75-9DBD-B84729A17D4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49C15BC-E188-4CB3-8B87-4CB030A38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57F29BD5-91EE-435E-B58B-BC1B440B00BA}"/>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5" name="Θέση υποσέλιδου 4">
            <a:extLst>
              <a:ext uri="{FF2B5EF4-FFF2-40B4-BE49-F238E27FC236}">
                <a16:creationId xmlns:a16="http://schemas.microsoft.com/office/drawing/2014/main" id="{3072CD6A-328E-450C-B8B2-FAC49A56FDB8}"/>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15A670D-67D5-48D8-A1A4-EBEF1C3EF0BD}"/>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2433207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3220D2-37AB-426E-B118-E11192AFE9F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31003C3-0D1E-4D46-AEA0-F221BBEAAC9A}"/>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319843A8-F783-4E6A-8C4B-A2D30F90C710}"/>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1F3FE049-8490-4275-ABFF-36595089B864}"/>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6" name="Θέση υποσέλιδου 5">
            <a:extLst>
              <a:ext uri="{FF2B5EF4-FFF2-40B4-BE49-F238E27FC236}">
                <a16:creationId xmlns:a16="http://schemas.microsoft.com/office/drawing/2014/main" id="{F170E043-C0E1-48E0-BF38-F144EEDEC29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9099BAFF-7847-43F7-85A3-9ABD8217D88A}"/>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1334135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60E721A-FD0A-45F1-A1C8-EF3291A9F4F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0CD3C1F-15CF-42F1-8BD9-8C909EC673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0AAF701D-E8EB-4280-953F-E2C27A8C9296}"/>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DD4AC0A8-ACA3-4665-B23F-FCFF294208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9C2572CC-5274-4126-97E7-631A03838EA4}"/>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DA5C8253-1A05-491B-861A-00E2526574FB}"/>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8" name="Θέση υποσέλιδου 7">
            <a:extLst>
              <a:ext uri="{FF2B5EF4-FFF2-40B4-BE49-F238E27FC236}">
                <a16:creationId xmlns:a16="http://schemas.microsoft.com/office/drawing/2014/main" id="{657FE7A0-CB81-4934-AC64-A8CD85145F22}"/>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543B8F3D-2F34-458F-9972-AC276DBEBDB6}"/>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4073959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58E87-09B0-4338-993E-FE678F846912}"/>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7A8C2BFA-8650-4689-862D-93CBA8357A73}"/>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4" name="Θέση υποσέλιδου 3">
            <a:extLst>
              <a:ext uri="{FF2B5EF4-FFF2-40B4-BE49-F238E27FC236}">
                <a16:creationId xmlns:a16="http://schemas.microsoft.com/office/drawing/2014/main" id="{FE4A5586-A84A-4D9F-AEAE-FC8B2D440B93}"/>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212CAE43-6786-4793-8BC2-586575BB218F}"/>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1899731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9FB03F7F-02B7-44F1-B3ED-03493F09ACBA}"/>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3" name="Θέση υποσέλιδου 2">
            <a:extLst>
              <a:ext uri="{FF2B5EF4-FFF2-40B4-BE49-F238E27FC236}">
                <a16:creationId xmlns:a16="http://schemas.microsoft.com/office/drawing/2014/main" id="{267E4C08-BC37-47CC-970A-DD9C55F67161}"/>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DC09876-48AF-492C-9EA1-1946176A5187}"/>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2367373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6DFE33-265F-4F34-A276-513A8BA20F08}"/>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4359EA6-1B59-4E56-8F22-D17788A07B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336C49E1-7FDB-4D6A-99B2-7FD3D3CB0D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02560BBB-74CC-42B4-A4E5-8F8D66AE5379}"/>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6" name="Θέση υποσέλιδου 5">
            <a:extLst>
              <a:ext uri="{FF2B5EF4-FFF2-40B4-BE49-F238E27FC236}">
                <a16:creationId xmlns:a16="http://schemas.microsoft.com/office/drawing/2014/main" id="{C4D28B01-407B-4D1C-8CA8-CA84F2951DA0}"/>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6E5BCF1-B57D-43B0-B688-4E44FC44DF46}"/>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4204828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E9CE4BA-C164-42A7-98B6-BFF1D857F3A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9021AD26-4D02-48CA-B039-70FA0600EA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183001D1-D3A6-44B6-93BE-B7784D1DA5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17C72A87-8967-4163-8A99-9492B96D3EFA}"/>
              </a:ext>
            </a:extLst>
          </p:cNvPr>
          <p:cNvSpPr>
            <a:spLocks noGrp="1"/>
          </p:cNvSpPr>
          <p:nvPr>
            <p:ph type="dt" sz="half" idx="10"/>
          </p:nvPr>
        </p:nvSpPr>
        <p:spPr/>
        <p:txBody>
          <a:bodyPr/>
          <a:lstStyle/>
          <a:p>
            <a:fld id="{FABFC0FF-0593-41BB-BB47-AF0E05A8F5C4}" type="datetimeFigureOut">
              <a:rPr lang="el-GR" smtClean="0"/>
              <a:t>16/1/2024</a:t>
            </a:fld>
            <a:endParaRPr lang="el-GR"/>
          </a:p>
        </p:txBody>
      </p:sp>
      <p:sp>
        <p:nvSpPr>
          <p:cNvPr id="6" name="Θέση υποσέλιδου 5">
            <a:extLst>
              <a:ext uri="{FF2B5EF4-FFF2-40B4-BE49-F238E27FC236}">
                <a16:creationId xmlns:a16="http://schemas.microsoft.com/office/drawing/2014/main" id="{1F9ED53F-CAEE-4F53-844A-5491253A94D1}"/>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0477010-D1E5-4134-A26D-86A6E22A7E34}"/>
              </a:ext>
            </a:extLst>
          </p:cNvPr>
          <p:cNvSpPr>
            <a:spLocks noGrp="1"/>
          </p:cNvSpPr>
          <p:nvPr>
            <p:ph type="sldNum" sz="quarter" idx="12"/>
          </p:nvPr>
        </p:nvSpPr>
        <p:spPr/>
        <p:txBody>
          <a:bodyPr/>
          <a:lstStyle/>
          <a:p>
            <a:fld id="{4756E61D-E198-41F1-AEA1-F6DC47CFB450}" type="slidenum">
              <a:rPr lang="el-GR" smtClean="0"/>
              <a:t>‹#›</a:t>
            </a:fld>
            <a:endParaRPr lang="el-GR"/>
          </a:p>
        </p:txBody>
      </p:sp>
    </p:spTree>
    <p:extLst>
      <p:ext uri="{BB962C8B-B14F-4D97-AF65-F5344CB8AC3E}">
        <p14:creationId xmlns:p14="http://schemas.microsoft.com/office/powerpoint/2010/main" val="3043123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3EB4C64F-FFEC-4220-9EB8-E2710C10C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1D607DED-0B44-4338-B08A-AFD9BA946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9A9AE279-1096-4148-9FC4-33A6C5091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FC0FF-0593-41BB-BB47-AF0E05A8F5C4}" type="datetimeFigureOut">
              <a:rPr lang="el-GR" smtClean="0"/>
              <a:t>16/1/2024</a:t>
            </a:fld>
            <a:endParaRPr lang="el-GR"/>
          </a:p>
        </p:txBody>
      </p:sp>
      <p:sp>
        <p:nvSpPr>
          <p:cNvPr id="5" name="Θέση υποσέλιδου 4">
            <a:extLst>
              <a:ext uri="{FF2B5EF4-FFF2-40B4-BE49-F238E27FC236}">
                <a16:creationId xmlns:a16="http://schemas.microsoft.com/office/drawing/2014/main" id="{1CAC9983-A404-44DE-A011-DF85BBF03B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ECFDCEB6-EB5B-4C4F-8B09-17DE9042F7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6E61D-E198-41F1-AEA1-F6DC47CFB450}" type="slidenum">
              <a:rPr lang="el-GR" smtClean="0"/>
              <a:t>‹#›</a:t>
            </a:fld>
            <a:endParaRPr lang="el-GR"/>
          </a:p>
        </p:txBody>
      </p:sp>
    </p:spTree>
    <p:extLst>
      <p:ext uri="{BB962C8B-B14F-4D97-AF65-F5344CB8AC3E}">
        <p14:creationId xmlns:p14="http://schemas.microsoft.com/office/powerpoint/2010/main" val="838295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0469D7-7825-4782-8527-76FAF384F273}"/>
              </a:ext>
            </a:extLst>
          </p:cNvPr>
          <p:cNvSpPr>
            <a:spLocks noGrp="1"/>
          </p:cNvSpPr>
          <p:nvPr>
            <p:ph type="title"/>
          </p:nvPr>
        </p:nvSpPr>
        <p:spPr>
          <a:xfrm>
            <a:off x="393584" y="138519"/>
            <a:ext cx="10515600" cy="1325563"/>
          </a:xfrm>
        </p:spPr>
        <p:txBody>
          <a:bodyPr>
            <a:noAutofit/>
          </a:bodyPr>
          <a:lstStyle/>
          <a:p>
            <a:r>
              <a:rPr lang="el-GR" sz="3200" b="1" dirty="0"/>
              <a:t>Πολιτισμική βιωσιμότητα, αειφορία και κληρονομιά. </a:t>
            </a:r>
            <a:br>
              <a:rPr lang="en-US" sz="3200" b="1" dirty="0"/>
            </a:br>
            <a:r>
              <a:rPr lang="el-GR" sz="3200" b="1" dirty="0"/>
              <a:t>Θεματικές δράσεις της ΑΜΚΕ </a:t>
            </a:r>
            <a:r>
              <a:rPr lang="en-US" sz="3200" b="1" dirty="0"/>
              <a:t>Culture for Climate Actions</a:t>
            </a:r>
            <a:r>
              <a:rPr lang="el-GR" sz="3200" b="1" dirty="0"/>
              <a:t>. </a:t>
            </a:r>
            <a:br>
              <a:rPr lang="en-US" sz="3200" b="1" dirty="0"/>
            </a:br>
            <a:r>
              <a:rPr lang="el-GR" sz="3200" b="1" dirty="0"/>
              <a:t>Δρ. Βύρων Πισσαλίδης,</a:t>
            </a:r>
            <a:r>
              <a:rPr lang="en-US" sz="3200" b="1" dirty="0"/>
              <a:t> PhD., Postdoc.,</a:t>
            </a:r>
            <a:r>
              <a:rPr lang="el-GR" sz="3200" b="1" dirty="0"/>
              <a:t> </a:t>
            </a:r>
            <a:r>
              <a:rPr lang="en-US" sz="3200" b="1" dirty="0"/>
              <a:t>CEO/Founder.</a:t>
            </a:r>
            <a:endParaRPr lang="el-GR" sz="3200" b="1" dirty="0"/>
          </a:p>
        </p:txBody>
      </p:sp>
      <p:sp>
        <p:nvSpPr>
          <p:cNvPr id="3" name="Θέση περιεχομένου 2">
            <a:extLst>
              <a:ext uri="{FF2B5EF4-FFF2-40B4-BE49-F238E27FC236}">
                <a16:creationId xmlns:a16="http://schemas.microsoft.com/office/drawing/2014/main" id="{86E74BC1-DF5A-4266-84B4-AC7F08F46918}"/>
              </a:ext>
            </a:extLst>
          </p:cNvPr>
          <p:cNvSpPr>
            <a:spLocks noGrp="1"/>
          </p:cNvSpPr>
          <p:nvPr>
            <p:ph idx="1"/>
          </p:nvPr>
        </p:nvSpPr>
        <p:spPr/>
        <p:txBody>
          <a:bodyPr>
            <a:normAutofit/>
          </a:bodyPr>
          <a:lstStyle/>
          <a:p>
            <a:pPr marL="0" indent="0">
              <a:buNone/>
            </a:pPr>
            <a:r>
              <a:rPr lang="el-GR" dirty="0"/>
              <a:t>   </a:t>
            </a:r>
          </a:p>
          <a:p>
            <a:pPr marL="0" indent="0">
              <a:buNone/>
            </a:pPr>
            <a:endParaRPr lang="el-GR" dirty="0"/>
          </a:p>
          <a:p>
            <a:pPr marL="0" indent="0">
              <a:buNone/>
            </a:pPr>
            <a:endParaRPr lang="el-GR" dirty="0"/>
          </a:p>
          <a:p>
            <a:pPr marL="0" indent="0">
              <a:buNone/>
            </a:pPr>
            <a:endParaRPr lang="el-GR" dirty="0"/>
          </a:p>
          <a:p>
            <a:pPr marL="0" indent="0">
              <a:buNone/>
            </a:pPr>
            <a:endParaRPr lang="el-GR" dirty="0"/>
          </a:p>
          <a:p>
            <a:pPr marL="0" indent="0">
              <a:buNone/>
            </a:pPr>
            <a:r>
              <a:rPr lang="el-GR" dirty="0"/>
              <a:t>   </a:t>
            </a:r>
          </a:p>
          <a:p>
            <a:pPr marL="0" indent="0">
              <a:buNone/>
            </a:pPr>
            <a:r>
              <a:rPr lang="el-GR" dirty="0"/>
              <a:t>  </a:t>
            </a:r>
          </a:p>
        </p:txBody>
      </p:sp>
      <p:pic>
        <p:nvPicPr>
          <p:cNvPr id="5" name="Εικόνα 4">
            <a:extLst>
              <a:ext uri="{FF2B5EF4-FFF2-40B4-BE49-F238E27FC236}">
                <a16:creationId xmlns:a16="http://schemas.microsoft.com/office/drawing/2014/main" id="{0A731E2B-14F0-4D67-A441-734045884BBA}"/>
              </a:ext>
            </a:extLst>
          </p:cNvPr>
          <p:cNvPicPr>
            <a:picLocks noChangeAspect="1"/>
          </p:cNvPicPr>
          <p:nvPr/>
        </p:nvPicPr>
        <p:blipFill>
          <a:blip r:embed="rId2"/>
          <a:stretch>
            <a:fillRect/>
          </a:stretch>
        </p:blipFill>
        <p:spPr>
          <a:xfrm>
            <a:off x="0" y="1556578"/>
            <a:ext cx="12192000" cy="5489754"/>
          </a:xfrm>
          <a:prstGeom prst="rect">
            <a:avLst/>
          </a:prstGeom>
        </p:spPr>
      </p:pic>
    </p:spTree>
    <p:extLst>
      <p:ext uri="{BB962C8B-B14F-4D97-AF65-F5344CB8AC3E}">
        <p14:creationId xmlns:p14="http://schemas.microsoft.com/office/powerpoint/2010/main" val="1281556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8FE0A0-B1D6-4F09-9CCE-15ECE87E927C}"/>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7F7E7C62-0217-4630-8AE5-F54445179426}"/>
              </a:ext>
            </a:extLst>
          </p:cNvPr>
          <p:cNvSpPr>
            <a:spLocks noGrp="1"/>
          </p:cNvSpPr>
          <p:nvPr>
            <p:ph idx="1"/>
          </p:nvPr>
        </p:nvSpPr>
        <p:spPr/>
        <p:txBody>
          <a:bodyPr>
            <a:normAutofit fontScale="77500" lnSpcReduction="20000"/>
          </a:bodyPr>
          <a:lstStyle/>
          <a:p>
            <a:r>
              <a:rPr lang="el-GR" dirty="0"/>
              <a:t>Οι δράσεις προστασίας της ατμόσφαιρας, των θαλασσών, της παρθένας φύσης και των άγριων ζώων είναι στην πραγματικότητα δράσεις προστασίας του ανθρώπου» (</a:t>
            </a:r>
            <a:r>
              <a:rPr lang="en-US" dirty="0"/>
              <a:t>Stewart Udall)</a:t>
            </a:r>
          </a:p>
          <a:p>
            <a:endParaRPr lang="en-US" dirty="0"/>
          </a:p>
          <a:p>
            <a:r>
              <a:rPr lang="en-US" dirty="0"/>
              <a:t>O</a:t>
            </a:r>
            <a:r>
              <a:rPr lang="el-GR" dirty="0"/>
              <a:t>ι άνθρωποι μένουν στα λόγια. Η φύση πράττει. </a:t>
            </a:r>
            <a:r>
              <a:rPr lang="el-GR" dirty="0" err="1"/>
              <a:t>Βολταίρος</a:t>
            </a:r>
            <a:endParaRPr lang="el-GR" dirty="0"/>
          </a:p>
          <a:p>
            <a:endParaRPr lang="el-GR" dirty="0"/>
          </a:p>
          <a:p>
            <a:endParaRPr lang="el-GR" dirty="0"/>
          </a:p>
          <a:p>
            <a:r>
              <a:rPr lang="el-GR" dirty="0"/>
              <a:t>Στην οικονομία της φύσης, το νόμισμα δεν είναι τα χρήματα, αλλά η ζωή</a:t>
            </a:r>
            <a:r>
              <a:rPr lang="en-US" dirty="0"/>
              <a:t>.</a:t>
            </a:r>
            <a:r>
              <a:rPr lang="el-GR" dirty="0"/>
              <a:t> </a:t>
            </a:r>
            <a:r>
              <a:rPr lang="en-US" dirty="0"/>
              <a:t>Vandana Shiva</a:t>
            </a:r>
          </a:p>
          <a:p>
            <a:endParaRPr lang="en-US" dirty="0"/>
          </a:p>
          <a:p>
            <a:endParaRPr lang="en-US" dirty="0"/>
          </a:p>
          <a:p>
            <a:r>
              <a:rPr lang="en-US" dirty="0"/>
              <a:t>Just about every great, brave or beautiful thing in our culture was created by someone who didn't do it for money . Seth Godin</a:t>
            </a:r>
          </a:p>
          <a:p>
            <a:endParaRPr lang="en-US" dirty="0"/>
          </a:p>
          <a:p>
            <a:endParaRPr lang="en-US" dirty="0"/>
          </a:p>
          <a:p>
            <a:endParaRPr lang="el-GR" dirty="0"/>
          </a:p>
        </p:txBody>
      </p:sp>
    </p:spTree>
    <p:extLst>
      <p:ext uri="{BB962C8B-B14F-4D97-AF65-F5344CB8AC3E}">
        <p14:creationId xmlns:p14="http://schemas.microsoft.com/office/powerpoint/2010/main" val="3958076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2DCFA4-0AFF-4316-B2E4-E875957FBBE0}"/>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8BA6D61A-7009-41B5-8F61-631823593344}"/>
              </a:ext>
            </a:extLst>
          </p:cNvPr>
          <p:cNvSpPr>
            <a:spLocks noGrp="1"/>
          </p:cNvSpPr>
          <p:nvPr>
            <p:ph idx="1"/>
          </p:nvPr>
        </p:nvSpPr>
        <p:spPr/>
        <p:txBody>
          <a:bodyPr>
            <a:noAutofit/>
          </a:bodyPr>
          <a:lstStyle/>
          <a:p>
            <a:r>
              <a:rPr lang="el-GR" sz="2000" dirty="0"/>
              <a:t>«Υπάρχει ελπίδα εάν η ανθρωπότητα μπορεί να δημιουργήσει κουλτούρες βιωσιμότητας, συγκεκριμένα, πολιτισμούς που αναδεικνύουν και ανταμείβουν τις ιδέες και τις πρακτικές που συμβάλλουν στη μείωση των περιβαλλοντικών μας επιπτώσεων διατηρώντας παράλληλα την παγκόσμια ανθρώπινη ευημερία» Yoshisa </a:t>
            </a:r>
            <a:r>
              <a:rPr lang="el-GR" sz="2000" dirty="0" err="1"/>
              <a:t>Kashima</a:t>
            </a:r>
            <a:r>
              <a:rPr lang="el-GR" sz="2000" dirty="0"/>
              <a:t>.</a:t>
            </a:r>
          </a:p>
          <a:p>
            <a:endParaRPr lang="el-GR" sz="2000" dirty="0"/>
          </a:p>
          <a:p>
            <a:r>
              <a:rPr lang="el-GR" sz="2000" dirty="0"/>
              <a:t>«Η τελειομανία είναι ο εχθρός της δημιουργίας, όπως η ακραία αυτοεξυπηρέτηση είναι ο εχθρός της ευημερίας» </a:t>
            </a:r>
            <a:r>
              <a:rPr lang="el-GR" sz="2000" dirty="0" err="1"/>
              <a:t>John</a:t>
            </a:r>
            <a:r>
              <a:rPr lang="el-GR" sz="2000" dirty="0"/>
              <a:t> </a:t>
            </a:r>
            <a:r>
              <a:rPr lang="el-GR" sz="2000" dirty="0" err="1"/>
              <a:t>Updike</a:t>
            </a:r>
            <a:endParaRPr lang="el-GR" sz="2000" dirty="0"/>
          </a:p>
          <a:p>
            <a:pPr marL="0" indent="0">
              <a:buNone/>
            </a:pPr>
            <a:endParaRPr lang="el-GR" sz="2000" dirty="0"/>
          </a:p>
          <a:p>
            <a:r>
              <a:rPr lang="el-GR" sz="2000" dirty="0"/>
              <a:t>Η ευημερία των ανθρώπων είναι ο ουσιαστικός μονόδρομός τους, σε μια ανασύσταση των στερεοτύπων της ζωής». Δρ. Βύρων Πισσαλίδης.</a:t>
            </a:r>
          </a:p>
          <a:p>
            <a:pPr marL="0" indent="0">
              <a:buNone/>
            </a:pPr>
            <a:endParaRPr lang="el-GR" sz="2000" dirty="0"/>
          </a:p>
          <a:p>
            <a:r>
              <a:rPr lang="el-GR" sz="2000" dirty="0"/>
              <a:t>«Ο πολιτισμός είναι το έδαφος στο οποίο αναπτύσσεται η βιώσιμη ζωή». </a:t>
            </a:r>
            <a:r>
              <a:rPr lang="el-GR" sz="2000" dirty="0" err="1"/>
              <a:t>Satish</a:t>
            </a:r>
            <a:r>
              <a:rPr lang="el-GR" sz="2000" dirty="0"/>
              <a:t> </a:t>
            </a:r>
            <a:r>
              <a:rPr lang="el-GR" sz="2000" dirty="0" err="1"/>
              <a:t>Kumar</a:t>
            </a:r>
            <a:endParaRPr lang="el-GR" sz="2000" dirty="0"/>
          </a:p>
          <a:p>
            <a:endParaRPr lang="el-GR" sz="2000" dirty="0"/>
          </a:p>
          <a:p>
            <a:endParaRPr lang="el-GR" sz="2000" dirty="0"/>
          </a:p>
          <a:p>
            <a:pPr marL="0" indent="0">
              <a:buNone/>
            </a:pPr>
            <a:endParaRPr lang="el-GR" sz="2000" b="1" dirty="0"/>
          </a:p>
        </p:txBody>
      </p:sp>
    </p:spTree>
    <p:extLst>
      <p:ext uri="{BB962C8B-B14F-4D97-AF65-F5344CB8AC3E}">
        <p14:creationId xmlns:p14="http://schemas.microsoft.com/office/powerpoint/2010/main" val="31830472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D3F35F-DBAC-4F8B-BEF2-4E803E53492F}"/>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B1A39BA6-09EE-4868-8CA0-ED5D8D4A3964}"/>
              </a:ext>
            </a:extLst>
          </p:cNvPr>
          <p:cNvSpPr>
            <a:spLocks noGrp="1"/>
          </p:cNvSpPr>
          <p:nvPr>
            <p:ph idx="1"/>
          </p:nvPr>
        </p:nvSpPr>
        <p:spPr/>
        <p:txBody>
          <a:bodyPr>
            <a:normAutofit fontScale="92500" lnSpcReduction="20000"/>
          </a:bodyPr>
          <a:lstStyle/>
          <a:p>
            <a:endParaRPr lang="el-GR" dirty="0"/>
          </a:p>
          <a:p>
            <a:r>
              <a:rPr lang="en-US" sz="2400" dirty="0"/>
              <a:t>“Culture eats strategy for breakfast”, Peter Drucker</a:t>
            </a:r>
          </a:p>
          <a:p>
            <a:pPr marL="0" indent="0">
              <a:buNone/>
            </a:pPr>
            <a:r>
              <a:rPr lang="en-US" sz="2400" dirty="0"/>
              <a:t>O </a:t>
            </a:r>
            <a:r>
              <a:rPr lang="el-GR" sz="2400" dirty="0"/>
              <a:t>γκουρού της οικονομίας, </a:t>
            </a:r>
            <a:r>
              <a:rPr lang="el-GR" sz="2400" dirty="0" err="1"/>
              <a:t>Peter</a:t>
            </a:r>
            <a:r>
              <a:rPr lang="el-GR" sz="2400" dirty="0"/>
              <a:t> </a:t>
            </a:r>
            <a:r>
              <a:rPr lang="el-GR" sz="2400" dirty="0" err="1"/>
              <a:t>Drucker</a:t>
            </a:r>
            <a:r>
              <a:rPr lang="el-GR" sz="2400" dirty="0"/>
              <a:t> έγραψε περίφημα: « Ο πολιτισμός</a:t>
            </a:r>
            <a:r>
              <a:rPr lang="en-US" sz="2400" dirty="0"/>
              <a:t> </a:t>
            </a:r>
            <a:r>
              <a:rPr lang="el-GR" sz="2400" dirty="0"/>
              <a:t>έχει τη  στρατηγική για πρωινό» σχετικά με τη βελτίωση της απόδοσης μίας εταιρίας. Είναι ένα ρητό που θα ήθελα να υιοθετήσει το συνολικό κίνημα για το κλίμα, μία κίνηση που ενδεχομένως και να το σώσει.</a:t>
            </a:r>
          </a:p>
          <a:p>
            <a:pPr marL="0" indent="0">
              <a:buNone/>
            </a:pPr>
            <a:r>
              <a:rPr lang="el-GR" sz="2400" dirty="0"/>
              <a:t>Δισεκατομμύρια δολάρια επενδύονται στην πράσινη τεχνολογία, εκατομμύρια κυβερνητικές ώρες εργασίας και απίστευτος αριθμός εργαζομένων αναλώνονται στις πολιτικές για το περιβάλλον. Διαθέτουμε βιβλιοθήκες γεμάτες από βιβλία για την επιστήμη και την οικονομία της κλιματικής δράσης αλλά ούτε ένα μικρό κομμάτι αυτής της τεράστιας στρατηγικής αντιμετώπισης του περιβάλλοντος αναφέρεται στον πολιτισμό. Τουλάχιστον μέχρι τώρα…</a:t>
            </a:r>
            <a:endParaRPr lang="en-US" sz="2400" dirty="0"/>
          </a:p>
          <a:p>
            <a:endParaRPr lang="el-GR" sz="2400" dirty="0"/>
          </a:p>
          <a:p>
            <a:r>
              <a:rPr lang="el-GR" sz="2400" dirty="0"/>
              <a:t>«Η πρόοδος δεν είναι παρά επανάσταση που γίνεται με φιλικό τρόπο». Βίκτωρ </a:t>
            </a:r>
            <a:r>
              <a:rPr lang="el-GR" sz="2400" dirty="0" err="1"/>
              <a:t>Ουγκό</a:t>
            </a:r>
            <a:r>
              <a:rPr lang="en-US" sz="2400" dirty="0"/>
              <a:t>.</a:t>
            </a:r>
            <a:endParaRPr lang="el-GR" sz="2400" dirty="0"/>
          </a:p>
          <a:p>
            <a:endParaRPr lang="el-GR" sz="2400" dirty="0"/>
          </a:p>
          <a:p>
            <a:endParaRPr lang="el-GR" dirty="0"/>
          </a:p>
          <a:p>
            <a:endParaRPr lang="el-GR" dirty="0"/>
          </a:p>
        </p:txBody>
      </p:sp>
    </p:spTree>
    <p:extLst>
      <p:ext uri="{BB962C8B-B14F-4D97-AF65-F5344CB8AC3E}">
        <p14:creationId xmlns:p14="http://schemas.microsoft.com/office/powerpoint/2010/main" val="785364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9DDEDD-71FA-4D59-AFEA-AD3F207A6C38}"/>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F11CB989-C5B6-4788-B741-302904F2A340}"/>
              </a:ext>
            </a:extLst>
          </p:cNvPr>
          <p:cNvSpPr>
            <a:spLocks noGrp="1"/>
          </p:cNvSpPr>
          <p:nvPr>
            <p:ph idx="1"/>
          </p:nvPr>
        </p:nvSpPr>
        <p:spPr/>
        <p:txBody>
          <a:bodyPr>
            <a:normAutofit fontScale="92500" lnSpcReduction="20000"/>
          </a:bodyPr>
          <a:lstStyle/>
          <a:p>
            <a:r>
              <a:rPr lang="el-GR" dirty="0"/>
              <a:t>Μόλις πριν από ένα χρόνο, οι βραβευμένοι με Νόμπελ επιστήμονες της Διακυβερνητικής Επιτροπής για την Κλιματική Αλλαγή (IPCC) αναγνώρισαν επιτέλους τις πολιτισμικές πτυχές της κλιματικής αλλαγής:</a:t>
            </a:r>
          </a:p>
          <a:p>
            <a:endParaRPr lang="el-GR" dirty="0"/>
          </a:p>
          <a:p>
            <a:r>
              <a:rPr lang="el-GR" dirty="0"/>
              <a:t>«Οι κοινωνικές και πολιτισμικές διαδικασίες διαδραματίζουν σημαντικό ρόλο στη διαμόρφωση των ενεργειών που κάνουν οι άνθρωποι για την διαχείριση του περιβάλλοντος, αλληλεπιδρώντας με μεμονωμένους, δομικούς, θεσμικούς και οικονομικούς παράγοντες. Ακριβώς όπως οι υποδομές, οι κοινωνικές και πολιτισμικές διαδικασίες μπορούν να «κλειδώσουν» τις κοινωνίες σε πρότυπα διαχείρισης των επιπέδων εκπομπής του άνθρακα. Προσφέρουν επίσης πιθανούς μοχλούς αλλαγής κανονιστικών ιδεών και κοινωνικών πρακτικών προκειμένου να επιτευχθούν εκτεταμένες περικοπές εκπομπών».</a:t>
            </a:r>
          </a:p>
          <a:p>
            <a:endParaRPr lang="el-GR" dirty="0"/>
          </a:p>
        </p:txBody>
      </p:sp>
    </p:spTree>
    <p:extLst>
      <p:ext uri="{BB962C8B-B14F-4D97-AF65-F5344CB8AC3E}">
        <p14:creationId xmlns:p14="http://schemas.microsoft.com/office/powerpoint/2010/main" val="282324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0B0669E-D885-457A-B640-9C75D4419F7D}"/>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D5E7B5A4-DB63-4952-9762-12F31C8A948D}"/>
              </a:ext>
            </a:extLst>
          </p:cNvPr>
          <p:cNvSpPr>
            <a:spLocks noGrp="1"/>
          </p:cNvSpPr>
          <p:nvPr>
            <p:ph idx="1"/>
          </p:nvPr>
        </p:nvSpPr>
        <p:spPr/>
        <p:txBody>
          <a:bodyPr/>
          <a:lstStyle/>
          <a:p>
            <a:r>
              <a:rPr lang="el-GR" dirty="0"/>
              <a:t>Αυτό έχει προκαλέσει σοκ στις κοινότητες διαχείρισης του περιβάλλοντος, επικυρώνοντας τελικά τον ρόλο του πολιτισμού στη δράση για το κλίμα. Δυναμικές εταιρίες, συμπεριλαμβανομένων των στούντιο του Χόλυγουντ,  μεγάλοι διαφημιστές και γνωστά εκπαιδευτικά ιδρύματα έχουν αφυπνιστεί από το κάλεσμα. Ακόμη και τα Ηνωμένα Έθνη μας καλούν όλους να «ανατρέψουμε το σενάριο» σχετικά με την πολιτισμική μας απάντηση στο κλίμα. Ο πολιτισμικός τομέας μόλις ξεκίνησε να προβάλει τη δυναμική του για το περιβάλλον.</a:t>
            </a:r>
          </a:p>
        </p:txBody>
      </p:sp>
    </p:spTree>
    <p:extLst>
      <p:ext uri="{BB962C8B-B14F-4D97-AF65-F5344CB8AC3E}">
        <p14:creationId xmlns:p14="http://schemas.microsoft.com/office/powerpoint/2010/main" val="2364843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EE81A9-D3F2-4387-9B88-6E6860A7001E}"/>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F155345D-02DA-440B-929D-EBC811AEF878}"/>
              </a:ext>
            </a:extLst>
          </p:cNvPr>
          <p:cNvSpPr>
            <a:spLocks noGrp="1"/>
          </p:cNvSpPr>
          <p:nvPr>
            <p:ph idx="1"/>
          </p:nvPr>
        </p:nvSpPr>
        <p:spPr/>
        <p:txBody>
          <a:bodyPr>
            <a:normAutofit/>
          </a:bodyPr>
          <a:lstStyle/>
          <a:p>
            <a:r>
              <a:rPr lang="el-GR" dirty="0"/>
              <a:t>Η ιδέα</a:t>
            </a:r>
            <a:r>
              <a:rPr lang="en-US" dirty="0"/>
              <a:t> </a:t>
            </a:r>
            <a:r>
              <a:rPr lang="el-GR" dirty="0"/>
              <a:t>για τη σύσταση της ΑΜΚΕ </a:t>
            </a:r>
            <a:r>
              <a:rPr lang="en-US" dirty="0"/>
              <a:t>Culture for Climate Actions</a:t>
            </a:r>
            <a:endParaRPr lang="el-GR" dirty="0"/>
          </a:p>
          <a:p>
            <a:pPr marL="0" indent="0">
              <a:buNone/>
            </a:pPr>
            <a:r>
              <a:rPr lang="el-GR" dirty="0"/>
              <a:t>Η ιδέα προέκυψε μετά από ώρες συζητήσεων, διαλόγου, προτάσεων με τον συνιδρυτή της εταιρείας Ηλία. Το 2019 ξεκινήσαμε αυτή την αναζήτηση για τον πολιτισμό και το περιβάλλον, και την εξέχουσα σημασία του πρώτου, στη συνολική διαχείριση της βιωσιμότητας, της αειφορίας και της κλιματικής κρίσης. Το ερευνητικό, επιστημονικό και ακαδημαϊκό μου προφίλ ταίριαξε με το προφίλ του Ηλία για τη νομική θεωρητική αναζήτηση στη σχέση πολιτισμού και περιβάλλοντος. Συνοδοιπόρος μας, μετά από αρκετές αλλαγές και προσθήκες ανθρώπων, είναι και ο Γιάννης, με επιχειρηματικό-οικονομικό προφίλ.</a:t>
            </a:r>
          </a:p>
        </p:txBody>
      </p:sp>
    </p:spTree>
    <p:extLst>
      <p:ext uri="{BB962C8B-B14F-4D97-AF65-F5344CB8AC3E}">
        <p14:creationId xmlns:p14="http://schemas.microsoft.com/office/powerpoint/2010/main" val="420409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DD8831-1AE1-4FAA-A28D-5C4F9F30C608}"/>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3541A81B-7EF9-4FA4-82F4-F8799177A7B7}"/>
              </a:ext>
            </a:extLst>
          </p:cNvPr>
          <p:cNvSpPr>
            <a:spLocks noGrp="1"/>
          </p:cNvSpPr>
          <p:nvPr>
            <p:ph idx="1"/>
          </p:nvPr>
        </p:nvSpPr>
        <p:spPr/>
        <p:txBody>
          <a:bodyPr/>
          <a:lstStyle/>
          <a:p>
            <a:r>
              <a:rPr lang="el-GR" dirty="0"/>
              <a:t>Στην πορεία προστέθηκαν ως συνεργάτες ο έτερος Γιάννης που είναι υπεύθυνος για το σχεδιασμό της ιστοσελίδας και τη συνολική υποστήριξη της προσπάθειας μας στο διαδίκτυο, ο Σταύρος που προσφέρει τις γνώσεις και τις διασυνδέσεις του συμπράττοντας στην εξέλιξη της εταιρίας.</a:t>
            </a:r>
          </a:p>
          <a:p>
            <a:r>
              <a:rPr lang="el-GR" dirty="0"/>
              <a:t>Υπάρχει μια σειρά και άλλων ανθρώπων που πλαισιώνουν την ομάδα κρούσης και διαχείρισης όπως η Λία </a:t>
            </a:r>
            <a:r>
              <a:rPr lang="el-GR" dirty="0" err="1"/>
              <a:t>Βενιώτα</a:t>
            </a:r>
            <a:r>
              <a:rPr lang="el-GR" dirty="0"/>
              <a:t> , Γιάννης Παπαδάκης.</a:t>
            </a:r>
          </a:p>
        </p:txBody>
      </p:sp>
    </p:spTree>
    <p:extLst>
      <p:ext uri="{BB962C8B-B14F-4D97-AF65-F5344CB8AC3E}">
        <p14:creationId xmlns:p14="http://schemas.microsoft.com/office/powerpoint/2010/main" val="1456290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A90F25D-1C06-4CBC-965B-14BFF58C1866}"/>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09B12ACE-A7A5-4AD2-B2A4-CC9C00815A02}"/>
              </a:ext>
            </a:extLst>
          </p:cNvPr>
          <p:cNvSpPr>
            <a:spLocks noGrp="1"/>
          </p:cNvSpPr>
          <p:nvPr>
            <p:ph idx="1"/>
          </p:nvPr>
        </p:nvSpPr>
        <p:spPr/>
        <p:txBody>
          <a:bodyPr>
            <a:normAutofit fontScale="92500" lnSpcReduction="20000"/>
          </a:bodyPr>
          <a:lstStyle/>
          <a:p>
            <a:pPr marL="0" indent="0">
              <a:buNone/>
            </a:pPr>
            <a:r>
              <a:rPr lang="el-GR" dirty="0"/>
              <a:t>                          C-ESG Ο δρόμος προς τα εμπρός</a:t>
            </a:r>
          </a:p>
          <a:p>
            <a:pPr marL="0" indent="0">
              <a:buNone/>
            </a:pPr>
            <a:r>
              <a:rPr lang="el-GR" dirty="0"/>
              <a:t>          Βοηθώντας τον κάθε Οργανισμό από τη στρατηγική στη δράση</a:t>
            </a:r>
          </a:p>
          <a:p>
            <a:r>
              <a:rPr lang="el-GR" dirty="0"/>
              <a:t>Νέα Δεδομένα δημιουργεί ο πρώτος Εθνικός Κλιματικός Νόμος. Από το 2023 οι εισηγμένες επιχειρήσεις στο Χρηματιστήριο θα πρέπει να υποβάλλουν ετήσια έκθεση σχετικά με το ανθρακικό τους αποτύπωμα για το προηγούμενο έτος, η οποία θα επαληθεύεται από πιστοποιημένο φορέα.</a:t>
            </a:r>
          </a:p>
          <a:p>
            <a:r>
              <a:rPr lang="el-GR" dirty="0"/>
              <a:t>Μέσα στα επόμενα 5 χρόνια όλοι οι φορείς, οργανισμοί, εταιρίες θα μετρήσουν τον αντίκτυπο τους στην κοινωνία, τον πολιτισμό, την διακυβέρνηση και το περιβάλλον για να καθορίσουν την συνολική αξία τους. Ο όρος C-ESG  αποτελεί συνώνυμο της βιωσιμότητας, της Εταιρικής Κοινωνικής Ευθύνης , των επικοινωνιακών σχέσεων, των πολιτισμικών και κοινωνικών επενδύσεων και της περιβαλλοντικής συμμόρφωσης. </a:t>
            </a:r>
          </a:p>
        </p:txBody>
      </p:sp>
    </p:spTree>
    <p:extLst>
      <p:ext uri="{BB962C8B-B14F-4D97-AF65-F5344CB8AC3E}">
        <p14:creationId xmlns:p14="http://schemas.microsoft.com/office/powerpoint/2010/main" val="3460920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239892-6EFC-4BD1-ABAF-33B50734C5E2}"/>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049000C3-DB98-4C81-8A13-71739404EEC6}"/>
              </a:ext>
            </a:extLst>
          </p:cNvPr>
          <p:cNvSpPr>
            <a:spLocks noGrp="1"/>
          </p:cNvSpPr>
          <p:nvPr>
            <p:ph idx="1"/>
          </p:nvPr>
        </p:nvSpPr>
        <p:spPr/>
        <p:txBody>
          <a:bodyPr>
            <a:normAutofit fontScale="92500" lnSpcReduction="20000"/>
          </a:bodyPr>
          <a:lstStyle/>
          <a:p>
            <a:r>
              <a:rPr lang="el-GR" dirty="0"/>
              <a:t>Ως ΑΜΚΕ </a:t>
            </a:r>
            <a:r>
              <a:rPr lang="en-US" dirty="0"/>
              <a:t>CULTURE FOR CLIMATE ACTIONS</a:t>
            </a:r>
            <a:r>
              <a:rPr lang="el-GR" dirty="0"/>
              <a:t> ανάμεσα σε διάφορες δράσεις μας,</a:t>
            </a:r>
            <a:r>
              <a:rPr lang="en-US" dirty="0"/>
              <a:t> </a:t>
            </a:r>
            <a:r>
              <a:rPr lang="el-GR" dirty="0"/>
              <a:t>προτείνουμε την εφαρμογή του πρότυπου C-ESG σε τρία στάδια.</a:t>
            </a:r>
          </a:p>
          <a:p>
            <a:r>
              <a:rPr lang="el-GR" dirty="0"/>
              <a:t>	Το πρώτο στάδιο επικοινωνιακής στρατηγικής (awareness) και στοχοθέτησης/συμβουλευτικής, το δεύτερο στάδιο επιμόρφωσης/εκπαίδευσης-πιστοποίησης στελεχών/εργαζομένων και το τρίτο στάδιο υλοποίησης και εφαρμογής των δράσεων στην πράξη και συμμετοχή σε Ευρωπαϊκά, Εθνικά και λοιπά Προγράμματα προώθησης δράσεων C-ESG (Ταμείο Ανάπτυξης-</a:t>
            </a:r>
            <a:r>
              <a:rPr lang="el-GR" dirty="0" err="1"/>
              <a:t>Υπερταμείου</a:t>
            </a:r>
            <a:r>
              <a:rPr lang="el-GR" dirty="0"/>
              <a:t>).</a:t>
            </a:r>
          </a:p>
          <a:p>
            <a:r>
              <a:rPr lang="el-GR" dirty="0"/>
              <a:t> Κατά το πρώτο στάδιο, ποια είναι τα βασικά στοιχεία αυτής της στρατηγικής, ποιες δραστηριότητες είναι σημαντικές για την εταιρία/οργανισμό σε σχέση με τις δράσεις C-ESG. Ποιο είναι το κοινωνικό και πολιτισμικό περιβάλλον στο οποίο λειτουργεί η εταιρία/οργανισμός και οι συμπεριφορές της εταιρίας/οργανισμού και των εργαζομένων τους.</a:t>
            </a:r>
          </a:p>
          <a:p>
            <a:endParaRPr lang="el-GR" dirty="0"/>
          </a:p>
        </p:txBody>
      </p:sp>
    </p:spTree>
    <p:extLst>
      <p:ext uri="{BB962C8B-B14F-4D97-AF65-F5344CB8AC3E}">
        <p14:creationId xmlns:p14="http://schemas.microsoft.com/office/powerpoint/2010/main" val="4108124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B1985-390B-48E6-A451-E04B9BB2C54E}"/>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7516F813-5A75-4F03-85B4-43D28EE53488}"/>
              </a:ext>
            </a:extLst>
          </p:cNvPr>
          <p:cNvSpPr>
            <a:spLocks noGrp="1"/>
          </p:cNvSpPr>
          <p:nvPr>
            <p:ph idx="1"/>
          </p:nvPr>
        </p:nvSpPr>
        <p:spPr/>
        <p:txBody>
          <a:bodyPr/>
          <a:lstStyle/>
          <a:p>
            <a:r>
              <a:rPr lang="el-GR" dirty="0"/>
              <a:t>Οι 4 Πυλώνες του C-ESG. </a:t>
            </a:r>
          </a:p>
          <a:p>
            <a:r>
              <a:rPr lang="el-GR" dirty="0"/>
              <a:t>Οι επιτυχημένες επιχειρήσεις/οργανισμοί επικεντρώνονται σε τέσσερα βασικά στοιχεία: τον πολιτισμό, τους ανθρώπους, τη διαδικασία και το προϊόν/παράγωγο.</a:t>
            </a:r>
          </a:p>
          <a:p>
            <a:r>
              <a:rPr lang="el-GR" dirty="0"/>
              <a:t>Τέσσερις πυλώνες της αειφόρου ανάπτυξης: πολιτισμός, περιβάλλον κοινωνία και διακυβέρνηση.</a:t>
            </a:r>
          </a:p>
          <a:p>
            <a:r>
              <a:rPr lang="el-GR" dirty="0"/>
              <a:t>Το C-ESG μπορεί σίγουρα να βελτιώσει την εταιρική ή οργανωσιακή κουλτούρα και τη δέσμευση των εργαζομένων.</a:t>
            </a:r>
          </a:p>
        </p:txBody>
      </p:sp>
    </p:spTree>
    <p:extLst>
      <p:ext uri="{BB962C8B-B14F-4D97-AF65-F5344CB8AC3E}">
        <p14:creationId xmlns:p14="http://schemas.microsoft.com/office/powerpoint/2010/main" val="2789093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153217A-2B0B-434F-A8B6-781732C56F31}"/>
              </a:ext>
            </a:extLst>
          </p:cNvPr>
          <p:cNvSpPr>
            <a:spLocks noGrp="1"/>
          </p:cNvSpPr>
          <p:nvPr>
            <p:ph type="title"/>
          </p:nvPr>
        </p:nvSpPr>
        <p:spPr/>
        <p:txBody>
          <a:bodyPr>
            <a:no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DD0850B2-F7B9-453A-9C06-0901F3D736A9}"/>
              </a:ext>
            </a:extLst>
          </p:cNvPr>
          <p:cNvSpPr>
            <a:spLocks noGrp="1"/>
          </p:cNvSpPr>
          <p:nvPr>
            <p:ph idx="1"/>
          </p:nvPr>
        </p:nvSpPr>
        <p:spPr/>
        <p:txBody>
          <a:bodyPr/>
          <a:lstStyle/>
          <a:p>
            <a:pPr marL="0" indent="0">
              <a:buNone/>
            </a:pPr>
            <a:r>
              <a:rPr lang="el-GR" dirty="0"/>
              <a:t>Η διαδρομή του πολιτισμού τονίζει το συναίσθημα, τον ουσιαστικό καμβά, που πάνω του δημιουργείται, εξελίσσεται ή πεθαίνει η κάθε διαχείριση. Ο  πολιτισμός αποτελεί ένα ξεκάθαρο πλεονέκτημα σε κάθε διαχειριστικό  ανταγωνισμό. Στις ανάγκες του κάθε πολιτισμού, η κάθε γλώσσα στοχεύει σε μία ιστορία που εμπερικλείει την αποστολή, όραμα, αξίες, αρχές και συγκεκριμένες προσδοκίες. Όταν ο πολιτισμός εμπεριέχει  τη διαχείριση, η διαδρομή αυτή είναι κλιμακούμενη, βιώσιμη κι ενδεχομένως αειφόρος. </a:t>
            </a:r>
          </a:p>
        </p:txBody>
      </p:sp>
    </p:spTree>
    <p:extLst>
      <p:ext uri="{BB962C8B-B14F-4D97-AF65-F5344CB8AC3E}">
        <p14:creationId xmlns:p14="http://schemas.microsoft.com/office/powerpoint/2010/main" val="1852981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4F1BD3D-54C1-494B-9AEA-E3EBE0C4B60E}"/>
              </a:ext>
            </a:extLst>
          </p:cNvPr>
          <p:cNvSpPr>
            <a:spLocks noGrp="1"/>
          </p:cNvSpPr>
          <p:nvPr>
            <p:ph type="title"/>
          </p:nvPr>
        </p:nvSpPr>
        <p:spPr/>
        <p:txBody>
          <a:bodyPr/>
          <a:lstStyle/>
          <a:p>
            <a:endParaRPr lang="el-GR"/>
          </a:p>
        </p:txBody>
      </p:sp>
      <p:sp>
        <p:nvSpPr>
          <p:cNvPr id="3" name="Θέση περιεχομένου 2">
            <a:extLst>
              <a:ext uri="{FF2B5EF4-FFF2-40B4-BE49-F238E27FC236}">
                <a16:creationId xmlns:a16="http://schemas.microsoft.com/office/drawing/2014/main" id="{983CA2F5-B546-4203-B742-41E55F545662}"/>
              </a:ext>
            </a:extLst>
          </p:cNvPr>
          <p:cNvSpPr>
            <a:spLocks noGrp="1"/>
          </p:cNvSpPr>
          <p:nvPr>
            <p:ph idx="1"/>
          </p:nvPr>
        </p:nvSpPr>
        <p:spPr/>
        <p:txBody>
          <a:bodyPr>
            <a:normAutofit fontScale="85000" lnSpcReduction="20000"/>
          </a:bodyPr>
          <a:lstStyle/>
          <a:p>
            <a:r>
              <a:rPr lang="el-GR" dirty="0"/>
              <a:t>Πολιτισμός </a:t>
            </a:r>
            <a:r>
              <a:rPr lang="en-US" dirty="0"/>
              <a:t>C</a:t>
            </a:r>
            <a:endParaRPr lang="el-GR" dirty="0"/>
          </a:p>
          <a:p>
            <a:r>
              <a:rPr lang="el-GR" dirty="0"/>
              <a:t>Ο πολιτισμός είναι μια άλλη διάσταση του ESG. Είναι κάτι που μπορεί να είναι δύσκολο να μετρηθεί και να ποσοτικοποιηθεί, αλλά μπορεί να έχει δραστικές επιπτώσεις στο ηθικό και την απόδοση μιας εταιρίας. Αναγνωρίζοντας τη μεταβλητότητα της κουλτούρας, ιδιαίτερα στις αναδυόμενες αγορές. Στη Δύση είναι φυσιολογικό για τους εργαζόμενους να προτείνουν νέες ιδέες και να προκαλέσουν τη διαχείριση. Ωστόσο, στην Ασία το εργασιακό περιβάλλον είναι συχνά πιο ιεραρχικό. Το ένα δεν είναι απαραίτητα πιο αποτελεσματικό από το άλλο, αλλά είναι σημαντικό να κατανοήσουμε ότι αυτές οι διαφορετικές προσεγγίσεις υπάρχουν ανά περιοχή όταν προσπαθούμε να μετρήσουμε την εταιρική κουλτούρα και την ικανοποίηση των εργαζομένων. Οι εταιρίες που έχουν τη μεγαλύτερη επιτυχία με τις στρατηγικές </a:t>
            </a:r>
            <a:r>
              <a:rPr lang="en-US" dirty="0"/>
              <a:t>C-</a:t>
            </a:r>
            <a:r>
              <a:rPr lang="el-GR" dirty="0"/>
              <a:t>ESG είναι αυτές που έχουν δημιουργήσει αυθεντικές αλλαγές στην κουλτούρα του πλήρους οικοσυστήματος των μετόχων τους και κατά επέκταση των εργαζομένων σε αυτές.</a:t>
            </a:r>
          </a:p>
        </p:txBody>
      </p:sp>
    </p:spTree>
    <p:extLst>
      <p:ext uri="{BB962C8B-B14F-4D97-AF65-F5344CB8AC3E}">
        <p14:creationId xmlns:p14="http://schemas.microsoft.com/office/powerpoint/2010/main" val="464366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AC7635F-BB67-4C7D-B60D-DB3203F5AB8D}"/>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FADCDE56-C236-49FB-B54F-1ADE09D55E86}"/>
              </a:ext>
            </a:extLst>
          </p:cNvPr>
          <p:cNvSpPr>
            <a:spLocks noGrp="1"/>
          </p:cNvSpPr>
          <p:nvPr>
            <p:ph idx="1"/>
          </p:nvPr>
        </p:nvSpPr>
        <p:spPr/>
        <p:txBody>
          <a:bodyPr>
            <a:normAutofit lnSpcReduction="10000"/>
          </a:bodyPr>
          <a:lstStyle/>
          <a:p>
            <a:endParaRPr lang="el-GR" dirty="0"/>
          </a:p>
          <a:p>
            <a:r>
              <a:rPr lang="el-GR" dirty="0"/>
              <a:t>Η κουλτούρα σε μια εταιρεία είναι το πώς κάνεις αυτό που κάνεις στον χώρο της εργασίας. Είναι το άθροισμα των επίσημων και ανεπίσημων συστημάτων και συμπεριφορών και αξιών, τα οποία δημιουργούν μια εμπειρία για τους υπαλλήλους και τους πελάτες/πολίτες. Για να οδηγήσουν σε ουσιαστική αλλαγή κουλτούρας, οι ιθύνοντες πρέπει να σκεφτούν κάθε πτυχή αυτού του συστήματος.</a:t>
            </a:r>
          </a:p>
          <a:p>
            <a:r>
              <a:rPr lang="el-GR" dirty="0"/>
              <a:t>Η εταιρία/οργανισμός είναι το κύριο DNA, αλλά ευθυγραμμίζεται με το σώμα, την ψυχή και το μυαλό του προσωπικού της/του και των ενδιαφερόμενων μερών τους.</a:t>
            </a:r>
          </a:p>
          <a:p>
            <a:endParaRPr lang="el-GR" dirty="0"/>
          </a:p>
        </p:txBody>
      </p:sp>
    </p:spTree>
    <p:extLst>
      <p:ext uri="{BB962C8B-B14F-4D97-AF65-F5344CB8AC3E}">
        <p14:creationId xmlns:p14="http://schemas.microsoft.com/office/powerpoint/2010/main" val="1397223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B1D610-3F4C-45E4-83B4-D4D1D53A2BAB}"/>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9F3C428C-7605-4160-A81A-0817727658F1}"/>
              </a:ext>
            </a:extLst>
          </p:cNvPr>
          <p:cNvSpPr>
            <a:spLocks noGrp="1"/>
          </p:cNvSpPr>
          <p:nvPr>
            <p:ph idx="1"/>
          </p:nvPr>
        </p:nvSpPr>
        <p:spPr/>
        <p:txBody>
          <a:bodyPr>
            <a:normAutofit fontScale="92500" lnSpcReduction="10000"/>
          </a:bodyPr>
          <a:lstStyle/>
          <a:p>
            <a:pPr marL="0" indent="0">
              <a:buNone/>
            </a:pPr>
            <a:r>
              <a:rPr lang="el-GR" dirty="0"/>
              <a:t>    Περιβάλλον</a:t>
            </a:r>
            <a:r>
              <a:rPr lang="en-US" dirty="0"/>
              <a:t> E</a:t>
            </a:r>
            <a:endParaRPr lang="el-GR" dirty="0"/>
          </a:p>
          <a:p>
            <a:endParaRPr lang="el-GR" dirty="0"/>
          </a:p>
          <a:p>
            <a:r>
              <a:rPr lang="el-GR" dirty="0"/>
              <a:t>Περιβαλλοντικές δραστηριότητες, χαρακτηριστικά και γνωστοποιήσεις, συμπεριλαμβανομένων των εκπομπών αερίων θερμοκηπίου, της λογιστικής εκπομπών άνθρακα, της διαχείρισης αποβλήτων και άλλων περιβαλλοντικών επιπτώσεων. Αυτή η κατηγορία </a:t>
            </a:r>
            <a:r>
              <a:rPr lang="en-US" dirty="0"/>
              <a:t>C-</a:t>
            </a:r>
            <a:r>
              <a:rPr lang="el-GR" dirty="0"/>
              <a:t>ESG ουσιαστικά περιλαμβάνει τον ορισμό μας για την εταιρική βιωσιμότητα</a:t>
            </a:r>
            <a:r>
              <a:rPr lang="en-US" dirty="0"/>
              <a:t>,</a:t>
            </a:r>
            <a:r>
              <a:rPr lang="el-GR" dirty="0"/>
              <a:t> εξισορρόπηση του περιβάλλοντος, της δικαιοσύνης και της οικονομίας σε υπηρεσίες, προϊόντα, συσκευασίες, εγκαταστάσεις, χρήση ενέργειας, ανθρώπους και απόβλητα με τρόπο που δεν συμβάλλει στην υπερθέρμανση του πλανήτη, την κλιματική αλλαγή και τη βιοποικιλότητα  μέσω ενός επενδυτικού και εταιρικού κέντρου λήψης αποφάσεων.</a:t>
            </a:r>
          </a:p>
          <a:p>
            <a:endParaRPr lang="el-GR" dirty="0"/>
          </a:p>
        </p:txBody>
      </p:sp>
    </p:spTree>
    <p:extLst>
      <p:ext uri="{BB962C8B-B14F-4D97-AF65-F5344CB8AC3E}">
        <p14:creationId xmlns:p14="http://schemas.microsoft.com/office/powerpoint/2010/main" val="381393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B855E5-1D0D-4D3F-8B9D-CFE847A0D28D}"/>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98076755-B607-4164-8AA9-2E2E920C4564}"/>
              </a:ext>
            </a:extLst>
          </p:cNvPr>
          <p:cNvSpPr>
            <a:spLocks noGrp="1"/>
          </p:cNvSpPr>
          <p:nvPr>
            <p:ph idx="1"/>
          </p:nvPr>
        </p:nvSpPr>
        <p:spPr/>
        <p:txBody>
          <a:bodyPr>
            <a:normAutofit/>
          </a:bodyPr>
          <a:lstStyle/>
          <a:p>
            <a:r>
              <a:rPr lang="el-GR" dirty="0"/>
              <a:t>Κοινωνία </a:t>
            </a:r>
            <a:r>
              <a:rPr lang="en-US" dirty="0"/>
              <a:t>S</a:t>
            </a:r>
            <a:endParaRPr lang="el-GR" dirty="0"/>
          </a:p>
          <a:p>
            <a:endParaRPr lang="el-GR" dirty="0"/>
          </a:p>
          <a:p>
            <a:r>
              <a:rPr lang="el-GR" dirty="0"/>
              <a:t>Δραστηριότητες, χαρακτηριστικά και γνωστοποιήσεις κοινωνικής συμμόρφωσης: ανθρώπινα δικαιώματα, εργασιακά πρότυπα, υγεία και ασφάλεια στο χώρο εργασίας, ποικιλομορφία και ένταξη των εργαζομένων και άλλες κοινωνικές επιπτώσεις.</a:t>
            </a:r>
          </a:p>
          <a:p>
            <a:endParaRPr lang="el-GR" dirty="0"/>
          </a:p>
        </p:txBody>
      </p:sp>
    </p:spTree>
    <p:extLst>
      <p:ext uri="{BB962C8B-B14F-4D97-AF65-F5344CB8AC3E}">
        <p14:creationId xmlns:p14="http://schemas.microsoft.com/office/powerpoint/2010/main" val="3313280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1C96D59-8F5A-4F9D-8854-1EE892924305}"/>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4D93850D-BEF0-481C-88D8-2AE28C1C8C1F}"/>
              </a:ext>
            </a:extLst>
          </p:cNvPr>
          <p:cNvSpPr>
            <a:spLocks noGrp="1"/>
          </p:cNvSpPr>
          <p:nvPr>
            <p:ph idx="1"/>
          </p:nvPr>
        </p:nvSpPr>
        <p:spPr>
          <a:xfrm>
            <a:off x="838200" y="1867570"/>
            <a:ext cx="10515600" cy="4351338"/>
          </a:xfrm>
        </p:spPr>
        <p:txBody>
          <a:bodyPr/>
          <a:lstStyle/>
          <a:p>
            <a:r>
              <a:rPr lang="el-GR" dirty="0"/>
              <a:t>Διακυβέρνηση</a:t>
            </a:r>
            <a:r>
              <a:rPr lang="en-US" dirty="0"/>
              <a:t> G</a:t>
            </a:r>
            <a:endParaRPr lang="el-GR" dirty="0"/>
          </a:p>
          <a:p>
            <a:endParaRPr lang="el-GR" dirty="0"/>
          </a:p>
          <a:p>
            <a:pPr marL="0" indent="0">
              <a:buNone/>
            </a:pPr>
            <a:r>
              <a:rPr lang="el-GR" dirty="0"/>
              <a:t>Δραστηριότητες διακυβέρνησης, χαρακτηριστικά και γνωστοποιήσεις: εταιρική ιδιοκτησιακή δομή, ποικιλομορφία ηγεσίας και διοικητικών συμβουλίων, διαδικασίες λήψης αποφάσεων, εταιρικές πολιτικές, διαχείριση κρίσεων και άλλες πτυχές που εξισορροπούν τα δικαιώματα, τις ευθύνες και την ταυτότητα των διαφόρων μετόχων και ενδιαφερομένων σε κάθε οργανισμό, σε κάθε  εταιρεία.</a:t>
            </a:r>
          </a:p>
          <a:p>
            <a:endParaRPr lang="el-GR" dirty="0"/>
          </a:p>
        </p:txBody>
      </p:sp>
    </p:spTree>
    <p:extLst>
      <p:ext uri="{BB962C8B-B14F-4D97-AF65-F5344CB8AC3E}">
        <p14:creationId xmlns:p14="http://schemas.microsoft.com/office/powerpoint/2010/main" val="173811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D74217-9AFF-4286-AFC6-075158597486}"/>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E63B87ED-AA9D-4296-A79B-D6A3B7D29F3C}"/>
              </a:ext>
            </a:extLst>
          </p:cNvPr>
          <p:cNvSpPr>
            <a:spLocks noGrp="1"/>
          </p:cNvSpPr>
          <p:nvPr>
            <p:ph idx="1"/>
          </p:nvPr>
        </p:nvSpPr>
        <p:spPr/>
        <p:txBody>
          <a:bodyPr/>
          <a:lstStyle/>
          <a:p>
            <a:r>
              <a:rPr lang="el-GR" dirty="0"/>
              <a:t>Η γνωριμία μας με το «άλλο», αναδεικνύει, με την κατάλληλη προσέγγιση, μέθοδο, και πολιτισμικό τόνο, μια επικοινωνία προσανατολισμένη σε ένα διαφορετικό πολιτισμικό κοινό. Οι πολιτισμικές πιέσεις ήταν εκείνες που αλλοίωσαν ή μεταμόρφωσαν την εικόνα ή ακόμα και την ταυτότητα των εθνών. Οι μεταμορφώσεις των εθνών υπήρξαν αρχικά πολιτισμικές και έπειτα μετεξελίχτηκαν σε οικονομικές. </a:t>
            </a:r>
          </a:p>
          <a:p>
            <a:endParaRPr lang="el-GR" dirty="0"/>
          </a:p>
        </p:txBody>
      </p:sp>
    </p:spTree>
    <p:extLst>
      <p:ext uri="{BB962C8B-B14F-4D97-AF65-F5344CB8AC3E}">
        <p14:creationId xmlns:p14="http://schemas.microsoft.com/office/powerpoint/2010/main" val="3870196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C95F134-281A-49CC-B227-13461B467BF5}"/>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CF0E4EAA-FDA4-4FBC-B3D8-6D001FB2C1E9}"/>
              </a:ext>
            </a:extLst>
          </p:cNvPr>
          <p:cNvSpPr>
            <a:spLocks noGrp="1"/>
          </p:cNvSpPr>
          <p:nvPr>
            <p:ph idx="1"/>
          </p:nvPr>
        </p:nvSpPr>
        <p:spPr/>
        <p:txBody>
          <a:bodyPr>
            <a:normAutofit fontScale="92500" lnSpcReduction="10000"/>
          </a:bodyPr>
          <a:lstStyle/>
          <a:p>
            <a:r>
              <a:rPr lang="el-GR" dirty="0"/>
              <a:t>Ο πολιτισμός ενός έθνους δε σταματάει στα φυσικά σύνορά του, μεταλλάσσεται, περνώντας  τα φυσικά σύνορα κάποιου άλλου έθνους και αυτή η κίνηση είναι αέναη και σημαδιακή. Η έννοια της παγκοσμιοποίησης, ωστόσο, δεν πρέπει να συγχέεται ούτε μ’ εκείνη της Δια</a:t>
            </a:r>
            <a:r>
              <a:rPr lang="en-US" dirty="0"/>
              <a:t>-</a:t>
            </a:r>
            <a:r>
              <a:rPr lang="el-GR" dirty="0" err="1"/>
              <a:t>πολιτισμικότητας</a:t>
            </a:r>
            <a:r>
              <a:rPr lang="el-GR" dirty="0"/>
              <a:t>  ούτε με εκείνη της </a:t>
            </a:r>
            <a:r>
              <a:rPr lang="el-GR" dirty="0" err="1"/>
              <a:t>Πολυ</a:t>
            </a:r>
            <a:r>
              <a:rPr lang="en-US" dirty="0"/>
              <a:t>-</a:t>
            </a:r>
            <a:r>
              <a:rPr lang="el-GR" dirty="0" err="1"/>
              <a:t>πολιτισμικότητας</a:t>
            </a:r>
            <a:r>
              <a:rPr lang="el-GR" dirty="0"/>
              <a:t>. Ο πολιτισμός δεν είναι μόνο γνώση, αλλά  διαίσθηση και κυρίως συμμετοχή. Η Δια</a:t>
            </a:r>
            <a:r>
              <a:rPr lang="en-US" dirty="0"/>
              <a:t>-</a:t>
            </a:r>
            <a:r>
              <a:rPr lang="el-GR" dirty="0" err="1"/>
              <a:t>πολιτισμικότητα</a:t>
            </a:r>
            <a:r>
              <a:rPr lang="el-GR" dirty="0"/>
              <a:t> ισοδυναμεί με διαρκή αναζήτηση του «άλλου», αλλά και με την  ταυτόχρονη υπέρβασή του, γίνεται αυτοσκοπός. Η πολιτισμική αναζήτηση είναι διαρκής και στοχεύει στη συνένωση άπειρων πολιτισμικών συνδυασμών. Όταν ο άνθρωπος κινείται στα πολιτισμικά του όρια, τότε συντηρείται και η ελπίδα για τη διεύρυνσή τους.</a:t>
            </a:r>
            <a:r>
              <a:rPr lang="en-US" dirty="0"/>
              <a:t> </a:t>
            </a:r>
            <a:r>
              <a:rPr lang="el-GR" dirty="0"/>
              <a:t>Διεύρυνση που ασφαλώς επηρεάζει και την οικονομία και το περιβάλλον στο σύνολο τους.</a:t>
            </a:r>
          </a:p>
          <a:p>
            <a:endParaRPr lang="el-GR" dirty="0"/>
          </a:p>
        </p:txBody>
      </p:sp>
    </p:spTree>
    <p:extLst>
      <p:ext uri="{BB962C8B-B14F-4D97-AF65-F5344CB8AC3E}">
        <p14:creationId xmlns:p14="http://schemas.microsoft.com/office/powerpoint/2010/main" val="2536476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E49547-1AFD-4FDF-BB47-65AC7F44084D}"/>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98ED256F-C573-4934-8CD0-3C42E42F8469}"/>
              </a:ext>
            </a:extLst>
          </p:cNvPr>
          <p:cNvSpPr>
            <a:spLocks noGrp="1"/>
          </p:cNvSpPr>
          <p:nvPr>
            <p:ph idx="1"/>
          </p:nvPr>
        </p:nvSpPr>
        <p:spPr/>
        <p:txBody>
          <a:bodyPr/>
          <a:lstStyle/>
          <a:p>
            <a:pPr marL="0" indent="0">
              <a:buNone/>
            </a:pPr>
            <a:r>
              <a:rPr lang="el-GR" dirty="0"/>
              <a:t>Και θυμηθείτε, Η χρήση του μυαλού είναι μεταδοτική. Μην περιμένετε να σας μολύνει κάποιος άλλος, γίνετε ο ίδιος φορέας. Γιατί, τελικά, δεν υπάρχει μεγαλύτερη σπατάλη από αυτή του να μην σκέφτεστε.</a:t>
            </a:r>
          </a:p>
          <a:p>
            <a:pPr marL="0" indent="0">
              <a:buNone/>
            </a:pPr>
            <a:endParaRPr lang="el-GR" dirty="0"/>
          </a:p>
          <a:p>
            <a:pPr marL="0" indent="0">
              <a:buNone/>
            </a:pPr>
            <a:r>
              <a:rPr lang="el-GR" dirty="0"/>
              <a:t>Σας ευχαριστώ  </a:t>
            </a:r>
            <a:endParaRPr lang="en-US" dirty="0"/>
          </a:p>
          <a:p>
            <a:pPr marL="0" indent="0">
              <a:buNone/>
            </a:pPr>
            <a:r>
              <a:rPr lang="el-GR" dirty="0"/>
              <a:t>Δρ. Βύρων Πισσαλίδης</a:t>
            </a:r>
          </a:p>
          <a:p>
            <a:pPr marL="0" indent="0">
              <a:buNone/>
            </a:pPr>
            <a:r>
              <a:rPr lang="en-US" dirty="0"/>
              <a:t>CEO/Founder</a:t>
            </a:r>
            <a:endParaRPr lang="el-GR" dirty="0"/>
          </a:p>
          <a:p>
            <a:pPr marL="0" indent="0">
              <a:buNone/>
            </a:pPr>
            <a:r>
              <a:rPr lang="en-US" dirty="0"/>
              <a:t>vyronpissalidis@gmail.com</a:t>
            </a:r>
            <a:endParaRPr lang="el-GR" dirty="0"/>
          </a:p>
          <a:p>
            <a:pPr marL="0" indent="0">
              <a:buNone/>
            </a:pPr>
            <a:r>
              <a:rPr lang="en-US" dirty="0"/>
              <a:t>cultureforclimateactions.eu</a:t>
            </a:r>
          </a:p>
          <a:p>
            <a:pPr marL="0" indent="0">
              <a:buNone/>
            </a:pPr>
            <a:endParaRPr lang="el-GR" dirty="0"/>
          </a:p>
        </p:txBody>
      </p:sp>
    </p:spTree>
    <p:extLst>
      <p:ext uri="{BB962C8B-B14F-4D97-AF65-F5344CB8AC3E}">
        <p14:creationId xmlns:p14="http://schemas.microsoft.com/office/powerpoint/2010/main" val="3811813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6CC1A3E-9898-4DDE-BFC0-AAF17DB6BE9E}"/>
              </a:ext>
            </a:extLst>
          </p:cNvPr>
          <p:cNvSpPr>
            <a:spLocks noGrp="1"/>
          </p:cNvSpPr>
          <p:nvPr>
            <p:ph type="title"/>
          </p:nvPr>
        </p:nvSpPr>
        <p:spPr/>
        <p:txBody>
          <a:bodyPr>
            <a:no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C83392C4-CEE3-49A9-BED8-DBBE9B035D6D}"/>
              </a:ext>
            </a:extLst>
          </p:cNvPr>
          <p:cNvSpPr>
            <a:spLocks noGrp="1"/>
          </p:cNvSpPr>
          <p:nvPr>
            <p:ph idx="1"/>
          </p:nvPr>
        </p:nvSpPr>
        <p:spPr/>
        <p:txBody>
          <a:bodyPr/>
          <a:lstStyle/>
          <a:p>
            <a:pPr marL="0" indent="0">
              <a:buNone/>
            </a:pPr>
            <a:r>
              <a:rPr lang="el-GR" dirty="0"/>
              <a:t>Η κάθε διαχείριση  πχ. της κλιματικής αλλαγής και κρίσης,  καθορίζει μόνον τους κανόνες για κάθε διαδρομή ή αναζήτηση. Ο πολιτισμός  ωστόσο τροφοδοτεί το πνεύμα για το πώς θα διαμορφωθεί η κάθε διαδρομή και αναζήτηση. Όσοι ξεχνούν όσα έζησαν, την προσωπική ή εθνική ιστορία τους, την πολιτισμική διαδρομή τους, είναι πιθανό  να τα ξαναζήσουν σε σύντομο χρονικό διάστημα. Κάθε διαχείριση  είναι επιτακτική για να δρομολογηθεί η διαφοροποίηση.</a:t>
            </a:r>
          </a:p>
        </p:txBody>
      </p:sp>
    </p:spTree>
    <p:extLst>
      <p:ext uri="{BB962C8B-B14F-4D97-AF65-F5344CB8AC3E}">
        <p14:creationId xmlns:p14="http://schemas.microsoft.com/office/powerpoint/2010/main" val="2034021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5432F93-5F76-4171-9F67-08D824BC3A2B}"/>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D6894A47-B1B4-4639-8398-0BE8C77CB753}"/>
              </a:ext>
            </a:extLst>
          </p:cNvPr>
          <p:cNvSpPr>
            <a:spLocks noGrp="1"/>
          </p:cNvSpPr>
          <p:nvPr>
            <p:ph idx="1"/>
          </p:nvPr>
        </p:nvSpPr>
        <p:spPr/>
        <p:txBody>
          <a:bodyPr/>
          <a:lstStyle/>
          <a:p>
            <a:pPr marL="0" indent="0">
              <a:buNone/>
            </a:pPr>
            <a:r>
              <a:rPr lang="el-GR" dirty="0"/>
              <a:t>Ωστόσο, ο πολιτισμός ως ζωντανό κύτταρο προσφέρει το πλεονέκτημα σε αυτή τη δρομολόγηση. Η κλιματική κατάρρευση είναι μια πραγματικότητα, συμβαίνει αυτή τη στιγμή. Η κλιματική κρίση αποτελεί τη μεγαλύτερη πρόκληση που έχει αντιμετωπίσει ποτέ η ανθρωπότητα. Απαιτεί την άνευ προηγουμένου συνεργασία, συμμετοχή και σύμπραξη σε  δράσεις και ενέργειες όλων των κρατών άνευ ορίων και συνόρων.</a:t>
            </a:r>
          </a:p>
        </p:txBody>
      </p:sp>
    </p:spTree>
    <p:extLst>
      <p:ext uri="{BB962C8B-B14F-4D97-AF65-F5344CB8AC3E}">
        <p14:creationId xmlns:p14="http://schemas.microsoft.com/office/powerpoint/2010/main" val="3071053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FEC6122-BC86-480C-8CC6-5BF414C62A30}"/>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F992EC8A-9F8A-453E-A028-7E065F5A7513}"/>
              </a:ext>
            </a:extLst>
          </p:cNvPr>
          <p:cNvSpPr>
            <a:spLocks noGrp="1"/>
          </p:cNvSpPr>
          <p:nvPr>
            <p:ph idx="1"/>
          </p:nvPr>
        </p:nvSpPr>
        <p:spPr/>
        <p:txBody>
          <a:bodyPr>
            <a:normAutofit lnSpcReduction="10000"/>
          </a:bodyPr>
          <a:lstStyle/>
          <a:p>
            <a:pPr marL="0" indent="0">
              <a:buNone/>
            </a:pPr>
            <a:r>
              <a:rPr lang="el-GR" dirty="0"/>
              <a:t>Η διαχείριση  των δύο πόλων: Πολιτισμός και Περιβάλλον, ευελπιστούμε να κινητοποιήσει τις κυβερνήσεις, παράγοντες τοπικής αυτοδιοίκησης,  υπεύθυνους χάραξης περιβαλλοντικής πολιτικής, επιχειρηματίες, με στόχο να αντιμετωπίσουμε σε ενιαίο δίκτυο τα καίρια προβλήματα στον πυρήνα της κρίσης. Στοχεύουμε να βοηθήσουμε στην ανάπτυξη εποικοδομητικών προτάσεων και πολιτικών συμπεριλαμβανομένων εκείνων που δεν περιλαμβάνονται επί του παρόντος σε μία κυβερνητική ατζέντα,  που θα βοηθήσουν τις τοπικές, εθνικές, παγκόσμιες κυβερνήσεις και τους χρηματοπιστωτικούς οργανισμούς και εταιρίες. Απαιτούνται κρίσιμες επενδύσεις για την ανάπτυξη, την έρευνα και την κλίμακα τεχνικών για την απομάκρυνση των αερίων του θερμοκηπίου από την ατμόσφαιρα.</a:t>
            </a:r>
          </a:p>
        </p:txBody>
      </p:sp>
    </p:spTree>
    <p:extLst>
      <p:ext uri="{BB962C8B-B14F-4D97-AF65-F5344CB8AC3E}">
        <p14:creationId xmlns:p14="http://schemas.microsoft.com/office/powerpoint/2010/main" val="2125456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B35E56-0C75-434D-A595-270B0456BD09}"/>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EEFA73C1-6EEA-4C56-98B3-5818A7A87570}"/>
              </a:ext>
            </a:extLst>
          </p:cNvPr>
          <p:cNvSpPr>
            <a:spLocks noGrp="1"/>
          </p:cNvSpPr>
          <p:nvPr>
            <p:ph idx="1"/>
          </p:nvPr>
        </p:nvSpPr>
        <p:spPr/>
        <p:txBody>
          <a:bodyPr/>
          <a:lstStyle/>
          <a:p>
            <a:pPr marL="0" indent="0">
              <a:buNone/>
            </a:pPr>
            <a:r>
              <a:rPr lang="el-GR" dirty="0"/>
              <a:t>Να εκπαιδεύσουμε τους άλλους και να εκπαιδευτούμε κι εμείς περαιτέρω στην πολιτισμική βιωσιμότητα και αειφορία. Οφείλουμε να αναζητήσουμε  λύσεις που ενδεχομένως να βοηθήσουν στην ανάπλαση  περιοχών των κατεστραμμένων κλιματικών μας συστημάτων με ασφαλή και μόνιμο  τρόπο, ενισχύοντας παράλληλα την πολιτισμική  ικανότητα μας για να  αντιμετωπίσουμε την κλιματική κρίση.</a:t>
            </a:r>
          </a:p>
          <a:p>
            <a:pPr marL="0" indent="0">
              <a:buNone/>
            </a:pPr>
            <a:r>
              <a:rPr lang="el-GR" dirty="0"/>
              <a:t>Μη ξεχνάτε ότι αυτό που είναι ή φαντάζει βιώσιμο δε δύναται πάντοτε να είναι και αειφόρο. </a:t>
            </a:r>
          </a:p>
        </p:txBody>
      </p:sp>
    </p:spTree>
    <p:extLst>
      <p:ext uri="{BB962C8B-B14F-4D97-AF65-F5344CB8AC3E}">
        <p14:creationId xmlns:p14="http://schemas.microsoft.com/office/powerpoint/2010/main" val="3249213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FDE20FC-BAD1-4C14-B316-E9013AD91F88}"/>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286B892F-07BB-4719-837B-FDAB7985B86F}"/>
              </a:ext>
            </a:extLst>
          </p:cNvPr>
          <p:cNvSpPr>
            <a:spLocks noGrp="1"/>
          </p:cNvSpPr>
          <p:nvPr>
            <p:ph idx="1"/>
          </p:nvPr>
        </p:nvSpPr>
        <p:spPr/>
        <p:txBody>
          <a:bodyPr>
            <a:normAutofit fontScale="70000" lnSpcReduction="20000"/>
          </a:bodyPr>
          <a:lstStyle/>
          <a:p>
            <a:r>
              <a:rPr lang="el-GR" dirty="0"/>
              <a:t>Στην αγγλική γλώσσα καθώς και στις περισσότερες ευρωπαϊκές γλώσσες αναφέρονται σε βιωσιμότητα και αειφορία με τον ίδιο όρο ως </a:t>
            </a:r>
            <a:r>
              <a:rPr lang="en-US" dirty="0"/>
              <a:t>Sustainability, Sostenibilità, </a:t>
            </a:r>
            <a:r>
              <a:rPr lang="el-GR" dirty="0"/>
              <a:t>κλπ.</a:t>
            </a:r>
          </a:p>
          <a:p>
            <a:r>
              <a:rPr lang="el-GR" dirty="0"/>
              <a:t>Στην ελληνική γλώσσα διαχωρίζουμε τη βιωσιμότητα από την αειφορία, και προτείνουμε τη μετάφραση του όρου βιωσιμότητα στην αγγλική γλώσσα ως </a:t>
            </a:r>
            <a:r>
              <a:rPr lang="en-US" dirty="0"/>
              <a:t>sustainability </a:t>
            </a:r>
            <a:r>
              <a:rPr lang="el-GR" dirty="0"/>
              <a:t>και τη μετάφραση αντίστοιχα του όρου αειφορία ως </a:t>
            </a:r>
            <a:r>
              <a:rPr lang="en-US" dirty="0"/>
              <a:t>aeiphoria (ever producing). </a:t>
            </a:r>
          </a:p>
          <a:p>
            <a:r>
              <a:rPr lang="en-US" dirty="0"/>
              <a:t>The word “Aeiphoria” is Greek and has the same root as euphoria. It means to live and grow sustainably (</a:t>
            </a:r>
            <a:r>
              <a:rPr lang="el-GR" dirty="0" err="1"/>
              <a:t>αει</a:t>
            </a:r>
            <a:r>
              <a:rPr lang="el-GR" dirty="0"/>
              <a:t> = </a:t>
            </a:r>
            <a:r>
              <a:rPr lang="en-US" dirty="0"/>
              <a:t>forever / </a:t>
            </a:r>
            <a:r>
              <a:rPr lang="el-GR" dirty="0"/>
              <a:t>ευ = </a:t>
            </a:r>
            <a:r>
              <a:rPr lang="en-US" dirty="0"/>
              <a:t>well”).</a:t>
            </a:r>
          </a:p>
          <a:p>
            <a:r>
              <a:rPr lang="en-US" dirty="0"/>
              <a:t>Aeiphoria is not the same with sustainability</a:t>
            </a:r>
          </a:p>
          <a:p>
            <a:r>
              <a:rPr lang="en-US" dirty="0"/>
              <a:t>Urban dictionary by World of words ( </a:t>
            </a:r>
            <a:r>
              <a:rPr lang="en-US" dirty="0" err="1"/>
              <a:t>vyronpissalidis</a:t>
            </a:r>
            <a:r>
              <a:rPr lang="en-US" dirty="0"/>
              <a:t>) September 26, 2023</a:t>
            </a:r>
          </a:p>
          <a:p>
            <a:r>
              <a:rPr lang="en-US" dirty="0"/>
              <a:t>* Aeiphorous synonyms: ever producing.</a:t>
            </a:r>
          </a:p>
          <a:p>
            <a:r>
              <a:rPr lang="en-US" dirty="0"/>
              <a:t>Something that is sustainable could be aeiphorous and not the opposite.</a:t>
            </a:r>
          </a:p>
          <a:p>
            <a:r>
              <a:rPr lang="en-US" dirty="0"/>
              <a:t>A plantation can be sustainable but not aeiphorous</a:t>
            </a:r>
          </a:p>
          <a:p>
            <a:r>
              <a:rPr lang="en-US" dirty="0"/>
              <a:t>Urban dictionary (</a:t>
            </a:r>
            <a:r>
              <a:rPr lang="en-US" dirty="0" err="1"/>
              <a:t>vyronpissalidis</a:t>
            </a:r>
            <a:r>
              <a:rPr lang="en-US" dirty="0"/>
              <a:t>) by World of words September 28, 2023</a:t>
            </a:r>
          </a:p>
          <a:p>
            <a:endParaRPr lang="el-GR" dirty="0"/>
          </a:p>
        </p:txBody>
      </p:sp>
    </p:spTree>
    <p:extLst>
      <p:ext uri="{BB962C8B-B14F-4D97-AF65-F5344CB8AC3E}">
        <p14:creationId xmlns:p14="http://schemas.microsoft.com/office/powerpoint/2010/main" val="1440981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CF455F-A721-4522-858D-8070FCB87FA5}"/>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3C5B3FAE-96F8-40CA-947F-E3DA406E5BDF}"/>
              </a:ext>
            </a:extLst>
          </p:cNvPr>
          <p:cNvSpPr>
            <a:spLocks noGrp="1"/>
          </p:cNvSpPr>
          <p:nvPr>
            <p:ph idx="1"/>
          </p:nvPr>
        </p:nvSpPr>
        <p:spPr/>
        <p:txBody>
          <a:bodyPr>
            <a:normAutofit fontScale="92500" lnSpcReduction="10000"/>
          </a:bodyPr>
          <a:lstStyle/>
          <a:p>
            <a:pPr marL="0" indent="0">
              <a:buNone/>
            </a:pPr>
            <a:r>
              <a:rPr lang="el-GR" dirty="0"/>
              <a:t>Η κλιματική κρίση επιδεινώνεται, παράλληλα, όμως και ο πολιτισμός μας.</a:t>
            </a:r>
          </a:p>
          <a:p>
            <a:pPr marL="0" indent="0">
              <a:buNone/>
            </a:pPr>
            <a:r>
              <a:rPr lang="el-GR" dirty="0"/>
              <a:t>Οι επιπτώσεις που έχουν οι κλιματικές αλλαγές επηρεάζουν άμεσα τους πληθυσμούς, αλλά και τον πολιτισμό τους καθώς και τον κλιματικό πολιτισμό μας ως παγκόσμιο ανθρώπινο σύνολο. Τις θεωρούμε ενδεχομένως γεγονότα λίγο πιο σοβαρά από το συνηθισμένα. Επίσης σύμφωνα με την αντίληψη πολλών ανθρώπων δεν είναι τα ίδια όπως ήταν στο παρελθόν. Διανύουμε μια συνεχώς μεταβαλλόμενη πραγματικότητα που αποδεικνύει ότι η κλιματική αλλαγή έχει ήδη τροποποιηθεί, καθιστώντας, πολλά κλιματικά φαινόμενα ακραία και επικίνδυνα: εκτεταμένοι περίοδοι παγετού, κύματα καύσωνα, εντονότερες βροχοπτώσεις, εκτεταμένες ξηρασίες και ταχύτεροι και πιο διαδεδομένοι τροπικοί κυκλώνες.</a:t>
            </a:r>
          </a:p>
          <a:p>
            <a:endParaRPr lang="el-GR" dirty="0"/>
          </a:p>
        </p:txBody>
      </p:sp>
    </p:spTree>
    <p:extLst>
      <p:ext uri="{BB962C8B-B14F-4D97-AF65-F5344CB8AC3E}">
        <p14:creationId xmlns:p14="http://schemas.microsoft.com/office/powerpoint/2010/main" val="85170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EFB6E8-7C87-44B0-BC45-658F431B6325}"/>
              </a:ext>
            </a:extLst>
          </p:cNvPr>
          <p:cNvSpPr>
            <a:spLocks noGrp="1"/>
          </p:cNvSpPr>
          <p:nvPr>
            <p:ph type="title"/>
          </p:nvPr>
        </p:nvSpPr>
        <p:spPr/>
        <p:txBody>
          <a:bodyPr>
            <a:normAutofit/>
          </a:bodyPr>
          <a:lstStyle/>
          <a:p>
            <a:r>
              <a:rPr lang="el-GR" sz="3200" b="1" dirty="0"/>
              <a:t>Πολιτισμική βιωσιμότητα, αειφορία και κληρονομιά. Θεματικές δράσεις της ΑΜΚΕ </a:t>
            </a:r>
            <a:r>
              <a:rPr lang="el-GR" sz="3200" b="1" dirty="0" err="1"/>
              <a:t>Culture</a:t>
            </a:r>
            <a:r>
              <a:rPr lang="el-GR" sz="3200" b="1" dirty="0"/>
              <a:t> for </a:t>
            </a:r>
            <a:r>
              <a:rPr lang="el-GR" sz="3200" b="1" dirty="0" err="1"/>
              <a:t>Climate</a:t>
            </a:r>
            <a:r>
              <a:rPr lang="el-GR" sz="3200" b="1" dirty="0"/>
              <a:t> </a:t>
            </a:r>
            <a:r>
              <a:rPr lang="el-GR" sz="3200" b="1" dirty="0" err="1"/>
              <a:t>Actions</a:t>
            </a:r>
            <a:endParaRPr lang="el-GR" sz="3200" b="1" dirty="0"/>
          </a:p>
        </p:txBody>
      </p:sp>
      <p:sp>
        <p:nvSpPr>
          <p:cNvPr id="3" name="Θέση περιεχομένου 2">
            <a:extLst>
              <a:ext uri="{FF2B5EF4-FFF2-40B4-BE49-F238E27FC236}">
                <a16:creationId xmlns:a16="http://schemas.microsoft.com/office/drawing/2014/main" id="{6BFAB01B-195E-4D2D-8770-5692A2BA6144}"/>
              </a:ext>
            </a:extLst>
          </p:cNvPr>
          <p:cNvSpPr>
            <a:spLocks noGrp="1"/>
          </p:cNvSpPr>
          <p:nvPr>
            <p:ph idx="1"/>
          </p:nvPr>
        </p:nvSpPr>
        <p:spPr/>
        <p:txBody>
          <a:bodyPr/>
          <a:lstStyle/>
          <a:p>
            <a:r>
              <a:rPr lang="el-GR" dirty="0"/>
              <a:t>Η υπερθέρμανση του πλανήτη ως αποτέλεσμα της ανθρώπινης δραστηριότητας έχει τεράστιες και μη αναστρέψιμες επιπτώσεις στο περιβάλλον μας και αναμφισβήτητα στην οικονομία στο σύνολο της. Η κλιματική αλλαγή αναμφίβολα μας επηρεάζει όλους, ωστόσο οι φτωχότερες χώρες του κόσμου, που ήδη ζουν σε επισφαλή περιβάλλοντα,  θα πληγούν περισσότερο. Η άνοδος της στάθμης της θάλασσας και τα ακραία καιρικά φαινόμενα θα είναι καταστροφικά για όσους ζουν σε εδάφη ή σε πόλεις  που είναι επιρρεπείς σε ξηρασία ή πλημμύρες, οδηγώντας τεράστιους αριθμούς ανθρώπων σε κινητικότητα, δηλαδή σε κλιματική μετανάστευση. </a:t>
            </a:r>
          </a:p>
        </p:txBody>
      </p:sp>
    </p:spTree>
    <p:extLst>
      <p:ext uri="{BB962C8B-B14F-4D97-AF65-F5344CB8AC3E}">
        <p14:creationId xmlns:p14="http://schemas.microsoft.com/office/powerpoint/2010/main" val="172402497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4524</TotalTime>
  <Words>2690</Words>
  <Application>Microsoft Office PowerPoint</Application>
  <PresentationFormat>Ευρεία οθόνη</PresentationFormat>
  <Paragraphs>118</Paragraphs>
  <Slides>27</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27</vt:i4>
      </vt:variant>
    </vt:vector>
  </HeadingPairs>
  <TitlesOfParts>
    <vt:vector size="31" baseType="lpstr">
      <vt:lpstr>Arial</vt:lpstr>
      <vt:lpstr>Calibri</vt:lpstr>
      <vt:lpstr>Calibri Light</vt:lpstr>
      <vt:lpstr>Θέμα του Office</vt:lpstr>
      <vt:lpstr>Πολιτισμική βιωσιμότητα, αειφορία και κληρονομιά.  Θεματικές δράσεις της ΑΜΚΕ Culture for Climate Actions.  Δρ. Βύρων Πισσαλίδης, PhD., Postdoc., CEO/Founder.</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Παρουσίαση του PowerPoint</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lpstr>Πολιτισμική βιωσιμότητα, αειφορία και κληρονομιά. Θεματικές δράσεις της ΑΜΚΕ Culture for Climate 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User</dc:creator>
  <cp:lastModifiedBy>User</cp:lastModifiedBy>
  <cp:revision>31</cp:revision>
  <dcterms:created xsi:type="dcterms:W3CDTF">2024-01-16T08:47:46Z</dcterms:created>
  <dcterms:modified xsi:type="dcterms:W3CDTF">2024-01-19T19:13:09Z</dcterms:modified>
</cp:coreProperties>
</file>