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1.xml" ContentType="application/xml"/>
  <Override PartName="/customXml/itemProps1.xml" ContentType="application/vnd.openxmlformats-officedocument.customXmlProperties+xml"/>
  <Override PartName="/customXml/item2.xml" ContentType="application/xml"/>
  <Override PartName="/customXml/_rels/item1.xml.rels" ContentType="application/vnd.openxmlformats-package.relationships+xml"/>
  <Override PartName="/customXml/_rels/item2.xml.rels" ContentType="application/vnd.openxmlformats-package.relationships+xml"/>
  <Override PartName="/customXml/_rels/item3.xml.rels" ContentType="application/vnd.openxmlformats-package.relationships+xml"/>
  <Override PartName="/customXml/itemProps2.xml" ContentType="application/vnd.openxmlformats-officedocument.customXmlProperties+xml"/>
  <Override PartName="/customXml/item3.xml" ContentType="application/xml"/>
  <Override PartName="/customXml/itemProps3.xml" ContentType="application/vnd.openxmlformats-officedocument.customXml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D3FE115-8A02-4036-BAF0-87270F1520D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o-RO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o-RO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5883793-63A4-4CDA-BB7E-D64E1E75318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o-RO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8CFE673-9296-4FF8-9BD8-0D8DC5DB02F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o-RO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D1657A5-7406-4819-BBCE-6272284A82A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o-RO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F6AD0C5-EE57-4867-9463-814A23862B64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o-RO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640" cy="11066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o-RO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75C6DF5-6A6E-4DF2-AE81-90EAB671419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o-RO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DFDC616-F788-4DD6-A541-C3AA14AECCF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o-RO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0BAE611-B8E4-473B-8FD2-745D62055BA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o-RO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875FF30-C32C-42FD-9EF5-8C1D6B158A4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o-RO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3E0D4FE-E7F7-4A16-B95E-3115D07E995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o-RO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84BB9C0-5BCD-400E-8ACD-293AD7C4EE06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o-RO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o-RO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684156D-12D7-4DD1-96FB-7DDEE07D800C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o-RO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/>
          </a:bodyPr>
          <a:p>
            <a:r>
              <a:rPr b="0" lang="ro-RO" sz="60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ro-RO" sz="6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b="0" lang="ro-RO" sz="1400" spc="-1" strike="noStrike">
                <a:latin typeface="Times New Roman"/>
              </a:defRPr>
            </a:lvl1pPr>
          </a:lstStyle>
          <a:p>
            <a:r>
              <a:rPr b="0" lang="ro-RO" sz="1400" spc="-1" strike="noStrike">
                <a:latin typeface="Times New Roman"/>
              </a:rPr>
              <a:t>&lt;date/time&gt;</a:t>
            </a:r>
            <a:endParaRPr b="0" lang="ro-RO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b="0" lang="ro-RO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ro-RO" sz="1400" spc="-1" strike="noStrike">
                <a:latin typeface="Times New Roman"/>
              </a:rPr>
              <a:t>&lt;footer&gt;</a:t>
            </a:r>
            <a:endParaRPr b="0" lang="ro-RO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tr-TR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AC666615-CEBE-4F36-B0B1-1B939885C5CD}" type="slidenum">
              <a:rPr b="0" lang="tr-TR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&lt;number&gt;</a:t>
            </a:fld>
            <a:endParaRPr b="0" lang="ro-RO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o-RO" sz="14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ro-RO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o-RO" sz="14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ro-RO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o-RO" sz="1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ro-RO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o-RO" sz="14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ro-RO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o-RO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ro-RO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o-RO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ro-RO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o-RO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ro-RO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Relationship Id="rId3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hyperlink" Target="mailto:cosmin.nadaban@a3plus.energy" TargetMode="External"/><Relationship Id="rId3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84;p1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42" name="Google Shape;85;p1"/>
          <p:cNvSpPr/>
          <p:nvPr/>
        </p:nvSpPr>
        <p:spPr>
          <a:xfrm>
            <a:off x="-2880" y="4320000"/>
            <a:ext cx="5941800" cy="136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1" lang="tr-TR" sz="1400" spc="-1" strike="noStrike">
                <a:solidFill>
                  <a:srgbClr val="ffffff"/>
                </a:solidFill>
                <a:latin typeface="Arial"/>
                <a:ea typeface="Arial"/>
              </a:rPr>
              <a:t>PRESENTER </a:t>
            </a:r>
            <a:r>
              <a:rPr b="1" lang="tr-TR" sz="1400" spc="-1" strike="noStrike">
                <a:solidFill>
                  <a:srgbClr val="ffffff"/>
                </a:solidFill>
                <a:latin typeface="Arial"/>
                <a:ea typeface="Arial"/>
              </a:rPr>
              <a:t>FULL NAME: Cosmin H. Nadaban</a:t>
            </a:r>
            <a:endParaRPr b="0" lang="ro-RO" sz="14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1" lang="tr-TR" sz="1400" spc="-1" strike="noStrike">
                <a:solidFill>
                  <a:srgbClr val="ffffff"/>
                </a:solidFill>
                <a:latin typeface="Arial"/>
                <a:ea typeface="Arial"/>
              </a:rPr>
              <a:t>ORGANIZATION: Future Energy Motors</a:t>
            </a:r>
            <a:endParaRPr b="0" lang="ro-RO" sz="14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1" lang="tr-TR" sz="1400" spc="-1" strike="noStrike">
                <a:solidFill>
                  <a:srgbClr val="ffffff"/>
                </a:solidFill>
                <a:latin typeface="Arial"/>
                <a:ea typeface="Arial"/>
              </a:rPr>
              <a:t>WORKSHOP NAME: Smart Mobility / Smart and Renewable Energy</a:t>
            </a:r>
            <a:endParaRPr b="0" lang="ro-RO" sz="1400" spc="-1" strike="noStrike">
              <a:latin typeface="Arial"/>
            </a:endParaRPr>
          </a:p>
          <a:p>
            <a:pPr>
              <a:lnSpc>
                <a:spcPct val="150000"/>
              </a:lnSpc>
              <a:buNone/>
              <a:tabLst>
                <a:tab algn="l" pos="0"/>
              </a:tabLst>
            </a:pPr>
            <a:r>
              <a:rPr b="1" lang="tr-TR" sz="1400" spc="-1" strike="noStrike">
                <a:solidFill>
                  <a:srgbClr val="ffffff"/>
                </a:solidFill>
                <a:latin typeface="Arial"/>
                <a:ea typeface="Arial"/>
              </a:rPr>
              <a:t>E-MAIL: cosmin.nadaban@a3plus.energy</a:t>
            </a:r>
            <a:endParaRPr b="0" lang="ro-RO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90;p2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pic>
        <p:nvPicPr>
          <p:cNvPr id="44" name="Google Shape;91;p2" descr=""/>
          <p:cNvPicPr/>
          <p:nvPr/>
        </p:nvPicPr>
        <p:blipFill>
          <a:blip r:embed="rId2"/>
          <a:stretch/>
        </p:blipFill>
        <p:spPr>
          <a:xfrm>
            <a:off x="145080" y="638640"/>
            <a:ext cx="4946040" cy="2071800"/>
          </a:xfrm>
          <a:prstGeom prst="rect">
            <a:avLst/>
          </a:prstGeom>
          <a:ln w="0">
            <a:noFill/>
          </a:ln>
        </p:spPr>
      </p:pic>
      <p:sp>
        <p:nvSpPr>
          <p:cNvPr id="45" name="Google Shape;92;p2"/>
          <p:cNvSpPr/>
          <p:nvPr/>
        </p:nvSpPr>
        <p:spPr>
          <a:xfrm>
            <a:off x="2702880" y="1922400"/>
            <a:ext cx="2439000" cy="6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tr-TR" sz="1800" spc="-1" strike="noStrike">
                <a:solidFill>
                  <a:srgbClr val="ffffff"/>
                </a:solidFill>
                <a:latin typeface="Arial"/>
                <a:ea typeface="Arial"/>
              </a:rPr>
              <a:t>Description of the Organisation</a:t>
            </a:r>
            <a:endParaRPr b="0" lang="ro-RO" sz="1800" spc="-1" strike="noStrike">
              <a:latin typeface="Arial"/>
            </a:endParaRPr>
          </a:p>
        </p:txBody>
      </p:sp>
      <p:sp>
        <p:nvSpPr>
          <p:cNvPr id="46" name="Google Shape;93;p2"/>
          <p:cNvSpPr/>
          <p:nvPr/>
        </p:nvSpPr>
        <p:spPr>
          <a:xfrm>
            <a:off x="6400800" y="1012320"/>
            <a:ext cx="4759200" cy="1697760"/>
          </a:xfrm>
          <a:prstGeom prst="rect">
            <a:avLst/>
          </a:prstGeom>
          <a:solidFill>
            <a:srgbClr val="f2f2f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7" name="Google Shape;94;p2"/>
          <p:cNvSpPr/>
          <p:nvPr/>
        </p:nvSpPr>
        <p:spPr>
          <a:xfrm>
            <a:off x="6413400" y="1012320"/>
            <a:ext cx="187920" cy="16977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8" name="Google Shape;95;p2"/>
          <p:cNvSpPr/>
          <p:nvPr/>
        </p:nvSpPr>
        <p:spPr>
          <a:xfrm>
            <a:off x="6400800" y="2792160"/>
            <a:ext cx="4759200" cy="1697760"/>
          </a:xfrm>
          <a:prstGeom prst="rect">
            <a:avLst/>
          </a:prstGeom>
          <a:solidFill>
            <a:srgbClr val="f2f2f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9" name="Google Shape;96;p2"/>
          <p:cNvSpPr/>
          <p:nvPr/>
        </p:nvSpPr>
        <p:spPr>
          <a:xfrm>
            <a:off x="6413400" y="2792160"/>
            <a:ext cx="187920" cy="16977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0" name="Google Shape;97;p2"/>
          <p:cNvSpPr/>
          <p:nvPr/>
        </p:nvSpPr>
        <p:spPr>
          <a:xfrm>
            <a:off x="6400800" y="4572000"/>
            <a:ext cx="4759200" cy="1697760"/>
          </a:xfrm>
          <a:prstGeom prst="rect">
            <a:avLst/>
          </a:prstGeom>
          <a:solidFill>
            <a:srgbClr val="f2f2f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1" name="Google Shape;98;p2"/>
          <p:cNvSpPr/>
          <p:nvPr/>
        </p:nvSpPr>
        <p:spPr>
          <a:xfrm>
            <a:off x="6413400" y="4572000"/>
            <a:ext cx="187920" cy="16977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2" name="Google Shape;99;p2"/>
          <p:cNvSpPr/>
          <p:nvPr/>
        </p:nvSpPr>
        <p:spPr>
          <a:xfrm>
            <a:off x="6840000" y="1012320"/>
            <a:ext cx="4320000" cy="146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800" spc="-1" strike="noStrike">
                <a:solidFill>
                  <a:srgbClr val="000000"/>
                </a:solidFill>
                <a:latin typeface="OpenSymbol"/>
                <a:ea typeface="OpenSymbol"/>
              </a:rPr>
              <a:t>⋅ </a:t>
            </a:r>
            <a:r>
              <a:rPr b="0" lang="tr-TR" sz="1800" spc="-1" strike="noStrike">
                <a:solidFill>
                  <a:srgbClr val="000000"/>
                </a:solidFill>
                <a:latin typeface="Montserrat"/>
                <a:ea typeface="Montserrat"/>
              </a:rPr>
              <a:t>A Romanian deep-tech green hardware startup specializing in the design, modeling, and validation of next-generation electric motor and generator architectures</a:t>
            </a:r>
            <a:endParaRPr b="0" lang="ro-RO" sz="1800" spc="-1" strike="noStrike">
              <a:latin typeface="Arial"/>
            </a:endParaRPr>
          </a:p>
        </p:txBody>
      </p:sp>
      <p:sp>
        <p:nvSpPr>
          <p:cNvPr id="53" name="Google Shape;100;p2"/>
          <p:cNvSpPr/>
          <p:nvPr/>
        </p:nvSpPr>
        <p:spPr>
          <a:xfrm>
            <a:off x="6840000" y="2750040"/>
            <a:ext cx="4320000" cy="146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800" spc="-1" strike="noStrike">
                <a:solidFill>
                  <a:srgbClr val="000000"/>
                </a:solidFill>
                <a:latin typeface="OpenSymbol"/>
                <a:ea typeface="OpenSymbol"/>
              </a:rPr>
              <a:t>⋅</a:t>
            </a:r>
            <a:r>
              <a:rPr b="0" lang="tr-TR" sz="1800" spc="-1" strike="noStrike">
                <a:solidFill>
                  <a:srgbClr val="000000"/>
                </a:solidFill>
                <a:latin typeface="Montserrat"/>
                <a:ea typeface="OpenSymbol"/>
              </a:rPr>
              <a:t> </a:t>
            </a:r>
            <a:r>
              <a:rPr b="0" lang="tr-TR" sz="1800" spc="-1" strike="noStrike">
                <a:solidFill>
                  <a:srgbClr val="000000"/>
                </a:solidFill>
                <a:latin typeface="Montserrat"/>
                <a:ea typeface="Montserrat"/>
              </a:rPr>
              <a:t>Incubated by FasterCapital to accelerate global market deployment, cross-border European research cooperation, and engineering validation paths.</a:t>
            </a:r>
            <a:endParaRPr b="0" lang="ro-RO" sz="1800" spc="-1" strike="noStrike">
              <a:latin typeface="Arial"/>
            </a:endParaRPr>
          </a:p>
        </p:txBody>
      </p:sp>
      <p:sp>
        <p:nvSpPr>
          <p:cNvPr id="54" name="Google Shape;101;p2"/>
          <p:cNvSpPr/>
          <p:nvPr/>
        </p:nvSpPr>
        <p:spPr>
          <a:xfrm>
            <a:off x="6840000" y="4500000"/>
            <a:ext cx="4320000" cy="146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800" spc="-1" strike="noStrike">
                <a:solidFill>
                  <a:srgbClr val="000000"/>
                </a:solidFill>
                <a:latin typeface="OpenSymbol"/>
                <a:ea typeface="OpenSymbol"/>
              </a:rPr>
              <a:t>⋅ </a:t>
            </a:r>
            <a:r>
              <a:rPr b="0" lang="tr-TR" sz="1800" spc="-1" strike="noStrike">
                <a:solidFill>
                  <a:srgbClr val="000000"/>
                </a:solidFill>
                <a:latin typeface="Montserrat"/>
                <a:ea typeface="Montserrat"/>
              </a:rPr>
              <a:t>Headquartered in Arad, Romania, strategically positioning Eastern European engineering innovation to support the much-needed EU Net-Zero transit goals.</a:t>
            </a:r>
            <a:endParaRPr b="0" lang="ro-RO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106;p3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56" name="Google Shape;107;p3"/>
          <p:cNvSpPr/>
          <p:nvPr/>
        </p:nvSpPr>
        <p:spPr>
          <a:xfrm>
            <a:off x="974160" y="2727360"/>
            <a:ext cx="4116960" cy="4113720"/>
          </a:xfrm>
          <a:prstGeom prst="rect">
            <a:avLst/>
          </a:prstGeom>
          <a:solidFill>
            <a:schemeClr val="accent1">
              <a:lumMod val="60000"/>
              <a:lumOff val="40000"/>
              <a:alpha val="68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7" name="Google Shape;108;p3"/>
          <p:cNvSpPr/>
          <p:nvPr/>
        </p:nvSpPr>
        <p:spPr>
          <a:xfrm>
            <a:off x="5328000" y="1440000"/>
            <a:ext cx="3246120" cy="4500000"/>
          </a:xfrm>
          <a:prstGeom prst="rect">
            <a:avLst/>
          </a:prstGeom>
          <a:solidFill>
            <a:srgbClr val="f2f2f2"/>
          </a:solidFill>
          <a:ln w="0">
            <a:noFill/>
          </a:ln>
          <a:effectLst>
            <a:outerShdw algn="tl" blurRad="50760" dir="2700000" dist="37674" rotWithShape="0">
              <a:srgbClr val="000000">
                <a:alpha val="4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58" name="Google Shape;109;p3"/>
          <p:cNvSpPr/>
          <p:nvPr/>
        </p:nvSpPr>
        <p:spPr>
          <a:xfrm>
            <a:off x="8820000" y="1440000"/>
            <a:ext cx="3240000" cy="4500000"/>
          </a:xfrm>
          <a:prstGeom prst="rect">
            <a:avLst/>
          </a:prstGeom>
          <a:solidFill>
            <a:srgbClr val="f2f2f2"/>
          </a:solidFill>
          <a:ln w="0">
            <a:noFill/>
          </a:ln>
          <a:effectLst>
            <a:outerShdw algn="tl" blurRad="50760" dir="2700000" dist="37674" rotWithShape="0">
              <a:srgbClr val="000000">
                <a:alpha val="4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59" name="Google Shape;110;p3"/>
          <p:cNvSpPr/>
          <p:nvPr/>
        </p:nvSpPr>
        <p:spPr>
          <a:xfrm>
            <a:off x="8820000" y="3060000"/>
            <a:ext cx="3240000" cy="283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800" spc="-1" strike="noStrike">
                <a:solidFill>
                  <a:srgbClr val="000000"/>
                </a:solidFill>
                <a:latin typeface="OpenSymbol"/>
                <a:ea typeface="OpenSymbol"/>
              </a:rPr>
              <a:t>⋅</a:t>
            </a:r>
            <a:r>
              <a:rPr b="0" lang="tr-TR" sz="1800" spc="-1" strike="noStrike">
                <a:solidFill>
                  <a:srgbClr val="000000"/>
                </a:solidFill>
                <a:latin typeface="Montserrat"/>
                <a:ea typeface="Montserrat"/>
              </a:rPr>
              <a:t>Architecture configurations for zero-emission motors and powertrain propulsion setups.</a:t>
            </a:r>
            <a:endParaRPr b="0" lang="ro-RO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o-RO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800" spc="-1" strike="noStrike">
                <a:solidFill>
                  <a:srgbClr val="000000"/>
                </a:solidFill>
                <a:latin typeface="OpenSymbol"/>
                <a:ea typeface="OpenSymbol"/>
              </a:rPr>
              <a:t>⋅ </a:t>
            </a:r>
            <a:r>
              <a:rPr b="0" lang="tr-TR" sz="1800" spc="-1" strike="noStrike">
                <a:solidFill>
                  <a:srgbClr val="000000"/>
                </a:solidFill>
                <a:latin typeface="Montserrat"/>
                <a:ea typeface="Montserrat"/>
              </a:rPr>
              <a:t>Dual-capability mapping to integrate onboard battery charging with grid energy generation.</a:t>
            </a:r>
            <a:endParaRPr b="0" lang="ro-RO" sz="1800" spc="-1" strike="noStrike">
              <a:latin typeface="Arial"/>
            </a:endParaRPr>
          </a:p>
        </p:txBody>
      </p:sp>
      <p:sp>
        <p:nvSpPr>
          <p:cNvPr id="60" name="Google Shape;111;p3"/>
          <p:cNvSpPr/>
          <p:nvPr/>
        </p:nvSpPr>
        <p:spPr>
          <a:xfrm>
            <a:off x="5328000" y="3060000"/>
            <a:ext cx="3240000" cy="256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800" spc="-1" strike="noStrike">
                <a:solidFill>
                  <a:srgbClr val="000000"/>
                </a:solidFill>
                <a:latin typeface="OpenSymbol"/>
                <a:ea typeface="OpenSymbol"/>
              </a:rPr>
              <a:t>⋅</a:t>
            </a:r>
            <a:r>
              <a:rPr b="0" lang="tr-TR" sz="1800" spc="-1" strike="noStrike">
                <a:solidFill>
                  <a:srgbClr val="000000"/>
                </a:solidFill>
                <a:latin typeface="Montserrat"/>
                <a:ea typeface="OpenSymbol"/>
              </a:rPr>
              <a:t> </a:t>
            </a:r>
            <a:r>
              <a:rPr b="0" lang="tr-TR" sz="1800" spc="-1" strike="noStrike">
                <a:solidFill>
                  <a:srgbClr val="000000"/>
                </a:solidFill>
                <a:latin typeface="Montserrat"/>
                <a:ea typeface="Montserrat"/>
              </a:rPr>
              <a:t>Conceptual design and multi-body physics modeling utilizing MSC ADAMS software.</a:t>
            </a:r>
            <a:endParaRPr b="0" lang="ro-RO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o-RO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800" spc="-1" strike="noStrike">
                <a:solidFill>
                  <a:srgbClr val="000000"/>
                </a:solidFill>
                <a:latin typeface="OpenSymbol"/>
                <a:ea typeface="OpenSymbol"/>
              </a:rPr>
              <a:t>⋅ </a:t>
            </a:r>
            <a:r>
              <a:rPr b="0" lang="tr-TR" sz="1800" spc="-1" strike="noStrike">
                <a:solidFill>
                  <a:srgbClr val="000000"/>
                </a:solidFill>
                <a:latin typeface="Montserrat"/>
                <a:ea typeface="Montserrat"/>
              </a:rPr>
              <a:t>Basic simulation tracking for rotational stability, safety, and core mechanical behavior.</a:t>
            </a:r>
            <a:endParaRPr b="0" lang="ro-RO" sz="1800" spc="-1" strike="noStrike">
              <a:latin typeface="Arial"/>
            </a:endParaRPr>
          </a:p>
        </p:txBody>
      </p:sp>
      <p:pic>
        <p:nvPicPr>
          <p:cNvPr id="61" name="Google Shape;112;p3" descr="daire, grafik, macenta, yazı tipi içeren bir resim&#10;&#10;Açıklama otomatik olarak oluşturuldu"/>
          <p:cNvPicPr/>
          <p:nvPr/>
        </p:nvPicPr>
        <p:blipFill>
          <a:blip r:embed="rId2"/>
          <a:stretch/>
        </p:blipFill>
        <p:spPr>
          <a:xfrm>
            <a:off x="6436080" y="1772280"/>
            <a:ext cx="1125000" cy="1125000"/>
          </a:xfrm>
          <a:prstGeom prst="rect">
            <a:avLst/>
          </a:prstGeom>
          <a:ln w="0">
            <a:noFill/>
          </a:ln>
          <a:effectLst>
            <a:outerShdw algn="tl" blurRad="50760" dir="2700000" dist="37674" rotWithShape="0">
              <a:srgbClr val="000000">
                <a:alpha val="40000"/>
              </a:srgbClr>
            </a:outerShdw>
          </a:effectLst>
        </p:spPr>
      </p:pic>
      <p:pic>
        <p:nvPicPr>
          <p:cNvPr id="62" name="Google Shape;113;p3" descr="daire, grafik, renklilik, pembe içeren bir resim&#10;&#10;Açıklama otomatik olarak oluşturuldu"/>
          <p:cNvPicPr/>
          <p:nvPr/>
        </p:nvPicPr>
        <p:blipFill>
          <a:blip r:embed="rId3"/>
          <a:stretch/>
        </p:blipFill>
        <p:spPr>
          <a:xfrm>
            <a:off x="9825840" y="1749960"/>
            <a:ext cx="1125000" cy="1125000"/>
          </a:xfrm>
          <a:prstGeom prst="rect">
            <a:avLst/>
          </a:prstGeom>
          <a:ln w="0">
            <a:noFill/>
          </a:ln>
          <a:effectLst>
            <a:outerShdw algn="tl" blurRad="50760" dir="2700000" dist="37674" rotWithShape="0">
              <a:srgbClr val="000000">
                <a:alpha val="40000"/>
              </a:srgbClr>
            </a:outerShdw>
          </a:effectLst>
        </p:spPr>
      </p:pic>
      <p:pic>
        <p:nvPicPr>
          <p:cNvPr id="63" name="Google Shape;114;p3" descr=""/>
          <p:cNvPicPr/>
          <p:nvPr/>
        </p:nvPicPr>
        <p:blipFill>
          <a:blip r:embed="rId4"/>
          <a:stretch/>
        </p:blipFill>
        <p:spPr>
          <a:xfrm>
            <a:off x="145080" y="638640"/>
            <a:ext cx="4946040" cy="2071800"/>
          </a:xfrm>
          <a:prstGeom prst="rect">
            <a:avLst/>
          </a:prstGeom>
          <a:ln w="0">
            <a:noFill/>
          </a:ln>
        </p:spPr>
      </p:pic>
      <p:sp>
        <p:nvSpPr>
          <p:cNvPr id="64" name="Google Shape;115;p3"/>
          <p:cNvSpPr/>
          <p:nvPr/>
        </p:nvSpPr>
        <p:spPr>
          <a:xfrm>
            <a:off x="1591560" y="1930680"/>
            <a:ext cx="3476520" cy="6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tr-TR" sz="1800" spc="-1" strike="noStrike">
                <a:solidFill>
                  <a:srgbClr val="ffffff"/>
                </a:solidFill>
                <a:latin typeface="Arial"/>
                <a:ea typeface="Arial"/>
              </a:rPr>
              <a:t>Your Teams’</a:t>
            </a:r>
            <a:endParaRPr b="0" lang="ro-RO" sz="1800" spc="-1" strike="noStrike">
              <a:latin typeface="Arial"/>
            </a:endParaRPr>
          </a:p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tr-TR" sz="1800" spc="-1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1" lang="tr-TR" sz="1800" spc="-1" strike="noStrike">
                <a:solidFill>
                  <a:srgbClr val="ffffff"/>
                </a:solidFill>
                <a:latin typeface="Arial"/>
                <a:ea typeface="Arial"/>
              </a:rPr>
              <a:t>Expertise</a:t>
            </a:r>
            <a:endParaRPr b="0" lang="ro-RO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120;p4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pic>
        <p:nvPicPr>
          <p:cNvPr id="66" name="Google Shape;121;p4" descr=""/>
          <p:cNvPicPr/>
          <p:nvPr/>
        </p:nvPicPr>
        <p:blipFill>
          <a:blip r:embed="rId2"/>
          <a:stretch/>
        </p:blipFill>
        <p:spPr>
          <a:xfrm>
            <a:off x="145080" y="152280"/>
            <a:ext cx="4946040" cy="2071800"/>
          </a:xfrm>
          <a:prstGeom prst="rect">
            <a:avLst/>
          </a:prstGeom>
          <a:ln w="0">
            <a:noFill/>
          </a:ln>
        </p:spPr>
      </p:pic>
      <p:sp>
        <p:nvSpPr>
          <p:cNvPr id="67" name="Google Shape;122;p4"/>
          <p:cNvSpPr/>
          <p:nvPr/>
        </p:nvSpPr>
        <p:spPr>
          <a:xfrm>
            <a:off x="7170480" y="2783160"/>
            <a:ext cx="390744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800" spc="-1" strike="noStrike">
                <a:solidFill>
                  <a:srgbClr val="000000"/>
                </a:solidFill>
                <a:latin typeface="Montserrat"/>
                <a:ea typeface="Montserrat"/>
              </a:rPr>
              <a:t>Potential-to-Kinetic Energy Conversion, Motor &amp; Generator Co-Design</a:t>
            </a:r>
            <a:endParaRPr b="0" lang="ro-RO" sz="1800" spc="-1" strike="noStrike">
              <a:latin typeface="Arial"/>
            </a:endParaRPr>
          </a:p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endParaRPr b="0" lang="ro-RO" sz="1800" spc="-1" strike="noStrike">
              <a:latin typeface="Arial"/>
            </a:endParaRPr>
          </a:p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endParaRPr b="0" lang="ro-RO" sz="1800" spc="-1" strike="noStrike">
              <a:latin typeface="Arial"/>
            </a:endParaRPr>
          </a:p>
        </p:txBody>
      </p:sp>
      <p:sp>
        <p:nvSpPr>
          <p:cNvPr id="68" name="Google Shape;123;p4"/>
          <p:cNvSpPr/>
          <p:nvPr/>
        </p:nvSpPr>
        <p:spPr>
          <a:xfrm>
            <a:off x="7164000" y="4636080"/>
            <a:ext cx="391392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800" spc="-1" strike="noStrike">
                <a:solidFill>
                  <a:srgbClr val="000000"/>
                </a:solidFill>
                <a:latin typeface="Montserrat"/>
                <a:ea typeface="Montserrat"/>
              </a:rPr>
              <a:t>Onboard Battery Charging, Centralized Networks &amp; Decentralized Power Stations</a:t>
            </a:r>
            <a:endParaRPr b="0" lang="ro-RO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ro-RO" sz="1800" spc="-1" strike="noStrike">
              <a:latin typeface="Arial"/>
            </a:endParaRPr>
          </a:p>
        </p:txBody>
      </p:sp>
      <p:sp>
        <p:nvSpPr>
          <p:cNvPr id="69" name="Google Shape;124;p4"/>
          <p:cNvSpPr/>
          <p:nvPr/>
        </p:nvSpPr>
        <p:spPr>
          <a:xfrm>
            <a:off x="1013040" y="4636080"/>
            <a:ext cx="369756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800" spc="-1" strike="noStrike">
                <a:solidFill>
                  <a:srgbClr val="000000"/>
                </a:solidFill>
                <a:latin typeface="Montserrat"/>
                <a:ea typeface="Montserrat"/>
              </a:rPr>
              <a:t>TRL 3-4 Analytical Prototyping &amp; Physics Simulation Validation</a:t>
            </a:r>
            <a:endParaRPr b="0" lang="ro-RO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ro-RO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o-RO" sz="1800" spc="-1" strike="noStrike">
              <a:latin typeface="Arial"/>
            </a:endParaRPr>
          </a:p>
        </p:txBody>
      </p:sp>
      <p:sp>
        <p:nvSpPr>
          <p:cNvPr id="70" name="Google Shape;125;p4"/>
          <p:cNvSpPr/>
          <p:nvPr/>
        </p:nvSpPr>
        <p:spPr>
          <a:xfrm>
            <a:off x="1013040" y="2783160"/>
            <a:ext cx="369756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800" spc="-1" strike="noStrike">
                <a:solidFill>
                  <a:srgbClr val="000000"/>
                </a:solidFill>
                <a:latin typeface="Montserrat"/>
                <a:ea typeface="Montserrat"/>
              </a:rPr>
              <a:t>Clean Power Generation, High-Torque Propulsion &amp; Powertrain Systems</a:t>
            </a:r>
            <a:endParaRPr b="0" lang="ro-RO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ro-RO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o-RO" sz="1800" spc="-1" strike="noStrike">
              <a:latin typeface="Arial"/>
            </a:endParaRPr>
          </a:p>
        </p:txBody>
      </p:sp>
      <p:sp>
        <p:nvSpPr>
          <p:cNvPr id="71" name="Google Shape;126;p4"/>
          <p:cNvSpPr/>
          <p:nvPr/>
        </p:nvSpPr>
        <p:spPr>
          <a:xfrm>
            <a:off x="2680560" y="1463400"/>
            <a:ext cx="2422800" cy="6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tr-TR" sz="1800" spc="-1" strike="noStrike">
                <a:solidFill>
                  <a:srgbClr val="ffffff"/>
                </a:solidFill>
                <a:latin typeface="Arial"/>
                <a:ea typeface="Arial"/>
              </a:rPr>
              <a:t>Your Research Fields</a:t>
            </a:r>
            <a:endParaRPr b="0" lang="ro-RO" sz="1800" spc="-1" strike="noStrike">
              <a:latin typeface="Arial"/>
            </a:endParaRPr>
          </a:p>
        </p:txBody>
      </p:sp>
      <p:sp>
        <p:nvSpPr>
          <p:cNvPr id="72" name="Google Shape;127;p4"/>
          <p:cNvSpPr/>
          <p:nvPr/>
        </p:nvSpPr>
        <p:spPr>
          <a:xfrm>
            <a:off x="6095880" y="2430720"/>
            <a:ext cx="360" cy="39859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700">
            <a:solidFill>
              <a:srgbClr val="a5a5a5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73" name="Google Shape;128;p4"/>
          <p:cNvSpPr/>
          <p:nvPr/>
        </p:nvSpPr>
        <p:spPr>
          <a:xfrm>
            <a:off x="1420560" y="4424040"/>
            <a:ext cx="93070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700">
            <a:solidFill>
              <a:srgbClr val="a5a5a5"/>
            </a:solidFill>
            <a:miter/>
          </a:ln>
        </p:spPr>
        <p:style>
          <a:lnRef idx="0"/>
          <a:fillRef idx="0"/>
          <a:effectRef idx="0"/>
          <a:fontRef idx="minor"/>
        </p:style>
      </p:sp>
      <p:pic>
        <p:nvPicPr>
          <p:cNvPr id="74" name="Google Shape;129;p4" descr="simge, sembol, sanat, grafik, simetri, bakışım içeren bir resim&#10;&#10;Açıklama otomatik olarak oluşturuldu"/>
          <p:cNvPicPr/>
          <p:nvPr/>
        </p:nvPicPr>
        <p:blipFill>
          <a:blip r:embed="rId3"/>
          <a:stretch/>
        </p:blipFill>
        <p:spPr>
          <a:xfrm>
            <a:off x="5103720" y="3524400"/>
            <a:ext cx="614160" cy="687240"/>
          </a:xfrm>
          <a:prstGeom prst="rect">
            <a:avLst/>
          </a:prstGeom>
          <a:ln w="0">
            <a:noFill/>
          </a:ln>
        </p:spPr>
      </p:pic>
      <p:pic>
        <p:nvPicPr>
          <p:cNvPr id="75" name="Google Shape;130;p4" descr="grafik, daire, yazı tipi, renklilik içeren bir resim&#10;&#10;Açıklama otomatik olarak oluşturuldu"/>
          <p:cNvPicPr/>
          <p:nvPr/>
        </p:nvPicPr>
        <p:blipFill>
          <a:blip r:embed="rId4"/>
          <a:stretch/>
        </p:blipFill>
        <p:spPr>
          <a:xfrm>
            <a:off x="6370560" y="3530160"/>
            <a:ext cx="655920" cy="655920"/>
          </a:xfrm>
          <a:prstGeom prst="rect">
            <a:avLst/>
          </a:prstGeom>
          <a:ln w="0">
            <a:noFill/>
          </a:ln>
        </p:spPr>
      </p:pic>
      <p:pic>
        <p:nvPicPr>
          <p:cNvPr id="76" name="Google Shape;131;p4" descr="daire, grafik, muşta içeren bir resim&#10;&#10;Açıklama otomatik olarak oluşturuldu"/>
          <p:cNvPicPr/>
          <p:nvPr/>
        </p:nvPicPr>
        <p:blipFill>
          <a:blip r:embed="rId5"/>
          <a:stretch/>
        </p:blipFill>
        <p:spPr>
          <a:xfrm>
            <a:off x="5073840" y="4597920"/>
            <a:ext cx="747000" cy="635760"/>
          </a:xfrm>
          <a:prstGeom prst="rect">
            <a:avLst/>
          </a:prstGeom>
          <a:ln w="0">
            <a:noFill/>
          </a:ln>
        </p:spPr>
      </p:pic>
      <p:pic>
        <p:nvPicPr>
          <p:cNvPr id="77" name="Google Shape;132;p4" descr="grafik, tasarım, grafik tasarım, yazı tipi içeren bir resim&#10;&#10;Açıklama otomatik olarak oluşturuldu"/>
          <p:cNvPicPr/>
          <p:nvPr/>
        </p:nvPicPr>
        <p:blipFill>
          <a:blip r:embed="rId6"/>
          <a:stretch/>
        </p:blipFill>
        <p:spPr>
          <a:xfrm>
            <a:off x="6341400" y="4564440"/>
            <a:ext cx="620280" cy="649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138;p5" descr=""/>
          <p:cNvPicPr/>
          <p:nvPr/>
        </p:nvPicPr>
        <p:blipFill>
          <a:blip r:embed="rId1"/>
          <a:stretch/>
        </p:blipFill>
        <p:spPr>
          <a:xfrm>
            <a:off x="145080" y="638640"/>
            <a:ext cx="4946040" cy="2071800"/>
          </a:xfrm>
          <a:prstGeom prst="rect">
            <a:avLst/>
          </a:prstGeom>
          <a:ln w="0">
            <a:noFill/>
          </a:ln>
        </p:spPr>
      </p:pic>
      <p:sp>
        <p:nvSpPr>
          <p:cNvPr id="79" name="Google Shape;139;p5"/>
          <p:cNvSpPr/>
          <p:nvPr/>
        </p:nvSpPr>
        <p:spPr>
          <a:xfrm>
            <a:off x="2618280" y="1946880"/>
            <a:ext cx="2422800" cy="6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tr-TR" sz="1800" spc="-1" strike="noStrike">
                <a:solidFill>
                  <a:srgbClr val="ffffff"/>
                </a:solidFill>
                <a:latin typeface="Arial"/>
                <a:ea typeface="Arial"/>
              </a:rPr>
              <a:t>Your On-going Projects</a:t>
            </a:r>
            <a:endParaRPr b="0" lang="ro-RO" sz="1800" spc="-1" strike="noStrike">
              <a:latin typeface="Arial"/>
            </a:endParaRPr>
          </a:p>
        </p:txBody>
      </p:sp>
      <p:sp>
        <p:nvSpPr>
          <p:cNvPr id="80" name=""/>
          <p:cNvSpPr txBox="1"/>
          <p:nvPr/>
        </p:nvSpPr>
        <p:spPr>
          <a:xfrm>
            <a:off x="3491640" y="3908160"/>
            <a:ext cx="5200920" cy="346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ro-RO" sz="1800" spc="-1" strike="noStrike">
                <a:latin typeface="Arial"/>
              </a:rPr>
              <a:t>None / Seeking First Horizon Europe Cooperation</a:t>
            </a:r>
            <a:endParaRPr b="0" lang="ro-RO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144;p6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pic>
        <p:nvPicPr>
          <p:cNvPr id="82" name="Google Shape;145;p6" descr=""/>
          <p:cNvPicPr/>
          <p:nvPr/>
        </p:nvPicPr>
        <p:blipFill>
          <a:blip r:embed="rId2"/>
          <a:stretch/>
        </p:blipFill>
        <p:spPr>
          <a:xfrm>
            <a:off x="145080" y="422640"/>
            <a:ext cx="4946040" cy="2071800"/>
          </a:xfrm>
          <a:prstGeom prst="rect">
            <a:avLst/>
          </a:prstGeom>
          <a:ln w="0">
            <a:noFill/>
          </a:ln>
        </p:spPr>
      </p:pic>
      <p:sp>
        <p:nvSpPr>
          <p:cNvPr id="83" name="Google Shape;146;p6"/>
          <p:cNvSpPr/>
          <p:nvPr/>
        </p:nvSpPr>
        <p:spPr>
          <a:xfrm>
            <a:off x="2533680" y="2035440"/>
            <a:ext cx="2422800" cy="36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tr-TR" sz="1800" spc="-1" strike="noStrike">
                <a:solidFill>
                  <a:srgbClr val="ffffff"/>
                </a:solidFill>
                <a:latin typeface="Arial"/>
                <a:ea typeface="Arial"/>
              </a:rPr>
              <a:t>Project Idea</a:t>
            </a:r>
            <a:endParaRPr b="0" lang="ro-RO" sz="1800" spc="-1" strike="noStrike">
              <a:latin typeface="Arial"/>
            </a:endParaRPr>
          </a:p>
        </p:txBody>
      </p:sp>
      <p:sp>
        <p:nvSpPr>
          <p:cNvPr id="84" name="Google Shape;147;p6"/>
          <p:cNvSpPr/>
          <p:nvPr/>
        </p:nvSpPr>
        <p:spPr>
          <a:xfrm>
            <a:off x="360000" y="2376000"/>
            <a:ext cx="11520000" cy="549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marL="12600">
              <a:lnSpc>
                <a:spcPct val="100000"/>
              </a:lnSpc>
              <a:buNone/>
              <a:tabLst>
                <a:tab algn="l" pos="0"/>
              </a:tabLst>
            </a:pPr>
            <a:br>
              <a:rPr sz="1700"/>
            </a:br>
            <a:r>
              <a:rPr b="1" lang="tr-TR" sz="1700" spc="-1" strike="noStrike">
                <a:solidFill>
                  <a:srgbClr val="000000"/>
                </a:solidFill>
                <a:latin typeface="Arial"/>
                <a:ea typeface="Arial"/>
              </a:rPr>
              <a:t>Project Idea: </a:t>
            </a:r>
            <a:r>
              <a:rPr b="0" lang="tr-TR" sz="1700" spc="-1" strike="noStrike">
                <a:solidFill>
                  <a:srgbClr val="000000"/>
                </a:solidFill>
                <a:latin typeface="Arial"/>
                <a:ea typeface="Arial"/>
              </a:rPr>
              <a:t>Transitioning a Potential-to-Kinetic Motor/Generator from MSC ADAMS Simulation (TRL 3) to a Lab-Validated Physical MVP (TRL 4).</a:t>
            </a:r>
            <a:endParaRPr b="0" lang="ro-RO" sz="1700" spc="-1" strike="noStrike">
              <a:latin typeface="Arial"/>
            </a:endParaRPr>
          </a:p>
          <a:p>
            <a:pPr marL="12600">
              <a:lnSpc>
                <a:spcPct val="100000"/>
              </a:lnSpc>
              <a:buNone/>
              <a:tabLst>
                <a:tab algn="l" pos="0"/>
              </a:tabLst>
            </a:pPr>
            <a:endParaRPr b="0" lang="ro-RO" sz="1700" spc="-1" strike="noStrike">
              <a:latin typeface="Arial"/>
            </a:endParaRPr>
          </a:p>
          <a:p>
            <a:pPr marL="126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tr-TR" sz="1700" spc="-1" strike="noStrike">
                <a:solidFill>
                  <a:srgbClr val="000000"/>
                </a:solidFill>
                <a:latin typeface="Arial"/>
                <a:ea typeface="Arial"/>
              </a:rPr>
              <a:t>Deadline Dates: </a:t>
            </a:r>
            <a:endParaRPr b="0" lang="ro-RO" sz="1700" spc="-1" strike="noStrike">
              <a:latin typeface="Arial"/>
            </a:endParaRPr>
          </a:p>
          <a:p>
            <a:pPr marL="12600">
              <a:lnSpc>
                <a:spcPct val="100000"/>
              </a:lnSpc>
              <a:buNone/>
              <a:tabLst>
                <a:tab algn="l" pos="0"/>
              </a:tabLst>
            </a:pPr>
            <a:endParaRPr b="0" lang="ro-RO" sz="17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tr-TR" sz="1700" spc="-1" strike="noStrike">
                <a:solidFill>
                  <a:srgbClr val="000000"/>
                </a:solidFill>
                <a:latin typeface="Arial"/>
                <a:ea typeface="Arial"/>
              </a:rPr>
              <a:t>Objectives: </a:t>
            </a:r>
            <a:endParaRPr b="0" lang="ro-RO" sz="17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700" spc="-1" strike="noStrike">
                <a:solidFill>
                  <a:srgbClr val="000000"/>
                </a:solidFill>
                <a:latin typeface="Arial"/>
                <a:ea typeface="Arial"/>
              </a:rPr>
              <a:t>• </a:t>
            </a:r>
            <a:r>
              <a:rPr b="0" lang="tr-TR" sz="1700" spc="-1" strike="noStrike">
                <a:solidFill>
                  <a:srgbClr val="000000"/>
                </a:solidFill>
                <a:latin typeface="Arial"/>
                <a:ea typeface="Arial"/>
              </a:rPr>
              <a:t>Build a physical Minimum Viable Product (MVP) to validate potential-energy propulsion and mechanical torque efficiency in a clean lab environment.</a:t>
            </a:r>
            <a:endParaRPr b="0" lang="ro-RO" sz="17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700" spc="-1" strike="noStrike">
                <a:solidFill>
                  <a:srgbClr val="000000"/>
                </a:solidFill>
                <a:latin typeface="Arial"/>
                <a:ea typeface="Arial"/>
              </a:rPr>
              <a:t>• </a:t>
            </a:r>
            <a:r>
              <a:rPr b="0" lang="tr-TR" sz="1700" spc="-1" strike="noStrike">
                <a:solidFill>
                  <a:srgbClr val="000000"/>
                </a:solidFill>
                <a:latin typeface="Arial"/>
                <a:ea typeface="Arial"/>
              </a:rPr>
              <a:t>Demonstrate multi-capability features: acting as an autonomous motor, onboard vehicle battery charger, and power station generator module.</a:t>
            </a:r>
            <a:endParaRPr b="0" lang="ro-RO" sz="1700" spc="-1" strike="noStrike">
              <a:latin typeface="Arial"/>
            </a:endParaRPr>
          </a:p>
          <a:p>
            <a:pPr marL="1212840" indent="-177840">
              <a:lnSpc>
                <a:spcPct val="100000"/>
              </a:lnSpc>
              <a:buNone/>
              <a:tabLst>
                <a:tab algn="l" pos="0"/>
              </a:tabLst>
            </a:pPr>
            <a:endParaRPr b="0" lang="ro-RO" sz="17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tr-TR" sz="1700" spc="-1" strike="noStrike">
                <a:solidFill>
                  <a:srgbClr val="000000"/>
                </a:solidFill>
                <a:latin typeface="Arial"/>
                <a:ea typeface="Arial"/>
              </a:rPr>
              <a:t>Expected Results: </a:t>
            </a:r>
            <a:endParaRPr b="0" lang="ro-RO" sz="17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700" spc="-1" strike="noStrike">
                <a:solidFill>
                  <a:srgbClr val="000000"/>
                </a:solidFill>
                <a:latin typeface="Arial"/>
                <a:ea typeface="Arial"/>
              </a:rPr>
              <a:t>• </a:t>
            </a:r>
            <a:r>
              <a:rPr b="0" lang="tr-TR" sz="1700" spc="-1" strike="noStrike">
                <a:solidFill>
                  <a:srgbClr val="000000"/>
                </a:solidFill>
                <a:latin typeface="Arial"/>
                <a:ea typeface="Arial"/>
              </a:rPr>
              <a:t>Sustainable Energy: Ultra-efficient power generation for Data Centers, Wave/Tidal systems, and Industrial Waste-Heat conversion loops.</a:t>
            </a:r>
            <a:endParaRPr b="0" lang="ro-RO" sz="17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700" spc="-1" strike="noStrike">
                <a:solidFill>
                  <a:srgbClr val="000000"/>
                </a:solidFill>
                <a:latin typeface="Arial"/>
                <a:ea typeface="Arial"/>
              </a:rPr>
              <a:t>• </a:t>
            </a:r>
            <a:r>
              <a:rPr b="0" lang="tr-TR" sz="1700" spc="-1" strike="noStrike">
                <a:solidFill>
                  <a:srgbClr val="000000"/>
                </a:solidFill>
                <a:latin typeface="Arial"/>
                <a:ea typeface="Arial"/>
              </a:rPr>
              <a:t>Clean Mobility: Fuel-free charging and high-torque propulsion adaptable for Heavy Duty Vehicles, Aviation, Ships, and Next-Gen Battery architectures.</a:t>
            </a:r>
            <a:endParaRPr b="0" lang="ro-RO" sz="17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o-RO" sz="1700" spc="-1" strike="noStrike">
              <a:latin typeface="Arial"/>
            </a:endParaRPr>
          </a:p>
          <a:p>
            <a:pPr marL="1212840" indent="-177840">
              <a:lnSpc>
                <a:spcPct val="100000"/>
              </a:lnSpc>
              <a:buNone/>
              <a:tabLst>
                <a:tab algn="l" pos="0"/>
              </a:tabLst>
            </a:pPr>
            <a:endParaRPr b="0" lang="ro-RO" sz="1700" spc="-1" strike="noStrike">
              <a:latin typeface="Arial"/>
            </a:endParaRPr>
          </a:p>
          <a:p>
            <a:pPr marL="12600">
              <a:lnSpc>
                <a:spcPct val="100000"/>
              </a:lnSpc>
              <a:buNone/>
              <a:tabLst>
                <a:tab algn="l" pos="0"/>
              </a:tabLst>
            </a:pPr>
            <a:endParaRPr b="0" lang="ro-RO" sz="1700" spc="-1" strike="noStrike">
              <a:latin typeface="Arial"/>
            </a:endParaRPr>
          </a:p>
          <a:p>
            <a:pPr marL="469800">
              <a:lnSpc>
                <a:spcPct val="100000"/>
              </a:lnSpc>
              <a:spcBef>
                <a:spcPts val="434"/>
              </a:spcBef>
              <a:buNone/>
              <a:tabLst>
                <a:tab algn="l" pos="0"/>
              </a:tabLst>
            </a:pPr>
            <a:endParaRPr b="0" lang="ro-RO" sz="1700" spc="-1" strike="noStrike">
              <a:latin typeface="Arial"/>
            </a:endParaRPr>
          </a:p>
        </p:txBody>
      </p:sp>
      <p:sp>
        <p:nvSpPr>
          <p:cNvPr id="85" name="Google Shape;122;p 1"/>
          <p:cNvSpPr/>
          <p:nvPr/>
        </p:nvSpPr>
        <p:spPr>
          <a:xfrm>
            <a:off x="5760000" y="1019160"/>
            <a:ext cx="5940000" cy="115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marL="1260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tr-TR" sz="1700" spc="-1" strike="noStrike">
                <a:solidFill>
                  <a:srgbClr val="000000"/>
                </a:solidFill>
                <a:latin typeface="Arial"/>
                <a:ea typeface="Arial"/>
              </a:rPr>
              <a:t>Calls: </a:t>
            </a:r>
            <a:r>
              <a:rPr b="0" lang="tr-TR" sz="1700" spc="-1" strike="noStrike">
                <a:solidFill>
                  <a:srgbClr val="000000"/>
                </a:solidFill>
                <a:latin typeface="Arial"/>
                <a:ea typeface="Arial"/>
              </a:rPr>
              <a:t>Cluster 4 (DATA-09, MAT-32) &amp; Cluster 5 (Energy &amp; Mobility Partnerships)</a:t>
            </a:r>
            <a:endParaRPr b="0" lang="ro-RO" sz="1700" spc="-1" strike="noStrike">
              <a:latin typeface="Arial"/>
            </a:endParaRPr>
          </a:p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endParaRPr b="0" lang="ro-RO" sz="1800" spc="-1" strike="noStrike">
              <a:latin typeface="Arial"/>
            </a:endParaRPr>
          </a:p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endParaRPr b="0" lang="ro-RO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168;p9" descr="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ln w="0">
            <a:noFill/>
          </a:ln>
        </p:spPr>
      </p:pic>
      <p:pic>
        <p:nvPicPr>
          <p:cNvPr id="87" name="Google Shape;169;p9" descr=""/>
          <p:cNvPicPr/>
          <p:nvPr/>
        </p:nvPicPr>
        <p:blipFill>
          <a:blip r:embed="rId2"/>
          <a:stretch/>
        </p:blipFill>
        <p:spPr>
          <a:xfrm>
            <a:off x="145080" y="606960"/>
            <a:ext cx="4946040" cy="2071800"/>
          </a:xfrm>
          <a:prstGeom prst="rect">
            <a:avLst/>
          </a:prstGeom>
          <a:ln w="0">
            <a:noFill/>
          </a:ln>
        </p:spPr>
      </p:pic>
      <p:sp>
        <p:nvSpPr>
          <p:cNvPr id="88" name="Google Shape;170;p9"/>
          <p:cNvSpPr/>
          <p:nvPr/>
        </p:nvSpPr>
        <p:spPr>
          <a:xfrm>
            <a:off x="2618280" y="1869120"/>
            <a:ext cx="2422800" cy="64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tr-TR" sz="1800" spc="-1" strike="noStrike">
                <a:solidFill>
                  <a:srgbClr val="ffffff"/>
                </a:solidFill>
                <a:latin typeface="Arial"/>
                <a:ea typeface="Arial"/>
              </a:rPr>
              <a:t>Consortium – required partners</a:t>
            </a:r>
            <a:endParaRPr b="0" lang="ro-RO" sz="1800" spc="-1" strike="noStrike">
              <a:latin typeface="Arial"/>
            </a:endParaRPr>
          </a:p>
        </p:txBody>
      </p:sp>
      <p:sp>
        <p:nvSpPr>
          <p:cNvPr id="89" name=""/>
          <p:cNvSpPr txBox="1"/>
          <p:nvPr/>
        </p:nvSpPr>
        <p:spPr>
          <a:xfrm>
            <a:off x="1519560" y="4443840"/>
            <a:ext cx="276444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buNone/>
            </a:pPr>
            <a:r>
              <a:rPr b="0" lang="ro-RO" sz="1800" spc="-1" strike="noStrike">
                <a:latin typeface="Arial"/>
              </a:rPr>
              <a:t>Hardware Engineering &amp;</a:t>
            </a:r>
            <a:endParaRPr b="0" lang="ro-RO" sz="1800" spc="-1" strike="noStrike">
              <a:latin typeface="Arial"/>
            </a:endParaRPr>
          </a:p>
          <a:p>
            <a:pPr algn="ctr">
              <a:buNone/>
            </a:pPr>
            <a:r>
              <a:rPr b="0" lang="ro-RO" sz="1800" spc="-1" strike="noStrike">
                <a:latin typeface="Arial"/>
              </a:rPr>
              <a:t> </a:t>
            </a:r>
            <a:r>
              <a:rPr b="0" lang="ro-RO" sz="1800" spc="-1" strike="noStrike">
                <a:latin typeface="Arial"/>
              </a:rPr>
              <a:t>Lab Testing</a:t>
            </a:r>
            <a:endParaRPr b="0" lang="ro-RO" sz="1800" spc="-1" strike="noStrike">
              <a:latin typeface="Arial"/>
            </a:endParaRPr>
          </a:p>
        </p:txBody>
      </p:sp>
      <p:graphicFrame>
        <p:nvGraphicFramePr>
          <p:cNvPr id="90" name="Google Shape;171;p9"/>
          <p:cNvGraphicFramePr/>
          <p:nvPr/>
        </p:nvGraphicFramePr>
        <p:xfrm>
          <a:off x="360000" y="3060000"/>
          <a:ext cx="11699640" cy="3423960"/>
        </p:xfrm>
        <a:graphic>
          <a:graphicData uri="http://schemas.openxmlformats.org/drawingml/2006/table">
            <a:tbl>
              <a:tblPr/>
              <a:tblGrid>
                <a:gridCol w="972360"/>
                <a:gridCol w="2880000"/>
                <a:gridCol w="1759680"/>
                <a:gridCol w="1802880"/>
                <a:gridCol w="4285080"/>
              </a:tblGrid>
              <a:tr h="89280">
                <a:tc>
                  <a:tcPr anchor="t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42880">
                <a:tc>
                  <a:txBody>
                    <a:bodyPr lIns="0" rIns="0" tIns="0" bIns="0" anchor="t">
                      <a:noAutofit/>
                    </a:bodyPr>
                    <a:p>
                      <a:pPr marL="96480"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tr-TR" sz="20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No</a:t>
                      </a:r>
                      <a:endParaRPr b="0" lang="ro-RO" sz="2000" spc="-1" strike="noStrike">
                        <a:latin typeface="Arial"/>
                      </a:endParaRPr>
                    </a:p>
                  </a:txBody>
                  <a:tcPr anchor="t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 marL="320040"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tr-TR" sz="20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Expertise</a:t>
                      </a:r>
                      <a:endParaRPr b="0" lang="ro-RO" sz="2000" spc="-1" strike="noStrike">
                        <a:latin typeface="Arial"/>
                      </a:endParaRPr>
                    </a:p>
                  </a:txBody>
                  <a:tcPr anchor="t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 marL="332280"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tr-TR" sz="20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Type</a:t>
                      </a:r>
                      <a:endParaRPr b="0" lang="ro-RO" sz="2000" spc="-1" strike="noStrike">
                        <a:latin typeface="Arial"/>
                      </a:endParaRPr>
                    </a:p>
                  </a:txBody>
                  <a:tcPr anchor="t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 marL="119880"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tr-TR" sz="20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Country</a:t>
                      </a:r>
                      <a:endParaRPr b="0" lang="ro-RO" sz="2000" spc="-1" strike="noStrike">
                        <a:latin typeface="Arial"/>
                      </a:endParaRPr>
                    </a:p>
                  </a:txBody>
                  <a:tcPr anchor="t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 marL="591120"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tr-TR" sz="20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Role in the project</a:t>
                      </a:r>
                      <a:endParaRPr b="0" lang="ro-RO" sz="2000" spc="-1" strike="noStrike">
                        <a:latin typeface="Arial"/>
                      </a:endParaRPr>
                    </a:p>
                  </a:txBody>
                  <a:tcPr anchor="t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773640">
                <a:tc>
                  <a:txBody>
                    <a:bodyPr lIns="0" rIns="0" tIns="0" bIns="0" anchor="t">
                      <a:noAutofit/>
                    </a:bodyPr>
                    <a:p>
                      <a:pPr marL="187200"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tr-TR" sz="18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01</a:t>
                      </a:r>
                      <a:endParaRPr b="0" lang="ro-RO" sz="1800" spc="-1" strike="noStrike">
                        <a:latin typeface="Arial"/>
                      </a:endParaRPr>
                    </a:p>
                  </a:txBody>
                  <a:tcPr anchor="t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o-RO" sz="1800" spc="-1" strike="noStrike">
                          <a:latin typeface="Arial"/>
                        </a:rPr>
                        <a:t>EU Proposal Management &amp; Admin</a:t>
                      </a:r>
                      <a:endParaRPr b="0" lang="ro-RO" sz="1800" spc="-1" strike="noStrike">
                        <a:latin typeface="Arial"/>
                      </a:endParaRPr>
                    </a:p>
                  </a:txBody>
                  <a:tcPr anchor="t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o-RO" sz="1800" spc="-1" strike="noStrike">
                          <a:latin typeface="Arial"/>
                        </a:rPr>
                        <a:t>University / Research Center</a:t>
                      </a:r>
                      <a:endParaRPr b="0" lang="ro-RO" sz="1800" spc="-1" strike="noStrike">
                        <a:latin typeface="Arial"/>
                      </a:endParaRPr>
                    </a:p>
                  </a:txBody>
                  <a:tcPr anchor="t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o-RO" sz="1800" spc="-1" strike="noStrike">
                          <a:latin typeface="Arial"/>
                        </a:rPr>
                        <a:t>Any EU Member State</a:t>
                      </a:r>
                      <a:endParaRPr b="0" lang="ro-RO" sz="1800" spc="-1" strike="noStrike">
                        <a:latin typeface="Arial"/>
                      </a:endParaRPr>
                    </a:p>
                  </a:txBody>
                  <a:tcPr anchor="t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o-RO" sz="1800" spc="-1" strike="noStrike">
                          <a:latin typeface="Arial"/>
                        </a:rPr>
                        <a:t>Consortium Coordinator; handles administrative, legal, and financial reporting.</a:t>
                      </a:r>
                      <a:endParaRPr b="0" lang="ro-RO" sz="1800" spc="-1" strike="noStrike">
                        <a:latin typeface="Arial"/>
                      </a:endParaRPr>
                    </a:p>
                  </a:txBody>
                  <a:tcPr anchor="t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solidFill>
                      <a:srgbClr val="8faadc"/>
                    </a:solidFill>
                  </a:tcPr>
                </a:tc>
              </a:tr>
              <a:tr h="529200">
                <a:tc>
                  <a:txBody>
                    <a:bodyPr lIns="0" rIns="0" tIns="0" bIns="0" anchor="t">
                      <a:noAutofit/>
                    </a:bodyPr>
                    <a:p>
                      <a:pPr marL="187200"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tr-TR" sz="18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02</a:t>
                      </a:r>
                      <a:endParaRPr b="0" lang="ro-RO" sz="1800" spc="-1" strike="noStrike">
                        <a:latin typeface="Arial"/>
                      </a:endParaRPr>
                    </a:p>
                  </a:txBody>
                  <a:tcPr anchor="t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29200">
                <a:tc>
                  <a:txBody>
                    <a:bodyPr lIns="0" rIns="0" tIns="0" bIns="0" anchor="t">
                      <a:noAutofit/>
                    </a:bodyPr>
                    <a:p>
                      <a:pPr marL="187200"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tr-TR" sz="1800" spc="-1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</a:rPr>
                        <a:t>03</a:t>
                      </a:r>
                      <a:endParaRPr b="0" lang="ro-RO" sz="1800" spc="-1" strike="noStrike">
                        <a:latin typeface="Arial"/>
                      </a:endParaRPr>
                    </a:p>
                  </a:txBody>
                  <a:tcPr anchor="t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o-RO" sz="1800" spc="-1" strike="noStrike">
                          <a:latin typeface="Arial"/>
                        </a:rPr>
                        <a:t>Industrial Power &amp; Data Center Grid Integration</a:t>
                      </a:r>
                      <a:endParaRPr b="0" lang="ro-RO" sz="1800" spc="-1" strike="noStrike">
                        <a:latin typeface="Arial"/>
                      </a:endParaRPr>
                    </a:p>
                  </a:txBody>
                  <a:tcPr anchor="t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o-RO" sz="1600" spc="-1" strike="noStrike">
                          <a:latin typeface="Arial"/>
                        </a:rPr>
                        <a:t>Large Enterprise / Utility Provider</a:t>
                      </a:r>
                      <a:endParaRPr b="0" lang="ro-RO" sz="1600" spc="-1" strike="noStrike">
                        <a:latin typeface="Arial"/>
                      </a:endParaRPr>
                    </a:p>
                  </a:txBody>
                  <a:tcPr anchor="t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o-RO" sz="1800" spc="-1" strike="noStrike">
                          <a:latin typeface="Arial"/>
                        </a:rPr>
                        <a:t>Any EU Member State</a:t>
                      </a:r>
                      <a:endParaRPr b="0" lang="ro-RO" sz="1800" spc="-1" strike="noStrike">
                        <a:latin typeface="Arial"/>
                      </a:endParaRPr>
                    </a:p>
                  </a:txBody>
                  <a:tcPr anchor="t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 lIns="0" rIns="0" tIns="0" bIns="0" anchor="t">
                      <a:noAutofit/>
                    </a:bodyPr>
                    <a:p>
                      <a:pPr algn="ctr">
                        <a:buNone/>
                      </a:pPr>
                      <a:r>
                        <a:rPr b="0" lang="ro-RO" sz="1800" spc="-1" strike="noStrike">
                          <a:latin typeface="Arial"/>
                        </a:rPr>
                        <a:t>End-user partner defining specifications for decentralized and centralized power stations.</a:t>
                      </a:r>
                      <a:endParaRPr b="0" lang="ro-RO" sz="1800" spc="-1" strike="noStrike">
                        <a:latin typeface="Arial"/>
                      </a:endParaRPr>
                    </a:p>
                  </a:txBody>
                  <a:tcPr anchor="t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solidFill>
                      <a:srgbClr val="8faadc"/>
                    </a:solidFill>
                  </a:tcPr>
                </a:tc>
              </a:tr>
              <a:tr h="802800">
                <a:tc>
                  <a:txBody>
                    <a:bodyPr lIns="0" rIns="0" tIns="0" bIns="0" anchor="t">
                      <a:noAutofit/>
                    </a:bodyPr>
                    <a:p>
                      <a:pPr marL="187200"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1" lang="tr-TR" sz="1800" spc="-1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</a:rPr>
                        <a:t>04</a:t>
                      </a:r>
                      <a:endParaRPr b="0" lang="ro-RO" sz="1800" spc="-1" strike="noStrike">
                        <a:latin typeface="Arial"/>
                      </a:endParaRPr>
                    </a:p>
                  </a:txBody>
                  <a:tcPr anchor="t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cPr anchor="t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1" name=""/>
          <p:cNvSpPr txBox="1"/>
          <p:nvPr/>
        </p:nvSpPr>
        <p:spPr>
          <a:xfrm>
            <a:off x="4193280" y="4464000"/>
            <a:ext cx="1674720" cy="566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buNone/>
            </a:pPr>
            <a:r>
              <a:rPr b="0" lang="ro-RO" sz="1600" spc="-1" strike="noStrike">
                <a:latin typeface="Arial"/>
              </a:rPr>
              <a:t>R&amp;D Institute / </a:t>
            </a:r>
            <a:endParaRPr b="0" lang="ro-RO" sz="1600" spc="-1" strike="noStrike">
              <a:latin typeface="Arial"/>
            </a:endParaRPr>
          </a:p>
          <a:p>
            <a:pPr algn="ctr">
              <a:buNone/>
            </a:pPr>
            <a:r>
              <a:rPr b="0" lang="ro-RO" sz="1600" spc="-1" strike="noStrike">
                <a:latin typeface="Arial"/>
              </a:rPr>
              <a:t>Academic Lab</a:t>
            </a:r>
            <a:endParaRPr b="0" lang="ro-RO" sz="1600" spc="-1" strike="noStrike">
              <a:latin typeface="Arial"/>
            </a:endParaRPr>
          </a:p>
        </p:txBody>
      </p:sp>
      <p:sp>
        <p:nvSpPr>
          <p:cNvPr id="92" name=""/>
          <p:cNvSpPr txBox="1"/>
          <p:nvPr/>
        </p:nvSpPr>
        <p:spPr>
          <a:xfrm>
            <a:off x="5868000" y="4443840"/>
            <a:ext cx="199044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buNone/>
            </a:pPr>
            <a:r>
              <a:rPr b="0" lang="ro-RO" sz="1800" spc="-1" strike="noStrike">
                <a:latin typeface="Arial"/>
              </a:rPr>
              <a:t>Any EU Member State</a:t>
            </a:r>
            <a:endParaRPr b="0" lang="ro-RO" sz="1800" spc="-1" strike="noStrike">
              <a:latin typeface="Arial"/>
            </a:endParaRPr>
          </a:p>
        </p:txBody>
      </p:sp>
      <p:sp>
        <p:nvSpPr>
          <p:cNvPr id="93" name=""/>
          <p:cNvSpPr txBox="1"/>
          <p:nvPr/>
        </p:nvSpPr>
        <p:spPr>
          <a:xfrm>
            <a:off x="7740000" y="4443840"/>
            <a:ext cx="4320000" cy="7041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buNone/>
            </a:pPr>
            <a:r>
              <a:rPr b="0" lang="ro-RO" sz="1600" spc="-1" strike="noStrike">
                <a:latin typeface="Arial"/>
              </a:rPr>
              <a:t>Technical partner to build and validate the physical TRL 4 MVP in a laboratory.</a:t>
            </a:r>
            <a:endParaRPr b="0" lang="ro-RO" sz="1600" spc="-1" strike="noStrike">
              <a:latin typeface="Arial"/>
            </a:endParaRPr>
          </a:p>
        </p:txBody>
      </p:sp>
      <p:sp>
        <p:nvSpPr>
          <p:cNvPr id="94" name=""/>
          <p:cNvSpPr txBox="1"/>
          <p:nvPr/>
        </p:nvSpPr>
        <p:spPr>
          <a:xfrm>
            <a:off x="1493280" y="5739840"/>
            <a:ext cx="268272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buNone/>
            </a:pPr>
            <a:r>
              <a:rPr b="0" lang="ro-RO" sz="1800" spc="-1" strike="noStrike">
                <a:latin typeface="Arial"/>
              </a:rPr>
              <a:t>Automotive Powertrains &amp; Clean Mobility</a:t>
            </a:r>
            <a:endParaRPr b="0" lang="ro-RO" sz="1800" spc="-1" strike="noStrike">
              <a:latin typeface="Arial"/>
            </a:endParaRPr>
          </a:p>
        </p:txBody>
      </p:sp>
      <p:sp>
        <p:nvSpPr>
          <p:cNvPr id="95" name=""/>
          <p:cNvSpPr txBox="1"/>
          <p:nvPr/>
        </p:nvSpPr>
        <p:spPr>
          <a:xfrm>
            <a:off x="4248000" y="5760000"/>
            <a:ext cx="1692000" cy="541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buNone/>
            </a:pPr>
            <a:r>
              <a:rPr b="0" lang="ro-RO" sz="1600" spc="-1" strike="noStrike">
                <a:latin typeface="Arial"/>
              </a:rPr>
              <a:t>Industrial OEM / Tier-1 Supplier</a:t>
            </a:r>
            <a:endParaRPr b="0" lang="ro-RO" sz="1600" spc="-1" strike="noStrike">
              <a:latin typeface="Arial"/>
            </a:endParaRPr>
          </a:p>
        </p:txBody>
      </p:sp>
      <p:sp>
        <p:nvSpPr>
          <p:cNvPr id="96" name=""/>
          <p:cNvSpPr txBox="1"/>
          <p:nvPr/>
        </p:nvSpPr>
        <p:spPr>
          <a:xfrm>
            <a:off x="5868360" y="5740200"/>
            <a:ext cx="199044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buNone/>
            </a:pPr>
            <a:r>
              <a:rPr b="0" lang="ro-RO" sz="1800" spc="-1" strike="noStrike">
                <a:latin typeface="Arial"/>
              </a:rPr>
              <a:t>Any EU Member State</a:t>
            </a:r>
            <a:endParaRPr b="0" lang="ro-RO" sz="1800" spc="-1" strike="noStrike">
              <a:latin typeface="Arial"/>
            </a:endParaRPr>
          </a:p>
        </p:txBody>
      </p:sp>
      <p:sp>
        <p:nvSpPr>
          <p:cNvPr id="97" name=""/>
          <p:cNvSpPr txBox="1"/>
          <p:nvPr/>
        </p:nvSpPr>
        <p:spPr>
          <a:xfrm>
            <a:off x="7740000" y="5739840"/>
            <a:ext cx="4362480" cy="858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buNone/>
            </a:pPr>
            <a:r>
              <a:rPr b="0" lang="ro-RO" sz="1800" spc="-1" strike="noStrike">
                <a:latin typeface="Arial"/>
              </a:rPr>
              <a:t>End-user partner testing potential-to-kinetic propulsion modules in heavy vehicles or marine transport.</a:t>
            </a:r>
            <a:endParaRPr b="0" lang="ro-RO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176;p10" descr=""/>
          <p:cNvPicPr/>
          <p:nvPr/>
        </p:nvPicPr>
        <p:blipFill>
          <a:blip r:embed="rId1"/>
          <a:stretch/>
        </p:blipFill>
        <p:spPr>
          <a:xfrm>
            <a:off x="0" y="-48240"/>
            <a:ext cx="12299400" cy="6899400"/>
          </a:xfrm>
          <a:prstGeom prst="rect">
            <a:avLst/>
          </a:prstGeom>
          <a:ln w="0">
            <a:noFill/>
          </a:ln>
        </p:spPr>
      </p:pic>
      <p:sp>
        <p:nvSpPr>
          <p:cNvPr id="99" name="Google Shape;177;p10"/>
          <p:cNvSpPr/>
          <p:nvPr/>
        </p:nvSpPr>
        <p:spPr>
          <a:xfrm>
            <a:off x="659880" y="1140840"/>
            <a:ext cx="8700120" cy="310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800" spc="-1" strike="noStrike">
                <a:solidFill>
                  <a:srgbClr val="ffffff"/>
                </a:solidFill>
                <a:latin typeface="Montserrat"/>
                <a:ea typeface="Montserrat"/>
              </a:rPr>
              <a:t>PRESENTER CONTACT</a:t>
            </a:r>
            <a:endParaRPr b="0" lang="ro-RO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800" spc="-1" strike="noStrike">
                <a:solidFill>
                  <a:srgbClr val="ffffff"/>
                </a:solidFill>
                <a:latin typeface="Montserrat"/>
                <a:ea typeface="Montserrat"/>
              </a:rPr>
              <a:t>DETAILS:</a:t>
            </a:r>
            <a:endParaRPr b="0" lang="ro-RO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o-RO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800" spc="-1" strike="noStrike">
                <a:solidFill>
                  <a:srgbClr val="ffffff"/>
                </a:solidFill>
                <a:latin typeface="Montserrat"/>
                <a:ea typeface="Montserrat"/>
              </a:rPr>
              <a:t>Company: Future Energy Motors</a:t>
            </a:r>
            <a:endParaRPr b="0" lang="ro-RO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800" spc="-1" strike="noStrike">
                <a:solidFill>
                  <a:srgbClr val="ffffff"/>
                </a:solidFill>
                <a:latin typeface="Montserrat"/>
                <a:ea typeface="Montserrat"/>
              </a:rPr>
              <a:t>Name: Cosmin H. Nadaban</a:t>
            </a:r>
            <a:endParaRPr b="0" lang="ro-RO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800" spc="-1" strike="noStrike">
                <a:solidFill>
                  <a:srgbClr val="ffffff"/>
                </a:solidFill>
                <a:latin typeface="Montserrat"/>
                <a:ea typeface="Montserrat"/>
              </a:rPr>
              <a:t>Role: Founder &amp; Technology Lead</a:t>
            </a:r>
            <a:endParaRPr b="0" lang="ro-RO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800" spc="-1" strike="noStrike">
                <a:solidFill>
                  <a:srgbClr val="ffffff"/>
                </a:solidFill>
                <a:latin typeface="Montserrat"/>
                <a:ea typeface="Montserrat"/>
              </a:rPr>
              <a:t>Email: </a:t>
            </a:r>
            <a:r>
              <a:rPr b="0" lang="tr-TR" sz="1800" spc="-1" strike="noStrike">
                <a:solidFill>
                  <a:srgbClr val="ffffff"/>
                </a:solidFill>
                <a:latin typeface="Montserrat"/>
                <a:ea typeface="Montserrat"/>
                <a:hlinkClick r:id="rId2"/>
              </a:rPr>
              <a:t>cosmin.nadaban@a3plus.energy</a:t>
            </a:r>
            <a:endParaRPr b="0" lang="ro-RO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800" spc="-1" strike="noStrike">
                <a:solidFill>
                  <a:srgbClr val="ffffff"/>
                </a:solidFill>
                <a:latin typeface="Montserrat"/>
                <a:ea typeface="Montserrat"/>
              </a:rPr>
              <a:t>Web: https://www.a3plus.energy/</a:t>
            </a:r>
            <a:endParaRPr b="0" lang="ro-RO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800" spc="-1" strike="noStrike">
                <a:solidFill>
                  <a:srgbClr val="ffffff"/>
                </a:solidFill>
                <a:latin typeface="Montserrat"/>
                <a:ea typeface="Montserrat"/>
              </a:rPr>
              <a:t>LinkedIn: https://www.linkedin.com/in/-cosmin-%E2%98%BC-nadaban-/</a:t>
            </a:r>
            <a:endParaRPr b="0" lang="ro-RO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ro-RO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800" spc="-1" strike="noStrike">
                <a:solidFill>
                  <a:srgbClr val="ffffff"/>
                </a:solidFill>
                <a:latin typeface="Montserrat"/>
                <a:ea typeface="Montserrat"/>
              </a:rPr>
              <a:t>COUNTRY: Romania</a:t>
            </a:r>
            <a:endParaRPr b="0" lang="ro-RO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59e70b5-6596-4108-8334-5e599d3d07dd">
      <Terms xmlns="http://schemas.microsoft.com/office/infopath/2007/PartnerControls"/>
    </lcf76f155ced4ddcb4097134ff3c332f>
    <TaxCatchAll xmlns="03ba2a3b-5597-481c-a610-d1710df7270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B6713C34D18B0F42A0B508897DC58628" ma:contentTypeVersion="14" ma:contentTypeDescription="Yeni belge oluşturun." ma:contentTypeScope="" ma:versionID="d15330586afc4991e9df59f8d83b942b">
  <xsd:schema xmlns:xsd="http://www.w3.org/2001/XMLSchema" xmlns:xs="http://www.w3.org/2001/XMLSchema" xmlns:p="http://schemas.microsoft.com/office/2006/metadata/properties" xmlns:ns2="c59e70b5-6596-4108-8334-5e599d3d07dd" xmlns:ns3="03ba2a3b-5597-481c-a610-d1710df72709" targetNamespace="http://schemas.microsoft.com/office/2006/metadata/properties" ma:root="true" ma:fieldsID="bab63fced616b5030e2435e1284a1eba" ns2:_="" ns3:_="">
    <xsd:import namespace="c59e70b5-6596-4108-8334-5e599d3d07dd"/>
    <xsd:import namespace="03ba2a3b-5597-481c-a610-d1710df727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9e70b5-6596-4108-8334-5e599d3d07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Resim Etiketleri" ma:readOnly="false" ma:fieldId="{5cf76f15-5ced-4ddc-b409-7134ff3c332f}" ma:taxonomyMulti="true" ma:sspId="e759eaa0-9120-4d4a-a496-79ddea16a2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ba2a3b-5597-481c-a610-d1710df7270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0c39889-29cf-4e6a-953f-7858127deb1e}" ma:internalName="TaxCatchAll" ma:showField="CatchAllData" ma:web="03ba2a3b-5597-481c-a610-d1710df727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9308295-0A9A-4E14-B49C-CF1C0CCDE4E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472860F-E9EE-42D3-87DC-FFF292C50E8F}">
  <ds:schemaRefs>
    <ds:schemaRef ds:uri="http://schemas.microsoft.com/office/2006/metadata/properties"/>
    <ds:schemaRef ds:uri="http://schemas.microsoft.com/office/infopath/2007/PartnerControls"/>
    <ds:schemaRef ds:uri="c59e70b5-6596-4108-8334-5e599d3d07dd"/>
    <ds:schemaRef ds:uri="03ba2a3b-5597-481c-a610-d1710df72709"/>
  </ds:schemaRefs>
</ds:datastoreItem>
</file>

<file path=customXml/itemProps3.xml><?xml version="1.0" encoding="utf-8"?>
<ds:datastoreItem xmlns:ds="http://schemas.openxmlformats.org/officeDocument/2006/customXml" ds:itemID="{ED66E933-3CA2-4DB8-8D7C-C742B6718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9e70b5-6596-4108-8334-5e599d3d07dd"/>
    <ds:schemaRef ds:uri="03ba2a3b-5597-481c-a610-d1710df727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</TotalTime>
  <Application>LibreOffice/7.3.2.2$Windows_X86_64 LibreOffice_project/49f2b1bff42cfccbd8f788c8dc32c1c309559be0</Application>
  <AppVersion>15.0000</AppVersion>
  <Words>112</Words>
  <Paragraphs>68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2025-01-22T10:16:35Z</dcterms:created>
  <dc:creator>Su Demirel</dc:creator>
  <dc:description/>
  <dc:language>ro-RO</dc:language>
  <cp:lastModifiedBy/>
  <cp:lastPrinted>2026-09-09T00:39:30Z</cp:lastPrinted>
  <dcterms:modified xsi:type="dcterms:W3CDTF">2026-09-09T00:44:20Z</dcterms:modified>
  <cp:revision>14</cp:revision>
  <dc:subject/>
  <dc:title>PowerPoint Sunusu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0x010100B6713C34D18B0F42A0B508897DC58628</vt:lpwstr>
  </property>
  <property fmtid="{D5CDD505-2E9C-101B-9397-08002B2CF9AE}" pid="3" name="MediaServiceImageTags">
    <vt:lpwstr/>
  </property>
  <property fmtid="{D5CDD505-2E9C-101B-9397-08002B2CF9AE}" pid="4" name="Notes">
    <vt:i4>10</vt:i4>
  </property>
  <property fmtid="{D5CDD505-2E9C-101B-9397-08002B2CF9AE}" pid="5" name="PresentationFormat">
    <vt:lpwstr>Geniş ekran</vt:lpwstr>
  </property>
  <property fmtid="{D5CDD505-2E9C-101B-9397-08002B2CF9AE}" pid="6" name="Slides">
    <vt:i4>10</vt:i4>
  </property>
</Properties>
</file>